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58" r:id="rId2"/>
    <p:sldId id="470" r:id="rId3"/>
    <p:sldId id="502" r:id="rId4"/>
    <p:sldId id="492" r:id="rId5"/>
    <p:sldId id="493" r:id="rId6"/>
    <p:sldId id="506" r:id="rId7"/>
    <p:sldId id="487" r:id="rId8"/>
    <p:sldId id="488" r:id="rId9"/>
    <p:sldId id="490" r:id="rId10"/>
    <p:sldId id="491" r:id="rId11"/>
    <p:sldId id="505" r:id="rId12"/>
    <p:sldId id="507" r:id="rId13"/>
    <p:sldId id="494" r:id="rId14"/>
    <p:sldId id="497" r:id="rId15"/>
    <p:sldId id="504" r:id="rId16"/>
    <p:sldId id="500" r:id="rId17"/>
    <p:sldId id="508" r:id="rId18"/>
    <p:sldId id="501" r:id="rId19"/>
    <p:sldId id="509" r:id="rId20"/>
    <p:sldId id="495" r:id="rId2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E60000"/>
    <a:srgbClr val="99CCFF"/>
    <a:srgbClr val="F8F8F8"/>
    <a:srgbClr val="CC0000"/>
    <a:srgbClr val="478F00"/>
    <a:srgbClr val="253971"/>
    <a:srgbClr val="5F9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43" autoAdjust="0"/>
    <p:restoredTop sz="92188" autoAdjust="0"/>
  </p:normalViewPr>
  <p:slideViewPr>
    <p:cSldViewPr snapToGrid="0" snapToObjects="1">
      <p:cViewPr varScale="1">
        <p:scale>
          <a:sx n="87" d="100"/>
          <a:sy n="87" d="100"/>
        </p:scale>
        <p:origin x="-14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3306" y="-108"/>
      </p:cViewPr>
      <p:guideLst>
        <p:guide orient="horz" pos="3223"/>
        <p:guide pos="22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3E546CE-AFD8-49EC-A401-B6F2D6EAB2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23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l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7" tIns="47444" rIns="94887" bIns="47444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44DEFC0-556F-45A1-B95C-1D601B1635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00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F1C30A-6CC1-45E7-BF09-36E5BCA35414}" type="slidenum">
              <a:rPr lang="fr-FR" smtClean="0"/>
              <a:pPr>
                <a:defRPr/>
              </a:pPr>
              <a:t>1</a:t>
            </a:fld>
            <a:endParaRPr lang="fr-FR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smtClean="0"/>
              <a:t>I’m here to present a TPC review</a:t>
            </a:r>
          </a:p>
        </p:txBody>
      </p:sp>
    </p:spTree>
    <p:extLst>
      <p:ext uri="{BB962C8B-B14F-4D97-AF65-F5344CB8AC3E}">
        <p14:creationId xmlns:p14="http://schemas.microsoft.com/office/powerpoint/2010/main" val="198387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8638902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145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8638902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72036"/>
            <a:ext cx="1619250" cy="179388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0E1FE852-9AAD-40BE-8295-AF26D2A4ABA6}" type="slidenum">
              <a:rPr lang="en-US" sz="1100" smtClean="0">
                <a:latin typeface="Bell MT" panose="02020503060305020303" pitchFamily="18" charset="0"/>
              </a:rPr>
              <a:pPr>
                <a:defRPr/>
              </a:pPr>
              <a:t>‹N°›</a:t>
            </a:fld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12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85725" y="6672036"/>
            <a:ext cx="1619250" cy="1793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en-US" sz="1100" smtClean="0">
                <a:latin typeface="Bell MT" panose="02020503060305020303" pitchFamily="18" charset="0"/>
              </a:rPr>
              <a:t>November 28</a:t>
            </a:r>
            <a:r>
              <a:rPr lang="en-US" sz="1100" baseline="30000" smtClean="0">
                <a:latin typeface="Bell MT" panose="02020503060305020303" pitchFamily="18" charset="0"/>
              </a:rPr>
              <a:t>th</a:t>
            </a:r>
            <a:r>
              <a:rPr lang="en-US" sz="1100" smtClean="0">
                <a:latin typeface="Bell MT" panose="02020503060305020303" pitchFamily="18" charset="0"/>
              </a:rPr>
              <a:t>, 2013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13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782763" y="6672036"/>
            <a:ext cx="5578475" cy="1793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en-US" sz="1100" smtClean="0">
                <a:latin typeface="Bell MT" panose="02020503060305020303" pitchFamily="18" charset="0"/>
              </a:rPr>
              <a:t>– Two-Phase CO</a:t>
            </a:r>
            <a:r>
              <a:rPr lang="en-US" sz="1100" baseline="-25000" smtClean="0">
                <a:latin typeface="Bell MT" panose="02020503060305020303" pitchFamily="18" charset="0"/>
              </a:rPr>
              <a:t>2</a:t>
            </a:r>
            <a:r>
              <a:rPr lang="en-US" sz="1100" smtClean="0">
                <a:latin typeface="Bell MT" panose="02020503060305020303" pitchFamily="18" charset="0"/>
              </a:rPr>
              <a:t> Cooling – </a:t>
            </a:r>
            <a:endParaRPr lang="en-US" sz="11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59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ChangeArrowheads="1"/>
          </p:cNvSpPr>
          <p:nvPr/>
        </p:nvSpPr>
        <p:spPr bwMode="auto">
          <a:xfrm>
            <a:off x="0" y="-7938"/>
            <a:ext cx="9144000" cy="439738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fr-FR"/>
          </a:p>
        </p:txBody>
      </p:sp>
      <p:sp>
        <p:nvSpPr>
          <p:cNvPr id="1027" name="Line 12"/>
          <p:cNvSpPr>
            <a:spLocks noChangeShapeType="1"/>
          </p:cNvSpPr>
          <p:nvPr userDrawn="1"/>
        </p:nvSpPr>
        <p:spPr bwMode="auto">
          <a:xfrm>
            <a:off x="0" y="6661150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255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pic>
        <p:nvPicPr>
          <p:cNvPr id="1029" name="Picture 20" descr="Sigle-Irfu"/>
          <p:cNvPicPr>
            <a:picLocks noChangeAspect="1" noChangeArrowheads="1"/>
          </p:cNvPicPr>
          <p:nvPr/>
        </p:nvPicPr>
        <p:blipFill>
          <a:blip r:embed="rId4">
            <a:lum bright="-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" t="23494" r="2844" b="20253"/>
          <a:stretch>
            <a:fillRect/>
          </a:stretch>
        </p:blipFill>
        <p:spPr bwMode="auto">
          <a:xfrm>
            <a:off x="19050" y="-7938"/>
            <a:ext cx="434975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Connecteur droit 13"/>
          <p:cNvCxnSpPr>
            <a:cxnSpLocks noChangeShapeType="1"/>
          </p:cNvCxnSpPr>
          <p:nvPr/>
        </p:nvCxnSpPr>
        <p:spPr bwMode="auto">
          <a:xfrm>
            <a:off x="504825" y="431800"/>
            <a:ext cx="8640000" cy="0"/>
          </a:xfrm>
          <a:prstGeom prst="line">
            <a:avLst/>
          </a:prstGeom>
          <a:noFill/>
          <a:ln w="19050" algn="ctr">
            <a:solidFill>
              <a:srgbClr val="5F97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Line 12"/>
          <p:cNvSpPr>
            <a:spLocks noChangeShapeType="1"/>
          </p:cNvSpPr>
          <p:nvPr userDrawn="1"/>
        </p:nvSpPr>
        <p:spPr bwMode="auto">
          <a:xfrm>
            <a:off x="0" y="6661150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" charset="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99"/>
          </a:solidFill>
          <a:latin typeface="Bell MT" pitchFamily="18" charset="0"/>
          <a:ea typeface="+mn-ea"/>
          <a:cs typeface="Arial" pitchFamily="34" charset="0"/>
        </a:defRPr>
      </a:lvl1pPr>
      <a:lvl2pPr marL="528638" indent="-1746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Bell MT" pitchFamily="18" charset="0"/>
          <a:cs typeface="Arial" pitchFamily="34" charset="0"/>
        </a:defRPr>
      </a:lvl2pPr>
      <a:lvl3pPr marL="881063" indent="-17303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99"/>
          </a:solidFill>
          <a:latin typeface="Bell MT" pitchFamily="18" charset="0"/>
          <a:cs typeface="Arial" pitchFamily="34" charset="0"/>
        </a:defRPr>
      </a:lvl3pPr>
      <a:lvl4pPr marL="1252538" indent="-192088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99"/>
          </a:solidFill>
          <a:latin typeface="Bell MT" pitchFamily="18" charset="0"/>
          <a:cs typeface="Arial" pitchFamily="34" charset="0"/>
        </a:defRPr>
      </a:lvl4pPr>
      <a:lvl5pPr marL="1611313" indent="-174625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0099"/>
          </a:solidFill>
          <a:latin typeface="Bell MT" pitchFamily="18" charset="0"/>
          <a:cs typeface="Arial" pitchFamily="34" charset="0"/>
        </a:defRPr>
      </a:lvl5pPr>
      <a:lvl6pPr marL="2068513" indent="-17462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525713" indent="-17462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982913" indent="-17462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440113" indent="-174625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jpeg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4850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ctr"/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fr-FR" sz="2400">
              <a:solidFill>
                <a:srgbClr val="FF0000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651669" y="5156200"/>
            <a:ext cx="78406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 anchor="ctr"/>
          <a:lstStyle/>
          <a:p>
            <a:pPr algn="ctr">
              <a:spcBef>
                <a:spcPct val="20000"/>
              </a:spcBef>
            </a:pPr>
            <a:r>
              <a:rPr lang="en-US" sz="1800" dirty="0" smtClean="0">
                <a:solidFill>
                  <a:srgbClr val="0000FF"/>
                </a:solidFill>
                <a:latin typeface="Bell MT" pitchFamily="18" charset="0"/>
              </a:rPr>
              <a:t>David </a:t>
            </a:r>
            <a:r>
              <a:rPr lang="en-US" sz="1800" dirty="0" err="1" smtClean="0">
                <a:solidFill>
                  <a:srgbClr val="0000FF"/>
                </a:solidFill>
                <a:latin typeface="Bell MT" pitchFamily="18" charset="0"/>
              </a:rPr>
              <a:t>Attié</a:t>
            </a:r>
            <a:endParaRPr lang="en-US" sz="1800" dirty="0" smtClean="0">
              <a:solidFill>
                <a:srgbClr val="0000FF"/>
              </a:solidFill>
              <a:latin typeface="Bell MT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1800" dirty="0">
              <a:solidFill>
                <a:srgbClr val="0000FF"/>
              </a:solidFill>
              <a:latin typeface="Bell MT" pitchFamily="18" charset="0"/>
            </a:endParaRPr>
          </a:p>
          <a:p>
            <a:pPr algn="ctr">
              <a:spcBef>
                <a:spcPct val="20000"/>
              </a:spcBef>
            </a:pPr>
            <a:endParaRPr lang="en-US" sz="1800" dirty="0" smtClean="0">
              <a:solidFill>
                <a:srgbClr val="0000FF"/>
              </a:solidFill>
              <a:latin typeface="Bell MT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1800" dirty="0" smtClean="0">
                <a:solidFill>
                  <a:srgbClr val="0000FF"/>
                </a:solidFill>
                <a:latin typeface="Bell MT" pitchFamily="18" charset="0"/>
              </a:rPr>
              <a:t>JLC13, </a:t>
            </a:r>
            <a:r>
              <a:rPr lang="en-US" sz="1800" dirty="0" err="1" smtClean="0">
                <a:solidFill>
                  <a:srgbClr val="0000FF"/>
                </a:solidFill>
                <a:latin typeface="Bell MT" pitchFamily="18" charset="0"/>
              </a:rPr>
              <a:t>Saclay</a:t>
            </a:r>
            <a:endParaRPr lang="en-US" sz="1800" dirty="0">
              <a:solidFill>
                <a:srgbClr val="0000FF"/>
              </a:solidFill>
              <a:latin typeface="Bell MT" pitchFamily="18" charset="0"/>
            </a:endParaRPr>
          </a:p>
        </p:txBody>
      </p:sp>
      <p:pic>
        <p:nvPicPr>
          <p:cNvPr id="4104" name="Picture 4" descr="D:\irfu_i_transparent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30787"/>
            <a:ext cx="7112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98574" y="724597"/>
            <a:ext cx="7921625" cy="84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8" tIns="45709" rIns="91418" bIns="45709" anchor="ctr"/>
          <a:lstStyle/>
          <a:p>
            <a:pPr algn="ctr">
              <a:defRPr/>
            </a:pP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Two-Phase CO</a:t>
            </a:r>
            <a:r>
              <a:rPr lang="en-US" sz="4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2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cooling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449568"/>
            <a:ext cx="9144000" cy="408432"/>
          </a:xfrm>
          <a:prstGeom prst="rect">
            <a:avLst/>
          </a:prstGeom>
          <a:solidFill>
            <a:srgbClr val="F8F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87" y="1821937"/>
            <a:ext cx="3600000" cy="24035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2-Phase Accumulator Controlled Loop</a:t>
            </a:r>
          </a:p>
        </p:txBody>
      </p:sp>
      <p:sp>
        <p:nvSpPr>
          <p:cNvPr id="10" name="Freeform 807"/>
          <p:cNvSpPr>
            <a:spLocks noChangeArrowheads="1"/>
          </p:cNvSpPr>
          <p:nvPr/>
        </p:nvSpPr>
        <p:spPr bwMode="auto">
          <a:xfrm>
            <a:off x="6728068" y="921422"/>
            <a:ext cx="1420814" cy="3367088"/>
          </a:xfrm>
          <a:custGeom>
            <a:avLst/>
            <a:gdLst>
              <a:gd name="T0" fmla="+- 0 4516 4516"/>
              <a:gd name="T1" fmla="*/ T0 w 3515"/>
              <a:gd name="T2" fmla="+- 0 8935 4110"/>
              <a:gd name="T3" fmla="*/ 8935 h 4825"/>
              <a:gd name="T4" fmla="+- 0 8031 4516"/>
              <a:gd name="T5" fmla="*/ T4 w 3515"/>
              <a:gd name="T6" fmla="+- 0 8935 4110"/>
              <a:gd name="T7" fmla="*/ 8935 h 4825"/>
              <a:gd name="T8" fmla="+- 0 8031 4516"/>
              <a:gd name="T9" fmla="*/ T8 w 3515"/>
              <a:gd name="T10" fmla="+- 0 4110 4110"/>
              <a:gd name="T11" fmla="*/ 4110 h 4825"/>
              <a:gd name="T12" fmla="+- 0 4516 4516"/>
              <a:gd name="T13" fmla="*/ T12 w 3515"/>
              <a:gd name="T14" fmla="+- 0 4110 4110"/>
              <a:gd name="T15" fmla="*/ 4110 h 4825"/>
              <a:gd name="T16" fmla="+- 0 4516 4516"/>
              <a:gd name="T17" fmla="*/ T16 w 3515"/>
              <a:gd name="T18" fmla="+- 0 8935 4110"/>
              <a:gd name="T19" fmla="*/ 8935 h 48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515" h="4825">
                <a:moveTo>
                  <a:pt x="0" y="4825"/>
                </a:moveTo>
                <a:lnTo>
                  <a:pt x="3515" y="4825"/>
                </a:lnTo>
                <a:lnTo>
                  <a:pt x="3515" y="0"/>
                </a:lnTo>
                <a:lnTo>
                  <a:pt x="0" y="0"/>
                </a:lnTo>
                <a:lnTo>
                  <a:pt x="0" y="4825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1" name="Freeform 103"/>
          <p:cNvSpPr>
            <a:spLocks noChangeArrowheads="1"/>
          </p:cNvSpPr>
          <p:nvPr/>
        </p:nvSpPr>
        <p:spPr bwMode="auto">
          <a:xfrm>
            <a:off x="3501903" y="921423"/>
            <a:ext cx="1675178" cy="3372950"/>
          </a:xfrm>
          <a:custGeom>
            <a:avLst/>
            <a:gdLst>
              <a:gd name="T0" fmla="+- 0 8763 8763"/>
              <a:gd name="T1" fmla="*/ T0 w 4070"/>
              <a:gd name="T2" fmla="+- 0 4449 3639"/>
              <a:gd name="T3" fmla="*/ 4449 h 810"/>
              <a:gd name="T4" fmla="+- 0 12832 8763"/>
              <a:gd name="T5" fmla="*/ T4 w 4070"/>
              <a:gd name="T6" fmla="+- 0 4449 3639"/>
              <a:gd name="T7" fmla="*/ 4449 h 810"/>
              <a:gd name="T8" fmla="+- 0 12832 8763"/>
              <a:gd name="T9" fmla="*/ T8 w 4070"/>
              <a:gd name="T10" fmla="+- 0 3639 3639"/>
              <a:gd name="T11" fmla="*/ 3639 h 810"/>
              <a:gd name="T12" fmla="+- 0 8763 8763"/>
              <a:gd name="T13" fmla="*/ T12 w 4070"/>
              <a:gd name="T14" fmla="+- 0 3639 3639"/>
              <a:gd name="T15" fmla="*/ 3639 h 810"/>
              <a:gd name="T16" fmla="+- 0 8763 8763"/>
              <a:gd name="T17" fmla="*/ T16 w 4070"/>
              <a:gd name="T18" fmla="+- 0 4449 3639"/>
              <a:gd name="T19" fmla="*/ 4449 h 8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4070" h="810">
                <a:moveTo>
                  <a:pt x="0" y="810"/>
                </a:moveTo>
                <a:lnTo>
                  <a:pt x="4069" y="810"/>
                </a:lnTo>
                <a:lnTo>
                  <a:pt x="4069" y="0"/>
                </a:lnTo>
                <a:lnTo>
                  <a:pt x="0" y="0"/>
                </a:lnTo>
                <a:lnTo>
                  <a:pt x="0" y="810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pic>
        <p:nvPicPr>
          <p:cNvPr id="12" name="Picture 122" descr="image157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" t="4001" r="2480" b="3647"/>
          <a:stretch/>
        </p:blipFill>
        <p:spPr bwMode="auto">
          <a:xfrm>
            <a:off x="5160841" y="923009"/>
            <a:ext cx="1576754" cy="3153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14"/>
          <p:cNvSpPr>
            <a:spLocks noChangeArrowheads="1"/>
          </p:cNvSpPr>
          <p:nvPr/>
        </p:nvSpPr>
        <p:spPr bwMode="auto">
          <a:xfrm>
            <a:off x="4232519" y="1575473"/>
            <a:ext cx="2566987" cy="2730500"/>
          </a:xfrm>
          <a:custGeom>
            <a:avLst/>
            <a:gdLst>
              <a:gd name="T0" fmla="+- 0 10304 10304"/>
              <a:gd name="T1" fmla="*/ T0 w 7131"/>
              <a:gd name="T2" fmla="+- 0 12825 5239"/>
              <a:gd name="T3" fmla="*/ 12825 h 7587"/>
              <a:gd name="T4" fmla="+- 0 11422 10304"/>
              <a:gd name="T5" fmla="*/ T4 w 7131"/>
              <a:gd name="T6" fmla="+- 0 9720 5239"/>
              <a:gd name="T7" fmla="*/ 9720 h 7587"/>
              <a:gd name="T8" fmla="+- 0 12828 10304"/>
              <a:gd name="T9" fmla="*/ T8 w 7131"/>
              <a:gd name="T10" fmla="+- 0 7113 5239"/>
              <a:gd name="T11" fmla="*/ 7113 h 7587"/>
              <a:gd name="T12" fmla="+- 0 14197 10304"/>
              <a:gd name="T13" fmla="*/ T12 w 7131"/>
              <a:gd name="T14" fmla="+- 0 5640 5239"/>
              <a:gd name="T15" fmla="*/ 5640 h 7587"/>
              <a:gd name="T16" fmla="+- 0 15229 10304"/>
              <a:gd name="T17" fmla="*/ T16 w 7131"/>
              <a:gd name="T18" fmla="+- 0 5357 5239"/>
              <a:gd name="T19" fmla="*/ 5357 h 7587"/>
              <a:gd name="T20" fmla="+- 0 16288 10304"/>
              <a:gd name="T21" fmla="*/ T20 w 7131"/>
              <a:gd name="T22" fmla="+- 0 5481 5239"/>
              <a:gd name="T23" fmla="*/ 5481 h 7587"/>
              <a:gd name="T24" fmla="+- 0 17091 10304"/>
              <a:gd name="T25" fmla="*/ T24 w 7131"/>
              <a:gd name="T26" fmla="+- 0 6802 5239"/>
              <a:gd name="T27" fmla="*/ 6802 h 7587"/>
              <a:gd name="T28" fmla="+- 0 17406 10304"/>
              <a:gd name="T29" fmla="*/ T28 w 7131"/>
              <a:gd name="T30" fmla="+- 0 9810 5239"/>
              <a:gd name="T31" fmla="*/ 9810 h 7587"/>
              <a:gd name="T32" fmla="+- 0 17260 10304"/>
              <a:gd name="T33" fmla="*/ T32 w 7131"/>
              <a:gd name="T34" fmla="+- 0 12763 5239"/>
              <a:gd name="T35" fmla="*/ 12763 h 758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7131" h="7587">
                <a:moveTo>
                  <a:pt x="0" y="7586"/>
                </a:moveTo>
                <a:cubicBezTo>
                  <a:pt x="347" y="6507"/>
                  <a:pt x="698" y="5435"/>
                  <a:pt x="1118" y="4481"/>
                </a:cubicBezTo>
                <a:cubicBezTo>
                  <a:pt x="1538" y="3527"/>
                  <a:pt x="2063" y="2552"/>
                  <a:pt x="2524" y="1874"/>
                </a:cubicBezTo>
                <a:cubicBezTo>
                  <a:pt x="2985" y="1196"/>
                  <a:pt x="3492" y="692"/>
                  <a:pt x="3893" y="401"/>
                </a:cubicBezTo>
                <a:cubicBezTo>
                  <a:pt x="4295" y="111"/>
                  <a:pt x="4578" y="145"/>
                  <a:pt x="4925" y="118"/>
                </a:cubicBezTo>
                <a:cubicBezTo>
                  <a:pt x="5272" y="90"/>
                  <a:pt x="5673" y="0"/>
                  <a:pt x="5984" y="242"/>
                </a:cubicBezTo>
                <a:cubicBezTo>
                  <a:pt x="6294" y="484"/>
                  <a:pt x="6600" y="844"/>
                  <a:pt x="6787" y="1563"/>
                </a:cubicBezTo>
                <a:cubicBezTo>
                  <a:pt x="6974" y="2282"/>
                  <a:pt x="7075" y="3575"/>
                  <a:pt x="7102" y="4571"/>
                </a:cubicBezTo>
                <a:cubicBezTo>
                  <a:pt x="7130" y="5567"/>
                  <a:pt x="7043" y="6542"/>
                  <a:pt x="6956" y="7524"/>
                </a:cubicBezTo>
              </a:path>
            </a:pathLst>
          </a:cu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3184769" y="972223"/>
            <a:ext cx="244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Pressure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7" name="Freeform 77"/>
          <p:cNvSpPr>
            <a:spLocks noChangeArrowheads="1"/>
          </p:cNvSpPr>
          <p:nvPr/>
        </p:nvSpPr>
        <p:spPr bwMode="auto">
          <a:xfrm>
            <a:off x="1544881" y="5263235"/>
            <a:ext cx="396875" cy="0"/>
          </a:xfrm>
          <a:custGeom>
            <a:avLst/>
            <a:gdLst>
              <a:gd name="T0" fmla="+- 0 2836 2836"/>
              <a:gd name="T1" fmla="*/ T0 w 1103"/>
              <a:gd name="T2" fmla="+- 0 3939 2836"/>
              <a:gd name="T3" fmla="*/ T2 w 1103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103">
                <a:moveTo>
                  <a:pt x="0" y="0"/>
                </a:moveTo>
                <a:lnTo>
                  <a:pt x="1103" y="0"/>
                </a:lnTo>
              </a:path>
            </a:pathLst>
          </a:custGeom>
          <a:noFill/>
          <a:ln w="28575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8" name="AutoShape 76"/>
          <p:cNvSpPr>
            <a:spLocks noChangeArrowheads="1"/>
          </p:cNvSpPr>
          <p:nvPr/>
        </p:nvSpPr>
        <p:spPr bwMode="auto">
          <a:xfrm>
            <a:off x="1054344" y="5487073"/>
            <a:ext cx="419100" cy="396875"/>
          </a:xfrm>
          <a:custGeom>
            <a:avLst/>
            <a:gdLst>
              <a:gd name="T0" fmla="+- 0 2053 1472"/>
              <a:gd name="T1" fmla="*/ T0 w 1013"/>
              <a:gd name="T2" fmla="+- 0 17168 16106"/>
              <a:gd name="T3" fmla="*/ 17168 h 1101"/>
              <a:gd name="T4" fmla="+- 0 2141 1472"/>
              <a:gd name="T5" fmla="*/ T4 w 1013"/>
              <a:gd name="T6" fmla="+- 0 17147 16106"/>
              <a:gd name="T7" fmla="*/ 17147 h 1101"/>
              <a:gd name="T8" fmla="+- 0 2179 1472"/>
              <a:gd name="T9" fmla="*/ T8 w 1013"/>
              <a:gd name="T10" fmla="+- 0 17131 16106"/>
              <a:gd name="T11" fmla="*/ 17131 h 1101"/>
              <a:gd name="T12" fmla="+- 0 2255 1472"/>
              <a:gd name="T13" fmla="*/ T12 w 1013"/>
              <a:gd name="T14" fmla="+- 0 17083 16106"/>
              <a:gd name="T15" fmla="*/ 17083 h 1101"/>
              <a:gd name="T16" fmla="+- 0 2287 1472"/>
              <a:gd name="T17" fmla="*/ T16 w 1013"/>
              <a:gd name="T18" fmla="+- 0 17054 16106"/>
              <a:gd name="T19" fmla="*/ 17054 h 1101"/>
              <a:gd name="T20" fmla="+- 0 2348 1472"/>
              <a:gd name="T21" fmla="*/ T20 w 1013"/>
              <a:gd name="T22" fmla="+- 0 16983 16106"/>
              <a:gd name="T23" fmla="*/ 16983 h 1101"/>
              <a:gd name="T24" fmla="+- 0 2373 1472"/>
              <a:gd name="T25" fmla="*/ T24 w 1013"/>
              <a:gd name="T26" fmla="+- 0 16945 16106"/>
              <a:gd name="T27" fmla="*/ 16945 h 1101"/>
              <a:gd name="T28" fmla="+- 0 2414 1472"/>
              <a:gd name="T29" fmla="*/ T28 w 1013"/>
              <a:gd name="T30" fmla="+- 0 16856 16106"/>
              <a:gd name="T31" fmla="*/ 16856 h 1101"/>
              <a:gd name="T32" fmla="+- 0 2429 1472"/>
              <a:gd name="T33" fmla="*/ T32 w 1013"/>
              <a:gd name="T34" fmla="+- 0 16810 16106"/>
              <a:gd name="T35" fmla="*/ 16810 h 1101"/>
              <a:gd name="T36" fmla="+- 0 2447 1472"/>
              <a:gd name="T37" fmla="*/ T36 w 1013"/>
              <a:gd name="T38" fmla="+- 0 16708 16106"/>
              <a:gd name="T39" fmla="*/ 16708 h 1101"/>
              <a:gd name="T40" fmla="+- 0 2449 1472"/>
              <a:gd name="T41" fmla="*/ T40 w 1013"/>
              <a:gd name="T42" fmla="+- 0 16657 16106"/>
              <a:gd name="T43" fmla="*/ 16657 h 1101"/>
              <a:gd name="T44" fmla="+- 0 2440 1472"/>
              <a:gd name="T45" fmla="*/ T44 w 1013"/>
              <a:gd name="T46" fmla="+- 0 16551 16106"/>
              <a:gd name="T47" fmla="*/ 16551 h 1101"/>
              <a:gd name="T48" fmla="+- 0 2429 1472"/>
              <a:gd name="T49" fmla="*/ T48 w 1013"/>
              <a:gd name="T50" fmla="+- 0 16503 16106"/>
              <a:gd name="T51" fmla="*/ 16503 h 1101"/>
              <a:gd name="T52" fmla="+- 0 2395 1472"/>
              <a:gd name="T53" fmla="*/ T52 w 1013"/>
              <a:gd name="T54" fmla="+- 0 16409 16106"/>
              <a:gd name="T55" fmla="*/ 16409 h 1101"/>
              <a:gd name="T56" fmla="+- 0 2374 1472"/>
              <a:gd name="T57" fmla="*/ T56 w 1013"/>
              <a:gd name="T58" fmla="+- 0 16368 16106"/>
              <a:gd name="T59" fmla="*/ 16368 h 1101"/>
              <a:gd name="T60" fmla="+- 0 2319 1472"/>
              <a:gd name="T61" fmla="*/ T60 w 1013"/>
              <a:gd name="T62" fmla="+- 0 16290 16106"/>
              <a:gd name="T63" fmla="*/ 16290 h 1101"/>
              <a:gd name="T64" fmla="+- 0 2289 1472"/>
              <a:gd name="T65" fmla="*/ T64 w 1013"/>
              <a:gd name="T66" fmla="+- 0 16258 16106"/>
              <a:gd name="T67" fmla="*/ 16258 h 1101"/>
              <a:gd name="T68" fmla="+- 0 2217 1472"/>
              <a:gd name="T69" fmla="*/ T68 w 1013"/>
              <a:gd name="T70" fmla="+- 0 16202 16106"/>
              <a:gd name="T71" fmla="*/ 16202 h 1101"/>
              <a:gd name="T72" fmla="+- 0 2180 1472"/>
              <a:gd name="T73" fmla="*/ T72 w 1013"/>
              <a:gd name="T74" fmla="+- 0 16181 16106"/>
              <a:gd name="T75" fmla="*/ 16181 h 1101"/>
              <a:gd name="T76" fmla="+- 0 2097 1472"/>
              <a:gd name="T77" fmla="*/ T76 w 1013"/>
              <a:gd name="T78" fmla="+- 0 16151 16106"/>
              <a:gd name="T79" fmla="*/ 16151 h 1101"/>
              <a:gd name="T80" fmla="+- 0 2055 1472"/>
              <a:gd name="T81" fmla="*/ T80 w 1013"/>
              <a:gd name="T82" fmla="+- 0 16144 16106"/>
              <a:gd name="T83" fmla="*/ 16144 h 1101"/>
              <a:gd name="T84" fmla="+- 0 1964 1472"/>
              <a:gd name="T85" fmla="*/ T84 w 1013"/>
              <a:gd name="T86" fmla="+- 0 16144 16106"/>
              <a:gd name="T87" fmla="*/ 16144 h 1101"/>
              <a:gd name="T88" fmla="+- 0 1922 1472"/>
              <a:gd name="T89" fmla="*/ T88 w 1013"/>
              <a:gd name="T90" fmla="+- 0 16151 16106"/>
              <a:gd name="T91" fmla="*/ 16151 h 1101"/>
              <a:gd name="T92" fmla="+- 0 1838 1472"/>
              <a:gd name="T93" fmla="*/ T92 w 1013"/>
              <a:gd name="T94" fmla="+- 0 16181 16106"/>
              <a:gd name="T95" fmla="*/ 16181 h 1101"/>
              <a:gd name="T96" fmla="+- 0 1802 1472"/>
              <a:gd name="T97" fmla="*/ T96 w 1013"/>
              <a:gd name="T98" fmla="+- 0 16202 16106"/>
              <a:gd name="T99" fmla="*/ 16202 h 1101"/>
              <a:gd name="T100" fmla="+- 0 1730 1472"/>
              <a:gd name="T101" fmla="*/ T100 w 1013"/>
              <a:gd name="T102" fmla="+- 0 16258 16106"/>
              <a:gd name="T103" fmla="*/ 16258 h 1101"/>
              <a:gd name="T104" fmla="+- 0 1700 1472"/>
              <a:gd name="T105" fmla="*/ T104 w 1013"/>
              <a:gd name="T106" fmla="+- 0 16290 16106"/>
              <a:gd name="T107" fmla="*/ 16290 h 1101"/>
              <a:gd name="T108" fmla="+- 0 1645 1472"/>
              <a:gd name="T109" fmla="*/ T108 w 1013"/>
              <a:gd name="T110" fmla="+- 0 16368 16106"/>
              <a:gd name="T111" fmla="*/ 16368 h 1101"/>
              <a:gd name="T112" fmla="+- 0 1624 1472"/>
              <a:gd name="T113" fmla="*/ T112 w 1013"/>
              <a:gd name="T114" fmla="+- 0 16409 16106"/>
              <a:gd name="T115" fmla="*/ 16409 h 1101"/>
              <a:gd name="T116" fmla="+- 0 1590 1472"/>
              <a:gd name="T117" fmla="*/ T116 w 1013"/>
              <a:gd name="T118" fmla="+- 0 16523 16106"/>
              <a:gd name="T119" fmla="*/ 16523 h 1101"/>
              <a:gd name="T120" fmla="+- 0 1591 1472"/>
              <a:gd name="T121" fmla="*/ T120 w 1013"/>
              <a:gd name="T122" fmla="+- 0 16394 16106"/>
              <a:gd name="T123" fmla="*/ 16394 h 1101"/>
              <a:gd name="T124" fmla="+- 0 1673 1472"/>
              <a:gd name="T125" fmla="*/ T124 w 1013"/>
              <a:gd name="T126" fmla="+- 0 16268 16106"/>
              <a:gd name="T127" fmla="*/ 16268 h 1101"/>
              <a:gd name="T128" fmla="+- 0 1782 1472"/>
              <a:gd name="T129" fmla="*/ T128 w 1013"/>
              <a:gd name="T130" fmla="+- 0 16173 16106"/>
              <a:gd name="T131" fmla="*/ 16173 h 1101"/>
              <a:gd name="T132" fmla="+- 0 1913 1472"/>
              <a:gd name="T133" fmla="*/ T132 w 1013"/>
              <a:gd name="T134" fmla="+- 0 16117 16106"/>
              <a:gd name="T135" fmla="*/ 16117 h 1101"/>
              <a:gd name="T136" fmla="+- 0 2058 1472"/>
              <a:gd name="T137" fmla="*/ T136 w 1013"/>
              <a:gd name="T138" fmla="+- 0 16108 16106"/>
              <a:gd name="T139" fmla="*/ 16108 h 1101"/>
              <a:gd name="T140" fmla="+- 0 2195 1472"/>
              <a:gd name="T141" fmla="*/ T140 w 1013"/>
              <a:gd name="T142" fmla="+- 0 16149 16106"/>
              <a:gd name="T143" fmla="*/ 16149 h 1101"/>
              <a:gd name="T144" fmla="+- 0 2313 1472"/>
              <a:gd name="T145" fmla="*/ T144 w 1013"/>
              <a:gd name="T146" fmla="+- 0 16232 16106"/>
              <a:gd name="T147" fmla="*/ 16232 h 1101"/>
              <a:gd name="T148" fmla="+- 0 2404 1472"/>
              <a:gd name="T149" fmla="*/ T148 w 1013"/>
              <a:gd name="T150" fmla="+- 0 16349 16106"/>
              <a:gd name="T151" fmla="*/ 16349 h 1101"/>
              <a:gd name="T152" fmla="+- 0 2463 1472"/>
              <a:gd name="T153" fmla="*/ T152 w 1013"/>
              <a:gd name="T154" fmla="+- 0 16493 16106"/>
              <a:gd name="T155" fmla="*/ 16493 h 1101"/>
              <a:gd name="T156" fmla="+- 0 2484 1472"/>
              <a:gd name="T157" fmla="*/ T156 w 1013"/>
              <a:gd name="T158" fmla="+- 0 16656 16106"/>
              <a:gd name="T159" fmla="*/ 16656 h 1101"/>
              <a:gd name="T160" fmla="+- 0 2463 1472"/>
              <a:gd name="T161" fmla="*/ T160 w 1013"/>
              <a:gd name="T162" fmla="+- 0 16819 16106"/>
              <a:gd name="T163" fmla="*/ 16819 h 1101"/>
              <a:gd name="T164" fmla="+- 0 2404 1472"/>
              <a:gd name="T165" fmla="*/ T164 w 1013"/>
              <a:gd name="T166" fmla="+- 0 16962 16106"/>
              <a:gd name="T167" fmla="*/ 16962 h 1101"/>
              <a:gd name="T168" fmla="+- 0 2313 1472"/>
              <a:gd name="T169" fmla="*/ T168 w 1013"/>
              <a:gd name="T170" fmla="+- 0 17079 16106"/>
              <a:gd name="T171" fmla="*/ 17079 h 1101"/>
              <a:gd name="T172" fmla="+- 0 2195 1472"/>
              <a:gd name="T173" fmla="*/ T172 w 1013"/>
              <a:gd name="T174" fmla="+- 0 17162 16106"/>
              <a:gd name="T175" fmla="*/ 17162 h 1101"/>
              <a:gd name="T176" fmla="+- 0 2058 1472"/>
              <a:gd name="T177" fmla="*/ T176 w 1013"/>
              <a:gd name="T178" fmla="+- 0 17203 16106"/>
              <a:gd name="T179" fmla="*/ 17203 h 1101"/>
              <a:gd name="T180" fmla="+- 0 1553 1472"/>
              <a:gd name="T181" fmla="*/ T180 w 1013"/>
              <a:gd name="T182" fmla="+- 0 16695 16106"/>
              <a:gd name="T183" fmla="*/ 16695 h 11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1013" h="1101">
                <a:moveTo>
                  <a:pt x="519" y="1065"/>
                </a:moveTo>
                <a:lnTo>
                  <a:pt x="583" y="1061"/>
                </a:lnTo>
                <a:lnTo>
                  <a:pt x="581" y="1062"/>
                </a:lnTo>
                <a:lnTo>
                  <a:pt x="626" y="1054"/>
                </a:lnTo>
                <a:lnTo>
                  <a:pt x="625" y="1054"/>
                </a:lnTo>
                <a:lnTo>
                  <a:pt x="669" y="1041"/>
                </a:lnTo>
                <a:lnTo>
                  <a:pt x="667" y="1042"/>
                </a:lnTo>
                <a:lnTo>
                  <a:pt x="708" y="1024"/>
                </a:lnTo>
                <a:lnTo>
                  <a:pt x="707" y="1025"/>
                </a:lnTo>
                <a:lnTo>
                  <a:pt x="747" y="1002"/>
                </a:lnTo>
                <a:lnTo>
                  <a:pt x="745" y="1003"/>
                </a:lnTo>
                <a:lnTo>
                  <a:pt x="783" y="977"/>
                </a:lnTo>
                <a:lnTo>
                  <a:pt x="782" y="978"/>
                </a:lnTo>
                <a:lnTo>
                  <a:pt x="817" y="947"/>
                </a:lnTo>
                <a:lnTo>
                  <a:pt x="815" y="948"/>
                </a:lnTo>
                <a:lnTo>
                  <a:pt x="848" y="914"/>
                </a:lnTo>
                <a:lnTo>
                  <a:pt x="847" y="915"/>
                </a:lnTo>
                <a:lnTo>
                  <a:pt x="876" y="877"/>
                </a:lnTo>
                <a:lnTo>
                  <a:pt x="875" y="878"/>
                </a:lnTo>
                <a:lnTo>
                  <a:pt x="902" y="838"/>
                </a:lnTo>
                <a:lnTo>
                  <a:pt x="901" y="839"/>
                </a:lnTo>
                <a:lnTo>
                  <a:pt x="924" y="795"/>
                </a:lnTo>
                <a:lnTo>
                  <a:pt x="923" y="797"/>
                </a:lnTo>
                <a:lnTo>
                  <a:pt x="942" y="750"/>
                </a:lnTo>
                <a:lnTo>
                  <a:pt x="942" y="752"/>
                </a:lnTo>
                <a:lnTo>
                  <a:pt x="957" y="703"/>
                </a:lnTo>
                <a:lnTo>
                  <a:pt x="957" y="704"/>
                </a:lnTo>
                <a:lnTo>
                  <a:pt x="968" y="653"/>
                </a:lnTo>
                <a:lnTo>
                  <a:pt x="968" y="655"/>
                </a:lnTo>
                <a:lnTo>
                  <a:pt x="975" y="602"/>
                </a:lnTo>
                <a:lnTo>
                  <a:pt x="975" y="603"/>
                </a:lnTo>
                <a:lnTo>
                  <a:pt x="977" y="549"/>
                </a:lnTo>
                <a:lnTo>
                  <a:pt x="977" y="551"/>
                </a:lnTo>
                <a:lnTo>
                  <a:pt x="975" y="496"/>
                </a:lnTo>
                <a:lnTo>
                  <a:pt x="975" y="498"/>
                </a:lnTo>
                <a:lnTo>
                  <a:pt x="968" y="445"/>
                </a:lnTo>
                <a:lnTo>
                  <a:pt x="968" y="446"/>
                </a:lnTo>
                <a:lnTo>
                  <a:pt x="957" y="395"/>
                </a:lnTo>
                <a:lnTo>
                  <a:pt x="957" y="397"/>
                </a:lnTo>
                <a:lnTo>
                  <a:pt x="942" y="348"/>
                </a:lnTo>
                <a:lnTo>
                  <a:pt x="942" y="349"/>
                </a:lnTo>
                <a:lnTo>
                  <a:pt x="923" y="303"/>
                </a:lnTo>
                <a:lnTo>
                  <a:pt x="924" y="304"/>
                </a:lnTo>
                <a:lnTo>
                  <a:pt x="901" y="260"/>
                </a:lnTo>
                <a:lnTo>
                  <a:pt x="902" y="262"/>
                </a:lnTo>
                <a:lnTo>
                  <a:pt x="875" y="221"/>
                </a:lnTo>
                <a:lnTo>
                  <a:pt x="876" y="222"/>
                </a:lnTo>
                <a:lnTo>
                  <a:pt x="847" y="184"/>
                </a:lnTo>
                <a:lnTo>
                  <a:pt x="848" y="185"/>
                </a:lnTo>
                <a:lnTo>
                  <a:pt x="815" y="151"/>
                </a:lnTo>
                <a:lnTo>
                  <a:pt x="817" y="152"/>
                </a:lnTo>
                <a:lnTo>
                  <a:pt x="782" y="122"/>
                </a:lnTo>
                <a:lnTo>
                  <a:pt x="783" y="123"/>
                </a:lnTo>
                <a:lnTo>
                  <a:pt x="745" y="96"/>
                </a:lnTo>
                <a:lnTo>
                  <a:pt x="747" y="97"/>
                </a:lnTo>
                <a:lnTo>
                  <a:pt x="707" y="75"/>
                </a:lnTo>
                <a:lnTo>
                  <a:pt x="708" y="75"/>
                </a:lnTo>
                <a:lnTo>
                  <a:pt x="667" y="57"/>
                </a:lnTo>
                <a:lnTo>
                  <a:pt x="669" y="58"/>
                </a:lnTo>
                <a:lnTo>
                  <a:pt x="625" y="45"/>
                </a:lnTo>
                <a:lnTo>
                  <a:pt x="626" y="46"/>
                </a:lnTo>
                <a:lnTo>
                  <a:pt x="581" y="37"/>
                </a:lnTo>
                <a:lnTo>
                  <a:pt x="583" y="38"/>
                </a:lnTo>
                <a:lnTo>
                  <a:pt x="536" y="35"/>
                </a:lnTo>
                <a:lnTo>
                  <a:pt x="538" y="35"/>
                </a:lnTo>
                <a:lnTo>
                  <a:pt x="492" y="38"/>
                </a:lnTo>
                <a:lnTo>
                  <a:pt x="494" y="37"/>
                </a:lnTo>
                <a:lnTo>
                  <a:pt x="449" y="46"/>
                </a:lnTo>
                <a:lnTo>
                  <a:pt x="450" y="45"/>
                </a:lnTo>
                <a:lnTo>
                  <a:pt x="407" y="58"/>
                </a:lnTo>
                <a:lnTo>
                  <a:pt x="408" y="57"/>
                </a:lnTo>
                <a:lnTo>
                  <a:pt x="366" y="75"/>
                </a:lnTo>
                <a:lnTo>
                  <a:pt x="368" y="75"/>
                </a:lnTo>
                <a:lnTo>
                  <a:pt x="328" y="97"/>
                </a:lnTo>
                <a:lnTo>
                  <a:pt x="330" y="96"/>
                </a:lnTo>
                <a:lnTo>
                  <a:pt x="292" y="123"/>
                </a:lnTo>
                <a:lnTo>
                  <a:pt x="293" y="122"/>
                </a:lnTo>
                <a:lnTo>
                  <a:pt x="258" y="152"/>
                </a:lnTo>
                <a:lnTo>
                  <a:pt x="259" y="151"/>
                </a:lnTo>
                <a:lnTo>
                  <a:pt x="227" y="185"/>
                </a:lnTo>
                <a:lnTo>
                  <a:pt x="228" y="184"/>
                </a:lnTo>
                <a:lnTo>
                  <a:pt x="198" y="222"/>
                </a:lnTo>
                <a:lnTo>
                  <a:pt x="199" y="221"/>
                </a:lnTo>
                <a:lnTo>
                  <a:pt x="173" y="262"/>
                </a:lnTo>
                <a:lnTo>
                  <a:pt x="174" y="260"/>
                </a:lnTo>
                <a:lnTo>
                  <a:pt x="151" y="304"/>
                </a:lnTo>
                <a:lnTo>
                  <a:pt x="152" y="303"/>
                </a:lnTo>
                <a:lnTo>
                  <a:pt x="132" y="349"/>
                </a:lnTo>
                <a:lnTo>
                  <a:pt x="133" y="346"/>
                </a:lnTo>
                <a:lnTo>
                  <a:pt x="118" y="417"/>
                </a:lnTo>
                <a:lnTo>
                  <a:pt x="84" y="410"/>
                </a:lnTo>
                <a:lnTo>
                  <a:pt x="99" y="337"/>
                </a:lnTo>
                <a:lnTo>
                  <a:pt x="119" y="288"/>
                </a:lnTo>
                <a:lnTo>
                  <a:pt x="143" y="243"/>
                </a:lnTo>
                <a:lnTo>
                  <a:pt x="170" y="201"/>
                </a:lnTo>
                <a:lnTo>
                  <a:pt x="201" y="162"/>
                </a:lnTo>
                <a:lnTo>
                  <a:pt x="234" y="126"/>
                </a:lnTo>
                <a:lnTo>
                  <a:pt x="271" y="95"/>
                </a:lnTo>
                <a:lnTo>
                  <a:pt x="310" y="67"/>
                </a:lnTo>
                <a:lnTo>
                  <a:pt x="352" y="43"/>
                </a:lnTo>
                <a:lnTo>
                  <a:pt x="395" y="25"/>
                </a:lnTo>
                <a:lnTo>
                  <a:pt x="441" y="11"/>
                </a:lnTo>
                <a:lnTo>
                  <a:pt x="489" y="2"/>
                </a:lnTo>
                <a:lnTo>
                  <a:pt x="538" y="0"/>
                </a:lnTo>
                <a:lnTo>
                  <a:pt x="586" y="2"/>
                </a:lnTo>
                <a:lnTo>
                  <a:pt x="634" y="11"/>
                </a:lnTo>
                <a:lnTo>
                  <a:pt x="680" y="25"/>
                </a:lnTo>
                <a:lnTo>
                  <a:pt x="723" y="43"/>
                </a:lnTo>
                <a:lnTo>
                  <a:pt x="765" y="67"/>
                </a:lnTo>
                <a:lnTo>
                  <a:pt x="804" y="95"/>
                </a:lnTo>
                <a:lnTo>
                  <a:pt x="841" y="126"/>
                </a:lnTo>
                <a:lnTo>
                  <a:pt x="874" y="162"/>
                </a:lnTo>
                <a:lnTo>
                  <a:pt x="905" y="201"/>
                </a:lnTo>
                <a:lnTo>
                  <a:pt x="932" y="243"/>
                </a:lnTo>
                <a:lnTo>
                  <a:pt x="955" y="288"/>
                </a:lnTo>
                <a:lnTo>
                  <a:pt x="975" y="336"/>
                </a:lnTo>
                <a:lnTo>
                  <a:pt x="991" y="387"/>
                </a:lnTo>
                <a:lnTo>
                  <a:pt x="1003" y="440"/>
                </a:lnTo>
                <a:lnTo>
                  <a:pt x="1010" y="494"/>
                </a:lnTo>
                <a:lnTo>
                  <a:pt x="1012" y="550"/>
                </a:lnTo>
                <a:lnTo>
                  <a:pt x="1010" y="606"/>
                </a:lnTo>
                <a:lnTo>
                  <a:pt x="1003" y="660"/>
                </a:lnTo>
                <a:lnTo>
                  <a:pt x="991" y="713"/>
                </a:lnTo>
                <a:lnTo>
                  <a:pt x="975" y="763"/>
                </a:lnTo>
                <a:lnTo>
                  <a:pt x="955" y="811"/>
                </a:lnTo>
                <a:lnTo>
                  <a:pt x="932" y="856"/>
                </a:lnTo>
                <a:lnTo>
                  <a:pt x="905" y="898"/>
                </a:lnTo>
                <a:lnTo>
                  <a:pt x="874" y="937"/>
                </a:lnTo>
                <a:lnTo>
                  <a:pt x="841" y="973"/>
                </a:lnTo>
                <a:lnTo>
                  <a:pt x="804" y="1005"/>
                </a:lnTo>
                <a:lnTo>
                  <a:pt x="765" y="1032"/>
                </a:lnTo>
                <a:lnTo>
                  <a:pt x="723" y="1056"/>
                </a:lnTo>
                <a:lnTo>
                  <a:pt x="680" y="1075"/>
                </a:lnTo>
                <a:lnTo>
                  <a:pt x="634" y="1088"/>
                </a:lnTo>
                <a:lnTo>
                  <a:pt x="586" y="1097"/>
                </a:lnTo>
                <a:lnTo>
                  <a:pt x="521" y="1100"/>
                </a:lnTo>
                <a:close/>
                <a:moveTo>
                  <a:pt x="210" y="390"/>
                </a:moveTo>
                <a:lnTo>
                  <a:pt x="81" y="589"/>
                </a:lnTo>
                <a:lnTo>
                  <a:pt x="0" y="3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9" name="Freeform 75"/>
          <p:cNvSpPr>
            <a:spLocks noChangeArrowheads="1"/>
          </p:cNvSpPr>
          <p:nvPr/>
        </p:nvSpPr>
        <p:spPr bwMode="auto">
          <a:xfrm>
            <a:off x="886069" y="5263235"/>
            <a:ext cx="460375" cy="0"/>
          </a:xfrm>
          <a:custGeom>
            <a:avLst/>
            <a:gdLst>
              <a:gd name="T0" fmla="+- 0 2285 1007"/>
              <a:gd name="T1" fmla="*/ T0 w 1278"/>
              <a:gd name="T2" fmla="+- 0 1007 1007"/>
              <a:gd name="T3" fmla="*/ T2 w 1278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278">
                <a:moveTo>
                  <a:pt x="1278" y="0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20" name="Freeform 74"/>
          <p:cNvSpPr>
            <a:spLocks noChangeArrowheads="1"/>
          </p:cNvSpPr>
          <p:nvPr/>
        </p:nvSpPr>
        <p:spPr bwMode="auto">
          <a:xfrm>
            <a:off x="1346444" y="5036223"/>
            <a:ext cx="300037" cy="458787"/>
          </a:xfrm>
          <a:custGeom>
            <a:avLst/>
            <a:gdLst>
              <a:gd name="T0" fmla="+- 0 3119 2285"/>
              <a:gd name="T1" fmla="*/ T0 w 834"/>
              <a:gd name="T2" fmla="+- 0 14851 14851"/>
              <a:gd name="T3" fmla="*/ 14851 h 1273"/>
              <a:gd name="T4" fmla="+- 0 2285 2285"/>
              <a:gd name="T5" fmla="*/ T4 w 834"/>
              <a:gd name="T6" fmla="+- 0 15169 14851"/>
              <a:gd name="T7" fmla="*/ 15169 h 1273"/>
              <a:gd name="T8" fmla="+- 0 2285 2285"/>
              <a:gd name="T9" fmla="*/ T8 w 834"/>
              <a:gd name="T10" fmla="+- 0 15805 14851"/>
              <a:gd name="T11" fmla="*/ 15805 h 1273"/>
              <a:gd name="T12" fmla="+- 0 3119 2285"/>
              <a:gd name="T13" fmla="*/ T12 w 834"/>
              <a:gd name="T14" fmla="+- 0 16123 14851"/>
              <a:gd name="T15" fmla="*/ 16123 h 12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834" h="1273">
                <a:moveTo>
                  <a:pt x="834" y="0"/>
                </a:moveTo>
                <a:lnTo>
                  <a:pt x="0" y="318"/>
                </a:lnTo>
                <a:lnTo>
                  <a:pt x="0" y="954"/>
                </a:lnTo>
                <a:lnTo>
                  <a:pt x="834" y="1272"/>
                </a:lnTo>
                <a:close/>
              </a:path>
            </a:pathLst>
          </a:custGeom>
          <a:solidFill>
            <a:srgbClr val="BADFE2"/>
          </a:solidFill>
          <a:ln w="12700" cap="sq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24" name="AutoShape 69"/>
          <p:cNvSpPr>
            <a:spLocks noChangeArrowheads="1"/>
          </p:cNvSpPr>
          <p:nvPr/>
        </p:nvSpPr>
        <p:spPr bwMode="auto">
          <a:xfrm>
            <a:off x="1646481" y="5036223"/>
            <a:ext cx="0" cy="458787"/>
          </a:xfrm>
          <a:custGeom>
            <a:avLst/>
            <a:gdLst>
              <a:gd name="T0" fmla="+- 0 16123 14851"/>
              <a:gd name="T1" fmla="*/ 16123 h 1273"/>
              <a:gd name="T2" fmla="+- 0 14851 14851"/>
              <a:gd name="T3" fmla="*/ 14851 h 1273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1273">
                <a:moveTo>
                  <a:pt x="0" y="1272"/>
                </a:moveTo>
                <a:moveTo>
                  <a:pt x="0" y="0"/>
                </a:move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ADFE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25" name="Freeform 68"/>
          <p:cNvSpPr>
            <a:spLocks noChangeArrowheads="1"/>
          </p:cNvSpPr>
          <p:nvPr/>
        </p:nvSpPr>
        <p:spPr bwMode="auto">
          <a:xfrm>
            <a:off x="952744" y="6104610"/>
            <a:ext cx="461962" cy="0"/>
          </a:xfrm>
          <a:custGeom>
            <a:avLst/>
            <a:gdLst>
              <a:gd name="T0" fmla="+- 0 1189 1189"/>
              <a:gd name="T1" fmla="*/ T0 w 1285"/>
              <a:gd name="T2" fmla="+- 0 2473 1189"/>
              <a:gd name="T3" fmla="*/ T2 w 1285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285">
                <a:moveTo>
                  <a:pt x="0" y="0"/>
                </a:moveTo>
                <a:lnTo>
                  <a:pt x="1284" y="0"/>
                </a:lnTo>
              </a:path>
            </a:pathLst>
          </a:custGeom>
          <a:noFill/>
          <a:ln w="285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26" name="Freeform 67"/>
          <p:cNvSpPr>
            <a:spLocks noChangeArrowheads="1"/>
          </p:cNvSpPr>
          <p:nvPr/>
        </p:nvSpPr>
        <p:spPr bwMode="auto">
          <a:xfrm>
            <a:off x="1376606" y="6044285"/>
            <a:ext cx="80963" cy="117475"/>
          </a:xfrm>
          <a:custGeom>
            <a:avLst/>
            <a:gdLst>
              <a:gd name="T0" fmla="+- 0 2368 2368"/>
              <a:gd name="T1" fmla="*/ T0 w 227"/>
              <a:gd name="T2" fmla="+- 0 17979 17654"/>
              <a:gd name="T3" fmla="*/ 17979 h 326"/>
              <a:gd name="T4" fmla="+- 0 2594 2368"/>
              <a:gd name="T5" fmla="*/ T4 w 227"/>
              <a:gd name="T6" fmla="+- 0 17816 17654"/>
              <a:gd name="T7" fmla="*/ 17816 h 326"/>
              <a:gd name="T8" fmla="+- 0 2368 2368"/>
              <a:gd name="T9" fmla="*/ T8 w 227"/>
              <a:gd name="T10" fmla="+- 0 17654 17654"/>
              <a:gd name="T11" fmla="*/ 17654 h 3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27" h="326">
                <a:moveTo>
                  <a:pt x="0" y="325"/>
                </a:moveTo>
                <a:lnTo>
                  <a:pt x="226" y="162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0" name="Freeform 62"/>
          <p:cNvSpPr>
            <a:spLocks noChangeArrowheads="1"/>
          </p:cNvSpPr>
          <p:nvPr/>
        </p:nvSpPr>
        <p:spPr bwMode="auto">
          <a:xfrm>
            <a:off x="1881431" y="6104610"/>
            <a:ext cx="57150" cy="0"/>
          </a:xfrm>
          <a:custGeom>
            <a:avLst/>
            <a:gdLst>
              <a:gd name="T0" fmla="+- 0 3932 3771"/>
              <a:gd name="T1" fmla="*/ T0 w 162"/>
              <a:gd name="T2" fmla="+- 0 3771 3771"/>
              <a:gd name="T3" fmla="*/ T2 w 162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62">
                <a:moveTo>
                  <a:pt x="161" y="0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1" name="Freeform 61"/>
          <p:cNvSpPr>
            <a:spLocks noChangeArrowheads="1"/>
          </p:cNvSpPr>
          <p:nvPr/>
        </p:nvSpPr>
        <p:spPr bwMode="auto">
          <a:xfrm>
            <a:off x="1540119" y="6104610"/>
            <a:ext cx="341312" cy="0"/>
          </a:xfrm>
          <a:custGeom>
            <a:avLst/>
            <a:gdLst>
              <a:gd name="T0" fmla="+- 0 2823 2823"/>
              <a:gd name="T1" fmla="*/ T0 w 949"/>
              <a:gd name="T2" fmla="+- 0 3771 2823"/>
              <a:gd name="T3" fmla="*/ T2 w 949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949">
                <a:moveTo>
                  <a:pt x="0" y="0"/>
                </a:moveTo>
                <a:lnTo>
                  <a:pt x="948" y="0"/>
                </a:lnTo>
              </a:path>
            </a:pathLst>
          </a:custGeom>
          <a:noFill/>
          <a:ln w="28575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2" name="Freeform 60"/>
          <p:cNvSpPr>
            <a:spLocks noChangeArrowheads="1"/>
          </p:cNvSpPr>
          <p:nvPr/>
        </p:nvSpPr>
        <p:spPr bwMode="auto">
          <a:xfrm>
            <a:off x="1479794" y="6104610"/>
            <a:ext cx="460375" cy="0"/>
          </a:xfrm>
          <a:custGeom>
            <a:avLst/>
            <a:gdLst>
              <a:gd name="T0" fmla="+- 0 2655 2655"/>
              <a:gd name="T1" fmla="*/ T0 w 1278"/>
              <a:gd name="T2" fmla="+- 0 3932 2655"/>
              <a:gd name="T3" fmla="*/ T2 w 1278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278">
                <a:moveTo>
                  <a:pt x="0" y="0"/>
                </a:moveTo>
                <a:lnTo>
                  <a:pt x="1277" y="0"/>
                </a:lnTo>
              </a:path>
            </a:pathLst>
          </a:custGeom>
          <a:noFill/>
          <a:ln w="28575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3" name="Freeform 59"/>
          <p:cNvSpPr>
            <a:spLocks noChangeArrowheads="1"/>
          </p:cNvSpPr>
          <p:nvPr/>
        </p:nvSpPr>
        <p:spPr bwMode="auto">
          <a:xfrm>
            <a:off x="1457569" y="6045873"/>
            <a:ext cx="82550" cy="117475"/>
          </a:xfrm>
          <a:custGeom>
            <a:avLst/>
            <a:gdLst>
              <a:gd name="T0" fmla="+- 0 2823 2592"/>
              <a:gd name="T1" fmla="*/ T0 w 231"/>
              <a:gd name="T2" fmla="+- 0 17656 17656"/>
              <a:gd name="T3" fmla="*/ 17656 h 326"/>
              <a:gd name="T4" fmla="+- 0 2592 2592"/>
              <a:gd name="T5" fmla="*/ T4 w 231"/>
              <a:gd name="T6" fmla="+- 0 17819 17656"/>
              <a:gd name="T7" fmla="*/ 17819 h 326"/>
              <a:gd name="T8" fmla="+- 0 2823 2592"/>
              <a:gd name="T9" fmla="*/ T8 w 231"/>
              <a:gd name="T10" fmla="+- 0 17982 17656"/>
              <a:gd name="T11" fmla="*/ 17982 h 3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31" h="326">
                <a:moveTo>
                  <a:pt x="231" y="0"/>
                </a:moveTo>
                <a:lnTo>
                  <a:pt x="0" y="163"/>
                </a:lnTo>
                <a:lnTo>
                  <a:pt x="231" y="326"/>
                </a:lnTo>
                <a:close/>
              </a:path>
            </a:pathLst>
          </a:custGeom>
          <a:solidFill>
            <a:srgbClr val="BADFE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6" name="Freeform 55"/>
          <p:cNvSpPr>
            <a:spLocks noChangeArrowheads="1"/>
          </p:cNvSpPr>
          <p:nvPr/>
        </p:nvSpPr>
        <p:spPr bwMode="auto">
          <a:xfrm>
            <a:off x="1457569" y="5944272"/>
            <a:ext cx="1587" cy="152400"/>
          </a:xfrm>
          <a:custGeom>
            <a:avLst/>
            <a:gdLst>
              <a:gd name="T0" fmla="+- 0 2596 2592"/>
              <a:gd name="T1" fmla="*/ T0 w 4"/>
              <a:gd name="T2" fmla="+- 0 17774 17349"/>
              <a:gd name="T3" fmla="*/ 17774 h 425"/>
              <a:gd name="T4" fmla="+- 0 2592 2592"/>
              <a:gd name="T5" fmla="*/ T4 w 4"/>
              <a:gd name="T6" fmla="+- 0 17349 17349"/>
              <a:gd name="T7" fmla="*/ 17349 h 425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4" h="425">
                <a:moveTo>
                  <a:pt x="4" y="42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ADFE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7" name="Freeform 54"/>
          <p:cNvSpPr>
            <a:spLocks noChangeArrowheads="1"/>
          </p:cNvSpPr>
          <p:nvPr/>
        </p:nvSpPr>
        <p:spPr bwMode="auto">
          <a:xfrm>
            <a:off x="1421057" y="5937129"/>
            <a:ext cx="69850" cy="0"/>
          </a:xfrm>
          <a:custGeom>
            <a:avLst/>
            <a:gdLst>
              <a:gd name="T0" fmla="+- 0 2698 2503"/>
              <a:gd name="T1" fmla="*/ T0 w 195"/>
              <a:gd name="T2" fmla="+- 0 2503 2503"/>
              <a:gd name="T3" fmla="*/ T2 w 195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95">
                <a:moveTo>
                  <a:pt x="195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ADFE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8" name="Freeform 53"/>
          <p:cNvSpPr>
            <a:spLocks noChangeArrowheads="1"/>
          </p:cNvSpPr>
          <p:nvPr/>
        </p:nvSpPr>
        <p:spPr bwMode="auto">
          <a:xfrm>
            <a:off x="2005256" y="6042698"/>
            <a:ext cx="1825625" cy="0"/>
          </a:xfrm>
          <a:custGeom>
            <a:avLst/>
            <a:gdLst>
              <a:gd name="T0" fmla="+- 0 4114 4114"/>
              <a:gd name="T1" fmla="*/ T0 w 5070"/>
              <a:gd name="T2" fmla="+- 0 9184 4114"/>
              <a:gd name="T3" fmla="*/ T2 w 5070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5070">
                <a:moveTo>
                  <a:pt x="0" y="0"/>
                </a:moveTo>
                <a:lnTo>
                  <a:pt x="5070" y="0"/>
                </a:lnTo>
              </a:path>
            </a:pathLst>
          </a:custGeom>
          <a:noFill/>
          <a:ln w="28575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9" name="Freeform 52"/>
          <p:cNvSpPr>
            <a:spLocks noChangeArrowheads="1"/>
          </p:cNvSpPr>
          <p:nvPr/>
        </p:nvSpPr>
        <p:spPr bwMode="auto">
          <a:xfrm>
            <a:off x="2905369" y="5864898"/>
            <a:ext cx="384175" cy="377825"/>
          </a:xfrm>
          <a:custGeom>
            <a:avLst/>
            <a:gdLst>
              <a:gd name="T0" fmla="+- 0 7147 6614"/>
              <a:gd name="T1" fmla="*/ T0 w 1066"/>
              <a:gd name="T2" fmla="+- 0 17152 17152"/>
              <a:gd name="T3" fmla="*/ 17152 h 1049"/>
              <a:gd name="T4" fmla="+- 0 7680 6614"/>
              <a:gd name="T5" fmla="*/ T4 w 1066"/>
              <a:gd name="T6" fmla="+- 0 17677 17152"/>
              <a:gd name="T7" fmla="*/ 17677 h 1049"/>
              <a:gd name="T8" fmla="+- 0 7680 6614"/>
              <a:gd name="T9" fmla="*/ T8 w 1066"/>
              <a:gd name="T10" fmla="+- 0 17677 17152"/>
              <a:gd name="T11" fmla="*/ 17677 h 1049"/>
              <a:gd name="T12" fmla="+- 0 7680 6614"/>
              <a:gd name="T13" fmla="*/ T12 w 1066"/>
              <a:gd name="T14" fmla="+- 0 17677 17152"/>
              <a:gd name="T15" fmla="*/ 17677 h 1049"/>
              <a:gd name="T16" fmla="+- 0 7147 6614"/>
              <a:gd name="T17" fmla="*/ T16 w 1066"/>
              <a:gd name="T18" fmla="+- 0 18201 17152"/>
              <a:gd name="T19" fmla="*/ 18201 h 1049"/>
              <a:gd name="T20" fmla="+- 0 7147 6614"/>
              <a:gd name="T21" fmla="*/ T20 w 1066"/>
              <a:gd name="T22" fmla="+- 0 18201 17152"/>
              <a:gd name="T23" fmla="*/ 18201 h 1049"/>
              <a:gd name="T24" fmla="+- 0 7147 6614"/>
              <a:gd name="T25" fmla="*/ T24 w 1066"/>
              <a:gd name="T26" fmla="+- 0 18201 17152"/>
              <a:gd name="T27" fmla="*/ 18201 h 1049"/>
              <a:gd name="T28" fmla="+- 0 6614 6614"/>
              <a:gd name="T29" fmla="*/ T28 w 1066"/>
              <a:gd name="T30" fmla="+- 0 17677 17152"/>
              <a:gd name="T31" fmla="*/ 17677 h 1049"/>
              <a:gd name="T32" fmla="+- 0 6614 6614"/>
              <a:gd name="T33" fmla="*/ T32 w 1066"/>
              <a:gd name="T34" fmla="+- 0 17677 17152"/>
              <a:gd name="T35" fmla="*/ 17677 h 1049"/>
              <a:gd name="T36" fmla="+- 0 6614 6614"/>
              <a:gd name="T37" fmla="*/ T36 w 1066"/>
              <a:gd name="T38" fmla="+- 0 17677 17152"/>
              <a:gd name="T39" fmla="*/ 17677 h 1049"/>
              <a:gd name="T40" fmla="+- 0 7147 6614"/>
              <a:gd name="T41" fmla="*/ T40 w 1066"/>
              <a:gd name="T42" fmla="+- 0 17152 17152"/>
              <a:gd name="T43" fmla="*/ 17152 h 1049"/>
              <a:gd name="T44" fmla="+- 0 7147 6614"/>
              <a:gd name="T45" fmla="*/ T44 w 1066"/>
              <a:gd name="T46" fmla="+- 0 17152 17152"/>
              <a:gd name="T47" fmla="*/ 17152 h 10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1066" h="1049">
                <a:moveTo>
                  <a:pt x="533" y="0"/>
                </a:moveTo>
                <a:cubicBezTo>
                  <a:pt x="827" y="0"/>
                  <a:pt x="1066" y="235"/>
                  <a:pt x="1066" y="525"/>
                </a:cubicBezTo>
                <a:cubicBezTo>
                  <a:pt x="1066" y="525"/>
                  <a:pt x="1066" y="525"/>
                  <a:pt x="1066" y="525"/>
                </a:cubicBezTo>
                <a:lnTo>
                  <a:pt x="1066" y="525"/>
                </a:lnTo>
                <a:cubicBezTo>
                  <a:pt x="1066" y="814"/>
                  <a:pt x="827" y="1049"/>
                  <a:pt x="533" y="1049"/>
                </a:cubicBezTo>
                <a:cubicBezTo>
                  <a:pt x="533" y="1049"/>
                  <a:pt x="533" y="1049"/>
                  <a:pt x="533" y="1049"/>
                </a:cubicBezTo>
                <a:lnTo>
                  <a:pt x="533" y="1049"/>
                </a:lnTo>
                <a:cubicBezTo>
                  <a:pt x="239" y="1049"/>
                  <a:pt x="0" y="814"/>
                  <a:pt x="0" y="525"/>
                </a:cubicBezTo>
                <a:cubicBezTo>
                  <a:pt x="0" y="525"/>
                  <a:pt x="0" y="525"/>
                  <a:pt x="0" y="525"/>
                </a:cubicBezTo>
                <a:lnTo>
                  <a:pt x="0" y="525"/>
                </a:lnTo>
                <a:cubicBezTo>
                  <a:pt x="0" y="235"/>
                  <a:pt x="239" y="0"/>
                  <a:pt x="533" y="0"/>
                </a:cubicBezTo>
                <a:cubicBezTo>
                  <a:pt x="533" y="0"/>
                  <a:pt x="533" y="0"/>
                  <a:pt x="533" y="0"/>
                </a:cubicBez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0" name="Freeform 51"/>
          <p:cNvSpPr>
            <a:spLocks noChangeArrowheads="1"/>
          </p:cNvSpPr>
          <p:nvPr/>
        </p:nvSpPr>
        <p:spPr bwMode="auto">
          <a:xfrm>
            <a:off x="2905369" y="5864898"/>
            <a:ext cx="384175" cy="377825"/>
          </a:xfrm>
          <a:custGeom>
            <a:avLst/>
            <a:gdLst>
              <a:gd name="T0" fmla="+- 0 7147 6614"/>
              <a:gd name="T1" fmla="*/ T0 w 1066"/>
              <a:gd name="T2" fmla="+- 0 17152 17152"/>
              <a:gd name="T3" fmla="*/ 17152 h 1049"/>
              <a:gd name="T4" fmla="+- 0 7680 6614"/>
              <a:gd name="T5" fmla="*/ T4 w 1066"/>
              <a:gd name="T6" fmla="+- 0 17677 17152"/>
              <a:gd name="T7" fmla="*/ 17677 h 1049"/>
              <a:gd name="T8" fmla="+- 0 7680 6614"/>
              <a:gd name="T9" fmla="*/ T8 w 1066"/>
              <a:gd name="T10" fmla="+- 0 17677 17152"/>
              <a:gd name="T11" fmla="*/ 17677 h 1049"/>
              <a:gd name="T12" fmla="+- 0 7680 6614"/>
              <a:gd name="T13" fmla="*/ T12 w 1066"/>
              <a:gd name="T14" fmla="+- 0 17677 17152"/>
              <a:gd name="T15" fmla="*/ 17677 h 1049"/>
              <a:gd name="T16" fmla="+- 0 7147 6614"/>
              <a:gd name="T17" fmla="*/ T16 w 1066"/>
              <a:gd name="T18" fmla="+- 0 18201 17152"/>
              <a:gd name="T19" fmla="*/ 18201 h 1049"/>
              <a:gd name="T20" fmla="+- 0 7147 6614"/>
              <a:gd name="T21" fmla="*/ T20 w 1066"/>
              <a:gd name="T22" fmla="+- 0 18201 17152"/>
              <a:gd name="T23" fmla="*/ 18201 h 1049"/>
              <a:gd name="T24" fmla="+- 0 7147 6614"/>
              <a:gd name="T25" fmla="*/ T24 w 1066"/>
              <a:gd name="T26" fmla="+- 0 18201 17152"/>
              <a:gd name="T27" fmla="*/ 18201 h 1049"/>
              <a:gd name="T28" fmla="+- 0 6614 6614"/>
              <a:gd name="T29" fmla="*/ T28 w 1066"/>
              <a:gd name="T30" fmla="+- 0 17677 17152"/>
              <a:gd name="T31" fmla="*/ 17677 h 1049"/>
              <a:gd name="T32" fmla="+- 0 6614 6614"/>
              <a:gd name="T33" fmla="*/ T32 w 1066"/>
              <a:gd name="T34" fmla="+- 0 17677 17152"/>
              <a:gd name="T35" fmla="*/ 17677 h 1049"/>
              <a:gd name="T36" fmla="+- 0 6614 6614"/>
              <a:gd name="T37" fmla="*/ T36 w 1066"/>
              <a:gd name="T38" fmla="+- 0 17677 17152"/>
              <a:gd name="T39" fmla="*/ 17677 h 1049"/>
              <a:gd name="T40" fmla="+- 0 7147 6614"/>
              <a:gd name="T41" fmla="*/ T40 w 1066"/>
              <a:gd name="T42" fmla="+- 0 17152 17152"/>
              <a:gd name="T43" fmla="*/ 17152 h 1049"/>
              <a:gd name="T44" fmla="+- 0 7147 6614"/>
              <a:gd name="T45" fmla="*/ T44 w 1066"/>
              <a:gd name="T46" fmla="+- 0 17152 17152"/>
              <a:gd name="T47" fmla="*/ 17152 h 10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1066" h="1049">
                <a:moveTo>
                  <a:pt x="533" y="0"/>
                </a:moveTo>
                <a:cubicBezTo>
                  <a:pt x="827" y="0"/>
                  <a:pt x="1066" y="235"/>
                  <a:pt x="1066" y="525"/>
                </a:cubicBezTo>
                <a:cubicBezTo>
                  <a:pt x="1066" y="525"/>
                  <a:pt x="1066" y="525"/>
                  <a:pt x="1066" y="525"/>
                </a:cubicBezTo>
                <a:lnTo>
                  <a:pt x="1066" y="525"/>
                </a:lnTo>
                <a:cubicBezTo>
                  <a:pt x="1066" y="814"/>
                  <a:pt x="827" y="1049"/>
                  <a:pt x="533" y="1049"/>
                </a:cubicBezTo>
                <a:cubicBezTo>
                  <a:pt x="533" y="1049"/>
                  <a:pt x="533" y="1049"/>
                  <a:pt x="533" y="1049"/>
                </a:cubicBezTo>
                <a:lnTo>
                  <a:pt x="533" y="1049"/>
                </a:lnTo>
                <a:cubicBezTo>
                  <a:pt x="239" y="1049"/>
                  <a:pt x="0" y="814"/>
                  <a:pt x="0" y="525"/>
                </a:cubicBezTo>
                <a:cubicBezTo>
                  <a:pt x="0" y="525"/>
                  <a:pt x="0" y="525"/>
                  <a:pt x="0" y="525"/>
                </a:cubicBezTo>
                <a:lnTo>
                  <a:pt x="0" y="525"/>
                </a:lnTo>
                <a:cubicBezTo>
                  <a:pt x="0" y="235"/>
                  <a:pt x="239" y="0"/>
                  <a:pt x="533" y="0"/>
                </a:cubicBezTo>
                <a:cubicBezTo>
                  <a:pt x="533" y="0"/>
                  <a:pt x="533" y="0"/>
                  <a:pt x="533" y="0"/>
                </a:cubicBez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1" name="Freeform 50"/>
          <p:cNvSpPr>
            <a:spLocks noChangeArrowheads="1"/>
          </p:cNvSpPr>
          <p:nvPr/>
        </p:nvSpPr>
        <p:spPr bwMode="auto">
          <a:xfrm>
            <a:off x="2994269" y="5926810"/>
            <a:ext cx="266700" cy="125413"/>
          </a:xfrm>
          <a:custGeom>
            <a:avLst/>
            <a:gdLst>
              <a:gd name="T0" fmla="+- 0 7604 6862"/>
              <a:gd name="T1" fmla="*/ T0 w 743"/>
              <a:gd name="T2" fmla="+- 0 17677 17327"/>
              <a:gd name="T3" fmla="*/ 17677 h 350"/>
              <a:gd name="T4" fmla="+- 0 6862 6862"/>
              <a:gd name="T5" fmla="*/ T4 w 743"/>
              <a:gd name="T6" fmla="+- 0 17327 17327"/>
              <a:gd name="T7" fmla="*/ 17327 h 350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743" h="350">
                <a:moveTo>
                  <a:pt x="742" y="35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2" name="Freeform 49"/>
          <p:cNvSpPr>
            <a:spLocks noChangeArrowheads="1"/>
          </p:cNvSpPr>
          <p:nvPr/>
        </p:nvSpPr>
        <p:spPr bwMode="auto">
          <a:xfrm>
            <a:off x="2994269" y="5926810"/>
            <a:ext cx="0" cy="250825"/>
          </a:xfrm>
          <a:custGeom>
            <a:avLst/>
            <a:gdLst>
              <a:gd name="T0" fmla="+- 0 17327 17327"/>
              <a:gd name="T1" fmla="*/ 17327 h 700"/>
              <a:gd name="T2" fmla="+- 0 18026 17327"/>
              <a:gd name="T3" fmla="*/ 18026 h 700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700">
                <a:moveTo>
                  <a:pt x="0" y="0"/>
                </a:moveTo>
                <a:lnTo>
                  <a:pt x="0" y="69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3" name="Freeform 48"/>
          <p:cNvSpPr>
            <a:spLocks noChangeArrowheads="1"/>
          </p:cNvSpPr>
          <p:nvPr/>
        </p:nvSpPr>
        <p:spPr bwMode="auto">
          <a:xfrm>
            <a:off x="2994269" y="6052223"/>
            <a:ext cx="266700" cy="125412"/>
          </a:xfrm>
          <a:custGeom>
            <a:avLst/>
            <a:gdLst>
              <a:gd name="T0" fmla="+- 0 6862 6862"/>
              <a:gd name="T1" fmla="*/ T0 w 743"/>
              <a:gd name="T2" fmla="+- 0 18026 17677"/>
              <a:gd name="T3" fmla="*/ 18026 h 350"/>
              <a:gd name="T4" fmla="+- 0 7604 6862"/>
              <a:gd name="T5" fmla="*/ T4 w 743"/>
              <a:gd name="T6" fmla="+- 0 17677 17677"/>
              <a:gd name="T7" fmla="*/ 17677 h 350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743" h="350">
                <a:moveTo>
                  <a:pt x="0" y="349"/>
                </a:moveTo>
                <a:lnTo>
                  <a:pt x="74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pic>
        <p:nvPicPr>
          <p:cNvPr id="44" name="Picture 47" descr="image164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44" y="5180685"/>
            <a:ext cx="2079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" name="Freeform 46"/>
          <p:cNvSpPr>
            <a:spLocks noChangeArrowheads="1"/>
          </p:cNvSpPr>
          <p:nvPr/>
        </p:nvSpPr>
        <p:spPr bwMode="auto">
          <a:xfrm>
            <a:off x="752719" y="5185448"/>
            <a:ext cx="198437" cy="996950"/>
          </a:xfrm>
          <a:custGeom>
            <a:avLst/>
            <a:gdLst>
              <a:gd name="T0" fmla="+- 0 638 638"/>
              <a:gd name="T1" fmla="*/ T0 w 552"/>
              <a:gd name="T2" fmla="+- 0 18036 15267"/>
              <a:gd name="T3" fmla="*/ 18036 h 2769"/>
              <a:gd name="T4" fmla="+- 0 1189 638"/>
              <a:gd name="T5" fmla="*/ T4 w 552"/>
              <a:gd name="T6" fmla="+- 0 18036 15267"/>
              <a:gd name="T7" fmla="*/ 18036 h 2769"/>
              <a:gd name="T8" fmla="+- 0 1189 638"/>
              <a:gd name="T9" fmla="*/ T8 w 552"/>
              <a:gd name="T10" fmla="+- 0 15267 15267"/>
              <a:gd name="T11" fmla="*/ 15267 h 2769"/>
              <a:gd name="T12" fmla="+- 0 638 638"/>
              <a:gd name="T13" fmla="*/ T12 w 552"/>
              <a:gd name="T14" fmla="+- 0 15267 15267"/>
              <a:gd name="T15" fmla="*/ 15267 h 2769"/>
              <a:gd name="T16" fmla="+- 0 638 638"/>
              <a:gd name="T17" fmla="*/ T16 w 552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552" h="2769">
                <a:moveTo>
                  <a:pt x="0" y="2769"/>
                </a:moveTo>
                <a:lnTo>
                  <a:pt x="551" y="2769"/>
                </a:lnTo>
                <a:lnTo>
                  <a:pt x="551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6" name="Freeform 45"/>
          <p:cNvSpPr>
            <a:spLocks noChangeArrowheads="1"/>
          </p:cNvSpPr>
          <p:nvPr/>
        </p:nvSpPr>
        <p:spPr bwMode="auto">
          <a:xfrm>
            <a:off x="1881431" y="5185448"/>
            <a:ext cx="130175" cy="996950"/>
          </a:xfrm>
          <a:custGeom>
            <a:avLst/>
            <a:gdLst>
              <a:gd name="T0" fmla="+- 0 3771 3771"/>
              <a:gd name="T1" fmla="*/ T0 w 364"/>
              <a:gd name="T2" fmla="+- 0 18036 15267"/>
              <a:gd name="T3" fmla="*/ 18036 h 2769"/>
              <a:gd name="T4" fmla="+- 0 4134 3771"/>
              <a:gd name="T5" fmla="*/ T4 w 364"/>
              <a:gd name="T6" fmla="+- 0 18036 15267"/>
              <a:gd name="T7" fmla="*/ 18036 h 2769"/>
              <a:gd name="T8" fmla="+- 0 4134 3771"/>
              <a:gd name="T9" fmla="*/ T8 w 364"/>
              <a:gd name="T10" fmla="+- 0 15267 15267"/>
              <a:gd name="T11" fmla="*/ 15267 h 2769"/>
              <a:gd name="T12" fmla="+- 0 3771 3771"/>
              <a:gd name="T13" fmla="*/ T12 w 364"/>
              <a:gd name="T14" fmla="+- 0 15267 15267"/>
              <a:gd name="T15" fmla="*/ 15267 h 2769"/>
              <a:gd name="T16" fmla="+- 0 3771 3771"/>
              <a:gd name="T17" fmla="*/ T16 w 364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64" h="2769">
                <a:moveTo>
                  <a:pt x="0" y="2769"/>
                </a:moveTo>
                <a:lnTo>
                  <a:pt x="363" y="2769"/>
                </a:lnTo>
                <a:lnTo>
                  <a:pt x="363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7" name="Freeform 44"/>
          <p:cNvSpPr>
            <a:spLocks noChangeArrowheads="1"/>
          </p:cNvSpPr>
          <p:nvPr/>
        </p:nvSpPr>
        <p:spPr bwMode="auto">
          <a:xfrm>
            <a:off x="1881431" y="5185448"/>
            <a:ext cx="130175" cy="996950"/>
          </a:xfrm>
          <a:custGeom>
            <a:avLst/>
            <a:gdLst>
              <a:gd name="T0" fmla="+- 0 3771 3771"/>
              <a:gd name="T1" fmla="*/ T0 w 364"/>
              <a:gd name="T2" fmla="+- 0 18036 15267"/>
              <a:gd name="T3" fmla="*/ 18036 h 2769"/>
              <a:gd name="T4" fmla="+- 0 4134 3771"/>
              <a:gd name="T5" fmla="*/ T4 w 364"/>
              <a:gd name="T6" fmla="+- 0 18036 15267"/>
              <a:gd name="T7" fmla="*/ 18036 h 2769"/>
              <a:gd name="T8" fmla="+- 0 4134 3771"/>
              <a:gd name="T9" fmla="*/ T8 w 364"/>
              <a:gd name="T10" fmla="+- 0 15267 15267"/>
              <a:gd name="T11" fmla="*/ 15267 h 2769"/>
              <a:gd name="T12" fmla="+- 0 3771 3771"/>
              <a:gd name="T13" fmla="*/ T12 w 364"/>
              <a:gd name="T14" fmla="+- 0 15267 15267"/>
              <a:gd name="T15" fmla="*/ 15267 h 2769"/>
              <a:gd name="T16" fmla="+- 0 3771 3771"/>
              <a:gd name="T17" fmla="*/ T16 w 364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64" h="2769">
                <a:moveTo>
                  <a:pt x="0" y="2769"/>
                </a:moveTo>
                <a:lnTo>
                  <a:pt x="363" y="2769"/>
                </a:lnTo>
                <a:lnTo>
                  <a:pt x="363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8" name="Freeform 43"/>
          <p:cNvSpPr>
            <a:spLocks noChangeArrowheads="1"/>
          </p:cNvSpPr>
          <p:nvPr/>
        </p:nvSpPr>
        <p:spPr bwMode="auto">
          <a:xfrm>
            <a:off x="3697531" y="5277523"/>
            <a:ext cx="0" cy="692150"/>
          </a:xfrm>
          <a:custGeom>
            <a:avLst/>
            <a:gdLst>
              <a:gd name="T0" fmla="+- 0 17442 15522"/>
              <a:gd name="T1" fmla="*/ 17442 h 1921"/>
              <a:gd name="T2" fmla="+- 0 15522 15522"/>
              <a:gd name="T3" fmla="*/ 15522 h 1921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1921">
                <a:moveTo>
                  <a:pt x="0" y="1920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9" name="Freeform 42"/>
          <p:cNvSpPr>
            <a:spLocks noChangeArrowheads="1"/>
          </p:cNvSpPr>
          <p:nvPr/>
        </p:nvSpPr>
        <p:spPr bwMode="auto">
          <a:xfrm>
            <a:off x="2135431" y="5263235"/>
            <a:ext cx="1562100" cy="3175"/>
          </a:xfrm>
          <a:custGeom>
            <a:avLst/>
            <a:gdLst>
              <a:gd name="T0" fmla="+- 0 8814 4477"/>
              <a:gd name="T1" fmla="*/ T0 w 4338"/>
              <a:gd name="T2" fmla="+- 0 15491 15483"/>
              <a:gd name="T3" fmla="*/ 15491 h 8"/>
              <a:gd name="T4" fmla="+- 0 4477 4477"/>
              <a:gd name="T5" fmla="*/ T4 w 4338"/>
              <a:gd name="T6" fmla="+- 0 15483 15483"/>
              <a:gd name="T7" fmla="*/ 15483 h 8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4338" h="8">
                <a:moveTo>
                  <a:pt x="4337" y="8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0" name="Freeform 41"/>
          <p:cNvSpPr>
            <a:spLocks noChangeArrowheads="1"/>
          </p:cNvSpPr>
          <p:nvPr/>
        </p:nvSpPr>
        <p:spPr bwMode="auto">
          <a:xfrm>
            <a:off x="2011606" y="5185448"/>
            <a:ext cx="133350" cy="996950"/>
          </a:xfrm>
          <a:custGeom>
            <a:avLst/>
            <a:gdLst>
              <a:gd name="T0" fmla="+- 0 4134 4134"/>
              <a:gd name="T1" fmla="*/ T0 w 370"/>
              <a:gd name="T2" fmla="+- 0 18036 15267"/>
              <a:gd name="T3" fmla="*/ 18036 h 2769"/>
              <a:gd name="T4" fmla="+- 0 4504 4134"/>
              <a:gd name="T5" fmla="*/ T4 w 370"/>
              <a:gd name="T6" fmla="+- 0 18036 15267"/>
              <a:gd name="T7" fmla="*/ 18036 h 2769"/>
              <a:gd name="T8" fmla="+- 0 4504 4134"/>
              <a:gd name="T9" fmla="*/ T8 w 370"/>
              <a:gd name="T10" fmla="+- 0 15267 15267"/>
              <a:gd name="T11" fmla="*/ 15267 h 2769"/>
              <a:gd name="T12" fmla="+- 0 4134 4134"/>
              <a:gd name="T13" fmla="*/ T12 w 370"/>
              <a:gd name="T14" fmla="+- 0 15267 15267"/>
              <a:gd name="T15" fmla="*/ 15267 h 2769"/>
              <a:gd name="T16" fmla="+- 0 4134 4134"/>
              <a:gd name="T17" fmla="*/ T16 w 370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70" h="2769">
                <a:moveTo>
                  <a:pt x="0" y="2769"/>
                </a:moveTo>
                <a:lnTo>
                  <a:pt x="370" y="2769"/>
                </a:lnTo>
                <a:lnTo>
                  <a:pt x="370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1" name="Freeform 40"/>
          <p:cNvSpPr>
            <a:spLocks noChangeArrowheads="1"/>
          </p:cNvSpPr>
          <p:nvPr/>
        </p:nvSpPr>
        <p:spPr bwMode="auto">
          <a:xfrm>
            <a:off x="2011606" y="5185448"/>
            <a:ext cx="133350" cy="996950"/>
          </a:xfrm>
          <a:custGeom>
            <a:avLst/>
            <a:gdLst>
              <a:gd name="T0" fmla="+- 0 4134 4134"/>
              <a:gd name="T1" fmla="*/ T0 w 370"/>
              <a:gd name="T2" fmla="+- 0 18036 15267"/>
              <a:gd name="T3" fmla="*/ 18036 h 2769"/>
              <a:gd name="T4" fmla="+- 0 4504 4134"/>
              <a:gd name="T5" fmla="*/ T4 w 370"/>
              <a:gd name="T6" fmla="+- 0 18036 15267"/>
              <a:gd name="T7" fmla="*/ 18036 h 2769"/>
              <a:gd name="T8" fmla="+- 0 4504 4134"/>
              <a:gd name="T9" fmla="*/ T8 w 370"/>
              <a:gd name="T10" fmla="+- 0 15267 15267"/>
              <a:gd name="T11" fmla="*/ 15267 h 2769"/>
              <a:gd name="T12" fmla="+- 0 4134 4134"/>
              <a:gd name="T13" fmla="*/ T12 w 370"/>
              <a:gd name="T14" fmla="+- 0 15267 15267"/>
              <a:gd name="T15" fmla="*/ 15267 h 2769"/>
              <a:gd name="T16" fmla="+- 0 4134 4134"/>
              <a:gd name="T17" fmla="*/ T16 w 370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70" h="2769">
                <a:moveTo>
                  <a:pt x="0" y="2769"/>
                </a:moveTo>
                <a:lnTo>
                  <a:pt x="370" y="2769"/>
                </a:lnTo>
                <a:lnTo>
                  <a:pt x="370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2" name="AutoShape 39"/>
          <p:cNvSpPr>
            <a:spLocks noChangeArrowheads="1"/>
          </p:cNvSpPr>
          <p:nvPr/>
        </p:nvSpPr>
        <p:spPr bwMode="auto">
          <a:xfrm>
            <a:off x="6294681" y="5490248"/>
            <a:ext cx="573088" cy="622300"/>
          </a:xfrm>
          <a:custGeom>
            <a:avLst/>
            <a:gdLst>
              <a:gd name="T0" fmla="+- 0 16370 16030"/>
              <a:gd name="T1" fmla="*/ T0 w 1593"/>
              <a:gd name="T2" fmla="+- 0 17715 16114"/>
              <a:gd name="T3" fmla="*/ 17715 h 1731"/>
              <a:gd name="T4" fmla="+- 0 16484 16030"/>
              <a:gd name="T5" fmla="*/ T4 w 1593"/>
              <a:gd name="T6" fmla="+- 0 17765 16114"/>
              <a:gd name="T7" fmla="*/ 17765 h 1731"/>
              <a:gd name="T8" fmla="+- 0 16561 16030"/>
              <a:gd name="T9" fmla="*/ T8 w 1593"/>
              <a:gd name="T10" fmla="+- 0 17788 16114"/>
              <a:gd name="T11" fmla="*/ 17788 h 1731"/>
              <a:gd name="T12" fmla="+- 0 16681 16030"/>
              <a:gd name="T13" fmla="*/ T12 w 1593"/>
              <a:gd name="T14" fmla="+- 0 17807 16114"/>
              <a:gd name="T15" fmla="*/ 17807 h 1731"/>
              <a:gd name="T16" fmla="+- 0 16760 16030"/>
              <a:gd name="T17" fmla="*/ T16 w 1593"/>
              <a:gd name="T18" fmla="+- 0 17810 16114"/>
              <a:gd name="T19" fmla="*/ 17810 h 1731"/>
              <a:gd name="T20" fmla="+- 0 16879 16030"/>
              <a:gd name="T21" fmla="*/ T20 w 1593"/>
              <a:gd name="T22" fmla="+- 0 17800 16114"/>
              <a:gd name="T23" fmla="*/ 17800 h 1731"/>
              <a:gd name="T24" fmla="+- 0 16956 16030"/>
              <a:gd name="T25" fmla="*/ T24 w 1593"/>
              <a:gd name="T26" fmla="+- 0 17784 16114"/>
              <a:gd name="T27" fmla="*/ 17784 h 1731"/>
              <a:gd name="T28" fmla="+- 0 17070 16030"/>
              <a:gd name="T29" fmla="*/ T28 w 1593"/>
              <a:gd name="T30" fmla="+- 0 17746 16114"/>
              <a:gd name="T31" fmla="*/ 17746 h 1731"/>
              <a:gd name="T32" fmla="+- 0 17142 16030"/>
              <a:gd name="T33" fmla="*/ T32 w 1593"/>
              <a:gd name="T34" fmla="+- 0 17712 16114"/>
              <a:gd name="T35" fmla="*/ 17712 h 1731"/>
              <a:gd name="T36" fmla="+- 0 17245 16030"/>
              <a:gd name="T37" fmla="*/ T36 w 1593"/>
              <a:gd name="T38" fmla="+- 0 17647 16114"/>
              <a:gd name="T39" fmla="*/ 17647 h 1731"/>
              <a:gd name="T40" fmla="+- 0 17308 16030"/>
              <a:gd name="T41" fmla="*/ T40 w 1593"/>
              <a:gd name="T42" fmla="+- 0 17596 16114"/>
              <a:gd name="T43" fmla="*/ 17596 h 1731"/>
              <a:gd name="T44" fmla="+- 0 17394 16030"/>
              <a:gd name="T45" fmla="*/ T44 w 1593"/>
              <a:gd name="T46" fmla="+- 0 17505 16114"/>
              <a:gd name="T47" fmla="*/ 17505 h 1731"/>
              <a:gd name="T48" fmla="+- 0 17445 16030"/>
              <a:gd name="T49" fmla="*/ T48 w 1593"/>
              <a:gd name="T50" fmla="+- 0 17437 16114"/>
              <a:gd name="T51" fmla="*/ 17437 h 1731"/>
              <a:gd name="T52" fmla="+- 0 17508 16030"/>
              <a:gd name="T53" fmla="*/ T52 w 1593"/>
              <a:gd name="T54" fmla="+- 0 17325 16114"/>
              <a:gd name="T55" fmla="*/ 17325 h 1731"/>
              <a:gd name="T56" fmla="+- 0 17539 16030"/>
              <a:gd name="T57" fmla="*/ T56 w 1593"/>
              <a:gd name="T58" fmla="+- 0 17249 16114"/>
              <a:gd name="T59" fmla="*/ 17249 h 1731"/>
              <a:gd name="T60" fmla="+- 0 17572 16030"/>
              <a:gd name="T61" fmla="*/ T60 w 1593"/>
              <a:gd name="T62" fmla="+- 0 17130 16114"/>
              <a:gd name="T63" fmla="*/ 17130 h 1731"/>
              <a:gd name="T64" fmla="+- 0 17584 16030"/>
              <a:gd name="T65" fmla="*/ T64 w 1593"/>
              <a:gd name="T66" fmla="+- 0 17051 16114"/>
              <a:gd name="T67" fmla="*/ 17051 h 1731"/>
              <a:gd name="T68" fmla="+- 0 17587 16030"/>
              <a:gd name="T69" fmla="*/ T68 w 1593"/>
              <a:gd name="T70" fmla="+- 0 16930 16114"/>
              <a:gd name="T71" fmla="*/ 16930 h 1731"/>
              <a:gd name="T72" fmla="+- 0 17579 16030"/>
              <a:gd name="T73" fmla="*/ T72 w 1593"/>
              <a:gd name="T74" fmla="+- 0 16852 16114"/>
              <a:gd name="T75" fmla="*/ 16852 h 1731"/>
              <a:gd name="T76" fmla="+- 0 17554 16030"/>
              <a:gd name="T77" fmla="*/ T76 w 1593"/>
              <a:gd name="T78" fmla="+- 0 16735 16114"/>
              <a:gd name="T79" fmla="*/ 16735 h 1731"/>
              <a:gd name="T80" fmla="+- 0 17528 16030"/>
              <a:gd name="T81" fmla="*/ T80 w 1593"/>
              <a:gd name="T82" fmla="+- 0 16661 16114"/>
              <a:gd name="T83" fmla="*/ 16661 h 1731"/>
              <a:gd name="T84" fmla="+- 0 17475 16030"/>
              <a:gd name="T85" fmla="*/ T84 w 1593"/>
              <a:gd name="T86" fmla="+- 0 16553 16114"/>
              <a:gd name="T87" fmla="*/ 16553 h 1731"/>
              <a:gd name="T88" fmla="+- 0 17432 16030"/>
              <a:gd name="T89" fmla="*/ T88 w 1593"/>
              <a:gd name="T90" fmla="+- 0 16486 16114"/>
              <a:gd name="T91" fmla="*/ 16486 h 1731"/>
              <a:gd name="T92" fmla="+- 0 17353 16030"/>
              <a:gd name="T93" fmla="*/ T92 w 1593"/>
              <a:gd name="T94" fmla="+- 0 16393 16114"/>
              <a:gd name="T95" fmla="*/ 16393 h 1731"/>
              <a:gd name="T96" fmla="+- 0 17293 16030"/>
              <a:gd name="T97" fmla="*/ T96 w 1593"/>
              <a:gd name="T98" fmla="+- 0 16337 16114"/>
              <a:gd name="T99" fmla="*/ 16337 h 1731"/>
              <a:gd name="T100" fmla="+- 0 17189 16030"/>
              <a:gd name="T101" fmla="*/ T100 w 1593"/>
              <a:gd name="T102" fmla="+- 0 16264 16114"/>
              <a:gd name="T103" fmla="*/ 16264 h 1731"/>
              <a:gd name="T104" fmla="+- 0 17116 16030"/>
              <a:gd name="T105" fmla="*/ T104 w 1593"/>
              <a:gd name="T106" fmla="+- 0 16225 16114"/>
              <a:gd name="T107" fmla="*/ 16225 h 1731"/>
              <a:gd name="T108" fmla="+- 0 17000 16030"/>
              <a:gd name="T109" fmla="*/ T108 w 1593"/>
              <a:gd name="T110" fmla="+- 0 16182 16114"/>
              <a:gd name="T111" fmla="*/ 16182 h 1731"/>
              <a:gd name="T112" fmla="+- 0 16923 16030"/>
              <a:gd name="T113" fmla="*/ T112 w 1593"/>
              <a:gd name="T114" fmla="+- 0 16163 16114"/>
              <a:gd name="T115" fmla="*/ 16163 h 1731"/>
              <a:gd name="T116" fmla="+- 0 16803 16030"/>
              <a:gd name="T117" fmla="*/ T116 w 1593"/>
              <a:gd name="T118" fmla="+- 0 16150 16114"/>
              <a:gd name="T119" fmla="*/ 16150 h 1731"/>
              <a:gd name="T120" fmla="+- 0 16724 16030"/>
              <a:gd name="T121" fmla="*/ T120 w 1593"/>
              <a:gd name="T122" fmla="+- 0 16151 16114"/>
              <a:gd name="T123" fmla="*/ 16151 h 1731"/>
              <a:gd name="T124" fmla="+- 0 16605 16030"/>
              <a:gd name="T125" fmla="*/ T124 w 1593"/>
              <a:gd name="T126" fmla="+- 0 16166 16114"/>
              <a:gd name="T127" fmla="*/ 16166 h 1731"/>
              <a:gd name="T128" fmla="+- 0 16529 16030"/>
              <a:gd name="T129" fmla="*/ T128 w 1593"/>
              <a:gd name="T130" fmla="+- 0 16186 16114"/>
              <a:gd name="T131" fmla="*/ 16186 h 1731"/>
              <a:gd name="T132" fmla="+- 0 16417 16030"/>
              <a:gd name="T133" fmla="*/ T132 w 1593"/>
              <a:gd name="T134" fmla="+- 0 16230 16114"/>
              <a:gd name="T135" fmla="*/ 16230 h 1731"/>
              <a:gd name="T136" fmla="+- 0 16347 16030"/>
              <a:gd name="T137" fmla="*/ T136 w 1593"/>
              <a:gd name="T138" fmla="+- 0 16267 16114"/>
              <a:gd name="T139" fmla="*/ 16267 h 1731"/>
              <a:gd name="T140" fmla="+- 0 16246 16030"/>
              <a:gd name="T141" fmla="*/ T140 w 1593"/>
              <a:gd name="T142" fmla="+- 0 16337 16114"/>
              <a:gd name="T143" fmla="*/ 16337 h 1731"/>
              <a:gd name="T144" fmla="+- 0 16187 16030"/>
              <a:gd name="T145" fmla="*/ T144 w 1593"/>
              <a:gd name="T146" fmla="+- 0 16391 16114"/>
              <a:gd name="T147" fmla="*/ 16391 h 1731"/>
              <a:gd name="T148" fmla="+- 0 16224 16030"/>
              <a:gd name="T149" fmla="*/ T148 w 1593"/>
              <a:gd name="T150" fmla="+- 0 16310 16114"/>
              <a:gd name="T151" fmla="*/ 16310 h 1731"/>
              <a:gd name="T152" fmla="+- 0 16402 16030"/>
              <a:gd name="T153" fmla="*/ T152 w 1593"/>
              <a:gd name="T154" fmla="+- 0 16198 16114"/>
              <a:gd name="T155" fmla="*/ 16198 h 1731"/>
              <a:gd name="T156" fmla="+- 0 16599 16030"/>
              <a:gd name="T157" fmla="*/ T156 w 1593"/>
              <a:gd name="T158" fmla="+- 0 16132 16114"/>
              <a:gd name="T159" fmla="*/ 16132 h 1731"/>
              <a:gd name="T160" fmla="+- 0 16805 16030"/>
              <a:gd name="T161" fmla="*/ T160 w 1593"/>
              <a:gd name="T162" fmla="+- 0 16115 16114"/>
              <a:gd name="T163" fmla="*/ 16115 h 1731"/>
              <a:gd name="T164" fmla="+- 0 17011 16030"/>
              <a:gd name="T165" fmla="*/ T164 w 1593"/>
              <a:gd name="T166" fmla="+- 0 16148 16114"/>
              <a:gd name="T167" fmla="*/ 16148 h 1731"/>
              <a:gd name="T168" fmla="+- 0 17207 16030"/>
              <a:gd name="T169" fmla="*/ T168 w 1593"/>
              <a:gd name="T170" fmla="+- 0 16234 16114"/>
              <a:gd name="T171" fmla="*/ 16234 h 1731"/>
              <a:gd name="T172" fmla="+- 0 17378 16030"/>
              <a:gd name="T173" fmla="*/ T172 w 1593"/>
              <a:gd name="T174" fmla="+- 0 16368 16114"/>
              <a:gd name="T175" fmla="*/ 16368 h 1731"/>
              <a:gd name="T176" fmla="+- 0 17506 16030"/>
              <a:gd name="T177" fmla="*/ T176 w 1593"/>
              <a:gd name="T178" fmla="+- 0 16535 16114"/>
              <a:gd name="T179" fmla="*/ 16535 h 1731"/>
              <a:gd name="T180" fmla="+- 0 17588 16030"/>
              <a:gd name="T181" fmla="*/ T180 w 1593"/>
              <a:gd name="T182" fmla="+- 0 16725 16114"/>
              <a:gd name="T183" fmla="*/ 16725 h 1731"/>
              <a:gd name="T184" fmla="+- 0 17622 16030"/>
              <a:gd name="T185" fmla="*/ T184 w 1593"/>
              <a:gd name="T186" fmla="+- 0 16929 16114"/>
              <a:gd name="T187" fmla="*/ 16929 h 1731"/>
              <a:gd name="T188" fmla="+- 0 17607 16030"/>
              <a:gd name="T189" fmla="*/ T188 w 1593"/>
              <a:gd name="T190" fmla="+- 0 17137 16114"/>
              <a:gd name="T191" fmla="*/ 17137 h 1731"/>
              <a:gd name="T192" fmla="+- 0 17540 16030"/>
              <a:gd name="T193" fmla="*/ T192 w 1593"/>
              <a:gd name="T194" fmla="+- 0 17341 16114"/>
              <a:gd name="T195" fmla="*/ 17341 h 1731"/>
              <a:gd name="T196" fmla="+- 0 17422 16030"/>
              <a:gd name="T197" fmla="*/ T196 w 1593"/>
              <a:gd name="T198" fmla="+- 0 17527 16114"/>
              <a:gd name="T199" fmla="*/ 17527 h 1731"/>
              <a:gd name="T200" fmla="+- 0 17265 16030"/>
              <a:gd name="T201" fmla="*/ T200 w 1593"/>
              <a:gd name="T202" fmla="+- 0 17676 16114"/>
              <a:gd name="T203" fmla="*/ 17676 h 1731"/>
              <a:gd name="T204" fmla="+- 0 17083 16030"/>
              <a:gd name="T205" fmla="*/ T204 w 1593"/>
              <a:gd name="T206" fmla="+- 0 17778 16114"/>
              <a:gd name="T207" fmla="*/ 17778 h 1731"/>
              <a:gd name="T208" fmla="+- 0 16884 16030"/>
              <a:gd name="T209" fmla="*/ T208 w 1593"/>
              <a:gd name="T210" fmla="+- 0 17835 16114"/>
              <a:gd name="T211" fmla="*/ 17835 h 1731"/>
              <a:gd name="T212" fmla="+- 0 16677 16030"/>
              <a:gd name="T213" fmla="*/ T212 w 1593"/>
              <a:gd name="T214" fmla="+- 0 17842 16114"/>
              <a:gd name="T215" fmla="*/ 17842 h 1731"/>
              <a:gd name="T216" fmla="+- 0 16472 16030"/>
              <a:gd name="T217" fmla="*/ T216 w 1593"/>
              <a:gd name="T218" fmla="+- 0 17798 16114"/>
              <a:gd name="T219" fmla="*/ 17798 h 1731"/>
              <a:gd name="T220" fmla="+- 0 16265 16030"/>
              <a:gd name="T221" fmla="*/ T220 w 1593"/>
              <a:gd name="T222" fmla="+- 0 17693 16114"/>
              <a:gd name="T223" fmla="*/ 17693 h 17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</a:cxnLst>
            <a:rect l="0" t="0" r="r" b="b"/>
            <a:pathLst>
              <a:path w="1593" h="1731">
                <a:moveTo>
                  <a:pt x="253" y="1549"/>
                </a:moveTo>
                <a:lnTo>
                  <a:pt x="305" y="1581"/>
                </a:lnTo>
                <a:lnTo>
                  <a:pt x="304" y="1581"/>
                </a:lnTo>
                <a:lnTo>
                  <a:pt x="341" y="1602"/>
                </a:lnTo>
                <a:lnTo>
                  <a:pt x="340" y="1601"/>
                </a:lnTo>
                <a:lnTo>
                  <a:pt x="379" y="1620"/>
                </a:lnTo>
                <a:lnTo>
                  <a:pt x="378" y="1620"/>
                </a:lnTo>
                <a:lnTo>
                  <a:pt x="416" y="1636"/>
                </a:lnTo>
                <a:lnTo>
                  <a:pt x="415" y="1636"/>
                </a:lnTo>
                <a:lnTo>
                  <a:pt x="454" y="1651"/>
                </a:lnTo>
                <a:lnTo>
                  <a:pt x="493" y="1663"/>
                </a:lnTo>
                <a:lnTo>
                  <a:pt x="492" y="1663"/>
                </a:lnTo>
                <a:lnTo>
                  <a:pt x="532" y="1674"/>
                </a:lnTo>
                <a:lnTo>
                  <a:pt x="531" y="1674"/>
                </a:lnTo>
                <a:lnTo>
                  <a:pt x="571" y="1682"/>
                </a:lnTo>
                <a:lnTo>
                  <a:pt x="570" y="1682"/>
                </a:lnTo>
                <a:lnTo>
                  <a:pt x="611" y="1688"/>
                </a:lnTo>
                <a:lnTo>
                  <a:pt x="610" y="1688"/>
                </a:lnTo>
                <a:lnTo>
                  <a:pt x="651" y="1693"/>
                </a:lnTo>
                <a:lnTo>
                  <a:pt x="650" y="1692"/>
                </a:lnTo>
                <a:lnTo>
                  <a:pt x="691" y="1695"/>
                </a:lnTo>
                <a:lnTo>
                  <a:pt x="690" y="1695"/>
                </a:lnTo>
                <a:lnTo>
                  <a:pt x="730" y="1696"/>
                </a:lnTo>
                <a:lnTo>
                  <a:pt x="770" y="1694"/>
                </a:lnTo>
                <a:lnTo>
                  <a:pt x="769" y="1694"/>
                </a:lnTo>
                <a:lnTo>
                  <a:pt x="809" y="1691"/>
                </a:lnTo>
                <a:lnTo>
                  <a:pt x="808" y="1691"/>
                </a:lnTo>
                <a:lnTo>
                  <a:pt x="849" y="1686"/>
                </a:lnTo>
                <a:lnTo>
                  <a:pt x="848" y="1686"/>
                </a:lnTo>
                <a:lnTo>
                  <a:pt x="888" y="1679"/>
                </a:lnTo>
                <a:lnTo>
                  <a:pt x="887" y="1679"/>
                </a:lnTo>
                <a:lnTo>
                  <a:pt x="927" y="1670"/>
                </a:lnTo>
                <a:lnTo>
                  <a:pt x="926" y="1670"/>
                </a:lnTo>
                <a:lnTo>
                  <a:pt x="965" y="1659"/>
                </a:lnTo>
                <a:lnTo>
                  <a:pt x="964" y="1659"/>
                </a:lnTo>
                <a:lnTo>
                  <a:pt x="1003" y="1646"/>
                </a:lnTo>
                <a:lnTo>
                  <a:pt x="1002" y="1647"/>
                </a:lnTo>
                <a:lnTo>
                  <a:pt x="1040" y="1632"/>
                </a:lnTo>
                <a:lnTo>
                  <a:pt x="1039" y="1632"/>
                </a:lnTo>
                <a:lnTo>
                  <a:pt x="1077" y="1615"/>
                </a:lnTo>
                <a:lnTo>
                  <a:pt x="1076" y="1616"/>
                </a:lnTo>
                <a:lnTo>
                  <a:pt x="1112" y="1598"/>
                </a:lnTo>
                <a:lnTo>
                  <a:pt x="1148" y="1578"/>
                </a:lnTo>
                <a:lnTo>
                  <a:pt x="1147" y="1578"/>
                </a:lnTo>
                <a:lnTo>
                  <a:pt x="1182" y="1556"/>
                </a:lnTo>
                <a:lnTo>
                  <a:pt x="1181" y="1557"/>
                </a:lnTo>
                <a:lnTo>
                  <a:pt x="1215" y="1533"/>
                </a:lnTo>
                <a:lnTo>
                  <a:pt x="1214" y="1533"/>
                </a:lnTo>
                <a:lnTo>
                  <a:pt x="1247" y="1508"/>
                </a:lnTo>
                <a:lnTo>
                  <a:pt x="1278" y="1481"/>
                </a:lnTo>
                <a:lnTo>
                  <a:pt x="1278" y="1482"/>
                </a:lnTo>
                <a:lnTo>
                  <a:pt x="1308" y="1453"/>
                </a:lnTo>
                <a:lnTo>
                  <a:pt x="1337" y="1422"/>
                </a:lnTo>
                <a:lnTo>
                  <a:pt x="1337" y="1423"/>
                </a:lnTo>
                <a:lnTo>
                  <a:pt x="1364" y="1391"/>
                </a:lnTo>
                <a:lnTo>
                  <a:pt x="1391" y="1357"/>
                </a:lnTo>
                <a:lnTo>
                  <a:pt x="1390" y="1358"/>
                </a:lnTo>
                <a:lnTo>
                  <a:pt x="1416" y="1322"/>
                </a:lnTo>
                <a:lnTo>
                  <a:pt x="1415" y="1323"/>
                </a:lnTo>
                <a:lnTo>
                  <a:pt x="1439" y="1286"/>
                </a:lnTo>
                <a:lnTo>
                  <a:pt x="1438" y="1287"/>
                </a:lnTo>
                <a:lnTo>
                  <a:pt x="1459" y="1249"/>
                </a:lnTo>
                <a:lnTo>
                  <a:pt x="1459" y="1250"/>
                </a:lnTo>
                <a:lnTo>
                  <a:pt x="1478" y="1211"/>
                </a:lnTo>
                <a:lnTo>
                  <a:pt x="1478" y="1212"/>
                </a:lnTo>
                <a:lnTo>
                  <a:pt x="1495" y="1173"/>
                </a:lnTo>
                <a:lnTo>
                  <a:pt x="1495" y="1174"/>
                </a:lnTo>
                <a:lnTo>
                  <a:pt x="1510" y="1134"/>
                </a:lnTo>
                <a:lnTo>
                  <a:pt x="1509" y="1135"/>
                </a:lnTo>
                <a:lnTo>
                  <a:pt x="1523" y="1095"/>
                </a:lnTo>
                <a:lnTo>
                  <a:pt x="1522" y="1096"/>
                </a:lnTo>
                <a:lnTo>
                  <a:pt x="1533" y="1056"/>
                </a:lnTo>
                <a:lnTo>
                  <a:pt x="1533" y="1057"/>
                </a:lnTo>
                <a:lnTo>
                  <a:pt x="1542" y="1016"/>
                </a:lnTo>
                <a:lnTo>
                  <a:pt x="1542" y="1017"/>
                </a:lnTo>
                <a:lnTo>
                  <a:pt x="1549" y="977"/>
                </a:lnTo>
                <a:lnTo>
                  <a:pt x="1554" y="936"/>
                </a:lnTo>
                <a:lnTo>
                  <a:pt x="1554" y="937"/>
                </a:lnTo>
                <a:lnTo>
                  <a:pt x="1557" y="897"/>
                </a:lnTo>
                <a:lnTo>
                  <a:pt x="1556" y="897"/>
                </a:lnTo>
                <a:lnTo>
                  <a:pt x="1557" y="857"/>
                </a:lnTo>
                <a:lnTo>
                  <a:pt x="1557" y="816"/>
                </a:lnTo>
                <a:lnTo>
                  <a:pt x="1557" y="817"/>
                </a:lnTo>
                <a:lnTo>
                  <a:pt x="1554" y="777"/>
                </a:lnTo>
                <a:lnTo>
                  <a:pt x="1554" y="778"/>
                </a:lnTo>
                <a:lnTo>
                  <a:pt x="1549" y="737"/>
                </a:lnTo>
                <a:lnTo>
                  <a:pt x="1549" y="738"/>
                </a:lnTo>
                <a:lnTo>
                  <a:pt x="1543" y="698"/>
                </a:lnTo>
                <a:lnTo>
                  <a:pt x="1543" y="699"/>
                </a:lnTo>
                <a:lnTo>
                  <a:pt x="1534" y="660"/>
                </a:lnTo>
                <a:lnTo>
                  <a:pt x="1535" y="660"/>
                </a:lnTo>
                <a:lnTo>
                  <a:pt x="1524" y="621"/>
                </a:lnTo>
                <a:lnTo>
                  <a:pt x="1524" y="622"/>
                </a:lnTo>
                <a:lnTo>
                  <a:pt x="1512" y="583"/>
                </a:lnTo>
                <a:lnTo>
                  <a:pt x="1512" y="584"/>
                </a:lnTo>
                <a:lnTo>
                  <a:pt x="1498" y="546"/>
                </a:lnTo>
                <a:lnTo>
                  <a:pt x="1498" y="547"/>
                </a:lnTo>
                <a:lnTo>
                  <a:pt x="1482" y="510"/>
                </a:lnTo>
                <a:lnTo>
                  <a:pt x="1465" y="473"/>
                </a:lnTo>
                <a:lnTo>
                  <a:pt x="1465" y="474"/>
                </a:lnTo>
                <a:lnTo>
                  <a:pt x="1445" y="439"/>
                </a:lnTo>
                <a:lnTo>
                  <a:pt x="1446" y="439"/>
                </a:lnTo>
                <a:lnTo>
                  <a:pt x="1424" y="405"/>
                </a:lnTo>
                <a:lnTo>
                  <a:pt x="1425" y="405"/>
                </a:lnTo>
                <a:lnTo>
                  <a:pt x="1402" y="372"/>
                </a:lnTo>
                <a:lnTo>
                  <a:pt x="1377" y="339"/>
                </a:lnTo>
                <a:lnTo>
                  <a:pt x="1378" y="340"/>
                </a:lnTo>
                <a:lnTo>
                  <a:pt x="1351" y="308"/>
                </a:lnTo>
                <a:lnTo>
                  <a:pt x="1352" y="309"/>
                </a:lnTo>
                <a:lnTo>
                  <a:pt x="1323" y="279"/>
                </a:lnTo>
                <a:lnTo>
                  <a:pt x="1324" y="279"/>
                </a:lnTo>
                <a:lnTo>
                  <a:pt x="1293" y="250"/>
                </a:lnTo>
                <a:lnTo>
                  <a:pt x="1294" y="250"/>
                </a:lnTo>
                <a:lnTo>
                  <a:pt x="1262" y="223"/>
                </a:lnTo>
                <a:lnTo>
                  <a:pt x="1263" y="223"/>
                </a:lnTo>
                <a:lnTo>
                  <a:pt x="1229" y="197"/>
                </a:lnTo>
                <a:lnTo>
                  <a:pt x="1230" y="197"/>
                </a:lnTo>
                <a:lnTo>
                  <a:pt x="1195" y="172"/>
                </a:lnTo>
                <a:lnTo>
                  <a:pt x="1195" y="173"/>
                </a:lnTo>
                <a:lnTo>
                  <a:pt x="1159" y="150"/>
                </a:lnTo>
                <a:lnTo>
                  <a:pt x="1160" y="150"/>
                </a:lnTo>
                <a:lnTo>
                  <a:pt x="1122" y="129"/>
                </a:lnTo>
                <a:lnTo>
                  <a:pt x="1123" y="130"/>
                </a:lnTo>
                <a:lnTo>
                  <a:pt x="1085" y="111"/>
                </a:lnTo>
                <a:lnTo>
                  <a:pt x="1086" y="111"/>
                </a:lnTo>
                <a:lnTo>
                  <a:pt x="1047" y="95"/>
                </a:lnTo>
                <a:lnTo>
                  <a:pt x="1048" y="95"/>
                </a:lnTo>
                <a:lnTo>
                  <a:pt x="1009" y="80"/>
                </a:lnTo>
                <a:lnTo>
                  <a:pt x="1010" y="80"/>
                </a:lnTo>
                <a:lnTo>
                  <a:pt x="970" y="68"/>
                </a:lnTo>
                <a:lnTo>
                  <a:pt x="971" y="68"/>
                </a:lnTo>
                <a:lnTo>
                  <a:pt x="931" y="57"/>
                </a:lnTo>
                <a:lnTo>
                  <a:pt x="932" y="58"/>
                </a:lnTo>
                <a:lnTo>
                  <a:pt x="892" y="49"/>
                </a:lnTo>
                <a:lnTo>
                  <a:pt x="893" y="49"/>
                </a:lnTo>
                <a:lnTo>
                  <a:pt x="852" y="43"/>
                </a:lnTo>
                <a:lnTo>
                  <a:pt x="853" y="43"/>
                </a:lnTo>
                <a:lnTo>
                  <a:pt x="813" y="39"/>
                </a:lnTo>
                <a:lnTo>
                  <a:pt x="814" y="39"/>
                </a:lnTo>
                <a:lnTo>
                  <a:pt x="773" y="36"/>
                </a:lnTo>
                <a:lnTo>
                  <a:pt x="774" y="36"/>
                </a:lnTo>
                <a:lnTo>
                  <a:pt x="733" y="36"/>
                </a:lnTo>
                <a:lnTo>
                  <a:pt x="734" y="36"/>
                </a:lnTo>
                <a:lnTo>
                  <a:pt x="693" y="37"/>
                </a:lnTo>
                <a:lnTo>
                  <a:pt x="694" y="37"/>
                </a:lnTo>
                <a:lnTo>
                  <a:pt x="654" y="40"/>
                </a:lnTo>
                <a:lnTo>
                  <a:pt x="655" y="40"/>
                </a:lnTo>
                <a:lnTo>
                  <a:pt x="614" y="45"/>
                </a:lnTo>
                <a:lnTo>
                  <a:pt x="615" y="45"/>
                </a:lnTo>
                <a:lnTo>
                  <a:pt x="575" y="52"/>
                </a:lnTo>
                <a:lnTo>
                  <a:pt x="576" y="52"/>
                </a:lnTo>
                <a:lnTo>
                  <a:pt x="537" y="61"/>
                </a:lnTo>
                <a:lnTo>
                  <a:pt x="498" y="72"/>
                </a:lnTo>
                <a:lnTo>
                  <a:pt x="499" y="72"/>
                </a:lnTo>
                <a:lnTo>
                  <a:pt x="461" y="85"/>
                </a:lnTo>
                <a:lnTo>
                  <a:pt x="461" y="84"/>
                </a:lnTo>
                <a:lnTo>
                  <a:pt x="423" y="99"/>
                </a:lnTo>
                <a:lnTo>
                  <a:pt x="424" y="99"/>
                </a:lnTo>
                <a:lnTo>
                  <a:pt x="387" y="116"/>
                </a:lnTo>
                <a:lnTo>
                  <a:pt x="387" y="115"/>
                </a:lnTo>
                <a:lnTo>
                  <a:pt x="351" y="134"/>
                </a:lnTo>
                <a:lnTo>
                  <a:pt x="352" y="133"/>
                </a:lnTo>
                <a:lnTo>
                  <a:pt x="316" y="153"/>
                </a:lnTo>
                <a:lnTo>
                  <a:pt x="317" y="153"/>
                </a:lnTo>
                <a:lnTo>
                  <a:pt x="282" y="175"/>
                </a:lnTo>
                <a:lnTo>
                  <a:pt x="248" y="198"/>
                </a:lnTo>
                <a:lnTo>
                  <a:pt x="249" y="198"/>
                </a:lnTo>
                <a:lnTo>
                  <a:pt x="216" y="223"/>
                </a:lnTo>
                <a:lnTo>
                  <a:pt x="217" y="223"/>
                </a:lnTo>
                <a:lnTo>
                  <a:pt x="185" y="250"/>
                </a:lnTo>
                <a:lnTo>
                  <a:pt x="186" y="250"/>
                </a:lnTo>
                <a:lnTo>
                  <a:pt x="155" y="279"/>
                </a:lnTo>
                <a:lnTo>
                  <a:pt x="157" y="277"/>
                </a:lnTo>
                <a:lnTo>
                  <a:pt x="120" y="322"/>
                </a:lnTo>
                <a:lnTo>
                  <a:pt x="92" y="299"/>
                </a:lnTo>
                <a:lnTo>
                  <a:pt x="130" y="254"/>
                </a:lnTo>
                <a:lnTo>
                  <a:pt x="162" y="224"/>
                </a:lnTo>
                <a:lnTo>
                  <a:pt x="194" y="196"/>
                </a:lnTo>
                <a:lnTo>
                  <a:pt x="228" y="170"/>
                </a:lnTo>
                <a:lnTo>
                  <a:pt x="262" y="146"/>
                </a:lnTo>
                <a:lnTo>
                  <a:pt x="298" y="123"/>
                </a:lnTo>
                <a:lnTo>
                  <a:pt x="335" y="102"/>
                </a:lnTo>
                <a:lnTo>
                  <a:pt x="372" y="84"/>
                </a:lnTo>
                <a:lnTo>
                  <a:pt x="410" y="67"/>
                </a:lnTo>
                <a:lnTo>
                  <a:pt x="449" y="52"/>
                </a:lnTo>
                <a:lnTo>
                  <a:pt x="489" y="39"/>
                </a:lnTo>
                <a:lnTo>
                  <a:pt x="528" y="27"/>
                </a:lnTo>
                <a:lnTo>
                  <a:pt x="569" y="18"/>
                </a:lnTo>
                <a:lnTo>
                  <a:pt x="610" y="11"/>
                </a:lnTo>
                <a:lnTo>
                  <a:pt x="651" y="5"/>
                </a:lnTo>
                <a:lnTo>
                  <a:pt x="692" y="2"/>
                </a:lnTo>
                <a:lnTo>
                  <a:pt x="733" y="0"/>
                </a:lnTo>
                <a:lnTo>
                  <a:pt x="775" y="1"/>
                </a:lnTo>
                <a:lnTo>
                  <a:pt x="816" y="3"/>
                </a:lnTo>
                <a:lnTo>
                  <a:pt x="858" y="8"/>
                </a:lnTo>
                <a:lnTo>
                  <a:pt x="899" y="15"/>
                </a:lnTo>
                <a:lnTo>
                  <a:pt x="940" y="23"/>
                </a:lnTo>
                <a:lnTo>
                  <a:pt x="981" y="34"/>
                </a:lnTo>
                <a:lnTo>
                  <a:pt x="1021" y="47"/>
                </a:lnTo>
                <a:lnTo>
                  <a:pt x="1061" y="62"/>
                </a:lnTo>
                <a:lnTo>
                  <a:pt x="1100" y="79"/>
                </a:lnTo>
                <a:lnTo>
                  <a:pt x="1139" y="98"/>
                </a:lnTo>
                <a:lnTo>
                  <a:pt x="1177" y="120"/>
                </a:lnTo>
                <a:lnTo>
                  <a:pt x="1214" y="143"/>
                </a:lnTo>
                <a:lnTo>
                  <a:pt x="1251" y="169"/>
                </a:lnTo>
                <a:lnTo>
                  <a:pt x="1285" y="196"/>
                </a:lnTo>
                <a:lnTo>
                  <a:pt x="1317" y="224"/>
                </a:lnTo>
                <a:lnTo>
                  <a:pt x="1348" y="254"/>
                </a:lnTo>
                <a:lnTo>
                  <a:pt x="1378" y="285"/>
                </a:lnTo>
                <a:lnTo>
                  <a:pt x="1405" y="318"/>
                </a:lnTo>
                <a:lnTo>
                  <a:pt x="1430" y="351"/>
                </a:lnTo>
                <a:lnTo>
                  <a:pt x="1454" y="386"/>
                </a:lnTo>
                <a:lnTo>
                  <a:pt x="1476" y="421"/>
                </a:lnTo>
                <a:lnTo>
                  <a:pt x="1496" y="458"/>
                </a:lnTo>
                <a:lnTo>
                  <a:pt x="1515" y="495"/>
                </a:lnTo>
                <a:lnTo>
                  <a:pt x="1531" y="533"/>
                </a:lnTo>
                <a:lnTo>
                  <a:pt x="1545" y="572"/>
                </a:lnTo>
                <a:lnTo>
                  <a:pt x="1558" y="611"/>
                </a:lnTo>
                <a:lnTo>
                  <a:pt x="1569" y="652"/>
                </a:lnTo>
                <a:lnTo>
                  <a:pt x="1577" y="692"/>
                </a:lnTo>
                <a:lnTo>
                  <a:pt x="1584" y="733"/>
                </a:lnTo>
                <a:lnTo>
                  <a:pt x="1589" y="774"/>
                </a:lnTo>
                <a:lnTo>
                  <a:pt x="1592" y="815"/>
                </a:lnTo>
                <a:lnTo>
                  <a:pt x="1593" y="857"/>
                </a:lnTo>
                <a:lnTo>
                  <a:pt x="1592" y="899"/>
                </a:lnTo>
                <a:lnTo>
                  <a:pt x="1589" y="940"/>
                </a:lnTo>
                <a:lnTo>
                  <a:pt x="1584" y="982"/>
                </a:lnTo>
                <a:lnTo>
                  <a:pt x="1577" y="1023"/>
                </a:lnTo>
                <a:lnTo>
                  <a:pt x="1568" y="1065"/>
                </a:lnTo>
                <a:lnTo>
                  <a:pt x="1556" y="1106"/>
                </a:lnTo>
                <a:lnTo>
                  <a:pt x="1543" y="1147"/>
                </a:lnTo>
                <a:lnTo>
                  <a:pt x="1527" y="1187"/>
                </a:lnTo>
                <a:lnTo>
                  <a:pt x="1510" y="1227"/>
                </a:lnTo>
                <a:lnTo>
                  <a:pt x="1491" y="1266"/>
                </a:lnTo>
                <a:lnTo>
                  <a:pt x="1469" y="1304"/>
                </a:lnTo>
                <a:lnTo>
                  <a:pt x="1445" y="1342"/>
                </a:lnTo>
                <a:lnTo>
                  <a:pt x="1419" y="1379"/>
                </a:lnTo>
                <a:lnTo>
                  <a:pt x="1392" y="1413"/>
                </a:lnTo>
                <a:lnTo>
                  <a:pt x="1363" y="1446"/>
                </a:lnTo>
                <a:lnTo>
                  <a:pt x="1333" y="1478"/>
                </a:lnTo>
                <a:lnTo>
                  <a:pt x="1302" y="1508"/>
                </a:lnTo>
                <a:lnTo>
                  <a:pt x="1269" y="1535"/>
                </a:lnTo>
                <a:lnTo>
                  <a:pt x="1235" y="1562"/>
                </a:lnTo>
                <a:lnTo>
                  <a:pt x="1201" y="1586"/>
                </a:lnTo>
                <a:lnTo>
                  <a:pt x="1165" y="1608"/>
                </a:lnTo>
                <a:lnTo>
                  <a:pt x="1129" y="1629"/>
                </a:lnTo>
                <a:lnTo>
                  <a:pt x="1091" y="1647"/>
                </a:lnTo>
                <a:lnTo>
                  <a:pt x="1053" y="1664"/>
                </a:lnTo>
                <a:lnTo>
                  <a:pt x="1014" y="1680"/>
                </a:lnTo>
                <a:lnTo>
                  <a:pt x="975" y="1693"/>
                </a:lnTo>
                <a:lnTo>
                  <a:pt x="935" y="1704"/>
                </a:lnTo>
                <a:lnTo>
                  <a:pt x="895" y="1713"/>
                </a:lnTo>
                <a:lnTo>
                  <a:pt x="854" y="1721"/>
                </a:lnTo>
                <a:lnTo>
                  <a:pt x="813" y="1726"/>
                </a:lnTo>
                <a:lnTo>
                  <a:pt x="772" y="1730"/>
                </a:lnTo>
                <a:lnTo>
                  <a:pt x="730" y="1731"/>
                </a:lnTo>
                <a:lnTo>
                  <a:pt x="689" y="1730"/>
                </a:lnTo>
                <a:lnTo>
                  <a:pt x="647" y="1728"/>
                </a:lnTo>
                <a:lnTo>
                  <a:pt x="606" y="1723"/>
                </a:lnTo>
                <a:lnTo>
                  <a:pt x="564" y="1717"/>
                </a:lnTo>
                <a:lnTo>
                  <a:pt x="523" y="1708"/>
                </a:lnTo>
                <a:lnTo>
                  <a:pt x="483" y="1697"/>
                </a:lnTo>
                <a:lnTo>
                  <a:pt x="442" y="1684"/>
                </a:lnTo>
                <a:lnTo>
                  <a:pt x="402" y="1669"/>
                </a:lnTo>
                <a:lnTo>
                  <a:pt x="363" y="1652"/>
                </a:lnTo>
                <a:lnTo>
                  <a:pt x="324" y="1633"/>
                </a:lnTo>
                <a:lnTo>
                  <a:pt x="286" y="1611"/>
                </a:lnTo>
                <a:lnTo>
                  <a:pt x="235" y="1579"/>
                </a:lnTo>
                <a:close/>
                <a:moveTo>
                  <a:pt x="212" y="345"/>
                </a:moveTo>
                <a:lnTo>
                  <a:pt x="0" y="452"/>
                </a:lnTo>
                <a:lnTo>
                  <a:pt x="42" y="2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3" name="AutoShape 38"/>
          <p:cNvSpPr>
            <a:spLocks noChangeArrowheads="1"/>
          </p:cNvSpPr>
          <p:nvPr/>
        </p:nvSpPr>
        <p:spPr bwMode="auto">
          <a:xfrm>
            <a:off x="4734169" y="6106198"/>
            <a:ext cx="179387" cy="50800"/>
          </a:xfrm>
          <a:custGeom>
            <a:avLst/>
            <a:gdLst>
              <a:gd name="T0" fmla="+- 0 11693 11693"/>
              <a:gd name="T1" fmla="*/ T0 w 499"/>
              <a:gd name="T2" fmla="+- 0 17879 17826"/>
              <a:gd name="T3" fmla="*/ 17879 h 142"/>
              <a:gd name="T4" fmla="+- 0 12085 11693"/>
              <a:gd name="T5" fmla="*/ T4 w 499"/>
              <a:gd name="T6" fmla="+- 0 17879 17826"/>
              <a:gd name="T7" fmla="*/ 17879 h 142"/>
              <a:gd name="T8" fmla="+- 0 12085 11693"/>
              <a:gd name="T9" fmla="*/ T8 w 499"/>
              <a:gd name="T10" fmla="+- 0 17914 17826"/>
              <a:gd name="T11" fmla="*/ 17914 h 142"/>
              <a:gd name="T12" fmla="+- 0 11693 11693"/>
              <a:gd name="T13" fmla="*/ T12 w 499"/>
              <a:gd name="T14" fmla="+- 0 17914 17826"/>
              <a:gd name="T15" fmla="*/ 17914 h 142"/>
              <a:gd name="T16" fmla="+- 0 12050 11693"/>
              <a:gd name="T17" fmla="*/ T16 w 499"/>
              <a:gd name="T18" fmla="+- 0 17826 17826"/>
              <a:gd name="T19" fmla="*/ 17826 h 142"/>
              <a:gd name="T20" fmla="+- 0 12191 11693"/>
              <a:gd name="T21" fmla="*/ T20 w 499"/>
              <a:gd name="T22" fmla="+- 0 17897 17826"/>
              <a:gd name="T23" fmla="*/ 17897 h 142"/>
              <a:gd name="T24" fmla="+- 0 12050 11693"/>
              <a:gd name="T25" fmla="*/ T24 w 499"/>
              <a:gd name="T26" fmla="+- 0 17967 17826"/>
              <a:gd name="T27" fmla="*/ 17967 h 14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99" h="142">
                <a:moveTo>
                  <a:pt x="0" y="53"/>
                </a:moveTo>
                <a:lnTo>
                  <a:pt x="392" y="53"/>
                </a:lnTo>
                <a:lnTo>
                  <a:pt x="392" y="88"/>
                </a:lnTo>
                <a:lnTo>
                  <a:pt x="0" y="88"/>
                </a:lnTo>
                <a:close/>
                <a:moveTo>
                  <a:pt x="357" y="0"/>
                </a:moveTo>
                <a:lnTo>
                  <a:pt x="498" y="71"/>
                </a:lnTo>
                <a:lnTo>
                  <a:pt x="357" y="1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4" name="Freeform 37"/>
          <p:cNvSpPr>
            <a:spLocks noChangeArrowheads="1"/>
          </p:cNvSpPr>
          <p:nvPr/>
        </p:nvSpPr>
        <p:spPr bwMode="auto">
          <a:xfrm>
            <a:off x="5340594" y="6036348"/>
            <a:ext cx="914400" cy="3175"/>
          </a:xfrm>
          <a:custGeom>
            <a:avLst/>
            <a:gdLst>
              <a:gd name="T0" fmla="+- 0 13382 13382"/>
              <a:gd name="T1" fmla="*/ T0 w 2540"/>
              <a:gd name="T2" fmla="+- 0 17641 17632"/>
              <a:gd name="T3" fmla="*/ 17641 h 9"/>
              <a:gd name="T4" fmla="+- 0 15922 13382"/>
              <a:gd name="T5" fmla="*/ T4 w 2540"/>
              <a:gd name="T6" fmla="+- 0 17632 17632"/>
              <a:gd name="T7" fmla="*/ 17632 h 9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2540" h="9">
                <a:moveTo>
                  <a:pt x="0" y="9"/>
                </a:moveTo>
                <a:lnTo>
                  <a:pt x="2540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5" name="Freeform 36"/>
          <p:cNvSpPr>
            <a:spLocks noChangeArrowheads="1"/>
          </p:cNvSpPr>
          <p:nvPr/>
        </p:nvSpPr>
        <p:spPr bwMode="auto">
          <a:xfrm>
            <a:off x="5762869" y="5558510"/>
            <a:ext cx="0" cy="395288"/>
          </a:xfrm>
          <a:custGeom>
            <a:avLst/>
            <a:gdLst>
              <a:gd name="T0" fmla="+- 0 17403 16305"/>
              <a:gd name="T1" fmla="*/ 17403 h 1098"/>
              <a:gd name="T2" fmla="+- 0 16305 16305"/>
              <a:gd name="T3" fmla="*/ 16305 h 1098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1098">
                <a:moveTo>
                  <a:pt x="0" y="1098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6" name="AutoShape 35"/>
          <p:cNvSpPr>
            <a:spLocks noChangeArrowheads="1"/>
          </p:cNvSpPr>
          <p:nvPr/>
        </p:nvSpPr>
        <p:spPr bwMode="auto">
          <a:xfrm>
            <a:off x="4740519" y="5837910"/>
            <a:ext cx="179387" cy="50800"/>
          </a:xfrm>
          <a:custGeom>
            <a:avLst/>
            <a:gdLst>
              <a:gd name="T0" fmla="+- 0 12209 11710"/>
              <a:gd name="T1" fmla="*/ T0 w 499"/>
              <a:gd name="T2" fmla="+- 0 17169 17081"/>
              <a:gd name="T3" fmla="*/ 17169 h 142"/>
              <a:gd name="T4" fmla="+- 0 11816 11710"/>
              <a:gd name="T5" fmla="*/ T4 w 499"/>
              <a:gd name="T6" fmla="+- 0 17169 17081"/>
              <a:gd name="T7" fmla="*/ 17169 h 142"/>
              <a:gd name="T8" fmla="+- 0 11816 11710"/>
              <a:gd name="T9" fmla="*/ T8 w 499"/>
              <a:gd name="T10" fmla="+- 0 17134 17081"/>
              <a:gd name="T11" fmla="*/ 17134 h 142"/>
              <a:gd name="T12" fmla="+- 0 12209 11710"/>
              <a:gd name="T13" fmla="*/ T12 w 499"/>
              <a:gd name="T14" fmla="+- 0 17134 17081"/>
              <a:gd name="T15" fmla="*/ 17134 h 142"/>
              <a:gd name="T16" fmla="+- 0 11851 11710"/>
              <a:gd name="T17" fmla="*/ T16 w 499"/>
              <a:gd name="T18" fmla="+- 0 17222 17081"/>
              <a:gd name="T19" fmla="*/ 17222 h 142"/>
              <a:gd name="T20" fmla="+- 0 11710 11710"/>
              <a:gd name="T21" fmla="*/ T20 w 499"/>
              <a:gd name="T22" fmla="+- 0 17151 17081"/>
              <a:gd name="T23" fmla="*/ 17151 h 142"/>
              <a:gd name="T24" fmla="+- 0 11851 11710"/>
              <a:gd name="T25" fmla="*/ T24 w 499"/>
              <a:gd name="T26" fmla="+- 0 17081 17081"/>
              <a:gd name="T27" fmla="*/ 17081 h 14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99" h="142">
                <a:moveTo>
                  <a:pt x="499" y="88"/>
                </a:moveTo>
                <a:lnTo>
                  <a:pt x="106" y="88"/>
                </a:lnTo>
                <a:lnTo>
                  <a:pt x="106" y="53"/>
                </a:lnTo>
                <a:lnTo>
                  <a:pt x="499" y="53"/>
                </a:lnTo>
                <a:close/>
                <a:moveTo>
                  <a:pt x="141" y="141"/>
                </a:moveTo>
                <a:lnTo>
                  <a:pt x="0" y="70"/>
                </a:lnTo>
                <a:lnTo>
                  <a:pt x="1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7" name="Freeform 34"/>
          <p:cNvSpPr>
            <a:spLocks noChangeArrowheads="1"/>
          </p:cNvSpPr>
          <p:nvPr/>
        </p:nvSpPr>
        <p:spPr bwMode="auto">
          <a:xfrm>
            <a:off x="3635619" y="5909348"/>
            <a:ext cx="2176462" cy="87312"/>
          </a:xfrm>
          <a:custGeom>
            <a:avLst/>
            <a:gdLst>
              <a:gd name="T0" fmla="+- 0 8646 8646"/>
              <a:gd name="T1" fmla="*/ T0 w 6046"/>
              <a:gd name="T2" fmla="+- 0 17523 17279"/>
              <a:gd name="T3" fmla="*/ 17523 h 244"/>
              <a:gd name="T4" fmla="+- 0 14691 8646"/>
              <a:gd name="T5" fmla="*/ T4 w 6046"/>
              <a:gd name="T6" fmla="+- 0 17523 17279"/>
              <a:gd name="T7" fmla="*/ 17523 h 244"/>
              <a:gd name="T8" fmla="+- 0 14691 8646"/>
              <a:gd name="T9" fmla="*/ T8 w 6046"/>
              <a:gd name="T10" fmla="+- 0 17279 17279"/>
              <a:gd name="T11" fmla="*/ 17279 h 244"/>
              <a:gd name="T12" fmla="+- 0 8646 8646"/>
              <a:gd name="T13" fmla="*/ T12 w 6046"/>
              <a:gd name="T14" fmla="+- 0 17279 17279"/>
              <a:gd name="T15" fmla="*/ 17279 h 244"/>
              <a:gd name="T16" fmla="+- 0 8646 8646"/>
              <a:gd name="T17" fmla="*/ T16 w 6046"/>
              <a:gd name="T18" fmla="+- 0 17523 17279"/>
              <a:gd name="T19" fmla="*/ 17523 h 2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6046" h="244">
                <a:moveTo>
                  <a:pt x="0" y="244"/>
                </a:moveTo>
                <a:lnTo>
                  <a:pt x="6045" y="244"/>
                </a:lnTo>
                <a:lnTo>
                  <a:pt x="6045" y="0"/>
                </a:lnTo>
                <a:lnTo>
                  <a:pt x="0" y="0"/>
                </a:lnTo>
                <a:lnTo>
                  <a:pt x="0" y="244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8" name="Freeform 33"/>
          <p:cNvSpPr>
            <a:spLocks noChangeArrowheads="1"/>
          </p:cNvSpPr>
          <p:nvPr/>
        </p:nvSpPr>
        <p:spPr bwMode="auto">
          <a:xfrm>
            <a:off x="3635619" y="5909348"/>
            <a:ext cx="2176462" cy="87312"/>
          </a:xfrm>
          <a:custGeom>
            <a:avLst/>
            <a:gdLst>
              <a:gd name="T0" fmla="+- 0 8646 8646"/>
              <a:gd name="T1" fmla="*/ T0 w 6046"/>
              <a:gd name="T2" fmla="+- 0 17523 17279"/>
              <a:gd name="T3" fmla="*/ 17523 h 244"/>
              <a:gd name="T4" fmla="+- 0 14691 8646"/>
              <a:gd name="T5" fmla="*/ T4 w 6046"/>
              <a:gd name="T6" fmla="+- 0 17523 17279"/>
              <a:gd name="T7" fmla="*/ 17523 h 244"/>
              <a:gd name="T8" fmla="+- 0 14691 8646"/>
              <a:gd name="T9" fmla="*/ T8 w 6046"/>
              <a:gd name="T10" fmla="+- 0 17279 17279"/>
              <a:gd name="T11" fmla="*/ 17279 h 244"/>
              <a:gd name="T12" fmla="+- 0 8646 8646"/>
              <a:gd name="T13" fmla="*/ T12 w 6046"/>
              <a:gd name="T14" fmla="+- 0 17279 17279"/>
              <a:gd name="T15" fmla="*/ 17279 h 244"/>
              <a:gd name="T16" fmla="+- 0 8646 8646"/>
              <a:gd name="T17" fmla="*/ T16 w 6046"/>
              <a:gd name="T18" fmla="+- 0 17523 17279"/>
              <a:gd name="T19" fmla="*/ 17523 h 2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6046" h="244">
                <a:moveTo>
                  <a:pt x="0" y="244"/>
                </a:moveTo>
                <a:lnTo>
                  <a:pt x="6045" y="244"/>
                </a:lnTo>
                <a:lnTo>
                  <a:pt x="6045" y="0"/>
                </a:lnTo>
                <a:lnTo>
                  <a:pt x="0" y="0"/>
                </a:lnTo>
                <a:lnTo>
                  <a:pt x="0" y="244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pic>
        <p:nvPicPr>
          <p:cNvPr id="59" name="Picture 32" descr="image165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69" y="5991898"/>
            <a:ext cx="2189162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0" name="Freeform 31"/>
          <p:cNvSpPr>
            <a:spLocks noChangeArrowheads="1"/>
          </p:cNvSpPr>
          <p:nvPr/>
        </p:nvSpPr>
        <p:spPr bwMode="auto">
          <a:xfrm>
            <a:off x="3635619" y="5998248"/>
            <a:ext cx="2176462" cy="87312"/>
          </a:xfrm>
          <a:custGeom>
            <a:avLst/>
            <a:gdLst>
              <a:gd name="T0" fmla="+- 0 8646 8646"/>
              <a:gd name="T1" fmla="*/ T0 w 6046"/>
              <a:gd name="T2" fmla="+- 0 17764 17523"/>
              <a:gd name="T3" fmla="*/ 17764 h 242"/>
              <a:gd name="T4" fmla="+- 0 14691 8646"/>
              <a:gd name="T5" fmla="*/ T4 w 6046"/>
              <a:gd name="T6" fmla="+- 0 17764 17523"/>
              <a:gd name="T7" fmla="*/ 17764 h 242"/>
              <a:gd name="T8" fmla="+- 0 14691 8646"/>
              <a:gd name="T9" fmla="*/ T8 w 6046"/>
              <a:gd name="T10" fmla="+- 0 17523 17523"/>
              <a:gd name="T11" fmla="*/ 17523 h 242"/>
              <a:gd name="T12" fmla="+- 0 8646 8646"/>
              <a:gd name="T13" fmla="*/ T12 w 6046"/>
              <a:gd name="T14" fmla="+- 0 17523 17523"/>
              <a:gd name="T15" fmla="*/ 17523 h 242"/>
              <a:gd name="T16" fmla="+- 0 8646 8646"/>
              <a:gd name="T17" fmla="*/ T16 w 6046"/>
              <a:gd name="T18" fmla="+- 0 17764 17523"/>
              <a:gd name="T19" fmla="*/ 17764 h 24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6046" h="242">
                <a:moveTo>
                  <a:pt x="0" y="241"/>
                </a:moveTo>
                <a:lnTo>
                  <a:pt x="6045" y="241"/>
                </a:lnTo>
                <a:lnTo>
                  <a:pt x="6045" y="0"/>
                </a:lnTo>
                <a:lnTo>
                  <a:pt x="0" y="0"/>
                </a:lnTo>
                <a:lnTo>
                  <a:pt x="0" y="241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61" name="Freeform 30"/>
          <p:cNvSpPr>
            <a:spLocks noChangeArrowheads="1"/>
          </p:cNvSpPr>
          <p:nvPr/>
        </p:nvSpPr>
        <p:spPr bwMode="auto">
          <a:xfrm>
            <a:off x="5762869" y="5558510"/>
            <a:ext cx="493712" cy="0"/>
          </a:xfrm>
          <a:custGeom>
            <a:avLst/>
            <a:gdLst>
              <a:gd name="T0" fmla="+- 0 14550 14550"/>
              <a:gd name="T1" fmla="*/ T0 w 1372"/>
              <a:gd name="T2" fmla="+- 0 15922 14550"/>
              <a:gd name="T3" fmla="*/ T2 w 1372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372">
                <a:moveTo>
                  <a:pt x="0" y="0"/>
                </a:moveTo>
                <a:lnTo>
                  <a:pt x="1372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62" name="Freeform 29"/>
          <p:cNvSpPr>
            <a:spLocks noChangeArrowheads="1"/>
          </p:cNvSpPr>
          <p:nvPr/>
        </p:nvSpPr>
        <p:spPr bwMode="auto">
          <a:xfrm>
            <a:off x="5912094" y="5969673"/>
            <a:ext cx="101600" cy="46037"/>
          </a:xfrm>
          <a:custGeom>
            <a:avLst/>
            <a:gdLst>
              <a:gd name="T0" fmla="+- 0 15251 14969"/>
              <a:gd name="T1" fmla="*/ T0 w 283"/>
              <a:gd name="T2" fmla="+- 0 17467 17446"/>
              <a:gd name="T3" fmla="*/ 17467 h 129"/>
              <a:gd name="T4" fmla="+- 0 15115 14969"/>
              <a:gd name="T5" fmla="*/ T4 w 283"/>
              <a:gd name="T6" fmla="+- 0 17575 17446"/>
              <a:gd name="T7" fmla="*/ 17575 h 129"/>
              <a:gd name="T8" fmla="+- 0 14969 14969"/>
              <a:gd name="T9" fmla="*/ T8 w 283"/>
              <a:gd name="T10" fmla="+- 0 17446 17446"/>
              <a:gd name="T11" fmla="*/ 17446 h 12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83" h="129">
                <a:moveTo>
                  <a:pt x="282" y="21"/>
                </a:moveTo>
                <a:cubicBezTo>
                  <a:pt x="246" y="90"/>
                  <a:pt x="197" y="129"/>
                  <a:pt x="146" y="129"/>
                </a:cubicBezTo>
                <a:cubicBezTo>
                  <a:pt x="91" y="129"/>
                  <a:pt x="37" y="82"/>
                  <a:pt x="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63" name="Freeform 28"/>
          <p:cNvSpPr>
            <a:spLocks noChangeArrowheads="1"/>
          </p:cNvSpPr>
          <p:nvPr/>
        </p:nvSpPr>
        <p:spPr bwMode="auto">
          <a:xfrm>
            <a:off x="5915269" y="6058573"/>
            <a:ext cx="101600" cy="44450"/>
          </a:xfrm>
          <a:custGeom>
            <a:avLst/>
            <a:gdLst>
              <a:gd name="T0" fmla="+- 0 14975 14975"/>
              <a:gd name="T1" fmla="*/ T0 w 283"/>
              <a:gd name="T2" fmla="+- 0 17820 17694"/>
              <a:gd name="T3" fmla="*/ 17820 h 126"/>
              <a:gd name="T4" fmla="+- 0 15101 14975"/>
              <a:gd name="T5" fmla="*/ T4 w 283"/>
              <a:gd name="T6" fmla="+- 0 17699 17694"/>
              <a:gd name="T7" fmla="*/ 17699 h 126"/>
              <a:gd name="T8" fmla="+- 0 15258 14975"/>
              <a:gd name="T9" fmla="*/ T8 w 283"/>
              <a:gd name="T10" fmla="+- 0 17814 17694"/>
              <a:gd name="T11" fmla="*/ 17814 h 1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83" h="126">
                <a:moveTo>
                  <a:pt x="0" y="126"/>
                </a:moveTo>
                <a:cubicBezTo>
                  <a:pt x="30" y="53"/>
                  <a:pt x="75" y="10"/>
                  <a:pt x="126" y="5"/>
                </a:cubicBezTo>
                <a:cubicBezTo>
                  <a:pt x="182" y="0"/>
                  <a:pt x="239" y="42"/>
                  <a:pt x="283" y="1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2603985" y="6104610"/>
            <a:ext cx="19049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latin typeface="Bell MT" panose="02020503060305020303" pitchFamily="18" charset="0"/>
              </a:rPr>
              <a:t>1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5900981" y="5292484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5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66" name="Text Box 25"/>
          <p:cNvSpPr txBox="1">
            <a:spLocks noChangeArrowheads="1"/>
          </p:cNvSpPr>
          <p:nvPr/>
        </p:nvSpPr>
        <p:spPr bwMode="auto">
          <a:xfrm>
            <a:off x="3407019" y="6104610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2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67" name="Text Box 24"/>
          <p:cNvSpPr txBox="1">
            <a:spLocks noChangeArrowheads="1"/>
          </p:cNvSpPr>
          <p:nvPr/>
        </p:nvSpPr>
        <p:spPr bwMode="auto">
          <a:xfrm>
            <a:off x="3459406" y="5292484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solidFill>
                  <a:srgbClr val="000000"/>
                </a:solidFill>
                <a:latin typeface="Bell MT" panose="02020503060305020303" pitchFamily="18" charset="0"/>
                <a:ea typeface="Arial" panose="020B0604020202020204" pitchFamily="34" charset="0"/>
              </a:rPr>
              <a:t>6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68" name="Freeform 23"/>
          <p:cNvSpPr>
            <a:spLocks noChangeArrowheads="1"/>
          </p:cNvSpPr>
          <p:nvPr/>
        </p:nvSpPr>
        <p:spPr bwMode="auto">
          <a:xfrm>
            <a:off x="2448169" y="5018760"/>
            <a:ext cx="0" cy="230188"/>
          </a:xfrm>
          <a:custGeom>
            <a:avLst/>
            <a:gdLst>
              <a:gd name="T0" fmla="+- 0 14804 14804"/>
              <a:gd name="T1" fmla="*/ 14804 h 641"/>
              <a:gd name="T2" fmla="+- 0 15444 14804"/>
              <a:gd name="T3" fmla="*/ 15444 h 641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641">
                <a:moveTo>
                  <a:pt x="0" y="0"/>
                </a:moveTo>
                <a:lnTo>
                  <a:pt x="0" y="640"/>
                </a:lnTo>
              </a:path>
            </a:pathLst>
          </a:custGeom>
          <a:noFill/>
          <a:ln w="28575" cap="sq">
            <a:solidFill>
              <a:srgbClr val="00AF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pic>
        <p:nvPicPr>
          <p:cNvPr id="69" name="Picture 22" descr="image166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19" y="4337723"/>
            <a:ext cx="39528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0" name="Picture 21" descr="image167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19" y="4274223"/>
            <a:ext cx="395287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" name="Freeform 19"/>
          <p:cNvSpPr>
            <a:spLocks noChangeArrowheads="1"/>
          </p:cNvSpPr>
          <p:nvPr/>
        </p:nvSpPr>
        <p:spPr bwMode="auto">
          <a:xfrm>
            <a:off x="2267194" y="4353598"/>
            <a:ext cx="366712" cy="63500"/>
          </a:xfrm>
          <a:custGeom>
            <a:avLst/>
            <a:gdLst>
              <a:gd name="T0" fmla="+- 0 5858 4840"/>
              <a:gd name="T1" fmla="*/ T0 w 1018"/>
              <a:gd name="T2" fmla="+- 0 12955 12955"/>
              <a:gd name="T3" fmla="*/ 12955 h 179"/>
              <a:gd name="T4" fmla="+- 0 5349 4840"/>
              <a:gd name="T5" fmla="*/ T4 w 1018"/>
              <a:gd name="T6" fmla="+- 0 13133 12955"/>
              <a:gd name="T7" fmla="*/ 13133 h 179"/>
              <a:gd name="T8" fmla="+- 0 4840 4840"/>
              <a:gd name="T9" fmla="*/ T8 w 1018"/>
              <a:gd name="T10" fmla="+- 0 12955 12955"/>
              <a:gd name="T11" fmla="*/ 12955 h 179"/>
              <a:gd name="T12" fmla="+- 0 4840 4840"/>
              <a:gd name="T13" fmla="*/ T12 w 1018"/>
              <a:gd name="T14" fmla="+- 0 12955 12955"/>
              <a:gd name="T15" fmla="*/ 12955 h 1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18" h="179">
                <a:moveTo>
                  <a:pt x="1018" y="0"/>
                </a:moveTo>
                <a:cubicBezTo>
                  <a:pt x="1018" y="98"/>
                  <a:pt x="790" y="178"/>
                  <a:pt x="509" y="178"/>
                </a:cubicBezTo>
                <a:cubicBezTo>
                  <a:pt x="228" y="178"/>
                  <a:pt x="0" y="98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2" name="Freeform 17"/>
          <p:cNvSpPr>
            <a:spLocks noChangeArrowheads="1"/>
          </p:cNvSpPr>
          <p:nvPr/>
        </p:nvSpPr>
        <p:spPr bwMode="auto">
          <a:xfrm>
            <a:off x="2267194" y="4288510"/>
            <a:ext cx="366712" cy="63500"/>
          </a:xfrm>
          <a:custGeom>
            <a:avLst/>
            <a:gdLst>
              <a:gd name="T0" fmla="+- 0 4840 4840"/>
              <a:gd name="T1" fmla="*/ T0 w 1018"/>
              <a:gd name="T2" fmla="+- 0 12955 12776"/>
              <a:gd name="T3" fmla="*/ 12955 h 179"/>
              <a:gd name="T4" fmla="+- 0 5349 4840"/>
              <a:gd name="T5" fmla="*/ T4 w 1018"/>
              <a:gd name="T6" fmla="+- 0 12776 12776"/>
              <a:gd name="T7" fmla="*/ 12776 h 179"/>
              <a:gd name="T8" fmla="+- 0 5858 4840"/>
              <a:gd name="T9" fmla="*/ T8 w 1018"/>
              <a:gd name="T10" fmla="+- 0 12955 12776"/>
              <a:gd name="T11" fmla="*/ 12955 h 179"/>
              <a:gd name="T12" fmla="+- 0 5858 4840"/>
              <a:gd name="T13" fmla="*/ T12 w 1018"/>
              <a:gd name="T14" fmla="+- 0 12955 12776"/>
              <a:gd name="T15" fmla="*/ 12955 h 1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18" h="179">
                <a:moveTo>
                  <a:pt x="0" y="179"/>
                </a:moveTo>
                <a:cubicBezTo>
                  <a:pt x="0" y="80"/>
                  <a:pt x="228" y="0"/>
                  <a:pt x="509" y="0"/>
                </a:cubicBezTo>
                <a:cubicBezTo>
                  <a:pt x="790" y="0"/>
                  <a:pt x="1018" y="80"/>
                  <a:pt x="1018" y="179"/>
                </a:cubicBezTo>
                <a:cubicBezTo>
                  <a:pt x="1018" y="179"/>
                  <a:pt x="1018" y="179"/>
                  <a:pt x="1018" y="179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3" name="Freeform 16"/>
          <p:cNvSpPr>
            <a:spLocks noChangeArrowheads="1"/>
          </p:cNvSpPr>
          <p:nvPr/>
        </p:nvSpPr>
        <p:spPr bwMode="auto">
          <a:xfrm>
            <a:off x="2639939" y="4353598"/>
            <a:ext cx="0" cy="679450"/>
          </a:xfrm>
          <a:custGeom>
            <a:avLst/>
            <a:gdLst>
              <a:gd name="T0" fmla="+- 0 12955 12955"/>
              <a:gd name="T1" fmla="*/ 12955 h 1890"/>
              <a:gd name="T2" fmla="+- 0 12955 12955"/>
              <a:gd name="T3" fmla="*/ 12955 h 1890"/>
              <a:gd name="T4" fmla="+- 0 14844 12955"/>
              <a:gd name="T5" fmla="*/ 14844 h 1890"/>
              <a:gd name="T6" fmla="+- 0 14844 12955"/>
              <a:gd name="T7" fmla="*/ 14844 h 1890"/>
            </a:gdLst>
            <a:ahLst/>
            <a:cxnLst>
              <a:cxn ang="0">
                <a:pos x="0" y="T1"/>
              </a:cxn>
              <a:cxn ang="0">
                <a:pos x="0" y="T3"/>
              </a:cxn>
              <a:cxn ang="0">
                <a:pos x="0" y="T5"/>
              </a:cxn>
              <a:cxn ang="0">
                <a:pos x="0" y="T7"/>
              </a:cxn>
            </a:cxnLst>
            <a:rect l="0" t="0" r="r" b="b"/>
            <a:pathLst>
              <a:path h="1890">
                <a:moveTo>
                  <a:pt x="0" y="0"/>
                </a:moveTo>
                <a:lnTo>
                  <a:pt x="0" y="0"/>
                </a:lnTo>
                <a:lnTo>
                  <a:pt x="0" y="1889"/>
                </a:ln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4" name="Freeform 15"/>
          <p:cNvSpPr>
            <a:spLocks noChangeArrowheads="1"/>
          </p:cNvSpPr>
          <p:nvPr/>
        </p:nvSpPr>
        <p:spPr bwMode="auto">
          <a:xfrm>
            <a:off x="2267194" y="5033048"/>
            <a:ext cx="366712" cy="63500"/>
          </a:xfrm>
          <a:custGeom>
            <a:avLst/>
            <a:gdLst>
              <a:gd name="T0" fmla="+- 0 5858 4840"/>
              <a:gd name="T1" fmla="*/ T0 w 1018"/>
              <a:gd name="T2" fmla="+- 0 14844 14844"/>
              <a:gd name="T3" fmla="*/ 14844 h 179"/>
              <a:gd name="T4" fmla="+- 0 5349 4840"/>
              <a:gd name="T5" fmla="*/ T4 w 1018"/>
              <a:gd name="T6" fmla="+- 0 15023 14844"/>
              <a:gd name="T7" fmla="*/ 15023 h 179"/>
              <a:gd name="T8" fmla="+- 0 4840 4840"/>
              <a:gd name="T9" fmla="*/ T8 w 1018"/>
              <a:gd name="T10" fmla="+- 0 14844 14844"/>
              <a:gd name="T11" fmla="*/ 14844 h 179"/>
              <a:gd name="T12" fmla="+- 0 4840 4840"/>
              <a:gd name="T13" fmla="*/ T12 w 1018"/>
              <a:gd name="T14" fmla="+- 0 14844 14844"/>
              <a:gd name="T15" fmla="*/ 14844 h 1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18" h="179">
                <a:moveTo>
                  <a:pt x="1018" y="0"/>
                </a:moveTo>
                <a:cubicBezTo>
                  <a:pt x="1018" y="99"/>
                  <a:pt x="790" y="179"/>
                  <a:pt x="509" y="179"/>
                </a:cubicBezTo>
                <a:cubicBezTo>
                  <a:pt x="228" y="179"/>
                  <a:pt x="0" y="99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5" name="Freeform 14"/>
          <p:cNvSpPr>
            <a:spLocks noChangeArrowheads="1"/>
          </p:cNvSpPr>
          <p:nvPr/>
        </p:nvSpPr>
        <p:spPr bwMode="auto">
          <a:xfrm>
            <a:off x="2267194" y="4353598"/>
            <a:ext cx="0" cy="679450"/>
          </a:xfrm>
          <a:custGeom>
            <a:avLst/>
            <a:gdLst>
              <a:gd name="T0" fmla="+- 0 14844 12955"/>
              <a:gd name="T1" fmla="*/ 14844 h 1890"/>
              <a:gd name="T2" fmla="+- 0 14844 12955"/>
              <a:gd name="T3" fmla="*/ 14844 h 1890"/>
              <a:gd name="T4" fmla="+- 0 12955 12955"/>
              <a:gd name="T5" fmla="*/ 12955 h 1890"/>
            </a:gdLst>
            <a:ahLst/>
            <a:cxnLst>
              <a:cxn ang="0">
                <a:pos x="0" y="T1"/>
              </a:cxn>
              <a:cxn ang="0">
                <a:pos x="0" y="T3"/>
              </a:cxn>
              <a:cxn ang="0">
                <a:pos x="0" y="T5"/>
              </a:cxn>
            </a:cxnLst>
            <a:rect l="0" t="0" r="r" b="b"/>
            <a:pathLst>
              <a:path h="1890">
                <a:moveTo>
                  <a:pt x="0" y="1889"/>
                </a:moveTo>
                <a:lnTo>
                  <a:pt x="0" y="1889"/>
                </a:lnTo>
                <a:lnTo>
                  <a:pt x="0" y="0"/>
                </a:ln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6" name="Freeform 13"/>
          <p:cNvSpPr>
            <a:spLocks noChangeArrowheads="1"/>
          </p:cNvSpPr>
          <p:nvPr/>
        </p:nvSpPr>
        <p:spPr bwMode="auto">
          <a:xfrm>
            <a:off x="2262431" y="4925098"/>
            <a:ext cx="366713" cy="168275"/>
          </a:xfrm>
          <a:custGeom>
            <a:avLst/>
            <a:gdLst>
              <a:gd name="T0" fmla="+- 0 4828 4828"/>
              <a:gd name="T1" fmla="*/ T0 w 1018"/>
              <a:gd name="T2" fmla="+- 0 14543 14543"/>
              <a:gd name="T3" fmla="*/ 14543 h 468"/>
              <a:gd name="T4" fmla="+- 0 5336 4828"/>
              <a:gd name="T5" fmla="*/ T4 w 1018"/>
              <a:gd name="T6" fmla="+- 0 14699 14543"/>
              <a:gd name="T7" fmla="*/ 14699 h 468"/>
              <a:gd name="T8" fmla="+- 0 5845 4828"/>
              <a:gd name="T9" fmla="*/ T8 w 1018"/>
              <a:gd name="T10" fmla="+- 0 14543 14543"/>
              <a:gd name="T11" fmla="*/ 14543 h 468"/>
              <a:gd name="T12" fmla="+- 0 5845 4828"/>
              <a:gd name="T13" fmla="*/ T12 w 1018"/>
              <a:gd name="T14" fmla="+- 0 14543 14543"/>
              <a:gd name="T15" fmla="*/ 14543 h 468"/>
              <a:gd name="T16" fmla="+- 0 5845 4828"/>
              <a:gd name="T17" fmla="*/ T16 w 1018"/>
              <a:gd name="T18" fmla="+- 0 14854 14543"/>
              <a:gd name="T19" fmla="*/ 14854 h 468"/>
              <a:gd name="T20" fmla="+- 0 5845 4828"/>
              <a:gd name="T21" fmla="*/ T20 w 1018"/>
              <a:gd name="T22" fmla="+- 0 14854 14543"/>
              <a:gd name="T23" fmla="*/ 14854 h 468"/>
              <a:gd name="T24" fmla="+- 0 5336 4828"/>
              <a:gd name="T25" fmla="*/ T24 w 1018"/>
              <a:gd name="T26" fmla="+- 0 15010 14543"/>
              <a:gd name="T27" fmla="*/ 15010 h 468"/>
              <a:gd name="T28" fmla="+- 0 4828 4828"/>
              <a:gd name="T29" fmla="*/ T28 w 1018"/>
              <a:gd name="T30" fmla="+- 0 14854 14543"/>
              <a:gd name="T31" fmla="*/ 14854 h 468"/>
              <a:gd name="T32" fmla="+- 0 4828 4828"/>
              <a:gd name="T33" fmla="*/ T32 w 1018"/>
              <a:gd name="T34" fmla="+- 0 14854 14543"/>
              <a:gd name="T35" fmla="*/ 14854 h 4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1018" h="468">
                <a:moveTo>
                  <a:pt x="0" y="0"/>
                </a:moveTo>
                <a:cubicBezTo>
                  <a:pt x="0" y="86"/>
                  <a:pt x="227" y="156"/>
                  <a:pt x="508" y="156"/>
                </a:cubicBezTo>
                <a:cubicBezTo>
                  <a:pt x="789" y="156"/>
                  <a:pt x="1017" y="86"/>
                  <a:pt x="1017" y="0"/>
                </a:cubicBezTo>
                <a:lnTo>
                  <a:pt x="1017" y="0"/>
                </a:lnTo>
                <a:lnTo>
                  <a:pt x="1017" y="311"/>
                </a:lnTo>
                <a:cubicBezTo>
                  <a:pt x="1017" y="397"/>
                  <a:pt x="789" y="467"/>
                  <a:pt x="508" y="467"/>
                </a:cubicBezTo>
                <a:cubicBezTo>
                  <a:pt x="227" y="467"/>
                  <a:pt x="0" y="397"/>
                  <a:pt x="0" y="311"/>
                </a:cubicBezTo>
                <a:cubicBezTo>
                  <a:pt x="0" y="311"/>
                  <a:pt x="0" y="311"/>
                  <a:pt x="0" y="311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7" name="Freeform 12"/>
          <p:cNvSpPr>
            <a:spLocks noChangeArrowheads="1"/>
          </p:cNvSpPr>
          <p:nvPr/>
        </p:nvSpPr>
        <p:spPr bwMode="auto">
          <a:xfrm>
            <a:off x="2262431" y="4867948"/>
            <a:ext cx="366713" cy="111125"/>
          </a:xfrm>
          <a:custGeom>
            <a:avLst/>
            <a:gdLst>
              <a:gd name="T0" fmla="+- 0 4828 4828"/>
              <a:gd name="T1" fmla="*/ T0 w 1018"/>
              <a:gd name="T2" fmla="+- 0 14543 14388"/>
              <a:gd name="T3" fmla="*/ 14543 h 312"/>
              <a:gd name="T4" fmla="+- 0 5336 4828"/>
              <a:gd name="T5" fmla="*/ T4 w 1018"/>
              <a:gd name="T6" fmla="+- 0 14388 14388"/>
              <a:gd name="T7" fmla="*/ 14388 h 312"/>
              <a:gd name="T8" fmla="+- 0 5845 4828"/>
              <a:gd name="T9" fmla="*/ T8 w 1018"/>
              <a:gd name="T10" fmla="+- 0 14543 14388"/>
              <a:gd name="T11" fmla="*/ 14543 h 312"/>
              <a:gd name="T12" fmla="+- 0 5845 4828"/>
              <a:gd name="T13" fmla="*/ T12 w 1018"/>
              <a:gd name="T14" fmla="+- 0 14543 14388"/>
              <a:gd name="T15" fmla="*/ 14543 h 312"/>
              <a:gd name="T16" fmla="+- 0 5845 4828"/>
              <a:gd name="T17" fmla="*/ T16 w 1018"/>
              <a:gd name="T18" fmla="+- 0 14543 14388"/>
              <a:gd name="T19" fmla="*/ 14543 h 312"/>
              <a:gd name="T20" fmla="+- 0 5336 4828"/>
              <a:gd name="T21" fmla="*/ T20 w 1018"/>
              <a:gd name="T22" fmla="+- 0 14699 14388"/>
              <a:gd name="T23" fmla="*/ 14699 h 312"/>
              <a:gd name="T24" fmla="+- 0 4828 4828"/>
              <a:gd name="T25" fmla="*/ T24 w 1018"/>
              <a:gd name="T26" fmla="+- 0 14543 14388"/>
              <a:gd name="T27" fmla="*/ 14543 h 312"/>
              <a:gd name="T28" fmla="+- 0 4828 4828"/>
              <a:gd name="T29" fmla="*/ T28 w 1018"/>
              <a:gd name="T30" fmla="+- 0 14543 14388"/>
              <a:gd name="T31" fmla="*/ 14543 h 3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1018" h="312">
                <a:moveTo>
                  <a:pt x="0" y="155"/>
                </a:moveTo>
                <a:cubicBezTo>
                  <a:pt x="0" y="69"/>
                  <a:pt x="227" y="0"/>
                  <a:pt x="508" y="0"/>
                </a:cubicBezTo>
                <a:cubicBezTo>
                  <a:pt x="789" y="0"/>
                  <a:pt x="1017" y="69"/>
                  <a:pt x="1017" y="155"/>
                </a:cubicBezTo>
                <a:cubicBezTo>
                  <a:pt x="1017" y="155"/>
                  <a:pt x="1017" y="155"/>
                  <a:pt x="1017" y="155"/>
                </a:cubicBezTo>
                <a:lnTo>
                  <a:pt x="1017" y="155"/>
                </a:lnTo>
                <a:cubicBezTo>
                  <a:pt x="1017" y="241"/>
                  <a:pt x="789" y="311"/>
                  <a:pt x="508" y="311"/>
                </a:cubicBezTo>
                <a:cubicBezTo>
                  <a:pt x="227" y="311"/>
                  <a:pt x="0" y="241"/>
                  <a:pt x="0" y="155"/>
                </a:cubicBezTo>
                <a:cubicBezTo>
                  <a:pt x="0" y="155"/>
                  <a:pt x="0" y="155"/>
                  <a:pt x="0" y="155"/>
                </a:cubicBezTo>
                <a:close/>
              </a:path>
            </a:pathLst>
          </a:custGeom>
          <a:solidFill>
            <a:srgbClr val="6666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0" name="Freeform 7"/>
          <p:cNvSpPr>
            <a:spLocks noChangeArrowheads="1"/>
          </p:cNvSpPr>
          <p:nvPr/>
        </p:nvSpPr>
        <p:spPr bwMode="auto">
          <a:xfrm>
            <a:off x="2627556" y="4925098"/>
            <a:ext cx="0" cy="111125"/>
          </a:xfrm>
          <a:custGeom>
            <a:avLst/>
            <a:gdLst>
              <a:gd name="T0" fmla="+- 0 14543 14543"/>
              <a:gd name="T1" fmla="*/ 14543 h 312"/>
              <a:gd name="T2" fmla="+- 0 14543 14543"/>
              <a:gd name="T3" fmla="*/ 14543 h 312"/>
              <a:gd name="T4" fmla="+- 0 14854 14543"/>
              <a:gd name="T5" fmla="*/ 14854 h 312"/>
              <a:gd name="T6" fmla="+- 0 14854 14543"/>
              <a:gd name="T7" fmla="*/ 14854 h 312"/>
            </a:gdLst>
            <a:ahLst/>
            <a:cxnLst>
              <a:cxn ang="0">
                <a:pos x="0" y="T1"/>
              </a:cxn>
              <a:cxn ang="0">
                <a:pos x="0" y="T3"/>
              </a:cxn>
              <a:cxn ang="0">
                <a:pos x="0" y="T5"/>
              </a:cxn>
              <a:cxn ang="0">
                <a:pos x="0" y="T7"/>
              </a:cxn>
            </a:cxnLst>
            <a:rect l="0" t="0" r="r" b="b"/>
            <a:pathLst>
              <a:path h="312">
                <a:moveTo>
                  <a:pt x="0" y="0"/>
                </a:moveTo>
                <a:lnTo>
                  <a:pt x="0" y="0"/>
                </a:lnTo>
                <a:lnTo>
                  <a:pt x="0" y="311"/>
                </a:ln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66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1" name="Freeform 6"/>
          <p:cNvSpPr>
            <a:spLocks noChangeArrowheads="1"/>
          </p:cNvSpPr>
          <p:nvPr/>
        </p:nvSpPr>
        <p:spPr bwMode="auto">
          <a:xfrm>
            <a:off x="2262431" y="5036223"/>
            <a:ext cx="366713" cy="55562"/>
          </a:xfrm>
          <a:custGeom>
            <a:avLst/>
            <a:gdLst>
              <a:gd name="T0" fmla="+- 0 5845 4828"/>
              <a:gd name="T1" fmla="*/ T0 w 1018"/>
              <a:gd name="T2" fmla="+- 0 14854 14854"/>
              <a:gd name="T3" fmla="*/ 14854 h 156"/>
              <a:gd name="T4" fmla="+- 0 5336 4828"/>
              <a:gd name="T5" fmla="*/ T4 w 1018"/>
              <a:gd name="T6" fmla="+- 0 15010 14854"/>
              <a:gd name="T7" fmla="*/ 15010 h 156"/>
              <a:gd name="T8" fmla="+- 0 4828 4828"/>
              <a:gd name="T9" fmla="*/ T8 w 1018"/>
              <a:gd name="T10" fmla="+- 0 14854 14854"/>
              <a:gd name="T11" fmla="*/ 14854 h 156"/>
              <a:gd name="T12" fmla="+- 0 4828 4828"/>
              <a:gd name="T13" fmla="*/ T12 w 1018"/>
              <a:gd name="T14" fmla="+- 0 14854 14854"/>
              <a:gd name="T15" fmla="*/ 14854 h 1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18" h="156">
                <a:moveTo>
                  <a:pt x="1017" y="0"/>
                </a:moveTo>
                <a:cubicBezTo>
                  <a:pt x="1017" y="86"/>
                  <a:pt x="789" y="156"/>
                  <a:pt x="508" y="156"/>
                </a:cubicBezTo>
                <a:cubicBezTo>
                  <a:pt x="227" y="156"/>
                  <a:pt x="0" y="86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66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2730744" y="4490123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7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84" name="Freeform 3"/>
          <p:cNvSpPr>
            <a:spLocks noChangeArrowheads="1"/>
          </p:cNvSpPr>
          <p:nvPr/>
        </p:nvSpPr>
        <p:spPr bwMode="auto">
          <a:xfrm>
            <a:off x="4645269" y="3169323"/>
            <a:ext cx="0" cy="20637"/>
          </a:xfrm>
          <a:custGeom>
            <a:avLst/>
            <a:gdLst>
              <a:gd name="T0" fmla="+- 0 11450 11450"/>
              <a:gd name="T1" fmla="*/ T0 w 1"/>
              <a:gd name="T2" fmla="+- 0 9667 9667"/>
              <a:gd name="T3" fmla="*/ 9667 h 58"/>
              <a:gd name="T4" fmla="+- 0 11450 11450"/>
              <a:gd name="T5" fmla="*/ T4 w 1"/>
              <a:gd name="T6" fmla="+- 0 9724 9667"/>
              <a:gd name="T7" fmla="*/ 9724 h 58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58">
                <a:moveTo>
                  <a:pt x="0" y="0"/>
                </a:moveTo>
                <a:lnTo>
                  <a:pt x="0" y="57"/>
                </a:ln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6" name="Freeform 125"/>
          <p:cNvSpPr>
            <a:spLocks noChangeArrowheads="1"/>
          </p:cNvSpPr>
          <p:nvPr/>
        </p:nvSpPr>
        <p:spPr bwMode="auto">
          <a:xfrm>
            <a:off x="6255605" y="5427725"/>
            <a:ext cx="685800" cy="742950"/>
          </a:xfrm>
          <a:custGeom>
            <a:avLst/>
            <a:gdLst>
              <a:gd name="T0" fmla="+- 0 15922 15922"/>
              <a:gd name="T1" fmla="*/ T0 w 1906"/>
              <a:gd name="T2" fmla="+- 0 17641 15943"/>
              <a:gd name="T3" fmla="*/ 17641 h 2064"/>
              <a:gd name="T4" fmla="+- 0 16747 15922"/>
              <a:gd name="T5" fmla="*/ T4 w 1906"/>
              <a:gd name="T6" fmla="+- 0 18007 15943"/>
              <a:gd name="T7" fmla="*/ 18007 h 2064"/>
              <a:gd name="T8" fmla="+- 0 17827 15922"/>
              <a:gd name="T9" fmla="*/ T8 w 1906"/>
              <a:gd name="T10" fmla="+- 0 16975 15943"/>
              <a:gd name="T11" fmla="*/ 16975 h 2064"/>
              <a:gd name="T12" fmla="+- 0 16747 15922"/>
              <a:gd name="T13" fmla="*/ T12 w 1906"/>
              <a:gd name="T14" fmla="+- 0 15943 15943"/>
              <a:gd name="T15" fmla="*/ 15943 h 2064"/>
              <a:gd name="T16" fmla="+- 0 15930 15922"/>
              <a:gd name="T17" fmla="*/ T16 w 1906"/>
              <a:gd name="T18" fmla="+- 0 16300 15943"/>
              <a:gd name="T19" fmla="*/ 16300 h 206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906" h="2064">
                <a:moveTo>
                  <a:pt x="0" y="1698"/>
                </a:moveTo>
                <a:cubicBezTo>
                  <a:pt x="205" y="1930"/>
                  <a:pt x="507" y="2064"/>
                  <a:pt x="825" y="2064"/>
                </a:cubicBezTo>
                <a:cubicBezTo>
                  <a:pt x="1421" y="2064"/>
                  <a:pt x="1905" y="1602"/>
                  <a:pt x="1905" y="1032"/>
                </a:cubicBezTo>
                <a:cubicBezTo>
                  <a:pt x="1905" y="462"/>
                  <a:pt x="1421" y="0"/>
                  <a:pt x="825" y="0"/>
                </a:cubicBezTo>
                <a:cubicBezTo>
                  <a:pt x="511" y="0"/>
                  <a:pt x="213" y="130"/>
                  <a:pt x="8" y="357"/>
                </a:cubicBez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7" name="Freeform 121"/>
          <p:cNvSpPr>
            <a:spLocks noChangeArrowheads="1"/>
          </p:cNvSpPr>
          <p:nvPr/>
        </p:nvSpPr>
        <p:spPr bwMode="auto">
          <a:xfrm>
            <a:off x="3810244" y="1159548"/>
            <a:ext cx="65087" cy="3130550"/>
          </a:xfrm>
          <a:custGeom>
            <a:avLst/>
            <a:gdLst>
              <a:gd name="T0" fmla="+- 0 9310 9129"/>
              <a:gd name="T1" fmla="*/ T0 w 181"/>
              <a:gd name="T2" fmla="+- 0 4082 4082"/>
              <a:gd name="T3" fmla="*/ 4082 h 8697"/>
              <a:gd name="T4" fmla="+- 0 9169 9129"/>
              <a:gd name="T5" fmla="*/ T4 w 181"/>
              <a:gd name="T6" fmla="+- 0 9415 4082"/>
              <a:gd name="T7" fmla="*/ 9415 h 8697"/>
              <a:gd name="T8" fmla="+- 0 9129 9129"/>
              <a:gd name="T9" fmla="*/ T8 w 181"/>
              <a:gd name="T10" fmla="+- 0 12778 4082"/>
              <a:gd name="T11" fmla="*/ 12778 h 8697"/>
              <a:gd name="T12" fmla="+- 0 9129 9129"/>
              <a:gd name="T13" fmla="*/ T12 w 181"/>
              <a:gd name="T14" fmla="+- 0 12778 4082"/>
              <a:gd name="T15" fmla="*/ 12778 h 86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81" h="8697">
                <a:moveTo>
                  <a:pt x="181" y="0"/>
                </a:moveTo>
                <a:cubicBezTo>
                  <a:pt x="125" y="1942"/>
                  <a:pt x="70" y="3884"/>
                  <a:pt x="40" y="5333"/>
                </a:cubicBezTo>
                <a:cubicBezTo>
                  <a:pt x="10" y="6783"/>
                  <a:pt x="0" y="8696"/>
                  <a:pt x="0" y="8696"/>
                </a:cubicBezTo>
                <a:lnTo>
                  <a:pt x="0" y="869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8" name="Freeform 120"/>
          <p:cNvSpPr>
            <a:spLocks noChangeArrowheads="1"/>
          </p:cNvSpPr>
          <p:nvPr/>
        </p:nvSpPr>
        <p:spPr bwMode="auto">
          <a:xfrm>
            <a:off x="4623044" y="1016673"/>
            <a:ext cx="26987" cy="2176462"/>
          </a:xfrm>
          <a:custGeom>
            <a:avLst/>
            <a:gdLst>
              <a:gd name="T0" fmla="+- 0 11388 11388"/>
              <a:gd name="T1" fmla="*/ T0 w 74"/>
              <a:gd name="T2" fmla="+- 0 3687 3687"/>
              <a:gd name="T3" fmla="*/ 3687 h 6048"/>
              <a:gd name="T4" fmla="+- 0 11403 11388"/>
              <a:gd name="T5" fmla="*/ T4 w 74"/>
              <a:gd name="T6" fmla="+- 0 7395 3687"/>
              <a:gd name="T7" fmla="*/ 7395 h 6048"/>
              <a:gd name="T8" fmla="+- 0 11462 11388"/>
              <a:gd name="T9" fmla="*/ T8 w 74"/>
              <a:gd name="T10" fmla="+- 0 9735 3687"/>
              <a:gd name="T11" fmla="*/ 9735 h 6048"/>
              <a:gd name="T12" fmla="+- 0 11462 11388"/>
              <a:gd name="T13" fmla="*/ T12 w 74"/>
              <a:gd name="T14" fmla="+- 0 9735 3687"/>
              <a:gd name="T15" fmla="*/ 9735 h 604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74" h="6048">
                <a:moveTo>
                  <a:pt x="0" y="0"/>
                </a:moveTo>
                <a:cubicBezTo>
                  <a:pt x="2" y="1350"/>
                  <a:pt x="3" y="2700"/>
                  <a:pt x="15" y="3708"/>
                </a:cubicBezTo>
                <a:cubicBezTo>
                  <a:pt x="28" y="4716"/>
                  <a:pt x="74" y="6048"/>
                  <a:pt x="74" y="6048"/>
                </a:cubicBezTo>
                <a:lnTo>
                  <a:pt x="74" y="604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9" name="Freeform 119"/>
          <p:cNvSpPr>
            <a:spLocks noChangeArrowheads="1"/>
          </p:cNvSpPr>
          <p:nvPr/>
        </p:nvSpPr>
        <p:spPr bwMode="auto">
          <a:xfrm>
            <a:off x="4276969" y="1038898"/>
            <a:ext cx="28575" cy="3130550"/>
          </a:xfrm>
          <a:custGeom>
            <a:avLst/>
            <a:gdLst>
              <a:gd name="T0" fmla="+- 0 10505 10424"/>
              <a:gd name="T1" fmla="*/ T0 w 81"/>
              <a:gd name="T2" fmla="+- 0 3750 3750"/>
              <a:gd name="T3" fmla="*/ 3750 h 8698"/>
              <a:gd name="T4" fmla="+- 0 10435 10424"/>
              <a:gd name="T5" fmla="*/ T4 w 81"/>
              <a:gd name="T6" fmla="+- 0 9085 3750"/>
              <a:gd name="T7" fmla="*/ 9085 h 8698"/>
              <a:gd name="T8" fmla="+- 0 10440 10424"/>
              <a:gd name="T9" fmla="*/ T8 w 81"/>
              <a:gd name="T10" fmla="+- 0 12448 3750"/>
              <a:gd name="T11" fmla="*/ 12448 h 8698"/>
              <a:gd name="T12" fmla="+- 0 10440 10424"/>
              <a:gd name="T13" fmla="*/ T12 w 81"/>
              <a:gd name="T14" fmla="+- 0 12448 3750"/>
              <a:gd name="T15" fmla="*/ 12448 h 869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81" h="8698">
                <a:moveTo>
                  <a:pt x="81" y="0"/>
                </a:moveTo>
                <a:cubicBezTo>
                  <a:pt x="51" y="1943"/>
                  <a:pt x="22" y="3885"/>
                  <a:pt x="11" y="5335"/>
                </a:cubicBezTo>
                <a:cubicBezTo>
                  <a:pt x="0" y="6784"/>
                  <a:pt x="16" y="8698"/>
                  <a:pt x="16" y="8698"/>
                </a:cubicBezTo>
                <a:lnTo>
                  <a:pt x="16" y="869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0" name="Freeform 118"/>
          <p:cNvSpPr>
            <a:spLocks noChangeArrowheads="1"/>
          </p:cNvSpPr>
          <p:nvPr/>
        </p:nvSpPr>
        <p:spPr bwMode="auto">
          <a:xfrm>
            <a:off x="6720131" y="2305723"/>
            <a:ext cx="622300" cy="1995487"/>
          </a:xfrm>
          <a:custGeom>
            <a:avLst/>
            <a:gdLst>
              <a:gd name="T0" fmla="+- 0 17211 17211"/>
              <a:gd name="T1" fmla="*/ T0 w 1729"/>
              <a:gd name="T2" fmla="+- 0 7269 7269"/>
              <a:gd name="T3" fmla="*/ 7269 h 5544"/>
              <a:gd name="T4" fmla="+- 0 17669 17211"/>
              <a:gd name="T5" fmla="*/ T4 w 1729"/>
              <a:gd name="T6" fmla="+- 0 7577 7269"/>
              <a:gd name="T7" fmla="*/ 7577 h 5544"/>
              <a:gd name="T8" fmla="+- 0 18483 17211"/>
              <a:gd name="T9" fmla="*/ T8 w 1729"/>
              <a:gd name="T10" fmla="+- 0 9065 7269"/>
              <a:gd name="T11" fmla="*/ 9065 h 5544"/>
              <a:gd name="T12" fmla="+- 0 18940 17211"/>
              <a:gd name="T13" fmla="*/ T12 w 1729"/>
              <a:gd name="T14" fmla="+- 0 12813 7269"/>
              <a:gd name="T15" fmla="*/ 12813 h 55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729" h="5544">
                <a:moveTo>
                  <a:pt x="0" y="0"/>
                </a:moveTo>
                <a:cubicBezTo>
                  <a:pt x="123" y="4"/>
                  <a:pt x="246" y="9"/>
                  <a:pt x="458" y="308"/>
                </a:cubicBezTo>
                <a:cubicBezTo>
                  <a:pt x="670" y="608"/>
                  <a:pt x="1060" y="924"/>
                  <a:pt x="1272" y="1796"/>
                </a:cubicBezTo>
                <a:cubicBezTo>
                  <a:pt x="1483" y="2669"/>
                  <a:pt x="1606" y="4106"/>
                  <a:pt x="1729" y="5544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1" name="Freeform 117"/>
          <p:cNvSpPr>
            <a:spLocks noChangeArrowheads="1"/>
          </p:cNvSpPr>
          <p:nvPr/>
        </p:nvSpPr>
        <p:spPr bwMode="auto">
          <a:xfrm>
            <a:off x="6750294" y="4165661"/>
            <a:ext cx="200025" cy="139700"/>
          </a:xfrm>
          <a:custGeom>
            <a:avLst/>
            <a:gdLst>
              <a:gd name="T0" fmla="+- 0 17298 17298"/>
              <a:gd name="T1" fmla="*/ T0 w 559"/>
              <a:gd name="T2" fmla="+- 0 12466 12466"/>
              <a:gd name="T3" fmla="*/ 12466 h 390"/>
              <a:gd name="T4" fmla="+- 0 17446 17298"/>
              <a:gd name="T5" fmla="*/ T4 w 559"/>
              <a:gd name="T6" fmla="+- 0 12488 12466"/>
              <a:gd name="T7" fmla="*/ 12488 h 390"/>
              <a:gd name="T8" fmla="+- 0 17708 17298"/>
              <a:gd name="T9" fmla="*/ T8 w 559"/>
              <a:gd name="T10" fmla="+- 0 12593 12466"/>
              <a:gd name="T11" fmla="*/ 12593 h 390"/>
              <a:gd name="T12" fmla="+- 0 17856 17298"/>
              <a:gd name="T13" fmla="*/ T12 w 559"/>
              <a:gd name="T14" fmla="+- 0 12856 12466"/>
              <a:gd name="T15" fmla="*/ 12856 h 39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559" h="390">
                <a:moveTo>
                  <a:pt x="0" y="0"/>
                </a:moveTo>
                <a:cubicBezTo>
                  <a:pt x="40" y="1"/>
                  <a:pt x="79" y="1"/>
                  <a:pt x="148" y="22"/>
                </a:cubicBezTo>
                <a:cubicBezTo>
                  <a:pt x="216" y="43"/>
                  <a:pt x="342" y="65"/>
                  <a:pt x="410" y="127"/>
                </a:cubicBezTo>
                <a:cubicBezTo>
                  <a:pt x="479" y="188"/>
                  <a:pt x="518" y="289"/>
                  <a:pt x="558" y="39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2" name="Freeform 116"/>
          <p:cNvSpPr>
            <a:spLocks noChangeArrowheads="1"/>
          </p:cNvSpPr>
          <p:nvPr/>
        </p:nvSpPr>
        <p:spPr bwMode="auto">
          <a:xfrm>
            <a:off x="6791569" y="3188373"/>
            <a:ext cx="336550" cy="1117600"/>
          </a:xfrm>
          <a:custGeom>
            <a:avLst/>
            <a:gdLst>
              <a:gd name="T0" fmla="+- 0 17411 17411"/>
              <a:gd name="T1" fmla="*/ T0 w 936"/>
              <a:gd name="T2" fmla="+- 0 9718 9718"/>
              <a:gd name="T3" fmla="*/ 9718 h 3104"/>
              <a:gd name="T4" fmla="+- 0 17659 17411"/>
              <a:gd name="T5" fmla="*/ T4 w 936"/>
              <a:gd name="T6" fmla="+- 0 9890 9718"/>
              <a:gd name="T7" fmla="*/ 9890 h 3104"/>
              <a:gd name="T8" fmla="+- 0 18099 17411"/>
              <a:gd name="T9" fmla="*/ T8 w 936"/>
              <a:gd name="T10" fmla="+- 0 10723 9718"/>
              <a:gd name="T11" fmla="*/ 10723 h 3104"/>
              <a:gd name="T12" fmla="+- 0 18347 17411"/>
              <a:gd name="T13" fmla="*/ T12 w 936"/>
              <a:gd name="T14" fmla="+- 0 12821 9718"/>
              <a:gd name="T15" fmla="*/ 12821 h 31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936" h="3104">
                <a:moveTo>
                  <a:pt x="0" y="0"/>
                </a:moveTo>
                <a:cubicBezTo>
                  <a:pt x="67" y="2"/>
                  <a:pt x="133" y="5"/>
                  <a:pt x="248" y="172"/>
                </a:cubicBezTo>
                <a:cubicBezTo>
                  <a:pt x="362" y="340"/>
                  <a:pt x="573" y="517"/>
                  <a:pt x="688" y="1005"/>
                </a:cubicBezTo>
                <a:cubicBezTo>
                  <a:pt x="803" y="1494"/>
                  <a:pt x="869" y="2298"/>
                  <a:pt x="936" y="3103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3" name="Freeform 115"/>
          <p:cNvSpPr>
            <a:spLocks noChangeArrowheads="1"/>
          </p:cNvSpPr>
          <p:nvPr/>
        </p:nvSpPr>
        <p:spPr bwMode="auto">
          <a:xfrm>
            <a:off x="4975469" y="1050010"/>
            <a:ext cx="127000" cy="1276350"/>
          </a:xfrm>
          <a:custGeom>
            <a:avLst/>
            <a:gdLst>
              <a:gd name="T0" fmla="+- 0 12366 12366"/>
              <a:gd name="T1" fmla="*/ T0 w 352"/>
              <a:gd name="T2" fmla="+- 0 3780 3780"/>
              <a:gd name="T3" fmla="*/ 3780 h 3546"/>
              <a:gd name="T4" fmla="+- 0 12566 12366"/>
              <a:gd name="T5" fmla="*/ T4 w 352"/>
              <a:gd name="T6" fmla="+- 0 5956 3780"/>
              <a:gd name="T7" fmla="*/ 5956 h 3546"/>
              <a:gd name="T8" fmla="+- 0 12717 12366"/>
              <a:gd name="T9" fmla="*/ T8 w 352"/>
              <a:gd name="T10" fmla="+- 0 7326 3780"/>
              <a:gd name="T11" fmla="*/ 7326 h 3546"/>
              <a:gd name="T12" fmla="+- 0 12717 12366"/>
              <a:gd name="T13" fmla="*/ T12 w 352"/>
              <a:gd name="T14" fmla="+- 0 7326 3780"/>
              <a:gd name="T15" fmla="*/ 7326 h 35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352" h="3546">
                <a:moveTo>
                  <a:pt x="0" y="0"/>
                </a:moveTo>
                <a:cubicBezTo>
                  <a:pt x="71" y="793"/>
                  <a:pt x="142" y="1585"/>
                  <a:pt x="200" y="2176"/>
                </a:cubicBezTo>
                <a:cubicBezTo>
                  <a:pt x="259" y="2767"/>
                  <a:pt x="351" y="3546"/>
                  <a:pt x="351" y="3546"/>
                </a:cubicBezTo>
                <a:lnTo>
                  <a:pt x="351" y="354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4" name="Freeform 113"/>
          <p:cNvSpPr>
            <a:spLocks noChangeArrowheads="1"/>
          </p:cNvSpPr>
          <p:nvPr/>
        </p:nvSpPr>
        <p:spPr bwMode="auto">
          <a:xfrm>
            <a:off x="4232519" y="1575473"/>
            <a:ext cx="2566987" cy="2730500"/>
          </a:xfrm>
          <a:custGeom>
            <a:avLst/>
            <a:gdLst>
              <a:gd name="T0" fmla="+- 0 10304 10304"/>
              <a:gd name="T1" fmla="*/ T0 w 7131"/>
              <a:gd name="T2" fmla="+- 0 12825 5239"/>
              <a:gd name="T3" fmla="*/ 12825 h 7587"/>
              <a:gd name="T4" fmla="+- 0 11422 10304"/>
              <a:gd name="T5" fmla="*/ T4 w 7131"/>
              <a:gd name="T6" fmla="+- 0 9720 5239"/>
              <a:gd name="T7" fmla="*/ 9720 h 7587"/>
              <a:gd name="T8" fmla="+- 0 12828 10304"/>
              <a:gd name="T9" fmla="*/ T8 w 7131"/>
              <a:gd name="T10" fmla="+- 0 7113 5239"/>
              <a:gd name="T11" fmla="*/ 7113 h 7587"/>
              <a:gd name="T12" fmla="+- 0 14197 10304"/>
              <a:gd name="T13" fmla="*/ T12 w 7131"/>
              <a:gd name="T14" fmla="+- 0 5640 5239"/>
              <a:gd name="T15" fmla="*/ 5640 h 7587"/>
              <a:gd name="T16" fmla="+- 0 15229 10304"/>
              <a:gd name="T17" fmla="*/ T16 w 7131"/>
              <a:gd name="T18" fmla="+- 0 5357 5239"/>
              <a:gd name="T19" fmla="*/ 5357 h 7587"/>
              <a:gd name="T20" fmla="+- 0 16288 10304"/>
              <a:gd name="T21" fmla="*/ T20 w 7131"/>
              <a:gd name="T22" fmla="+- 0 5481 5239"/>
              <a:gd name="T23" fmla="*/ 5481 h 7587"/>
              <a:gd name="T24" fmla="+- 0 17091 10304"/>
              <a:gd name="T25" fmla="*/ T24 w 7131"/>
              <a:gd name="T26" fmla="+- 0 6802 5239"/>
              <a:gd name="T27" fmla="*/ 6802 h 7587"/>
              <a:gd name="T28" fmla="+- 0 17406 10304"/>
              <a:gd name="T29" fmla="*/ T28 w 7131"/>
              <a:gd name="T30" fmla="+- 0 9810 5239"/>
              <a:gd name="T31" fmla="*/ 9810 h 7587"/>
              <a:gd name="T32" fmla="+- 0 17260 10304"/>
              <a:gd name="T33" fmla="*/ T32 w 7131"/>
              <a:gd name="T34" fmla="+- 0 12763 5239"/>
              <a:gd name="T35" fmla="*/ 12763 h 758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7131" h="7587">
                <a:moveTo>
                  <a:pt x="0" y="7586"/>
                </a:moveTo>
                <a:cubicBezTo>
                  <a:pt x="347" y="6507"/>
                  <a:pt x="698" y="5435"/>
                  <a:pt x="1118" y="4481"/>
                </a:cubicBezTo>
                <a:cubicBezTo>
                  <a:pt x="1538" y="3527"/>
                  <a:pt x="2063" y="2552"/>
                  <a:pt x="2524" y="1874"/>
                </a:cubicBezTo>
                <a:cubicBezTo>
                  <a:pt x="2985" y="1196"/>
                  <a:pt x="3492" y="692"/>
                  <a:pt x="3893" y="401"/>
                </a:cubicBezTo>
                <a:cubicBezTo>
                  <a:pt x="4295" y="111"/>
                  <a:pt x="4578" y="145"/>
                  <a:pt x="4925" y="118"/>
                </a:cubicBezTo>
                <a:cubicBezTo>
                  <a:pt x="5272" y="90"/>
                  <a:pt x="5673" y="0"/>
                  <a:pt x="5984" y="242"/>
                </a:cubicBezTo>
                <a:cubicBezTo>
                  <a:pt x="6294" y="484"/>
                  <a:pt x="6600" y="844"/>
                  <a:pt x="6787" y="1563"/>
                </a:cubicBezTo>
                <a:cubicBezTo>
                  <a:pt x="6974" y="2282"/>
                  <a:pt x="7075" y="3575"/>
                  <a:pt x="7102" y="4571"/>
                </a:cubicBezTo>
                <a:cubicBezTo>
                  <a:pt x="7130" y="5567"/>
                  <a:pt x="7043" y="6542"/>
                  <a:pt x="6956" y="7524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5" name="Freeform 109"/>
          <p:cNvSpPr>
            <a:spLocks noChangeArrowheads="1"/>
          </p:cNvSpPr>
          <p:nvPr/>
        </p:nvSpPr>
        <p:spPr bwMode="auto">
          <a:xfrm>
            <a:off x="4283319" y="4166273"/>
            <a:ext cx="2465387" cy="9525"/>
          </a:xfrm>
          <a:custGeom>
            <a:avLst/>
            <a:gdLst>
              <a:gd name="T0" fmla="+- 0 10441 10441"/>
              <a:gd name="T1" fmla="*/ T0 w 6848"/>
              <a:gd name="T2" fmla="+- 0 12462 12435"/>
              <a:gd name="T3" fmla="*/ 12462 h 27"/>
              <a:gd name="T4" fmla="+- 0 17288 10441"/>
              <a:gd name="T5" fmla="*/ T4 w 6848"/>
              <a:gd name="T6" fmla="+- 0 12435 12435"/>
              <a:gd name="T7" fmla="*/ 12435 h 27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6848" h="27">
                <a:moveTo>
                  <a:pt x="0" y="27"/>
                </a:moveTo>
                <a:lnTo>
                  <a:pt x="6847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6" name="Freeform 108"/>
          <p:cNvSpPr>
            <a:spLocks noChangeArrowheads="1"/>
          </p:cNvSpPr>
          <p:nvPr/>
        </p:nvSpPr>
        <p:spPr bwMode="auto">
          <a:xfrm>
            <a:off x="3678481" y="1005560"/>
            <a:ext cx="1465263" cy="292100"/>
          </a:xfrm>
          <a:custGeom>
            <a:avLst/>
            <a:gdLst>
              <a:gd name="T0" fmla="+- 0 8763 8763"/>
              <a:gd name="T1" fmla="*/ T0 w 4070"/>
              <a:gd name="T2" fmla="+- 0 4467 3658"/>
              <a:gd name="T3" fmla="*/ 4467 h 810"/>
              <a:gd name="T4" fmla="+- 0 12832 8763"/>
              <a:gd name="T5" fmla="*/ T4 w 4070"/>
              <a:gd name="T6" fmla="+- 0 4467 3658"/>
              <a:gd name="T7" fmla="*/ 4467 h 810"/>
              <a:gd name="T8" fmla="+- 0 12832 8763"/>
              <a:gd name="T9" fmla="*/ T8 w 4070"/>
              <a:gd name="T10" fmla="+- 0 3658 3658"/>
              <a:gd name="T11" fmla="*/ 3658 h 810"/>
              <a:gd name="T12" fmla="+- 0 8763 8763"/>
              <a:gd name="T13" fmla="*/ T12 w 4070"/>
              <a:gd name="T14" fmla="+- 0 3658 3658"/>
              <a:gd name="T15" fmla="*/ 3658 h 810"/>
              <a:gd name="T16" fmla="+- 0 8763 8763"/>
              <a:gd name="T17" fmla="*/ T16 w 4070"/>
              <a:gd name="T18" fmla="+- 0 4467 3658"/>
              <a:gd name="T19" fmla="*/ 4467 h 8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4070" h="810">
                <a:moveTo>
                  <a:pt x="0" y="809"/>
                </a:moveTo>
                <a:lnTo>
                  <a:pt x="4069" y="809"/>
                </a:lnTo>
                <a:lnTo>
                  <a:pt x="4069" y="0"/>
                </a:lnTo>
                <a:lnTo>
                  <a:pt x="0" y="0"/>
                </a:lnTo>
                <a:lnTo>
                  <a:pt x="0" y="809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7" name="Text Box 104"/>
          <p:cNvSpPr txBox="1">
            <a:spLocks noChangeArrowheads="1"/>
          </p:cNvSpPr>
          <p:nvPr/>
        </p:nvSpPr>
        <p:spPr bwMode="auto">
          <a:xfrm>
            <a:off x="4011856" y="1016673"/>
            <a:ext cx="5429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Liquid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98" name="Freeform 83"/>
          <p:cNvSpPr>
            <a:spLocks noChangeArrowheads="1"/>
          </p:cNvSpPr>
          <p:nvPr/>
        </p:nvSpPr>
        <p:spPr bwMode="auto">
          <a:xfrm>
            <a:off x="4663343" y="3177748"/>
            <a:ext cx="2120900" cy="11113"/>
          </a:xfrm>
          <a:custGeom>
            <a:avLst/>
            <a:gdLst>
              <a:gd name="T0" fmla="+- 0 11468 11468"/>
              <a:gd name="T1" fmla="*/ T0 w 5889"/>
              <a:gd name="T2" fmla="+- 0 9705 9705"/>
              <a:gd name="T3" fmla="*/ 9705 h 32"/>
              <a:gd name="T4" fmla="+- 0 17357 11468"/>
              <a:gd name="T5" fmla="*/ T4 w 5889"/>
              <a:gd name="T6" fmla="+- 0 9737 9705"/>
              <a:gd name="T7" fmla="*/ 9737 h 32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5889" h="32">
                <a:moveTo>
                  <a:pt x="0" y="0"/>
                </a:moveTo>
                <a:lnTo>
                  <a:pt x="5889" y="32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9" name="Freeform 93"/>
          <p:cNvSpPr>
            <a:spLocks noChangeArrowheads="1"/>
          </p:cNvSpPr>
          <p:nvPr/>
        </p:nvSpPr>
        <p:spPr bwMode="auto">
          <a:xfrm>
            <a:off x="5113581" y="2305723"/>
            <a:ext cx="1606550" cy="6350"/>
          </a:xfrm>
          <a:custGeom>
            <a:avLst/>
            <a:gdLst>
              <a:gd name="T0" fmla="+- 0 12749 12749"/>
              <a:gd name="T1" fmla="*/ T0 w 4462"/>
              <a:gd name="T2" fmla="+- 0 7289 7269"/>
              <a:gd name="T3" fmla="*/ 7289 h 20"/>
              <a:gd name="T4" fmla="+- 0 17211 12749"/>
              <a:gd name="T5" fmla="*/ T4 w 4462"/>
              <a:gd name="T6" fmla="+- 0 7269 7269"/>
              <a:gd name="T7" fmla="*/ 7269 h 20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4462" h="20">
                <a:moveTo>
                  <a:pt x="0" y="20"/>
                </a:moveTo>
                <a:lnTo>
                  <a:pt x="4462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01" name="Text Box 96"/>
          <p:cNvSpPr txBox="1">
            <a:spLocks noChangeArrowheads="1"/>
          </p:cNvSpPr>
          <p:nvPr/>
        </p:nvSpPr>
        <p:spPr bwMode="auto">
          <a:xfrm rot="5400000">
            <a:off x="7597102" y="3995495"/>
            <a:ext cx="244475" cy="101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err="1" smtClean="0">
                <a:latin typeface="Bell MT" panose="02020503060305020303" pitchFamily="18" charset="0"/>
              </a:rPr>
              <a:t>E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nthalpy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02" name="Text Box 104"/>
          <p:cNvSpPr txBox="1">
            <a:spLocks noChangeArrowheads="1"/>
          </p:cNvSpPr>
          <p:nvPr/>
        </p:nvSpPr>
        <p:spPr bwMode="auto">
          <a:xfrm>
            <a:off x="7089775" y="1016673"/>
            <a:ext cx="5429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Gas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19" name="Text Box 104"/>
          <p:cNvSpPr txBox="1">
            <a:spLocks noChangeArrowheads="1"/>
          </p:cNvSpPr>
          <p:nvPr/>
        </p:nvSpPr>
        <p:spPr bwMode="auto">
          <a:xfrm>
            <a:off x="4913556" y="3868371"/>
            <a:ext cx="1234749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Isothermal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 line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20" name="Text Box 104"/>
          <p:cNvSpPr txBox="1">
            <a:spLocks noChangeArrowheads="1"/>
          </p:cNvSpPr>
          <p:nvPr/>
        </p:nvSpPr>
        <p:spPr bwMode="auto">
          <a:xfrm>
            <a:off x="5348694" y="1778672"/>
            <a:ext cx="1234749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2-phase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latin typeface="Bell MT" panose="02020503060305020303" pitchFamily="18" charset="0"/>
              </a:rPr>
              <a:t>(Evaporation)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21" name="Text Box 96"/>
          <p:cNvSpPr txBox="1">
            <a:spLocks noChangeArrowheads="1"/>
          </p:cNvSpPr>
          <p:nvPr/>
        </p:nvSpPr>
        <p:spPr bwMode="auto">
          <a:xfrm rot="5400000">
            <a:off x="3037406" y="5349359"/>
            <a:ext cx="244475" cy="6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Pump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768857" y="2992255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Increasing</a:t>
            </a:r>
            <a:r>
              <a:rPr lang="fr-FR" sz="1600" dirty="0" smtClean="0">
                <a:solidFill>
                  <a:srgbClr val="000099"/>
                </a:solidFill>
                <a:latin typeface="Bell MT" panose="02020503060305020303" pitchFamily="18" charset="0"/>
              </a:rPr>
              <a:t>  pressure</a:t>
            </a:r>
          </a:p>
        </p:txBody>
      </p:sp>
      <p:grpSp>
        <p:nvGrpSpPr>
          <p:cNvPr id="132" name="Groupe 131"/>
          <p:cNvGrpSpPr/>
          <p:nvPr/>
        </p:nvGrpSpPr>
        <p:grpSpPr>
          <a:xfrm>
            <a:off x="2878900" y="2098922"/>
            <a:ext cx="2239444" cy="1345038"/>
            <a:chOff x="2878900" y="2098922"/>
            <a:chExt cx="2239444" cy="1345038"/>
          </a:xfrm>
        </p:grpSpPr>
        <p:sp>
          <p:nvSpPr>
            <p:cNvPr id="104" name="Text Box 91"/>
            <p:cNvSpPr txBox="1">
              <a:spLocks noChangeArrowheads="1"/>
            </p:cNvSpPr>
            <p:nvPr/>
          </p:nvSpPr>
          <p:spPr bwMode="auto">
            <a:xfrm>
              <a:off x="4705594" y="2127923"/>
              <a:ext cx="166687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3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05" name="Text Box 90"/>
            <p:cNvSpPr txBox="1">
              <a:spLocks noChangeArrowheads="1"/>
            </p:cNvSpPr>
            <p:nvPr/>
          </p:nvSpPr>
          <p:spPr bwMode="auto">
            <a:xfrm>
              <a:off x="3903541" y="2098922"/>
              <a:ext cx="255953" cy="198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2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08" name="Text Box 87"/>
            <p:cNvSpPr txBox="1">
              <a:spLocks noChangeArrowheads="1"/>
            </p:cNvSpPr>
            <p:nvPr/>
          </p:nvSpPr>
          <p:spPr bwMode="auto">
            <a:xfrm>
              <a:off x="2878900" y="3046806"/>
              <a:ext cx="287337" cy="23256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7 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09" name="Text Box 84"/>
            <p:cNvSpPr txBox="1">
              <a:spLocks noChangeArrowheads="1"/>
            </p:cNvSpPr>
            <p:nvPr/>
          </p:nvSpPr>
          <p:spPr bwMode="auto">
            <a:xfrm>
              <a:off x="3911844" y="3216948"/>
              <a:ext cx="166687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6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10" name="Text Box 81"/>
            <p:cNvSpPr txBox="1">
              <a:spLocks noChangeArrowheads="1"/>
            </p:cNvSpPr>
            <p:nvPr/>
          </p:nvSpPr>
          <p:spPr bwMode="auto">
            <a:xfrm>
              <a:off x="4783381" y="3226473"/>
              <a:ext cx="334963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4</a:t>
              </a: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&amp;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5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11" name="AutoShape 80"/>
            <p:cNvSpPr>
              <a:spLocks noChangeArrowheads="1"/>
            </p:cNvSpPr>
            <p:nvPr/>
          </p:nvSpPr>
          <p:spPr bwMode="auto">
            <a:xfrm>
              <a:off x="4121394" y="2367635"/>
              <a:ext cx="257175" cy="819150"/>
            </a:xfrm>
            <a:custGeom>
              <a:avLst/>
              <a:gdLst>
                <a:gd name="T0" fmla="+- 0 10569 9994"/>
                <a:gd name="T1" fmla="*/ T0 w 717"/>
                <a:gd name="T2" fmla="+- 0 9537 7439"/>
                <a:gd name="T3" fmla="*/ 9537 h 2274"/>
                <a:gd name="T4" fmla="+- 0 10620 9994"/>
                <a:gd name="T5" fmla="*/ T4 w 717"/>
                <a:gd name="T6" fmla="+- 0 9385 7439"/>
                <a:gd name="T7" fmla="*/ 9385 h 2274"/>
                <a:gd name="T8" fmla="+- 0 10653 9994"/>
                <a:gd name="T9" fmla="*/ T8 w 717"/>
                <a:gd name="T10" fmla="+- 0 9257 7439"/>
                <a:gd name="T11" fmla="*/ 9257 h 2274"/>
                <a:gd name="T12" fmla="+- 0 10665 9994"/>
                <a:gd name="T13" fmla="*/ T12 w 717"/>
                <a:gd name="T14" fmla="+- 0 9156 7439"/>
                <a:gd name="T15" fmla="*/ 9156 h 2274"/>
                <a:gd name="T16" fmla="+- 0 10670 9994"/>
                <a:gd name="T17" fmla="*/ T16 w 717"/>
                <a:gd name="T18" fmla="+- 0 9003 7439"/>
                <a:gd name="T19" fmla="*/ 9003 h 2274"/>
                <a:gd name="T20" fmla="+- 0 10674 9994"/>
                <a:gd name="T21" fmla="*/ T20 w 717"/>
                <a:gd name="T22" fmla="+- 0 8894 7439"/>
                <a:gd name="T23" fmla="*/ 8894 h 2274"/>
                <a:gd name="T24" fmla="+- 0 10657 9994"/>
                <a:gd name="T25" fmla="*/ T24 w 717"/>
                <a:gd name="T26" fmla="+- 0 8798 7439"/>
                <a:gd name="T27" fmla="*/ 8798 h 2274"/>
                <a:gd name="T28" fmla="+- 0 10638 9994"/>
                <a:gd name="T29" fmla="*/ T28 w 717"/>
                <a:gd name="T30" fmla="+- 0 8728 7439"/>
                <a:gd name="T31" fmla="*/ 8728 h 2274"/>
                <a:gd name="T32" fmla="+- 0 10595 9994"/>
                <a:gd name="T33" fmla="*/ T32 w 717"/>
                <a:gd name="T34" fmla="+- 0 8585 7439"/>
                <a:gd name="T35" fmla="*/ 8585 h 2274"/>
                <a:gd name="T36" fmla="+- 0 10550 9994"/>
                <a:gd name="T37" fmla="*/ T36 w 717"/>
                <a:gd name="T38" fmla="+- 0 8481 7439"/>
                <a:gd name="T39" fmla="*/ 8481 h 2274"/>
                <a:gd name="T40" fmla="+- 0 10512 9994"/>
                <a:gd name="T41" fmla="*/ T40 w 717"/>
                <a:gd name="T42" fmla="+- 0 8427 7439"/>
                <a:gd name="T43" fmla="*/ 8427 h 2274"/>
                <a:gd name="T44" fmla="+- 0 10488 9994"/>
                <a:gd name="T45" fmla="*/ T44 w 717"/>
                <a:gd name="T46" fmla="+- 0 8409 7439"/>
                <a:gd name="T47" fmla="*/ 8409 h 2274"/>
                <a:gd name="T48" fmla="+- 0 10478 9994"/>
                <a:gd name="T49" fmla="*/ T48 w 717"/>
                <a:gd name="T50" fmla="+- 0 8407 7439"/>
                <a:gd name="T51" fmla="*/ 8407 h 2274"/>
                <a:gd name="T52" fmla="+- 0 10444 9994"/>
                <a:gd name="T53" fmla="*/ T52 w 717"/>
                <a:gd name="T54" fmla="+- 0 8407 7439"/>
                <a:gd name="T55" fmla="*/ 8407 h 2274"/>
                <a:gd name="T56" fmla="+- 0 10367 9994"/>
                <a:gd name="T57" fmla="*/ T56 w 717"/>
                <a:gd name="T58" fmla="+- 0 8431 7439"/>
                <a:gd name="T59" fmla="*/ 8431 h 2274"/>
                <a:gd name="T60" fmla="+- 0 10263 9994"/>
                <a:gd name="T61" fmla="*/ T60 w 717"/>
                <a:gd name="T62" fmla="+- 0 8469 7439"/>
                <a:gd name="T63" fmla="*/ 8469 h 2274"/>
                <a:gd name="T64" fmla="+- 0 10221 9994"/>
                <a:gd name="T65" fmla="*/ T64 w 717"/>
                <a:gd name="T66" fmla="+- 0 8473 7439"/>
                <a:gd name="T67" fmla="*/ 8473 h 2274"/>
                <a:gd name="T68" fmla="+- 0 10136 9994"/>
                <a:gd name="T69" fmla="*/ T68 w 717"/>
                <a:gd name="T70" fmla="+- 0 8455 7439"/>
                <a:gd name="T71" fmla="*/ 8455 h 2274"/>
                <a:gd name="T72" fmla="+- 0 10066 9994"/>
                <a:gd name="T73" fmla="*/ T72 w 717"/>
                <a:gd name="T74" fmla="+- 0 8431 7439"/>
                <a:gd name="T75" fmla="*/ 8431 h 2274"/>
                <a:gd name="T76" fmla="+- 0 10034 9994"/>
                <a:gd name="T77" fmla="*/ T76 w 717"/>
                <a:gd name="T78" fmla="+- 0 8407 7439"/>
                <a:gd name="T79" fmla="*/ 8407 h 2274"/>
                <a:gd name="T80" fmla="+- 0 10020 9994"/>
                <a:gd name="T81" fmla="*/ T80 w 717"/>
                <a:gd name="T82" fmla="+- 0 8389 7439"/>
                <a:gd name="T83" fmla="*/ 8389 h 2274"/>
                <a:gd name="T84" fmla="+- 0 10002 9994"/>
                <a:gd name="T85" fmla="*/ T84 w 717"/>
                <a:gd name="T86" fmla="+- 0 8351 7439"/>
                <a:gd name="T87" fmla="*/ 8351 h 2274"/>
                <a:gd name="T88" fmla="+- 0 9994 9994"/>
                <a:gd name="T89" fmla="*/ T88 w 717"/>
                <a:gd name="T90" fmla="+- 0 8298 7439"/>
                <a:gd name="T91" fmla="*/ 8298 h 2274"/>
                <a:gd name="T92" fmla="+- 0 10005 9994"/>
                <a:gd name="T93" fmla="*/ T92 w 717"/>
                <a:gd name="T94" fmla="+- 0 8193 7439"/>
                <a:gd name="T95" fmla="*/ 8193 h 2274"/>
                <a:gd name="T96" fmla="+- 0 10039 9994"/>
                <a:gd name="T97" fmla="*/ T96 w 717"/>
                <a:gd name="T98" fmla="+- 0 8061 7439"/>
                <a:gd name="T99" fmla="*/ 8061 h 2274"/>
                <a:gd name="T100" fmla="+- 0 10090 9994"/>
                <a:gd name="T101" fmla="*/ T100 w 717"/>
                <a:gd name="T102" fmla="+- 0 7907 7439"/>
                <a:gd name="T103" fmla="*/ 7907 h 2274"/>
                <a:gd name="T104" fmla="+- 0 10176 9994"/>
                <a:gd name="T105" fmla="*/ T104 w 717"/>
                <a:gd name="T106" fmla="+- 0 7677 7439"/>
                <a:gd name="T107" fmla="*/ 7677 h 2274"/>
                <a:gd name="T108" fmla="+- 0 10292 9994"/>
                <a:gd name="T109" fmla="*/ T108 w 717"/>
                <a:gd name="T110" fmla="+- 0 7477 7439"/>
                <a:gd name="T111" fmla="*/ 7477 h 2274"/>
                <a:gd name="T112" fmla="+- 0 10164 9994"/>
                <a:gd name="T113" fmla="*/ T112 w 717"/>
                <a:gd name="T114" fmla="+- 0 7807 7439"/>
                <a:gd name="T115" fmla="*/ 7807 h 2274"/>
                <a:gd name="T116" fmla="+- 0 10105 9994"/>
                <a:gd name="T117" fmla="*/ T116 w 717"/>
                <a:gd name="T118" fmla="+- 0 7972 7439"/>
                <a:gd name="T119" fmla="*/ 7972 h 2274"/>
                <a:gd name="T120" fmla="+- 0 10060 9994"/>
                <a:gd name="T121" fmla="*/ T120 w 717"/>
                <a:gd name="T122" fmla="+- 0 8117 7439"/>
                <a:gd name="T123" fmla="*/ 8117 h 2274"/>
                <a:gd name="T124" fmla="+- 0 10034 9994"/>
                <a:gd name="T125" fmla="*/ T124 w 717"/>
                <a:gd name="T126" fmla="+- 0 8235 7439"/>
                <a:gd name="T127" fmla="*/ 8235 h 2274"/>
                <a:gd name="T128" fmla="+- 0 10031 9994"/>
                <a:gd name="T129" fmla="*/ T128 w 717"/>
                <a:gd name="T130" fmla="+- 0 8319 7439"/>
                <a:gd name="T131" fmla="*/ 8319 h 2274"/>
                <a:gd name="T132" fmla="+- 0 10042 9994"/>
                <a:gd name="T133" fmla="*/ T132 w 717"/>
                <a:gd name="T134" fmla="+- 0 8358 7439"/>
                <a:gd name="T135" fmla="*/ 8358 h 2274"/>
                <a:gd name="T136" fmla="+- 0 10049 9994"/>
                <a:gd name="T137" fmla="*/ T136 w 717"/>
                <a:gd name="T138" fmla="+- 0 8369 7439"/>
                <a:gd name="T139" fmla="*/ 8369 h 2274"/>
                <a:gd name="T140" fmla="+- 0 10070 9994"/>
                <a:gd name="T141" fmla="*/ T140 w 717"/>
                <a:gd name="T142" fmla="+- 0 8392 7439"/>
                <a:gd name="T143" fmla="*/ 8392 h 2274"/>
                <a:gd name="T144" fmla="+- 0 10095 9994"/>
                <a:gd name="T145" fmla="*/ T144 w 717"/>
                <a:gd name="T146" fmla="+- 0 8406 7439"/>
                <a:gd name="T147" fmla="*/ 8406 h 2274"/>
                <a:gd name="T148" fmla="+- 0 10178 9994"/>
                <a:gd name="T149" fmla="*/ T148 w 717"/>
                <a:gd name="T150" fmla="+- 0 8428 7439"/>
                <a:gd name="T151" fmla="*/ 8428 h 2274"/>
                <a:gd name="T152" fmla="+- 0 10223 9994"/>
                <a:gd name="T153" fmla="*/ T152 w 717"/>
                <a:gd name="T154" fmla="+- 0 8438 7439"/>
                <a:gd name="T155" fmla="*/ 8438 h 2274"/>
                <a:gd name="T156" fmla="+- 0 10272 9994"/>
                <a:gd name="T157" fmla="*/ T156 w 717"/>
                <a:gd name="T158" fmla="+- 0 8430 7439"/>
                <a:gd name="T159" fmla="*/ 8430 h 2274"/>
                <a:gd name="T160" fmla="+- 0 10398 9994"/>
                <a:gd name="T161" fmla="*/ T160 w 717"/>
                <a:gd name="T162" fmla="+- 0 8382 7439"/>
                <a:gd name="T163" fmla="*/ 8382 h 2274"/>
                <a:gd name="T164" fmla="+- 0 10460 9994"/>
                <a:gd name="T165" fmla="*/ T164 w 717"/>
                <a:gd name="T166" fmla="+- 0 8370 7439"/>
                <a:gd name="T167" fmla="*/ 8370 h 2274"/>
                <a:gd name="T168" fmla="+- 0 10484 9994"/>
                <a:gd name="T169" fmla="*/ T168 w 717"/>
                <a:gd name="T170" fmla="+- 0 8372 7439"/>
                <a:gd name="T171" fmla="*/ 8372 h 2274"/>
                <a:gd name="T172" fmla="+- 0 10520 9994"/>
                <a:gd name="T173" fmla="*/ T172 w 717"/>
                <a:gd name="T174" fmla="+- 0 8387 7439"/>
                <a:gd name="T175" fmla="*/ 8387 h 2274"/>
                <a:gd name="T176" fmla="+- 0 10554 9994"/>
                <a:gd name="T177" fmla="*/ T176 w 717"/>
                <a:gd name="T178" fmla="+- 0 8421 7439"/>
                <a:gd name="T179" fmla="*/ 8421 h 2274"/>
                <a:gd name="T180" fmla="+- 0 10594 9994"/>
                <a:gd name="T181" fmla="*/ T180 w 717"/>
                <a:gd name="T182" fmla="+- 0 8490 7439"/>
                <a:gd name="T183" fmla="*/ 8490 h 2274"/>
                <a:gd name="T184" fmla="+- 0 10648 9994"/>
                <a:gd name="T185" fmla="*/ T184 w 717"/>
                <a:gd name="T186" fmla="+- 0 8634 7439"/>
                <a:gd name="T187" fmla="*/ 8634 h 2274"/>
                <a:gd name="T188" fmla="+- 0 10680 9994"/>
                <a:gd name="T189" fmla="*/ T188 w 717"/>
                <a:gd name="T190" fmla="+- 0 8744 7439"/>
                <a:gd name="T191" fmla="*/ 8744 h 2274"/>
                <a:gd name="T192" fmla="+- 0 10701 9994"/>
                <a:gd name="T193" fmla="*/ T192 w 717"/>
                <a:gd name="T194" fmla="+- 0 8828 7439"/>
                <a:gd name="T195" fmla="*/ 8828 h 2274"/>
                <a:gd name="T196" fmla="+- 0 10710 9994"/>
                <a:gd name="T197" fmla="*/ T196 w 717"/>
                <a:gd name="T198" fmla="+- 0 8923 7439"/>
                <a:gd name="T199" fmla="*/ 8923 h 2274"/>
                <a:gd name="T200" fmla="+- 0 10704 9994"/>
                <a:gd name="T201" fmla="*/ T200 w 717"/>
                <a:gd name="T202" fmla="+- 0 9034 7439"/>
                <a:gd name="T203" fmla="*/ 9034 h 2274"/>
                <a:gd name="T204" fmla="+- 0 10698 9994"/>
                <a:gd name="T205" fmla="*/ T204 w 717"/>
                <a:gd name="T206" fmla="+- 0 9192 7439"/>
                <a:gd name="T207" fmla="*/ 9192 h 2274"/>
                <a:gd name="T208" fmla="+- 0 10678 9994"/>
                <a:gd name="T209" fmla="*/ T208 w 717"/>
                <a:gd name="T210" fmla="+- 0 9305 7439"/>
                <a:gd name="T211" fmla="*/ 9305 h 2274"/>
                <a:gd name="T212" fmla="+- 0 10638 9994"/>
                <a:gd name="T213" fmla="*/ T212 w 717"/>
                <a:gd name="T214" fmla="+- 0 9445 7439"/>
                <a:gd name="T215" fmla="*/ 9445 h 2274"/>
                <a:gd name="T216" fmla="+- 0 10583 9994"/>
                <a:gd name="T217" fmla="*/ T216 w 717"/>
                <a:gd name="T218" fmla="+- 0 9603 7439"/>
                <a:gd name="T219" fmla="*/ 9603 h 2274"/>
                <a:gd name="T220" fmla="+- 0 10289 9994"/>
                <a:gd name="T221" fmla="*/ T220 w 717"/>
                <a:gd name="T222" fmla="+- 0 7439 7439"/>
                <a:gd name="T223" fmla="*/ 7439 h 2274"/>
                <a:gd name="T224" fmla="+- 0 10295 9994"/>
                <a:gd name="T225" fmla="*/ T224 w 717"/>
                <a:gd name="T226" fmla="+- 0 7716 7439"/>
                <a:gd name="T227" fmla="*/ 7716 h 2274"/>
                <a:gd name="T228" fmla="+- 0 10094 9994"/>
                <a:gd name="T229" fmla="*/ T228 w 717"/>
                <a:gd name="T230" fmla="+- 0 7636 7439"/>
                <a:gd name="T231" fmla="*/ 7636 h 22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717" h="2274">
                  <a:moveTo>
                    <a:pt x="516" y="2261"/>
                  </a:moveTo>
                  <a:lnTo>
                    <a:pt x="556" y="2152"/>
                  </a:lnTo>
                  <a:lnTo>
                    <a:pt x="575" y="2098"/>
                  </a:lnTo>
                  <a:lnTo>
                    <a:pt x="594" y="2046"/>
                  </a:lnTo>
                  <a:lnTo>
                    <a:pt x="610" y="1995"/>
                  </a:lnTo>
                  <a:lnTo>
                    <a:pt x="626" y="1946"/>
                  </a:lnTo>
                  <a:lnTo>
                    <a:pt x="639" y="1901"/>
                  </a:lnTo>
                  <a:lnTo>
                    <a:pt x="650" y="1857"/>
                  </a:lnTo>
                  <a:lnTo>
                    <a:pt x="659" y="1818"/>
                  </a:lnTo>
                  <a:lnTo>
                    <a:pt x="665" y="1782"/>
                  </a:lnTo>
                  <a:lnTo>
                    <a:pt x="669" y="1748"/>
                  </a:lnTo>
                  <a:lnTo>
                    <a:pt x="671" y="1717"/>
                  </a:lnTo>
                  <a:lnTo>
                    <a:pt x="674" y="1656"/>
                  </a:lnTo>
                  <a:lnTo>
                    <a:pt x="675" y="1595"/>
                  </a:lnTo>
                  <a:lnTo>
                    <a:pt x="676" y="1564"/>
                  </a:lnTo>
                  <a:lnTo>
                    <a:pt x="678" y="1536"/>
                  </a:lnTo>
                  <a:lnTo>
                    <a:pt x="681" y="1482"/>
                  </a:lnTo>
                  <a:lnTo>
                    <a:pt x="680" y="1455"/>
                  </a:lnTo>
                  <a:lnTo>
                    <a:pt x="678" y="1426"/>
                  </a:lnTo>
                  <a:lnTo>
                    <a:pt x="672" y="1395"/>
                  </a:lnTo>
                  <a:lnTo>
                    <a:pt x="663" y="1359"/>
                  </a:lnTo>
                  <a:lnTo>
                    <a:pt x="658" y="1338"/>
                  </a:lnTo>
                  <a:lnTo>
                    <a:pt x="652" y="1315"/>
                  </a:lnTo>
                  <a:lnTo>
                    <a:pt x="644" y="1289"/>
                  </a:lnTo>
                  <a:lnTo>
                    <a:pt x="637" y="1262"/>
                  </a:lnTo>
                  <a:lnTo>
                    <a:pt x="620" y="1204"/>
                  </a:lnTo>
                  <a:lnTo>
                    <a:pt x="601" y="1146"/>
                  </a:lnTo>
                  <a:lnTo>
                    <a:pt x="579" y="1091"/>
                  </a:lnTo>
                  <a:lnTo>
                    <a:pt x="568" y="1065"/>
                  </a:lnTo>
                  <a:lnTo>
                    <a:pt x="556" y="1042"/>
                  </a:lnTo>
                  <a:lnTo>
                    <a:pt x="544" y="1020"/>
                  </a:lnTo>
                  <a:lnTo>
                    <a:pt x="531" y="1002"/>
                  </a:lnTo>
                  <a:lnTo>
                    <a:pt x="518" y="988"/>
                  </a:lnTo>
                  <a:lnTo>
                    <a:pt x="505" y="977"/>
                  </a:lnTo>
                  <a:lnTo>
                    <a:pt x="509" y="979"/>
                  </a:lnTo>
                  <a:lnTo>
                    <a:pt x="494" y="970"/>
                  </a:lnTo>
                  <a:lnTo>
                    <a:pt x="497" y="972"/>
                  </a:lnTo>
                  <a:lnTo>
                    <a:pt x="480" y="967"/>
                  </a:lnTo>
                  <a:lnTo>
                    <a:pt x="484" y="968"/>
                  </a:lnTo>
                  <a:lnTo>
                    <a:pt x="466" y="966"/>
                  </a:lnTo>
                  <a:lnTo>
                    <a:pt x="469" y="966"/>
                  </a:lnTo>
                  <a:lnTo>
                    <a:pt x="450" y="968"/>
                  </a:lnTo>
                  <a:lnTo>
                    <a:pt x="432" y="972"/>
                  </a:lnTo>
                  <a:lnTo>
                    <a:pt x="414" y="977"/>
                  </a:lnTo>
                  <a:lnTo>
                    <a:pt x="373" y="992"/>
                  </a:lnTo>
                  <a:lnTo>
                    <a:pt x="332" y="1009"/>
                  </a:lnTo>
                  <a:lnTo>
                    <a:pt x="291" y="1024"/>
                  </a:lnTo>
                  <a:lnTo>
                    <a:pt x="269" y="1030"/>
                  </a:lnTo>
                  <a:lnTo>
                    <a:pt x="250" y="1033"/>
                  </a:lnTo>
                  <a:lnTo>
                    <a:pt x="229" y="1034"/>
                  </a:lnTo>
                  <a:cubicBezTo>
                    <a:pt x="229" y="1034"/>
                    <a:pt x="227" y="1034"/>
                    <a:pt x="227" y="1034"/>
                  </a:cubicBezTo>
                  <a:lnTo>
                    <a:pt x="210" y="1032"/>
                  </a:lnTo>
                  <a:lnTo>
                    <a:pt x="176" y="1024"/>
                  </a:lnTo>
                  <a:lnTo>
                    <a:pt x="142" y="1016"/>
                  </a:lnTo>
                  <a:lnTo>
                    <a:pt x="107" y="1007"/>
                  </a:lnTo>
                  <a:lnTo>
                    <a:pt x="88" y="1000"/>
                  </a:lnTo>
                  <a:lnTo>
                    <a:pt x="72" y="992"/>
                  </a:lnTo>
                  <a:lnTo>
                    <a:pt x="55" y="981"/>
                  </a:lnTo>
                  <a:cubicBezTo>
                    <a:pt x="55" y="981"/>
                    <a:pt x="54" y="980"/>
                    <a:pt x="53" y="980"/>
                  </a:cubicBezTo>
                  <a:lnTo>
                    <a:pt x="40" y="968"/>
                  </a:lnTo>
                  <a:cubicBezTo>
                    <a:pt x="39" y="968"/>
                    <a:pt x="39" y="967"/>
                    <a:pt x="38" y="966"/>
                  </a:cubicBezTo>
                  <a:lnTo>
                    <a:pt x="27" y="952"/>
                  </a:lnTo>
                  <a:cubicBezTo>
                    <a:pt x="26" y="952"/>
                    <a:pt x="26" y="951"/>
                    <a:pt x="26" y="950"/>
                  </a:cubicBezTo>
                  <a:lnTo>
                    <a:pt x="16" y="934"/>
                  </a:lnTo>
                  <a:cubicBezTo>
                    <a:pt x="15" y="933"/>
                    <a:pt x="15" y="932"/>
                    <a:pt x="15" y="931"/>
                  </a:cubicBezTo>
                  <a:lnTo>
                    <a:pt x="8" y="912"/>
                  </a:lnTo>
                  <a:cubicBezTo>
                    <a:pt x="7" y="911"/>
                    <a:pt x="7" y="910"/>
                    <a:pt x="7" y="910"/>
                  </a:cubicBezTo>
                  <a:lnTo>
                    <a:pt x="2" y="887"/>
                  </a:lnTo>
                  <a:lnTo>
                    <a:pt x="0" y="859"/>
                  </a:lnTo>
                  <a:lnTo>
                    <a:pt x="1" y="827"/>
                  </a:lnTo>
                  <a:lnTo>
                    <a:pt x="5" y="792"/>
                  </a:lnTo>
                  <a:lnTo>
                    <a:pt x="11" y="754"/>
                  </a:lnTo>
                  <a:lnTo>
                    <a:pt x="20" y="713"/>
                  </a:lnTo>
                  <a:lnTo>
                    <a:pt x="32" y="669"/>
                  </a:lnTo>
                  <a:lnTo>
                    <a:pt x="45" y="622"/>
                  </a:lnTo>
                  <a:lnTo>
                    <a:pt x="60" y="573"/>
                  </a:lnTo>
                  <a:lnTo>
                    <a:pt x="77" y="522"/>
                  </a:lnTo>
                  <a:lnTo>
                    <a:pt x="96" y="468"/>
                  </a:lnTo>
                  <a:lnTo>
                    <a:pt x="115" y="413"/>
                  </a:lnTo>
                  <a:lnTo>
                    <a:pt x="137" y="356"/>
                  </a:lnTo>
                  <a:lnTo>
                    <a:pt x="182" y="238"/>
                  </a:lnTo>
                  <a:lnTo>
                    <a:pt x="229" y="116"/>
                  </a:lnTo>
                  <a:lnTo>
                    <a:pt x="265" y="26"/>
                  </a:lnTo>
                  <a:lnTo>
                    <a:pt x="298" y="38"/>
                  </a:lnTo>
                  <a:lnTo>
                    <a:pt x="262" y="129"/>
                  </a:lnTo>
                  <a:lnTo>
                    <a:pt x="215" y="251"/>
                  </a:lnTo>
                  <a:lnTo>
                    <a:pt x="170" y="368"/>
                  </a:lnTo>
                  <a:lnTo>
                    <a:pt x="149" y="425"/>
                  </a:lnTo>
                  <a:lnTo>
                    <a:pt x="129" y="480"/>
                  </a:lnTo>
                  <a:lnTo>
                    <a:pt x="111" y="533"/>
                  </a:lnTo>
                  <a:lnTo>
                    <a:pt x="94" y="584"/>
                  </a:lnTo>
                  <a:lnTo>
                    <a:pt x="79" y="632"/>
                  </a:lnTo>
                  <a:lnTo>
                    <a:pt x="66" y="678"/>
                  </a:lnTo>
                  <a:lnTo>
                    <a:pt x="55" y="721"/>
                  </a:lnTo>
                  <a:lnTo>
                    <a:pt x="46" y="760"/>
                  </a:lnTo>
                  <a:lnTo>
                    <a:pt x="40" y="796"/>
                  </a:lnTo>
                  <a:lnTo>
                    <a:pt x="36" y="829"/>
                  </a:lnTo>
                  <a:lnTo>
                    <a:pt x="35" y="856"/>
                  </a:lnTo>
                  <a:lnTo>
                    <a:pt x="37" y="880"/>
                  </a:lnTo>
                  <a:lnTo>
                    <a:pt x="41" y="902"/>
                  </a:lnTo>
                  <a:lnTo>
                    <a:pt x="41" y="900"/>
                  </a:lnTo>
                  <a:lnTo>
                    <a:pt x="48" y="919"/>
                  </a:lnTo>
                  <a:lnTo>
                    <a:pt x="46" y="916"/>
                  </a:lnTo>
                  <a:lnTo>
                    <a:pt x="56" y="933"/>
                  </a:lnTo>
                  <a:lnTo>
                    <a:pt x="55" y="930"/>
                  </a:lnTo>
                  <a:lnTo>
                    <a:pt x="66" y="944"/>
                  </a:lnTo>
                  <a:lnTo>
                    <a:pt x="64" y="942"/>
                  </a:lnTo>
                  <a:lnTo>
                    <a:pt x="76" y="953"/>
                  </a:lnTo>
                  <a:lnTo>
                    <a:pt x="74" y="952"/>
                  </a:lnTo>
                  <a:lnTo>
                    <a:pt x="88" y="960"/>
                  </a:lnTo>
                  <a:lnTo>
                    <a:pt x="101" y="967"/>
                  </a:lnTo>
                  <a:lnTo>
                    <a:pt x="116" y="973"/>
                  </a:lnTo>
                  <a:lnTo>
                    <a:pt x="149" y="982"/>
                  </a:lnTo>
                  <a:lnTo>
                    <a:pt x="184" y="989"/>
                  </a:lnTo>
                  <a:lnTo>
                    <a:pt x="215" y="997"/>
                  </a:lnTo>
                  <a:lnTo>
                    <a:pt x="231" y="999"/>
                  </a:lnTo>
                  <a:lnTo>
                    <a:pt x="229" y="999"/>
                  </a:lnTo>
                  <a:lnTo>
                    <a:pt x="244" y="999"/>
                  </a:lnTo>
                  <a:lnTo>
                    <a:pt x="261" y="996"/>
                  </a:lnTo>
                  <a:lnTo>
                    <a:pt x="278" y="991"/>
                  </a:lnTo>
                  <a:lnTo>
                    <a:pt x="319" y="977"/>
                  </a:lnTo>
                  <a:lnTo>
                    <a:pt x="361" y="959"/>
                  </a:lnTo>
                  <a:lnTo>
                    <a:pt x="404" y="943"/>
                  </a:lnTo>
                  <a:lnTo>
                    <a:pt x="425" y="937"/>
                  </a:lnTo>
                  <a:lnTo>
                    <a:pt x="447" y="933"/>
                  </a:lnTo>
                  <a:lnTo>
                    <a:pt x="466" y="931"/>
                  </a:lnTo>
                  <a:cubicBezTo>
                    <a:pt x="467" y="931"/>
                    <a:pt x="468" y="931"/>
                    <a:pt x="469" y="931"/>
                  </a:cubicBezTo>
                  <a:lnTo>
                    <a:pt x="486" y="933"/>
                  </a:lnTo>
                  <a:cubicBezTo>
                    <a:pt x="488" y="933"/>
                    <a:pt x="489" y="933"/>
                    <a:pt x="490" y="933"/>
                  </a:cubicBezTo>
                  <a:lnTo>
                    <a:pt x="507" y="938"/>
                  </a:lnTo>
                  <a:cubicBezTo>
                    <a:pt x="508" y="938"/>
                    <a:pt x="509" y="939"/>
                    <a:pt x="510" y="939"/>
                  </a:cubicBezTo>
                  <a:lnTo>
                    <a:pt x="526" y="948"/>
                  </a:lnTo>
                  <a:cubicBezTo>
                    <a:pt x="527" y="948"/>
                    <a:pt x="528" y="949"/>
                    <a:pt x="529" y="950"/>
                  </a:cubicBezTo>
                  <a:lnTo>
                    <a:pt x="545" y="964"/>
                  </a:lnTo>
                  <a:lnTo>
                    <a:pt x="560" y="982"/>
                  </a:lnTo>
                  <a:lnTo>
                    <a:pt x="574" y="1003"/>
                  </a:lnTo>
                  <a:lnTo>
                    <a:pt x="588" y="1026"/>
                  </a:lnTo>
                  <a:lnTo>
                    <a:pt x="600" y="1051"/>
                  </a:lnTo>
                  <a:lnTo>
                    <a:pt x="612" y="1078"/>
                  </a:lnTo>
                  <a:lnTo>
                    <a:pt x="634" y="1135"/>
                  </a:lnTo>
                  <a:lnTo>
                    <a:pt x="654" y="1195"/>
                  </a:lnTo>
                  <a:lnTo>
                    <a:pt x="671" y="1252"/>
                  </a:lnTo>
                  <a:lnTo>
                    <a:pt x="678" y="1280"/>
                  </a:lnTo>
                  <a:lnTo>
                    <a:pt x="686" y="1305"/>
                  </a:lnTo>
                  <a:lnTo>
                    <a:pt x="692" y="1329"/>
                  </a:lnTo>
                  <a:lnTo>
                    <a:pt x="698" y="1351"/>
                  </a:lnTo>
                  <a:lnTo>
                    <a:pt x="707" y="1389"/>
                  </a:lnTo>
                  <a:lnTo>
                    <a:pt x="713" y="1424"/>
                  </a:lnTo>
                  <a:lnTo>
                    <a:pt x="715" y="1455"/>
                  </a:lnTo>
                  <a:lnTo>
                    <a:pt x="716" y="1484"/>
                  </a:lnTo>
                  <a:lnTo>
                    <a:pt x="713" y="1538"/>
                  </a:lnTo>
                  <a:lnTo>
                    <a:pt x="711" y="1566"/>
                  </a:lnTo>
                  <a:lnTo>
                    <a:pt x="710" y="1595"/>
                  </a:lnTo>
                  <a:lnTo>
                    <a:pt x="709" y="1657"/>
                  </a:lnTo>
                  <a:lnTo>
                    <a:pt x="707" y="1720"/>
                  </a:lnTo>
                  <a:lnTo>
                    <a:pt x="704" y="1753"/>
                  </a:lnTo>
                  <a:lnTo>
                    <a:pt x="699" y="1788"/>
                  </a:lnTo>
                  <a:lnTo>
                    <a:pt x="693" y="1825"/>
                  </a:lnTo>
                  <a:lnTo>
                    <a:pt x="684" y="1866"/>
                  </a:lnTo>
                  <a:lnTo>
                    <a:pt x="673" y="1910"/>
                  </a:lnTo>
                  <a:lnTo>
                    <a:pt x="659" y="1957"/>
                  </a:lnTo>
                  <a:lnTo>
                    <a:pt x="644" y="2006"/>
                  </a:lnTo>
                  <a:lnTo>
                    <a:pt x="627" y="2058"/>
                  </a:lnTo>
                  <a:lnTo>
                    <a:pt x="608" y="2110"/>
                  </a:lnTo>
                  <a:lnTo>
                    <a:pt x="589" y="2164"/>
                  </a:lnTo>
                  <a:lnTo>
                    <a:pt x="549" y="2273"/>
                  </a:lnTo>
                  <a:close/>
                  <a:moveTo>
                    <a:pt x="78" y="169"/>
                  </a:moveTo>
                  <a:lnTo>
                    <a:pt x="295" y="0"/>
                  </a:lnTo>
                  <a:lnTo>
                    <a:pt x="336" y="271"/>
                  </a:lnTo>
                  <a:cubicBezTo>
                    <a:pt x="337" y="281"/>
                    <a:pt x="331" y="290"/>
                    <a:pt x="321" y="292"/>
                  </a:cubicBezTo>
                  <a:cubicBezTo>
                    <a:pt x="312" y="293"/>
                    <a:pt x="302" y="287"/>
                    <a:pt x="301" y="277"/>
                  </a:cubicBezTo>
                  <a:lnTo>
                    <a:pt x="264" y="34"/>
                  </a:lnTo>
                  <a:lnTo>
                    <a:pt x="292" y="46"/>
                  </a:lnTo>
                  <a:lnTo>
                    <a:pt x="100" y="197"/>
                  </a:lnTo>
                  <a:cubicBezTo>
                    <a:pt x="92" y="203"/>
                    <a:pt x="81" y="202"/>
                    <a:pt x="75" y="194"/>
                  </a:cubicBezTo>
                  <a:cubicBezTo>
                    <a:pt x="69" y="186"/>
                    <a:pt x="70" y="175"/>
                    <a:pt x="78" y="1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Bell MT" panose="02020503060305020303" pitchFamily="18" charset="0"/>
              </a:endParaRPr>
            </a:p>
          </p:txBody>
        </p:sp>
        <p:sp>
          <p:nvSpPr>
            <p:cNvPr id="118" name="Text Box 84"/>
            <p:cNvSpPr txBox="1">
              <a:spLocks noChangeArrowheads="1"/>
            </p:cNvSpPr>
            <p:nvPr/>
          </p:nvSpPr>
          <p:spPr bwMode="auto">
            <a:xfrm>
              <a:off x="3549894" y="3226473"/>
              <a:ext cx="166687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1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grpSp>
          <p:nvGrpSpPr>
            <p:cNvPr id="85" name="Groupe 84"/>
            <p:cNvGrpSpPr/>
            <p:nvPr/>
          </p:nvGrpSpPr>
          <p:grpSpPr>
            <a:xfrm>
              <a:off x="3716581" y="2337158"/>
              <a:ext cx="946762" cy="837845"/>
              <a:chOff x="1687976" y="2317190"/>
              <a:chExt cx="902317" cy="683407"/>
            </a:xfrm>
          </p:grpSpPr>
          <p:cxnSp>
            <p:nvCxnSpPr>
              <p:cNvPr id="21" name="Connecteur droit 20"/>
              <p:cNvCxnSpPr/>
              <p:nvPr/>
            </p:nvCxnSpPr>
            <p:spPr bwMode="auto">
              <a:xfrm>
                <a:off x="1870293" y="2317190"/>
                <a:ext cx="7200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5" name="Connecteur droit 124"/>
              <p:cNvCxnSpPr/>
              <p:nvPr/>
            </p:nvCxnSpPr>
            <p:spPr bwMode="auto">
              <a:xfrm>
                <a:off x="2590293" y="2317190"/>
                <a:ext cx="0" cy="68285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6" name="Connecteur droit 125"/>
              <p:cNvCxnSpPr/>
              <p:nvPr/>
            </p:nvCxnSpPr>
            <p:spPr bwMode="auto">
              <a:xfrm>
                <a:off x="1869830" y="2999009"/>
                <a:ext cx="7200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7" name="Connecteur droit 126"/>
              <p:cNvCxnSpPr/>
              <p:nvPr/>
            </p:nvCxnSpPr>
            <p:spPr bwMode="auto">
              <a:xfrm>
                <a:off x="1687976" y="2995834"/>
                <a:ext cx="1800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8" name="Connecteur droit 127"/>
              <p:cNvCxnSpPr/>
              <p:nvPr/>
            </p:nvCxnSpPr>
            <p:spPr bwMode="auto">
              <a:xfrm flipH="1">
                <a:off x="1687976" y="2317190"/>
                <a:ext cx="180000" cy="67864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</p:grpSp>
        <p:cxnSp>
          <p:nvCxnSpPr>
            <p:cNvPr id="129" name="Connecteur droit 128"/>
            <p:cNvCxnSpPr/>
            <p:nvPr/>
          </p:nvCxnSpPr>
          <p:spPr bwMode="auto">
            <a:xfrm flipH="1" flipV="1">
              <a:off x="3166237" y="3169440"/>
              <a:ext cx="54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3" name="Ellipse 132"/>
          <p:cNvSpPr>
            <a:spLocks noChangeAspect="1"/>
          </p:cNvSpPr>
          <p:nvPr/>
        </p:nvSpPr>
        <p:spPr bwMode="auto">
          <a:xfrm>
            <a:off x="4601331" y="3116061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9942"/>
            <a:ext cx="1619250" cy="179388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0E1FE852-9AAD-40BE-8295-AF26D2A4ABA6}" type="slidenum">
              <a:rPr lang="en-US" sz="1100" smtClean="0">
                <a:latin typeface="Bell MT" panose="02020503060305020303" pitchFamily="18" charset="0"/>
              </a:rPr>
              <a:pPr algn="r">
                <a:defRPr/>
              </a:pPr>
              <a:t>10</a:t>
            </a:fld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13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85725" y="6669942"/>
            <a:ext cx="1619250" cy="1793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1100" dirty="0" smtClean="0">
                <a:latin typeface="Bell MT" panose="02020503060305020303" pitchFamily="18" charset="0"/>
              </a:rPr>
              <a:t>November 28</a:t>
            </a:r>
            <a:r>
              <a:rPr lang="en-US" sz="1100" baseline="30000" dirty="0" smtClean="0">
                <a:latin typeface="Bell MT" panose="02020503060305020303" pitchFamily="18" charset="0"/>
              </a:rPr>
              <a:t>th</a:t>
            </a:r>
            <a:r>
              <a:rPr lang="en-US" sz="1100" dirty="0" smtClean="0">
                <a:latin typeface="Bell MT" panose="02020503060305020303" pitchFamily="18" charset="0"/>
              </a:rPr>
              <a:t>, 2013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13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782763" y="6669942"/>
            <a:ext cx="5578475" cy="1793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1100" dirty="0" smtClean="0">
                <a:latin typeface="Bell MT" panose="02020503060305020303" pitchFamily="18" charset="0"/>
              </a:rPr>
              <a:t>– Two-Phase CO</a:t>
            </a:r>
            <a:r>
              <a:rPr lang="en-US" sz="1100" baseline="-25000" dirty="0" smtClean="0">
                <a:latin typeface="Bell MT" panose="02020503060305020303" pitchFamily="18" charset="0"/>
              </a:rPr>
              <a:t>2</a:t>
            </a:r>
            <a:r>
              <a:rPr lang="en-US" sz="1100" dirty="0" smtClean="0">
                <a:latin typeface="Bell MT" panose="02020503060305020303" pitchFamily="18" charset="0"/>
              </a:rPr>
              <a:t> Cooling – 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1258774" y="4457371"/>
            <a:ext cx="856004" cy="338554"/>
          </a:xfrm>
          <a:prstGeom prst="rect">
            <a:avLst/>
          </a:prstGeom>
          <a:solidFill>
            <a:srgbClr val="E60000"/>
          </a:solidFill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Heating</a:t>
            </a:r>
            <a:endParaRPr lang="en-US" sz="16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565919" y="2390957"/>
            <a:ext cx="2029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Switching</a:t>
            </a:r>
            <a:r>
              <a:rPr lang="fr-FR" sz="16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 on detector</a:t>
            </a:r>
            <a:endParaRPr lang="en-US" sz="16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6738572" y="5140668"/>
            <a:ext cx="609728" cy="1324298"/>
            <a:chOff x="6738572" y="5140668"/>
            <a:chExt cx="609728" cy="1324298"/>
          </a:xfrm>
        </p:grpSpPr>
        <p:cxnSp>
          <p:nvCxnSpPr>
            <p:cNvPr id="115" name="Connecteur droit avec flèche 114"/>
            <p:cNvCxnSpPr/>
            <p:nvPr/>
          </p:nvCxnSpPr>
          <p:spPr bwMode="auto">
            <a:xfrm flipH="1">
              <a:off x="6738572" y="5140668"/>
              <a:ext cx="153395" cy="2737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7" name="Connecteur droit avec flèche 116"/>
            <p:cNvCxnSpPr/>
            <p:nvPr/>
          </p:nvCxnSpPr>
          <p:spPr bwMode="auto">
            <a:xfrm flipH="1" flipV="1">
              <a:off x="6738573" y="6187160"/>
              <a:ext cx="202832" cy="27780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0" name="Connecteur droit avec flèche 129"/>
            <p:cNvCxnSpPr/>
            <p:nvPr/>
          </p:nvCxnSpPr>
          <p:spPr bwMode="auto">
            <a:xfrm flipH="1" flipV="1">
              <a:off x="6973828" y="6054259"/>
              <a:ext cx="229575" cy="21158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7" name="Connecteur droit avec flèche 136"/>
            <p:cNvCxnSpPr/>
            <p:nvPr/>
          </p:nvCxnSpPr>
          <p:spPr bwMode="auto">
            <a:xfrm flipH="1">
              <a:off x="7060300" y="5797442"/>
              <a:ext cx="2880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8" name="Connecteur droit avec flèche 137"/>
            <p:cNvCxnSpPr/>
            <p:nvPr/>
          </p:nvCxnSpPr>
          <p:spPr bwMode="auto">
            <a:xfrm flipH="1">
              <a:off x="6973828" y="5371898"/>
              <a:ext cx="241944" cy="19286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4" name="ZoneTexte 33"/>
          <p:cNvSpPr txBox="1"/>
          <p:nvPr/>
        </p:nvSpPr>
        <p:spPr>
          <a:xfrm>
            <a:off x="7452533" y="5588774"/>
            <a:ext cx="69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Heat</a:t>
            </a:r>
            <a:endParaRPr lang="en-US" sz="18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cxnSp>
        <p:nvCxnSpPr>
          <p:cNvPr id="140" name="Connecteur droit avec flèche 139"/>
          <p:cNvCxnSpPr/>
          <p:nvPr/>
        </p:nvCxnSpPr>
        <p:spPr bwMode="auto">
          <a:xfrm flipV="1">
            <a:off x="3487189" y="773389"/>
            <a:ext cx="0" cy="3528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Connecteur droit avec flèche 140"/>
          <p:cNvCxnSpPr/>
          <p:nvPr/>
        </p:nvCxnSpPr>
        <p:spPr bwMode="auto">
          <a:xfrm>
            <a:off x="3492864" y="4294812"/>
            <a:ext cx="4860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2" name="ZoneTexte 121"/>
          <p:cNvSpPr txBox="1"/>
          <p:nvPr/>
        </p:nvSpPr>
        <p:spPr>
          <a:xfrm>
            <a:off x="8165847" y="6419463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bart@nikhef.nl</a:t>
            </a:r>
            <a:endParaRPr lang="en-US" sz="1000" dirty="0">
              <a:solidFill>
                <a:srgbClr val="0000FF"/>
              </a:solidFill>
              <a:latin typeface="Bell MT" panose="02020503060305020303" pitchFamily="18" charset="0"/>
            </a:endParaRPr>
          </a:p>
        </p:txBody>
      </p:sp>
      <p:cxnSp>
        <p:nvCxnSpPr>
          <p:cNvPr id="131" name="Connecteur droit avec flèche 130"/>
          <p:cNvCxnSpPr>
            <a:stCxn id="142" idx="0"/>
          </p:cNvCxnSpPr>
          <p:nvPr/>
        </p:nvCxnSpPr>
        <p:spPr bwMode="auto">
          <a:xfrm flipH="1" flipV="1">
            <a:off x="4654804" y="3245523"/>
            <a:ext cx="285556" cy="123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2" name="ZoneTexte 141"/>
          <p:cNvSpPr txBox="1"/>
          <p:nvPr/>
        </p:nvSpPr>
        <p:spPr>
          <a:xfrm>
            <a:off x="3501903" y="4481587"/>
            <a:ext cx="2876914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Detector: </a:t>
            </a:r>
            <a:r>
              <a:rPr lang="fr-FR" sz="1600" dirty="0" err="1">
                <a:solidFill>
                  <a:srgbClr val="000099"/>
                </a:solidFill>
                <a:latin typeface="Bell MT" panose="02020503060305020303" pitchFamily="18" charset="0"/>
              </a:rPr>
              <a:t>f</a:t>
            </a:r>
            <a:r>
              <a:rPr lang="fr-FR" sz="16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ollows</a:t>
            </a:r>
            <a:r>
              <a:rPr lang="fr-FR" sz="1600" dirty="0" smtClean="0">
                <a:solidFill>
                  <a:srgbClr val="000099"/>
                </a:solidFill>
                <a:latin typeface="Bell MT" panose="02020503060305020303" pitchFamily="18" charset="0"/>
              </a:rPr>
              <a:t> saturation line</a:t>
            </a:r>
            <a:endParaRPr lang="en-US" sz="1600" dirty="0">
              <a:solidFill>
                <a:srgbClr val="000099"/>
              </a:solidFill>
              <a:latin typeface="Bell MT" panose="02020503060305020303" pitchFamily="18" charset="0"/>
            </a:endParaRPr>
          </a:p>
        </p:txBody>
      </p:sp>
      <p:sp>
        <p:nvSpPr>
          <p:cNvPr id="124" name="Text Box 25"/>
          <p:cNvSpPr txBox="1">
            <a:spLocks noChangeArrowheads="1"/>
          </p:cNvSpPr>
          <p:nvPr/>
        </p:nvSpPr>
        <p:spPr bwMode="auto">
          <a:xfrm>
            <a:off x="5735428" y="6093724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3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39" name="Text Box 25"/>
          <p:cNvSpPr txBox="1">
            <a:spLocks noChangeArrowheads="1"/>
          </p:cNvSpPr>
          <p:nvPr/>
        </p:nvSpPr>
        <p:spPr bwMode="auto">
          <a:xfrm>
            <a:off x="6128675" y="6093724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4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1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12" grpId="0" animBg="1"/>
      <p:bldP spid="11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ZoneTexte 138"/>
          <p:cNvSpPr txBox="1"/>
          <p:nvPr/>
        </p:nvSpPr>
        <p:spPr>
          <a:xfrm>
            <a:off x="1258774" y="4457371"/>
            <a:ext cx="84991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Cooling</a:t>
            </a:r>
            <a:endParaRPr lang="en-US" sz="16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2-Phase Accumulator Controlled Loop</a:t>
            </a:r>
          </a:p>
        </p:txBody>
      </p:sp>
      <p:sp>
        <p:nvSpPr>
          <p:cNvPr id="10" name="Freeform 807"/>
          <p:cNvSpPr>
            <a:spLocks noChangeArrowheads="1"/>
          </p:cNvSpPr>
          <p:nvPr/>
        </p:nvSpPr>
        <p:spPr bwMode="auto">
          <a:xfrm>
            <a:off x="6728068" y="921422"/>
            <a:ext cx="1420814" cy="3367088"/>
          </a:xfrm>
          <a:custGeom>
            <a:avLst/>
            <a:gdLst>
              <a:gd name="T0" fmla="+- 0 4516 4516"/>
              <a:gd name="T1" fmla="*/ T0 w 3515"/>
              <a:gd name="T2" fmla="+- 0 8935 4110"/>
              <a:gd name="T3" fmla="*/ 8935 h 4825"/>
              <a:gd name="T4" fmla="+- 0 8031 4516"/>
              <a:gd name="T5" fmla="*/ T4 w 3515"/>
              <a:gd name="T6" fmla="+- 0 8935 4110"/>
              <a:gd name="T7" fmla="*/ 8935 h 4825"/>
              <a:gd name="T8" fmla="+- 0 8031 4516"/>
              <a:gd name="T9" fmla="*/ T8 w 3515"/>
              <a:gd name="T10" fmla="+- 0 4110 4110"/>
              <a:gd name="T11" fmla="*/ 4110 h 4825"/>
              <a:gd name="T12" fmla="+- 0 4516 4516"/>
              <a:gd name="T13" fmla="*/ T12 w 3515"/>
              <a:gd name="T14" fmla="+- 0 4110 4110"/>
              <a:gd name="T15" fmla="*/ 4110 h 4825"/>
              <a:gd name="T16" fmla="+- 0 4516 4516"/>
              <a:gd name="T17" fmla="*/ T16 w 3515"/>
              <a:gd name="T18" fmla="+- 0 8935 4110"/>
              <a:gd name="T19" fmla="*/ 8935 h 48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515" h="4825">
                <a:moveTo>
                  <a:pt x="0" y="4825"/>
                </a:moveTo>
                <a:lnTo>
                  <a:pt x="3515" y="4825"/>
                </a:lnTo>
                <a:lnTo>
                  <a:pt x="3515" y="0"/>
                </a:lnTo>
                <a:lnTo>
                  <a:pt x="0" y="0"/>
                </a:lnTo>
                <a:lnTo>
                  <a:pt x="0" y="4825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1" name="Freeform 103"/>
          <p:cNvSpPr>
            <a:spLocks noChangeArrowheads="1"/>
          </p:cNvSpPr>
          <p:nvPr/>
        </p:nvSpPr>
        <p:spPr bwMode="auto">
          <a:xfrm>
            <a:off x="3501903" y="921423"/>
            <a:ext cx="1675178" cy="3372950"/>
          </a:xfrm>
          <a:custGeom>
            <a:avLst/>
            <a:gdLst>
              <a:gd name="T0" fmla="+- 0 8763 8763"/>
              <a:gd name="T1" fmla="*/ T0 w 4070"/>
              <a:gd name="T2" fmla="+- 0 4449 3639"/>
              <a:gd name="T3" fmla="*/ 4449 h 810"/>
              <a:gd name="T4" fmla="+- 0 12832 8763"/>
              <a:gd name="T5" fmla="*/ T4 w 4070"/>
              <a:gd name="T6" fmla="+- 0 4449 3639"/>
              <a:gd name="T7" fmla="*/ 4449 h 810"/>
              <a:gd name="T8" fmla="+- 0 12832 8763"/>
              <a:gd name="T9" fmla="*/ T8 w 4070"/>
              <a:gd name="T10" fmla="+- 0 3639 3639"/>
              <a:gd name="T11" fmla="*/ 3639 h 810"/>
              <a:gd name="T12" fmla="+- 0 8763 8763"/>
              <a:gd name="T13" fmla="*/ T12 w 4070"/>
              <a:gd name="T14" fmla="+- 0 3639 3639"/>
              <a:gd name="T15" fmla="*/ 3639 h 810"/>
              <a:gd name="T16" fmla="+- 0 8763 8763"/>
              <a:gd name="T17" fmla="*/ T16 w 4070"/>
              <a:gd name="T18" fmla="+- 0 4449 3639"/>
              <a:gd name="T19" fmla="*/ 4449 h 8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4070" h="810">
                <a:moveTo>
                  <a:pt x="0" y="810"/>
                </a:moveTo>
                <a:lnTo>
                  <a:pt x="4069" y="810"/>
                </a:lnTo>
                <a:lnTo>
                  <a:pt x="4069" y="0"/>
                </a:lnTo>
                <a:lnTo>
                  <a:pt x="0" y="0"/>
                </a:lnTo>
                <a:lnTo>
                  <a:pt x="0" y="810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pic>
        <p:nvPicPr>
          <p:cNvPr id="12" name="Picture 122" descr="image157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" t="4001" r="2480" b="3647"/>
          <a:stretch/>
        </p:blipFill>
        <p:spPr bwMode="auto">
          <a:xfrm>
            <a:off x="5160841" y="923009"/>
            <a:ext cx="1576754" cy="3153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14"/>
          <p:cNvSpPr>
            <a:spLocks noChangeArrowheads="1"/>
          </p:cNvSpPr>
          <p:nvPr/>
        </p:nvSpPr>
        <p:spPr bwMode="auto">
          <a:xfrm>
            <a:off x="4244167" y="1575473"/>
            <a:ext cx="2566987" cy="2730500"/>
          </a:xfrm>
          <a:custGeom>
            <a:avLst/>
            <a:gdLst>
              <a:gd name="T0" fmla="+- 0 10304 10304"/>
              <a:gd name="T1" fmla="*/ T0 w 7131"/>
              <a:gd name="T2" fmla="+- 0 12825 5239"/>
              <a:gd name="T3" fmla="*/ 12825 h 7587"/>
              <a:gd name="T4" fmla="+- 0 11422 10304"/>
              <a:gd name="T5" fmla="*/ T4 w 7131"/>
              <a:gd name="T6" fmla="+- 0 9720 5239"/>
              <a:gd name="T7" fmla="*/ 9720 h 7587"/>
              <a:gd name="T8" fmla="+- 0 12828 10304"/>
              <a:gd name="T9" fmla="*/ T8 w 7131"/>
              <a:gd name="T10" fmla="+- 0 7113 5239"/>
              <a:gd name="T11" fmla="*/ 7113 h 7587"/>
              <a:gd name="T12" fmla="+- 0 14197 10304"/>
              <a:gd name="T13" fmla="*/ T12 w 7131"/>
              <a:gd name="T14" fmla="+- 0 5640 5239"/>
              <a:gd name="T15" fmla="*/ 5640 h 7587"/>
              <a:gd name="T16" fmla="+- 0 15229 10304"/>
              <a:gd name="T17" fmla="*/ T16 w 7131"/>
              <a:gd name="T18" fmla="+- 0 5357 5239"/>
              <a:gd name="T19" fmla="*/ 5357 h 7587"/>
              <a:gd name="T20" fmla="+- 0 16288 10304"/>
              <a:gd name="T21" fmla="*/ T20 w 7131"/>
              <a:gd name="T22" fmla="+- 0 5481 5239"/>
              <a:gd name="T23" fmla="*/ 5481 h 7587"/>
              <a:gd name="T24" fmla="+- 0 17091 10304"/>
              <a:gd name="T25" fmla="*/ T24 w 7131"/>
              <a:gd name="T26" fmla="+- 0 6802 5239"/>
              <a:gd name="T27" fmla="*/ 6802 h 7587"/>
              <a:gd name="T28" fmla="+- 0 17406 10304"/>
              <a:gd name="T29" fmla="*/ T28 w 7131"/>
              <a:gd name="T30" fmla="+- 0 9810 5239"/>
              <a:gd name="T31" fmla="*/ 9810 h 7587"/>
              <a:gd name="T32" fmla="+- 0 17260 10304"/>
              <a:gd name="T33" fmla="*/ T32 w 7131"/>
              <a:gd name="T34" fmla="+- 0 12763 5239"/>
              <a:gd name="T35" fmla="*/ 12763 h 758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7131" h="7587">
                <a:moveTo>
                  <a:pt x="0" y="7586"/>
                </a:moveTo>
                <a:cubicBezTo>
                  <a:pt x="347" y="6507"/>
                  <a:pt x="698" y="5435"/>
                  <a:pt x="1118" y="4481"/>
                </a:cubicBezTo>
                <a:cubicBezTo>
                  <a:pt x="1538" y="3527"/>
                  <a:pt x="2063" y="2552"/>
                  <a:pt x="2524" y="1874"/>
                </a:cubicBezTo>
                <a:cubicBezTo>
                  <a:pt x="2985" y="1196"/>
                  <a:pt x="3492" y="692"/>
                  <a:pt x="3893" y="401"/>
                </a:cubicBezTo>
                <a:cubicBezTo>
                  <a:pt x="4295" y="111"/>
                  <a:pt x="4578" y="145"/>
                  <a:pt x="4925" y="118"/>
                </a:cubicBezTo>
                <a:cubicBezTo>
                  <a:pt x="5272" y="90"/>
                  <a:pt x="5673" y="0"/>
                  <a:pt x="5984" y="242"/>
                </a:cubicBezTo>
                <a:cubicBezTo>
                  <a:pt x="6294" y="484"/>
                  <a:pt x="6600" y="844"/>
                  <a:pt x="6787" y="1563"/>
                </a:cubicBezTo>
                <a:cubicBezTo>
                  <a:pt x="6974" y="2282"/>
                  <a:pt x="7075" y="3575"/>
                  <a:pt x="7102" y="4571"/>
                </a:cubicBezTo>
                <a:cubicBezTo>
                  <a:pt x="7130" y="5567"/>
                  <a:pt x="7043" y="6542"/>
                  <a:pt x="6956" y="7524"/>
                </a:cubicBezTo>
              </a:path>
            </a:pathLst>
          </a:cu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3184769" y="972223"/>
            <a:ext cx="244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Pressure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7" name="Freeform 77"/>
          <p:cNvSpPr>
            <a:spLocks noChangeArrowheads="1"/>
          </p:cNvSpPr>
          <p:nvPr/>
        </p:nvSpPr>
        <p:spPr bwMode="auto">
          <a:xfrm>
            <a:off x="1544881" y="5263235"/>
            <a:ext cx="396875" cy="0"/>
          </a:xfrm>
          <a:custGeom>
            <a:avLst/>
            <a:gdLst>
              <a:gd name="T0" fmla="+- 0 2836 2836"/>
              <a:gd name="T1" fmla="*/ T0 w 1103"/>
              <a:gd name="T2" fmla="+- 0 3939 2836"/>
              <a:gd name="T3" fmla="*/ T2 w 1103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103">
                <a:moveTo>
                  <a:pt x="0" y="0"/>
                </a:moveTo>
                <a:lnTo>
                  <a:pt x="1103" y="0"/>
                </a:lnTo>
              </a:path>
            </a:pathLst>
          </a:custGeom>
          <a:noFill/>
          <a:ln w="28575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8" name="AutoShape 76"/>
          <p:cNvSpPr>
            <a:spLocks noChangeArrowheads="1"/>
          </p:cNvSpPr>
          <p:nvPr/>
        </p:nvSpPr>
        <p:spPr bwMode="auto">
          <a:xfrm>
            <a:off x="1054344" y="5487073"/>
            <a:ext cx="419100" cy="396875"/>
          </a:xfrm>
          <a:custGeom>
            <a:avLst/>
            <a:gdLst>
              <a:gd name="T0" fmla="+- 0 2053 1472"/>
              <a:gd name="T1" fmla="*/ T0 w 1013"/>
              <a:gd name="T2" fmla="+- 0 17168 16106"/>
              <a:gd name="T3" fmla="*/ 17168 h 1101"/>
              <a:gd name="T4" fmla="+- 0 2141 1472"/>
              <a:gd name="T5" fmla="*/ T4 w 1013"/>
              <a:gd name="T6" fmla="+- 0 17147 16106"/>
              <a:gd name="T7" fmla="*/ 17147 h 1101"/>
              <a:gd name="T8" fmla="+- 0 2179 1472"/>
              <a:gd name="T9" fmla="*/ T8 w 1013"/>
              <a:gd name="T10" fmla="+- 0 17131 16106"/>
              <a:gd name="T11" fmla="*/ 17131 h 1101"/>
              <a:gd name="T12" fmla="+- 0 2255 1472"/>
              <a:gd name="T13" fmla="*/ T12 w 1013"/>
              <a:gd name="T14" fmla="+- 0 17083 16106"/>
              <a:gd name="T15" fmla="*/ 17083 h 1101"/>
              <a:gd name="T16" fmla="+- 0 2287 1472"/>
              <a:gd name="T17" fmla="*/ T16 w 1013"/>
              <a:gd name="T18" fmla="+- 0 17054 16106"/>
              <a:gd name="T19" fmla="*/ 17054 h 1101"/>
              <a:gd name="T20" fmla="+- 0 2348 1472"/>
              <a:gd name="T21" fmla="*/ T20 w 1013"/>
              <a:gd name="T22" fmla="+- 0 16983 16106"/>
              <a:gd name="T23" fmla="*/ 16983 h 1101"/>
              <a:gd name="T24" fmla="+- 0 2373 1472"/>
              <a:gd name="T25" fmla="*/ T24 w 1013"/>
              <a:gd name="T26" fmla="+- 0 16945 16106"/>
              <a:gd name="T27" fmla="*/ 16945 h 1101"/>
              <a:gd name="T28" fmla="+- 0 2414 1472"/>
              <a:gd name="T29" fmla="*/ T28 w 1013"/>
              <a:gd name="T30" fmla="+- 0 16856 16106"/>
              <a:gd name="T31" fmla="*/ 16856 h 1101"/>
              <a:gd name="T32" fmla="+- 0 2429 1472"/>
              <a:gd name="T33" fmla="*/ T32 w 1013"/>
              <a:gd name="T34" fmla="+- 0 16810 16106"/>
              <a:gd name="T35" fmla="*/ 16810 h 1101"/>
              <a:gd name="T36" fmla="+- 0 2447 1472"/>
              <a:gd name="T37" fmla="*/ T36 w 1013"/>
              <a:gd name="T38" fmla="+- 0 16708 16106"/>
              <a:gd name="T39" fmla="*/ 16708 h 1101"/>
              <a:gd name="T40" fmla="+- 0 2449 1472"/>
              <a:gd name="T41" fmla="*/ T40 w 1013"/>
              <a:gd name="T42" fmla="+- 0 16657 16106"/>
              <a:gd name="T43" fmla="*/ 16657 h 1101"/>
              <a:gd name="T44" fmla="+- 0 2440 1472"/>
              <a:gd name="T45" fmla="*/ T44 w 1013"/>
              <a:gd name="T46" fmla="+- 0 16551 16106"/>
              <a:gd name="T47" fmla="*/ 16551 h 1101"/>
              <a:gd name="T48" fmla="+- 0 2429 1472"/>
              <a:gd name="T49" fmla="*/ T48 w 1013"/>
              <a:gd name="T50" fmla="+- 0 16503 16106"/>
              <a:gd name="T51" fmla="*/ 16503 h 1101"/>
              <a:gd name="T52" fmla="+- 0 2395 1472"/>
              <a:gd name="T53" fmla="*/ T52 w 1013"/>
              <a:gd name="T54" fmla="+- 0 16409 16106"/>
              <a:gd name="T55" fmla="*/ 16409 h 1101"/>
              <a:gd name="T56" fmla="+- 0 2374 1472"/>
              <a:gd name="T57" fmla="*/ T56 w 1013"/>
              <a:gd name="T58" fmla="+- 0 16368 16106"/>
              <a:gd name="T59" fmla="*/ 16368 h 1101"/>
              <a:gd name="T60" fmla="+- 0 2319 1472"/>
              <a:gd name="T61" fmla="*/ T60 w 1013"/>
              <a:gd name="T62" fmla="+- 0 16290 16106"/>
              <a:gd name="T63" fmla="*/ 16290 h 1101"/>
              <a:gd name="T64" fmla="+- 0 2289 1472"/>
              <a:gd name="T65" fmla="*/ T64 w 1013"/>
              <a:gd name="T66" fmla="+- 0 16258 16106"/>
              <a:gd name="T67" fmla="*/ 16258 h 1101"/>
              <a:gd name="T68" fmla="+- 0 2217 1472"/>
              <a:gd name="T69" fmla="*/ T68 w 1013"/>
              <a:gd name="T70" fmla="+- 0 16202 16106"/>
              <a:gd name="T71" fmla="*/ 16202 h 1101"/>
              <a:gd name="T72" fmla="+- 0 2180 1472"/>
              <a:gd name="T73" fmla="*/ T72 w 1013"/>
              <a:gd name="T74" fmla="+- 0 16181 16106"/>
              <a:gd name="T75" fmla="*/ 16181 h 1101"/>
              <a:gd name="T76" fmla="+- 0 2097 1472"/>
              <a:gd name="T77" fmla="*/ T76 w 1013"/>
              <a:gd name="T78" fmla="+- 0 16151 16106"/>
              <a:gd name="T79" fmla="*/ 16151 h 1101"/>
              <a:gd name="T80" fmla="+- 0 2055 1472"/>
              <a:gd name="T81" fmla="*/ T80 w 1013"/>
              <a:gd name="T82" fmla="+- 0 16144 16106"/>
              <a:gd name="T83" fmla="*/ 16144 h 1101"/>
              <a:gd name="T84" fmla="+- 0 1964 1472"/>
              <a:gd name="T85" fmla="*/ T84 w 1013"/>
              <a:gd name="T86" fmla="+- 0 16144 16106"/>
              <a:gd name="T87" fmla="*/ 16144 h 1101"/>
              <a:gd name="T88" fmla="+- 0 1922 1472"/>
              <a:gd name="T89" fmla="*/ T88 w 1013"/>
              <a:gd name="T90" fmla="+- 0 16151 16106"/>
              <a:gd name="T91" fmla="*/ 16151 h 1101"/>
              <a:gd name="T92" fmla="+- 0 1838 1472"/>
              <a:gd name="T93" fmla="*/ T92 w 1013"/>
              <a:gd name="T94" fmla="+- 0 16181 16106"/>
              <a:gd name="T95" fmla="*/ 16181 h 1101"/>
              <a:gd name="T96" fmla="+- 0 1802 1472"/>
              <a:gd name="T97" fmla="*/ T96 w 1013"/>
              <a:gd name="T98" fmla="+- 0 16202 16106"/>
              <a:gd name="T99" fmla="*/ 16202 h 1101"/>
              <a:gd name="T100" fmla="+- 0 1730 1472"/>
              <a:gd name="T101" fmla="*/ T100 w 1013"/>
              <a:gd name="T102" fmla="+- 0 16258 16106"/>
              <a:gd name="T103" fmla="*/ 16258 h 1101"/>
              <a:gd name="T104" fmla="+- 0 1700 1472"/>
              <a:gd name="T105" fmla="*/ T104 w 1013"/>
              <a:gd name="T106" fmla="+- 0 16290 16106"/>
              <a:gd name="T107" fmla="*/ 16290 h 1101"/>
              <a:gd name="T108" fmla="+- 0 1645 1472"/>
              <a:gd name="T109" fmla="*/ T108 w 1013"/>
              <a:gd name="T110" fmla="+- 0 16368 16106"/>
              <a:gd name="T111" fmla="*/ 16368 h 1101"/>
              <a:gd name="T112" fmla="+- 0 1624 1472"/>
              <a:gd name="T113" fmla="*/ T112 w 1013"/>
              <a:gd name="T114" fmla="+- 0 16409 16106"/>
              <a:gd name="T115" fmla="*/ 16409 h 1101"/>
              <a:gd name="T116" fmla="+- 0 1590 1472"/>
              <a:gd name="T117" fmla="*/ T116 w 1013"/>
              <a:gd name="T118" fmla="+- 0 16523 16106"/>
              <a:gd name="T119" fmla="*/ 16523 h 1101"/>
              <a:gd name="T120" fmla="+- 0 1591 1472"/>
              <a:gd name="T121" fmla="*/ T120 w 1013"/>
              <a:gd name="T122" fmla="+- 0 16394 16106"/>
              <a:gd name="T123" fmla="*/ 16394 h 1101"/>
              <a:gd name="T124" fmla="+- 0 1673 1472"/>
              <a:gd name="T125" fmla="*/ T124 w 1013"/>
              <a:gd name="T126" fmla="+- 0 16268 16106"/>
              <a:gd name="T127" fmla="*/ 16268 h 1101"/>
              <a:gd name="T128" fmla="+- 0 1782 1472"/>
              <a:gd name="T129" fmla="*/ T128 w 1013"/>
              <a:gd name="T130" fmla="+- 0 16173 16106"/>
              <a:gd name="T131" fmla="*/ 16173 h 1101"/>
              <a:gd name="T132" fmla="+- 0 1913 1472"/>
              <a:gd name="T133" fmla="*/ T132 w 1013"/>
              <a:gd name="T134" fmla="+- 0 16117 16106"/>
              <a:gd name="T135" fmla="*/ 16117 h 1101"/>
              <a:gd name="T136" fmla="+- 0 2058 1472"/>
              <a:gd name="T137" fmla="*/ T136 w 1013"/>
              <a:gd name="T138" fmla="+- 0 16108 16106"/>
              <a:gd name="T139" fmla="*/ 16108 h 1101"/>
              <a:gd name="T140" fmla="+- 0 2195 1472"/>
              <a:gd name="T141" fmla="*/ T140 w 1013"/>
              <a:gd name="T142" fmla="+- 0 16149 16106"/>
              <a:gd name="T143" fmla="*/ 16149 h 1101"/>
              <a:gd name="T144" fmla="+- 0 2313 1472"/>
              <a:gd name="T145" fmla="*/ T144 w 1013"/>
              <a:gd name="T146" fmla="+- 0 16232 16106"/>
              <a:gd name="T147" fmla="*/ 16232 h 1101"/>
              <a:gd name="T148" fmla="+- 0 2404 1472"/>
              <a:gd name="T149" fmla="*/ T148 w 1013"/>
              <a:gd name="T150" fmla="+- 0 16349 16106"/>
              <a:gd name="T151" fmla="*/ 16349 h 1101"/>
              <a:gd name="T152" fmla="+- 0 2463 1472"/>
              <a:gd name="T153" fmla="*/ T152 w 1013"/>
              <a:gd name="T154" fmla="+- 0 16493 16106"/>
              <a:gd name="T155" fmla="*/ 16493 h 1101"/>
              <a:gd name="T156" fmla="+- 0 2484 1472"/>
              <a:gd name="T157" fmla="*/ T156 w 1013"/>
              <a:gd name="T158" fmla="+- 0 16656 16106"/>
              <a:gd name="T159" fmla="*/ 16656 h 1101"/>
              <a:gd name="T160" fmla="+- 0 2463 1472"/>
              <a:gd name="T161" fmla="*/ T160 w 1013"/>
              <a:gd name="T162" fmla="+- 0 16819 16106"/>
              <a:gd name="T163" fmla="*/ 16819 h 1101"/>
              <a:gd name="T164" fmla="+- 0 2404 1472"/>
              <a:gd name="T165" fmla="*/ T164 w 1013"/>
              <a:gd name="T166" fmla="+- 0 16962 16106"/>
              <a:gd name="T167" fmla="*/ 16962 h 1101"/>
              <a:gd name="T168" fmla="+- 0 2313 1472"/>
              <a:gd name="T169" fmla="*/ T168 w 1013"/>
              <a:gd name="T170" fmla="+- 0 17079 16106"/>
              <a:gd name="T171" fmla="*/ 17079 h 1101"/>
              <a:gd name="T172" fmla="+- 0 2195 1472"/>
              <a:gd name="T173" fmla="*/ T172 w 1013"/>
              <a:gd name="T174" fmla="+- 0 17162 16106"/>
              <a:gd name="T175" fmla="*/ 17162 h 1101"/>
              <a:gd name="T176" fmla="+- 0 2058 1472"/>
              <a:gd name="T177" fmla="*/ T176 w 1013"/>
              <a:gd name="T178" fmla="+- 0 17203 16106"/>
              <a:gd name="T179" fmla="*/ 17203 h 1101"/>
              <a:gd name="T180" fmla="+- 0 1553 1472"/>
              <a:gd name="T181" fmla="*/ T180 w 1013"/>
              <a:gd name="T182" fmla="+- 0 16695 16106"/>
              <a:gd name="T183" fmla="*/ 16695 h 11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1013" h="1101">
                <a:moveTo>
                  <a:pt x="519" y="1065"/>
                </a:moveTo>
                <a:lnTo>
                  <a:pt x="583" y="1061"/>
                </a:lnTo>
                <a:lnTo>
                  <a:pt x="581" y="1062"/>
                </a:lnTo>
                <a:lnTo>
                  <a:pt x="626" y="1054"/>
                </a:lnTo>
                <a:lnTo>
                  <a:pt x="625" y="1054"/>
                </a:lnTo>
                <a:lnTo>
                  <a:pt x="669" y="1041"/>
                </a:lnTo>
                <a:lnTo>
                  <a:pt x="667" y="1042"/>
                </a:lnTo>
                <a:lnTo>
                  <a:pt x="708" y="1024"/>
                </a:lnTo>
                <a:lnTo>
                  <a:pt x="707" y="1025"/>
                </a:lnTo>
                <a:lnTo>
                  <a:pt x="747" y="1002"/>
                </a:lnTo>
                <a:lnTo>
                  <a:pt x="745" y="1003"/>
                </a:lnTo>
                <a:lnTo>
                  <a:pt x="783" y="977"/>
                </a:lnTo>
                <a:lnTo>
                  <a:pt x="782" y="978"/>
                </a:lnTo>
                <a:lnTo>
                  <a:pt x="817" y="947"/>
                </a:lnTo>
                <a:lnTo>
                  <a:pt x="815" y="948"/>
                </a:lnTo>
                <a:lnTo>
                  <a:pt x="848" y="914"/>
                </a:lnTo>
                <a:lnTo>
                  <a:pt x="847" y="915"/>
                </a:lnTo>
                <a:lnTo>
                  <a:pt x="876" y="877"/>
                </a:lnTo>
                <a:lnTo>
                  <a:pt x="875" y="878"/>
                </a:lnTo>
                <a:lnTo>
                  <a:pt x="902" y="838"/>
                </a:lnTo>
                <a:lnTo>
                  <a:pt x="901" y="839"/>
                </a:lnTo>
                <a:lnTo>
                  <a:pt x="924" y="795"/>
                </a:lnTo>
                <a:lnTo>
                  <a:pt x="923" y="797"/>
                </a:lnTo>
                <a:lnTo>
                  <a:pt x="942" y="750"/>
                </a:lnTo>
                <a:lnTo>
                  <a:pt x="942" y="752"/>
                </a:lnTo>
                <a:lnTo>
                  <a:pt x="957" y="703"/>
                </a:lnTo>
                <a:lnTo>
                  <a:pt x="957" y="704"/>
                </a:lnTo>
                <a:lnTo>
                  <a:pt x="968" y="653"/>
                </a:lnTo>
                <a:lnTo>
                  <a:pt x="968" y="655"/>
                </a:lnTo>
                <a:lnTo>
                  <a:pt x="975" y="602"/>
                </a:lnTo>
                <a:lnTo>
                  <a:pt x="975" y="603"/>
                </a:lnTo>
                <a:lnTo>
                  <a:pt x="977" y="549"/>
                </a:lnTo>
                <a:lnTo>
                  <a:pt x="977" y="551"/>
                </a:lnTo>
                <a:lnTo>
                  <a:pt x="975" y="496"/>
                </a:lnTo>
                <a:lnTo>
                  <a:pt x="975" y="498"/>
                </a:lnTo>
                <a:lnTo>
                  <a:pt x="968" y="445"/>
                </a:lnTo>
                <a:lnTo>
                  <a:pt x="968" y="446"/>
                </a:lnTo>
                <a:lnTo>
                  <a:pt x="957" y="395"/>
                </a:lnTo>
                <a:lnTo>
                  <a:pt x="957" y="397"/>
                </a:lnTo>
                <a:lnTo>
                  <a:pt x="942" y="348"/>
                </a:lnTo>
                <a:lnTo>
                  <a:pt x="942" y="349"/>
                </a:lnTo>
                <a:lnTo>
                  <a:pt x="923" y="303"/>
                </a:lnTo>
                <a:lnTo>
                  <a:pt x="924" y="304"/>
                </a:lnTo>
                <a:lnTo>
                  <a:pt x="901" y="260"/>
                </a:lnTo>
                <a:lnTo>
                  <a:pt x="902" y="262"/>
                </a:lnTo>
                <a:lnTo>
                  <a:pt x="875" y="221"/>
                </a:lnTo>
                <a:lnTo>
                  <a:pt x="876" y="222"/>
                </a:lnTo>
                <a:lnTo>
                  <a:pt x="847" y="184"/>
                </a:lnTo>
                <a:lnTo>
                  <a:pt x="848" y="185"/>
                </a:lnTo>
                <a:lnTo>
                  <a:pt x="815" y="151"/>
                </a:lnTo>
                <a:lnTo>
                  <a:pt x="817" y="152"/>
                </a:lnTo>
                <a:lnTo>
                  <a:pt x="782" y="122"/>
                </a:lnTo>
                <a:lnTo>
                  <a:pt x="783" y="123"/>
                </a:lnTo>
                <a:lnTo>
                  <a:pt x="745" y="96"/>
                </a:lnTo>
                <a:lnTo>
                  <a:pt x="747" y="97"/>
                </a:lnTo>
                <a:lnTo>
                  <a:pt x="707" y="75"/>
                </a:lnTo>
                <a:lnTo>
                  <a:pt x="708" y="75"/>
                </a:lnTo>
                <a:lnTo>
                  <a:pt x="667" y="57"/>
                </a:lnTo>
                <a:lnTo>
                  <a:pt x="669" y="58"/>
                </a:lnTo>
                <a:lnTo>
                  <a:pt x="625" y="45"/>
                </a:lnTo>
                <a:lnTo>
                  <a:pt x="626" y="46"/>
                </a:lnTo>
                <a:lnTo>
                  <a:pt x="581" y="37"/>
                </a:lnTo>
                <a:lnTo>
                  <a:pt x="583" y="38"/>
                </a:lnTo>
                <a:lnTo>
                  <a:pt x="536" y="35"/>
                </a:lnTo>
                <a:lnTo>
                  <a:pt x="538" y="35"/>
                </a:lnTo>
                <a:lnTo>
                  <a:pt x="492" y="38"/>
                </a:lnTo>
                <a:lnTo>
                  <a:pt x="494" y="37"/>
                </a:lnTo>
                <a:lnTo>
                  <a:pt x="449" y="46"/>
                </a:lnTo>
                <a:lnTo>
                  <a:pt x="450" y="45"/>
                </a:lnTo>
                <a:lnTo>
                  <a:pt x="407" y="58"/>
                </a:lnTo>
                <a:lnTo>
                  <a:pt x="408" y="57"/>
                </a:lnTo>
                <a:lnTo>
                  <a:pt x="366" y="75"/>
                </a:lnTo>
                <a:lnTo>
                  <a:pt x="368" y="75"/>
                </a:lnTo>
                <a:lnTo>
                  <a:pt x="328" y="97"/>
                </a:lnTo>
                <a:lnTo>
                  <a:pt x="330" y="96"/>
                </a:lnTo>
                <a:lnTo>
                  <a:pt x="292" y="123"/>
                </a:lnTo>
                <a:lnTo>
                  <a:pt x="293" y="122"/>
                </a:lnTo>
                <a:lnTo>
                  <a:pt x="258" y="152"/>
                </a:lnTo>
                <a:lnTo>
                  <a:pt x="259" y="151"/>
                </a:lnTo>
                <a:lnTo>
                  <a:pt x="227" y="185"/>
                </a:lnTo>
                <a:lnTo>
                  <a:pt x="228" y="184"/>
                </a:lnTo>
                <a:lnTo>
                  <a:pt x="198" y="222"/>
                </a:lnTo>
                <a:lnTo>
                  <a:pt x="199" y="221"/>
                </a:lnTo>
                <a:lnTo>
                  <a:pt x="173" y="262"/>
                </a:lnTo>
                <a:lnTo>
                  <a:pt x="174" y="260"/>
                </a:lnTo>
                <a:lnTo>
                  <a:pt x="151" y="304"/>
                </a:lnTo>
                <a:lnTo>
                  <a:pt x="152" y="303"/>
                </a:lnTo>
                <a:lnTo>
                  <a:pt x="132" y="349"/>
                </a:lnTo>
                <a:lnTo>
                  <a:pt x="133" y="346"/>
                </a:lnTo>
                <a:lnTo>
                  <a:pt x="118" y="417"/>
                </a:lnTo>
                <a:lnTo>
                  <a:pt x="84" y="410"/>
                </a:lnTo>
                <a:lnTo>
                  <a:pt x="99" y="337"/>
                </a:lnTo>
                <a:lnTo>
                  <a:pt x="119" y="288"/>
                </a:lnTo>
                <a:lnTo>
                  <a:pt x="143" y="243"/>
                </a:lnTo>
                <a:lnTo>
                  <a:pt x="170" y="201"/>
                </a:lnTo>
                <a:lnTo>
                  <a:pt x="201" y="162"/>
                </a:lnTo>
                <a:lnTo>
                  <a:pt x="234" y="126"/>
                </a:lnTo>
                <a:lnTo>
                  <a:pt x="271" y="95"/>
                </a:lnTo>
                <a:lnTo>
                  <a:pt x="310" y="67"/>
                </a:lnTo>
                <a:lnTo>
                  <a:pt x="352" y="43"/>
                </a:lnTo>
                <a:lnTo>
                  <a:pt x="395" y="25"/>
                </a:lnTo>
                <a:lnTo>
                  <a:pt x="441" y="11"/>
                </a:lnTo>
                <a:lnTo>
                  <a:pt x="489" y="2"/>
                </a:lnTo>
                <a:lnTo>
                  <a:pt x="538" y="0"/>
                </a:lnTo>
                <a:lnTo>
                  <a:pt x="586" y="2"/>
                </a:lnTo>
                <a:lnTo>
                  <a:pt x="634" y="11"/>
                </a:lnTo>
                <a:lnTo>
                  <a:pt x="680" y="25"/>
                </a:lnTo>
                <a:lnTo>
                  <a:pt x="723" y="43"/>
                </a:lnTo>
                <a:lnTo>
                  <a:pt x="765" y="67"/>
                </a:lnTo>
                <a:lnTo>
                  <a:pt x="804" y="95"/>
                </a:lnTo>
                <a:lnTo>
                  <a:pt x="841" y="126"/>
                </a:lnTo>
                <a:lnTo>
                  <a:pt x="874" y="162"/>
                </a:lnTo>
                <a:lnTo>
                  <a:pt x="905" y="201"/>
                </a:lnTo>
                <a:lnTo>
                  <a:pt x="932" y="243"/>
                </a:lnTo>
                <a:lnTo>
                  <a:pt x="955" y="288"/>
                </a:lnTo>
                <a:lnTo>
                  <a:pt x="975" y="336"/>
                </a:lnTo>
                <a:lnTo>
                  <a:pt x="991" y="387"/>
                </a:lnTo>
                <a:lnTo>
                  <a:pt x="1003" y="440"/>
                </a:lnTo>
                <a:lnTo>
                  <a:pt x="1010" y="494"/>
                </a:lnTo>
                <a:lnTo>
                  <a:pt x="1012" y="550"/>
                </a:lnTo>
                <a:lnTo>
                  <a:pt x="1010" y="606"/>
                </a:lnTo>
                <a:lnTo>
                  <a:pt x="1003" y="660"/>
                </a:lnTo>
                <a:lnTo>
                  <a:pt x="991" y="713"/>
                </a:lnTo>
                <a:lnTo>
                  <a:pt x="975" y="763"/>
                </a:lnTo>
                <a:lnTo>
                  <a:pt x="955" y="811"/>
                </a:lnTo>
                <a:lnTo>
                  <a:pt x="932" y="856"/>
                </a:lnTo>
                <a:lnTo>
                  <a:pt x="905" y="898"/>
                </a:lnTo>
                <a:lnTo>
                  <a:pt x="874" y="937"/>
                </a:lnTo>
                <a:lnTo>
                  <a:pt x="841" y="973"/>
                </a:lnTo>
                <a:lnTo>
                  <a:pt x="804" y="1005"/>
                </a:lnTo>
                <a:lnTo>
                  <a:pt x="765" y="1032"/>
                </a:lnTo>
                <a:lnTo>
                  <a:pt x="723" y="1056"/>
                </a:lnTo>
                <a:lnTo>
                  <a:pt x="680" y="1075"/>
                </a:lnTo>
                <a:lnTo>
                  <a:pt x="634" y="1088"/>
                </a:lnTo>
                <a:lnTo>
                  <a:pt x="586" y="1097"/>
                </a:lnTo>
                <a:lnTo>
                  <a:pt x="521" y="1100"/>
                </a:lnTo>
                <a:close/>
                <a:moveTo>
                  <a:pt x="210" y="390"/>
                </a:moveTo>
                <a:lnTo>
                  <a:pt x="81" y="589"/>
                </a:lnTo>
                <a:lnTo>
                  <a:pt x="0" y="3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9" name="Freeform 75"/>
          <p:cNvSpPr>
            <a:spLocks noChangeArrowheads="1"/>
          </p:cNvSpPr>
          <p:nvPr/>
        </p:nvSpPr>
        <p:spPr bwMode="auto">
          <a:xfrm>
            <a:off x="886069" y="5263235"/>
            <a:ext cx="460375" cy="0"/>
          </a:xfrm>
          <a:custGeom>
            <a:avLst/>
            <a:gdLst>
              <a:gd name="T0" fmla="+- 0 2285 1007"/>
              <a:gd name="T1" fmla="*/ T0 w 1278"/>
              <a:gd name="T2" fmla="+- 0 1007 1007"/>
              <a:gd name="T3" fmla="*/ T2 w 1278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278">
                <a:moveTo>
                  <a:pt x="1278" y="0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20" name="Freeform 74"/>
          <p:cNvSpPr>
            <a:spLocks noChangeArrowheads="1"/>
          </p:cNvSpPr>
          <p:nvPr/>
        </p:nvSpPr>
        <p:spPr bwMode="auto">
          <a:xfrm>
            <a:off x="1346444" y="5036223"/>
            <a:ext cx="300037" cy="458787"/>
          </a:xfrm>
          <a:custGeom>
            <a:avLst/>
            <a:gdLst>
              <a:gd name="T0" fmla="+- 0 3119 2285"/>
              <a:gd name="T1" fmla="*/ T0 w 834"/>
              <a:gd name="T2" fmla="+- 0 14851 14851"/>
              <a:gd name="T3" fmla="*/ 14851 h 1273"/>
              <a:gd name="T4" fmla="+- 0 2285 2285"/>
              <a:gd name="T5" fmla="*/ T4 w 834"/>
              <a:gd name="T6" fmla="+- 0 15169 14851"/>
              <a:gd name="T7" fmla="*/ 15169 h 1273"/>
              <a:gd name="T8" fmla="+- 0 2285 2285"/>
              <a:gd name="T9" fmla="*/ T8 w 834"/>
              <a:gd name="T10" fmla="+- 0 15805 14851"/>
              <a:gd name="T11" fmla="*/ 15805 h 1273"/>
              <a:gd name="T12" fmla="+- 0 3119 2285"/>
              <a:gd name="T13" fmla="*/ T12 w 834"/>
              <a:gd name="T14" fmla="+- 0 16123 14851"/>
              <a:gd name="T15" fmla="*/ 16123 h 12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834" h="1273">
                <a:moveTo>
                  <a:pt x="834" y="0"/>
                </a:moveTo>
                <a:lnTo>
                  <a:pt x="0" y="318"/>
                </a:lnTo>
                <a:lnTo>
                  <a:pt x="0" y="954"/>
                </a:lnTo>
                <a:lnTo>
                  <a:pt x="834" y="1272"/>
                </a:lnTo>
                <a:close/>
              </a:path>
            </a:pathLst>
          </a:custGeom>
          <a:solidFill>
            <a:srgbClr val="BADFE2"/>
          </a:solidFill>
          <a:ln w="12700" cap="sq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24" name="AutoShape 69"/>
          <p:cNvSpPr>
            <a:spLocks noChangeArrowheads="1"/>
          </p:cNvSpPr>
          <p:nvPr/>
        </p:nvSpPr>
        <p:spPr bwMode="auto">
          <a:xfrm>
            <a:off x="1646481" y="5036223"/>
            <a:ext cx="0" cy="458787"/>
          </a:xfrm>
          <a:custGeom>
            <a:avLst/>
            <a:gdLst>
              <a:gd name="T0" fmla="+- 0 16123 14851"/>
              <a:gd name="T1" fmla="*/ 16123 h 1273"/>
              <a:gd name="T2" fmla="+- 0 14851 14851"/>
              <a:gd name="T3" fmla="*/ 14851 h 1273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1273">
                <a:moveTo>
                  <a:pt x="0" y="1272"/>
                </a:moveTo>
                <a:moveTo>
                  <a:pt x="0" y="0"/>
                </a:move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ADFE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25" name="Freeform 68"/>
          <p:cNvSpPr>
            <a:spLocks noChangeArrowheads="1"/>
          </p:cNvSpPr>
          <p:nvPr/>
        </p:nvSpPr>
        <p:spPr bwMode="auto">
          <a:xfrm>
            <a:off x="952744" y="6104610"/>
            <a:ext cx="461962" cy="0"/>
          </a:xfrm>
          <a:custGeom>
            <a:avLst/>
            <a:gdLst>
              <a:gd name="T0" fmla="+- 0 1189 1189"/>
              <a:gd name="T1" fmla="*/ T0 w 1285"/>
              <a:gd name="T2" fmla="+- 0 2473 1189"/>
              <a:gd name="T3" fmla="*/ T2 w 1285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285">
                <a:moveTo>
                  <a:pt x="0" y="0"/>
                </a:moveTo>
                <a:lnTo>
                  <a:pt x="1284" y="0"/>
                </a:lnTo>
              </a:path>
            </a:pathLst>
          </a:custGeom>
          <a:noFill/>
          <a:ln w="285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26" name="Freeform 67"/>
          <p:cNvSpPr>
            <a:spLocks noChangeArrowheads="1"/>
          </p:cNvSpPr>
          <p:nvPr/>
        </p:nvSpPr>
        <p:spPr bwMode="auto">
          <a:xfrm>
            <a:off x="1376606" y="6044285"/>
            <a:ext cx="80963" cy="117475"/>
          </a:xfrm>
          <a:custGeom>
            <a:avLst/>
            <a:gdLst>
              <a:gd name="T0" fmla="+- 0 2368 2368"/>
              <a:gd name="T1" fmla="*/ T0 w 227"/>
              <a:gd name="T2" fmla="+- 0 17979 17654"/>
              <a:gd name="T3" fmla="*/ 17979 h 326"/>
              <a:gd name="T4" fmla="+- 0 2594 2368"/>
              <a:gd name="T5" fmla="*/ T4 w 227"/>
              <a:gd name="T6" fmla="+- 0 17816 17654"/>
              <a:gd name="T7" fmla="*/ 17816 h 326"/>
              <a:gd name="T8" fmla="+- 0 2368 2368"/>
              <a:gd name="T9" fmla="*/ T8 w 227"/>
              <a:gd name="T10" fmla="+- 0 17654 17654"/>
              <a:gd name="T11" fmla="*/ 17654 h 3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27" h="326">
                <a:moveTo>
                  <a:pt x="0" y="325"/>
                </a:moveTo>
                <a:lnTo>
                  <a:pt x="226" y="162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0" name="Freeform 62"/>
          <p:cNvSpPr>
            <a:spLocks noChangeArrowheads="1"/>
          </p:cNvSpPr>
          <p:nvPr/>
        </p:nvSpPr>
        <p:spPr bwMode="auto">
          <a:xfrm>
            <a:off x="1881431" y="6104610"/>
            <a:ext cx="57150" cy="0"/>
          </a:xfrm>
          <a:custGeom>
            <a:avLst/>
            <a:gdLst>
              <a:gd name="T0" fmla="+- 0 3932 3771"/>
              <a:gd name="T1" fmla="*/ T0 w 162"/>
              <a:gd name="T2" fmla="+- 0 3771 3771"/>
              <a:gd name="T3" fmla="*/ T2 w 162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62">
                <a:moveTo>
                  <a:pt x="161" y="0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1" name="Freeform 61"/>
          <p:cNvSpPr>
            <a:spLocks noChangeArrowheads="1"/>
          </p:cNvSpPr>
          <p:nvPr/>
        </p:nvSpPr>
        <p:spPr bwMode="auto">
          <a:xfrm>
            <a:off x="1540119" y="6104610"/>
            <a:ext cx="341312" cy="0"/>
          </a:xfrm>
          <a:custGeom>
            <a:avLst/>
            <a:gdLst>
              <a:gd name="T0" fmla="+- 0 2823 2823"/>
              <a:gd name="T1" fmla="*/ T0 w 949"/>
              <a:gd name="T2" fmla="+- 0 3771 2823"/>
              <a:gd name="T3" fmla="*/ T2 w 949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949">
                <a:moveTo>
                  <a:pt x="0" y="0"/>
                </a:moveTo>
                <a:lnTo>
                  <a:pt x="948" y="0"/>
                </a:lnTo>
              </a:path>
            </a:pathLst>
          </a:custGeom>
          <a:noFill/>
          <a:ln w="28575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2" name="Freeform 60"/>
          <p:cNvSpPr>
            <a:spLocks noChangeArrowheads="1"/>
          </p:cNvSpPr>
          <p:nvPr/>
        </p:nvSpPr>
        <p:spPr bwMode="auto">
          <a:xfrm>
            <a:off x="1479794" y="6104610"/>
            <a:ext cx="460375" cy="0"/>
          </a:xfrm>
          <a:custGeom>
            <a:avLst/>
            <a:gdLst>
              <a:gd name="T0" fmla="+- 0 2655 2655"/>
              <a:gd name="T1" fmla="*/ T0 w 1278"/>
              <a:gd name="T2" fmla="+- 0 3932 2655"/>
              <a:gd name="T3" fmla="*/ T2 w 1278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278">
                <a:moveTo>
                  <a:pt x="0" y="0"/>
                </a:moveTo>
                <a:lnTo>
                  <a:pt x="1277" y="0"/>
                </a:lnTo>
              </a:path>
            </a:pathLst>
          </a:custGeom>
          <a:noFill/>
          <a:ln w="28575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3" name="Freeform 59"/>
          <p:cNvSpPr>
            <a:spLocks noChangeArrowheads="1"/>
          </p:cNvSpPr>
          <p:nvPr/>
        </p:nvSpPr>
        <p:spPr bwMode="auto">
          <a:xfrm>
            <a:off x="1457569" y="6045873"/>
            <a:ext cx="82550" cy="117475"/>
          </a:xfrm>
          <a:custGeom>
            <a:avLst/>
            <a:gdLst>
              <a:gd name="T0" fmla="+- 0 2823 2592"/>
              <a:gd name="T1" fmla="*/ T0 w 231"/>
              <a:gd name="T2" fmla="+- 0 17656 17656"/>
              <a:gd name="T3" fmla="*/ 17656 h 326"/>
              <a:gd name="T4" fmla="+- 0 2592 2592"/>
              <a:gd name="T5" fmla="*/ T4 w 231"/>
              <a:gd name="T6" fmla="+- 0 17819 17656"/>
              <a:gd name="T7" fmla="*/ 17819 h 326"/>
              <a:gd name="T8" fmla="+- 0 2823 2592"/>
              <a:gd name="T9" fmla="*/ T8 w 231"/>
              <a:gd name="T10" fmla="+- 0 17982 17656"/>
              <a:gd name="T11" fmla="*/ 17982 h 3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31" h="326">
                <a:moveTo>
                  <a:pt x="231" y="0"/>
                </a:moveTo>
                <a:lnTo>
                  <a:pt x="0" y="163"/>
                </a:lnTo>
                <a:lnTo>
                  <a:pt x="231" y="326"/>
                </a:lnTo>
                <a:close/>
              </a:path>
            </a:pathLst>
          </a:custGeom>
          <a:solidFill>
            <a:srgbClr val="BADFE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6" name="Freeform 55"/>
          <p:cNvSpPr>
            <a:spLocks noChangeArrowheads="1"/>
          </p:cNvSpPr>
          <p:nvPr/>
        </p:nvSpPr>
        <p:spPr bwMode="auto">
          <a:xfrm>
            <a:off x="1457569" y="5944272"/>
            <a:ext cx="1587" cy="152400"/>
          </a:xfrm>
          <a:custGeom>
            <a:avLst/>
            <a:gdLst>
              <a:gd name="T0" fmla="+- 0 2596 2592"/>
              <a:gd name="T1" fmla="*/ T0 w 4"/>
              <a:gd name="T2" fmla="+- 0 17774 17349"/>
              <a:gd name="T3" fmla="*/ 17774 h 425"/>
              <a:gd name="T4" fmla="+- 0 2592 2592"/>
              <a:gd name="T5" fmla="*/ T4 w 4"/>
              <a:gd name="T6" fmla="+- 0 17349 17349"/>
              <a:gd name="T7" fmla="*/ 17349 h 425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4" h="425">
                <a:moveTo>
                  <a:pt x="4" y="42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ADFE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7" name="Freeform 54"/>
          <p:cNvSpPr>
            <a:spLocks noChangeArrowheads="1"/>
          </p:cNvSpPr>
          <p:nvPr/>
        </p:nvSpPr>
        <p:spPr bwMode="auto">
          <a:xfrm>
            <a:off x="1421057" y="5937129"/>
            <a:ext cx="69850" cy="0"/>
          </a:xfrm>
          <a:custGeom>
            <a:avLst/>
            <a:gdLst>
              <a:gd name="T0" fmla="+- 0 2698 2503"/>
              <a:gd name="T1" fmla="*/ T0 w 195"/>
              <a:gd name="T2" fmla="+- 0 2503 2503"/>
              <a:gd name="T3" fmla="*/ T2 w 195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95">
                <a:moveTo>
                  <a:pt x="195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ADFE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8" name="Freeform 53"/>
          <p:cNvSpPr>
            <a:spLocks noChangeArrowheads="1"/>
          </p:cNvSpPr>
          <p:nvPr/>
        </p:nvSpPr>
        <p:spPr bwMode="auto">
          <a:xfrm>
            <a:off x="2005256" y="6042698"/>
            <a:ext cx="1825625" cy="0"/>
          </a:xfrm>
          <a:custGeom>
            <a:avLst/>
            <a:gdLst>
              <a:gd name="T0" fmla="+- 0 4114 4114"/>
              <a:gd name="T1" fmla="*/ T0 w 5070"/>
              <a:gd name="T2" fmla="+- 0 9184 4114"/>
              <a:gd name="T3" fmla="*/ T2 w 5070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5070">
                <a:moveTo>
                  <a:pt x="0" y="0"/>
                </a:moveTo>
                <a:lnTo>
                  <a:pt x="5070" y="0"/>
                </a:lnTo>
              </a:path>
            </a:pathLst>
          </a:custGeom>
          <a:noFill/>
          <a:ln w="28575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9" name="Freeform 52"/>
          <p:cNvSpPr>
            <a:spLocks noChangeArrowheads="1"/>
          </p:cNvSpPr>
          <p:nvPr/>
        </p:nvSpPr>
        <p:spPr bwMode="auto">
          <a:xfrm>
            <a:off x="2905369" y="5864898"/>
            <a:ext cx="384175" cy="377825"/>
          </a:xfrm>
          <a:custGeom>
            <a:avLst/>
            <a:gdLst>
              <a:gd name="T0" fmla="+- 0 7147 6614"/>
              <a:gd name="T1" fmla="*/ T0 w 1066"/>
              <a:gd name="T2" fmla="+- 0 17152 17152"/>
              <a:gd name="T3" fmla="*/ 17152 h 1049"/>
              <a:gd name="T4" fmla="+- 0 7680 6614"/>
              <a:gd name="T5" fmla="*/ T4 w 1066"/>
              <a:gd name="T6" fmla="+- 0 17677 17152"/>
              <a:gd name="T7" fmla="*/ 17677 h 1049"/>
              <a:gd name="T8" fmla="+- 0 7680 6614"/>
              <a:gd name="T9" fmla="*/ T8 w 1066"/>
              <a:gd name="T10" fmla="+- 0 17677 17152"/>
              <a:gd name="T11" fmla="*/ 17677 h 1049"/>
              <a:gd name="T12" fmla="+- 0 7680 6614"/>
              <a:gd name="T13" fmla="*/ T12 w 1066"/>
              <a:gd name="T14" fmla="+- 0 17677 17152"/>
              <a:gd name="T15" fmla="*/ 17677 h 1049"/>
              <a:gd name="T16" fmla="+- 0 7147 6614"/>
              <a:gd name="T17" fmla="*/ T16 w 1066"/>
              <a:gd name="T18" fmla="+- 0 18201 17152"/>
              <a:gd name="T19" fmla="*/ 18201 h 1049"/>
              <a:gd name="T20" fmla="+- 0 7147 6614"/>
              <a:gd name="T21" fmla="*/ T20 w 1066"/>
              <a:gd name="T22" fmla="+- 0 18201 17152"/>
              <a:gd name="T23" fmla="*/ 18201 h 1049"/>
              <a:gd name="T24" fmla="+- 0 7147 6614"/>
              <a:gd name="T25" fmla="*/ T24 w 1066"/>
              <a:gd name="T26" fmla="+- 0 18201 17152"/>
              <a:gd name="T27" fmla="*/ 18201 h 1049"/>
              <a:gd name="T28" fmla="+- 0 6614 6614"/>
              <a:gd name="T29" fmla="*/ T28 w 1066"/>
              <a:gd name="T30" fmla="+- 0 17677 17152"/>
              <a:gd name="T31" fmla="*/ 17677 h 1049"/>
              <a:gd name="T32" fmla="+- 0 6614 6614"/>
              <a:gd name="T33" fmla="*/ T32 w 1066"/>
              <a:gd name="T34" fmla="+- 0 17677 17152"/>
              <a:gd name="T35" fmla="*/ 17677 h 1049"/>
              <a:gd name="T36" fmla="+- 0 6614 6614"/>
              <a:gd name="T37" fmla="*/ T36 w 1066"/>
              <a:gd name="T38" fmla="+- 0 17677 17152"/>
              <a:gd name="T39" fmla="*/ 17677 h 1049"/>
              <a:gd name="T40" fmla="+- 0 7147 6614"/>
              <a:gd name="T41" fmla="*/ T40 w 1066"/>
              <a:gd name="T42" fmla="+- 0 17152 17152"/>
              <a:gd name="T43" fmla="*/ 17152 h 1049"/>
              <a:gd name="T44" fmla="+- 0 7147 6614"/>
              <a:gd name="T45" fmla="*/ T44 w 1066"/>
              <a:gd name="T46" fmla="+- 0 17152 17152"/>
              <a:gd name="T47" fmla="*/ 17152 h 10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1066" h="1049">
                <a:moveTo>
                  <a:pt x="533" y="0"/>
                </a:moveTo>
                <a:cubicBezTo>
                  <a:pt x="827" y="0"/>
                  <a:pt x="1066" y="235"/>
                  <a:pt x="1066" y="525"/>
                </a:cubicBezTo>
                <a:cubicBezTo>
                  <a:pt x="1066" y="525"/>
                  <a:pt x="1066" y="525"/>
                  <a:pt x="1066" y="525"/>
                </a:cubicBezTo>
                <a:lnTo>
                  <a:pt x="1066" y="525"/>
                </a:lnTo>
                <a:cubicBezTo>
                  <a:pt x="1066" y="814"/>
                  <a:pt x="827" y="1049"/>
                  <a:pt x="533" y="1049"/>
                </a:cubicBezTo>
                <a:cubicBezTo>
                  <a:pt x="533" y="1049"/>
                  <a:pt x="533" y="1049"/>
                  <a:pt x="533" y="1049"/>
                </a:cubicBezTo>
                <a:lnTo>
                  <a:pt x="533" y="1049"/>
                </a:lnTo>
                <a:cubicBezTo>
                  <a:pt x="239" y="1049"/>
                  <a:pt x="0" y="814"/>
                  <a:pt x="0" y="525"/>
                </a:cubicBezTo>
                <a:cubicBezTo>
                  <a:pt x="0" y="525"/>
                  <a:pt x="0" y="525"/>
                  <a:pt x="0" y="525"/>
                </a:cubicBezTo>
                <a:lnTo>
                  <a:pt x="0" y="525"/>
                </a:lnTo>
                <a:cubicBezTo>
                  <a:pt x="0" y="235"/>
                  <a:pt x="239" y="0"/>
                  <a:pt x="533" y="0"/>
                </a:cubicBezTo>
                <a:cubicBezTo>
                  <a:pt x="533" y="0"/>
                  <a:pt x="533" y="0"/>
                  <a:pt x="533" y="0"/>
                </a:cubicBez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0" name="Freeform 51"/>
          <p:cNvSpPr>
            <a:spLocks noChangeArrowheads="1"/>
          </p:cNvSpPr>
          <p:nvPr/>
        </p:nvSpPr>
        <p:spPr bwMode="auto">
          <a:xfrm>
            <a:off x="2905369" y="5864898"/>
            <a:ext cx="384175" cy="377825"/>
          </a:xfrm>
          <a:custGeom>
            <a:avLst/>
            <a:gdLst>
              <a:gd name="T0" fmla="+- 0 7147 6614"/>
              <a:gd name="T1" fmla="*/ T0 w 1066"/>
              <a:gd name="T2" fmla="+- 0 17152 17152"/>
              <a:gd name="T3" fmla="*/ 17152 h 1049"/>
              <a:gd name="T4" fmla="+- 0 7680 6614"/>
              <a:gd name="T5" fmla="*/ T4 w 1066"/>
              <a:gd name="T6" fmla="+- 0 17677 17152"/>
              <a:gd name="T7" fmla="*/ 17677 h 1049"/>
              <a:gd name="T8" fmla="+- 0 7680 6614"/>
              <a:gd name="T9" fmla="*/ T8 w 1066"/>
              <a:gd name="T10" fmla="+- 0 17677 17152"/>
              <a:gd name="T11" fmla="*/ 17677 h 1049"/>
              <a:gd name="T12" fmla="+- 0 7680 6614"/>
              <a:gd name="T13" fmla="*/ T12 w 1066"/>
              <a:gd name="T14" fmla="+- 0 17677 17152"/>
              <a:gd name="T15" fmla="*/ 17677 h 1049"/>
              <a:gd name="T16" fmla="+- 0 7147 6614"/>
              <a:gd name="T17" fmla="*/ T16 w 1066"/>
              <a:gd name="T18" fmla="+- 0 18201 17152"/>
              <a:gd name="T19" fmla="*/ 18201 h 1049"/>
              <a:gd name="T20" fmla="+- 0 7147 6614"/>
              <a:gd name="T21" fmla="*/ T20 w 1066"/>
              <a:gd name="T22" fmla="+- 0 18201 17152"/>
              <a:gd name="T23" fmla="*/ 18201 h 1049"/>
              <a:gd name="T24" fmla="+- 0 7147 6614"/>
              <a:gd name="T25" fmla="*/ T24 w 1066"/>
              <a:gd name="T26" fmla="+- 0 18201 17152"/>
              <a:gd name="T27" fmla="*/ 18201 h 1049"/>
              <a:gd name="T28" fmla="+- 0 6614 6614"/>
              <a:gd name="T29" fmla="*/ T28 w 1066"/>
              <a:gd name="T30" fmla="+- 0 17677 17152"/>
              <a:gd name="T31" fmla="*/ 17677 h 1049"/>
              <a:gd name="T32" fmla="+- 0 6614 6614"/>
              <a:gd name="T33" fmla="*/ T32 w 1066"/>
              <a:gd name="T34" fmla="+- 0 17677 17152"/>
              <a:gd name="T35" fmla="*/ 17677 h 1049"/>
              <a:gd name="T36" fmla="+- 0 6614 6614"/>
              <a:gd name="T37" fmla="*/ T36 w 1066"/>
              <a:gd name="T38" fmla="+- 0 17677 17152"/>
              <a:gd name="T39" fmla="*/ 17677 h 1049"/>
              <a:gd name="T40" fmla="+- 0 7147 6614"/>
              <a:gd name="T41" fmla="*/ T40 w 1066"/>
              <a:gd name="T42" fmla="+- 0 17152 17152"/>
              <a:gd name="T43" fmla="*/ 17152 h 1049"/>
              <a:gd name="T44" fmla="+- 0 7147 6614"/>
              <a:gd name="T45" fmla="*/ T44 w 1066"/>
              <a:gd name="T46" fmla="+- 0 17152 17152"/>
              <a:gd name="T47" fmla="*/ 17152 h 10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1066" h="1049">
                <a:moveTo>
                  <a:pt x="533" y="0"/>
                </a:moveTo>
                <a:cubicBezTo>
                  <a:pt x="827" y="0"/>
                  <a:pt x="1066" y="235"/>
                  <a:pt x="1066" y="525"/>
                </a:cubicBezTo>
                <a:cubicBezTo>
                  <a:pt x="1066" y="525"/>
                  <a:pt x="1066" y="525"/>
                  <a:pt x="1066" y="525"/>
                </a:cubicBezTo>
                <a:lnTo>
                  <a:pt x="1066" y="525"/>
                </a:lnTo>
                <a:cubicBezTo>
                  <a:pt x="1066" y="814"/>
                  <a:pt x="827" y="1049"/>
                  <a:pt x="533" y="1049"/>
                </a:cubicBezTo>
                <a:cubicBezTo>
                  <a:pt x="533" y="1049"/>
                  <a:pt x="533" y="1049"/>
                  <a:pt x="533" y="1049"/>
                </a:cubicBezTo>
                <a:lnTo>
                  <a:pt x="533" y="1049"/>
                </a:lnTo>
                <a:cubicBezTo>
                  <a:pt x="239" y="1049"/>
                  <a:pt x="0" y="814"/>
                  <a:pt x="0" y="525"/>
                </a:cubicBezTo>
                <a:cubicBezTo>
                  <a:pt x="0" y="525"/>
                  <a:pt x="0" y="525"/>
                  <a:pt x="0" y="525"/>
                </a:cubicBezTo>
                <a:lnTo>
                  <a:pt x="0" y="525"/>
                </a:lnTo>
                <a:cubicBezTo>
                  <a:pt x="0" y="235"/>
                  <a:pt x="239" y="0"/>
                  <a:pt x="533" y="0"/>
                </a:cubicBezTo>
                <a:cubicBezTo>
                  <a:pt x="533" y="0"/>
                  <a:pt x="533" y="0"/>
                  <a:pt x="533" y="0"/>
                </a:cubicBez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1" name="Freeform 50"/>
          <p:cNvSpPr>
            <a:spLocks noChangeArrowheads="1"/>
          </p:cNvSpPr>
          <p:nvPr/>
        </p:nvSpPr>
        <p:spPr bwMode="auto">
          <a:xfrm>
            <a:off x="2994269" y="5926810"/>
            <a:ext cx="266700" cy="125413"/>
          </a:xfrm>
          <a:custGeom>
            <a:avLst/>
            <a:gdLst>
              <a:gd name="T0" fmla="+- 0 7604 6862"/>
              <a:gd name="T1" fmla="*/ T0 w 743"/>
              <a:gd name="T2" fmla="+- 0 17677 17327"/>
              <a:gd name="T3" fmla="*/ 17677 h 350"/>
              <a:gd name="T4" fmla="+- 0 6862 6862"/>
              <a:gd name="T5" fmla="*/ T4 w 743"/>
              <a:gd name="T6" fmla="+- 0 17327 17327"/>
              <a:gd name="T7" fmla="*/ 17327 h 350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743" h="350">
                <a:moveTo>
                  <a:pt x="742" y="35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2" name="Freeform 49"/>
          <p:cNvSpPr>
            <a:spLocks noChangeArrowheads="1"/>
          </p:cNvSpPr>
          <p:nvPr/>
        </p:nvSpPr>
        <p:spPr bwMode="auto">
          <a:xfrm>
            <a:off x="2994269" y="5926810"/>
            <a:ext cx="0" cy="250825"/>
          </a:xfrm>
          <a:custGeom>
            <a:avLst/>
            <a:gdLst>
              <a:gd name="T0" fmla="+- 0 17327 17327"/>
              <a:gd name="T1" fmla="*/ 17327 h 700"/>
              <a:gd name="T2" fmla="+- 0 18026 17327"/>
              <a:gd name="T3" fmla="*/ 18026 h 700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700">
                <a:moveTo>
                  <a:pt x="0" y="0"/>
                </a:moveTo>
                <a:lnTo>
                  <a:pt x="0" y="69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3" name="Freeform 48"/>
          <p:cNvSpPr>
            <a:spLocks noChangeArrowheads="1"/>
          </p:cNvSpPr>
          <p:nvPr/>
        </p:nvSpPr>
        <p:spPr bwMode="auto">
          <a:xfrm>
            <a:off x="2994269" y="6052223"/>
            <a:ext cx="266700" cy="125412"/>
          </a:xfrm>
          <a:custGeom>
            <a:avLst/>
            <a:gdLst>
              <a:gd name="T0" fmla="+- 0 6862 6862"/>
              <a:gd name="T1" fmla="*/ T0 w 743"/>
              <a:gd name="T2" fmla="+- 0 18026 17677"/>
              <a:gd name="T3" fmla="*/ 18026 h 350"/>
              <a:gd name="T4" fmla="+- 0 7604 6862"/>
              <a:gd name="T5" fmla="*/ T4 w 743"/>
              <a:gd name="T6" fmla="+- 0 17677 17677"/>
              <a:gd name="T7" fmla="*/ 17677 h 350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743" h="350">
                <a:moveTo>
                  <a:pt x="0" y="349"/>
                </a:moveTo>
                <a:lnTo>
                  <a:pt x="74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pic>
        <p:nvPicPr>
          <p:cNvPr id="44" name="Picture 47" descr="image164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44" y="5180685"/>
            <a:ext cx="2079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" name="Freeform 46"/>
          <p:cNvSpPr>
            <a:spLocks noChangeArrowheads="1"/>
          </p:cNvSpPr>
          <p:nvPr/>
        </p:nvSpPr>
        <p:spPr bwMode="auto">
          <a:xfrm>
            <a:off x="752719" y="5185448"/>
            <a:ext cx="198437" cy="996950"/>
          </a:xfrm>
          <a:custGeom>
            <a:avLst/>
            <a:gdLst>
              <a:gd name="T0" fmla="+- 0 638 638"/>
              <a:gd name="T1" fmla="*/ T0 w 552"/>
              <a:gd name="T2" fmla="+- 0 18036 15267"/>
              <a:gd name="T3" fmla="*/ 18036 h 2769"/>
              <a:gd name="T4" fmla="+- 0 1189 638"/>
              <a:gd name="T5" fmla="*/ T4 w 552"/>
              <a:gd name="T6" fmla="+- 0 18036 15267"/>
              <a:gd name="T7" fmla="*/ 18036 h 2769"/>
              <a:gd name="T8" fmla="+- 0 1189 638"/>
              <a:gd name="T9" fmla="*/ T8 w 552"/>
              <a:gd name="T10" fmla="+- 0 15267 15267"/>
              <a:gd name="T11" fmla="*/ 15267 h 2769"/>
              <a:gd name="T12" fmla="+- 0 638 638"/>
              <a:gd name="T13" fmla="*/ T12 w 552"/>
              <a:gd name="T14" fmla="+- 0 15267 15267"/>
              <a:gd name="T15" fmla="*/ 15267 h 2769"/>
              <a:gd name="T16" fmla="+- 0 638 638"/>
              <a:gd name="T17" fmla="*/ T16 w 552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552" h="2769">
                <a:moveTo>
                  <a:pt x="0" y="2769"/>
                </a:moveTo>
                <a:lnTo>
                  <a:pt x="551" y="2769"/>
                </a:lnTo>
                <a:lnTo>
                  <a:pt x="551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6" name="Freeform 45"/>
          <p:cNvSpPr>
            <a:spLocks noChangeArrowheads="1"/>
          </p:cNvSpPr>
          <p:nvPr/>
        </p:nvSpPr>
        <p:spPr bwMode="auto">
          <a:xfrm>
            <a:off x="1881431" y="5185448"/>
            <a:ext cx="130175" cy="996950"/>
          </a:xfrm>
          <a:custGeom>
            <a:avLst/>
            <a:gdLst>
              <a:gd name="T0" fmla="+- 0 3771 3771"/>
              <a:gd name="T1" fmla="*/ T0 w 364"/>
              <a:gd name="T2" fmla="+- 0 18036 15267"/>
              <a:gd name="T3" fmla="*/ 18036 h 2769"/>
              <a:gd name="T4" fmla="+- 0 4134 3771"/>
              <a:gd name="T5" fmla="*/ T4 w 364"/>
              <a:gd name="T6" fmla="+- 0 18036 15267"/>
              <a:gd name="T7" fmla="*/ 18036 h 2769"/>
              <a:gd name="T8" fmla="+- 0 4134 3771"/>
              <a:gd name="T9" fmla="*/ T8 w 364"/>
              <a:gd name="T10" fmla="+- 0 15267 15267"/>
              <a:gd name="T11" fmla="*/ 15267 h 2769"/>
              <a:gd name="T12" fmla="+- 0 3771 3771"/>
              <a:gd name="T13" fmla="*/ T12 w 364"/>
              <a:gd name="T14" fmla="+- 0 15267 15267"/>
              <a:gd name="T15" fmla="*/ 15267 h 2769"/>
              <a:gd name="T16" fmla="+- 0 3771 3771"/>
              <a:gd name="T17" fmla="*/ T16 w 364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64" h="2769">
                <a:moveTo>
                  <a:pt x="0" y="2769"/>
                </a:moveTo>
                <a:lnTo>
                  <a:pt x="363" y="2769"/>
                </a:lnTo>
                <a:lnTo>
                  <a:pt x="363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7" name="Freeform 44"/>
          <p:cNvSpPr>
            <a:spLocks noChangeArrowheads="1"/>
          </p:cNvSpPr>
          <p:nvPr/>
        </p:nvSpPr>
        <p:spPr bwMode="auto">
          <a:xfrm>
            <a:off x="1881431" y="5185448"/>
            <a:ext cx="130175" cy="996950"/>
          </a:xfrm>
          <a:custGeom>
            <a:avLst/>
            <a:gdLst>
              <a:gd name="T0" fmla="+- 0 3771 3771"/>
              <a:gd name="T1" fmla="*/ T0 w 364"/>
              <a:gd name="T2" fmla="+- 0 18036 15267"/>
              <a:gd name="T3" fmla="*/ 18036 h 2769"/>
              <a:gd name="T4" fmla="+- 0 4134 3771"/>
              <a:gd name="T5" fmla="*/ T4 w 364"/>
              <a:gd name="T6" fmla="+- 0 18036 15267"/>
              <a:gd name="T7" fmla="*/ 18036 h 2769"/>
              <a:gd name="T8" fmla="+- 0 4134 3771"/>
              <a:gd name="T9" fmla="*/ T8 w 364"/>
              <a:gd name="T10" fmla="+- 0 15267 15267"/>
              <a:gd name="T11" fmla="*/ 15267 h 2769"/>
              <a:gd name="T12" fmla="+- 0 3771 3771"/>
              <a:gd name="T13" fmla="*/ T12 w 364"/>
              <a:gd name="T14" fmla="+- 0 15267 15267"/>
              <a:gd name="T15" fmla="*/ 15267 h 2769"/>
              <a:gd name="T16" fmla="+- 0 3771 3771"/>
              <a:gd name="T17" fmla="*/ T16 w 364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64" h="2769">
                <a:moveTo>
                  <a:pt x="0" y="2769"/>
                </a:moveTo>
                <a:lnTo>
                  <a:pt x="363" y="2769"/>
                </a:lnTo>
                <a:lnTo>
                  <a:pt x="363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8" name="Freeform 43"/>
          <p:cNvSpPr>
            <a:spLocks noChangeArrowheads="1"/>
          </p:cNvSpPr>
          <p:nvPr/>
        </p:nvSpPr>
        <p:spPr bwMode="auto">
          <a:xfrm>
            <a:off x="3697531" y="5277523"/>
            <a:ext cx="0" cy="692150"/>
          </a:xfrm>
          <a:custGeom>
            <a:avLst/>
            <a:gdLst>
              <a:gd name="T0" fmla="+- 0 17442 15522"/>
              <a:gd name="T1" fmla="*/ 17442 h 1921"/>
              <a:gd name="T2" fmla="+- 0 15522 15522"/>
              <a:gd name="T3" fmla="*/ 15522 h 1921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1921">
                <a:moveTo>
                  <a:pt x="0" y="1920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9" name="Freeform 42"/>
          <p:cNvSpPr>
            <a:spLocks noChangeArrowheads="1"/>
          </p:cNvSpPr>
          <p:nvPr/>
        </p:nvSpPr>
        <p:spPr bwMode="auto">
          <a:xfrm>
            <a:off x="2135431" y="5263235"/>
            <a:ext cx="1562100" cy="3175"/>
          </a:xfrm>
          <a:custGeom>
            <a:avLst/>
            <a:gdLst>
              <a:gd name="T0" fmla="+- 0 8814 4477"/>
              <a:gd name="T1" fmla="*/ T0 w 4338"/>
              <a:gd name="T2" fmla="+- 0 15491 15483"/>
              <a:gd name="T3" fmla="*/ 15491 h 8"/>
              <a:gd name="T4" fmla="+- 0 4477 4477"/>
              <a:gd name="T5" fmla="*/ T4 w 4338"/>
              <a:gd name="T6" fmla="+- 0 15483 15483"/>
              <a:gd name="T7" fmla="*/ 15483 h 8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4338" h="8">
                <a:moveTo>
                  <a:pt x="4337" y="8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0" name="Freeform 41"/>
          <p:cNvSpPr>
            <a:spLocks noChangeArrowheads="1"/>
          </p:cNvSpPr>
          <p:nvPr/>
        </p:nvSpPr>
        <p:spPr bwMode="auto">
          <a:xfrm>
            <a:off x="2011606" y="5185448"/>
            <a:ext cx="133350" cy="996950"/>
          </a:xfrm>
          <a:custGeom>
            <a:avLst/>
            <a:gdLst>
              <a:gd name="T0" fmla="+- 0 4134 4134"/>
              <a:gd name="T1" fmla="*/ T0 w 370"/>
              <a:gd name="T2" fmla="+- 0 18036 15267"/>
              <a:gd name="T3" fmla="*/ 18036 h 2769"/>
              <a:gd name="T4" fmla="+- 0 4504 4134"/>
              <a:gd name="T5" fmla="*/ T4 w 370"/>
              <a:gd name="T6" fmla="+- 0 18036 15267"/>
              <a:gd name="T7" fmla="*/ 18036 h 2769"/>
              <a:gd name="T8" fmla="+- 0 4504 4134"/>
              <a:gd name="T9" fmla="*/ T8 w 370"/>
              <a:gd name="T10" fmla="+- 0 15267 15267"/>
              <a:gd name="T11" fmla="*/ 15267 h 2769"/>
              <a:gd name="T12" fmla="+- 0 4134 4134"/>
              <a:gd name="T13" fmla="*/ T12 w 370"/>
              <a:gd name="T14" fmla="+- 0 15267 15267"/>
              <a:gd name="T15" fmla="*/ 15267 h 2769"/>
              <a:gd name="T16" fmla="+- 0 4134 4134"/>
              <a:gd name="T17" fmla="*/ T16 w 370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70" h="2769">
                <a:moveTo>
                  <a:pt x="0" y="2769"/>
                </a:moveTo>
                <a:lnTo>
                  <a:pt x="370" y="2769"/>
                </a:lnTo>
                <a:lnTo>
                  <a:pt x="370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1" name="Freeform 40"/>
          <p:cNvSpPr>
            <a:spLocks noChangeArrowheads="1"/>
          </p:cNvSpPr>
          <p:nvPr/>
        </p:nvSpPr>
        <p:spPr bwMode="auto">
          <a:xfrm>
            <a:off x="2011606" y="5185448"/>
            <a:ext cx="133350" cy="996950"/>
          </a:xfrm>
          <a:custGeom>
            <a:avLst/>
            <a:gdLst>
              <a:gd name="T0" fmla="+- 0 4134 4134"/>
              <a:gd name="T1" fmla="*/ T0 w 370"/>
              <a:gd name="T2" fmla="+- 0 18036 15267"/>
              <a:gd name="T3" fmla="*/ 18036 h 2769"/>
              <a:gd name="T4" fmla="+- 0 4504 4134"/>
              <a:gd name="T5" fmla="*/ T4 w 370"/>
              <a:gd name="T6" fmla="+- 0 18036 15267"/>
              <a:gd name="T7" fmla="*/ 18036 h 2769"/>
              <a:gd name="T8" fmla="+- 0 4504 4134"/>
              <a:gd name="T9" fmla="*/ T8 w 370"/>
              <a:gd name="T10" fmla="+- 0 15267 15267"/>
              <a:gd name="T11" fmla="*/ 15267 h 2769"/>
              <a:gd name="T12" fmla="+- 0 4134 4134"/>
              <a:gd name="T13" fmla="*/ T12 w 370"/>
              <a:gd name="T14" fmla="+- 0 15267 15267"/>
              <a:gd name="T15" fmla="*/ 15267 h 2769"/>
              <a:gd name="T16" fmla="+- 0 4134 4134"/>
              <a:gd name="T17" fmla="*/ T16 w 370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70" h="2769">
                <a:moveTo>
                  <a:pt x="0" y="2769"/>
                </a:moveTo>
                <a:lnTo>
                  <a:pt x="370" y="2769"/>
                </a:lnTo>
                <a:lnTo>
                  <a:pt x="370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2" name="AutoShape 39"/>
          <p:cNvSpPr>
            <a:spLocks noChangeArrowheads="1"/>
          </p:cNvSpPr>
          <p:nvPr/>
        </p:nvSpPr>
        <p:spPr bwMode="auto">
          <a:xfrm>
            <a:off x="6294681" y="5490248"/>
            <a:ext cx="573088" cy="622300"/>
          </a:xfrm>
          <a:custGeom>
            <a:avLst/>
            <a:gdLst>
              <a:gd name="T0" fmla="+- 0 16370 16030"/>
              <a:gd name="T1" fmla="*/ T0 w 1593"/>
              <a:gd name="T2" fmla="+- 0 17715 16114"/>
              <a:gd name="T3" fmla="*/ 17715 h 1731"/>
              <a:gd name="T4" fmla="+- 0 16484 16030"/>
              <a:gd name="T5" fmla="*/ T4 w 1593"/>
              <a:gd name="T6" fmla="+- 0 17765 16114"/>
              <a:gd name="T7" fmla="*/ 17765 h 1731"/>
              <a:gd name="T8" fmla="+- 0 16561 16030"/>
              <a:gd name="T9" fmla="*/ T8 w 1593"/>
              <a:gd name="T10" fmla="+- 0 17788 16114"/>
              <a:gd name="T11" fmla="*/ 17788 h 1731"/>
              <a:gd name="T12" fmla="+- 0 16681 16030"/>
              <a:gd name="T13" fmla="*/ T12 w 1593"/>
              <a:gd name="T14" fmla="+- 0 17807 16114"/>
              <a:gd name="T15" fmla="*/ 17807 h 1731"/>
              <a:gd name="T16" fmla="+- 0 16760 16030"/>
              <a:gd name="T17" fmla="*/ T16 w 1593"/>
              <a:gd name="T18" fmla="+- 0 17810 16114"/>
              <a:gd name="T19" fmla="*/ 17810 h 1731"/>
              <a:gd name="T20" fmla="+- 0 16879 16030"/>
              <a:gd name="T21" fmla="*/ T20 w 1593"/>
              <a:gd name="T22" fmla="+- 0 17800 16114"/>
              <a:gd name="T23" fmla="*/ 17800 h 1731"/>
              <a:gd name="T24" fmla="+- 0 16956 16030"/>
              <a:gd name="T25" fmla="*/ T24 w 1593"/>
              <a:gd name="T26" fmla="+- 0 17784 16114"/>
              <a:gd name="T27" fmla="*/ 17784 h 1731"/>
              <a:gd name="T28" fmla="+- 0 17070 16030"/>
              <a:gd name="T29" fmla="*/ T28 w 1593"/>
              <a:gd name="T30" fmla="+- 0 17746 16114"/>
              <a:gd name="T31" fmla="*/ 17746 h 1731"/>
              <a:gd name="T32" fmla="+- 0 17142 16030"/>
              <a:gd name="T33" fmla="*/ T32 w 1593"/>
              <a:gd name="T34" fmla="+- 0 17712 16114"/>
              <a:gd name="T35" fmla="*/ 17712 h 1731"/>
              <a:gd name="T36" fmla="+- 0 17245 16030"/>
              <a:gd name="T37" fmla="*/ T36 w 1593"/>
              <a:gd name="T38" fmla="+- 0 17647 16114"/>
              <a:gd name="T39" fmla="*/ 17647 h 1731"/>
              <a:gd name="T40" fmla="+- 0 17308 16030"/>
              <a:gd name="T41" fmla="*/ T40 w 1593"/>
              <a:gd name="T42" fmla="+- 0 17596 16114"/>
              <a:gd name="T43" fmla="*/ 17596 h 1731"/>
              <a:gd name="T44" fmla="+- 0 17394 16030"/>
              <a:gd name="T45" fmla="*/ T44 w 1593"/>
              <a:gd name="T46" fmla="+- 0 17505 16114"/>
              <a:gd name="T47" fmla="*/ 17505 h 1731"/>
              <a:gd name="T48" fmla="+- 0 17445 16030"/>
              <a:gd name="T49" fmla="*/ T48 w 1593"/>
              <a:gd name="T50" fmla="+- 0 17437 16114"/>
              <a:gd name="T51" fmla="*/ 17437 h 1731"/>
              <a:gd name="T52" fmla="+- 0 17508 16030"/>
              <a:gd name="T53" fmla="*/ T52 w 1593"/>
              <a:gd name="T54" fmla="+- 0 17325 16114"/>
              <a:gd name="T55" fmla="*/ 17325 h 1731"/>
              <a:gd name="T56" fmla="+- 0 17539 16030"/>
              <a:gd name="T57" fmla="*/ T56 w 1593"/>
              <a:gd name="T58" fmla="+- 0 17249 16114"/>
              <a:gd name="T59" fmla="*/ 17249 h 1731"/>
              <a:gd name="T60" fmla="+- 0 17572 16030"/>
              <a:gd name="T61" fmla="*/ T60 w 1593"/>
              <a:gd name="T62" fmla="+- 0 17130 16114"/>
              <a:gd name="T63" fmla="*/ 17130 h 1731"/>
              <a:gd name="T64" fmla="+- 0 17584 16030"/>
              <a:gd name="T65" fmla="*/ T64 w 1593"/>
              <a:gd name="T66" fmla="+- 0 17051 16114"/>
              <a:gd name="T67" fmla="*/ 17051 h 1731"/>
              <a:gd name="T68" fmla="+- 0 17587 16030"/>
              <a:gd name="T69" fmla="*/ T68 w 1593"/>
              <a:gd name="T70" fmla="+- 0 16930 16114"/>
              <a:gd name="T71" fmla="*/ 16930 h 1731"/>
              <a:gd name="T72" fmla="+- 0 17579 16030"/>
              <a:gd name="T73" fmla="*/ T72 w 1593"/>
              <a:gd name="T74" fmla="+- 0 16852 16114"/>
              <a:gd name="T75" fmla="*/ 16852 h 1731"/>
              <a:gd name="T76" fmla="+- 0 17554 16030"/>
              <a:gd name="T77" fmla="*/ T76 w 1593"/>
              <a:gd name="T78" fmla="+- 0 16735 16114"/>
              <a:gd name="T79" fmla="*/ 16735 h 1731"/>
              <a:gd name="T80" fmla="+- 0 17528 16030"/>
              <a:gd name="T81" fmla="*/ T80 w 1593"/>
              <a:gd name="T82" fmla="+- 0 16661 16114"/>
              <a:gd name="T83" fmla="*/ 16661 h 1731"/>
              <a:gd name="T84" fmla="+- 0 17475 16030"/>
              <a:gd name="T85" fmla="*/ T84 w 1593"/>
              <a:gd name="T86" fmla="+- 0 16553 16114"/>
              <a:gd name="T87" fmla="*/ 16553 h 1731"/>
              <a:gd name="T88" fmla="+- 0 17432 16030"/>
              <a:gd name="T89" fmla="*/ T88 w 1593"/>
              <a:gd name="T90" fmla="+- 0 16486 16114"/>
              <a:gd name="T91" fmla="*/ 16486 h 1731"/>
              <a:gd name="T92" fmla="+- 0 17353 16030"/>
              <a:gd name="T93" fmla="*/ T92 w 1593"/>
              <a:gd name="T94" fmla="+- 0 16393 16114"/>
              <a:gd name="T95" fmla="*/ 16393 h 1731"/>
              <a:gd name="T96" fmla="+- 0 17293 16030"/>
              <a:gd name="T97" fmla="*/ T96 w 1593"/>
              <a:gd name="T98" fmla="+- 0 16337 16114"/>
              <a:gd name="T99" fmla="*/ 16337 h 1731"/>
              <a:gd name="T100" fmla="+- 0 17189 16030"/>
              <a:gd name="T101" fmla="*/ T100 w 1593"/>
              <a:gd name="T102" fmla="+- 0 16264 16114"/>
              <a:gd name="T103" fmla="*/ 16264 h 1731"/>
              <a:gd name="T104" fmla="+- 0 17116 16030"/>
              <a:gd name="T105" fmla="*/ T104 w 1593"/>
              <a:gd name="T106" fmla="+- 0 16225 16114"/>
              <a:gd name="T107" fmla="*/ 16225 h 1731"/>
              <a:gd name="T108" fmla="+- 0 17000 16030"/>
              <a:gd name="T109" fmla="*/ T108 w 1593"/>
              <a:gd name="T110" fmla="+- 0 16182 16114"/>
              <a:gd name="T111" fmla="*/ 16182 h 1731"/>
              <a:gd name="T112" fmla="+- 0 16923 16030"/>
              <a:gd name="T113" fmla="*/ T112 w 1593"/>
              <a:gd name="T114" fmla="+- 0 16163 16114"/>
              <a:gd name="T115" fmla="*/ 16163 h 1731"/>
              <a:gd name="T116" fmla="+- 0 16803 16030"/>
              <a:gd name="T117" fmla="*/ T116 w 1593"/>
              <a:gd name="T118" fmla="+- 0 16150 16114"/>
              <a:gd name="T119" fmla="*/ 16150 h 1731"/>
              <a:gd name="T120" fmla="+- 0 16724 16030"/>
              <a:gd name="T121" fmla="*/ T120 w 1593"/>
              <a:gd name="T122" fmla="+- 0 16151 16114"/>
              <a:gd name="T123" fmla="*/ 16151 h 1731"/>
              <a:gd name="T124" fmla="+- 0 16605 16030"/>
              <a:gd name="T125" fmla="*/ T124 w 1593"/>
              <a:gd name="T126" fmla="+- 0 16166 16114"/>
              <a:gd name="T127" fmla="*/ 16166 h 1731"/>
              <a:gd name="T128" fmla="+- 0 16529 16030"/>
              <a:gd name="T129" fmla="*/ T128 w 1593"/>
              <a:gd name="T130" fmla="+- 0 16186 16114"/>
              <a:gd name="T131" fmla="*/ 16186 h 1731"/>
              <a:gd name="T132" fmla="+- 0 16417 16030"/>
              <a:gd name="T133" fmla="*/ T132 w 1593"/>
              <a:gd name="T134" fmla="+- 0 16230 16114"/>
              <a:gd name="T135" fmla="*/ 16230 h 1731"/>
              <a:gd name="T136" fmla="+- 0 16347 16030"/>
              <a:gd name="T137" fmla="*/ T136 w 1593"/>
              <a:gd name="T138" fmla="+- 0 16267 16114"/>
              <a:gd name="T139" fmla="*/ 16267 h 1731"/>
              <a:gd name="T140" fmla="+- 0 16246 16030"/>
              <a:gd name="T141" fmla="*/ T140 w 1593"/>
              <a:gd name="T142" fmla="+- 0 16337 16114"/>
              <a:gd name="T143" fmla="*/ 16337 h 1731"/>
              <a:gd name="T144" fmla="+- 0 16187 16030"/>
              <a:gd name="T145" fmla="*/ T144 w 1593"/>
              <a:gd name="T146" fmla="+- 0 16391 16114"/>
              <a:gd name="T147" fmla="*/ 16391 h 1731"/>
              <a:gd name="T148" fmla="+- 0 16224 16030"/>
              <a:gd name="T149" fmla="*/ T148 w 1593"/>
              <a:gd name="T150" fmla="+- 0 16310 16114"/>
              <a:gd name="T151" fmla="*/ 16310 h 1731"/>
              <a:gd name="T152" fmla="+- 0 16402 16030"/>
              <a:gd name="T153" fmla="*/ T152 w 1593"/>
              <a:gd name="T154" fmla="+- 0 16198 16114"/>
              <a:gd name="T155" fmla="*/ 16198 h 1731"/>
              <a:gd name="T156" fmla="+- 0 16599 16030"/>
              <a:gd name="T157" fmla="*/ T156 w 1593"/>
              <a:gd name="T158" fmla="+- 0 16132 16114"/>
              <a:gd name="T159" fmla="*/ 16132 h 1731"/>
              <a:gd name="T160" fmla="+- 0 16805 16030"/>
              <a:gd name="T161" fmla="*/ T160 w 1593"/>
              <a:gd name="T162" fmla="+- 0 16115 16114"/>
              <a:gd name="T163" fmla="*/ 16115 h 1731"/>
              <a:gd name="T164" fmla="+- 0 17011 16030"/>
              <a:gd name="T165" fmla="*/ T164 w 1593"/>
              <a:gd name="T166" fmla="+- 0 16148 16114"/>
              <a:gd name="T167" fmla="*/ 16148 h 1731"/>
              <a:gd name="T168" fmla="+- 0 17207 16030"/>
              <a:gd name="T169" fmla="*/ T168 w 1593"/>
              <a:gd name="T170" fmla="+- 0 16234 16114"/>
              <a:gd name="T171" fmla="*/ 16234 h 1731"/>
              <a:gd name="T172" fmla="+- 0 17378 16030"/>
              <a:gd name="T173" fmla="*/ T172 w 1593"/>
              <a:gd name="T174" fmla="+- 0 16368 16114"/>
              <a:gd name="T175" fmla="*/ 16368 h 1731"/>
              <a:gd name="T176" fmla="+- 0 17506 16030"/>
              <a:gd name="T177" fmla="*/ T176 w 1593"/>
              <a:gd name="T178" fmla="+- 0 16535 16114"/>
              <a:gd name="T179" fmla="*/ 16535 h 1731"/>
              <a:gd name="T180" fmla="+- 0 17588 16030"/>
              <a:gd name="T181" fmla="*/ T180 w 1593"/>
              <a:gd name="T182" fmla="+- 0 16725 16114"/>
              <a:gd name="T183" fmla="*/ 16725 h 1731"/>
              <a:gd name="T184" fmla="+- 0 17622 16030"/>
              <a:gd name="T185" fmla="*/ T184 w 1593"/>
              <a:gd name="T186" fmla="+- 0 16929 16114"/>
              <a:gd name="T187" fmla="*/ 16929 h 1731"/>
              <a:gd name="T188" fmla="+- 0 17607 16030"/>
              <a:gd name="T189" fmla="*/ T188 w 1593"/>
              <a:gd name="T190" fmla="+- 0 17137 16114"/>
              <a:gd name="T191" fmla="*/ 17137 h 1731"/>
              <a:gd name="T192" fmla="+- 0 17540 16030"/>
              <a:gd name="T193" fmla="*/ T192 w 1593"/>
              <a:gd name="T194" fmla="+- 0 17341 16114"/>
              <a:gd name="T195" fmla="*/ 17341 h 1731"/>
              <a:gd name="T196" fmla="+- 0 17422 16030"/>
              <a:gd name="T197" fmla="*/ T196 w 1593"/>
              <a:gd name="T198" fmla="+- 0 17527 16114"/>
              <a:gd name="T199" fmla="*/ 17527 h 1731"/>
              <a:gd name="T200" fmla="+- 0 17265 16030"/>
              <a:gd name="T201" fmla="*/ T200 w 1593"/>
              <a:gd name="T202" fmla="+- 0 17676 16114"/>
              <a:gd name="T203" fmla="*/ 17676 h 1731"/>
              <a:gd name="T204" fmla="+- 0 17083 16030"/>
              <a:gd name="T205" fmla="*/ T204 w 1593"/>
              <a:gd name="T206" fmla="+- 0 17778 16114"/>
              <a:gd name="T207" fmla="*/ 17778 h 1731"/>
              <a:gd name="T208" fmla="+- 0 16884 16030"/>
              <a:gd name="T209" fmla="*/ T208 w 1593"/>
              <a:gd name="T210" fmla="+- 0 17835 16114"/>
              <a:gd name="T211" fmla="*/ 17835 h 1731"/>
              <a:gd name="T212" fmla="+- 0 16677 16030"/>
              <a:gd name="T213" fmla="*/ T212 w 1593"/>
              <a:gd name="T214" fmla="+- 0 17842 16114"/>
              <a:gd name="T215" fmla="*/ 17842 h 1731"/>
              <a:gd name="T216" fmla="+- 0 16472 16030"/>
              <a:gd name="T217" fmla="*/ T216 w 1593"/>
              <a:gd name="T218" fmla="+- 0 17798 16114"/>
              <a:gd name="T219" fmla="*/ 17798 h 1731"/>
              <a:gd name="T220" fmla="+- 0 16265 16030"/>
              <a:gd name="T221" fmla="*/ T220 w 1593"/>
              <a:gd name="T222" fmla="+- 0 17693 16114"/>
              <a:gd name="T223" fmla="*/ 17693 h 17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</a:cxnLst>
            <a:rect l="0" t="0" r="r" b="b"/>
            <a:pathLst>
              <a:path w="1593" h="1731">
                <a:moveTo>
                  <a:pt x="253" y="1549"/>
                </a:moveTo>
                <a:lnTo>
                  <a:pt x="305" y="1581"/>
                </a:lnTo>
                <a:lnTo>
                  <a:pt x="304" y="1581"/>
                </a:lnTo>
                <a:lnTo>
                  <a:pt x="341" y="1602"/>
                </a:lnTo>
                <a:lnTo>
                  <a:pt x="340" y="1601"/>
                </a:lnTo>
                <a:lnTo>
                  <a:pt x="379" y="1620"/>
                </a:lnTo>
                <a:lnTo>
                  <a:pt x="378" y="1620"/>
                </a:lnTo>
                <a:lnTo>
                  <a:pt x="416" y="1636"/>
                </a:lnTo>
                <a:lnTo>
                  <a:pt x="415" y="1636"/>
                </a:lnTo>
                <a:lnTo>
                  <a:pt x="454" y="1651"/>
                </a:lnTo>
                <a:lnTo>
                  <a:pt x="493" y="1663"/>
                </a:lnTo>
                <a:lnTo>
                  <a:pt x="492" y="1663"/>
                </a:lnTo>
                <a:lnTo>
                  <a:pt x="532" y="1674"/>
                </a:lnTo>
                <a:lnTo>
                  <a:pt x="531" y="1674"/>
                </a:lnTo>
                <a:lnTo>
                  <a:pt x="571" y="1682"/>
                </a:lnTo>
                <a:lnTo>
                  <a:pt x="570" y="1682"/>
                </a:lnTo>
                <a:lnTo>
                  <a:pt x="611" y="1688"/>
                </a:lnTo>
                <a:lnTo>
                  <a:pt x="610" y="1688"/>
                </a:lnTo>
                <a:lnTo>
                  <a:pt x="651" y="1693"/>
                </a:lnTo>
                <a:lnTo>
                  <a:pt x="650" y="1692"/>
                </a:lnTo>
                <a:lnTo>
                  <a:pt x="691" y="1695"/>
                </a:lnTo>
                <a:lnTo>
                  <a:pt x="690" y="1695"/>
                </a:lnTo>
                <a:lnTo>
                  <a:pt x="730" y="1696"/>
                </a:lnTo>
                <a:lnTo>
                  <a:pt x="770" y="1694"/>
                </a:lnTo>
                <a:lnTo>
                  <a:pt x="769" y="1694"/>
                </a:lnTo>
                <a:lnTo>
                  <a:pt x="809" y="1691"/>
                </a:lnTo>
                <a:lnTo>
                  <a:pt x="808" y="1691"/>
                </a:lnTo>
                <a:lnTo>
                  <a:pt x="849" y="1686"/>
                </a:lnTo>
                <a:lnTo>
                  <a:pt x="848" y="1686"/>
                </a:lnTo>
                <a:lnTo>
                  <a:pt x="888" y="1679"/>
                </a:lnTo>
                <a:lnTo>
                  <a:pt x="887" y="1679"/>
                </a:lnTo>
                <a:lnTo>
                  <a:pt x="927" y="1670"/>
                </a:lnTo>
                <a:lnTo>
                  <a:pt x="926" y="1670"/>
                </a:lnTo>
                <a:lnTo>
                  <a:pt x="965" y="1659"/>
                </a:lnTo>
                <a:lnTo>
                  <a:pt x="964" y="1659"/>
                </a:lnTo>
                <a:lnTo>
                  <a:pt x="1003" y="1646"/>
                </a:lnTo>
                <a:lnTo>
                  <a:pt x="1002" y="1647"/>
                </a:lnTo>
                <a:lnTo>
                  <a:pt x="1040" y="1632"/>
                </a:lnTo>
                <a:lnTo>
                  <a:pt x="1039" y="1632"/>
                </a:lnTo>
                <a:lnTo>
                  <a:pt x="1077" y="1615"/>
                </a:lnTo>
                <a:lnTo>
                  <a:pt x="1076" y="1616"/>
                </a:lnTo>
                <a:lnTo>
                  <a:pt x="1112" y="1598"/>
                </a:lnTo>
                <a:lnTo>
                  <a:pt x="1148" y="1578"/>
                </a:lnTo>
                <a:lnTo>
                  <a:pt x="1147" y="1578"/>
                </a:lnTo>
                <a:lnTo>
                  <a:pt x="1182" y="1556"/>
                </a:lnTo>
                <a:lnTo>
                  <a:pt x="1181" y="1557"/>
                </a:lnTo>
                <a:lnTo>
                  <a:pt x="1215" y="1533"/>
                </a:lnTo>
                <a:lnTo>
                  <a:pt x="1214" y="1533"/>
                </a:lnTo>
                <a:lnTo>
                  <a:pt x="1247" y="1508"/>
                </a:lnTo>
                <a:lnTo>
                  <a:pt x="1278" y="1481"/>
                </a:lnTo>
                <a:lnTo>
                  <a:pt x="1278" y="1482"/>
                </a:lnTo>
                <a:lnTo>
                  <a:pt x="1308" y="1453"/>
                </a:lnTo>
                <a:lnTo>
                  <a:pt x="1337" y="1422"/>
                </a:lnTo>
                <a:lnTo>
                  <a:pt x="1337" y="1423"/>
                </a:lnTo>
                <a:lnTo>
                  <a:pt x="1364" y="1391"/>
                </a:lnTo>
                <a:lnTo>
                  <a:pt x="1391" y="1357"/>
                </a:lnTo>
                <a:lnTo>
                  <a:pt x="1390" y="1358"/>
                </a:lnTo>
                <a:lnTo>
                  <a:pt x="1416" y="1322"/>
                </a:lnTo>
                <a:lnTo>
                  <a:pt x="1415" y="1323"/>
                </a:lnTo>
                <a:lnTo>
                  <a:pt x="1439" y="1286"/>
                </a:lnTo>
                <a:lnTo>
                  <a:pt x="1438" y="1287"/>
                </a:lnTo>
                <a:lnTo>
                  <a:pt x="1459" y="1249"/>
                </a:lnTo>
                <a:lnTo>
                  <a:pt x="1459" y="1250"/>
                </a:lnTo>
                <a:lnTo>
                  <a:pt x="1478" y="1211"/>
                </a:lnTo>
                <a:lnTo>
                  <a:pt x="1478" y="1212"/>
                </a:lnTo>
                <a:lnTo>
                  <a:pt x="1495" y="1173"/>
                </a:lnTo>
                <a:lnTo>
                  <a:pt x="1495" y="1174"/>
                </a:lnTo>
                <a:lnTo>
                  <a:pt x="1510" y="1134"/>
                </a:lnTo>
                <a:lnTo>
                  <a:pt x="1509" y="1135"/>
                </a:lnTo>
                <a:lnTo>
                  <a:pt x="1523" y="1095"/>
                </a:lnTo>
                <a:lnTo>
                  <a:pt x="1522" y="1096"/>
                </a:lnTo>
                <a:lnTo>
                  <a:pt x="1533" y="1056"/>
                </a:lnTo>
                <a:lnTo>
                  <a:pt x="1533" y="1057"/>
                </a:lnTo>
                <a:lnTo>
                  <a:pt x="1542" y="1016"/>
                </a:lnTo>
                <a:lnTo>
                  <a:pt x="1542" y="1017"/>
                </a:lnTo>
                <a:lnTo>
                  <a:pt x="1549" y="977"/>
                </a:lnTo>
                <a:lnTo>
                  <a:pt x="1554" y="936"/>
                </a:lnTo>
                <a:lnTo>
                  <a:pt x="1554" y="937"/>
                </a:lnTo>
                <a:lnTo>
                  <a:pt x="1557" y="897"/>
                </a:lnTo>
                <a:lnTo>
                  <a:pt x="1556" y="897"/>
                </a:lnTo>
                <a:lnTo>
                  <a:pt x="1557" y="857"/>
                </a:lnTo>
                <a:lnTo>
                  <a:pt x="1557" y="816"/>
                </a:lnTo>
                <a:lnTo>
                  <a:pt x="1557" y="817"/>
                </a:lnTo>
                <a:lnTo>
                  <a:pt x="1554" y="777"/>
                </a:lnTo>
                <a:lnTo>
                  <a:pt x="1554" y="778"/>
                </a:lnTo>
                <a:lnTo>
                  <a:pt x="1549" y="737"/>
                </a:lnTo>
                <a:lnTo>
                  <a:pt x="1549" y="738"/>
                </a:lnTo>
                <a:lnTo>
                  <a:pt x="1543" y="698"/>
                </a:lnTo>
                <a:lnTo>
                  <a:pt x="1543" y="699"/>
                </a:lnTo>
                <a:lnTo>
                  <a:pt x="1534" y="660"/>
                </a:lnTo>
                <a:lnTo>
                  <a:pt x="1535" y="660"/>
                </a:lnTo>
                <a:lnTo>
                  <a:pt x="1524" y="621"/>
                </a:lnTo>
                <a:lnTo>
                  <a:pt x="1524" y="622"/>
                </a:lnTo>
                <a:lnTo>
                  <a:pt x="1512" y="583"/>
                </a:lnTo>
                <a:lnTo>
                  <a:pt x="1512" y="584"/>
                </a:lnTo>
                <a:lnTo>
                  <a:pt x="1498" y="546"/>
                </a:lnTo>
                <a:lnTo>
                  <a:pt x="1498" y="547"/>
                </a:lnTo>
                <a:lnTo>
                  <a:pt x="1482" y="510"/>
                </a:lnTo>
                <a:lnTo>
                  <a:pt x="1465" y="473"/>
                </a:lnTo>
                <a:lnTo>
                  <a:pt x="1465" y="474"/>
                </a:lnTo>
                <a:lnTo>
                  <a:pt x="1445" y="439"/>
                </a:lnTo>
                <a:lnTo>
                  <a:pt x="1446" y="439"/>
                </a:lnTo>
                <a:lnTo>
                  <a:pt x="1424" y="405"/>
                </a:lnTo>
                <a:lnTo>
                  <a:pt x="1425" y="405"/>
                </a:lnTo>
                <a:lnTo>
                  <a:pt x="1402" y="372"/>
                </a:lnTo>
                <a:lnTo>
                  <a:pt x="1377" y="339"/>
                </a:lnTo>
                <a:lnTo>
                  <a:pt x="1378" y="340"/>
                </a:lnTo>
                <a:lnTo>
                  <a:pt x="1351" y="308"/>
                </a:lnTo>
                <a:lnTo>
                  <a:pt x="1352" y="309"/>
                </a:lnTo>
                <a:lnTo>
                  <a:pt x="1323" y="279"/>
                </a:lnTo>
                <a:lnTo>
                  <a:pt x="1324" y="279"/>
                </a:lnTo>
                <a:lnTo>
                  <a:pt x="1293" y="250"/>
                </a:lnTo>
                <a:lnTo>
                  <a:pt x="1294" y="250"/>
                </a:lnTo>
                <a:lnTo>
                  <a:pt x="1262" y="223"/>
                </a:lnTo>
                <a:lnTo>
                  <a:pt x="1263" y="223"/>
                </a:lnTo>
                <a:lnTo>
                  <a:pt x="1229" y="197"/>
                </a:lnTo>
                <a:lnTo>
                  <a:pt x="1230" y="197"/>
                </a:lnTo>
                <a:lnTo>
                  <a:pt x="1195" y="172"/>
                </a:lnTo>
                <a:lnTo>
                  <a:pt x="1195" y="173"/>
                </a:lnTo>
                <a:lnTo>
                  <a:pt x="1159" y="150"/>
                </a:lnTo>
                <a:lnTo>
                  <a:pt x="1160" y="150"/>
                </a:lnTo>
                <a:lnTo>
                  <a:pt x="1122" y="129"/>
                </a:lnTo>
                <a:lnTo>
                  <a:pt x="1123" y="130"/>
                </a:lnTo>
                <a:lnTo>
                  <a:pt x="1085" y="111"/>
                </a:lnTo>
                <a:lnTo>
                  <a:pt x="1086" y="111"/>
                </a:lnTo>
                <a:lnTo>
                  <a:pt x="1047" y="95"/>
                </a:lnTo>
                <a:lnTo>
                  <a:pt x="1048" y="95"/>
                </a:lnTo>
                <a:lnTo>
                  <a:pt x="1009" y="80"/>
                </a:lnTo>
                <a:lnTo>
                  <a:pt x="1010" y="80"/>
                </a:lnTo>
                <a:lnTo>
                  <a:pt x="970" y="68"/>
                </a:lnTo>
                <a:lnTo>
                  <a:pt x="971" y="68"/>
                </a:lnTo>
                <a:lnTo>
                  <a:pt x="931" y="57"/>
                </a:lnTo>
                <a:lnTo>
                  <a:pt x="932" y="58"/>
                </a:lnTo>
                <a:lnTo>
                  <a:pt x="892" y="49"/>
                </a:lnTo>
                <a:lnTo>
                  <a:pt x="893" y="49"/>
                </a:lnTo>
                <a:lnTo>
                  <a:pt x="852" y="43"/>
                </a:lnTo>
                <a:lnTo>
                  <a:pt x="853" y="43"/>
                </a:lnTo>
                <a:lnTo>
                  <a:pt x="813" y="39"/>
                </a:lnTo>
                <a:lnTo>
                  <a:pt x="814" y="39"/>
                </a:lnTo>
                <a:lnTo>
                  <a:pt x="773" y="36"/>
                </a:lnTo>
                <a:lnTo>
                  <a:pt x="774" y="36"/>
                </a:lnTo>
                <a:lnTo>
                  <a:pt x="733" y="36"/>
                </a:lnTo>
                <a:lnTo>
                  <a:pt x="734" y="36"/>
                </a:lnTo>
                <a:lnTo>
                  <a:pt x="693" y="37"/>
                </a:lnTo>
                <a:lnTo>
                  <a:pt x="694" y="37"/>
                </a:lnTo>
                <a:lnTo>
                  <a:pt x="654" y="40"/>
                </a:lnTo>
                <a:lnTo>
                  <a:pt x="655" y="40"/>
                </a:lnTo>
                <a:lnTo>
                  <a:pt x="614" y="45"/>
                </a:lnTo>
                <a:lnTo>
                  <a:pt x="615" y="45"/>
                </a:lnTo>
                <a:lnTo>
                  <a:pt x="575" y="52"/>
                </a:lnTo>
                <a:lnTo>
                  <a:pt x="576" y="52"/>
                </a:lnTo>
                <a:lnTo>
                  <a:pt x="537" y="61"/>
                </a:lnTo>
                <a:lnTo>
                  <a:pt x="498" y="72"/>
                </a:lnTo>
                <a:lnTo>
                  <a:pt x="499" y="72"/>
                </a:lnTo>
                <a:lnTo>
                  <a:pt x="461" y="85"/>
                </a:lnTo>
                <a:lnTo>
                  <a:pt x="461" y="84"/>
                </a:lnTo>
                <a:lnTo>
                  <a:pt x="423" y="99"/>
                </a:lnTo>
                <a:lnTo>
                  <a:pt x="424" y="99"/>
                </a:lnTo>
                <a:lnTo>
                  <a:pt x="387" y="116"/>
                </a:lnTo>
                <a:lnTo>
                  <a:pt x="387" y="115"/>
                </a:lnTo>
                <a:lnTo>
                  <a:pt x="351" y="134"/>
                </a:lnTo>
                <a:lnTo>
                  <a:pt x="352" y="133"/>
                </a:lnTo>
                <a:lnTo>
                  <a:pt x="316" y="153"/>
                </a:lnTo>
                <a:lnTo>
                  <a:pt x="317" y="153"/>
                </a:lnTo>
                <a:lnTo>
                  <a:pt x="282" y="175"/>
                </a:lnTo>
                <a:lnTo>
                  <a:pt x="248" y="198"/>
                </a:lnTo>
                <a:lnTo>
                  <a:pt x="249" y="198"/>
                </a:lnTo>
                <a:lnTo>
                  <a:pt x="216" y="223"/>
                </a:lnTo>
                <a:lnTo>
                  <a:pt x="217" y="223"/>
                </a:lnTo>
                <a:lnTo>
                  <a:pt x="185" y="250"/>
                </a:lnTo>
                <a:lnTo>
                  <a:pt x="186" y="250"/>
                </a:lnTo>
                <a:lnTo>
                  <a:pt x="155" y="279"/>
                </a:lnTo>
                <a:lnTo>
                  <a:pt x="157" y="277"/>
                </a:lnTo>
                <a:lnTo>
                  <a:pt x="120" y="322"/>
                </a:lnTo>
                <a:lnTo>
                  <a:pt x="92" y="299"/>
                </a:lnTo>
                <a:lnTo>
                  <a:pt x="130" y="254"/>
                </a:lnTo>
                <a:lnTo>
                  <a:pt x="162" y="224"/>
                </a:lnTo>
                <a:lnTo>
                  <a:pt x="194" y="196"/>
                </a:lnTo>
                <a:lnTo>
                  <a:pt x="228" y="170"/>
                </a:lnTo>
                <a:lnTo>
                  <a:pt x="262" y="146"/>
                </a:lnTo>
                <a:lnTo>
                  <a:pt x="298" y="123"/>
                </a:lnTo>
                <a:lnTo>
                  <a:pt x="335" y="102"/>
                </a:lnTo>
                <a:lnTo>
                  <a:pt x="372" y="84"/>
                </a:lnTo>
                <a:lnTo>
                  <a:pt x="410" y="67"/>
                </a:lnTo>
                <a:lnTo>
                  <a:pt x="449" y="52"/>
                </a:lnTo>
                <a:lnTo>
                  <a:pt x="489" y="39"/>
                </a:lnTo>
                <a:lnTo>
                  <a:pt x="528" y="27"/>
                </a:lnTo>
                <a:lnTo>
                  <a:pt x="569" y="18"/>
                </a:lnTo>
                <a:lnTo>
                  <a:pt x="610" y="11"/>
                </a:lnTo>
                <a:lnTo>
                  <a:pt x="651" y="5"/>
                </a:lnTo>
                <a:lnTo>
                  <a:pt x="692" y="2"/>
                </a:lnTo>
                <a:lnTo>
                  <a:pt x="733" y="0"/>
                </a:lnTo>
                <a:lnTo>
                  <a:pt x="775" y="1"/>
                </a:lnTo>
                <a:lnTo>
                  <a:pt x="816" y="3"/>
                </a:lnTo>
                <a:lnTo>
                  <a:pt x="858" y="8"/>
                </a:lnTo>
                <a:lnTo>
                  <a:pt x="899" y="15"/>
                </a:lnTo>
                <a:lnTo>
                  <a:pt x="940" y="23"/>
                </a:lnTo>
                <a:lnTo>
                  <a:pt x="981" y="34"/>
                </a:lnTo>
                <a:lnTo>
                  <a:pt x="1021" y="47"/>
                </a:lnTo>
                <a:lnTo>
                  <a:pt x="1061" y="62"/>
                </a:lnTo>
                <a:lnTo>
                  <a:pt x="1100" y="79"/>
                </a:lnTo>
                <a:lnTo>
                  <a:pt x="1139" y="98"/>
                </a:lnTo>
                <a:lnTo>
                  <a:pt x="1177" y="120"/>
                </a:lnTo>
                <a:lnTo>
                  <a:pt x="1214" y="143"/>
                </a:lnTo>
                <a:lnTo>
                  <a:pt x="1251" y="169"/>
                </a:lnTo>
                <a:lnTo>
                  <a:pt x="1285" y="196"/>
                </a:lnTo>
                <a:lnTo>
                  <a:pt x="1317" y="224"/>
                </a:lnTo>
                <a:lnTo>
                  <a:pt x="1348" y="254"/>
                </a:lnTo>
                <a:lnTo>
                  <a:pt x="1378" y="285"/>
                </a:lnTo>
                <a:lnTo>
                  <a:pt x="1405" y="318"/>
                </a:lnTo>
                <a:lnTo>
                  <a:pt x="1430" y="351"/>
                </a:lnTo>
                <a:lnTo>
                  <a:pt x="1454" y="386"/>
                </a:lnTo>
                <a:lnTo>
                  <a:pt x="1476" y="421"/>
                </a:lnTo>
                <a:lnTo>
                  <a:pt x="1496" y="458"/>
                </a:lnTo>
                <a:lnTo>
                  <a:pt x="1515" y="495"/>
                </a:lnTo>
                <a:lnTo>
                  <a:pt x="1531" y="533"/>
                </a:lnTo>
                <a:lnTo>
                  <a:pt x="1545" y="572"/>
                </a:lnTo>
                <a:lnTo>
                  <a:pt x="1558" y="611"/>
                </a:lnTo>
                <a:lnTo>
                  <a:pt x="1569" y="652"/>
                </a:lnTo>
                <a:lnTo>
                  <a:pt x="1577" y="692"/>
                </a:lnTo>
                <a:lnTo>
                  <a:pt x="1584" y="733"/>
                </a:lnTo>
                <a:lnTo>
                  <a:pt x="1589" y="774"/>
                </a:lnTo>
                <a:lnTo>
                  <a:pt x="1592" y="815"/>
                </a:lnTo>
                <a:lnTo>
                  <a:pt x="1593" y="857"/>
                </a:lnTo>
                <a:lnTo>
                  <a:pt x="1592" y="899"/>
                </a:lnTo>
                <a:lnTo>
                  <a:pt x="1589" y="940"/>
                </a:lnTo>
                <a:lnTo>
                  <a:pt x="1584" y="982"/>
                </a:lnTo>
                <a:lnTo>
                  <a:pt x="1577" y="1023"/>
                </a:lnTo>
                <a:lnTo>
                  <a:pt x="1568" y="1065"/>
                </a:lnTo>
                <a:lnTo>
                  <a:pt x="1556" y="1106"/>
                </a:lnTo>
                <a:lnTo>
                  <a:pt x="1543" y="1147"/>
                </a:lnTo>
                <a:lnTo>
                  <a:pt x="1527" y="1187"/>
                </a:lnTo>
                <a:lnTo>
                  <a:pt x="1510" y="1227"/>
                </a:lnTo>
                <a:lnTo>
                  <a:pt x="1491" y="1266"/>
                </a:lnTo>
                <a:lnTo>
                  <a:pt x="1469" y="1304"/>
                </a:lnTo>
                <a:lnTo>
                  <a:pt x="1445" y="1342"/>
                </a:lnTo>
                <a:lnTo>
                  <a:pt x="1419" y="1379"/>
                </a:lnTo>
                <a:lnTo>
                  <a:pt x="1392" y="1413"/>
                </a:lnTo>
                <a:lnTo>
                  <a:pt x="1363" y="1446"/>
                </a:lnTo>
                <a:lnTo>
                  <a:pt x="1333" y="1478"/>
                </a:lnTo>
                <a:lnTo>
                  <a:pt x="1302" y="1508"/>
                </a:lnTo>
                <a:lnTo>
                  <a:pt x="1269" y="1535"/>
                </a:lnTo>
                <a:lnTo>
                  <a:pt x="1235" y="1562"/>
                </a:lnTo>
                <a:lnTo>
                  <a:pt x="1201" y="1586"/>
                </a:lnTo>
                <a:lnTo>
                  <a:pt x="1165" y="1608"/>
                </a:lnTo>
                <a:lnTo>
                  <a:pt x="1129" y="1629"/>
                </a:lnTo>
                <a:lnTo>
                  <a:pt x="1091" y="1647"/>
                </a:lnTo>
                <a:lnTo>
                  <a:pt x="1053" y="1664"/>
                </a:lnTo>
                <a:lnTo>
                  <a:pt x="1014" y="1680"/>
                </a:lnTo>
                <a:lnTo>
                  <a:pt x="975" y="1693"/>
                </a:lnTo>
                <a:lnTo>
                  <a:pt x="935" y="1704"/>
                </a:lnTo>
                <a:lnTo>
                  <a:pt x="895" y="1713"/>
                </a:lnTo>
                <a:lnTo>
                  <a:pt x="854" y="1721"/>
                </a:lnTo>
                <a:lnTo>
                  <a:pt x="813" y="1726"/>
                </a:lnTo>
                <a:lnTo>
                  <a:pt x="772" y="1730"/>
                </a:lnTo>
                <a:lnTo>
                  <a:pt x="730" y="1731"/>
                </a:lnTo>
                <a:lnTo>
                  <a:pt x="689" y="1730"/>
                </a:lnTo>
                <a:lnTo>
                  <a:pt x="647" y="1728"/>
                </a:lnTo>
                <a:lnTo>
                  <a:pt x="606" y="1723"/>
                </a:lnTo>
                <a:lnTo>
                  <a:pt x="564" y="1717"/>
                </a:lnTo>
                <a:lnTo>
                  <a:pt x="523" y="1708"/>
                </a:lnTo>
                <a:lnTo>
                  <a:pt x="483" y="1697"/>
                </a:lnTo>
                <a:lnTo>
                  <a:pt x="442" y="1684"/>
                </a:lnTo>
                <a:lnTo>
                  <a:pt x="402" y="1669"/>
                </a:lnTo>
                <a:lnTo>
                  <a:pt x="363" y="1652"/>
                </a:lnTo>
                <a:lnTo>
                  <a:pt x="324" y="1633"/>
                </a:lnTo>
                <a:lnTo>
                  <a:pt x="286" y="1611"/>
                </a:lnTo>
                <a:lnTo>
                  <a:pt x="235" y="1579"/>
                </a:lnTo>
                <a:close/>
                <a:moveTo>
                  <a:pt x="212" y="345"/>
                </a:moveTo>
                <a:lnTo>
                  <a:pt x="0" y="452"/>
                </a:lnTo>
                <a:lnTo>
                  <a:pt x="42" y="2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3" name="AutoShape 38"/>
          <p:cNvSpPr>
            <a:spLocks noChangeArrowheads="1"/>
          </p:cNvSpPr>
          <p:nvPr/>
        </p:nvSpPr>
        <p:spPr bwMode="auto">
          <a:xfrm>
            <a:off x="4734169" y="6106198"/>
            <a:ext cx="179387" cy="50800"/>
          </a:xfrm>
          <a:custGeom>
            <a:avLst/>
            <a:gdLst>
              <a:gd name="T0" fmla="+- 0 11693 11693"/>
              <a:gd name="T1" fmla="*/ T0 w 499"/>
              <a:gd name="T2" fmla="+- 0 17879 17826"/>
              <a:gd name="T3" fmla="*/ 17879 h 142"/>
              <a:gd name="T4" fmla="+- 0 12085 11693"/>
              <a:gd name="T5" fmla="*/ T4 w 499"/>
              <a:gd name="T6" fmla="+- 0 17879 17826"/>
              <a:gd name="T7" fmla="*/ 17879 h 142"/>
              <a:gd name="T8" fmla="+- 0 12085 11693"/>
              <a:gd name="T9" fmla="*/ T8 w 499"/>
              <a:gd name="T10" fmla="+- 0 17914 17826"/>
              <a:gd name="T11" fmla="*/ 17914 h 142"/>
              <a:gd name="T12" fmla="+- 0 11693 11693"/>
              <a:gd name="T13" fmla="*/ T12 w 499"/>
              <a:gd name="T14" fmla="+- 0 17914 17826"/>
              <a:gd name="T15" fmla="*/ 17914 h 142"/>
              <a:gd name="T16" fmla="+- 0 12050 11693"/>
              <a:gd name="T17" fmla="*/ T16 w 499"/>
              <a:gd name="T18" fmla="+- 0 17826 17826"/>
              <a:gd name="T19" fmla="*/ 17826 h 142"/>
              <a:gd name="T20" fmla="+- 0 12191 11693"/>
              <a:gd name="T21" fmla="*/ T20 w 499"/>
              <a:gd name="T22" fmla="+- 0 17897 17826"/>
              <a:gd name="T23" fmla="*/ 17897 h 142"/>
              <a:gd name="T24" fmla="+- 0 12050 11693"/>
              <a:gd name="T25" fmla="*/ T24 w 499"/>
              <a:gd name="T26" fmla="+- 0 17967 17826"/>
              <a:gd name="T27" fmla="*/ 17967 h 14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99" h="142">
                <a:moveTo>
                  <a:pt x="0" y="53"/>
                </a:moveTo>
                <a:lnTo>
                  <a:pt x="392" y="53"/>
                </a:lnTo>
                <a:lnTo>
                  <a:pt x="392" y="88"/>
                </a:lnTo>
                <a:lnTo>
                  <a:pt x="0" y="88"/>
                </a:lnTo>
                <a:close/>
                <a:moveTo>
                  <a:pt x="357" y="0"/>
                </a:moveTo>
                <a:lnTo>
                  <a:pt x="498" y="71"/>
                </a:lnTo>
                <a:lnTo>
                  <a:pt x="357" y="1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4" name="Freeform 37"/>
          <p:cNvSpPr>
            <a:spLocks noChangeArrowheads="1"/>
          </p:cNvSpPr>
          <p:nvPr/>
        </p:nvSpPr>
        <p:spPr bwMode="auto">
          <a:xfrm>
            <a:off x="5340594" y="6036348"/>
            <a:ext cx="914400" cy="3175"/>
          </a:xfrm>
          <a:custGeom>
            <a:avLst/>
            <a:gdLst>
              <a:gd name="T0" fmla="+- 0 13382 13382"/>
              <a:gd name="T1" fmla="*/ T0 w 2540"/>
              <a:gd name="T2" fmla="+- 0 17641 17632"/>
              <a:gd name="T3" fmla="*/ 17641 h 9"/>
              <a:gd name="T4" fmla="+- 0 15922 13382"/>
              <a:gd name="T5" fmla="*/ T4 w 2540"/>
              <a:gd name="T6" fmla="+- 0 17632 17632"/>
              <a:gd name="T7" fmla="*/ 17632 h 9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2540" h="9">
                <a:moveTo>
                  <a:pt x="0" y="9"/>
                </a:moveTo>
                <a:lnTo>
                  <a:pt x="2540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5" name="Freeform 36"/>
          <p:cNvSpPr>
            <a:spLocks noChangeArrowheads="1"/>
          </p:cNvSpPr>
          <p:nvPr/>
        </p:nvSpPr>
        <p:spPr bwMode="auto">
          <a:xfrm>
            <a:off x="5762869" y="5558510"/>
            <a:ext cx="0" cy="395288"/>
          </a:xfrm>
          <a:custGeom>
            <a:avLst/>
            <a:gdLst>
              <a:gd name="T0" fmla="+- 0 17403 16305"/>
              <a:gd name="T1" fmla="*/ 17403 h 1098"/>
              <a:gd name="T2" fmla="+- 0 16305 16305"/>
              <a:gd name="T3" fmla="*/ 16305 h 1098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1098">
                <a:moveTo>
                  <a:pt x="0" y="1098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6" name="AutoShape 35"/>
          <p:cNvSpPr>
            <a:spLocks noChangeArrowheads="1"/>
          </p:cNvSpPr>
          <p:nvPr/>
        </p:nvSpPr>
        <p:spPr bwMode="auto">
          <a:xfrm>
            <a:off x="4740519" y="5837910"/>
            <a:ext cx="179387" cy="50800"/>
          </a:xfrm>
          <a:custGeom>
            <a:avLst/>
            <a:gdLst>
              <a:gd name="T0" fmla="+- 0 12209 11710"/>
              <a:gd name="T1" fmla="*/ T0 w 499"/>
              <a:gd name="T2" fmla="+- 0 17169 17081"/>
              <a:gd name="T3" fmla="*/ 17169 h 142"/>
              <a:gd name="T4" fmla="+- 0 11816 11710"/>
              <a:gd name="T5" fmla="*/ T4 w 499"/>
              <a:gd name="T6" fmla="+- 0 17169 17081"/>
              <a:gd name="T7" fmla="*/ 17169 h 142"/>
              <a:gd name="T8" fmla="+- 0 11816 11710"/>
              <a:gd name="T9" fmla="*/ T8 w 499"/>
              <a:gd name="T10" fmla="+- 0 17134 17081"/>
              <a:gd name="T11" fmla="*/ 17134 h 142"/>
              <a:gd name="T12" fmla="+- 0 12209 11710"/>
              <a:gd name="T13" fmla="*/ T12 w 499"/>
              <a:gd name="T14" fmla="+- 0 17134 17081"/>
              <a:gd name="T15" fmla="*/ 17134 h 142"/>
              <a:gd name="T16" fmla="+- 0 11851 11710"/>
              <a:gd name="T17" fmla="*/ T16 w 499"/>
              <a:gd name="T18" fmla="+- 0 17222 17081"/>
              <a:gd name="T19" fmla="*/ 17222 h 142"/>
              <a:gd name="T20" fmla="+- 0 11710 11710"/>
              <a:gd name="T21" fmla="*/ T20 w 499"/>
              <a:gd name="T22" fmla="+- 0 17151 17081"/>
              <a:gd name="T23" fmla="*/ 17151 h 142"/>
              <a:gd name="T24" fmla="+- 0 11851 11710"/>
              <a:gd name="T25" fmla="*/ T24 w 499"/>
              <a:gd name="T26" fmla="+- 0 17081 17081"/>
              <a:gd name="T27" fmla="*/ 17081 h 14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99" h="142">
                <a:moveTo>
                  <a:pt x="499" y="88"/>
                </a:moveTo>
                <a:lnTo>
                  <a:pt x="106" y="88"/>
                </a:lnTo>
                <a:lnTo>
                  <a:pt x="106" y="53"/>
                </a:lnTo>
                <a:lnTo>
                  <a:pt x="499" y="53"/>
                </a:lnTo>
                <a:close/>
                <a:moveTo>
                  <a:pt x="141" y="141"/>
                </a:moveTo>
                <a:lnTo>
                  <a:pt x="0" y="70"/>
                </a:lnTo>
                <a:lnTo>
                  <a:pt x="1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7" name="Freeform 34"/>
          <p:cNvSpPr>
            <a:spLocks noChangeArrowheads="1"/>
          </p:cNvSpPr>
          <p:nvPr/>
        </p:nvSpPr>
        <p:spPr bwMode="auto">
          <a:xfrm>
            <a:off x="3635619" y="5909348"/>
            <a:ext cx="2176462" cy="87312"/>
          </a:xfrm>
          <a:custGeom>
            <a:avLst/>
            <a:gdLst>
              <a:gd name="T0" fmla="+- 0 8646 8646"/>
              <a:gd name="T1" fmla="*/ T0 w 6046"/>
              <a:gd name="T2" fmla="+- 0 17523 17279"/>
              <a:gd name="T3" fmla="*/ 17523 h 244"/>
              <a:gd name="T4" fmla="+- 0 14691 8646"/>
              <a:gd name="T5" fmla="*/ T4 w 6046"/>
              <a:gd name="T6" fmla="+- 0 17523 17279"/>
              <a:gd name="T7" fmla="*/ 17523 h 244"/>
              <a:gd name="T8" fmla="+- 0 14691 8646"/>
              <a:gd name="T9" fmla="*/ T8 w 6046"/>
              <a:gd name="T10" fmla="+- 0 17279 17279"/>
              <a:gd name="T11" fmla="*/ 17279 h 244"/>
              <a:gd name="T12" fmla="+- 0 8646 8646"/>
              <a:gd name="T13" fmla="*/ T12 w 6046"/>
              <a:gd name="T14" fmla="+- 0 17279 17279"/>
              <a:gd name="T15" fmla="*/ 17279 h 244"/>
              <a:gd name="T16" fmla="+- 0 8646 8646"/>
              <a:gd name="T17" fmla="*/ T16 w 6046"/>
              <a:gd name="T18" fmla="+- 0 17523 17279"/>
              <a:gd name="T19" fmla="*/ 17523 h 2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6046" h="244">
                <a:moveTo>
                  <a:pt x="0" y="244"/>
                </a:moveTo>
                <a:lnTo>
                  <a:pt x="6045" y="244"/>
                </a:lnTo>
                <a:lnTo>
                  <a:pt x="6045" y="0"/>
                </a:lnTo>
                <a:lnTo>
                  <a:pt x="0" y="0"/>
                </a:lnTo>
                <a:lnTo>
                  <a:pt x="0" y="244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8" name="Freeform 33"/>
          <p:cNvSpPr>
            <a:spLocks noChangeArrowheads="1"/>
          </p:cNvSpPr>
          <p:nvPr/>
        </p:nvSpPr>
        <p:spPr bwMode="auto">
          <a:xfrm>
            <a:off x="3635619" y="5909348"/>
            <a:ext cx="2176462" cy="87312"/>
          </a:xfrm>
          <a:custGeom>
            <a:avLst/>
            <a:gdLst>
              <a:gd name="T0" fmla="+- 0 8646 8646"/>
              <a:gd name="T1" fmla="*/ T0 w 6046"/>
              <a:gd name="T2" fmla="+- 0 17523 17279"/>
              <a:gd name="T3" fmla="*/ 17523 h 244"/>
              <a:gd name="T4" fmla="+- 0 14691 8646"/>
              <a:gd name="T5" fmla="*/ T4 w 6046"/>
              <a:gd name="T6" fmla="+- 0 17523 17279"/>
              <a:gd name="T7" fmla="*/ 17523 h 244"/>
              <a:gd name="T8" fmla="+- 0 14691 8646"/>
              <a:gd name="T9" fmla="*/ T8 w 6046"/>
              <a:gd name="T10" fmla="+- 0 17279 17279"/>
              <a:gd name="T11" fmla="*/ 17279 h 244"/>
              <a:gd name="T12" fmla="+- 0 8646 8646"/>
              <a:gd name="T13" fmla="*/ T12 w 6046"/>
              <a:gd name="T14" fmla="+- 0 17279 17279"/>
              <a:gd name="T15" fmla="*/ 17279 h 244"/>
              <a:gd name="T16" fmla="+- 0 8646 8646"/>
              <a:gd name="T17" fmla="*/ T16 w 6046"/>
              <a:gd name="T18" fmla="+- 0 17523 17279"/>
              <a:gd name="T19" fmla="*/ 17523 h 2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6046" h="244">
                <a:moveTo>
                  <a:pt x="0" y="244"/>
                </a:moveTo>
                <a:lnTo>
                  <a:pt x="6045" y="244"/>
                </a:lnTo>
                <a:lnTo>
                  <a:pt x="6045" y="0"/>
                </a:lnTo>
                <a:lnTo>
                  <a:pt x="0" y="0"/>
                </a:lnTo>
                <a:lnTo>
                  <a:pt x="0" y="244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pic>
        <p:nvPicPr>
          <p:cNvPr id="59" name="Picture 32" descr="image165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69" y="5991898"/>
            <a:ext cx="2189162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0" name="Freeform 31"/>
          <p:cNvSpPr>
            <a:spLocks noChangeArrowheads="1"/>
          </p:cNvSpPr>
          <p:nvPr/>
        </p:nvSpPr>
        <p:spPr bwMode="auto">
          <a:xfrm>
            <a:off x="3635619" y="5998248"/>
            <a:ext cx="2176462" cy="87312"/>
          </a:xfrm>
          <a:custGeom>
            <a:avLst/>
            <a:gdLst>
              <a:gd name="T0" fmla="+- 0 8646 8646"/>
              <a:gd name="T1" fmla="*/ T0 w 6046"/>
              <a:gd name="T2" fmla="+- 0 17764 17523"/>
              <a:gd name="T3" fmla="*/ 17764 h 242"/>
              <a:gd name="T4" fmla="+- 0 14691 8646"/>
              <a:gd name="T5" fmla="*/ T4 w 6046"/>
              <a:gd name="T6" fmla="+- 0 17764 17523"/>
              <a:gd name="T7" fmla="*/ 17764 h 242"/>
              <a:gd name="T8" fmla="+- 0 14691 8646"/>
              <a:gd name="T9" fmla="*/ T8 w 6046"/>
              <a:gd name="T10" fmla="+- 0 17523 17523"/>
              <a:gd name="T11" fmla="*/ 17523 h 242"/>
              <a:gd name="T12" fmla="+- 0 8646 8646"/>
              <a:gd name="T13" fmla="*/ T12 w 6046"/>
              <a:gd name="T14" fmla="+- 0 17523 17523"/>
              <a:gd name="T15" fmla="*/ 17523 h 242"/>
              <a:gd name="T16" fmla="+- 0 8646 8646"/>
              <a:gd name="T17" fmla="*/ T16 w 6046"/>
              <a:gd name="T18" fmla="+- 0 17764 17523"/>
              <a:gd name="T19" fmla="*/ 17764 h 24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6046" h="242">
                <a:moveTo>
                  <a:pt x="0" y="241"/>
                </a:moveTo>
                <a:lnTo>
                  <a:pt x="6045" y="241"/>
                </a:lnTo>
                <a:lnTo>
                  <a:pt x="6045" y="0"/>
                </a:lnTo>
                <a:lnTo>
                  <a:pt x="0" y="0"/>
                </a:lnTo>
                <a:lnTo>
                  <a:pt x="0" y="241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61" name="Freeform 30"/>
          <p:cNvSpPr>
            <a:spLocks noChangeArrowheads="1"/>
          </p:cNvSpPr>
          <p:nvPr/>
        </p:nvSpPr>
        <p:spPr bwMode="auto">
          <a:xfrm>
            <a:off x="5762869" y="5558510"/>
            <a:ext cx="493712" cy="0"/>
          </a:xfrm>
          <a:custGeom>
            <a:avLst/>
            <a:gdLst>
              <a:gd name="T0" fmla="+- 0 14550 14550"/>
              <a:gd name="T1" fmla="*/ T0 w 1372"/>
              <a:gd name="T2" fmla="+- 0 15922 14550"/>
              <a:gd name="T3" fmla="*/ T2 w 1372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372">
                <a:moveTo>
                  <a:pt x="0" y="0"/>
                </a:moveTo>
                <a:lnTo>
                  <a:pt x="1372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62" name="Freeform 29"/>
          <p:cNvSpPr>
            <a:spLocks noChangeArrowheads="1"/>
          </p:cNvSpPr>
          <p:nvPr/>
        </p:nvSpPr>
        <p:spPr bwMode="auto">
          <a:xfrm>
            <a:off x="5912094" y="5969673"/>
            <a:ext cx="101600" cy="46037"/>
          </a:xfrm>
          <a:custGeom>
            <a:avLst/>
            <a:gdLst>
              <a:gd name="T0" fmla="+- 0 15251 14969"/>
              <a:gd name="T1" fmla="*/ T0 w 283"/>
              <a:gd name="T2" fmla="+- 0 17467 17446"/>
              <a:gd name="T3" fmla="*/ 17467 h 129"/>
              <a:gd name="T4" fmla="+- 0 15115 14969"/>
              <a:gd name="T5" fmla="*/ T4 w 283"/>
              <a:gd name="T6" fmla="+- 0 17575 17446"/>
              <a:gd name="T7" fmla="*/ 17575 h 129"/>
              <a:gd name="T8" fmla="+- 0 14969 14969"/>
              <a:gd name="T9" fmla="*/ T8 w 283"/>
              <a:gd name="T10" fmla="+- 0 17446 17446"/>
              <a:gd name="T11" fmla="*/ 17446 h 12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83" h="129">
                <a:moveTo>
                  <a:pt x="282" y="21"/>
                </a:moveTo>
                <a:cubicBezTo>
                  <a:pt x="246" y="90"/>
                  <a:pt x="197" y="129"/>
                  <a:pt x="146" y="129"/>
                </a:cubicBezTo>
                <a:cubicBezTo>
                  <a:pt x="91" y="129"/>
                  <a:pt x="37" y="82"/>
                  <a:pt x="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63" name="Freeform 28"/>
          <p:cNvSpPr>
            <a:spLocks noChangeArrowheads="1"/>
          </p:cNvSpPr>
          <p:nvPr/>
        </p:nvSpPr>
        <p:spPr bwMode="auto">
          <a:xfrm>
            <a:off x="5915269" y="6058573"/>
            <a:ext cx="101600" cy="44450"/>
          </a:xfrm>
          <a:custGeom>
            <a:avLst/>
            <a:gdLst>
              <a:gd name="T0" fmla="+- 0 14975 14975"/>
              <a:gd name="T1" fmla="*/ T0 w 283"/>
              <a:gd name="T2" fmla="+- 0 17820 17694"/>
              <a:gd name="T3" fmla="*/ 17820 h 126"/>
              <a:gd name="T4" fmla="+- 0 15101 14975"/>
              <a:gd name="T5" fmla="*/ T4 w 283"/>
              <a:gd name="T6" fmla="+- 0 17699 17694"/>
              <a:gd name="T7" fmla="*/ 17699 h 126"/>
              <a:gd name="T8" fmla="+- 0 15258 14975"/>
              <a:gd name="T9" fmla="*/ T8 w 283"/>
              <a:gd name="T10" fmla="+- 0 17814 17694"/>
              <a:gd name="T11" fmla="*/ 17814 h 1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83" h="126">
                <a:moveTo>
                  <a:pt x="0" y="126"/>
                </a:moveTo>
                <a:cubicBezTo>
                  <a:pt x="30" y="53"/>
                  <a:pt x="75" y="10"/>
                  <a:pt x="126" y="5"/>
                </a:cubicBezTo>
                <a:cubicBezTo>
                  <a:pt x="182" y="0"/>
                  <a:pt x="239" y="42"/>
                  <a:pt x="283" y="1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2603985" y="6104610"/>
            <a:ext cx="19049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latin typeface="Bell MT" panose="02020503060305020303" pitchFamily="18" charset="0"/>
              </a:rPr>
              <a:t>1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5900981" y="5292484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5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66" name="Text Box 25"/>
          <p:cNvSpPr txBox="1">
            <a:spLocks noChangeArrowheads="1"/>
          </p:cNvSpPr>
          <p:nvPr/>
        </p:nvSpPr>
        <p:spPr bwMode="auto">
          <a:xfrm>
            <a:off x="3407019" y="6104610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2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67" name="Text Box 24"/>
          <p:cNvSpPr txBox="1">
            <a:spLocks noChangeArrowheads="1"/>
          </p:cNvSpPr>
          <p:nvPr/>
        </p:nvSpPr>
        <p:spPr bwMode="auto">
          <a:xfrm>
            <a:off x="3459406" y="5292484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solidFill>
                  <a:srgbClr val="000000"/>
                </a:solidFill>
                <a:latin typeface="Bell MT" panose="02020503060305020303" pitchFamily="18" charset="0"/>
                <a:ea typeface="Arial" panose="020B0604020202020204" pitchFamily="34" charset="0"/>
              </a:rPr>
              <a:t>6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68" name="Freeform 23"/>
          <p:cNvSpPr>
            <a:spLocks noChangeArrowheads="1"/>
          </p:cNvSpPr>
          <p:nvPr/>
        </p:nvSpPr>
        <p:spPr bwMode="auto">
          <a:xfrm>
            <a:off x="2448169" y="5018760"/>
            <a:ext cx="0" cy="230188"/>
          </a:xfrm>
          <a:custGeom>
            <a:avLst/>
            <a:gdLst>
              <a:gd name="T0" fmla="+- 0 14804 14804"/>
              <a:gd name="T1" fmla="*/ 14804 h 641"/>
              <a:gd name="T2" fmla="+- 0 15444 14804"/>
              <a:gd name="T3" fmla="*/ 15444 h 641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641">
                <a:moveTo>
                  <a:pt x="0" y="0"/>
                </a:moveTo>
                <a:lnTo>
                  <a:pt x="0" y="640"/>
                </a:lnTo>
              </a:path>
            </a:pathLst>
          </a:custGeom>
          <a:noFill/>
          <a:ln w="28575" cap="sq">
            <a:solidFill>
              <a:srgbClr val="00AF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pic>
        <p:nvPicPr>
          <p:cNvPr id="69" name="Picture 22" descr="image166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19" y="4337723"/>
            <a:ext cx="39528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0" name="Picture 21" descr="image167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19" y="4274223"/>
            <a:ext cx="395287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" name="Freeform 19"/>
          <p:cNvSpPr>
            <a:spLocks noChangeArrowheads="1"/>
          </p:cNvSpPr>
          <p:nvPr/>
        </p:nvSpPr>
        <p:spPr bwMode="auto">
          <a:xfrm>
            <a:off x="2267194" y="4353598"/>
            <a:ext cx="366712" cy="63500"/>
          </a:xfrm>
          <a:custGeom>
            <a:avLst/>
            <a:gdLst>
              <a:gd name="T0" fmla="+- 0 5858 4840"/>
              <a:gd name="T1" fmla="*/ T0 w 1018"/>
              <a:gd name="T2" fmla="+- 0 12955 12955"/>
              <a:gd name="T3" fmla="*/ 12955 h 179"/>
              <a:gd name="T4" fmla="+- 0 5349 4840"/>
              <a:gd name="T5" fmla="*/ T4 w 1018"/>
              <a:gd name="T6" fmla="+- 0 13133 12955"/>
              <a:gd name="T7" fmla="*/ 13133 h 179"/>
              <a:gd name="T8" fmla="+- 0 4840 4840"/>
              <a:gd name="T9" fmla="*/ T8 w 1018"/>
              <a:gd name="T10" fmla="+- 0 12955 12955"/>
              <a:gd name="T11" fmla="*/ 12955 h 179"/>
              <a:gd name="T12" fmla="+- 0 4840 4840"/>
              <a:gd name="T13" fmla="*/ T12 w 1018"/>
              <a:gd name="T14" fmla="+- 0 12955 12955"/>
              <a:gd name="T15" fmla="*/ 12955 h 1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18" h="179">
                <a:moveTo>
                  <a:pt x="1018" y="0"/>
                </a:moveTo>
                <a:cubicBezTo>
                  <a:pt x="1018" y="98"/>
                  <a:pt x="790" y="178"/>
                  <a:pt x="509" y="178"/>
                </a:cubicBezTo>
                <a:cubicBezTo>
                  <a:pt x="228" y="178"/>
                  <a:pt x="0" y="98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2" name="Freeform 17"/>
          <p:cNvSpPr>
            <a:spLocks noChangeArrowheads="1"/>
          </p:cNvSpPr>
          <p:nvPr/>
        </p:nvSpPr>
        <p:spPr bwMode="auto">
          <a:xfrm>
            <a:off x="2267194" y="4288510"/>
            <a:ext cx="366712" cy="63500"/>
          </a:xfrm>
          <a:custGeom>
            <a:avLst/>
            <a:gdLst>
              <a:gd name="T0" fmla="+- 0 4840 4840"/>
              <a:gd name="T1" fmla="*/ T0 w 1018"/>
              <a:gd name="T2" fmla="+- 0 12955 12776"/>
              <a:gd name="T3" fmla="*/ 12955 h 179"/>
              <a:gd name="T4" fmla="+- 0 5349 4840"/>
              <a:gd name="T5" fmla="*/ T4 w 1018"/>
              <a:gd name="T6" fmla="+- 0 12776 12776"/>
              <a:gd name="T7" fmla="*/ 12776 h 179"/>
              <a:gd name="T8" fmla="+- 0 5858 4840"/>
              <a:gd name="T9" fmla="*/ T8 w 1018"/>
              <a:gd name="T10" fmla="+- 0 12955 12776"/>
              <a:gd name="T11" fmla="*/ 12955 h 179"/>
              <a:gd name="T12" fmla="+- 0 5858 4840"/>
              <a:gd name="T13" fmla="*/ T12 w 1018"/>
              <a:gd name="T14" fmla="+- 0 12955 12776"/>
              <a:gd name="T15" fmla="*/ 12955 h 1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18" h="179">
                <a:moveTo>
                  <a:pt x="0" y="179"/>
                </a:moveTo>
                <a:cubicBezTo>
                  <a:pt x="0" y="80"/>
                  <a:pt x="228" y="0"/>
                  <a:pt x="509" y="0"/>
                </a:cubicBezTo>
                <a:cubicBezTo>
                  <a:pt x="790" y="0"/>
                  <a:pt x="1018" y="80"/>
                  <a:pt x="1018" y="179"/>
                </a:cubicBezTo>
                <a:cubicBezTo>
                  <a:pt x="1018" y="179"/>
                  <a:pt x="1018" y="179"/>
                  <a:pt x="1018" y="179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3" name="Freeform 16"/>
          <p:cNvSpPr>
            <a:spLocks noChangeArrowheads="1"/>
          </p:cNvSpPr>
          <p:nvPr/>
        </p:nvSpPr>
        <p:spPr bwMode="auto">
          <a:xfrm>
            <a:off x="2639939" y="4353598"/>
            <a:ext cx="0" cy="679450"/>
          </a:xfrm>
          <a:custGeom>
            <a:avLst/>
            <a:gdLst>
              <a:gd name="T0" fmla="+- 0 12955 12955"/>
              <a:gd name="T1" fmla="*/ 12955 h 1890"/>
              <a:gd name="T2" fmla="+- 0 12955 12955"/>
              <a:gd name="T3" fmla="*/ 12955 h 1890"/>
              <a:gd name="T4" fmla="+- 0 14844 12955"/>
              <a:gd name="T5" fmla="*/ 14844 h 1890"/>
              <a:gd name="T6" fmla="+- 0 14844 12955"/>
              <a:gd name="T7" fmla="*/ 14844 h 1890"/>
            </a:gdLst>
            <a:ahLst/>
            <a:cxnLst>
              <a:cxn ang="0">
                <a:pos x="0" y="T1"/>
              </a:cxn>
              <a:cxn ang="0">
                <a:pos x="0" y="T3"/>
              </a:cxn>
              <a:cxn ang="0">
                <a:pos x="0" y="T5"/>
              </a:cxn>
              <a:cxn ang="0">
                <a:pos x="0" y="T7"/>
              </a:cxn>
            </a:cxnLst>
            <a:rect l="0" t="0" r="r" b="b"/>
            <a:pathLst>
              <a:path h="1890">
                <a:moveTo>
                  <a:pt x="0" y="0"/>
                </a:moveTo>
                <a:lnTo>
                  <a:pt x="0" y="0"/>
                </a:lnTo>
                <a:lnTo>
                  <a:pt x="0" y="1889"/>
                </a:ln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4" name="Freeform 15"/>
          <p:cNvSpPr>
            <a:spLocks noChangeArrowheads="1"/>
          </p:cNvSpPr>
          <p:nvPr/>
        </p:nvSpPr>
        <p:spPr bwMode="auto">
          <a:xfrm>
            <a:off x="2267194" y="5033048"/>
            <a:ext cx="366712" cy="63500"/>
          </a:xfrm>
          <a:custGeom>
            <a:avLst/>
            <a:gdLst>
              <a:gd name="T0" fmla="+- 0 5858 4840"/>
              <a:gd name="T1" fmla="*/ T0 w 1018"/>
              <a:gd name="T2" fmla="+- 0 14844 14844"/>
              <a:gd name="T3" fmla="*/ 14844 h 179"/>
              <a:gd name="T4" fmla="+- 0 5349 4840"/>
              <a:gd name="T5" fmla="*/ T4 w 1018"/>
              <a:gd name="T6" fmla="+- 0 15023 14844"/>
              <a:gd name="T7" fmla="*/ 15023 h 179"/>
              <a:gd name="T8" fmla="+- 0 4840 4840"/>
              <a:gd name="T9" fmla="*/ T8 w 1018"/>
              <a:gd name="T10" fmla="+- 0 14844 14844"/>
              <a:gd name="T11" fmla="*/ 14844 h 179"/>
              <a:gd name="T12" fmla="+- 0 4840 4840"/>
              <a:gd name="T13" fmla="*/ T12 w 1018"/>
              <a:gd name="T14" fmla="+- 0 14844 14844"/>
              <a:gd name="T15" fmla="*/ 14844 h 1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18" h="179">
                <a:moveTo>
                  <a:pt x="1018" y="0"/>
                </a:moveTo>
                <a:cubicBezTo>
                  <a:pt x="1018" y="99"/>
                  <a:pt x="790" y="179"/>
                  <a:pt x="509" y="179"/>
                </a:cubicBezTo>
                <a:cubicBezTo>
                  <a:pt x="228" y="179"/>
                  <a:pt x="0" y="99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5" name="Freeform 14"/>
          <p:cNvSpPr>
            <a:spLocks noChangeArrowheads="1"/>
          </p:cNvSpPr>
          <p:nvPr/>
        </p:nvSpPr>
        <p:spPr bwMode="auto">
          <a:xfrm>
            <a:off x="2267194" y="4353598"/>
            <a:ext cx="0" cy="679450"/>
          </a:xfrm>
          <a:custGeom>
            <a:avLst/>
            <a:gdLst>
              <a:gd name="T0" fmla="+- 0 14844 12955"/>
              <a:gd name="T1" fmla="*/ 14844 h 1890"/>
              <a:gd name="T2" fmla="+- 0 14844 12955"/>
              <a:gd name="T3" fmla="*/ 14844 h 1890"/>
              <a:gd name="T4" fmla="+- 0 12955 12955"/>
              <a:gd name="T5" fmla="*/ 12955 h 1890"/>
            </a:gdLst>
            <a:ahLst/>
            <a:cxnLst>
              <a:cxn ang="0">
                <a:pos x="0" y="T1"/>
              </a:cxn>
              <a:cxn ang="0">
                <a:pos x="0" y="T3"/>
              </a:cxn>
              <a:cxn ang="0">
                <a:pos x="0" y="T5"/>
              </a:cxn>
            </a:cxnLst>
            <a:rect l="0" t="0" r="r" b="b"/>
            <a:pathLst>
              <a:path h="1890">
                <a:moveTo>
                  <a:pt x="0" y="1889"/>
                </a:moveTo>
                <a:lnTo>
                  <a:pt x="0" y="1889"/>
                </a:lnTo>
                <a:lnTo>
                  <a:pt x="0" y="0"/>
                </a:ln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6" name="Freeform 13"/>
          <p:cNvSpPr>
            <a:spLocks noChangeArrowheads="1"/>
          </p:cNvSpPr>
          <p:nvPr/>
        </p:nvSpPr>
        <p:spPr bwMode="auto">
          <a:xfrm>
            <a:off x="2262431" y="4925098"/>
            <a:ext cx="366713" cy="168275"/>
          </a:xfrm>
          <a:custGeom>
            <a:avLst/>
            <a:gdLst>
              <a:gd name="T0" fmla="+- 0 4828 4828"/>
              <a:gd name="T1" fmla="*/ T0 w 1018"/>
              <a:gd name="T2" fmla="+- 0 14543 14543"/>
              <a:gd name="T3" fmla="*/ 14543 h 468"/>
              <a:gd name="T4" fmla="+- 0 5336 4828"/>
              <a:gd name="T5" fmla="*/ T4 w 1018"/>
              <a:gd name="T6" fmla="+- 0 14699 14543"/>
              <a:gd name="T7" fmla="*/ 14699 h 468"/>
              <a:gd name="T8" fmla="+- 0 5845 4828"/>
              <a:gd name="T9" fmla="*/ T8 w 1018"/>
              <a:gd name="T10" fmla="+- 0 14543 14543"/>
              <a:gd name="T11" fmla="*/ 14543 h 468"/>
              <a:gd name="T12" fmla="+- 0 5845 4828"/>
              <a:gd name="T13" fmla="*/ T12 w 1018"/>
              <a:gd name="T14" fmla="+- 0 14543 14543"/>
              <a:gd name="T15" fmla="*/ 14543 h 468"/>
              <a:gd name="T16" fmla="+- 0 5845 4828"/>
              <a:gd name="T17" fmla="*/ T16 w 1018"/>
              <a:gd name="T18" fmla="+- 0 14854 14543"/>
              <a:gd name="T19" fmla="*/ 14854 h 468"/>
              <a:gd name="T20" fmla="+- 0 5845 4828"/>
              <a:gd name="T21" fmla="*/ T20 w 1018"/>
              <a:gd name="T22" fmla="+- 0 14854 14543"/>
              <a:gd name="T23" fmla="*/ 14854 h 468"/>
              <a:gd name="T24" fmla="+- 0 5336 4828"/>
              <a:gd name="T25" fmla="*/ T24 w 1018"/>
              <a:gd name="T26" fmla="+- 0 15010 14543"/>
              <a:gd name="T27" fmla="*/ 15010 h 468"/>
              <a:gd name="T28" fmla="+- 0 4828 4828"/>
              <a:gd name="T29" fmla="*/ T28 w 1018"/>
              <a:gd name="T30" fmla="+- 0 14854 14543"/>
              <a:gd name="T31" fmla="*/ 14854 h 468"/>
              <a:gd name="T32" fmla="+- 0 4828 4828"/>
              <a:gd name="T33" fmla="*/ T32 w 1018"/>
              <a:gd name="T34" fmla="+- 0 14854 14543"/>
              <a:gd name="T35" fmla="*/ 14854 h 4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1018" h="468">
                <a:moveTo>
                  <a:pt x="0" y="0"/>
                </a:moveTo>
                <a:cubicBezTo>
                  <a:pt x="0" y="86"/>
                  <a:pt x="227" y="156"/>
                  <a:pt x="508" y="156"/>
                </a:cubicBezTo>
                <a:cubicBezTo>
                  <a:pt x="789" y="156"/>
                  <a:pt x="1017" y="86"/>
                  <a:pt x="1017" y="0"/>
                </a:cubicBezTo>
                <a:lnTo>
                  <a:pt x="1017" y="0"/>
                </a:lnTo>
                <a:lnTo>
                  <a:pt x="1017" y="311"/>
                </a:lnTo>
                <a:cubicBezTo>
                  <a:pt x="1017" y="397"/>
                  <a:pt x="789" y="467"/>
                  <a:pt x="508" y="467"/>
                </a:cubicBezTo>
                <a:cubicBezTo>
                  <a:pt x="227" y="467"/>
                  <a:pt x="0" y="397"/>
                  <a:pt x="0" y="311"/>
                </a:cubicBezTo>
                <a:cubicBezTo>
                  <a:pt x="0" y="311"/>
                  <a:pt x="0" y="311"/>
                  <a:pt x="0" y="311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7" name="Freeform 12"/>
          <p:cNvSpPr>
            <a:spLocks noChangeArrowheads="1"/>
          </p:cNvSpPr>
          <p:nvPr/>
        </p:nvSpPr>
        <p:spPr bwMode="auto">
          <a:xfrm>
            <a:off x="2274079" y="4658273"/>
            <a:ext cx="366713" cy="111125"/>
          </a:xfrm>
          <a:custGeom>
            <a:avLst/>
            <a:gdLst>
              <a:gd name="T0" fmla="+- 0 4828 4828"/>
              <a:gd name="T1" fmla="*/ T0 w 1018"/>
              <a:gd name="T2" fmla="+- 0 14543 14388"/>
              <a:gd name="T3" fmla="*/ 14543 h 312"/>
              <a:gd name="T4" fmla="+- 0 5336 4828"/>
              <a:gd name="T5" fmla="*/ T4 w 1018"/>
              <a:gd name="T6" fmla="+- 0 14388 14388"/>
              <a:gd name="T7" fmla="*/ 14388 h 312"/>
              <a:gd name="T8" fmla="+- 0 5845 4828"/>
              <a:gd name="T9" fmla="*/ T8 w 1018"/>
              <a:gd name="T10" fmla="+- 0 14543 14388"/>
              <a:gd name="T11" fmla="*/ 14543 h 312"/>
              <a:gd name="T12" fmla="+- 0 5845 4828"/>
              <a:gd name="T13" fmla="*/ T12 w 1018"/>
              <a:gd name="T14" fmla="+- 0 14543 14388"/>
              <a:gd name="T15" fmla="*/ 14543 h 312"/>
              <a:gd name="T16" fmla="+- 0 5845 4828"/>
              <a:gd name="T17" fmla="*/ T16 w 1018"/>
              <a:gd name="T18" fmla="+- 0 14543 14388"/>
              <a:gd name="T19" fmla="*/ 14543 h 312"/>
              <a:gd name="T20" fmla="+- 0 5336 4828"/>
              <a:gd name="T21" fmla="*/ T20 w 1018"/>
              <a:gd name="T22" fmla="+- 0 14699 14388"/>
              <a:gd name="T23" fmla="*/ 14699 h 312"/>
              <a:gd name="T24" fmla="+- 0 4828 4828"/>
              <a:gd name="T25" fmla="*/ T24 w 1018"/>
              <a:gd name="T26" fmla="+- 0 14543 14388"/>
              <a:gd name="T27" fmla="*/ 14543 h 312"/>
              <a:gd name="T28" fmla="+- 0 4828 4828"/>
              <a:gd name="T29" fmla="*/ T28 w 1018"/>
              <a:gd name="T30" fmla="+- 0 14543 14388"/>
              <a:gd name="T31" fmla="*/ 14543 h 3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1018" h="312">
                <a:moveTo>
                  <a:pt x="0" y="155"/>
                </a:moveTo>
                <a:cubicBezTo>
                  <a:pt x="0" y="69"/>
                  <a:pt x="227" y="0"/>
                  <a:pt x="508" y="0"/>
                </a:cubicBezTo>
                <a:cubicBezTo>
                  <a:pt x="789" y="0"/>
                  <a:pt x="1017" y="69"/>
                  <a:pt x="1017" y="155"/>
                </a:cubicBezTo>
                <a:cubicBezTo>
                  <a:pt x="1017" y="155"/>
                  <a:pt x="1017" y="155"/>
                  <a:pt x="1017" y="155"/>
                </a:cubicBezTo>
                <a:lnTo>
                  <a:pt x="1017" y="155"/>
                </a:lnTo>
                <a:cubicBezTo>
                  <a:pt x="1017" y="241"/>
                  <a:pt x="789" y="311"/>
                  <a:pt x="508" y="311"/>
                </a:cubicBezTo>
                <a:cubicBezTo>
                  <a:pt x="227" y="311"/>
                  <a:pt x="0" y="241"/>
                  <a:pt x="0" y="155"/>
                </a:cubicBezTo>
                <a:cubicBezTo>
                  <a:pt x="0" y="155"/>
                  <a:pt x="0" y="155"/>
                  <a:pt x="0" y="155"/>
                </a:cubicBezTo>
                <a:close/>
              </a:path>
            </a:pathLst>
          </a:custGeom>
          <a:solidFill>
            <a:srgbClr val="6666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0" name="Freeform 7"/>
          <p:cNvSpPr>
            <a:spLocks noChangeArrowheads="1"/>
          </p:cNvSpPr>
          <p:nvPr/>
        </p:nvSpPr>
        <p:spPr bwMode="auto">
          <a:xfrm>
            <a:off x="2627556" y="4925098"/>
            <a:ext cx="0" cy="111125"/>
          </a:xfrm>
          <a:custGeom>
            <a:avLst/>
            <a:gdLst>
              <a:gd name="T0" fmla="+- 0 14543 14543"/>
              <a:gd name="T1" fmla="*/ 14543 h 312"/>
              <a:gd name="T2" fmla="+- 0 14543 14543"/>
              <a:gd name="T3" fmla="*/ 14543 h 312"/>
              <a:gd name="T4" fmla="+- 0 14854 14543"/>
              <a:gd name="T5" fmla="*/ 14854 h 312"/>
              <a:gd name="T6" fmla="+- 0 14854 14543"/>
              <a:gd name="T7" fmla="*/ 14854 h 312"/>
            </a:gdLst>
            <a:ahLst/>
            <a:cxnLst>
              <a:cxn ang="0">
                <a:pos x="0" y="T1"/>
              </a:cxn>
              <a:cxn ang="0">
                <a:pos x="0" y="T3"/>
              </a:cxn>
              <a:cxn ang="0">
                <a:pos x="0" y="T5"/>
              </a:cxn>
              <a:cxn ang="0">
                <a:pos x="0" y="T7"/>
              </a:cxn>
            </a:cxnLst>
            <a:rect l="0" t="0" r="r" b="b"/>
            <a:pathLst>
              <a:path h="312">
                <a:moveTo>
                  <a:pt x="0" y="0"/>
                </a:moveTo>
                <a:lnTo>
                  <a:pt x="0" y="0"/>
                </a:lnTo>
                <a:lnTo>
                  <a:pt x="0" y="311"/>
                </a:ln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66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1" name="Freeform 6"/>
          <p:cNvSpPr>
            <a:spLocks noChangeArrowheads="1"/>
          </p:cNvSpPr>
          <p:nvPr/>
        </p:nvSpPr>
        <p:spPr bwMode="auto">
          <a:xfrm>
            <a:off x="2262431" y="5036223"/>
            <a:ext cx="366713" cy="55562"/>
          </a:xfrm>
          <a:custGeom>
            <a:avLst/>
            <a:gdLst>
              <a:gd name="T0" fmla="+- 0 5845 4828"/>
              <a:gd name="T1" fmla="*/ T0 w 1018"/>
              <a:gd name="T2" fmla="+- 0 14854 14854"/>
              <a:gd name="T3" fmla="*/ 14854 h 156"/>
              <a:gd name="T4" fmla="+- 0 5336 4828"/>
              <a:gd name="T5" fmla="*/ T4 w 1018"/>
              <a:gd name="T6" fmla="+- 0 15010 14854"/>
              <a:gd name="T7" fmla="*/ 15010 h 156"/>
              <a:gd name="T8" fmla="+- 0 4828 4828"/>
              <a:gd name="T9" fmla="*/ T8 w 1018"/>
              <a:gd name="T10" fmla="+- 0 14854 14854"/>
              <a:gd name="T11" fmla="*/ 14854 h 156"/>
              <a:gd name="T12" fmla="+- 0 4828 4828"/>
              <a:gd name="T13" fmla="*/ T12 w 1018"/>
              <a:gd name="T14" fmla="+- 0 14854 14854"/>
              <a:gd name="T15" fmla="*/ 14854 h 1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18" h="156">
                <a:moveTo>
                  <a:pt x="1017" y="0"/>
                </a:moveTo>
                <a:cubicBezTo>
                  <a:pt x="1017" y="86"/>
                  <a:pt x="789" y="156"/>
                  <a:pt x="508" y="156"/>
                </a:cubicBezTo>
                <a:cubicBezTo>
                  <a:pt x="227" y="156"/>
                  <a:pt x="0" y="86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66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2730744" y="4490123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7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84" name="Freeform 3"/>
          <p:cNvSpPr>
            <a:spLocks noChangeArrowheads="1"/>
          </p:cNvSpPr>
          <p:nvPr/>
        </p:nvSpPr>
        <p:spPr bwMode="auto">
          <a:xfrm>
            <a:off x="4645269" y="3169323"/>
            <a:ext cx="0" cy="20637"/>
          </a:xfrm>
          <a:custGeom>
            <a:avLst/>
            <a:gdLst>
              <a:gd name="T0" fmla="+- 0 11450 11450"/>
              <a:gd name="T1" fmla="*/ T0 w 1"/>
              <a:gd name="T2" fmla="+- 0 9667 9667"/>
              <a:gd name="T3" fmla="*/ 9667 h 58"/>
              <a:gd name="T4" fmla="+- 0 11450 11450"/>
              <a:gd name="T5" fmla="*/ T4 w 1"/>
              <a:gd name="T6" fmla="+- 0 9724 9667"/>
              <a:gd name="T7" fmla="*/ 9724 h 58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58">
                <a:moveTo>
                  <a:pt x="0" y="0"/>
                </a:moveTo>
                <a:lnTo>
                  <a:pt x="0" y="57"/>
                </a:ln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6" name="Freeform 125"/>
          <p:cNvSpPr>
            <a:spLocks noChangeArrowheads="1"/>
          </p:cNvSpPr>
          <p:nvPr/>
        </p:nvSpPr>
        <p:spPr bwMode="auto">
          <a:xfrm>
            <a:off x="6255605" y="5427725"/>
            <a:ext cx="685800" cy="742950"/>
          </a:xfrm>
          <a:custGeom>
            <a:avLst/>
            <a:gdLst>
              <a:gd name="T0" fmla="+- 0 15922 15922"/>
              <a:gd name="T1" fmla="*/ T0 w 1906"/>
              <a:gd name="T2" fmla="+- 0 17641 15943"/>
              <a:gd name="T3" fmla="*/ 17641 h 2064"/>
              <a:gd name="T4" fmla="+- 0 16747 15922"/>
              <a:gd name="T5" fmla="*/ T4 w 1906"/>
              <a:gd name="T6" fmla="+- 0 18007 15943"/>
              <a:gd name="T7" fmla="*/ 18007 h 2064"/>
              <a:gd name="T8" fmla="+- 0 17827 15922"/>
              <a:gd name="T9" fmla="*/ T8 w 1906"/>
              <a:gd name="T10" fmla="+- 0 16975 15943"/>
              <a:gd name="T11" fmla="*/ 16975 h 2064"/>
              <a:gd name="T12" fmla="+- 0 16747 15922"/>
              <a:gd name="T13" fmla="*/ T12 w 1906"/>
              <a:gd name="T14" fmla="+- 0 15943 15943"/>
              <a:gd name="T15" fmla="*/ 15943 h 2064"/>
              <a:gd name="T16" fmla="+- 0 15930 15922"/>
              <a:gd name="T17" fmla="*/ T16 w 1906"/>
              <a:gd name="T18" fmla="+- 0 16300 15943"/>
              <a:gd name="T19" fmla="*/ 16300 h 206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906" h="2064">
                <a:moveTo>
                  <a:pt x="0" y="1698"/>
                </a:moveTo>
                <a:cubicBezTo>
                  <a:pt x="205" y="1930"/>
                  <a:pt x="507" y="2064"/>
                  <a:pt x="825" y="2064"/>
                </a:cubicBezTo>
                <a:cubicBezTo>
                  <a:pt x="1421" y="2064"/>
                  <a:pt x="1905" y="1602"/>
                  <a:pt x="1905" y="1032"/>
                </a:cubicBezTo>
                <a:cubicBezTo>
                  <a:pt x="1905" y="462"/>
                  <a:pt x="1421" y="0"/>
                  <a:pt x="825" y="0"/>
                </a:cubicBezTo>
                <a:cubicBezTo>
                  <a:pt x="511" y="0"/>
                  <a:pt x="213" y="130"/>
                  <a:pt x="8" y="357"/>
                </a:cubicBez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7" name="Freeform 121"/>
          <p:cNvSpPr>
            <a:spLocks noChangeArrowheads="1"/>
          </p:cNvSpPr>
          <p:nvPr/>
        </p:nvSpPr>
        <p:spPr bwMode="auto">
          <a:xfrm>
            <a:off x="3810244" y="1159548"/>
            <a:ext cx="65087" cy="3130550"/>
          </a:xfrm>
          <a:custGeom>
            <a:avLst/>
            <a:gdLst>
              <a:gd name="T0" fmla="+- 0 9310 9129"/>
              <a:gd name="T1" fmla="*/ T0 w 181"/>
              <a:gd name="T2" fmla="+- 0 4082 4082"/>
              <a:gd name="T3" fmla="*/ 4082 h 8697"/>
              <a:gd name="T4" fmla="+- 0 9169 9129"/>
              <a:gd name="T5" fmla="*/ T4 w 181"/>
              <a:gd name="T6" fmla="+- 0 9415 4082"/>
              <a:gd name="T7" fmla="*/ 9415 h 8697"/>
              <a:gd name="T8" fmla="+- 0 9129 9129"/>
              <a:gd name="T9" fmla="*/ T8 w 181"/>
              <a:gd name="T10" fmla="+- 0 12778 4082"/>
              <a:gd name="T11" fmla="*/ 12778 h 8697"/>
              <a:gd name="T12" fmla="+- 0 9129 9129"/>
              <a:gd name="T13" fmla="*/ T12 w 181"/>
              <a:gd name="T14" fmla="+- 0 12778 4082"/>
              <a:gd name="T15" fmla="*/ 12778 h 86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81" h="8697">
                <a:moveTo>
                  <a:pt x="181" y="0"/>
                </a:moveTo>
                <a:cubicBezTo>
                  <a:pt x="125" y="1942"/>
                  <a:pt x="70" y="3884"/>
                  <a:pt x="40" y="5333"/>
                </a:cubicBezTo>
                <a:cubicBezTo>
                  <a:pt x="10" y="6783"/>
                  <a:pt x="0" y="8696"/>
                  <a:pt x="0" y="8696"/>
                </a:cubicBezTo>
                <a:lnTo>
                  <a:pt x="0" y="869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8" name="Freeform 120"/>
          <p:cNvSpPr>
            <a:spLocks noChangeArrowheads="1"/>
          </p:cNvSpPr>
          <p:nvPr/>
        </p:nvSpPr>
        <p:spPr bwMode="auto">
          <a:xfrm>
            <a:off x="4623044" y="1016673"/>
            <a:ext cx="26987" cy="2176462"/>
          </a:xfrm>
          <a:custGeom>
            <a:avLst/>
            <a:gdLst>
              <a:gd name="T0" fmla="+- 0 11388 11388"/>
              <a:gd name="T1" fmla="*/ T0 w 74"/>
              <a:gd name="T2" fmla="+- 0 3687 3687"/>
              <a:gd name="T3" fmla="*/ 3687 h 6048"/>
              <a:gd name="T4" fmla="+- 0 11403 11388"/>
              <a:gd name="T5" fmla="*/ T4 w 74"/>
              <a:gd name="T6" fmla="+- 0 7395 3687"/>
              <a:gd name="T7" fmla="*/ 7395 h 6048"/>
              <a:gd name="T8" fmla="+- 0 11462 11388"/>
              <a:gd name="T9" fmla="*/ T8 w 74"/>
              <a:gd name="T10" fmla="+- 0 9735 3687"/>
              <a:gd name="T11" fmla="*/ 9735 h 6048"/>
              <a:gd name="T12" fmla="+- 0 11462 11388"/>
              <a:gd name="T13" fmla="*/ T12 w 74"/>
              <a:gd name="T14" fmla="+- 0 9735 3687"/>
              <a:gd name="T15" fmla="*/ 9735 h 604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74" h="6048">
                <a:moveTo>
                  <a:pt x="0" y="0"/>
                </a:moveTo>
                <a:cubicBezTo>
                  <a:pt x="2" y="1350"/>
                  <a:pt x="3" y="2700"/>
                  <a:pt x="15" y="3708"/>
                </a:cubicBezTo>
                <a:cubicBezTo>
                  <a:pt x="28" y="4716"/>
                  <a:pt x="74" y="6048"/>
                  <a:pt x="74" y="6048"/>
                </a:cubicBezTo>
                <a:lnTo>
                  <a:pt x="74" y="604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9" name="Freeform 119"/>
          <p:cNvSpPr>
            <a:spLocks noChangeArrowheads="1"/>
          </p:cNvSpPr>
          <p:nvPr/>
        </p:nvSpPr>
        <p:spPr bwMode="auto">
          <a:xfrm>
            <a:off x="4276969" y="1038898"/>
            <a:ext cx="28575" cy="3130550"/>
          </a:xfrm>
          <a:custGeom>
            <a:avLst/>
            <a:gdLst>
              <a:gd name="T0" fmla="+- 0 10505 10424"/>
              <a:gd name="T1" fmla="*/ T0 w 81"/>
              <a:gd name="T2" fmla="+- 0 3750 3750"/>
              <a:gd name="T3" fmla="*/ 3750 h 8698"/>
              <a:gd name="T4" fmla="+- 0 10435 10424"/>
              <a:gd name="T5" fmla="*/ T4 w 81"/>
              <a:gd name="T6" fmla="+- 0 9085 3750"/>
              <a:gd name="T7" fmla="*/ 9085 h 8698"/>
              <a:gd name="T8" fmla="+- 0 10440 10424"/>
              <a:gd name="T9" fmla="*/ T8 w 81"/>
              <a:gd name="T10" fmla="+- 0 12448 3750"/>
              <a:gd name="T11" fmla="*/ 12448 h 8698"/>
              <a:gd name="T12" fmla="+- 0 10440 10424"/>
              <a:gd name="T13" fmla="*/ T12 w 81"/>
              <a:gd name="T14" fmla="+- 0 12448 3750"/>
              <a:gd name="T15" fmla="*/ 12448 h 869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81" h="8698">
                <a:moveTo>
                  <a:pt x="81" y="0"/>
                </a:moveTo>
                <a:cubicBezTo>
                  <a:pt x="51" y="1943"/>
                  <a:pt x="22" y="3885"/>
                  <a:pt x="11" y="5335"/>
                </a:cubicBezTo>
                <a:cubicBezTo>
                  <a:pt x="0" y="6784"/>
                  <a:pt x="16" y="8698"/>
                  <a:pt x="16" y="8698"/>
                </a:cubicBezTo>
                <a:lnTo>
                  <a:pt x="16" y="869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0" name="Freeform 118"/>
          <p:cNvSpPr>
            <a:spLocks noChangeArrowheads="1"/>
          </p:cNvSpPr>
          <p:nvPr/>
        </p:nvSpPr>
        <p:spPr bwMode="auto">
          <a:xfrm>
            <a:off x="6720131" y="2305723"/>
            <a:ext cx="622300" cy="1995487"/>
          </a:xfrm>
          <a:custGeom>
            <a:avLst/>
            <a:gdLst>
              <a:gd name="T0" fmla="+- 0 17211 17211"/>
              <a:gd name="T1" fmla="*/ T0 w 1729"/>
              <a:gd name="T2" fmla="+- 0 7269 7269"/>
              <a:gd name="T3" fmla="*/ 7269 h 5544"/>
              <a:gd name="T4" fmla="+- 0 17669 17211"/>
              <a:gd name="T5" fmla="*/ T4 w 1729"/>
              <a:gd name="T6" fmla="+- 0 7577 7269"/>
              <a:gd name="T7" fmla="*/ 7577 h 5544"/>
              <a:gd name="T8" fmla="+- 0 18483 17211"/>
              <a:gd name="T9" fmla="*/ T8 w 1729"/>
              <a:gd name="T10" fmla="+- 0 9065 7269"/>
              <a:gd name="T11" fmla="*/ 9065 h 5544"/>
              <a:gd name="T12" fmla="+- 0 18940 17211"/>
              <a:gd name="T13" fmla="*/ T12 w 1729"/>
              <a:gd name="T14" fmla="+- 0 12813 7269"/>
              <a:gd name="T15" fmla="*/ 12813 h 55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729" h="5544">
                <a:moveTo>
                  <a:pt x="0" y="0"/>
                </a:moveTo>
                <a:cubicBezTo>
                  <a:pt x="123" y="4"/>
                  <a:pt x="246" y="9"/>
                  <a:pt x="458" y="308"/>
                </a:cubicBezTo>
                <a:cubicBezTo>
                  <a:pt x="670" y="608"/>
                  <a:pt x="1060" y="924"/>
                  <a:pt x="1272" y="1796"/>
                </a:cubicBezTo>
                <a:cubicBezTo>
                  <a:pt x="1483" y="2669"/>
                  <a:pt x="1606" y="4106"/>
                  <a:pt x="1729" y="5544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1" name="Freeform 117"/>
          <p:cNvSpPr>
            <a:spLocks noChangeArrowheads="1"/>
          </p:cNvSpPr>
          <p:nvPr/>
        </p:nvSpPr>
        <p:spPr bwMode="auto">
          <a:xfrm>
            <a:off x="6750294" y="4165661"/>
            <a:ext cx="200025" cy="139700"/>
          </a:xfrm>
          <a:custGeom>
            <a:avLst/>
            <a:gdLst>
              <a:gd name="T0" fmla="+- 0 17298 17298"/>
              <a:gd name="T1" fmla="*/ T0 w 559"/>
              <a:gd name="T2" fmla="+- 0 12466 12466"/>
              <a:gd name="T3" fmla="*/ 12466 h 390"/>
              <a:gd name="T4" fmla="+- 0 17446 17298"/>
              <a:gd name="T5" fmla="*/ T4 w 559"/>
              <a:gd name="T6" fmla="+- 0 12488 12466"/>
              <a:gd name="T7" fmla="*/ 12488 h 390"/>
              <a:gd name="T8" fmla="+- 0 17708 17298"/>
              <a:gd name="T9" fmla="*/ T8 w 559"/>
              <a:gd name="T10" fmla="+- 0 12593 12466"/>
              <a:gd name="T11" fmla="*/ 12593 h 390"/>
              <a:gd name="T12" fmla="+- 0 17856 17298"/>
              <a:gd name="T13" fmla="*/ T12 w 559"/>
              <a:gd name="T14" fmla="+- 0 12856 12466"/>
              <a:gd name="T15" fmla="*/ 12856 h 39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559" h="390">
                <a:moveTo>
                  <a:pt x="0" y="0"/>
                </a:moveTo>
                <a:cubicBezTo>
                  <a:pt x="40" y="1"/>
                  <a:pt x="79" y="1"/>
                  <a:pt x="148" y="22"/>
                </a:cubicBezTo>
                <a:cubicBezTo>
                  <a:pt x="216" y="43"/>
                  <a:pt x="342" y="65"/>
                  <a:pt x="410" y="127"/>
                </a:cubicBezTo>
                <a:cubicBezTo>
                  <a:pt x="479" y="188"/>
                  <a:pt x="518" y="289"/>
                  <a:pt x="558" y="39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2" name="Freeform 116"/>
          <p:cNvSpPr>
            <a:spLocks noChangeArrowheads="1"/>
          </p:cNvSpPr>
          <p:nvPr/>
        </p:nvSpPr>
        <p:spPr bwMode="auto">
          <a:xfrm>
            <a:off x="6791569" y="3188373"/>
            <a:ext cx="336550" cy="1117600"/>
          </a:xfrm>
          <a:custGeom>
            <a:avLst/>
            <a:gdLst>
              <a:gd name="T0" fmla="+- 0 17411 17411"/>
              <a:gd name="T1" fmla="*/ T0 w 936"/>
              <a:gd name="T2" fmla="+- 0 9718 9718"/>
              <a:gd name="T3" fmla="*/ 9718 h 3104"/>
              <a:gd name="T4" fmla="+- 0 17659 17411"/>
              <a:gd name="T5" fmla="*/ T4 w 936"/>
              <a:gd name="T6" fmla="+- 0 9890 9718"/>
              <a:gd name="T7" fmla="*/ 9890 h 3104"/>
              <a:gd name="T8" fmla="+- 0 18099 17411"/>
              <a:gd name="T9" fmla="*/ T8 w 936"/>
              <a:gd name="T10" fmla="+- 0 10723 9718"/>
              <a:gd name="T11" fmla="*/ 10723 h 3104"/>
              <a:gd name="T12" fmla="+- 0 18347 17411"/>
              <a:gd name="T13" fmla="*/ T12 w 936"/>
              <a:gd name="T14" fmla="+- 0 12821 9718"/>
              <a:gd name="T15" fmla="*/ 12821 h 31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936" h="3104">
                <a:moveTo>
                  <a:pt x="0" y="0"/>
                </a:moveTo>
                <a:cubicBezTo>
                  <a:pt x="67" y="2"/>
                  <a:pt x="133" y="5"/>
                  <a:pt x="248" y="172"/>
                </a:cubicBezTo>
                <a:cubicBezTo>
                  <a:pt x="362" y="340"/>
                  <a:pt x="573" y="517"/>
                  <a:pt x="688" y="1005"/>
                </a:cubicBezTo>
                <a:cubicBezTo>
                  <a:pt x="803" y="1494"/>
                  <a:pt x="869" y="2298"/>
                  <a:pt x="936" y="3103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3" name="Freeform 115"/>
          <p:cNvSpPr>
            <a:spLocks noChangeArrowheads="1"/>
          </p:cNvSpPr>
          <p:nvPr/>
        </p:nvSpPr>
        <p:spPr bwMode="auto">
          <a:xfrm>
            <a:off x="4975469" y="1050010"/>
            <a:ext cx="127000" cy="1276350"/>
          </a:xfrm>
          <a:custGeom>
            <a:avLst/>
            <a:gdLst>
              <a:gd name="T0" fmla="+- 0 12366 12366"/>
              <a:gd name="T1" fmla="*/ T0 w 352"/>
              <a:gd name="T2" fmla="+- 0 3780 3780"/>
              <a:gd name="T3" fmla="*/ 3780 h 3546"/>
              <a:gd name="T4" fmla="+- 0 12566 12366"/>
              <a:gd name="T5" fmla="*/ T4 w 352"/>
              <a:gd name="T6" fmla="+- 0 5956 3780"/>
              <a:gd name="T7" fmla="*/ 5956 h 3546"/>
              <a:gd name="T8" fmla="+- 0 12717 12366"/>
              <a:gd name="T9" fmla="*/ T8 w 352"/>
              <a:gd name="T10" fmla="+- 0 7326 3780"/>
              <a:gd name="T11" fmla="*/ 7326 h 3546"/>
              <a:gd name="T12" fmla="+- 0 12717 12366"/>
              <a:gd name="T13" fmla="*/ T12 w 352"/>
              <a:gd name="T14" fmla="+- 0 7326 3780"/>
              <a:gd name="T15" fmla="*/ 7326 h 35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352" h="3546">
                <a:moveTo>
                  <a:pt x="0" y="0"/>
                </a:moveTo>
                <a:cubicBezTo>
                  <a:pt x="71" y="793"/>
                  <a:pt x="142" y="1585"/>
                  <a:pt x="200" y="2176"/>
                </a:cubicBezTo>
                <a:cubicBezTo>
                  <a:pt x="259" y="2767"/>
                  <a:pt x="351" y="3546"/>
                  <a:pt x="351" y="3546"/>
                </a:cubicBezTo>
                <a:lnTo>
                  <a:pt x="351" y="354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4" name="Freeform 113"/>
          <p:cNvSpPr>
            <a:spLocks noChangeArrowheads="1"/>
          </p:cNvSpPr>
          <p:nvPr/>
        </p:nvSpPr>
        <p:spPr bwMode="auto">
          <a:xfrm>
            <a:off x="4232519" y="1575473"/>
            <a:ext cx="2566987" cy="2730500"/>
          </a:xfrm>
          <a:custGeom>
            <a:avLst/>
            <a:gdLst>
              <a:gd name="T0" fmla="+- 0 10304 10304"/>
              <a:gd name="T1" fmla="*/ T0 w 7131"/>
              <a:gd name="T2" fmla="+- 0 12825 5239"/>
              <a:gd name="T3" fmla="*/ 12825 h 7587"/>
              <a:gd name="T4" fmla="+- 0 11422 10304"/>
              <a:gd name="T5" fmla="*/ T4 w 7131"/>
              <a:gd name="T6" fmla="+- 0 9720 5239"/>
              <a:gd name="T7" fmla="*/ 9720 h 7587"/>
              <a:gd name="T8" fmla="+- 0 12828 10304"/>
              <a:gd name="T9" fmla="*/ T8 w 7131"/>
              <a:gd name="T10" fmla="+- 0 7113 5239"/>
              <a:gd name="T11" fmla="*/ 7113 h 7587"/>
              <a:gd name="T12" fmla="+- 0 14197 10304"/>
              <a:gd name="T13" fmla="*/ T12 w 7131"/>
              <a:gd name="T14" fmla="+- 0 5640 5239"/>
              <a:gd name="T15" fmla="*/ 5640 h 7587"/>
              <a:gd name="T16" fmla="+- 0 15229 10304"/>
              <a:gd name="T17" fmla="*/ T16 w 7131"/>
              <a:gd name="T18" fmla="+- 0 5357 5239"/>
              <a:gd name="T19" fmla="*/ 5357 h 7587"/>
              <a:gd name="T20" fmla="+- 0 16288 10304"/>
              <a:gd name="T21" fmla="*/ T20 w 7131"/>
              <a:gd name="T22" fmla="+- 0 5481 5239"/>
              <a:gd name="T23" fmla="*/ 5481 h 7587"/>
              <a:gd name="T24" fmla="+- 0 17091 10304"/>
              <a:gd name="T25" fmla="*/ T24 w 7131"/>
              <a:gd name="T26" fmla="+- 0 6802 5239"/>
              <a:gd name="T27" fmla="*/ 6802 h 7587"/>
              <a:gd name="T28" fmla="+- 0 17406 10304"/>
              <a:gd name="T29" fmla="*/ T28 w 7131"/>
              <a:gd name="T30" fmla="+- 0 9810 5239"/>
              <a:gd name="T31" fmla="*/ 9810 h 7587"/>
              <a:gd name="T32" fmla="+- 0 17260 10304"/>
              <a:gd name="T33" fmla="*/ T32 w 7131"/>
              <a:gd name="T34" fmla="+- 0 12763 5239"/>
              <a:gd name="T35" fmla="*/ 12763 h 758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7131" h="7587">
                <a:moveTo>
                  <a:pt x="0" y="7586"/>
                </a:moveTo>
                <a:cubicBezTo>
                  <a:pt x="347" y="6507"/>
                  <a:pt x="698" y="5435"/>
                  <a:pt x="1118" y="4481"/>
                </a:cubicBezTo>
                <a:cubicBezTo>
                  <a:pt x="1538" y="3527"/>
                  <a:pt x="2063" y="2552"/>
                  <a:pt x="2524" y="1874"/>
                </a:cubicBezTo>
                <a:cubicBezTo>
                  <a:pt x="2985" y="1196"/>
                  <a:pt x="3492" y="692"/>
                  <a:pt x="3893" y="401"/>
                </a:cubicBezTo>
                <a:cubicBezTo>
                  <a:pt x="4295" y="111"/>
                  <a:pt x="4578" y="145"/>
                  <a:pt x="4925" y="118"/>
                </a:cubicBezTo>
                <a:cubicBezTo>
                  <a:pt x="5272" y="90"/>
                  <a:pt x="5673" y="0"/>
                  <a:pt x="5984" y="242"/>
                </a:cubicBezTo>
                <a:cubicBezTo>
                  <a:pt x="6294" y="484"/>
                  <a:pt x="6600" y="844"/>
                  <a:pt x="6787" y="1563"/>
                </a:cubicBezTo>
                <a:cubicBezTo>
                  <a:pt x="6974" y="2282"/>
                  <a:pt x="7075" y="3575"/>
                  <a:pt x="7102" y="4571"/>
                </a:cubicBezTo>
                <a:cubicBezTo>
                  <a:pt x="7130" y="5567"/>
                  <a:pt x="7043" y="6542"/>
                  <a:pt x="6956" y="7524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5" name="Freeform 109"/>
          <p:cNvSpPr>
            <a:spLocks noChangeArrowheads="1"/>
          </p:cNvSpPr>
          <p:nvPr/>
        </p:nvSpPr>
        <p:spPr bwMode="auto">
          <a:xfrm>
            <a:off x="4283319" y="4166273"/>
            <a:ext cx="2465387" cy="9525"/>
          </a:xfrm>
          <a:custGeom>
            <a:avLst/>
            <a:gdLst>
              <a:gd name="T0" fmla="+- 0 10441 10441"/>
              <a:gd name="T1" fmla="*/ T0 w 6848"/>
              <a:gd name="T2" fmla="+- 0 12462 12435"/>
              <a:gd name="T3" fmla="*/ 12462 h 27"/>
              <a:gd name="T4" fmla="+- 0 17288 10441"/>
              <a:gd name="T5" fmla="*/ T4 w 6848"/>
              <a:gd name="T6" fmla="+- 0 12435 12435"/>
              <a:gd name="T7" fmla="*/ 12435 h 27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6848" h="27">
                <a:moveTo>
                  <a:pt x="0" y="27"/>
                </a:moveTo>
                <a:lnTo>
                  <a:pt x="6847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6" name="Freeform 108"/>
          <p:cNvSpPr>
            <a:spLocks noChangeArrowheads="1"/>
          </p:cNvSpPr>
          <p:nvPr/>
        </p:nvSpPr>
        <p:spPr bwMode="auto">
          <a:xfrm>
            <a:off x="3678481" y="1005560"/>
            <a:ext cx="1465263" cy="292100"/>
          </a:xfrm>
          <a:custGeom>
            <a:avLst/>
            <a:gdLst>
              <a:gd name="T0" fmla="+- 0 8763 8763"/>
              <a:gd name="T1" fmla="*/ T0 w 4070"/>
              <a:gd name="T2" fmla="+- 0 4467 3658"/>
              <a:gd name="T3" fmla="*/ 4467 h 810"/>
              <a:gd name="T4" fmla="+- 0 12832 8763"/>
              <a:gd name="T5" fmla="*/ T4 w 4070"/>
              <a:gd name="T6" fmla="+- 0 4467 3658"/>
              <a:gd name="T7" fmla="*/ 4467 h 810"/>
              <a:gd name="T8" fmla="+- 0 12832 8763"/>
              <a:gd name="T9" fmla="*/ T8 w 4070"/>
              <a:gd name="T10" fmla="+- 0 3658 3658"/>
              <a:gd name="T11" fmla="*/ 3658 h 810"/>
              <a:gd name="T12" fmla="+- 0 8763 8763"/>
              <a:gd name="T13" fmla="*/ T12 w 4070"/>
              <a:gd name="T14" fmla="+- 0 3658 3658"/>
              <a:gd name="T15" fmla="*/ 3658 h 810"/>
              <a:gd name="T16" fmla="+- 0 8763 8763"/>
              <a:gd name="T17" fmla="*/ T16 w 4070"/>
              <a:gd name="T18" fmla="+- 0 4467 3658"/>
              <a:gd name="T19" fmla="*/ 4467 h 8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4070" h="810">
                <a:moveTo>
                  <a:pt x="0" y="809"/>
                </a:moveTo>
                <a:lnTo>
                  <a:pt x="4069" y="809"/>
                </a:lnTo>
                <a:lnTo>
                  <a:pt x="4069" y="0"/>
                </a:lnTo>
                <a:lnTo>
                  <a:pt x="0" y="0"/>
                </a:lnTo>
                <a:lnTo>
                  <a:pt x="0" y="809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7" name="Text Box 104"/>
          <p:cNvSpPr txBox="1">
            <a:spLocks noChangeArrowheads="1"/>
          </p:cNvSpPr>
          <p:nvPr/>
        </p:nvSpPr>
        <p:spPr bwMode="auto">
          <a:xfrm>
            <a:off x="4011856" y="1016673"/>
            <a:ext cx="5429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Liquid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98" name="Freeform 83"/>
          <p:cNvSpPr>
            <a:spLocks noChangeArrowheads="1"/>
          </p:cNvSpPr>
          <p:nvPr/>
        </p:nvSpPr>
        <p:spPr bwMode="auto">
          <a:xfrm>
            <a:off x="4663343" y="3177748"/>
            <a:ext cx="2120900" cy="11113"/>
          </a:xfrm>
          <a:custGeom>
            <a:avLst/>
            <a:gdLst>
              <a:gd name="T0" fmla="+- 0 11468 11468"/>
              <a:gd name="T1" fmla="*/ T0 w 5889"/>
              <a:gd name="T2" fmla="+- 0 9705 9705"/>
              <a:gd name="T3" fmla="*/ 9705 h 32"/>
              <a:gd name="T4" fmla="+- 0 17357 11468"/>
              <a:gd name="T5" fmla="*/ T4 w 5889"/>
              <a:gd name="T6" fmla="+- 0 9737 9705"/>
              <a:gd name="T7" fmla="*/ 9737 h 32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5889" h="32">
                <a:moveTo>
                  <a:pt x="0" y="0"/>
                </a:moveTo>
                <a:lnTo>
                  <a:pt x="5889" y="32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9" name="Freeform 93"/>
          <p:cNvSpPr>
            <a:spLocks noChangeArrowheads="1"/>
          </p:cNvSpPr>
          <p:nvPr/>
        </p:nvSpPr>
        <p:spPr bwMode="auto">
          <a:xfrm>
            <a:off x="5113581" y="2305723"/>
            <a:ext cx="1606550" cy="6350"/>
          </a:xfrm>
          <a:custGeom>
            <a:avLst/>
            <a:gdLst>
              <a:gd name="T0" fmla="+- 0 12749 12749"/>
              <a:gd name="T1" fmla="*/ T0 w 4462"/>
              <a:gd name="T2" fmla="+- 0 7289 7269"/>
              <a:gd name="T3" fmla="*/ 7289 h 20"/>
              <a:gd name="T4" fmla="+- 0 17211 12749"/>
              <a:gd name="T5" fmla="*/ T4 w 4462"/>
              <a:gd name="T6" fmla="+- 0 7269 7269"/>
              <a:gd name="T7" fmla="*/ 7269 h 20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4462" h="20">
                <a:moveTo>
                  <a:pt x="0" y="20"/>
                </a:moveTo>
                <a:lnTo>
                  <a:pt x="4462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01" name="Text Box 96"/>
          <p:cNvSpPr txBox="1">
            <a:spLocks noChangeArrowheads="1"/>
          </p:cNvSpPr>
          <p:nvPr/>
        </p:nvSpPr>
        <p:spPr bwMode="auto">
          <a:xfrm rot="5400000">
            <a:off x="7597102" y="3995495"/>
            <a:ext cx="244475" cy="101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err="1" smtClean="0">
                <a:latin typeface="Bell MT" panose="02020503060305020303" pitchFamily="18" charset="0"/>
              </a:rPr>
              <a:t>E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nthalpy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02" name="Text Box 104"/>
          <p:cNvSpPr txBox="1">
            <a:spLocks noChangeArrowheads="1"/>
          </p:cNvSpPr>
          <p:nvPr/>
        </p:nvSpPr>
        <p:spPr bwMode="auto">
          <a:xfrm>
            <a:off x="7089775" y="1016673"/>
            <a:ext cx="5429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Gas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19" name="Text Box 104"/>
          <p:cNvSpPr txBox="1">
            <a:spLocks noChangeArrowheads="1"/>
          </p:cNvSpPr>
          <p:nvPr/>
        </p:nvSpPr>
        <p:spPr bwMode="auto">
          <a:xfrm>
            <a:off x="4913556" y="3868371"/>
            <a:ext cx="1234749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Isothermal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 line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20" name="Text Box 104"/>
          <p:cNvSpPr txBox="1">
            <a:spLocks noChangeArrowheads="1"/>
          </p:cNvSpPr>
          <p:nvPr/>
        </p:nvSpPr>
        <p:spPr bwMode="auto">
          <a:xfrm>
            <a:off x="5348694" y="1778672"/>
            <a:ext cx="1234749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2-phase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latin typeface="Bell MT" panose="02020503060305020303" pitchFamily="18" charset="0"/>
              </a:rPr>
              <a:t>(Evaporation)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21" name="Text Box 96"/>
          <p:cNvSpPr txBox="1">
            <a:spLocks noChangeArrowheads="1"/>
          </p:cNvSpPr>
          <p:nvPr/>
        </p:nvSpPr>
        <p:spPr bwMode="auto">
          <a:xfrm rot="5400000">
            <a:off x="3037406" y="5349359"/>
            <a:ext cx="244475" cy="6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Pump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3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9942"/>
            <a:ext cx="1619250" cy="179388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0E1FE852-9AAD-40BE-8295-AF26D2A4ABA6}" type="slidenum">
              <a:rPr lang="en-US" sz="1100" smtClean="0">
                <a:latin typeface="Bell MT" panose="02020503060305020303" pitchFamily="18" charset="0"/>
              </a:rPr>
              <a:pPr algn="r">
                <a:defRPr/>
              </a:pPr>
              <a:t>11</a:t>
            </a:fld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13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85725" y="6669942"/>
            <a:ext cx="1619250" cy="1793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1100" dirty="0" smtClean="0">
                <a:latin typeface="Bell MT" panose="02020503060305020303" pitchFamily="18" charset="0"/>
              </a:rPr>
              <a:t>November 28</a:t>
            </a:r>
            <a:r>
              <a:rPr lang="en-US" sz="1100" baseline="30000" dirty="0" smtClean="0">
                <a:latin typeface="Bell MT" panose="02020503060305020303" pitchFamily="18" charset="0"/>
              </a:rPr>
              <a:t>th</a:t>
            </a:r>
            <a:r>
              <a:rPr lang="en-US" sz="1100" dirty="0" smtClean="0">
                <a:latin typeface="Bell MT" panose="02020503060305020303" pitchFamily="18" charset="0"/>
              </a:rPr>
              <a:t>, 2013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13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782763" y="6669942"/>
            <a:ext cx="5578475" cy="1793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1100" dirty="0" smtClean="0">
                <a:latin typeface="Bell MT" panose="02020503060305020303" pitchFamily="18" charset="0"/>
              </a:rPr>
              <a:t>– Two-Phase CO</a:t>
            </a:r>
            <a:r>
              <a:rPr lang="en-US" sz="1100" baseline="-25000" dirty="0" smtClean="0">
                <a:latin typeface="Bell MT" panose="02020503060305020303" pitchFamily="18" charset="0"/>
              </a:rPr>
              <a:t>2</a:t>
            </a:r>
            <a:r>
              <a:rPr lang="en-US" sz="1100" dirty="0" smtClean="0">
                <a:latin typeface="Bell MT" panose="02020503060305020303" pitchFamily="18" charset="0"/>
              </a:rPr>
              <a:t> Cooling – </a:t>
            </a:r>
            <a:endParaRPr lang="en-US" sz="1100" dirty="0">
              <a:latin typeface="Bell MT" panose="02020503060305020303" pitchFamily="18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6738572" y="5140668"/>
            <a:ext cx="609728" cy="1324298"/>
            <a:chOff x="6738572" y="5140668"/>
            <a:chExt cx="609728" cy="1324298"/>
          </a:xfrm>
        </p:grpSpPr>
        <p:cxnSp>
          <p:nvCxnSpPr>
            <p:cNvPr id="115" name="Connecteur droit avec flèche 114"/>
            <p:cNvCxnSpPr/>
            <p:nvPr/>
          </p:nvCxnSpPr>
          <p:spPr bwMode="auto">
            <a:xfrm flipH="1">
              <a:off x="6738572" y="5140668"/>
              <a:ext cx="153395" cy="2737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7" name="Connecteur droit avec flèche 116"/>
            <p:cNvCxnSpPr/>
            <p:nvPr/>
          </p:nvCxnSpPr>
          <p:spPr bwMode="auto">
            <a:xfrm flipH="1" flipV="1">
              <a:off x="6738573" y="6187160"/>
              <a:ext cx="202832" cy="27780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0" name="Connecteur droit avec flèche 129"/>
            <p:cNvCxnSpPr/>
            <p:nvPr/>
          </p:nvCxnSpPr>
          <p:spPr bwMode="auto">
            <a:xfrm flipH="1" flipV="1">
              <a:off x="6973828" y="6054259"/>
              <a:ext cx="229575" cy="21158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7" name="Connecteur droit avec flèche 136"/>
            <p:cNvCxnSpPr/>
            <p:nvPr/>
          </p:nvCxnSpPr>
          <p:spPr bwMode="auto">
            <a:xfrm flipH="1">
              <a:off x="7060300" y="5797442"/>
              <a:ext cx="2880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8" name="Connecteur droit avec flèche 137"/>
            <p:cNvCxnSpPr/>
            <p:nvPr/>
          </p:nvCxnSpPr>
          <p:spPr bwMode="auto">
            <a:xfrm flipH="1">
              <a:off x="6973828" y="5371898"/>
              <a:ext cx="241944" cy="19286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4" name="ZoneTexte 33"/>
          <p:cNvSpPr txBox="1"/>
          <p:nvPr/>
        </p:nvSpPr>
        <p:spPr>
          <a:xfrm>
            <a:off x="7452533" y="5588774"/>
            <a:ext cx="696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Heat</a:t>
            </a:r>
            <a:endParaRPr lang="en-US" sz="18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cxnSp>
        <p:nvCxnSpPr>
          <p:cNvPr id="140" name="Connecteur droit avec flèche 139"/>
          <p:cNvCxnSpPr/>
          <p:nvPr/>
        </p:nvCxnSpPr>
        <p:spPr bwMode="auto">
          <a:xfrm flipV="1">
            <a:off x="3487189" y="773389"/>
            <a:ext cx="0" cy="3528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Connecteur droit avec flèche 140"/>
          <p:cNvCxnSpPr/>
          <p:nvPr/>
        </p:nvCxnSpPr>
        <p:spPr bwMode="auto">
          <a:xfrm>
            <a:off x="3492864" y="4294812"/>
            <a:ext cx="4860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2" name="ZoneTexte 121"/>
          <p:cNvSpPr txBox="1"/>
          <p:nvPr/>
        </p:nvSpPr>
        <p:spPr>
          <a:xfrm>
            <a:off x="8165847" y="6419463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bart@nikhef.nl</a:t>
            </a:r>
            <a:endParaRPr lang="en-US" sz="1000" dirty="0">
              <a:solidFill>
                <a:srgbClr val="0000FF"/>
              </a:solidFill>
              <a:latin typeface="Bell MT" panose="02020503060305020303" pitchFamily="18" charset="0"/>
            </a:endParaRPr>
          </a:p>
        </p:txBody>
      </p:sp>
      <p:cxnSp>
        <p:nvCxnSpPr>
          <p:cNvPr id="7" name="Connecteur droit 6"/>
          <p:cNvCxnSpPr>
            <a:stCxn id="133" idx="6"/>
          </p:cNvCxnSpPr>
          <p:nvPr/>
        </p:nvCxnSpPr>
        <p:spPr bwMode="auto">
          <a:xfrm>
            <a:off x="4709331" y="3170061"/>
            <a:ext cx="808819" cy="76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131" name="Connecteur droit avec flèche 130"/>
          <p:cNvCxnSpPr>
            <a:stCxn id="142" idx="0"/>
          </p:cNvCxnSpPr>
          <p:nvPr/>
        </p:nvCxnSpPr>
        <p:spPr bwMode="auto">
          <a:xfrm flipV="1">
            <a:off x="4940360" y="3258961"/>
            <a:ext cx="534196" cy="1222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2" name="ZoneTexte 141"/>
          <p:cNvSpPr txBox="1"/>
          <p:nvPr/>
        </p:nvSpPr>
        <p:spPr>
          <a:xfrm>
            <a:off x="3501903" y="4481587"/>
            <a:ext cx="2876914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Detector: </a:t>
            </a:r>
            <a:r>
              <a:rPr lang="fr-FR" sz="1600" dirty="0" err="1">
                <a:solidFill>
                  <a:srgbClr val="000099"/>
                </a:solidFill>
                <a:latin typeface="Bell MT" panose="02020503060305020303" pitchFamily="18" charset="0"/>
              </a:rPr>
              <a:t>f</a:t>
            </a:r>
            <a:r>
              <a:rPr lang="fr-FR" sz="16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ollows</a:t>
            </a:r>
            <a:r>
              <a:rPr lang="fr-FR" sz="1600" dirty="0" smtClean="0">
                <a:solidFill>
                  <a:srgbClr val="000099"/>
                </a:solidFill>
                <a:latin typeface="Bell MT" panose="02020503060305020303" pitchFamily="18" charset="0"/>
              </a:rPr>
              <a:t> saturation line</a:t>
            </a:r>
            <a:endParaRPr lang="en-US" sz="1600" dirty="0">
              <a:solidFill>
                <a:srgbClr val="000099"/>
              </a:solidFill>
              <a:latin typeface="Bell MT" panose="02020503060305020303" pitchFamily="18" charset="0"/>
            </a:endParaRPr>
          </a:p>
        </p:txBody>
      </p:sp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4157113" y="2352534"/>
            <a:ext cx="725487" cy="819150"/>
            <a:chOff x="5718" y="4225"/>
            <a:chExt cx="1141" cy="1290"/>
          </a:xfrm>
        </p:grpSpPr>
        <p:sp>
          <p:nvSpPr>
            <p:cNvPr id="23" name="Freeform 3"/>
            <p:cNvSpPr>
              <a:spLocks/>
            </p:cNvSpPr>
            <p:nvPr/>
          </p:nvSpPr>
          <p:spPr bwMode="auto">
            <a:xfrm>
              <a:off x="5718" y="4225"/>
              <a:ext cx="1141" cy="1290"/>
            </a:xfrm>
            <a:custGeom>
              <a:avLst/>
              <a:gdLst>
                <a:gd name="T0" fmla="+- 0 5795 5718"/>
                <a:gd name="T1" fmla="*/ T0 w 1141"/>
                <a:gd name="T2" fmla="+- 0 4325 4225"/>
                <a:gd name="T3" fmla="*/ 4325 h 1290"/>
                <a:gd name="T4" fmla="+- 0 5738 5718"/>
                <a:gd name="T5" fmla="*/ T4 w 1141"/>
                <a:gd name="T6" fmla="+- 0 4472 4225"/>
                <a:gd name="T7" fmla="*/ 4472 h 1290"/>
                <a:gd name="T8" fmla="+- 0 5728 5718"/>
                <a:gd name="T9" fmla="*/ T8 w 1141"/>
                <a:gd name="T10" fmla="+- 0 4558 4225"/>
                <a:gd name="T11" fmla="*/ 4558 h 1290"/>
                <a:gd name="T12" fmla="+- 0 5735 5718"/>
                <a:gd name="T13" fmla="*/ T12 w 1141"/>
                <a:gd name="T14" fmla="+- 0 4594 4225"/>
                <a:gd name="T15" fmla="*/ 4594 h 1290"/>
                <a:gd name="T16" fmla="+- 0 5736 5718"/>
                <a:gd name="T17" fmla="*/ T16 w 1141"/>
                <a:gd name="T18" fmla="+- 0 4595 4225"/>
                <a:gd name="T19" fmla="*/ 4595 h 1290"/>
                <a:gd name="T20" fmla="+- 0 5744 5718"/>
                <a:gd name="T21" fmla="*/ T20 w 1141"/>
                <a:gd name="T22" fmla="+- 0 4612 4225"/>
                <a:gd name="T23" fmla="*/ 4612 h 1290"/>
                <a:gd name="T24" fmla="+- 0 5800 5718"/>
                <a:gd name="T25" fmla="*/ T24 w 1141"/>
                <a:gd name="T26" fmla="+- 0 4667 4225"/>
                <a:gd name="T27" fmla="*/ 4667 h 1290"/>
                <a:gd name="T28" fmla="+- 0 5949 5718"/>
                <a:gd name="T29" fmla="*/ T28 w 1141"/>
                <a:gd name="T30" fmla="+- 0 4729 4225"/>
                <a:gd name="T31" fmla="*/ 4729 h 1290"/>
                <a:gd name="T32" fmla="+- 0 6104 5718"/>
                <a:gd name="T33" fmla="*/ T32 w 1141"/>
                <a:gd name="T34" fmla="+- 0 4771 4225"/>
                <a:gd name="T35" fmla="*/ 4771 h 1290"/>
                <a:gd name="T36" fmla="+- 0 6222 5718"/>
                <a:gd name="T37" fmla="*/ T36 w 1141"/>
                <a:gd name="T38" fmla="+- 0 4780 4225"/>
                <a:gd name="T39" fmla="*/ 4780 h 1290"/>
                <a:gd name="T40" fmla="+- 0 6338 5718"/>
                <a:gd name="T41" fmla="*/ T40 w 1141"/>
                <a:gd name="T42" fmla="+- 0 4793 4225"/>
                <a:gd name="T43" fmla="*/ 4793 h 1290"/>
                <a:gd name="T44" fmla="+- 0 6467 5718"/>
                <a:gd name="T45" fmla="*/ T44 w 1141"/>
                <a:gd name="T46" fmla="+- 0 4852 4225"/>
                <a:gd name="T47" fmla="*/ 4852 h 1290"/>
                <a:gd name="T48" fmla="+- 0 6616 5718"/>
                <a:gd name="T49" fmla="*/ T48 w 1141"/>
                <a:gd name="T50" fmla="+- 0 4974 4225"/>
                <a:gd name="T51" fmla="*/ 4974 h 1290"/>
                <a:gd name="T52" fmla="+- 0 6758 5718"/>
                <a:gd name="T53" fmla="*/ T52 w 1141"/>
                <a:gd name="T54" fmla="+- 0 5118 4225"/>
                <a:gd name="T55" fmla="*/ 5118 h 1290"/>
                <a:gd name="T56" fmla="+- 0 6796 5718"/>
                <a:gd name="T57" fmla="*/ T56 w 1141"/>
                <a:gd name="T58" fmla="+- 0 5199 4225"/>
                <a:gd name="T59" fmla="*/ 5199 h 1290"/>
                <a:gd name="T60" fmla="+- 0 6839 5718"/>
                <a:gd name="T61" fmla="*/ T60 w 1141"/>
                <a:gd name="T62" fmla="+- 0 5330 4225"/>
                <a:gd name="T63" fmla="*/ 5330 h 1290"/>
                <a:gd name="T64" fmla="+- 0 6822 5718"/>
                <a:gd name="T65" fmla="*/ T64 w 1141"/>
                <a:gd name="T66" fmla="+- 0 5414 4225"/>
                <a:gd name="T67" fmla="*/ 5414 h 1290"/>
                <a:gd name="T68" fmla="+- 0 6805 5718"/>
                <a:gd name="T69" fmla="*/ T68 w 1141"/>
                <a:gd name="T70" fmla="+- 0 5514 4225"/>
                <a:gd name="T71" fmla="*/ 5514 h 1290"/>
                <a:gd name="T72" fmla="+- 0 6853 5718"/>
                <a:gd name="T73" fmla="*/ T72 w 1141"/>
                <a:gd name="T74" fmla="+- 0 5375 4225"/>
                <a:gd name="T75" fmla="*/ 5375 h 1290"/>
                <a:gd name="T76" fmla="+- 0 6859 5718"/>
                <a:gd name="T77" fmla="*/ T76 w 1141"/>
                <a:gd name="T78" fmla="+- 0 5312 4225"/>
                <a:gd name="T79" fmla="*/ 5312 h 1290"/>
                <a:gd name="T80" fmla="+- 0 6814 5718"/>
                <a:gd name="T81" fmla="*/ T80 w 1141"/>
                <a:gd name="T82" fmla="+- 0 5190 4225"/>
                <a:gd name="T83" fmla="*/ 5190 h 1290"/>
                <a:gd name="T84" fmla="+- 0 6781 5718"/>
                <a:gd name="T85" fmla="*/ T84 w 1141"/>
                <a:gd name="T86" fmla="+- 0 5116 4225"/>
                <a:gd name="T87" fmla="*/ 5116 h 1290"/>
                <a:gd name="T88" fmla="+- 0 6701 5718"/>
                <a:gd name="T89" fmla="*/ T88 w 1141"/>
                <a:gd name="T90" fmla="+- 0 5028 4225"/>
                <a:gd name="T91" fmla="*/ 5028 h 1290"/>
                <a:gd name="T92" fmla="+- 0 6630 5718"/>
                <a:gd name="T93" fmla="*/ T92 w 1141"/>
                <a:gd name="T94" fmla="+- 0 4959 4225"/>
                <a:gd name="T95" fmla="*/ 4959 h 1290"/>
                <a:gd name="T96" fmla="+- 0 6478 5718"/>
                <a:gd name="T97" fmla="*/ T96 w 1141"/>
                <a:gd name="T98" fmla="+- 0 4835 4225"/>
                <a:gd name="T99" fmla="*/ 4835 h 1290"/>
                <a:gd name="T100" fmla="+- 0 6343 5718"/>
                <a:gd name="T101" fmla="*/ T100 w 1141"/>
                <a:gd name="T102" fmla="+- 0 4774 4225"/>
                <a:gd name="T103" fmla="*/ 4774 h 1290"/>
                <a:gd name="T104" fmla="+- 0 6176 5718"/>
                <a:gd name="T105" fmla="*/ T104 w 1141"/>
                <a:gd name="T106" fmla="+- 0 4757 4225"/>
                <a:gd name="T107" fmla="*/ 4757 h 1290"/>
                <a:gd name="T108" fmla="+- 0 6064 5718"/>
                <a:gd name="T109" fmla="*/ T108 w 1141"/>
                <a:gd name="T110" fmla="+- 0 4743 4225"/>
                <a:gd name="T111" fmla="*/ 4743 h 1290"/>
                <a:gd name="T112" fmla="+- 0 5888 5718"/>
                <a:gd name="T113" fmla="*/ T112 w 1141"/>
                <a:gd name="T114" fmla="+- 0 4687 4225"/>
                <a:gd name="T115" fmla="*/ 4687 h 1290"/>
                <a:gd name="T116" fmla="+- 0 5769 5718"/>
                <a:gd name="T117" fmla="*/ T116 w 1141"/>
                <a:gd name="T118" fmla="+- 0 4615 4225"/>
                <a:gd name="T119" fmla="*/ 4615 h 1290"/>
                <a:gd name="T120" fmla="+- 0 5761 5718"/>
                <a:gd name="T121" fmla="*/ T120 w 1141"/>
                <a:gd name="T122" fmla="+- 0 4603 4225"/>
                <a:gd name="T123" fmla="*/ 4603 h 1290"/>
                <a:gd name="T124" fmla="+- 0 5760 5718"/>
                <a:gd name="T125" fmla="*/ T124 w 1141"/>
                <a:gd name="T126" fmla="+- 0 4601 4225"/>
                <a:gd name="T127" fmla="*/ 4601 h 1290"/>
                <a:gd name="T128" fmla="+- 0 5754 5718"/>
                <a:gd name="T129" fmla="*/ T128 w 1141"/>
                <a:gd name="T130" fmla="+- 0 4587 4225"/>
                <a:gd name="T131" fmla="*/ 4587 h 1290"/>
                <a:gd name="T132" fmla="+- 0 5748 5718"/>
                <a:gd name="T133" fmla="*/ T132 w 1141"/>
                <a:gd name="T134" fmla="+- 0 4555 4225"/>
                <a:gd name="T135" fmla="*/ 4555 h 1290"/>
                <a:gd name="T136" fmla="+- 0 5749 5718"/>
                <a:gd name="T137" fmla="*/ T136 w 1141"/>
                <a:gd name="T138" fmla="+- 0 4518 4225"/>
                <a:gd name="T139" fmla="*/ 4518 h 1290"/>
                <a:gd name="T140" fmla="+- 0 5790 5718"/>
                <a:gd name="T141" fmla="*/ T140 w 1141"/>
                <a:gd name="T142" fmla="+- 0 4383 4225"/>
                <a:gd name="T143" fmla="*/ 4383 h 1290"/>
                <a:gd name="T144" fmla="+- 0 5838 5718"/>
                <a:gd name="T145" fmla="*/ T144 w 1141"/>
                <a:gd name="T146" fmla="+- 0 4280 4225"/>
                <a:gd name="T147" fmla="*/ 4280 h 12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1141" h="1290">
                  <a:moveTo>
                    <a:pt x="119" y="35"/>
                  </a:moveTo>
                  <a:lnTo>
                    <a:pt x="77" y="100"/>
                  </a:lnTo>
                  <a:lnTo>
                    <a:pt x="44" y="175"/>
                  </a:lnTo>
                  <a:lnTo>
                    <a:pt x="20" y="247"/>
                  </a:lnTo>
                  <a:lnTo>
                    <a:pt x="10" y="312"/>
                  </a:lnTo>
                  <a:lnTo>
                    <a:pt x="10" y="333"/>
                  </a:lnTo>
                  <a:lnTo>
                    <a:pt x="13" y="352"/>
                  </a:lnTo>
                  <a:lnTo>
                    <a:pt x="17" y="369"/>
                  </a:lnTo>
                  <a:lnTo>
                    <a:pt x="18" y="370"/>
                  </a:lnTo>
                  <a:lnTo>
                    <a:pt x="25" y="386"/>
                  </a:lnTo>
                  <a:lnTo>
                    <a:pt x="26" y="387"/>
                  </a:lnTo>
                  <a:lnTo>
                    <a:pt x="26" y="388"/>
                  </a:lnTo>
                  <a:lnTo>
                    <a:pt x="82" y="442"/>
                  </a:lnTo>
                  <a:lnTo>
                    <a:pt x="141" y="472"/>
                  </a:lnTo>
                  <a:lnTo>
                    <a:pt x="231" y="504"/>
                  </a:lnTo>
                  <a:lnTo>
                    <a:pt x="320" y="531"/>
                  </a:lnTo>
                  <a:lnTo>
                    <a:pt x="386" y="546"/>
                  </a:lnTo>
                  <a:lnTo>
                    <a:pt x="456" y="552"/>
                  </a:lnTo>
                  <a:lnTo>
                    <a:pt x="504" y="555"/>
                  </a:lnTo>
                  <a:lnTo>
                    <a:pt x="551" y="558"/>
                  </a:lnTo>
                  <a:lnTo>
                    <a:pt x="620" y="568"/>
                  </a:lnTo>
                  <a:lnTo>
                    <a:pt x="684" y="589"/>
                  </a:lnTo>
                  <a:lnTo>
                    <a:pt x="749" y="627"/>
                  </a:lnTo>
                  <a:lnTo>
                    <a:pt x="814" y="676"/>
                  </a:lnTo>
                  <a:lnTo>
                    <a:pt x="898" y="749"/>
                  </a:lnTo>
                  <a:lnTo>
                    <a:pt x="997" y="845"/>
                  </a:lnTo>
                  <a:lnTo>
                    <a:pt x="1040" y="893"/>
                  </a:lnTo>
                  <a:lnTo>
                    <a:pt x="1071" y="958"/>
                  </a:lnTo>
                  <a:lnTo>
                    <a:pt x="1078" y="974"/>
                  </a:lnTo>
                  <a:lnTo>
                    <a:pt x="1108" y="1038"/>
                  </a:lnTo>
                  <a:lnTo>
                    <a:pt x="1121" y="1105"/>
                  </a:lnTo>
                  <a:lnTo>
                    <a:pt x="1120" y="1125"/>
                  </a:lnTo>
                  <a:lnTo>
                    <a:pt x="1104" y="1189"/>
                  </a:lnTo>
                  <a:lnTo>
                    <a:pt x="1068" y="1282"/>
                  </a:lnTo>
                  <a:lnTo>
                    <a:pt x="1087" y="1289"/>
                  </a:lnTo>
                  <a:lnTo>
                    <a:pt x="1115" y="1218"/>
                  </a:lnTo>
                  <a:lnTo>
                    <a:pt x="1135" y="1150"/>
                  </a:lnTo>
                  <a:lnTo>
                    <a:pt x="1141" y="1107"/>
                  </a:lnTo>
                  <a:lnTo>
                    <a:pt x="1141" y="1087"/>
                  </a:lnTo>
                  <a:lnTo>
                    <a:pt x="1120" y="1015"/>
                  </a:lnTo>
                  <a:lnTo>
                    <a:pt x="1096" y="965"/>
                  </a:lnTo>
                  <a:lnTo>
                    <a:pt x="1089" y="950"/>
                  </a:lnTo>
                  <a:lnTo>
                    <a:pt x="1063" y="891"/>
                  </a:lnTo>
                  <a:lnTo>
                    <a:pt x="1023" y="842"/>
                  </a:lnTo>
                  <a:lnTo>
                    <a:pt x="983" y="803"/>
                  </a:lnTo>
                  <a:lnTo>
                    <a:pt x="967" y="787"/>
                  </a:lnTo>
                  <a:lnTo>
                    <a:pt x="912" y="734"/>
                  </a:lnTo>
                  <a:lnTo>
                    <a:pt x="827" y="660"/>
                  </a:lnTo>
                  <a:lnTo>
                    <a:pt x="760" y="610"/>
                  </a:lnTo>
                  <a:lnTo>
                    <a:pt x="693" y="572"/>
                  </a:lnTo>
                  <a:lnTo>
                    <a:pt x="625" y="549"/>
                  </a:lnTo>
                  <a:lnTo>
                    <a:pt x="553" y="538"/>
                  </a:lnTo>
                  <a:lnTo>
                    <a:pt x="458" y="532"/>
                  </a:lnTo>
                  <a:lnTo>
                    <a:pt x="411" y="528"/>
                  </a:lnTo>
                  <a:lnTo>
                    <a:pt x="346" y="518"/>
                  </a:lnTo>
                  <a:lnTo>
                    <a:pt x="237" y="485"/>
                  </a:lnTo>
                  <a:lnTo>
                    <a:pt x="170" y="462"/>
                  </a:lnTo>
                  <a:lnTo>
                    <a:pt x="109" y="435"/>
                  </a:lnTo>
                  <a:lnTo>
                    <a:pt x="51" y="390"/>
                  </a:lnTo>
                  <a:lnTo>
                    <a:pt x="43" y="378"/>
                  </a:lnTo>
                  <a:lnTo>
                    <a:pt x="43" y="377"/>
                  </a:lnTo>
                  <a:lnTo>
                    <a:pt x="42" y="376"/>
                  </a:lnTo>
                  <a:lnTo>
                    <a:pt x="37" y="364"/>
                  </a:lnTo>
                  <a:lnTo>
                    <a:pt x="36" y="362"/>
                  </a:lnTo>
                  <a:lnTo>
                    <a:pt x="32" y="347"/>
                  </a:lnTo>
                  <a:lnTo>
                    <a:pt x="30" y="330"/>
                  </a:lnTo>
                  <a:lnTo>
                    <a:pt x="29" y="312"/>
                  </a:lnTo>
                  <a:lnTo>
                    <a:pt x="31" y="293"/>
                  </a:lnTo>
                  <a:lnTo>
                    <a:pt x="46" y="229"/>
                  </a:lnTo>
                  <a:lnTo>
                    <a:pt x="72" y="158"/>
                  </a:lnTo>
                  <a:lnTo>
                    <a:pt x="120" y="56"/>
                  </a:lnTo>
                  <a:lnTo>
                    <a:pt x="120" y="55"/>
                  </a:lnTo>
                  <a:lnTo>
                    <a:pt x="119" y="3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4"/>
            <p:cNvSpPr>
              <a:spLocks/>
            </p:cNvSpPr>
            <p:nvPr/>
          </p:nvSpPr>
          <p:spPr bwMode="auto">
            <a:xfrm>
              <a:off x="5718" y="4225"/>
              <a:ext cx="1141" cy="1290"/>
            </a:xfrm>
            <a:custGeom>
              <a:avLst/>
              <a:gdLst>
                <a:gd name="T0" fmla="+- 0 5760 5718"/>
                <a:gd name="T1" fmla="*/ T0 w 1141"/>
                <a:gd name="T2" fmla="+- 0 4601 4225"/>
                <a:gd name="T3" fmla="*/ 4601 h 1290"/>
                <a:gd name="T4" fmla="+- 0 5761 5718"/>
                <a:gd name="T5" fmla="*/ T4 w 1141"/>
                <a:gd name="T6" fmla="+- 0 4603 4225"/>
                <a:gd name="T7" fmla="*/ 4603 h 1290"/>
                <a:gd name="T8" fmla="+- 0 5761 5718"/>
                <a:gd name="T9" fmla="*/ T8 w 1141"/>
                <a:gd name="T10" fmla="+- 0 4602 4225"/>
                <a:gd name="T11" fmla="*/ 4602 h 1290"/>
                <a:gd name="T12" fmla="+- 0 5760 5718"/>
                <a:gd name="T13" fmla="*/ T12 w 1141"/>
                <a:gd name="T14" fmla="+- 0 4601 4225"/>
                <a:gd name="T15" fmla="*/ 4601 h 12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141" h="1290">
                  <a:moveTo>
                    <a:pt x="42" y="376"/>
                  </a:moveTo>
                  <a:lnTo>
                    <a:pt x="43" y="378"/>
                  </a:lnTo>
                  <a:lnTo>
                    <a:pt x="43" y="377"/>
                  </a:lnTo>
                  <a:lnTo>
                    <a:pt x="42" y="37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5718" y="4225"/>
              <a:ext cx="1141" cy="1290"/>
            </a:xfrm>
            <a:custGeom>
              <a:avLst/>
              <a:gdLst>
                <a:gd name="T0" fmla="+- 0 5761 5718"/>
                <a:gd name="T1" fmla="*/ T0 w 1141"/>
                <a:gd name="T2" fmla="+- 0 4602 4225"/>
                <a:gd name="T3" fmla="*/ 4602 h 1290"/>
                <a:gd name="T4" fmla="+- 0 5761 5718"/>
                <a:gd name="T5" fmla="*/ T4 w 1141"/>
                <a:gd name="T6" fmla="+- 0 4603 4225"/>
                <a:gd name="T7" fmla="*/ 4603 h 1290"/>
                <a:gd name="T8" fmla="+- 0 5761 5718"/>
                <a:gd name="T9" fmla="*/ T8 w 1141"/>
                <a:gd name="T10" fmla="+- 0 4603 4225"/>
                <a:gd name="T11" fmla="*/ 4603 h 1290"/>
                <a:gd name="T12" fmla="+- 0 5761 5718"/>
                <a:gd name="T13" fmla="*/ T12 w 1141"/>
                <a:gd name="T14" fmla="+- 0 4602 4225"/>
                <a:gd name="T15" fmla="*/ 4602 h 12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141" h="1290">
                  <a:moveTo>
                    <a:pt x="43" y="377"/>
                  </a:moveTo>
                  <a:lnTo>
                    <a:pt x="43" y="378"/>
                  </a:lnTo>
                  <a:lnTo>
                    <a:pt x="43" y="37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5718" y="4225"/>
              <a:ext cx="1141" cy="1290"/>
            </a:xfrm>
            <a:custGeom>
              <a:avLst/>
              <a:gdLst>
                <a:gd name="T0" fmla="+- 0 5760 5718"/>
                <a:gd name="T1" fmla="*/ T0 w 1141"/>
                <a:gd name="T2" fmla="+- 0 4601 4225"/>
                <a:gd name="T3" fmla="*/ 4601 h 1290"/>
                <a:gd name="T4" fmla="+- 0 5761 5718"/>
                <a:gd name="T5" fmla="*/ T4 w 1141"/>
                <a:gd name="T6" fmla="+- 0 4602 4225"/>
                <a:gd name="T7" fmla="*/ 4602 h 1290"/>
                <a:gd name="T8" fmla="+- 0 5760 5718"/>
                <a:gd name="T9" fmla="*/ T8 w 1141"/>
                <a:gd name="T10" fmla="+- 0 4601 4225"/>
                <a:gd name="T11" fmla="*/ 4601 h 12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1141" h="1290">
                  <a:moveTo>
                    <a:pt x="42" y="376"/>
                  </a:moveTo>
                  <a:lnTo>
                    <a:pt x="43" y="377"/>
                  </a:lnTo>
                  <a:lnTo>
                    <a:pt x="42" y="37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7"/>
            <p:cNvSpPr>
              <a:spLocks/>
            </p:cNvSpPr>
            <p:nvPr/>
          </p:nvSpPr>
          <p:spPr bwMode="auto">
            <a:xfrm>
              <a:off x="5718" y="4225"/>
              <a:ext cx="1141" cy="1290"/>
            </a:xfrm>
            <a:custGeom>
              <a:avLst/>
              <a:gdLst>
                <a:gd name="T0" fmla="+- 0 5754 5718"/>
                <a:gd name="T1" fmla="*/ T0 w 1141"/>
                <a:gd name="T2" fmla="+- 0 4587 4225"/>
                <a:gd name="T3" fmla="*/ 4587 h 1290"/>
                <a:gd name="T4" fmla="+- 0 5755 5718"/>
                <a:gd name="T5" fmla="*/ T4 w 1141"/>
                <a:gd name="T6" fmla="+- 0 4589 4225"/>
                <a:gd name="T7" fmla="*/ 4589 h 1290"/>
                <a:gd name="T8" fmla="+- 0 5754 5718"/>
                <a:gd name="T9" fmla="*/ T8 w 1141"/>
                <a:gd name="T10" fmla="+- 0 4588 4225"/>
                <a:gd name="T11" fmla="*/ 4588 h 1290"/>
                <a:gd name="T12" fmla="+- 0 5754 5718"/>
                <a:gd name="T13" fmla="*/ T12 w 1141"/>
                <a:gd name="T14" fmla="+- 0 4587 4225"/>
                <a:gd name="T15" fmla="*/ 4587 h 12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141" h="1290">
                  <a:moveTo>
                    <a:pt x="36" y="362"/>
                  </a:moveTo>
                  <a:lnTo>
                    <a:pt x="37" y="364"/>
                  </a:lnTo>
                  <a:lnTo>
                    <a:pt x="36" y="363"/>
                  </a:lnTo>
                  <a:lnTo>
                    <a:pt x="36" y="36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8"/>
            <p:cNvSpPr>
              <a:spLocks/>
            </p:cNvSpPr>
            <p:nvPr/>
          </p:nvSpPr>
          <p:spPr bwMode="auto">
            <a:xfrm>
              <a:off x="5718" y="4225"/>
              <a:ext cx="1141" cy="1290"/>
            </a:xfrm>
            <a:custGeom>
              <a:avLst/>
              <a:gdLst>
                <a:gd name="T0" fmla="+- 0 5754 5718"/>
                <a:gd name="T1" fmla="*/ T0 w 1141"/>
                <a:gd name="T2" fmla="+- 0 4588 4225"/>
                <a:gd name="T3" fmla="*/ 4588 h 1290"/>
                <a:gd name="T4" fmla="+- 0 5755 5718"/>
                <a:gd name="T5" fmla="*/ T4 w 1141"/>
                <a:gd name="T6" fmla="+- 0 4589 4225"/>
                <a:gd name="T7" fmla="*/ 4589 h 1290"/>
                <a:gd name="T8" fmla="+- 0 5754 5718"/>
                <a:gd name="T9" fmla="*/ T8 w 1141"/>
                <a:gd name="T10" fmla="+- 0 4588 4225"/>
                <a:gd name="T11" fmla="*/ 4588 h 12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1141" h="1290">
                  <a:moveTo>
                    <a:pt x="36" y="363"/>
                  </a:moveTo>
                  <a:lnTo>
                    <a:pt x="37" y="364"/>
                  </a:lnTo>
                  <a:lnTo>
                    <a:pt x="36" y="36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9"/>
            <p:cNvSpPr>
              <a:spLocks/>
            </p:cNvSpPr>
            <p:nvPr/>
          </p:nvSpPr>
          <p:spPr bwMode="auto">
            <a:xfrm>
              <a:off x="5718" y="4225"/>
              <a:ext cx="1141" cy="1290"/>
            </a:xfrm>
            <a:custGeom>
              <a:avLst/>
              <a:gdLst>
                <a:gd name="T0" fmla="+- 0 5754 5718"/>
                <a:gd name="T1" fmla="*/ T0 w 1141"/>
                <a:gd name="T2" fmla="+- 0 4587 4225"/>
                <a:gd name="T3" fmla="*/ 4587 h 1290"/>
                <a:gd name="T4" fmla="+- 0 5754 5718"/>
                <a:gd name="T5" fmla="*/ T4 w 1141"/>
                <a:gd name="T6" fmla="+- 0 4588 4225"/>
                <a:gd name="T7" fmla="*/ 4588 h 1290"/>
                <a:gd name="T8" fmla="+- 0 5754 5718"/>
                <a:gd name="T9" fmla="*/ T8 w 1141"/>
                <a:gd name="T10" fmla="+- 0 4587 4225"/>
                <a:gd name="T11" fmla="*/ 4587 h 12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1141" h="1290">
                  <a:moveTo>
                    <a:pt x="36" y="362"/>
                  </a:moveTo>
                  <a:lnTo>
                    <a:pt x="36" y="363"/>
                  </a:lnTo>
                  <a:lnTo>
                    <a:pt x="36" y="36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10"/>
            <p:cNvSpPr>
              <a:spLocks/>
            </p:cNvSpPr>
            <p:nvPr/>
          </p:nvSpPr>
          <p:spPr bwMode="auto">
            <a:xfrm>
              <a:off x="5718" y="4225"/>
              <a:ext cx="1141" cy="1290"/>
            </a:xfrm>
            <a:custGeom>
              <a:avLst/>
              <a:gdLst>
                <a:gd name="T0" fmla="+- 0 5856 5718"/>
                <a:gd name="T1" fmla="*/ T0 w 1141"/>
                <a:gd name="T2" fmla="+- 0 4238 4225"/>
                <a:gd name="T3" fmla="*/ 4238 h 1290"/>
                <a:gd name="T4" fmla="+- 0 5837 5718"/>
                <a:gd name="T5" fmla="*/ T4 w 1141"/>
                <a:gd name="T6" fmla="+- 0 4238 4225"/>
                <a:gd name="T7" fmla="*/ 4238 h 1290"/>
                <a:gd name="T8" fmla="+- 0 5855 5718"/>
                <a:gd name="T9" fmla="*/ T8 w 1141"/>
                <a:gd name="T10" fmla="+- 0 4247 4225"/>
                <a:gd name="T11" fmla="*/ 4247 h 1290"/>
                <a:gd name="T12" fmla="+- 0 5838 5718"/>
                <a:gd name="T13" fmla="*/ T12 w 1141"/>
                <a:gd name="T14" fmla="+- 0 4280 4225"/>
                <a:gd name="T15" fmla="*/ 4280 h 1290"/>
                <a:gd name="T16" fmla="+- 0 5845 5718"/>
                <a:gd name="T17" fmla="*/ T16 w 1141"/>
                <a:gd name="T18" fmla="+- 0 4382 4225"/>
                <a:gd name="T19" fmla="*/ 4382 h 1290"/>
                <a:gd name="T20" fmla="+- 0 5845 5718"/>
                <a:gd name="T21" fmla="*/ T20 w 1141"/>
                <a:gd name="T22" fmla="+- 0 4387 4225"/>
                <a:gd name="T23" fmla="*/ 4387 h 1290"/>
                <a:gd name="T24" fmla="+- 0 5850 5718"/>
                <a:gd name="T25" fmla="*/ T24 w 1141"/>
                <a:gd name="T26" fmla="+- 0 4391 4225"/>
                <a:gd name="T27" fmla="*/ 4391 h 1290"/>
                <a:gd name="T28" fmla="+- 0 5855 5718"/>
                <a:gd name="T29" fmla="*/ T28 w 1141"/>
                <a:gd name="T30" fmla="+- 0 4391 4225"/>
                <a:gd name="T31" fmla="*/ 4391 h 1290"/>
                <a:gd name="T32" fmla="+- 0 5861 5718"/>
                <a:gd name="T33" fmla="*/ T32 w 1141"/>
                <a:gd name="T34" fmla="+- 0 4391 4225"/>
                <a:gd name="T35" fmla="*/ 4391 h 1290"/>
                <a:gd name="T36" fmla="+- 0 5865 5718"/>
                <a:gd name="T37" fmla="*/ T36 w 1141"/>
                <a:gd name="T38" fmla="+- 0 4386 4225"/>
                <a:gd name="T39" fmla="*/ 4386 h 1290"/>
                <a:gd name="T40" fmla="+- 0 5865 5718"/>
                <a:gd name="T41" fmla="*/ T40 w 1141"/>
                <a:gd name="T42" fmla="+- 0 4380 4225"/>
                <a:gd name="T43" fmla="*/ 4380 h 1290"/>
                <a:gd name="T44" fmla="+- 0 5856 5718"/>
                <a:gd name="T45" fmla="*/ T44 w 1141"/>
                <a:gd name="T46" fmla="+- 0 4238 4225"/>
                <a:gd name="T47" fmla="*/ 4238 h 12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1141" h="1290">
                  <a:moveTo>
                    <a:pt x="138" y="13"/>
                  </a:moveTo>
                  <a:lnTo>
                    <a:pt x="119" y="13"/>
                  </a:lnTo>
                  <a:lnTo>
                    <a:pt x="137" y="22"/>
                  </a:lnTo>
                  <a:lnTo>
                    <a:pt x="120" y="55"/>
                  </a:lnTo>
                  <a:lnTo>
                    <a:pt x="127" y="157"/>
                  </a:lnTo>
                  <a:lnTo>
                    <a:pt x="127" y="162"/>
                  </a:lnTo>
                  <a:lnTo>
                    <a:pt x="132" y="166"/>
                  </a:lnTo>
                  <a:lnTo>
                    <a:pt x="137" y="166"/>
                  </a:lnTo>
                  <a:lnTo>
                    <a:pt x="143" y="166"/>
                  </a:lnTo>
                  <a:lnTo>
                    <a:pt x="147" y="161"/>
                  </a:lnTo>
                  <a:lnTo>
                    <a:pt x="147" y="155"/>
                  </a:lnTo>
                  <a:lnTo>
                    <a:pt x="138" y="1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11"/>
            <p:cNvSpPr>
              <a:spLocks/>
            </p:cNvSpPr>
            <p:nvPr/>
          </p:nvSpPr>
          <p:spPr bwMode="auto">
            <a:xfrm>
              <a:off x="5718" y="4225"/>
              <a:ext cx="1141" cy="1290"/>
            </a:xfrm>
            <a:custGeom>
              <a:avLst/>
              <a:gdLst>
                <a:gd name="T0" fmla="+- 0 5855 5718"/>
                <a:gd name="T1" fmla="*/ T0 w 1141"/>
                <a:gd name="T2" fmla="+- 0 4225 4225"/>
                <a:gd name="T3" fmla="*/ 4225 h 1290"/>
                <a:gd name="T4" fmla="+- 0 5719 5718"/>
                <a:gd name="T5" fmla="*/ T4 w 1141"/>
                <a:gd name="T6" fmla="+- 0 4313 4225"/>
                <a:gd name="T7" fmla="*/ 4313 h 1290"/>
                <a:gd name="T8" fmla="+- 0 5718 5718"/>
                <a:gd name="T9" fmla="*/ T8 w 1141"/>
                <a:gd name="T10" fmla="+- 0 4319 4225"/>
                <a:gd name="T11" fmla="*/ 4319 h 1290"/>
                <a:gd name="T12" fmla="+- 0 5724 5718"/>
                <a:gd name="T13" fmla="*/ T12 w 1141"/>
                <a:gd name="T14" fmla="+- 0 4328 4225"/>
                <a:gd name="T15" fmla="*/ 4328 h 1290"/>
                <a:gd name="T16" fmla="+- 0 5730 5718"/>
                <a:gd name="T17" fmla="*/ T16 w 1141"/>
                <a:gd name="T18" fmla="+- 0 4330 4225"/>
                <a:gd name="T19" fmla="*/ 4330 h 1290"/>
                <a:gd name="T20" fmla="+- 0 5821 5718"/>
                <a:gd name="T21" fmla="*/ T20 w 1141"/>
                <a:gd name="T22" fmla="+- 0 4271 4225"/>
                <a:gd name="T23" fmla="*/ 4271 h 1290"/>
                <a:gd name="T24" fmla="+- 0 5837 5718"/>
                <a:gd name="T25" fmla="*/ T24 w 1141"/>
                <a:gd name="T26" fmla="+- 0 4238 4225"/>
                <a:gd name="T27" fmla="*/ 4238 h 1290"/>
                <a:gd name="T28" fmla="+- 0 5856 5718"/>
                <a:gd name="T29" fmla="*/ T28 w 1141"/>
                <a:gd name="T30" fmla="+- 0 4238 4225"/>
                <a:gd name="T31" fmla="*/ 4238 h 1290"/>
                <a:gd name="T32" fmla="+- 0 5855 5718"/>
                <a:gd name="T33" fmla="*/ T32 w 1141"/>
                <a:gd name="T34" fmla="+- 0 4225 4225"/>
                <a:gd name="T35" fmla="*/ 4225 h 12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141" h="1290">
                  <a:moveTo>
                    <a:pt x="137" y="0"/>
                  </a:moveTo>
                  <a:lnTo>
                    <a:pt x="1" y="88"/>
                  </a:lnTo>
                  <a:lnTo>
                    <a:pt x="0" y="94"/>
                  </a:lnTo>
                  <a:lnTo>
                    <a:pt x="6" y="103"/>
                  </a:lnTo>
                  <a:lnTo>
                    <a:pt x="12" y="105"/>
                  </a:lnTo>
                  <a:lnTo>
                    <a:pt x="103" y="46"/>
                  </a:lnTo>
                  <a:lnTo>
                    <a:pt x="119" y="13"/>
                  </a:lnTo>
                  <a:lnTo>
                    <a:pt x="138" y="13"/>
                  </a:lnTo>
                  <a:lnTo>
                    <a:pt x="137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12"/>
            <p:cNvSpPr>
              <a:spLocks/>
            </p:cNvSpPr>
            <p:nvPr/>
          </p:nvSpPr>
          <p:spPr bwMode="auto">
            <a:xfrm>
              <a:off x="5718" y="4225"/>
              <a:ext cx="1141" cy="1290"/>
            </a:xfrm>
            <a:custGeom>
              <a:avLst/>
              <a:gdLst>
                <a:gd name="T0" fmla="+- 0 5847 5718"/>
                <a:gd name="T1" fmla="*/ T0 w 1141"/>
                <a:gd name="T2" fmla="+- 0 4243 4225"/>
                <a:gd name="T3" fmla="*/ 4243 h 1290"/>
                <a:gd name="T4" fmla="+- 0 5836 5718"/>
                <a:gd name="T5" fmla="*/ T4 w 1141"/>
                <a:gd name="T6" fmla="+- 0 4243 4225"/>
                <a:gd name="T7" fmla="*/ 4243 h 1290"/>
                <a:gd name="T8" fmla="+- 0 5851 5718"/>
                <a:gd name="T9" fmla="*/ T8 w 1141"/>
                <a:gd name="T10" fmla="+- 0 4251 4225"/>
                <a:gd name="T11" fmla="*/ 4251 h 1290"/>
                <a:gd name="T12" fmla="+- 0 5837 5718"/>
                <a:gd name="T13" fmla="*/ T12 w 1141"/>
                <a:gd name="T14" fmla="+- 0 4260 4225"/>
                <a:gd name="T15" fmla="*/ 4260 h 1290"/>
                <a:gd name="T16" fmla="+- 0 5838 5718"/>
                <a:gd name="T17" fmla="*/ T16 w 1141"/>
                <a:gd name="T18" fmla="+- 0 4280 4225"/>
                <a:gd name="T19" fmla="*/ 4280 h 1290"/>
                <a:gd name="T20" fmla="+- 0 5855 5718"/>
                <a:gd name="T21" fmla="*/ T20 w 1141"/>
                <a:gd name="T22" fmla="+- 0 4247 4225"/>
                <a:gd name="T23" fmla="*/ 4247 h 1290"/>
                <a:gd name="T24" fmla="+- 0 5847 5718"/>
                <a:gd name="T25" fmla="*/ T24 w 1141"/>
                <a:gd name="T26" fmla="+- 0 4243 4225"/>
                <a:gd name="T27" fmla="*/ 4243 h 12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141" h="1290">
                  <a:moveTo>
                    <a:pt x="129" y="18"/>
                  </a:moveTo>
                  <a:lnTo>
                    <a:pt x="118" y="18"/>
                  </a:lnTo>
                  <a:lnTo>
                    <a:pt x="133" y="26"/>
                  </a:lnTo>
                  <a:lnTo>
                    <a:pt x="119" y="35"/>
                  </a:lnTo>
                  <a:lnTo>
                    <a:pt x="120" y="55"/>
                  </a:lnTo>
                  <a:lnTo>
                    <a:pt x="137" y="22"/>
                  </a:lnTo>
                  <a:lnTo>
                    <a:pt x="129" y="18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13"/>
            <p:cNvSpPr>
              <a:spLocks/>
            </p:cNvSpPr>
            <p:nvPr/>
          </p:nvSpPr>
          <p:spPr bwMode="auto">
            <a:xfrm>
              <a:off x="5718" y="4225"/>
              <a:ext cx="1141" cy="1290"/>
            </a:xfrm>
            <a:custGeom>
              <a:avLst/>
              <a:gdLst>
                <a:gd name="T0" fmla="+- 0 5837 5718"/>
                <a:gd name="T1" fmla="*/ T0 w 1141"/>
                <a:gd name="T2" fmla="+- 0 4238 4225"/>
                <a:gd name="T3" fmla="*/ 4238 h 1290"/>
                <a:gd name="T4" fmla="+- 0 5821 5718"/>
                <a:gd name="T5" fmla="*/ T4 w 1141"/>
                <a:gd name="T6" fmla="+- 0 4271 4225"/>
                <a:gd name="T7" fmla="*/ 4271 h 1290"/>
                <a:gd name="T8" fmla="+- 0 5837 5718"/>
                <a:gd name="T9" fmla="*/ T8 w 1141"/>
                <a:gd name="T10" fmla="+- 0 4260 4225"/>
                <a:gd name="T11" fmla="*/ 4260 h 1290"/>
                <a:gd name="T12" fmla="+- 0 5836 5718"/>
                <a:gd name="T13" fmla="*/ T12 w 1141"/>
                <a:gd name="T14" fmla="+- 0 4243 4225"/>
                <a:gd name="T15" fmla="*/ 4243 h 1290"/>
                <a:gd name="T16" fmla="+- 0 5847 5718"/>
                <a:gd name="T17" fmla="*/ T16 w 1141"/>
                <a:gd name="T18" fmla="+- 0 4243 4225"/>
                <a:gd name="T19" fmla="*/ 4243 h 1290"/>
                <a:gd name="T20" fmla="+- 0 5837 5718"/>
                <a:gd name="T21" fmla="*/ T20 w 1141"/>
                <a:gd name="T22" fmla="+- 0 4238 4225"/>
                <a:gd name="T23" fmla="*/ 4238 h 12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141" h="1290">
                  <a:moveTo>
                    <a:pt x="119" y="13"/>
                  </a:moveTo>
                  <a:lnTo>
                    <a:pt x="103" y="46"/>
                  </a:lnTo>
                  <a:lnTo>
                    <a:pt x="119" y="35"/>
                  </a:lnTo>
                  <a:lnTo>
                    <a:pt x="118" y="18"/>
                  </a:lnTo>
                  <a:lnTo>
                    <a:pt x="129" y="18"/>
                  </a:lnTo>
                  <a:lnTo>
                    <a:pt x="119" y="1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14"/>
            <p:cNvSpPr>
              <a:spLocks/>
            </p:cNvSpPr>
            <p:nvPr/>
          </p:nvSpPr>
          <p:spPr bwMode="auto">
            <a:xfrm>
              <a:off x="5718" y="4225"/>
              <a:ext cx="1141" cy="1290"/>
            </a:xfrm>
            <a:custGeom>
              <a:avLst/>
              <a:gdLst>
                <a:gd name="T0" fmla="+- 0 5836 5718"/>
                <a:gd name="T1" fmla="*/ T0 w 1141"/>
                <a:gd name="T2" fmla="+- 0 4243 4225"/>
                <a:gd name="T3" fmla="*/ 4243 h 1290"/>
                <a:gd name="T4" fmla="+- 0 5837 5718"/>
                <a:gd name="T5" fmla="*/ T4 w 1141"/>
                <a:gd name="T6" fmla="+- 0 4260 4225"/>
                <a:gd name="T7" fmla="*/ 4260 h 1290"/>
                <a:gd name="T8" fmla="+- 0 5851 5718"/>
                <a:gd name="T9" fmla="*/ T8 w 1141"/>
                <a:gd name="T10" fmla="+- 0 4251 4225"/>
                <a:gd name="T11" fmla="*/ 4251 h 1290"/>
                <a:gd name="T12" fmla="+- 0 5836 5718"/>
                <a:gd name="T13" fmla="*/ T12 w 1141"/>
                <a:gd name="T14" fmla="+- 0 4243 4225"/>
                <a:gd name="T15" fmla="*/ 4243 h 12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141" h="1290">
                  <a:moveTo>
                    <a:pt x="118" y="18"/>
                  </a:moveTo>
                  <a:lnTo>
                    <a:pt x="119" y="35"/>
                  </a:lnTo>
                  <a:lnTo>
                    <a:pt x="133" y="26"/>
                  </a:lnTo>
                  <a:lnTo>
                    <a:pt x="118" y="18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32" name="Groupe 131"/>
          <p:cNvGrpSpPr/>
          <p:nvPr/>
        </p:nvGrpSpPr>
        <p:grpSpPr>
          <a:xfrm>
            <a:off x="2878900" y="2098922"/>
            <a:ext cx="2239444" cy="1345038"/>
            <a:chOff x="2878900" y="2098922"/>
            <a:chExt cx="2239444" cy="1345038"/>
          </a:xfrm>
        </p:grpSpPr>
        <p:sp>
          <p:nvSpPr>
            <p:cNvPr id="104" name="Text Box 91"/>
            <p:cNvSpPr txBox="1">
              <a:spLocks noChangeArrowheads="1"/>
            </p:cNvSpPr>
            <p:nvPr/>
          </p:nvSpPr>
          <p:spPr bwMode="auto">
            <a:xfrm>
              <a:off x="4705594" y="2127923"/>
              <a:ext cx="166687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3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05" name="Text Box 90"/>
            <p:cNvSpPr txBox="1">
              <a:spLocks noChangeArrowheads="1"/>
            </p:cNvSpPr>
            <p:nvPr/>
          </p:nvSpPr>
          <p:spPr bwMode="auto">
            <a:xfrm>
              <a:off x="3903541" y="2098922"/>
              <a:ext cx="255953" cy="198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2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08" name="Text Box 87"/>
            <p:cNvSpPr txBox="1">
              <a:spLocks noChangeArrowheads="1"/>
            </p:cNvSpPr>
            <p:nvPr/>
          </p:nvSpPr>
          <p:spPr bwMode="auto">
            <a:xfrm>
              <a:off x="2878900" y="3046806"/>
              <a:ext cx="287337" cy="23256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7 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09" name="Text Box 84"/>
            <p:cNvSpPr txBox="1">
              <a:spLocks noChangeArrowheads="1"/>
            </p:cNvSpPr>
            <p:nvPr/>
          </p:nvSpPr>
          <p:spPr bwMode="auto">
            <a:xfrm>
              <a:off x="3911844" y="3216948"/>
              <a:ext cx="166687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6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10" name="Text Box 81"/>
            <p:cNvSpPr txBox="1">
              <a:spLocks noChangeArrowheads="1"/>
            </p:cNvSpPr>
            <p:nvPr/>
          </p:nvSpPr>
          <p:spPr bwMode="auto">
            <a:xfrm>
              <a:off x="4783381" y="3226473"/>
              <a:ext cx="334963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4</a:t>
              </a: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&amp;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5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18" name="Text Box 84"/>
            <p:cNvSpPr txBox="1">
              <a:spLocks noChangeArrowheads="1"/>
            </p:cNvSpPr>
            <p:nvPr/>
          </p:nvSpPr>
          <p:spPr bwMode="auto">
            <a:xfrm>
              <a:off x="3549894" y="3226473"/>
              <a:ext cx="166687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1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grpSp>
          <p:nvGrpSpPr>
            <p:cNvPr id="85" name="Groupe 84"/>
            <p:cNvGrpSpPr/>
            <p:nvPr/>
          </p:nvGrpSpPr>
          <p:grpSpPr>
            <a:xfrm>
              <a:off x="3716581" y="2337158"/>
              <a:ext cx="946762" cy="837845"/>
              <a:chOff x="1687976" y="2317190"/>
              <a:chExt cx="902317" cy="683407"/>
            </a:xfrm>
          </p:grpSpPr>
          <p:cxnSp>
            <p:nvCxnSpPr>
              <p:cNvPr id="21" name="Connecteur droit 20"/>
              <p:cNvCxnSpPr/>
              <p:nvPr/>
            </p:nvCxnSpPr>
            <p:spPr bwMode="auto">
              <a:xfrm>
                <a:off x="1870293" y="2317190"/>
                <a:ext cx="7200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5" name="Connecteur droit 124"/>
              <p:cNvCxnSpPr/>
              <p:nvPr/>
            </p:nvCxnSpPr>
            <p:spPr bwMode="auto">
              <a:xfrm>
                <a:off x="2590293" y="2317190"/>
                <a:ext cx="0" cy="68285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6" name="Connecteur droit 125"/>
              <p:cNvCxnSpPr/>
              <p:nvPr/>
            </p:nvCxnSpPr>
            <p:spPr bwMode="auto">
              <a:xfrm>
                <a:off x="1869830" y="2999009"/>
                <a:ext cx="7200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7" name="Connecteur droit 126"/>
              <p:cNvCxnSpPr/>
              <p:nvPr/>
            </p:nvCxnSpPr>
            <p:spPr bwMode="auto">
              <a:xfrm>
                <a:off x="1687976" y="2995834"/>
                <a:ext cx="1800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8" name="Connecteur droit 127"/>
              <p:cNvCxnSpPr/>
              <p:nvPr/>
            </p:nvCxnSpPr>
            <p:spPr bwMode="auto">
              <a:xfrm flipH="1">
                <a:off x="1687976" y="2317190"/>
                <a:ext cx="180000" cy="67864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</p:grpSp>
        <p:cxnSp>
          <p:nvCxnSpPr>
            <p:cNvPr id="129" name="Connecteur droit 128"/>
            <p:cNvCxnSpPr/>
            <p:nvPr/>
          </p:nvCxnSpPr>
          <p:spPr bwMode="auto">
            <a:xfrm flipH="1" flipV="1">
              <a:off x="3166237" y="3169440"/>
              <a:ext cx="54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3" name="Ellipse 132"/>
          <p:cNvSpPr>
            <a:spLocks noChangeAspect="1"/>
          </p:cNvSpPr>
          <p:nvPr/>
        </p:nvSpPr>
        <p:spPr bwMode="auto">
          <a:xfrm>
            <a:off x="4601331" y="3116061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4" name="ZoneTexte 143"/>
          <p:cNvSpPr txBox="1"/>
          <p:nvPr/>
        </p:nvSpPr>
        <p:spPr>
          <a:xfrm>
            <a:off x="565919" y="2390957"/>
            <a:ext cx="1725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Powering</a:t>
            </a:r>
            <a:r>
              <a:rPr lang="fr-FR" sz="16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 detector</a:t>
            </a:r>
            <a:endParaRPr lang="en-US" sz="16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cxnSp>
        <p:nvCxnSpPr>
          <p:cNvPr id="145" name="Connecteur droit 144"/>
          <p:cNvCxnSpPr/>
          <p:nvPr/>
        </p:nvCxnSpPr>
        <p:spPr bwMode="auto">
          <a:xfrm>
            <a:off x="4698706" y="3165320"/>
            <a:ext cx="1429469" cy="1322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cxnSp>
        <p:nvCxnSpPr>
          <p:cNvPr id="146" name="Connecteur droit avec flèche 145"/>
          <p:cNvCxnSpPr/>
          <p:nvPr/>
        </p:nvCxnSpPr>
        <p:spPr bwMode="auto">
          <a:xfrm flipV="1">
            <a:off x="4946529" y="3247848"/>
            <a:ext cx="1144614" cy="12194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48" name="Group 15"/>
          <p:cNvGrpSpPr>
            <a:grpSpLocks/>
          </p:cNvGrpSpPr>
          <p:nvPr/>
        </p:nvGrpSpPr>
        <p:grpSpPr bwMode="auto">
          <a:xfrm>
            <a:off x="4167528" y="2328740"/>
            <a:ext cx="1487487" cy="838200"/>
            <a:chOff x="5702" y="4204"/>
            <a:chExt cx="2344" cy="1322"/>
          </a:xfrm>
        </p:grpSpPr>
        <p:sp>
          <p:nvSpPr>
            <p:cNvPr id="149" name="Freeform 16"/>
            <p:cNvSpPr>
              <a:spLocks/>
            </p:cNvSpPr>
            <p:nvPr/>
          </p:nvSpPr>
          <p:spPr bwMode="auto">
            <a:xfrm>
              <a:off x="5702" y="4204"/>
              <a:ext cx="2344" cy="1322"/>
            </a:xfrm>
            <a:custGeom>
              <a:avLst/>
              <a:gdLst>
                <a:gd name="T0" fmla="+- 0 5777 5702"/>
                <a:gd name="T1" fmla="*/ T0 w 2344"/>
                <a:gd name="T2" fmla="+- 0 4313 4204"/>
                <a:gd name="T3" fmla="*/ 4313 h 1322"/>
                <a:gd name="T4" fmla="+- 0 5740 5702"/>
                <a:gd name="T5" fmla="*/ T4 w 2344"/>
                <a:gd name="T6" fmla="+- 0 4472 4204"/>
                <a:gd name="T7" fmla="*/ 4472 h 1322"/>
                <a:gd name="T8" fmla="+- 0 5744 5702"/>
                <a:gd name="T9" fmla="*/ T8 w 2344"/>
                <a:gd name="T10" fmla="+- 0 4520 4204"/>
                <a:gd name="T11" fmla="*/ 4520 h 1322"/>
                <a:gd name="T12" fmla="+- 0 5750 5702"/>
                <a:gd name="T13" fmla="*/ T12 w 2344"/>
                <a:gd name="T14" fmla="+- 0 4542 4204"/>
                <a:gd name="T15" fmla="*/ 4542 h 1322"/>
                <a:gd name="T16" fmla="+- 0 5759 5702"/>
                <a:gd name="T17" fmla="*/ T16 w 2344"/>
                <a:gd name="T18" fmla="+- 0 4563 4204"/>
                <a:gd name="T19" fmla="*/ 4563 h 1322"/>
                <a:gd name="T20" fmla="+- 0 5798 5702"/>
                <a:gd name="T21" fmla="*/ T20 w 2344"/>
                <a:gd name="T22" fmla="+- 0 4612 4204"/>
                <a:gd name="T23" fmla="*/ 4612 h 1322"/>
                <a:gd name="T24" fmla="+- 0 5925 5702"/>
                <a:gd name="T25" fmla="*/ T24 w 2344"/>
                <a:gd name="T26" fmla="+- 0 4674 4204"/>
                <a:gd name="T27" fmla="*/ 4674 h 1322"/>
                <a:gd name="T28" fmla="+- 0 6081 5702"/>
                <a:gd name="T29" fmla="*/ T28 w 2344"/>
                <a:gd name="T30" fmla="+- 0 4711 4204"/>
                <a:gd name="T31" fmla="*/ 4711 h 1322"/>
                <a:gd name="T32" fmla="+- 0 6373 5702"/>
                <a:gd name="T33" fmla="*/ T32 w 2344"/>
                <a:gd name="T34" fmla="+- 0 4758 4204"/>
                <a:gd name="T35" fmla="*/ 4758 h 1322"/>
                <a:gd name="T36" fmla="+- 0 6535 5702"/>
                <a:gd name="T37" fmla="*/ T36 w 2344"/>
                <a:gd name="T38" fmla="+- 0 4772 4204"/>
                <a:gd name="T39" fmla="*/ 4772 h 1322"/>
                <a:gd name="T40" fmla="+- 0 6827 5702"/>
                <a:gd name="T41" fmla="*/ T40 w 2344"/>
                <a:gd name="T42" fmla="+- 0 4778 4204"/>
                <a:gd name="T43" fmla="*/ 4778 h 1322"/>
                <a:gd name="T44" fmla="+- 0 6993 5702"/>
                <a:gd name="T45" fmla="*/ T44 w 2344"/>
                <a:gd name="T46" fmla="+- 0 4796 4204"/>
                <a:gd name="T47" fmla="*/ 4796 h 1322"/>
                <a:gd name="T48" fmla="+- 0 7163 5702"/>
                <a:gd name="T49" fmla="*/ T48 w 2344"/>
                <a:gd name="T50" fmla="+- 0 4842 4204"/>
                <a:gd name="T51" fmla="*/ 4842 h 1322"/>
                <a:gd name="T52" fmla="+- 0 7345 5702"/>
                <a:gd name="T53" fmla="*/ T52 w 2344"/>
                <a:gd name="T54" fmla="+- 0 4909 4204"/>
                <a:gd name="T55" fmla="*/ 4909 h 1322"/>
                <a:gd name="T56" fmla="+- 0 7557 5702"/>
                <a:gd name="T57" fmla="*/ T56 w 2344"/>
                <a:gd name="T58" fmla="+- 0 5002 4204"/>
                <a:gd name="T59" fmla="*/ 5002 h 1322"/>
                <a:gd name="T60" fmla="+- 0 7772 5702"/>
                <a:gd name="T61" fmla="*/ T60 w 2344"/>
                <a:gd name="T62" fmla="+- 0 5104 4204"/>
                <a:gd name="T63" fmla="*/ 5104 h 1322"/>
                <a:gd name="T64" fmla="+- 0 7868 5702"/>
                <a:gd name="T65" fmla="*/ T64 w 2344"/>
                <a:gd name="T66" fmla="+- 0 5181 4204"/>
                <a:gd name="T67" fmla="*/ 5181 h 1322"/>
                <a:gd name="T68" fmla="+- 0 7887 5702"/>
                <a:gd name="T69" fmla="*/ T68 w 2344"/>
                <a:gd name="T70" fmla="+- 0 5198 4204"/>
                <a:gd name="T71" fmla="*/ 5198 h 1322"/>
                <a:gd name="T72" fmla="+- 0 7967 5702"/>
                <a:gd name="T73" fmla="*/ T72 w 2344"/>
                <a:gd name="T74" fmla="+- 0 5265 4204"/>
                <a:gd name="T75" fmla="*/ 5265 h 1322"/>
                <a:gd name="T76" fmla="+- 0 8026 5702"/>
                <a:gd name="T77" fmla="*/ T76 w 2344"/>
                <a:gd name="T78" fmla="+- 0 5376 4204"/>
                <a:gd name="T79" fmla="*/ 5376 h 1322"/>
                <a:gd name="T80" fmla="+- 0 8024 5702"/>
                <a:gd name="T81" fmla="*/ T80 w 2344"/>
                <a:gd name="T82" fmla="+- 0 5422 4204"/>
                <a:gd name="T83" fmla="*/ 5422 h 1322"/>
                <a:gd name="T84" fmla="+- 0 8014 5702"/>
                <a:gd name="T85" fmla="*/ T84 w 2344"/>
                <a:gd name="T86" fmla="+- 0 5471 4204"/>
                <a:gd name="T87" fmla="*/ 5471 h 1322"/>
                <a:gd name="T88" fmla="+- 0 8020 5702"/>
                <a:gd name="T89" fmla="*/ T88 w 2344"/>
                <a:gd name="T90" fmla="+- 0 5526 4204"/>
                <a:gd name="T91" fmla="*/ 5526 h 1322"/>
                <a:gd name="T92" fmla="+- 0 8046 5702"/>
                <a:gd name="T93" fmla="*/ T92 w 2344"/>
                <a:gd name="T94" fmla="+- 0 5376 4204"/>
                <a:gd name="T95" fmla="*/ 5376 h 1322"/>
                <a:gd name="T96" fmla="+- 0 8015 5702"/>
                <a:gd name="T97" fmla="*/ T96 w 2344"/>
                <a:gd name="T98" fmla="+- 0 5287 4204"/>
                <a:gd name="T99" fmla="*/ 5287 h 1322"/>
                <a:gd name="T100" fmla="+- 0 7899 5702"/>
                <a:gd name="T101" fmla="*/ T100 w 2344"/>
                <a:gd name="T102" fmla="+- 0 5182 4204"/>
                <a:gd name="T103" fmla="*/ 5182 h 1322"/>
                <a:gd name="T104" fmla="+- 0 7881 5702"/>
                <a:gd name="T105" fmla="*/ T104 w 2344"/>
                <a:gd name="T106" fmla="+- 0 5166 4204"/>
                <a:gd name="T107" fmla="*/ 5166 h 1322"/>
                <a:gd name="T108" fmla="+- 0 7842 5702"/>
                <a:gd name="T109" fmla="*/ T108 w 2344"/>
                <a:gd name="T110" fmla="+- 0 5129 4204"/>
                <a:gd name="T111" fmla="*/ 5129 h 1322"/>
                <a:gd name="T112" fmla="+- 0 7723 5702"/>
                <a:gd name="T113" fmla="*/ T112 w 2344"/>
                <a:gd name="T114" fmla="+- 0 5056 4204"/>
                <a:gd name="T115" fmla="*/ 5056 h 1322"/>
                <a:gd name="T116" fmla="+- 0 7398 5702"/>
                <a:gd name="T117" fmla="*/ T116 w 2344"/>
                <a:gd name="T118" fmla="+- 0 4909 4204"/>
                <a:gd name="T119" fmla="*/ 4909 h 1322"/>
                <a:gd name="T120" fmla="+- 0 7215 5702"/>
                <a:gd name="T121" fmla="*/ T120 w 2344"/>
                <a:gd name="T122" fmla="+- 0 4838 4204"/>
                <a:gd name="T123" fmla="*/ 4838 h 1322"/>
                <a:gd name="T124" fmla="+- 0 7039 5702"/>
                <a:gd name="T125" fmla="*/ T124 w 2344"/>
                <a:gd name="T126" fmla="+- 0 4785 4204"/>
                <a:gd name="T127" fmla="*/ 4785 h 1322"/>
                <a:gd name="T128" fmla="+- 0 6871 5702"/>
                <a:gd name="T129" fmla="*/ T128 w 2344"/>
                <a:gd name="T130" fmla="+- 0 4761 4204"/>
                <a:gd name="T131" fmla="*/ 4761 h 1322"/>
                <a:gd name="T132" fmla="+- 0 6535 5702"/>
                <a:gd name="T133" fmla="*/ T132 w 2344"/>
                <a:gd name="T134" fmla="+- 0 4752 4204"/>
                <a:gd name="T135" fmla="*/ 4752 h 1322"/>
                <a:gd name="T136" fmla="+- 0 6415 5702"/>
                <a:gd name="T137" fmla="*/ T136 w 2344"/>
                <a:gd name="T138" fmla="+- 0 4743 4204"/>
                <a:gd name="T139" fmla="*/ 4743 h 1322"/>
                <a:gd name="T140" fmla="+- 0 6126 5702"/>
                <a:gd name="T141" fmla="*/ T140 w 2344"/>
                <a:gd name="T142" fmla="+- 0 4699 4204"/>
                <a:gd name="T143" fmla="*/ 4699 h 1322"/>
                <a:gd name="T144" fmla="+- 0 5966 5702"/>
                <a:gd name="T145" fmla="*/ T144 w 2344"/>
                <a:gd name="T146" fmla="+- 0 4666 4204"/>
                <a:gd name="T147" fmla="*/ 4666 h 1322"/>
                <a:gd name="T148" fmla="+- 0 5842 5702"/>
                <a:gd name="T149" fmla="*/ T148 w 2344"/>
                <a:gd name="T150" fmla="+- 0 4619 4204"/>
                <a:gd name="T151" fmla="*/ 4619 h 1322"/>
                <a:gd name="T152" fmla="+- 0 5777 5702"/>
                <a:gd name="T153" fmla="*/ T152 w 2344"/>
                <a:gd name="T154" fmla="+- 0 4555 4204"/>
                <a:gd name="T155" fmla="*/ 4555 h 1322"/>
                <a:gd name="T156" fmla="+- 0 5769 5702"/>
                <a:gd name="T157" fmla="*/ T156 w 2344"/>
                <a:gd name="T158" fmla="+- 0 4537 4204"/>
                <a:gd name="T159" fmla="*/ 4537 h 1322"/>
                <a:gd name="T160" fmla="+- 0 5769 5702"/>
                <a:gd name="T161" fmla="*/ T160 w 2344"/>
                <a:gd name="T162" fmla="+- 0 4536 4204"/>
                <a:gd name="T163" fmla="*/ 4536 h 1322"/>
                <a:gd name="T164" fmla="+- 0 5763 5702"/>
                <a:gd name="T165" fmla="*/ T164 w 2344"/>
                <a:gd name="T166" fmla="+- 0 4515 4204"/>
                <a:gd name="T167" fmla="*/ 4515 h 1322"/>
                <a:gd name="T168" fmla="+- 0 5760 5702"/>
                <a:gd name="T169" fmla="*/ T168 w 2344"/>
                <a:gd name="T170" fmla="+- 0 4472 4204"/>
                <a:gd name="T171" fmla="*/ 4472 h 1322"/>
                <a:gd name="T172" fmla="+- 0 5778 5702"/>
                <a:gd name="T173" fmla="*/ T172 w 2344"/>
                <a:gd name="T174" fmla="+- 0 4373 4204"/>
                <a:gd name="T175" fmla="*/ 4373 h 1322"/>
                <a:gd name="T176" fmla="+- 0 5819 5702"/>
                <a:gd name="T177" fmla="*/ T176 w 2344"/>
                <a:gd name="T178" fmla="+- 0 4261 4204"/>
                <a:gd name="T179" fmla="*/ 4261 h 13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2344" h="1322">
                  <a:moveTo>
                    <a:pt x="114" y="37"/>
                  </a:moveTo>
                  <a:lnTo>
                    <a:pt x="75" y="109"/>
                  </a:lnTo>
                  <a:lnTo>
                    <a:pt x="49" y="191"/>
                  </a:lnTo>
                  <a:lnTo>
                    <a:pt x="38" y="268"/>
                  </a:lnTo>
                  <a:lnTo>
                    <a:pt x="39" y="293"/>
                  </a:lnTo>
                  <a:lnTo>
                    <a:pt x="42" y="316"/>
                  </a:lnTo>
                  <a:lnTo>
                    <a:pt x="48" y="338"/>
                  </a:lnTo>
                  <a:lnTo>
                    <a:pt x="48" y="339"/>
                  </a:lnTo>
                  <a:lnTo>
                    <a:pt x="57" y="359"/>
                  </a:lnTo>
                  <a:lnTo>
                    <a:pt x="58" y="361"/>
                  </a:lnTo>
                  <a:lnTo>
                    <a:pt x="96" y="408"/>
                  </a:lnTo>
                  <a:lnTo>
                    <a:pt x="159" y="446"/>
                  </a:lnTo>
                  <a:lnTo>
                    <a:pt x="223" y="470"/>
                  </a:lnTo>
                  <a:lnTo>
                    <a:pt x="298" y="491"/>
                  </a:lnTo>
                  <a:lnTo>
                    <a:pt x="379" y="507"/>
                  </a:lnTo>
                  <a:lnTo>
                    <a:pt x="506" y="529"/>
                  </a:lnTo>
                  <a:lnTo>
                    <a:pt x="671" y="554"/>
                  </a:lnTo>
                  <a:lnTo>
                    <a:pt x="751" y="563"/>
                  </a:lnTo>
                  <a:lnTo>
                    <a:pt x="833" y="568"/>
                  </a:lnTo>
                  <a:lnTo>
                    <a:pt x="1083" y="573"/>
                  </a:lnTo>
                  <a:lnTo>
                    <a:pt x="1125" y="574"/>
                  </a:lnTo>
                  <a:lnTo>
                    <a:pt x="1208" y="581"/>
                  </a:lnTo>
                  <a:lnTo>
                    <a:pt x="1291" y="592"/>
                  </a:lnTo>
                  <a:lnTo>
                    <a:pt x="1374" y="611"/>
                  </a:lnTo>
                  <a:lnTo>
                    <a:pt x="1461" y="638"/>
                  </a:lnTo>
                  <a:lnTo>
                    <a:pt x="1552" y="670"/>
                  </a:lnTo>
                  <a:lnTo>
                    <a:pt x="1643" y="705"/>
                  </a:lnTo>
                  <a:lnTo>
                    <a:pt x="1775" y="761"/>
                  </a:lnTo>
                  <a:lnTo>
                    <a:pt x="1855" y="798"/>
                  </a:lnTo>
                  <a:lnTo>
                    <a:pt x="2012" y="870"/>
                  </a:lnTo>
                  <a:lnTo>
                    <a:pt x="2070" y="900"/>
                  </a:lnTo>
                  <a:lnTo>
                    <a:pt x="2126" y="940"/>
                  </a:lnTo>
                  <a:lnTo>
                    <a:pt x="2166" y="977"/>
                  </a:lnTo>
                  <a:lnTo>
                    <a:pt x="2175" y="985"/>
                  </a:lnTo>
                  <a:lnTo>
                    <a:pt x="2185" y="994"/>
                  </a:lnTo>
                  <a:lnTo>
                    <a:pt x="2247" y="1044"/>
                  </a:lnTo>
                  <a:lnTo>
                    <a:pt x="2265" y="1061"/>
                  </a:lnTo>
                  <a:lnTo>
                    <a:pt x="2308" y="1112"/>
                  </a:lnTo>
                  <a:lnTo>
                    <a:pt x="2324" y="1172"/>
                  </a:lnTo>
                  <a:lnTo>
                    <a:pt x="2324" y="1194"/>
                  </a:lnTo>
                  <a:lnTo>
                    <a:pt x="2322" y="1218"/>
                  </a:lnTo>
                  <a:lnTo>
                    <a:pt x="2318" y="1242"/>
                  </a:lnTo>
                  <a:lnTo>
                    <a:pt x="2312" y="1267"/>
                  </a:lnTo>
                  <a:lnTo>
                    <a:pt x="2299" y="1317"/>
                  </a:lnTo>
                  <a:lnTo>
                    <a:pt x="2318" y="1322"/>
                  </a:lnTo>
                  <a:lnTo>
                    <a:pt x="2337" y="1246"/>
                  </a:lnTo>
                  <a:lnTo>
                    <a:pt x="2344" y="1172"/>
                  </a:lnTo>
                  <a:lnTo>
                    <a:pt x="2341" y="1148"/>
                  </a:lnTo>
                  <a:lnTo>
                    <a:pt x="2313" y="1083"/>
                  </a:lnTo>
                  <a:lnTo>
                    <a:pt x="2260" y="1029"/>
                  </a:lnTo>
                  <a:lnTo>
                    <a:pt x="2197" y="978"/>
                  </a:lnTo>
                  <a:lnTo>
                    <a:pt x="2188" y="970"/>
                  </a:lnTo>
                  <a:lnTo>
                    <a:pt x="2179" y="962"/>
                  </a:lnTo>
                  <a:lnTo>
                    <a:pt x="2148" y="932"/>
                  </a:lnTo>
                  <a:lnTo>
                    <a:pt x="2140" y="925"/>
                  </a:lnTo>
                  <a:lnTo>
                    <a:pt x="2080" y="883"/>
                  </a:lnTo>
                  <a:lnTo>
                    <a:pt x="2021" y="852"/>
                  </a:lnTo>
                  <a:lnTo>
                    <a:pt x="1824" y="761"/>
                  </a:lnTo>
                  <a:lnTo>
                    <a:pt x="1696" y="705"/>
                  </a:lnTo>
                  <a:lnTo>
                    <a:pt x="1605" y="669"/>
                  </a:lnTo>
                  <a:lnTo>
                    <a:pt x="1513" y="634"/>
                  </a:lnTo>
                  <a:lnTo>
                    <a:pt x="1423" y="605"/>
                  </a:lnTo>
                  <a:lnTo>
                    <a:pt x="1337" y="581"/>
                  </a:lnTo>
                  <a:lnTo>
                    <a:pt x="1253" y="566"/>
                  </a:lnTo>
                  <a:lnTo>
                    <a:pt x="1169" y="557"/>
                  </a:lnTo>
                  <a:lnTo>
                    <a:pt x="1084" y="553"/>
                  </a:lnTo>
                  <a:lnTo>
                    <a:pt x="833" y="548"/>
                  </a:lnTo>
                  <a:lnTo>
                    <a:pt x="792" y="546"/>
                  </a:lnTo>
                  <a:lnTo>
                    <a:pt x="713" y="539"/>
                  </a:lnTo>
                  <a:lnTo>
                    <a:pt x="509" y="509"/>
                  </a:lnTo>
                  <a:lnTo>
                    <a:pt x="424" y="495"/>
                  </a:lnTo>
                  <a:lnTo>
                    <a:pt x="341" y="480"/>
                  </a:lnTo>
                  <a:lnTo>
                    <a:pt x="264" y="462"/>
                  </a:lnTo>
                  <a:lnTo>
                    <a:pt x="196" y="440"/>
                  </a:lnTo>
                  <a:lnTo>
                    <a:pt x="140" y="415"/>
                  </a:lnTo>
                  <a:lnTo>
                    <a:pt x="92" y="377"/>
                  </a:lnTo>
                  <a:lnTo>
                    <a:pt x="75" y="351"/>
                  </a:lnTo>
                  <a:lnTo>
                    <a:pt x="75" y="350"/>
                  </a:lnTo>
                  <a:lnTo>
                    <a:pt x="67" y="333"/>
                  </a:lnTo>
                  <a:lnTo>
                    <a:pt x="67" y="332"/>
                  </a:lnTo>
                  <a:lnTo>
                    <a:pt x="67" y="331"/>
                  </a:lnTo>
                  <a:lnTo>
                    <a:pt x="61" y="311"/>
                  </a:lnTo>
                  <a:lnTo>
                    <a:pt x="58" y="290"/>
                  </a:lnTo>
                  <a:lnTo>
                    <a:pt x="58" y="268"/>
                  </a:lnTo>
                  <a:lnTo>
                    <a:pt x="60" y="244"/>
                  </a:lnTo>
                  <a:lnTo>
                    <a:pt x="76" y="169"/>
                  </a:lnTo>
                  <a:lnTo>
                    <a:pt x="104" y="88"/>
                  </a:lnTo>
                  <a:lnTo>
                    <a:pt x="117" y="57"/>
                  </a:lnTo>
                  <a:lnTo>
                    <a:pt x="114" y="3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17"/>
            <p:cNvSpPr>
              <a:spLocks/>
            </p:cNvSpPr>
            <p:nvPr/>
          </p:nvSpPr>
          <p:spPr bwMode="auto">
            <a:xfrm>
              <a:off x="5702" y="4204"/>
              <a:ext cx="2344" cy="1322"/>
            </a:xfrm>
            <a:custGeom>
              <a:avLst/>
              <a:gdLst>
                <a:gd name="T0" fmla="+- 0 5777 5702"/>
                <a:gd name="T1" fmla="*/ T0 w 2344"/>
                <a:gd name="T2" fmla="+- 0 4554 4204"/>
                <a:gd name="T3" fmla="*/ 4554 h 1322"/>
                <a:gd name="T4" fmla="+- 0 5777 5702"/>
                <a:gd name="T5" fmla="*/ T4 w 2344"/>
                <a:gd name="T6" fmla="+- 0 4555 4204"/>
                <a:gd name="T7" fmla="*/ 4555 h 1322"/>
                <a:gd name="T8" fmla="+- 0 5777 5702"/>
                <a:gd name="T9" fmla="*/ T8 w 2344"/>
                <a:gd name="T10" fmla="+- 0 4555 4204"/>
                <a:gd name="T11" fmla="*/ 4555 h 1322"/>
                <a:gd name="T12" fmla="+- 0 5777 5702"/>
                <a:gd name="T13" fmla="*/ T12 w 2344"/>
                <a:gd name="T14" fmla="+- 0 4554 4204"/>
                <a:gd name="T15" fmla="*/ 4554 h 13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44" h="1322">
                  <a:moveTo>
                    <a:pt x="75" y="350"/>
                  </a:moveTo>
                  <a:lnTo>
                    <a:pt x="75" y="351"/>
                  </a:lnTo>
                  <a:lnTo>
                    <a:pt x="75" y="35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reeform 18"/>
            <p:cNvSpPr>
              <a:spLocks/>
            </p:cNvSpPr>
            <p:nvPr/>
          </p:nvSpPr>
          <p:spPr bwMode="auto">
            <a:xfrm>
              <a:off x="5702" y="4204"/>
              <a:ext cx="2344" cy="1322"/>
            </a:xfrm>
            <a:custGeom>
              <a:avLst/>
              <a:gdLst>
                <a:gd name="T0" fmla="+- 0 5777 5702"/>
                <a:gd name="T1" fmla="*/ T0 w 2344"/>
                <a:gd name="T2" fmla="+- 0 4555 4204"/>
                <a:gd name="T3" fmla="*/ 4555 h 1322"/>
                <a:gd name="T4" fmla="+- 0 5777 5702"/>
                <a:gd name="T5" fmla="*/ T4 w 2344"/>
                <a:gd name="T6" fmla="+- 0 4555 4204"/>
                <a:gd name="T7" fmla="*/ 4555 h 1322"/>
                <a:gd name="T8" fmla="+- 0 5777 5702"/>
                <a:gd name="T9" fmla="*/ T8 w 2344"/>
                <a:gd name="T10" fmla="+- 0 4555 4204"/>
                <a:gd name="T11" fmla="*/ 4555 h 13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2344" h="1322">
                  <a:moveTo>
                    <a:pt x="75" y="351"/>
                  </a:moveTo>
                  <a:lnTo>
                    <a:pt x="75" y="35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Freeform 19"/>
            <p:cNvSpPr>
              <a:spLocks/>
            </p:cNvSpPr>
            <p:nvPr/>
          </p:nvSpPr>
          <p:spPr bwMode="auto">
            <a:xfrm>
              <a:off x="5702" y="4204"/>
              <a:ext cx="2344" cy="1322"/>
            </a:xfrm>
            <a:custGeom>
              <a:avLst/>
              <a:gdLst>
                <a:gd name="T0" fmla="+- 0 5777 5702"/>
                <a:gd name="T1" fmla="*/ T0 w 2344"/>
                <a:gd name="T2" fmla="+- 0 4554 4204"/>
                <a:gd name="T3" fmla="*/ 4554 h 1322"/>
                <a:gd name="T4" fmla="+- 0 5777 5702"/>
                <a:gd name="T5" fmla="*/ T4 w 2344"/>
                <a:gd name="T6" fmla="+- 0 4555 4204"/>
                <a:gd name="T7" fmla="*/ 4555 h 1322"/>
                <a:gd name="T8" fmla="+- 0 5777 5702"/>
                <a:gd name="T9" fmla="*/ T8 w 2344"/>
                <a:gd name="T10" fmla="+- 0 4554 4204"/>
                <a:gd name="T11" fmla="*/ 4554 h 13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2344" h="1322">
                  <a:moveTo>
                    <a:pt x="75" y="350"/>
                  </a:moveTo>
                  <a:lnTo>
                    <a:pt x="75" y="351"/>
                  </a:lnTo>
                  <a:lnTo>
                    <a:pt x="75" y="35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Freeform 20"/>
            <p:cNvSpPr>
              <a:spLocks/>
            </p:cNvSpPr>
            <p:nvPr/>
          </p:nvSpPr>
          <p:spPr bwMode="auto">
            <a:xfrm>
              <a:off x="5702" y="4204"/>
              <a:ext cx="2344" cy="1322"/>
            </a:xfrm>
            <a:custGeom>
              <a:avLst/>
              <a:gdLst>
                <a:gd name="T0" fmla="+- 0 5769 5702"/>
                <a:gd name="T1" fmla="*/ T0 w 2344"/>
                <a:gd name="T2" fmla="+- 0 4535 4204"/>
                <a:gd name="T3" fmla="*/ 4535 h 1322"/>
                <a:gd name="T4" fmla="+- 0 5769 5702"/>
                <a:gd name="T5" fmla="*/ T4 w 2344"/>
                <a:gd name="T6" fmla="+- 0 4537 4204"/>
                <a:gd name="T7" fmla="*/ 4537 h 1322"/>
                <a:gd name="T8" fmla="+- 0 5769 5702"/>
                <a:gd name="T9" fmla="*/ T8 w 2344"/>
                <a:gd name="T10" fmla="+- 0 4536 4204"/>
                <a:gd name="T11" fmla="*/ 4536 h 1322"/>
                <a:gd name="T12" fmla="+- 0 5769 5702"/>
                <a:gd name="T13" fmla="*/ T12 w 2344"/>
                <a:gd name="T14" fmla="+- 0 4535 4204"/>
                <a:gd name="T15" fmla="*/ 4535 h 13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44" h="1322">
                  <a:moveTo>
                    <a:pt x="67" y="331"/>
                  </a:moveTo>
                  <a:lnTo>
                    <a:pt x="67" y="333"/>
                  </a:lnTo>
                  <a:lnTo>
                    <a:pt x="67" y="332"/>
                  </a:lnTo>
                  <a:lnTo>
                    <a:pt x="67" y="33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Freeform 21"/>
            <p:cNvSpPr>
              <a:spLocks/>
            </p:cNvSpPr>
            <p:nvPr/>
          </p:nvSpPr>
          <p:spPr bwMode="auto">
            <a:xfrm>
              <a:off x="5702" y="4204"/>
              <a:ext cx="2344" cy="1322"/>
            </a:xfrm>
            <a:custGeom>
              <a:avLst/>
              <a:gdLst>
                <a:gd name="T0" fmla="+- 0 5769 5702"/>
                <a:gd name="T1" fmla="*/ T0 w 2344"/>
                <a:gd name="T2" fmla="+- 0 4536 4204"/>
                <a:gd name="T3" fmla="*/ 4536 h 1322"/>
                <a:gd name="T4" fmla="+- 0 5769 5702"/>
                <a:gd name="T5" fmla="*/ T4 w 2344"/>
                <a:gd name="T6" fmla="+- 0 4537 4204"/>
                <a:gd name="T7" fmla="*/ 4537 h 1322"/>
                <a:gd name="T8" fmla="+- 0 5769 5702"/>
                <a:gd name="T9" fmla="*/ T8 w 2344"/>
                <a:gd name="T10" fmla="+- 0 4537 4204"/>
                <a:gd name="T11" fmla="*/ 4537 h 1322"/>
                <a:gd name="T12" fmla="+- 0 5769 5702"/>
                <a:gd name="T13" fmla="*/ T12 w 2344"/>
                <a:gd name="T14" fmla="+- 0 4536 4204"/>
                <a:gd name="T15" fmla="*/ 4536 h 13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44" h="1322">
                  <a:moveTo>
                    <a:pt x="67" y="332"/>
                  </a:moveTo>
                  <a:lnTo>
                    <a:pt x="67" y="333"/>
                  </a:lnTo>
                  <a:lnTo>
                    <a:pt x="67" y="332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22"/>
            <p:cNvSpPr>
              <a:spLocks/>
            </p:cNvSpPr>
            <p:nvPr/>
          </p:nvSpPr>
          <p:spPr bwMode="auto">
            <a:xfrm>
              <a:off x="5702" y="4204"/>
              <a:ext cx="2344" cy="1322"/>
            </a:xfrm>
            <a:custGeom>
              <a:avLst/>
              <a:gdLst>
                <a:gd name="T0" fmla="+- 0 5769 5702"/>
                <a:gd name="T1" fmla="*/ T0 w 2344"/>
                <a:gd name="T2" fmla="+- 0 4535 4204"/>
                <a:gd name="T3" fmla="*/ 4535 h 1322"/>
                <a:gd name="T4" fmla="+- 0 5769 5702"/>
                <a:gd name="T5" fmla="*/ T4 w 2344"/>
                <a:gd name="T6" fmla="+- 0 4536 4204"/>
                <a:gd name="T7" fmla="*/ 4536 h 1322"/>
                <a:gd name="T8" fmla="+- 0 5769 5702"/>
                <a:gd name="T9" fmla="*/ T8 w 2344"/>
                <a:gd name="T10" fmla="+- 0 4535 4204"/>
                <a:gd name="T11" fmla="*/ 4535 h 13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2344" h="1322">
                  <a:moveTo>
                    <a:pt x="67" y="331"/>
                  </a:moveTo>
                  <a:lnTo>
                    <a:pt x="67" y="332"/>
                  </a:lnTo>
                  <a:lnTo>
                    <a:pt x="67" y="33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23"/>
            <p:cNvSpPr>
              <a:spLocks/>
            </p:cNvSpPr>
            <p:nvPr/>
          </p:nvSpPr>
          <p:spPr bwMode="auto">
            <a:xfrm>
              <a:off x="5702" y="4204"/>
              <a:ext cx="2344" cy="1322"/>
            </a:xfrm>
            <a:custGeom>
              <a:avLst/>
              <a:gdLst>
                <a:gd name="T0" fmla="+- 0 5833 5702"/>
                <a:gd name="T1" fmla="*/ T0 w 2344"/>
                <a:gd name="T2" fmla="+- 0 4218 4204"/>
                <a:gd name="T3" fmla="*/ 4218 h 1322"/>
                <a:gd name="T4" fmla="+- 0 5815 5702"/>
                <a:gd name="T5" fmla="*/ T4 w 2344"/>
                <a:gd name="T6" fmla="+- 0 4218 4204"/>
                <a:gd name="T7" fmla="*/ 4218 h 1322"/>
                <a:gd name="T8" fmla="+- 0 5833 5702"/>
                <a:gd name="T9" fmla="*/ T8 w 2344"/>
                <a:gd name="T10" fmla="+- 0 4226 4204"/>
                <a:gd name="T11" fmla="*/ 4226 h 1322"/>
                <a:gd name="T12" fmla="+- 0 5819 5702"/>
                <a:gd name="T13" fmla="*/ T12 w 2344"/>
                <a:gd name="T14" fmla="+- 0 4261 4204"/>
                <a:gd name="T15" fmla="*/ 4261 h 1322"/>
                <a:gd name="T16" fmla="+- 0 5832 5702"/>
                <a:gd name="T17" fmla="*/ T16 w 2344"/>
                <a:gd name="T18" fmla="+- 0 4361 4204"/>
                <a:gd name="T19" fmla="*/ 4361 h 1322"/>
                <a:gd name="T20" fmla="+- 0 5833 5702"/>
                <a:gd name="T21" fmla="*/ T20 w 2344"/>
                <a:gd name="T22" fmla="+- 0 4367 4204"/>
                <a:gd name="T23" fmla="*/ 4367 h 1322"/>
                <a:gd name="T24" fmla="+- 0 5838 5702"/>
                <a:gd name="T25" fmla="*/ T24 w 2344"/>
                <a:gd name="T26" fmla="+- 0 4371 4204"/>
                <a:gd name="T27" fmla="*/ 4371 h 1322"/>
                <a:gd name="T28" fmla="+- 0 5843 5702"/>
                <a:gd name="T29" fmla="*/ T28 w 2344"/>
                <a:gd name="T30" fmla="+- 0 4370 4204"/>
                <a:gd name="T31" fmla="*/ 4370 h 1322"/>
                <a:gd name="T32" fmla="+- 0 5849 5702"/>
                <a:gd name="T33" fmla="*/ T32 w 2344"/>
                <a:gd name="T34" fmla="+- 0 4369 4204"/>
                <a:gd name="T35" fmla="*/ 4369 h 1322"/>
                <a:gd name="T36" fmla="+- 0 5853 5702"/>
                <a:gd name="T37" fmla="*/ T36 w 2344"/>
                <a:gd name="T38" fmla="+- 0 4364 4204"/>
                <a:gd name="T39" fmla="*/ 4364 h 1322"/>
                <a:gd name="T40" fmla="+- 0 5852 5702"/>
                <a:gd name="T41" fmla="*/ T40 w 2344"/>
                <a:gd name="T42" fmla="+- 0 4359 4204"/>
                <a:gd name="T43" fmla="*/ 4359 h 1322"/>
                <a:gd name="T44" fmla="+- 0 5833 5702"/>
                <a:gd name="T45" fmla="*/ T44 w 2344"/>
                <a:gd name="T46" fmla="+- 0 4218 4204"/>
                <a:gd name="T47" fmla="*/ 4218 h 13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2344" h="1322">
                  <a:moveTo>
                    <a:pt x="131" y="14"/>
                  </a:moveTo>
                  <a:lnTo>
                    <a:pt x="113" y="14"/>
                  </a:lnTo>
                  <a:lnTo>
                    <a:pt x="131" y="22"/>
                  </a:lnTo>
                  <a:lnTo>
                    <a:pt x="117" y="57"/>
                  </a:lnTo>
                  <a:lnTo>
                    <a:pt x="130" y="157"/>
                  </a:lnTo>
                  <a:lnTo>
                    <a:pt x="131" y="163"/>
                  </a:lnTo>
                  <a:lnTo>
                    <a:pt x="136" y="167"/>
                  </a:lnTo>
                  <a:lnTo>
                    <a:pt x="141" y="166"/>
                  </a:lnTo>
                  <a:lnTo>
                    <a:pt x="147" y="165"/>
                  </a:lnTo>
                  <a:lnTo>
                    <a:pt x="151" y="160"/>
                  </a:lnTo>
                  <a:lnTo>
                    <a:pt x="150" y="155"/>
                  </a:lnTo>
                  <a:lnTo>
                    <a:pt x="131" y="1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24"/>
            <p:cNvSpPr>
              <a:spLocks/>
            </p:cNvSpPr>
            <p:nvPr/>
          </p:nvSpPr>
          <p:spPr bwMode="auto">
            <a:xfrm>
              <a:off x="5702" y="4204"/>
              <a:ext cx="2344" cy="1322"/>
            </a:xfrm>
            <a:custGeom>
              <a:avLst/>
              <a:gdLst>
                <a:gd name="T0" fmla="+- 0 5831 5702"/>
                <a:gd name="T1" fmla="*/ T0 w 2344"/>
                <a:gd name="T2" fmla="+- 0 4204 4204"/>
                <a:gd name="T3" fmla="*/ 4204 h 1322"/>
                <a:gd name="T4" fmla="+- 0 5707 5702"/>
                <a:gd name="T5" fmla="*/ T4 w 2344"/>
                <a:gd name="T6" fmla="+- 0 4298 4204"/>
                <a:gd name="T7" fmla="*/ 4298 h 1322"/>
                <a:gd name="T8" fmla="+- 0 5702 5702"/>
                <a:gd name="T9" fmla="*/ T8 w 2344"/>
                <a:gd name="T10" fmla="+- 0 4301 4204"/>
                <a:gd name="T11" fmla="*/ 4301 h 1322"/>
                <a:gd name="T12" fmla="+- 0 5702 5702"/>
                <a:gd name="T13" fmla="*/ T12 w 2344"/>
                <a:gd name="T14" fmla="+- 0 4308 4204"/>
                <a:gd name="T15" fmla="*/ 4308 h 1322"/>
                <a:gd name="T16" fmla="+- 0 5705 5702"/>
                <a:gd name="T17" fmla="*/ T16 w 2344"/>
                <a:gd name="T18" fmla="+- 0 4312 4204"/>
                <a:gd name="T19" fmla="*/ 4312 h 1322"/>
                <a:gd name="T20" fmla="+- 0 5708 5702"/>
                <a:gd name="T21" fmla="*/ T20 w 2344"/>
                <a:gd name="T22" fmla="+- 0 4317 4204"/>
                <a:gd name="T23" fmla="*/ 4317 h 1322"/>
                <a:gd name="T24" fmla="+- 0 5715 5702"/>
                <a:gd name="T25" fmla="*/ T24 w 2344"/>
                <a:gd name="T26" fmla="+- 0 4317 4204"/>
                <a:gd name="T27" fmla="*/ 4317 h 1322"/>
                <a:gd name="T28" fmla="+- 0 5719 5702"/>
                <a:gd name="T29" fmla="*/ T28 w 2344"/>
                <a:gd name="T30" fmla="+- 0 4314 4204"/>
                <a:gd name="T31" fmla="*/ 4314 h 1322"/>
                <a:gd name="T32" fmla="+- 0 5800 5702"/>
                <a:gd name="T33" fmla="*/ T32 w 2344"/>
                <a:gd name="T34" fmla="+- 0 4252 4204"/>
                <a:gd name="T35" fmla="*/ 4252 h 1322"/>
                <a:gd name="T36" fmla="+- 0 5815 5702"/>
                <a:gd name="T37" fmla="*/ T36 w 2344"/>
                <a:gd name="T38" fmla="+- 0 4218 4204"/>
                <a:gd name="T39" fmla="*/ 4218 h 1322"/>
                <a:gd name="T40" fmla="+- 0 5833 5702"/>
                <a:gd name="T41" fmla="*/ T40 w 2344"/>
                <a:gd name="T42" fmla="+- 0 4218 4204"/>
                <a:gd name="T43" fmla="*/ 4218 h 1322"/>
                <a:gd name="T44" fmla="+- 0 5831 5702"/>
                <a:gd name="T45" fmla="*/ T44 w 2344"/>
                <a:gd name="T46" fmla="+- 0 4204 4204"/>
                <a:gd name="T47" fmla="*/ 4204 h 13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2344" h="1322">
                  <a:moveTo>
                    <a:pt x="129" y="0"/>
                  </a:moveTo>
                  <a:lnTo>
                    <a:pt x="5" y="94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3" y="108"/>
                  </a:lnTo>
                  <a:lnTo>
                    <a:pt x="6" y="113"/>
                  </a:lnTo>
                  <a:lnTo>
                    <a:pt x="13" y="113"/>
                  </a:lnTo>
                  <a:lnTo>
                    <a:pt x="17" y="110"/>
                  </a:lnTo>
                  <a:lnTo>
                    <a:pt x="98" y="48"/>
                  </a:lnTo>
                  <a:lnTo>
                    <a:pt x="113" y="14"/>
                  </a:lnTo>
                  <a:lnTo>
                    <a:pt x="131" y="14"/>
                  </a:lnTo>
                  <a:lnTo>
                    <a:pt x="129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25"/>
            <p:cNvSpPr>
              <a:spLocks/>
            </p:cNvSpPr>
            <p:nvPr/>
          </p:nvSpPr>
          <p:spPr bwMode="auto">
            <a:xfrm>
              <a:off x="5702" y="4204"/>
              <a:ext cx="2344" cy="1322"/>
            </a:xfrm>
            <a:custGeom>
              <a:avLst/>
              <a:gdLst>
                <a:gd name="T0" fmla="+- 0 5827 5702"/>
                <a:gd name="T1" fmla="*/ T0 w 2344"/>
                <a:gd name="T2" fmla="+- 0 4224 4204"/>
                <a:gd name="T3" fmla="*/ 4224 h 1322"/>
                <a:gd name="T4" fmla="+- 0 5814 5702"/>
                <a:gd name="T5" fmla="*/ T4 w 2344"/>
                <a:gd name="T6" fmla="+- 0 4224 4204"/>
                <a:gd name="T7" fmla="*/ 4224 h 1322"/>
                <a:gd name="T8" fmla="+- 0 5830 5702"/>
                <a:gd name="T9" fmla="*/ T8 w 2344"/>
                <a:gd name="T10" fmla="+- 0 4230 4204"/>
                <a:gd name="T11" fmla="*/ 4230 h 1322"/>
                <a:gd name="T12" fmla="+- 0 5816 5702"/>
                <a:gd name="T13" fmla="*/ T12 w 2344"/>
                <a:gd name="T14" fmla="+- 0 4241 4204"/>
                <a:gd name="T15" fmla="*/ 4241 h 1322"/>
                <a:gd name="T16" fmla="+- 0 5819 5702"/>
                <a:gd name="T17" fmla="*/ T16 w 2344"/>
                <a:gd name="T18" fmla="+- 0 4261 4204"/>
                <a:gd name="T19" fmla="*/ 4261 h 1322"/>
                <a:gd name="T20" fmla="+- 0 5833 5702"/>
                <a:gd name="T21" fmla="*/ T20 w 2344"/>
                <a:gd name="T22" fmla="+- 0 4226 4204"/>
                <a:gd name="T23" fmla="*/ 4226 h 1322"/>
                <a:gd name="T24" fmla="+- 0 5827 5702"/>
                <a:gd name="T25" fmla="*/ T24 w 2344"/>
                <a:gd name="T26" fmla="+- 0 4224 4204"/>
                <a:gd name="T27" fmla="*/ 4224 h 13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2344" h="1322">
                  <a:moveTo>
                    <a:pt x="125" y="20"/>
                  </a:moveTo>
                  <a:lnTo>
                    <a:pt x="112" y="20"/>
                  </a:lnTo>
                  <a:lnTo>
                    <a:pt x="128" y="26"/>
                  </a:lnTo>
                  <a:lnTo>
                    <a:pt x="114" y="37"/>
                  </a:lnTo>
                  <a:lnTo>
                    <a:pt x="117" y="57"/>
                  </a:lnTo>
                  <a:lnTo>
                    <a:pt x="131" y="22"/>
                  </a:lnTo>
                  <a:lnTo>
                    <a:pt x="125" y="2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26"/>
            <p:cNvSpPr>
              <a:spLocks/>
            </p:cNvSpPr>
            <p:nvPr/>
          </p:nvSpPr>
          <p:spPr bwMode="auto">
            <a:xfrm>
              <a:off x="5702" y="4204"/>
              <a:ext cx="2344" cy="1322"/>
            </a:xfrm>
            <a:custGeom>
              <a:avLst/>
              <a:gdLst>
                <a:gd name="T0" fmla="+- 0 5815 5702"/>
                <a:gd name="T1" fmla="*/ T0 w 2344"/>
                <a:gd name="T2" fmla="+- 0 4218 4204"/>
                <a:gd name="T3" fmla="*/ 4218 h 1322"/>
                <a:gd name="T4" fmla="+- 0 5800 5702"/>
                <a:gd name="T5" fmla="*/ T4 w 2344"/>
                <a:gd name="T6" fmla="+- 0 4252 4204"/>
                <a:gd name="T7" fmla="*/ 4252 h 1322"/>
                <a:gd name="T8" fmla="+- 0 5816 5702"/>
                <a:gd name="T9" fmla="*/ T8 w 2344"/>
                <a:gd name="T10" fmla="+- 0 4241 4204"/>
                <a:gd name="T11" fmla="*/ 4241 h 1322"/>
                <a:gd name="T12" fmla="+- 0 5814 5702"/>
                <a:gd name="T13" fmla="*/ T12 w 2344"/>
                <a:gd name="T14" fmla="+- 0 4224 4204"/>
                <a:gd name="T15" fmla="*/ 4224 h 1322"/>
                <a:gd name="T16" fmla="+- 0 5827 5702"/>
                <a:gd name="T17" fmla="*/ T16 w 2344"/>
                <a:gd name="T18" fmla="+- 0 4224 4204"/>
                <a:gd name="T19" fmla="*/ 4224 h 1322"/>
                <a:gd name="T20" fmla="+- 0 5815 5702"/>
                <a:gd name="T21" fmla="*/ T20 w 2344"/>
                <a:gd name="T22" fmla="+- 0 4218 4204"/>
                <a:gd name="T23" fmla="*/ 4218 h 13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344" h="1322">
                  <a:moveTo>
                    <a:pt x="113" y="14"/>
                  </a:moveTo>
                  <a:lnTo>
                    <a:pt x="98" y="48"/>
                  </a:lnTo>
                  <a:lnTo>
                    <a:pt x="114" y="37"/>
                  </a:lnTo>
                  <a:lnTo>
                    <a:pt x="112" y="20"/>
                  </a:lnTo>
                  <a:lnTo>
                    <a:pt x="125" y="20"/>
                  </a:lnTo>
                  <a:lnTo>
                    <a:pt x="113" y="1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27"/>
            <p:cNvSpPr>
              <a:spLocks/>
            </p:cNvSpPr>
            <p:nvPr/>
          </p:nvSpPr>
          <p:spPr bwMode="auto">
            <a:xfrm>
              <a:off x="5702" y="4204"/>
              <a:ext cx="2344" cy="1322"/>
            </a:xfrm>
            <a:custGeom>
              <a:avLst/>
              <a:gdLst>
                <a:gd name="T0" fmla="+- 0 5814 5702"/>
                <a:gd name="T1" fmla="*/ T0 w 2344"/>
                <a:gd name="T2" fmla="+- 0 4224 4204"/>
                <a:gd name="T3" fmla="*/ 4224 h 1322"/>
                <a:gd name="T4" fmla="+- 0 5816 5702"/>
                <a:gd name="T5" fmla="*/ T4 w 2344"/>
                <a:gd name="T6" fmla="+- 0 4241 4204"/>
                <a:gd name="T7" fmla="*/ 4241 h 1322"/>
                <a:gd name="T8" fmla="+- 0 5830 5702"/>
                <a:gd name="T9" fmla="*/ T8 w 2344"/>
                <a:gd name="T10" fmla="+- 0 4230 4204"/>
                <a:gd name="T11" fmla="*/ 4230 h 1322"/>
                <a:gd name="T12" fmla="+- 0 5814 5702"/>
                <a:gd name="T13" fmla="*/ T12 w 2344"/>
                <a:gd name="T14" fmla="+- 0 4224 4204"/>
                <a:gd name="T15" fmla="*/ 4224 h 13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44" h="1322">
                  <a:moveTo>
                    <a:pt x="112" y="20"/>
                  </a:moveTo>
                  <a:lnTo>
                    <a:pt x="114" y="37"/>
                  </a:lnTo>
                  <a:lnTo>
                    <a:pt x="128" y="26"/>
                  </a:lnTo>
                  <a:lnTo>
                    <a:pt x="112" y="2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63" name="Freeform 12"/>
          <p:cNvSpPr>
            <a:spLocks noChangeArrowheads="1"/>
          </p:cNvSpPr>
          <p:nvPr/>
        </p:nvSpPr>
        <p:spPr bwMode="auto">
          <a:xfrm>
            <a:off x="2269223" y="4764081"/>
            <a:ext cx="366713" cy="111125"/>
          </a:xfrm>
          <a:custGeom>
            <a:avLst/>
            <a:gdLst>
              <a:gd name="T0" fmla="+- 0 4828 4828"/>
              <a:gd name="T1" fmla="*/ T0 w 1018"/>
              <a:gd name="T2" fmla="+- 0 14543 14388"/>
              <a:gd name="T3" fmla="*/ 14543 h 312"/>
              <a:gd name="T4" fmla="+- 0 5336 4828"/>
              <a:gd name="T5" fmla="*/ T4 w 1018"/>
              <a:gd name="T6" fmla="+- 0 14388 14388"/>
              <a:gd name="T7" fmla="*/ 14388 h 312"/>
              <a:gd name="T8" fmla="+- 0 5845 4828"/>
              <a:gd name="T9" fmla="*/ T8 w 1018"/>
              <a:gd name="T10" fmla="+- 0 14543 14388"/>
              <a:gd name="T11" fmla="*/ 14543 h 312"/>
              <a:gd name="T12" fmla="+- 0 5845 4828"/>
              <a:gd name="T13" fmla="*/ T12 w 1018"/>
              <a:gd name="T14" fmla="+- 0 14543 14388"/>
              <a:gd name="T15" fmla="*/ 14543 h 312"/>
              <a:gd name="T16" fmla="+- 0 5845 4828"/>
              <a:gd name="T17" fmla="*/ T16 w 1018"/>
              <a:gd name="T18" fmla="+- 0 14543 14388"/>
              <a:gd name="T19" fmla="*/ 14543 h 312"/>
              <a:gd name="T20" fmla="+- 0 5336 4828"/>
              <a:gd name="T21" fmla="*/ T20 w 1018"/>
              <a:gd name="T22" fmla="+- 0 14699 14388"/>
              <a:gd name="T23" fmla="*/ 14699 h 312"/>
              <a:gd name="T24" fmla="+- 0 4828 4828"/>
              <a:gd name="T25" fmla="*/ T24 w 1018"/>
              <a:gd name="T26" fmla="+- 0 14543 14388"/>
              <a:gd name="T27" fmla="*/ 14543 h 312"/>
              <a:gd name="T28" fmla="+- 0 4828 4828"/>
              <a:gd name="T29" fmla="*/ T28 w 1018"/>
              <a:gd name="T30" fmla="+- 0 14543 14388"/>
              <a:gd name="T31" fmla="*/ 14543 h 3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1018" h="312">
                <a:moveTo>
                  <a:pt x="0" y="155"/>
                </a:moveTo>
                <a:cubicBezTo>
                  <a:pt x="0" y="69"/>
                  <a:pt x="227" y="0"/>
                  <a:pt x="508" y="0"/>
                </a:cubicBezTo>
                <a:cubicBezTo>
                  <a:pt x="789" y="0"/>
                  <a:pt x="1017" y="69"/>
                  <a:pt x="1017" y="155"/>
                </a:cubicBezTo>
                <a:cubicBezTo>
                  <a:pt x="1017" y="155"/>
                  <a:pt x="1017" y="155"/>
                  <a:pt x="1017" y="155"/>
                </a:cubicBezTo>
                <a:lnTo>
                  <a:pt x="1017" y="155"/>
                </a:lnTo>
                <a:cubicBezTo>
                  <a:pt x="1017" y="241"/>
                  <a:pt x="789" y="311"/>
                  <a:pt x="508" y="311"/>
                </a:cubicBezTo>
                <a:cubicBezTo>
                  <a:pt x="227" y="311"/>
                  <a:pt x="0" y="241"/>
                  <a:pt x="0" y="155"/>
                </a:cubicBezTo>
                <a:cubicBezTo>
                  <a:pt x="0" y="155"/>
                  <a:pt x="0" y="155"/>
                  <a:pt x="0" y="155"/>
                </a:cubicBezTo>
                <a:close/>
              </a:path>
            </a:pathLst>
          </a:custGeom>
          <a:solidFill>
            <a:srgbClr val="6666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61" name="Freeform 13"/>
          <p:cNvSpPr>
            <a:spLocks noChangeArrowheads="1"/>
          </p:cNvSpPr>
          <p:nvPr/>
        </p:nvSpPr>
        <p:spPr bwMode="auto">
          <a:xfrm>
            <a:off x="2269224" y="4821237"/>
            <a:ext cx="366713" cy="168275"/>
          </a:xfrm>
          <a:custGeom>
            <a:avLst/>
            <a:gdLst>
              <a:gd name="T0" fmla="+- 0 4828 4828"/>
              <a:gd name="T1" fmla="*/ T0 w 1018"/>
              <a:gd name="T2" fmla="+- 0 14543 14543"/>
              <a:gd name="T3" fmla="*/ 14543 h 468"/>
              <a:gd name="T4" fmla="+- 0 5336 4828"/>
              <a:gd name="T5" fmla="*/ T4 w 1018"/>
              <a:gd name="T6" fmla="+- 0 14699 14543"/>
              <a:gd name="T7" fmla="*/ 14699 h 468"/>
              <a:gd name="T8" fmla="+- 0 5845 4828"/>
              <a:gd name="T9" fmla="*/ T8 w 1018"/>
              <a:gd name="T10" fmla="+- 0 14543 14543"/>
              <a:gd name="T11" fmla="*/ 14543 h 468"/>
              <a:gd name="T12" fmla="+- 0 5845 4828"/>
              <a:gd name="T13" fmla="*/ T12 w 1018"/>
              <a:gd name="T14" fmla="+- 0 14543 14543"/>
              <a:gd name="T15" fmla="*/ 14543 h 468"/>
              <a:gd name="T16" fmla="+- 0 5845 4828"/>
              <a:gd name="T17" fmla="*/ T16 w 1018"/>
              <a:gd name="T18" fmla="+- 0 14854 14543"/>
              <a:gd name="T19" fmla="*/ 14854 h 468"/>
              <a:gd name="T20" fmla="+- 0 5845 4828"/>
              <a:gd name="T21" fmla="*/ T20 w 1018"/>
              <a:gd name="T22" fmla="+- 0 14854 14543"/>
              <a:gd name="T23" fmla="*/ 14854 h 468"/>
              <a:gd name="T24" fmla="+- 0 5336 4828"/>
              <a:gd name="T25" fmla="*/ T24 w 1018"/>
              <a:gd name="T26" fmla="+- 0 15010 14543"/>
              <a:gd name="T27" fmla="*/ 15010 h 468"/>
              <a:gd name="T28" fmla="+- 0 4828 4828"/>
              <a:gd name="T29" fmla="*/ T28 w 1018"/>
              <a:gd name="T30" fmla="+- 0 14854 14543"/>
              <a:gd name="T31" fmla="*/ 14854 h 468"/>
              <a:gd name="T32" fmla="+- 0 4828 4828"/>
              <a:gd name="T33" fmla="*/ T32 w 1018"/>
              <a:gd name="T34" fmla="+- 0 14854 14543"/>
              <a:gd name="T35" fmla="*/ 14854 h 4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1018" h="468">
                <a:moveTo>
                  <a:pt x="0" y="0"/>
                </a:moveTo>
                <a:cubicBezTo>
                  <a:pt x="0" y="86"/>
                  <a:pt x="227" y="156"/>
                  <a:pt x="508" y="156"/>
                </a:cubicBezTo>
                <a:cubicBezTo>
                  <a:pt x="789" y="156"/>
                  <a:pt x="1017" y="86"/>
                  <a:pt x="1017" y="0"/>
                </a:cubicBezTo>
                <a:lnTo>
                  <a:pt x="1017" y="0"/>
                </a:lnTo>
                <a:lnTo>
                  <a:pt x="1017" y="311"/>
                </a:lnTo>
                <a:cubicBezTo>
                  <a:pt x="1017" y="397"/>
                  <a:pt x="789" y="467"/>
                  <a:pt x="508" y="467"/>
                </a:cubicBezTo>
                <a:cubicBezTo>
                  <a:pt x="227" y="467"/>
                  <a:pt x="0" y="397"/>
                  <a:pt x="0" y="311"/>
                </a:cubicBezTo>
                <a:cubicBezTo>
                  <a:pt x="0" y="311"/>
                  <a:pt x="0" y="311"/>
                  <a:pt x="0" y="311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62" name="Freeform 13"/>
          <p:cNvSpPr>
            <a:spLocks noChangeArrowheads="1"/>
          </p:cNvSpPr>
          <p:nvPr/>
        </p:nvSpPr>
        <p:spPr bwMode="auto">
          <a:xfrm>
            <a:off x="2270200" y="4717372"/>
            <a:ext cx="366713" cy="168275"/>
          </a:xfrm>
          <a:custGeom>
            <a:avLst/>
            <a:gdLst>
              <a:gd name="T0" fmla="+- 0 4828 4828"/>
              <a:gd name="T1" fmla="*/ T0 w 1018"/>
              <a:gd name="T2" fmla="+- 0 14543 14543"/>
              <a:gd name="T3" fmla="*/ 14543 h 468"/>
              <a:gd name="T4" fmla="+- 0 5336 4828"/>
              <a:gd name="T5" fmla="*/ T4 w 1018"/>
              <a:gd name="T6" fmla="+- 0 14699 14543"/>
              <a:gd name="T7" fmla="*/ 14699 h 468"/>
              <a:gd name="T8" fmla="+- 0 5845 4828"/>
              <a:gd name="T9" fmla="*/ T8 w 1018"/>
              <a:gd name="T10" fmla="+- 0 14543 14543"/>
              <a:gd name="T11" fmla="*/ 14543 h 468"/>
              <a:gd name="T12" fmla="+- 0 5845 4828"/>
              <a:gd name="T13" fmla="*/ T12 w 1018"/>
              <a:gd name="T14" fmla="+- 0 14543 14543"/>
              <a:gd name="T15" fmla="*/ 14543 h 468"/>
              <a:gd name="T16" fmla="+- 0 5845 4828"/>
              <a:gd name="T17" fmla="*/ T16 w 1018"/>
              <a:gd name="T18" fmla="+- 0 14854 14543"/>
              <a:gd name="T19" fmla="*/ 14854 h 468"/>
              <a:gd name="T20" fmla="+- 0 5845 4828"/>
              <a:gd name="T21" fmla="*/ T20 w 1018"/>
              <a:gd name="T22" fmla="+- 0 14854 14543"/>
              <a:gd name="T23" fmla="*/ 14854 h 468"/>
              <a:gd name="T24" fmla="+- 0 5336 4828"/>
              <a:gd name="T25" fmla="*/ T24 w 1018"/>
              <a:gd name="T26" fmla="+- 0 15010 14543"/>
              <a:gd name="T27" fmla="*/ 15010 h 468"/>
              <a:gd name="T28" fmla="+- 0 4828 4828"/>
              <a:gd name="T29" fmla="*/ T28 w 1018"/>
              <a:gd name="T30" fmla="+- 0 14854 14543"/>
              <a:gd name="T31" fmla="*/ 14854 h 468"/>
              <a:gd name="T32" fmla="+- 0 4828 4828"/>
              <a:gd name="T33" fmla="*/ T32 w 1018"/>
              <a:gd name="T34" fmla="+- 0 14854 14543"/>
              <a:gd name="T35" fmla="*/ 14854 h 4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1018" h="468">
                <a:moveTo>
                  <a:pt x="0" y="0"/>
                </a:moveTo>
                <a:cubicBezTo>
                  <a:pt x="0" y="86"/>
                  <a:pt x="227" y="156"/>
                  <a:pt x="508" y="156"/>
                </a:cubicBezTo>
                <a:cubicBezTo>
                  <a:pt x="789" y="156"/>
                  <a:pt x="1017" y="86"/>
                  <a:pt x="1017" y="0"/>
                </a:cubicBezTo>
                <a:lnTo>
                  <a:pt x="1017" y="0"/>
                </a:lnTo>
                <a:lnTo>
                  <a:pt x="1017" y="311"/>
                </a:lnTo>
                <a:cubicBezTo>
                  <a:pt x="1017" y="397"/>
                  <a:pt x="789" y="467"/>
                  <a:pt x="508" y="467"/>
                </a:cubicBezTo>
                <a:cubicBezTo>
                  <a:pt x="227" y="467"/>
                  <a:pt x="0" y="397"/>
                  <a:pt x="0" y="311"/>
                </a:cubicBezTo>
                <a:cubicBezTo>
                  <a:pt x="0" y="311"/>
                  <a:pt x="0" y="311"/>
                  <a:pt x="0" y="311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64" name="Text Box 25"/>
          <p:cNvSpPr txBox="1">
            <a:spLocks noChangeArrowheads="1"/>
          </p:cNvSpPr>
          <p:nvPr/>
        </p:nvSpPr>
        <p:spPr bwMode="auto">
          <a:xfrm>
            <a:off x="5735428" y="6093724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3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65" name="Text Box 25"/>
          <p:cNvSpPr txBox="1">
            <a:spLocks noChangeArrowheads="1"/>
          </p:cNvSpPr>
          <p:nvPr/>
        </p:nvSpPr>
        <p:spPr bwMode="auto">
          <a:xfrm>
            <a:off x="6128675" y="6093724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4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25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34" grpId="0"/>
      <p:bldP spid="1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2-Phase Accumulator Controlled Loop</a:t>
            </a:r>
          </a:p>
        </p:txBody>
      </p:sp>
      <p:sp>
        <p:nvSpPr>
          <p:cNvPr id="10" name="Freeform 807"/>
          <p:cNvSpPr>
            <a:spLocks noChangeArrowheads="1"/>
          </p:cNvSpPr>
          <p:nvPr/>
        </p:nvSpPr>
        <p:spPr bwMode="auto">
          <a:xfrm>
            <a:off x="6728068" y="921422"/>
            <a:ext cx="1420814" cy="3367088"/>
          </a:xfrm>
          <a:custGeom>
            <a:avLst/>
            <a:gdLst>
              <a:gd name="T0" fmla="+- 0 4516 4516"/>
              <a:gd name="T1" fmla="*/ T0 w 3515"/>
              <a:gd name="T2" fmla="+- 0 8935 4110"/>
              <a:gd name="T3" fmla="*/ 8935 h 4825"/>
              <a:gd name="T4" fmla="+- 0 8031 4516"/>
              <a:gd name="T5" fmla="*/ T4 w 3515"/>
              <a:gd name="T6" fmla="+- 0 8935 4110"/>
              <a:gd name="T7" fmla="*/ 8935 h 4825"/>
              <a:gd name="T8" fmla="+- 0 8031 4516"/>
              <a:gd name="T9" fmla="*/ T8 w 3515"/>
              <a:gd name="T10" fmla="+- 0 4110 4110"/>
              <a:gd name="T11" fmla="*/ 4110 h 4825"/>
              <a:gd name="T12" fmla="+- 0 4516 4516"/>
              <a:gd name="T13" fmla="*/ T12 w 3515"/>
              <a:gd name="T14" fmla="+- 0 4110 4110"/>
              <a:gd name="T15" fmla="*/ 4110 h 4825"/>
              <a:gd name="T16" fmla="+- 0 4516 4516"/>
              <a:gd name="T17" fmla="*/ T16 w 3515"/>
              <a:gd name="T18" fmla="+- 0 8935 4110"/>
              <a:gd name="T19" fmla="*/ 8935 h 48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515" h="4825">
                <a:moveTo>
                  <a:pt x="0" y="4825"/>
                </a:moveTo>
                <a:lnTo>
                  <a:pt x="3515" y="4825"/>
                </a:lnTo>
                <a:lnTo>
                  <a:pt x="3515" y="0"/>
                </a:lnTo>
                <a:lnTo>
                  <a:pt x="0" y="0"/>
                </a:lnTo>
                <a:lnTo>
                  <a:pt x="0" y="4825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1" name="Freeform 103"/>
          <p:cNvSpPr>
            <a:spLocks noChangeArrowheads="1"/>
          </p:cNvSpPr>
          <p:nvPr/>
        </p:nvSpPr>
        <p:spPr bwMode="auto">
          <a:xfrm>
            <a:off x="3501903" y="921423"/>
            <a:ext cx="1675178" cy="3372950"/>
          </a:xfrm>
          <a:custGeom>
            <a:avLst/>
            <a:gdLst>
              <a:gd name="T0" fmla="+- 0 8763 8763"/>
              <a:gd name="T1" fmla="*/ T0 w 4070"/>
              <a:gd name="T2" fmla="+- 0 4449 3639"/>
              <a:gd name="T3" fmla="*/ 4449 h 810"/>
              <a:gd name="T4" fmla="+- 0 12832 8763"/>
              <a:gd name="T5" fmla="*/ T4 w 4070"/>
              <a:gd name="T6" fmla="+- 0 4449 3639"/>
              <a:gd name="T7" fmla="*/ 4449 h 810"/>
              <a:gd name="T8" fmla="+- 0 12832 8763"/>
              <a:gd name="T9" fmla="*/ T8 w 4070"/>
              <a:gd name="T10" fmla="+- 0 3639 3639"/>
              <a:gd name="T11" fmla="*/ 3639 h 810"/>
              <a:gd name="T12" fmla="+- 0 8763 8763"/>
              <a:gd name="T13" fmla="*/ T12 w 4070"/>
              <a:gd name="T14" fmla="+- 0 3639 3639"/>
              <a:gd name="T15" fmla="*/ 3639 h 810"/>
              <a:gd name="T16" fmla="+- 0 8763 8763"/>
              <a:gd name="T17" fmla="*/ T16 w 4070"/>
              <a:gd name="T18" fmla="+- 0 4449 3639"/>
              <a:gd name="T19" fmla="*/ 4449 h 8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4070" h="810">
                <a:moveTo>
                  <a:pt x="0" y="810"/>
                </a:moveTo>
                <a:lnTo>
                  <a:pt x="4069" y="810"/>
                </a:lnTo>
                <a:lnTo>
                  <a:pt x="4069" y="0"/>
                </a:lnTo>
                <a:lnTo>
                  <a:pt x="0" y="0"/>
                </a:lnTo>
                <a:lnTo>
                  <a:pt x="0" y="810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pic>
        <p:nvPicPr>
          <p:cNvPr id="12" name="Picture 122" descr="image157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" t="4001" r="2480" b="3647"/>
          <a:stretch/>
        </p:blipFill>
        <p:spPr bwMode="auto">
          <a:xfrm>
            <a:off x="5160841" y="923009"/>
            <a:ext cx="1576754" cy="3153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14"/>
          <p:cNvSpPr>
            <a:spLocks noChangeArrowheads="1"/>
          </p:cNvSpPr>
          <p:nvPr/>
        </p:nvSpPr>
        <p:spPr bwMode="auto">
          <a:xfrm>
            <a:off x="4232519" y="1575473"/>
            <a:ext cx="2566987" cy="2730500"/>
          </a:xfrm>
          <a:custGeom>
            <a:avLst/>
            <a:gdLst>
              <a:gd name="T0" fmla="+- 0 10304 10304"/>
              <a:gd name="T1" fmla="*/ T0 w 7131"/>
              <a:gd name="T2" fmla="+- 0 12825 5239"/>
              <a:gd name="T3" fmla="*/ 12825 h 7587"/>
              <a:gd name="T4" fmla="+- 0 11422 10304"/>
              <a:gd name="T5" fmla="*/ T4 w 7131"/>
              <a:gd name="T6" fmla="+- 0 9720 5239"/>
              <a:gd name="T7" fmla="*/ 9720 h 7587"/>
              <a:gd name="T8" fmla="+- 0 12828 10304"/>
              <a:gd name="T9" fmla="*/ T8 w 7131"/>
              <a:gd name="T10" fmla="+- 0 7113 5239"/>
              <a:gd name="T11" fmla="*/ 7113 h 7587"/>
              <a:gd name="T12" fmla="+- 0 14197 10304"/>
              <a:gd name="T13" fmla="*/ T12 w 7131"/>
              <a:gd name="T14" fmla="+- 0 5640 5239"/>
              <a:gd name="T15" fmla="*/ 5640 h 7587"/>
              <a:gd name="T16" fmla="+- 0 15229 10304"/>
              <a:gd name="T17" fmla="*/ T16 w 7131"/>
              <a:gd name="T18" fmla="+- 0 5357 5239"/>
              <a:gd name="T19" fmla="*/ 5357 h 7587"/>
              <a:gd name="T20" fmla="+- 0 16288 10304"/>
              <a:gd name="T21" fmla="*/ T20 w 7131"/>
              <a:gd name="T22" fmla="+- 0 5481 5239"/>
              <a:gd name="T23" fmla="*/ 5481 h 7587"/>
              <a:gd name="T24" fmla="+- 0 17091 10304"/>
              <a:gd name="T25" fmla="*/ T24 w 7131"/>
              <a:gd name="T26" fmla="+- 0 6802 5239"/>
              <a:gd name="T27" fmla="*/ 6802 h 7587"/>
              <a:gd name="T28" fmla="+- 0 17406 10304"/>
              <a:gd name="T29" fmla="*/ T28 w 7131"/>
              <a:gd name="T30" fmla="+- 0 9810 5239"/>
              <a:gd name="T31" fmla="*/ 9810 h 7587"/>
              <a:gd name="T32" fmla="+- 0 17260 10304"/>
              <a:gd name="T33" fmla="*/ T32 w 7131"/>
              <a:gd name="T34" fmla="+- 0 12763 5239"/>
              <a:gd name="T35" fmla="*/ 12763 h 758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7131" h="7587">
                <a:moveTo>
                  <a:pt x="0" y="7586"/>
                </a:moveTo>
                <a:cubicBezTo>
                  <a:pt x="347" y="6507"/>
                  <a:pt x="698" y="5435"/>
                  <a:pt x="1118" y="4481"/>
                </a:cubicBezTo>
                <a:cubicBezTo>
                  <a:pt x="1538" y="3527"/>
                  <a:pt x="2063" y="2552"/>
                  <a:pt x="2524" y="1874"/>
                </a:cubicBezTo>
                <a:cubicBezTo>
                  <a:pt x="2985" y="1196"/>
                  <a:pt x="3492" y="692"/>
                  <a:pt x="3893" y="401"/>
                </a:cubicBezTo>
                <a:cubicBezTo>
                  <a:pt x="4295" y="111"/>
                  <a:pt x="4578" y="145"/>
                  <a:pt x="4925" y="118"/>
                </a:cubicBezTo>
                <a:cubicBezTo>
                  <a:pt x="5272" y="90"/>
                  <a:pt x="5673" y="0"/>
                  <a:pt x="5984" y="242"/>
                </a:cubicBezTo>
                <a:cubicBezTo>
                  <a:pt x="6294" y="484"/>
                  <a:pt x="6600" y="844"/>
                  <a:pt x="6787" y="1563"/>
                </a:cubicBezTo>
                <a:cubicBezTo>
                  <a:pt x="6974" y="2282"/>
                  <a:pt x="7075" y="3575"/>
                  <a:pt x="7102" y="4571"/>
                </a:cubicBezTo>
                <a:cubicBezTo>
                  <a:pt x="7130" y="5567"/>
                  <a:pt x="7043" y="6542"/>
                  <a:pt x="6956" y="7524"/>
                </a:cubicBezTo>
              </a:path>
            </a:pathLst>
          </a:cu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3184769" y="972223"/>
            <a:ext cx="244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Pressure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7" name="Freeform 77"/>
          <p:cNvSpPr>
            <a:spLocks noChangeArrowheads="1"/>
          </p:cNvSpPr>
          <p:nvPr/>
        </p:nvSpPr>
        <p:spPr bwMode="auto">
          <a:xfrm>
            <a:off x="1544881" y="5263235"/>
            <a:ext cx="396875" cy="0"/>
          </a:xfrm>
          <a:custGeom>
            <a:avLst/>
            <a:gdLst>
              <a:gd name="T0" fmla="+- 0 2836 2836"/>
              <a:gd name="T1" fmla="*/ T0 w 1103"/>
              <a:gd name="T2" fmla="+- 0 3939 2836"/>
              <a:gd name="T3" fmla="*/ T2 w 1103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103">
                <a:moveTo>
                  <a:pt x="0" y="0"/>
                </a:moveTo>
                <a:lnTo>
                  <a:pt x="1103" y="0"/>
                </a:lnTo>
              </a:path>
            </a:pathLst>
          </a:custGeom>
          <a:noFill/>
          <a:ln w="28575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8" name="AutoShape 76"/>
          <p:cNvSpPr>
            <a:spLocks noChangeArrowheads="1"/>
          </p:cNvSpPr>
          <p:nvPr/>
        </p:nvSpPr>
        <p:spPr bwMode="auto">
          <a:xfrm>
            <a:off x="1054344" y="5487073"/>
            <a:ext cx="419100" cy="396875"/>
          </a:xfrm>
          <a:custGeom>
            <a:avLst/>
            <a:gdLst>
              <a:gd name="T0" fmla="+- 0 2053 1472"/>
              <a:gd name="T1" fmla="*/ T0 w 1013"/>
              <a:gd name="T2" fmla="+- 0 17168 16106"/>
              <a:gd name="T3" fmla="*/ 17168 h 1101"/>
              <a:gd name="T4" fmla="+- 0 2141 1472"/>
              <a:gd name="T5" fmla="*/ T4 w 1013"/>
              <a:gd name="T6" fmla="+- 0 17147 16106"/>
              <a:gd name="T7" fmla="*/ 17147 h 1101"/>
              <a:gd name="T8" fmla="+- 0 2179 1472"/>
              <a:gd name="T9" fmla="*/ T8 w 1013"/>
              <a:gd name="T10" fmla="+- 0 17131 16106"/>
              <a:gd name="T11" fmla="*/ 17131 h 1101"/>
              <a:gd name="T12" fmla="+- 0 2255 1472"/>
              <a:gd name="T13" fmla="*/ T12 w 1013"/>
              <a:gd name="T14" fmla="+- 0 17083 16106"/>
              <a:gd name="T15" fmla="*/ 17083 h 1101"/>
              <a:gd name="T16" fmla="+- 0 2287 1472"/>
              <a:gd name="T17" fmla="*/ T16 w 1013"/>
              <a:gd name="T18" fmla="+- 0 17054 16106"/>
              <a:gd name="T19" fmla="*/ 17054 h 1101"/>
              <a:gd name="T20" fmla="+- 0 2348 1472"/>
              <a:gd name="T21" fmla="*/ T20 w 1013"/>
              <a:gd name="T22" fmla="+- 0 16983 16106"/>
              <a:gd name="T23" fmla="*/ 16983 h 1101"/>
              <a:gd name="T24" fmla="+- 0 2373 1472"/>
              <a:gd name="T25" fmla="*/ T24 w 1013"/>
              <a:gd name="T26" fmla="+- 0 16945 16106"/>
              <a:gd name="T27" fmla="*/ 16945 h 1101"/>
              <a:gd name="T28" fmla="+- 0 2414 1472"/>
              <a:gd name="T29" fmla="*/ T28 w 1013"/>
              <a:gd name="T30" fmla="+- 0 16856 16106"/>
              <a:gd name="T31" fmla="*/ 16856 h 1101"/>
              <a:gd name="T32" fmla="+- 0 2429 1472"/>
              <a:gd name="T33" fmla="*/ T32 w 1013"/>
              <a:gd name="T34" fmla="+- 0 16810 16106"/>
              <a:gd name="T35" fmla="*/ 16810 h 1101"/>
              <a:gd name="T36" fmla="+- 0 2447 1472"/>
              <a:gd name="T37" fmla="*/ T36 w 1013"/>
              <a:gd name="T38" fmla="+- 0 16708 16106"/>
              <a:gd name="T39" fmla="*/ 16708 h 1101"/>
              <a:gd name="T40" fmla="+- 0 2449 1472"/>
              <a:gd name="T41" fmla="*/ T40 w 1013"/>
              <a:gd name="T42" fmla="+- 0 16657 16106"/>
              <a:gd name="T43" fmla="*/ 16657 h 1101"/>
              <a:gd name="T44" fmla="+- 0 2440 1472"/>
              <a:gd name="T45" fmla="*/ T44 w 1013"/>
              <a:gd name="T46" fmla="+- 0 16551 16106"/>
              <a:gd name="T47" fmla="*/ 16551 h 1101"/>
              <a:gd name="T48" fmla="+- 0 2429 1472"/>
              <a:gd name="T49" fmla="*/ T48 w 1013"/>
              <a:gd name="T50" fmla="+- 0 16503 16106"/>
              <a:gd name="T51" fmla="*/ 16503 h 1101"/>
              <a:gd name="T52" fmla="+- 0 2395 1472"/>
              <a:gd name="T53" fmla="*/ T52 w 1013"/>
              <a:gd name="T54" fmla="+- 0 16409 16106"/>
              <a:gd name="T55" fmla="*/ 16409 h 1101"/>
              <a:gd name="T56" fmla="+- 0 2374 1472"/>
              <a:gd name="T57" fmla="*/ T56 w 1013"/>
              <a:gd name="T58" fmla="+- 0 16368 16106"/>
              <a:gd name="T59" fmla="*/ 16368 h 1101"/>
              <a:gd name="T60" fmla="+- 0 2319 1472"/>
              <a:gd name="T61" fmla="*/ T60 w 1013"/>
              <a:gd name="T62" fmla="+- 0 16290 16106"/>
              <a:gd name="T63" fmla="*/ 16290 h 1101"/>
              <a:gd name="T64" fmla="+- 0 2289 1472"/>
              <a:gd name="T65" fmla="*/ T64 w 1013"/>
              <a:gd name="T66" fmla="+- 0 16258 16106"/>
              <a:gd name="T67" fmla="*/ 16258 h 1101"/>
              <a:gd name="T68" fmla="+- 0 2217 1472"/>
              <a:gd name="T69" fmla="*/ T68 w 1013"/>
              <a:gd name="T70" fmla="+- 0 16202 16106"/>
              <a:gd name="T71" fmla="*/ 16202 h 1101"/>
              <a:gd name="T72" fmla="+- 0 2180 1472"/>
              <a:gd name="T73" fmla="*/ T72 w 1013"/>
              <a:gd name="T74" fmla="+- 0 16181 16106"/>
              <a:gd name="T75" fmla="*/ 16181 h 1101"/>
              <a:gd name="T76" fmla="+- 0 2097 1472"/>
              <a:gd name="T77" fmla="*/ T76 w 1013"/>
              <a:gd name="T78" fmla="+- 0 16151 16106"/>
              <a:gd name="T79" fmla="*/ 16151 h 1101"/>
              <a:gd name="T80" fmla="+- 0 2055 1472"/>
              <a:gd name="T81" fmla="*/ T80 w 1013"/>
              <a:gd name="T82" fmla="+- 0 16144 16106"/>
              <a:gd name="T83" fmla="*/ 16144 h 1101"/>
              <a:gd name="T84" fmla="+- 0 1964 1472"/>
              <a:gd name="T85" fmla="*/ T84 w 1013"/>
              <a:gd name="T86" fmla="+- 0 16144 16106"/>
              <a:gd name="T87" fmla="*/ 16144 h 1101"/>
              <a:gd name="T88" fmla="+- 0 1922 1472"/>
              <a:gd name="T89" fmla="*/ T88 w 1013"/>
              <a:gd name="T90" fmla="+- 0 16151 16106"/>
              <a:gd name="T91" fmla="*/ 16151 h 1101"/>
              <a:gd name="T92" fmla="+- 0 1838 1472"/>
              <a:gd name="T93" fmla="*/ T92 w 1013"/>
              <a:gd name="T94" fmla="+- 0 16181 16106"/>
              <a:gd name="T95" fmla="*/ 16181 h 1101"/>
              <a:gd name="T96" fmla="+- 0 1802 1472"/>
              <a:gd name="T97" fmla="*/ T96 w 1013"/>
              <a:gd name="T98" fmla="+- 0 16202 16106"/>
              <a:gd name="T99" fmla="*/ 16202 h 1101"/>
              <a:gd name="T100" fmla="+- 0 1730 1472"/>
              <a:gd name="T101" fmla="*/ T100 w 1013"/>
              <a:gd name="T102" fmla="+- 0 16258 16106"/>
              <a:gd name="T103" fmla="*/ 16258 h 1101"/>
              <a:gd name="T104" fmla="+- 0 1700 1472"/>
              <a:gd name="T105" fmla="*/ T104 w 1013"/>
              <a:gd name="T106" fmla="+- 0 16290 16106"/>
              <a:gd name="T107" fmla="*/ 16290 h 1101"/>
              <a:gd name="T108" fmla="+- 0 1645 1472"/>
              <a:gd name="T109" fmla="*/ T108 w 1013"/>
              <a:gd name="T110" fmla="+- 0 16368 16106"/>
              <a:gd name="T111" fmla="*/ 16368 h 1101"/>
              <a:gd name="T112" fmla="+- 0 1624 1472"/>
              <a:gd name="T113" fmla="*/ T112 w 1013"/>
              <a:gd name="T114" fmla="+- 0 16409 16106"/>
              <a:gd name="T115" fmla="*/ 16409 h 1101"/>
              <a:gd name="T116" fmla="+- 0 1590 1472"/>
              <a:gd name="T117" fmla="*/ T116 w 1013"/>
              <a:gd name="T118" fmla="+- 0 16523 16106"/>
              <a:gd name="T119" fmla="*/ 16523 h 1101"/>
              <a:gd name="T120" fmla="+- 0 1591 1472"/>
              <a:gd name="T121" fmla="*/ T120 w 1013"/>
              <a:gd name="T122" fmla="+- 0 16394 16106"/>
              <a:gd name="T123" fmla="*/ 16394 h 1101"/>
              <a:gd name="T124" fmla="+- 0 1673 1472"/>
              <a:gd name="T125" fmla="*/ T124 w 1013"/>
              <a:gd name="T126" fmla="+- 0 16268 16106"/>
              <a:gd name="T127" fmla="*/ 16268 h 1101"/>
              <a:gd name="T128" fmla="+- 0 1782 1472"/>
              <a:gd name="T129" fmla="*/ T128 w 1013"/>
              <a:gd name="T130" fmla="+- 0 16173 16106"/>
              <a:gd name="T131" fmla="*/ 16173 h 1101"/>
              <a:gd name="T132" fmla="+- 0 1913 1472"/>
              <a:gd name="T133" fmla="*/ T132 w 1013"/>
              <a:gd name="T134" fmla="+- 0 16117 16106"/>
              <a:gd name="T135" fmla="*/ 16117 h 1101"/>
              <a:gd name="T136" fmla="+- 0 2058 1472"/>
              <a:gd name="T137" fmla="*/ T136 w 1013"/>
              <a:gd name="T138" fmla="+- 0 16108 16106"/>
              <a:gd name="T139" fmla="*/ 16108 h 1101"/>
              <a:gd name="T140" fmla="+- 0 2195 1472"/>
              <a:gd name="T141" fmla="*/ T140 w 1013"/>
              <a:gd name="T142" fmla="+- 0 16149 16106"/>
              <a:gd name="T143" fmla="*/ 16149 h 1101"/>
              <a:gd name="T144" fmla="+- 0 2313 1472"/>
              <a:gd name="T145" fmla="*/ T144 w 1013"/>
              <a:gd name="T146" fmla="+- 0 16232 16106"/>
              <a:gd name="T147" fmla="*/ 16232 h 1101"/>
              <a:gd name="T148" fmla="+- 0 2404 1472"/>
              <a:gd name="T149" fmla="*/ T148 w 1013"/>
              <a:gd name="T150" fmla="+- 0 16349 16106"/>
              <a:gd name="T151" fmla="*/ 16349 h 1101"/>
              <a:gd name="T152" fmla="+- 0 2463 1472"/>
              <a:gd name="T153" fmla="*/ T152 w 1013"/>
              <a:gd name="T154" fmla="+- 0 16493 16106"/>
              <a:gd name="T155" fmla="*/ 16493 h 1101"/>
              <a:gd name="T156" fmla="+- 0 2484 1472"/>
              <a:gd name="T157" fmla="*/ T156 w 1013"/>
              <a:gd name="T158" fmla="+- 0 16656 16106"/>
              <a:gd name="T159" fmla="*/ 16656 h 1101"/>
              <a:gd name="T160" fmla="+- 0 2463 1472"/>
              <a:gd name="T161" fmla="*/ T160 w 1013"/>
              <a:gd name="T162" fmla="+- 0 16819 16106"/>
              <a:gd name="T163" fmla="*/ 16819 h 1101"/>
              <a:gd name="T164" fmla="+- 0 2404 1472"/>
              <a:gd name="T165" fmla="*/ T164 w 1013"/>
              <a:gd name="T166" fmla="+- 0 16962 16106"/>
              <a:gd name="T167" fmla="*/ 16962 h 1101"/>
              <a:gd name="T168" fmla="+- 0 2313 1472"/>
              <a:gd name="T169" fmla="*/ T168 w 1013"/>
              <a:gd name="T170" fmla="+- 0 17079 16106"/>
              <a:gd name="T171" fmla="*/ 17079 h 1101"/>
              <a:gd name="T172" fmla="+- 0 2195 1472"/>
              <a:gd name="T173" fmla="*/ T172 w 1013"/>
              <a:gd name="T174" fmla="+- 0 17162 16106"/>
              <a:gd name="T175" fmla="*/ 17162 h 1101"/>
              <a:gd name="T176" fmla="+- 0 2058 1472"/>
              <a:gd name="T177" fmla="*/ T176 w 1013"/>
              <a:gd name="T178" fmla="+- 0 17203 16106"/>
              <a:gd name="T179" fmla="*/ 17203 h 1101"/>
              <a:gd name="T180" fmla="+- 0 1553 1472"/>
              <a:gd name="T181" fmla="*/ T180 w 1013"/>
              <a:gd name="T182" fmla="+- 0 16695 16106"/>
              <a:gd name="T183" fmla="*/ 16695 h 11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1013" h="1101">
                <a:moveTo>
                  <a:pt x="519" y="1065"/>
                </a:moveTo>
                <a:lnTo>
                  <a:pt x="583" y="1061"/>
                </a:lnTo>
                <a:lnTo>
                  <a:pt x="581" y="1062"/>
                </a:lnTo>
                <a:lnTo>
                  <a:pt x="626" y="1054"/>
                </a:lnTo>
                <a:lnTo>
                  <a:pt x="625" y="1054"/>
                </a:lnTo>
                <a:lnTo>
                  <a:pt x="669" y="1041"/>
                </a:lnTo>
                <a:lnTo>
                  <a:pt x="667" y="1042"/>
                </a:lnTo>
                <a:lnTo>
                  <a:pt x="708" y="1024"/>
                </a:lnTo>
                <a:lnTo>
                  <a:pt x="707" y="1025"/>
                </a:lnTo>
                <a:lnTo>
                  <a:pt x="747" y="1002"/>
                </a:lnTo>
                <a:lnTo>
                  <a:pt x="745" y="1003"/>
                </a:lnTo>
                <a:lnTo>
                  <a:pt x="783" y="977"/>
                </a:lnTo>
                <a:lnTo>
                  <a:pt x="782" y="978"/>
                </a:lnTo>
                <a:lnTo>
                  <a:pt x="817" y="947"/>
                </a:lnTo>
                <a:lnTo>
                  <a:pt x="815" y="948"/>
                </a:lnTo>
                <a:lnTo>
                  <a:pt x="848" y="914"/>
                </a:lnTo>
                <a:lnTo>
                  <a:pt x="847" y="915"/>
                </a:lnTo>
                <a:lnTo>
                  <a:pt x="876" y="877"/>
                </a:lnTo>
                <a:lnTo>
                  <a:pt x="875" y="878"/>
                </a:lnTo>
                <a:lnTo>
                  <a:pt x="902" y="838"/>
                </a:lnTo>
                <a:lnTo>
                  <a:pt x="901" y="839"/>
                </a:lnTo>
                <a:lnTo>
                  <a:pt x="924" y="795"/>
                </a:lnTo>
                <a:lnTo>
                  <a:pt x="923" y="797"/>
                </a:lnTo>
                <a:lnTo>
                  <a:pt x="942" y="750"/>
                </a:lnTo>
                <a:lnTo>
                  <a:pt x="942" y="752"/>
                </a:lnTo>
                <a:lnTo>
                  <a:pt x="957" y="703"/>
                </a:lnTo>
                <a:lnTo>
                  <a:pt x="957" y="704"/>
                </a:lnTo>
                <a:lnTo>
                  <a:pt x="968" y="653"/>
                </a:lnTo>
                <a:lnTo>
                  <a:pt x="968" y="655"/>
                </a:lnTo>
                <a:lnTo>
                  <a:pt x="975" y="602"/>
                </a:lnTo>
                <a:lnTo>
                  <a:pt x="975" y="603"/>
                </a:lnTo>
                <a:lnTo>
                  <a:pt x="977" y="549"/>
                </a:lnTo>
                <a:lnTo>
                  <a:pt x="977" y="551"/>
                </a:lnTo>
                <a:lnTo>
                  <a:pt x="975" y="496"/>
                </a:lnTo>
                <a:lnTo>
                  <a:pt x="975" y="498"/>
                </a:lnTo>
                <a:lnTo>
                  <a:pt x="968" y="445"/>
                </a:lnTo>
                <a:lnTo>
                  <a:pt x="968" y="446"/>
                </a:lnTo>
                <a:lnTo>
                  <a:pt x="957" y="395"/>
                </a:lnTo>
                <a:lnTo>
                  <a:pt x="957" y="397"/>
                </a:lnTo>
                <a:lnTo>
                  <a:pt x="942" y="348"/>
                </a:lnTo>
                <a:lnTo>
                  <a:pt x="942" y="349"/>
                </a:lnTo>
                <a:lnTo>
                  <a:pt x="923" y="303"/>
                </a:lnTo>
                <a:lnTo>
                  <a:pt x="924" y="304"/>
                </a:lnTo>
                <a:lnTo>
                  <a:pt x="901" y="260"/>
                </a:lnTo>
                <a:lnTo>
                  <a:pt x="902" y="262"/>
                </a:lnTo>
                <a:lnTo>
                  <a:pt x="875" y="221"/>
                </a:lnTo>
                <a:lnTo>
                  <a:pt x="876" y="222"/>
                </a:lnTo>
                <a:lnTo>
                  <a:pt x="847" y="184"/>
                </a:lnTo>
                <a:lnTo>
                  <a:pt x="848" y="185"/>
                </a:lnTo>
                <a:lnTo>
                  <a:pt x="815" y="151"/>
                </a:lnTo>
                <a:lnTo>
                  <a:pt x="817" y="152"/>
                </a:lnTo>
                <a:lnTo>
                  <a:pt x="782" y="122"/>
                </a:lnTo>
                <a:lnTo>
                  <a:pt x="783" y="123"/>
                </a:lnTo>
                <a:lnTo>
                  <a:pt x="745" y="96"/>
                </a:lnTo>
                <a:lnTo>
                  <a:pt x="747" y="97"/>
                </a:lnTo>
                <a:lnTo>
                  <a:pt x="707" y="75"/>
                </a:lnTo>
                <a:lnTo>
                  <a:pt x="708" y="75"/>
                </a:lnTo>
                <a:lnTo>
                  <a:pt x="667" y="57"/>
                </a:lnTo>
                <a:lnTo>
                  <a:pt x="669" y="58"/>
                </a:lnTo>
                <a:lnTo>
                  <a:pt x="625" y="45"/>
                </a:lnTo>
                <a:lnTo>
                  <a:pt x="626" y="46"/>
                </a:lnTo>
                <a:lnTo>
                  <a:pt x="581" y="37"/>
                </a:lnTo>
                <a:lnTo>
                  <a:pt x="583" y="38"/>
                </a:lnTo>
                <a:lnTo>
                  <a:pt x="536" y="35"/>
                </a:lnTo>
                <a:lnTo>
                  <a:pt x="538" y="35"/>
                </a:lnTo>
                <a:lnTo>
                  <a:pt x="492" y="38"/>
                </a:lnTo>
                <a:lnTo>
                  <a:pt x="494" y="37"/>
                </a:lnTo>
                <a:lnTo>
                  <a:pt x="449" y="46"/>
                </a:lnTo>
                <a:lnTo>
                  <a:pt x="450" y="45"/>
                </a:lnTo>
                <a:lnTo>
                  <a:pt x="407" y="58"/>
                </a:lnTo>
                <a:lnTo>
                  <a:pt x="408" y="57"/>
                </a:lnTo>
                <a:lnTo>
                  <a:pt x="366" y="75"/>
                </a:lnTo>
                <a:lnTo>
                  <a:pt x="368" y="75"/>
                </a:lnTo>
                <a:lnTo>
                  <a:pt x="328" y="97"/>
                </a:lnTo>
                <a:lnTo>
                  <a:pt x="330" y="96"/>
                </a:lnTo>
                <a:lnTo>
                  <a:pt x="292" y="123"/>
                </a:lnTo>
                <a:lnTo>
                  <a:pt x="293" y="122"/>
                </a:lnTo>
                <a:lnTo>
                  <a:pt x="258" y="152"/>
                </a:lnTo>
                <a:lnTo>
                  <a:pt x="259" y="151"/>
                </a:lnTo>
                <a:lnTo>
                  <a:pt x="227" y="185"/>
                </a:lnTo>
                <a:lnTo>
                  <a:pt x="228" y="184"/>
                </a:lnTo>
                <a:lnTo>
                  <a:pt x="198" y="222"/>
                </a:lnTo>
                <a:lnTo>
                  <a:pt x="199" y="221"/>
                </a:lnTo>
                <a:lnTo>
                  <a:pt x="173" y="262"/>
                </a:lnTo>
                <a:lnTo>
                  <a:pt x="174" y="260"/>
                </a:lnTo>
                <a:lnTo>
                  <a:pt x="151" y="304"/>
                </a:lnTo>
                <a:lnTo>
                  <a:pt x="152" y="303"/>
                </a:lnTo>
                <a:lnTo>
                  <a:pt x="132" y="349"/>
                </a:lnTo>
                <a:lnTo>
                  <a:pt x="133" y="346"/>
                </a:lnTo>
                <a:lnTo>
                  <a:pt x="118" y="417"/>
                </a:lnTo>
                <a:lnTo>
                  <a:pt x="84" y="410"/>
                </a:lnTo>
                <a:lnTo>
                  <a:pt x="99" y="337"/>
                </a:lnTo>
                <a:lnTo>
                  <a:pt x="119" y="288"/>
                </a:lnTo>
                <a:lnTo>
                  <a:pt x="143" y="243"/>
                </a:lnTo>
                <a:lnTo>
                  <a:pt x="170" y="201"/>
                </a:lnTo>
                <a:lnTo>
                  <a:pt x="201" y="162"/>
                </a:lnTo>
                <a:lnTo>
                  <a:pt x="234" y="126"/>
                </a:lnTo>
                <a:lnTo>
                  <a:pt x="271" y="95"/>
                </a:lnTo>
                <a:lnTo>
                  <a:pt x="310" y="67"/>
                </a:lnTo>
                <a:lnTo>
                  <a:pt x="352" y="43"/>
                </a:lnTo>
                <a:lnTo>
                  <a:pt x="395" y="25"/>
                </a:lnTo>
                <a:lnTo>
                  <a:pt x="441" y="11"/>
                </a:lnTo>
                <a:lnTo>
                  <a:pt x="489" y="2"/>
                </a:lnTo>
                <a:lnTo>
                  <a:pt x="538" y="0"/>
                </a:lnTo>
                <a:lnTo>
                  <a:pt x="586" y="2"/>
                </a:lnTo>
                <a:lnTo>
                  <a:pt x="634" y="11"/>
                </a:lnTo>
                <a:lnTo>
                  <a:pt x="680" y="25"/>
                </a:lnTo>
                <a:lnTo>
                  <a:pt x="723" y="43"/>
                </a:lnTo>
                <a:lnTo>
                  <a:pt x="765" y="67"/>
                </a:lnTo>
                <a:lnTo>
                  <a:pt x="804" y="95"/>
                </a:lnTo>
                <a:lnTo>
                  <a:pt x="841" y="126"/>
                </a:lnTo>
                <a:lnTo>
                  <a:pt x="874" y="162"/>
                </a:lnTo>
                <a:lnTo>
                  <a:pt x="905" y="201"/>
                </a:lnTo>
                <a:lnTo>
                  <a:pt x="932" y="243"/>
                </a:lnTo>
                <a:lnTo>
                  <a:pt x="955" y="288"/>
                </a:lnTo>
                <a:lnTo>
                  <a:pt x="975" y="336"/>
                </a:lnTo>
                <a:lnTo>
                  <a:pt x="991" y="387"/>
                </a:lnTo>
                <a:lnTo>
                  <a:pt x="1003" y="440"/>
                </a:lnTo>
                <a:lnTo>
                  <a:pt x="1010" y="494"/>
                </a:lnTo>
                <a:lnTo>
                  <a:pt x="1012" y="550"/>
                </a:lnTo>
                <a:lnTo>
                  <a:pt x="1010" y="606"/>
                </a:lnTo>
                <a:lnTo>
                  <a:pt x="1003" y="660"/>
                </a:lnTo>
                <a:lnTo>
                  <a:pt x="991" y="713"/>
                </a:lnTo>
                <a:lnTo>
                  <a:pt x="975" y="763"/>
                </a:lnTo>
                <a:lnTo>
                  <a:pt x="955" y="811"/>
                </a:lnTo>
                <a:lnTo>
                  <a:pt x="932" y="856"/>
                </a:lnTo>
                <a:lnTo>
                  <a:pt x="905" y="898"/>
                </a:lnTo>
                <a:lnTo>
                  <a:pt x="874" y="937"/>
                </a:lnTo>
                <a:lnTo>
                  <a:pt x="841" y="973"/>
                </a:lnTo>
                <a:lnTo>
                  <a:pt x="804" y="1005"/>
                </a:lnTo>
                <a:lnTo>
                  <a:pt x="765" y="1032"/>
                </a:lnTo>
                <a:lnTo>
                  <a:pt x="723" y="1056"/>
                </a:lnTo>
                <a:lnTo>
                  <a:pt x="680" y="1075"/>
                </a:lnTo>
                <a:lnTo>
                  <a:pt x="634" y="1088"/>
                </a:lnTo>
                <a:lnTo>
                  <a:pt x="586" y="1097"/>
                </a:lnTo>
                <a:lnTo>
                  <a:pt x="521" y="1100"/>
                </a:lnTo>
                <a:close/>
                <a:moveTo>
                  <a:pt x="210" y="390"/>
                </a:moveTo>
                <a:lnTo>
                  <a:pt x="81" y="589"/>
                </a:lnTo>
                <a:lnTo>
                  <a:pt x="0" y="3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9" name="Freeform 75"/>
          <p:cNvSpPr>
            <a:spLocks noChangeArrowheads="1"/>
          </p:cNvSpPr>
          <p:nvPr/>
        </p:nvSpPr>
        <p:spPr bwMode="auto">
          <a:xfrm>
            <a:off x="886069" y="5263235"/>
            <a:ext cx="460375" cy="0"/>
          </a:xfrm>
          <a:custGeom>
            <a:avLst/>
            <a:gdLst>
              <a:gd name="T0" fmla="+- 0 2285 1007"/>
              <a:gd name="T1" fmla="*/ T0 w 1278"/>
              <a:gd name="T2" fmla="+- 0 1007 1007"/>
              <a:gd name="T3" fmla="*/ T2 w 1278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278">
                <a:moveTo>
                  <a:pt x="1278" y="0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20" name="Freeform 74"/>
          <p:cNvSpPr>
            <a:spLocks noChangeArrowheads="1"/>
          </p:cNvSpPr>
          <p:nvPr/>
        </p:nvSpPr>
        <p:spPr bwMode="auto">
          <a:xfrm>
            <a:off x="1346444" y="5036223"/>
            <a:ext cx="300037" cy="458787"/>
          </a:xfrm>
          <a:custGeom>
            <a:avLst/>
            <a:gdLst>
              <a:gd name="T0" fmla="+- 0 3119 2285"/>
              <a:gd name="T1" fmla="*/ T0 w 834"/>
              <a:gd name="T2" fmla="+- 0 14851 14851"/>
              <a:gd name="T3" fmla="*/ 14851 h 1273"/>
              <a:gd name="T4" fmla="+- 0 2285 2285"/>
              <a:gd name="T5" fmla="*/ T4 w 834"/>
              <a:gd name="T6" fmla="+- 0 15169 14851"/>
              <a:gd name="T7" fmla="*/ 15169 h 1273"/>
              <a:gd name="T8" fmla="+- 0 2285 2285"/>
              <a:gd name="T9" fmla="*/ T8 w 834"/>
              <a:gd name="T10" fmla="+- 0 15805 14851"/>
              <a:gd name="T11" fmla="*/ 15805 h 1273"/>
              <a:gd name="T12" fmla="+- 0 3119 2285"/>
              <a:gd name="T13" fmla="*/ T12 w 834"/>
              <a:gd name="T14" fmla="+- 0 16123 14851"/>
              <a:gd name="T15" fmla="*/ 16123 h 12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834" h="1273">
                <a:moveTo>
                  <a:pt x="834" y="0"/>
                </a:moveTo>
                <a:lnTo>
                  <a:pt x="0" y="318"/>
                </a:lnTo>
                <a:lnTo>
                  <a:pt x="0" y="954"/>
                </a:lnTo>
                <a:lnTo>
                  <a:pt x="834" y="1272"/>
                </a:lnTo>
                <a:close/>
              </a:path>
            </a:pathLst>
          </a:custGeom>
          <a:solidFill>
            <a:srgbClr val="BADFE2"/>
          </a:solidFill>
          <a:ln w="12700" cap="sq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24" name="AutoShape 69"/>
          <p:cNvSpPr>
            <a:spLocks noChangeArrowheads="1"/>
          </p:cNvSpPr>
          <p:nvPr/>
        </p:nvSpPr>
        <p:spPr bwMode="auto">
          <a:xfrm>
            <a:off x="1646481" y="5036223"/>
            <a:ext cx="0" cy="458787"/>
          </a:xfrm>
          <a:custGeom>
            <a:avLst/>
            <a:gdLst>
              <a:gd name="T0" fmla="+- 0 16123 14851"/>
              <a:gd name="T1" fmla="*/ 16123 h 1273"/>
              <a:gd name="T2" fmla="+- 0 14851 14851"/>
              <a:gd name="T3" fmla="*/ 14851 h 1273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1273">
                <a:moveTo>
                  <a:pt x="0" y="1272"/>
                </a:moveTo>
                <a:moveTo>
                  <a:pt x="0" y="0"/>
                </a:move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ADFE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25" name="Freeform 68"/>
          <p:cNvSpPr>
            <a:spLocks noChangeArrowheads="1"/>
          </p:cNvSpPr>
          <p:nvPr/>
        </p:nvSpPr>
        <p:spPr bwMode="auto">
          <a:xfrm>
            <a:off x="952744" y="6104610"/>
            <a:ext cx="461962" cy="0"/>
          </a:xfrm>
          <a:custGeom>
            <a:avLst/>
            <a:gdLst>
              <a:gd name="T0" fmla="+- 0 1189 1189"/>
              <a:gd name="T1" fmla="*/ T0 w 1285"/>
              <a:gd name="T2" fmla="+- 0 2473 1189"/>
              <a:gd name="T3" fmla="*/ T2 w 1285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285">
                <a:moveTo>
                  <a:pt x="0" y="0"/>
                </a:moveTo>
                <a:lnTo>
                  <a:pt x="1284" y="0"/>
                </a:lnTo>
              </a:path>
            </a:pathLst>
          </a:custGeom>
          <a:noFill/>
          <a:ln w="285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26" name="Freeform 67"/>
          <p:cNvSpPr>
            <a:spLocks noChangeArrowheads="1"/>
          </p:cNvSpPr>
          <p:nvPr/>
        </p:nvSpPr>
        <p:spPr bwMode="auto">
          <a:xfrm>
            <a:off x="1376606" y="6044285"/>
            <a:ext cx="80963" cy="117475"/>
          </a:xfrm>
          <a:custGeom>
            <a:avLst/>
            <a:gdLst>
              <a:gd name="T0" fmla="+- 0 2368 2368"/>
              <a:gd name="T1" fmla="*/ T0 w 227"/>
              <a:gd name="T2" fmla="+- 0 17979 17654"/>
              <a:gd name="T3" fmla="*/ 17979 h 326"/>
              <a:gd name="T4" fmla="+- 0 2594 2368"/>
              <a:gd name="T5" fmla="*/ T4 w 227"/>
              <a:gd name="T6" fmla="+- 0 17816 17654"/>
              <a:gd name="T7" fmla="*/ 17816 h 326"/>
              <a:gd name="T8" fmla="+- 0 2368 2368"/>
              <a:gd name="T9" fmla="*/ T8 w 227"/>
              <a:gd name="T10" fmla="+- 0 17654 17654"/>
              <a:gd name="T11" fmla="*/ 17654 h 3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27" h="326">
                <a:moveTo>
                  <a:pt x="0" y="325"/>
                </a:moveTo>
                <a:lnTo>
                  <a:pt x="226" y="162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0" name="Freeform 62"/>
          <p:cNvSpPr>
            <a:spLocks noChangeArrowheads="1"/>
          </p:cNvSpPr>
          <p:nvPr/>
        </p:nvSpPr>
        <p:spPr bwMode="auto">
          <a:xfrm>
            <a:off x="1881431" y="6104610"/>
            <a:ext cx="57150" cy="0"/>
          </a:xfrm>
          <a:custGeom>
            <a:avLst/>
            <a:gdLst>
              <a:gd name="T0" fmla="+- 0 3932 3771"/>
              <a:gd name="T1" fmla="*/ T0 w 162"/>
              <a:gd name="T2" fmla="+- 0 3771 3771"/>
              <a:gd name="T3" fmla="*/ T2 w 162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62">
                <a:moveTo>
                  <a:pt x="161" y="0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1" name="Freeform 61"/>
          <p:cNvSpPr>
            <a:spLocks noChangeArrowheads="1"/>
          </p:cNvSpPr>
          <p:nvPr/>
        </p:nvSpPr>
        <p:spPr bwMode="auto">
          <a:xfrm>
            <a:off x="1540119" y="6104610"/>
            <a:ext cx="341312" cy="0"/>
          </a:xfrm>
          <a:custGeom>
            <a:avLst/>
            <a:gdLst>
              <a:gd name="T0" fmla="+- 0 2823 2823"/>
              <a:gd name="T1" fmla="*/ T0 w 949"/>
              <a:gd name="T2" fmla="+- 0 3771 2823"/>
              <a:gd name="T3" fmla="*/ T2 w 949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949">
                <a:moveTo>
                  <a:pt x="0" y="0"/>
                </a:moveTo>
                <a:lnTo>
                  <a:pt x="948" y="0"/>
                </a:lnTo>
              </a:path>
            </a:pathLst>
          </a:custGeom>
          <a:noFill/>
          <a:ln w="28575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2" name="Freeform 60"/>
          <p:cNvSpPr>
            <a:spLocks noChangeArrowheads="1"/>
          </p:cNvSpPr>
          <p:nvPr/>
        </p:nvSpPr>
        <p:spPr bwMode="auto">
          <a:xfrm>
            <a:off x="1479794" y="6104610"/>
            <a:ext cx="460375" cy="0"/>
          </a:xfrm>
          <a:custGeom>
            <a:avLst/>
            <a:gdLst>
              <a:gd name="T0" fmla="+- 0 2655 2655"/>
              <a:gd name="T1" fmla="*/ T0 w 1278"/>
              <a:gd name="T2" fmla="+- 0 3932 2655"/>
              <a:gd name="T3" fmla="*/ T2 w 1278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278">
                <a:moveTo>
                  <a:pt x="0" y="0"/>
                </a:moveTo>
                <a:lnTo>
                  <a:pt x="1277" y="0"/>
                </a:lnTo>
              </a:path>
            </a:pathLst>
          </a:custGeom>
          <a:noFill/>
          <a:ln w="28575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3" name="Freeform 59"/>
          <p:cNvSpPr>
            <a:spLocks noChangeArrowheads="1"/>
          </p:cNvSpPr>
          <p:nvPr/>
        </p:nvSpPr>
        <p:spPr bwMode="auto">
          <a:xfrm>
            <a:off x="1457569" y="6045873"/>
            <a:ext cx="82550" cy="117475"/>
          </a:xfrm>
          <a:custGeom>
            <a:avLst/>
            <a:gdLst>
              <a:gd name="T0" fmla="+- 0 2823 2592"/>
              <a:gd name="T1" fmla="*/ T0 w 231"/>
              <a:gd name="T2" fmla="+- 0 17656 17656"/>
              <a:gd name="T3" fmla="*/ 17656 h 326"/>
              <a:gd name="T4" fmla="+- 0 2592 2592"/>
              <a:gd name="T5" fmla="*/ T4 w 231"/>
              <a:gd name="T6" fmla="+- 0 17819 17656"/>
              <a:gd name="T7" fmla="*/ 17819 h 326"/>
              <a:gd name="T8" fmla="+- 0 2823 2592"/>
              <a:gd name="T9" fmla="*/ T8 w 231"/>
              <a:gd name="T10" fmla="+- 0 17982 17656"/>
              <a:gd name="T11" fmla="*/ 17982 h 3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31" h="326">
                <a:moveTo>
                  <a:pt x="231" y="0"/>
                </a:moveTo>
                <a:lnTo>
                  <a:pt x="0" y="163"/>
                </a:lnTo>
                <a:lnTo>
                  <a:pt x="231" y="326"/>
                </a:lnTo>
                <a:close/>
              </a:path>
            </a:pathLst>
          </a:custGeom>
          <a:solidFill>
            <a:srgbClr val="BADFE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6" name="Freeform 55"/>
          <p:cNvSpPr>
            <a:spLocks noChangeArrowheads="1"/>
          </p:cNvSpPr>
          <p:nvPr/>
        </p:nvSpPr>
        <p:spPr bwMode="auto">
          <a:xfrm>
            <a:off x="1457569" y="5944272"/>
            <a:ext cx="1587" cy="152400"/>
          </a:xfrm>
          <a:custGeom>
            <a:avLst/>
            <a:gdLst>
              <a:gd name="T0" fmla="+- 0 2596 2592"/>
              <a:gd name="T1" fmla="*/ T0 w 4"/>
              <a:gd name="T2" fmla="+- 0 17774 17349"/>
              <a:gd name="T3" fmla="*/ 17774 h 425"/>
              <a:gd name="T4" fmla="+- 0 2592 2592"/>
              <a:gd name="T5" fmla="*/ T4 w 4"/>
              <a:gd name="T6" fmla="+- 0 17349 17349"/>
              <a:gd name="T7" fmla="*/ 17349 h 425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4" h="425">
                <a:moveTo>
                  <a:pt x="4" y="42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ADFE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7" name="Freeform 54"/>
          <p:cNvSpPr>
            <a:spLocks noChangeArrowheads="1"/>
          </p:cNvSpPr>
          <p:nvPr/>
        </p:nvSpPr>
        <p:spPr bwMode="auto">
          <a:xfrm>
            <a:off x="1421057" y="5937129"/>
            <a:ext cx="69850" cy="0"/>
          </a:xfrm>
          <a:custGeom>
            <a:avLst/>
            <a:gdLst>
              <a:gd name="T0" fmla="+- 0 2698 2503"/>
              <a:gd name="T1" fmla="*/ T0 w 195"/>
              <a:gd name="T2" fmla="+- 0 2503 2503"/>
              <a:gd name="T3" fmla="*/ T2 w 195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95">
                <a:moveTo>
                  <a:pt x="195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ADFE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8" name="Freeform 53"/>
          <p:cNvSpPr>
            <a:spLocks noChangeArrowheads="1"/>
          </p:cNvSpPr>
          <p:nvPr/>
        </p:nvSpPr>
        <p:spPr bwMode="auto">
          <a:xfrm>
            <a:off x="2005256" y="6042698"/>
            <a:ext cx="1825625" cy="0"/>
          </a:xfrm>
          <a:custGeom>
            <a:avLst/>
            <a:gdLst>
              <a:gd name="T0" fmla="+- 0 4114 4114"/>
              <a:gd name="T1" fmla="*/ T0 w 5070"/>
              <a:gd name="T2" fmla="+- 0 9184 4114"/>
              <a:gd name="T3" fmla="*/ T2 w 5070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5070">
                <a:moveTo>
                  <a:pt x="0" y="0"/>
                </a:moveTo>
                <a:lnTo>
                  <a:pt x="5070" y="0"/>
                </a:lnTo>
              </a:path>
            </a:pathLst>
          </a:custGeom>
          <a:noFill/>
          <a:ln w="28575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9" name="Freeform 52"/>
          <p:cNvSpPr>
            <a:spLocks noChangeArrowheads="1"/>
          </p:cNvSpPr>
          <p:nvPr/>
        </p:nvSpPr>
        <p:spPr bwMode="auto">
          <a:xfrm>
            <a:off x="2905369" y="5864898"/>
            <a:ext cx="384175" cy="377825"/>
          </a:xfrm>
          <a:custGeom>
            <a:avLst/>
            <a:gdLst>
              <a:gd name="T0" fmla="+- 0 7147 6614"/>
              <a:gd name="T1" fmla="*/ T0 w 1066"/>
              <a:gd name="T2" fmla="+- 0 17152 17152"/>
              <a:gd name="T3" fmla="*/ 17152 h 1049"/>
              <a:gd name="T4" fmla="+- 0 7680 6614"/>
              <a:gd name="T5" fmla="*/ T4 w 1066"/>
              <a:gd name="T6" fmla="+- 0 17677 17152"/>
              <a:gd name="T7" fmla="*/ 17677 h 1049"/>
              <a:gd name="T8" fmla="+- 0 7680 6614"/>
              <a:gd name="T9" fmla="*/ T8 w 1066"/>
              <a:gd name="T10" fmla="+- 0 17677 17152"/>
              <a:gd name="T11" fmla="*/ 17677 h 1049"/>
              <a:gd name="T12" fmla="+- 0 7680 6614"/>
              <a:gd name="T13" fmla="*/ T12 w 1066"/>
              <a:gd name="T14" fmla="+- 0 17677 17152"/>
              <a:gd name="T15" fmla="*/ 17677 h 1049"/>
              <a:gd name="T16" fmla="+- 0 7147 6614"/>
              <a:gd name="T17" fmla="*/ T16 w 1066"/>
              <a:gd name="T18" fmla="+- 0 18201 17152"/>
              <a:gd name="T19" fmla="*/ 18201 h 1049"/>
              <a:gd name="T20" fmla="+- 0 7147 6614"/>
              <a:gd name="T21" fmla="*/ T20 w 1066"/>
              <a:gd name="T22" fmla="+- 0 18201 17152"/>
              <a:gd name="T23" fmla="*/ 18201 h 1049"/>
              <a:gd name="T24" fmla="+- 0 7147 6614"/>
              <a:gd name="T25" fmla="*/ T24 w 1066"/>
              <a:gd name="T26" fmla="+- 0 18201 17152"/>
              <a:gd name="T27" fmla="*/ 18201 h 1049"/>
              <a:gd name="T28" fmla="+- 0 6614 6614"/>
              <a:gd name="T29" fmla="*/ T28 w 1066"/>
              <a:gd name="T30" fmla="+- 0 17677 17152"/>
              <a:gd name="T31" fmla="*/ 17677 h 1049"/>
              <a:gd name="T32" fmla="+- 0 6614 6614"/>
              <a:gd name="T33" fmla="*/ T32 w 1066"/>
              <a:gd name="T34" fmla="+- 0 17677 17152"/>
              <a:gd name="T35" fmla="*/ 17677 h 1049"/>
              <a:gd name="T36" fmla="+- 0 6614 6614"/>
              <a:gd name="T37" fmla="*/ T36 w 1066"/>
              <a:gd name="T38" fmla="+- 0 17677 17152"/>
              <a:gd name="T39" fmla="*/ 17677 h 1049"/>
              <a:gd name="T40" fmla="+- 0 7147 6614"/>
              <a:gd name="T41" fmla="*/ T40 w 1066"/>
              <a:gd name="T42" fmla="+- 0 17152 17152"/>
              <a:gd name="T43" fmla="*/ 17152 h 1049"/>
              <a:gd name="T44" fmla="+- 0 7147 6614"/>
              <a:gd name="T45" fmla="*/ T44 w 1066"/>
              <a:gd name="T46" fmla="+- 0 17152 17152"/>
              <a:gd name="T47" fmla="*/ 17152 h 10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1066" h="1049">
                <a:moveTo>
                  <a:pt x="533" y="0"/>
                </a:moveTo>
                <a:cubicBezTo>
                  <a:pt x="827" y="0"/>
                  <a:pt x="1066" y="235"/>
                  <a:pt x="1066" y="525"/>
                </a:cubicBezTo>
                <a:cubicBezTo>
                  <a:pt x="1066" y="525"/>
                  <a:pt x="1066" y="525"/>
                  <a:pt x="1066" y="525"/>
                </a:cubicBezTo>
                <a:lnTo>
                  <a:pt x="1066" y="525"/>
                </a:lnTo>
                <a:cubicBezTo>
                  <a:pt x="1066" y="814"/>
                  <a:pt x="827" y="1049"/>
                  <a:pt x="533" y="1049"/>
                </a:cubicBezTo>
                <a:cubicBezTo>
                  <a:pt x="533" y="1049"/>
                  <a:pt x="533" y="1049"/>
                  <a:pt x="533" y="1049"/>
                </a:cubicBezTo>
                <a:lnTo>
                  <a:pt x="533" y="1049"/>
                </a:lnTo>
                <a:cubicBezTo>
                  <a:pt x="239" y="1049"/>
                  <a:pt x="0" y="814"/>
                  <a:pt x="0" y="525"/>
                </a:cubicBezTo>
                <a:cubicBezTo>
                  <a:pt x="0" y="525"/>
                  <a:pt x="0" y="525"/>
                  <a:pt x="0" y="525"/>
                </a:cubicBezTo>
                <a:lnTo>
                  <a:pt x="0" y="525"/>
                </a:lnTo>
                <a:cubicBezTo>
                  <a:pt x="0" y="235"/>
                  <a:pt x="239" y="0"/>
                  <a:pt x="533" y="0"/>
                </a:cubicBezTo>
                <a:cubicBezTo>
                  <a:pt x="533" y="0"/>
                  <a:pt x="533" y="0"/>
                  <a:pt x="533" y="0"/>
                </a:cubicBez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0" name="Freeform 51"/>
          <p:cNvSpPr>
            <a:spLocks noChangeArrowheads="1"/>
          </p:cNvSpPr>
          <p:nvPr/>
        </p:nvSpPr>
        <p:spPr bwMode="auto">
          <a:xfrm>
            <a:off x="2905369" y="5864898"/>
            <a:ext cx="384175" cy="377825"/>
          </a:xfrm>
          <a:custGeom>
            <a:avLst/>
            <a:gdLst>
              <a:gd name="T0" fmla="+- 0 7147 6614"/>
              <a:gd name="T1" fmla="*/ T0 w 1066"/>
              <a:gd name="T2" fmla="+- 0 17152 17152"/>
              <a:gd name="T3" fmla="*/ 17152 h 1049"/>
              <a:gd name="T4" fmla="+- 0 7680 6614"/>
              <a:gd name="T5" fmla="*/ T4 w 1066"/>
              <a:gd name="T6" fmla="+- 0 17677 17152"/>
              <a:gd name="T7" fmla="*/ 17677 h 1049"/>
              <a:gd name="T8" fmla="+- 0 7680 6614"/>
              <a:gd name="T9" fmla="*/ T8 w 1066"/>
              <a:gd name="T10" fmla="+- 0 17677 17152"/>
              <a:gd name="T11" fmla="*/ 17677 h 1049"/>
              <a:gd name="T12" fmla="+- 0 7680 6614"/>
              <a:gd name="T13" fmla="*/ T12 w 1066"/>
              <a:gd name="T14" fmla="+- 0 17677 17152"/>
              <a:gd name="T15" fmla="*/ 17677 h 1049"/>
              <a:gd name="T16" fmla="+- 0 7147 6614"/>
              <a:gd name="T17" fmla="*/ T16 w 1066"/>
              <a:gd name="T18" fmla="+- 0 18201 17152"/>
              <a:gd name="T19" fmla="*/ 18201 h 1049"/>
              <a:gd name="T20" fmla="+- 0 7147 6614"/>
              <a:gd name="T21" fmla="*/ T20 w 1066"/>
              <a:gd name="T22" fmla="+- 0 18201 17152"/>
              <a:gd name="T23" fmla="*/ 18201 h 1049"/>
              <a:gd name="T24" fmla="+- 0 7147 6614"/>
              <a:gd name="T25" fmla="*/ T24 w 1066"/>
              <a:gd name="T26" fmla="+- 0 18201 17152"/>
              <a:gd name="T27" fmla="*/ 18201 h 1049"/>
              <a:gd name="T28" fmla="+- 0 6614 6614"/>
              <a:gd name="T29" fmla="*/ T28 w 1066"/>
              <a:gd name="T30" fmla="+- 0 17677 17152"/>
              <a:gd name="T31" fmla="*/ 17677 h 1049"/>
              <a:gd name="T32" fmla="+- 0 6614 6614"/>
              <a:gd name="T33" fmla="*/ T32 w 1066"/>
              <a:gd name="T34" fmla="+- 0 17677 17152"/>
              <a:gd name="T35" fmla="*/ 17677 h 1049"/>
              <a:gd name="T36" fmla="+- 0 6614 6614"/>
              <a:gd name="T37" fmla="*/ T36 w 1066"/>
              <a:gd name="T38" fmla="+- 0 17677 17152"/>
              <a:gd name="T39" fmla="*/ 17677 h 1049"/>
              <a:gd name="T40" fmla="+- 0 7147 6614"/>
              <a:gd name="T41" fmla="*/ T40 w 1066"/>
              <a:gd name="T42" fmla="+- 0 17152 17152"/>
              <a:gd name="T43" fmla="*/ 17152 h 1049"/>
              <a:gd name="T44" fmla="+- 0 7147 6614"/>
              <a:gd name="T45" fmla="*/ T44 w 1066"/>
              <a:gd name="T46" fmla="+- 0 17152 17152"/>
              <a:gd name="T47" fmla="*/ 17152 h 10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1066" h="1049">
                <a:moveTo>
                  <a:pt x="533" y="0"/>
                </a:moveTo>
                <a:cubicBezTo>
                  <a:pt x="827" y="0"/>
                  <a:pt x="1066" y="235"/>
                  <a:pt x="1066" y="525"/>
                </a:cubicBezTo>
                <a:cubicBezTo>
                  <a:pt x="1066" y="525"/>
                  <a:pt x="1066" y="525"/>
                  <a:pt x="1066" y="525"/>
                </a:cubicBezTo>
                <a:lnTo>
                  <a:pt x="1066" y="525"/>
                </a:lnTo>
                <a:cubicBezTo>
                  <a:pt x="1066" y="814"/>
                  <a:pt x="827" y="1049"/>
                  <a:pt x="533" y="1049"/>
                </a:cubicBezTo>
                <a:cubicBezTo>
                  <a:pt x="533" y="1049"/>
                  <a:pt x="533" y="1049"/>
                  <a:pt x="533" y="1049"/>
                </a:cubicBezTo>
                <a:lnTo>
                  <a:pt x="533" y="1049"/>
                </a:lnTo>
                <a:cubicBezTo>
                  <a:pt x="239" y="1049"/>
                  <a:pt x="0" y="814"/>
                  <a:pt x="0" y="525"/>
                </a:cubicBezTo>
                <a:cubicBezTo>
                  <a:pt x="0" y="525"/>
                  <a:pt x="0" y="525"/>
                  <a:pt x="0" y="525"/>
                </a:cubicBezTo>
                <a:lnTo>
                  <a:pt x="0" y="525"/>
                </a:lnTo>
                <a:cubicBezTo>
                  <a:pt x="0" y="235"/>
                  <a:pt x="239" y="0"/>
                  <a:pt x="533" y="0"/>
                </a:cubicBezTo>
                <a:cubicBezTo>
                  <a:pt x="533" y="0"/>
                  <a:pt x="533" y="0"/>
                  <a:pt x="533" y="0"/>
                </a:cubicBez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1" name="Freeform 50"/>
          <p:cNvSpPr>
            <a:spLocks noChangeArrowheads="1"/>
          </p:cNvSpPr>
          <p:nvPr/>
        </p:nvSpPr>
        <p:spPr bwMode="auto">
          <a:xfrm>
            <a:off x="2994269" y="5926810"/>
            <a:ext cx="266700" cy="125413"/>
          </a:xfrm>
          <a:custGeom>
            <a:avLst/>
            <a:gdLst>
              <a:gd name="T0" fmla="+- 0 7604 6862"/>
              <a:gd name="T1" fmla="*/ T0 w 743"/>
              <a:gd name="T2" fmla="+- 0 17677 17327"/>
              <a:gd name="T3" fmla="*/ 17677 h 350"/>
              <a:gd name="T4" fmla="+- 0 6862 6862"/>
              <a:gd name="T5" fmla="*/ T4 w 743"/>
              <a:gd name="T6" fmla="+- 0 17327 17327"/>
              <a:gd name="T7" fmla="*/ 17327 h 350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743" h="350">
                <a:moveTo>
                  <a:pt x="742" y="35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2" name="Freeform 49"/>
          <p:cNvSpPr>
            <a:spLocks noChangeArrowheads="1"/>
          </p:cNvSpPr>
          <p:nvPr/>
        </p:nvSpPr>
        <p:spPr bwMode="auto">
          <a:xfrm>
            <a:off x="2994269" y="5926810"/>
            <a:ext cx="0" cy="250825"/>
          </a:xfrm>
          <a:custGeom>
            <a:avLst/>
            <a:gdLst>
              <a:gd name="T0" fmla="+- 0 17327 17327"/>
              <a:gd name="T1" fmla="*/ 17327 h 700"/>
              <a:gd name="T2" fmla="+- 0 18026 17327"/>
              <a:gd name="T3" fmla="*/ 18026 h 700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700">
                <a:moveTo>
                  <a:pt x="0" y="0"/>
                </a:moveTo>
                <a:lnTo>
                  <a:pt x="0" y="69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3" name="Freeform 48"/>
          <p:cNvSpPr>
            <a:spLocks noChangeArrowheads="1"/>
          </p:cNvSpPr>
          <p:nvPr/>
        </p:nvSpPr>
        <p:spPr bwMode="auto">
          <a:xfrm>
            <a:off x="2994269" y="6052223"/>
            <a:ext cx="266700" cy="125412"/>
          </a:xfrm>
          <a:custGeom>
            <a:avLst/>
            <a:gdLst>
              <a:gd name="T0" fmla="+- 0 6862 6862"/>
              <a:gd name="T1" fmla="*/ T0 w 743"/>
              <a:gd name="T2" fmla="+- 0 18026 17677"/>
              <a:gd name="T3" fmla="*/ 18026 h 350"/>
              <a:gd name="T4" fmla="+- 0 7604 6862"/>
              <a:gd name="T5" fmla="*/ T4 w 743"/>
              <a:gd name="T6" fmla="+- 0 17677 17677"/>
              <a:gd name="T7" fmla="*/ 17677 h 350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743" h="350">
                <a:moveTo>
                  <a:pt x="0" y="349"/>
                </a:moveTo>
                <a:lnTo>
                  <a:pt x="74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pic>
        <p:nvPicPr>
          <p:cNvPr id="44" name="Picture 47" descr="image164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44" y="5180685"/>
            <a:ext cx="2079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" name="Freeform 46"/>
          <p:cNvSpPr>
            <a:spLocks noChangeArrowheads="1"/>
          </p:cNvSpPr>
          <p:nvPr/>
        </p:nvSpPr>
        <p:spPr bwMode="auto">
          <a:xfrm>
            <a:off x="752719" y="5185448"/>
            <a:ext cx="198437" cy="996950"/>
          </a:xfrm>
          <a:custGeom>
            <a:avLst/>
            <a:gdLst>
              <a:gd name="T0" fmla="+- 0 638 638"/>
              <a:gd name="T1" fmla="*/ T0 w 552"/>
              <a:gd name="T2" fmla="+- 0 18036 15267"/>
              <a:gd name="T3" fmla="*/ 18036 h 2769"/>
              <a:gd name="T4" fmla="+- 0 1189 638"/>
              <a:gd name="T5" fmla="*/ T4 w 552"/>
              <a:gd name="T6" fmla="+- 0 18036 15267"/>
              <a:gd name="T7" fmla="*/ 18036 h 2769"/>
              <a:gd name="T8" fmla="+- 0 1189 638"/>
              <a:gd name="T9" fmla="*/ T8 w 552"/>
              <a:gd name="T10" fmla="+- 0 15267 15267"/>
              <a:gd name="T11" fmla="*/ 15267 h 2769"/>
              <a:gd name="T12" fmla="+- 0 638 638"/>
              <a:gd name="T13" fmla="*/ T12 w 552"/>
              <a:gd name="T14" fmla="+- 0 15267 15267"/>
              <a:gd name="T15" fmla="*/ 15267 h 2769"/>
              <a:gd name="T16" fmla="+- 0 638 638"/>
              <a:gd name="T17" fmla="*/ T16 w 552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552" h="2769">
                <a:moveTo>
                  <a:pt x="0" y="2769"/>
                </a:moveTo>
                <a:lnTo>
                  <a:pt x="551" y="2769"/>
                </a:lnTo>
                <a:lnTo>
                  <a:pt x="551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6" name="Freeform 45"/>
          <p:cNvSpPr>
            <a:spLocks noChangeArrowheads="1"/>
          </p:cNvSpPr>
          <p:nvPr/>
        </p:nvSpPr>
        <p:spPr bwMode="auto">
          <a:xfrm>
            <a:off x="1881431" y="5185448"/>
            <a:ext cx="130175" cy="996950"/>
          </a:xfrm>
          <a:custGeom>
            <a:avLst/>
            <a:gdLst>
              <a:gd name="T0" fmla="+- 0 3771 3771"/>
              <a:gd name="T1" fmla="*/ T0 w 364"/>
              <a:gd name="T2" fmla="+- 0 18036 15267"/>
              <a:gd name="T3" fmla="*/ 18036 h 2769"/>
              <a:gd name="T4" fmla="+- 0 4134 3771"/>
              <a:gd name="T5" fmla="*/ T4 w 364"/>
              <a:gd name="T6" fmla="+- 0 18036 15267"/>
              <a:gd name="T7" fmla="*/ 18036 h 2769"/>
              <a:gd name="T8" fmla="+- 0 4134 3771"/>
              <a:gd name="T9" fmla="*/ T8 w 364"/>
              <a:gd name="T10" fmla="+- 0 15267 15267"/>
              <a:gd name="T11" fmla="*/ 15267 h 2769"/>
              <a:gd name="T12" fmla="+- 0 3771 3771"/>
              <a:gd name="T13" fmla="*/ T12 w 364"/>
              <a:gd name="T14" fmla="+- 0 15267 15267"/>
              <a:gd name="T15" fmla="*/ 15267 h 2769"/>
              <a:gd name="T16" fmla="+- 0 3771 3771"/>
              <a:gd name="T17" fmla="*/ T16 w 364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64" h="2769">
                <a:moveTo>
                  <a:pt x="0" y="2769"/>
                </a:moveTo>
                <a:lnTo>
                  <a:pt x="363" y="2769"/>
                </a:lnTo>
                <a:lnTo>
                  <a:pt x="363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7" name="Freeform 44"/>
          <p:cNvSpPr>
            <a:spLocks noChangeArrowheads="1"/>
          </p:cNvSpPr>
          <p:nvPr/>
        </p:nvSpPr>
        <p:spPr bwMode="auto">
          <a:xfrm>
            <a:off x="1881431" y="5185448"/>
            <a:ext cx="130175" cy="996950"/>
          </a:xfrm>
          <a:custGeom>
            <a:avLst/>
            <a:gdLst>
              <a:gd name="T0" fmla="+- 0 3771 3771"/>
              <a:gd name="T1" fmla="*/ T0 w 364"/>
              <a:gd name="T2" fmla="+- 0 18036 15267"/>
              <a:gd name="T3" fmla="*/ 18036 h 2769"/>
              <a:gd name="T4" fmla="+- 0 4134 3771"/>
              <a:gd name="T5" fmla="*/ T4 w 364"/>
              <a:gd name="T6" fmla="+- 0 18036 15267"/>
              <a:gd name="T7" fmla="*/ 18036 h 2769"/>
              <a:gd name="T8" fmla="+- 0 4134 3771"/>
              <a:gd name="T9" fmla="*/ T8 w 364"/>
              <a:gd name="T10" fmla="+- 0 15267 15267"/>
              <a:gd name="T11" fmla="*/ 15267 h 2769"/>
              <a:gd name="T12" fmla="+- 0 3771 3771"/>
              <a:gd name="T13" fmla="*/ T12 w 364"/>
              <a:gd name="T14" fmla="+- 0 15267 15267"/>
              <a:gd name="T15" fmla="*/ 15267 h 2769"/>
              <a:gd name="T16" fmla="+- 0 3771 3771"/>
              <a:gd name="T17" fmla="*/ T16 w 364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64" h="2769">
                <a:moveTo>
                  <a:pt x="0" y="2769"/>
                </a:moveTo>
                <a:lnTo>
                  <a:pt x="363" y="2769"/>
                </a:lnTo>
                <a:lnTo>
                  <a:pt x="363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8" name="Freeform 43"/>
          <p:cNvSpPr>
            <a:spLocks noChangeArrowheads="1"/>
          </p:cNvSpPr>
          <p:nvPr/>
        </p:nvSpPr>
        <p:spPr bwMode="auto">
          <a:xfrm>
            <a:off x="3697531" y="5277523"/>
            <a:ext cx="0" cy="692150"/>
          </a:xfrm>
          <a:custGeom>
            <a:avLst/>
            <a:gdLst>
              <a:gd name="T0" fmla="+- 0 17442 15522"/>
              <a:gd name="T1" fmla="*/ 17442 h 1921"/>
              <a:gd name="T2" fmla="+- 0 15522 15522"/>
              <a:gd name="T3" fmla="*/ 15522 h 1921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1921">
                <a:moveTo>
                  <a:pt x="0" y="1920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9" name="Freeform 42"/>
          <p:cNvSpPr>
            <a:spLocks noChangeArrowheads="1"/>
          </p:cNvSpPr>
          <p:nvPr/>
        </p:nvSpPr>
        <p:spPr bwMode="auto">
          <a:xfrm>
            <a:off x="2135431" y="5263235"/>
            <a:ext cx="1562100" cy="3175"/>
          </a:xfrm>
          <a:custGeom>
            <a:avLst/>
            <a:gdLst>
              <a:gd name="T0" fmla="+- 0 8814 4477"/>
              <a:gd name="T1" fmla="*/ T0 w 4338"/>
              <a:gd name="T2" fmla="+- 0 15491 15483"/>
              <a:gd name="T3" fmla="*/ 15491 h 8"/>
              <a:gd name="T4" fmla="+- 0 4477 4477"/>
              <a:gd name="T5" fmla="*/ T4 w 4338"/>
              <a:gd name="T6" fmla="+- 0 15483 15483"/>
              <a:gd name="T7" fmla="*/ 15483 h 8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4338" h="8">
                <a:moveTo>
                  <a:pt x="4337" y="8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0" name="Freeform 41"/>
          <p:cNvSpPr>
            <a:spLocks noChangeArrowheads="1"/>
          </p:cNvSpPr>
          <p:nvPr/>
        </p:nvSpPr>
        <p:spPr bwMode="auto">
          <a:xfrm>
            <a:off x="2011606" y="5185448"/>
            <a:ext cx="133350" cy="996950"/>
          </a:xfrm>
          <a:custGeom>
            <a:avLst/>
            <a:gdLst>
              <a:gd name="T0" fmla="+- 0 4134 4134"/>
              <a:gd name="T1" fmla="*/ T0 w 370"/>
              <a:gd name="T2" fmla="+- 0 18036 15267"/>
              <a:gd name="T3" fmla="*/ 18036 h 2769"/>
              <a:gd name="T4" fmla="+- 0 4504 4134"/>
              <a:gd name="T5" fmla="*/ T4 w 370"/>
              <a:gd name="T6" fmla="+- 0 18036 15267"/>
              <a:gd name="T7" fmla="*/ 18036 h 2769"/>
              <a:gd name="T8" fmla="+- 0 4504 4134"/>
              <a:gd name="T9" fmla="*/ T8 w 370"/>
              <a:gd name="T10" fmla="+- 0 15267 15267"/>
              <a:gd name="T11" fmla="*/ 15267 h 2769"/>
              <a:gd name="T12" fmla="+- 0 4134 4134"/>
              <a:gd name="T13" fmla="*/ T12 w 370"/>
              <a:gd name="T14" fmla="+- 0 15267 15267"/>
              <a:gd name="T15" fmla="*/ 15267 h 2769"/>
              <a:gd name="T16" fmla="+- 0 4134 4134"/>
              <a:gd name="T17" fmla="*/ T16 w 370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70" h="2769">
                <a:moveTo>
                  <a:pt x="0" y="2769"/>
                </a:moveTo>
                <a:lnTo>
                  <a:pt x="370" y="2769"/>
                </a:lnTo>
                <a:lnTo>
                  <a:pt x="370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1" name="Freeform 40"/>
          <p:cNvSpPr>
            <a:spLocks noChangeArrowheads="1"/>
          </p:cNvSpPr>
          <p:nvPr/>
        </p:nvSpPr>
        <p:spPr bwMode="auto">
          <a:xfrm>
            <a:off x="2011606" y="5185448"/>
            <a:ext cx="133350" cy="996950"/>
          </a:xfrm>
          <a:custGeom>
            <a:avLst/>
            <a:gdLst>
              <a:gd name="T0" fmla="+- 0 4134 4134"/>
              <a:gd name="T1" fmla="*/ T0 w 370"/>
              <a:gd name="T2" fmla="+- 0 18036 15267"/>
              <a:gd name="T3" fmla="*/ 18036 h 2769"/>
              <a:gd name="T4" fmla="+- 0 4504 4134"/>
              <a:gd name="T5" fmla="*/ T4 w 370"/>
              <a:gd name="T6" fmla="+- 0 18036 15267"/>
              <a:gd name="T7" fmla="*/ 18036 h 2769"/>
              <a:gd name="T8" fmla="+- 0 4504 4134"/>
              <a:gd name="T9" fmla="*/ T8 w 370"/>
              <a:gd name="T10" fmla="+- 0 15267 15267"/>
              <a:gd name="T11" fmla="*/ 15267 h 2769"/>
              <a:gd name="T12" fmla="+- 0 4134 4134"/>
              <a:gd name="T13" fmla="*/ T12 w 370"/>
              <a:gd name="T14" fmla="+- 0 15267 15267"/>
              <a:gd name="T15" fmla="*/ 15267 h 2769"/>
              <a:gd name="T16" fmla="+- 0 4134 4134"/>
              <a:gd name="T17" fmla="*/ T16 w 370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70" h="2769">
                <a:moveTo>
                  <a:pt x="0" y="2769"/>
                </a:moveTo>
                <a:lnTo>
                  <a:pt x="370" y="2769"/>
                </a:lnTo>
                <a:lnTo>
                  <a:pt x="370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2" name="AutoShape 39"/>
          <p:cNvSpPr>
            <a:spLocks noChangeArrowheads="1"/>
          </p:cNvSpPr>
          <p:nvPr/>
        </p:nvSpPr>
        <p:spPr bwMode="auto">
          <a:xfrm>
            <a:off x="6294681" y="5490248"/>
            <a:ext cx="573088" cy="622300"/>
          </a:xfrm>
          <a:custGeom>
            <a:avLst/>
            <a:gdLst>
              <a:gd name="T0" fmla="+- 0 16370 16030"/>
              <a:gd name="T1" fmla="*/ T0 w 1593"/>
              <a:gd name="T2" fmla="+- 0 17715 16114"/>
              <a:gd name="T3" fmla="*/ 17715 h 1731"/>
              <a:gd name="T4" fmla="+- 0 16484 16030"/>
              <a:gd name="T5" fmla="*/ T4 w 1593"/>
              <a:gd name="T6" fmla="+- 0 17765 16114"/>
              <a:gd name="T7" fmla="*/ 17765 h 1731"/>
              <a:gd name="T8" fmla="+- 0 16561 16030"/>
              <a:gd name="T9" fmla="*/ T8 w 1593"/>
              <a:gd name="T10" fmla="+- 0 17788 16114"/>
              <a:gd name="T11" fmla="*/ 17788 h 1731"/>
              <a:gd name="T12" fmla="+- 0 16681 16030"/>
              <a:gd name="T13" fmla="*/ T12 w 1593"/>
              <a:gd name="T14" fmla="+- 0 17807 16114"/>
              <a:gd name="T15" fmla="*/ 17807 h 1731"/>
              <a:gd name="T16" fmla="+- 0 16760 16030"/>
              <a:gd name="T17" fmla="*/ T16 w 1593"/>
              <a:gd name="T18" fmla="+- 0 17810 16114"/>
              <a:gd name="T19" fmla="*/ 17810 h 1731"/>
              <a:gd name="T20" fmla="+- 0 16879 16030"/>
              <a:gd name="T21" fmla="*/ T20 w 1593"/>
              <a:gd name="T22" fmla="+- 0 17800 16114"/>
              <a:gd name="T23" fmla="*/ 17800 h 1731"/>
              <a:gd name="T24" fmla="+- 0 16956 16030"/>
              <a:gd name="T25" fmla="*/ T24 w 1593"/>
              <a:gd name="T26" fmla="+- 0 17784 16114"/>
              <a:gd name="T27" fmla="*/ 17784 h 1731"/>
              <a:gd name="T28" fmla="+- 0 17070 16030"/>
              <a:gd name="T29" fmla="*/ T28 w 1593"/>
              <a:gd name="T30" fmla="+- 0 17746 16114"/>
              <a:gd name="T31" fmla="*/ 17746 h 1731"/>
              <a:gd name="T32" fmla="+- 0 17142 16030"/>
              <a:gd name="T33" fmla="*/ T32 w 1593"/>
              <a:gd name="T34" fmla="+- 0 17712 16114"/>
              <a:gd name="T35" fmla="*/ 17712 h 1731"/>
              <a:gd name="T36" fmla="+- 0 17245 16030"/>
              <a:gd name="T37" fmla="*/ T36 w 1593"/>
              <a:gd name="T38" fmla="+- 0 17647 16114"/>
              <a:gd name="T39" fmla="*/ 17647 h 1731"/>
              <a:gd name="T40" fmla="+- 0 17308 16030"/>
              <a:gd name="T41" fmla="*/ T40 w 1593"/>
              <a:gd name="T42" fmla="+- 0 17596 16114"/>
              <a:gd name="T43" fmla="*/ 17596 h 1731"/>
              <a:gd name="T44" fmla="+- 0 17394 16030"/>
              <a:gd name="T45" fmla="*/ T44 w 1593"/>
              <a:gd name="T46" fmla="+- 0 17505 16114"/>
              <a:gd name="T47" fmla="*/ 17505 h 1731"/>
              <a:gd name="T48" fmla="+- 0 17445 16030"/>
              <a:gd name="T49" fmla="*/ T48 w 1593"/>
              <a:gd name="T50" fmla="+- 0 17437 16114"/>
              <a:gd name="T51" fmla="*/ 17437 h 1731"/>
              <a:gd name="T52" fmla="+- 0 17508 16030"/>
              <a:gd name="T53" fmla="*/ T52 w 1593"/>
              <a:gd name="T54" fmla="+- 0 17325 16114"/>
              <a:gd name="T55" fmla="*/ 17325 h 1731"/>
              <a:gd name="T56" fmla="+- 0 17539 16030"/>
              <a:gd name="T57" fmla="*/ T56 w 1593"/>
              <a:gd name="T58" fmla="+- 0 17249 16114"/>
              <a:gd name="T59" fmla="*/ 17249 h 1731"/>
              <a:gd name="T60" fmla="+- 0 17572 16030"/>
              <a:gd name="T61" fmla="*/ T60 w 1593"/>
              <a:gd name="T62" fmla="+- 0 17130 16114"/>
              <a:gd name="T63" fmla="*/ 17130 h 1731"/>
              <a:gd name="T64" fmla="+- 0 17584 16030"/>
              <a:gd name="T65" fmla="*/ T64 w 1593"/>
              <a:gd name="T66" fmla="+- 0 17051 16114"/>
              <a:gd name="T67" fmla="*/ 17051 h 1731"/>
              <a:gd name="T68" fmla="+- 0 17587 16030"/>
              <a:gd name="T69" fmla="*/ T68 w 1593"/>
              <a:gd name="T70" fmla="+- 0 16930 16114"/>
              <a:gd name="T71" fmla="*/ 16930 h 1731"/>
              <a:gd name="T72" fmla="+- 0 17579 16030"/>
              <a:gd name="T73" fmla="*/ T72 w 1593"/>
              <a:gd name="T74" fmla="+- 0 16852 16114"/>
              <a:gd name="T75" fmla="*/ 16852 h 1731"/>
              <a:gd name="T76" fmla="+- 0 17554 16030"/>
              <a:gd name="T77" fmla="*/ T76 w 1593"/>
              <a:gd name="T78" fmla="+- 0 16735 16114"/>
              <a:gd name="T79" fmla="*/ 16735 h 1731"/>
              <a:gd name="T80" fmla="+- 0 17528 16030"/>
              <a:gd name="T81" fmla="*/ T80 w 1593"/>
              <a:gd name="T82" fmla="+- 0 16661 16114"/>
              <a:gd name="T83" fmla="*/ 16661 h 1731"/>
              <a:gd name="T84" fmla="+- 0 17475 16030"/>
              <a:gd name="T85" fmla="*/ T84 w 1593"/>
              <a:gd name="T86" fmla="+- 0 16553 16114"/>
              <a:gd name="T87" fmla="*/ 16553 h 1731"/>
              <a:gd name="T88" fmla="+- 0 17432 16030"/>
              <a:gd name="T89" fmla="*/ T88 w 1593"/>
              <a:gd name="T90" fmla="+- 0 16486 16114"/>
              <a:gd name="T91" fmla="*/ 16486 h 1731"/>
              <a:gd name="T92" fmla="+- 0 17353 16030"/>
              <a:gd name="T93" fmla="*/ T92 w 1593"/>
              <a:gd name="T94" fmla="+- 0 16393 16114"/>
              <a:gd name="T95" fmla="*/ 16393 h 1731"/>
              <a:gd name="T96" fmla="+- 0 17293 16030"/>
              <a:gd name="T97" fmla="*/ T96 w 1593"/>
              <a:gd name="T98" fmla="+- 0 16337 16114"/>
              <a:gd name="T99" fmla="*/ 16337 h 1731"/>
              <a:gd name="T100" fmla="+- 0 17189 16030"/>
              <a:gd name="T101" fmla="*/ T100 w 1593"/>
              <a:gd name="T102" fmla="+- 0 16264 16114"/>
              <a:gd name="T103" fmla="*/ 16264 h 1731"/>
              <a:gd name="T104" fmla="+- 0 17116 16030"/>
              <a:gd name="T105" fmla="*/ T104 w 1593"/>
              <a:gd name="T106" fmla="+- 0 16225 16114"/>
              <a:gd name="T107" fmla="*/ 16225 h 1731"/>
              <a:gd name="T108" fmla="+- 0 17000 16030"/>
              <a:gd name="T109" fmla="*/ T108 w 1593"/>
              <a:gd name="T110" fmla="+- 0 16182 16114"/>
              <a:gd name="T111" fmla="*/ 16182 h 1731"/>
              <a:gd name="T112" fmla="+- 0 16923 16030"/>
              <a:gd name="T113" fmla="*/ T112 w 1593"/>
              <a:gd name="T114" fmla="+- 0 16163 16114"/>
              <a:gd name="T115" fmla="*/ 16163 h 1731"/>
              <a:gd name="T116" fmla="+- 0 16803 16030"/>
              <a:gd name="T117" fmla="*/ T116 w 1593"/>
              <a:gd name="T118" fmla="+- 0 16150 16114"/>
              <a:gd name="T119" fmla="*/ 16150 h 1731"/>
              <a:gd name="T120" fmla="+- 0 16724 16030"/>
              <a:gd name="T121" fmla="*/ T120 w 1593"/>
              <a:gd name="T122" fmla="+- 0 16151 16114"/>
              <a:gd name="T123" fmla="*/ 16151 h 1731"/>
              <a:gd name="T124" fmla="+- 0 16605 16030"/>
              <a:gd name="T125" fmla="*/ T124 w 1593"/>
              <a:gd name="T126" fmla="+- 0 16166 16114"/>
              <a:gd name="T127" fmla="*/ 16166 h 1731"/>
              <a:gd name="T128" fmla="+- 0 16529 16030"/>
              <a:gd name="T129" fmla="*/ T128 w 1593"/>
              <a:gd name="T130" fmla="+- 0 16186 16114"/>
              <a:gd name="T131" fmla="*/ 16186 h 1731"/>
              <a:gd name="T132" fmla="+- 0 16417 16030"/>
              <a:gd name="T133" fmla="*/ T132 w 1593"/>
              <a:gd name="T134" fmla="+- 0 16230 16114"/>
              <a:gd name="T135" fmla="*/ 16230 h 1731"/>
              <a:gd name="T136" fmla="+- 0 16347 16030"/>
              <a:gd name="T137" fmla="*/ T136 w 1593"/>
              <a:gd name="T138" fmla="+- 0 16267 16114"/>
              <a:gd name="T139" fmla="*/ 16267 h 1731"/>
              <a:gd name="T140" fmla="+- 0 16246 16030"/>
              <a:gd name="T141" fmla="*/ T140 w 1593"/>
              <a:gd name="T142" fmla="+- 0 16337 16114"/>
              <a:gd name="T143" fmla="*/ 16337 h 1731"/>
              <a:gd name="T144" fmla="+- 0 16187 16030"/>
              <a:gd name="T145" fmla="*/ T144 w 1593"/>
              <a:gd name="T146" fmla="+- 0 16391 16114"/>
              <a:gd name="T147" fmla="*/ 16391 h 1731"/>
              <a:gd name="T148" fmla="+- 0 16224 16030"/>
              <a:gd name="T149" fmla="*/ T148 w 1593"/>
              <a:gd name="T150" fmla="+- 0 16310 16114"/>
              <a:gd name="T151" fmla="*/ 16310 h 1731"/>
              <a:gd name="T152" fmla="+- 0 16402 16030"/>
              <a:gd name="T153" fmla="*/ T152 w 1593"/>
              <a:gd name="T154" fmla="+- 0 16198 16114"/>
              <a:gd name="T155" fmla="*/ 16198 h 1731"/>
              <a:gd name="T156" fmla="+- 0 16599 16030"/>
              <a:gd name="T157" fmla="*/ T156 w 1593"/>
              <a:gd name="T158" fmla="+- 0 16132 16114"/>
              <a:gd name="T159" fmla="*/ 16132 h 1731"/>
              <a:gd name="T160" fmla="+- 0 16805 16030"/>
              <a:gd name="T161" fmla="*/ T160 w 1593"/>
              <a:gd name="T162" fmla="+- 0 16115 16114"/>
              <a:gd name="T163" fmla="*/ 16115 h 1731"/>
              <a:gd name="T164" fmla="+- 0 17011 16030"/>
              <a:gd name="T165" fmla="*/ T164 w 1593"/>
              <a:gd name="T166" fmla="+- 0 16148 16114"/>
              <a:gd name="T167" fmla="*/ 16148 h 1731"/>
              <a:gd name="T168" fmla="+- 0 17207 16030"/>
              <a:gd name="T169" fmla="*/ T168 w 1593"/>
              <a:gd name="T170" fmla="+- 0 16234 16114"/>
              <a:gd name="T171" fmla="*/ 16234 h 1731"/>
              <a:gd name="T172" fmla="+- 0 17378 16030"/>
              <a:gd name="T173" fmla="*/ T172 w 1593"/>
              <a:gd name="T174" fmla="+- 0 16368 16114"/>
              <a:gd name="T175" fmla="*/ 16368 h 1731"/>
              <a:gd name="T176" fmla="+- 0 17506 16030"/>
              <a:gd name="T177" fmla="*/ T176 w 1593"/>
              <a:gd name="T178" fmla="+- 0 16535 16114"/>
              <a:gd name="T179" fmla="*/ 16535 h 1731"/>
              <a:gd name="T180" fmla="+- 0 17588 16030"/>
              <a:gd name="T181" fmla="*/ T180 w 1593"/>
              <a:gd name="T182" fmla="+- 0 16725 16114"/>
              <a:gd name="T183" fmla="*/ 16725 h 1731"/>
              <a:gd name="T184" fmla="+- 0 17622 16030"/>
              <a:gd name="T185" fmla="*/ T184 w 1593"/>
              <a:gd name="T186" fmla="+- 0 16929 16114"/>
              <a:gd name="T187" fmla="*/ 16929 h 1731"/>
              <a:gd name="T188" fmla="+- 0 17607 16030"/>
              <a:gd name="T189" fmla="*/ T188 w 1593"/>
              <a:gd name="T190" fmla="+- 0 17137 16114"/>
              <a:gd name="T191" fmla="*/ 17137 h 1731"/>
              <a:gd name="T192" fmla="+- 0 17540 16030"/>
              <a:gd name="T193" fmla="*/ T192 w 1593"/>
              <a:gd name="T194" fmla="+- 0 17341 16114"/>
              <a:gd name="T195" fmla="*/ 17341 h 1731"/>
              <a:gd name="T196" fmla="+- 0 17422 16030"/>
              <a:gd name="T197" fmla="*/ T196 w 1593"/>
              <a:gd name="T198" fmla="+- 0 17527 16114"/>
              <a:gd name="T199" fmla="*/ 17527 h 1731"/>
              <a:gd name="T200" fmla="+- 0 17265 16030"/>
              <a:gd name="T201" fmla="*/ T200 w 1593"/>
              <a:gd name="T202" fmla="+- 0 17676 16114"/>
              <a:gd name="T203" fmla="*/ 17676 h 1731"/>
              <a:gd name="T204" fmla="+- 0 17083 16030"/>
              <a:gd name="T205" fmla="*/ T204 w 1593"/>
              <a:gd name="T206" fmla="+- 0 17778 16114"/>
              <a:gd name="T207" fmla="*/ 17778 h 1731"/>
              <a:gd name="T208" fmla="+- 0 16884 16030"/>
              <a:gd name="T209" fmla="*/ T208 w 1593"/>
              <a:gd name="T210" fmla="+- 0 17835 16114"/>
              <a:gd name="T211" fmla="*/ 17835 h 1731"/>
              <a:gd name="T212" fmla="+- 0 16677 16030"/>
              <a:gd name="T213" fmla="*/ T212 w 1593"/>
              <a:gd name="T214" fmla="+- 0 17842 16114"/>
              <a:gd name="T215" fmla="*/ 17842 h 1731"/>
              <a:gd name="T216" fmla="+- 0 16472 16030"/>
              <a:gd name="T217" fmla="*/ T216 w 1593"/>
              <a:gd name="T218" fmla="+- 0 17798 16114"/>
              <a:gd name="T219" fmla="*/ 17798 h 1731"/>
              <a:gd name="T220" fmla="+- 0 16265 16030"/>
              <a:gd name="T221" fmla="*/ T220 w 1593"/>
              <a:gd name="T222" fmla="+- 0 17693 16114"/>
              <a:gd name="T223" fmla="*/ 17693 h 17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</a:cxnLst>
            <a:rect l="0" t="0" r="r" b="b"/>
            <a:pathLst>
              <a:path w="1593" h="1731">
                <a:moveTo>
                  <a:pt x="253" y="1549"/>
                </a:moveTo>
                <a:lnTo>
                  <a:pt x="305" y="1581"/>
                </a:lnTo>
                <a:lnTo>
                  <a:pt x="304" y="1581"/>
                </a:lnTo>
                <a:lnTo>
                  <a:pt x="341" y="1602"/>
                </a:lnTo>
                <a:lnTo>
                  <a:pt x="340" y="1601"/>
                </a:lnTo>
                <a:lnTo>
                  <a:pt x="379" y="1620"/>
                </a:lnTo>
                <a:lnTo>
                  <a:pt x="378" y="1620"/>
                </a:lnTo>
                <a:lnTo>
                  <a:pt x="416" y="1636"/>
                </a:lnTo>
                <a:lnTo>
                  <a:pt x="415" y="1636"/>
                </a:lnTo>
                <a:lnTo>
                  <a:pt x="454" y="1651"/>
                </a:lnTo>
                <a:lnTo>
                  <a:pt x="493" y="1663"/>
                </a:lnTo>
                <a:lnTo>
                  <a:pt x="492" y="1663"/>
                </a:lnTo>
                <a:lnTo>
                  <a:pt x="532" y="1674"/>
                </a:lnTo>
                <a:lnTo>
                  <a:pt x="531" y="1674"/>
                </a:lnTo>
                <a:lnTo>
                  <a:pt x="571" y="1682"/>
                </a:lnTo>
                <a:lnTo>
                  <a:pt x="570" y="1682"/>
                </a:lnTo>
                <a:lnTo>
                  <a:pt x="611" y="1688"/>
                </a:lnTo>
                <a:lnTo>
                  <a:pt x="610" y="1688"/>
                </a:lnTo>
                <a:lnTo>
                  <a:pt x="651" y="1693"/>
                </a:lnTo>
                <a:lnTo>
                  <a:pt x="650" y="1692"/>
                </a:lnTo>
                <a:lnTo>
                  <a:pt x="691" y="1695"/>
                </a:lnTo>
                <a:lnTo>
                  <a:pt x="690" y="1695"/>
                </a:lnTo>
                <a:lnTo>
                  <a:pt x="730" y="1696"/>
                </a:lnTo>
                <a:lnTo>
                  <a:pt x="770" y="1694"/>
                </a:lnTo>
                <a:lnTo>
                  <a:pt x="769" y="1694"/>
                </a:lnTo>
                <a:lnTo>
                  <a:pt x="809" y="1691"/>
                </a:lnTo>
                <a:lnTo>
                  <a:pt x="808" y="1691"/>
                </a:lnTo>
                <a:lnTo>
                  <a:pt x="849" y="1686"/>
                </a:lnTo>
                <a:lnTo>
                  <a:pt x="848" y="1686"/>
                </a:lnTo>
                <a:lnTo>
                  <a:pt x="888" y="1679"/>
                </a:lnTo>
                <a:lnTo>
                  <a:pt x="887" y="1679"/>
                </a:lnTo>
                <a:lnTo>
                  <a:pt x="927" y="1670"/>
                </a:lnTo>
                <a:lnTo>
                  <a:pt x="926" y="1670"/>
                </a:lnTo>
                <a:lnTo>
                  <a:pt x="965" y="1659"/>
                </a:lnTo>
                <a:lnTo>
                  <a:pt x="964" y="1659"/>
                </a:lnTo>
                <a:lnTo>
                  <a:pt x="1003" y="1646"/>
                </a:lnTo>
                <a:lnTo>
                  <a:pt x="1002" y="1647"/>
                </a:lnTo>
                <a:lnTo>
                  <a:pt x="1040" y="1632"/>
                </a:lnTo>
                <a:lnTo>
                  <a:pt x="1039" y="1632"/>
                </a:lnTo>
                <a:lnTo>
                  <a:pt x="1077" y="1615"/>
                </a:lnTo>
                <a:lnTo>
                  <a:pt x="1076" y="1616"/>
                </a:lnTo>
                <a:lnTo>
                  <a:pt x="1112" y="1598"/>
                </a:lnTo>
                <a:lnTo>
                  <a:pt x="1148" y="1578"/>
                </a:lnTo>
                <a:lnTo>
                  <a:pt x="1147" y="1578"/>
                </a:lnTo>
                <a:lnTo>
                  <a:pt x="1182" y="1556"/>
                </a:lnTo>
                <a:lnTo>
                  <a:pt x="1181" y="1557"/>
                </a:lnTo>
                <a:lnTo>
                  <a:pt x="1215" y="1533"/>
                </a:lnTo>
                <a:lnTo>
                  <a:pt x="1214" y="1533"/>
                </a:lnTo>
                <a:lnTo>
                  <a:pt x="1247" y="1508"/>
                </a:lnTo>
                <a:lnTo>
                  <a:pt x="1278" y="1481"/>
                </a:lnTo>
                <a:lnTo>
                  <a:pt x="1278" y="1482"/>
                </a:lnTo>
                <a:lnTo>
                  <a:pt x="1308" y="1453"/>
                </a:lnTo>
                <a:lnTo>
                  <a:pt x="1337" y="1422"/>
                </a:lnTo>
                <a:lnTo>
                  <a:pt x="1337" y="1423"/>
                </a:lnTo>
                <a:lnTo>
                  <a:pt x="1364" y="1391"/>
                </a:lnTo>
                <a:lnTo>
                  <a:pt x="1391" y="1357"/>
                </a:lnTo>
                <a:lnTo>
                  <a:pt x="1390" y="1358"/>
                </a:lnTo>
                <a:lnTo>
                  <a:pt x="1416" y="1322"/>
                </a:lnTo>
                <a:lnTo>
                  <a:pt x="1415" y="1323"/>
                </a:lnTo>
                <a:lnTo>
                  <a:pt x="1439" y="1286"/>
                </a:lnTo>
                <a:lnTo>
                  <a:pt x="1438" y="1287"/>
                </a:lnTo>
                <a:lnTo>
                  <a:pt x="1459" y="1249"/>
                </a:lnTo>
                <a:lnTo>
                  <a:pt x="1459" y="1250"/>
                </a:lnTo>
                <a:lnTo>
                  <a:pt x="1478" y="1211"/>
                </a:lnTo>
                <a:lnTo>
                  <a:pt x="1478" y="1212"/>
                </a:lnTo>
                <a:lnTo>
                  <a:pt x="1495" y="1173"/>
                </a:lnTo>
                <a:lnTo>
                  <a:pt x="1495" y="1174"/>
                </a:lnTo>
                <a:lnTo>
                  <a:pt x="1510" y="1134"/>
                </a:lnTo>
                <a:lnTo>
                  <a:pt x="1509" y="1135"/>
                </a:lnTo>
                <a:lnTo>
                  <a:pt x="1523" y="1095"/>
                </a:lnTo>
                <a:lnTo>
                  <a:pt x="1522" y="1096"/>
                </a:lnTo>
                <a:lnTo>
                  <a:pt x="1533" y="1056"/>
                </a:lnTo>
                <a:lnTo>
                  <a:pt x="1533" y="1057"/>
                </a:lnTo>
                <a:lnTo>
                  <a:pt x="1542" y="1016"/>
                </a:lnTo>
                <a:lnTo>
                  <a:pt x="1542" y="1017"/>
                </a:lnTo>
                <a:lnTo>
                  <a:pt x="1549" y="977"/>
                </a:lnTo>
                <a:lnTo>
                  <a:pt x="1554" y="936"/>
                </a:lnTo>
                <a:lnTo>
                  <a:pt x="1554" y="937"/>
                </a:lnTo>
                <a:lnTo>
                  <a:pt x="1557" y="897"/>
                </a:lnTo>
                <a:lnTo>
                  <a:pt x="1556" y="897"/>
                </a:lnTo>
                <a:lnTo>
                  <a:pt x="1557" y="857"/>
                </a:lnTo>
                <a:lnTo>
                  <a:pt x="1557" y="816"/>
                </a:lnTo>
                <a:lnTo>
                  <a:pt x="1557" y="817"/>
                </a:lnTo>
                <a:lnTo>
                  <a:pt x="1554" y="777"/>
                </a:lnTo>
                <a:lnTo>
                  <a:pt x="1554" y="778"/>
                </a:lnTo>
                <a:lnTo>
                  <a:pt x="1549" y="737"/>
                </a:lnTo>
                <a:lnTo>
                  <a:pt x="1549" y="738"/>
                </a:lnTo>
                <a:lnTo>
                  <a:pt x="1543" y="698"/>
                </a:lnTo>
                <a:lnTo>
                  <a:pt x="1543" y="699"/>
                </a:lnTo>
                <a:lnTo>
                  <a:pt x="1534" y="660"/>
                </a:lnTo>
                <a:lnTo>
                  <a:pt x="1535" y="660"/>
                </a:lnTo>
                <a:lnTo>
                  <a:pt x="1524" y="621"/>
                </a:lnTo>
                <a:lnTo>
                  <a:pt x="1524" y="622"/>
                </a:lnTo>
                <a:lnTo>
                  <a:pt x="1512" y="583"/>
                </a:lnTo>
                <a:lnTo>
                  <a:pt x="1512" y="584"/>
                </a:lnTo>
                <a:lnTo>
                  <a:pt x="1498" y="546"/>
                </a:lnTo>
                <a:lnTo>
                  <a:pt x="1498" y="547"/>
                </a:lnTo>
                <a:lnTo>
                  <a:pt x="1482" y="510"/>
                </a:lnTo>
                <a:lnTo>
                  <a:pt x="1465" y="473"/>
                </a:lnTo>
                <a:lnTo>
                  <a:pt x="1465" y="474"/>
                </a:lnTo>
                <a:lnTo>
                  <a:pt x="1445" y="439"/>
                </a:lnTo>
                <a:lnTo>
                  <a:pt x="1446" y="439"/>
                </a:lnTo>
                <a:lnTo>
                  <a:pt x="1424" y="405"/>
                </a:lnTo>
                <a:lnTo>
                  <a:pt x="1425" y="405"/>
                </a:lnTo>
                <a:lnTo>
                  <a:pt x="1402" y="372"/>
                </a:lnTo>
                <a:lnTo>
                  <a:pt x="1377" y="339"/>
                </a:lnTo>
                <a:lnTo>
                  <a:pt x="1378" y="340"/>
                </a:lnTo>
                <a:lnTo>
                  <a:pt x="1351" y="308"/>
                </a:lnTo>
                <a:lnTo>
                  <a:pt x="1352" y="309"/>
                </a:lnTo>
                <a:lnTo>
                  <a:pt x="1323" y="279"/>
                </a:lnTo>
                <a:lnTo>
                  <a:pt x="1324" y="279"/>
                </a:lnTo>
                <a:lnTo>
                  <a:pt x="1293" y="250"/>
                </a:lnTo>
                <a:lnTo>
                  <a:pt x="1294" y="250"/>
                </a:lnTo>
                <a:lnTo>
                  <a:pt x="1262" y="223"/>
                </a:lnTo>
                <a:lnTo>
                  <a:pt x="1263" y="223"/>
                </a:lnTo>
                <a:lnTo>
                  <a:pt x="1229" y="197"/>
                </a:lnTo>
                <a:lnTo>
                  <a:pt x="1230" y="197"/>
                </a:lnTo>
                <a:lnTo>
                  <a:pt x="1195" y="172"/>
                </a:lnTo>
                <a:lnTo>
                  <a:pt x="1195" y="173"/>
                </a:lnTo>
                <a:lnTo>
                  <a:pt x="1159" y="150"/>
                </a:lnTo>
                <a:lnTo>
                  <a:pt x="1160" y="150"/>
                </a:lnTo>
                <a:lnTo>
                  <a:pt x="1122" y="129"/>
                </a:lnTo>
                <a:lnTo>
                  <a:pt x="1123" y="130"/>
                </a:lnTo>
                <a:lnTo>
                  <a:pt x="1085" y="111"/>
                </a:lnTo>
                <a:lnTo>
                  <a:pt x="1086" y="111"/>
                </a:lnTo>
                <a:lnTo>
                  <a:pt x="1047" y="95"/>
                </a:lnTo>
                <a:lnTo>
                  <a:pt x="1048" y="95"/>
                </a:lnTo>
                <a:lnTo>
                  <a:pt x="1009" y="80"/>
                </a:lnTo>
                <a:lnTo>
                  <a:pt x="1010" y="80"/>
                </a:lnTo>
                <a:lnTo>
                  <a:pt x="970" y="68"/>
                </a:lnTo>
                <a:lnTo>
                  <a:pt x="971" y="68"/>
                </a:lnTo>
                <a:lnTo>
                  <a:pt x="931" y="57"/>
                </a:lnTo>
                <a:lnTo>
                  <a:pt x="932" y="58"/>
                </a:lnTo>
                <a:lnTo>
                  <a:pt x="892" y="49"/>
                </a:lnTo>
                <a:lnTo>
                  <a:pt x="893" y="49"/>
                </a:lnTo>
                <a:lnTo>
                  <a:pt x="852" y="43"/>
                </a:lnTo>
                <a:lnTo>
                  <a:pt x="853" y="43"/>
                </a:lnTo>
                <a:lnTo>
                  <a:pt x="813" y="39"/>
                </a:lnTo>
                <a:lnTo>
                  <a:pt x="814" y="39"/>
                </a:lnTo>
                <a:lnTo>
                  <a:pt x="773" y="36"/>
                </a:lnTo>
                <a:lnTo>
                  <a:pt x="774" y="36"/>
                </a:lnTo>
                <a:lnTo>
                  <a:pt x="733" y="36"/>
                </a:lnTo>
                <a:lnTo>
                  <a:pt x="734" y="36"/>
                </a:lnTo>
                <a:lnTo>
                  <a:pt x="693" y="37"/>
                </a:lnTo>
                <a:lnTo>
                  <a:pt x="694" y="37"/>
                </a:lnTo>
                <a:lnTo>
                  <a:pt x="654" y="40"/>
                </a:lnTo>
                <a:lnTo>
                  <a:pt x="655" y="40"/>
                </a:lnTo>
                <a:lnTo>
                  <a:pt x="614" y="45"/>
                </a:lnTo>
                <a:lnTo>
                  <a:pt x="615" y="45"/>
                </a:lnTo>
                <a:lnTo>
                  <a:pt x="575" y="52"/>
                </a:lnTo>
                <a:lnTo>
                  <a:pt x="576" y="52"/>
                </a:lnTo>
                <a:lnTo>
                  <a:pt x="537" y="61"/>
                </a:lnTo>
                <a:lnTo>
                  <a:pt x="498" y="72"/>
                </a:lnTo>
                <a:lnTo>
                  <a:pt x="499" y="72"/>
                </a:lnTo>
                <a:lnTo>
                  <a:pt x="461" y="85"/>
                </a:lnTo>
                <a:lnTo>
                  <a:pt x="461" y="84"/>
                </a:lnTo>
                <a:lnTo>
                  <a:pt x="423" y="99"/>
                </a:lnTo>
                <a:lnTo>
                  <a:pt x="424" y="99"/>
                </a:lnTo>
                <a:lnTo>
                  <a:pt x="387" y="116"/>
                </a:lnTo>
                <a:lnTo>
                  <a:pt x="387" y="115"/>
                </a:lnTo>
                <a:lnTo>
                  <a:pt x="351" y="134"/>
                </a:lnTo>
                <a:lnTo>
                  <a:pt x="352" y="133"/>
                </a:lnTo>
                <a:lnTo>
                  <a:pt x="316" y="153"/>
                </a:lnTo>
                <a:lnTo>
                  <a:pt x="317" y="153"/>
                </a:lnTo>
                <a:lnTo>
                  <a:pt x="282" y="175"/>
                </a:lnTo>
                <a:lnTo>
                  <a:pt x="248" y="198"/>
                </a:lnTo>
                <a:lnTo>
                  <a:pt x="249" y="198"/>
                </a:lnTo>
                <a:lnTo>
                  <a:pt x="216" y="223"/>
                </a:lnTo>
                <a:lnTo>
                  <a:pt x="217" y="223"/>
                </a:lnTo>
                <a:lnTo>
                  <a:pt x="185" y="250"/>
                </a:lnTo>
                <a:lnTo>
                  <a:pt x="186" y="250"/>
                </a:lnTo>
                <a:lnTo>
                  <a:pt x="155" y="279"/>
                </a:lnTo>
                <a:lnTo>
                  <a:pt x="157" y="277"/>
                </a:lnTo>
                <a:lnTo>
                  <a:pt x="120" y="322"/>
                </a:lnTo>
                <a:lnTo>
                  <a:pt x="92" y="299"/>
                </a:lnTo>
                <a:lnTo>
                  <a:pt x="130" y="254"/>
                </a:lnTo>
                <a:lnTo>
                  <a:pt x="162" y="224"/>
                </a:lnTo>
                <a:lnTo>
                  <a:pt x="194" y="196"/>
                </a:lnTo>
                <a:lnTo>
                  <a:pt x="228" y="170"/>
                </a:lnTo>
                <a:lnTo>
                  <a:pt x="262" y="146"/>
                </a:lnTo>
                <a:lnTo>
                  <a:pt x="298" y="123"/>
                </a:lnTo>
                <a:lnTo>
                  <a:pt x="335" y="102"/>
                </a:lnTo>
                <a:lnTo>
                  <a:pt x="372" y="84"/>
                </a:lnTo>
                <a:lnTo>
                  <a:pt x="410" y="67"/>
                </a:lnTo>
                <a:lnTo>
                  <a:pt x="449" y="52"/>
                </a:lnTo>
                <a:lnTo>
                  <a:pt x="489" y="39"/>
                </a:lnTo>
                <a:lnTo>
                  <a:pt x="528" y="27"/>
                </a:lnTo>
                <a:lnTo>
                  <a:pt x="569" y="18"/>
                </a:lnTo>
                <a:lnTo>
                  <a:pt x="610" y="11"/>
                </a:lnTo>
                <a:lnTo>
                  <a:pt x="651" y="5"/>
                </a:lnTo>
                <a:lnTo>
                  <a:pt x="692" y="2"/>
                </a:lnTo>
                <a:lnTo>
                  <a:pt x="733" y="0"/>
                </a:lnTo>
                <a:lnTo>
                  <a:pt x="775" y="1"/>
                </a:lnTo>
                <a:lnTo>
                  <a:pt x="816" y="3"/>
                </a:lnTo>
                <a:lnTo>
                  <a:pt x="858" y="8"/>
                </a:lnTo>
                <a:lnTo>
                  <a:pt x="899" y="15"/>
                </a:lnTo>
                <a:lnTo>
                  <a:pt x="940" y="23"/>
                </a:lnTo>
                <a:lnTo>
                  <a:pt x="981" y="34"/>
                </a:lnTo>
                <a:lnTo>
                  <a:pt x="1021" y="47"/>
                </a:lnTo>
                <a:lnTo>
                  <a:pt x="1061" y="62"/>
                </a:lnTo>
                <a:lnTo>
                  <a:pt x="1100" y="79"/>
                </a:lnTo>
                <a:lnTo>
                  <a:pt x="1139" y="98"/>
                </a:lnTo>
                <a:lnTo>
                  <a:pt x="1177" y="120"/>
                </a:lnTo>
                <a:lnTo>
                  <a:pt x="1214" y="143"/>
                </a:lnTo>
                <a:lnTo>
                  <a:pt x="1251" y="169"/>
                </a:lnTo>
                <a:lnTo>
                  <a:pt x="1285" y="196"/>
                </a:lnTo>
                <a:lnTo>
                  <a:pt x="1317" y="224"/>
                </a:lnTo>
                <a:lnTo>
                  <a:pt x="1348" y="254"/>
                </a:lnTo>
                <a:lnTo>
                  <a:pt x="1378" y="285"/>
                </a:lnTo>
                <a:lnTo>
                  <a:pt x="1405" y="318"/>
                </a:lnTo>
                <a:lnTo>
                  <a:pt x="1430" y="351"/>
                </a:lnTo>
                <a:lnTo>
                  <a:pt x="1454" y="386"/>
                </a:lnTo>
                <a:lnTo>
                  <a:pt x="1476" y="421"/>
                </a:lnTo>
                <a:lnTo>
                  <a:pt x="1496" y="458"/>
                </a:lnTo>
                <a:lnTo>
                  <a:pt x="1515" y="495"/>
                </a:lnTo>
                <a:lnTo>
                  <a:pt x="1531" y="533"/>
                </a:lnTo>
                <a:lnTo>
                  <a:pt x="1545" y="572"/>
                </a:lnTo>
                <a:lnTo>
                  <a:pt x="1558" y="611"/>
                </a:lnTo>
                <a:lnTo>
                  <a:pt x="1569" y="652"/>
                </a:lnTo>
                <a:lnTo>
                  <a:pt x="1577" y="692"/>
                </a:lnTo>
                <a:lnTo>
                  <a:pt x="1584" y="733"/>
                </a:lnTo>
                <a:lnTo>
                  <a:pt x="1589" y="774"/>
                </a:lnTo>
                <a:lnTo>
                  <a:pt x="1592" y="815"/>
                </a:lnTo>
                <a:lnTo>
                  <a:pt x="1593" y="857"/>
                </a:lnTo>
                <a:lnTo>
                  <a:pt x="1592" y="899"/>
                </a:lnTo>
                <a:lnTo>
                  <a:pt x="1589" y="940"/>
                </a:lnTo>
                <a:lnTo>
                  <a:pt x="1584" y="982"/>
                </a:lnTo>
                <a:lnTo>
                  <a:pt x="1577" y="1023"/>
                </a:lnTo>
                <a:lnTo>
                  <a:pt x="1568" y="1065"/>
                </a:lnTo>
                <a:lnTo>
                  <a:pt x="1556" y="1106"/>
                </a:lnTo>
                <a:lnTo>
                  <a:pt x="1543" y="1147"/>
                </a:lnTo>
                <a:lnTo>
                  <a:pt x="1527" y="1187"/>
                </a:lnTo>
                <a:lnTo>
                  <a:pt x="1510" y="1227"/>
                </a:lnTo>
                <a:lnTo>
                  <a:pt x="1491" y="1266"/>
                </a:lnTo>
                <a:lnTo>
                  <a:pt x="1469" y="1304"/>
                </a:lnTo>
                <a:lnTo>
                  <a:pt x="1445" y="1342"/>
                </a:lnTo>
                <a:lnTo>
                  <a:pt x="1419" y="1379"/>
                </a:lnTo>
                <a:lnTo>
                  <a:pt x="1392" y="1413"/>
                </a:lnTo>
                <a:lnTo>
                  <a:pt x="1363" y="1446"/>
                </a:lnTo>
                <a:lnTo>
                  <a:pt x="1333" y="1478"/>
                </a:lnTo>
                <a:lnTo>
                  <a:pt x="1302" y="1508"/>
                </a:lnTo>
                <a:lnTo>
                  <a:pt x="1269" y="1535"/>
                </a:lnTo>
                <a:lnTo>
                  <a:pt x="1235" y="1562"/>
                </a:lnTo>
                <a:lnTo>
                  <a:pt x="1201" y="1586"/>
                </a:lnTo>
                <a:lnTo>
                  <a:pt x="1165" y="1608"/>
                </a:lnTo>
                <a:lnTo>
                  <a:pt x="1129" y="1629"/>
                </a:lnTo>
                <a:lnTo>
                  <a:pt x="1091" y="1647"/>
                </a:lnTo>
                <a:lnTo>
                  <a:pt x="1053" y="1664"/>
                </a:lnTo>
                <a:lnTo>
                  <a:pt x="1014" y="1680"/>
                </a:lnTo>
                <a:lnTo>
                  <a:pt x="975" y="1693"/>
                </a:lnTo>
                <a:lnTo>
                  <a:pt x="935" y="1704"/>
                </a:lnTo>
                <a:lnTo>
                  <a:pt x="895" y="1713"/>
                </a:lnTo>
                <a:lnTo>
                  <a:pt x="854" y="1721"/>
                </a:lnTo>
                <a:lnTo>
                  <a:pt x="813" y="1726"/>
                </a:lnTo>
                <a:lnTo>
                  <a:pt x="772" y="1730"/>
                </a:lnTo>
                <a:lnTo>
                  <a:pt x="730" y="1731"/>
                </a:lnTo>
                <a:lnTo>
                  <a:pt x="689" y="1730"/>
                </a:lnTo>
                <a:lnTo>
                  <a:pt x="647" y="1728"/>
                </a:lnTo>
                <a:lnTo>
                  <a:pt x="606" y="1723"/>
                </a:lnTo>
                <a:lnTo>
                  <a:pt x="564" y="1717"/>
                </a:lnTo>
                <a:lnTo>
                  <a:pt x="523" y="1708"/>
                </a:lnTo>
                <a:lnTo>
                  <a:pt x="483" y="1697"/>
                </a:lnTo>
                <a:lnTo>
                  <a:pt x="442" y="1684"/>
                </a:lnTo>
                <a:lnTo>
                  <a:pt x="402" y="1669"/>
                </a:lnTo>
                <a:lnTo>
                  <a:pt x="363" y="1652"/>
                </a:lnTo>
                <a:lnTo>
                  <a:pt x="324" y="1633"/>
                </a:lnTo>
                <a:lnTo>
                  <a:pt x="286" y="1611"/>
                </a:lnTo>
                <a:lnTo>
                  <a:pt x="235" y="1579"/>
                </a:lnTo>
                <a:close/>
                <a:moveTo>
                  <a:pt x="212" y="345"/>
                </a:moveTo>
                <a:lnTo>
                  <a:pt x="0" y="452"/>
                </a:lnTo>
                <a:lnTo>
                  <a:pt x="42" y="2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3" name="AutoShape 38"/>
          <p:cNvSpPr>
            <a:spLocks noChangeArrowheads="1"/>
          </p:cNvSpPr>
          <p:nvPr/>
        </p:nvSpPr>
        <p:spPr bwMode="auto">
          <a:xfrm>
            <a:off x="4734169" y="6106198"/>
            <a:ext cx="179387" cy="50800"/>
          </a:xfrm>
          <a:custGeom>
            <a:avLst/>
            <a:gdLst>
              <a:gd name="T0" fmla="+- 0 11693 11693"/>
              <a:gd name="T1" fmla="*/ T0 w 499"/>
              <a:gd name="T2" fmla="+- 0 17879 17826"/>
              <a:gd name="T3" fmla="*/ 17879 h 142"/>
              <a:gd name="T4" fmla="+- 0 12085 11693"/>
              <a:gd name="T5" fmla="*/ T4 w 499"/>
              <a:gd name="T6" fmla="+- 0 17879 17826"/>
              <a:gd name="T7" fmla="*/ 17879 h 142"/>
              <a:gd name="T8" fmla="+- 0 12085 11693"/>
              <a:gd name="T9" fmla="*/ T8 w 499"/>
              <a:gd name="T10" fmla="+- 0 17914 17826"/>
              <a:gd name="T11" fmla="*/ 17914 h 142"/>
              <a:gd name="T12" fmla="+- 0 11693 11693"/>
              <a:gd name="T13" fmla="*/ T12 w 499"/>
              <a:gd name="T14" fmla="+- 0 17914 17826"/>
              <a:gd name="T15" fmla="*/ 17914 h 142"/>
              <a:gd name="T16" fmla="+- 0 12050 11693"/>
              <a:gd name="T17" fmla="*/ T16 w 499"/>
              <a:gd name="T18" fmla="+- 0 17826 17826"/>
              <a:gd name="T19" fmla="*/ 17826 h 142"/>
              <a:gd name="T20" fmla="+- 0 12191 11693"/>
              <a:gd name="T21" fmla="*/ T20 w 499"/>
              <a:gd name="T22" fmla="+- 0 17897 17826"/>
              <a:gd name="T23" fmla="*/ 17897 h 142"/>
              <a:gd name="T24" fmla="+- 0 12050 11693"/>
              <a:gd name="T25" fmla="*/ T24 w 499"/>
              <a:gd name="T26" fmla="+- 0 17967 17826"/>
              <a:gd name="T27" fmla="*/ 17967 h 14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99" h="142">
                <a:moveTo>
                  <a:pt x="0" y="53"/>
                </a:moveTo>
                <a:lnTo>
                  <a:pt x="392" y="53"/>
                </a:lnTo>
                <a:lnTo>
                  <a:pt x="392" y="88"/>
                </a:lnTo>
                <a:lnTo>
                  <a:pt x="0" y="88"/>
                </a:lnTo>
                <a:close/>
                <a:moveTo>
                  <a:pt x="357" y="0"/>
                </a:moveTo>
                <a:lnTo>
                  <a:pt x="498" y="71"/>
                </a:lnTo>
                <a:lnTo>
                  <a:pt x="357" y="1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4" name="Freeform 37"/>
          <p:cNvSpPr>
            <a:spLocks noChangeArrowheads="1"/>
          </p:cNvSpPr>
          <p:nvPr/>
        </p:nvSpPr>
        <p:spPr bwMode="auto">
          <a:xfrm>
            <a:off x="5340594" y="6036348"/>
            <a:ext cx="914400" cy="3175"/>
          </a:xfrm>
          <a:custGeom>
            <a:avLst/>
            <a:gdLst>
              <a:gd name="T0" fmla="+- 0 13382 13382"/>
              <a:gd name="T1" fmla="*/ T0 w 2540"/>
              <a:gd name="T2" fmla="+- 0 17641 17632"/>
              <a:gd name="T3" fmla="*/ 17641 h 9"/>
              <a:gd name="T4" fmla="+- 0 15922 13382"/>
              <a:gd name="T5" fmla="*/ T4 w 2540"/>
              <a:gd name="T6" fmla="+- 0 17632 17632"/>
              <a:gd name="T7" fmla="*/ 17632 h 9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2540" h="9">
                <a:moveTo>
                  <a:pt x="0" y="9"/>
                </a:moveTo>
                <a:lnTo>
                  <a:pt x="2540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5" name="Freeform 36"/>
          <p:cNvSpPr>
            <a:spLocks noChangeArrowheads="1"/>
          </p:cNvSpPr>
          <p:nvPr/>
        </p:nvSpPr>
        <p:spPr bwMode="auto">
          <a:xfrm>
            <a:off x="5762869" y="5558510"/>
            <a:ext cx="0" cy="395288"/>
          </a:xfrm>
          <a:custGeom>
            <a:avLst/>
            <a:gdLst>
              <a:gd name="T0" fmla="+- 0 17403 16305"/>
              <a:gd name="T1" fmla="*/ 17403 h 1098"/>
              <a:gd name="T2" fmla="+- 0 16305 16305"/>
              <a:gd name="T3" fmla="*/ 16305 h 1098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1098">
                <a:moveTo>
                  <a:pt x="0" y="1098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6" name="AutoShape 35"/>
          <p:cNvSpPr>
            <a:spLocks noChangeArrowheads="1"/>
          </p:cNvSpPr>
          <p:nvPr/>
        </p:nvSpPr>
        <p:spPr bwMode="auto">
          <a:xfrm>
            <a:off x="4740519" y="5837910"/>
            <a:ext cx="179387" cy="50800"/>
          </a:xfrm>
          <a:custGeom>
            <a:avLst/>
            <a:gdLst>
              <a:gd name="T0" fmla="+- 0 12209 11710"/>
              <a:gd name="T1" fmla="*/ T0 w 499"/>
              <a:gd name="T2" fmla="+- 0 17169 17081"/>
              <a:gd name="T3" fmla="*/ 17169 h 142"/>
              <a:gd name="T4" fmla="+- 0 11816 11710"/>
              <a:gd name="T5" fmla="*/ T4 w 499"/>
              <a:gd name="T6" fmla="+- 0 17169 17081"/>
              <a:gd name="T7" fmla="*/ 17169 h 142"/>
              <a:gd name="T8" fmla="+- 0 11816 11710"/>
              <a:gd name="T9" fmla="*/ T8 w 499"/>
              <a:gd name="T10" fmla="+- 0 17134 17081"/>
              <a:gd name="T11" fmla="*/ 17134 h 142"/>
              <a:gd name="T12" fmla="+- 0 12209 11710"/>
              <a:gd name="T13" fmla="*/ T12 w 499"/>
              <a:gd name="T14" fmla="+- 0 17134 17081"/>
              <a:gd name="T15" fmla="*/ 17134 h 142"/>
              <a:gd name="T16" fmla="+- 0 11851 11710"/>
              <a:gd name="T17" fmla="*/ T16 w 499"/>
              <a:gd name="T18" fmla="+- 0 17222 17081"/>
              <a:gd name="T19" fmla="*/ 17222 h 142"/>
              <a:gd name="T20" fmla="+- 0 11710 11710"/>
              <a:gd name="T21" fmla="*/ T20 w 499"/>
              <a:gd name="T22" fmla="+- 0 17151 17081"/>
              <a:gd name="T23" fmla="*/ 17151 h 142"/>
              <a:gd name="T24" fmla="+- 0 11851 11710"/>
              <a:gd name="T25" fmla="*/ T24 w 499"/>
              <a:gd name="T26" fmla="+- 0 17081 17081"/>
              <a:gd name="T27" fmla="*/ 17081 h 14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99" h="142">
                <a:moveTo>
                  <a:pt x="499" y="88"/>
                </a:moveTo>
                <a:lnTo>
                  <a:pt x="106" y="88"/>
                </a:lnTo>
                <a:lnTo>
                  <a:pt x="106" y="53"/>
                </a:lnTo>
                <a:lnTo>
                  <a:pt x="499" y="53"/>
                </a:lnTo>
                <a:close/>
                <a:moveTo>
                  <a:pt x="141" y="141"/>
                </a:moveTo>
                <a:lnTo>
                  <a:pt x="0" y="70"/>
                </a:lnTo>
                <a:lnTo>
                  <a:pt x="1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7" name="Freeform 34"/>
          <p:cNvSpPr>
            <a:spLocks noChangeArrowheads="1"/>
          </p:cNvSpPr>
          <p:nvPr/>
        </p:nvSpPr>
        <p:spPr bwMode="auto">
          <a:xfrm>
            <a:off x="3635619" y="5909348"/>
            <a:ext cx="2176462" cy="87312"/>
          </a:xfrm>
          <a:custGeom>
            <a:avLst/>
            <a:gdLst>
              <a:gd name="T0" fmla="+- 0 8646 8646"/>
              <a:gd name="T1" fmla="*/ T0 w 6046"/>
              <a:gd name="T2" fmla="+- 0 17523 17279"/>
              <a:gd name="T3" fmla="*/ 17523 h 244"/>
              <a:gd name="T4" fmla="+- 0 14691 8646"/>
              <a:gd name="T5" fmla="*/ T4 w 6046"/>
              <a:gd name="T6" fmla="+- 0 17523 17279"/>
              <a:gd name="T7" fmla="*/ 17523 h 244"/>
              <a:gd name="T8" fmla="+- 0 14691 8646"/>
              <a:gd name="T9" fmla="*/ T8 w 6046"/>
              <a:gd name="T10" fmla="+- 0 17279 17279"/>
              <a:gd name="T11" fmla="*/ 17279 h 244"/>
              <a:gd name="T12" fmla="+- 0 8646 8646"/>
              <a:gd name="T13" fmla="*/ T12 w 6046"/>
              <a:gd name="T14" fmla="+- 0 17279 17279"/>
              <a:gd name="T15" fmla="*/ 17279 h 244"/>
              <a:gd name="T16" fmla="+- 0 8646 8646"/>
              <a:gd name="T17" fmla="*/ T16 w 6046"/>
              <a:gd name="T18" fmla="+- 0 17523 17279"/>
              <a:gd name="T19" fmla="*/ 17523 h 2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6046" h="244">
                <a:moveTo>
                  <a:pt x="0" y="244"/>
                </a:moveTo>
                <a:lnTo>
                  <a:pt x="6045" y="244"/>
                </a:lnTo>
                <a:lnTo>
                  <a:pt x="6045" y="0"/>
                </a:lnTo>
                <a:lnTo>
                  <a:pt x="0" y="0"/>
                </a:lnTo>
                <a:lnTo>
                  <a:pt x="0" y="244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8" name="Freeform 33"/>
          <p:cNvSpPr>
            <a:spLocks noChangeArrowheads="1"/>
          </p:cNvSpPr>
          <p:nvPr/>
        </p:nvSpPr>
        <p:spPr bwMode="auto">
          <a:xfrm>
            <a:off x="3635619" y="5909348"/>
            <a:ext cx="2176462" cy="87312"/>
          </a:xfrm>
          <a:custGeom>
            <a:avLst/>
            <a:gdLst>
              <a:gd name="T0" fmla="+- 0 8646 8646"/>
              <a:gd name="T1" fmla="*/ T0 w 6046"/>
              <a:gd name="T2" fmla="+- 0 17523 17279"/>
              <a:gd name="T3" fmla="*/ 17523 h 244"/>
              <a:gd name="T4" fmla="+- 0 14691 8646"/>
              <a:gd name="T5" fmla="*/ T4 w 6046"/>
              <a:gd name="T6" fmla="+- 0 17523 17279"/>
              <a:gd name="T7" fmla="*/ 17523 h 244"/>
              <a:gd name="T8" fmla="+- 0 14691 8646"/>
              <a:gd name="T9" fmla="*/ T8 w 6046"/>
              <a:gd name="T10" fmla="+- 0 17279 17279"/>
              <a:gd name="T11" fmla="*/ 17279 h 244"/>
              <a:gd name="T12" fmla="+- 0 8646 8646"/>
              <a:gd name="T13" fmla="*/ T12 w 6046"/>
              <a:gd name="T14" fmla="+- 0 17279 17279"/>
              <a:gd name="T15" fmla="*/ 17279 h 244"/>
              <a:gd name="T16" fmla="+- 0 8646 8646"/>
              <a:gd name="T17" fmla="*/ T16 w 6046"/>
              <a:gd name="T18" fmla="+- 0 17523 17279"/>
              <a:gd name="T19" fmla="*/ 17523 h 2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6046" h="244">
                <a:moveTo>
                  <a:pt x="0" y="244"/>
                </a:moveTo>
                <a:lnTo>
                  <a:pt x="6045" y="244"/>
                </a:lnTo>
                <a:lnTo>
                  <a:pt x="6045" y="0"/>
                </a:lnTo>
                <a:lnTo>
                  <a:pt x="0" y="0"/>
                </a:lnTo>
                <a:lnTo>
                  <a:pt x="0" y="244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pic>
        <p:nvPicPr>
          <p:cNvPr id="59" name="Picture 32" descr="image165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69" y="5991898"/>
            <a:ext cx="2189162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0" name="Freeform 31"/>
          <p:cNvSpPr>
            <a:spLocks noChangeArrowheads="1"/>
          </p:cNvSpPr>
          <p:nvPr/>
        </p:nvSpPr>
        <p:spPr bwMode="auto">
          <a:xfrm>
            <a:off x="3635619" y="5998248"/>
            <a:ext cx="2176462" cy="87312"/>
          </a:xfrm>
          <a:custGeom>
            <a:avLst/>
            <a:gdLst>
              <a:gd name="T0" fmla="+- 0 8646 8646"/>
              <a:gd name="T1" fmla="*/ T0 w 6046"/>
              <a:gd name="T2" fmla="+- 0 17764 17523"/>
              <a:gd name="T3" fmla="*/ 17764 h 242"/>
              <a:gd name="T4" fmla="+- 0 14691 8646"/>
              <a:gd name="T5" fmla="*/ T4 w 6046"/>
              <a:gd name="T6" fmla="+- 0 17764 17523"/>
              <a:gd name="T7" fmla="*/ 17764 h 242"/>
              <a:gd name="T8" fmla="+- 0 14691 8646"/>
              <a:gd name="T9" fmla="*/ T8 w 6046"/>
              <a:gd name="T10" fmla="+- 0 17523 17523"/>
              <a:gd name="T11" fmla="*/ 17523 h 242"/>
              <a:gd name="T12" fmla="+- 0 8646 8646"/>
              <a:gd name="T13" fmla="*/ T12 w 6046"/>
              <a:gd name="T14" fmla="+- 0 17523 17523"/>
              <a:gd name="T15" fmla="*/ 17523 h 242"/>
              <a:gd name="T16" fmla="+- 0 8646 8646"/>
              <a:gd name="T17" fmla="*/ T16 w 6046"/>
              <a:gd name="T18" fmla="+- 0 17764 17523"/>
              <a:gd name="T19" fmla="*/ 17764 h 24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6046" h="242">
                <a:moveTo>
                  <a:pt x="0" y="241"/>
                </a:moveTo>
                <a:lnTo>
                  <a:pt x="6045" y="241"/>
                </a:lnTo>
                <a:lnTo>
                  <a:pt x="6045" y="0"/>
                </a:lnTo>
                <a:lnTo>
                  <a:pt x="0" y="0"/>
                </a:lnTo>
                <a:lnTo>
                  <a:pt x="0" y="241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61" name="Freeform 30"/>
          <p:cNvSpPr>
            <a:spLocks noChangeArrowheads="1"/>
          </p:cNvSpPr>
          <p:nvPr/>
        </p:nvSpPr>
        <p:spPr bwMode="auto">
          <a:xfrm>
            <a:off x="5762869" y="5558510"/>
            <a:ext cx="493712" cy="0"/>
          </a:xfrm>
          <a:custGeom>
            <a:avLst/>
            <a:gdLst>
              <a:gd name="T0" fmla="+- 0 14550 14550"/>
              <a:gd name="T1" fmla="*/ T0 w 1372"/>
              <a:gd name="T2" fmla="+- 0 15922 14550"/>
              <a:gd name="T3" fmla="*/ T2 w 1372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372">
                <a:moveTo>
                  <a:pt x="0" y="0"/>
                </a:moveTo>
                <a:lnTo>
                  <a:pt x="1372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62" name="Freeform 29"/>
          <p:cNvSpPr>
            <a:spLocks noChangeArrowheads="1"/>
          </p:cNvSpPr>
          <p:nvPr/>
        </p:nvSpPr>
        <p:spPr bwMode="auto">
          <a:xfrm>
            <a:off x="5912094" y="5969673"/>
            <a:ext cx="101600" cy="46037"/>
          </a:xfrm>
          <a:custGeom>
            <a:avLst/>
            <a:gdLst>
              <a:gd name="T0" fmla="+- 0 15251 14969"/>
              <a:gd name="T1" fmla="*/ T0 w 283"/>
              <a:gd name="T2" fmla="+- 0 17467 17446"/>
              <a:gd name="T3" fmla="*/ 17467 h 129"/>
              <a:gd name="T4" fmla="+- 0 15115 14969"/>
              <a:gd name="T5" fmla="*/ T4 w 283"/>
              <a:gd name="T6" fmla="+- 0 17575 17446"/>
              <a:gd name="T7" fmla="*/ 17575 h 129"/>
              <a:gd name="T8" fmla="+- 0 14969 14969"/>
              <a:gd name="T9" fmla="*/ T8 w 283"/>
              <a:gd name="T10" fmla="+- 0 17446 17446"/>
              <a:gd name="T11" fmla="*/ 17446 h 12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83" h="129">
                <a:moveTo>
                  <a:pt x="282" y="21"/>
                </a:moveTo>
                <a:cubicBezTo>
                  <a:pt x="246" y="90"/>
                  <a:pt x="197" y="129"/>
                  <a:pt x="146" y="129"/>
                </a:cubicBezTo>
                <a:cubicBezTo>
                  <a:pt x="91" y="129"/>
                  <a:pt x="37" y="82"/>
                  <a:pt x="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63" name="Freeform 28"/>
          <p:cNvSpPr>
            <a:spLocks noChangeArrowheads="1"/>
          </p:cNvSpPr>
          <p:nvPr/>
        </p:nvSpPr>
        <p:spPr bwMode="auto">
          <a:xfrm>
            <a:off x="5915269" y="6058573"/>
            <a:ext cx="101600" cy="44450"/>
          </a:xfrm>
          <a:custGeom>
            <a:avLst/>
            <a:gdLst>
              <a:gd name="T0" fmla="+- 0 14975 14975"/>
              <a:gd name="T1" fmla="*/ T0 w 283"/>
              <a:gd name="T2" fmla="+- 0 17820 17694"/>
              <a:gd name="T3" fmla="*/ 17820 h 126"/>
              <a:gd name="T4" fmla="+- 0 15101 14975"/>
              <a:gd name="T5" fmla="*/ T4 w 283"/>
              <a:gd name="T6" fmla="+- 0 17699 17694"/>
              <a:gd name="T7" fmla="*/ 17699 h 126"/>
              <a:gd name="T8" fmla="+- 0 15258 14975"/>
              <a:gd name="T9" fmla="*/ T8 w 283"/>
              <a:gd name="T10" fmla="+- 0 17814 17694"/>
              <a:gd name="T11" fmla="*/ 17814 h 1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83" h="126">
                <a:moveTo>
                  <a:pt x="0" y="126"/>
                </a:moveTo>
                <a:cubicBezTo>
                  <a:pt x="30" y="53"/>
                  <a:pt x="75" y="10"/>
                  <a:pt x="126" y="5"/>
                </a:cubicBezTo>
                <a:cubicBezTo>
                  <a:pt x="182" y="0"/>
                  <a:pt x="239" y="42"/>
                  <a:pt x="283" y="1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2603985" y="6104610"/>
            <a:ext cx="19049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latin typeface="Bell MT" panose="02020503060305020303" pitchFamily="18" charset="0"/>
              </a:rPr>
              <a:t>1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5900981" y="5292484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5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66" name="Text Box 25"/>
          <p:cNvSpPr txBox="1">
            <a:spLocks noChangeArrowheads="1"/>
          </p:cNvSpPr>
          <p:nvPr/>
        </p:nvSpPr>
        <p:spPr bwMode="auto">
          <a:xfrm>
            <a:off x="3407019" y="6104610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2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67" name="Text Box 24"/>
          <p:cNvSpPr txBox="1">
            <a:spLocks noChangeArrowheads="1"/>
          </p:cNvSpPr>
          <p:nvPr/>
        </p:nvSpPr>
        <p:spPr bwMode="auto">
          <a:xfrm>
            <a:off x="3459406" y="5292484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solidFill>
                  <a:srgbClr val="000000"/>
                </a:solidFill>
                <a:latin typeface="Bell MT" panose="02020503060305020303" pitchFamily="18" charset="0"/>
                <a:ea typeface="Arial" panose="020B0604020202020204" pitchFamily="34" charset="0"/>
              </a:rPr>
              <a:t>6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68" name="Freeform 23"/>
          <p:cNvSpPr>
            <a:spLocks noChangeArrowheads="1"/>
          </p:cNvSpPr>
          <p:nvPr/>
        </p:nvSpPr>
        <p:spPr bwMode="auto">
          <a:xfrm>
            <a:off x="2448169" y="5018760"/>
            <a:ext cx="0" cy="230188"/>
          </a:xfrm>
          <a:custGeom>
            <a:avLst/>
            <a:gdLst>
              <a:gd name="T0" fmla="+- 0 14804 14804"/>
              <a:gd name="T1" fmla="*/ 14804 h 641"/>
              <a:gd name="T2" fmla="+- 0 15444 14804"/>
              <a:gd name="T3" fmla="*/ 15444 h 641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641">
                <a:moveTo>
                  <a:pt x="0" y="0"/>
                </a:moveTo>
                <a:lnTo>
                  <a:pt x="0" y="640"/>
                </a:lnTo>
              </a:path>
            </a:pathLst>
          </a:custGeom>
          <a:noFill/>
          <a:ln w="28575" cap="sq">
            <a:solidFill>
              <a:srgbClr val="00AF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pic>
        <p:nvPicPr>
          <p:cNvPr id="69" name="Picture 22" descr="image166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19" y="4337723"/>
            <a:ext cx="39528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0" name="Picture 21" descr="image167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19" y="4274223"/>
            <a:ext cx="395287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" name="Freeform 19"/>
          <p:cNvSpPr>
            <a:spLocks noChangeArrowheads="1"/>
          </p:cNvSpPr>
          <p:nvPr/>
        </p:nvSpPr>
        <p:spPr bwMode="auto">
          <a:xfrm>
            <a:off x="2267194" y="4353598"/>
            <a:ext cx="366712" cy="63500"/>
          </a:xfrm>
          <a:custGeom>
            <a:avLst/>
            <a:gdLst>
              <a:gd name="T0" fmla="+- 0 5858 4840"/>
              <a:gd name="T1" fmla="*/ T0 w 1018"/>
              <a:gd name="T2" fmla="+- 0 12955 12955"/>
              <a:gd name="T3" fmla="*/ 12955 h 179"/>
              <a:gd name="T4" fmla="+- 0 5349 4840"/>
              <a:gd name="T5" fmla="*/ T4 w 1018"/>
              <a:gd name="T6" fmla="+- 0 13133 12955"/>
              <a:gd name="T7" fmla="*/ 13133 h 179"/>
              <a:gd name="T8" fmla="+- 0 4840 4840"/>
              <a:gd name="T9" fmla="*/ T8 w 1018"/>
              <a:gd name="T10" fmla="+- 0 12955 12955"/>
              <a:gd name="T11" fmla="*/ 12955 h 179"/>
              <a:gd name="T12" fmla="+- 0 4840 4840"/>
              <a:gd name="T13" fmla="*/ T12 w 1018"/>
              <a:gd name="T14" fmla="+- 0 12955 12955"/>
              <a:gd name="T15" fmla="*/ 12955 h 1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18" h="179">
                <a:moveTo>
                  <a:pt x="1018" y="0"/>
                </a:moveTo>
                <a:cubicBezTo>
                  <a:pt x="1018" y="98"/>
                  <a:pt x="790" y="178"/>
                  <a:pt x="509" y="178"/>
                </a:cubicBezTo>
                <a:cubicBezTo>
                  <a:pt x="228" y="178"/>
                  <a:pt x="0" y="98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2" name="Freeform 17"/>
          <p:cNvSpPr>
            <a:spLocks noChangeArrowheads="1"/>
          </p:cNvSpPr>
          <p:nvPr/>
        </p:nvSpPr>
        <p:spPr bwMode="auto">
          <a:xfrm>
            <a:off x="2267194" y="4288510"/>
            <a:ext cx="366712" cy="63500"/>
          </a:xfrm>
          <a:custGeom>
            <a:avLst/>
            <a:gdLst>
              <a:gd name="T0" fmla="+- 0 4840 4840"/>
              <a:gd name="T1" fmla="*/ T0 w 1018"/>
              <a:gd name="T2" fmla="+- 0 12955 12776"/>
              <a:gd name="T3" fmla="*/ 12955 h 179"/>
              <a:gd name="T4" fmla="+- 0 5349 4840"/>
              <a:gd name="T5" fmla="*/ T4 w 1018"/>
              <a:gd name="T6" fmla="+- 0 12776 12776"/>
              <a:gd name="T7" fmla="*/ 12776 h 179"/>
              <a:gd name="T8" fmla="+- 0 5858 4840"/>
              <a:gd name="T9" fmla="*/ T8 w 1018"/>
              <a:gd name="T10" fmla="+- 0 12955 12776"/>
              <a:gd name="T11" fmla="*/ 12955 h 179"/>
              <a:gd name="T12" fmla="+- 0 5858 4840"/>
              <a:gd name="T13" fmla="*/ T12 w 1018"/>
              <a:gd name="T14" fmla="+- 0 12955 12776"/>
              <a:gd name="T15" fmla="*/ 12955 h 1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18" h="179">
                <a:moveTo>
                  <a:pt x="0" y="179"/>
                </a:moveTo>
                <a:cubicBezTo>
                  <a:pt x="0" y="80"/>
                  <a:pt x="228" y="0"/>
                  <a:pt x="509" y="0"/>
                </a:cubicBezTo>
                <a:cubicBezTo>
                  <a:pt x="790" y="0"/>
                  <a:pt x="1018" y="80"/>
                  <a:pt x="1018" y="179"/>
                </a:cubicBezTo>
                <a:cubicBezTo>
                  <a:pt x="1018" y="179"/>
                  <a:pt x="1018" y="179"/>
                  <a:pt x="1018" y="179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3" name="Freeform 16"/>
          <p:cNvSpPr>
            <a:spLocks noChangeArrowheads="1"/>
          </p:cNvSpPr>
          <p:nvPr/>
        </p:nvSpPr>
        <p:spPr bwMode="auto">
          <a:xfrm>
            <a:off x="2639939" y="4353598"/>
            <a:ext cx="0" cy="679450"/>
          </a:xfrm>
          <a:custGeom>
            <a:avLst/>
            <a:gdLst>
              <a:gd name="T0" fmla="+- 0 12955 12955"/>
              <a:gd name="T1" fmla="*/ 12955 h 1890"/>
              <a:gd name="T2" fmla="+- 0 12955 12955"/>
              <a:gd name="T3" fmla="*/ 12955 h 1890"/>
              <a:gd name="T4" fmla="+- 0 14844 12955"/>
              <a:gd name="T5" fmla="*/ 14844 h 1890"/>
              <a:gd name="T6" fmla="+- 0 14844 12955"/>
              <a:gd name="T7" fmla="*/ 14844 h 1890"/>
            </a:gdLst>
            <a:ahLst/>
            <a:cxnLst>
              <a:cxn ang="0">
                <a:pos x="0" y="T1"/>
              </a:cxn>
              <a:cxn ang="0">
                <a:pos x="0" y="T3"/>
              </a:cxn>
              <a:cxn ang="0">
                <a:pos x="0" y="T5"/>
              </a:cxn>
              <a:cxn ang="0">
                <a:pos x="0" y="T7"/>
              </a:cxn>
            </a:cxnLst>
            <a:rect l="0" t="0" r="r" b="b"/>
            <a:pathLst>
              <a:path h="1890">
                <a:moveTo>
                  <a:pt x="0" y="0"/>
                </a:moveTo>
                <a:lnTo>
                  <a:pt x="0" y="0"/>
                </a:lnTo>
                <a:lnTo>
                  <a:pt x="0" y="1889"/>
                </a:ln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4" name="Freeform 15"/>
          <p:cNvSpPr>
            <a:spLocks noChangeArrowheads="1"/>
          </p:cNvSpPr>
          <p:nvPr/>
        </p:nvSpPr>
        <p:spPr bwMode="auto">
          <a:xfrm>
            <a:off x="2267194" y="5033048"/>
            <a:ext cx="366712" cy="63500"/>
          </a:xfrm>
          <a:custGeom>
            <a:avLst/>
            <a:gdLst>
              <a:gd name="T0" fmla="+- 0 5858 4840"/>
              <a:gd name="T1" fmla="*/ T0 w 1018"/>
              <a:gd name="T2" fmla="+- 0 14844 14844"/>
              <a:gd name="T3" fmla="*/ 14844 h 179"/>
              <a:gd name="T4" fmla="+- 0 5349 4840"/>
              <a:gd name="T5" fmla="*/ T4 w 1018"/>
              <a:gd name="T6" fmla="+- 0 15023 14844"/>
              <a:gd name="T7" fmla="*/ 15023 h 179"/>
              <a:gd name="T8" fmla="+- 0 4840 4840"/>
              <a:gd name="T9" fmla="*/ T8 w 1018"/>
              <a:gd name="T10" fmla="+- 0 14844 14844"/>
              <a:gd name="T11" fmla="*/ 14844 h 179"/>
              <a:gd name="T12" fmla="+- 0 4840 4840"/>
              <a:gd name="T13" fmla="*/ T12 w 1018"/>
              <a:gd name="T14" fmla="+- 0 14844 14844"/>
              <a:gd name="T15" fmla="*/ 14844 h 1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18" h="179">
                <a:moveTo>
                  <a:pt x="1018" y="0"/>
                </a:moveTo>
                <a:cubicBezTo>
                  <a:pt x="1018" y="99"/>
                  <a:pt x="790" y="179"/>
                  <a:pt x="509" y="179"/>
                </a:cubicBezTo>
                <a:cubicBezTo>
                  <a:pt x="228" y="179"/>
                  <a:pt x="0" y="99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5" name="Freeform 14"/>
          <p:cNvSpPr>
            <a:spLocks noChangeArrowheads="1"/>
          </p:cNvSpPr>
          <p:nvPr/>
        </p:nvSpPr>
        <p:spPr bwMode="auto">
          <a:xfrm>
            <a:off x="2267194" y="4353598"/>
            <a:ext cx="0" cy="679450"/>
          </a:xfrm>
          <a:custGeom>
            <a:avLst/>
            <a:gdLst>
              <a:gd name="T0" fmla="+- 0 14844 12955"/>
              <a:gd name="T1" fmla="*/ 14844 h 1890"/>
              <a:gd name="T2" fmla="+- 0 14844 12955"/>
              <a:gd name="T3" fmla="*/ 14844 h 1890"/>
              <a:gd name="T4" fmla="+- 0 12955 12955"/>
              <a:gd name="T5" fmla="*/ 12955 h 1890"/>
            </a:gdLst>
            <a:ahLst/>
            <a:cxnLst>
              <a:cxn ang="0">
                <a:pos x="0" y="T1"/>
              </a:cxn>
              <a:cxn ang="0">
                <a:pos x="0" y="T3"/>
              </a:cxn>
              <a:cxn ang="0">
                <a:pos x="0" y="T5"/>
              </a:cxn>
            </a:cxnLst>
            <a:rect l="0" t="0" r="r" b="b"/>
            <a:pathLst>
              <a:path h="1890">
                <a:moveTo>
                  <a:pt x="0" y="1889"/>
                </a:moveTo>
                <a:lnTo>
                  <a:pt x="0" y="1889"/>
                </a:lnTo>
                <a:lnTo>
                  <a:pt x="0" y="0"/>
                </a:ln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6" name="Freeform 13"/>
          <p:cNvSpPr>
            <a:spLocks noChangeArrowheads="1"/>
          </p:cNvSpPr>
          <p:nvPr/>
        </p:nvSpPr>
        <p:spPr bwMode="auto">
          <a:xfrm>
            <a:off x="2262431" y="4925098"/>
            <a:ext cx="366713" cy="168275"/>
          </a:xfrm>
          <a:custGeom>
            <a:avLst/>
            <a:gdLst>
              <a:gd name="T0" fmla="+- 0 4828 4828"/>
              <a:gd name="T1" fmla="*/ T0 w 1018"/>
              <a:gd name="T2" fmla="+- 0 14543 14543"/>
              <a:gd name="T3" fmla="*/ 14543 h 468"/>
              <a:gd name="T4" fmla="+- 0 5336 4828"/>
              <a:gd name="T5" fmla="*/ T4 w 1018"/>
              <a:gd name="T6" fmla="+- 0 14699 14543"/>
              <a:gd name="T7" fmla="*/ 14699 h 468"/>
              <a:gd name="T8" fmla="+- 0 5845 4828"/>
              <a:gd name="T9" fmla="*/ T8 w 1018"/>
              <a:gd name="T10" fmla="+- 0 14543 14543"/>
              <a:gd name="T11" fmla="*/ 14543 h 468"/>
              <a:gd name="T12" fmla="+- 0 5845 4828"/>
              <a:gd name="T13" fmla="*/ T12 w 1018"/>
              <a:gd name="T14" fmla="+- 0 14543 14543"/>
              <a:gd name="T15" fmla="*/ 14543 h 468"/>
              <a:gd name="T16" fmla="+- 0 5845 4828"/>
              <a:gd name="T17" fmla="*/ T16 w 1018"/>
              <a:gd name="T18" fmla="+- 0 14854 14543"/>
              <a:gd name="T19" fmla="*/ 14854 h 468"/>
              <a:gd name="T20" fmla="+- 0 5845 4828"/>
              <a:gd name="T21" fmla="*/ T20 w 1018"/>
              <a:gd name="T22" fmla="+- 0 14854 14543"/>
              <a:gd name="T23" fmla="*/ 14854 h 468"/>
              <a:gd name="T24" fmla="+- 0 5336 4828"/>
              <a:gd name="T25" fmla="*/ T24 w 1018"/>
              <a:gd name="T26" fmla="+- 0 15010 14543"/>
              <a:gd name="T27" fmla="*/ 15010 h 468"/>
              <a:gd name="T28" fmla="+- 0 4828 4828"/>
              <a:gd name="T29" fmla="*/ T28 w 1018"/>
              <a:gd name="T30" fmla="+- 0 14854 14543"/>
              <a:gd name="T31" fmla="*/ 14854 h 468"/>
              <a:gd name="T32" fmla="+- 0 4828 4828"/>
              <a:gd name="T33" fmla="*/ T32 w 1018"/>
              <a:gd name="T34" fmla="+- 0 14854 14543"/>
              <a:gd name="T35" fmla="*/ 14854 h 4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1018" h="468">
                <a:moveTo>
                  <a:pt x="0" y="0"/>
                </a:moveTo>
                <a:cubicBezTo>
                  <a:pt x="0" y="86"/>
                  <a:pt x="227" y="156"/>
                  <a:pt x="508" y="156"/>
                </a:cubicBezTo>
                <a:cubicBezTo>
                  <a:pt x="789" y="156"/>
                  <a:pt x="1017" y="86"/>
                  <a:pt x="1017" y="0"/>
                </a:cubicBezTo>
                <a:lnTo>
                  <a:pt x="1017" y="0"/>
                </a:lnTo>
                <a:lnTo>
                  <a:pt x="1017" y="311"/>
                </a:lnTo>
                <a:cubicBezTo>
                  <a:pt x="1017" y="397"/>
                  <a:pt x="789" y="467"/>
                  <a:pt x="508" y="467"/>
                </a:cubicBezTo>
                <a:cubicBezTo>
                  <a:pt x="227" y="467"/>
                  <a:pt x="0" y="397"/>
                  <a:pt x="0" y="311"/>
                </a:cubicBezTo>
                <a:cubicBezTo>
                  <a:pt x="0" y="311"/>
                  <a:pt x="0" y="311"/>
                  <a:pt x="0" y="311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7" name="Freeform 12"/>
          <p:cNvSpPr>
            <a:spLocks noChangeArrowheads="1"/>
          </p:cNvSpPr>
          <p:nvPr/>
        </p:nvSpPr>
        <p:spPr bwMode="auto">
          <a:xfrm>
            <a:off x="2262431" y="4867948"/>
            <a:ext cx="366713" cy="111125"/>
          </a:xfrm>
          <a:custGeom>
            <a:avLst/>
            <a:gdLst>
              <a:gd name="T0" fmla="+- 0 4828 4828"/>
              <a:gd name="T1" fmla="*/ T0 w 1018"/>
              <a:gd name="T2" fmla="+- 0 14543 14388"/>
              <a:gd name="T3" fmla="*/ 14543 h 312"/>
              <a:gd name="T4" fmla="+- 0 5336 4828"/>
              <a:gd name="T5" fmla="*/ T4 w 1018"/>
              <a:gd name="T6" fmla="+- 0 14388 14388"/>
              <a:gd name="T7" fmla="*/ 14388 h 312"/>
              <a:gd name="T8" fmla="+- 0 5845 4828"/>
              <a:gd name="T9" fmla="*/ T8 w 1018"/>
              <a:gd name="T10" fmla="+- 0 14543 14388"/>
              <a:gd name="T11" fmla="*/ 14543 h 312"/>
              <a:gd name="T12" fmla="+- 0 5845 4828"/>
              <a:gd name="T13" fmla="*/ T12 w 1018"/>
              <a:gd name="T14" fmla="+- 0 14543 14388"/>
              <a:gd name="T15" fmla="*/ 14543 h 312"/>
              <a:gd name="T16" fmla="+- 0 5845 4828"/>
              <a:gd name="T17" fmla="*/ T16 w 1018"/>
              <a:gd name="T18" fmla="+- 0 14543 14388"/>
              <a:gd name="T19" fmla="*/ 14543 h 312"/>
              <a:gd name="T20" fmla="+- 0 5336 4828"/>
              <a:gd name="T21" fmla="*/ T20 w 1018"/>
              <a:gd name="T22" fmla="+- 0 14699 14388"/>
              <a:gd name="T23" fmla="*/ 14699 h 312"/>
              <a:gd name="T24" fmla="+- 0 4828 4828"/>
              <a:gd name="T25" fmla="*/ T24 w 1018"/>
              <a:gd name="T26" fmla="+- 0 14543 14388"/>
              <a:gd name="T27" fmla="*/ 14543 h 312"/>
              <a:gd name="T28" fmla="+- 0 4828 4828"/>
              <a:gd name="T29" fmla="*/ T28 w 1018"/>
              <a:gd name="T30" fmla="+- 0 14543 14388"/>
              <a:gd name="T31" fmla="*/ 14543 h 3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1018" h="312">
                <a:moveTo>
                  <a:pt x="0" y="155"/>
                </a:moveTo>
                <a:cubicBezTo>
                  <a:pt x="0" y="69"/>
                  <a:pt x="227" y="0"/>
                  <a:pt x="508" y="0"/>
                </a:cubicBezTo>
                <a:cubicBezTo>
                  <a:pt x="789" y="0"/>
                  <a:pt x="1017" y="69"/>
                  <a:pt x="1017" y="155"/>
                </a:cubicBezTo>
                <a:cubicBezTo>
                  <a:pt x="1017" y="155"/>
                  <a:pt x="1017" y="155"/>
                  <a:pt x="1017" y="155"/>
                </a:cubicBezTo>
                <a:lnTo>
                  <a:pt x="1017" y="155"/>
                </a:lnTo>
                <a:cubicBezTo>
                  <a:pt x="1017" y="241"/>
                  <a:pt x="789" y="311"/>
                  <a:pt x="508" y="311"/>
                </a:cubicBezTo>
                <a:cubicBezTo>
                  <a:pt x="227" y="311"/>
                  <a:pt x="0" y="241"/>
                  <a:pt x="0" y="155"/>
                </a:cubicBezTo>
                <a:cubicBezTo>
                  <a:pt x="0" y="155"/>
                  <a:pt x="0" y="155"/>
                  <a:pt x="0" y="155"/>
                </a:cubicBezTo>
                <a:close/>
              </a:path>
            </a:pathLst>
          </a:custGeom>
          <a:solidFill>
            <a:srgbClr val="6666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0" name="Freeform 7"/>
          <p:cNvSpPr>
            <a:spLocks noChangeArrowheads="1"/>
          </p:cNvSpPr>
          <p:nvPr/>
        </p:nvSpPr>
        <p:spPr bwMode="auto">
          <a:xfrm>
            <a:off x="2627556" y="4925098"/>
            <a:ext cx="0" cy="111125"/>
          </a:xfrm>
          <a:custGeom>
            <a:avLst/>
            <a:gdLst>
              <a:gd name="T0" fmla="+- 0 14543 14543"/>
              <a:gd name="T1" fmla="*/ 14543 h 312"/>
              <a:gd name="T2" fmla="+- 0 14543 14543"/>
              <a:gd name="T3" fmla="*/ 14543 h 312"/>
              <a:gd name="T4" fmla="+- 0 14854 14543"/>
              <a:gd name="T5" fmla="*/ 14854 h 312"/>
              <a:gd name="T6" fmla="+- 0 14854 14543"/>
              <a:gd name="T7" fmla="*/ 14854 h 312"/>
            </a:gdLst>
            <a:ahLst/>
            <a:cxnLst>
              <a:cxn ang="0">
                <a:pos x="0" y="T1"/>
              </a:cxn>
              <a:cxn ang="0">
                <a:pos x="0" y="T3"/>
              </a:cxn>
              <a:cxn ang="0">
                <a:pos x="0" y="T5"/>
              </a:cxn>
              <a:cxn ang="0">
                <a:pos x="0" y="T7"/>
              </a:cxn>
            </a:cxnLst>
            <a:rect l="0" t="0" r="r" b="b"/>
            <a:pathLst>
              <a:path h="312">
                <a:moveTo>
                  <a:pt x="0" y="0"/>
                </a:moveTo>
                <a:lnTo>
                  <a:pt x="0" y="0"/>
                </a:lnTo>
                <a:lnTo>
                  <a:pt x="0" y="311"/>
                </a:ln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66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1" name="Freeform 6"/>
          <p:cNvSpPr>
            <a:spLocks noChangeArrowheads="1"/>
          </p:cNvSpPr>
          <p:nvPr/>
        </p:nvSpPr>
        <p:spPr bwMode="auto">
          <a:xfrm>
            <a:off x="2262431" y="5036223"/>
            <a:ext cx="366713" cy="55562"/>
          </a:xfrm>
          <a:custGeom>
            <a:avLst/>
            <a:gdLst>
              <a:gd name="T0" fmla="+- 0 5845 4828"/>
              <a:gd name="T1" fmla="*/ T0 w 1018"/>
              <a:gd name="T2" fmla="+- 0 14854 14854"/>
              <a:gd name="T3" fmla="*/ 14854 h 156"/>
              <a:gd name="T4" fmla="+- 0 5336 4828"/>
              <a:gd name="T5" fmla="*/ T4 w 1018"/>
              <a:gd name="T6" fmla="+- 0 15010 14854"/>
              <a:gd name="T7" fmla="*/ 15010 h 156"/>
              <a:gd name="T8" fmla="+- 0 4828 4828"/>
              <a:gd name="T9" fmla="*/ T8 w 1018"/>
              <a:gd name="T10" fmla="+- 0 14854 14854"/>
              <a:gd name="T11" fmla="*/ 14854 h 156"/>
              <a:gd name="T12" fmla="+- 0 4828 4828"/>
              <a:gd name="T13" fmla="*/ T12 w 1018"/>
              <a:gd name="T14" fmla="+- 0 14854 14854"/>
              <a:gd name="T15" fmla="*/ 14854 h 1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18" h="156">
                <a:moveTo>
                  <a:pt x="1017" y="0"/>
                </a:moveTo>
                <a:cubicBezTo>
                  <a:pt x="1017" y="86"/>
                  <a:pt x="789" y="156"/>
                  <a:pt x="508" y="156"/>
                </a:cubicBezTo>
                <a:cubicBezTo>
                  <a:pt x="227" y="156"/>
                  <a:pt x="0" y="86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66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2730744" y="4490123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7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84" name="Freeform 3"/>
          <p:cNvSpPr>
            <a:spLocks noChangeArrowheads="1"/>
          </p:cNvSpPr>
          <p:nvPr/>
        </p:nvSpPr>
        <p:spPr bwMode="auto">
          <a:xfrm>
            <a:off x="4645269" y="3169323"/>
            <a:ext cx="0" cy="20637"/>
          </a:xfrm>
          <a:custGeom>
            <a:avLst/>
            <a:gdLst>
              <a:gd name="T0" fmla="+- 0 11450 11450"/>
              <a:gd name="T1" fmla="*/ T0 w 1"/>
              <a:gd name="T2" fmla="+- 0 9667 9667"/>
              <a:gd name="T3" fmla="*/ 9667 h 58"/>
              <a:gd name="T4" fmla="+- 0 11450 11450"/>
              <a:gd name="T5" fmla="*/ T4 w 1"/>
              <a:gd name="T6" fmla="+- 0 9724 9667"/>
              <a:gd name="T7" fmla="*/ 9724 h 58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58">
                <a:moveTo>
                  <a:pt x="0" y="0"/>
                </a:moveTo>
                <a:lnTo>
                  <a:pt x="0" y="57"/>
                </a:ln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6" name="Freeform 125"/>
          <p:cNvSpPr>
            <a:spLocks noChangeArrowheads="1"/>
          </p:cNvSpPr>
          <p:nvPr/>
        </p:nvSpPr>
        <p:spPr bwMode="auto">
          <a:xfrm>
            <a:off x="6255605" y="5427725"/>
            <a:ext cx="685800" cy="742950"/>
          </a:xfrm>
          <a:custGeom>
            <a:avLst/>
            <a:gdLst>
              <a:gd name="T0" fmla="+- 0 15922 15922"/>
              <a:gd name="T1" fmla="*/ T0 w 1906"/>
              <a:gd name="T2" fmla="+- 0 17641 15943"/>
              <a:gd name="T3" fmla="*/ 17641 h 2064"/>
              <a:gd name="T4" fmla="+- 0 16747 15922"/>
              <a:gd name="T5" fmla="*/ T4 w 1906"/>
              <a:gd name="T6" fmla="+- 0 18007 15943"/>
              <a:gd name="T7" fmla="*/ 18007 h 2064"/>
              <a:gd name="T8" fmla="+- 0 17827 15922"/>
              <a:gd name="T9" fmla="*/ T8 w 1906"/>
              <a:gd name="T10" fmla="+- 0 16975 15943"/>
              <a:gd name="T11" fmla="*/ 16975 h 2064"/>
              <a:gd name="T12" fmla="+- 0 16747 15922"/>
              <a:gd name="T13" fmla="*/ T12 w 1906"/>
              <a:gd name="T14" fmla="+- 0 15943 15943"/>
              <a:gd name="T15" fmla="*/ 15943 h 2064"/>
              <a:gd name="T16" fmla="+- 0 15930 15922"/>
              <a:gd name="T17" fmla="*/ T16 w 1906"/>
              <a:gd name="T18" fmla="+- 0 16300 15943"/>
              <a:gd name="T19" fmla="*/ 16300 h 206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906" h="2064">
                <a:moveTo>
                  <a:pt x="0" y="1698"/>
                </a:moveTo>
                <a:cubicBezTo>
                  <a:pt x="205" y="1930"/>
                  <a:pt x="507" y="2064"/>
                  <a:pt x="825" y="2064"/>
                </a:cubicBezTo>
                <a:cubicBezTo>
                  <a:pt x="1421" y="2064"/>
                  <a:pt x="1905" y="1602"/>
                  <a:pt x="1905" y="1032"/>
                </a:cubicBezTo>
                <a:cubicBezTo>
                  <a:pt x="1905" y="462"/>
                  <a:pt x="1421" y="0"/>
                  <a:pt x="825" y="0"/>
                </a:cubicBezTo>
                <a:cubicBezTo>
                  <a:pt x="511" y="0"/>
                  <a:pt x="213" y="130"/>
                  <a:pt x="8" y="357"/>
                </a:cubicBez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7" name="Freeform 121"/>
          <p:cNvSpPr>
            <a:spLocks noChangeArrowheads="1"/>
          </p:cNvSpPr>
          <p:nvPr/>
        </p:nvSpPr>
        <p:spPr bwMode="auto">
          <a:xfrm>
            <a:off x="3810244" y="1159548"/>
            <a:ext cx="65087" cy="3130550"/>
          </a:xfrm>
          <a:custGeom>
            <a:avLst/>
            <a:gdLst>
              <a:gd name="T0" fmla="+- 0 9310 9129"/>
              <a:gd name="T1" fmla="*/ T0 w 181"/>
              <a:gd name="T2" fmla="+- 0 4082 4082"/>
              <a:gd name="T3" fmla="*/ 4082 h 8697"/>
              <a:gd name="T4" fmla="+- 0 9169 9129"/>
              <a:gd name="T5" fmla="*/ T4 w 181"/>
              <a:gd name="T6" fmla="+- 0 9415 4082"/>
              <a:gd name="T7" fmla="*/ 9415 h 8697"/>
              <a:gd name="T8" fmla="+- 0 9129 9129"/>
              <a:gd name="T9" fmla="*/ T8 w 181"/>
              <a:gd name="T10" fmla="+- 0 12778 4082"/>
              <a:gd name="T11" fmla="*/ 12778 h 8697"/>
              <a:gd name="T12" fmla="+- 0 9129 9129"/>
              <a:gd name="T13" fmla="*/ T12 w 181"/>
              <a:gd name="T14" fmla="+- 0 12778 4082"/>
              <a:gd name="T15" fmla="*/ 12778 h 86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81" h="8697">
                <a:moveTo>
                  <a:pt x="181" y="0"/>
                </a:moveTo>
                <a:cubicBezTo>
                  <a:pt x="125" y="1942"/>
                  <a:pt x="70" y="3884"/>
                  <a:pt x="40" y="5333"/>
                </a:cubicBezTo>
                <a:cubicBezTo>
                  <a:pt x="10" y="6783"/>
                  <a:pt x="0" y="8696"/>
                  <a:pt x="0" y="8696"/>
                </a:cubicBezTo>
                <a:lnTo>
                  <a:pt x="0" y="869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8" name="Freeform 120"/>
          <p:cNvSpPr>
            <a:spLocks noChangeArrowheads="1"/>
          </p:cNvSpPr>
          <p:nvPr/>
        </p:nvSpPr>
        <p:spPr bwMode="auto">
          <a:xfrm>
            <a:off x="4623044" y="1016673"/>
            <a:ext cx="26987" cy="2176462"/>
          </a:xfrm>
          <a:custGeom>
            <a:avLst/>
            <a:gdLst>
              <a:gd name="T0" fmla="+- 0 11388 11388"/>
              <a:gd name="T1" fmla="*/ T0 w 74"/>
              <a:gd name="T2" fmla="+- 0 3687 3687"/>
              <a:gd name="T3" fmla="*/ 3687 h 6048"/>
              <a:gd name="T4" fmla="+- 0 11403 11388"/>
              <a:gd name="T5" fmla="*/ T4 w 74"/>
              <a:gd name="T6" fmla="+- 0 7395 3687"/>
              <a:gd name="T7" fmla="*/ 7395 h 6048"/>
              <a:gd name="T8" fmla="+- 0 11462 11388"/>
              <a:gd name="T9" fmla="*/ T8 w 74"/>
              <a:gd name="T10" fmla="+- 0 9735 3687"/>
              <a:gd name="T11" fmla="*/ 9735 h 6048"/>
              <a:gd name="T12" fmla="+- 0 11462 11388"/>
              <a:gd name="T13" fmla="*/ T12 w 74"/>
              <a:gd name="T14" fmla="+- 0 9735 3687"/>
              <a:gd name="T15" fmla="*/ 9735 h 604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74" h="6048">
                <a:moveTo>
                  <a:pt x="0" y="0"/>
                </a:moveTo>
                <a:cubicBezTo>
                  <a:pt x="2" y="1350"/>
                  <a:pt x="3" y="2700"/>
                  <a:pt x="15" y="3708"/>
                </a:cubicBezTo>
                <a:cubicBezTo>
                  <a:pt x="28" y="4716"/>
                  <a:pt x="74" y="6048"/>
                  <a:pt x="74" y="6048"/>
                </a:cubicBezTo>
                <a:lnTo>
                  <a:pt x="74" y="604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9" name="Freeform 119"/>
          <p:cNvSpPr>
            <a:spLocks noChangeArrowheads="1"/>
          </p:cNvSpPr>
          <p:nvPr/>
        </p:nvSpPr>
        <p:spPr bwMode="auto">
          <a:xfrm>
            <a:off x="4276969" y="1038898"/>
            <a:ext cx="28575" cy="3130550"/>
          </a:xfrm>
          <a:custGeom>
            <a:avLst/>
            <a:gdLst>
              <a:gd name="T0" fmla="+- 0 10505 10424"/>
              <a:gd name="T1" fmla="*/ T0 w 81"/>
              <a:gd name="T2" fmla="+- 0 3750 3750"/>
              <a:gd name="T3" fmla="*/ 3750 h 8698"/>
              <a:gd name="T4" fmla="+- 0 10435 10424"/>
              <a:gd name="T5" fmla="*/ T4 w 81"/>
              <a:gd name="T6" fmla="+- 0 9085 3750"/>
              <a:gd name="T7" fmla="*/ 9085 h 8698"/>
              <a:gd name="T8" fmla="+- 0 10440 10424"/>
              <a:gd name="T9" fmla="*/ T8 w 81"/>
              <a:gd name="T10" fmla="+- 0 12448 3750"/>
              <a:gd name="T11" fmla="*/ 12448 h 8698"/>
              <a:gd name="T12" fmla="+- 0 10440 10424"/>
              <a:gd name="T13" fmla="*/ T12 w 81"/>
              <a:gd name="T14" fmla="+- 0 12448 3750"/>
              <a:gd name="T15" fmla="*/ 12448 h 869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81" h="8698">
                <a:moveTo>
                  <a:pt x="81" y="0"/>
                </a:moveTo>
                <a:cubicBezTo>
                  <a:pt x="51" y="1943"/>
                  <a:pt x="22" y="3885"/>
                  <a:pt x="11" y="5335"/>
                </a:cubicBezTo>
                <a:cubicBezTo>
                  <a:pt x="0" y="6784"/>
                  <a:pt x="16" y="8698"/>
                  <a:pt x="16" y="8698"/>
                </a:cubicBezTo>
                <a:lnTo>
                  <a:pt x="16" y="869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0" name="Freeform 118"/>
          <p:cNvSpPr>
            <a:spLocks noChangeArrowheads="1"/>
          </p:cNvSpPr>
          <p:nvPr/>
        </p:nvSpPr>
        <p:spPr bwMode="auto">
          <a:xfrm>
            <a:off x="6720131" y="2305723"/>
            <a:ext cx="622300" cy="1995487"/>
          </a:xfrm>
          <a:custGeom>
            <a:avLst/>
            <a:gdLst>
              <a:gd name="T0" fmla="+- 0 17211 17211"/>
              <a:gd name="T1" fmla="*/ T0 w 1729"/>
              <a:gd name="T2" fmla="+- 0 7269 7269"/>
              <a:gd name="T3" fmla="*/ 7269 h 5544"/>
              <a:gd name="T4" fmla="+- 0 17669 17211"/>
              <a:gd name="T5" fmla="*/ T4 w 1729"/>
              <a:gd name="T6" fmla="+- 0 7577 7269"/>
              <a:gd name="T7" fmla="*/ 7577 h 5544"/>
              <a:gd name="T8" fmla="+- 0 18483 17211"/>
              <a:gd name="T9" fmla="*/ T8 w 1729"/>
              <a:gd name="T10" fmla="+- 0 9065 7269"/>
              <a:gd name="T11" fmla="*/ 9065 h 5544"/>
              <a:gd name="T12" fmla="+- 0 18940 17211"/>
              <a:gd name="T13" fmla="*/ T12 w 1729"/>
              <a:gd name="T14" fmla="+- 0 12813 7269"/>
              <a:gd name="T15" fmla="*/ 12813 h 55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729" h="5544">
                <a:moveTo>
                  <a:pt x="0" y="0"/>
                </a:moveTo>
                <a:cubicBezTo>
                  <a:pt x="123" y="4"/>
                  <a:pt x="246" y="9"/>
                  <a:pt x="458" y="308"/>
                </a:cubicBezTo>
                <a:cubicBezTo>
                  <a:pt x="670" y="608"/>
                  <a:pt x="1060" y="924"/>
                  <a:pt x="1272" y="1796"/>
                </a:cubicBezTo>
                <a:cubicBezTo>
                  <a:pt x="1483" y="2669"/>
                  <a:pt x="1606" y="4106"/>
                  <a:pt x="1729" y="5544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1" name="Freeform 117"/>
          <p:cNvSpPr>
            <a:spLocks noChangeArrowheads="1"/>
          </p:cNvSpPr>
          <p:nvPr/>
        </p:nvSpPr>
        <p:spPr bwMode="auto">
          <a:xfrm>
            <a:off x="6750294" y="4165661"/>
            <a:ext cx="200025" cy="139700"/>
          </a:xfrm>
          <a:custGeom>
            <a:avLst/>
            <a:gdLst>
              <a:gd name="T0" fmla="+- 0 17298 17298"/>
              <a:gd name="T1" fmla="*/ T0 w 559"/>
              <a:gd name="T2" fmla="+- 0 12466 12466"/>
              <a:gd name="T3" fmla="*/ 12466 h 390"/>
              <a:gd name="T4" fmla="+- 0 17446 17298"/>
              <a:gd name="T5" fmla="*/ T4 w 559"/>
              <a:gd name="T6" fmla="+- 0 12488 12466"/>
              <a:gd name="T7" fmla="*/ 12488 h 390"/>
              <a:gd name="T8" fmla="+- 0 17708 17298"/>
              <a:gd name="T9" fmla="*/ T8 w 559"/>
              <a:gd name="T10" fmla="+- 0 12593 12466"/>
              <a:gd name="T11" fmla="*/ 12593 h 390"/>
              <a:gd name="T12" fmla="+- 0 17856 17298"/>
              <a:gd name="T13" fmla="*/ T12 w 559"/>
              <a:gd name="T14" fmla="+- 0 12856 12466"/>
              <a:gd name="T15" fmla="*/ 12856 h 39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559" h="390">
                <a:moveTo>
                  <a:pt x="0" y="0"/>
                </a:moveTo>
                <a:cubicBezTo>
                  <a:pt x="40" y="1"/>
                  <a:pt x="79" y="1"/>
                  <a:pt x="148" y="22"/>
                </a:cubicBezTo>
                <a:cubicBezTo>
                  <a:pt x="216" y="43"/>
                  <a:pt x="342" y="65"/>
                  <a:pt x="410" y="127"/>
                </a:cubicBezTo>
                <a:cubicBezTo>
                  <a:pt x="479" y="188"/>
                  <a:pt x="518" y="289"/>
                  <a:pt x="558" y="39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2" name="Freeform 116"/>
          <p:cNvSpPr>
            <a:spLocks noChangeArrowheads="1"/>
          </p:cNvSpPr>
          <p:nvPr/>
        </p:nvSpPr>
        <p:spPr bwMode="auto">
          <a:xfrm>
            <a:off x="6791569" y="3188373"/>
            <a:ext cx="336550" cy="1117600"/>
          </a:xfrm>
          <a:custGeom>
            <a:avLst/>
            <a:gdLst>
              <a:gd name="T0" fmla="+- 0 17411 17411"/>
              <a:gd name="T1" fmla="*/ T0 w 936"/>
              <a:gd name="T2" fmla="+- 0 9718 9718"/>
              <a:gd name="T3" fmla="*/ 9718 h 3104"/>
              <a:gd name="T4" fmla="+- 0 17659 17411"/>
              <a:gd name="T5" fmla="*/ T4 w 936"/>
              <a:gd name="T6" fmla="+- 0 9890 9718"/>
              <a:gd name="T7" fmla="*/ 9890 h 3104"/>
              <a:gd name="T8" fmla="+- 0 18099 17411"/>
              <a:gd name="T9" fmla="*/ T8 w 936"/>
              <a:gd name="T10" fmla="+- 0 10723 9718"/>
              <a:gd name="T11" fmla="*/ 10723 h 3104"/>
              <a:gd name="T12" fmla="+- 0 18347 17411"/>
              <a:gd name="T13" fmla="*/ T12 w 936"/>
              <a:gd name="T14" fmla="+- 0 12821 9718"/>
              <a:gd name="T15" fmla="*/ 12821 h 31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936" h="3104">
                <a:moveTo>
                  <a:pt x="0" y="0"/>
                </a:moveTo>
                <a:cubicBezTo>
                  <a:pt x="67" y="2"/>
                  <a:pt x="133" y="5"/>
                  <a:pt x="248" y="172"/>
                </a:cubicBezTo>
                <a:cubicBezTo>
                  <a:pt x="362" y="340"/>
                  <a:pt x="573" y="517"/>
                  <a:pt x="688" y="1005"/>
                </a:cubicBezTo>
                <a:cubicBezTo>
                  <a:pt x="803" y="1494"/>
                  <a:pt x="869" y="2298"/>
                  <a:pt x="936" y="3103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3" name="Freeform 115"/>
          <p:cNvSpPr>
            <a:spLocks noChangeArrowheads="1"/>
          </p:cNvSpPr>
          <p:nvPr/>
        </p:nvSpPr>
        <p:spPr bwMode="auto">
          <a:xfrm>
            <a:off x="4975469" y="1050010"/>
            <a:ext cx="127000" cy="1276350"/>
          </a:xfrm>
          <a:custGeom>
            <a:avLst/>
            <a:gdLst>
              <a:gd name="T0" fmla="+- 0 12366 12366"/>
              <a:gd name="T1" fmla="*/ T0 w 352"/>
              <a:gd name="T2" fmla="+- 0 3780 3780"/>
              <a:gd name="T3" fmla="*/ 3780 h 3546"/>
              <a:gd name="T4" fmla="+- 0 12566 12366"/>
              <a:gd name="T5" fmla="*/ T4 w 352"/>
              <a:gd name="T6" fmla="+- 0 5956 3780"/>
              <a:gd name="T7" fmla="*/ 5956 h 3546"/>
              <a:gd name="T8" fmla="+- 0 12717 12366"/>
              <a:gd name="T9" fmla="*/ T8 w 352"/>
              <a:gd name="T10" fmla="+- 0 7326 3780"/>
              <a:gd name="T11" fmla="*/ 7326 h 3546"/>
              <a:gd name="T12" fmla="+- 0 12717 12366"/>
              <a:gd name="T13" fmla="*/ T12 w 352"/>
              <a:gd name="T14" fmla="+- 0 7326 3780"/>
              <a:gd name="T15" fmla="*/ 7326 h 35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352" h="3546">
                <a:moveTo>
                  <a:pt x="0" y="0"/>
                </a:moveTo>
                <a:cubicBezTo>
                  <a:pt x="71" y="793"/>
                  <a:pt x="142" y="1585"/>
                  <a:pt x="200" y="2176"/>
                </a:cubicBezTo>
                <a:cubicBezTo>
                  <a:pt x="259" y="2767"/>
                  <a:pt x="351" y="3546"/>
                  <a:pt x="351" y="3546"/>
                </a:cubicBezTo>
                <a:lnTo>
                  <a:pt x="351" y="354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4" name="Freeform 113"/>
          <p:cNvSpPr>
            <a:spLocks noChangeArrowheads="1"/>
          </p:cNvSpPr>
          <p:nvPr/>
        </p:nvSpPr>
        <p:spPr bwMode="auto">
          <a:xfrm>
            <a:off x="4232519" y="1575473"/>
            <a:ext cx="2566987" cy="2730500"/>
          </a:xfrm>
          <a:custGeom>
            <a:avLst/>
            <a:gdLst>
              <a:gd name="T0" fmla="+- 0 10304 10304"/>
              <a:gd name="T1" fmla="*/ T0 w 7131"/>
              <a:gd name="T2" fmla="+- 0 12825 5239"/>
              <a:gd name="T3" fmla="*/ 12825 h 7587"/>
              <a:gd name="T4" fmla="+- 0 11422 10304"/>
              <a:gd name="T5" fmla="*/ T4 w 7131"/>
              <a:gd name="T6" fmla="+- 0 9720 5239"/>
              <a:gd name="T7" fmla="*/ 9720 h 7587"/>
              <a:gd name="T8" fmla="+- 0 12828 10304"/>
              <a:gd name="T9" fmla="*/ T8 w 7131"/>
              <a:gd name="T10" fmla="+- 0 7113 5239"/>
              <a:gd name="T11" fmla="*/ 7113 h 7587"/>
              <a:gd name="T12" fmla="+- 0 14197 10304"/>
              <a:gd name="T13" fmla="*/ T12 w 7131"/>
              <a:gd name="T14" fmla="+- 0 5640 5239"/>
              <a:gd name="T15" fmla="*/ 5640 h 7587"/>
              <a:gd name="T16" fmla="+- 0 15229 10304"/>
              <a:gd name="T17" fmla="*/ T16 w 7131"/>
              <a:gd name="T18" fmla="+- 0 5357 5239"/>
              <a:gd name="T19" fmla="*/ 5357 h 7587"/>
              <a:gd name="T20" fmla="+- 0 16288 10304"/>
              <a:gd name="T21" fmla="*/ T20 w 7131"/>
              <a:gd name="T22" fmla="+- 0 5481 5239"/>
              <a:gd name="T23" fmla="*/ 5481 h 7587"/>
              <a:gd name="T24" fmla="+- 0 17091 10304"/>
              <a:gd name="T25" fmla="*/ T24 w 7131"/>
              <a:gd name="T26" fmla="+- 0 6802 5239"/>
              <a:gd name="T27" fmla="*/ 6802 h 7587"/>
              <a:gd name="T28" fmla="+- 0 17406 10304"/>
              <a:gd name="T29" fmla="*/ T28 w 7131"/>
              <a:gd name="T30" fmla="+- 0 9810 5239"/>
              <a:gd name="T31" fmla="*/ 9810 h 7587"/>
              <a:gd name="T32" fmla="+- 0 17260 10304"/>
              <a:gd name="T33" fmla="*/ T32 w 7131"/>
              <a:gd name="T34" fmla="+- 0 12763 5239"/>
              <a:gd name="T35" fmla="*/ 12763 h 758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7131" h="7587">
                <a:moveTo>
                  <a:pt x="0" y="7586"/>
                </a:moveTo>
                <a:cubicBezTo>
                  <a:pt x="347" y="6507"/>
                  <a:pt x="698" y="5435"/>
                  <a:pt x="1118" y="4481"/>
                </a:cubicBezTo>
                <a:cubicBezTo>
                  <a:pt x="1538" y="3527"/>
                  <a:pt x="2063" y="2552"/>
                  <a:pt x="2524" y="1874"/>
                </a:cubicBezTo>
                <a:cubicBezTo>
                  <a:pt x="2985" y="1196"/>
                  <a:pt x="3492" y="692"/>
                  <a:pt x="3893" y="401"/>
                </a:cubicBezTo>
                <a:cubicBezTo>
                  <a:pt x="4295" y="111"/>
                  <a:pt x="4578" y="145"/>
                  <a:pt x="4925" y="118"/>
                </a:cubicBezTo>
                <a:cubicBezTo>
                  <a:pt x="5272" y="90"/>
                  <a:pt x="5673" y="0"/>
                  <a:pt x="5984" y="242"/>
                </a:cubicBezTo>
                <a:cubicBezTo>
                  <a:pt x="6294" y="484"/>
                  <a:pt x="6600" y="844"/>
                  <a:pt x="6787" y="1563"/>
                </a:cubicBezTo>
                <a:cubicBezTo>
                  <a:pt x="6974" y="2282"/>
                  <a:pt x="7075" y="3575"/>
                  <a:pt x="7102" y="4571"/>
                </a:cubicBezTo>
                <a:cubicBezTo>
                  <a:pt x="7130" y="5567"/>
                  <a:pt x="7043" y="6542"/>
                  <a:pt x="6956" y="7524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5" name="Freeform 109"/>
          <p:cNvSpPr>
            <a:spLocks noChangeArrowheads="1"/>
          </p:cNvSpPr>
          <p:nvPr/>
        </p:nvSpPr>
        <p:spPr bwMode="auto">
          <a:xfrm>
            <a:off x="4283319" y="4166273"/>
            <a:ext cx="2465387" cy="9525"/>
          </a:xfrm>
          <a:custGeom>
            <a:avLst/>
            <a:gdLst>
              <a:gd name="T0" fmla="+- 0 10441 10441"/>
              <a:gd name="T1" fmla="*/ T0 w 6848"/>
              <a:gd name="T2" fmla="+- 0 12462 12435"/>
              <a:gd name="T3" fmla="*/ 12462 h 27"/>
              <a:gd name="T4" fmla="+- 0 17288 10441"/>
              <a:gd name="T5" fmla="*/ T4 w 6848"/>
              <a:gd name="T6" fmla="+- 0 12435 12435"/>
              <a:gd name="T7" fmla="*/ 12435 h 27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6848" h="27">
                <a:moveTo>
                  <a:pt x="0" y="27"/>
                </a:moveTo>
                <a:lnTo>
                  <a:pt x="6847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6" name="Freeform 108"/>
          <p:cNvSpPr>
            <a:spLocks noChangeArrowheads="1"/>
          </p:cNvSpPr>
          <p:nvPr/>
        </p:nvSpPr>
        <p:spPr bwMode="auto">
          <a:xfrm>
            <a:off x="3678481" y="1005560"/>
            <a:ext cx="1465263" cy="292100"/>
          </a:xfrm>
          <a:custGeom>
            <a:avLst/>
            <a:gdLst>
              <a:gd name="T0" fmla="+- 0 8763 8763"/>
              <a:gd name="T1" fmla="*/ T0 w 4070"/>
              <a:gd name="T2" fmla="+- 0 4467 3658"/>
              <a:gd name="T3" fmla="*/ 4467 h 810"/>
              <a:gd name="T4" fmla="+- 0 12832 8763"/>
              <a:gd name="T5" fmla="*/ T4 w 4070"/>
              <a:gd name="T6" fmla="+- 0 4467 3658"/>
              <a:gd name="T7" fmla="*/ 4467 h 810"/>
              <a:gd name="T8" fmla="+- 0 12832 8763"/>
              <a:gd name="T9" fmla="*/ T8 w 4070"/>
              <a:gd name="T10" fmla="+- 0 3658 3658"/>
              <a:gd name="T11" fmla="*/ 3658 h 810"/>
              <a:gd name="T12" fmla="+- 0 8763 8763"/>
              <a:gd name="T13" fmla="*/ T12 w 4070"/>
              <a:gd name="T14" fmla="+- 0 3658 3658"/>
              <a:gd name="T15" fmla="*/ 3658 h 810"/>
              <a:gd name="T16" fmla="+- 0 8763 8763"/>
              <a:gd name="T17" fmla="*/ T16 w 4070"/>
              <a:gd name="T18" fmla="+- 0 4467 3658"/>
              <a:gd name="T19" fmla="*/ 4467 h 8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4070" h="810">
                <a:moveTo>
                  <a:pt x="0" y="809"/>
                </a:moveTo>
                <a:lnTo>
                  <a:pt x="4069" y="809"/>
                </a:lnTo>
                <a:lnTo>
                  <a:pt x="4069" y="0"/>
                </a:lnTo>
                <a:lnTo>
                  <a:pt x="0" y="0"/>
                </a:lnTo>
                <a:lnTo>
                  <a:pt x="0" y="809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7" name="Text Box 104"/>
          <p:cNvSpPr txBox="1">
            <a:spLocks noChangeArrowheads="1"/>
          </p:cNvSpPr>
          <p:nvPr/>
        </p:nvSpPr>
        <p:spPr bwMode="auto">
          <a:xfrm>
            <a:off x="4011856" y="1016673"/>
            <a:ext cx="5429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Liquid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98" name="Freeform 83"/>
          <p:cNvSpPr>
            <a:spLocks noChangeArrowheads="1"/>
          </p:cNvSpPr>
          <p:nvPr/>
        </p:nvSpPr>
        <p:spPr bwMode="auto">
          <a:xfrm>
            <a:off x="4663343" y="3177748"/>
            <a:ext cx="2120900" cy="11113"/>
          </a:xfrm>
          <a:custGeom>
            <a:avLst/>
            <a:gdLst>
              <a:gd name="T0" fmla="+- 0 11468 11468"/>
              <a:gd name="T1" fmla="*/ T0 w 5889"/>
              <a:gd name="T2" fmla="+- 0 9705 9705"/>
              <a:gd name="T3" fmla="*/ 9705 h 32"/>
              <a:gd name="T4" fmla="+- 0 17357 11468"/>
              <a:gd name="T5" fmla="*/ T4 w 5889"/>
              <a:gd name="T6" fmla="+- 0 9737 9705"/>
              <a:gd name="T7" fmla="*/ 9737 h 32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5889" h="32">
                <a:moveTo>
                  <a:pt x="0" y="0"/>
                </a:moveTo>
                <a:lnTo>
                  <a:pt x="5889" y="32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9" name="Freeform 93"/>
          <p:cNvSpPr>
            <a:spLocks noChangeArrowheads="1"/>
          </p:cNvSpPr>
          <p:nvPr/>
        </p:nvSpPr>
        <p:spPr bwMode="auto">
          <a:xfrm>
            <a:off x="5113581" y="2305723"/>
            <a:ext cx="1606550" cy="6350"/>
          </a:xfrm>
          <a:custGeom>
            <a:avLst/>
            <a:gdLst>
              <a:gd name="T0" fmla="+- 0 12749 12749"/>
              <a:gd name="T1" fmla="*/ T0 w 4462"/>
              <a:gd name="T2" fmla="+- 0 7289 7269"/>
              <a:gd name="T3" fmla="*/ 7289 h 20"/>
              <a:gd name="T4" fmla="+- 0 17211 12749"/>
              <a:gd name="T5" fmla="*/ T4 w 4462"/>
              <a:gd name="T6" fmla="+- 0 7269 7269"/>
              <a:gd name="T7" fmla="*/ 7269 h 20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4462" h="20">
                <a:moveTo>
                  <a:pt x="0" y="20"/>
                </a:moveTo>
                <a:lnTo>
                  <a:pt x="4462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01" name="Text Box 96"/>
          <p:cNvSpPr txBox="1">
            <a:spLocks noChangeArrowheads="1"/>
          </p:cNvSpPr>
          <p:nvPr/>
        </p:nvSpPr>
        <p:spPr bwMode="auto">
          <a:xfrm rot="5400000">
            <a:off x="7597102" y="3995495"/>
            <a:ext cx="244475" cy="101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err="1" smtClean="0">
                <a:latin typeface="Bell MT" panose="02020503060305020303" pitchFamily="18" charset="0"/>
              </a:rPr>
              <a:t>E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nthalpy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02" name="Text Box 104"/>
          <p:cNvSpPr txBox="1">
            <a:spLocks noChangeArrowheads="1"/>
          </p:cNvSpPr>
          <p:nvPr/>
        </p:nvSpPr>
        <p:spPr bwMode="auto">
          <a:xfrm>
            <a:off x="7089775" y="1016673"/>
            <a:ext cx="5429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Gas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19" name="Text Box 104"/>
          <p:cNvSpPr txBox="1">
            <a:spLocks noChangeArrowheads="1"/>
          </p:cNvSpPr>
          <p:nvPr/>
        </p:nvSpPr>
        <p:spPr bwMode="auto">
          <a:xfrm>
            <a:off x="4913556" y="3868371"/>
            <a:ext cx="1234749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Isothermal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 line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20" name="Text Box 104"/>
          <p:cNvSpPr txBox="1">
            <a:spLocks noChangeArrowheads="1"/>
          </p:cNvSpPr>
          <p:nvPr/>
        </p:nvSpPr>
        <p:spPr bwMode="auto">
          <a:xfrm>
            <a:off x="5348694" y="1778672"/>
            <a:ext cx="1234749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2-phase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latin typeface="Bell MT" panose="02020503060305020303" pitchFamily="18" charset="0"/>
              </a:rPr>
              <a:t>(Evaporation)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21" name="Text Box 96"/>
          <p:cNvSpPr txBox="1">
            <a:spLocks noChangeArrowheads="1"/>
          </p:cNvSpPr>
          <p:nvPr/>
        </p:nvSpPr>
        <p:spPr bwMode="auto">
          <a:xfrm rot="5400000">
            <a:off x="3037406" y="5349359"/>
            <a:ext cx="244475" cy="6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Pump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Bell MT" panose="02020503060305020303" pitchFamily="18" charset="0"/>
            </a:endParaRPr>
          </a:p>
        </p:txBody>
      </p:sp>
      <p:grpSp>
        <p:nvGrpSpPr>
          <p:cNvPr id="132" name="Groupe 131"/>
          <p:cNvGrpSpPr/>
          <p:nvPr/>
        </p:nvGrpSpPr>
        <p:grpSpPr>
          <a:xfrm>
            <a:off x="2878900" y="2098922"/>
            <a:ext cx="2239444" cy="1345038"/>
            <a:chOff x="2878900" y="2098922"/>
            <a:chExt cx="2239444" cy="1345038"/>
          </a:xfrm>
        </p:grpSpPr>
        <p:sp>
          <p:nvSpPr>
            <p:cNvPr id="104" name="Text Box 91"/>
            <p:cNvSpPr txBox="1">
              <a:spLocks noChangeArrowheads="1"/>
            </p:cNvSpPr>
            <p:nvPr/>
          </p:nvSpPr>
          <p:spPr bwMode="auto">
            <a:xfrm>
              <a:off x="4705594" y="2127923"/>
              <a:ext cx="166687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3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05" name="Text Box 90"/>
            <p:cNvSpPr txBox="1">
              <a:spLocks noChangeArrowheads="1"/>
            </p:cNvSpPr>
            <p:nvPr/>
          </p:nvSpPr>
          <p:spPr bwMode="auto">
            <a:xfrm>
              <a:off x="3903541" y="2098922"/>
              <a:ext cx="255953" cy="198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2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08" name="Text Box 87"/>
            <p:cNvSpPr txBox="1">
              <a:spLocks noChangeArrowheads="1"/>
            </p:cNvSpPr>
            <p:nvPr/>
          </p:nvSpPr>
          <p:spPr bwMode="auto">
            <a:xfrm>
              <a:off x="2878900" y="3046806"/>
              <a:ext cx="287337" cy="23256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7 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09" name="Text Box 84"/>
            <p:cNvSpPr txBox="1">
              <a:spLocks noChangeArrowheads="1"/>
            </p:cNvSpPr>
            <p:nvPr/>
          </p:nvSpPr>
          <p:spPr bwMode="auto">
            <a:xfrm>
              <a:off x="3911844" y="3216948"/>
              <a:ext cx="166687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6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10" name="Text Box 81"/>
            <p:cNvSpPr txBox="1">
              <a:spLocks noChangeArrowheads="1"/>
            </p:cNvSpPr>
            <p:nvPr/>
          </p:nvSpPr>
          <p:spPr bwMode="auto">
            <a:xfrm>
              <a:off x="4783381" y="3226473"/>
              <a:ext cx="334963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4</a:t>
              </a: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&amp;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5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11" name="AutoShape 80"/>
            <p:cNvSpPr>
              <a:spLocks noChangeArrowheads="1"/>
            </p:cNvSpPr>
            <p:nvPr/>
          </p:nvSpPr>
          <p:spPr bwMode="auto">
            <a:xfrm>
              <a:off x="4121394" y="2367635"/>
              <a:ext cx="257175" cy="819150"/>
            </a:xfrm>
            <a:custGeom>
              <a:avLst/>
              <a:gdLst>
                <a:gd name="T0" fmla="+- 0 10569 9994"/>
                <a:gd name="T1" fmla="*/ T0 w 717"/>
                <a:gd name="T2" fmla="+- 0 9537 7439"/>
                <a:gd name="T3" fmla="*/ 9537 h 2274"/>
                <a:gd name="T4" fmla="+- 0 10620 9994"/>
                <a:gd name="T5" fmla="*/ T4 w 717"/>
                <a:gd name="T6" fmla="+- 0 9385 7439"/>
                <a:gd name="T7" fmla="*/ 9385 h 2274"/>
                <a:gd name="T8" fmla="+- 0 10653 9994"/>
                <a:gd name="T9" fmla="*/ T8 w 717"/>
                <a:gd name="T10" fmla="+- 0 9257 7439"/>
                <a:gd name="T11" fmla="*/ 9257 h 2274"/>
                <a:gd name="T12" fmla="+- 0 10665 9994"/>
                <a:gd name="T13" fmla="*/ T12 w 717"/>
                <a:gd name="T14" fmla="+- 0 9156 7439"/>
                <a:gd name="T15" fmla="*/ 9156 h 2274"/>
                <a:gd name="T16" fmla="+- 0 10670 9994"/>
                <a:gd name="T17" fmla="*/ T16 w 717"/>
                <a:gd name="T18" fmla="+- 0 9003 7439"/>
                <a:gd name="T19" fmla="*/ 9003 h 2274"/>
                <a:gd name="T20" fmla="+- 0 10674 9994"/>
                <a:gd name="T21" fmla="*/ T20 w 717"/>
                <a:gd name="T22" fmla="+- 0 8894 7439"/>
                <a:gd name="T23" fmla="*/ 8894 h 2274"/>
                <a:gd name="T24" fmla="+- 0 10657 9994"/>
                <a:gd name="T25" fmla="*/ T24 w 717"/>
                <a:gd name="T26" fmla="+- 0 8798 7439"/>
                <a:gd name="T27" fmla="*/ 8798 h 2274"/>
                <a:gd name="T28" fmla="+- 0 10638 9994"/>
                <a:gd name="T29" fmla="*/ T28 w 717"/>
                <a:gd name="T30" fmla="+- 0 8728 7439"/>
                <a:gd name="T31" fmla="*/ 8728 h 2274"/>
                <a:gd name="T32" fmla="+- 0 10595 9994"/>
                <a:gd name="T33" fmla="*/ T32 w 717"/>
                <a:gd name="T34" fmla="+- 0 8585 7439"/>
                <a:gd name="T35" fmla="*/ 8585 h 2274"/>
                <a:gd name="T36" fmla="+- 0 10550 9994"/>
                <a:gd name="T37" fmla="*/ T36 w 717"/>
                <a:gd name="T38" fmla="+- 0 8481 7439"/>
                <a:gd name="T39" fmla="*/ 8481 h 2274"/>
                <a:gd name="T40" fmla="+- 0 10512 9994"/>
                <a:gd name="T41" fmla="*/ T40 w 717"/>
                <a:gd name="T42" fmla="+- 0 8427 7439"/>
                <a:gd name="T43" fmla="*/ 8427 h 2274"/>
                <a:gd name="T44" fmla="+- 0 10488 9994"/>
                <a:gd name="T45" fmla="*/ T44 w 717"/>
                <a:gd name="T46" fmla="+- 0 8409 7439"/>
                <a:gd name="T47" fmla="*/ 8409 h 2274"/>
                <a:gd name="T48" fmla="+- 0 10478 9994"/>
                <a:gd name="T49" fmla="*/ T48 w 717"/>
                <a:gd name="T50" fmla="+- 0 8407 7439"/>
                <a:gd name="T51" fmla="*/ 8407 h 2274"/>
                <a:gd name="T52" fmla="+- 0 10444 9994"/>
                <a:gd name="T53" fmla="*/ T52 w 717"/>
                <a:gd name="T54" fmla="+- 0 8407 7439"/>
                <a:gd name="T55" fmla="*/ 8407 h 2274"/>
                <a:gd name="T56" fmla="+- 0 10367 9994"/>
                <a:gd name="T57" fmla="*/ T56 w 717"/>
                <a:gd name="T58" fmla="+- 0 8431 7439"/>
                <a:gd name="T59" fmla="*/ 8431 h 2274"/>
                <a:gd name="T60" fmla="+- 0 10263 9994"/>
                <a:gd name="T61" fmla="*/ T60 w 717"/>
                <a:gd name="T62" fmla="+- 0 8469 7439"/>
                <a:gd name="T63" fmla="*/ 8469 h 2274"/>
                <a:gd name="T64" fmla="+- 0 10221 9994"/>
                <a:gd name="T65" fmla="*/ T64 w 717"/>
                <a:gd name="T66" fmla="+- 0 8473 7439"/>
                <a:gd name="T67" fmla="*/ 8473 h 2274"/>
                <a:gd name="T68" fmla="+- 0 10136 9994"/>
                <a:gd name="T69" fmla="*/ T68 w 717"/>
                <a:gd name="T70" fmla="+- 0 8455 7439"/>
                <a:gd name="T71" fmla="*/ 8455 h 2274"/>
                <a:gd name="T72" fmla="+- 0 10066 9994"/>
                <a:gd name="T73" fmla="*/ T72 w 717"/>
                <a:gd name="T74" fmla="+- 0 8431 7439"/>
                <a:gd name="T75" fmla="*/ 8431 h 2274"/>
                <a:gd name="T76" fmla="+- 0 10034 9994"/>
                <a:gd name="T77" fmla="*/ T76 w 717"/>
                <a:gd name="T78" fmla="+- 0 8407 7439"/>
                <a:gd name="T79" fmla="*/ 8407 h 2274"/>
                <a:gd name="T80" fmla="+- 0 10020 9994"/>
                <a:gd name="T81" fmla="*/ T80 w 717"/>
                <a:gd name="T82" fmla="+- 0 8389 7439"/>
                <a:gd name="T83" fmla="*/ 8389 h 2274"/>
                <a:gd name="T84" fmla="+- 0 10002 9994"/>
                <a:gd name="T85" fmla="*/ T84 w 717"/>
                <a:gd name="T86" fmla="+- 0 8351 7439"/>
                <a:gd name="T87" fmla="*/ 8351 h 2274"/>
                <a:gd name="T88" fmla="+- 0 9994 9994"/>
                <a:gd name="T89" fmla="*/ T88 w 717"/>
                <a:gd name="T90" fmla="+- 0 8298 7439"/>
                <a:gd name="T91" fmla="*/ 8298 h 2274"/>
                <a:gd name="T92" fmla="+- 0 10005 9994"/>
                <a:gd name="T93" fmla="*/ T92 w 717"/>
                <a:gd name="T94" fmla="+- 0 8193 7439"/>
                <a:gd name="T95" fmla="*/ 8193 h 2274"/>
                <a:gd name="T96" fmla="+- 0 10039 9994"/>
                <a:gd name="T97" fmla="*/ T96 w 717"/>
                <a:gd name="T98" fmla="+- 0 8061 7439"/>
                <a:gd name="T99" fmla="*/ 8061 h 2274"/>
                <a:gd name="T100" fmla="+- 0 10090 9994"/>
                <a:gd name="T101" fmla="*/ T100 w 717"/>
                <a:gd name="T102" fmla="+- 0 7907 7439"/>
                <a:gd name="T103" fmla="*/ 7907 h 2274"/>
                <a:gd name="T104" fmla="+- 0 10176 9994"/>
                <a:gd name="T105" fmla="*/ T104 w 717"/>
                <a:gd name="T106" fmla="+- 0 7677 7439"/>
                <a:gd name="T107" fmla="*/ 7677 h 2274"/>
                <a:gd name="T108" fmla="+- 0 10292 9994"/>
                <a:gd name="T109" fmla="*/ T108 w 717"/>
                <a:gd name="T110" fmla="+- 0 7477 7439"/>
                <a:gd name="T111" fmla="*/ 7477 h 2274"/>
                <a:gd name="T112" fmla="+- 0 10164 9994"/>
                <a:gd name="T113" fmla="*/ T112 w 717"/>
                <a:gd name="T114" fmla="+- 0 7807 7439"/>
                <a:gd name="T115" fmla="*/ 7807 h 2274"/>
                <a:gd name="T116" fmla="+- 0 10105 9994"/>
                <a:gd name="T117" fmla="*/ T116 w 717"/>
                <a:gd name="T118" fmla="+- 0 7972 7439"/>
                <a:gd name="T119" fmla="*/ 7972 h 2274"/>
                <a:gd name="T120" fmla="+- 0 10060 9994"/>
                <a:gd name="T121" fmla="*/ T120 w 717"/>
                <a:gd name="T122" fmla="+- 0 8117 7439"/>
                <a:gd name="T123" fmla="*/ 8117 h 2274"/>
                <a:gd name="T124" fmla="+- 0 10034 9994"/>
                <a:gd name="T125" fmla="*/ T124 w 717"/>
                <a:gd name="T126" fmla="+- 0 8235 7439"/>
                <a:gd name="T127" fmla="*/ 8235 h 2274"/>
                <a:gd name="T128" fmla="+- 0 10031 9994"/>
                <a:gd name="T129" fmla="*/ T128 w 717"/>
                <a:gd name="T130" fmla="+- 0 8319 7439"/>
                <a:gd name="T131" fmla="*/ 8319 h 2274"/>
                <a:gd name="T132" fmla="+- 0 10042 9994"/>
                <a:gd name="T133" fmla="*/ T132 w 717"/>
                <a:gd name="T134" fmla="+- 0 8358 7439"/>
                <a:gd name="T135" fmla="*/ 8358 h 2274"/>
                <a:gd name="T136" fmla="+- 0 10049 9994"/>
                <a:gd name="T137" fmla="*/ T136 w 717"/>
                <a:gd name="T138" fmla="+- 0 8369 7439"/>
                <a:gd name="T139" fmla="*/ 8369 h 2274"/>
                <a:gd name="T140" fmla="+- 0 10070 9994"/>
                <a:gd name="T141" fmla="*/ T140 w 717"/>
                <a:gd name="T142" fmla="+- 0 8392 7439"/>
                <a:gd name="T143" fmla="*/ 8392 h 2274"/>
                <a:gd name="T144" fmla="+- 0 10095 9994"/>
                <a:gd name="T145" fmla="*/ T144 w 717"/>
                <a:gd name="T146" fmla="+- 0 8406 7439"/>
                <a:gd name="T147" fmla="*/ 8406 h 2274"/>
                <a:gd name="T148" fmla="+- 0 10178 9994"/>
                <a:gd name="T149" fmla="*/ T148 w 717"/>
                <a:gd name="T150" fmla="+- 0 8428 7439"/>
                <a:gd name="T151" fmla="*/ 8428 h 2274"/>
                <a:gd name="T152" fmla="+- 0 10223 9994"/>
                <a:gd name="T153" fmla="*/ T152 w 717"/>
                <a:gd name="T154" fmla="+- 0 8438 7439"/>
                <a:gd name="T155" fmla="*/ 8438 h 2274"/>
                <a:gd name="T156" fmla="+- 0 10272 9994"/>
                <a:gd name="T157" fmla="*/ T156 w 717"/>
                <a:gd name="T158" fmla="+- 0 8430 7439"/>
                <a:gd name="T159" fmla="*/ 8430 h 2274"/>
                <a:gd name="T160" fmla="+- 0 10398 9994"/>
                <a:gd name="T161" fmla="*/ T160 w 717"/>
                <a:gd name="T162" fmla="+- 0 8382 7439"/>
                <a:gd name="T163" fmla="*/ 8382 h 2274"/>
                <a:gd name="T164" fmla="+- 0 10460 9994"/>
                <a:gd name="T165" fmla="*/ T164 w 717"/>
                <a:gd name="T166" fmla="+- 0 8370 7439"/>
                <a:gd name="T167" fmla="*/ 8370 h 2274"/>
                <a:gd name="T168" fmla="+- 0 10484 9994"/>
                <a:gd name="T169" fmla="*/ T168 w 717"/>
                <a:gd name="T170" fmla="+- 0 8372 7439"/>
                <a:gd name="T171" fmla="*/ 8372 h 2274"/>
                <a:gd name="T172" fmla="+- 0 10520 9994"/>
                <a:gd name="T173" fmla="*/ T172 w 717"/>
                <a:gd name="T174" fmla="+- 0 8387 7439"/>
                <a:gd name="T175" fmla="*/ 8387 h 2274"/>
                <a:gd name="T176" fmla="+- 0 10554 9994"/>
                <a:gd name="T177" fmla="*/ T176 w 717"/>
                <a:gd name="T178" fmla="+- 0 8421 7439"/>
                <a:gd name="T179" fmla="*/ 8421 h 2274"/>
                <a:gd name="T180" fmla="+- 0 10594 9994"/>
                <a:gd name="T181" fmla="*/ T180 w 717"/>
                <a:gd name="T182" fmla="+- 0 8490 7439"/>
                <a:gd name="T183" fmla="*/ 8490 h 2274"/>
                <a:gd name="T184" fmla="+- 0 10648 9994"/>
                <a:gd name="T185" fmla="*/ T184 w 717"/>
                <a:gd name="T186" fmla="+- 0 8634 7439"/>
                <a:gd name="T187" fmla="*/ 8634 h 2274"/>
                <a:gd name="T188" fmla="+- 0 10680 9994"/>
                <a:gd name="T189" fmla="*/ T188 w 717"/>
                <a:gd name="T190" fmla="+- 0 8744 7439"/>
                <a:gd name="T191" fmla="*/ 8744 h 2274"/>
                <a:gd name="T192" fmla="+- 0 10701 9994"/>
                <a:gd name="T193" fmla="*/ T192 w 717"/>
                <a:gd name="T194" fmla="+- 0 8828 7439"/>
                <a:gd name="T195" fmla="*/ 8828 h 2274"/>
                <a:gd name="T196" fmla="+- 0 10710 9994"/>
                <a:gd name="T197" fmla="*/ T196 w 717"/>
                <a:gd name="T198" fmla="+- 0 8923 7439"/>
                <a:gd name="T199" fmla="*/ 8923 h 2274"/>
                <a:gd name="T200" fmla="+- 0 10704 9994"/>
                <a:gd name="T201" fmla="*/ T200 w 717"/>
                <a:gd name="T202" fmla="+- 0 9034 7439"/>
                <a:gd name="T203" fmla="*/ 9034 h 2274"/>
                <a:gd name="T204" fmla="+- 0 10698 9994"/>
                <a:gd name="T205" fmla="*/ T204 w 717"/>
                <a:gd name="T206" fmla="+- 0 9192 7439"/>
                <a:gd name="T207" fmla="*/ 9192 h 2274"/>
                <a:gd name="T208" fmla="+- 0 10678 9994"/>
                <a:gd name="T209" fmla="*/ T208 w 717"/>
                <a:gd name="T210" fmla="+- 0 9305 7439"/>
                <a:gd name="T211" fmla="*/ 9305 h 2274"/>
                <a:gd name="T212" fmla="+- 0 10638 9994"/>
                <a:gd name="T213" fmla="*/ T212 w 717"/>
                <a:gd name="T214" fmla="+- 0 9445 7439"/>
                <a:gd name="T215" fmla="*/ 9445 h 2274"/>
                <a:gd name="T216" fmla="+- 0 10583 9994"/>
                <a:gd name="T217" fmla="*/ T216 w 717"/>
                <a:gd name="T218" fmla="+- 0 9603 7439"/>
                <a:gd name="T219" fmla="*/ 9603 h 2274"/>
                <a:gd name="T220" fmla="+- 0 10289 9994"/>
                <a:gd name="T221" fmla="*/ T220 w 717"/>
                <a:gd name="T222" fmla="+- 0 7439 7439"/>
                <a:gd name="T223" fmla="*/ 7439 h 2274"/>
                <a:gd name="T224" fmla="+- 0 10295 9994"/>
                <a:gd name="T225" fmla="*/ T224 w 717"/>
                <a:gd name="T226" fmla="+- 0 7716 7439"/>
                <a:gd name="T227" fmla="*/ 7716 h 2274"/>
                <a:gd name="T228" fmla="+- 0 10094 9994"/>
                <a:gd name="T229" fmla="*/ T228 w 717"/>
                <a:gd name="T230" fmla="+- 0 7636 7439"/>
                <a:gd name="T231" fmla="*/ 7636 h 22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717" h="2274">
                  <a:moveTo>
                    <a:pt x="516" y="2261"/>
                  </a:moveTo>
                  <a:lnTo>
                    <a:pt x="556" y="2152"/>
                  </a:lnTo>
                  <a:lnTo>
                    <a:pt x="575" y="2098"/>
                  </a:lnTo>
                  <a:lnTo>
                    <a:pt x="594" y="2046"/>
                  </a:lnTo>
                  <a:lnTo>
                    <a:pt x="610" y="1995"/>
                  </a:lnTo>
                  <a:lnTo>
                    <a:pt x="626" y="1946"/>
                  </a:lnTo>
                  <a:lnTo>
                    <a:pt x="639" y="1901"/>
                  </a:lnTo>
                  <a:lnTo>
                    <a:pt x="650" y="1857"/>
                  </a:lnTo>
                  <a:lnTo>
                    <a:pt x="659" y="1818"/>
                  </a:lnTo>
                  <a:lnTo>
                    <a:pt x="665" y="1782"/>
                  </a:lnTo>
                  <a:lnTo>
                    <a:pt x="669" y="1748"/>
                  </a:lnTo>
                  <a:lnTo>
                    <a:pt x="671" y="1717"/>
                  </a:lnTo>
                  <a:lnTo>
                    <a:pt x="674" y="1656"/>
                  </a:lnTo>
                  <a:lnTo>
                    <a:pt x="675" y="1595"/>
                  </a:lnTo>
                  <a:lnTo>
                    <a:pt x="676" y="1564"/>
                  </a:lnTo>
                  <a:lnTo>
                    <a:pt x="678" y="1536"/>
                  </a:lnTo>
                  <a:lnTo>
                    <a:pt x="681" y="1482"/>
                  </a:lnTo>
                  <a:lnTo>
                    <a:pt x="680" y="1455"/>
                  </a:lnTo>
                  <a:lnTo>
                    <a:pt x="678" y="1426"/>
                  </a:lnTo>
                  <a:lnTo>
                    <a:pt x="672" y="1395"/>
                  </a:lnTo>
                  <a:lnTo>
                    <a:pt x="663" y="1359"/>
                  </a:lnTo>
                  <a:lnTo>
                    <a:pt x="658" y="1338"/>
                  </a:lnTo>
                  <a:lnTo>
                    <a:pt x="652" y="1315"/>
                  </a:lnTo>
                  <a:lnTo>
                    <a:pt x="644" y="1289"/>
                  </a:lnTo>
                  <a:lnTo>
                    <a:pt x="637" y="1262"/>
                  </a:lnTo>
                  <a:lnTo>
                    <a:pt x="620" y="1204"/>
                  </a:lnTo>
                  <a:lnTo>
                    <a:pt x="601" y="1146"/>
                  </a:lnTo>
                  <a:lnTo>
                    <a:pt x="579" y="1091"/>
                  </a:lnTo>
                  <a:lnTo>
                    <a:pt x="568" y="1065"/>
                  </a:lnTo>
                  <a:lnTo>
                    <a:pt x="556" y="1042"/>
                  </a:lnTo>
                  <a:lnTo>
                    <a:pt x="544" y="1020"/>
                  </a:lnTo>
                  <a:lnTo>
                    <a:pt x="531" y="1002"/>
                  </a:lnTo>
                  <a:lnTo>
                    <a:pt x="518" y="988"/>
                  </a:lnTo>
                  <a:lnTo>
                    <a:pt x="505" y="977"/>
                  </a:lnTo>
                  <a:lnTo>
                    <a:pt x="509" y="979"/>
                  </a:lnTo>
                  <a:lnTo>
                    <a:pt x="494" y="970"/>
                  </a:lnTo>
                  <a:lnTo>
                    <a:pt x="497" y="972"/>
                  </a:lnTo>
                  <a:lnTo>
                    <a:pt x="480" y="967"/>
                  </a:lnTo>
                  <a:lnTo>
                    <a:pt x="484" y="968"/>
                  </a:lnTo>
                  <a:lnTo>
                    <a:pt x="466" y="966"/>
                  </a:lnTo>
                  <a:lnTo>
                    <a:pt x="469" y="966"/>
                  </a:lnTo>
                  <a:lnTo>
                    <a:pt x="450" y="968"/>
                  </a:lnTo>
                  <a:lnTo>
                    <a:pt x="432" y="972"/>
                  </a:lnTo>
                  <a:lnTo>
                    <a:pt x="414" y="977"/>
                  </a:lnTo>
                  <a:lnTo>
                    <a:pt x="373" y="992"/>
                  </a:lnTo>
                  <a:lnTo>
                    <a:pt x="332" y="1009"/>
                  </a:lnTo>
                  <a:lnTo>
                    <a:pt x="291" y="1024"/>
                  </a:lnTo>
                  <a:lnTo>
                    <a:pt x="269" y="1030"/>
                  </a:lnTo>
                  <a:lnTo>
                    <a:pt x="250" y="1033"/>
                  </a:lnTo>
                  <a:lnTo>
                    <a:pt x="229" y="1034"/>
                  </a:lnTo>
                  <a:cubicBezTo>
                    <a:pt x="229" y="1034"/>
                    <a:pt x="227" y="1034"/>
                    <a:pt x="227" y="1034"/>
                  </a:cubicBezTo>
                  <a:lnTo>
                    <a:pt x="210" y="1032"/>
                  </a:lnTo>
                  <a:lnTo>
                    <a:pt x="176" y="1024"/>
                  </a:lnTo>
                  <a:lnTo>
                    <a:pt x="142" y="1016"/>
                  </a:lnTo>
                  <a:lnTo>
                    <a:pt x="107" y="1007"/>
                  </a:lnTo>
                  <a:lnTo>
                    <a:pt x="88" y="1000"/>
                  </a:lnTo>
                  <a:lnTo>
                    <a:pt x="72" y="992"/>
                  </a:lnTo>
                  <a:lnTo>
                    <a:pt x="55" y="981"/>
                  </a:lnTo>
                  <a:cubicBezTo>
                    <a:pt x="55" y="981"/>
                    <a:pt x="54" y="980"/>
                    <a:pt x="53" y="980"/>
                  </a:cubicBezTo>
                  <a:lnTo>
                    <a:pt x="40" y="968"/>
                  </a:lnTo>
                  <a:cubicBezTo>
                    <a:pt x="39" y="968"/>
                    <a:pt x="39" y="967"/>
                    <a:pt x="38" y="966"/>
                  </a:cubicBezTo>
                  <a:lnTo>
                    <a:pt x="27" y="952"/>
                  </a:lnTo>
                  <a:cubicBezTo>
                    <a:pt x="26" y="952"/>
                    <a:pt x="26" y="951"/>
                    <a:pt x="26" y="950"/>
                  </a:cubicBezTo>
                  <a:lnTo>
                    <a:pt x="16" y="934"/>
                  </a:lnTo>
                  <a:cubicBezTo>
                    <a:pt x="15" y="933"/>
                    <a:pt x="15" y="932"/>
                    <a:pt x="15" y="931"/>
                  </a:cubicBezTo>
                  <a:lnTo>
                    <a:pt x="8" y="912"/>
                  </a:lnTo>
                  <a:cubicBezTo>
                    <a:pt x="7" y="911"/>
                    <a:pt x="7" y="910"/>
                    <a:pt x="7" y="910"/>
                  </a:cubicBezTo>
                  <a:lnTo>
                    <a:pt x="2" y="887"/>
                  </a:lnTo>
                  <a:lnTo>
                    <a:pt x="0" y="859"/>
                  </a:lnTo>
                  <a:lnTo>
                    <a:pt x="1" y="827"/>
                  </a:lnTo>
                  <a:lnTo>
                    <a:pt x="5" y="792"/>
                  </a:lnTo>
                  <a:lnTo>
                    <a:pt x="11" y="754"/>
                  </a:lnTo>
                  <a:lnTo>
                    <a:pt x="20" y="713"/>
                  </a:lnTo>
                  <a:lnTo>
                    <a:pt x="32" y="669"/>
                  </a:lnTo>
                  <a:lnTo>
                    <a:pt x="45" y="622"/>
                  </a:lnTo>
                  <a:lnTo>
                    <a:pt x="60" y="573"/>
                  </a:lnTo>
                  <a:lnTo>
                    <a:pt x="77" y="522"/>
                  </a:lnTo>
                  <a:lnTo>
                    <a:pt x="96" y="468"/>
                  </a:lnTo>
                  <a:lnTo>
                    <a:pt x="115" y="413"/>
                  </a:lnTo>
                  <a:lnTo>
                    <a:pt x="137" y="356"/>
                  </a:lnTo>
                  <a:lnTo>
                    <a:pt x="182" y="238"/>
                  </a:lnTo>
                  <a:lnTo>
                    <a:pt x="229" y="116"/>
                  </a:lnTo>
                  <a:lnTo>
                    <a:pt x="265" y="26"/>
                  </a:lnTo>
                  <a:lnTo>
                    <a:pt x="298" y="38"/>
                  </a:lnTo>
                  <a:lnTo>
                    <a:pt x="262" y="129"/>
                  </a:lnTo>
                  <a:lnTo>
                    <a:pt x="215" y="251"/>
                  </a:lnTo>
                  <a:lnTo>
                    <a:pt x="170" y="368"/>
                  </a:lnTo>
                  <a:lnTo>
                    <a:pt x="149" y="425"/>
                  </a:lnTo>
                  <a:lnTo>
                    <a:pt x="129" y="480"/>
                  </a:lnTo>
                  <a:lnTo>
                    <a:pt x="111" y="533"/>
                  </a:lnTo>
                  <a:lnTo>
                    <a:pt x="94" y="584"/>
                  </a:lnTo>
                  <a:lnTo>
                    <a:pt x="79" y="632"/>
                  </a:lnTo>
                  <a:lnTo>
                    <a:pt x="66" y="678"/>
                  </a:lnTo>
                  <a:lnTo>
                    <a:pt x="55" y="721"/>
                  </a:lnTo>
                  <a:lnTo>
                    <a:pt x="46" y="760"/>
                  </a:lnTo>
                  <a:lnTo>
                    <a:pt x="40" y="796"/>
                  </a:lnTo>
                  <a:lnTo>
                    <a:pt x="36" y="829"/>
                  </a:lnTo>
                  <a:lnTo>
                    <a:pt x="35" y="856"/>
                  </a:lnTo>
                  <a:lnTo>
                    <a:pt x="37" y="880"/>
                  </a:lnTo>
                  <a:lnTo>
                    <a:pt x="41" y="902"/>
                  </a:lnTo>
                  <a:lnTo>
                    <a:pt x="41" y="900"/>
                  </a:lnTo>
                  <a:lnTo>
                    <a:pt x="48" y="919"/>
                  </a:lnTo>
                  <a:lnTo>
                    <a:pt x="46" y="916"/>
                  </a:lnTo>
                  <a:lnTo>
                    <a:pt x="56" y="933"/>
                  </a:lnTo>
                  <a:lnTo>
                    <a:pt x="55" y="930"/>
                  </a:lnTo>
                  <a:lnTo>
                    <a:pt x="66" y="944"/>
                  </a:lnTo>
                  <a:lnTo>
                    <a:pt x="64" y="942"/>
                  </a:lnTo>
                  <a:lnTo>
                    <a:pt x="76" y="953"/>
                  </a:lnTo>
                  <a:lnTo>
                    <a:pt x="74" y="952"/>
                  </a:lnTo>
                  <a:lnTo>
                    <a:pt x="88" y="960"/>
                  </a:lnTo>
                  <a:lnTo>
                    <a:pt x="101" y="967"/>
                  </a:lnTo>
                  <a:lnTo>
                    <a:pt x="116" y="973"/>
                  </a:lnTo>
                  <a:lnTo>
                    <a:pt x="149" y="982"/>
                  </a:lnTo>
                  <a:lnTo>
                    <a:pt x="184" y="989"/>
                  </a:lnTo>
                  <a:lnTo>
                    <a:pt x="215" y="997"/>
                  </a:lnTo>
                  <a:lnTo>
                    <a:pt x="231" y="999"/>
                  </a:lnTo>
                  <a:lnTo>
                    <a:pt x="229" y="999"/>
                  </a:lnTo>
                  <a:lnTo>
                    <a:pt x="244" y="999"/>
                  </a:lnTo>
                  <a:lnTo>
                    <a:pt x="261" y="996"/>
                  </a:lnTo>
                  <a:lnTo>
                    <a:pt x="278" y="991"/>
                  </a:lnTo>
                  <a:lnTo>
                    <a:pt x="319" y="977"/>
                  </a:lnTo>
                  <a:lnTo>
                    <a:pt x="361" y="959"/>
                  </a:lnTo>
                  <a:lnTo>
                    <a:pt x="404" y="943"/>
                  </a:lnTo>
                  <a:lnTo>
                    <a:pt x="425" y="937"/>
                  </a:lnTo>
                  <a:lnTo>
                    <a:pt x="447" y="933"/>
                  </a:lnTo>
                  <a:lnTo>
                    <a:pt x="466" y="931"/>
                  </a:lnTo>
                  <a:cubicBezTo>
                    <a:pt x="467" y="931"/>
                    <a:pt x="468" y="931"/>
                    <a:pt x="469" y="931"/>
                  </a:cubicBezTo>
                  <a:lnTo>
                    <a:pt x="486" y="933"/>
                  </a:lnTo>
                  <a:cubicBezTo>
                    <a:pt x="488" y="933"/>
                    <a:pt x="489" y="933"/>
                    <a:pt x="490" y="933"/>
                  </a:cubicBezTo>
                  <a:lnTo>
                    <a:pt x="507" y="938"/>
                  </a:lnTo>
                  <a:cubicBezTo>
                    <a:pt x="508" y="938"/>
                    <a:pt x="509" y="939"/>
                    <a:pt x="510" y="939"/>
                  </a:cubicBezTo>
                  <a:lnTo>
                    <a:pt x="526" y="948"/>
                  </a:lnTo>
                  <a:cubicBezTo>
                    <a:pt x="527" y="948"/>
                    <a:pt x="528" y="949"/>
                    <a:pt x="529" y="950"/>
                  </a:cubicBezTo>
                  <a:lnTo>
                    <a:pt x="545" y="964"/>
                  </a:lnTo>
                  <a:lnTo>
                    <a:pt x="560" y="982"/>
                  </a:lnTo>
                  <a:lnTo>
                    <a:pt x="574" y="1003"/>
                  </a:lnTo>
                  <a:lnTo>
                    <a:pt x="588" y="1026"/>
                  </a:lnTo>
                  <a:lnTo>
                    <a:pt x="600" y="1051"/>
                  </a:lnTo>
                  <a:lnTo>
                    <a:pt x="612" y="1078"/>
                  </a:lnTo>
                  <a:lnTo>
                    <a:pt x="634" y="1135"/>
                  </a:lnTo>
                  <a:lnTo>
                    <a:pt x="654" y="1195"/>
                  </a:lnTo>
                  <a:lnTo>
                    <a:pt x="671" y="1252"/>
                  </a:lnTo>
                  <a:lnTo>
                    <a:pt x="678" y="1280"/>
                  </a:lnTo>
                  <a:lnTo>
                    <a:pt x="686" y="1305"/>
                  </a:lnTo>
                  <a:lnTo>
                    <a:pt x="692" y="1329"/>
                  </a:lnTo>
                  <a:lnTo>
                    <a:pt x="698" y="1351"/>
                  </a:lnTo>
                  <a:lnTo>
                    <a:pt x="707" y="1389"/>
                  </a:lnTo>
                  <a:lnTo>
                    <a:pt x="713" y="1424"/>
                  </a:lnTo>
                  <a:lnTo>
                    <a:pt x="715" y="1455"/>
                  </a:lnTo>
                  <a:lnTo>
                    <a:pt x="716" y="1484"/>
                  </a:lnTo>
                  <a:lnTo>
                    <a:pt x="713" y="1538"/>
                  </a:lnTo>
                  <a:lnTo>
                    <a:pt x="711" y="1566"/>
                  </a:lnTo>
                  <a:lnTo>
                    <a:pt x="710" y="1595"/>
                  </a:lnTo>
                  <a:lnTo>
                    <a:pt x="709" y="1657"/>
                  </a:lnTo>
                  <a:lnTo>
                    <a:pt x="707" y="1720"/>
                  </a:lnTo>
                  <a:lnTo>
                    <a:pt x="704" y="1753"/>
                  </a:lnTo>
                  <a:lnTo>
                    <a:pt x="699" y="1788"/>
                  </a:lnTo>
                  <a:lnTo>
                    <a:pt x="693" y="1825"/>
                  </a:lnTo>
                  <a:lnTo>
                    <a:pt x="684" y="1866"/>
                  </a:lnTo>
                  <a:lnTo>
                    <a:pt x="673" y="1910"/>
                  </a:lnTo>
                  <a:lnTo>
                    <a:pt x="659" y="1957"/>
                  </a:lnTo>
                  <a:lnTo>
                    <a:pt x="644" y="2006"/>
                  </a:lnTo>
                  <a:lnTo>
                    <a:pt x="627" y="2058"/>
                  </a:lnTo>
                  <a:lnTo>
                    <a:pt x="608" y="2110"/>
                  </a:lnTo>
                  <a:lnTo>
                    <a:pt x="589" y="2164"/>
                  </a:lnTo>
                  <a:lnTo>
                    <a:pt x="549" y="2273"/>
                  </a:lnTo>
                  <a:close/>
                  <a:moveTo>
                    <a:pt x="78" y="169"/>
                  </a:moveTo>
                  <a:lnTo>
                    <a:pt x="295" y="0"/>
                  </a:lnTo>
                  <a:lnTo>
                    <a:pt x="336" y="271"/>
                  </a:lnTo>
                  <a:cubicBezTo>
                    <a:pt x="337" y="281"/>
                    <a:pt x="331" y="290"/>
                    <a:pt x="321" y="292"/>
                  </a:cubicBezTo>
                  <a:cubicBezTo>
                    <a:pt x="312" y="293"/>
                    <a:pt x="302" y="287"/>
                    <a:pt x="301" y="277"/>
                  </a:cubicBezTo>
                  <a:lnTo>
                    <a:pt x="264" y="34"/>
                  </a:lnTo>
                  <a:lnTo>
                    <a:pt x="292" y="46"/>
                  </a:lnTo>
                  <a:lnTo>
                    <a:pt x="100" y="197"/>
                  </a:lnTo>
                  <a:cubicBezTo>
                    <a:pt x="92" y="203"/>
                    <a:pt x="81" y="202"/>
                    <a:pt x="75" y="194"/>
                  </a:cubicBezTo>
                  <a:cubicBezTo>
                    <a:pt x="69" y="186"/>
                    <a:pt x="70" y="175"/>
                    <a:pt x="78" y="1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Bell MT" panose="02020503060305020303" pitchFamily="18" charset="0"/>
              </a:endParaRPr>
            </a:p>
          </p:txBody>
        </p:sp>
        <p:sp>
          <p:nvSpPr>
            <p:cNvPr id="118" name="Text Box 84"/>
            <p:cNvSpPr txBox="1">
              <a:spLocks noChangeArrowheads="1"/>
            </p:cNvSpPr>
            <p:nvPr/>
          </p:nvSpPr>
          <p:spPr bwMode="auto">
            <a:xfrm>
              <a:off x="3549894" y="3226473"/>
              <a:ext cx="166687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1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grpSp>
          <p:nvGrpSpPr>
            <p:cNvPr id="85" name="Groupe 84"/>
            <p:cNvGrpSpPr/>
            <p:nvPr/>
          </p:nvGrpSpPr>
          <p:grpSpPr>
            <a:xfrm>
              <a:off x="3716581" y="2337158"/>
              <a:ext cx="946762" cy="837845"/>
              <a:chOff x="1687976" y="2317190"/>
              <a:chExt cx="902317" cy="683407"/>
            </a:xfrm>
          </p:grpSpPr>
          <p:cxnSp>
            <p:nvCxnSpPr>
              <p:cNvPr id="21" name="Connecteur droit 20"/>
              <p:cNvCxnSpPr/>
              <p:nvPr/>
            </p:nvCxnSpPr>
            <p:spPr bwMode="auto">
              <a:xfrm>
                <a:off x="1870293" y="2317190"/>
                <a:ext cx="7200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5" name="Connecteur droit 124"/>
              <p:cNvCxnSpPr/>
              <p:nvPr/>
            </p:nvCxnSpPr>
            <p:spPr bwMode="auto">
              <a:xfrm>
                <a:off x="2590293" y="2317190"/>
                <a:ext cx="0" cy="68285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6" name="Connecteur droit 125"/>
              <p:cNvCxnSpPr/>
              <p:nvPr/>
            </p:nvCxnSpPr>
            <p:spPr bwMode="auto">
              <a:xfrm>
                <a:off x="1869830" y="2999009"/>
                <a:ext cx="7200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7" name="Connecteur droit 126"/>
              <p:cNvCxnSpPr/>
              <p:nvPr/>
            </p:nvCxnSpPr>
            <p:spPr bwMode="auto">
              <a:xfrm>
                <a:off x="1687976" y="2995834"/>
                <a:ext cx="1800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8" name="Connecteur droit 127"/>
              <p:cNvCxnSpPr/>
              <p:nvPr/>
            </p:nvCxnSpPr>
            <p:spPr bwMode="auto">
              <a:xfrm flipH="1">
                <a:off x="1687976" y="2317190"/>
                <a:ext cx="180000" cy="67864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</p:grpSp>
        <p:cxnSp>
          <p:nvCxnSpPr>
            <p:cNvPr id="129" name="Connecteur droit 128"/>
            <p:cNvCxnSpPr/>
            <p:nvPr/>
          </p:nvCxnSpPr>
          <p:spPr bwMode="auto">
            <a:xfrm flipH="1" flipV="1">
              <a:off x="3166237" y="3169440"/>
              <a:ext cx="54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3" name="Ellipse 132"/>
          <p:cNvSpPr>
            <a:spLocks noChangeAspect="1"/>
          </p:cNvSpPr>
          <p:nvPr/>
        </p:nvSpPr>
        <p:spPr bwMode="auto">
          <a:xfrm>
            <a:off x="4601331" y="3116061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9942"/>
            <a:ext cx="1619250" cy="179388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0E1FE852-9AAD-40BE-8295-AF26D2A4ABA6}" type="slidenum">
              <a:rPr lang="en-US" sz="1100" smtClean="0">
                <a:latin typeface="Bell MT" panose="02020503060305020303" pitchFamily="18" charset="0"/>
              </a:rPr>
              <a:pPr algn="r">
                <a:defRPr/>
              </a:pPr>
              <a:t>12</a:t>
            </a:fld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13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85725" y="6669942"/>
            <a:ext cx="1619250" cy="1793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1100" dirty="0" smtClean="0">
                <a:latin typeface="Bell MT" panose="02020503060305020303" pitchFamily="18" charset="0"/>
              </a:rPr>
              <a:t>November 28</a:t>
            </a:r>
            <a:r>
              <a:rPr lang="en-US" sz="1100" baseline="30000" dirty="0" smtClean="0">
                <a:latin typeface="Bell MT" panose="02020503060305020303" pitchFamily="18" charset="0"/>
              </a:rPr>
              <a:t>th</a:t>
            </a:r>
            <a:r>
              <a:rPr lang="en-US" sz="1100" dirty="0" smtClean="0">
                <a:latin typeface="Bell MT" panose="02020503060305020303" pitchFamily="18" charset="0"/>
              </a:rPr>
              <a:t>, 2013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13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782763" y="6669942"/>
            <a:ext cx="5578475" cy="1793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1100" dirty="0" smtClean="0">
                <a:latin typeface="Bell MT" panose="02020503060305020303" pitchFamily="18" charset="0"/>
              </a:rPr>
              <a:t>– Two-Phase CO</a:t>
            </a:r>
            <a:r>
              <a:rPr lang="en-US" sz="1100" baseline="-25000" dirty="0" smtClean="0">
                <a:latin typeface="Bell MT" panose="02020503060305020303" pitchFamily="18" charset="0"/>
              </a:rPr>
              <a:t>2</a:t>
            </a:r>
            <a:r>
              <a:rPr lang="en-US" sz="1100" dirty="0" smtClean="0">
                <a:latin typeface="Bell MT" panose="02020503060305020303" pitchFamily="18" charset="0"/>
              </a:rPr>
              <a:t> Cooling – 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1258774" y="4457371"/>
            <a:ext cx="856004" cy="338554"/>
          </a:xfrm>
          <a:prstGeom prst="rect">
            <a:avLst/>
          </a:prstGeom>
          <a:solidFill>
            <a:srgbClr val="E60000"/>
          </a:solidFill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Heating</a:t>
            </a:r>
            <a:endParaRPr lang="en-US" sz="16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565919" y="2390957"/>
            <a:ext cx="1705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Unpower</a:t>
            </a:r>
            <a:r>
              <a:rPr lang="fr-FR" sz="16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 detector</a:t>
            </a:r>
            <a:endParaRPr lang="en-US" sz="16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cxnSp>
        <p:nvCxnSpPr>
          <p:cNvPr id="140" name="Connecteur droit avec flèche 139"/>
          <p:cNvCxnSpPr/>
          <p:nvPr/>
        </p:nvCxnSpPr>
        <p:spPr bwMode="auto">
          <a:xfrm flipV="1">
            <a:off x="3487189" y="773389"/>
            <a:ext cx="0" cy="3528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Connecteur droit avec flèche 140"/>
          <p:cNvCxnSpPr/>
          <p:nvPr/>
        </p:nvCxnSpPr>
        <p:spPr bwMode="auto">
          <a:xfrm>
            <a:off x="3492864" y="4294812"/>
            <a:ext cx="4860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2" name="ZoneTexte 121"/>
          <p:cNvSpPr txBox="1"/>
          <p:nvPr/>
        </p:nvSpPr>
        <p:spPr>
          <a:xfrm>
            <a:off x="8165847" y="6419463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bart@nikhef.nl</a:t>
            </a:r>
            <a:endParaRPr lang="en-US" sz="1000" dirty="0">
              <a:solidFill>
                <a:srgbClr val="0000FF"/>
              </a:solidFill>
              <a:latin typeface="Bell MT" panose="02020503060305020303" pitchFamily="18" charset="0"/>
            </a:endParaRPr>
          </a:p>
        </p:txBody>
      </p:sp>
      <p:cxnSp>
        <p:nvCxnSpPr>
          <p:cNvPr id="131" name="Connecteur droit avec flèche 130"/>
          <p:cNvCxnSpPr>
            <a:stCxn id="142" idx="0"/>
          </p:cNvCxnSpPr>
          <p:nvPr/>
        </p:nvCxnSpPr>
        <p:spPr bwMode="auto">
          <a:xfrm flipH="1" flipV="1">
            <a:off x="4654804" y="3245523"/>
            <a:ext cx="285556" cy="123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2" name="ZoneTexte 141"/>
          <p:cNvSpPr txBox="1"/>
          <p:nvPr/>
        </p:nvSpPr>
        <p:spPr>
          <a:xfrm>
            <a:off x="3501903" y="4481587"/>
            <a:ext cx="2876914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Detector: </a:t>
            </a:r>
            <a:r>
              <a:rPr lang="fr-FR" sz="1600" dirty="0" err="1">
                <a:solidFill>
                  <a:srgbClr val="000099"/>
                </a:solidFill>
                <a:latin typeface="Bell MT" panose="02020503060305020303" pitchFamily="18" charset="0"/>
              </a:rPr>
              <a:t>f</a:t>
            </a:r>
            <a:r>
              <a:rPr lang="fr-FR" sz="16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ollows</a:t>
            </a:r>
            <a:r>
              <a:rPr lang="fr-FR" sz="1600" dirty="0" smtClean="0">
                <a:solidFill>
                  <a:srgbClr val="000099"/>
                </a:solidFill>
                <a:latin typeface="Bell MT" panose="02020503060305020303" pitchFamily="18" charset="0"/>
              </a:rPr>
              <a:t> saturation line</a:t>
            </a:r>
            <a:endParaRPr lang="en-US" sz="1600" dirty="0">
              <a:solidFill>
                <a:srgbClr val="000099"/>
              </a:solidFill>
              <a:latin typeface="Bell MT" panose="02020503060305020303" pitchFamily="18" charset="0"/>
            </a:endParaRPr>
          </a:p>
        </p:txBody>
      </p:sp>
      <p:sp>
        <p:nvSpPr>
          <p:cNvPr id="124" name="ZoneTexte 123"/>
          <p:cNvSpPr txBox="1"/>
          <p:nvPr/>
        </p:nvSpPr>
        <p:spPr>
          <a:xfrm>
            <a:off x="561855" y="2633382"/>
            <a:ext cx="1378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Detector </a:t>
            </a:r>
            <a:r>
              <a:rPr lang="fr-FR" sz="1600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is</a:t>
            </a:r>
            <a:r>
              <a:rPr lang="fr-FR" sz="16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 off</a:t>
            </a:r>
            <a:endParaRPr lang="en-US" sz="16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114" name="Text Box 25"/>
          <p:cNvSpPr txBox="1">
            <a:spLocks noChangeArrowheads="1"/>
          </p:cNvSpPr>
          <p:nvPr/>
        </p:nvSpPr>
        <p:spPr bwMode="auto">
          <a:xfrm>
            <a:off x="5735428" y="6093724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3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15" name="Text Box 25"/>
          <p:cNvSpPr txBox="1">
            <a:spLocks noChangeArrowheads="1"/>
          </p:cNvSpPr>
          <p:nvPr/>
        </p:nvSpPr>
        <p:spPr bwMode="auto">
          <a:xfrm>
            <a:off x="6128675" y="6093724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4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3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/>
      <p:bldP spid="142" grpId="0" animBg="1"/>
      <p:bldP spid="1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229" y="825500"/>
            <a:ext cx="8702221" cy="4114800"/>
          </a:xfrm>
        </p:spPr>
        <p:txBody>
          <a:bodyPr/>
          <a:lstStyle/>
          <a:p>
            <a:r>
              <a:rPr lang="en-US" dirty="0"/>
              <a:t>Development of a portable CO</a:t>
            </a:r>
            <a:r>
              <a:rPr lang="en-US" baseline="-25000" dirty="0"/>
              <a:t>2</a:t>
            </a:r>
            <a:r>
              <a:rPr lang="en-US" dirty="0"/>
              <a:t> laboratory cooling unit called </a:t>
            </a:r>
            <a:r>
              <a:rPr lang="en-US" dirty="0" smtClean="0"/>
              <a:t>Traci</a:t>
            </a:r>
          </a:p>
          <a:p>
            <a:pPr lvl="1"/>
            <a:r>
              <a:rPr lang="en-US" sz="1800" b="1" dirty="0" smtClean="0"/>
              <a:t>TRACI</a:t>
            </a:r>
            <a:r>
              <a:rPr lang="en-US" sz="1800" dirty="0" smtClean="0"/>
              <a:t>=</a:t>
            </a:r>
            <a:r>
              <a:rPr lang="en-US" sz="1800" b="1" dirty="0" smtClean="0"/>
              <a:t>T</a:t>
            </a:r>
            <a:r>
              <a:rPr lang="en-US" sz="1800" dirty="0" smtClean="0"/>
              <a:t>ransportable </a:t>
            </a:r>
            <a:r>
              <a:rPr lang="en-US" sz="1800" b="1" dirty="0"/>
              <a:t>R</a:t>
            </a:r>
            <a:r>
              <a:rPr lang="en-US" sz="1800" dirty="0"/>
              <a:t>efrigeration </a:t>
            </a:r>
            <a:r>
              <a:rPr lang="en-US" sz="1800" b="1" dirty="0"/>
              <a:t>A</a:t>
            </a:r>
            <a:r>
              <a:rPr lang="en-US" sz="1800" dirty="0"/>
              <a:t>pparatus for </a:t>
            </a:r>
            <a:r>
              <a:rPr lang="en-US" sz="1800" b="1" dirty="0" smtClean="0"/>
              <a:t>C</a:t>
            </a:r>
            <a:r>
              <a:rPr lang="en-US" sz="1800" dirty="0" smtClean="0"/>
              <a:t>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</a:t>
            </a:r>
            <a:r>
              <a:rPr lang="en-US" sz="1800" b="1" dirty="0" smtClean="0"/>
              <a:t>I</a:t>
            </a:r>
            <a:r>
              <a:rPr lang="en-US" sz="1800" dirty="0" smtClean="0"/>
              <a:t>nvestigation.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Development </a:t>
            </a:r>
            <a:r>
              <a:rPr lang="en-US" dirty="0"/>
              <a:t>in AIDA framework together with interested </a:t>
            </a:r>
            <a:r>
              <a:rPr lang="en-US" dirty="0" smtClean="0"/>
              <a:t>partners.</a:t>
            </a:r>
          </a:p>
          <a:p>
            <a:pPr lvl="1"/>
            <a:r>
              <a:rPr lang="en-US" sz="1800" dirty="0" err="1" smtClean="0"/>
              <a:t>Nikhef</a:t>
            </a:r>
            <a:r>
              <a:rPr lang="en-US" sz="1800" dirty="0" smtClean="0"/>
              <a:t> </a:t>
            </a:r>
            <a:r>
              <a:rPr lang="en-US" sz="1800" dirty="0"/>
              <a:t>&amp; CERN lead development with </a:t>
            </a:r>
            <a:r>
              <a:rPr lang="en-US" sz="1800" dirty="0" smtClean="0"/>
              <a:t>engineering </a:t>
            </a:r>
            <a:r>
              <a:rPr lang="en-US" sz="1800" dirty="0"/>
              <a:t>support of the Cracow University </a:t>
            </a:r>
            <a:r>
              <a:rPr lang="en-US" sz="1800" dirty="0" smtClean="0"/>
              <a:t>of Technology.</a:t>
            </a:r>
          </a:p>
          <a:p>
            <a:pPr lvl="1"/>
            <a:r>
              <a:rPr lang="en-US" sz="1800" dirty="0" smtClean="0"/>
              <a:t>Co-funding </a:t>
            </a:r>
            <a:r>
              <a:rPr lang="en-US" sz="1800" dirty="0"/>
              <a:t>from </a:t>
            </a:r>
            <a:r>
              <a:rPr lang="en-US" sz="1800" dirty="0" smtClean="0"/>
              <a:t>clients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Designed </a:t>
            </a:r>
            <a:r>
              <a:rPr lang="en-US" dirty="0"/>
              <a:t>for applications </a:t>
            </a:r>
            <a:r>
              <a:rPr lang="en-US" dirty="0" smtClean="0"/>
              <a:t>like:</a:t>
            </a:r>
          </a:p>
          <a:p>
            <a:pPr lvl="1"/>
            <a:r>
              <a:rPr lang="en-US" sz="1800" dirty="0" smtClean="0"/>
              <a:t>Test </a:t>
            </a:r>
            <a:r>
              <a:rPr lang="en-US" sz="1800" dirty="0"/>
              <a:t>beam telescope (</a:t>
            </a:r>
            <a:r>
              <a:rPr lang="en-US" sz="1800" dirty="0" smtClean="0"/>
              <a:t>AIDA)</a:t>
            </a:r>
          </a:p>
          <a:p>
            <a:pPr lvl="1"/>
            <a:r>
              <a:rPr lang="en-US" sz="1800" dirty="0" smtClean="0"/>
              <a:t>Micro </a:t>
            </a:r>
            <a:r>
              <a:rPr lang="en-US" sz="1800" dirty="0"/>
              <a:t>channel development (</a:t>
            </a:r>
            <a:r>
              <a:rPr lang="en-US" sz="1800" dirty="0" err="1" smtClean="0"/>
              <a:t>LHCb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Pixel </a:t>
            </a:r>
            <a:r>
              <a:rPr lang="en-US" sz="1800" dirty="0"/>
              <a:t>development (</a:t>
            </a:r>
            <a:r>
              <a:rPr lang="en-US" sz="1800" dirty="0" smtClean="0"/>
              <a:t>CMS)</a:t>
            </a:r>
          </a:p>
          <a:p>
            <a:pPr lvl="1"/>
            <a:r>
              <a:rPr lang="en-US" sz="1800" dirty="0" smtClean="0"/>
              <a:t>Detector </a:t>
            </a:r>
            <a:r>
              <a:rPr lang="en-US" sz="1800" dirty="0"/>
              <a:t>thermal/mechanical </a:t>
            </a:r>
            <a:r>
              <a:rPr lang="en-US" sz="1800" dirty="0" smtClean="0"/>
              <a:t>support structure </a:t>
            </a:r>
            <a:r>
              <a:rPr lang="en-US" sz="1800" dirty="0"/>
              <a:t>development (Atlas IBL, </a:t>
            </a:r>
            <a:r>
              <a:rPr lang="en-US" sz="1800" dirty="0" smtClean="0"/>
              <a:t>ILCTPC)</a:t>
            </a:r>
          </a:p>
          <a:p>
            <a:pPr lvl="1"/>
            <a:r>
              <a:rPr lang="en-US" sz="1800" dirty="0" smtClean="0"/>
              <a:t>Detector commissioning (Atlas IBL)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Focus </a:t>
            </a:r>
            <a:r>
              <a:rPr lang="en-US" dirty="0"/>
              <a:t>on simplicity for easy </a:t>
            </a:r>
            <a:r>
              <a:rPr lang="en-US" dirty="0" smtClean="0"/>
              <a:t>production in </a:t>
            </a:r>
            <a:r>
              <a:rPr lang="en-US" dirty="0"/>
              <a:t>series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Traci</a:t>
            </a:r>
            <a:r>
              <a:rPr lang="fr-FR" dirty="0" smtClean="0"/>
              <a:t> Project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9942"/>
            <a:ext cx="1619250" cy="179388"/>
          </a:xfrm>
        </p:spPr>
        <p:txBody>
          <a:bodyPr/>
          <a:lstStyle/>
          <a:p>
            <a:pPr>
              <a:defRPr/>
            </a:pPr>
            <a:fld id="{0E1FE852-9AAD-40BE-8295-AF26D2A4ABA6}" type="slidenum">
              <a:rPr lang="en-US" sz="1100" smtClean="0">
                <a:latin typeface="Bell MT" panose="02020503060305020303" pitchFamily="18" charset="0"/>
              </a:rPr>
              <a:pPr>
                <a:defRPr/>
              </a:pPr>
              <a:t>13</a:t>
            </a:fld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85725" y="6669942"/>
            <a:ext cx="1619250" cy="179388"/>
          </a:xfrm>
        </p:spPr>
        <p:txBody>
          <a:bodyPr/>
          <a:lstStyle/>
          <a:p>
            <a:pPr>
              <a:defRPr/>
            </a:pPr>
            <a:r>
              <a:rPr lang="en-US" sz="1100" smtClean="0">
                <a:latin typeface="Bell MT" panose="02020503060305020303" pitchFamily="18" charset="0"/>
              </a:rPr>
              <a:t>November 28</a:t>
            </a:r>
            <a:r>
              <a:rPr lang="en-US" sz="1100" baseline="30000" smtClean="0">
                <a:latin typeface="Bell MT" panose="02020503060305020303" pitchFamily="18" charset="0"/>
              </a:rPr>
              <a:t>th</a:t>
            </a:r>
            <a:r>
              <a:rPr lang="en-US" sz="1100" smtClean="0">
                <a:latin typeface="Bell MT" panose="02020503060305020303" pitchFamily="18" charset="0"/>
              </a:rPr>
              <a:t>, 2013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782763" y="6669942"/>
            <a:ext cx="5578475" cy="179388"/>
          </a:xfrm>
        </p:spPr>
        <p:txBody>
          <a:bodyPr/>
          <a:lstStyle/>
          <a:p>
            <a:pPr>
              <a:defRPr/>
            </a:pPr>
            <a:r>
              <a:rPr lang="en-US" sz="1100" smtClean="0">
                <a:latin typeface="Bell MT" panose="02020503060305020303" pitchFamily="18" charset="0"/>
              </a:rPr>
              <a:t>– Two-Phase CO</a:t>
            </a:r>
            <a:r>
              <a:rPr lang="en-US" sz="1100" baseline="-25000" smtClean="0">
                <a:latin typeface="Bell MT" panose="02020503060305020303" pitchFamily="18" charset="0"/>
              </a:rPr>
              <a:t>2</a:t>
            </a:r>
            <a:r>
              <a:rPr lang="en-US" sz="1100" smtClean="0">
                <a:latin typeface="Bell MT" panose="02020503060305020303" pitchFamily="18" charset="0"/>
              </a:rPr>
              <a:t> Cooling – </a:t>
            </a:r>
            <a:endParaRPr lang="en-US" sz="1100" dirty="0">
              <a:latin typeface="Bell MT" panose="02020503060305020303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86" y="2702715"/>
            <a:ext cx="2997293" cy="203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487" y="4482603"/>
            <a:ext cx="514708" cy="25827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43" y="4482604"/>
            <a:ext cx="268810" cy="25826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165847" y="6419463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bart@nikhef.nl</a:t>
            </a:r>
            <a:endParaRPr lang="en-US" sz="1000" dirty="0">
              <a:solidFill>
                <a:srgbClr val="0000FF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7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Traci</a:t>
            </a:r>
            <a:r>
              <a:rPr lang="fr-FR" dirty="0" smtClean="0"/>
              <a:t> performance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FE852-9AAD-40BE-8295-AF26D2A4ABA6}" type="slidenum">
              <a:rPr lang="en-US" sz="1100" smtClean="0">
                <a:latin typeface="Bell MT" panose="02020503060305020303" pitchFamily="18" charset="0"/>
              </a:rPr>
              <a:pPr>
                <a:defRPr/>
              </a:pPr>
              <a:t>14</a:t>
            </a:fld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1100" smtClean="0">
                <a:latin typeface="Bell MT" panose="02020503060305020303" pitchFamily="18" charset="0"/>
              </a:rPr>
              <a:t>November 28</a:t>
            </a:r>
            <a:r>
              <a:rPr lang="en-US" sz="1100" baseline="30000" smtClean="0">
                <a:latin typeface="Bell MT" panose="02020503060305020303" pitchFamily="18" charset="0"/>
              </a:rPr>
              <a:t>th</a:t>
            </a:r>
            <a:r>
              <a:rPr lang="en-US" sz="1100" smtClean="0">
                <a:latin typeface="Bell MT" panose="02020503060305020303" pitchFamily="18" charset="0"/>
              </a:rPr>
              <a:t>, 2013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100" smtClean="0">
                <a:latin typeface="Bell MT" panose="02020503060305020303" pitchFamily="18" charset="0"/>
              </a:rPr>
              <a:t>– Two-Phase CO</a:t>
            </a:r>
            <a:r>
              <a:rPr lang="en-US" sz="1100" baseline="-25000" smtClean="0">
                <a:latin typeface="Bell MT" panose="02020503060305020303" pitchFamily="18" charset="0"/>
              </a:rPr>
              <a:t>2</a:t>
            </a:r>
            <a:r>
              <a:rPr lang="en-US" sz="1100" smtClean="0">
                <a:latin typeface="Bell MT" panose="02020503060305020303" pitchFamily="18" charset="0"/>
              </a:rPr>
              <a:t> Cooling – </a:t>
            </a:r>
            <a:endParaRPr lang="en-US" sz="1100" dirty="0">
              <a:latin typeface="Bell MT" panose="02020503060305020303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6" y="747711"/>
            <a:ext cx="9000000" cy="531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315097" y="6172593"/>
            <a:ext cx="449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Stable </a:t>
            </a:r>
            <a:r>
              <a:rPr lang="fr-FR" sz="1800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cooling</a:t>
            </a:r>
            <a:r>
              <a:rPr lang="fr-FR" sz="18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 over a large </a:t>
            </a:r>
            <a:r>
              <a:rPr lang="fr-FR" sz="1800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temperature</a:t>
            </a:r>
            <a:r>
              <a:rPr lang="fr-FR" sz="18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 range</a:t>
            </a:r>
            <a:endParaRPr lang="en-US" sz="18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165847" y="6419463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bart@nikhef.nl</a:t>
            </a:r>
            <a:endParaRPr lang="en-US" sz="1000" dirty="0">
              <a:solidFill>
                <a:srgbClr val="0000FF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7" descr="E:\DATA\GIF_03050\2013-02-11_091032.gif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120" y="3182028"/>
            <a:ext cx="3833745" cy="29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Large Prototype </a:t>
            </a:r>
            <a:r>
              <a:rPr lang="fr-FR" dirty="0" err="1" smtClean="0"/>
              <a:t>Micromegas</a:t>
            </a:r>
            <a:r>
              <a:rPr lang="fr-FR" dirty="0" smtClean="0"/>
              <a:t> TPC for ILC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FE852-9AAD-40BE-8295-AF26D2A4ABA6}" type="slidenum">
              <a:rPr lang="en-US" sz="1100" smtClean="0">
                <a:latin typeface="Bell MT" panose="02020503060305020303" pitchFamily="18" charset="0"/>
              </a:rPr>
              <a:pPr>
                <a:defRPr/>
              </a:pPr>
              <a:t>15</a:t>
            </a:fld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1100" smtClean="0">
                <a:latin typeface="Bell MT" panose="02020503060305020303" pitchFamily="18" charset="0"/>
              </a:rPr>
              <a:t>November 28</a:t>
            </a:r>
            <a:r>
              <a:rPr lang="en-US" sz="1100" baseline="30000" smtClean="0">
                <a:latin typeface="Bell MT" panose="02020503060305020303" pitchFamily="18" charset="0"/>
              </a:rPr>
              <a:t>th</a:t>
            </a:r>
            <a:r>
              <a:rPr lang="en-US" sz="1100" smtClean="0">
                <a:latin typeface="Bell MT" panose="02020503060305020303" pitchFamily="18" charset="0"/>
              </a:rPr>
              <a:t>, 2013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100" smtClean="0">
                <a:latin typeface="Bell MT" panose="02020503060305020303" pitchFamily="18" charset="0"/>
              </a:rPr>
              <a:t>– Two-Phase CO</a:t>
            </a:r>
            <a:r>
              <a:rPr lang="en-US" sz="1100" baseline="-25000" smtClean="0">
                <a:latin typeface="Bell MT" panose="02020503060305020303" pitchFamily="18" charset="0"/>
              </a:rPr>
              <a:t>2</a:t>
            </a:r>
            <a:r>
              <a:rPr lang="en-US" sz="1100" smtClean="0">
                <a:latin typeface="Bell MT" panose="02020503060305020303" pitchFamily="18" charset="0"/>
              </a:rPr>
              <a:t> Cooling – </a:t>
            </a:r>
            <a:endParaRPr lang="en-US" sz="1100" dirty="0">
              <a:latin typeface="Bell MT" panose="02020503060305020303" pitchFamily="18" charset="0"/>
            </a:endParaRPr>
          </a:p>
        </p:txBody>
      </p:sp>
      <p:pic>
        <p:nvPicPr>
          <p:cNvPr id="15" name="Picture 9" descr="E:\DATA\Save_03050\2013-02-11_091122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1872" y="3458269"/>
            <a:ext cx="3797854" cy="257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eur droit avec flèche 17"/>
          <p:cNvCxnSpPr/>
          <p:nvPr/>
        </p:nvCxnSpPr>
        <p:spPr bwMode="auto">
          <a:xfrm flipV="1">
            <a:off x="2414153" y="6128002"/>
            <a:ext cx="1" cy="4159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E60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0" name="ZoneTexte 19"/>
          <p:cNvSpPr txBox="1"/>
          <p:nvPr/>
        </p:nvSpPr>
        <p:spPr>
          <a:xfrm>
            <a:off x="2430589" y="6191034"/>
            <a:ext cx="2236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99"/>
                </a:solidFill>
                <a:latin typeface="Bell MT" pitchFamily="18" charset="0"/>
              </a:rPr>
              <a:t>5 </a:t>
            </a:r>
            <a:r>
              <a:rPr lang="en-US" sz="1400" dirty="0" err="1" smtClean="0">
                <a:solidFill>
                  <a:srgbClr val="000099"/>
                </a:solidFill>
                <a:latin typeface="Bell MT" pitchFamily="18" charset="0"/>
              </a:rPr>
              <a:t>GeV</a:t>
            </a:r>
            <a:r>
              <a:rPr lang="en-US" sz="1400" dirty="0" smtClean="0">
                <a:solidFill>
                  <a:srgbClr val="000099"/>
                </a:solidFill>
                <a:latin typeface="Bell MT" pitchFamily="18" charset="0"/>
              </a:rPr>
              <a:t> electron beam</a:t>
            </a:r>
            <a:endParaRPr lang="en-US" sz="1400" dirty="0">
              <a:solidFill>
                <a:srgbClr val="000099"/>
              </a:solidFill>
              <a:latin typeface="Bell MT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529618" y="6191034"/>
            <a:ext cx="249382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Bell MT" pitchFamily="18" charset="0"/>
              </a:rPr>
              <a:t>12 000 channels in 7 modules</a:t>
            </a:r>
            <a:endParaRPr lang="en-US" sz="1400" b="1" dirty="0">
              <a:solidFill>
                <a:srgbClr val="0000FF"/>
              </a:solidFill>
              <a:latin typeface="Bell MT" pitchFamily="18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 bwMode="auto">
          <a:xfrm>
            <a:off x="1130293" y="5185560"/>
            <a:ext cx="115350" cy="8342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arrow"/>
            <a:tailEnd type="arrow"/>
          </a:ln>
          <a:effectLst/>
        </p:spPr>
      </p:cxnSp>
      <p:cxnSp>
        <p:nvCxnSpPr>
          <p:cNvPr id="31" name="Connecteur droit avec flèche 30"/>
          <p:cNvCxnSpPr/>
          <p:nvPr/>
        </p:nvCxnSpPr>
        <p:spPr bwMode="auto">
          <a:xfrm flipH="1">
            <a:off x="1365125" y="6045923"/>
            <a:ext cx="1080000" cy="385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arrow"/>
            <a:tailEnd type="arrow"/>
          </a:ln>
          <a:effectLst/>
        </p:spPr>
      </p:cxnSp>
      <p:sp>
        <p:nvSpPr>
          <p:cNvPr id="32" name="ZoneTexte 31"/>
          <p:cNvSpPr txBox="1"/>
          <p:nvPr/>
        </p:nvSpPr>
        <p:spPr>
          <a:xfrm>
            <a:off x="654019" y="5411183"/>
            <a:ext cx="53394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000" dirty="0" smtClean="0">
                <a:solidFill>
                  <a:schemeClr val="bg2"/>
                </a:solidFill>
                <a:latin typeface="Bell MT" pitchFamily="18" charset="0"/>
              </a:rPr>
              <a:t>24 </a:t>
            </a:r>
            <a:r>
              <a:rPr lang="fr-FR" sz="1000" dirty="0" err="1" smtClean="0">
                <a:solidFill>
                  <a:schemeClr val="bg2"/>
                </a:solidFill>
                <a:latin typeface="Bell MT" pitchFamily="18" charset="0"/>
              </a:rPr>
              <a:t>rows</a:t>
            </a:r>
            <a:endParaRPr lang="en-US" sz="1000" dirty="0">
              <a:solidFill>
                <a:schemeClr val="bg2"/>
              </a:solidFill>
              <a:latin typeface="Bell MT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473325" y="6083188"/>
            <a:ext cx="82797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000" dirty="0" smtClean="0">
                <a:solidFill>
                  <a:schemeClr val="bg2"/>
                </a:solidFill>
                <a:latin typeface="Bell MT" pitchFamily="18" charset="0"/>
              </a:rPr>
              <a:t>72</a:t>
            </a:r>
          </a:p>
          <a:p>
            <a:pPr algn="ctr"/>
            <a:r>
              <a:rPr lang="fr-FR" sz="1000" dirty="0" err="1" smtClean="0">
                <a:solidFill>
                  <a:schemeClr val="bg2"/>
                </a:solidFill>
                <a:latin typeface="Bell MT" pitchFamily="18" charset="0"/>
              </a:rPr>
              <a:t>columns</a:t>
            </a:r>
            <a:endParaRPr lang="en-US" sz="1000" dirty="0">
              <a:solidFill>
                <a:schemeClr val="bg2"/>
              </a:solidFill>
              <a:latin typeface="Bell MT" pitchFamily="18" charset="0"/>
            </a:endParaRP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4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3682" y="903326"/>
            <a:ext cx="3085173" cy="226617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ZoneTexte 42"/>
          <p:cNvSpPr txBox="1"/>
          <p:nvPr/>
        </p:nvSpPr>
        <p:spPr>
          <a:xfrm>
            <a:off x="5081618" y="562890"/>
            <a:ext cx="3416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Bell MT" pitchFamily="18" charset="0"/>
              </a:rPr>
              <a:t>Large Prototype  (LP) TPC in DESY</a:t>
            </a:r>
            <a:endParaRPr lang="en-US" sz="1600" dirty="0">
              <a:solidFill>
                <a:srgbClr val="0000FF"/>
              </a:solidFill>
              <a:latin typeface="Bell MT" pitchFamily="18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280074" y="562891"/>
            <a:ext cx="4308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Bell MT" pitchFamily="18" charset="0"/>
              </a:rPr>
              <a:t>Endplate + 7 </a:t>
            </a:r>
            <a:r>
              <a:rPr lang="en-US" sz="1600" dirty="0" err="1" smtClean="0">
                <a:solidFill>
                  <a:srgbClr val="0000FF"/>
                </a:solidFill>
                <a:latin typeface="Bell MT" pitchFamily="18" charset="0"/>
              </a:rPr>
              <a:t>Micromegas</a:t>
            </a:r>
            <a:r>
              <a:rPr lang="en-US" sz="1600" dirty="0" smtClean="0">
                <a:solidFill>
                  <a:srgbClr val="0000FF"/>
                </a:solidFill>
                <a:latin typeface="Bell MT" pitchFamily="18" charset="0"/>
              </a:rPr>
              <a:t> modules in 1T magnet</a:t>
            </a:r>
            <a:endParaRPr lang="en-US" sz="1600" dirty="0">
              <a:solidFill>
                <a:srgbClr val="0000FF"/>
              </a:solidFill>
              <a:latin typeface="Bell MT" pitchFamily="18" charset="0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25" r="-1325"/>
          <a:stretch/>
        </p:blipFill>
        <p:spPr>
          <a:xfrm>
            <a:off x="664030" y="903326"/>
            <a:ext cx="3071086" cy="2243885"/>
          </a:xfrm>
          <a:prstGeom prst="rect">
            <a:avLst/>
          </a:prstGeom>
        </p:spPr>
      </p:pic>
      <p:pic>
        <p:nvPicPr>
          <p:cNvPr id="5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77" y="1632858"/>
            <a:ext cx="1122725" cy="64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0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Micromegas</a:t>
            </a:r>
            <a:r>
              <a:rPr lang="fr-FR" dirty="0" smtClean="0"/>
              <a:t> Module of the LP-TPC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FE852-9AAD-40BE-8295-AF26D2A4ABA6}" type="slidenum">
              <a:rPr lang="en-US" sz="1100" smtClean="0">
                <a:latin typeface="Bell MT" panose="02020503060305020303" pitchFamily="18" charset="0"/>
              </a:rPr>
              <a:pPr>
                <a:defRPr/>
              </a:pPr>
              <a:t>16</a:t>
            </a:fld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1100" smtClean="0">
                <a:latin typeface="Bell MT" panose="02020503060305020303" pitchFamily="18" charset="0"/>
              </a:rPr>
              <a:t>November 28</a:t>
            </a:r>
            <a:r>
              <a:rPr lang="en-US" sz="1100" baseline="30000" smtClean="0">
                <a:latin typeface="Bell MT" panose="02020503060305020303" pitchFamily="18" charset="0"/>
              </a:rPr>
              <a:t>th</a:t>
            </a:r>
            <a:r>
              <a:rPr lang="en-US" sz="1100" smtClean="0">
                <a:latin typeface="Bell MT" panose="02020503060305020303" pitchFamily="18" charset="0"/>
              </a:rPr>
              <a:t>, 2013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100" smtClean="0">
                <a:latin typeface="Bell MT" panose="02020503060305020303" pitchFamily="18" charset="0"/>
              </a:rPr>
              <a:t>– Two-Phase CO</a:t>
            </a:r>
            <a:r>
              <a:rPr lang="en-US" sz="1100" baseline="-25000" smtClean="0">
                <a:latin typeface="Bell MT" panose="02020503060305020303" pitchFamily="18" charset="0"/>
              </a:rPr>
              <a:t>2</a:t>
            </a:r>
            <a:r>
              <a:rPr lang="en-US" sz="1100" smtClean="0">
                <a:latin typeface="Bell MT" panose="02020503060305020303" pitchFamily="18" charset="0"/>
              </a:rPr>
              <a:t> Cooling – 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39730" y="5473625"/>
            <a:ext cx="2212658" cy="1023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5" descr="\\dapdc5\Manip\ILCTPC\7 Modules\CAO Détecteur\7-MODULES_V6\Ensemble module Final-V6-éclaté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2" r="10009"/>
          <a:stretch/>
        </p:blipFill>
        <p:spPr bwMode="auto">
          <a:xfrm>
            <a:off x="79034" y="473115"/>
            <a:ext cx="9000000" cy="61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\\dapdc5\Manip\ILCTPC\7 Modules\CAO Détecteur\7-MODULES_V6\Ensemble module Final-refroid ai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9" r="11713"/>
          <a:stretch/>
        </p:blipFill>
        <p:spPr bwMode="auto">
          <a:xfrm>
            <a:off x="6400801" y="4751041"/>
            <a:ext cx="2660650" cy="186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7622931" y="737651"/>
            <a:ext cx="1224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Bell MT" pitchFamily="18" charset="0"/>
              </a:rPr>
              <a:t>Micromegas</a:t>
            </a:r>
            <a:endParaRPr lang="fr-FR" sz="1600" dirty="0">
              <a:latin typeface="Bell MT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73914" y="5848913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Bell MT" pitchFamily="18" charset="0"/>
              </a:rPr>
              <a:t>Air </a:t>
            </a:r>
            <a:r>
              <a:rPr lang="fr-FR" sz="1600" dirty="0" err="1" smtClean="0">
                <a:latin typeface="Bell MT" pitchFamily="18" charset="0"/>
              </a:rPr>
              <a:t>cooling</a:t>
            </a:r>
            <a:endParaRPr lang="fr-FR" sz="1600" dirty="0">
              <a:latin typeface="Bell MT" pitchFamily="18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956436" y="1991286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Bell MT" pitchFamily="18" charset="0"/>
              </a:rPr>
              <a:t>FEM</a:t>
            </a:r>
            <a:endParaRPr lang="fr-FR" sz="1600" dirty="0">
              <a:latin typeface="Bell MT" pitchFamily="18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647489" y="1421982"/>
            <a:ext cx="580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Bell MT" pitchFamily="18" charset="0"/>
              </a:rPr>
              <a:t>FEC</a:t>
            </a:r>
            <a:endParaRPr lang="fr-FR" sz="1600" dirty="0">
              <a:latin typeface="Bell MT" pitchFamily="18" charset="0"/>
            </a:endParaRPr>
          </a:p>
        </p:txBody>
      </p:sp>
      <p:cxnSp>
        <p:nvCxnSpPr>
          <p:cNvPr id="36" name="Connecteur droit avec flèche 35"/>
          <p:cNvCxnSpPr/>
          <p:nvPr/>
        </p:nvCxnSpPr>
        <p:spPr bwMode="auto">
          <a:xfrm flipV="1">
            <a:off x="1704975" y="5442438"/>
            <a:ext cx="668948" cy="5590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Connecteur droit avec flèche 36"/>
          <p:cNvCxnSpPr>
            <a:stCxn id="35" idx="2"/>
          </p:cNvCxnSpPr>
          <p:nvPr/>
        </p:nvCxnSpPr>
        <p:spPr bwMode="auto">
          <a:xfrm>
            <a:off x="2937793" y="1760536"/>
            <a:ext cx="473622" cy="3692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Connecteur droit avec flèche 37"/>
          <p:cNvCxnSpPr>
            <a:stCxn id="34" idx="2"/>
          </p:cNvCxnSpPr>
          <p:nvPr/>
        </p:nvCxnSpPr>
        <p:spPr bwMode="auto">
          <a:xfrm>
            <a:off x="1275594" y="2329840"/>
            <a:ext cx="69629" cy="2674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Connecteur droit avec flèche 38"/>
          <p:cNvCxnSpPr>
            <a:stCxn id="32" idx="1"/>
          </p:cNvCxnSpPr>
          <p:nvPr/>
        </p:nvCxnSpPr>
        <p:spPr bwMode="auto">
          <a:xfrm flipH="1">
            <a:off x="7086601" y="906928"/>
            <a:ext cx="536330" cy="4506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903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Air </a:t>
            </a:r>
            <a:r>
              <a:rPr lang="fr-FR" dirty="0" err="1" smtClean="0"/>
              <a:t>Cooling</a:t>
            </a:r>
            <a:r>
              <a:rPr lang="fr-FR" dirty="0" smtClean="0"/>
              <a:t> for the </a:t>
            </a:r>
            <a:r>
              <a:rPr lang="fr-FR" dirty="0" err="1" smtClean="0"/>
              <a:t>Micromegas</a:t>
            </a:r>
            <a:r>
              <a:rPr lang="fr-FR" dirty="0" smtClean="0"/>
              <a:t> Module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FE852-9AAD-40BE-8295-AF26D2A4ABA6}" type="slidenum">
              <a:rPr lang="en-US" sz="1100" smtClean="0">
                <a:latin typeface="Bell MT" panose="02020503060305020303" pitchFamily="18" charset="0"/>
              </a:rPr>
              <a:pPr>
                <a:defRPr/>
              </a:pPr>
              <a:t>17</a:t>
            </a:fld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1100" smtClean="0">
                <a:latin typeface="Bell MT" panose="02020503060305020303" pitchFamily="18" charset="0"/>
              </a:rPr>
              <a:t>November 28</a:t>
            </a:r>
            <a:r>
              <a:rPr lang="en-US" sz="1100" baseline="30000" smtClean="0">
                <a:latin typeface="Bell MT" panose="02020503060305020303" pitchFamily="18" charset="0"/>
              </a:rPr>
              <a:t>th</a:t>
            </a:r>
            <a:r>
              <a:rPr lang="en-US" sz="1100" smtClean="0">
                <a:latin typeface="Bell MT" panose="02020503060305020303" pitchFamily="18" charset="0"/>
              </a:rPr>
              <a:t>, 2013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100" smtClean="0">
                <a:latin typeface="Bell MT" panose="02020503060305020303" pitchFamily="18" charset="0"/>
              </a:rPr>
              <a:t>– Two-Phase CO</a:t>
            </a:r>
            <a:r>
              <a:rPr lang="en-US" sz="1100" baseline="-25000" smtClean="0">
                <a:latin typeface="Bell MT" panose="02020503060305020303" pitchFamily="18" charset="0"/>
              </a:rPr>
              <a:t>2</a:t>
            </a:r>
            <a:r>
              <a:rPr lang="en-US" sz="1100" smtClean="0">
                <a:latin typeface="Bell MT" panose="02020503060305020303" pitchFamily="18" charset="0"/>
              </a:rPr>
              <a:t> Cooling – </a:t>
            </a:r>
            <a:endParaRPr lang="en-US" sz="1100" dirty="0">
              <a:latin typeface="Bell MT" panose="02020503060305020303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88" y="3786995"/>
            <a:ext cx="3496816" cy="262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4065" y="644465"/>
            <a:ext cx="4320093" cy="286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2278" y="3620989"/>
            <a:ext cx="4556882" cy="297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\\dapdc5\manip\Micromegas\52_Sauvegarde CAO\Paul Colas\MicromegasPanel\7-MODULES_V6\ModuleV6.2_CO2_V3\V6.2-Ensemble module Final_Co2_V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8" t="3547" r="21805" b="10500"/>
          <a:stretch/>
        </p:blipFill>
        <p:spPr bwMode="auto">
          <a:xfrm>
            <a:off x="446889" y="715511"/>
            <a:ext cx="3496816" cy="270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4903423" y="862071"/>
            <a:ext cx="3384000" cy="22248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 l="-351" r="94950" b="-442"/>
          <a:stretch/>
        </p:blipFill>
        <p:spPr bwMode="auto">
          <a:xfrm>
            <a:off x="4376708" y="487048"/>
            <a:ext cx="246137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 t="91980" b="3293"/>
          <a:stretch/>
        </p:blipFill>
        <p:spPr bwMode="auto">
          <a:xfrm>
            <a:off x="4319826" y="3521679"/>
            <a:ext cx="4556882" cy="14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5436822" y="2753581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No </a:t>
            </a:r>
            <a:r>
              <a:rPr lang="fr-FR" sz="1800" dirty="0" err="1" smtClean="0">
                <a:solidFill>
                  <a:srgbClr val="0000FF"/>
                </a:solidFill>
                <a:latin typeface="Bell MT" panose="02020503060305020303" pitchFamily="18" charset="0"/>
              </a:rPr>
              <a:t>cooling</a:t>
            </a:r>
            <a:endParaRPr lang="en-US" sz="1800" dirty="0">
              <a:solidFill>
                <a:srgbClr val="0000FF"/>
              </a:solidFill>
              <a:latin typeface="Bell MT" panose="020205030603050203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68805" y="5800746"/>
            <a:ext cx="1802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err="1" smtClean="0">
                <a:solidFill>
                  <a:srgbClr val="0000FF"/>
                </a:solidFill>
                <a:latin typeface="Bell MT" panose="02020503060305020303" pitchFamily="18" charset="0"/>
              </a:rPr>
              <a:t>Nitrogen</a:t>
            </a:r>
            <a:r>
              <a:rPr lang="fr-FR" sz="18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 </a:t>
            </a:r>
            <a:r>
              <a:rPr lang="fr-FR" sz="1800" dirty="0" err="1" smtClean="0">
                <a:solidFill>
                  <a:srgbClr val="0000FF"/>
                </a:solidFill>
                <a:latin typeface="Bell MT" panose="02020503060305020303" pitchFamily="18" charset="0"/>
              </a:rPr>
              <a:t>cooling</a:t>
            </a:r>
            <a:endParaRPr lang="en-US" sz="1800" dirty="0">
              <a:solidFill>
                <a:srgbClr val="0000FF"/>
              </a:solidFill>
              <a:latin typeface="Bell MT" panose="02020503060305020303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23419" y="3519094"/>
            <a:ext cx="2358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Bell MT" pitchFamily="18" charset="0"/>
              </a:rPr>
              <a:t>Picture taken from IR camera</a:t>
            </a:r>
            <a:endParaRPr lang="en-US" sz="1400" dirty="0">
              <a:solidFill>
                <a:srgbClr val="0000FF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2P-CO</a:t>
            </a:r>
            <a:r>
              <a:rPr lang="fr-FR" baseline="-25000" dirty="0" smtClean="0"/>
              <a:t>2</a:t>
            </a:r>
            <a:r>
              <a:rPr lang="fr-FR" dirty="0" smtClean="0"/>
              <a:t> </a:t>
            </a:r>
            <a:r>
              <a:rPr lang="fr-FR" dirty="0" err="1" smtClean="0"/>
              <a:t>Cooling</a:t>
            </a:r>
            <a:r>
              <a:rPr lang="fr-FR" dirty="0" smtClean="0"/>
              <a:t> for ILC-TPC </a:t>
            </a:r>
            <a:r>
              <a:rPr lang="fr-FR" dirty="0" err="1" smtClean="0"/>
              <a:t>Micromegas</a:t>
            </a:r>
            <a:r>
              <a:rPr lang="fr-FR" dirty="0" smtClean="0"/>
              <a:t> LP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FE852-9AAD-40BE-8295-AF26D2A4ABA6}" type="slidenum">
              <a:rPr lang="en-US" sz="1100" smtClean="0">
                <a:latin typeface="Bell MT" panose="02020503060305020303" pitchFamily="18" charset="0"/>
              </a:rPr>
              <a:pPr>
                <a:defRPr/>
              </a:pPr>
              <a:t>18</a:t>
            </a:fld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1100" smtClean="0">
                <a:latin typeface="Bell MT" panose="02020503060305020303" pitchFamily="18" charset="0"/>
              </a:rPr>
              <a:t>November 28</a:t>
            </a:r>
            <a:r>
              <a:rPr lang="en-US" sz="1100" baseline="30000" smtClean="0">
                <a:latin typeface="Bell MT" panose="02020503060305020303" pitchFamily="18" charset="0"/>
              </a:rPr>
              <a:t>th</a:t>
            </a:r>
            <a:r>
              <a:rPr lang="en-US" sz="1100" smtClean="0">
                <a:latin typeface="Bell MT" panose="02020503060305020303" pitchFamily="18" charset="0"/>
              </a:rPr>
              <a:t>, 2013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100" smtClean="0">
                <a:latin typeface="Bell MT" panose="02020503060305020303" pitchFamily="18" charset="0"/>
              </a:rPr>
              <a:t>– Two-Phase CO</a:t>
            </a:r>
            <a:r>
              <a:rPr lang="en-US" sz="1100" baseline="-25000" smtClean="0">
                <a:latin typeface="Bell MT" panose="02020503060305020303" pitchFamily="18" charset="0"/>
              </a:rPr>
              <a:t>2</a:t>
            </a:r>
            <a:r>
              <a:rPr lang="en-US" sz="1100" smtClean="0">
                <a:latin typeface="Bell MT" panose="02020503060305020303" pitchFamily="18" charset="0"/>
              </a:rPr>
              <a:t> Cooling – </a:t>
            </a:r>
            <a:endParaRPr lang="en-US" sz="1100" dirty="0">
              <a:latin typeface="Bell MT" panose="0202050306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7" y="3933525"/>
            <a:ext cx="3303951" cy="23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4020" y="2672862"/>
            <a:ext cx="5173451" cy="388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\\dapdc5\manip\Micromegas\52_Sauvegarde CAO\Paul Colas\MicromegasPanel\7-MODULES_V6\ModuleV6.2_CO2_V3\V6.2-Ensemble module Final_Co2_V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5" t="4224" r="22374" b="10520"/>
          <a:stretch/>
        </p:blipFill>
        <p:spPr bwMode="auto">
          <a:xfrm>
            <a:off x="480535" y="715511"/>
            <a:ext cx="3332297" cy="270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114295" y="972067"/>
            <a:ext cx="29329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8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Calculation</a:t>
            </a:r>
            <a:r>
              <a:rPr lang="fr-FR" sz="1800" dirty="0" smtClean="0">
                <a:solidFill>
                  <a:srgbClr val="000099"/>
                </a:solidFill>
                <a:latin typeface="Bell MT" panose="02020503060305020303" pitchFamily="18" charset="0"/>
              </a:rPr>
              <a:t> for a </a:t>
            </a:r>
          </a:p>
          <a:p>
            <a:pPr algn="ctr"/>
            <a:r>
              <a:rPr lang="fr-FR" sz="1800" dirty="0">
                <a:solidFill>
                  <a:srgbClr val="000099"/>
                </a:solidFill>
                <a:latin typeface="Bell MT" panose="02020503060305020303" pitchFamily="18" charset="0"/>
              </a:rPr>
              <a:t>s</a:t>
            </a:r>
            <a:r>
              <a:rPr lang="fr-FR" sz="1800" dirty="0" smtClean="0">
                <a:solidFill>
                  <a:srgbClr val="000099"/>
                </a:solidFill>
                <a:latin typeface="Bell MT" panose="02020503060305020303" pitchFamily="18" charset="0"/>
              </a:rPr>
              <a:t>ingle module </a:t>
            </a:r>
            <a:r>
              <a:rPr lang="fr-FR" sz="18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cooling</a:t>
            </a:r>
            <a:endParaRPr lang="fr-FR" sz="1800" dirty="0" smtClean="0">
              <a:solidFill>
                <a:srgbClr val="000099"/>
              </a:solidFill>
              <a:latin typeface="Bell MT" panose="020205030603050203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66695" y="2091161"/>
            <a:ext cx="2932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>
                <a:solidFill>
                  <a:srgbClr val="0000FF"/>
                </a:solidFill>
                <a:latin typeface="Bell MT" panose="02020503060305020303" pitchFamily="18" charset="0"/>
                <a:sym typeface="Symbol"/>
              </a:rPr>
              <a:t></a:t>
            </a:r>
            <a:r>
              <a:rPr lang="en-US" sz="1800" b="1" baseline="-25000" dirty="0">
                <a:solidFill>
                  <a:srgbClr val="0000FF"/>
                </a:solidFill>
                <a:latin typeface="Bell MT" panose="02020503060305020303" pitchFamily="18" charset="0"/>
              </a:rPr>
              <a:t>Internal</a:t>
            </a:r>
            <a:r>
              <a:rPr lang="en-US" sz="1800" b="1" dirty="0">
                <a:solidFill>
                  <a:srgbClr val="0000FF"/>
                </a:solidFill>
                <a:latin typeface="Bell MT" panose="02020503060305020303" pitchFamily="18" charset="0"/>
              </a:rPr>
              <a:t> =0.876 mm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559" y="2672862"/>
            <a:ext cx="5306206" cy="397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ZoneTexte 13"/>
          <p:cNvSpPr txBox="1"/>
          <p:nvPr/>
        </p:nvSpPr>
        <p:spPr>
          <a:xfrm>
            <a:off x="5114295" y="972067"/>
            <a:ext cx="29329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8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Calculation</a:t>
            </a:r>
            <a:r>
              <a:rPr lang="fr-FR" sz="1800" dirty="0" smtClean="0">
                <a:solidFill>
                  <a:srgbClr val="000099"/>
                </a:solidFill>
                <a:latin typeface="Bell MT" panose="02020503060305020303" pitchFamily="18" charset="0"/>
              </a:rPr>
              <a:t> for</a:t>
            </a:r>
          </a:p>
          <a:p>
            <a:pPr algn="ctr"/>
            <a:r>
              <a:rPr lang="fr-FR" sz="1800" dirty="0" smtClean="0">
                <a:solidFill>
                  <a:srgbClr val="000099"/>
                </a:solidFill>
                <a:latin typeface="Bell MT" panose="02020503060305020303" pitchFamily="18" charset="0"/>
              </a:rPr>
              <a:t>7 modules </a:t>
            </a:r>
            <a:r>
              <a:rPr lang="fr-FR" sz="18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cooling</a:t>
            </a:r>
            <a:endParaRPr lang="fr-FR" sz="1800" dirty="0" smtClean="0">
              <a:solidFill>
                <a:srgbClr val="000099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4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7 modules in serial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FE852-9AAD-40BE-8295-AF26D2A4ABA6}" type="slidenum">
              <a:rPr lang="en-US" sz="1100" smtClean="0">
                <a:latin typeface="Bell MT" panose="02020503060305020303" pitchFamily="18" charset="0"/>
              </a:rPr>
              <a:pPr>
                <a:defRPr/>
              </a:pPr>
              <a:t>19</a:t>
            </a:fld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1100" smtClean="0">
                <a:latin typeface="Bell MT" panose="02020503060305020303" pitchFamily="18" charset="0"/>
              </a:rPr>
              <a:t>November 28</a:t>
            </a:r>
            <a:r>
              <a:rPr lang="en-US" sz="1100" baseline="30000" smtClean="0">
                <a:latin typeface="Bell MT" panose="02020503060305020303" pitchFamily="18" charset="0"/>
              </a:rPr>
              <a:t>th</a:t>
            </a:r>
            <a:r>
              <a:rPr lang="en-US" sz="1100" smtClean="0">
                <a:latin typeface="Bell MT" panose="02020503060305020303" pitchFamily="18" charset="0"/>
              </a:rPr>
              <a:t>, 2013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100" smtClean="0">
                <a:latin typeface="Bell MT" panose="02020503060305020303" pitchFamily="18" charset="0"/>
              </a:rPr>
              <a:t>– Two-Phase CO</a:t>
            </a:r>
            <a:r>
              <a:rPr lang="en-US" sz="1100" baseline="-25000" smtClean="0">
                <a:latin typeface="Bell MT" panose="02020503060305020303" pitchFamily="18" charset="0"/>
              </a:rPr>
              <a:t>2</a:t>
            </a:r>
            <a:r>
              <a:rPr lang="en-US" sz="1100" smtClean="0">
                <a:latin typeface="Bell MT" panose="02020503060305020303" pitchFamily="18" charset="0"/>
              </a:rPr>
              <a:t> Cooling – </a:t>
            </a:r>
            <a:endParaRPr lang="en-US" sz="1100" dirty="0">
              <a:latin typeface="Bell MT" panose="02020503060305020303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1998" y="1628800"/>
            <a:ext cx="5040000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636" y="1639686"/>
            <a:ext cx="5004000" cy="37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7"/>
          <p:cNvSpPr txBox="1"/>
          <p:nvPr/>
        </p:nvSpPr>
        <p:spPr>
          <a:xfrm>
            <a:off x="161925" y="5750986"/>
            <a:ext cx="8789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9"/>
                </a:solidFill>
                <a:latin typeface="Bell MT" panose="02020503060305020303" pitchFamily="18" charset="0"/>
              </a:rPr>
              <a:t>A serial configuration needs a diameter of 1.5 to 2mm depending on the allowed temperature gradient.</a:t>
            </a:r>
            <a:endParaRPr lang="en-US" sz="1600" dirty="0">
              <a:solidFill>
                <a:srgbClr val="000099"/>
              </a:solidFill>
              <a:latin typeface="Bell MT" panose="020205030603050203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31552" y="957438"/>
            <a:ext cx="2932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>
                <a:solidFill>
                  <a:srgbClr val="0000FF"/>
                </a:solidFill>
                <a:latin typeface="Bell MT" panose="02020503060305020303" pitchFamily="18" charset="0"/>
                <a:sym typeface="Symbol"/>
              </a:rPr>
              <a:t></a:t>
            </a:r>
            <a:r>
              <a:rPr lang="en-US" sz="1800" b="1" baseline="-25000" dirty="0">
                <a:solidFill>
                  <a:srgbClr val="0000FF"/>
                </a:solidFill>
                <a:latin typeface="Bell MT" panose="02020503060305020303" pitchFamily="18" charset="0"/>
              </a:rPr>
              <a:t>Internal</a:t>
            </a:r>
            <a:r>
              <a:rPr lang="en-US" sz="1800" b="1" dirty="0">
                <a:solidFill>
                  <a:srgbClr val="0000FF"/>
                </a:solidFill>
                <a:latin typeface="Bell MT" panose="02020503060305020303" pitchFamily="18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Bell MT" panose="02020503060305020303" pitchFamily="18" charset="0"/>
              </a:rPr>
              <a:t>=1.5 </a:t>
            </a:r>
            <a:r>
              <a:rPr lang="en-US" sz="1800" b="1" dirty="0">
                <a:solidFill>
                  <a:srgbClr val="0000FF"/>
                </a:solidFill>
                <a:latin typeface="Bell MT" panose="02020503060305020303" pitchFamily="18" charset="0"/>
              </a:rPr>
              <a:t>mm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327352" y="957438"/>
            <a:ext cx="2932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>
                <a:solidFill>
                  <a:srgbClr val="0000FF"/>
                </a:solidFill>
                <a:latin typeface="Bell MT" panose="02020503060305020303" pitchFamily="18" charset="0"/>
                <a:sym typeface="Symbol"/>
              </a:rPr>
              <a:t></a:t>
            </a:r>
            <a:r>
              <a:rPr lang="en-US" sz="1800" b="1" baseline="-25000" dirty="0">
                <a:solidFill>
                  <a:srgbClr val="0000FF"/>
                </a:solidFill>
                <a:latin typeface="Bell MT" panose="02020503060305020303" pitchFamily="18" charset="0"/>
              </a:rPr>
              <a:t>Internal</a:t>
            </a:r>
            <a:r>
              <a:rPr lang="en-US" sz="1800" b="1" dirty="0">
                <a:solidFill>
                  <a:srgbClr val="0000FF"/>
                </a:solidFill>
                <a:latin typeface="Bell MT" panose="02020503060305020303" pitchFamily="18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Bell MT" panose="02020503060305020303" pitchFamily="18" charset="0"/>
              </a:rPr>
              <a:t>= 2.0 </a:t>
            </a:r>
            <a:r>
              <a:rPr lang="en-US" sz="1800" b="1" dirty="0">
                <a:solidFill>
                  <a:srgbClr val="0000FF"/>
                </a:solidFill>
                <a:latin typeface="Bell MT" panose="02020503060305020303" pitchFamily="18" charset="0"/>
              </a:rPr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35125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Introduction: </a:t>
            </a:r>
            <a:r>
              <a:rPr lang="fr-FR" sz="1800" dirty="0" err="1" smtClean="0"/>
              <a:t>why</a:t>
            </a:r>
            <a:r>
              <a:rPr lang="fr-FR" sz="1800" dirty="0" smtClean="0"/>
              <a:t> CO</a:t>
            </a:r>
            <a:r>
              <a:rPr lang="fr-FR" sz="1800" baseline="-25000" dirty="0" smtClean="0"/>
              <a:t>2</a:t>
            </a:r>
            <a:r>
              <a:rPr lang="fr-FR" sz="1800" dirty="0" smtClean="0"/>
              <a:t> </a:t>
            </a:r>
            <a:r>
              <a:rPr lang="fr-FR" sz="1800" dirty="0" err="1" smtClean="0"/>
              <a:t>cooling</a:t>
            </a:r>
            <a:r>
              <a:rPr lang="fr-FR" sz="1800" dirty="0" smtClean="0"/>
              <a:t>?</a:t>
            </a:r>
          </a:p>
          <a:p>
            <a:endParaRPr lang="fr-FR" dirty="0" smtClean="0"/>
          </a:p>
          <a:p>
            <a:r>
              <a:rPr lang="fr-FR" dirty="0" smtClean="0"/>
              <a:t>‘2-Phase </a:t>
            </a:r>
            <a:r>
              <a:rPr lang="fr-FR" dirty="0" err="1"/>
              <a:t>Accumulator</a:t>
            </a:r>
            <a:r>
              <a:rPr lang="fr-FR" dirty="0"/>
              <a:t> </a:t>
            </a:r>
            <a:r>
              <a:rPr lang="fr-FR" dirty="0" err="1"/>
              <a:t>Controlled</a:t>
            </a:r>
            <a:r>
              <a:rPr lang="fr-FR" dirty="0"/>
              <a:t> </a:t>
            </a:r>
            <a:r>
              <a:rPr lang="fr-FR" dirty="0" err="1" smtClean="0"/>
              <a:t>Loop</a:t>
            </a:r>
            <a:r>
              <a:rPr lang="fr-FR" dirty="0" smtClean="0"/>
              <a:t>’ </a:t>
            </a:r>
            <a:r>
              <a:rPr lang="fr-FR" dirty="0"/>
              <a:t>CO</a:t>
            </a:r>
            <a:r>
              <a:rPr lang="fr-FR" baseline="-25000" dirty="0"/>
              <a:t>2</a:t>
            </a:r>
            <a:r>
              <a:rPr lang="fr-FR" dirty="0"/>
              <a:t> </a:t>
            </a:r>
            <a:r>
              <a:rPr lang="fr-FR" dirty="0" smtClean="0"/>
              <a:t>circulation </a:t>
            </a:r>
            <a:r>
              <a:rPr lang="fr-FR" dirty="0" err="1" smtClean="0"/>
              <a:t>method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Portable </a:t>
            </a:r>
            <a:r>
              <a:rPr lang="fr-FR" dirty="0" err="1" smtClean="0"/>
              <a:t>cooling</a:t>
            </a:r>
            <a:r>
              <a:rPr lang="fr-FR" dirty="0" smtClean="0"/>
              <a:t> system: </a:t>
            </a:r>
            <a:r>
              <a:rPr lang="fr-FR" dirty="0" err="1" smtClean="0"/>
              <a:t>Traci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Application to </a:t>
            </a:r>
            <a:r>
              <a:rPr lang="fr-FR" dirty="0"/>
              <a:t>a</a:t>
            </a:r>
            <a:r>
              <a:rPr lang="fr-FR" dirty="0" smtClean="0"/>
              <a:t> Large Prototype TPC</a:t>
            </a:r>
          </a:p>
          <a:p>
            <a:endParaRPr lang="fr-FR" dirty="0" smtClean="0"/>
          </a:p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Overview</a:t>
            </a:r>
            <a:endParaRPr lang="en-US" dirty="0"/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9942"/>
            <a:ext cx="1619250" cy="179388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0E1FE852-9AAD-40BE-8295-AF26D2A4ABA6}" type="slidenum">
              <a:rPr lang="en-US" sz="1100" smtClean="0">
                <a:latin typeface="Bell MT" panose="02020503060305020303" pitchFamily="18" charset="0"/>
              </a:rPr>
              <a:pPr algn="r">
                <a:defRPr/>
              </a:pPr>
              <a:t>2</a:t>
            </a:fld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12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85725" y="6669942"/>
            <a:ext cx="1619250" cy="1793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1100" dirty="0" smtClean="0">
                <a:latin typeface="Bell MT" panose="02020503060305020303" pitchFamily="18" charset="0"/>
              </a:rPr>
              <a:t>November 28</a:t>
            </a:r>
            <a:r>
              <a:rPr lang="en-US" sz="1100" baseline="30000" dirty="0" smtClean="0">
                <a:latin typeface="Bell MT" panose="02020503060305020303" pitchFamily="18" charset="0"/>
              </a:rPr>
              <a:t>th</a:t>
            </a:r>
            <a:r>
              <a:rPr lang="en-US" sz="1100" dirty="0" smtClean="0">
                <a:latin typeface="Bell MT" panose="02020503060305020303" pitchFamily="18" charset="0"/>
              </a:rPr>
              <a:t>, 2013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13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782763" y="6669942"/>
            <a:ext cx="5578475" cy="1793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1100" dirty="0" smtClean="0">
                <a:latin typeface="Bell MT" panose="02020503060305020303" pitchFamily="18" charset="0"/>
              </a:rPr>
              <a:t>– Two-Phase CO</a:t>
            </a:r>
            <a:r>
              <a:rPr lang="en-US" sz="1100" baseline="-25000" dirty="0" smtClean="0">
                <a:latin typeface="Bell MT" panose="02020503060305020303" pitchFamily="18" charset="0"/>
              </a:rPr>
              <a:t>2</a:t>
            </a:r>
            <a:r>
              <a:rPr lang="en-US" sz="1100" dirty="0" smtClean="0">
                <a:latin typeface="Bell MT" panose="02020503060305020303" pitchFamily="18" charset="0"/>
              </a:rPr>
              <a:t> Cooling – </a:t>
            </a:r>
            <a:endParaRPr lang="en-US" sz="11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229" y="825500"/>
            <a:ext cx="8381999" cy="5575300"/>
          </a:xfrm>
        </p:spPr>
        <p:txBody>
          <a:bodyPr/>
          <a:lstStyle/>
          <a:p>
            <a:r>
              <a:rPr lang="en-US" dirty="0"/>
              <a:t>Two operating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systems </a:t>
            </a:r>
            <a:r>
              <a:rPr lang="en-US" dirty="0"/>
              <a:t>in HEP </a:t>
            </a:r>
            <a:r>
              <a:rPr lang="en-US" dirty="0" smtClean="0"/>
              <a:t>experiments:</a:t>
            </a:r>
          </a:p>
          <a:p>
            <a:pPr lvl="1"/>
            <a:r>
              <a:rPr lang="en-US" dirty="0" smtClean="0"/>
              <a:t>AMS-TTCS (Tracker Thermal Control System)</a:t>
            </a:r>
          </a:p>
          <a:p>
            <a:pPr lvl="1"/>
            <a:r>
              <a:rPr lang="en-US" dirty="0" err="1" smtClean="0"/>
              <a:t>LHCb</a:t>
            </a:r>
            <a:r>
              <a:rPr lang="en-US" dirty="0"/>
              <a:t>-VTCS (VELO Thermal Control </a:t>
            </a:r>
            <a:r>
              <a:rPr lang="en-US" dirty="0" smtClean="0"/>
              <a:t>System)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cooling is a suitable solution for future HEP detectors (ex: ILC)</a:t>
            </a:r>
          </a:p>
          <a:p>
            <a:pPr lvl="1"/>
            <a:r>
              <a:rPr lang="fr-FR" dirty="0"/>
              <a:t>cheap and « </a:t>
            </a:r>
            <a:r>
              <a:rPr lang="fr-FR" dirty="0" err="1"/>
              <a:t>natural</a:t>
            </a:r>
            <a:r>
              <a:rPr lang="fr-FR" dirty="0"/>
              <a:t> » </a:t>
            </a:r>
            <a:r>
              <a:rPr lang="fr-FR" dirty="0" err="1" smtClean="0"/>
              <a:t>element</a:t>
            </a:r>
            <a:endParaRPr lang="fr-FR" dirty="0" smtClean="0"/>
          </a:p>
          <a:p>
            <a:pPr lvl="1"/>
            <a:r>
              <a:rPr lang="fr-FR" dirty="0" smtClean="0"/>
              <a:t>high </a:t>
            </a:r>
            <a:r>
              <a:rPr lang="fr-FR" dirty="0" err="1" smtClean="0"/>
              <a:t>heat</a:t>
            </a:r>
            <a:r>
              <a:rPr lang="fr-FR" dirty="0" smtClean="0"/>
              <a:t> transfert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X</a:t>
            </a:r>
            <a:r>
              <a:rPr lang="fr-FR" baseline="-25000" dirty="0" smtClean="0"/>
              <a:t>0</a:t>
            </a:r>
          </a:p>
          <a:p>
            <a:pPr marL="354013" lvl="1" indent="0">
              <a:buNone/>
            </a:pPr>
            <a:endParaRPr lang="en-US" dirty="0" smtClean="0"/>
          </a:p>
          <a:p>
            <a:r>
              <a:rPr lang="en-US" dirty="0"/>
              <a:t>2PACL technology is interesting as a system </a:t>
            </a:r>
            <a:r>
              <a:rPr lang="en-US" dirty="0" smtClean="0"/>
              <a:t>principle:</a:t>
            </a:r>
          </a:p>
          <a:p>
            <a:pPr lvl="1"/>
            <a:r>
              <a:rPr lang="en-US" dirty="0" smtClean="0"/>
              <a:t>High stability</a:t>
            </a:r>
          </a:p>
          <a:p>
            <a:pPr lvl="1"/>
            <a:r>
              <a:rPr lang="en-US" dirty="0" smtClean="0"/>
              <a:t>Easy </a:t>
            </a:r>
            <a:r>
              <a:rPr lang="en-US" dirty="0"/>
              <a:t>to operate</a:t>
            </a:r>
          </a:p>
          <a:p>
            <a:endParaRPr lang="fr-FR" dirty="0" smtClean="0"/>
          </a:p>
          <a:p>
            <a:r>
              <a:rPr lang="fr-FR" dirty="0" smtClean="0"/>
              <a:t>First test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Micromegas</a:t>
            </a:r>
            <a:r>
              <a:rPr lang="fr-FR" dirty="0" smtClean="0"/>
              <a:t> detector in a Large Prototype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endParaRPr lang="en-US" dirty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in 2014 (</a:t>
            </a:r>
            <a:r>
              <a:rPr lang="fr-FR" dirty="0" err="1" smtClean="0"/>
              <a:t>February</a:t>
            </a:r>
            <a:r>
              <a:rPr lang="fr-FR" dirty="0" smtClean="0"/>
              <a:t>)</a:t>
            </a:r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9942"/>
            <a:ext cx="1619250" cy="179388"/>
          </a:xfrm>
        </p:spPr>
        <p:txBody>
          <a:bodyPr/>
          <a:lstStyle/>
          <a:p>
            <a:pPr>
              <a:defRPr/>
            </a:pPr>
            <a:fld id="{0E1FE852-9AAD-40BE-8295-AF26D2A4ABA6}" type="slidenum">
              <a:rPr lang="en-US" sz="1100" smtClean="0">
                <a:latin typeface="Bell MT" panose="02020503060305020303" pitchFamily="18" charset="0"/>
              </a:rPr>
              <a:pPr>
                <a:defRPr/>
              </a:pPr>
              <a:t>20</a:t>
            </a:fld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85725" y="6669942"/>
            <a:ext cx="1619250" cy="179388"/>
          </a:xfrm>
        </p:spPr>
        <p:txBody>
          <a:bodyPr/>
          <a:lstStyle/>
          <a:p>
            <a:pPr>
              <a:defRPr/>
            </a:pPr>
            <a:r>
              <a:rPr lang="en-US" sz="1100" smtClean="0">
                <a:latin typeface="Bell MT" panose="02020503060305020303" pitchFamily="18" charset="0"/>
              </a:rPr>
              <a:t>November 28</a:t>
            </a:r>
            <a:r>
              <a:rPr lang="en-US" sz="1100" baseline="30000" smtClean="0">
                <a:latin typeface="Bell MT" panose="02020503060305020303" pitchFamily="18" charset="0"/>
              </a:rPr>
              <a:t>th</a:t>
            </a:r>
            <a:r>
              <a:rPr lang="en-US" sz="1100" smtClean="0">
                <a:latin typeface="Bell MT" panose="02020503060305020303" pitchFamily="18" charset="0"/>
              </a:rPr>
              <a:t>, 2013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782763" y="6669942"/>
            <a:ext cx="5578475" cy="179388"/>
          </a:xfrm>
        </p:spPr>
        <p:txBody>
          <a:bodyPr/>
          <a:lstStyle/>
          <a:p>
            <a:pPr>
              <a:defRPr/>
            </a:pPr>
            <a:r>
              <a:rPr lang="en-US" sz="1100" smtClean="0">
                <a:latin typeface="Bell MT" panose="02020503060305020303" pitchFamily="18" charset="0"/>
              </a:rPr>
              <a:t>– Two-Phase CO</a:t>
            </a:r>
            <a:r>
              <a:rPr lang="en-US" sz="1100" baseline="-25000" smtClean="0">
                <a:latin typeface="Bell MT" panose="02020503060305020303" pitchFamily="18" charset="0"/>
              </a:rPr>
              <a:t>2</a:t>
            </a:r>
            <a:r>
              <a:rPr lang="en-US" sz="1100" smtClean="0">
                <a:latin typeface="Bell MT" panose="02020503060305020303" pitchFamily="18" charset="0"/>
              </a:rPr>
              <a:t> Cooling – </a:t>
            </a:r>
            <a:endParaRPr lang="en-US" sz="11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Comparison</a:t>
            </a:r>
            <a:r>
              <a:rPr lang="fr-FR" dirty="0" smtClean="0"/>
              <a:t> of </a:t>
            </a:r>
            <a:r>
              <a:rPr lang="fr-FR" dirty="0" err="1" smtClean="0"/>
              <a:t>refrigerants</a:t>
            </a:r>
            <a:r>
              <a:rPr lang="fr-FR" dirty="0" smtClean="0"/>
              <a:t> vs. CO</a:t>
            </a:r>
            <a:r>
              <a:rPr lang="fr-FR" baseline="-25000" dirty="0" smtClean="0"/>
              <a:t>2</a:t>
            </a:r>
            <a:endParaRPr lang="en-US" baseline="-25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FE852-9AAD-40BE-8295-AF26D2A4ABA6}" type="slidenum">
              <a:rPr lang="en-US" sz="1100" smtClean="0">
                <a:latin typeface="Bell MT" panose="02020503060305020303" pitchFamily="18" charset="0"/>
              </a:rPr>
              <a:pPr>
                <a:defRPr/>
              </a:pPr>
              <a:t>3</a:t>
            </a:fld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1100" smtClean="0">
                <a:latin typeface="Bell MT" panose="02020503060305020303" pitchFamily="18" charset="0"/>
              </a:rPr>
              <a:t>November 28</a:t>
            </a:r>
            <a:r>
              <a:rPr lang="en-US" sz="1100" baseline="30000" smtClean="0">
                <a:latin typeface="Bell MT" panose="02020503060305020303" pitchFamily="18" charset="0"/>
              </a:rPr>
              <a:t>th</a:t>
            </a:r>
            <a:r>
              <a:rPr lang="en-US" sz="1100" smtClean="0">
                <a:latin typeface="Bell MT" panose="02020503060305020303" pitchFamily="18" charset="0"/>
              </a:rPr>
              <a:t>, 2013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100" smtClean="0">
                <a:latin typeface="Bell MT" panose="02020503060305020303" pitchFamily="18" charset="0"/>
              </a:rPr>
              <a:t>– Two-Phase CO</a:t>
            </a:r>
            <a:r>
              <a:rPr lang="en-US" sz="1100" baseline="-25000" smtClean="0">
                <a:latin typeface="Bell MT" panose="02020503060305020303" pitchFamily="18" charset="0"/>
              </a:rPr>
              <a:t>2</a:t>
            </a:r>
            <a:r>
              <a:rPr lang="en-US" sz="1100" smtClean="0">
                <a:latin typeface="Bell MT" panose="02020503060305020303" pitchFamily="18" charset="0"/>
              </a:rPr>
              <a:t> Cooling – </a:t>
            </a:r>
            <a:endParaRPr lang="en-US" sz="1100" dirty="0">
              <a:latin typeface="Bell MT" panose="020205030603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9" y="3222171"/>
            <a:ext cx="9049505" cy="303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1"/>
          <p:cNvSpPr>
            <a:spLocks noGrp="1"/>
          </p:cNvSpPr>
          <p:nvPr>
            <p:ph idx="1"/>
          </p:nvPr>
        </p:nvSpPr>
        <p:spPr>
          <a:xfrm>
            <a:off x="228601" y="749299"/>
            <a:ext cx="8783894" cy="1478085"/>
          </a:xfrm>
        </p:spPr>
        <p:txBody>
          <a:bodyPr/>
          <a:lstStyle/>
          <a:p>
            <a:r>
              <a:rPr lang="en-US" dirty="0" smtClean="0"/>
              <a:t>Higher slope of the vapor pressure curve means that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P in the system is smaller</a:t>
            </a:r>
          </a:p>
          <a:p>
            <a:endParaRPr lang="en-US" dirty="0" smtClean="0"/>
          </a:p>
          <a:p>
            <a:r>
              <a:rPr lang="en-US" dirty="0" smtClean="0"/>
              <a:t>Low </a:t>
            </a:r>
            <a:r>
              <a:rPr lang="en-US" dirty="0"/>
              <a:t>ratio of liquid and gas densities resulting </a:t>
            </a:r>
            <a:r>
              <a:rPr lang="en-US" dirty="0" smtClean="0"/>
              <a:t>in a more homogenous </a:t>
            </a:r>
            <a:r>
              <a:rPr lang="en-US" dirty="0"/>
              <a:t>two-phase flow </a:t>
            </a:r>
            <a:r>
              <a:rPr lang="en-US" dirty="0" smtClean="0"/>
              <a:t>(</a:t>
            </a:r>
            <a:r>
              <a:rPr lang="en-US" dirty="0" err="1"/>
              <a:t>Pettersen</a:t>
            </a:r>
            <a:r>
              <a:rPr lang="en-US" dirty="0"/>
              <a:t> 2002</a:t>
            </a:r>
            <a:r>
              <a:rPr lang="en-US" dirty="0" smtClean="0"/>
              <a:t>)</a:t>
            </a:r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3581401" y="6279568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Bell MT" panose="02020503060305020303" pitchFamily="18" charset="0"/>
              </a:rPr>
              <a:t>T (°C)</a:t>
            </a:r>
            <a:endParaRPr lang="en-US" sz="1400" b="1" dirty="0">
              <a:latin typeface="Bell MT" panose="02020503060305020303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334104" y="6247718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latin typeface="Bell MT" panose="02020503060305020303" pitchFamily="18" charset="0"/>
              </a:rPr>
              <a:t>T (°C)</a:t>
            </a:r>
            <a:endParaRPr lang="en-US" sz="1400" b="1" dirty="0">
              <a:latin typeface="Bell MT" panose="02020503060305020303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38196" y="2918155"/>
            <a:ext cx="2679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Bell MT" panose="02020503060305020303" pitchFamily="18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Bell MT" panose="02020503060305020303" pitchFamily="18" charset="0"/>
              </a:rPr>
              <a:t>Equilibrium </a:t>
            </a:r>
            <a:r>
              <a:rPr lang="en-US" sz="1600" b="1" dirty="0">
                <a:solidFill>
                  <a:srgbClr val="0000FF"/>
                </a:solidFill>
                <a:latin typeface="Bell MT" panose="02020503060305020303" pitchFamily="18" charset="0"/>
              </a:rPr>
              <a:t>vapor pressure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133435" y="2918155"/>
            <a:ext cx="3306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Bell MT" panose="02020503060305020303" pitchFamily="18" charset="0"/>
              </a:rPr>
              <a:t>Ratio </a:t>
            </a:r>
            <a:r>
              <a:rPr lang="en-US" sz="1600" b="1" dirty="0">
                <a:solidFill>
                  <a:srgbClr val="0000FF"/>
                </a:solidFill>
                <a:latin typeface="Bell MT" panose="02020503060305020303" pitchFamily="18" charset="0"/>
              </a:rPr>
              <a:t>of liquid and vapor densities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75450" y="4855028"/>
            <a:ext cx="354264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00" b="1" dirty="0" smtClean="0">
                <a:solidFill>
                  <a:srgbClr val="FF0000"/>
                </a:solidFill>
                <a:latin typeface="Bell MT" panose="02020503060305020303" pitchFamily="18" charset="0"/>
              </a:rPr>
              <a:t> CO2  </a:t>
            </a:r>
            <a:endParaRPr lang="en-US" sz="10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426402" y="4201883"/>
            <a:ext cx="354264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000" b="1" dirty="0" smtClean="0">
                <a:solidFill>
                  <a:srgbClr val="FF0000"/>
                </a:solidFill>
                <a:latin typeface="Bell MT" panose="02020503060305020303" pitchFamily="18" charset="0"/>
              </a:rPr>
              <a:t> CO2  </a:t>
            </a:r>
            <a:endParaRPr lang="en-US" sz="10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6000"/>
          <p:cNvSpPr>
            <a:spLocks/>
          </p:cNvSpPr>
          <p:nvPr/>
        </p:nvSpPr>
        <p:spPr bwMode="auto">
          <a:xfrm>
            <a:off x="6089215" y="4082856"/>
            <a:ext cx="455295" cy="281940"/>
          </a:xfrm>
          <a:custGeom>
            <a:avLst/>
            <a:gdLst>
              <a:gd name="T0" fmla="+- 0 10161 9557"/>
              <a:gd name="T1" fmla="*/ T0 w 717"/>
              <a:gd name="T2" fmla="+- 0 7038 6944"/>
              <a:gd name="T3" fmla="*/ 7038 h 444"/>
              <a:gd name="T4" fmla="+- 0 10274 9557"/>
              <a:gd name="T5" fmla="*/ T4 w 717"/>
              <a:gd name="T6" fmla="+- 0 7275 6944"/>
              <a:gd name="T7" fmla="*/ 7275 h 444"/>
              <a:gd name="T8" fmla="+- 0 10036 9557"/>
              <a:gd name="T9" fmla="*/ T8 w 717"/>
              <a:gd name="T10" fmla="+- 0 7389 6944"/>
              <a:gd name="T11" fmla="*/ 7389 h 444"/>
              <a:gd name="T12" fmla="+- 0 10067 9557"/>
              <a:gd name="T13" fmla="*/ T12 w 717"/>
              <a:gd name="T14" fmla="+- 0 7301 6944"/>
              <a:gd name="T15" fmla="*/ 7301 h 444"/>
              <a:gd name="T16" fmla="+- 0 9557 9557"/>
              <a:gd name="T17" fmla="*/ T16 w 717"/>
              <a:gd name="T18" fmla="+- 0 7120 6944"/>
              <a:gd name="T19" fmla="*/ 7120 h 444"/>
              <a:gd name="T20" fmla="+- 0 9620 9557"/>
              <a:gd name="T21" fmla="*/ T20 w 717"/>
              <a:gd name="T22" fmla="+- 0 6944 6944"/>
              <a:gd name="T23" fmla="*/ 6944 h 444"/>
              <a:gd name="T24" fmla="+- 0 10130 9557"/>
              <a:gd name="T25" fmla="*/ T24 w 717"/>
              <a:gd name="T26" fmla="+- 0 7125 6944"/>
              <a:gd name="T27" fmla="*/ 7125 h 444"/>
              <a:gd name="T28" fmla="+- 0 10161 9557"/>
              <a:gd name="T29" fmla="*/ T28 w 717"/>
              <a:gd name="T30" fmla="+- 0 7038 6944"/>
              <a:gd name="T31" fmla="*/ 7038 h 4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717" h="444">
                <a:moveTo>
                  <a:pt x="604" y="94"/>
                </a:moveTo>
                <a:lnTo>
                  <a:pt x="717" y="331"/>
                </a:lnTo>
                <a:lnTo>
                  <a:pt x="479" y="445"/>
                </a:lnTo>
                <a:lnTo>
                  <a:pt x="510" y="357"/>
                </a:lnTo>
                <a:lnTo>
                  <a:pt x="0" y="176"/>
                </a:lnTo>
                <a:lnTo>
                  <a:pt x="63" y="0"/>
                </a:lnTo>
                <a:lnTo>
                  <a:pt x="573" y="181"/>
                </a:lnTo>
                <a:lnTo>
                  <a:pt x="604" y="94"/>
                </a:lnTo>
                <a:close/>
              </a:path>
            </a:pathLst>
          </a:custGeom>
          <a:noFill/>
          <a:ln w="25400">
            <a:solidFill>
              <a:srgbClr val="88A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37" name="Freeform 16014"/>
          <p:cNvSpPr>
            <a:spLocks/>
          </p:cNvSpPr>
          <p:nvPr/>
        </p:nvSpPr>
        <p:spPr bwMode="auto">
          <a:xfrm>
            <a:off x="3092650" y="3953316"/>
            <a:ext cx="463550" cy="236220"/>
          </a:xfrm>
          <a:custGeom>
            <a:avLst/>
            <a:gdLst>
              <a:gd name="T0" fmla="+- 0 5381 4838"/>
              <a:gd name="T1" fmla="*/ T0 w 730"/>
              <a:gd name="T2" fmla="+- 0 6740 6740"/>
              <a:gd name="T3" fmla="*/ 6740 h 372"/>
              <a:gd name="T4" fmla="+- 0 5568 4838"/>
              <a:gd name="T5" fmla="*/ T4 w 730"/>
              <a:gd name="T6" fmla="+- 0 6926 6740"/>
              <a:gd name="T7" fmla="*/ 6926 h 372"/>
              <a:gd name="T8" fmla="+- 0 5381 4838"/>
              <a:gd name="T9" fmla="*/ T8 w 730"/>
              <a:gd name="T10" fmla="+- 0 7112 6740"/>
              <a:gd name="T11" fmla="*/ 7112 h 372"/>
              <a:gd name="T12" fmla="+- 0 5381 4838"/>
              <a:gd name="T13" fmla="*/ T12 w 730"/>
              <a:gd name="T14" fmla="+- 0 7019 6740"/>
              <a:gd name="T15" fmla="*/ 7019 h 372"/>
              <a:gd name="T16" fmla="+- 0 4838 4838"/>
              <a:gd name="T17" fmla="*/ T16 w 730"/>
              <a:gd name="T18" fmla="+- 0 7019 6740"/>
              <a:gd name="T19" fmla="*/ 7019 h 372"/>
              <a:gd name="T20" fmla="+- 0 4838 4838"/>
              <a:gd name="T21" fmla="*/ T20 w 730"/>
              <a:gd name="T22" fmla="+- 0 6833 6740"/>
              <a:gd name="T23" fmla="*/ 6833 h 372"/>
              <a:gd name="T24" fmla="+- 0 5381 4838"/>
              <a:gd name="T25" fmla="*/ T24 w 730"/>
              <a:gd name="T26" fmla="+- 0 6833 6740"/>
              <a:gd name="T27" fmla="*/ 6833 h 372"/>
              <a:gd name="T28" fmla="+- 0 5381 4838"/>
              <a:gd name="T29" fmla="*/ T28 w 730"/>
              <a:gd name="T30" fmla="+- 0 6740 6740"/>
              <a:gd name="T31" fmla="*/ 6740 h 37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730" h="372">
                <a:moveTo>
                  <a:pt x="543" y="0"/>
                </a:moveTo>
                <a:lnTo>
                  <a:pt x="730" y="186"/>
                </a:lnTo>
                <a:lnTo>
                  <a:pt x="543" y="372"/>
                </a:lnTo>
                <a:lnTo>
                  <a:pt x="543" y="279"/>
                </a:lnTo>
                <a:lnTo>
                  <a:pt x="0" y="279"/>
                </a:lnTo>
                <a:lnTo>
                  <a:pt x="0" y="93"/>
                </a:lnTo>
                <a:lnTo>
                  <a:pt x="543" y="93"/>
                </a:lnTo>
                <a:lnTo>
                  <a:pt x="543" y="0"/>
                </a:lnTo>
                <a:close/>
              </a:path>
            </a:pathLst>
          </a:custGeom>
          <a:noFill/>
          <a:ln w="25400">
            <a:solidFill>
              <a:srgbClr val="88A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33705" y="682190"/>
            <a:ext cx="7772400" cy="1478085"/>
          </a:xfrm>
        </p:spPr>
        <p:txBody>
          <a:bodyPr/>
          <a:lstStyle/>
          <a:p>
            <a:r>
              <a:rPr lang="fr-FR" dirty="0" err="1" smtClean="0"/>
              <a:t>Evaporative</a:t>
            </a:r>
            <a:r>
              <a:rPr lang="fr-FR" dirty="0" smtClean="0"/>
              <a:t> CO2 </a:t>
            </a:r>
            <a:r>
              <a:rPr lang="fr-FR" dirty="0" err="1" smtClean="0"/>
              <a:t>cooling</a:t>
            </a:r>
            <a:r>
              <a:rPr lang="fr-FR" dirty="0" smtClean="0"/>
              <a:t> for HEP detectors: CO2 </a:t>
            </a:r>
            <a:r>
              <a:rPr lang="fr-FR" dirty="0" err="1" smtClean="0"/>
              <a:t>allows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tubing</a:t>
            </a:r>
          </a:p>
          <a:p>
            <a:pPr lvl="1"/>
            <a:r>
              <a:rPr lang="fr-FR" dirty="0" smtClean="0"/>
              <a:t> </a:t>
            </a:r>
            <a:r>
              <a:rPr lang="fr-FR" dirty="0" err="1" smtClean="0">
                <a:sym typeface="Wingdings" panose="05000000000000000000" pitchFamily="2" charset="2"/>
              </a:rPr>
              <a:t>low</a:t>
            </a:r>
            <a:r>
              <a:rPr lang="fr-FR" dirty="0" smtClean="0">
                <a:sym typeface="Wingdings" panose="05000000000000000000" pitchFamily="2" charset="2"/>
              </a:rPr>
              <a:t> radiation </a:t>
            </a:r>
            <a:r>
              <a:rPr lang="fr-FR" dirty="0" err="1" smtClean="0">
                <a:sym typeface="Wingdings" panose="05000000000000000000" pitchFamily="2" charset="2"/>
              </a:rPr>
              <a:t>length</a:t>
            </a:r>
            <a:r>
              <a:rPr lang="fr-FR" dirty="0" smtClean="0">
                <a:sym typeface="Wingdings" panose="05000000000000000000" pitchFamily="2" charset="2"/>
              </a:rPr>
              <a:t> X</a:t>
            </a:r>
            <a:r>
              <a:rPr lang="fr-FR" baseline="-25000" dirty="0" smtClean="0">
                <a:sym typeface="Wingdings" panose="05000000000000000000" pitchFamily="2" charset="2"/>
              </a:rPr>
              <a:t>0</a:t>
            </a:r>
            <a:endParaRPr lang="fr-FR" baseline="-25000" dirty="0" smtClean="0"/>
          </a:p>
          <a:p>
            <a:pPr lvl="1"/>
            <a:r>
              <a:rPr lang="fr-FR" dirty="0" smtClean="0"/>
              <a:t> compact detector</a:t>
            </a:r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Why</a:t>
            </a:r>
            <a:r>
              <a:rPr lang="fr-FR" dirty="0" smtClean="0"/>
              <a:t> CO</a:t>
            </a:r>
            <a:r>
              <a:rPr lang="fr-FR" baseline="-25000" dirty="0" smtClean="0"/>
              <a:t>2</a:t>
            </a:r>
            <a:r>
              <a:rPr lang="fr-FR" dirty="0" smtClean="0"/>
              <a:t> </a:t>
            </a:r>
            <a:r>
              <a:rPr lang="fr-FR" dirty="0" err="1" smtClean="0"/>
              <a:t>cooling</a:t>
            </a:r>
            <a:r>
              <a:rPr lang="fr-FR" dirty="0"/>
              <a:t>?</a:t>
            </a:r>
            <a:endParaRPr lang="en-US" dirty="0"/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9942"/>
            <a:ext cx="1619250" cy="179388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0E1FE852-9AAD-40BE-8295-AF26D2A4ABA6}" type="slidenum">
              <a:rPr lang="en-US" sz="1100" smtClean="0">
                <a:latin typeface="Bell MT" panose="02020503060305020303" pitchFamily="18" charset="0"/>
              </a:rPr>
              <a:pPr algn="r">
                <a:defRPr/>
              </a:pPr>
              <a:t>4</a:t>
            </a:fld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12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85725" y="6669942"/>
            <a:ext cx="1619250" cy="1793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1100" dirty="0" smtClean="0">
                <a:latin typeface="Bell MT" panose="02020503060305020303" pitchFamily="18" charset="0"/>
              </a:rPr>
              <a:t>November 28</a:t>
            </a:r>
            <a:r>
              <a:rPr lang="en-US" sz="1100" baseline="30000" dirty="0" smtClean="0">
                <a:latin typeface="Bell MT" panose="02020503060305020303" pitchFamily="18" charset="0"/>
              </a:rPr>
              <a:t>th</a:t>
            </a:r>
            <a:r>
              <a:rPr lang="en-US" sz="1100" dirty="0" smtClean="0">
                <a:latin typeface="Bell MT" panose="02020503060305020303" pitchFamily="18" charset="0"/>
              </a:rPr>
              <a:t>, 2013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13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782763" y="6669942"/>
            <a:ext cx="5578475" cy="1793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1100" dirty="0" smtClean="0">
                <a:latin typeface="Bell MT" panose="02020503060305020303" pitchFamily="18" charset="0"/>
              </a:rPr>
              <a:t>– Two-Phase CO</a:t>
            </a:r>
            <a:r>
              <a:rPr lang="en-US" sz="1100" baseline="-25000" dirty="0" smtClean="0">
                <a:latin typeface="Bell MT" panose="02020503060305020303" pitchFamily="18" charset="0"/>
              </a:rPr>
              <a:t>2</a:t>
            </a:r>
            <a:r>
              <a:rPr lang="en-US" sz="1100" dirty="0" smtClean="0">
                <a:latin typeface="Bell MT" panose="02020503060305020303" pitchFamily="18" charset="0"/>
              </a:rPr>
              <a:t> Cooling – </a:t>
            </a:r>
            <a:endParaRPr lang="en-US" sz="1100" dirty="0">
              <a:latin typeface="Bell MT" panose="02020503060305020303" pitchFamily="18" charset="0"/>
            </a:endParaRPr>
          </a:p>
        </p:txBody>
      </p:sp>
      <p:grpSp>
        <p:nvGrpSpPr>
          <p:cNvPr id="18" name="Group 16057"/>
          <p:cNvGrpSpPr>
            <a:grpSpLocks/>
          </p:cNvGrpSpPr>
          <p:nvPr/>
        </p:nvGrpSpPr>
        <p:grpSpPr bwMode="auto">
          <a:xfrm>
            <a:off x="7236025" y="2670616"/>
            <a:ext cx="384175" cy="300355"/>
            <a:chOff x="11363" y="4720"/>
            <a:chExt cx="605" cy="473"/>
          </a:xfrm>
        </p:grpSpPr>
        <p:sp>
          <p:nvSpPr>
            <p:cNvPr id="161" name="Freeform 16058"/>
            <p:cNvSpPr>
              <a:spLocks/>
            </p:cNvSpPr>
            <p:nvPr/>
          </p:nvSpPr>
          <p:spPr bwMode="auto">
            <a:xfrm>
              <a:off x="11363" y="4720"/>
              <a:ext cx="605" cy="473"/>
            </a:xfrm>
            <a:custGeom>
              <a:avLst/>
              <a:gdLst>
                <a:gd name="T0" fmla="+- 0 11968 11363"/>
                <a:gd name="T1" fmla="*/ T0 w 605"/>
                <a:gd name="T2" fmla="+- 0 4956 4720"/>
                <a:gd name="T3" fmla="*/ 4956 h 473"/>
                <a:gd name="T4" fmla="+- 0 11665 11363"/>
                <a:gd name="T5" fmla="*/ T4 w 605"/>
                <a:gd name="T6" fmla="+- 0 5193 4720"/>
                <a:gd name="T7" fmla="*/ 5193 h 473"/>
                <a:gd name="T8" fmla="+- 0 11363 11363"/>
                <a:gd name="T9" fmla="*/ T8 w 605"/>
                <a:gd name="T10" fmla="+- 0 4956 4720"/>
                <a:gd name="T11" fmla="*/ 4956 h 473"/>
                <a:gd name="T12" fmla="+- 0 11514 11363"/>
                <a:gd name="T13" fmla="*/ T12 w 605"/>
                <a:gd name="T14" fmla="+- 0 4956 4720"/>
                <a:gd name="T15" fmla="*/ 4956 h 473"/>
                <a:gd name="T16" fmla="+- 0 11514 11363"/>
                <a:gd name="T17" fmla="*/ T16 w 605"/>
                <a:gd name="T18" fmla="+- 0 4720 4720"/>
                <a:gd name="T19" fmla="*/ 4720 h 473"/>
                <a:gd name="T20" fmla="+- 0 11816 11363"/>
                <a:gd name="T21" fmla="*/ T20 w 605"/>
                <a:gd name="T22" fmla="+- 0 4720 4720"/>
                <a:gd name="T23" fmla="*/ 4720 h 473"/>
                <a:gd name="T24" fmla="+- 0 11816 11363"/>
                <a:gd name="T25" fmla="*/ T24 w 605"/>
                <a:gd name="T26" fmla="+- 0 4956 4720"/>
                <a:gd name="T27" fmla="*/ 4956 h 473"/>
                <a:gd name="T28" fmla="+- 0 11968 11363"/>
                <a:gd name="T29" fmla="*/ T28 w 605"/>
                <a:gd name="T30" fmla="+- 0 4956 4720"/>
                <a:gd name="T31" fmla="*/ 4956 h 4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605" h="473">
                  <a:moveTo>
                    <a:pt x="605" y="236"/>
                  </a:moveTo>
                  <a:lnTo>
                    <a:pt x="302" y="473"/>
                  </a:lnTo>
                  <a:lnTo>
                    <a:pt x="0" y="236"/>
                  </a:lnTo>
                  <a:lnTo>
                    <a:pt x="151" y="236"/>
                  </a:lnTo>
                  <a:lnTo>
                    <a:pt x="151" y="0"/>
                  </a:lnTo>
                  <a:lnTo>
                    <a:pt x="453" y="0"/>
                  </a:lnTo>
                  <a:lnTo>
                    <a:pt x="453" y="236"/>
                  </a:lnTo>
                  <a:lnTo>
                    <a:pt x="605" y="236"/>
                  </a:lnTo>
                  <a:close/>
                </a:path>
              </a:pathLst>
            </a:custGeom>
            <a:noFill/>
            <a:ln w="25400">
              <a:solidFill>
                <a:srgbClr val="88A3A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59" name="Freeform 16054"/>
          <p:cNvSpPr>
            <a:spLocks/>
          </p:cNvSpPr>
          <p:nvPr/>
        </p:nvSpPr>
        <p:spPr bwMode="auto">
          <a:xfrm>
            <a:off x="6643570" y="3047171"/>
            <a:ext cx="1606550" cy="646430"/>
          </a:xfrm>
          <a:custGeom>
            <a:avLst/>
            <a:gdLst>
              <a:gd name="T0" fmla="+- 0 10430 10430"/>
              <a:gd name="T1" fmla="*/ T0 w 2530"/>
              <a:gd name="T2" fmla="+- 0 6330 5313"/>
              <a:gd name="T3" fmla="*/ 6330 h 1018"/>
              <a:gd name="T4" fmla="+- 0 12960 10430"/>
              <a:gd name="T5" fmla="*/ T4 w 2530"/>
              <a:gd name="T6" fmla="+- 0 6330 5313"/>
              <a:gd name="T7" fmla="*/ 6330 h 1018"/>
              <a:gd name="T8" fmla="+- 0 12960 10430"/>
              <a:gd name="T9" fmla="*/ T8 w 2530"/>
              <a:gd name="T10" fmla="+- 0 5313 5313"/>
              <a:gd name="T11" fmla="*/ 5313 h 1018"/>
              <a:gd name="T12" fmla="+- 0 10430 10430"/>
              <a:gd name="T13" fmla="*/ T12 w 2530"/>
              <a:gd name="T14" fmla="+- 0 5313 5313"/>
              <a:gd name="T15" fmla="*/ 5313 h 1018"/>
              <a:gd name="T16" fmla="+- 0 10430 10430"/>
              <a:gd name="T17" fmla="*/ T16 w 2530"/>
              <a:gd name="T18" fmla="+- 0 6330 5313"/>
              <a:gd name="T19" fmla="*/ 6330 h 101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530" h="1018">
                <a:moveTo>
                  <a:pt x="0" y="1017"/>
                </a:moveTo>
                <a:lnTo>
                  <a:pt x="2530" y="1017"/>
                </a:lnTo>
                <a:lnTo>
                  <a:pt x="2530" y="0"/>
                </a:lnTo>
                <a:lnTo>
                  <a:pt x="0" y="0"/>
                </a:lnTo>
                <a:lnTo>
                  <a:pt x="0" y="1017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fr-FR" sz="1600" dirty="0" err="1" smtClean="0">
                <a:latin typeface="Bell MT" panose="02020503060305020303" pitchFamily="18" charset="0"/>
              </a:rPr>
              <a:t>allows</a:t>
            </a:r>
            <a:r>
              <a:rPr lang="fr-FR" sz="1600" dirty="0" smtClean="0">
                <a:latin typeface="Bell MT" panose="02020503060305020303" pitchFamily="18" charset="0"/>
              </a:rPr>
              <a:t> high</a:t>
            </a:r>
          </a:p>
          <a:p>
            <a:pPr algn="ctr"/>
            <a:r>
              <a:rPr lang="fr-FR" sz="1600" dirty="0">
                <a:latin typeface="Bell MT" panose="02020503060305020303" pitchFamily="18" charset="0"/>
              </a:rPr>
              <a:t>p</a:t>
            </a:r>
            <a:r>
              <a:rPr lang="fr-FR" sz="1600" dirty="0" smtClean="0">
                <a:latin typeface="Bell MT" panose="02020503060305020303" pitchFamily="18" charset="0"/>
              </a:rPr>
              <a:t>ressure drop</a:t>
            </a:r>
            <a:endParaRPr lang="en-US" sz="1600" dirty="0">
              <a:latin typeface="Bell MT" panose="02020503060305020303" pitchFamily="18" charset="0"/>
            </a:endParaRPr>
          </a:p>
        </p:txBody>
      </p:sp>
      <p:sp>
        <p:nvSpPr>
          <p:cNvPr id="156" name="Freeform 16049"/>
          <p:cNvSpPr>
            <a:spLocks/>
          </p:cNvSpPr>
          <p:nvPr/>
        </p:nvSpPr>
        <p:spPr bwMode="auto">
          <a:xfrm>
            <a:off x="1687395" y="2676966"/>
            <a:ext cx="384175" cy="300355"/>
          </a:xfrm>
          <a:custGeom>
            <a:avLst/>
            <a:gdLst>
              <a:gd name="T0" fmla="+- 0 3230 2625"/>
              <a:gd name="T1" fmla="*/ T0 w 605"/>
              <a:gd name="T2" fmla="+- 0 4966 4730"/>
              <a:gd name="T3" fmla="*/ 4966 h 473"/>
              <a:gd name="T4" fmla="+- 0 2927 2625"/>
              <a:gd name="T5" fmla="*/ T4 w 605"/>
              <a:gd name="T6" fmla="+- 0 5203 4730"/>
              <a:gd name="T7" fmla="*/ 5203 h 473"/>
              <a:gd name="T8" fmla="+- 0 2625 2625"/>
              <a:gd name="T9" fmla="*/ T8 w 605"/>
              <a:gd name="T10" fmla="+- 0 4966 4730"/>
              <a:gd name="T11" fmla="*/ 4966 h 473"/>
              <a:gd name="T12" fmla="+- 0 2776 2625"/>
              <a:gd name="T13" fmla="*/ T12 w 605"/>
              <a:gd name="T14" fmla="+- 0 4966 4730"/>
              <a:gd name="T15" fmla="*/ 4966 h 473"/>
              <a:gd name="T16" fmla="+- 0 2776 2625"/>
              <a:gd name="T17" fmla="*/ T16 w 605"/>
              <a:gd name="T18" fmla="+- 0 4730 4730"/>
              <a:gd name="T19" fmla="*/ 4730 h 473"/>
              <a:gd name="T20" fmla="+- 0 3079 2625"/>
              <a:gd name="T21" fmla="*/ T20 w 605"/>
              <a:gd name="T22" fmla="+- 0 4730 4730"/>
              <a:gd name="T23" fmla="*/ 4730 h 473"/>
              <a:gd name="T24" fmla="+- 0 3079 2625"/>
              <a:gd name="T25" fmla="*/ T24 w 605"/>
              <a:gd name="T26" fmla="+- 0 4966 4730"/>
              <a:gd name="T27" fmla="*/ 4966 h 473"/>
              <a:gd name="T28" fmla="+- 0 3230 2625"/>
              <a:gd name="T29" fmla="*/ T28 w 605"/>
              <a:gd name="T30" fmla="+- 0 4966 4730"/>
              <a:gd name="T31" fmla="*/ 4966 h 4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605" h="473">
                <a:moveTo>
                  <a:pt x="605" y="236"/>
                </a:moveTo>
                <a:lnTo>
                  <a:pt x="302" y="473"/>
                </a:lnTo>
                <a:lnTo>
                  <a:pt x="0" y="236"/>
                </a:lnTo>
                <a:lnTo>
                  <a:pt x="151" y="236"/>
                </a:lnTo>
                <a:lnTo>
                  <a:pt x="151" y="0"/>
                </a:lnTo>
                <a:lnTo>
                  <a:pt x="454" y="0"/>
                </a:lnTo>
                <a:lnTo>
                  <a:pt x="454" y="236"/>
                </a:lnTo>
                <a:lnTo>
                  <a:pt x="605" y="236"/>
                </a:lnTo>
                <a:close/>
              </a:path>
            </a:pathLst>
          </a:custGeom>
          <a:noFill/>
          <a:ln w="25400">
            <a:solidFill>
              <a:srgbClr val="88A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54" name="Freeform 16045"/>
          <p:cNvSpPr>
            <a:spLocks/>
          </p:cNvSpPr>
          <p:nvPr/>
        </p:nvSpPr>
        <p:spPr bwMode="auto">
          <a:xfrm>
            <a:off x="1079700" y="3061141"/>
            <a:ext cx="1630045" cy="368300"/>
          </a:xfrm>
          <a:custGeom>
            <a:avLst/>
            <a:gdLst>
              <a:gd name="T0" fmla="+- 0 1668 1668"/>
              <a:gd name="T1" fmla="*/ T0 w 2567"/>
              <a:gd name="T2" fmla="+- 0 5915 5335"/>
              <a:gd name="T3" fmla="*/ 5915 h 580"/>
              <a:gd name="T4" fmla="+- 0 4235 1668"/>
              <a:gd name="T5" fmla="*/ T4 w 2567"/>
              <a:gd name="T6" fmla="+- 0 5915 5335"/>
              <a:gd name="T7" fmla="*/ 5915 h 580"/>
              <a:gd name="T8" fmla="+- 0 4235 1668"/>
              <a:gd name="T9" fmla="*/ T8 w 2567"/>
              <a:gd name="T10" fmla="+- 0 5335 5335"/>
              <a:gd name="T11" fmla="*/ 5335 h 580"/>
              <a:gd name="T12" fmla="+- 0 1668 1668"/>
              <a:gd name="T13" fmla="*/ T12 w 2567"/>
              <a:gd name="T14" fmla="+- 0 5335 5335"/>
              <a:gd name="T15" fmla="*/ 5335 h 580"/>
              <a:gd name="T16" fmla="+- 0 1668 1668"/>
              <a:gd name="T17" fmla="*/ T16 w 2567"/>
              <a:gd name="T18" fmla="+- 0 5915 5335"/>
              <a:gd name="T19" fmla="*/ 5915 h 58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567" h="580">
                <a:moveTo>
                  <a:pt x="0" y="580"/>
                </a:moveTo>
                <a:lnTo>
                  <a:pt x="2567" y="580"/>
                </a:lnTo>
                <a:lnTo>
                  <a:pt x="2567" y="0"/>
                </a:lnTo>
                <a:lnTo>
                  <a:pt x="0" y="0"/>
                </a:lnTo>
                <a:lnTo>
                  <a:pt x="0" y="58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fr-FR" sz="1600" dirty="0" err="1" smtClean="0">
                <a:latin typeface="Bell MT" panose="02020503060305020303" pitchFamily="18" charset="0"/>
              </a:rPr>
              <a:t>allows</a:t>
            </a:r>
            <a:r>
              <a:rPr lang="fr-FR" sz="1600" dirty="0" smtClean="0">
                <a:latin typeface="Bell MT" panose="02020503060305020303" pitchFamily="18" charset="0"/>
              </a:rPr>
              <a:t> </a:t>
            </a:r>
            <a:r>
              <a:rPr lang="fr-FR" sz="1600" dirty="0" err="1" smtClean="0">
                <a:latin typeface="Bell MT" panose="02020503060305020303" pitchFamily="18" charset="0"/>
              </a:rPr>
              <a:t>low</a:t>
            </a:r>
            <a:r>
              <a:rPr lang="fr-FR" sz="1600" dirty="0" smtClean="0">
                <a:latin typeface="Bell MT" panose="02020503060305020303" pitchFamily="18" charset="0"/>
              </a:rPr>
              <a:t> flow</a:t>
            </a:r>
            <a:endParaRPr lang="en-US" sz="1600" dirty="0">
              <a:latin typeface="Bell MT" panose="02020503060305020303" pitchFamily="18" charset="0"/>
            </a:endParaRPr>
          </a:p>
        </p:txBody>
      </p:sp>
      <p:sp>
        <p:nvSpPr>
          <p:cNvPr id="146" name="Freeform 16031"/>
          <p:cNvSpPr>
            <a:spLocks/>
          </p:cNvSpPr>
          <p:nvPr/>
        </p:nvSpPr>
        <p:spPr bwMode="auto">
          <a:xfrm>
            <a:off x="1700095" y="3513896"/>
            <a:ext cx="384175" cy="298450"/>
          </a:xfrm>
          <a:custGeom>
            <a:avLst/>
            <a:gdLst>
              <a:gd name="T0" fmla="+- 0 3250 2645"/>
              <a:gd name="T1" fmla="*/ T0 w 605"/>
              <a:gd name="T2" fmla="+- 0 6282 6048"/>
              <a:gd name="T3" fmla="*/ 6282 h 470"/>
              <a:gd name="T4" fmla="+- 0 2947 2645"/>
              <a:gd name="T5" fmla="*/ T4 w 605"/>
              <a:gd name="T6" fmla="+- 0 6517 6048"/>
              <a:gd name="T7" fmla="*/ 6517 h 470"/>
              <a:gd name="T8" fmla="+- 0 2645 2645"/>
              <a:gd name="T9" fmla="*/ T8 w 605"/>
              <a:gd name="T10" fmla="+- 0 6282 6048"/>
              <a:gd name="T11" fmla="*/ 6282 h 470"/>
              <a:gd name="T12" fmla="+- 0 2796 2645"/>
              <a:gd name="T13" fmla="*/ T12 w 605"/>
              <a:gd name="T14" fmla="+- 0 6282 6048"/>
              <a:gd name="T15" fmla="*/ 6282 h 470"/>
              <a:gd name="T16" fmla="+- 0 2796 2645"/>
              <a:gd name="T17" fmla="*/ T16 w 605"/>
              <a:gd name="T18" fmla="+- 0 6048 6048"/>
              <a:gd name="T19" fmla="*/ 6048 h 470"/>
              <a:gd name="T20" fmla="+- 0 3099 2645"/>
              <a:gd name="T21" fmla="*/ T20 w 605"/>
              <a:gd name="T22" fmla="+- 0 6048 6048"/>
              <a:gd name="T23" fmla="*/ 6048 h 470"/>
              <a:gd name="T24" fmla="+- 0 3099 2645"/>
              <a:gd name="T25" fmla="*/ T24 w 605"/>
              <a:gd name="T26" fmla="+- 0 6282 6048"/>
              <a:gd name="T27" fmla="*/ 6282 h 470"/>
              <a:gd name="T28" fmla="+- 0 3250 2645"/>
              <a:gd name="T29" fmla="*/ T28 w 605"/>
              <a:gd name="T30" fmla="+- 0 6282 6048"/>
              <a:gd name="T31" fmla="*/ 6282 h 47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605" h="470">
                <a:moveTo>
                  <a:pt x="605" y="234"/>
                </a:moveTo>
                <a:lnTo>
                  <a:pt x="302" y="469"/>
                </a:lnTo>
                <a:lnTo>
                  <a:pt x="0" y="234"/>
                </a:lnTo>
                <a:lnTo>
                  <a:pt x="151" y="234"/>
                </a:lnTo>
                <a:lnTo>
                  <a:pt x="151" y="0"/>
                </a:lnTo>
                <a:lnTo>
                  <a:pt x="454" y="0"/>
                </a:lnTo>
                <a:lnTo>
                  <a:pt x="454" y="234"/>
                </a:lnTo>
                <a:lnTo>
                  <a:pt x="605" y="234"/>
                </a:lnTo>
                <a:close/>
              </a:path>
            </a:pathLst>
          </a:custGeom>
          <a:noFill/>
          <a:ln w="25400">
            <a:solidFill>
              <a:srgbClr val="88A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41" name="Freeform 16022"/>
          <p:cNvSpPr>
            <a:spLocks/>
          </p:cNvSpPr>
          <p:nvPr/>
        </p:nvSpPr>
        <p:spPr bwMode="auto">
          <a:xfrm>
            <a:off x="4573470" y="2816257"/>
            <a:ext cx="413408" cy="693420"/>
          </a:xfrm>
          <a:custGeom>
            <a:avLst/>
            <a:gdLst>
              <a:gd name="T0" fmla="+- 0 7775 7170"/>
              <a:gd name="T1" fmla="*/ T0 w 605"/>
              <a:gd name="T2" fmla="+- 0 6269 6033"/>
              <a:gd name="T3" fmla="*/ 6269 h 472"/>
              <a:gd name="T4" fmla="+- 0 7472 7170"/>
              <a:gd name="T5" fmla="*/ T4 w 605"/>
              <a:gd name="T6" fmla="+- 0 6505 6033"/>
              <a:gd name="T7" fmla="*/ 6505 h 472"/>
              <a:gd name="T8" fmla="+- 0 7170 7170"/>
              <a:gd name="T9" fmla="*/ T8 w 605"/>
              <a:gd name="T10" fmla="+- 0 6269 6033"/>
              <a:gd name="T11" fmla="*/ 6269 h 472"/>
              <a:gd name="T12" fmla="+- 0 7321 7170"/>
              <a:gd name="T13" fmla="*/ T12 w 605"/>
              <a:gd name="T14" fmla="+- 0 6269 6033"/>
              <a:gd name="T15" fmla="*/ 6269 h 472"/>
              <a:gd name="T16" fmla="+- 0 7321 7170"/>
              <a:gd name="T17" fmla="*/ T16 w 605"/>
              <a:gd name="T18" fmla="+- 0 6033 6033"/>
              <a:gd name="T19" fmla="*/ 6033 h 472"/>
              <a:gd name="T20" fmla="+- 0 7624 7170"/>
              <a:gd name="T21" fmla="*/ T20 w 605"/>
              <a:gd name="T22" fmla="+- 0 6033 6033"/>
              <a:gd name="T23" fmla="*/ 6033 h 472"/>
              <a:gd name="T24" fmla="+- 0 7624 7170"/>
              <a:gd name="T25" fmla="*/ T24 w 605"/>
              <a:gd name="T26" fmla="+- 0 6269 6033"/>
              <a:gd name="T27" fmla="*/ 6269 h 472"/>
              <a:gd name="T28" fmla="+- 0 7775 7170"/>
              <a:gd name="T29" fmla="*/ T28 w 605"/>
              <a:gd name="T30" fmla="+- 0 6269 6033"/>
              <a:gd name="T31" fmla="*/ 6269 h 47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605" h="472">
                <a:moveTo>
                  <a:pt x="605" y="236"/>
                </a:moveTo>
                <a:lnTo>
                  <a:pt x="302" y="472"/>
                </a:lnTo>
                <a:lnTo>
                  <a:pt x="0" y="236"/>
                </a:lnTo>
                <a:lnTo>
                  <a:pt x="151" y="236"/>
                </a:lnTo>
                <a:lnTo>
                  <a:pt x="151" y="0"/>
                </a:lnTo>
                <a:lnTo>
                  <a:pt x="454" y="0"/>
                </a:lnTo>
                <a:lnTo>
                  <a:pt x="454" y="236"/>
                </a:lnTo>
                <a:lnTo>
                  <a:pt x="605" y="236"/>
                </a:lnTo>
                <a:close/>
              </a:path>
            </a:pathLst>
          </a:custGeom>
          <a:noFill/>
          <a:ln w="25400">
            <a:solidFill>
              <a:srgbClr val="88A3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endParaRPr lang="en-US" sz="1600"/>
          </a:p>
        </p:txBody>
      </p:sp>
      <p:grpSp>
        <p:nvGrpSpPr>
          <p:cNvPr id="40" name="Group 16008"/>
          <p:cNvGrpSpPr>
            <a:grpSpLocks/>
          </p:cNvGrpSpPr>
          <p:nvPr/>
        </p:nvGrpSpPr>
        <p:grpSpPr bwMode="auto">
          <a:xfrm>
            <a:off x="7261425" y="3778691"/>
            <a:ext cx="384175" cy="299720"/>
            <a:chOff x="11403" y="6465"/>
            <a:chExt cx="605" cy="472"/>
          </a:xfrm>
        </p:grpSpPr>
        <p:sp>
          <p:nvSpPr>
            <p:cNvPr id="134" name="Freeform 16009"/>
            <p:cNvSpPr>
              <a:spLocks/>
            </p:cNvSpPr>
            <p:nvPr/>
          </p:nvSpPr>
          <p:spPr bwMode="auto">
            <a:xfrm>
              <a:off x="11403" y="6465"/>
              <a:ext cx="605" cy="472"/>
            </a:xfrm>
            <a:custGeom>
              <a:avLst/>
              <a:gdLst>
                <a:gd name="T0" fmla="+- 0 12008 11403"/>
                <a:gd name="T1" fmla="*/ T0 w 605"/>
                <a:gd name="T2" fmla="+- 0 6701 6465"/>
                <a:gd name="T3" fmla="*/ 6701 h 472"/>
                <a:gd name="T4" fmla="+- 0 11705 11403"/>
                <a:gd name="T5" fmla="*/ T4 w 605"/>
                <a:gd name="T6" fmla="+- 0 6937 6465"/>
                <a:gd name="T7" fmla="*/ 6937 h 472"/>
                <a:gd name="T8" fmla="+- 0 11403 11403"/>
                <a:gd name="T9" fmla="*/ T8 w 605"/>
                <a:gd name="T10" fmla="+- 0 6701 6465"/>
                <a:gd name="T11" fmla="*/ 6701 h 472"/>
                <a:gd name="T12" fmla="+- 0 11554 11403"/>
                <a:gd name="T13" fmla="*/ T12 w 605"/>
                <a:gd name="T14" fmla="+- 0 6701 6465"/>
                <a:gd name="T15" fmla="*/ 6701 h 472"/>
                <a:gd name="T16" fmla="+- 0 11554 11403"/>
                <a:gd name="T17" fmla="*/ T16 w 605"/>
                <a:gd name="T18" fmla="+- 0 6465 6465"/>
                <a:gd name="T19" fmla="*/ 6465 h 472"/>
                <a:gd name="T20" fmla="+- 0 11856 11403"/>
                <a:gd name="T21" fmla="*/ T20 w 605"/>
                <a:gd name="T22" fmla="+- 0 6465 6465"/>
                <a:gd name="T23" fmla="*/ 6465 h 472"/>
                <a:gd name="T24" fmla="+- 0 11856 11403"/>
                <a:gd name="T25" fmla="*/ T24 w 605"/>
                <a:gd name="T26" fmla="+- 0 6701 6465"/>
                <a:gd name="T27" fmla="*/ 6701 h 472"/>
                <a:gd name="T28" fmla="+- 0 12008 11403"/>
                <a:gd name="T29" fmla="*/ T28 w 605"/>
                <a:gd name="T30" fmla="+- 0 6701 6465"/>
                <a:gd name="T31" fmla="*/ 6701 h 4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605" h="472">
                  <a:moveTo>
                    <a:pt x="605" y="236"/>
                  </a:moveTo>
                  <a:lnTo>
                    <a:pt x="302" y="472"/>
                  </a:lnTo>
                  <a:lnTo>
                    <a:pt x="0" y="236"/>
                  </a:lnTo>
                  <a:lnTo>
                    <a:pt x="151" y="236"/>
                  </a:lnTo>
                  <a:lnTo>
                    <a:pt x="151" y="0"/>
                  </a:lnTo>
                  <a:lnTo>
                    <a:pt x="453" y="0"/>
                  </a:lnTo>
                  <a:lnTo>
                    <a:pt x="453" y="236"/>
                  </a:lnTo>
                  <a:lnTo>
                    <a:pt x="605" y="236"/>
                  </a:lnTo>
                  <a:close/>
                </a:path>
              </a:pathLst>
            </a:custGeom>
            <a:noFill/>
            <a:ln w="25400">
              <a:solidFill>
                <a:srgbClr val="88A3A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en-US" sz="1600"/>
            </a:p>
          </p:txBody>
        </p:sp>
      </p:grpSp>
      <p:sp>
        <p:nvSpPr>
          <p:cNvPr id="132" name="Freeform 16005"/>
          <p:cNvSpPr>
            <a:spLocks/>
          </p:cNvSpPr>
          <p:nvPr/>
        </p:nvSpPr>
        <p:spPr bwMode="auto">
          <a:xfrm>
            <a:off x="6597850" y="4175567"/>
            <a:ext cx="1957070" cy="840740"/>
          </a:xfrm>
          <a:custGeom>
            <a:avLst/>
            <a:gdLst>
              <a:gd name="T0" fmla="+- 0 10358 10358"/>
              <a:gd name="T1" fmla="*/ T0 w 3802"/>
              <a:gd name="T2" fmla="+- 0 8785 7090"/>
              <a:gd name="T3" fmla="*/ 8785 h 1695"/>
              <a:gd name="T4" fmla="+- 0 14160 10358"/>
              <a:gd name="T5" fmla="*/ T4 w 3802"/>
              <a:gd name="T6" fmla="+- 0 8785 7090"/>
              <a:gd name="T7" fmla="*/ 8785 h 1695"/>
              <a:gd name="T8" fmla="+- 0 14160 10358"/>
              <a:gd name="T9" fmla="*/ T8 w 3802"/>
              <a:gd name="T10" fmla="+- 0 7090 7090"/>
              <a:gd name="T11" fmla="*/ 7090 h 1695"/>
              <a:gd name="T12" fmla="+- 0 10358 10358"/>
              <a:gd name="T13" fmla="*/ T12 w 3802"/>
              <a:gd name="T14" fmla="+- 0 7090 7090"/>
              <a:gd name="T15" fmla="*/ 7090 h 1695"/>
              <a:gd name="T16" fmla="+- 0 10358 10358"/>
              <a:gd name="T17" fmla="*/ T16 w 3802"/>
              <a:gd name="T18" fmla="+- 0 8785 7090"/>
              <a:gd name="T19" fmla="*/ 8785 h 169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802" h="1695">
                <a:moveTo>
                  <a:pt x="0" y="1695"/>
                </a:moveTo>
                <a:lnTo>
                  <a:pt x="3802" y="1695"/>
                </a:lnTo>
                <a:lnTo>
                  <a:pt x="3802" y="0"/>
                </a:lnTo>
                <a:lnTo>
                  <a:pt x="0" y="0"/>
                </a:lnTo>
                <a:lnTo>
                  <a:pt x="0" y="1695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allows</a:t>
            </a:r>
            <a:r>
              <a:rPr lang="fr-FR" sz="24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very</a:t>
            </a:r>
            <a:endParaRPr lang="fr-FR" sz="2400" dirty="0" smtClean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pPr algn="ctr"/>
            <a:r>
              <a:rPr lang="fr-FR" sz="2400" dirty="0" err="1">
                <a:solidFill>
                  <a:srgbClr val="FF0000"/>
                </a:solidFill>
                <a:latin typeface="Bell MT" panose="02020503060305020303" pitchFamily="18" charset="0"/>
              </a:rPr>
              <a:t>s</a:t>
            </a:r>
            <a:r>
              <a:rPr lang="fr-FR" sz="2400" dirty="0" err="1" smtClean="0">
                <a:solidFill>
                  <a:srgbClr val="FF0000"/>
                </a:solidFill>
                <a:latin typeface="Bell MT" panose="02020503060305020303" pitchFamily="18" charset="0"/>
              </a:rPr>
              <a:t>mall</a:t>
            </a:r>
            <a:r>
              <a:rPr lang="fr-FR" sz="24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 tubing</a:t>
            </a:r>
            <a:endParaRPr lang="en-US" sz="24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175" name="Rectangle 173"/>
          <p:cNvSpPr>
            <a:spLocks noChangeArrowheads="1"/>
          </p:cNvSpPr>
          <p:nvPr/>
        </p:nvSpPr>
        <p:spPr bwMode="auto">
          <a:xfrm>
            <a:off x="152400" y="-202034"/>
            <a:ext cx="810913" cy="162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44360" tIns="622104" rIns="203136" bIns="177744" numCol="1" anchor="ctr" anchorCtr="0" compatLnSpc="1">
            <a:prstTxWarp prst="textNoShape">
              <a:avLst/>
            </a:prstTxWarp>
            <a:spAutoFit/>
          </a:bodyPr>
          <a:lstStyle>
            <a:lvl1pPr indent="155575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555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Calibri" pitchFamily="34" charset="0"/>
              <a:ea typeface="Arial" pitchFamily="34" charset="0"/>
              <a:cs typeface="Times New Roman" pitchFamily="18" charset="0"/>
            </a:endParaRPr>
          </a:p>
          <a:p>
            <a:pPr marL="0" marR="0" lvl="0" indent="155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55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Freeform 16036"/>
          <p:cNvSpPr>
            <a:spLocks/>
          </p:cNvSpPr>
          <p:nvPr/>
        </p:nvSpPr>
        <p:spPr bwMode="auto">
          <a:xfrm>
            <a:off x="3722569" y="3886323"/>
            <a:ext cx="2085975" cy="370205"/>
          </a:xfrm>
          <a:custGeom>
            <a:avLst/>
            <a:gdLst>
              <a:gd name="T0" fmla="+- 0 5828 5828"/>
              <a:gd name="T1" fmla="*/ T0 w 3285"/>
              <a:gd name="T2" fmla="+- 0 5903 5320"/>
              <a:gd name="T3" fmla="*/ 5903 h 583"/>
              <a:gd name="T4" fmla="+- 0 9113 5828"/>
              <a:gd name="T5" fmla="*/ T4 w 3285"/>
              <a:gd name="T6" fmla="+- 0 5903 5320"/>
              <a:gd name="T7" fmla="*/ 5903 h 583"/>
              <a:gd name="T8" fmla="+- 0 9113 5828"/>
              <a:gd name="T9" fmla="*/ T8 w 3285"/>
              <a:gd name="T10" fmla="+- 0 5320 5320"/>
              <a:gd name="T11" fmla="*/ 5320 h 583"/>
              <a:gd name="T12" fmla="+- 0 5828 5828"/>
              <a:gd name="T13" fmla="*/ T12 w 3285"/>
              <a:gd name="T14" fmla="+- 0 5320 5320"/>
              <a:gd name="T15" fmla="*/ 5320 h 583"/>
              <a:gd name="T16" fmla="+- 0 5828 5828"/>
              <a:gd name="T17" fmla="*/ T16 w 3285"/>
              <a:gd name="T18" fmla="+- 0 5903 5320"/>
              <a:gd name="T19" fmla="*/ 5903 h 5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285" h="583">
                <a:moveTo>
                  <a:pt x="0" y="583"/>
                </a:moveTo>
                <a:lnTo>
                  <a:pt x="3285" y="583"/>
                </a:lnTo>
                <a:lnTo>
                  <a:pt x="3285" y="0"/>
                </a:lnTo>
                <a:lnTo>
                  <a:pt x="0" y="0"/>
                </a:lnTo>
                <a:lnTo>
                  <a:pt x="0" y="583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fr-FR" sz="1600" dirty="0" err="1" smtClean="0">
                <a:latin typeface="Bell MT" panose="02020503060305020303" pitchFamily="18" charset="0"/>
              </a:rPr>
              <a:t>Low</a:t>
            </a:r>
            <a:r>
              <a:rPr lang="fr-FR" sz="1600" dirty="0" smtClean="0">
                <a:latin typeface="Bell MT" panose="02020503060305020303" pitchFamily="18" charset="0"/>
              </a:rPr>
              <a:t> pressure drop</a:t>
            </a:r>
            <a:endParaRPr lang="en-US" sz="1600" dirty="0">
              <a:latin typeface="Bell MT" panose="02020503060305020303" pitchFamily="18" charset="0"/>
            </a:endParaRPr>
          </a:p>
        </p:txBody>
      </p:sp>
      <p:sp>
        <p:nvSpPr>
          <p:cNvPr id="179" name="Freeform 16036"/>
          <p:cNvSpPr>
            <a:spLocks/>
          </p:cNvSpPr>
          <p:nvPr/>
        </p:nvSpPr>
        <p:spPr bwMode="auto">
          <a:xfrm>
            <a:off x="829192" y="3928551"/>
            <a:ext cx="2085975" cy="370205"/>
          </a:xfrm>
          <a:custGeom>
            <a:avLst/>
            <a:gdLst>
              <a:gd name="T0" fmla="+- 0 5828 5828"/>
              <a:gd name="T1" fmla="*/ T0 w 3285"/>
              <a:gd name="T2" fmla="+- 0 5903 5320"/>
              <a:gd name="T3" fmla="*/ 5903 h 583"/>
              <a:gd name="T4" fmla="+- 0 9113 5828"/>
              <a:gd name="T5" fmla="*/ T4 w 3285"/>
              <a:gd name="T6" fmla="+- 0 5903 5320"/>
              <a:gd name="T7" fmla="*/ 5903 h 583"/>
              <a:gd name="T8" fmla="+- 0 9113 5828"/>
              <a:gd name="T9" fmla="*/ T8 w 3285"/>
              <a:gd name="T10" fmla="+- 0 5320 5320"/>
              <a:gd name="T11" fmla="*/ 5320 h 583"/>
              <a:gd name="T12" fmla="+- 0 5828 5828"/>
              <a:gd name="T13" fmla="*/ T12 w 3285"/>
              <a:gd name="T14" fmla="+- 0 5320 5320"/>
              <a:gd name="T15" fmla="*/ 5320 h 583"/>
              <a:gd name="T16" fmla="+- 0 5828 5828"/>
              <a:gd name="T17" fmla="*/ T16 w 3285"/>
              <a:gd name="T18" fmla="+- 0 5903 5320"/>
              <a:gd name="T19" fmla="*/ 5903 h 5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285" h="583">
                <a:moveTo>
                  <a:pt x="0" y="583"/>
                </a:moveTo>
                <a:lnTo>
                  <a:pt x="3285" y="583"/>
                </a:lnTo>
                <a:lnTo>
                  <a:pt x="3285" y="0"/>
                </a:lnTo>
                <a:lnTo>
                  <a:pt x="0" y="0"/>
                </a:lnTo>
                <a:lnTo>
                  <a:pt x="0" y="583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fr-FR" sz="1600" dirty="0" err="1" smtClean="0">
                <a:latin typeface="Bell MT" panose="02020503060305020303" pitchFamily="18" charset="0"/>
              </a:rPr>
              <a:t>Low</a:t>
            </a:r>
            <a:r>
              <a:rPr lang="fr-FR" sz="1600" dirty="0" smtClean="0">
                <a:latin typeface="Bell MT" panose="02020503060305020303" pitchFamily="18" charset="0"/>
              </a:rPr>
              <a:t> pressure drop</a:t>
            </a:r>
            <a:endParaRPr lang="en-US" sz="1600" dirty="0">
              <a:latin typeface="Bell MT" panose="02020503060305020303" pitchFamily="18" charset="0"/>
            </a:endParaRPr>
          </a:p>
        </p:txBody>
      </p:sp>
      <p:sp>
        <p:nvSpPr>
          <p:cNvPr id="180" name="ZoneTexte 179"/>
          <p:cNvSpPr txBox="1"/>
          <p:nvPr/>
        </p:nvSpPr>
        <p:spPr>
          <a:xfrm>
            <a:off x="798841" y="2158708"/>
            <a:ext cx="2117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  <a:latin typeface="Bell MT" panose="02020503060305020303" pitchFamily="18" charset="0"/>
              </a:rPr>
              <a:t>Large latent </a:t>
            </a:r>
            <a:r>
              <a:rPr lang="fr-FR" sz="2000" b="1" dirty="0" err="1" smtClean="0">
                <a:solidFill>
                  <a:srgbClr val="0000FF"/>
                </a:solidFill>
                <a:latin typeface="Bell MT" panose="02020503060305020303" pitchFamily="18" charset="0"/>
              </a:rPr>
              <a:t>heat</a:t>
            </a:r>
            <a:endParaRPr lang="en-US" sz="2000" b="1" dirty="0">
              <a:solidFill>
                <a:srgbClr val="0000FF"/>
              </a:solidFill>
              <a:latin typeface="Bell MT" panose="02020503060305020303" pitchFamily="18" charset="0"/>
            </a:endParaRPr>
          </a:p>
        </p:txBody>
      </p:sp>
      <p:sp>
        <p:nvSpPr>
          <p:cNvPr id="181" name="ZoneTexte 180"/>
          <p:cNvSpPr txBox="1"/>
          <p:nvPr/>
        </p:nvSpPr>
        <p:spPr>
          <a:xfrm>
            <a:off x="3775776" y="2158708"/>
            <a:ext cx="1973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  <a:latin typeface="Bell MT" panose="02020503060305020303" pitchFamily="18" charset="0"/>
              </a:rPr>
              <a:t>&amp; </a:t>
            </a:r>
            <a:r>
              <a:rPr lang="fr-FR" sz="2000" b="1" dirty="0" err="1" smtClean="0">
                <a:solidFill>
                  <a:srgbClr val="0000FF"/>
                </a:solidFill>
                <a:latin typeface="Bell MT" panose="02020503060305020303" pitchFamily="18" charset="0"/>
              </a:rPr>
              <a:t>Low</a:t>
            </a:r>
            <a:r>
              <a:rPr lang="fr-FR" sz="2000" b="1" dirty="0" smtClean="0">
                <a:solidFill>
                  <a:srgbClr val="0000FF"/>
                </a:solidFill>
                <a:latin typeface="Bell MT" panose="02020503060305020303" pitchFamily="18" charset="0"/>
              </a:rPr>
              <a:t> </a:t>
            </a:r>
            <a:r>
              <a:rPr lang="fr-FR" sz="2000" b="1" dirty="0" err="1" smtClean="0">
                <a:solidFill>
                  <a:srgbClr val="0000FF"/>
                </a:solidFill>
                <a:latin typeface="Bell MT" panose="02020503060305020303" pitchFamily="18" charset="0"/>
              </a:rPr>
              <a:t>viscosity</a:t>
            </a:r>
            <a:endParaRPr lang="en-US" sz="2000" b="1" dirty="0">
              <a:solidFill>
                <a:srgbClr val="0000FF"/>
              </a:solidFill>
              <a:latin typeface="Bell MT" panose="02020503060305020303" pitchFamily="18" charset="0"/>
            </a:endParaRPr>
          </a:p>
        </p:txBody>
      </p:sp>
      <p:sp>
        <p:nvSpPr>
          <p:cNvPr id="182" name="ZoneTexte 181"/>
          <p:cNvSpPr txBox="1"/>
          <p:nvPr/>
        </p:nvSpPr>
        <p:spPr>
          <a:xfrm>
            <a:off x="6396171" y="2158708"/>
            <a:ext cx="203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  <a:latin typeface="Bell MT" panose="02020503060305020303" pitchFamily="18" charset="0"/>
              </a:rPr>
              <a:t>&amp; High Pressure</a:t>
            </a:r>
            <a:endParaRPr lang="en-US" sz="2000" b="1" dirty="0">
              <a:solidFill>
                <a:srgbClr val="0000FF"/>
              </a:solidFill>
              <a:latin typeface="Bell MT" panose="02020503060305020303" pitchFamily="18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3514090" y="4588634"/>
            <a:ext cx="2915991" cy="1599624"/>
            <a:chOff x="3514090" y="4588634"/>
            <a:chExt cx="2915991" cy="1599624"/>
          </a:xfrm>
        </p:grpSpPr>
        <p:grpSp>
          <p:nvGrpSpPr>
            <p:cNvPr id="68" name="Group 15947"/>
            <p:cNvGrpSpPr>
              <a:grpSpLocks/>
            </p:cNvGrpSpPr>
            <p:nvPr/>
          </p:nvGrpSpPr>
          <p:grpSpPr bwMode="auto">
            <a:xfrm>
              <a:off x="4094480" y="4666421"/>
              <a:ext cx="2188845" cy="1295400"/>
              <a:chOff x="6208" y="7863"/>
              <a:chExt cx="3447" cy="2040"/>
            </a:xfrm>
          </p:grpSpPr>
          <p:sp>
            <p:nvSpPr>
              <p:cNvPr id="101" name="Freeform 15948"/>
              <p:cNvSpPr>
                <a:spLocks/>
              </p:cNvSpPr>
              <p:nvPr/>
            </p:nvSpPr>
            <p:spPr bwMode="auto">
              <a:xfrm>
                <a:off x="6208" y="7863"/>
                <a:ext cx="3447" cy="2040"/>
              </a:xfrm>
              <a:custGeom>
                <a:avLst/>
                <a:gdLst>
                  <a:gd name="T0" fmla="+- 0 6208 6208"/>
                  <a:gd name="T1" fmla="*/ T0 w 3447"/>
                  <a:gd name="T2" fmla="+- 0 9903 7863"/>
                  <a:gd name="T3" fmla="*/ 9903 h 2040"/>
                  <a:gd name="T4" fmla="+- 0 9655 6208"/>
                  <a:gd name="T5" fmla="*/ T4 w 3447"/>
                  <a:gd name="T6" fmla="+- 0 9903 7863"/>
                  <a:gd name="T7" fmla="*/ 9903 h 2040"/>
                  <a:gd name="T8" fmla="+- 0 9655 6208"/>
                  <a:gd name="T9" fmla="*/ T8 w 3447"/>
                  <a:gd name="T10" fmla="+- 0 7863 7863"/>
                  <a:gd name="T11" fmla="*/ 7863 h 2040"/>
                  <a:gd name="T12" fmla="+- 0 6208 6208"/>
                  <a:gd name="T13" fmla="*/ T12 w 3447"/>
                  <a:gd name="T14" fmla="+- 0 7863 7863"/>
                  <a:gd name="T15" fmla="*/ 7863 h 2040"/>
                  <a:gd name="T16" fmla="+- 0 6208 6208"/>
                  <a:gd name="T17" fmla="*/ T16 w 3447"/>
                  <a:gd name="T18" fmla="+- 0 9903 7863"/>
                  <a:gd name="T19" fmla="*/ 9903 h 20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447" h="2040">
                    <a:moveTo>
                      <a:pt x="0" y="2040"/>
                    </a:moveTo>
                    <a:lnTo>
                      <a:pt x="3447" y="2040"/>
                    </a:lnTo>
                    <a:lnTo>
                      <a:pt x="3447" y="0"/>
                    </a:lnTo>
                    <a:lnTo>
                      <a:pt x="0" y="0"/>
                    </a:lnTo>
                    <a:lnTo>
                      <a:pt x="0" y="204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69" name="Group 15943"/>
            <p:cNvGrpSpPr>
              <a:grpSpLocks/>
            </p:cNvGrpSpPr>
            <p:nvPr/>
          </p:nvGrpSpPr>
          <p:grpSpPr bwMode="auto">
            <a:xfrm>
              <a:off x="5200850" y="4788976"/>
              <a:ext cx="76200" cy="407035"/>
              <a:chOff x="8158" y="8056"/>
              <a:chExt cx="120" cy="641"/>
            </a:xfrm>
          </p:grpSpPr>
          <p:sp>
            <p:nvSpPr>
              <p:cNvPr id="98" name="Freeform 15946"/>
              <p:cNvSpPr>
                <a:spLocks/>
              </p:cNvSpPr>
              <p:nvPr/>
            </p:nvSpPr>
            <p:spPr bwMode="auto">
              <a:xfrm>
                <a:off x="8158" y="8056"/>
                <a:ext cx="120" cy="641"/>
              </a:xfrm>
              <a:custGeom>
                <a:avLst/>
                <a:gdLst>
                  <a:gd name="T0" fmla="+- 0 8203 8158"/>
                  <a:gd name="T1" fmla="*/ T0 w 120"/>
                  <a:gd name="T2" fmla="+- 0 8497 8056"/>
                  <a:gd name="T3" fmla="*/ 8497 h 641"/>
                  <a:gd name="T4" fmla="+- 0 8158 8158"/>
                  <a:gd name="T5" fmla="*/ T4 w 120"/>
                  <a:gd name="T6" fmla="+- 0 8497 8056"/>
                  <a:gd name="T7" fmla="*/ 8497 h 641"/>
                  <a:gd name="T8" fmla="+- 0 8218 8158"/>
                  <a:gd name="T9" fmla="*/ T8 w 120"/>
                  <a:gd name="T10" fmla="+- 0 8697 8056"/>
                  <a:gd name="T11" fmla="*/ 8697 h 641"/>
                  <a:gd name="T12" fmla="+- 0 8272 8158"/>
                  <a:gd name="T13" fmla="*/ T12 w 120"/>
                  <a:gd name="T14" fmla="+- 0 8517 8056"/>
                  <a:gd name="T15" fmla="*/ 8517 h 641"/>
                  <a:gd name="T16" fmla="+- 0 8203 8158"/>
                  <a:gd name="T17" fmla="*/ T16 w 120"/>
                  <a:gd name="T18" fmla="+- 0 8517 8056"/>
                  <a:gd name="T19" fmla="*/ 8517 h 641"/>
                  <a:gd name="T20" fmla="+- 0 8203 8158"/>
                  <a:gd name="T21" fmla="*/ T20 w 120"/>
                  <a:gd name="T22" fmla="+- 0 8497 8056"/>
                  <a:gd name="T23" fmla="*/ 8497 h 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20" h="641">
                    <a:moveTo>
                      <a:pt x="45" y="441"/>
                    </a:moveTo>
                    <a:lnTo>
                      <a:pt x="0" y="441"/>
                    </a:lnTo>
                    <a:lnTo>
                      <a:pt x="60" y="641"/>
                    </a:lnTo>
                    <a:lnTo>
                      <a:pt x="114" y="461"/>
                    </a:lnTo>
                    <a:lnTo>
                      <a:pt x="45" y="461"/>
                    </a:lnTo>
                    <a:lnTo>
                      <a:pt x="45" y="44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  <p:sp>
            <p:nvSpPr>
              <p:cNvPr id="99" name="Freeform 15945"/>
              <p:cNvSpPr>
                <a:spLocks/>
              </p:cNvSpPr>
              <p:nvPr/>
            </p:nvSpPr>
            <p:spPr bwMode="auto">
              <a:xfrm>
                <a:off x="8158" y="8056"/>
                <a:ext cx="120" cy="641"/>
              </a:xfrm>
              <a:custGeom>
                <a:avLst/>
                <a:gdLst>
                  <a:gd name="T0" fmla="+- 0 8233 8158"/>
                  <a:gd name="T1" fmla="*/ T0 w 120"/>
                  <a:gd name="T2" fmla="+- 0 8056 8056"/>
                  <a:gd name="T3" fmla="*/ 8056 h 641"/>
                  <a:gd name="T4" fmla="+- 0 8203 8158"/>
                  <a:gd name="T5" fmla="*/ T4 w 120"/>
                  <a:gd name="T6" fmla="+- 0 8056 8056"/>
                  <a:gd name="T7" fmla="*/ 8056 h 641"/>
                  <a:gd name="T8" fmla="+- 0 8203 8158"/>
                  <a:gd name="T9" fmla="*/ T8 w 120"/>
                  <a:gd name="T10" fmla="+- 0 8517 8056"/>
                  <a:gd name="T11" fmla="*/ 8517 h 641"/>
                  <a:gd name="T12" fmla="+- 0 8233 8158"/>
                  <a:gd name="T13" fmla="*/ T12 w 120"/>
                  <a:gd name="T14" fmla="+- 0 8517 8056"/>
                  <a:gd name="T15" fmla="*/ 8517 h 641"/>
                  <a:gd name="T16" fmla="+- 0 8233 8158"/>
                  <a:gd name="T17" fmla="*/ T16 w 120"/>
                  <a:gd name="T18" fmla="+- 0 8056 8056"/>
                  <a:gd name="T19" fmla="*/ 8056 h 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0" h="641">
                    <a:moveTo>
                      <a:pt x="75" y="0"/>
                    </a:moveTo>
                    <a:lnTo>
                      <a:pt x="45" y="0"/>
                    </a:lnTo>
                    <a:lnTo>
                      <a:pt x="45" y="461"/>
                    </a:lnTo>
                    <a:lnTo>
                      <a:pt x="75" y="461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  <p:sp>
            <p:nvSpPr>
              <p:cNvPr id="100" name="Freeform 15944"/>
              <p:cNvSpPr>
                <a:spLocks/>
              </p:cNvSpPr>
              <p:nvPr/>
            </p:nvSpPr>
            <p:spPr bwMode="auto">
              <a:xfrm>
                <a:off x="8158" y="8056"/>
                <a:ext cx="120" cy="641"/>
              </a:xfrm>
              <a:custGeom>
                <a:avLst/>
                <a:gdLst>
                  <a:gd name="T0" fmla="+- 0 8278 8158"/>
                  <a:gd name="T1" fmla="*/ T0 w 120"/>
                  <a:gd name="T2" fmla="+- 0 8497 8056"/>
                  <a:gd name="T3" fmla="*/ 8497 h 641"/>
                  <a:gd name="T4" fmla="+- 0 8233 8158"/>
                  <a:gd name="T5" fmla="*/ T4 w 120"/>
                  <a:gd name="T6" fmla="+- 0 8497 8056"/>
                  <a:gd name="T7" fmla="*/ 8497 h 641"/>
                  <a:gd name="T8" fmla="+- 0 8233 8158"/>
                  <a:gd name="T9" fmla="*/ T8 w 120"/>
                  <a:gd name="T10" fmla="+- 0 8517 8056"/>
                  <a:gd name="T11" fmla="*/ 8517 h 641"/>
                  <a:gd name="T12" fmla="+- 0 8272 8158"/>
                  <a:gd name="T13" fmla="*/ T12 w 120"/>
                  <a:gd name="T14" fmla="+- 0 8517 8056"/>
                  <a:gd name="T15" fmla="*/ 8517 h 641"/>
                  <a:gd name="T16" fmla="+- 0 8278 8158"/>
                  <a:gd name="T17" fmla="*/ T16 w 120"/>
                  <a:gd name="T18" fmla="+- 0 8497 8056"/>
                  <a:gd name="T19" fmla="*/ 8497 h 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0" h="641">
                    <a:moveTo>
                      <a:pt x="120" y="441"/>
                    </a:moveTo>
                    <a:lnTo>
                      <a:pt x="75" y="441"/>
                    </a:lnTo>
                    <a:lnTo>
                      <a:pt x="75" y="461"/>
                    </a:lnTo>
                    <a:lnTo>
                      <a:pt x="114" y="461"/>
                    </a:lnTo>
                    <a:lnTo>
                      <a:pt x="120" y="44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70" name="Group 15941"/>
            <p:cNvGrpSpPr>
              <a:grpSpLocks/>
            </p:cNvGrpSpPr>
            <p:nvPr/>
          </p:nvGrpSpPr>
          <p:grpSpPr bwMode="auto">
            <a:xfrm>
              <a:off x="4092575" y="4781991"/>
              <a:ext cx="1992630" cy="757555"/>
              <a:chOff x="6205" y="8045"/>
              <a:chExt cx="3138" cy="1193"/>
            </a:xfrm>
          </p:grpSpPr>
          <p:sp>
            <p:nvSpPr>
              <p:cNvPr id="97" name="Freeform 15942"/>
              <p:cNvSpPr>
                <a:spLocks/>
              </p:cNvSpPr>
              <p:nvPr/>
            </p:nvSpPr>
            <p:spPr bwMode="auto">
              <a:xfrm>
                <a:off x="6205" y="8045"/>
                <a:ext cx="3138" cy="1193"/>
              </a:xfrm>
              <a:custGeom>
                <a:avLst/>
                <a:gdLst>
                  <a:gd name="T0" fmla="+- 0 6205 6205"/>
                  <a:gd name="T1" fmla="*/ T0 w 3138"/>
                  <a:gd name="T2" fmla="+- 0 8045 8045"/>
                  <a:gd name="T3" fmla="*/ 8045 h 1193"/>
                  <a:gd name="T4" fmla="+- 0 6297 6205"/>
                  <a:gd name="T5" fmla="*/ T4 w 3138"/>
                  <a:gd name="T6" fmla="+- 0 8102 8045"/>
                  <a:gd name="T7" fmla="*/ 8102 h 1193"/>
                  <a:gd name="T8" fmla="+- 0 6391 6205"/>
                  <a:gd name="T9" fmla="*/ T8 w 3138"/>
                  <a:gd name="T10" fmla="+- 0 8159 8045"/>
                  <a:gd name="T11" fmla="*/ 8159 h 1193"/>
                  <a:gd name="T12" fmla="+- 0 6487 6205"/>
                  <a:gd name="T13" fmla="*/ T12 w 3138"/>
                  <a:gd name="T14" fmla="+- 0 8216 8045"/>
                  <a:gd name="T15" fmla="*/ 8216 h 1193"/>
                  <a:gd name="T16" fmla="+- 0 6588 6205"/>
                  <a:gd name="T17" fmla="*/ T16 w 3138"/>
                  <a:gd name="T18" fmla="+- 0 8273 8045"/>
                  <a:gd name="T19" fmla="*/ 8273 h 1193"/>
                  <a:gd name="T20" fmla="+- 0 6693 6205"/>
                  <a:gd name="T21" fmla="*/ T20 w 3138"/>
                  <a:gd name="T22" fmla="+- 0 8331 8045"/>
                  <a:gd name="T23" fmla="*/ 8331 h 1193"/>
                  <a:gd name="T24" fmla="+- 0 6748 6205"/>
                  <a:gd name="T25" fmla="*/ T24 w 3138"/>
                  <a:gd name="T26" fmla="+- 0 8360 8045"/>
                  <a:gd name="T27" fmla="*/ 8360 h 1193"/>
                  <a:gd name="T28" fmla="+- 0 6805 6205"/>
                  <a:gd name="T29" fmla="*/ T28 w 3138"/>
                  <a:gd name="T30" fmla="+- 0 8389 8045"/>
                  <a:gd name="T31" fmla="*/ 8389 h 1193"/>
                  <a:gd name="T32" fmla="+- 0 6864 6205"/>
                  <a:gd name="T33" fmla="*/ T32 w 3138"/>
                  <a:gd name="T34" fmla="+- 0 8418 8045"/>
                  <a:gd name="T35" fmla="*/ 8418 h 1193"/>
                  <a:gd name="T36" fmla="+- 0 6924 6205"/>
                  <a:gd name="T37" fmla="*/ T36 w 3138"/>
                  <a:gd name="T38" fmla="+- 0 8447 8045"/>
                  <a:gd name="T39" fmla="*/ 8447 h 1193"/>
                  <a:gd name="T40" fmla="+- 0 6988 6205"/>
                  <a:gd name="T41" fmla="*/ T40 w 3138"/>
                  <a:gd name="T42" fmla="+- 0 8476 8045"/>
                  <a:gd name="T43" fmla="*/ 8476 h 1193"/>
                  <a:gd name="T44" fmla="+- 0 7053 6205"/>
                  <a:gd name="T45" fmla="*/ T44 w 3138"/>
                  <a:gd name="T46" fmla="+- 0 8505 8045"/>
                  <a:gd name="T47" fmla="*/ 8505 h 1193"/>
                  <a:gd name="T48" fmla="+- 0 7121 6205"/>
                  <a:gd name="T49" fmla="*/ T48 w 3138"/>
                  <a:gd name="T50" fmla="+- 0 8535 8045"/>
                  <a:gd name="T51" fmla="*/ 8535 h 1193"/>
                  <a:gd name="T52" fmla="+- 0 7192 6205"/>
                  <a:gd name="T53" fmla="*/ T52 w 3138"/>
                  <a:gd name="T54" fmla="+- 0 8564 8045"/>
                  <a:gd name="T55" fmla="*/ 8564 h 1193"/>
                  <a:gd name="T56" fmla="+- 0 7266 6205"/>
                  <a:gd name="T57" fmla="*/ T56 w 3138"/>
                  <a:gd name="T58" fmla="+- 0 8594 8045"/>
                  <a:gd name="T59" fmla="*/ 8594 h 1193"/>
                  <a:gd name="T60" fmla="+- 0 7343 6205"/>
                  <a:gd name="T61" fmla="*/ T60 w 3138"/>
                  <a:gd name="T62" fmla="+- 0 8623 8045"/>
                  <a:gd name="T63" fmla="*/ 8623 h 1193"/>
                  <a:gd name="T64" fmla="+- 0 7428 6205"/>
                  <a:gd name="T65" fmla="*/ T64 w 3138"/>
                  <a:gd name="T66" fmla="+- 0 8655 8045"/>
                  <a:gd name="T67" fmla="*/ 8655 h 1193"/>
                  <a:gd name="T68" fmla="+- 0 7526 6205"/>
                  <a:gd name="T69" fmla="*/ T68 w 3138"/>
                  <a:gd name="T70" fmla="+- 0 8689 8045"/>
                  <a:gd name="T71" fmla="*/ 8689 h 1193"/>
                  <a:gd name="T72" fmla="+- 0 7634 6205"/>
                  <a:gd name="T73" fmla="*/ T72 w 3138"/>
                  <a:gd name="T74" fmla="+- 0 8725 8045"/>
                  <a:gd name="T75" fmla="*/ 8725 h 1193"/>
                  <a:gd name="T76" fmla="+- 0 7751 6205"/>
                  <a:gd name="T77" fmla="*/ T76 w 3138"/>
                  <a:gd name="T78" fmla="+- 0 8764 8045"/>
                  <a:gd name="T79" fmla="*/ 8764 h 1193"/>
                  <a:gd name="T80" fmla="+- 0 7876 6205"/>
                  <a:gd name="T81" fmla="*/ T80 w 3138"/>
                  <a:gd name="T82" fmla="+- 0 8803 8045"/>
                  <a:gd name="T83" fmla="*/ 8803 h 1193"/>
                  <a:gd name="T84" fmla="+- 0 8005 6205"/>
                  <a:gd name="T85" fmla="*/ T84 w 3138"/>
                  <a:gd name="T86" fmla="+- 0 8844 8045"/>
                  <a:gd name="T87" fmla="*/ 8844 h 1193"/>
                  <a:gd name="T88" fmla="+- 0 8138 6205"/>
                  <a:gd name="T89" fmla="*/ T88 w 3138"/>
                  <a:gd name="T90" fmla="+- 0 8885 8045"/>
                  <a:gd name="T91" fmla="*/ 8885 h 1193"/>
                  <a:gd name="T92" fmla="+- 0 8273 6205"/>
                  <a:gd name="T93" fmla="*/ T92 w 3138"/>
                  <a:gd name="T94" fmla="+- 0 8925 8045"/>
                  <a:gd name="T95" fmla="*/ 8925 h 1193"/>
                  <a:gd name="T96" fmla="+- 0 8407 6205"/>
                  <a:gd name="T97" fmla="*/ T96 w 3138"/>
                  <a:gd name="T98" fmla="+- 0 8966 8045"/>
                  <a:gd name="T99" fmla="*/ 8966 h 1193"/>
                  <a:gd name="T100" fmla="+- 0 8539 6205"/>
                  <a:gd name="T101" fmla="*/ T100 w 3138"/>
                  <a:gd name="T102" fmla="+- 0 9005 8045"/>
                  <a:gd name="T103" fmla="*/ 9005 h 1193"/>
                  <a:gd name="T104" fmla="+- 0 8667 6205"/>
                  <a:gd name="T105" fmla="*/ T104 w 3138"/>
                  <a:gd name="T106" fmla="+- 0 9043 8045"/>
                  <a:gd name="T107" fmla="*/ 9043 h 1193"/>
                  <a:gd name="T108" fmla="+- 0 8789 6205"/>
                  <a:gd name="T109" fmla="*/ T108 w 3138"/>
                  <a:gd name="T110" fmla="+- 0 9079 8045"/>
                  <a:gd name="T111" fmla="*/ 9079 h 1193"/>
                  <a:gd name="T112" fmla="+- 0 8904 6205"/>
                  <a:gd name="T113" fmla="*/ T112 w 3138"/>
                  <a:gd name="T114" fmla="+- 0 9112 8045"/>
                  <a:gd name="T115" fmla="*/ 9112 h 1193"/>
                  <a:gd name="T116" fmla="+- 0 9009 6205"/>
                  <a:gd name="T117" fmla="*/ T116 w 3138"/>
                  <a:gd name="T118" fmla="+- 0 9142 8045"/>
                  <a:gd name="T119" fmla="*/ 9142 h 1193"/>
                  <a:gd name="T120" fmla="+- 0 9104 6205"/>
                  <a:gd name="T121" fmla="*/ T120 w 3138"/>
                  <a:gd name="T122" fmla="+- 0 9170 8045"/>
                  <a:gd name="T123" fmla="*/ 9170 h 1193"/>
                  <a:gd name="T124" fmla="+- 0 9185 6205"/>
                  <a:gd name="T125" fmla="*/ T124 w 3138"/>
                  <a:gd name="T126" fmla="+- 0 9193 8045"/>
                  <a:gd name="T127" fmla="*/ 9193 h 1193"/>
                  <a:gd name="T128" fmla="+- 0 9251 6205"/>
                  <a:gd name="T129" fmla="*/ T128 w 3138"/>
                  <a:gd name="T130" fmla="+- 0 9212 8045"/>
                  <a:gd name="T131" fmla="*/ 9212 h 1193"/>
                  <a:gd name="T132" fmla="+- 0 9332 6205"/>
                  <a:gd name="T133" fmla="*/ T132 w 3138"/>
                  <a:gd name="T134" fmla="+- 0 9234 8045"/>
                  <a:gd name="T135" fmla="*/ 9234 h 1193"/>
                  <a:gd name="T136" fmla="+- 0 9343 6205"/>
                  <a:gd name="T137" fmla="*/ T136 w 3138"/>
                  <a:gd name="T138" fmla="+- 0 9238 8045"/>
                  <a:gd name="T139" fmla="*/ 9238 h 119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</a:cxnLst>
                <a:rect l="0" t="0" r="r" b="b"/>
                <a:pathLst>
                  <a:path w="3138" h="1193">
                    <a:moveTo>
                      <a:pt x="0" y="0"/>
                    </a:moveTo>
                    <a:lnTo>
                      <a:pt x="92" y="57"/>
                    </a:lnTo>
                    <a:lnTo>
                      <a:pt x="186" y="114"/>
                    </a:lnTo>
                    <a:lnTo>
                      <a:pt x="282" y="171"/>
                    </a:lnTo>
                    <a:lnTo>
                      <a:pt x="383" y="228"/>
                    </a:lnTo>
                    <a:lnTo>
                      <a:pt x="488" y="286"/>
                    </a:lnTo>
                    <a:lnTo>
                      <a:pt x="543" y="315"/>
                    </a:lnTo>
                    <a:lnTo>
                      <a:pt x="600" y="344"/>
                    </a:lnTo>
                    <a:lnTo>
                      <a:pt x="659" y="373"/>
                    </a:lnTo>
                    <a:lnTo>
                      <a:pt x="719" y="402"/>
                    </a:lnTo>
                    <a:lnTo>
                      <a:pt x="783" y="431"/>
                    </a:lnTo>
                    <a:lnTo>
                      <a:pt x="848" y="460"/>
                    </a:lnTo>
                    <a:lnTo>
                      <a:pt x="916" y="490"/>
                    </a:lnTo>
                    <a:lnTo>
                      <a:pt x="987" y="519"/>
                    </a:lnTo>
                    <a:lnTo>
                      <a:pt x="1061" y="549"/>
                    </a:lnTo>
                    <a:lnTo>
                      <a:pt x="1138" y="578"/>
                    </a:lnTo>
                    <a:lnTo>
                      <a:pt x="1223" y="610"/>
                    </a:lnTo>
                    <a:lnTo>
                      <a:pt x="1321" y="644"/>
                    </a:lnTo>
                    <a:lnTo>
                      <a:pt x="1429" y="680"/>
                    </a:lnTo>
                    <a:lnTo>
                      <a:pt x="1546" y="719"/>
                    </a:lnTo>
                    <a:lnTo>
                      <a:pt x="1671" y="758"/>
                    </a:lnTo>
                    <a:lnTo>
                      <a:pt x="1800" y="799"/>
                    </a:lnTo>
                    <a:lnTo>
                      <a:pt x="1933" y="840"/>
                    </a:lnTo>
                    <a:lnTo>
                      <a:pt x="2068" y="880"/>
                    </a:lnTo>
                    <a:lnTo>
                      <a:pt x="2202" y="921"/>
                    </a:lnTo>
                    <a:lnTo>
                      <a:pt x="2334" y="960"/>
                    </a:lnTo>
                    <a:lnTo>
                      <a:pt x="2462" y="998"/>
                    </a:lnTo>
                    <a:lnTo>
                      <a:pt x="2584" y="1034"/>
                    </a:lnTo>
                    <a:lnTo>
                      <a:pt x="2699" y="1067"/>
                    </a:lnTo>
                    <a:lnTo>
                      <a:pt x="2804" y="1097"/>
                    </a:lnTo>
                    <a:lnTo>
                      <a:pt x="2899" y="1125"/>
                    </a:lnTo>
                    <a:lnTo>
                      <a:pt x="2980" y="1148"/>
                    </a:lnTo>
                    <a:lnTo>
                      <a:pt x="3046" y="1167"/>
                    </a:lnTo>
                    <a:lnTo>
                      <a:pt x="3127" y="1189"/>
                    </a:lnTo>
                    <a:lnTo>
                      <a:pt x="3138" y="1193"/>
                    </a:lnTo>
                  </a:path>
                </a:pathLst>
              </a:custGeom>
              <a:noFill/>
              <a:ln w="1905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71" name="Group 15939"/>
            <p:cNvGrpSpPr>
              <a:grpSpLocks/>
            </p:cNvGrpSpPr>
            <p:nvPr/>
          </p:nvGrpSpPr>
          <p:grpSpPr bwMode="auto">
            <a:xfrm>
              <a:off x="4092575" y="5547166"/>
              <a:ext cx="1995170" cy="344170"/>
              <a:chOff x="6205" y="9250"/>
              <a:chExt cx="3142" cy="542"/>
            </a:xfrm>
          </p:grpSpPr>
          <p:sp>
            <p:nvSpPr>
              <p:cNvPr id="96" name="Freeform 15940"/>
              <p:cNvSpPr>
                <a:spLocks/>
              </p:cNvSpPr>
              <p:nvPr/>
            </p:nvSpPr>
            <p:spPr bwMode="auto">
              <a:xfrm>
                <a:off x="6205" y="9250"/>
                <a:ext cx="3142" cy="542"/>
              </a:xfrm>
              <a:custGeom>
                <a:avLst/>
                <a:gdLst>
                  <a:gd name="T0" fmla="+- 0 6205 6205"/>
                  <a:gd name="T1" fmla="*/ T0 w 3142"/>
                  <a:gd name="T2" fmla="+- 0 9250 9250"/>
                  <a:gd name="T3" fmla="*/ 9250 h 542"/>
                  <a:gd name="T4" fmla="+- 0 6277 6205"/>
                  <a:gd name="T5" fmla="*/ T4 w 3142"/>
                  <a:gd name="T6" fmla="+- 0 9266 9250"/>
                  <a:gd name="T7" fmla="*/ 9266 h 542"/>
                  <a:gd name="T8" fmla="+- 0 6350 6205"/>
                  <a:gd name="T9" fmla="*/ T8 w 3142"/>
                  <a:gd name="T10" fmla="+- 0 9282 9250"/>
                  <a:gd name="T11" fmla="*/ 9282 h 542"/>
                  <a:gd name="T12" fmla="+- 0 6422 6205"/>
                  <a:gd name="T13" fmla="*/ T12 w 3142"/>
                  <a:gd name="T14" fmla="+- 0 9299 9250"/>
                  <a:gd name="T15" fmla="*/ 9299 h 542"/>
                  <a:gd name="T16" fmla="+- 0 6495 6205"/>
                  <a:gd name="T17" fmla="*/ T16 w 3142"/>
                  <a:gd name="T18" fmla="+- 0 9315 9250"/>
                  <a:gd name="T19" fmla="*/ 9315 h 542"/>
                  <a:gd name="T20" fmla="+- 0 6568 6205"/>
                  <a:gd name="T21" fmla="*/ T20 w 3142"/>
                  <a:gd name="T22" fmla="+- 0 9331 9250"/>
                  <a:gd name="T23" fmla="*/ 9331 h 542"/>
                  <a:gd name="T24" fmla="+- 0 6640 6205"/>
                  <a:gd name="T25" fmla="*/ T24 w 3142"/>
                  <a:gd name="T26" fmla="+- 0 9347 9250"/>
                  <a:gd name="T27" fmla="*/ 9347 h 542"/>
                  <a:gd name="T28" fmla="+- 0 6713 6205"/>
                  <a:gd name="T29" fmla="*/ T28 w 3142"/>
                  <a:gd name="T30" fmla="+- 0 9363 9250"/>
                  <a:gd name="T31" fmla="*/ 9363 h 542"/>
                  <a:gd name="T32" fmla="+- 0 6787 6205"/>
                  <a:gd name="T33" fmla="*/ T32 w 3142"/>
                  <a:gd name="T34" fmla="+- 0 9379 9250"/>
                  <a:gd name="T35" fmla="*/ 9379 h 542"/>
                  <a:gd name="T36" fmla="+- 0 6860 6205"/>
                  <a:gd name="T37" fmla="*/ T36 w 3142"/>
                  <a:gd name="T38" fmla="+- 0 9394 9250"/>
                  <a:gd name="T39" fmla="*/ 9394 h 542"/>
                  <a:gd name="T40" fmla="+- 0 6934 6205"/>
                  <a:gd name="T41" fmla="*/ T40 w 3142"/>
                  <a:gd name="T42" fmla="+- 0 9410 9250"/>
                  <a:gd name="T43" fmla="*/ 9410 h 542"/>
                  <a:gd name="T44" fmla="+- 0 7008 6205"/>
                  <a:gd name="T45" fmla="*/ T44 w 3142"/>
                  <a:gd name="T46" fmla="+- 0 9425 9250"/>
                  <a:gd name="T47" fmla="*/ 9425 h 542"/>
                  <a:gd name="T48" fmla="+- 0 7083 6205"/>
                  <a:gd name="T49" fmla="*/ T48 w 3142"/>
                  <a:gd name="T50" fmla="+- 0 9441 9250"/>
                  <a:gd name="T51" fmla="*/ 9441 h 542"/>
                  <a:gd name="T52" fmla="+- 0 7157 6205"/>
                  <a:gd name="T53" fmla="*/ T52 w 3142"/>
                  <a:gd name="T54" fmla="+- 0 9456 9250"/>
                  <a:gd name="T55" fmla="*/ 9456 h 542"/>
                  <a:gd name="T56" fmla="+- 0 7233 6205"/>
                  <a:gd name="T57" fmla="*/ T56 w 3142"/>
                  <a:gd name="T58" fmla="+- 0 9471 9250"/>
                  <a:gd name="T59" fmla="*/ 9471 h 542"/>
                  <a:gd name="T60" fmla="+- 0 7308 6205"/>
                  <a:gd name="T61" fmla="*/ T60 w 3142"/>
                  <a:gd name="T62" fmla="+- 0 9486 9250"/>
                  <a:gd name="T63" fmla="*/ 9486 h 542"/>
                  <a:gd name="T64" fmla="+- 0 7384 6205"/>
                  <a:gd name="T65" fmla="*/ T64 w 3142"/>
                  <a:gd name="T66" fmla="+- 0 9500 9250"/>
                  <a:gd name="T67" fmla="*/ 9500 h 542"/>
                  <a:gd name="T68" fmla="+- 0 7461 6205"/>
                  <a:gd name="T69" fmla="*/ T68 w 3142"/>
                  <a:gd name="T70" fmla="+- 0 9515 9250"/>
                  <a:gd name="T71" fmla="*/ 9515 h 542"/>
                  <a:gd name="T72" fmla="+- 0 7538 6205"/>
                  <a:gd name="T73" fmla="*/ T72 w 3142"/>
                  <a:gd name="T74" fmla="+- 0 9529 9250"/>
                  <a:gd name="T75" fmla="*/ 9529 h 542"/>
                  <a:gd name="T76" fmla="+- 0 7616 6205"/>
                  <a:gd name="T77" fmla="*/ T76 w 3142"/>
                  <a:gd name="T78" fmla="+- 0 9543 9250"/>
                  <a:gd name="T79" fmla="*/ 9543 h 542"/>
                  <a:gd name="T80" fmla="+- 0 7694 6205"/>
                  <a:gd name="T81" fmla="*/ T80 w 3142"/>
                  <a:gd name="T82" fmla="+- 0 9557 9250"/>
                  <a:gd name="T83" fmla="*/ 9557 h 542"/>
                  <a:gd name="T84" fmla="+- 0 7773 6205"/>
                  <a:gd name="T85" fmla="*/ T84 w 3142"/>
                  <a:gd name="T86" fmla="+- 0 9570 9250"/>
                  <a:gd name="T87" fmla="*/ 9570 h 542"/>
                  <a:gd name="T88" fmla="+- 0 7852 6205"/>
                  <a:gd name="T89" fmla="*/ T88 w 3142"/>
                  <a:gd name="T90" fmla="+- 0 9583 9250"/>
                  <a:gd name="T91" fmla="*/ 9583 h 542"/>
                  <a:gd name="T92" fmla="+- 0 7932 6205"/>
                  <a:gd name="T93" fmla="*/ T92 w 3142"/>
                  <a:gd name="T94" fmla="+- 0 9596 9250"/>
                  <a:gd name="T95" fmla="*/ 9596 h 542"/>
                  <a:gd name="T96" fmla="+- 0 8013 6205"/>
                  <a:gd name="T97" fmla="*/ T96 w 3142"/>
                  <a:gd name="T98" fmla="+- 0 9609 9250"/>
                  <a:gd name="T99" fmla="*/ 9609 h 542"/>
                  <a:gd name="T100" fmla="+- 0 8094 6205"/>
                  <a:gd name="T101" fmla="*/ T100 w 3142"/>
                  <a:gd name="T102" fmla="+- 0 9621 9250"/>
                  <a:gd name="T103" fmla="*/ 9621 h 542"/>
                  <a:gd name="T104" fmla="+- 0 8175 6205"/>
                  <a:gd name="T105" fmla="*/ T104 w 3142"/>
                  <a:gd name="T106" fmla="+- 0 9634 9250"/>
                  <a:gd name="T107" fmla="*/ 9634 h 542"/>
                  <a:gd name="T108" fmla="+- 0 8257 6205"/>
                  <a:gd name="T109" fmla="*/ T108 w 3142"/>
                  <a:gd name="T110" fmla="+- 0 9646 9250"/>
                  <a:gd name="T111" fmla="*/ 9646 h 542"/>
                  <a:gd name="T112" fmla="+- 0 8339 6205"/>
                  <a:gd name="T113" fmla="*/ T112 w 3142"/>
                  <a:gd name="T114" fmla="+- 0 9658 9250"/>
                  <a:gd name="T115" fmla="*/ 9658 h 542"/>
                  <a:gd name="T116" fmla="+- 0 8422 6205"/>
                  <a:gd name="T117" fmla="*/ T116 w 3142"/>
                  <a:gd name="T118" fmla="+- 0 9669 9250"/>
                  <a:gd name="T119" fmla="*/ 9669 h 542"/>
                  <a:gd name="T120" fmla="+- 0 8505 6205"/>
                  <a:gd name="T121" fmla="*/ T120 w 3142"/>
                  <a:gd name="T122" fmla="+- 0 9681 9250"/>
                  <a:gd name="T123" fmla="*/ 9681 h 542"/>
                  <a:gd name="T124" fmla="+- 0 8588 6205"/>
                  <a:gd name="T125" fmla="*/ T124 w 3142"/>
                  <a:gd name="T126" fmla="+- 0 9693 9250"/>
                  <a:gd name="T127" fmla="*/ 9693 h 542"/>
                  <a:gd name="T128" fmla="+- 0 8672 6205"/>
                  <a:gd name="T129" fmla="*/ T128 w 3142"/>
                  <a:gd name="T130" fmla="+- 0 9704 9250"/>
                  <a:gd name="T131" fmla="*/ 9704 h 542"/>
                  <a:gd name="T132" fmla="+- 0 8756 6205"/>
                  <a:gd name="T133" fmla="*/ T132 w 3142"/>
                  <a:gd name="T134" fmla="+- 0 9715 9250"/>
                  <a:gd name="T135" fmla="*/ 9715 h 542"/>
                  <a:gd name="T136" fmla="+- 0 8840 6205"/>
                  <a:gd name="T137" fmla="*/ T136 w 3142"/>
                  <a:gd name="T138" fmla="+- 0 9726 9250"/>
                  <a:gd name="T139" fmla="*/ 9726 h 542"/>
                  <a:gd name="T140" fmla="+- 0 8924 6205"/>
                  <a:gd name="T141" fmla="*/ T140 w 3142"/>
                  <a:gd name="T142" fmla="+- 0 9737 9250"/>
                  <a:gd name="T143" fmla="*/ 9737 h 542"/>
                  <a:gd name="T144" fmla="+- 0 9009 6205"/>
                  <a:gd name="T145" fmla="*/ T144 w 3142"/>
                  <a:gd name="T146" fmla="+- 0 9749 9250"/>
                  <a:gd name="T147" fmla="*/ 9749 h 542"/>
                  <a:gd name="T148" fmla="+- 0 9093 6205"/>
                  <a:gd name="T149" fmla="*/ T148 w 3142"/>
                  <a:gd name="T150" fmla="+- 0 9759 9250"/>
                  <a:gd name="T151" fmla="*/ 9759 h 542"/>
                  <a:gd name="T152" fmla="+- 0 9178 6205"/>
                  <a:gd name="T153" fmla="*/ T152 w 3142"/>
                  <a:gd name="T154" fmla="+- 0 9770 9250"/>
                  <a:gd name="T155" fmla="*/ 9770 h 542"/>
                  <a:gd name="T156" fmla="+- 0 9262 6205"/>
                  <a:gd name="T157" fmla="*/ T156 w 3142"/>
                  <a:gd name="T158" fmla="+- 0 9781 9250"/>
                  <a:gd name="T159" fmla="*/ 9781 h 542"/>
                  <a:gd name="T160" fmla="+- 0 9347 6205"/>
                  <a:gd name="T161" fmla="*/ T160 w 3142"/>
                  <a:gd name="T162" fmla="+- 0 9792 9250"/>
                  <a:gd name="T163" fmla="*/ 9792 h 5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</a:cxnLst>
                <a:rect l="0" t="0" r="r" b="b"/>
                <a:pathLst>
                  <a:path w="3142" h="542">
                    <a:moveTo>
                      <a:pt x="0" y="0"/>
                    </a:moveTo>
                    <a:lnTo>
                      <a:pt x="72" y="16"/>
                    </a:lnTo>
                    <a:lnTo>
                      <a:pt x="145" y="32"/>
                    </a:lnTo>
                    <a:lnTo>
                      <a:pt x="217" y="49"/>
                    </a:lnTo>
                    <a:lnTo>
                      <a:pt x="290" y="65"/>
                    </a:lnTo>
                    <a:lnTo>
                      <a:pt x="363" y="81"/>
                    </a:lnTo>
                    <a:lnTo>
                      <a:pt x="435" y="97"/>
                    </a:lnTo>
                    <a:lnTo>
                      <a:pt x="508" y="113"/>
                    </a:lnTo>
                    <a:lnTo>
                      <a:pt x="582" y="129"/>
                    </a:lnTo>
                    <a:lnTo>
                      <a:pt x="655" y="144"/>
                    </a:lnTo>
                    <a:lnTo>
                      <a:pt x="729" y="160"/>
                    </a:lnTo>
                    <a:lnTo>
                      <a:pt x="803" y="175"/>
                    </a:lnTo>
                    <a:lnTo>
                      <a:pt x="878" y="191"/>
                    </a:lnTo>
                    <a:lnTo>
                      <a:pt x="952" y="206"/>
                    </a:lnTo>
                    <a:lnTo>
                      <a:pt x="1028" y="221"/>
                    </a:lnTo>
                    <a:lnTo>
                      <a:pt x="1103" y="236"/>
                    </a:lnTo>
                    <a:lnTo>
                      <a:pt x="1179" y="250"/>
                    </a:lnTo>
                    <a:lnTo>
                      <a:pt x="1256" y="265"/>
                    </a:lnTo>
                    <a:lnTo>
                      <a:pt x="1333" y="279"/>
                    </a:lnTo>
                    <a:lnTo>
                      <a:pt x="1411" y="293"/>
                    </a:lnTo>
                    <a:lnTo>
                      <a:pt x="1489" y="307"/>
                    </a:lnTo>
                    <a:lnTo>
                      <a:pt x="1568" y="320"/>
                    </a:lnTo>
                    <a:lnTo>
                      <a:pt x="1647" y="333"/>
                    </a:lnTo>
                    <a:lnTo>
                      <a:pt x="1727" y="346"/>
                    </a:lnTo>
                    <a:lnTo>
                      <a:pt x="1808" y="359"/>
                    </a:lnTo>
                    <a:lnTo>
                      <a:pt x="1889" y="371"/>
                    </a:lnTo>
                    <a:lnTo>
                      <a:pt x="1970" y="384"/>
                    </a:lnTo>
                    <a:lnTo>
                      <a:pt x="2052" y="396"/>
                    </a:lnTo>
                    <a:lnTo>
                      <a:pt x="2134" y="408"/>
                    </a:lnTo>
                    <a:lnTo>
                      <a:pt x="2217" y="419"/>
                    </a:lnTo>
                    <a:lnTo>
                      <a:pt x="2300" y="431"/>
                    </a:lnTo>
                    <a:lnTo>
                      <a:pt x="2383" y="443"/>
                    </a:lnTo>
                    <a:lnTo>
                      <a:pt x="2467" y="454"/>
                    </a:lnTo>
                    <a:lnTo>
                      <a:pt x="2551" y="465"/>
                    </a:lnTo>
                    <a:lnTo>
                      <a:pt x="2635" y="476"/>
                    </a:lnTo>
                    <a:lnTo>
                      <a:pt x="2719" y="487"/>
                    </a:lnTo>
                    <a:lnTo>
                      <a:pt x="2804" y="499"/>
                    </a:lnTo>
                    <a:lnTo>
                      <a:pt x="2888" y="509"/>
                    </a:lnTo>
                    <a:lnTo>
                      <a:pt x="2973" y="520"/>
                    </a:lnTo>
                    <a:lnTo>
                      <a:pt x="3057" y="531"/>
                    </a:lnTo>
                    <a:lnTo>
                      <a:pt x="3142" y="542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72" name="Group 15937"/>
            <p:cNvGrpSpPr>
              <a:grpSpLocks/>
            </p:cNvGrpSpPr>
            <p:nvPr/>
          </p:nvGrpSpPr>
          <p:grpSpPr bwMode="auto">
            <a:xfrm>
              <a:off x="4057650" y="5810691"/>
              <a:ext cx="36830" cy="1270"/>
              <a:chOff x="6150" y="9665"/>
              <a:chExt cx="58" cy="2"/>
            </a:xfrm>
          </p:grpSpPr>
          <p:sp>
            <p:nvSpPr>
              <p:cNvPr id="95" name="Freeform 15938"/>
              <p:cNvSpPr>
                <a:spLocks/>
              </p:cNvSpPr>
              <p:nvPr/>
            </p:nvSpPr>
            <p:spPr bwMode="auto">
              <a:xfrm>
                <a:off x="6150" y="9665"/>
                <a:ext cx="58" cy="2"/>
              </a:xfrm>
              <a:custGeom>
                <a:avLst/>
                <a:gdLst>
                  <a:gd name="T0" fmla="+- 0 6150 6150"/>
                  <a:gd name="T1" fmla="*/ T0 w 58"/>
                  <a:gd name="T2" fmla="+- 0 6208 6150"/>
                  <a:gd name="T3" fmla="*/ T2 w 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8">
                    <a:moveTo>
                      <a:pt x="0" y="0"/>
                    </a:moveTo>
                    <a:lnTo>
                      <a:pt x="5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73" name="Group 15935"/>
            <p:cNvGrpSpPr>
              <a:grpSpLocks/>
            </p:cNvGrpSpPr>
            <p:nvPr/>
          </p:nvGrpSpPr>
          <p:grpSpPr bwMode="auto">
            <a:xfrm>
              <a:off x="4054475" y="5533196"/>
              <a:ext cx="36830" cy="1270"/>
              <a:chOff x="6145" y="9228"/>
              <a:chExt cx="58" cy="2"/>
            </a:xfrm>
          </p:grpSpPr>
          <p:sp>
            <p:nvSpPr>
              <p:cNvPr id="94" name="Freeform 15936"/>
              <p:cNvSpPr>
                <a:spLocks/>
              </p:cNvSpPr>
              <p:nvPr/>
            </p:nvSpPr>
            <p:spPr bwMode="auto">
              <a:xfrm>
                <a:off x="6145" y="9228"/>
                <a:ext cx="58" cy="2"/>
              </a:xfrm>
              <a:custGeom>
                <a:avLst/>
                <a:gdLst>
                  <a:gd name="T0" fmla="+- 0 6145 6145"/>
                  <a:gd name="T1" fmla="*/ T0 w 58"/>
                  <a:gd name="T2" fmla="+- 0 6203 6145"/>
                  <a:gd name="T3" fmla="*/ T2 w 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8">
                    <a:moveTo>
                      <a:pt x="0" y="0"/>
                    </a:moveTo>
                    <a:lnTo>
                      <a:pt x="5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74" name="Group 15933"/>
            <p:cNvGrpSpPr>
              <a:grpSpLocks/>
            </p:cNvGrpSpPr>
            <p:nvPr/>
          </p:nvGrpSpPr>
          <p:grpSpPr bwMode="auto">
            <a:xfrm>
              <a:off x="4051300" y="5241096"/>
              <a:ext cx="38100" cy="1270"/>
              <a:chOff x="6140" y="8768"/>
              <a:chExt cx="60" cy="2"/>
            </a:xfrm>
          </p:grpSpPr>
          <p:sp>
            <p:nvSpPr>
              <p:cNvPr id="93" name="Freeform 15934"/>
              <p:cNvSpPr>
                <a:spLocks/>
              </p:cNvSpPr>
              <p:nvPr/>
            </p:nvSpPr>
            <p:spPr bwMode="auto">
              <a:xfrm>
                <a:off x="6140" y="8768"/>
                <a:ext cx="60" cy="2"/>
              </a:xfrm>
              <a:custGeom>
                <a:avLst/>
                <a:gdLst>
                  <a:gd name="T0" fmla="+- 0 6140 6140"/>
                  <a:gd name="T1" fmla="*/ T0 w 60"/>
                  <a:gd name="T2" fmla="+- 0 6200 6140"/>
                  <a:gd name="T3" fmla="*/ T2 w 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60">
                    <a:moveTo>
                      <a:pt x="0" y="0"/>
                    </a:moveTo>
                    <a:lnTo>
                      <a:pt x="6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75" name="Group 15931"/>
            <p:cNvGrpSpPr>
              <a:grpSpLocks/>
            </p:cNvGrpSpPr>
            <p:nvPr/>
          </p:nvGrpSpPr>
          <p:grpSpPr bwMode="auto">
            <a:xfrm>
              <a:off x="4054475" y="4952171"/>
              <a:ext cx="36830" cy="1270"/>
              <a:chOff x="6145" y="8313"/>
              <a:chExt cx="58" cy="2"/>
            </a:xfrm>
          </p:grpSpPr>
          <p:sp>
            <p:nvSpPr>
              <p:cNvPr id="92" name="Freeform 15932"/>
              <p:cNvSpPr>
                <a:spLocks/>
              </p:cNvSpPr>
              <p:nvPr/>
            </p:nvSpPr>
            <p:spPr bwMode="auto">
              <a:xfrm>
                <a:off x="6145" y="8313"/>
                <a:ext cx="58" cy="2"/>
              </a:xfrm>
              <a:custGeom>
                <a:avLst/>
                <a:gdLst>
                  <a:gd name="T0" fmla="+- 0 6145 6145"/>
                  <a:gd name="T1" fmla="*/ T0 w 58"/>
                  <a:gd name="T2" fmla="+- 0 6203 6145"/>
                  <a:gd name="T3" fmla="*/ T2 w 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8">
                    <a:moveTo>
                      <a:pt x="0" y="0"/>
                    </a:moveTo>
                    <a:lnTo>
                      <a:pt x="5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76" name="Group 15929"/>
            <p:cNvGrpSpPr>
              <a:grpSpLocks/>
            </p:cNvGrpSpPr>
            <p:nvPr/>
          </p:nvGrpSpPr>
          <p:grpSpPr bwMode="auto">
            <a:xfrm>
              <a:off x="4048858" y="4665786"/>
              <a:ext cx="36830" cy="1270"/>
              <a:chOff x="6150" y="7862"/>
              <a:chExt cx="58" cy="2"/>
            </a:xfrm>
          </p:grpSpPr>
          <p:sp>
            <p:nvSpPr>
              <p:cNvPr id="91" name="Freeform 15930"/>
              <p:cNvSpPr>
                <a:spLocks/>
              </p:cNvSpPr>
              <p:nvPr/>
            </p:nvSpPr>
            <p:spPr bwMode="auto">
              <a:xfrm>
                <a:off x="6150" y="7862"/>
                <a:ext cx="58" cy="2"/>
              </a:xfrm>
              <a:custGeom>
                <a:avLst/>
                <a:gdLst>
                  <a:gd name="T0" fmla="+- 0 6150 6150"/>
                  <a:gd name="T1" fmla="*/ T0 w 58"/>
                  <a:gd name="T2" fmla="+- 0 6208 6150"/>
                  <a:gd name="T3" fmla="*/ T2 w 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8">
                    <a:moveTo>
                      <a:pt x="0" y="0"/>
                    </a:moveTo>
                    <a:lnTo>
                      <a:pt x="5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77" name="Group 15927"/>
            <p:cNvGrpSpPr>
              <a:grpSpLocks/>
            </p:cNvGrpSpPr>
            <p:nvPr/>
          </p:nvGrpSpPr>
          <p:grpSpPr bwMode="auto">
            <a:xfrm>
              <a:off x="4100830" y="5966266"/>
              <a:ext cx="1270" cy="36830"/>
              <a:chOff x="6218" y="9910"/>
              <a:chExt cx="2" cy="58"/>
            </a:xfrm>
          </p:grpSpPr>
          <p:sp>
            <p:nvSpPr>
              <p:cNvPr id="90" name="Freeform 15928"/>
              <p:cNvSpPr>
                <a:spLocks/>
              </p:cNvSpPr>
              <p:nvPr/>
            </p:nvSpPr>
            <p:spPr bwMode="auto">
              <a:xfrm>
                <a:off x="6218" y="9910"/>
                <a:ext cx="2" cy="58"/>
              </a:xfrm>
              <a:custGeom>
                <a:avLst/>
                <a:gdLst>
                  <a:gd name="T0" fmla="+- 0 9968 9910"/>
                  <a:gd name="T1" fmla="*/ 9968 h 58"/>
                  <a:gd name="T2" fmla="+- 0 9910 9910"/>
                  <a:gd name="T3" fmla="*/ 9910 h 5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8">
                    <a:moveTo>
                      <a:pt x="0" y="5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78" name="Group 15925"/>
            <p:cNvGrpSpPr>
              <a:grpSpLocks/>
            </p:cNvGrpSpPr>
            <p:nvPr/>
          </p:nvGrpSpPr>
          <p:grpSpPr bwMode="auto">
            <a:xfrm>
              <a:off x="4446905" y="5963091"/>
              <a:ext cx="1270" cy="36830"/>
              <a:chOff x="6763" y="9905"/>
              <a:chExt cx="2" cy="58"/>
            </a:xfrm>
          </p:grpSpPr>
          <p:sp>
            <p:nvSpPr>
              <p:cNvPr id="89" name="Freeform 15926"/>
              <p:cNvSpPr>
                <a:spLocks/>
              </p:cNvSpPr>
              <p:nvPr/>
            </p:nvSpPr>
            <p:spPr bwMode="auto">
              <a:xfrm>
                <a:off x="6763" y="9905"/>
                <a:ext cx="2" cy="58"/>
              </a:xfrm>
              <a:custGeom>
                <a:avLst/>
                <a:gdLst>
                  <a:gd name="T0" fmla="+- 0 9963 9905"/>
                  <a:gd name="T1" fmla="*/ 9963 h 58"/>
                  <a:gd name="T2" fmla="+- 0 9905 9905"/>
                  <a:gd name="T3" fmla="*/ 9905 h 5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8">
                    <a:moveTo>
                      <a:pt x="0" y="5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79" name="Group 15923"/>
            <p:cNvGrpSpPr>
              <a:grpSpLocks/>
            </p:cNvGrpSpPr>
            <p:nvPr/>
          </p:nvGrpSpPr>
          <p:grpSpPr bwMode="auto">
            <a:xfrm>
              <a:off x="4816475" y="5966266"/>
              <a:ext cx="1270" cy="36830"/>
              <a:chOff x="7345" y="9910"/>
              <a:chExt cx="2" cy="58"/>
            </a:xfrm>
          </p:grpSpPr>
          <p:sp>
            <p:nvSpPr>
              <p:cNvPr id="88" name="Freeform 15924"/>
              <p:cNvSpPr>
                <a:spLocks/>
              </p:cNvSpPr>
              <p:nvPr/>
            </p:nvSpPr>
            <p:spPr bwMode="auto">
              <a:xfrm>
                <a:off x="7345" y="9910"/>
                <a:ext cx="2" cy="58"/>
              </a:xfrm>
              <a:custGeom>
                <a:avLst/>
                <a:gdLst>
                  <a:gd name="T0" fmla="+- 0 9968 9910"/>
                  <a:gd name="T1" fmla="*/ 9968 h 58"/>
                  <a:gd name="T2" fmla="+- 0 9910 9910"/>
                  <a:gd name="T3" fmla="*/ 9910 h 5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8">
                    <a:moveTo>
                      <a:pt x="0" y="5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80" name="Group 15921"/>
            <p:cNvGrpSpPr>
              <a:grpSpLocks/>
            </p:cNvGrpSpPr>
            <p:nvPr/>
          </p:nvGrpSpPr>
          <p:grpSpPr bwMode="auto">
            <a:xfrm>
              <a:off x="5181600" y="5966266"/>
              <a:ext cx="1270" cy="36830"/>
              <a:chOff x="7920" y="9910"/>
              <a:chExt cx="2" cy="58"/>
            </a:xfrm>
          </p:grpSpPr>
          <p:sp>
            <p:nvSpPr>
              <p:cNvPr id="87" name="Freeform 15922"/>
              <p:cNvSpPr>
                <a:spLocks/>
              </p:cNvSpPr>
              <p:nvPr/>
            </p:nvSpPr>
            <p:spPr bwMode="auto">
              <a:xfrm>
                <a:off x="7920" y="9910"/>
                <a:ext cx="2" cy="58"/>
              </a:xfrm>
              <a:custGeom>
                <a:avLst/>
                <a:gdLst>
                  <a:gd name="T0" fmla="+- 0 9968 9910"/>
                  <a:gd name="T1" fmla="*/ 9968 h 58"/>
                  <a:gd name="T2" fmla="+- 0 9910 9910"/>
                  <a:gd name="T3" fmla="*/ 9910 h 5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8">
                    <a:moveTo>
                      <a:pt x="0" y="5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81" name="Group 15919"/>
            <p:cNvGrpSpPr>
              <a:grpSpLocks/>
            </p:cNvGrpSpPr>
            <p:nvPr/>
          </p:nvGrpSpPr>
          <p:grpSpPr bwMode="auto">
            <a:xfrm>
              <a:off x="5546725" y="5963091"/>
              <a:ext cx="1270" cy="36830"/>
              <a:chOff x="8495" y="9905"/>
              <a:chExt cx="2" cy="58"/>
            </a:xfrm>
          </p:grpSpPr>
          <p:sp>
            <p:nvSpPr>
              <p:cNvPr id="86" name="Freeform 15920"/>
              <p:cNvSpPr>
                <a:spLocks/>
              </p:cNvSpPr>
              <p:nvPr/>
            </p:nvSpPr>
            <p:spPr bwMode="auto">
              <a:xfrm>
                <a:off x="8495" y="9905"/>
                <a:ext cx="2" cy="58"/>
              </a:xfrm>
              <a:custGeom>
                <a:avLst/>
                <a:gdLst>
                  <a:gd name="T0" fmla="+- 0 9963 9905"/>
                  <a:gd name="T1" fmla="*/ 9963 h 58"/>
                  <a:gd name="T2" fmla="+- 0 9905 9905"/>
                  <a:gd name="T3" fmla="*/ 9905 h 5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8">
                    <a:moveTo>
                      <a:pt x="0" y="5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82" name="Group 15917"/>
            <p:cNvGrpSpPr>
              <a:grpSpLocks/>
            </p:cNvGrpSpPr>
            <p:nvPr/>
          </p:nvGrpSpPr>
          <p:grpSpPr bwMode="auto">
            <a:xfrm>
              <a:off x="5907405" y="5966266"/>
              <a:ext cx="1270" cy="36830"/>
              <a:chOff x="9063" y="9910"/>
              <a:chExt cx="2" cy="58"/>
            </a:xfrm>
          </p:grpSpPr>
          <p:sp>
            <p:nvSpPr>
              <p:cNvPr id="85" name="Freeform 15918"/>
              <p:cNvSpPr>
                <a:spLocks/>
              </p:cNvSpPr>
              <p:nvPr/>
            </p:nvSpPr>
            <p:spPr bwMode="auto">
              <a:xfrm>
                <a:off x="9063" y="9910"/>
                <a:ext cx="2" cy="58"/>
              </a:xfrm>
              <a:custGeom>
                <a:avLst/>
                <a:gdLst>
                  <a:gd name="T0" fmla="+- 0 9968 9910"/>
                  <a:gd name="T1" fmla="*/ 9968 h 58"/>
                  <a:gd name="T2" fmla="+- 0 9910 9910"/>
                  <a:gd name="T3" fmla="*/ 9910 h 5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8">
                    <a:moveTo>
                      <a:pt x="0" y="5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83" name="Group 15915"/>
            <p:cNvGrpSpPr>
              <a:grpSpLocks/>
            </p:cNvGrpSpPr>
            <p:nvPr/>
          </p:nvGrpSpPr>
          <p:grpSpPr bwMode="auto">
            <a:xfrm>
              <a:off x="6283325" y="5966266"/>
              <a:ext cx="1270" cy="36830"/>
              <a:chOff x="9655" y="9910"/>
              <a:chExt cx="2" cy="58"/>
            </a:xfrm>
          </p:grpSpPr>
          <p:sp>
            <p:nvSpPr>
              <p:cNvPr id="84" name="Freeform 15916"/>
              <p:cNvSpPr>
                <a:spLocks/>
              </p:cNvSpPr>
              <p:nvPr/>
            </p:nvSpPr>
            <p:spPr bwMode="auto">
              <a:xfrm>
                <a:off x="9655" y="9910"/>
                <a:ext cx="2" cy="58"/>
              </a:xfrm>
              <a:custGeom>
                <a:avLst/>
                <a:gdLst>
                  <a:gd name="T0" fmla="+- 0 9968 9910"/>
                  <a:gd name="T1" fmla="*/ 9968 h 58"/>
                  <a:gd name="T2" fmla="+- 0 9910 9910"/>
                  <a:gd name="T3" fmla="*/ 9910 h 5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8">
                    <a:moveTo>
                      <a:pt x="0" y="5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sp>
          <p:nvSpPr>
            <p:cNvPr id="172" name="Text Box 16076"/>
            <p:cNvSpPr txBox="1">
              <a:spLocks noChangeArrowheads="1"/>
            </p:cNvSpPr>
            <p:nvPr/>
          </p:nvSpPr>
          <p:spPr bwMode="auto">
            <a:xfrm>
              <a:off x="3514090" y="5009956"/>
              <a:ext cx="20383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0" tIns="0" rIns="0" bIns="0" anchor="t" anchorCtr="0" upright="1">
              <a:noAutofit/>
            </a:bodyPr>
            <a:lstStyle/>
            <a:p>
              <a:pPr marL="12700">
                <a:lnSpc>
                  <a:spcPts val="1535"/>
                </a:lnSpc>
                <a:spcAft>
                  <a:spcPts val="0"/>
                </a:spcAft>
              </a:pPr>
              <a:r>
                <a:rPr lang="en-US" sz="1400" dirty="0">
                  <a:effectLst/>
                  <a:latin typeface="Bell MT" panose="02020503060305020303" pitchFamily="18" charset="0"/>
                  <a:ea typeface="Arial"/>
                  <a:cs typeface="Times New Roman"/>
                </a:rPr>
                <a:t>(Pa</a:t>
              </a:r>
              <a:r>
                <a:rPr lang="en-US" sz="1400" spc="5" dirty="0">
                  <a:effectLst/>
                  <a:latin typeface="Bell MT" panose="02020503060305020303" pitchFamily="18" charset="0"/>
                  <a:ea typeface="Arial"/>
                  <a:cs typeface="Times New Roman"/>
                </a:rPr>
                <a:t>*s</a:t>
              </a:r>
              <a:r>
                <a:rPr lang="en-US" sz="1400" dirty="0">
                  <a:effectLst/>
                  <a:latin typeface="Bell MT" panose="02020503060305020303" pitchFamily="18" charset="0"/>
                  <a:ea typeface="Arial"/>
                  <a:cs typeface="Times New Roman"/>
                </a:rPr>
                <a:t>)</a:t>
              </a:r>
              <a:endParaRPr lang="en-US" sz="1100" dirty="0">
                <a:effectLst/>
                <a:latin typeface="Bell MT" panose="02020503060305020303" pitchFamily="18" charset="0"/>
                <a:ea typeface="Calibri"/>
                <a:cs typeface="Times New Roman"/>
              </a:endParaRPr>
            </a:p>
          </p:txBody>
        </p:sp>
        <p:sp>
          <p:nvSpPr>
            <p:cNvPr id="173" name="Text Box 16073"/>
            <p:cNvSpPr txBox="1">
              <a:spLocks noChangeArrowheads="1"/>
            </p:cNvSpPr>
            <p:nvPr/>
          </p:nvSpPr>
          <p:spPr bwMode="auto">
            <a:xfrm>
              <a:off x="5017335" y="4731191"/>
              <a:ext cx="177800" cy="433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0" tIns="0" rIns="0" bIns="0" anchor="t" anchorCtr="0" upright="1">
              <a:noAutofit/>
            </a:bodyPr>
            <a:lstStyle/>
            <a:p>
              <a:pPr marL="12700">
                <a:lnSpc>
                  <a:spcPts val="1325"/>
                </a:lnSpc>
                <a:spcAft>
                  <a:spcPts val="0"/>
                </a:spcAft>
              </a:pPr>
              <a:r>
                <a:rPr lang="en-US" sz="1200">
                  <a:effectLst/>
                  <a:latin typeface="Bell MT" panose="02020503060305020303" pitchFamily="18" charset="0"/>
                  <a:ea typeface="Arial"/>
                  <a:cs typeface="Times New Roman"/>
                </a:rPr>
                <a:t>B</a:t>
              </a:r>
              <a:r>
                <a:rPr lang="en-US" sz="1200" spc="5">
                  <a:effectLst/>
                  <a:latin typeface="Bell MT" panose="02020503060305020303" pitchFamily="18" charset="0"/>
                  <a:ea typeface="Arial"/>
                  <a:cs typeface="Times New Roman"/>
                </a:rPr>
                <a:t>e</a:t>
              </a:r>
              <a:r>
                <a:rPr lang="en-US" sz="1200">
                  <a:effectLst/>
                  <a:latin typeface="Bell MT" panose="02020503060305020303" pitchFamily="18" charset="0"/>
                  <a:ea typeface="Arial"/>
                  <a:cs typeface="Times New Roman"/>
                </a:rPr>
                <a:t>t</a:t>
              </a:r>
              <a:r>
                <a:rPr lang="en-US" sz="1200" spc="5">
                  <a:effectLst/>
                  <a:latin typeface="Bell MT" panose="02020503060305020303" pitchFamily="18" charset="0"/>
                  <a:ea typeface="Arial"/>
                  <a:cs typeface="Times New Roman"/>
                </a:rPr>
                <a:t>te</a:t>
              </a:r>
              <a:r>
                <a:rPr lang="en-US" sz="1200">
                  <a:effectLst/>
                  <a:latin typeface="Bell MT" panose="02020503060305020303" pitchFamily="18" charset="0"/>
                  <a:ea typeface="Arial"/>
                  <a:cs typeface="Times New Roman"/>
                </a:rPr>
                <a:t>r</a:t>
              </a:r>
              <a:endParaRPr lang="en-US" sz="1100">
                <a:effectLst/>
                <a:latin typeface="Bell MT" panose="02020503060305020303" pitchFamily="18" charset="0"/>
                <a:ea typeface="Calibri"/>
                <a:cs typeface="Times New Roman"/>
              </a:endParaRPr>
            </a:p>
          </p:txBody>
        </p:sp>
        <p:sp>
          <p:nvSpPr>
            <p:cNvPr id="186" name="ZoneTexte 185"/>
            <p:cNvSpPr txBox="1"/>
            <p:nvPr/>
          </p:nvSpPr>
          <p:spPr>
            <a:xfrm>
              <a:off x="4136995" y="5675436"/>
              <a:ext cx="5777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en-US" sz="1800" spc="-5" dirty="0">
                  <a:solidFill>
                    <a:srgbClr val="0000FF"/>
                  </a:solidFill>
                  <a:latin typeface="Bell MT" panose="02020503060305020303" pitchFamily="18" charset="0"/>
                  <a:ea typeface="Arial"/>
                  <a:cs typeface="Times New Roman"/>
                </a:rPr>
                <a:t>CO</a:t>
              </a:r>
              <a:r>
                <a:rPr lang="en-US" sz="1200" dirty="0">
                  <a:solidFill>
                    <a:srgbClr val="0000FF"/>
                  </a:solidFill>
                  <a:latin typeface="Bell MT" panose="02020503060305020303" pitchFamily="18" charset="0"/>
                  <a:ea typeface="Arial"/>
                  <a:cs typeface="Times New Roman"/>
                </a:rPr>
                <a:t>2</a:t>
              </a:r>
            </a:p>
          </p:txBody>
        </p:sp>
        <p:sp>
          <p:nvSpPr>
            <p:cNvPr id="187" name="ZoneTexte 186"/>
            <p:cNvSpPr txBox="1"/>
            <p:nvPr/>
          </p:nvSpPr>
          <p:spPr>
            <a:xfrm>
              <a:off x="4354333" y="4667056"/>
              <a:ext cx="632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pc="-5" dirty="0" smtClean="0">
                  <a:solidFill>
                    <a:srgbClr val="009900"/>
                  </a:solidFill>
                  <a:latin typeface="Bell MT" panose="02020503060305020303" pitchFamily="18" charset="0"/>
                  <a:ea typeface="Arial"/>
                  <a:cs typeface="Times New Roman"/>
                </a:rPr>
                <a:t>C</a:t>
              </a:r>
              <a:r>
                <a:rPr lang="en-US" sz="1200" spc="5" dirty="0" smtClean="0">
                  <a:solidFill>
                    <a:srgbClr val="009900"/>
                  </a:solidFill>
                  <a:latin typeface="Bell MT" panose="02020503060305020303" pitchFamily="18" charset="0"/>
                  <a:ea typeface="Arial"/>
                  <a:cs typeface="Times New Roman"/>
                </a:rPr>
                <a:t>3</a:t>
              </a:r>
              <a:r>
                <a:rPr lang="en-US" sz="1800" spc="5" dirty="0" smtClean="0">
                  <a:solidFill>
                    <a:srgbClr val="009900"/>
                  </a:solidFill>
                  <a:latin typeface="Bell MT" panose="02020503060305020303" pitchFamily="18" charset="0"/>
                  <a:ea typeface="Arial"/>
                  <a:cs typeface="Times New Roman"/>
                </a:rPr>
                <a:t>F</a:t>
              </a:r>
              <a:r>
                <a:rPr lang="en-US" sz="1200" dirty="0" smtClean="0">
                  <a:solidFill>
                    <a:srgbClr val="009900"/>
                  </a:solidFill>
                  <a:latin typeface="Bell MT" panose="02020503060305020303" pitchFamily="18" charset="0"/>
                  <a:ea typeface="Arial"/>
                  <a:cs typeface="Times New Roman"/>
                </a:rPr>
                <a:t>8</a:t>
              </a:r>
              <a:endParaRPr lang="en-US" sz="1100" dirty="0">
                <a:latin typeface="Bell MT" panose="02020503060305020303" pitchFamily="18" charset="0"/>
                <a:ea typeface="Calibri"/>
                <a:cs typeface="Times New Roman"/>
              </a:endParaRPr>
            </a:p>
          </p:txBody>
        </p:sp>
        <p:sp>
          <p:nvSpPr>
            <p:cNvPr id="188" name="Text Box 20"/>
            <p:cNvSpPr txBox="1">
              <a:spLocks noChangeArrowheads="1"/>
            </p:cNvSpPr>
            <p:nvPr/>
          </p:nvSpPr>
          <p:spPr bwMode="auto">
            <a:xfrm>
              <a:off x="3759565" y="5734809"/>
              <a:ext cx="33813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1e-4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89" name="Text Box 18"/>
            <p:cNvSpPr txBox="1">
              <a:spLocks noChangeArrowheads="1"/>
            </p:cNvSpPr>
            <p:nvPr/>
          </p:nvSpPr>
          <p:spPr bwMode="auto">
            <a:xfrm>
              <a:off x="3757977" y="5455409"/>
              <a:ext cx="338138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2e-4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90" name="Text Box 16"/>
            <p:cNvSpPr txBox="1">
              <a:spLocks noChangeArrowheads="1"/>
            </p:cNvSpPr>
            <p:nvPr/>
          </p:nvSpPr>
          <p:spPr bwMode="auto">
            <a:xfrm>
              <a:off x="3754802" y="5164896"/>
              <a:ext cx="338138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3e-4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91" name="Text Box 14"/>
            <p:cNvSpPr txBox="1">
              <a:spLocks noChangeArrowheads="1"/>
            </p:cNvSpPr>
            <p:nvPr/>
          </p:nvSpPr>
          <p:spPr bwMode="auto">
            <a:xfrm>
              <a:off x="3757977" y="4875971"/>
              <a:ext cx="338138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4e-4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92" name="Text Box 12"/>
            <p:cNvSpPr txBox="1">
              <a:spLocks noChangeArrowheads="1"/>
            </p:cNvSpPr>
            <p:nvPr/>
          </p:nvSpPr>
          <p:spPr bwMode="auto">
            <a:xfrm>
              <a:off x="3762740" y="4588634"/>
              <a:ext cx="33813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5e-4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97" name="Text Box 10"/>
            <p:cNvSpPr txBox="1">
              <a:spLocks noChangeArrowheads="1"/>
            </p:cNvSpPr>
            <p:nvPr/>
          </p:nvSpPr>
          <p:spPr bwMode="auto">
            <a:xfrm>
              <a:off x="3984878" y="6013633"/>
              <a:ext cx="26035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-40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98" name="Text Box 7"/>
            <p:cNvSpPr txBox="1">
              <a:spLocks noChangeArrowheads="1"/>
            </p:cNvSpPr>
            <p:nvPr/>
          </p:nvSpPr>
          <p:spPr bwMode="auto">
            <a:xfrm>
              <a:off x="4696305" y="6013633"/>
              <a:ext cx="26035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-20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99" name="Text Box 4"/>
            <p:cNvSpPr txBox="1">
              <a:spLocks noChangeArrowheads="1"/>
            </p:cNvSpPr>
            <p:nvPr/>
          </p:nvSpPr>
          <p:spPr bwMode="auto">
            <a:xfrm>
              <a:off x="5521298" y="6007510"/>
              <a:ext cx="134938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0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200" name="Text Box 1"/>
            <p:cNvSpPr txBox="1">
              <a:spLocks noChangeArrowheads="1"/>
            </p:cNvSpPr>
            <p:nvPr/>
          </p:nvSpPr>
          <p:spPr bwMode="auto">
            <a:xfrm>
              <a:off x="6217356" y="6013633"/>
              <a:ext cx="21272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20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433705" y="4679121"/>
            <a:ext cx="2898620" cy="1530214"/>
            <a:chOff x="433705" y="4679121"/>
            <a:chExt cx="2898620" cy="1530214"/>
          </a:xfrm>
        </p:grpSpPr>
        <p:sp>
          <p:nvSpPr>
            <p:cNvPr id="7" name="Text Box 16075"/>
            <p:cNvSpPr txBox="1">
              <a:spLocks noChangeArrowheads="1"/>
            </p:cNvSpPr>
            <p:nvPr/>
          </p:nvSpPr>
          <p:spPr bwMode="auto">
            <a:xfrm>
              <a:off x="1008380" y="4679121"/>
              <a:ext cx="218757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00" dirty="0">
                  <a:effectLst/>
                  <a:latin typeface="Bell MT" panose="02020503060305020303" pitchFamily="18" charset="0"/>
                  <a:ea typeface="Calibri"/>
                  <a:cs typeface="Times New Roman"/>
                </a:rPr>
                <a:t> </a:t>
              </a:r>
              <a:endParaRPr lang="en-US" sz="1100" dirty="0">
                <a:effectLst/>
                <a:latin typeface="Bell MT" panose="02020503060305020303" pitchFamily="18" charset="0"/>
                <a:ea typeface="Calibri"/>
                <a:cs typeface="Times New Roman"/>
              </a:endParaRPr>
            </a:p>
            <a:p>
              <a:pPr>
                <a:lnSpc>
                  <a:spcPts val="12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Bell MT" panose="02020503060305020303" pitchFamily="18" charset="0"/>
                  <a:ea typeface="Calibri"/>
                  <a:cs typeface="Times New Roman"/>
                </a:rPr>
                <a:t> </a:t>
              </a:r>
              <a:endParaRPr lang="en-US" sz="1100" dirty="0" smtClean="0">
                <a:effectLst/>
                <a:latin typeface="Bell MT" panose="02020503060305020303" pitchFamily="18" charset="0"/>
                <a:ea typeface="Calibri"/>
                <a:cs typeface="Times New Roman"/>
              </a:endParaRPr>
            </a:p>
            <a:p>
              <a:pPr>
                <a:lnSpc>
                  <a:spcPts val="750"/>
                </a:lnSpc>
                <a:spcBef>
                  <a:spcPts val="45"/>
                </a:spcBef>
                <a:spcAft>
                  <a:spcPts val="0"/>
                </a:spcAft>
              </a:pPr>
              <a:r>
                <a:rPr lang="en-US" sz="750" dirty="0" smtClean="0">
                  <a:effectLst/>
                  <a:latin typeface="Bell MT" panose="02020503060305020303" pitchFamily="18" charset="0"/>
                  <a:ea typeface="Calibri"/>
                  <a:cs typeface="Times New Roman"/>
                </a:rPr>
                <a:t> </a:t>
              </a:r>
              <a:endParaRPr lang="en-US" sz="1100" dirty="0">
                <a:effectLst/>
                <a:latin typeface="Bell MT" panose="02020503060305020303" pitchFamily="18" charset="0"/>
                <a:ea typeface="Calibri"/>
                <a:cs typeface="Times New Roman"/>
              </a:endParaRPr>
            </a:p>
          </p:txBody>
        </p:sp>
        <p:grpSp>
          <p:nvGrpSpPr>
            <p:cNvPr id="49" name="Group 15987"/>
            <p:cNvGrpSpPr>
              <a:grpSpLocks/>
            </p:cNvGrpSpPr>
            <p:nvPr/>
          </p:nvGrpSpPr>
          <p:grpSpPr bwMode="auto">
            <a:xfrm>
              <a:off x="1008380" y="4680391"/>
              <a:ext cx="2187575" cy="1295400"/>
              <a:chOff x="1348" y="7885"/>
              <a:chExt cx="3445" cy="2040"/>
            </a:xfrm>
          </p:grpSpPr>
          <p:sp>
            <p:nvSpPr>
              <p:cNvPr id="122" name="Freeform 15988"/>
              <p:cNvSpPr>
                <a:spLocks/>
              </p:cNvSpPr>
              <p:nvPr/>
            </p:nvSpPr>
            <p:spPr bwMode="auto">
              <a:xfrm>
                <a:off x="1348" y="7885"/>
                <a:ext cx="3445" cy="2040"/>
              </a:xfrm>
              <a:custGeom>
                <a:avLst/>
                <a:gdLst>
                  <a:gd name="T0" fmla="+- 0 1348 1348"/>
                  <a:gd name="T1" fmla="*/ T0 w 3445"/>
                  <a:gd name="T2" fmla="+- 0 9925 7885"/>
                  <a:gd name="T3" fmla="*/ 9925 h 2040"/>
                  <a:gd name="T4" fmla="+- 0 4793 1348"/>
                  <a:gd name="T5" fmla="*/ T4 w 3445"/>
                  <a:gd name="T6" fmla="+- 0 9925 7885"/>
                  <a:gd name="T7" fmla="*/ 9925 h 2040"/>
                  <a:gd name="T8" fmla="+- 0 4793 1348"/>
                  <a:gd name="T9" fmla="*/ T8 w 3445"/>
                  <a:gd name="T10" fmla="+- 0 7885 7885"/>
                  <a:gd name="T11" fmla="*/ 7885 h 2040"/>
                  <a:gd name="T12" fmla="+- 0 1348 1348"/>
                  <a:gd name="T13" fmla="*/ T12 w 3445"/>
                  <a:gd name="T14" fmla="+- 0 7885 7885"/>
                  <a:gd name="T15" fmla="*/ 7885 h 2040"/>
                  <a:gd name="T16" fmla="+- 0 1348 1348"/>
                  <a:gd name="T17" fmla="*/ T16 w 3445"/>
                  <a:gd name="T18" fmla="+- 0 9925 7885"/>
                  <a:gd name="T19" fmla="*/ 9925 h 20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445" h="2040">
                    <a:moveTo>
                      <a:pt x="0" y="2040"/>
                    </a:moveTo>
                    <a:lnTo>
                      <a:pt x="3445" y="2040"/>
                    </a:lnTo>
                    <a:lnTo>
                      <a:pt x="3445" y="0"/>
                    </a:lnTo>
                    <a:lnTo>
                      <a:pt x="0" y="0"/>
                    </a:lnTo>
                    <a:lnTo>
                      <a:pt x="0" y="204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47" name="Group 15991"/>
            <p:cNvGrpSpPr>
              <a:grpSpLocks/>
            </p:cNvGrpSpPr>
            <p:nvPr/>
          </p:nvGrpSpPr>
          <p:grpSpPr bwMode="auto">
            <a:xfrm>
              <a:off x="1040130" y="5594791"/>
              <a:ext cx="1897380" cy="322580"/>
              <a:chOff x="1398" y="9325"/>
              <a:chExt cx="2988" cy="508"/>
            </a:xfrm>
          </p:grpSpPr>
          <p:sp>
            <p:nvSpPr>
              <p:cNvPr id="124" name="Freeform 15992"/>
              <p:cNvSpPr>
                <a:spLocks/>
              </p:cNvSpPr>
              <p:nvPr/>
            </p:nvSpPr>
            <p:spPr bwMode="auto">
              <a:xfrm>
                <a:off x="1398" y="9325"/>
                <a:ext cx="2988" cy="508"/>
              </a:xfrm>
              <a:custGeom>
                <a:avLst/>
                <a:gdLst>
                  <a:gd name="T0" fmla="+- 0 1398 1398"/>
                  <a:gd name="T1" fmla="*/ T0 w 2988"/>
                  <a:gd name="T2" fmla="+- 0 9325 9325"/>
                  <a:gd name="T3" fmla="*/ 9325 h 508"/>
                  <a:gd name="T4" fmla="+- 0 1398 1398"/>
                  <a:gd name="T5" fmla="*/ T4 w 2988"/>
                  <a:gd name="T6" fmla="+- 0 9706 9325"/>
                  <a:gd name="T7" fmla="*/ 9706 h 508"/>
                  <a:gd name="T8" fmla="+- 0 4385 1398"/>
                  <a:gd name="T9" fmla="*/ T8 w 2988"/>
                  <a:gd name="T10" fmla="+- 0 9833 9325"/>
                  <a:gd name="T11" fmla="*/ 9833 h 508"/>
                  <a:gd name="T12" fmla="+- 0 4385 1398"/>
                  <a:gd name="T13" fmla="*/ T12 w 2988"/>
                  <a:gd name="T14" fmla="+- 0 9452 9325"/>
                  <a:gd name="T15" fmla="*/ 9452 h 508"/>
                  <a:gd name="T16" fmla="+- 0 1398 1398"/>
                  <a:gd name="T17" fmla="*/ T16 w 2988"/>
                  <a:gd name="T18" fmla="+- 0 9325 9325"/>
                  <a:gd name="T19" fmla="*/ 9325 h 5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988" h="508">
                    <a:moveTo>
                      <a:pt x="0" y="0"/>
                    </a:moveTo>
                    <a:lnTo>
                      <a:pt x="0" y="381"/>
                    </a:lnTo>
                    <a:lnTo>
                      <a:pt x="2987" y="508"/>
                    </a:lnTo>
                    <a:lnTo>
                      <a:pt x="2987" y="12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50" name="Group 15983"/>
            <p:cNvGrpSpPr>
              <a:grpSpLocks/>
            </p:cNvGrpSpPr>
            <p:nvPr/>
          </p:nvGrpSpPr>
          <p:grpSpPr bwMode="auto">
            <a:xfrm>
              <a:off x="1356995" y="5016306"/>
              <a:ext cx="76200" cy="406400"/>
              <a:chOff x="1897" y="8414"/>
              <a:chExt cx="120" cy="640"/>
            </a:xfrm>
          </p:grpSpPr>
          <p:sp>
            <p:nvSpPr>
              <p:cNvPr id="119" name="Freeform 15986"/>
              <p:cNvSpPr>
                <a:spLocks/>
              </p:cNvSpPr>
              <p:nvPr/>
            </p:nvSpPr>
            <p:spPr bwMode="auto">
              <a:xfrm>
                <a:off x="1897" y="8414"/>
                <a:ext cx="120" cy="640"/>
              </a:xfrm>
              <a:custGeom>
                <a:avLst/>
                <a:gdLst>
                  <a:gd name="T0" fmla="+- 0 1972 1897"/>
                  <a:gd name="T1" fmla="*/ T0 w 120"/>
                  <a:gd name="T2" fmla="+- 0 8594 8414"/>
                  <a:gd name="T3" fmla="*/ 8594 h 640"/>
                  <a:gd name="T4" fmla="+- 0 1942 1897"/>
                  <a:gd name="T5" fmla="*/ T4 w 120"/>
                  <a:gd name="T6" fmla="+- 0 8594 8414"/>
                  <a:gd name="T7" fmla="*/ 8594 h 640"/>
                  <a:gd name="T8" fmla="+- 0 1942 1897"/>
                  <a:gd name="T9" fmla="*/ T8 w 120"/>
                  <a:gd name="T10" fmla="+- 0 9054 8414"/>
                  <a:gd name="T11" fmla="*/ 9054 h 640"/>
                  <a:gd name="T12" fmla="+- 0 1972 1897"/>
                  <a:gd name="T13" fmla="*/ T12 w 120"/>
                  <a:gd name="T14" fmla="+- 0 9054 8414"/>
                  <a:gd name="T15" fmla="*/ 9054 h 640"/>
                  <a:gd name="T16" fmla="+- 0 1972 1897"/>
                  <a:gd name="T17" fmla="*/ T16 w 120"/>
                  <a:gd name="T18" fmla="+- 0 8594 8414"/>
                  <a:gd name="T19" fmla="*/ 8594 h 6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0" h="640">
                    <a:moveTo>
                      <a:pt x="75" y="180"/>
                    </a:moveTo>
                    <a:lnTo>
                      <a:pt x="45" y="180"/>
                    </a:lnTo>
                    <a:lnTo>
                      <a:pt x="45" y="640"/>
                    </a:lnTo>
                    <a:lnTo>
                      <a:pt x="75" y="640"/>
                    </a:lnTo>
                    <a:lnTo>
                      <a:pt x="75" y="18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  <p:sp>
            <p:nvSpPr>
              <p:cNvPr id="120" name="Freeform 15985"/>
              <p:cNvSpPr>
                <a:spLocks/>
              </p:cNvSpPr>
              <p:nvPr/>
            </p:nvSpPr>
            <p:spPr bwMode="auto">
              <a:xfrm>
                <a:off x="1897" y="8414"/>
                <a:ext cx="120" cy="640"/>
              </a:xfrm>
              <a:custGeom>
                <a:avLst/>
                <a:gdLst>
                  <a:gd name="T0" fmla="+- 0 1957 1897"/>
                  <a:gd name="T1" fmla="*/ T0 w 120"/>
                  <a:gd name="T2" fmla="+- 0 8414 8414"/>
                  <a:gd name="T3" fmla="*/ 8414 h 640"/>
                  <a:gd name="T4" fmla="+- 0 1897 1897"/>
                  <a:gd name="T5" fmla="*/ T4 w 120"/>
                  <a:gd name="T6" fmla="+- 0 8614 8414"/>
                  <a:gd name="T7" fmla="*/ 8614 h 640"/>
                  <a:gd name="T8" fmla="+- 0 1942 1897"/>
                  <a:gd name="T9" fmla="*/ T8 w 120"/>
                  <a:gd name="T10" fmla="+- 0 8614 8414"/>
                  <a:gd name="T11" fmla="*/ 8614 h 640"/>
                  <a:gd name="T12" fmla="+- 0 1942 1897"/>
                  <a:gd name="T13" fmla="*/ T12 w 120"/>
                  <a:gd name="T14" fmla="+- 0 8594 8414"/>
                  <a:gd name="T15" fmla="*/ 8594 h 640"/>
                  <a:gd name="T16" fmla="+- 0 2011 1897"/>
                  <a:gd name="T17" fmla="*/ T16 w 120"/>
                  <a:gd name="T18" fmla="+- 0 8594 8414"/>
                  <a:gd name="T19" fmla="*/ 8594 h 640"/>
                  <a:gd name="T20" fmla="+- 0 1957 1897"/>
                  <a:gd name="T21" fmla="*/ T20 w 120"/>
                  <a:gd name="T22" fmla="+- 0 8414 8414"/>
                  <a:gd name="T23" fmla="*/ 8414 h 6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20" h="640">
                    <a:moveTo>
                      <a:pt x="60" y="0"/>
                    </a:moveTo>
                    <a:lnTo>
                      <a:pt x="0" y="200"/>
                    </a:lnTo>
                    <a:lnTo>
                      <a:pt x="45" y="200"/>
                    </a:lnTo>
                    <a:lnTo>
                      <a:pt x="45" y="180"/>
                    </a:lnTo>
                    <a:lnTo>
                      <a:pt x="114" y="180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  <p:sp>
            <p:nvSpPr>
              <p:cNvPr id="121" name="Freeform 15984"/>
              <p:cNvSpPr>
                <a:spLocks/>
              </p:cNvSpPr>
              <p:nvPr/>
            </p:nvSpPr>
            <p:spPr bwMode="auto">
              <a:xfrm>
                <a:off x="1897" y="8414"/>
                <a:ext cx="120" cy="640"/>
              </a:xfrm>
              <a:custGeom>
                <a:avLst/>
                <a:gdLst>
                  <a:gd name="T0" fmla="+- 0 2011 1897"/>
                  <a:gd name="T1" fmla="*/ T0 w 120"/>
                  <a:gd name="T2" fmla="+- 0 8594 8414"/>
                  <a:gd name="T3" fmla="*/ 8594 h 640"/>
                  <a:gd name="T4" fmla="+- 0 1972 1897"/>
                  <a:gd name="T5" fmla="*/ T4 w 120"/>
                  <a:gd name="T6" fmla="+- 0 8594 8414"/>
                  <a:gd name="T7" fmla="*/ 8594 h 640"/>
                  <a:gd name="T8" fmla="+- 0 1972 1897"/>
                  <a:gd name="T9" fmla="*/ T8 w 120"/>
                  <a:gd name="T10" fmla="+- 0 8614 8414"/>
                  <a:gd name="T11" fmla="*/ 8614 h 640"/>
                  <a:gd name="T12" fmla="+- 0 2017 1897"/>
                  <a:gd name="T13" fmla="*/ T12 w 120"/>
                  <a:gd name="T14" fmla="+- 0 8614 8414"/>
                  <a:gd name="T15" fmla="*/ 8614 h 640"/>
                  <a:gd name="T16" fmla="+- 0 2011 1897"/>
                  <a:gd name="T17" fmla="*/ T16 w 120"/>
                  <a:gd name="T18" fmla="+- 0 8594 8414"/>
                  <a:gd name="T19" fmla="*/ 8594 h 6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0" h="640">
                    <a:moveTo>
                      <a:pt x="114" y="180"/>
                    </a:moveTo>
                    <a:lnTo>
                      <a:pt x="75" y="180"/>
                    </a:lnTo>
                    <a:lnTo>
                      <a:pt x="75" y="200"/>
                    </a:lnTo>
                    <a:lnTo>
                      <a:pt x="120" y="200"/>
                    </a:lnTo>
                    <a:lnTo>
                      <a:pt x="114" y="18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51" name="Group 15981"/>
            <p:cNvGrpSpPr>
              <a:grpSpLocks/>
            </p:cNvGrpSpPr>
            <p:nvPr/>
          </p:nvGrpSpPr>
          <p:grpSpPr bwMode="auto">
            <a:xfrm>
              <a:off x="970280" y="5793546"/>
              <a:ext cx="36830" cy="1270"/>
              <a:chOff x="1288" y="9638"/>
              <a:chExt cx="58" cy="2"/>
            </a:xfrm>
          </p:grpSpPr>
          <p:sp>
            <p:nvSpPr>
              <p:cNvPr id="118" name="Freeform 15982"/>
              <p:cNvSpPr>
                <a:spLocks/>
              </p:cNvSpPr>
              <p:nvPr/>
            </p:nvSpPr>
            <p:spPr bwMode="auto">
              <a:xfrm>
                <a:off x="1288" y="9638"/>
                <a:ext cx="58" cy="2"/>
              </a:xfrm>
              <a:custGeom>
                <a:avLst/>
                <a:gdLst>
                  <a:gd name="T0" fmla="+- 0 1288 1288"/>
                  <a:gd name="T1" fmla="*/ T0 w 58"/>
                  <a:gd name="T2" fmla="+- 0 1345 1288"/>
                  <a:gd name="T3" fmla="*/ T2 w 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8">
                    <a:moveTo>
                      <a:pt x="0" y="0"/>
                    </a:moveTo>
                    <a:lnTo>
                      <a:pt x="57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52" name="Group 15979"/>
            <p:cNvGrpSpPr>
              <a:grpSpLocks/>
            </p:cNvGrpSpPr>
            <p:nvPr/>
          </p:nvGrpSpPr>
          <p:grpSpPr bwMode="auto">
            <a:xfrm>
              <a:off x="967105" y="5593521"/>
              <a:ext cx="38100" cy="1270"/>
              <a:chOff x="1283" y="9323"/>
              <a:chExt cx="60" cy="2"/>
            </a:xfrm>
          </p:grpSpPr>
          <p:sp>
            <p:nvSpPr>
              <p:cNvPr id="117" name="Freeform 15980"/>
              <p:cNvSpPr>
                <a:spLocks/>
              </p:cNvSpPr>
              <p:nvPr/>
            </p:nvSpPr>
            <p:spPr bwMode="auto">
              <a:xfrm>
                <a:off x="1283" y="9323"/>
                <a:ext cx="60" cy="2"/>
              </a:xfrm>
              <a:custGeom>
                <a:avLst/>
                <a:gdLst>
                  <a:gd name="T0" fmla="+- 0 1283 1283"/>
                  <a:gd name="T1" fmla="*/ T0 w 60"/>
                  <a:gd name="T2" fmla="+- 0 1343 1283"/>
                  <a:gd name="T3" fmla="*/ T2 w 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60">
                    <a:moveTo>
                      <a:pt x="0" y="0"/>
                    </a:moveTo>
                    <a:lnTo>
                      <a:pt x="6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53" name="Group 15977"/>
            <p:cNvGrpSpPr>
              <a:grpSpLocks/>
            </p:cNvGrpSpPr>
            <p:nvPr/>
          </p:nvGrpSpPr>
          <p:grpSpPr bwMode="auto">
            <a:xfrm>
              <a:off x="965200" y="5047421"/>
              <a:ext cx="36830" cy="1270"/>
              <a:chOff x="1280" y="8463"/>
              <a:chExt cx="58" cy="2"/>
            </a:xfrm>
          </p:grpSpPr>
          <p:sp>
            <p:nvSpPr>
              <p:cNvPr id="116" name="Freeform 15978"/>
              <p:cNvSpPr>
                <a:spLocks/>
              </p:cNvSpPr>
              <p:nvPr/>
            </p:nvSpPr>
            <p:spPr bwMode="auto">
              <a:xfrm>
                <a:off x="1280" y="8463"/>
                <a:ext cx="58" cy="2"/>
              </a:xfrm>
              <a:custGeom>
                <a:avLst/>
                <a:gdLst>
                  <a:gd name="T0" fmla="+- 0 1280 1280"/>
                  <a:gd name="T1" fmla="*/ T0 w 58"/>
                  <a:gd name="T2" fmla="+- 0 1338 1280"/>
                  <a:gd name="T3" fmla="*/ T2 w 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8">
                    <a:moveTo>
                      <a:pt x="0" y="0"/>
                    </a:moveTo>
                    <a:lnTo>
                      <a:pt x="5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54" name="Group 15975"/>
            <p:cNvGrpSpPr>
              <a:grpSpLocks/>
            </p:cNvGrpSpPr>
            <p:nvPr/>
          </p:nvGrpSpPr>
          <p:grpSpPr bwMode="auto">
            <a:xfrm>
              <a:off x="967105" y="4856286"/>
              <a:ext cx="38100" cy="1270"/>
              <a:chOff x="1283" y="8162"/>
              <a:chExt cx="60" cy="2"/>
            </a:xfrm>
          </p:grpSpPr>
          <p:sp>
            <p:nvSpPr>
              <p:cNvPr id="115" name="Freeform 15976"/>
              <p:cNvSpPr>
                <a:spLocks/>
              </p:cNvSpPr>
              <p:nvPr/>
            </p:nvSpPr>
            <p:spPr bwMode="auto">
              <a:xfrm>
                <a:off x="1283" y="8162"/>
                <a:ext cx="60" cy="2"/>
              </a:xfrm>
              <a:custGeom>
                <a:avLst/>
                <a:gdLst>
                  <a:gd name="T0" fmla="+- 0 1283 1283"/>
                  <a:gd name="T1" fmla="*/ T0 w 60"/>
                  <a:gd name="T2" fmla="+- 0 1343 1283"/>
                  <a:gd name="T3" fmla="*/ T2 w 6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60">
                    <a:moveTo>
                      <a:pt x="0" y="0"/>
                    </a:moveTo>
                    <a:lnTo>
                      <a:pt x="6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55" name="Group 15973"/>
            <p:cNvGrpSpPr>
              <a:grpSpLocks/>
            </p:cNvGrpSpPr>
            <p:nvPr/>
          </p:nvGrpSpPr>
          <p:grpSpPr bwMode="auto">
            <a:xfrm>
              <a:off x="961488" y="4680391"/>
              <a:ext cx="36830" cy="1270"/>
              <a:chOff x="1288" y="7885"/>
              <a:chExt cx="58" cy="2"/>
            </a:xfrm>
          </p:grpSpPr>
          <p:sp>
            <p:nvSpPr>
              <p:cNvPr id="114" name="Freeform 15974"/>
              <p:cNvSpPr>
                <a:spLocks/>
              </p:cNvSpPr>
              <p:nvPr/>
            </p:nvSpPr>
            <p:spPr bwMode="auto">
              <a:xfrm>
                <a:off x="1288" y="7885"/>
                <a:ext cx="58" cy="2"/>
              </a:xfrm>
              <a:custGeom>
                <a:avLst/>
                <a:gdLst>
                  <a:gd name="T0" fmla="+- 0 1288 1288"/>
                  <a:gd name="T1" fmla="*/ T0 w 58"/>
                  <a:gd name="T2" fmla="+- 0 1345 1288"/>
                  <a:gd name="T3" fmla="*/ T2 w 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8">
                    <a:moveTo>
                      <a:pt x="0" y="0"/>
                    </a:moveTo>
                    <a:lnTo>
                      <a:pt x="57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56" name="Group 15971"/>
            <p:cNvGrpSpPr>
              <a:grpSpLocks/>
            </p:cNvGrpSpPr>
            <p:nvPr/>
          </p:nvGrpSpPr>
          <p:grpSpPr bwMode="auto">
            <a:xfrm>
              <a:off x="1012825" y="5980871"/>
              <a:ext cx="1270" cy="36830"/>
              <a:chOff x="1355" y="9933"/>
              <a:chExt cx="2" cy="58"/>
            </a:xfrm>
          </p:grpSpPr>
          <p:sp>
            <p:nvSpPr>
              <p:cNvPr id="113" name="Freeform 15972"/>
              <p:cNvSpPr>
                <a:spLocks/>
              </p:cNvSpPr>
              <p:nvPr/>
            </p:nvSpPr>
            <p:spPr bwMode="auto">
              <a:xfrm>
                <a:off x="1355" y="9933"/>
                <a:ext cx="2" cy="58"/>
              </a:xfrm>
              <a:custGeom>
                <a:avLst/>
                <a:gdLst>
                  <a:gd name="T0" fmla="+- 0 9990 9933"/>
                  <a:gd name="T1" fmla="*/ 9990 h 58"/>
                  <a:gd name="T2" fmla="+- 0 9933 9933"/>
                  <a:gd name="T3" fmla="*/ 9933 h 5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8">
                    <a:moveTo>
                      <a:pt x="0" y="57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57" name="Group 15969"/>
            <p:cNvGrpSpPr>
              <a:grpSpLocks/>
            </p:cNvGrpSpPr>
            <p:nvPr/>
          </p:nvGrpSpPr>
          <p:grpSpPr bwMode="auto">
            <a:xfrm>
              <a:off x="1358900" y="5977696"/>
              <a:ext cx="1270" cy="38100"/>
              <a:chOff x="1900" y="9928"/>
              <a:chExt cx="2" cy="60"/>
            </a:xfrm>
          </p:grpSpPr>
          <p:sp>
            <p:nvSpPr>
              <p:cNvPr id="112" name="Freeform 15970"/>
              <p:cNvSpPr>
                <a:spLocks/>
              </p:cNvSpPr>
              <p:nvPr/>
            </p:nvSpPr>
            <p:spPr bwMode="auto">
              <a:xfrm>
                <a:off x="1900" y="9928"/>
                <a:ext cx="2" cy="60"/>
              </a:xfrm>
              <a:custGeom>
                <a:avLst/>
                <a:gdLst>
                  <a:gd name="T0" fmla="+- 0 9988 9928"/>
                  <a:gd name="T1" fmla="*/ 9988 h 60"/>
                  <a:gd name="T2" fmla="+- 0 9928 9928"/>
                  <a:gd name="T3" fmla="*/ 9928 h 6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0">
                    <a:moveTo>
                      <a:pt x="0" y="60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58" name="Group 15967"/>
            <p:cNvGrpSpPr>
              <a:grpSpLocks/>
            </p:cNvGrpSpPr>
            <p:nvPr/>
          </p:nvGrpSpPr>
          <p:grpSpPr bwMode="auto">
            <a:xfrm>
              <a:off x="1729105" y="5980871"/>
              <a:ext cx="1270" cy="36830"/>
              <a:chOff x="2483" y="9933"/>
              <a:chExt cx="2" cy="58"/>
            </a:xfrm>
          </p:grpSpPr>
          <p:sp>
            <p:nvSpPr>
              <p:cNvPr id="111" name="Freeform 15968"/>
              <p:cNvSpPr>
                <a:spLocks/>
              </p:cNvSpPr>
              <p:nvPr/>
            </p:nvSpPr>
            <p:spPr bwMode="auto">
              <a:xfrm>
                <a:off x="2483" y="9933"/>
                <a:ext cx="2" cy="58"/>
              </a:xfrm>
              <a:custGeom>
                <a:avLst/>
                <a:gdLst>
                  <a:gd name="T0" fmla="+- 0 9990 9933"/>
                  <a:gd name="T1" fmla="*/ 9990 h 58"/>
                  <a:gd name="T2" fmla="+- 0 9933 9933"/>
                  <a:gd name="T3" fmla="*/ 9933 h 5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8">
                    <a:moveTo>
                      <a:pt x="0" y="57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59" name="Group 15965"/>
            <p:cNvGrpSpPr>
              <a:grpSpLocks/>
            </p:cNvGrpSpPr>
            <p:nvPr/>
          </p:nvGrpSpPr>
          <p:grpSpPr bwMode="auto">
            <a:xfrm>
              <a:off x="2094230" y="5980871"/>
              <a:ext cx="1270" cy="36830"/>
              <a:chOff x="3058" y="9933"/>
              <a:chExt cx="2" cy="58"/>
            </a:xfrm>
          </p:grpSpPr>
          <p:sp>
            <p:nvSpPr>
              <p:cNvPr id="110" name="Freeform 15966"/>
              <p:cNvSpPr>
                <a:spLocks/>
              </p:cNvSpPr>
              <p:nvPr/>
            </p:nvSpPr>
            <p:spPr bwMode="auto">
              <a:xfrm>
                <a:off x="3058" y="9933"/>
                <a:ext cx="2" cy="58"/>
              </a:xfrm>
              <a:custGeom>
                <a:avLst/>
                <a:gdLst>
                  <a:gd name="T0" fmla="+- 0 9990 9933"/>
                  <a:gd name="T1" fmla="*/ 9990 h 58"/>
                  <a:gd name="T2" fmla="+- 0 9933 9933"/>
                  <a:gd name="T3" fmla="*/ 9933 h 5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8">
                    <a:moveTo>
                      <a:pt x="0" y="57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60" name="Group 15963"/>
            <p:cNvGrpSpPr>
              <a:grpSpLocks/>
            </p:cNvGrpSpPr>
            <p:nvPr/>
          </p:nvGrpSpPr>
          <p:grpSpPr bwMode="auto">
            <a:xfrm>
              <a:off x="2460625" y="5977696"/>
              <a:ext cx="1270" cy="38100"/>
              <a:chOff x="3635" y="9928"/>
              <a:chExt cx="2" cy="60"/>
            </a:xfrm>
          </p:grpSpPr>
          <p:sp>
            <p:nvSpPr>
              <p:cNvPr id="109" name="Freeform 15964"/>
              <p:cNvSpPr>
                <a:spLocks/>
              </p:cNvSpPr>
              <p:nvPr/>
            </p:nvSpPr>
            <p:spPr bwMode="auto">
              <a:xfrm>
                <a:off x="3635" y="9928"/>
                <a:ext cx="2" cy="60"/>
              </a:xfrm>
              <a:custGeom>
                <a:avLst/>
                <a:gdLst>
                  <a:gd name="T0" fmla="+- 0 9988 9928"/>
                  <a:gd name="T1" fmla="*/ 9988 h 60"/>
                  <a:gd name="T2" fmla="+- 0 9928 9928"/>
                  <a:gd name="T3" fmla="*/ 9928 h 6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0">
                    <a:moveTo>
                      <a:pt x="0" y="60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61" name="Group 15961"/>
            <p:cNvGrpSpPr>
              <a:grpSpLocks/>
            </p:cNvGrpSpPr>
            <p:nvPr/>
          </p:nvGrpSpPr>
          <p:grpSpPr bwMode="auto">
            <a:xfrm>
              <a:off x="2819400" y="5980871"/>
              <a:ext cx="1270" cy="36830"/>
              <a:chOff x="4200" y="9933"/>
              <a:chExt cx="2" cy="58"/>
            </a:xfrm>
          </p:grpSpPr>
          <p:sp>
            <p:nvSpPr>
              <p:cNvPr id="108" name="Freeform 15962"/>
              <p:cNvSpPr>
                <a:spLocks/>
              </p:cNvSpPr>
              <p:nvPr/>
            </p:nvSpPr>
            <p:spPr bwMode="auto">
              <a:xfrm>
                <a:off x="4200" y="9933"/>
                <a:ext cx="2" cy="58"/>
              </a:xfrm>
              <a:custGeom>
                <a:avLst/>
                <a:gdLst>
                  <a:gd name="T0" fmla="+- 0 9990 9933"/>
                  <a:gd name="T1" fmla="*/ 9990 h 58"/>
                  <a:gd name="T2" fmla="+- 0 9933 9933"/>
                  <a:gd name="T3" fmla="*/ 9933 h 5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8">
                    <a:moveTo>
                      <a:pt x="0" y="57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62" name="Group 15959"/>
            <p:cNvGrpSpPr>
              <a:grpSpLocks/>
            </p:cNvGrpSpPr>
            <p:nvPr/>
          </p:nvGrpSpPr>
          <p:grpSpPr bwMode="auto">
            <a:xfrm>
              <a:off x="3195955" y="5980871"/>
              <a:ext cx="1270" cy="36830"/>
              <a:chOff x="4793" y="9933"/>
              <a:chExt cx="2" cy="58"/>
            </a:xfrm>
          </p:grpSpPr>
          <p:sp>
            <p:nvSpPr>
              <p:cNvPr id="107" name="Freeform 15960"/>
              <p:cNvSpPr>
                <a:spLocks/>
              </p:cNvSpPr>
              <p:nvPr/>
            </p:nvSpPr>
            <p:spPr bwMode="auto">
              <a:xfrm>
                <a:off x="4793" y="9933"/>
                <a:ext cx="2" cy="58"/>
              </a:xfrm>
              <a:custGeom>
                <a:avLst/>
                <a:gdLst>
                  <a:gd name="T0" fmla="+- 0 9990 9933"/>
                  <a:gd name="T1" fmla="*/ 9990 h 58"/>
                  <a:gd name="T2" fmla="+- 0 9933 9933"/>
                  <a:gd name="T3" fmla="*/ 9933 h 58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8">
                    <a:moveTo>
                      <a:pt x="0" y="57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63" name="Group 15957"/>
            <p:cNvGrpSpPr>
              <a:grpSpLocks/>
            </p:cNvGrpSpPr>
            <p:nvPr/>
          </p:nvGrpSpPr>
          <p:grpSpPr bwMode="auto">
            <a:xfrm>
              <a:off x="967105" y="5231571"/>
              <a:ext cx="36830" cy="1270"/>
              <a:chOff x="1283" y="8753"/>
              <a:chExt cx="58" cy="2"/>
            </a:xfrm>
          </p:grpSpPr>
          <p:sp>
            <p:nvSpPr>
              <p:cNvPr id="106" name="Freeform 15958"/>
              <p:cNvSpPr>
                <a:spLocks/>
              </p:cNvSpPr>
              <p:nvPr/>
            </p:nvSpPr>
            <p:spPr bwMode="auto">
              <a:xfrm>
                <a:off x="1283" y="8753"/>
                <a:ext cx="58" cy="2"/>
              </a:xfrm>
              <a:custGeom>
                <a:avLst/>
                <a:gdLst>
                  <a:gd name="T0" fmla="+- 0 1283 1283"/>
                  <a:gd name="T1" fmla="*/ T0 w 58"/>
                  <a:gd name="T2" fmla="+- 0 1340 1283"/>
                  <a:gd name="T3" fmla="*/ T2 w 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8">
                    <a:moveTo>
                      <a:pt x="0" y="0"/>
                    </a:moveTo>
                    <a:lnTo>
                      <a:pt x="57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64" name="Group 15955"/>
            <p:cNvGrpSpPr>
              <a:grpSpLocks/>
            </p:cNvGrpSpPr>
            <p:nvPr/>
          </p:nvGrpSpPr>
          <p:grpSpPr bwMode="auto">
            <a:xfrm>
              <a:off x="967105" y="5409371"/>
              <a:ext cx="36830" cy="1270"/>
              <a:chOff x="1283" y="9033"/>
              <a:chExt cx="58" cy="2"/>
            </a:xfrm>
          </p:grpSpPr>
          <p:sp>
            <p:nvSpPr>
              <p:cNvPr id="105" name="Freeform 15956"/>
              <p:cNvSpPr>
                <a:spLocks/>
              </p:cNvSpPr>
              <p:nvPr/>
            </p:nvSpPr>
            <p:spPr bwMode="auto">
              <a:xfrm>
                <a:off x="1283" y="9033"/>
                <a:ext cx="58" cy="2"/>
              </a:xfrm>
              <a:custGeom>
                <a:avLst/>
                <a:gdLst>
                  <a:gd name="T0" fmla="+- 0 1283 1283"/>
                  <a:gd name="T1" fmla="*/ T0 w 58"/>
                  <a:gd name="T2" fmla="+- 0 1340 1283"/>
                  <a:gd name="T3" fmla="*/ T2 w 5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8">
                    <a:moveTo>
                      <a:pt x="0" y="0"/>
                    </a:moveTo>
                    <a:lnTo>
                      <a:pt x="57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65" name="Group 15953"/>
            <p:cNvGrpSpPr>
              <a:grpSpLocks/>
            </p:cNvGrpSpPr>
            <p:nvPr/>
          </p:nvGrpSpPr>
          <p:grpSpPr bwMode="auto">
            <a:xfrm>
              <a:off x="1010822" y="4773736"/>
              <a:ext cx="2004060" cy="548640"/>
              <a:chOff x="1338" y="8032"/>
              <a:chExt cx="3156" cy="864"/>
            </a:xfrm>
          </p:grpSpPr>
          <p:sp>
            <p:nvSpPr>
              <p:cNvPr id="104" name="Freeform 15954"/>
              <p:cNvSpPr>
                <a:spLocks/>
              </p:cNvSpPr>
              <p:nvPr/>
            </p:nvSpPr>
            <p:spPr bwMode="auto">
              <a:xfrm>
                <a:off x="1338" y="8032"/>
                <a:ext cx="3156" cy="864"/>
              </a:xfrm>
              <a:custGeom>
                <a:avLst/>
                <a:gdLst>
                  <a:gd name="T0" fmla="+- 0 1338 1338"/>
                  <a:gd name="T1" fmla="*/ T0 w 3156"/>
                  <a:gd name="T2" fmla="+- 0 8032 8032"/>
                  <a:gd name="T3" fmla="*/ 8032 h 864"/>
                  <a:gd name="T4" fmla="+- 0 1437 1338"/>
                  <a:gd name="T5" fmla="*/ T4 w 3156"/>
                  <a:gd name="T6" fmla="+- 0 8050 8032"/>
                  <a:gd name="T7" fmla="*/ 8050 h 864"/>
                  <a:gd name="T8" fmla="+- 0 1537 1338"/>
                  <a:gd name="T9" fmla="*/ T8 w 3156"/>
                  <a:gd name="T10" fmla="+- 0 8067 8032"/>
                  <a:gd name="T11" fmla="*/ 8067 h 864"/>
                  <a:gd name="T12" fmla="+- 0 1637 1338"/>
                  <a:gd name="T13" fmla="*/ T12 w 3156"/>
                  <a:gd name="T14" fmla="+- 0 8085 8032"/>
                  <a:gd name="T15" fmla="*/ 8085 h 864"/>
                  <a:gd name="T16" fmla="+- 0 1738 1338"/>
                  <a:gd name="T17" fmla="*/ T16 w 3156"/>
                  <a:gd name="T18" fmla="+- 0 8103 8032"/>
                  <a:gd name="T19" fmla="*/ 8103 h 864"/>
                  <a:gd name="T20" fmla="+- 0 1839 1338"/>
                  <a:gd name="T21" fmla="*/ T20 w 3156"/>
                  <a:gd name="T22" fmla="+- 0 8122 8032"/>
                  <a:gd name="T23" fmla="*/ 8122 h 864"/>
                  <a:gd name="T24" fmla="+- 0 1941 1338"/>
                  <a:gd name="T25" fmla="*/ T24 w 3156"/>
                  <a:gd name="T26" fmla="+- 0 8141 8032"/>
                  <a:gd name="T27" fmla="*/ 8141 h 864"/>
                  <a:gd name="T28" fmla="+- 0 2043 1338"/>
                  <a:gd name="T29" fmla="*/ T28 w 3156"/>
                  <a:gd name="T30" fmla="+- 0 8161 8032"/>
                  <a:gd name="T31" fmla="*/ 8161 h 864"/>
                  <a:gd name="T32" fmla="+- 0 2146 1338"/>
                  <a:gd name="T33" fmla="*/ T32 w 3156"/>
                  <a:gd name="T34" fmla="+- 0 8182 8032"/>
                  <a:gd name="T35" fmla="*/ 8182 h 864"/>
                  <a:gd name="T36" fmla="+- 0 2250 1338"/>
                  <a:gd name="T37" fmla="*/ T36 w 3156"/>
                  <a:gd name="T38" fmla="+- 0 8205 8032"/>
                  <a:gd name="T39" fmla="*/ 8205 h 864"/>
                  <a:gd name="T40" fmla="+- 0 2356 1338"/>
                  <a:gd name="T41" fmla="*/ T40 w 3156"/>
                  <a:gd name="T42" fmla="+- 0 8228 8032"/>
                  <a:gd name="T43" fmla="*/ 8228 h 864"/>
                  <a:gd name="T44" fmla="+- 0 2464 1338"/>
                  <a:gd name="T45" fmla="*/ T44 w 3156"/>
                  <a:gd name="T46" fmla="+- 0 8253 8032"/>
                  <a:gd name="T47" fmla="*/ 8253 h 864"/>
                  <a:gd name="T48" fmla="+- 0 2575 1338"/>
                  <a:gd name="T49" fmla="*/ T48 w 3156"/>
                  <a:gd name="T50" fmla="+- 0 8280 8032"/>
                  <a:gd name="T51" fmla="*/ 8280 h 864"/>
                  <a:gd name="T52" fmla="+- 0 2689 1338"/>
                  <a:gd name="T53" fmla="*/ T52 w 3156"/>
                  <a:gd name="T54" fmla="+- 0 8308 8032"/>
                  <a:gd name="T55" fmla="*/ 8308 h 864"/>
                  <a:gd name="T56" fmla="+- 0 2803 1338"/>
                  <a:gd name="T57" fmla="*/ T56 w 3156"/>
                  <a:gd name="T58" fmla="+- 0 8338 8032"/>
                  <a:gd name="T59" fmla="*/ 8338 h 864"/>
                  <a:gd name="T60" fmla="+- 0 2918 1338"/>
                  <a:gd name="T61" fmla="*/ T60 w 3156"/>
                  <a:gd name="T62" fmla="+- 0 8368 8032"/>
                  <a:gd name="T63" fmla="*/ 8368 h 864"/>
                  <a:gd name="T64" fmla="+- 0 3032 1338"/>
                  <a:gd name="T65" fmla="*/ T64 w 3156"/>
                  <a:gd name="T66" fmla="+- 0 8398 8032"/>
                  <a:gd name="T67" fmla="*/ 8398 h 864"/>
                  <a:gd name="T68" fmla="+- 0 3144 1338"/>
                  <a:gd name="T69" fmla="*/ T68 w 3156"/>
                  <a:gd name="T70" fmla="+- 0 8429 8032"/>
                  <a:gd name="T71" fmla="*/ 8429 h 864"/>
                  <a:gd name="T72" fmla="+- 0 3253 1338"/>
                  <a:gd name="T73" fmla="*/ T72 w 3156"/>
                  <a:gd name="T74" fmla="+- 0 8459 8032"/>
                  <a:gd name="T75" fmla="*/ 8459 h 864"/>
                  <a:gd name="T76" fmla="+- 0 3357 1338"/>
                  <a:gd name="T77" fmla="*/ T76 w 3156"/>
                  <a:gd name="T78" fmla="+- 0 8488 8032"/>
                  <a:gd name="T79" fmla="*/ 8488 h 864"/>
                  <a:gd name="T80" fmla="+- 0 3456 1338"/>
                  <a:gd name="T81" fmla="*/ T80 w 3156"/>
                  <a:gd name="T82" fmla="+- 0 8516 8032"/>
                  <a:gd name="T83" fmla="*/ 8516 h 864"/>
                  <a:gd name="T84" fmla="+- 0 3552 1338"/>
                  <a:gd name="T85" fmla="*/ T84 w 3156"/>
                  <a:gd name="T86" fmla="+- 0 8545 8032"/>
                  <a:gd name="T87" fmla="*/ 8545 h 864"/>
                  <a:gd name="T88" fmla="+- 0 3648 1338"/>
                  <a:gd name="T89" fmla="*/ T88 w 3156"/>
                  <a:gd name="T90" fmla="+- 0 8574 8032"/>
                  <a:gd name="T91" fmla="*/ 8574 h 864"/>
                  <a:gd name="T92" fmla="+- 0 3743 1338"/>
                  <a:gd name="T93" fmla="*/ T92 w 3156"/>
                  <a:gd name="T94" fmla="+- 0 8603 8032"/>
                  <a:gd name="T95" fmla="*/ 8603 h 864"/>
                  <a:gd name="T96" fmla="+- 0 3834 1338"/>
                  <a:gd name="T97" fmla="*/ T96 w 3156"/>
                  <a:gd name="T98" fmla="+- 0 8632 8032"/>
                  <a:gd name="T99" fmla="*/ 8632 h 864"/>
                  <a:gd name="T100" fmla="+- 0 3923 1338"/>
                  <a:gd name="T101" fmla="*/ T100 w 3156"/>
                  <a:gd name="T102" fmla="+- 0 8661 8032"/>
                  <a:gd name="T103" fmla="*/ 8661 h 864"/>
                  <a:gd name="T104" fmla="+- 0 4007 1338"/>
                  <a:gd name="T105" fmla="*/ T104 w 3156"/>
                  <a:gd name="T106" fmla="+- 0 8689 8032"/>
                  <a:gd name="T107" fmla="*/ 8689 h 864"/>
                  <a:gd name="T108" fmla="+- 0 4085 1338"/>
                  <a:gd name="T109" fmla="*/ T108 w 3156"/>
                  <a:gd name="T110" fmla="+- 0 8716 8032"/>
                  <a:gd name="T111" fmla="*/ 8716 h 864"/>
                  <a:gd name="T112" fmla="+- 0 4158 1338"/>
                  <a:gd name="T113" fmla="*/ T112 w 3156"/>
                  <a:gd name="T114" fmla="+- 0 8741 8032"/>
                  <a:gd name="T115" fmla="*/ 8741 h 864"/>
                  <a:gd name="T116" fmla="+- 0 4223 1338"/>
                  <a:gd name="T117" fmla="*/ T116 w 3156"/>
                  <a:gd name="T118" fmla="+- 0 8764 8032"/>
                  <a:gd name="T119" fmla="*/ 8764 h 864"/>
                  <a:gd name="T120" fmla="+- 0 4279 1338"/>
                  <a:gd name="T121" fmla="*/ T120 w 3156"/>
                  <a:gd name="T122" fmla="+- 0 8784 8032"/>
                  <a:gd name="T123" fmla="*/ 8784 h 864"/>
                  <a:gd name="T124" fmla="+- 0 4353 1338"/>
                  <a:gd name="T125" fmla="*/ T124 w 3156"/>
                  <a:gd name="T126" fmla="+- 0 8813 8032"/>
                  <a:gd name="T127" fmla="*/ 8813 h 864"/>
                  <a:gd name="T128" fmla="+- 0 4426 1338"/>
                  <a:gd name="T129" fmla="*/ T128 w 3156"/>
                  <a:gd name="T130" fmla="+- 0 8846 8032"/>
                  <a:gd name="T131" fmla="*/ 8846 h 864"/>
                  <a:gd name="T132" fmla="+- 0 4483 1338"/>
                  <a:gd name="T133" fmla="*/ T132 w 3156"/>
                  <a:gd name="T134" fmla="+- 0 8884 8032"/>
                  <a:gd name="T135" fmla="*/ 8884 h 864"/>
                  <a:gd name="T136" fmla="+- 0 4489 1338"/>
                  <a:gd name="T137" fmla="*/ T136 w 3156"/>
                  <a:gd name="T138" fmla="+- 0 8890 8032"/>
                  <a:gd name="T139" fmla="*/ 8890 h 864"/>
                  <a:gd name="T140" fmla="+- 0 4494 1338"/>
                  <a:gd name="T141" fmla="*/ T140 w 3156"/>
                  <a:gd name="T142" fmla="+- 0 8896 8032"/>
                  <a:gd name="T143" fmla="*/ 8896 h 86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</a:cxnLst>
                <a:rect l="0" t="0" r="r" b="b"/>
                <a:pathLst>
                  <a:path w="3156" h="864">
                    <a:moveTo>
                      <a:pt x="0" y="0"/>
                    </a:moveTo>
                    <a:lnTo>
                      <a:pt x="99" y="18"/>
                    </a:lnTo>
                    <a:lnTo>
                      <a:pt x="199" y="35"/>
                    </a:lnTo>
                    <a:lnTo>
                      <a:pt x="299" y="53"/>
                    </a:lnTo>
                    <a:lnTo>
                      <a:pt x="400" y="71"/>
                    </a:lnTo>
                    <a:lnTo>
                      <a:pt x="501" y="90"/>
                    </a:lnTo>
                    <a:lnTo>
                      <a:pt x="603" y="109"/>
                    </a:lnTo>
                    <a:lnTo>
                      <a:pt x="705" y="129"/>
                    </a:lnTo>
                    <a:lnTo>
                      <a:pt x="808" y="150"/>
                    </a:lnTo>
                    <a:lnTo>
                      <a:pt x="912" y="173"/>
                    </a:lnTo>
                    <a:lnTo>
                      <a:pt x="1018" y="196"/>
                    </a:lnTo>
                    <a:lnTo>
                      <a:pt x="1126" y="221"/>
                    </a:lnTo>
                    <a:lnTo>
                      <a:pt x="1237" y="248"/>
                    </a:lnTo>
                    <a:lnTo>
                      <a:pt x="1351" y="276"/>
                    </a:lnTo>
                    <a:lnTo>
                      <a:pt x="1465" y="306"/>
                    </a:lnTo>
                    <a:lnTo>
                      <a:pt x="1580" y="336"/>
                    </a:lnTo>
                    <a:lnTo>
                      <a:pt x="1694" y="366"/>
                    </a:lnTo>
                    <a:lnTo>
                      <a:pt x="1806" y="397"/>
                    </a:lnTo>
                    <a:lnTo>
                      <a:pt x="1915" y="427"/>
                    </a:lnTo>
                    <a:lnTo>
                      <a:pt x="2019" y="456"/>
                    </a:lnTo>
                    <a:lnTo>
                      <a:pt x="2118" y="484"/>
                    </a:lnTo>
                    <a:lnTo>
                      <a:pt x="2214" y="513"/>
                    </a:lnTo>
                    <a:lnTo>
                      <a:pt x="2310" y="542"/>
                    </a:lnTo>
                    <a:lnTo>
                      <a:pt x="2405" y="571"/>
                    </a:lnTo>
                    <a:lnTo>
                      <a:pt x="2496" y="600"/>
                    </a:lnTo>
                    <a:lnTo>
                      <a:pt x="2585" y="629"/>
                    </a:lnTo>
                    <a:lnTo>
                      <a:pt x="2669" y="657"/>
                    </a:lnTo>
                    <a:lnTo>
                      <a:pt x="2747" y="684"/>
                    </a:lnTo>
                    <a:lnTo>
                      <a:pt x="2820" y="709"/>
                    </a:lnTo>
                    <a:lnTo>
                      <a:pt x="2885" y="732"/>
                    </a:lnTo>
                    <a:lnTo>
                      <a:pt x="2941" y="752"/>
                    </a:lnTo>
                    <a:lnTo>
                      <a:pt x="3015" y="781"/>
                    </a:lnTo>
                    <a:lnTo>
                      <a:pt x="3088" y="814"/>
                    </a:lnTo>
                    <a:lnTo>
                      <a:pt x="3145" y="852"/>
                    </a:lnTo>
                    <a:lnTo>
                      <a:pt x="3151" y="858"/>
                    </a:lnTo>
                    <a:lnTo>
                      <a:pt x="3156" y="864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grpSp>
          <p:nvGrpSpPr>
            <p:cNvPr id="66" name="Group 15951"/>
            <p:cNvGrpSpPr>
              <a:grpSpLocks/>
            </p:cNvGrpSpPr>
            <p:nvPr/>
          </p:nvGrpSpPr>
          <p:grpSpPr bwMode="auto">
            <a:xfrm>
              <a:off x="1008380" y="5577646"/>
              <a:ext cx="2004060" cy="97790"/>
              <a:chOff x="1348" y="9298"/>
              <a:chExt cx="3156" cy="154"/>
            </a:xfrm>
          </p:grpSpPr>
          <p:sp>
            <p:nvSpPr>
              <p:cNvPr id="103" name="Freeform 15952"/>
              <p:cNvSpPr>
                <a:spLocks/>
              </p:cNvSpPr>
              <p:nvPr/>
            </p:nvSpPr>
            <p:spPr bwMode="auto">
              <a:xfrm>
                <a:off x="1348" y="9298"/>
                <a:ext cx="3156" cy="154"/>
              </a:xfrm>
              <a:custGeom>
                <a:avLst/>
                <a:gdLst>
                  <a:gd name="T0" fmla="+- 0 1348 1348"/>
                  <a:gd name="T1" fmla="*/ T0 w 3156"/>
                  <a:gd name="T2" fmla="+- 0 9298 9298"/>
                  <a:gd name="T3" fmla="*/ 9298 h 154"/>
                  <a:gd name="T4" fmla="+- 0 2551 1348"/>
                  <a:gd name="T5" fmla="*/ T4 w 3156"/>
                  <a:gd name="T6" fmla="+- 0 9339 9298"/>
                  <a:gd name="T7" fmla="*/ 9339 h 154"/>
                  <a:gd name="T8" fmla="+- 0 2673 1348"/>
                  <a:gd name="T9" fmla="*/ T8 w 3156"/>
                  <a:gd name="T10" fmla="+- 0 9345 9298"/>
                  <a:gd name="T11" fmla="*/ 9345 h 154"/>
                  <a:gd name="T12" fmla="+- 0 2739 1348"/>
                  <a:gd name="T13" fmla="*/ T12 w 3156"/>
                  <a:gd name="T14" fmla="+- 0 9348 9298"/>
                  <a:gd name="T15" fmla="*/ 9348 h 154"/>
                  <a:gd name="T16" fmla="+- 0 2807 1348"/>
                  <a:gd name="T17" fmla="*/ T16 w 3156"/>
                  <a:gd name="T18" fmla="+- 0 9352 9298"/>
                  <a:gd name="T19" fmla="*/ 9352 h 154"/>
                  <a:gd name="T20" fmla="+- 0 2878 1348"/>
                  <a:gd name="T21" fmla="*/ T20 w 3156"/>
                  <a:gd name="T22" fmla="+- 0 9356 9298"/>
                  <a:gd name="T23" fmla="*/ 9356 h 154"/>
                  <a:gd name="T24" fmla="+- 0 2949 1348"/>
                  <a:gd name="T25" fmla="*/ T24 w 3156"/>
                  <a:gd name="T26" fmla="+- 0 9360 9298"/>
                  <a:gd name="T27" fmla="*/ 9360 h 154"/>
                  <a:gd name="T28" fmla="+- 0 3020 1348"/>
                  <a:gd name="T29" fmla="*/ T28 w 3156"/>
                  <a:gd name="T30" fmla="+- 0 9364 9298"/>
                  <a:gd name="T31" fmla="*/ 9364 h 154"/>
                  <a:gd name="T32" fmla="+- 0 3091 1348"/>
                  <a:gd name="T33" fmla="*/ T32 w 3156"/>
                  <a:gd name="T34" fmla="+- 0 9368 9298"/>
                  <a:gd name="T35" fmla="*/ 9368 h 154"/>
                  <a:gd name="T36" fmla="+- 0 3160 1348"/>
                  <a:gd name="T37" fmla="*/ T36 w 3156"/>
                  <a:gd name="T38" fmla="+- 0 9372 9298"/>
                  <a:gd name="T39" fmla="*/ 9372 h 154"/>
                  <a:gd name="T40" fmla="+- 0 3228 1348"/>
                  <a:gd name="T41" fmla="*/ T40 w 3156"/>
                  <a:gd name="T42" fmla="+- 0 9376 9298"/>
                  <a:gd name="T43" fmla="*/ 9376 h 154"/>
                  <a:gd name="T44" fmla="+- 0 3292 1348"/>
                  <a:gd name="T45" fmla="*/ T44 w 3156"/>
                  <a:gd name="T46" fmla="+- 0 9380 9298"/>
                  <a:gd name="T47" fmla="*/ 9380 h 154"/>
                  <a:gd name="T48" fmla="+- 0 3353 1348"/>
                  <a:gd name="T49" fmla="*/ T48 w 3156"/>
                  <a:gd name="T50" fmla="+- 0 9384 9298"/>
                  <a:gd name="T51" fmla="*/ 9384 h 154"/>
                  <a:gd name="T52" fmla="+- 0 3461 1348"/>
                  <a:gd name="T53" fmla="*/ T52 w 3156"/>
                  <a:gd name="T54" fmla="+- 0 9391 9298"/>
                  <a:gd name="T55" fmla="*/ 9391 h 154"/>
                  <a:gd name="T56" fmla="+- 0 3546 1348"/>
                  <a:gd name="T57" fmla="*/ T56 w 3156"/>
                  <a:gd name="T58" fmla="+- 0 9396 9298"/>
                  <a:gd name="T59" fmla="*/ 9396 h 154"/>
                  <a:gd name="T60" fmla="+- 0 3615 1348"/>
                  <a:gd name="T61" fmla="*/ T60 w 3156"/>
                  <a:gd name="T62" fmla="+- 0 9401 9298"/>
                  <a:gd name="T63" fmla="*/ 9401 h 154"/>
                  <a:gd name="T64" fmla="+- 0 3620 1348"/>
                  <a:gd name="T65" fmla="*/ T64 w 3156"/>
                  <a:gd name="T66" fmla="+- 0 9401 9298"/>
                  <a:gd name="T67" fmla="*/ 9401 h 154"/>
                  <a:gd name="T68" fmla="+- 0 4320 1348"/>
                  <a:gd name="T69" fmla="*/ T68 w 3156"/>
                  <a:gd name="T70" fmla="+- 0 9432 9298"/>
                  <a:gd name="T71" fmla="*/ 9432 h 154"/>
                  <a:gd name="T72" fmla="+- 0 4398 1348"/>
                  <a:gd name="T73" fmla="*/ T72 w 3156"/>
                  <a:gd name="T74" fmla="+- 0 9437 9298"/>
                  <a:gd name="T75" fmla="*/ 9437 h 154"/>
                  <a:gd name="T76" fmla="+- 0 4466 1348"/>
                  <a:gd name="T77" fmla="*/ T76 w 3156"/>
                  <a:gd name="T78" fmla="+- 0 9444 9298"/>
                  <a:gd name="T79" fmla="*/ 9444 h 154"/>
                  <a:gd name="T80" fmla="+- 0 4497 1348"/>
                  <a:gd name="T81" fmla="*/ T80 w 3156"/>
                  <a:gd name="T82" fmla="+- 0 9450 9298"/>
                  <a:gd name="T83" fmla="*/ 9450 h 154"/>
                  <a:gd name="T84" fmla="+- 0 4503 1348"/>
                  <a:gd name="T85" fmla="*/ T84 w 3156"/>
                  <a:gd name="T86" fmla="+- 0 9452 9298"/>
                  <a:gd name="T87" fmla="*/ 9452 h 15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3156" h="154">
                    <a:moveTo>
                      <a:pt x="0" y="0"/>
                    </a:moveTo>
                    <a:lnTo>
                      <a:pt x="1203" y="41"/>
                    </a:lnTo>
                    <a:lnTo>
                      <a:pt x="1325" y="47"/>
                    </a:lnTo>
                    <a:lnTo>
                      <a:pt x="1391" y="50"/>
                    </a:lnTo>
                    <a:lnTo>
                      <a:pt x="1459" y="54"/>
                    </a:lnTo>
                    <a:lnTo>
                      <a:pt x="1530" y="58"/>
                    </a:lnTo>
                    <a:lnTo>
                      <a:pt x="1601" y="62"/>
                    </a:lnTo>
                    <a:lnTo>
                      <a:pt x="1672" y="66"/>
                    </a:lnTo>
                    <a:lnTo>
                      <a:pt x="1743" y="70"/>
                    </a:lnTo>
                    <a:lnTo>
                      <a:pt x="1812" y="74"/>
                    </a:lnTo>
                    <a:lnTo>
                      <a:pt x="1880" y="78"/>
                    </a:lnTo>
                    <a:lnTo>
                      <a:pt x="1944" y="82"/>
                    </a:lnTo>
                    <a:lnTo>
                      <a:pt x="2005" y="86"/>
                    </a:lnTo>
                    <a:lnTo>
                      <a:pt x="2113" y="93"/>
                    </a:lnTo>
                    <a:lnTo>
                      <a:pt x="2198" y="98"/>
                    </a:lnTo>
                    <a:lnTo>
                      <a:pt x="2267" y="103"/>
                    </a:lnTo>
                    <a:lnTo>
                      <a:pt x="2272" y="103"/>
                    </a:lnTo>
                    <a:lnTo>
                      <a:pt x="2972" y="134"/>
                    </a:lnTo>
                    <a:lnTo>
                      <a:pt x="3050" y="139"/>
                    </a:lnTo>
                    <a:lnTo>
                      <a:pt x="3118" y="146"/>
                    </a:lnTo>
                    <a:lnTo>
                      <a:pt x="3149" y="152"/>
                    </a:lnTo>
                    <a:lnTo>
                      <a:pt x="3155" y="154"/>
                    </a:lnTo>
                  </a:path>
                </a:pathLst>
              </a:custGeom>
              <a:noFill/>
              <a:ln w="19050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>
                  <a:latin typeface="Bell MT" panose="02020503060305020303" pitchFamily="18" charset="0"/>
                </a:endParaRPr>
              </a:p>
            </p:txBody>
          </p:sp>
        </p:grpSp>
        <p:sp>
          <p:nvSpPr>
            <p:cNvPr id="170" name="Text Box 15913"/>
            <p:cNvSpPr txBox="1">
              <a:spLocks noChangeArrowheads="1"/>
            </p:cNvSpPr>
            <p:nvPr/>
          </p:nvSpPr>
          <p:spPr bwMode="auto">
            <a:xfrm>
              <a:off x="433705" y="4932486"/>
              <a:ext cx="203835" cy="59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0" tIns="0" rIns="0" bIns="0" anchor="t" anchorCtr="0" upright="1">
              <a:noAutofit/>
            </a:bodyPr>
            <a:lstStyle/>
            <a:p>
              <a:pPr marL="12700">
                <a:lnSpc>
                  <a:spcPts val="1535"/>
                </a:lnSpc>
                <a:spcAft>
                  <a:spcPts val="0"/>
                </a:spcAft>
              </a:pPr>
              <a:r>
                <a:rPr lang="en-US" sz="1400" dirty="0">
                  <a:effectLst/>
                  <a:latin typeface="Bell MT" panose="02020503060305020303" pitchFamily="18" charset="0"/>
                  <a:ea typeface="Arial"/>
                  <a:cs typeface="Times New Roman"/>
                </a:rPr>
                <a:t>(K</a:t>
              </a:r>
              <a:r>
                <a:rPr lang="en-US" sz="1400" spc="5" dirty="0">
                  <a:effectLst/>
                  <a:latin typeface="Bell MT" panose="02020503060305020303" pitchFamily="18" charset="0"/>
                  <a:ea typeface="Arial"/>
                  <a:cs typeface="Times New Roman"/>
                </a:rPr>
                <a:t>J/k</a:t>
              </a:r>
              <a:r>
                <a:rPr lang="en-US" sz="1400" dirty="0">
                  <a:effectLst/>
                  <a:latin typeface="Bell MT" panose="02020503060305020303" pitchFamily="18" charset="0"/>
                  <a:ea typeface="Arial"/>
                  <a:cs typeface="Times New Roman"/>
                </a:rPr>
                <a:t>g)</a:t>
              </a:r>
              <a:endParaRPr lang="en-US" sz="1100" dirty="0">
                <a:effectLst/>
                <a:latin typeface="Bell MT" panose="02020503060305020303" pitchFamily="18" charset="0"/>
                <a:ea typeface="Calibri"/>
                <a:cs typeface="Times New Roman"/>
              </a:endParaRPr>
            </a:p>
          </p:txBody>
        </p:sp>
        <p:sp>
          <p:nvSpPr>
            <p:cNvPr id="171" name="Text Box 16074"/>
            <p:cNvSpPr txBox="1">
              <a:spLocks noChangeArrowheads="1"/>
            </p:cNvSpPr>
            <p:nvPr/>
          </p:nvSpPr>
          <p:spPr bwMode="auto">
            <a:xfrm>
              <a:off x="1040965" y="4948361"/>
              <a:ext cx="177800" cy="434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0" tIns="0" rIns="0" bIns="0" anchor="t" anchorCtr="0" upright="1">
              <a:noAutofit/>
            </a:bodyPr>
            <a:lstStyle/>
            <a:p>
              <a:pPr marL="12700">
                <a:lnSpc>
                  <a:spcPts val="1330"/>
                </a:lnSpc>
                <a:spcAft>
                  <a:spcPts val="0"/>
                </a:spcAft>
              </a:pPr>
              <a:r>
                <a:rPr lang="en-US" sz="1200" dirty="0">
                  <a:effectLst/>
                  <a:latin typeface="Bell MT" panose="02020503060305020303" pitchFamily="18" charset="0"/>
                  <a:ea typeface="Arial"/>
                  <a:cs typeface="Times New Roman"/>
                </a:rPr>
                <a:t>B</a:t>
              </a:r>
              <a:r>
                <a:rPr lang="en-US" sz="1200" spc="5" dirty="0">
                  <a:effectLst/>
                  <a:latin typeface="Bell MT" panose="02020503060305020303" pitchFamily="18" charset="0"/>
                  <a:ea typeface="Arial"/>
                  <a:cs typeface="Times New Roman"/>
                </a:rPr>
                <a:t>e</a:t>
              </a:r>
              <a:r>
                <a:rPr lang="en-US" sz="1200" dirty="0">
                  <a:effectLst/>
                  <a:latin typeface="Bell MT" panose="02020503060305020303" pitchFamily="18" charset="0"/>
                  <a:ea typeface="Arial"/>
                  <a:cs typeface="Times New Roman"/>
                </a:rPr>
                <a:t>tt</a:t>
              </a:r>
              <a:r>
                <a:rPr lang="en-US" sz="1200" spc="5" dirty="0">
                  <a:effectLst/>
                  <a:latin typeface="Bell MT" panose="02020503060305020303" pitchFamily="18" charset="0"/>
                  <a:ea typeface="Arial"/>
                  <a:cs typeface="Times New Roman"/>
                </a:rPr>
                <a:t>e</a:t>
              </a:r>
              <a:r>
                <a:rPr lang="en-US" sz="1200" dirty="0">
                  <a:effectLst/>
                  <a:latin typeface="Bell MT" panose="02020503060305020303" pitchFamily="18" charset="0"/>
                  <a:ea typeface="Arial"/>
                  <a:cs typeface="Times New Roman"/>
                </a:rPr>
                <a:t>r</a:t>
              </a:r>
              <a:endParaRPr lang="en-US" sz="1100" dirty="0">
                <a:effectLst/>
                <a:latin typeface="Bell MT" panose="02020503060305020303" pitchFamily="18" charset="0"/>
                <a:ea typeface="Calibri"/>
                <a:cs typeface="Times New Roman"/>
              </a:endParaRPr>
            </a:p>
          </p:txBody>
        </p:sp>
        <p:sp>
          <p:nvSpPr>
            <p:cNvPr id="184" name="ZoneTexte 183"/>
            <p:cNvSpPr txBox="1"/>
            <p:nvPr/>
          </p:nvSpPr>
          <p:spPr>
            <a:xfrm>
              <a:off x="2257543" y="5605189"/>
              <a:ext cx="632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pc="-5" dirty="0" smtClean="0">
                  <a:solidFill>
                    <a:srgbClr val="009900"/>
                  </a:solidFill>
                  <a:latin typeface="Bell MT" panose="02020503060305020303" pitchFamily="18" charset="0"/>
                  <a:ea typeface="Arial"/>
                  <a:cs typeface="Times New Roman"/>
                </a:rPr>
                <a:t>C</a:t>
              </a:r>
              <a:r>
                <a:rPr lang="en-US" sz="1200" spc="5" dirty="0" smtClean="0">
                  <a:solidFill>
                    <a:srgbClr val="009900"/>
                  </a:solidFill>
                  <a:latin typeface="Bell MT" panose="02020503060305020303" pitchFamily="18" charset="0"/>
                  <a:ea typeface="Arial"/>
                  <a:cs typeface="Times New Roman"/>
                </a:rPr>
                <a:t>3</a:t>
              </a:r>
              <a:r>
                <a:rPr lang="en-US" sz="1800" spc="5" dirty="0" smtClean="0">
                  <a:solidFill>
                    <a:srgbClr val="009900"/>
                  </a:solidFill>
                  <a:latin typeface="Bell MT" panose="02020503060305020303" pitchFamily="18" charset="0"/>
                  <a:ea typeface="Arial"/>
                  <a:cs typeface="Times New Roman"/>
                </a:rPr>
                <a:t>F</a:t>
              </a:r>
              <a:r>
                <a:rPr lang="en-US" sz="1200" dirty="0" smtClean="0">
                  <a:solidFill>
                    <a:srgbClr val="009900"/>
                  </a:solidFill>
                  <a:latin typeface="Bell MT" panose="02020503060305020303" pitchFamily="18" charset="0"/>
                  <a:ea typeface="Arial"/>
                  <a:cs typeface="Times New Roman"/>
                </a:rPr>
                <a:t>8</a:t>
              </a:r>
              <a:endParaRPr lang="en-US" sz="1100" dirty="0">
                <a:latin typeface="Bell MT" panose="02020503060305020303" pitchFamily="18" charset="0"/>
                <a:ea typeface="Calibri"/>
                <a:cs typeface="Times New Roman"/>
              </a:endParaRPr>
            </a:p>
          </p:txBody>
        </p:sp>
        <p:sp>
          <p:nvSpPr>
            <p:cNvPr id="185" name="ZoneTexte 184"/>
            <p:cNvSpPr txBox="1"/>
            <p:nvPr/>
          </p:nvSpPr>
          <p:spPr>
            <a:xfrm>
              <a:off x="2314973" y="4823277"/>
              <a:ext cx="5777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en-US" sz="1800" spc="-5" dirty="0">
                  <a:solidFill>
                    <a:srgbClr val="0000FF"/>
                  </a:solidFill>
                  <a:latin typeface="Bell MT" panose="02020503060305020303" pitchFamily="18" charset="0"/>
                  <a:ea typeface="Arial"/>
                  <a:cs typeface="Times New Roman"/>
                </a:rPr>
                <a:t>CO</a:t>
              </a:r>
              <a:r>
                <a:rPr lang="en-US" sz="1200" dirty="0">
                  <a:solidFill>
                    <a:srgbClr val="0000FF"/>
                  </a:solidFill>
                  <a:latin typeface="Bell MT" panose="02020503060305020303" pitchFamily="18" charset="0"/>
                  <a:ea typeface="Arial"/>
                  <a:cs typeface="Times New Roman"/>
                </a:rPr>
                <a:t>2</a:t>
              </a:r>
            </a:p>
          </p:txBody>
        </p:sp>
        <p:sp>
          <p:nvSpPr>
            <p:cNvPr id="193" name="Text Box 58"/>
            <p:cNvSpPr txBox="1">
              <a:spLocks noChangeArrowheads="1"/>
            </p:cNvSpPr>
            <p:nvPr/>
          </p:nvSpPr>
          <p:spPr bwMode="auto">
            <a:xfrm>
              <a:off x="705947" y="5502630"/>
              <a:ext cx="28892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100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94" name="Text Box 57"/>
            <p:cNvSpPr txBox="1">
              <a:spLocks noChangeArrowheads="1"/>
            </p:cNvSpPr>
            <p:nvPr/>
          </p:nvSpPr>
          <p:spPr bwMode="auto">
            <a:xfrm>
              <a:off x="704360" y="5137279"/>
              <a:ext cx="290512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200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95" name="Text Box 56"/>
            <p:cNvSpPr txBox="1">
              <a:spLocks noChangeArrowheads="1"/>
            </p:cNvSpPr>
            <p:nvPr/>
          </p:nvSpPr>
          <p:spPr bwMode="auto">
            <a:xfrm>
              <a:off x="712297" y="4764216"/>
              <a:ext cx="290513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300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96" name="Text Box 55"/>
            <p:cNvSpPr txBox="1">
              <a:spLocks noChangeArrowheads="1"/>
            </p:cNvSpPr>
            <p:nvPr/>
          </p:nvSpPr>
          <p:spPr bwMode="auto">
            <a:xfrm>
              <a:off x="866285" y="5898826"/>
              <a:ext cx="13493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0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201" name="Text Box 10"/>
            <p:cNvSpPr txBox="1">
              <a:spLocks noChangeArrowheads="1"/>
            </p:cNvSpPr>
            <p:nvPr/>
          </p:nvSpPr>
          <p:spPr bwMode="auto">
            <a:xfrm>
              <a:off x="887122" y="6034710"/>
              <a:ext cx="26035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-40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202" name="Text Box 7"/>
            <p:cNvSpPr txBox="1">
              <a:spLocks noChangeArrowheads="1"/>
            </p:cNvSpPr>
            <p:nvPr/>
          </p:nvSpPr>
          <p:spPr bwMode="auto">
            <a:xfrm>
              <a:off x="1609435" y="6034710"/>
              <a:ext cx="260350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-20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203" name="Text Box 4"/>
            <p:cNvSpPr txBox="1">
              <a:spLocks noChangeArrowheads="1"/>
            </p:cNvSpPr>
            <p:nvPr/>
          </p:nvSpPr>
          <p:spPr bwMode="auto">
            <a:xfrm>
              <a:off x="2427730" y="6028587"/>
              <a:ext cx="134938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0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204" name="Text Box 1"/>
            <p:cNvSpPr txBox="1">
              <a:spLocks noChangeArrowheads="1"/>
            </p:cNvSpPr>
            <p:nvPr/>
          </p:nvSpPr>
          <p:spPr bwMode="auto">
            <a:xfrm>
              <a:off x="3119600" y="6034710"/>
              <a:ext cx="21272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20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</p:grpSp>
      <p:sp>
        <p:nvSpPr>
          <p:cNvPr id="160" name="ZoneTexte 159"/>
          <p:cNvSpPr txBox="1"/>
          <p:nvPr/>
        </p:nvSpPr>
        <p:spPr>
          <a:xfrm>
            <a:off x="1354306" y="6181440"/>
            <a:ext cx="1478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latin typeface="Bell MT" panose="02020503060305020303" pitchFamily="18" charset="0"/>
              </a:rPr>
              <a:t>Temperature</a:t>
            </a:r>
            <a:r>
              <a:rPr lang="fr-FR" sz="1400" dirty="0" smtClean="0">
                <a:latin typeface="Bell MT" panose="02020503060305020303" pitchFamily="18" charset="0"/>
              </a:rPr>
              <a:t> (°C)</a:t>
            </a:r>
            <a:endParaRPr lang="en-US" sz="1400" dirty="0">
              <a:latin typeface="Bell MT" panose="02020503060305020303" pitchFamily="18" charset="0"/>
            </a:endParaRPr>
          </a:p>
        </p:txBody>
      </p:sp>
      <p:sp>
        <p:nvSpPr>
          <p:cNvPr id="164" name="ZoneTexte 163"/>
          <p:cNvSpPr txBox="1"/>
          <p:nvPr/>
        </p:nvSpPr>
        <p:spPr>
          <a:xfrm>
            <a:off x="4449533" y="6165791"/>
            <a:ext cx="1478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latin typeface="Bell MT" panose="02020503060305020303" pitchFamily="18" charset="0"/>
              </a:rPr>
              <a:t>Temperature</a:t>
            </a:r>
            <a:r>
              <a:rPr lang="fr-FR" sz="1400" dirty="0" smtClean="0">
                <a:latin typeface="Bell MT" panose="02020503060305020303" pitchFamily="18" charset="0"/>
              </a:rPr>
              <a:t> (°C)</a:t>
            </a:r>
            <a:endParaRPr lang="en-US" sz="1400" dirty="0">
              <a:latin typeface="Bell MT" panose="02020503060305020303" pitchFamily="18" charset="0"/>
            </a:endParaRPr>
          </a:p>
        </p:txBody>
      </p:sp>
      <p:sp>
        <p:nvSpPr>
          <p:cNvPr id="133" name="ZoneTexte 132"/>
          <p:cNvSpPr txBox="1"/>
          <p:nvPr/>
        </p:nvSpPr>
        <p:spPr>
          <a:xfrm>
            <a:off x="8165847" y="6419463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bart@nikhef.nl</a:t>
            </a:r>
            <a:endParaRPr lang="en-US" sz="1000" dirty="0">
              <a:solidFill>
                <a:srgbClr val="0000FF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35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7" grpId="0" animBg="1"/>
      <p:bldP spid="159" grpId="0" animBg="1"/>
      <p:bldP spid="141" grpId="0" animBg="1"/>
      <p:bldP spid="132" grpId="0" animBg="1"/>
      <p:bldP spid="178" grpId="0" animBg="1"/>
      <p:bldP spid="181" grpId="0"/>
      <p:bldP spid="182" grpId="0"/>
      <p:bldP spid="1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e 223"/>
          <p:cNvGrpSpPr/>
          <p:nvPr/>
        </p:nvGrpSpPr>
        <p:grpSpPr>
          <a:xfrm>
            <a:off x="1376185" y="3513120"/>
            <a:ext cx="6251967" cy="2508032"/>
            <a:chOff x="1923658" y="3595670"/>
            <a:chExt cx="6251967" cy="2508032"/>
          </a:xfrm>
        </p:grpSpPr>
        <p:grpSp>
          <p:nvGrpSpPr>
            <p:cNvPr id="29" name="Group 15847"/>
            <p:cNvGrpSpPr>
              <a:grpSpLocks/>
            </p:cNvGrpSpPr>
            <p:nvPr/>
          </p:nvGrpSpPr>
          <p:grpSpPr bwMode="auto">
            <a:xfrm>
              <a:off x="3028950" y="3595670"/>
              <a:ext cx="5146675" cy="2508032"/>
              <a:chOff x="4530" y="5468"/>
              <a:chExt cx="8105" cy="4142"/>
            </a:xfrm>
          </p:grpSpPr>
          <p:sp>
            <p:nvSpPr>
              <p:cNvPr id="130" name="Freeform 15852"/>
              <p:cNvSpPr>
                <a:spLocks/>
              </p:cNvSpPr>
              <p:nvPr/>
            </p:nvSpPr>
            <p:spPr bwMode="auto">
              <a:xfrm>
                <a:off x="11250" y="5468"/>
                <a:ext cx="1385" cy="3492"/>
              </a:xfrm>
              <a:custGeom>
                <a:avLst/>
                <a:gdLst>
                  <a:gd name="T0" fmla="+- 0 11250 11250"/>
                  <a:gd name="T1" fmla="*/ T0 w 1385"/>
                  <a:gd name="T2" fmla="+- 0 8960 5468"/>
                  <a:gd name="T3" fmla="*/ 8960 h 3492"/>
                  <a:gd name="T4" fmla="+- 0 12635 11250"/>
                  <a:gd name="T5" fmla="*/ T4 w 1385"/>
                  <a:gd name="T6" fmla="+- 0 8960 5468"/>
                  <a:gd name="T7" fmla="*/ 8960 h 3492"/>
                  <a:gd name="T8" fmla="+- 0 12635 11250"/>
                  <a:gd name="T9" fmla="*/ T8 w 1385"/>
                  <a:gd name="T10" fmla="+- 0 5468 5468"/>
                  <a:gd name="T11" fmla="*/ 5468 h 3492"/>
                  <a:gd name="T12" fmla="+- 0 11250 11250"/>
                  <a:gd name="T13" fmla="*/ T12 w 1385"/>
                  <a:gd name="T14" fmla="+- 0 5468 5468"/>
                  <a:gd name="T15" fmla="*/ 5468 h 3492"/>
                  <a:gd name="T16" fmla="+- 0 11250 11250"/>
                  <a:gd name="T17" fmla="*/ T16 w 1385"/>
                  <a:gd name="T18" fmla="+- 0 8960 5468"/>
                  <a:gd name="T19" fmla="*/ 8960 h 34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85" h="3492">
                    <a:moveTo>
                      <a:pt x="0" y="3492"/>
                    </a:moveTo>
                    <a:lnTo>
                      <a:pt x="1385" y="3492"/>
                    </a:lnTo>
                    <a:lnTo>
                      <a:pt x="1385" y="0"/>
                    </a:lnTo>
                    <a:lnTo>
                      <a:pt x="0" y="0"/>
                    </a:lnTo>
                    <a:lnTo>
                      <a:pt x="0" y="3492"/>
                    </a:lnTo>
                  </a:path>
                </a:pathLst>
              </a:custGeom>
              <a:solidFill>
                <a:srgbClr val="FF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131" name="Picture 1585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62" y="9199"/>
                <a:ext cx="2247" cy="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1585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0" y="9190"/>
                <a:ext cx="5608" cy="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1584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40" y="9184"/>
                <a:ext cx="2050" cy="4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1" name="Groupe 220"/>
            <p:cNvGrpSpPr/>
            <p:nvPr/>
          </p:nvGrpSpPr>
          <p:grpSpPr>
            <a:xfrm>
              <a:off x="1923658" y="5854836"/>
              <a:ext cx="6245085" cy="236750"/>
              <a:chOff x="1923658" y="5854836"/>
              <a:chExt cx="6245085" cy="236750"/>
            </a:xfrm>
          </p:grpSpPr>
          <p:sp>
            <p:nvSpPr>
              <p:cNvPr id="215" name="Rectangle 214"/>
              <p:cNvSpPr/>
              <p:nvPr/>
            </p:nvSpPr>
            <p:spPr bwMode="auto">
              <a:xfrm>
                <a:off x="1923658" y="5854836"/>
                <a:ext cx="1140460" cy="230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normalizeH="0" baseline="0" dirty="0" smtClean="0">
                  <a:noFill/>
                  <a:effectLst/>
                  <a:latin typeface="Comic Sans MS" pitchFamily="66" charset="0"/>
                </a:endParaRPr>
              </a:p>
            </p:txBody>
          </p:sp>
          <p:cxnSp>
            <p:nvCxnSpPr>
              <p:cNvPr id="217" name="Connecteur droit 216"/>
              <p:cNvCxnSpPr/>
              <p:nvPr/>
            </p:nvCxnSpPr>
            <p:spPr bwMode="auto">
              <a:xfrm flipH="1">
                <a:off x="1925124" y="5858454"/>
                <a:ext cx="1152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8" name="Connecteur droit 217"/>
              <p:cNvCxnSpPr/>
              <p:nvPr/>
            </p:nvCxnSpPr>
            <p:spPr bwMode="auto">
              <a:xfrm flipH="1">
                <a:off x="1933328" y="6091586"/>
                <a:ext cx="1152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9" name="Connecteur droit 218"/>
              <p:cNvCxnSpPr/>
              <p:nvPr/>
            </p:nvCxnSpPr>
            <p:spPr bwMode="auto">
              <a:xfrm flipH="1">
                <a:off x="7404539" y="5858454"/>
                <a:ext cx="75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0" name="Connecteur droit 219"/>
              <p:cNvCxnSpPr/>
              <p:nvPr/>
            </p:nvCxnSpPr>
            <p:spPr bwMode="auto">
              <a:xfrm flipH="1">
                <a:off x="7412743" y="6091586"/>
                <a:ext cx="756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4" name="Group 15898"/>
          <p:cNvGrpSpPr>
            <a:grpSpLocks/>
          </p:cNvGrpSpPr>
          <p:nvPr/>
        </p:nvGrpSpPr>
        <p:grpSpPr bwMode="auto">
          <a:xfrm>
            <a:off x="1313077" y="1390015"/>
            <a:ext cx="5518785" cy="1898015"/>
            <a:chOff x="2690" y="1949"/>
            <a:chExt cx="8691" cy="2989"/>
          </a:xfrm>
        </p:grpSpPr>
        <p:sp>
          <p:nvSpPr>
            <p:cNvPr id="166" name="Freeform 15899"/>
            <p:cNvSpPr>
              <a:spLocks/>
            </p:cNvSpPr>
            <p:nvPr/>
          </p:nvSpPr>
          <p:spPr bwMode="auto">
            <a:xfrm>
              <a:off x="2690" y="1949"/>
              <a:ext cx="8691" cy="2989"/>
            </a:xfrm>
            <a:custGeom>
              <a:avLst/>
              <a:gdLst>
                <a:gd name="T0" fmla="+- 0 8789 2690"/>
                <a:gd name="T1" fmla="*/ T0 w 8691"/>
                <a:gd name="T2" fmla="+- 0 1950 1949"/>
                <a:gd name="T3" fmla="*/ 1950 h 2989"/>
                <a:gd name="T4" fmla="+- 0 8515 2690"/>
                <a:gd name="T5" fmla="*/ T4 w 8691"/>
                <a:gd name="T6" fmla="+- 0 1958 1949"/>
                <a:gd name="T7" fmla="*/ 1958 h 2989"/>
                <a:gd name="T8" fmla="+- 0 8243 2690"/>
                <a:gd name="T9" fmla="*/ T8 w 8691"/>
                <a:gd name="T10" fmla="+- 0 1975 1949"/>
                <a:gd name="T11" fmla="*/ 1975 h 2989"/>
                <a:gd name="T12" fmla="+- 0 7896 2690"/>
                <a:gd name="T13" fmla="*/ T12 w 8691"/>
                <a:gd name="T14" fmla="+- 0 2008 1949"/>
                <a:gd name="T15" fmla="*/ 2008 h 2989"/>
                <a:gd name="T16" fmla="+- 0 7607 2690"/>
                <a:gd name="T17" fmla="*/ T16 w 8691"/>
                <a:gd name="T18" fmla="+- 0 2044 1949"/>
                <a:gd name="T19" fmla="*/ 2044 h 2989"/>
                <a:gd name="T20" fmla="+- 0 7319 2690"/>
                <a:gd name="T21" fmla="*/ T20 w 8691"/>
                <a:gd name="T22" fmla="+- 0 2089 1949"/>
                <a:gd name="T23" fmla="*/ 2089 h 2989"/>
                <a:gd name="T24" fmla="+- 0 7111 2690"/>
                <a:gd name="T25" fmla="*/ T24 w 8691"/>
                <a:gd name="T26" fmla="+- 0 2128 1949"/>
                <a:gd name="T27" fmla="*/ 2128 h 2989"/>
                <a:gd name="T28" fmla="+- 0 6979 2690"/>
                <a:gd name="T29" fmla="*/ T28 w 8691"/>
                <a:gd name="T30" fmla="+- 0 2157 1949"/>
                <a:gd name="T31" fmla="*/ 2157 h 2989"/>
                <a:gd name="T32" fmla="+- 0 6854 2690"/>
                <a:gd name="T33" fmla="*/ T32 w 8691"/>
                <a:gd name="T34" fmla="+- 0 2187 1949"/>
                <a:gd name="T35" fmla="*/ 2187 h 2989"/>
                <a:gd name="T36" fmla="+- 0 6682 2690"/>
                <a:gd name="T37" fmla="*/ T36 w 8691"/>
                <a:gd name="T38" fmla="+- 0 2235 1949"/>
                <a:gd name="T39" fmla="*/ 2235 h 2989"/>
                <a:gd name="T40" fmla="+- 0 6478 2690"/>
                <a:gd name="T41" fmla="*/ T40 w 8691"/>
                <a:gd name="T42" fmla="+- 0 2303 1949"/>
                <a:gd name="T43" fmla="*/ 2303 h 2989"/>
                <a:gd name="T44" fmla="+- 0 6286 2690"/>
                <a:gd name="T45" fmla="*/ T44 w 8691"/>
                <a:gd name="T46" fmla="+- 0 2380 1949"/>
                <a:gd name="T47" fmla="*/ 2380 h 2989"/>
                <a:gd name="T48" fmla="+- 0 6090 2690"/>
                <a:gd name="T49" fmla="*/ T48 w 8691"/>
                <a:gd name="T50" fmla="+- 0 2471 1949"/>
                <a:gd name="T51" fmla="*/ 2471 h 2989"/>
                <a:gd name="T52" fmla="+- 0 5752 2690"/>
                <a:gd name="T53" fmla="*/ T52 w 8691"/>
                <a:gd name="T54" fmla="+- 0 2644 1949"/>
                <a:gd name="T55" fmla="*/ 2644 h 2989"/>
                <a:gd name="T56" fmla="+- 0 5491 2690"/>
                <a:gd name="T57" fmla="*/ T56 w 8691"/>
                <a:gd name="T58" fmla="+- 0 2789 1949"/>
                <a:gd name="T59" fmla="*/ 2789 h 2989"/>
                <a:gd name="T60" fmla="+- 0 5212 2690"/>
                <a:gd name="T61" fmla="*/ T60 w 8691"/>
                <a:gd name="T62" fmla="+- 0 2952 1949"/>
                <a:gd name="T63" fmla="*/ 2952 h 2989"/>
                <a:gd name="T64" fmla="+- 0 4925 2690"/>
                <a:gd name="T65" fmla="*/ T64 w 8691"/>
                <a:gd name="T66" fmla="+- 0 3128 1949"/>
                <a:gd name="T67" fmla="*/ 3128 h 2989"/>
                <a:gd name="T68" fmla="+- 0 4637 2690"/>
                <a:gd name="T69" fmla="*/ T68 w 8691"/>
                <a:gd name="T70" fmla="+- 0 3314 1949"/>
                <a:gd name="T71" fmla="*/ 3314 h 2989"/>
                <a:gd name="T72" fmla="+- 0 4356 2690"/>
                <a:gd name="T73" fmla="*/ T72 w 8691"/>
                <a:gd name="T74" fmla="+- 0 3505 1949"/>
                <a:gd name="T75" fmla="*/ 3505 h 2989"/>
                <a:gd name="T76" fmla="+- 0 4055 2690"/>
                <a:gd name="T77" fmla="*/ T76 w 8691"/>
                <a:gd name="T78" fmla="+- 0 3721 1949"/>
                <a:gd name="T79" fmla="*/ 3721 h 2989"/>
                <a:gd name="T80" fmla="+- 0 3667 2690"/>
                <a:gd name="T81" fmla="*/ T80 w 8691"/>
                <a:gd name="T82" fmla="+- 0 4012 1949"/>
                <a:gd name="T83" fmla="*/ 4012 h 2989"/>
                <a:gd name="T84" fmla="+- 0 3311 2690"/>
                <a:gd name="T85" fmla="*/ T84 w 8691"/>
                <a:gd name="T86" fmla="+- 0 4290 1949"/>
                <a:gd name="T87" fmla="*/ 4290 h 2989"/>
                <a:gd name="T88" fmla="+- 0 3133 2690"/>
                <a:gd name="T89" fmla="*/ T88 w 8691"/>
                <a:gd name="T90" fmla="+- 0 4434 1949"/>
                <a:gd name="T91" fmla="*/ 4434 h 2989"/>
                <a:gd name="T92" fmla="+- 0 3037 2690"/>
                <a:gd name="T93" fmla="*/ T92 w 8691"/>
                <a:gd name="T94" fmla="+- 0 4515 1949"/>
                <a:gd name="T95" fmla="*/ 4515 h 2989"/>
                <a:gd name="T96" fmla="+- 0 2893 2690"/>
                <a:gd name="T97" fmla="*/ T96 w 8691"/>
                <a:gd name="T98" fmla="+- 0 4646 1949"/>
                <a:gd name="T99" fmla="*/ 4646 h 2989"/>
                <a:gd name="T100" fmla="+- 0 2798 2690"/>
                <a:gd name="T101" fmla="*/ T100 w 8691"/>
                <a:gd name="T102" fmla="+- 0 4745 1949"/>
                <a:gd name="T103" fmla="*/ 4745 h 2989"/>
                <a:gd name="T104" fmla="+- 0 2715 2690"/>
                <a:gd name="T105" fmla="*/ T104 w 8691"/>
                <a:gd name="T106" fmla="+- 0 4869 1949"/>
                <a:gd name="T107" fmla="*/ 4869 h 2989"/>
                <a:gd name="T108" fmla="+- 0 11364 2690"/>
                <a:gd name="T109" fmla="*/ T108 w 8691"/>
                <a:gd name="T110" fmla="+- 0 4937 1949"/>
                <a:gd name="T111" fmla="*/ 4937 h 2989"/>
                <a:gd name="T112" fmla="+- 0 11365 2690"/>
                <a:gd name="T113" fmla="*/ T112 w 8691"/>
                <a:gd name="T114" fmla="+- 0 4892 1949"/>
                <a:gd name="T115" fmla="*/ 4892 h 2989"/>
                <a:gd name="T116" fmla="+- 0 11368 2690"/>
                <a:gd name="T117" fmla="*/ T116 w 8691"/>
                <a:gd name="T118" fmla="+- 0 4833 1949"/>
                <a:gd name="T119" fmla="*/ 4833 h 2989"/>
                <a:gd name="T120" fmla="+- 0 11373 2690"/>
                <a:gd name="T121" fmla="*/ T120 w 8691"/>
                <a:gd name="T122" fmla="+- 0 4720 1949"/>
                <a:gd name="T123" fmla="*/ 4720 h 2989"/>
                <a:gd name="T124" fmla="+- 0 11380 2690"/>
                <a:gd name="T125" fmla="*/ T124 w 8691"/>
                <a:gd name="T126" fmla="+- 0 4540 1949"/>
                <a:gd name="T127" fmla="*/ 4540 h 2989"/>
                <a:gd name="T128" fmla="+- 0 11381 2690"/>
                <a:gd name="T129" fmla="*/ T128 w 8691"/>
                <a:gd name="T130" fmla="+- 0 4389 1949"/>
                <a:gd name="T131" fmla="*/ 4389 h 2989"/>
                <a:gd name="T132" fmla="+- 0 11374 2690"/>
                <a:gd name="T133" fmla="*/ T132 w 8691"/>
                <a:gd name="T134" fmla="+- 0 4190 1949"/>
                <a:gd name="T135" fmla="*/ 4190 h 2989"/>
                <a:gd name="T136" fmla="+- 0 11352 2690"/>
                <a:gd name="T137" fmla="*/ T136 w 8691"/>
                <a:gd name="T138" fmla="+- 0 3993 1949"/>
                <a:gd name="T139" fmla="*/ 3993 h 2989"/>
                <a:gd name="T140" fmla="+- 0 11320 2690"/>
                <a:gd name="T141" fmla="*/ T140 w 8691"/>
                <a:gd name="T142" fmla="+- 0 3775 1949"/>
                <a:gd name="T143" fmla="*/ 3775 h 2989"/>
                <a:gd name="T144" fmla="+- 0 11278 2690"/>
                <a:gd name="T145" fmla="*/ T144 w 8691"/>
                <a:gd name="T146" fmla="+- 0 3544 1949"/>
                <a:gd name="T147" fmla="*/ 3544 h 2989"/>
                <a:gd name="T148" fmla="+- 0 11228 2690"/>
                <a:gd name="T149" fmla="*/ T148 w 8691"/>
                <a:gd name="T150" fmla="+- 0 3320 1949"/>
                <a:gd name="T151" fmla="*/ 3320 h 2989"/>
                <a:gd name="T152" fmla="+- 0 11168 2690"/>
                <a:gd name="T153" fmla="*/ T152 w 8691"/>
                <a:gd name="T154" fmla="+- 0 3120 1949"/>
                <a:gd name="T155" fmla="*/ 3120 h 2989"/>
                <a:gd name="T156" fmla="+- 0 11098 2690"/>
                <a:gd name="T157" fmla="*/ T156 w 8691"/>
                <a:gd name="T158" fmla="+- 0 2958 1949"/>
                <a:gd name="T159" fmla="*/ 2958 h 2989"/>
                <a:gd name="T160" fmla="+- 0 11013 2690"/>
                <a:gd name="T161" fmla="*/ T160 w 8691"/>
                <a:gd name="T162" fmla="+- 0 2829 1949"/>
                <a:gd name="T163" fmla="*/ 2829 h 2989"/>
                <a:gd name="T164" fmla="+- 0 10917 2690"/>
                <a:gd name="T165" fmla="*/ T164 w 8691"/>
                <a:gd name="T166" fmla="+- 0 2722 1949"/>
                <a:gd name="T167" fmla="*/ 2722 h 2989"/>
                <a:gd name="T168" fmla="+- 0 10817 2690"/>
                <a:gd name="T169" fmla="*/ T168 w 8691"/>
                <a:gd name="T170" fmla="+- 0 2630 1949"/>
                <a:gd name="T171" fmla="*/ 2630 h 2989"/>
                <a:gd name="T172" fmla="+- 0 10694 2690"/>
                <a:gd name="T173" fmla="*/ T172 w 8691"/>
                <a:gd name="T174" fmla="+- 0 2525 1949"/>
                <a:gd name="T175" fmla="*/ 2525 h 2989"/>
                <a:gd name="T176" fmla="+- 0 10648 2690"/>
                <a:gd name="T177" fmla="*/ T176 w 8691"/>
                <a:gd name="T178" fmla="+- 0 2484 1949"/>
                <a:gd name="T179" fmla="*/ 2484 h 2989"/>
                <a:gd name="T180" fmla="+- 0 10561 2690"/>
                <a:gd name="T181" fmla="*/ T180 w 8691"/>
                <a:gd name="T182" fmla="+- 0 2408 1949"/>
                <a:gd name="T183" fmla="*/ 2408 h 2989"/>
                <a:gd name="T184" fmla="+- 0 10432 2690"/>
                <a:gd name="T185" fmla="*/ T184 w 8691"/>
                <a:gd name="T186" fmla="+- 0 2312 1949"/>
                <a:gd name="T187" fmla="*/ 2312 h 2989"/>
                <a:gd name="T188" fmla="+- 0 10291 2690"/>
                <a:gd name="T189" fmla="*/ T188 w 8691"/>
                <a:gd name="T190" fmla="+- 0 2227 1949"/>
                <a:gd name="T191" fmla="*/ 2227 h 2989"/>
                <a:gd name="T192" fmla="+- 0 10066 2690"/>
                <a:gd name="T193" fmla="*/ T192 w 8691"/>
                <a:gd name="T194" fmla="+- 0 2122 1949"/>
                <a:gd name="T195" fmla="*/ 2122 h 2989"/>
                <a:gd name="T196" fmla="+- 0 9945 2690"/>
                <a:gd name="T197" fmla="*/ T196 w 8691"/>
                <a:gd name="T198" fmla="+- 0 2072 1949"/>
                <a:gd name="T199" fmla="*/ 2072 h 2989"/>
                <a:gd name="T200" fmla="+- 0 9810 2690"/>
                <a:gd name="T201" fmla="*/ T200 w 8691"/>
                <a:gd name="T202" fmla="+- 0 2029 1949"/>
                <a:gd name="T203" fmla="*/ 2029 h 2989"/>
                <a:gd name="T204" fmla="+- 0 9653 2690"/>
                <a:gd name="T205" fmla="*/ T204 w 8691"/>
                <a:gd name="T206" fmla="+- 0 1994 1949"/>
                <a:gd name="T207" fmla="*/ 1994 h 2989"/>
                <a:gd name="T208" fmla="+- 0 9465 2690"/>
                <a:gd name="T209" fmla="*/ T208 w 8691"/>
                <a:gd name="T210" fmla="+- 0 1970 1949"/>
                <a:gd name="T211" fmla="*/ 1970 h 2989"/>
                <a:gd name="T212" fmla="+- 0 9242 2690"/>
                <a:gd name="T213" fmla="*/ T212 w 8691"/>
                <a:gd name="T214" fmla="+- 0 1955 1949"/>
                <a:gd name="T215" fmla="*/ 1955 h 2989"/>
                <a:gd name="T216" fmla="+- 0 8990 2690"/>
                <a:gd name="T217" fmla="*/ T216 w 8691"/>
                <a:gd name="T218" fmla="+- 0 1949 1949"/>
                <a:gd name="T219" fmla="*/ 1949 h 29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8691" h="2989">
                  <a:moveTo>
                    <a:pt x="6234" y="0"/>
                  </a:moveTo>
                  <a:lnTo>
                    <a:pt x="6099" y="1"/>
                  </a:lnTo>
                  <a:lnTo>
                    <a:pt x="5962" y="4"/>
                  </a:lnTo>
                  <a:lnTo>
                    <a:pt x="5825" y="9"/>
                  </a:lnTo>
                  <a:lnTo>
                    <a:pt x="5688" y="17"/>
                  </a:lnTo>
                  <a:lnTo>
                    <a:pt x="5553" y="26"/>
                  </a:lnTo>
                  <a:lnTo>
                    <a:pt x="5418" y="38"/>
                  </a:lnTo>
                  <a:lnTo>
                    <a:pt x="5206" y="59"/>
                  </a:lnTo>
                  <a:lnTo>
                    <a:pt x="5062" y="76"/>
                  </a:lnTo>
                  <a:lnTo>
                    <a:pt x="4917" y="95"/>
                  </a:lnTo>
                  <a:lnTo>
                    <a:pt x="4772" y="117"/>
                  </a:lnTo>
                  <a:lnTo>
                    <a:pt x="4629" y="140"/>
                  </a:lnTo>
                  <a:lnTo>
                    <a:pt x="4490" y="166"/>
                  </a:lnTo>
                  <a:lnTo>
                    <a:pt x="4421" y="179"/>
                  </a:lnTo>
                  <a:lnTo>
                    <a:pt x="4355" y="193"/>
                  </a:lnTo>
                  <a:lnTo>
                    <a:pt x="4289" y="208"/>
                  </a:lnTo>
                  <a:lnTo>
                    <a:pt x="4226" y="223"/>
                  </a:lnTo>
                  <a:lnTo>
                    <a:pt x="4164" y="238"/>
                  </a:lnTo>
                  <a:lnTo>
                    <a:pt x="4104" y="254"/>
                  </a:lnTo>
                  <a:lnTo>
                    <a:pt x="3992" y="286"/>
                  </a:lnTo>
                  <a:lnTo>
                    <a:pt x="3887" y="319"/>
                  </a:lnTo>
                  <a:lnTo>
                    <a:pt x="3788" y="354"/>
                  </a:lnTo>
                  <a:lnTo>
                    <a:pt x="3691" y="391"/>
                  </a:lnTo>
                  <a:lnTo>
                    <a:pt x="3596" y="431"/>
                  </a:lnTo>
                  <a:lnTo>
                    <a:pt x="3500" y="474"/>
                  </a:lnTo>
                  <a:lnTo>
                    <a:pt x="3400" y="522"/>
                  </a:lnTo>
                  <a:lnTo>
                    <a:pt x="3240" y="602"/>
                  </a:lnTo>
                  <a:lnTo>
                    <a:pt x="3062" y="695"/>
                  </a:lnTo>
                  <a:lnTo>
                    <a:pt x="2934" y="765"/>
                  </a:lnTo>
                  <a:lnTo>
                    <a:pt x="2801" y="840"/>
                  </a:lnTo>
                  <a:lnTo>
                    <a:pt x="2663" y="919"/>
                  </a:lnTo>
                  <a:lnTo>
                    <a:pt x="2522" y="1003"/>
                  </a:lnTo>
                  <a:lnTo>
                    <a:pt x="2379" y="1089"/>
                  </a:lnTo>
                  <a:lnTo>
                    <a:pt x="2235" y="1179"/>
                  </a:lnTo>
                  <a:lnTo>
                    <a:pt x="2091" y="1271"/>
                  </a:lnTo>
                  <a:lnTo>
                    <a:pt x="1947" y="1365"/>
                  </a:lnTo>
                  <a:lnTo>
                    <a:pt x="1806" y="1460"/>
                  </a:lnTo>
                  <a:lnTo>
                    <a:pt x="1666" y="1556"/>
                  </a:lnTo>
                  <a:lnTo>
                    <a:pt x="1518" y="1660"/>
                  </a:lnTo>
                  <a:lnTo>
                    <a:pt x="1365" y="1772"/>
                  </a:lnTo>
                  <a:lnTo>
                    <a:pt x="1209" y="1887"/>
                  </a:lnTo>
                  <a:lnTo>
                    <a:pt x="977" y="2063"/>
                  </a:lnTo>
                  <a:lnTo>
                    <a:pt x="756" y="2234"/>
                  </a:lnTo>
                  <a:lnTo>
                    <a:pt x="621" y="2341"/>
                  </a:lnTo>
                  <a:lnTo>
                    <a:pt x="498" y="2440"/>
                  </a:lnTo>
                  <a:lnTo>
                    <a:pt x="443" y="2485"/>
                  </a:lnTo>
                  <a:lnTo>
                    <a:pt x="393" y="2527"/>
                  </a:lnTo>
                  <a:lnTo>
                    <a:pt x="347" y="2566"/>
                  </a:lnTo>
                  <a:lnTo>
                    <a:pt x="268" y="2636"/>
                  </a:lnTo>
                  <a:lnTo>
                    <a:pt x="203" y="2697"/>
                  </a:lnTo>
                  <a:lnTo>
                    <a:pt x="150" y="2750"/>
                  </a:lnTo>
                  <a:lnTo>
                    <a:pt x="108" y="2796"/>
                  </a:lnTo>
                  <a:lnTo>
                    <a:pt x="63" y="2855"/>
                  </a:lnTo>
                  <a:lnTo>
                    <a:pt x="25" y="2920"/>
                  </a:lnTo>
                  <a:lnTo>
                    <a:pt x="0" y="2988"/>
                  </a:lnTo>
                  <a:lnTo>
                    <a:pt x="8674" y="2988"/>
                  </a:lnTo>
                  <a:lnTo>
                    <a:pt x="8674" y="2968"/>
                  </a:lnTo>
                  <a:lnTo>
                    <a:pt x="8675" y="2943"/>
                  </a:lnTo>
                  <a:lnTo>
                    <a:pt x="8676" y="2915"/>
                  </a:lnTo>
                  <a:lnTo>
                    <a:pt x="8678" y="2884"/>
                  </a:lnTo>
                  <a:lnTo>
                    <a:pt x="8681" y="2811"/>
                  </a:lnTo>
                  <a:lnTo>
                    <a:pt x="8683" y="2771"/>
                  </a:lnTo>
                  <a:lnTo>
                    <a:pt x="8687" y="2685"/>
                  </a:lnTo>
                  <a:lnTo>
                    <a:pt x="8690" y="2591"/>
                  </a:lnTo>
                  <a:lnTo>
                    <a:pt x="8691" y="2493"/>
                  </a:lnTo>
                  <a:lnTo>
                    <a:pt x="8691" y="2440"/>
                  </a:lnTo>
                  <a:lnTo>
                    <a:pt x="8689" y="2341"/>
                  </a:lnTo>
                  <a:lnTo>
                    <a:pt x="8684" y="2241"/>
                  </a:lnTo>
                  <a:lnTo>
                    <a:pt x="8674" y="2144"/>
                  </a:lnTo>
                  <a:lnTo>
                    <a:pt x="8662" y="2044"/>
                  </a:lnTo>
                  <a:lnTo>
                    <a:pt x="8647" y="1938"/>
                  </a:lnTo>
                  <a:lnTo>
                    <a:pt x="8630" y="1826"/>
                  </a:lnTo>
                  <a:lnTo>
                    <a:pt x="8610" y="1711"/>
                  </a:lnTo>
                  <a:lnTo>
                    <a:pt x="8588" y="1595"/>
                  </a:lnTo>
                  <a:lnTo>
                    <a:pt x="8564" y="1481"/>
                  </a:lnTo>
                  <a:lnTo>
                    <a:pt x="8538" y="1371"/>
                  </a:lnTo>
                  <a:lnTo>
                    <a:pt x="8509" y="1267"/>
                  </a:lnTo>
                  <a:lnTo>
                    <a:pt x="8478" y="1171"/>
                  </a:lnTo>
                  <a:lnTo>
                    <a:pt x="8445" y="1085"/>
                  </a:lnTo>
                  <a:lnTo>
                    <a:pt x="8408" y="1009"/>
                  </a:lnTo>
                  <a:lnTo>
                    <a:pt x="8367" y="941"/>
                  </a:lnTo>
                  <a:lnTo>
                    <a:pt x="8323" y="880"/>
                  </a:lnTo>
                  <a:lnTo>
                    <a:pt x="8276" y="824"/>
                  </a:lnTo>
                  <a:lnTo>
                    <a:pt x="8227" y="773"/>
                  </a:lnTo>
                  <a:lnTo>
                    <a:pt x="8177" y="726"/>
                  </a:lnTo>
                  <a:lnTo>
                    <a:pt x="8127" y="681"/>
                  </a:lnTo>
                  <a:lnTo>
                    <a:pt x="8028" y="597"/>
                  </a:lnTo>
                  <a:lnTo>
                    <a:pt x="8004" y="576"/>
                  </a:lnTo>
                  <a:lnTo>
                    <a:pt x="7981" y="556"/>
                  </a:lnTo>
                  <a:lnTo>
                    <a:pt x="7958" y="535"/>
                  </a:lnTo>
                  <a:lnTo>
                    <a:pt x="7936" y="515"/>
                  </a:lnTo>
                  <a:lnTo>
                    <a:pt x="7871" y="459"/>
                  </a:lnTo>
                  <a:lnTo>
                    <a:pt x="7807" y="409"/>
                  </a:lnTo>
                  <a:lnTo>
                    <a:pt x="7742" y="363"/>
                  </a:lnTo>
                  <a:lnTo>
                    <a:pt x="7674" y="319"/>
                  </a:lnTo>
                  <a:lnTo>
                    <a:pt x="7601" y="278"/>
                  </a:lnTo>
                  <a:lnTo>
                    <a:pt x="7434" y="199"/>
                  </a:lnTo>
                  <a:lnTo>
                    <a:pt x="7376" y="173"/>
                  </a:lnTo>
                  <a:lnTo>
                    <a:pt x="7317" y="147"/>
                  </a:lnTo>
                  <a:lnTo>
                    <a:pt x="7255" y="123"/>
                  </a:lnTo>
                  <a:lnTo>
                    <a:pt x="7190" y="101"/>
                  </a:lnTo>
                  <a:lnTo>
                    <a:pt x="7120" y="80"/>
                  </a:lnTo>
                  <a:lnTo>
                    <a:pt x="7045" y="61"/>
                  </a:lnTo>
                  <a:lnTo>
                    <a:pt x="6963" y="45"/>
                  </a:lnTo>
                  <a:lnTo>
                    <a:pt x="6873" y="32"/>
                  </a:lnTo>
                  <a:lnTo>
                    <a:pt x="6775" y="21"/>
                  </a:lnTo>
                  <a:lnTo>
                    <a:pt x="6668" y="13"/>
                  </a:lnTo>
                  <a:lnTo>
                    <a:pt x="6552" y="6"/>
                  </a:lnTo>
                  <a:lnTo>
                    <a:pt x="6428" y="2"/>
                  </a:lnTo>
                  <a:lnTo>
                    <a:pt x="6300" y="0"/>
                  </a:lnTo>
                  <a:lnTo>
                    <a:pt x="6234" y="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" name="Group 15896"/>
          <p:cNvGrpSpPr>
            <a:grpSpLocks/>
          </p:cNvGrpSpPr>
          <p:nvPr/>
        </p:nvGrpSpPr>
        <p:grpSpPr bwMode="auto">
          <a:xfrm>
            <a:off x="4985282" y="589085"/>
            <a:ext cx="2642870" cy="2698310"/>
            <a:chOff x="8473" y="1657"/>
            <a:chExt cx="4162" cy="3280"/>
          </a:xfrm>
        </p:grpSpPr>
        <p:sp>
          <p:nvSpPr>
            <p:cNvPr id="165" name="Freeform 15897"/>
            <p:cNvSpPr>
              <a:spLocks/>
            </p:cNvSpPr>
            <p:nvPr/>
          </p:nvSpPr>
          <p:spPr bwMode="auto">
            <a:xfrm>
              <a:off x="8473" y="1657"/>
              <a:ext cx="4162" cy="3280"/>
            </a:xfrm>
            <a:custGeom>
              <a:avLst/>
              <a:gdLst>
                <a:gd name="T0" fmla="+- 0 8473 8473"/>
                <a:gd name="T1" fmla="*/ T0 w 4162"/>
                <a:gd name="T2" fmla="+- 0 4937 1657"/>
                <a:gd name="T3" fmla="*/ 4937 h 3280"/>
                <a:gd name="T4" fmla="+- 0 12635 8473"/>
                <a:gd name="T5" fmla="*/ T4 w 4162"/>
                <a:gd name="T6" fmla="+- 0 4937 1657"/>
                <a:gd name="T7" fmla="*/ 4937 h 3280"/>
                <a:gd name="T8" fmla="+- 0 12635 8473"/>
                <a:gd name="T9" fmla="*/ T8 w 4162"/>
                <a:gd name="T10" fmla="+- 0 1657 1657"/>
                <a:gd name="T11" fmla="*/ 1657 h 3280"/>
                <a:gd name="T12" fmla="+- 0 8473 8473"/>
                <a:gd name="T13" fmla="*/ T12 w 4162"/>
                <a:gd name="T14" fmla="+- 0 1657 1657"/>
                <a:gd name="T15" fmla="*/ 1657 h 3280"/>
                <a:gd name="T16" fmla="+- 0 8473 8473"/>
                <a:gd name="T17" fmla="*/ T16 w 4162"/>
                <a:gd name="T18" fmla="+- 0 4937 1657"/>
                <a:gd name="T19" fmla="*/ 4937 h 32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162" h="3280">
                  <a:moveTo>
                    <a:pt x="0" y="3280"/>
                  </a:moveTo>
                  <a:lnTo>
                    <a:pt x="4162" y="3280"/>
                  </a:lnTo>
                  <a:lnTo>
                    <a:pt x="4162" y="0"/>
                  </a:lnTo>
                  <a:lnTo>
                    <a:pt x="0" y="0"/>
                  </a:lnTo>
                  <a:lnTo>
                    <a:pt x="0" y="3280"/>
                  </a:lnTo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6" name="Group 15894"/>
          <p:cNvGrpSpPr>
            <a:grpSpLocks/>
          </p:cNvGrpSpPr>
          <p:nvPr/>
        </p:nvGrpSpPr>
        <p:grpSpPr bwMode="auto">
          <a:xfrm>
            <a:off x="1240052" y="589085"/>
            <a:ext cx="3745230" cy="2698310"/>
            <a:chOff x="2575" y="1657"/>
            <a:chExt cx="5898" cy="3280"/>
          </a:xfrm>
        </p:grpSpPr>
        <p:sp>
          <p:nvSpPr>
            <p:cNvPr id="164" name="Freeform 15895"/>
            <p:cNvSpPr>
              <a:spLocks/>
            </p:cNvSpPr>
            <p:nvPr/>
          </p:nvSpPr>
          <p:spPr bwMode="auto">
            <a:xfrm>
              <a:off x="2575" y="1657"/>
              <a:ext cx="5898" cy="3280"/>
            </a:xfrm>
            <a:custGeom>
              <a:avLst/>
              <a:gdLst>
                <a:gd name="T0" fmla="+- 0 2575 2575"/>
                <a:gd name="T1" fmla="*/ T0 w 5898"/>
                <a:gd name="T2" fmla="+- 0 4937 1657"/>
                <a:gd name="T3" fmla="*/ 4937 h 3280"/>
                <a:gd name="T4" fmla="+- 0 8473 2575"/>
                <a:gd name="T5" fmla="*/ T4 w 5898"/>
                <a:gd name="T6" fmla="+- 0 4937 1657"/>
                <a:gd name="T7" fmla="*/ 4937 h 3280"/>
                <a:gd name="T8" fmla="+- 0 8473 2575"/>
                <a:gd name="T9" fmla="*/ T8 w 5898"/>
                <a:gd name="T10" fmla="+- 0 1657 1657"/>
                <a:gd name="T11" fmla="*/ 1657 h 3280"/>
                <a:gd name="T12" fmla="+- 0 2575 2575"/>
                <a:gd name="T13" fmla="*/ T12 w 5898"/>
                <a:gd name="T14" fmla="+- 0 1657 1657"/>
                <a:gd name="T15" fmla="*/ 1657 h 3280"/>
                <a:gd name="T16" fmla="+- 0 2575 2575"/>
                <a:gd name="T17" fmla="*/ T16 w 5898"/>
                <a:gd name="T18" fmla="+- 0 4937 1657"/>
                <a:gd name="T19" fmla="*/ 4937 h 32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898" h="3280">
                  <a:moveTo>
                    <a:pt x="0" y="3280"/>
                  </a:moveTo>
                  <a:lnTo>
                    <a:pt x="5898" y="3280"/>
                  </a:lnTo>
                  <a:lnTo>
                    <a:pt x="5898" y="0"/>
                  </a:lnTo>
                  <a:lnTo>
                    <a:pt x="0" y="0"/>
                  </a:lnTo>
                  <a:lnTo>
                    <a:pt x="0" y="3280"/>
                  </a:lnTo>
                </a:path>
              </a:pathLst>
            </a:custGeom>
            <a:solidFill>
              <a:srgbClr val="9ED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17" name="Group 15892"/>
          <p:cNvGrpSpPr>
            <a:grpSpLocks/>
          </p:cNvGrpSpPr>
          <p:nvPr/>
        </p:nvGrpSpPr>
        <p:grpSpPr bwMode="auto">
          <a:xfrm>
            <a:off x="1313077" y="756139"/>
            <a:ext cx="5518785" cy="2531892"/>
            <a:chOff x="2690" y="1949"/>
            <a:chExt cx="8691" cy="2989"/>
          </a:xfrm>
        </p:grpSpPr>
        <p:sp>
          <p:nvSpPr>
            <p:cNvPr id="163" name="Freeform 15893"/>
            <p:cNvSpPr>
              <a:spLocks/>
            </p:cNvSpPr>
            <p:nvPr/>
          </p:nvSpPr>
          <p:spPr bwMode="auto">
            <a:xfrm>
              <a:off x="2690" y="1949"/>
              <a:ext cx="8691" cy="2989"/>
            </a:xfrm>
            <a:custGeom>
              <a:avLst/>
              <a:gdLst>
                <a:gd name="T0" fmla="+- 0 8789 2690"/>
                <a:gd name="T1" fmla="*/ T0 w 8691"/>
                <a:gd name="T2" fmla="+- 0 1950 1949"/>
                <a:gd name="T3" fmla="*/ 1950 h 2989"/>
                <a:gd name="T4" fmla="+- 0 8515 2690"/>
                <a:gd name="T5" fmla="*/ T4 w 8691"/>
                <a:gd name="T6" fmla="+- 0 1958 1949"/>
                <a:gd name="T7" fmla="*/ 1958 h 2989"/>
                <a:gd name="T8" fmla="+- 0 8243 2690"/>
                <a:gd name="T9" fmla="*/ T8 w 8691"/>
                <a:gd name="T10" fmla="+- 0 1975 1949"/>
                <a:gd name="T11" fmla="*/ 1975 h 2989"/>
                <a:gd name="T12" fmla="+- 0 7896 2690"/>
                <a:gd name="T13" fmla="*/ T12 w 8691"/>
                <a:gd name="T14" fmla="+- 0 2008 1949"/>
                <a:gd name="T15" fmla="*/ 2008 h 2989"/>
                <a:gd name="T16" fmla="+- 0 7607 2690"/>
                <a:gd name="T17" fmla="*/ T16 w 8691"/>
                <a:gd name="T18" fmla="+- 0 2044 1949"/>
                <a:gd name="T19" fmla="*/ 2044 h 2989"/>
                <a:gd name="T20" fmla="+- 0 7319 2690"/>
                <a:gd name="T21" fmla="*/ T20 w 8691"/>
                <a:gd name="T22" fmla="+- 0 2089 1949"/>
                <a:gd name="T23" fmla="*/ 2089 h 2989"/>
                <a:gd name="T24" fmla="+- 0 7111 2690"/>
                <a:gd name="T25" fmla="*/ T24 w 8691"/>
                <a:gd name="T26" fmla="+- 0 2128 1949"/>
                <a:gd name="T27" fmla="*/ 2128 h 2989"/>
                <a:gd name="T28" fmla="+- 0 6979 2690"/>
                <a:gd name="T29" fmla="*/ T28 w 8691"/>
                <a:gd name="T30" fmla="+- 0 2157 1949"/>
                <a:gd name="T31" fmla="*/ 2157 h 2989"/>
                <a:gd name="T32" fmla="+- 0 6854 2690"/>
                <a:gd name="T33" fmla="*/ T32 w 8691"/>
                <a:gd name="T34" fmla="+- 0 2187 1949"/>
                <a:gd name="T35" fmla="*/ 2187 h 2989"/>
                <a:gd name="T36" fmla="+- 0 6682 2690"/>
                <a:gd name="T37" fmla="*/ T36 w 8691"/>
                <a:gd name="T38" fmla="+- 0 2235 1949"/>
                <a:gd name="T39" fmla="*/ 2235 h 2989"/>
                <a:gd name="T40" fmla="+- 0 6478 2690"/>
                <a:gd name="T41" fmla="*/ T40 w 8691"/>
                <a:gd name="T42" fmla="+- 0 2303 1949"/>
                <a:gd name="T43" fmla="*/ 2303 h 2989"/>
                <a:gd name="T44" fmla="+- 0 6286 2690"/>
                <a:gd name="T45" fmla="*/ T44 w 8691"/>
                <a:gd name="T46" fmla="+- 0 2380 1949"/>
                <a:gd name="T47" fmla="*/ 2380 h 2989"/>
                <a:gd name="T48" fmla="+- 0 6090 2690"/>
                <a:gd name="T49" fmla="*/ T48 w 8691"/>
                <a:gd name="T50" fmla="+- 0 2471 1949"/>
                <a:gd name="T51" fmla="*/ 2471 h 2989"/>
                <a:gd name="T52" fmla="+- 0 5752 2690"/>
                <a:gd name="T53" fmla="*/ T52 w 8691"/>
                <a:gd name="T54" fmla="+- 0 2644 1949"/>
                <a:gd name="T55" fmla="*/ 2644 h 2989"/>
                <a:gd name="T56" fmla="+- 0 5491 2690"/>
                <a:gd name="T57" fmla="*/ T56 w 8691"/>
                <a:gd name="T58" fmla="+- 0 2789 1949"/>
                <a:gd name="T59" fmla="*/ 2789 h 2989"/>
                <a:gd name="T60" fmla="+- 0 5212 2690"/>
                <a:gd name="T61" fmla="*/ T60 w 8691"/>
                <a:gd name="T62" fmla="+- 0 2952 1949"/>
                <a:gd name="T63" fmla="*/ 2952 h 2989"/>
                <a:gd name="T64" fmla="+- 0 4925 2690"/>
                <a:gd name="T65" fmla="*/ T64 w 8691"/>
                <a:gd name="T66" fmla="+- 0 3128 1949"/>
                <a:gd name="T67" fmla="*/ 3128 h 2989"/>
                <a:gd name="T68" fmla="+- 0 4637 2690"/>
                <a:gd name="T69" fmla="*/ T68 w 8691"/>
                <a:gd name="T70" fmla="+- 0 3314 1949"/>
                <a:gd name="T71" fmla="*/ 3314 h 2989"/>
                <a:gd name="T72" fmla="+- 0 4356 2690"/>
                <a:gd name="T73" fmla="*/ T72 w 8691"/>
                <a:gd name="T74" fmla="+- 0 3505 1949"/>
                <a:gd name="T75" fmla="*/ 3505 h 2989"/>
                <a:gd name="T76" fmla="+- 0 4055 2690"/>
                <a:gd name="T77" fmla="*/ T76 w 8691"/>
                <a:gd name="T78" fmla="+- 0 3721 1949"/>
                <a:gd name="T79" fmla="*/ 3721 h 2989"/>
                <a:gd name="T80" fmla="+- 0 3667 2690"/>
                <a:gd name="T81" fmla="*/ T80 w 8691"/>
                <a:gd name="T82" fmla="+- 0 4012 1949"/>
                <a:gd name="T83" fmla="*/ 4012 h 2989"/>
                <a:gd name="T84" fmla="+- 0 3311 2690"/>
                <a:gd name="T85" fmla="*/ T84 w 8691"/>
                <a:gd name="T86" fmla="+- 0 4290 1949"/>
                <a:gd name="T87" fmla="*/ 4290 h 2989"/>
                <a:gd name="T88" fmla="+- 0 3133 2690"/>
                <a:gd name="T89" fmla="*/ T88 w 8691"/>
                <a:gd name="T90" fmla="+- 0 4434 1949"/>
                <a:gd name="T91" fmla="*/ 4434 h 2989"/>
                <a:gd name="T92" fmla="+- 0 3037 2690"/>
                <a:gd name="T93" fmla="*/ T92 w 8691"/>
                <a:gd name="T94" fmla="+- 0 4515 1949"/>
                <a:gd name="T95" fmla="*/ 4515 h 2989"/>
                <a:gd name="T96" fmla="+- 0 2893 2690"/>
                <a:gd name="T97" fmla="*/ T96 w 8691"/>
                <a:gd name="T98" fmla="+- 0 4646 1949"/>
                <a:gd name="T99" fmla="*/ 4646 h 2989"/>
                <a:gd name="T100" fmla="+- 0 2798 2690"/>
                <a:gd name="T101" fmla="*/ T100 w 8691"/>
                <a:gd name="T102" fmla="+- 0 4745 1949"/>
                <a:gd name="T103" fmla="*/ 4745 h 2989"/>
                <a:gd name="T104" fmla="+- 0 2715 2690"/>
                <a:gd name="T105" fmla="*/ T104 w 8691"/>
                <a:gd name="T106" fmla="+- 0 4869 1949"/>
                <a:gd name="T107" fmla="*/ 4869 h 2989"/>
                <a:gd name="T108" fmla="+- 0 11364 2690"/>
                <a:gd name="T109" fmla="*/ T108 w 8691"/>
                <a:gd name="T110" fmla="+- 0 4937 1949"/>
                <a:gd name="T111" fmla="*/ 4937 h 2989"/>
                <a:gd name="T112" fmla="+- 0 11365 2690"/>
                <a:gd name="T113" fmla="*/ T112 w 8691"/>
                <a:gd name="T114" fmla="+- 0 4892 1949"/>
                <a:gd name="T115" fmla="*/ 4892 h 2989"/>
                <a:gd name="T116" fmla="+- 0 11368 2690"/>
                <a:gd name="T117" fmla="*/ T116 w 8691"/>
                <a:gd name="T118" fmla="+- 0 4833 1949"/>
                <a:gd name="T119" fmla="*/ 4833 h 2989"/>
                <a:gd name="T120" fmla="+- 0 11373 2690"/>
                <a:gd name="T121" fmla="*/ T120 w 8691"/>
                <a:gd name="T122" fmla="+- 0 4720 1949"/>
                <a:gd name="T123" fmla="*/ 4720 h 2989"/>
                <a:gd name="T124" fmla="+- 0 11380 2690"/>
                <a:gd name="T125" fmla="*/ T124 w 8691"/>
                <a:gd name="T126" fmla="+- 0 4540 1949"/>
                <a:gd name="T127" fmla="*/ 4540 h 2989"/>
                <a:gd name="T128" fmla="+- 0 11381 2690"/>
                <a:gd name="T129" fmla="*/ T128 w 8691"/>
                <a:gd name="T130" fmla="+- 0 4389 1949"/>
                <a:gd name="T131" fmla="*/ 4389 h 2989"/>
                <a:gd name="T132" fmla="+- 0 11374 2690"/>
                <a:gd name="T133" fmla="*/ T132 w 8691"/>
                <a:gd name="T134" fmla="+- 0 4190 1949"/>
                <a:gd name="T135" fmla="*/ 4190 h 2989"/>
                <a:gd name="T136" fmla="+- 0 11352 2690"/>
                <a:gd name="T137" fmla="*/ T136 w 8691"/>
                <a:gd name="T138" fmla="+- 0 3993 1949"/>
                <a:gd name="T139" fmla="*/ 3993 h 2989"/>
                <a:gd name="T140" fmla="+- 0 11320 2690"/>
                <a:gd name="T141" fmla="*/ T140 w 8691"/>
                <a:gd name="T142" fmla="+- 0 3775 1949"/>
                <a:gd name="T143" fmla="*/ 3775 h 2989"/>
                <a:gd name="T144" fmla="+- 0 11278 2690"/>
                <a:gd name="T145" fmla="*/ T144 w 8691"/>
                <a:gd name="T146" fmla="+- 0 3544 1949"/>
                <a:gd name="T147" fmla="*/ 3544 h 2989"/>
                <a:gd name="T148" fmla="+- 0 11228 2690"/>
                <a:gd name="T149" fmla="*/ T148 w 8691"/>
                <a:gd name="T150" fmla="+- 0 3320 1949"/>
                <a:gd name="T151" fmla="*/ 3320 h 2989"/>
                <a:gd name="T152" fmla="+- 0 11168 2690"/>
                <a:gd name="T153" fmla="*/ T152 w 8691"/>
                <a:gd name="T154" fmla="+- 0 3120 1949"/>
                <a:gd name="T155" fmla="*/ 3120 h 2989"/>
                <a:gd name="T156" fmla="+- 0 11098 2690"/>
                <a:gd name="T157" fmla="*/ T156 w 8691"/>
                <a:gd name="T158" fmla="+- 0 2958 1949"/>
                <a:gd name="T159" fmla="*/ 2958 h 2989"/>
                <a:gd name="T160" fmla="+- 0 11013 2690"/>
                <a:gd name="T161" fmla="*/ T160 w 8691"/>
                <a:gd name="T162" fmla="+- 0 2829 1949"/>
                <a:gd name="T163" fmla="*/ 2829 h 2989"/>
                <a:gd name="T164" fmla="+- 0 10917 2690"/>
                <a:gd name="T165" fmla="*/ T164 w 8691"/>
                <a:gd name="T166" fmla="+- 0 2722 1949"/>
                <a:gd name="T167" fmla="*/ 2722 h 2989"/>
                <a:gd name="T168" fmla="+- 0 10817 2690"/>
                <a:gd name="T169" fmla="*/ T168 w 8691"/>
                <a:gd name="T170" fmla="+- 0 2630 1949"/>
                <a:gd name="T171" fmla="*/ 2630 h 2989"/>
                <a:gd name="T172" fmla="+- 0 10694 2690"/>
                <a:gd name="T173" fmla="*/ T172 w 8691"/>
                <a:gd name="T174" fmla="+- 0 2525 1949"/>
                <a:gd name="T175" fmla="*/ 2525 h 2989"/>
                <a:gd name="T176" fmla="+- 0 10648 2690"/>
                <a:gd name="T177" fmla="*/ T176 w 8691"/>
                <a:gd name="T178" fmla="+- 0 2484 1949"/>
                <a:gd name="T179" fmla="*/ 2484 h 2989"/>
                <a:gd name="T180" fmla="+- 0 10561 2690"/>
                <a:gd name="T181" fmla="*/ T180 w 8691"/>
                <a:gd name="T182" fmla="+- 0 2408 1949"/>
                <a:gd name="T183" fmla="*/ 2408 h 2989"/>
                <a:gd name="T184" fmla="+- 0 10432 2690"/>
                <a:gd name="T185" fmla="*/ T184 w 8691"/>
                <a:gd name="T186" fmla="+- 0 2312 1949"/>
                <a:gd name="T187" fmla="*/ 2312 h 2989"/>
                <a:gd name="T188" fmla="+- 0 10291 2690"/>
                <a:gd name="T189" fmla="*/ T188 w 8691"/>
                <a:gd name="T190" fmla="+- 0 2227 1949"/>
                <a:gd name="T191" fmla="*/ 2227 h 2989"/>
                <a:gd name="T192" fmla="+- 0 10066 2690"/>
                <a:gd name="T193" fmla="*/ T192 w 8691"/>
                <a:gd name="T194" fmla="+- 0 2122 1949"/>
                <a:gd name="T195" fmla="*/ 2122 h 2989"/>
                <a:gd name="T196" fmla="+- 0 9945 2690"/>
                <a:gd name="T197" fmla="*/ T196 w 8691"/>
                <a:gd name="T198" fmla="+- 0 2072 1949"/>
                <a:gd name="T199" fmla="*/ 2072 h 2989"/>
                <a:gd name="T200" fmla="+- 0 9810 2690"/>
                <a:gd name="T201" fmla="*/ T200 w 8691"/>
                <a:gd name="T202" fmla="+- 0 2029 1949"/>
                <a:gd name="T203" fmla="*/ 2029 h 2989"/>
                <a:gd name="T204" fmla="+- 0 9653 2690"/>
                <a:gd name="T205" fmla="*/ T204 w 8691"/>
                <a:gd name="T206" fmla="+- 0 1994 1949"/>
                <a:gd name="T207" fmla="*/ 1994 h 2989"/>
                <a:gd name="T208" fmla="+- 0 9465 2690"/>
                <a:gd name="T209" fmla="*/ T208 w 8691"/>
                <a:gd name="T210" fmla="+- 0 1970 1949"/>
                <a:gd name="T211" fmla="*/ 1970 h 2989"/>
                <a:gd name="T212" fmla="+- 0 9242 2690"/>
                <a:gd name="T213" fmla="*/ T212 w 8691"/>
                <a:gd name="T214" fmla="+- 0 1955 1949"/>
                <a:gd name="T215" fmla="*/ 1955 h 2989"/>
                <a:gd name="T216" fmla="+- 0 8990 2690"/>
                <a:gd name="T217" fmla="*/ T216 w 8691"/>
                <a:gd name="T218" fmla="+- 0 1949 1949"/>
                <a:gd name="T219" fmla="*/ 1949 h 29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8691" h="2989">
                  <a:moveTo>
                    <a:pt x="6234" y="0"/>
                  </a:moveTo>
                  <a:lnTo>
                    <a:pt x="6099" y="1"/>
                  </a:lnTo>
                  <a:lnTo>
                    <a:pt x="5962" y="4"/>
                  </a:lnTo>
                  <a:lnTo>
                    <a:pt x="5825" y="9"/>
                  </a:lnTo>
                  <a:lnTo>
                    <a:pt x="5688" y="17"/>
                  </a:lnTo>
                  <a:lnTo>
                    <a:pt x="5553" y="26"/>
                  </a:lnTo>
                  <a:lnTo>
                    <a:pt x="5418" y="38"/>
                  </a:lnTo>
                  <a:lnTo>
                    <a:pt x="5206" y="59"/>
                  </a:lnTo>
                  <a:lnTo>
                    <a:pt x="5062" y="76"/>
                  </a:lnTo>
                  <a:lnTo>
                    <a:pt x="4917" y="95"/>
                  </a:lnTo>
                  <a:lnTo>
                    <a:pt x="4772" y="117"/>
                  </a:lnTo>
                  <a:lnTo>
                    <a:pt x="4629" y="140"/>
                  </a:lnTo>
                  <a:lnTo>
                    <a:pt x="4490" y="166"/>
                  </a:lnTo>
                  <a:lnTo>
                    <a:pt x="4421" y="179"/>
                  </a:lnTo>
                  <a:lnTo>
                    <a:pt x="4355" y="193"/>
                  </a:lnTo>
                  <a:lnTo>
                    <a:pt x="4289" y="208"/>
                  </a:lnTo>
                  <a:lnTo>
                    <a:pt x="4226" y="223"/>
                  </a:lnTo>
                  <a:lnTo>
                    <a:pt x="4164" y="238"/>
                  </a:lnTo>
                  <a:lnTo>
                    <a:pt x="4104" y="254"/>
                  </a:lnTo>
                  <a:lnTo>
                    <a:pt x="3992" y="286"/>
                  </a:lnTo>
                  <a:lnTo>
                    <a:pt x="3887" y="319"/>
                  </a:lnTo>
                  <a:lnTo>
                    <a:pt x="3788" y="354"/>
                  </a:lnTo>
                  <a:lnTo>
                    <a:pt x="3691" y="391"/>
                  </a:lnTo>
                  <a:lnTo>
                    <a:pt x="3596" y="431"/>
                  </a:lnTo>
                  <a:lnTo>
                    <a:pt x="3500" y="474"/>
                  </a:lnTo>
                  <a:lnTo>
                    <a:pt x="3400" y="522"/>
                  </a:lnTo>
                  <a:lnTo>
                    <a:pt x="3240" y="602"/>
                  </a:lnTo>
                  <a:lnTo>
                    <a:pt x="3062" y="695"/>
                  </a:lnTo>
                  <a:lnTo>
                    <a:pt x="2934" y="765"/>
                  </a:lnTo>
                  <a:lnTo>
                    <a:pt x="2801" y="840"/>
                  </a:lnTo>
                  <a:lnTo>
                    <a:pt x="2663" y="919"/>
                  </a:lnTo>
                  <a:lnTo>
                    <a:pt x="2522" y="1003"/>
                  </a:lnTo>
                  <a:lnTo>
                    <a:pt x="2379" y="1089"/>
                  </a:lnTo>
                  <a:lnTo>
                    <a:pt x="2235" y="1179"/>
                  </a:lnTo>
                  <a:lnTo>
                    <a:pt x="2091" y="1271"/>
                  </a:lnTo>
                  <a:lnTo>
                    <a:pt x="1947" y="1365"/>
                  </a:lnTo>
                  <a:lnTo>
                    <a:pt x="1806" y="1460"/>
                  </a:lnTo>
                  <a:lnTo>
                    <a:pt x="1666" y="1556"/>
                  </a:lnTo>
                  <a:lnTo>
                    <a:pt x="1518" y="1660"/>
                  </a:lnTo>
                  <a:lnTo>
                    <a:pt x="1365" y="1772"/>
                  </a:lnTo>
                  <a:lnTo>
                    <a:pt x="1209" y="1887"/>
                  </a:lnTo>
                  <a:lnTo>
                    <a:pt x="977" y="2063"/>
                  </a:lnTo>
                  <a:lnTo>
                    <a:pt x="756" y="2234"/>
                  </a:lnTo>
                  <a:lnTo>
                    <a:pt x="621" y="2341"/>
                  </a:lnTo>
                  <a:lnTo>
                    <a:pt x="498" y="2440"/>
                  </a:lnTo>
                  <a:lnTo>
                    <a:pt x="443" y="2485"/>
                  </a:lnTo>
                  <a:lnTo>
                    <a:pt x="393" y="2527"/>
                  </a:lnTo>
                  <a:lnTo>
                    <a:pt x="347" y="2566"/>
                  </a:lnTo>
                  <a:lnTo>
                    <a:pt x="268" y="2636"/>
                  </a:lnTo>
                  <a:lnTo>
                    <a:pt x="203" y="2697"/>
                  </a:lnTo>
                  <a:lnTo>
                    <a:pt x="150" y="2750"/>
                  </a:lnTo>
                  <a:lnTo>
                    <a:pt x="108" y="2796"/>
                  </a:lnTo>
                  <a:lnTo>
                    <a:pt x="63" y="2855"/>
                  </a:lnTo>
                  <a:lnTo>
                    <a:pt x="25" y="2920"/>
                  </a:lnTo>
                  <a:lnTo>
                    <a:pt x="0" y="2988"/>
                  </a:lnTo>
                  <a:lnTo>
                    <a:pt x="8674" y="2988"/>
                  </a:lnTo>
                  <a:lnTo>
                    <a:pt x="8674" y="2968"/>
                  </a:lnTo>
                  <a:lnTo>
                    <a:pt x="8675" y="2943"/>
                  </a:lnTo>
                  <a:lnTo>
                    <a:pt x="8676" y="2915"/>
                  </a:lnTo>
                  <a:lnTo>
                    <a:pt x="8678" y="2884"/>
                  </a:lnTo>
                  <a:lnTo>
                    <a:pt x="8681" y="2811"/>
                  </a:lnTo>
                  <a:lnTo>
                    <a:pt x="8683" y="2771"/>
                  </a:lnTo>
                  <a:lnTo>
                    <a:pt x="8687" y="2685"/>
                  </a:lnTo>
                  <a:lnTo>
                    <a:pt x="8690" y="2591"/>
                  </a:lnTo>
                  <a:lnTo>
                    <a:pt x="8691" y="2493"/>
                  </a:lnTo>
                  <a:lnTo>
                    <a:pt x="8691" y="2440"/>
                  </a:lnTo>
                  <a:lnTo>
                    <a:pt x="8689" y="2341"/>
                  </a:lnTo>
                  <a:lnTo>
                    <a:pt x="8684" y="2241"/>
                  </a:lnTo>
                  <a:lnTo>
                    <a:pt x="8674" y="2144"/>
                  </a:lnTo>
                  <a:lnTo>
                    <a:pt x="8662" y="2044"/>
                  </a:lnTo>
                  <a:lnTo>
                    <a:pt x="8647" y="1938"/>
                  </a:lnTo>
                  <a:lnTo>
                    <a:pt x="8630" y="1826"/>
                  </a:lnTo>
                  <a:lnTo>
                    <a:pt x="8610" y="1711"/>
                  </a:lnTo>
                  <a:lnTo>
                    <a:pt x="8588" y="1595"/>
                  </a:lnTo>
                  <a:lnTo>
                    <a:pt x="8564" y="1481"/>
                  </a:lnTo>
                  <a:lnTo>
                    <a:pt x="8538" y="1371"/>
                  </a:lnTo>
                  <a:lnTo>
                    <a:pt x="8509" y="1267"/>
                  </a:lnTo>
                  <a:lnTo>
                    <a:pt x="8478" y="1171"/>
                  </a:lnTo>
                  <a:lnTo>
                    <a:pt x="8445" y="1085"/>
                  </a:lnTo>
                  <a:lnTo>
                    <a:pt x="8408" y="1009"/>
                  </a:lnTo>
                  <a:lnTo>
                    <a:pt x="8367" y="941"/>
                  </a:lnTo>
                  <a:lnTo>
                    <a:pt x="8323" y="880"/>
                  </a:lnTo>
                  <a:lnTo>
                    <a:pt x="8276" y="824"/>
                  </a:lnTo>
                  <a:lnTo>
                    <a:pt x="8227" y="773"/>
                  </a:lnTo>
                  <a:lnTo>
                    <a:pt x="8177" y="726"/>
                  </a:lnTo>
                  <a:lnTo>
                    <a:pt x="8127" y="681"/>
                  </a:lnTo>
                  <a:lnTo>
                    <a:pt x="8028" y="597"/>
                  </a:lnTo>
                  <a:lnTo>
                    <a:pt x="8004" y="576"/>
                  </a:lnTo>
                  <a:lnTo>
                    <a:pt x="7981" y="556"/>
                  </a:lnTo>
                  <a:lnTo>
                    <a:pt x="7958" y="535"/>
                  </a:lnTo>
                  <a:lnTo>
                    <a:pt x="7936" y="515"/>
                  </a:lnTo>
                  <a:lnTo>
                    <a:pt x="7871" y="459"/>
                  </a:lnTo>
                  <a:lnTo>
                    <a:pt x="7807" y="409"/>
                  </a:lnTo>
                  <a:lnTo>
                    <a:pt x="7742" y="363"/>
                  </a:lnTo>
                  <a:lnTo>
                    <a:pt x="7674" y="319"/>
                  </a:lnTo>
                  <a:lnTo>
                    <a:pt x="7601" y="278"/>
                  </a:lnTo>
                  <a:lnTo>
                    <a:pt x="7434" y="199"/>
                  </a:lnTo>
                  <a:lnTo>
                    <a:pt x="7376" y="173"/>
                  </a:lnTo>
                  <a:lnTo>
                    <a:pt x="7317" y="147"/>
                  </a:lnTo>
                  <a:lnTo>
                    <a:pt x="7255" y="123"/>
                  </a:lnTo>
                  <a:lnTo>
                    <a:pt x="7190" y="101"/>
                  </a:lnTo>
                  <a:lnTo>
                    <a:pt x="7120" y="80"/>
                  </a:lnTo>
                  <a:lnTo>
                    <a:pt x="7045" y="61"/>
                  </a:lnTo>
                  <a:lnTo>
                    <a:pt x="6963" y="45"/>
                  </a:lnTo>
                  <a:lnTo>
                    <a:pt x="6873" y="32"/>
                  </a:lnTo>
                  <a:lnTo>
                    <a:pt x="6775" y="21"/>
                  </a:lnTo>
                  <a:lnTo>
                    <a:pt x="6668" y="13"/>
                  </a:lnTo>
                  <a:lnTo>
                    <a:pt x="6552" y="6"/>
                  </a:lnTo>
                  <a:lnTo>
                    <a:pt x="6428" y="2"/>
                  </a:lnTo>
                  <a:lnTo>
                    <a:pt x="6300" y="0"/>
                  </a:lnTo>
                  <a:lnTo>
                    <a:pt x="6234" y="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27" name="Group 15855"/>
          <p:cNvGrpSpPr>
            <a:grpSpLocks/>
          </p:cNvGrpSpPr>
          <p:nvPr/>
        </p:nvGrpSpPr>
        <p:grpSpPr bwMode="auto">
          <a:xfrm>
            <a:off x="1235291" y="3595670"/>
            <a:ext cx="1400492" cy="2114449"/>
            <a:chOff x="2808" y="5468"/>
            <a:chExt cx="1965" cy="3492"/>
          </a:xfrm>
        </p:grpSpPr>
        <p:sp>
          <p:nvSpPr>
            <p:cNvPr id="136" name="Freeform 15856"/>
            <p:cNvSpPr>
              <a:spLocks/>
            </p:cNvSpPr>
            <p:nvPr/>
          </p:nvSpPr>
          <p:spPr bwMode="auto">
            <a:xfrm>
              <a:off x="2808" y="5468"/>
              <a:ext cx="1965" cy="3492"/>
            </a:xfrm>
            <a:custGeom>
              <a:avLst/>
              <a:gdLst>
                <a:gd name="T0" fmla="+- 0 2808 2808"/>
                <a:gd name="T1" fmla="*/ T0 w 1965"/>
                <a:gd name="T2" fmla="+- 0 8960 5468"/>
                <a:gd name="T3" fmla="*/ 8960 h 3492"/>
                <a:gd name="T4" fmla="+- 0 4773 2808"/>
                <a:gd name="T5" fmla="*/ T4 w 1965"/>
                <a:gd name="T6" fmla="+- 0 8960 5468"/>
                <a:gd name="T7" fmla="*/ 8960 h 3492"/>
                <a:gd name="T8" fmla="+- 0 4773 2808"/>
                <a:gd name="T9" fmla="*/ T8 w 1965"/>
                <a:gd name="T10" fmla="+- 0 5468 5468"/>
                <a:gd name="T11" fmla="*/ 5468 h 3492"/>
                <a:gd name="T12" fmla="+- 0 2808 2808"/>
                <a:gd name="T13" fmla="*/ T12 w 1965"/>
                <a:gd name="T14" fmla="+- 0 5468 5468"/>
                <a:gd name="T15" fmla="*/ 5468 h 3492"/>
                <a:gd name="T16" fmla="+- 0 2808 2808"/>
                <a:gd name="T17" fmla="*/ T16 w 1965"/>
                <a:gd name="T18" fmla="+- 0 8960 5468"/>
                <a:gd name="T19" fmla="*/ 8960 h 34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965" h="3492">
                  <a:moveTo>
                    <a:pt x="0" y="3492"/>
                  </a:moveTo>
                  <a:lnTo>
                    <a:pt x="1965" y="3492"/>
                  </a:lnTo>
                  <a:lnTo>
                    <a:pt x="1965" y="0"/>
                  </a:lnTo>
                  <a:lnTo>
                    <a:pt x="0" y="0"/>
                  </a:lnTo>
                  <a:lnTo>
                    <a:pt x="0" y="3492"/>
                  </a:lnTo>
                </a:path>
              </a:pathLst>
            </a:custGeom>
            <a:solidFill>
              <a:srgbClr val="9ED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28" name="Group 15853"/>
          <p:cNvGrpSpPr>
            <a:grpSpLocks/>
          </p:cNvGrpSpPr>
          <p:nvPr/>
        </p:nvGrpSpPr>
        <p:grpSpPr bwMode="auto">
          <a:xfrm>
            <a:off x="2635782" y="3595670"/>
            <a:ext cx="4112895" cy="2114449"/>
            <a:chOff x="4773" y="5468"/>
            <a:chExt cx="6477" cy="3492"/>
          </a:xfrm>
        </p:grpSpPr>
        <p:sp>
          <p:nvSpPr>
            <p:cNvPr id="135" name="Freeform 15854"/>
            <p:cNvSpPr>
              <a:spLocks/>
            </p:cNvSpPr>
            <p:nvPr/>
          </p:nvSpPr>
          <p:spPr bwMode="auto">
            <a:xfrm>
              <a:off x="4773" y="5468"/>
              <a:ext cx="6477" cy="3492"/>
            </a:xfrm>
            <a:custGeom>
              <a:avLst/>
              <a:gdLst>
                <a:gd name="T0" fmla="+- 0 4773 4773"/>
                <a:gd name="T1" fmla="*/ T0 w 6477"/>
                <a:gd name="T2" fmla="+- 0 8960 5468"/>
                <a:gd name="T3" fmla="*/ 8960 h 3492"/>
                <a:gd name="T4" fmla="+- 0 11250 4773"/>
                <a:gd name="T5" fmla="*/ T4 w 6477"/>
                <a:gd name="T6" fmla="+- 0 8960 5468"/>
                <a:gd name="T7" fmla="*/ 8960 h 3492"/>
                <a:gd name="T8" fmla="+- 0 11250 4773"/>
                <a:gd name="T9" fmla="*/ T8 w 6477"/>
                <a:gd name="T10" fmla="+- 0 5468 5468"/>
                <a:gd name="T11" fmla="*/ 5468 h 3492"/>
                <a:gd name="T12" fmla="+- 0 4773 4773"/>
                <a:gd name="T13" fmla="*/ T12 w 6477"/>
                <a:gd name="T14" fmla="+- 0 5468 5468"/>
                <a:gd name="T15" fmla="*/ 5468 h 3492"/>
                <a:gd name="T16" fmla="+- 0 4773 4773"/>
                <a:gd name="T17" fmla="*/ T16 w 6477"/>
                <a:gd name="T18" fmla="+- 0 8960 5468"/>
                <a:gd name="T19" fmla="*/ 8960 h 34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477" h="3492">
                  <a:moveTo>
                    <a:pt x="0" y="3492"/>
                  </a:moveTo>
                  <a:lnTo>
                    <a:pt x="6477" y="3492"/>
                  </a:lnTo>
                  <a:lnTo>
                    <a:pt x="6477" y="0"/>
                  </a:lnTo>
                  <a:lnTo>
                    <a:pt x="0" y="0"/>
                  </a:lnTo>
                  <a:lnTo>
                    <a:pt x="0" y="3492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32" name="Group 15832"/>
          <p:cNvGrpSpPr>
            <a:grpSpLocks/>
          </p:cNvGrpSpPr>
          <p:nvPr/>
        </p:nvGrpSpPr>
        <p:grpSpPr bwMode="auto">
          <a:xfrm>
            <a:off x="1375307" y="3569587"/>
            <a:ext cx="6252845" cy="1905441"/>
            <a:chOff x="2788" y="5738"/>
            <a:chExt cx="9727" cy="2849"/>
          </a:xfrm>
        </p:grpSpPr>
        <p:sp>
          <p:nvSpPr>
            <p:cNvPr id="118" name="Freeform 15834"/>
            <p:cNvSpPr>
              <a:spLocks/>
            </p:cNvSpPr>
            <p:nvPr/>
          </p:nvSpPr>
          <p:spPr bwMode="auto">
            <a:xfrm>
              <a:off x="2788" y="5777"/>
              <a:ext cx="9727" cy="2810"/>
            </a:xfrm>
            <a:custGeom>
              <a:avLst/>
              <a:gdLst>
                <a:gd name="T0" fmla="+- 0 4773 2788"/>
                <a:gd name="T1" fmla="*/ T0 w 9727"/>
                <a:gd name="T2" fmla="+- 0 7372 5725"/>
                <a:gd name="T3" fmla="*/ 7372 h 2810"/>
                <a:gd name="T4" fmla="+- 0 2788 2788"/>
                <a:gd name="T5" fmla="*/ T4 w 9727"/>
                <a:gd name="T6" fmla="+- 0 8067 5725"/>
                <a:gd name="T7" fmla="*/ 8067 h 2810"/>
                <a:gd name="T8" fmla="+- 0 2810 2788"/>
                <a:gd name="T9" fmla="*/ T8 w 9727"/>
                <a:gd name="T10" fmla="+- 0 8535 5725"/>
                <a:gd name="T11" fmla="*/ 8535 h 2810"/>
                <a:gd name="T12" fmla="+- 0 4773 2788"/>
                <a:gd name="T13" fmla="*/ T12 w 9727"/>
                <a:gd name="T14" fmla="+- 0 7900 5725"/>
                <a:gd name="T15" fmla="*/ 7900 h 2810"/>
                <a:gd name="T16" fmla="+- 0 8705 2788"/>
                <a:gd name="T17" fmla="*/ T16 w 9727"/>
                <a:gd name="T18" fmla="+- 0 7900 5725"/>
                <a:gd name="T19" fmla="*/ 7900 h 2810"/>
                <a:gd name="T20" fmla="+- 0 4773 2788"/>
                <a:gd name="T21" fmla="*/ T20 w 9727"/>
                <a:gd name="T22" fmla="+- 0 7795 5725"/>
                <a:gd name="T23" fmla="*/ 7795 h 2810"/>
                <a:gd name="T24" fmla="+- 0 4773 2788"/>
                <a:gd name="T25" fmla="*/ T24 w 9727"/>
                <a:gd name="T26" fmla="+- 0 7372 5725"/>
                <a:gd name="T27" fmla="*/ 7372 h 28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9727" h="2810">
                  <a:moveTo>
                    <a:pt x="1985" y="1647"/>
                  </a:moveTo>
                  <a:lnTo>
                    <a:pt x="0" y="2342"/>
                  </a:lnTo>
                  <a:lnTo>
                    <a:pt x="22" y="2810"/>
                  </a:lnTo>
                  <a:lnTo>
                    <a:pt x="1985" y="2175"/>
                  </a:lnTo>
                  <a:lnTo>
                    <a:pt x="5917" y="2175"/>
                  </a:lnTo>
                  <a:lnTo>
                    <a:pt x="1985" y="2070"/>
                  </a:lnTo>
                  <a:lnTo>
                    <a:pt x="1985" y="1647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9" name="Freeform 15833"/>
            <p:cNvSpPr>
              <a:spLocks/>
            </p:cNvSpPr>
            <p:nvPr/>
          </p:nvSpPr>
          <p:spPr bwMode="auto">
            <a:xfrm>
              <a:off x="2788" y="5738"/>
              <a:ext cx="9727" cy="2810"/>
            </a:xfrm>
            <a:custGeom>
              <a:avLst/>
              <a:gdLst>
                <a:gd name="T0" fmla="+- 0 12515 2788"/>
                <a:gd name="T1" fmla="*/ T0 w 9727"/>
                <a:gd name="T2" fmla="+- 0 5725 5725"/>
                <a:gd name="T3" fmla="*/ 5725 h 2810"/>
                <a:gd name="T4" fmla="+- 0 11247 2788"/>
                <a:gd name="T5" fmla="*/ T4 w 9727"/>
                <a:gd name="T6" fmla="+- 0 6740 5725"/>
                <a:gd name="T7" fmla="*/ 6740 h 2810"/>
                <a:gd name="T8" fmla="+- 0 8818 2788"/>
                <a:gd name="T9" fmla="*/ T8 w 9727"/>
                <a:gd name="T10" fmla="+- 0 7477 5725"/>
                <a:gd name="T11" fmla="*/ 7477 h 2810"/>
                <a:gd name="T12" fmla="+- 0 8705 2788"/>
                <a:gd name="T13" fmla="*/ T12 w 9727"/>
                <a:gd name="T14" fmla="+- 0 7900 5725"/>
                <a:gd name="T15" fmla="*/ 7900 h 2810"/>
                <a:gd name="T16" fmla="+- 0 4773 2788"/>
                <a:gd name="T17" fmla="*/ T16 w 9727"/>
                <a:gd name="T18" fmla="+- 0 7900 5725"/>
                <a:gd name="T19" fmla="*/ 7900 h 2810"/>
                <a:gd name="T20" fmla="+- 0 11247 2788"/>
                <a:gd name="T21" fmla="*/ T20 w 9727"/>
                <a:gd name="T22" fmla="+- 0 8112 5725"/>
                <a:gd name="T23" fmla="*/ 8112 h 2810"/>
                <a:gd name="T24" fmla="+- 0 12515 2788"/>
                <a:gd name="T25" fmla="*/ T24 w 9727"/>
                <a:gd name="T26" fmla="+- 0 7422 5725"/>
                <a:gd name="T27" fmla="*/ 7422 h 2810"/>
                <a:gd name="T28" fmla="+- 0 12515 2788"/>
                <a:gd name="T29" fmla="*/ T28 w 9727"/>
                <a:gd name="T30" fmla="+- 0 5725 5725"/>
                <a:gd name="T31" fmla="*/ 5725 h 28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9727" h="2810">
                  <a:moveTo>
                    <a:pt x="9727" y="0"/>
                  </a:moveTo>
                  <a:lnTo>
                    <a:pt x="8459" y="1015"/>
                  </a:lnTo>
                  <a:lnTo>
                    <a:pt x="6030" y="1752"/>
                  </a:lnTo>
                  <a:lnTo>
                    <a:pt x="5917" y="2175"/>
                  </a:lnTo>
                  <a:lnTo>
                    <a:pt x="1985" y="2175"/>
                  </a:lnTo>
                  <a:lnTo>
                    <a:pt x="8459" y="2387"/>
                  </a:lnTo>
                  <a:lnTo>
                    <a:pt x="9727" y="1697"/>
                  </a:lnTo>
                  <a:lnTo>
                    <a:pt x="9727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34" name="Group 15819"/>
          <p:cNvGrpSpPr>
            <a:grpSpLocks/>
          </p:cNvGrpSpPr>
          <p:nvPr/>
        </p:nvGrpSpPr>
        <p:grpSpPr bwMode="auto">
          <a:xfrm>
            <a:off x="5592342" y="4633795"/>
            <a:ext cx="121285" cy="525145"/>
            <a:chOff x="9429" y="7265"/>
            <a:chExt cx="191" cy="827"/>
          </a:xfrm>
        </p:grpSpPr>
        <p:sp>
          <p:nvSpPr>
            <p:cNvPr id="107" name="Freeform 15826"/>
            <p:cNvSpPr>
              <a:spLocks/>
            </p:cNvSpPr>
            <p:nvPr/>
          </p:nvSpPr>
          <p:spPr bwMode="auto">
            <a:xfrm>
              <a:off x="9429" y="7265"/>
              <a:ext cx="191" cy="827"/>
            </a:xfrm>
            <a:custGeom>
              <a:avLst/>
              <a:gdLst>
                <a:gd name="T0" fmla="+- 0 9501 9429"/>
                <a:gd name="T1" fmla="*/ T0 w 191"/>
                <a:gd name="T2" fmla="+- 0 7913 7265"/>
                <a:gd name="T3" fmla="*/ 7913 h 827"/>
                <a:gd name="T4" fmla="+- 0 9441 9429"/>
                <a:gd name="T5" fmla="*/ T4 w 191"/>
                <a:gd name="T6" fmla="+- 0 7915 7265"/>
                <a:gd name="T7" fmla="*/ 7915 h 827"/>
                <a:gd name="T8" fmla="+- 0 9535 9429"/>
                <a:gd name="T9" fmla="*/ T8 w 191"/>
                <a:gd name="T10" fmla="+- 0 8092 7265"/>
                <a:gd name="T11" fmla="*/ 8092 h 827"/>
                <a:gd name="T12" fmla="+- 0 9605 9429"/>
                <a:gd name="T13" fmla="*/ T12 w 191"/>
                <a:gd name="T14" fmla="+- 0 7943 7265"/>
                <a:gd name="T15" fmla="*/ 7943 h 827"/>
                <a:gd name="T16" fmla="+- 0 9501 9429"/>
                <a:gd name="T17" fmla="*/ T16 w 191"/>
                <a:gd name="T18" fmla="+- 0 7943 7265"/>
                <a:gd name="T19" fmla="*/ 7943 h 827"/>
                <a:gd name="T20" fmla="+- 0 9501 9429"/>
                <a:gd name="T21" fmla="*/ T20 w 191"/>
                <a:gd name="T22" fmla="+- 0 7913 7265"/>
                <a:gd name="T23" fmla="*/ 7913 h 8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91" h="827">
                  <a:moveTo>
                    <a:pt x="72" y="648"/>
                  </a:moveTo>
                  <a:lnTo>
                    <a:pt x="12" y="650"/>
                  </a:lnTo>
                  <a:lnTo>
                    <a:pt x="106" y="827"/>
                  </a:lnTo>
                  <a:lnTo>
                    <a:pt x="176" y="678"/>
                  </a:lnTo>
                  <a:lnTo>
                    <a:pt x="72" y="678"/>
                  </a:lnTo>
                  <a:lnTo>
                    <a:pt x="72" y="64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8" name="Freeform 15825"/>
            <p:cNvSpPr>
              <a:spLocks/>
            </p:cNvSpPr>
            <p:nvPr/>
          </p:nvSpPr>
          <p:spPr bwMode="auto">
            <a:xfrm>
              <a:off x="9429" y="7265"/>
              <a:ext cx="191" cy="827"/>
            </a:xfrm>
            <a:custGeom>
              <a:avLst/>
              <a:gdLst>
                <a:gd name="T0" fmla="+- 0 9561 9429"/>
                <a:gd name="T1" fmla="*/ T0 w 191"/>
                <a:gd name="T2" fmla="+- 0 7912 7265"/>
                <a:gd name="T3" fmla="*/ 7912 h 827"/>
                <a:gd name="T4" fmla="+- 0 9501 9429"/>
                <a:gd name="T5" fmla="*/ T4 w 191"/>
                <a:gd name="T6" fmla="+- 0 7913 7265"/>
                <a:gd name="T7" fmla="*/ 7913 h 827"/>
                <a:gd name="T8" fmla="+- 0 9501 9429"/>
                <a:gd name="T9" fmla="*/ T8 w 191"/>
                <a:gd name="T10" fmla="+- 0 7943 7265"/>
                <a:gd name="T11" fmla="*/ 7943 h 827"/>
                <a:gd name="T12" fmla="+- 0 9561 9429"/>
                <a:gd name="T13" fmla="*/ T12 w 191"/>
                <a:gd name="T14" fmla="+- 0 7942 7265"/>
                <a:gd name="T15" fmla="*/ 7942 h 827"/>
                <a:gd name="T16" fmla="+- 0 9561 9429"/>
                <a:gd name="T17" fmla="*/ T16 w 191"/>
                <a:gd name="T18" fmla="+- 0 7912 7265"/>
                <a:gd name="T19" fmla="*/ 7912 h 8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91" h="827">
                  <a:moveTo>
                    <a:pt x="132" y="647"/>
                  </a:moveTo>
                  <a:lnTo>
                    <a:pt x="72" y="648"/>
                  </a:lnTo>
                  <a:lnTo>
                    <a:pt x="72" y="678"/>
                  </a:lnTo>
                  <a:lnTo>
                    <a:pt x="132" y="677"/>
                  </a:lnTo>
                  <a:lnTo>
                    <a:pt x="132" y="64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9" name="Freeform 15824"/>
            <p:cNvSpPr>
              <a:spLocks/>
            </p:cNvSpPr>
            <p:nvPr/>
          </p:nvSpPr>
          <p:spPr bwMode="auto">
            <a:xfrm>
              <a:off x="9429" y="7265"/>
              <a:ext cx="191" cy="827"/>
            </a:xfrm>
            <a:custGeom>
              <a:avLst/>
              <a:gdLst>
                <a:gd name="T0" fmla="+- 0 9621 9429"/>
                <a:gd name="T1" fmla="*/ T0 w 191"/>
                <a:gd name="T2" fmla="+- 0 7910 7265"/>
                <a:gd name="T3" fmla="*/ 7910 h 827"/>
                <a:gd name="T4" fmla="+- 0 9561 9429"/>
                <a:gd name="T5" fmla="*/ T4 w 191"/>
                <a:gd name="T6" fmla="+- 0 7912 7265"/>
                <a:gd name="T7" fmla="*/ 7912 h 827"/>
                <a:gd name="T8" fmla="+- 0 9561 9429"/>
                <a:gd name="T9" fmla="*/ T8 w 191"/>
                <a:gd name="T10" fmla="+- 0 7942 7265"/>
                <a:gd name="T11" fmla="*/ 7942 h 827"/>
                <a:gd name="T12" fmla="+- 0 9501 9429"/>
                <a:gd name="T13" fmla="*/ T12 w 191"/>
                <a:gd name="T14" fmla="+- 0 7943 7265"/>
                <a:gd name="T15" fmla="*/ 7943 h 827"/>
                <a:gd name="T16" fmla="+- 0 9605 9429"/>
                <a:gd name="T17" fmla="*/ T16 w 191"/>
                <a:gd name="T18" fmla="+- 0 7943 7265"/>
                <a:gd name="T19" fmla="*/ 7943 h 827"/>
                <a:gd name="T20" fmla="+- 0 9621 9429"/>
                <a:gd name="T21" fmla="*/ T20 w 191"/>
                <a:gd name="T22" fmla="+- 0 7910 7265"/>
                <a:gd name="T23" fmla="*/ 7910 h 8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91" h="827">
                  <a:moveTo>
                    <a:pt x="192" y="645"/>
                  </a:moveTo>
                  <a:lnTo>
                    <a:pt x="132" y="647"/>
                  </a:lnTo>
                  <a:lnTo>
                    <a:pt x="132" y="677"/>
                  </a:lnTo>
                  <a:lnTo>
                    <a:pt x="72" y="678"/>
                  </a:lnTo>
                  <a:lnTo>
                    <a:pt x="176" y="678"/>
                  </a:lnTo>
                  <a:lnTo>
                    <a:pt x="192" y="64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0" name="Freeform 15823"/>
            <p:cNvSpPr>
              <a:spLocks/>
            </p:cNvSpPr>
            <p:nvPr/>
          </p:nvSpPr>
          <p:spPr bwMode="auto">
            <a:xfrm>
              <a:off x="9429" y="7265"/>
              <a:ext cx="191" cy="827"/>
            </a:xfrm>
            <a:custGeom>
              <a:avLst/>
              <a:gdLst>
                <a:gd name="T0" fmla="+- 0 9549 9429"/>
                <a:gd name="T1" fmla="*/ T0 w 191"/>
                <a:gd name="T2" fmla="+- 0 7444 7265"/>
                <a:gd name="T3" fmla="*/ 7444 h 827"/>
                <a:gd name="T4" fmla="+- 0 9489 9429"/>
                <a:gd name="T5" fmla="*/ T4 w 191"/>
                <a:gd name="T6" fmla="+- 0 7446 7265"/>
                <a:gd name="T7" fmla="*/ 7446 h 827"/>
                <a:gd name="T8" fmla="+- 0 9501 9429"/>
                <a:gd name="T9" fmla="*/ T8 w 191"/>
                <a:gd name="T10" fmla="+- 0 7913 7265"/>
                <a:gd name="T11" fmla="*/ 7913 h 827"/>
                <a:gd name="T12" fmla="+- 0 9561 9429"/>
                <a:gd name="T13" fmla="*/ T12 w 191"/>
                <a:gd name="T14" fmla="+- 0 7912 7265"/>
                <a:gd name="T15" fmla="*/ 7912 h 827"/>
                <a:gd name="T16" fmla="+- 0 9549 9429"/>
                <a:gd name="T17" fmla="*/ T16 w 191"/>
                <a:gd name="T18" fmla="+- 0 7444 7265"/>
                <a:gd name="T19" fmla="*/ 7444 h 8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91" h="827">
                  <a:moveTo>
                    <a:pt x="120" y="179"/>
                  </a:moveTo>
                  <a:lnTo>
                    <a:pt x="60" y="181"/>
                  </a:lnTo>
                  <a:lnTo>
                    <a:pt x="72" y="648"/>
                  </a:lnTo>
                  <a:lnTo>
                    <a:pt x="132" y="647"/>
                  </a:lnTo>
                  <a:lnTo>
                    <a:pt x="120" y="17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1" name="Freeform 15822"/>
            <p:cNvSpPr>
              <a:spLocks/>
            </p:cNvSpPr>
            <p:nvPr/>
          </p:nvSpPr>
          <p:spPr bwMode="auto">
            <a:xfrm>
              <a:off x="9429" y="7265"/>
              <a:ext cx="191" cy="827"/>
            </a:xfrm>
            <a:custGeom>
              <a:avLst/>
              <a:gdLst>
                <a:gd name="T0" fmla="+- 0 9515 9429"/>
                <a:gd name="T1" fmla="*/ T0 w 191"/>
                <a:gd name="T2" fmla="+- 0 7265 7265"/>
                <a:gd name="T3" fmla="*/ 7265 h 827"/>
                <a:gd name="T4" fmla="+- 0 9429 9429"/>
                <a:gd name="T5" fmla="*/ T4 w 191"/>
                <a:gd name="T6" fmla="+- 0 7447 7265"/>
                <a:gd name="T7" fmla="*/ 7447 h 827"/>
                <a:gd name="T8" fmla="+- 0 9489 9429"/>
                <a:gd name="T9" fmla="*/ T8 w 191"/>
                <a:gd name="T10" fmla="+- 0 7446 7265"/>
                <a:gd name="T11" fmla="*/ 7446 h 827"/>
                <a:gd name="T12" fmla="+- 0 9489 9429"/>
                <a:gd name="T13" fmla="*/ T12 w 191"/>
                <a:gd name="T14" fmla="+- 0 7416 7265"/>
                <a:gd name="T15" fmla="*/ 7416 h 827"/>
                <a:gd name="T16" fmla="+- 0 9549 9429"/>
                <a:gd name="T17" fmla="*/ T16 w 191"/>
                <a:gd name="T18" fmla="+- 0 7414 7265"/>
                <a:gd name="T19" fmla="*/ 7414 h 827"/>
                <a:gd name="T20" fmla="+- 0 9594 9429"/>
                <a:gd name="T21" fmla="*/ T20 w 191"/>
                <a:gd name="T22" fmla="+- 0 7414 7265"/>
                <a:gd name="T23" fmla="*/ 7414 h 827"/>
                <a:gd name="T24" fmla="+- 0 9515 9429"/>
                <a:gd name="T25" fmla="*/ T24 w 191"/>
                <a:gd name="T26" fmla="+- 0 7265 7265"/>
                <a:gd name="T27" fmla="*/ 7265 h 8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91" h="827">
                  <a:moveTo>
                    <a:pt x="86" y="0"/>
                  </a:moveTo>
                  <a:lnTo>
                    <a:pt x="0" y="182"/>
                  </a:lnTo>
                  <a:lnTo>
                    <a:pt x="60" y="181"/>
                  </a:lnTo>
                  <a:lnTo>
                    <a:pt x="60" y="151"/>
                  </a:lnTo>
                  <a:lnTo>
                    <a:pt x="120" y="149"/>
                  </a:lnTo>
                  <a:lnTo>
                    <a:pt x="165" y="149"/>
                  </a:lnTo>
                  <a:lnTo>
                    <a:pt x="8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2" name="Freeform 15821"/>
            <p:cNvSpPr>
              <a:spLocks/>
            </p:cNvSpPr>
            <p:nvPr/>
          </p:nvSpPr>
          <p:spPr bwMode="auto">
            <a:xfrm>
              <a:off x="9429" y="7265"/>
              <a:ext cx="191" cy="827"/>
            </a:xfrm>
            <a:custGeom>
              <a:avLst/>
              <a:gdLst>
                <a:gd name="T0" fmla="+- 0 9549 9429"/>
                <a:gd name="T1" fmla="*/ T0 w 191"/>
                <a:gd name="T2" fmla="+- 0 7414 7265"/>
                <a:gd name="T3" fmla="*/ 7414 h 827"/>
                <a:gd name="T4" fmla="+- 0 9489 9429"/>
                <a:gd name="T5" fmla="*/ T4 w 191"/>
                <a:gd name="T6" fmla="+- 0 7416 7265"/>
                <a:gd name="T7" fmla="*/ 7416 h 827"/>
                <a:gd name="T8" fmla="+- 0 9489 9429"/>
                <a:gd name="T9" fmla="*/ T8 w 191"/>
                <a:gd name="T10" fmla="+- 0 7446 7265"/>
                <a:gd name="T11" fmla="*/ 7446 h 827"/>
                <a:gd name="T12" fmla="+- 0 9549 9429"/>
                <a:gd name="T13" fmla="*/ T12 w 191"/>
                <a:gd name="T14" fmla="+- 0 7444 7265"/>
                <a:gd name="T15" fmla="*/ 7444 h 827"/>
                <a:gd name="T16" fmla="+- 0 9549 9429"/>
                <a:gd name="T17" fmla="*/ T16 w 191"/>
                <a:gd name="T18" fmla="+- 0 7414 7265"/>
                <a:gd name="T19" fmla="*/ 7414 h 8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91" h="827">
                  <a:moveTo>
                    <a:pt x="120" y="149"/>
                  </a:moveTo>
                  <a:lnTo>
                    <a:pt x="60" y="151"/>
                  </a:lnTo>
                  <a:lnTo>
                    <a:pt x="60" y="181"/>
                  </a:lnTo>
                  <a:lnTo>
                    <a:pt x="120" y="179"/>
                  </a:lnTo>
                  <a:lnTo>
                    <a:pt x="120" y="14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13" name="Freeform 15820"/>
            <p:cNvSpPr>
              <a:spLocks/>
            </p:cNvSpPr>
            <p:nvPr/>
          </p:nvSpPr>
          <p:spPr bwMode="auto">
            <a:xfrm>
              <a:off x="9429" y="7265"/>
              <a:ext cx="191" cy="827"/>
            </a:xfrm>
            <a:custGeom>
              <a:avLst/>
              <a:gdLst>
                <a:gd name="T0" fmla="+- 0 9594 9429"/>
                <a:gd name="T1" fmla="*/ T0 w 191"/>
                <a:gd name="T2" fmla="+- 0 7414 7265"/>
                <a:gd name="T3" fmla="*/ 7414 h 827"/>
                <a:gd name="T4" fmla="+- 0 9549 9429"/>
                <a:gd name="T5" fmla="*/ T4 w 191"/>
                <a:gd name="T6" fmla="+- 0 7414 7265"/>
                <a:gd name="T7" fmla="*/ 7414 h 827"/>
                <a:gd name="T8" fmla="+- 0 9549 9429"/>
                <a:gd name="T9" fmla="*/ T8 w 191"/>
                <a:gd name="T10" fmla="+- 0 7444 7265"/>
                <a:gd name="T11" fmla="*/ 7444 h 827"/>
                <a:gd name="T12" fmla="+- 0 9609 9429"/>
                <a:gd name="T13" fmla="*/ T12 w 191"/>
                <a:gd name="T14" fmla="+- 0 7443 7265"/>
                <a:gd name="T15" fmla="*/ 7443 h 827"/>
                <a:gd name="T16" fmla="+- 0 9594 9429"/>
                <a:gd name="T17" fmla="*/ T16 w 191"/>
                <a:gd name="T18" fmla="+- 0 7414 7265"/>
                <a:gd name="T19" fmla="*/ 7414 h 8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91" h="827">
                  <a:moveTo>
                    <a:pt x="165" y="149"/>
                  </a:moveTo>
                  <a:lnTo>
                    <a:pt x="120" y="149"/>
                  </a:lnTo>
                  <a:lnTo>
                    <a:pt x="120" y="179"/>
                  </a:lnTo>
                  <a:lnTo>
                    <a:pt x="180" y="178"/>
                  </a:lnTo>
                  <a:lnTo>
                    <a:pt x="165" y="14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35" name="Group 15817"/>
          <p:cNvGrpSpPr>
            <a:grpSpLocks/>
          </p:cNvGrpSpPr>
          <p:nvPr/>
        </p:nvGrpSpPr>
        <p:grpSpPr bwMode="auto">
          <a:xfrm>
            <a:off x="2635782" y="5037020"/>
            <a:ext cx="4112895" cy="134620"/>
            <a:chOff x="4773" y="7900"/>
            <a:chExt cx="6477" cy="212"/>
          </a:xfrm>
        </p:grpSpPr>
        <p:sp>
          <p:nvSpPr>
            <p:cNvPr id="106" name="Freeform 15818"/>
            <p:cNvSpPr>
              <a:spLocks/>
            </p:cNvSpPr>
            <p:nvPr/>
          </p:nvSpPr>
          <p:spPr bwMode="auto">
            <a:xfrm>
              <a:off x="4773" y="7900"/>
              <a:ext cx="6477" cy="212"/>
            </a:xfrm>
            <a:custGeom>
              <a:avLst/>
              <a:gdLst>
                <a:gd name="T0" fmla="+- 0 4773 4773"/>
                <a:gd name="T1" fmla="*/ T0 w 6477"/>
                <a:gd name="T2" fmla="+- 0 7900 7900"/>
                <a:gd name="T3" fmla="*/ 7900 h 212"/>
                <a:gd name="T4" fmla="+- 0 11250 4773"/>
                <a:gd name="T5" fmla="*/ T4 w 6477"/>
                <a:gd name="T6" fmla="+- 0 8112 7900"/>
                <a:gd name="T7" fmla="*/ 8112 h 2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</a:cxnLst>
              <a:rect l="0" t="0" r="r" b="b"/>
              <a:pathLst>
                <a:path w="6477" h="212">
                  <a:moveTo>
                    <a:pt x="0" y="0"/>
                  </a:moveTo>
                  <a:lnTo>
                    <a:pt x="6477" y="212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36" name="Group 15815"/>
          <p:cNvGrpSpPr>
            <a:grpSpLocks/>
          </p:cNvGrpSpPr>
          <p:nvPr/>
        </p:nvGrpSpPr>
        <p:grpSpPr bwMode="auto">
          <a:xfrm>
            <a:off x="6747408" y="4708383"/>
            <a:ext cx="858520" cy="463257"/>
            <a:chOff x="11250" y="7407"/>
            <a:chExt cx="1273" cy="705"/>
          </a:xfrm>
        </p:grpSpPr>
        <p:sp>
          <p:nvSpPr>
            <p:cNvPr id="105" name="Freeform 15816"/>
            <p:cNvSpPr>
              <a:spLocks/>
            </p:cNvSpPr>
            <p:nvPr/>
          </p:nvSpPr>
          <p:spPr bwMode="auto">
            <a:xfrm>
              <a:off x="11250" y="7407"/>
              <a:ext cx="1273" cy="705"/>
            </a:xfrm>
            <a:custGeom>
              <a:avLst/>
              <a:gdLst>
                <a:gd name="T0" fmla="+- 0 11250 11250"/>
                <a:gd name="T1" fmla="*/ T0 w 1273"/>
                <a:gd name="T2" fmla="+- 0 8112 7407"/>
                <a:gd name="T3" fmla="*/ 8112 h 705"/>
                <a:gd name="T4" fmla="+- 0 12523 11250"/>
                <a:gd name="T5" fmla="*/ T4 w 1273"/>
                <a:gd name="T6" fmla="+- 0 7407 7407"/>
                <a:gd name="T7" fmla="*/ 7407 h 7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</a:cxnLst>
              <a:rect l="0" t="0" r="r" b="b"/>
              <a:pathLst>
                <a:path w="1273" h="705">
                  <a:moveTo>
                    <a:pt x="0" y="705"/>
                  </a:moveTo>
                  <a:lnTo>
                    <a:pt x="1273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37" name="Group 15813"/>
          <p:cNvGrpSpPr>
            <a:grpSpLocks/>
          </p:cNvGrpSpPr>
          <p:nvPr/>
        </p:nvGrpSpPr>
        <p:grpSpPr bwMode="auto">
          <a:xfrm>
            <a:off x="1384393" y="4701740"/>
            <a:ext cx="1233805" cy="440055"/>
            <a:chOff x="2830" y="7372"/>
            <a:chExt cx="1943" cy="693"/>
          </a:xfrm>
        </p:grpSpPr>
        <p:sp>
          <p:nvSpPr>
            <p:cNvPr id="104" name="Freeform 15814"/>
            <p:cNvSpPr>
              <a:spLocks/>
            </p:cNvSpPr>
            <p:nvPr/>
          </p:nvSpPr>
          <p:spPr bwMode="auto">
            <a:xfrm>
              <a:off x="2830" y="7372"/>
              <a:ext cx="1943" cy="693"/>
            </a:xfrm>
            <a:custGeom>
              <a:avLst/>
              <a:gdLst>
                <a:gd name="T0" fmla="+- 0 2830 2830"/>
                <a:gd name="T1" fmla="*/ T0 w 1943"/>
                <a:gd name="T2" fmla="+- 0 8065 7372"/>
                <a:gd name="T3" fmla="*/ 8065 h 693"/>
                <a:gd name="T4" fmla="+- 0 4773 2830"/>
                <a:gd name="T5" fmla="*/ T4 w 1943"/>
                <a:gd name="T6" fmla="+- 0 7372 7372"/>
                <a:gd name="T7" fmla="*/ 7372 h 6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</a:cxnLst>
              <a:rect l="0" t="0" r="r" b="b"/>
              <a:pathLst>
                <a:path w="1943" h="693">
                  <a:moveTo>
                    <a:pt x="0" y="693"/>
                  </a:moveTo>
                  <a:lnTo>
                    <a:pt x="1943" y="0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38" name="Group 15811"/>
          <p:cNvGrpSpPr>
            <a:grpSpLocks/>
          </p:cNvGrpSpPr>
          <p:nvPr/>
        </p:nvGrpSpPr>
        <p:grpSpPr bwMode="auto">
          <a:xfrm>
            <a:off x="2635782" y="4970345"/>
            <a:ext cx="2496820" cy="66675"/>
            <a:chOff x="4773" y="7795"/>
            <a:chExt cx="3932" cy="105"/>
          </a:xfrm>
        </p:grpSpPr>
        <p:sp>
          <p:nvSpPr>
            <p:cNvPr id="103" name="Freeform 15812"/>
            <p:cNvSpPr>
              <a:spLocks/>
            </p:cNvSpPr>
            <p:nvPr/>
          </p:nvSpPr>
          <p:spPr bwMode="auto">
            <a:xfrm>
              <a:off x="4773" y="7795"/>
              <a:ext cx="3932" cy="105"/>
            </a:xfrm>
            <a:custGeom>
              <a:avLst/>
              <a:gdLst>
                <a:gd name="T0" fmla="+- 0 4773 4773"/>
                <a:gd name="T1" fmla="*/ T0 w 3932"/>
                <a:gd name="T2" fmla="+- 0 7795 7795"/>
                <a:gd name="T3" fmla="*/ 7795 h 105"/>
                <a:gd name="T4" fmla="+- 0 8705 4773"/>
                <a:gd name="T5" fmla="*/ T4 w 3932"/>
                <a:gd name="T6" fmla="+- 0 7900 7795"/>
                <a:gd name="T7" fmla="*/ 7900 h 1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</a:cxnLst>
              <a:rect l="0" t="0" r="r" b="b"/>
              <a:pathLst>
                <a:path w="3932" h="105">
                  <a:moveTo>
                    <a:pt x="0" y="0"/>
                  </a:moveTo>
                  <a:lnTo>
                    <a:pt x="3932" y="105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39" name="Group 15809"/>
          <p:cNvGrpSpPr>
            <a:grpSpLocks/>
          </p:cNvGrpSpPr>
          <p:nvPr/>
        </p:nvGrpSpPr>
        <p:grpSpPr bwMode="auto">
          <a:xfrm>
            <a:off x="5168162" y="4768415"/>
            <a:ext cx="1270" cy="268605"/>
            <a:chOff x="8761" y="7477"/>
            <a:chExt cx="2" cy="423"/>
          </a:xfrm>
        </p:grpSpPr>
        <p:sp>
          <p:nvSpPr>
            <p:cNvPr id="102" name="Freeform 15810"/>
            <p:cNvSpPr>
              <a:spLocks/>
            </p:cNvSpPr>
            <p:nvPr/>
          </p:nvSpPr>
          <p:spPr bwMode="auto">
            <a:xfrm>
              <a:off x="8761" y="7477"/>
              <a:ext cx="2" cy="423"/>
            </a:xfrm>
            <a:custGeom>
              <a:avLst/>
              <a:gdLst>
                <a:gd name="T0" fmla="+- 0 7477 7477"/>
                <a:gd name="T1" fmla="*/ 7477 h 423"/>
                <a:gd name="T2" fmla="+- 0 7900 7477"/>
                <a:gd name="T3" fmla="*/ 7900 h 423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423">
                  <a:moveTo>
                    <a:pt x="0" y="0"/>
                  </a:moveTo>
                  <a:lnTo>
                    <a:pt x="0" y="423"/>
                  </a:lnTo>
                </a:path>
              </a:pathLst>
            </a:custGeom>
            <a:noFill/>
            <a:ln w="71501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40" name="Group 15807"/>
          <p:cNvGrpSpPr>
            <a:grpSpLocks/>
          </p:cNvGrpSpPr>
          <p:nvPr/>
        </p:nvGrpSpPr>
        <p:grpSpPr bwMode="auto">
          <a:xfrm>
            <a:off x="5204357" y="4300420"/>
            <a:ext cx="1543050" cy="467995"/>
            <a:chOff x="8818" y="6740"/>
            <a:chExt cx="2430" cy="737"/>
          </a:xfrm>
        </p:grpSpPr>
        <p:sp>
          <p:nvSpPr>
            <p:cNvPr id="101" name="Freeform 15808"/>
            <p:cNvSpPr>
              <a:spLocks/>
            </p:cNvSpPr>
            <p:nvPr/>
          </p:nvSpPr>
          <p:spPr bwMode="auto">
            <a:xfrm>
              <a:off x="8818" y="6740"/>
              <a:ext cx="2430" cy="737"/>
            </a:xfrm>
            <a:custGeom>
              <a:avLst/>
              <a:gdLst>
                <a:gd name="T0" fmla="+- 0 8818 8818"/>
                <a:gd name="T1" fmla="*/ T0 w 2430"/>
                <a:gd name="T2" fmla="+- 0 7477 6740"/>
                <a:gd name="T3" fmla="*/ 7477 h 737"/>
                <a:gd name="T4" fmla="+- 0 11248 8818"/>
                <a:gd name="T5" fmla="*/ T4 w 2430"/>
                <a:gd name="T6" fmla="+- 0 6740 6740"/>
                <a:gd name="T7" fmla="*/ 6740 h 73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</a:cxnLst>
              <a:rect l="0" t="0" r="r" b="b"/>
              <a:pathLst>
                <a:path w="2430" h="737">
                  <a:moveTo>
                    <a:pt x="0" y="737"/>
                  </a:moveTo>
                  <a:lnTo>
                    <a:pt x="2430" y="0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41" name="Group 15805"/>
          <p:cNvGrpSpPr>
            <a:grpSpLocks/>
          </p:cNvGrpSpPr>
          <p:nvPr/>
        </p:nvGrpSpPr>
        <p:grpSpPr bwMode="auto">
          <a:xfrm>
            <a:off x="6747407" y="3560889"/>
            <a:ext cx="880745" cy="739531"/>
            <a:chOff x="11248" y="5725"/>
            <a:chExt cx="1267" cy="1015"/>
          </a:xfrm>
        </p:grpSpPr>
        <p:sp>
          <p:nvSpPr>
            <p:cNvPr id="100" name="Freeform 15806"/>
            <p:cNvSpPr>
              <a:spLocks/>
            </p:cNvSpPr>
            <p:nvPr/>
          </p:nvSpPr>
          <p:spPr bwMode="auto">
            <a:xfrm>
              <a:off x="11248" y="5725"/>
              <a:ext cx="1267" cy="1015"/>
            </a:xfrm>
            <a:custGeom>
              <a:avLst/>
              <a:gdLst>
                <a:gd name="T0" fmla="+- 0 11248 11248"/>
                <a:gd name="T1" fmla="*/ T0 w 1267"/>
                <a:gd name="T2" fmla="+- 0 6740 5725"/>
                <a:gd name="T3" fmla="*/ 6740 h 1015"/>
                <a:gd name="T4" fmla="+- 0 12515 11248"/>
                <a:gd name="T5" fmla="*/ T4 w 1267"/>
                <a:gd name="T6" fmla="+- 0 5725 5725"/>
                <a:gd name="T7" fmla="*/ 5725 h 10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</a:cxnLst>
              <a:rect l="0" t="0" r="r" b="b"/>
              <a:pathLst>
                <a:path w="1267" h="1015">
                  <a:moveTo>
                    <a:pt x="0" y="1015"/>
                  </a:moveTo>
                  <a:lnTo>
                    <a:pt x="1267" y="0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42" name="Group 15803"/>
          <p:cNvGrpSpPr>
            <a:grpSpLocks/>
          </p:cNvGrpSpPr>
          <p:nvPr/>
        </p:nvGrpSpPr>
        <p:grpSpPr bwMode="auto">
          <a:xfrm>
            <a:off x="2635782" y="4701740"/>
            <a:ext cx="1270" cy="268605"/>
            <a:chOff x="4773" y="7372"/>
            <a:chExt cx="2" cy="423"/>
          </a:xfrm>
        </p:grpSpPr>
        <p:sp>
          <p:nvSpPr>
            <p:cNvPr id="99" name="Freeform 15804"/>
            <p:cNvSpPr>
              <a:spLocks/>
            </p:cNvSpPr>
            <p:nvPr/>
          </p:nvSpPr>
          <p:spPr bwMode="auto">
            <a:xfrm>
              <a:off x="4773" y="7372"/>
              <a:ext cx="2" cy="423"/>
            </a:xfrm>
            <a:custGeom>
              <a:avLst/>
              <a:gdLst>
                <a:gd name="T0" fmla="+- 0 7372 7372"/>
                <a:gd name="T1" fmla="*/ 7372 h 423"/>
                <a:gd name="T2" fmla="+- 0 7795 7372"/>
                <a:gd name="T3" fmla="*/ 7795 h 423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</a:cxnLst>
              <a:rect l="0" t="0" r="r" b="b"/>
              <a:pathLst>
                <a:path h="423">
                  <a:moveTo>
                    <a:pt x="0" y="0"/>
                  </a:moveTo>
                  <a:lnTo>
                    <a:pt x="0" y="423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43" name="Group 15801"/>
          <p:cNvGrpSpPr>
            <a:grpSpLocks/>
          </p:cNvGrpSpPr>
          <p:nvPr/>
        </p:nvGrpSpPr>
        <p:grpSpPr bwMode="auto">
          <a:xfrm>
            <a:off x="1138901" y="5452945"/>
            <a:ext cx="74930" cy="1270"/>
            <a:chOff x="2690" y="8555"/>
            <a:chExt cx="118" cy="2"/>
          </a:xfrm>
        </p:grpSpPr>
        <p:sp>
          <p:nvSpPr>
            <p:cNvPr id="98" name="Freeform 15802"/>
            <p:cNvSpPr>
              <a:spLocks/>
            </p:cNvSpPr>
            <p:nvPr/>
          </p:nvSpPr>
          <p:spPr bwMode="auto">
            <a:xfrm>
              <a:off x="2690" y="8555"/>
              <a:ext cx="118" cy="2"/>
            </a:xfrm>
            <a:custGeom>
              <a:avLst/>
              <a:gdLst>
                <a:gd name="T0" fmla="+- 0 2808 2690"/>
                <a:gd name="T1" fmla="*/ T0 w 118"/>
                <a:gd name="T2" fmla="+- 0 2690 2690"/>
                <a:gd name="T3" fmla="*/ T2 w 11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118">
                  <a:moveTo>
                    <a:pt x="118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44" name="Group 15799"/>
          <p:cNvGrpSpPr>
            <a:grpSpLocks/>
          </p:cNvGrpSpPr>
          <p:nvPr/>
        </p:nvGrpSpPr>
        <p:grpSpPr bwMode="auto">
          <a:xfrm>
            <a:off x="1149787" y="5038290"/>
            <a:ext cx="74930" cy="1270"/>
            <a:chOff x="2690" y="7902"/>
            <a:chExt cx="118" cy="2"/>
          </a:xfrm>
        </p:grpSpPr>
        <p:sp>
          <p:nvSpPr>
            <p:cNvPr id="97" name="Freeform 15800"/>
            <p:cNvSpPr>
              <a:spLocks/>
            </p:cNvSpPr>
            <p:nvPr/>
          </p:nvSpPr>
          <p:spPr bwMode="auto">
            <a:xfrm>
              <a:off x="2690" y="7902"/>
              <a:ext cx="118" cy="2"/>
            </a:xfrm>
            <a:custGeom>
              <a:avLst/>
              <a:gdLst>
                <a:gd name="T0" fmla="+- 0 2808 2690"/>
                <a:gd name="T1" fmla="*/ T0 w 118"/>
                <a:gd name="T2" fmla="+- 0 2690 2690"/>
                <a:gd name="T3" fmla="*/ T2 w 11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118">
                  <a:moveTo>
                    <a:pt x="118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45" name="Group 15797"/>
          <p:cNvGrpSpPr>
            <a:grpSpLocks/>
          </p:cNvGrpSpPr>
          <p:nvPr/>
        </p:nvGrpSpPr>
        <p:grpSpPr bwMode="auto">
          <a:xfrm>
            <a:off x="1140262" y="4622365"/>
            <a:ext cx="74930" cy="1270"/>
            <a:chOff x="2675" y="7247"/>
            <a:chExt cx="118" cy="2"/>
          </a:xfrm>
        </p:grpSpPr>
        <p:sp>
          <p:nvSpPr>
            <p:cNvPr id="96" name="Freeform 15798"/>
            <p:cNvSpPr>
              <a:spLocks/>
            </p:cNvSpPr>
            <p:nvPr/>
          </p:nvSpPr>
          <p:spPr bwMode="auto">
            <a:xfrm>
              <a:off x="2675" y="7247"/>
              <a:ext cx="118" cy="2"/>
            </a:xfrm>
            <a:custGeom>
              <a:avLst/>
              <a:gdLst>
                <a:gd name="T0" fmla="+- 0 2793 2675"/>
                <a:gd name="T1" fmla="*/ T0 w 118"/>
                <a:gd name="T2" fmla="+- 0 2675 2675"/>
                <a:gd name="T3" fmla="*/ T2 w 11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118">
                  <a:moveTo>
                    <a:pt x="118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46" name="Group 15795"/>
          <p:cNvGrpSpPr>
            <a:grpSpLocks/>
          </p:cNvGrpSpPr>
          <p:nvPr/>
        </p:nvGrpSpPr>
        <p:grpSpPr bwMode="auto">
          <a:xfrm>
            <a:off x="1140262" y="4217870"/>
            <a:ext cx="74930" cy="1270"/>
            <a:chOff x="2675" y="6610"/>
            <a:chExt cx="118" cy="2"/>
          </a:xfrm>
        </p:grpSpPr>
        <p:sp>
          <p:nvSpPr>
            <p:cNvPr id="95" name="Freeform 15796"/>
            <p:cNvSpPr>
              <a:spLocks/>
            </p:cNvSpPr>
            <p:nvPr/>
          </p:nvSpPr>
          <p:spPr bwMode="auto">
            <a:xfrm>
              <a:off x="2675" y="6610"/>
              <a:ext cx="118" cy="2"/>
            </a:xfrm>
            <a:custGeom>
              <a:avLst/>
              <a:gdLst>
                <a:gd name="T0" fmla="+- 0 2793 2675"/>
                <a:gd name="T1" fmla="*/ T0 w 118"/>
                <a:gd name="T2" fmla="+- 0 2675 2675"/>
                <a:gd name="T3" fmla="*/ T2 w 11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118">
                  <a:moveTo>
                    <a:pt x="118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47" name="Group 15793"/>
          <p:cNvGrpSpPr>
            <a:grpSpLocks/>
          </p:cNvGrpSpPr>
          <p:nvPr/>
        </p:nvGrpSpPr>
        <p:grpSpPr bwMode="auto">
          <a:xfrm>
            <a:off x="1140262" y="3807025"/>
            <a:ext cx="74930" cy="1270"/>
            <a:chOff x="2675" y="5963"/>
            <a:chExt cx="118" cy="2"/>
          </a:xfrm>
        </p:grpSpPr>
        <p:sp>
          <p:nvSpPr>
            <p:cNvPr id="94" name="Freeform 15794"/>
            <p:cNvSpPr>
              <a:spLocks/>
            </p:cNvSpPr>
            <p:nvPr/>
          </p:nvSpPr>
          <p:spPr bwMode="auto">
            <a:xfrm>
              <a:off x="2675" y="5963"/>
              <a:ext cx="118" cy="2"/>
            </a:xfrm>
            <a:custGeom>
              <a:avLst/>
              <a:gdLst>
                <a:gd name="T0" fmla="+- 0 2793 2675"/>
                <a:gd name="T1" fmla="*/ T0 w 118"/>
                <a:gd name="T2" fmla="+- 0 2675 2675"/>
                <a:gd name="T3" fmla="*/ T2 w 118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118">
                  <a:moveTo>
                    <a:pt x="118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76" name="Freeform 15762"/>
          <p:cNvSpPr>
            <a:spLocks/>
          </p:cNvSpPr>
          <p:nvPr/>
        </p:nvSpPr>
        <p:spPr bwMode="auto">
          <a:xfrm>
            <a:off x="1379752" y="5037020"/>
            <a:ext cx="1256030" cy="419100"/>
          </a:xfrm>
          <a:custGeom>
            <a:avLst/>
            <a:gdLst>
              <a:gd name="T0" fmla="+- 0 2795 2795"/>
              <a:gd name="T1" fmla="*/ T0 w 1978"/>
              <a:gd name="T2" fmla="+- 0 8560 7900"/>
              <a:gd name="T3" fmla="*/ 8560 h 660"/>
              <a:gd name="T4" fmla="+- 0 4773 2795"/>
              <a:gd name="T5" fmla="*/ T4 w 1978"/>
              <a:gd name="T6" fmla="+- 0 7900 7900"/>
              <a:gd name="T7" fmla="*/ 7900 h 660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978" h="660">
                <a:moveTo>
                  <a:pt x="0" y="660"/>
                </a:moveTo>
                <a:lnTo>
                  <a:pt x="1978" y="0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63" name="Group 15758"/>
          <p:cNvGrpSpPr>
            <a:grpSpLocks/>
          </p:cNvGrpSpPr>
          <p:nvPr/>
        </p:nvGrpSpPr>
        <p:grpSpPr bwMode="auto">
          <a:xfrm>
            <a:off x="2618637" y="4560135"/>
            <a:ext cx="415925" cy="143510"/>
            <a:chOff x="4746" y="7149"/>
            <a:chExt cx="655" cy="226"/>
          </a:xfrm>
        </p:grpSpPr>
        <p:sp>
          <p:nvSpPr>
            <p:cNvPr id="75" name="Freeform 15759"/>
            <p:cNvSpPr>
              <a:spLocks/>
            </p:cNvSpPr>
            <p:nvPr/>
          </p:nvSpPr>
          <p:spPr bwMode="auto">
            <a:xfrm>
              <a:off x="4746" y="7149"/>
              <a:ext cx="655" cy="226"/>
            </a:xfrm>
            <a:custGeom>
              <a:avLst/>
              <a:gdLst>
                <a:gd name="T0" fmla="+- 0 4746 4746"/>
                <a:gd name="T1" fmla="*/ T0 w 655"/>
                <a:gd name="T2" fmla="+- 0 7375 7149"/>
                <a:gd name="T3" fmla="*/ 7375 h 226"/>
                <a:gd name="T4" fmla="+- 0 5401 4746"/>
                <a:gd name="T5" fmla="*/ T4 w 655"/>
                <a:gd name="T6" fmla="+- 0 7149 7149"/>
                <a:gd name="T7" fmla="*/ 7149 h 2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</a:cxnLst>
              <a:rect l="0" t="0" r="r" b="b"/>
              <a:pathLst>
                <a:path w="655" h="226">
                  <a:moveTo>
                    <a:pt x="0" y="226"/>
                  </a:moveTo>
                  <a:lnTo>
                    <a:pt x="655" y="0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64" name="Group 15756"/>
          <p:cNvGrpSpPr>
            <a:grpSpLocks/>
          </p:cNvGrpSpPr>
          <p:nvPr/>
        </p:nvGrpSpPr>
        <p:grpSpPr bwMode="auto">
          <a:xfrm>
            <a:off x="3032022" y="4560135"/>
            <a:ext cx="2540" cy="429895"/>
            <a:chOff x="5397" y="7149"/>
            <a:chExt cx="4" cy="677"/>
          </a:xfrm>
        </p:grpSpPr>
        <p:sp>
          <p:nvSpPr>
            <p:cNvPr id="74" name="Freeform 15757"/>
            <p:cNvSpPr>
              <a:spLocks/>
            </p:cNvSpPr>
            <p:nvPr/>
          </p:nvSpPr>
          <p:spPr bwMode="auto">
            <a:xfrm>
              <a:off x="5397" y="7149"/>
              <a:ext cx="4" cy="677"/>
            </a:xfrm>
            <a:custGeom>
              <a:avLst/>
              <a:gdLst>
                <a:gd name="T0" fmla="+- 0 5401 5397"/>
                <a:gd name="T1" fmla="*/ T0 w 4"/>
                <a:gd name="T2" fmla="+- 0 7149 7149"/>
                <a:gd name="T3" fmla="*/ 7149 h 677"/>
                <a:gd name="T4" fmla="+- 0 5397 5397"/>
                <a:gd name="T5" fmla="*/ T4 w 4"/>
                <a:gd name="T6" fmla="+- 0 7826 7149"/>
                <a:gd name="T7" fmla="*/ 7826 h 6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</a:cxnLst>
              <a:rect l="0" t="0" r="r" b="b"/>
              <a:pathLst>
                <a:path w="4" h="677">
                  <a:moveTo>
                    <a:pt x="4" y="0"/>
                  </a:moveTo>
                  <a:lnTo>
                    <a:pt x="0" y="677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65" name="Group 15751"/>
          <p:cNvGrpSpPr>
            <a:grpSpLocks/>
          </p:cNvGrpSpPr>
          <p:nvPr/>
        </p:nvGrpSpPr>
        <p:grpSpPr bwMode="auto">
          <a:xfrm>
            <a:off x="3025672" y="4043245"/>
            <a:ext cx="205105" cy="513080"/>
            <a:chOff x="5387" y="6335"/>
            <a:chExt cx="323" cy="808"/>
          </a:xfrm>
        </p:grpSpPr>
        <p:sp>
          <p:nvSpPr>
            <p:cNvPr id="70" name="Freeform 15755"/>
            <p:cNvSpPr>
              <a:spLocks/>
            </p:cNvSpPr>
            <p:nvPr/>
          </p:nvSpPr>
          <p:spPr bwMode="auto">
            <a:xfrm>
              <a:off x="5387" y="6335"/>
              <a:ext cx="323" cy="808"/>
            </a:xfrm>
            <a:custGeom>
              <a:avLst/>
              <a:gdLst>
                <a:gd name="T0" fmla="+- 0 5407 5387"/>
                <a:gd name="T1" fmla="*/ T0 w 323"/>
                <a:gd name="T2" fmla="+- 0 6831 6335"/>
                <a:gd name="T3" fmla="*/ 6831 h 808"/>
                <a:gd name="T4" fmla="+- 0 5387 5387"/>
                <a:gd name="T5" fmla="*/ T4 w 323"/>
                <a:gd name="T6" fmla="+- 0 7143 6335"/>
                <a:gd name="T7" fmla="*/ 7143 h 808"/>
                <a:gd name="T8" fmla="+- 0 5570 5387"/>
                <a:gd name="T9" fmla="*/ T8 w 323"/>
                <a:gd name="T10" fmla="+- 0 6901 6335"/>
                <a:gd name="T11" fmla="*/ 6901 h 808"/>
                <a:gd name="T12" fmla="+- 0 5509 5387"/>
                <a:gd name="T13" fmla="*/ T12 w 323"/>
                <a:gd name="T14" fmla="+- 0 6901 6335"/>
                <a:gd name="T15" fmla="*/ 6901 h 808"/>
                <a:gd name="T16" fmla="+- 0 5453 5387"/>
                <a:gd name="T17" fmla="*/ T16 w 323"/>
                <a:gd name="T18" fmla="+- 0 6880 6335"/>
                <a:gd name="T19" fmla="*/ 6880 h 808"/>
                <a:gd name="T20" fmla="+- 0 5463 5387"/>
                <a:gd name="T21" fmla="*/ T20 w 323"/>
                <a:gd name="T22" fmla="+- 0 6852 6335"/>
                <a:gd name="T23" fmla="*/ 6852 h 808"/>
                <a:gd name="T24" fmla="+- 0 5407 5387"/>
                <a:gd name="T25" fmla="*/ T24 w 323"/>
                <a:gd name="T26" fmla="+- 0 6831 6335"/>
                <a:gd name="T27" fmla="*/ 6831 h 8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23" h="808">
                  <a:moveTo>
                    <a:pt x="20" y="496"/>
                  </a:moveTo>
                  <a:lnTo>
                    <a:pt x="0" y="808"/>
                  </a:lnTo>
                  <a:lnTo>
                    <a:pt x="183" y="566"/>
                  </a:lnTo>
                  <a:lnTo>
                    <a:pt x="122" y="566"/>
                  </a:lnTo>
                  <a:lnTo>
                    <a:pt x="66" y="545"/>
                  </a:lnTo>
                  <a:lnTo>
                    <a:pt x="76" y="517"/>
                  </a:lnTo>
                  <a:lnTo>
                    <a:pt x="20" y="49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1" name="Freeform 15754"/>
            <p:cNvSpPr>
              <a:spLocks/>
            </p:cNvSpPr>
            <p:nvPr/>
          </p:nvSpPr>
          <p:spPr bwMode="auto">
            <a:xfrm>
              <a:off x="5387" y="6335"/>
              <a:ext cx="323" cy="808"/>
            </a:xfrm>
            <a:custGeom>
              <a:avLst/>
              <a:gdLst>
                <a:gd name="T0" fmla="+- 0 5463 5387"/>
                <a:gd name="T1" fmla="*/ T0 w 323"/>
                <a:gd name="T2" fmla="+- 0 6852 6335"/>
                <a:gd name="T3" fmla="*/ 6852 h 808"/>
                <a:gd name="T4" fmla="+- 0 5453 5387"/>
                <a:gd name="T5" fmla="*/ T4 w 323"/>
                <a:gd name="T6" fmla="+- 0 6880 6335"/>
                <a:gd name="T7" fmla="*/ 6880 h 808"/>
                <a:gd name="T8" fmla="+- 0 5509 5387"/>
                <a:gd name="T9" fmla="*/ T8 w 323"/>
                <a:gd name="T10" fmla="+- 0 6901 6335"/>
                <a:gd name="T11" fmla="*/ 6901 h 808"/>
                <a:gd name="T12" fmla="+- 0 5520 5387"/>
                <a:gd name="T13" fmla="*/ T12 w 323"/>
                <a:gd name="T14" fmla="+- 0 6872 6335"/>
                <a:gd name="T15" fmla="*/ 6872 h 808"/>
                <a:gd name="T16" fmla="+- 0 5463 5387"/>
                <a:gd name="T17" fmla="*/ T16 w 323"/>
                <a:gd name="T18" fmla="+- 0 6852 6335"/>
                <a:gd name="T19" fmla="*/ 6852 h 8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23" h="808">
                  <a:moveTo>
                    <a:pt x="76" y="517"/>
                  </a:moveTo>
                  <a:lnTo>
                    <a:pt x="66" y="545"/>
                  </a:lnTo>
                  <a:lnTo>
                    <a:pt x="122" y="566"/>
                  </a:lnTo>
                  <a:lnTo>
                    <a:pt x="133" y="537"/>
                  </a:lnTo>
                  <a:lnTo>
                    <a:pt x="76" y="5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2" name="Freeform 15753"/>
            <p:cNvSpPr>
              <a:spLocks/>
            </p:cNvSpPr>
            <p:nvPr/>
          </p:nvSpPr>
          <p:spPr bwMode="auto">
            <a:xfrm>
              <a:off x="5387" y="6335"/>
              <a:ext cx="323" cy="808"/>
            </a:xfrm>
            <a:custGeom>
              <a:avLst/>
              <a:gdLst>
                <a:gd name="T0" fmla="+- 0 5520 5387"/>
                <a:gd name="T1" fmla="*/ T0 w 323"/>
                <a:gd name="T2" fmla="+- 0 6872 6335"/>
                <a:gd name="T3" fmla="*/ 6872 h 808"/>
                <a:gd name="T4" fmla="+- 0 5509 5387"/>
                <a:gd name="T5" fmla="*/ T4 w 323"/>
                <a:gd name="T6" fmla="+- 0 6901 6335"/>
                <a:gd name="T7" fmla="*/ 6901 h 808"/>
                <a:gd name="T8" fmla="+- 0 5570 5387"/>
                <a:gd name="T9" fmla="*/ T8 w 323"/>
                <a:gd name="T10" fmla="+- 0 6901 6335"/>
                <a:gd name="T11" fmla="*/ 6901 h 808"/>
                <a:gd name="T12" fmla="+- 0 5576 5387"/>
                <a:gd name="T13" fmla="*/ T12 w 323"/>
                <a:gd name="T14" fmla="+- 0 6893 6335"/>
                <a:gd name="T15" fmla="*/ 6893 h 808"/>
                <a:gd name="T16" fmla="+- 0 5520 5387"/>
                <a:gd name="T17" fmla="*/ T16 w 323"/>
                <a:gd name="T18" fmla="+- 0 6872 6335"/>
                <a:gd name="T19" fmla="*/ 6872 h 8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23" h="808">
                  <a:moveTo>
                    <a:pt x="133" y="537"/>
                  </a:moveTo>
                  <a:lnTo>
                    <a:pt x="122" y="566"/>
                  </a:lnTo>
                  <a:lnTo>
                    <a:pt x="183" y="566"/>
                  </a:lnTo>
                  <a:lnTo>
                    <a:pt x="189" y="558"/>
                  </a:lnTo>
                  <a:lnTo>
                    <a:pt x="133" y="5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3" name="Freeform 15752"/>
            <p:cNvSpPr>
              <a:spLocks/>
            </p:cNvSpPr>
            <p:nvPr/>
          </p:nvSpPr>
          <p:spPr bwMode="auto">
            <a:xfrm>
              <a:off x="5387" y="6335"/>
              <a:ext cx="323" cy="808"/>
            </a:xfrm>
            <a:custGeom>
              <a:avLst/>
              <a:gdLst>
                <a:gd name="T0" fmla="+- 0 5655 5387"/>
                <a:gd name="T1" fmla="*/ T0 w 323"/>
                <a:gd name="T2" fmla="+- 0 6335 6335"/>
                <a:gd name="T3" fmla="*/ 6335 h 808"/>
                <a:gd name="T4" fmla="+- 0 5463 5387"/>
                <a:gd name="T5" fmla="*/ T4 w 323"/>
                <a:gd name="T6" fmla="+- 0 6852 6335"/>
                <a:gd name="T7" fmla="*/ 6852 h 808"/>
                <a:gd name="T8" fmla="+- 0 5520 5387"/>
                <a:gd name="T9" fmla="*/ T8 w 323"/>
                <a:gd name="T10" fmla="+- 0 6872 6335"/>
                <a:gd name="T11" fmla="*/ 6872 h 808"/>
                <a:gd name="T12" fmla="+- 0 5711 5387"/>
                <a:gd name="T13" fmla="*/ T12 w 323"/>
                <a:gd name="T14" fmla="+- 0 6356 6335"/>
                <a:gd name="T15" fmla="*/ 6356 h 808"/>
                <a:gd name="T16" fmla="+- 0 5655 5387"/>
                <a:gd name="T17" fmla="*/ T16 w 323"/>
                <a:gd name="T18" fmla="+- 0 6335 6335"/>
                <a:gd name="T19" fmla="*/ 6335 h 8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23" h="808">
                  <a:moveTo>
                    <a:pt x="268" y="0"/>
                  </a:moveTo>
                  <a:lnTo>
                    <a:pt x="76" y="517"/>
                  </a:lnTo>
                  <a:lnTo>
                    <a:pt x="133" y="537"/>
                  </a:lnTo>
                  <a:lnTo>
                    <a:pt x="324" y="21"/>
                  </a:lnTo>
                  <a:lnTo>
                    <a:pt x="26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66" name="Group 15749"/>
          <p:cNvGrpSpPr>
            <a:grpSpLocks/>
          </p:cNvGrpSpPr>
          <p:nvPr/>
        </p:nvGrpSpPr>
        <p:grpSpPr bwMode="auto">
          <a:xfrm>
            <a:off x="2624987" y="4904940"/>
            <a:ext cx="410210" cy="132715"/>
            <a:chOff x="4756" y="7692"/>
            <a:chExt cx="646" cy="209"/>
          </a:xfrm>
        </p:grpSpPr>
        <p:sp>
          <p:nvSpPr>
            <p:cNvPr id="69" name="Freeform 15750"/>
            <p:cNvSpPr>
              <a:spLocks/>
            </p:cNvSpPr>
            <p:nvPr/>
          </p:nvSpPr>
          <p:spPr bwMode="auto">
            <a:xfrm>
              <a:off x="4756" y="7692"/>
              <a:ext cx="646" cy="209"/>
            </a:xfrm>
            <a:custGeom>
              <a:avLst/>
              <a:gdLst>
                <a:gd name="T0" fmla="+- 0 4756 4756"/>
                <a:gd name="T1" fmla="*/ T0 w 646"/>
                <a:gd name="T2" fmla="+- 0 7901 7692"/>
                <a:gd name="T3" fmla="*/ 7901 h 209"/>
                <a:gd name="T4" fmla="+- 0 5402 4756"/>
                <a:gd name="T5" fmla="*/ T4 w 646"/>
                <a:gd name="T6" fmla="+- 0 7692 7692"/>
                <a:gd name="T7" fmla="*/ 7692 h 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</a:cxnLst>
              <a:rect l="0" t="0" r="r" b="b"/>
              <a:pathLst>
                <a:path w="646" h="209">
                  <a:moveTo>
                    <a:pt x="0" y="209"/>
                  </a:moveTo>
                  <a:lnTo>
                    <a:pt x="646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67" name="Group 15747"/>
          <p:cNvGrpSpPr>
            <a:grpSpLocks/>
          </p:cNvGrpSpPr>
          <p:nvPr/>
        </p:nvGrpSpPr>
        <p:grpSpPr bwMode="auto">
          <a:xfrm>
            <a:off x="3030752" y="4908750"/>
            <a:ext cx="1270" cy="147320"/>
            <a:chOff x="5395" y="7698"/>
            <a:chExt cx="2" cy="232"/>
          </a:xfrm>
        </p:grpSpPr>
        <p:sp>
          <p:nvSpPr>
            <p:cNvPr id="68" name="Freeform 15748"/>
            <p:cNvSpPr>
              <a:spLocks/>
            </p:cNvSpPr>
            <p:nvPr/>
          </p:nvSpPr>
          <p:spPr bwMode="auto">
            <a:xfrm>
              <a:off x="5395" y="7698"/>
              <a:ext cx="2" cy="232"/>
            </a:xfrm>
            <a:custGeom>
              <a:avLst/>
              <a:gdLst>
                <a:gd name="T0" fmla="+- 0 5396 5395"/>
                <a:gd name="T1" fmla="*/ T0 w 2"/>
                <a:gd name="T2" fmla="+- 0 7698 7698"/>
                <a:gd name="T3" fmla="*/ 7698 h 232"/>
                <a:gd name="T4" fmla="+- 0 5395 5395"/>
                <a:gd name="T5" fmla="*/ T4 w 2"/>
                <a:gd name="T6" fmla="+- 0 7931 7698"/>
                <a:gd name="T7" fmla="*/ 7931 h 2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</a:cxnLst>
              <a:rect l="0" t="0" r="r" b="b"/>
              <a:pathLst>
                <a:path w="2" h="232">
                  <a:moveTo>
                    <a:pt x="1" y="0"/>
                  </a:moveTo>
                  <a:lnTo>
                    <a:pt x="0" y="233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cxnSp>
        <p:nvCxnSpPr>
          <p:cNvPr id="185" name="Connecteur droit avec flèche 184"/>
          <p:cNvCxnSpPr/>
          <p:nvPr/>
        </p:nvCxnSpPr>
        <p:spPr bwMode="auto">
          <a:xfrm flipV="1">
            <a:off x="1235290" y="432000"/>
            <a:ext cx="0" cy="2844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6" name="Connecteur droit avec flèche 185"/>
          <p:cNvCxnSpPr/>
          <p:nvPr/>
        </p:nvCxnSpPr>
        <p:spPr bwMode="auto">
          <a:xfrm>
            <a:off x="1229305" y="3288243"/>
            <a:ext cx="664556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0" name="Connecteur droit avec flèche 189"/>
          <p:cNvCxnSpPr/>
          <p:nvPr/>
        </p:nvCxnSpPr>
        <p:spPr bwMode="auto">
          <a:xfrm flipV="1">
            <a:off x="1229305" y="3376373"/>
            <a:ext cx="0" cy="2340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Connecteur droit avec flèche 190"/>
          <p:cNvCxnSpPr/>
          <p:nvPr/>
        </p:nvCxnSpPr>
        <p:spPr bwMode="auto">
          <a:xfrm>
            <a:off x="1240052" y="5710120"/>
            <a:ext cx="664556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2" name="Connecteur droit avec flèche 191"/>
          <p:cNvCxnSpPr/>
          <p:nvPr/>
        </p:nvCxnSpPr>
        <p:spPr bwMode="auto">
          <a:xfrm flipH="1">
            <a:off x="2618637" y="6257435"/>
            <a:ext cx="251396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95" name="Connecteur droit avec flèche 194"/>
          <p:cNvCxnSpPr/>
          <p:nvPr/>
        </p:nvCxnSpPr>
        <p:spPr bwMode="auto">
          <a:xfrm flipH="1">
            <a:off x="5132603" y="6259752"/>
            <a:ext cx="166496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97" name="Connecteur droit avec flèche 196"/>
          <p:cNvCxnSpPr/>
          <p:nvPr/>
        </p:nvCxnSpPr>
        <p:spPr bwMode="auto">
          <a:xfrm flipH="1">
            <a:off x="2637053" y="6409835"/>
            <a:ext cx="417671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Cooling</a:t>
            </a:r>
            <a:r>
              <a:rPr lang="fr-FR" dirty="0" smtClean="0"/>
              <a:t> tube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9942"/>
            <a:ext cx="1619250" cy="179388"/>
          </a:xfrm>
        </p:spPr>
        <p:txBody>
          <a:bodyPr/>
          <a:lstStyle/>
          <a:p>
            <a:pPr>
              <a:defRPr/>
            </a:pPr>
            <a:fld id="{0E1FE852-9AAD-40BE-8295-AF26D2A4ABA6}" type="slidenum">
              <a:rPr lang="en-US" sz="1100" smtClean="0">
                <a:latin typeface="Bell MT" panose="02020503060305020303" pitchFamily="18" charset="0"/>
              </a:rPr>
              <a:pPr>
                <a:defRPr/>
              </a:pPr>
              <a:t>5</a:t>
            </a:fld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85725" y="6669942"/>
            <a:ext cx="1619250" cy="179388"/>
          </a:xfrm>
        </p:spPr>
        <p:txBody>
          <a:bodyPr/>
          <a:lstStyle/>
          <a:p>
            <a:pPr>
              <a:defRPr/>
            </a:pPr>
            <a:r>
              <a:rPr lang="en-US" sz="1100" smtClean="0">
                <a:latin typeface="Bell MT" panose="02020503060305020303" pitchFamily="18" charset="0"/>
              </a:rPr>
              <a:t>November 28</a:t>
            </a:r>
            <a:r>
              <a:rPr lang="en-US" sz="1100" baseline="30000" smtClean="0">
                <a:latin typeface="Bell MT" panose="02020503060305020303" pitchFamily="18" charset="0"/>
              </a:rPr>
              <a:t>th</a:t>
            </a:r>
            <a:r>
              <a:rPr lang="en-US" sz="1100" smtClean="0">
                <a:latin typeface="Bell MT" panose="02020503060305020303" pitchFamily="18" charset="0"/>
              </a:rPr>
              <a:t>, 2013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782763" y="6669942"/>
            <a:ext cx="5578475" cy="179388"/>
          </a:xfrm>
        </p:spPr>
        <p:txBody>
          <a:bodyPr/>
          <a:lstStyle/>
          <a:p>
            <a:pPr>
              <a:defRPr/>
            </a:pPr>
            <a:r>
              <a:rPr lang="en-US" sz="1100" dirty="0" smtClean="0">
                <a:latin typeface="Bell MT" panose="02020503060305020303" pitchFamily="18" charset="0"/>
              </a:rPr>
              <a:t>– Two-Phase CO</a:t>
            </a:r>
            <a:r>
              <a:rPr lang="en-US" sz="1100" baseline="-25000" dirty="0" smtClean="0">
                <a:latin typeface="Bell MT" panose="02020503060305020303" pitchFamily="18" charset="0"/>
              </a:rPr>
              <a:t>2</a:t>
            </a:r>
            <a:r>
              <a:rPr lang="en-US" sz="1100" dirty="0" smtClean="0">
                <a:latin typeface="Bell MT" panose="02020503060305020303" pitchFamily="18" charset="0"/>
              </a:rPr>
              <a:t> Cooling – 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7" name="Rectangle 16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99848" tIns="622104" rIns="38088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2" name="Picture 158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52" y="589085"/>
            <a:ext cx="6388100" cy="269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9" name="Connecteur droit avec flèche 198"/>
          <p:cNvCxnSpPr/>
          <p:nvPr/>
        </p:nvCxnSpPr>
        <p:spPr bwMode="auto">
          <a:xfrm flipH="1">
            <a:off x="6773444" y="6403114"/>
            <a:ext cx="83248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01" name="Connecteur droit avec flèche 200"/>
          <p:cNvCxnSpPr/>
          <p:nvPr/>
        </p:nvCxnSpPr>
        <p:spPr bwMode="auto">
          <a:xfrm flipH="1">
            <a:off x="1375307" y="6409835"/>
            <a:ext cx="126174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04" name="Connecteur droit 203"/>
          <p:cNvCxnSpPr/>
          <p:nvPr/>
        </p:nvCxnSpPr>
        <p:spPr bwMode="auto">
          <a:xfrm flipV="1">
            <a:off x="2624987" y="1854000"/>
            <a:ext cx="12067" cy="46256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Connecteur droit 204"/>
          <p:cNvCxnSpPr/>
          <p:nvPr/>
        </p:nvCxnSpPr>
        <p:spPr bwMode="auto">
          <a:xfrm flipV="1">
            <a:off x="5146670" y="2022085"/>
            <a:ext cx="6033" cy="43142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Freeform 15790"/>
          <p:cNvSpPr>
            <a:spLocks/>
          </p:cNvSpPr>
          <p:nvPr/>
        </p:nvSpPr>
        <p:spPr bwMode="auto">
          <a:xfrm>
            <a:off x="1569480" y="767555"/>
            <a:ext cx="968375" cy="305118"/>
          </a:xfrm>
          <a:custGeom>
            <a:avLst/>
            <a:gdLst>
              <a:gd name="T0" fmla="+- 0 3005 3005"/>
              <a:gd name="T1" fmla="*/ T0 w 1640"/>
              <a:gd name="T2" fmla="+- 0 2698 1978"/>
              <a:gd name="T3" fmla="*/ 2698 h 720"/>
              <a:gd name="T4" fmla="+- 0 4645 3005"/>
              <a:gd name="T5" fmla="*/ T4 w 1640"/>
              <a:gd name="T6" fmla="+- 0 2698 1978"/>
              <a:gd name="T7" fmla="*/ 2698 h 720"/>
              <a:gd name="T8" fmla="+- 0 4645 3005"/>
              <a:gd name="T9" fmla="*/ T8 w 1640"/>
              <a:gd name="T10" fmla="+- 0 1978 1978"/>
              <a:gd name="T11" fmla="*/ 1978 h 720"/>
              <a:gd name="T12" fmla="+- 0 3005 3005"/>
              <a:gd name="T13" fmla="*/ T12 w 1640"/>
              <a:gd name="T14" fmla="+- 0 1978 1978"/>
              <a:gd name="T15" fmla="*/ 1978 h 720"/>
              <a:gd name="T16" fmla="+- 0 3005 3005"/>
              <a:gd name="T17" fmla="*/ T16 w 1640"/>
              <a:gd name="T18" fmla="+- 0 2698 1978"/>
              <a:gd name="T19" fmla="*/ 2698 h 72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640" h="720">
                <a:moveTo>
                  <a:pt x="0" y="720"/>
                </a:moveTo>
                <a:lnTo>
                  <a:pt x="1640" y="720"/>
                </a:lnTo>
                <a:lnTo>
                  <a:pt x="1640" y="0"/>
                </a:lnTo>
                <a:lnTo>
                  <a:pt x="0" y="0"/>
                </a:lnTo>
                <a:lnTo>
                  <a:pt x="0" y="720"/>
                </a:lnTo>
              </a:path>
            </a:pathLst>
          </a:cu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fr-FR" sz="1800" dirty="0" err="1" smtClean="0">
                <a:latin typeface="Bell MT" panose="02020503060305020303" pitchFamily="18" charset="0"/>
              </a:rPr>
              <a:t>Liquid</a:t>
            </a:r>
            <a:endParaRPr lang="en-US" sz="1800" dirty="0">
              <a:latin typeface="Bell MT" panose="02020503060305020303" pitchFamily="18" charset="0"/>
            </a:endParaRPr>
          </a:p>
        </p:txBody>
      </p:sp>
      <p:sp>
        <p:nvSpPr>
          <p:cNvPr id="91" name="Freeform 15788"/>
          <p:cNvSpPr>
            <a:spLocks/>
          </p:cNvSpPr>
          <p:nvPr/>
        </p:nvSpPr>
        <p:spPr bwMode="auto">
          <a:xfrm>
            <a:off x="3858609" y="2677885"/>
            <a:ext cx="1212850" cy="340632"/>
          </a:xfrm>
          <a:custGeom>
            <a:avLst/>
            <a:gdLst>
              <a:gd name="T0" fmla="+- 0 6853 6853"/>
              <a:gd name="T1" fmla="*/ T0 w 2177"/>
              <a:gd name="T2" fmla="+- 0 4565 3845"/>
              <a:gd name="T3" fmla="*/ 4565 h 720"/>
              <a:gd name="T4" fmla="+- 0 9030 6853"/>
              <a:gd name="T5" fmla="*/ T4 w 2177"/>
              <a:gd name="T6" fmla="+- 0 4565 3845"/>
              <a:gd name="T7" fmla="*/ 4565 h 720"/>
              <a:gd name="T8" fmla="+- 0 9030 6853"/>
              <a:gd name="T9" fmla="*/ T8 w 2177"/>
              <a:gd name="T10" fmla="+- 0 3845 3845"/>
              <a:gd name="T11" fmla="*/ 3845 h 720"/>
              <a:gd name="T12" fmla="+- 0 6853 6853"/>
              <a:gd name="T13" fmla="*/ T12 w 2177"/>
              <a:gd name="T14" fmla="+- 0 3845 3845"/>
              <a:gd name="T15" fmla="*/ 3845 h 720"/>
              <a:gd name="T16" fmla="+- 0 6853 6853"/>
              <a:gd name="T17" fmla="*/ T16 w 2177"/>
              <a:gd name="T18" fmla="+- 0 4565 3845"/>
              <a:gd name="T19" fmla="*/ 4565 h 72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2177" h="720">
                <a:moveTo>
                  <a:pt x="0" y="720"/>
                </a:moveTo>
                <a:lnTo>
                  <a:pt x="2177" y="720"/>
                </a:lnTo>
                <a:lnTo>
                  <a:pt x="2177" y="0"/>
                </a:lnTo>
                <a:lnTo>
                  <a:pt x="0" y="0"/>
                </a:lnTo>
                <a:lnTo>
                  <a:pt x="0" y="720"/>
                </a:lnTo>
              </a:path>
            </a:pathLst>
          </a:cu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fr-FR" sz="1800" dirty="0" smtClean="0">
                <a:latin typeface="Bell MT" panose="02020503060305020303" pitchFamily="18" charset="0"/>
              </a:rPr>
              <a:t>2-phase</a:t>
            </a:r>
            <a:endParaRPr lang="en-US" sz="1800" dirty="0">
              <a:latin typeface="Bell MT" panose="02020503060305020303" pitchFamily="18" charset="0"/>
            </a:endParaRPr>
          </a:p>
        </p:txBody>
      </p:sp>
      <p:sp>
        <p:nvSpPr>
          <p:cNvPr id="90" name="Freeform 15786"/>
          <p:cNvSpPr>
            <a:spLocks/>
          </p:cNvSpPr>
          <p:nvPr/>
        </p:nvSpPr>
        <p:spPr bwMode="auto">
          <a:xfrm>
            <a:off x="6843609" y="736917"/>
            <a:ext cx="648336" cy="366395"/>
          </a:xfrm>
          <a:custGeom>
            <a:avLst/>
            <a:gdLst>
              <a:gd name="T0" fmla="+- 0 10903 10903"/>
              <a:gd name="T1" fmla="*/ T0 w 1115"/>
              <a:gd name="T2" fmla="+- 0 2555 1835"/>
              <a:gd name="T3" fmla="*/ 2555 h 720"/>
              <a:gd name="T4" fmla="+- 0 12018 10903"/>
              <a:gd name="T5" fmla="*/ T4 w 1115"/>
              <a:gd name="T6" fmla="+- 0 2555 1835"/>
              <a:gd name="T7" fmla="*/ 2555 h 720"/>
              <a:gd name="T8" fmla="+- 0 12018 10903"/>
              <a:gd name="T9" fmla="*/ T8 w 1115"/>
              <a:gd name="T10" fmla="+- 0 1835 1835"/>
              <a:gd name="T11" fmla="*/ 1835 h 720"/>
              <a:gd name="T12" fmla="+- 0 10903 10903"/>
              <a:gd name="T13" fmla="*/ T12 w 1115"/>
              <a:gd name="T14" fmla="+- 0 1835 1835"/>
              <a:gd name="T15" fmla="*/ 1835 h 720"/>
              <a:gd name="T16" fmla="+- 0 10903 10903"/>
              <a:gd name="T17" fmla="*/ T16 w 1115"/>
              <a:gd name="T18" fmla="+- 0 2555 1835"/>
              <a:gd name="T19" fmla="*/ 2555 h 72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115" h="720">
                <a:moveTo>
                  <a:pt x="0" y="720"/>
                </a:moveTo>
                <a:lnTo>
                  <a:pt x="1115" y="720"/>
                </a:lnTo>
                <a:lnTo>
                  <a:pt x="1115" y="0"/>
                </a:lnTo>
                <a:lnTo>
                  <a:pt x="0" y="0"/>
                </a:lnTo>
                <a:lnTo>
                  <a:pt x="0" y="720"/>
                </a:lnTo>
              </a:path>
            </a:pathLst>
          </a:cu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fr-FR" sz="1800" dirty="0" err="1" smtClean="0">
                <a:latin typeface="Bell MT" panose="02020503060305020303" pitchFamily="18" charset="0"/>
              </a:rPr>
              <a:t>Gas</a:t>
            </a:r>
            <a:endParaRPr lang="en-US" sz="1800" dirty="0">
              <a:latin typeface="Bell MT" panose="02020503060305020303" pitchFamily="18" charset="0"/>
            </a:endParaRPr>
          </a:p>
        </p:txBody>
      </p:sp>
      <p:cxnSp>
        <p:nvCxnSpPr>
          <p:cNvPr id="175" name="Connecteur droit 174"/>
          <p:cNvCxnSpPr/>
          <p:nvPr/>
        </p:nvCxnSpPr>
        <p:spPr bwMode="auto">
          <a:xfrm>
            <a:off x="1429087" y="1801644"/>
            <a:ext cx="118955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77" name="Connecteur droit 176"/>
          <p:cNvCxnSpPr/>
          <p:nvPr/>
        </p:nvCxnSpPr>
        <p:spPr bwMode="auto">
          <a:xfrm>
            <a:off x="2629432" y="1803796"/>
            <a:ext cx="2515870" cy="2182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78" name="Connecteur droit 177"/>
          <p:cNvCxnSpPr/>
          <p:nvPr/>
        </p:nvCxnSpPr>
        <p:spPr bwMode="auto">
          <a:xfrm>
            <a:off x="5145302" y="2022085"/>
            <a:ext cx="1633220" cy="11444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179" name="Connecteur droit 178"/>
          <p:cNvCxnSpPr/>
          <p:nvPr/>
        </p:nvCxnSpPr>
        <p:spPr bwMode="auto">
          <a:xfrm>
            <a:off x="6773444" y="2136531"/>
            <a:ext cx="826450" cy="2024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cxnSp>
        <p:nvCxnSpPr>
          <p:cNvPr id="208" name="Connecteur droit 207"/>
          <p:cNvCxnSpPr/>
          <p:nvPr/>
        </p:nvCxnSpPr>
        <p:spPr bwMode="auto">
          <a:xfrm flipV="1">
            <a:off x="6797572" y="2192630"/>
            <a:ext cx="6033" cy="43142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Connecteur droit 208"/>
          <p:cNvCxnSpPr/>
          <p:nvPr/>
        </p:nvCxnSpPr>
        <p:spPr bwMode="auto">
          <a:xfrm flipV="1">
            <a:off x="7599894" y="2435469"/>
            <a:ext cx="3016" cy="40442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222" name="Text Box 96"/>
          <p:cNvSpPr txBox="1">
            <a:spLocks noChangeArrowheads="1"/>
          </p:cNvSpPr>
          <p:nvPr/>
        </p:nvSpPr>
        <p:spPr bwMode="auto">
          <a:xfrm>
            <a:off x="913027" y="589085"/>
            <a:ext cx="244475" cy="134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Pressure (bar) 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223" name="Text Box 96"/>
          <p:cNvSpPr txBox="1">
            <a:spLocks noChangeArrowheads="1"/>
          </p:cNvSpPr>
          <p:nvPr/>
        </p:nvSpPr>
        <p:spPr bwMode="auto">
          <a:xfrm>
            <a:off x="668552" y="3285777"/>
            <a:ext cx="244475" cy="172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Temperature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(°C)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225" name="Text Box 96"/>
          <p:cNvSpPr txBox="1">
            <a:spLocks noChangeArrowheads="1"/>
          </p:cNvSpPr>
          <p:nvPr/>
        </p:nvSpPr>
        <p:spPr bwMode="auto">
          <a:xfrm rot="5400000">
            <a:off x="3809926" y="5239375"/>
            <a:ext cx="244475" cy="181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Target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flow condition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226" name="Text Box 96"/>
          <p:cNvSpPr txBox="1">
            <a:spLocks noChangeArrowheads="1"/>
          </p:cNvSpPr>
          <p:nvPr/>
        </p:nvSpPr>
        <p:spPr bwMode="auto">
          <a:xfrm rot="5400000">
            <a:off x="5853644" y="5489105"/>
            <a:ext cx="244475" cy="131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Dry-out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zone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227" name="Text Box 96"/>
          <p:cNvSpPr txBox="1">
            <a:spLocks noChangeArrowheads="1"/>
          </p:cNvSpPr>
          <p:nvPr/>
        </p:nvSpPr>
        <p:spPr bwMode="auto">
          <a:xfrm rot="5400000">
            <a:off x="1879057" y="5777707"/>
            <a:ext cx="244475" cy="153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Sub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cooled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liquid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228" name="Text Box 96"/>
          <p:cNvSpPr txBox="1">
            <a:spLocks noChangeArrowheads="1"/>
          </p:cNvSpPr>
          <p:nvPr/>
        </p:nvSpPr>
        <p:spPr bwMode="auto">
          <a:xfrm rot="5400000">
            <a:off x="4863044" y="5777708"/>
            <a:ext cx="244475" cy="153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Sub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cooled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liquid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229" name="Text Box 96"/>
          <p:cNvSpPr txBox="1">
            <a:spLocks noChangeArrowheads="1"/>
          </p:cNvSpPr>
          <p:nvPr/>
        </p:nvSpPr>
        <p:spPr bwMode="auto">
          <a:xfrm rot="5400000">
            <a:off x="7575595" y="5690741"/>
            <a:ext cx="244475" cy="170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Super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heated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vapor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8161886" y="6146435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bart@nikhef.nl</a:t>
            </a:r>
            <a:endParaRPr lang="en-US" sz="1000" dirty="0">
              <a:solidFill>
                <a:srgbClr val="0000FF"/>
              </a:solidFill>
              <a:latin typeface="Bell MT" panose="02020503060305020303" pitchFamily="18" charset="0"/>
            </a:endParaRPr>
          </a:p>
        </p:txBody>
      </p:sp>
      <p:sp>
        <p:nvSpPr>
          <p:cNvPr id="115" name="Text Box 104"/>
          <p:cNvSpPr txBox="1">
            <a:spLocks noChangeArrowheads="1"/>
          </p:cNvSpPr>
          <p:nvPr/>
        </p:nvSpPr>
        <p:spPr bwMode="auto">
          <a:xfrm>
            <a:off x="3150449" y="3794216"/>
            <a:ext cx="1197294" cy="36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Liquid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super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heating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16" name="Text Box 104"/>
          <p:cNvSpPr txBox="1">
            <a:spLocks noChangeArrowheads="1"/>
          </p:cNvSpPr>
          <p:nvPr/>
        </p:nvSpPr>
        <p:spPr bwMode="auto">
          <a:xfrm>
            <a:off x="3309328" y="4568691"/>
            <a:ext cx="1197294" cy="36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Low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  <a:ea typeface="Arial" panose="020B0604020202020204" pitchFamily="34" charset="0"/>
              </a:rPr>
              <a:t>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T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21" name="Text Box 104"/>
          <p:cNvSpPr txBox="1">
            <a:spLocks noChangeArrowheads="1"/>
          </p:cNvSpPr>
          <p:nvPr/>
        </p:nvSpPr>
        <p:spPr bwMode="auto">
          <a:xfrm>
            <a:off x="5616471" y="4759716"/>
            <a:ext cx="1197294" cy="36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err="1" smtClean="0">
                <a:solidFill>
                  <a:srgbClr val="000000"/>
                </a:solidFill>
                <a:latin typeface="Bell MT" panose="02020503060305020303" pitchFamily="18" charset="0"/>
                <a:ea typeface="Arial" panose="020B0604020202020204" pitchFamily="34" charset="0"/>
              </a:rPr>
              <a:t>Increasing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  <a:ea typeface="Arial" panose="020B0604020202020204" pitchFamily="34" charset="0"/>
              </a:rPr>
              <a:t>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solidFill>
                  <a:srgbClr val="000000"/>
                </a:solidFill>
                <a:latin typeface="Bell MT" panose="02020503060305020303" pitchFamily="18" charset="0"/>
              </a:rPr>
              <a:t>(</a:t>
            </a:r>
            <a:r>
              <a:rPr lang="fr-FR" sz="1400" dirty="0" err="1" smtClean="0">
                <a:solidFill>
                  <a:srgbClr val="000000"/>
                </a:solidFill>
                <a:latin typeface="Bell MT" panose="02020503060305020303" pitchFamily="18" charset="0"/>
              </a:rPr>
              <a:t>Dry-out</a:t>
            </a:r>
            <a:r>
              <a:rPr lang="fr-FR" sz="1400" dirty="0" smtClean="0">
                <a:solidFill>
                  <a:srgbClr val="000000"/>
                </a:solidFill>
                <a:latin typeface="Bell MT" panose="02020503060305020303" pitchFamily="18" charset="0"/>
              </a:rPr>
              <a:t>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24" name="Text Box 104"/>
          <p:cNvSpPr txBox="1">
            <a:spLocks noChangeArrowheads="1"/>
          </p:cNvSpPr>
          <p:nvPr/>
        </p:nvSpPr>
        <p:spPr bwMode="auto">
          <a:xfrm rot="198500">
            <a:off x="3241641" y="5047931"/>
            <a:ext cx="1554412" cy="36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Fluid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Temperature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25" name="Text Box 104"/>
          <p:cNvSpPr txBox="1">
            <a:spLocks noChangeArrowheads="1"/>
          </p:cNvSpPr>
          <p:nvPr/>
        </p:nvSpPr>
        <p:spPr bwMode="auto">
          <a:xfrm rot="20583970">
            <a:off x="5177377" y="4168856"/>
            <a:ext cx="1554412" cy="36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Tube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Temperature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26" name="Text Box 96"/>
          <p:cNvSpPr txBox="1">
            <a:spLocks noChangeArrowheads="1"/>
          </p:cNvSpPr>
          <p:nvPr/>
        </p:nvSpPr>
        <p:spPr bwMode="auto">
          <a:xfrm rot="5400000">
            <a:off x="5876079" y="2749342"/>
            <a:ext cx="244475" cy="13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b="1" dirty="0" err="1" smtClean="0">
                <a:solidFill>
                  <a:srgbClr val="000000"/>
                </a:solidFill>
                <a:latin typeface="Bell MT" panose="02020503060305020303" pitchFamily="18" charset="0"/>
                <a:ea typeface="Arial" panose="020B0604020202020204" pitchFamily="34" charset="0"/>
              </a:rPr>
              <a:t>Enthalpy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(J/K) 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27" name="Text Box 96"/>
          <p:cNvSpPr txBox="1">
            <a:spLocks noChangeArrowheads="1"/>
          </p:cNvSpPr>
          <p:nvPr/>
        </p:nvSpPr>
        <p:spPr bwMode="auto">
          <a:xfrm rot="5400000">
            <a:off x="915645" y="5285634"/>
            <a:ext cx="244475" cy="32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solidFill>
                  <a:srgbClr val="000000"/>
                </a:solidFill>
                <a:latin typeface="Bell MT" panose="02020503060305020303" pitchFamily="18" charset="0"/>
                <a:ea typeface="Arial" panose="020B0604020202020204" pitchFamily="34" charset="0"/>
              </a:rPr>
              <a:t>-30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28" name="Text Box 96"/>
          <p:cNvSpPr txBox="1">
            <a:spLocks noChangeArrowheads="1"/>
          </p:cNvSpPr>
          <p:nvPr/>
        </p:nvSpPr>
        <p:spPr bwMode="auto">
          <a:xfrm rot="5400000">
            <a:off x="980870" y="4872575"/>
            <a:ext cx="244475" cy="32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rgbClr val="000000"/>
                </a:solidFill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r>
              <a:rPr lang="fr-FR" sz="1400" dirty="0" smtClean="0">
                <a:solidFill>
                  <a:srgbClr val="000000"/>
                </a:solidFill>
                <a:latin typeface="Bell MT" panose="02020503060305020303" pitchFamily="18" charset="0"/>
                <a:ea typeface="Arial" panose="020B0604020202020204" pitchFamily="34" charset="0"/>
              </a:rPr>
              <a:t> 0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29" name="Text Box 96"/>
          <p:cNvSpPr txBox="1">
            <a:spLocks noChangeArrowheads="1"/>
          </p:cNvSpPr>
          <p:nvPr/>
        </p:nvSpPr>
        <p:spPr bwMode="auto">
          <a:xfrm rot="5400000">
            <a:off x="980870" y="4472179"/>
            <a:ext cx="244475" cy="32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solidFill>
                  <a:srgbClr val="000000"/>
                </a:solidFill>
                <a:latin typeface="Bell MT" panose="02020503060305020303" pitchFamily="18" charset="0"/>
                <a:ea typeface="Arial" panose="020B0604020202020204" pitchFamily="34" charset="0"/>
              </a:rPr>
              <a:t>30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34" name="Text Box 96"/>
          <p:cNvSpPr txBox="1">
            <a:spLocks noChangeArrowheads="1"/>
          </p:cNvSpPr>
          <p:nvPr/>
        </p:nvSpPr>
        <p:spPr bwMode="auto">
          <a:xfrm rot="5400000">
            <a:off x="980870" y="4071783"/>
            <a:ext cx="244475" cy="32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rgbClr val="000000"/>
                </a:solidFill>
                <a:latin typeface="Bell MT" panose="02020503060305020303" pitchFamily="18" charset="0"/>
                <a:ea typeface="Arial" panose="020B0604020202020204" pitchFamily="34" charset="0"/>
              </a:rPr>
              <a:t>6</a:t>
            </a:r>
            <a:r>
              <a:rPr lang="fr-FR" sz="1400" dirty="0" smtClean="0">
                <a:solidFill>
                  <a:srgbClr val="000000"/>
                </a:solidFill>
                <a:latin typeface="Bell MT" panose="02020503060305020303" pitchFamily="18" charset="0"/>
                <a:ea typeface="Arial" panose="020B0604020202020204" pitchFamily="34" charset="0"/>
              </a:rPr>
              <a:t>0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37" name="Text Box 96"/>
          <p:cNvSpPr txBox="1">
            <a:spLocks noChangeArrowheads="1"/>
          </p:cNvSpPr>
          <p:nvPr/>
        </p:nvSpPr>
        <p:spPr bwMode="auto">
          <a:xfrm rot="5400000">
            <a:off x="980870" y="3671387"/>
            <a:ext cx="244475" cy="32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rgbClr val="000000"/>
                </a:solidFill>
                <a:latin typeface="Bell MT" panose="02020503060305020303" pitchFamily="18" charset="0"/>
                <a:ea typeface="Arial" panose="020B0604020202020204" pitchFamily="34" charset="0"/>
              </a:rPr>
              <a:t>9</a:t>
            </a:r>
            <a:r>
              <a:rPr lang="fr-FR" sz="1400" dirty="0" smtClean="0">
                <a:solidFill>
                  <a:srgbClr val="000000"/>
                </a:solidFill>
                <a:latin typeface="Bell MT" panose="02020503060305020303" pitchFamily="18" charset="0"/>
                <a:ea typeface="Arial" panose="020B0604020202020204" pitchFamily="34" charset="0"/>
              </a:rPr>
              <a:t>0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evaporate liquid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in </a:t>
            </a:r>
            <a:r>
              <a:rPr lang="en-US" dirty="0"/>
              <a:t>your detector?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FE852-9AAD-40BE-8295-AF26D2A4ABA6}" type="slidenum">
              <a:rPr lang="en-US" sz="1100" smtClean="0">
                <a:latin typeface="Bell MT" panose="02020503060305020303" pitchFamily="18" charset="0"/>
              </a:rPr>
              <a:pPr>
                <a:defRPr/>
              </a:pPr>
              <a:t>6</a:t>
            </a:fld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1100" smtClean="0">
                <a:latin typeface="Bell MT" panose="02020503060305020303" pitchFamily="18" charset="0"/>
              </a:rPr>
              <a:t>November 28</a:t>
            </a:r>
            <a:r>
              <a:rPr lang="en-US" sz="1100" baseline="30000" smtClean="0">
                <a:latin typeface="Bell MT" panose="02020503060305020303" pitchFamily="18" charset="0"/>
              </a:rPr>
              <a:t>th</a:t>
            </a:r>
            <a:r>
              <a:rPr lang="en-US" sz="1100" smtClean="0">
                <a:latin typeface="Bell MT" panose="02020503060305020303" pitchFamily="18" charset="0"/>
              </a:rPr>
              <a:t>, 2013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100" smtClean="0">
                <a:latin typeface="Bell MT" panose="02020503060305020303" pitchFamily="18" charset="0"/>
              </a:rPr>
              <a:t>– Two-Phase CO</a:t>
            </a:r>
            <a:r>
              <a:rPr lang="en-US" sz="1100" baseline="-25000" smtClean="0">
                <a:latin typeface="Bell MT" panose="02020503060305020303" pitchFamily="18" charset="0"/>
              </a:rPr>
              <a:t>2</a:t>
            </a:r>
            <a:r>
              <a:rPr lang="en-US" sz="1100" smtClean="0">
                <a:latin typeface="Bell MT" panose="02020503060305020303" pitchFamily="18" charset="0"/>
              </a:rPr>
              <a:t> Cooling – </a:t>
            </a:r>
            <a:endParaRPr lang="en-US" sz="1100" dirty="0">
              <a:latin typeface="Bell MT" panose="02020503060305020303" pitchFamily="18" charset="0"/>
            </a:endParaRPr>
          </a:p>
        </p:txBody>
      </p:sp>
      <p:grpSp>
        <p:nvGrpSpPr>
          <p:cNvPr id="10" name="Group 561"/>
          <p:cNvGrpSpPr>
            <a:grpSpLocks/>
          </p:cNvGrpSpPr>
          <p:nvPr/>
        </p:nvGrpSpPr>
        <p:grpSpPr bwMode="auto">
          <a:xfrm>
            <a:off x="3046730" y="3489325"/>
            <a:ext cx="5762625" cy="2859405"/>
            <a:chOff x="4738" y="5855"/>
            <a:chExt cx="9075" cy="4503"/>
          </a:xfrm>
          <a:noFill/>
        </p:grpSpPr>
        <p:sp>
          <p:nvSpPr>
            <p:cNvPr id="3580" name="Freeform 562"/>
            <p:cNvSpPr>
              <a:spLocks/>
            </p:cNvSpPr>
            <p:nvPr/>
          </p:nvSpPr>
          <p:spPr bwMode="auto">
            <a:xfrm>
              <a:off x="4738" y="5855"/>
              <a:ext cx="9075" cy="4503"/>
            </a:xfrm>
            <a:custGeom>
              <a:avLst/>
              <a:gdLst>
                <a:gd name="T0" fmla="+- 0 4738 4738"/>
                <a:gd name="T1" fmla="*/ T0 w 9075"/>
                <a:gd name="T2" fmla="+- 0 10357 5855"/>
                <a:gd name="T3" fmla="*/ 10357 h 4503"/>
                <a:gd name="T4" fmla="+- 0 13813 4738"/>
                <a:gd name="T5" fmla="*/ T4 w 9075"/>
                <a:gd name="T6" fmla="+- 0 10357 5855"/>
                <a:gd name="T7" fmla="*/ 10357 h 4503"/>
                <a:gd name="T8" fmla="+- 0 13813 4738"/>
                <a:gd name="T9" fmla="*/ T8 w 9075"/>
                <a:gd name="T10" fmla="+- 0 5855 5855"/>
                <a:gd name="T11" fmla="*/ 5855 h 4503"/>
                <a:gd name="T12" fmla="+- 0 4738 4738"/>
                <a:gd name="T13" fmla="*/ T12 w 9075"/>
                <a:gd name="T14" fmla="+- 0 5855 5855"/>
                <a:gd name="T15" fmla="*/ 5855 h 4503"/>
                <a:gd name="T16" fmla="+- 0 4738 4738"/>
                <a:gd name="T17" fmla="*/ T16 w 9075"/>
                <a:gd name="T18" fmla="+- 0 10357 5855"/>
                <a:gd name="T19" fmla="*/ 10357 h 45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075" h="4503">
                  <a:moveTo>
                    <a:pt x="0" y="4502"/>
                  </a:moveTo>
                  <a:lnTo>
                    <a:pt x="9075" y="4502"/>
                  </a:lnTo>
                  <a:lnTo>
                    <a:pt x="9075" y="0"/>
                  </a:lnTo>
                  <a:lnTo>
                    <a:pt x="0" y="0"/>
                  </a:lnTo>
                  <a:lnTo>
                    <a:pt x="0" y="450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1" name="Group 559"/>
          <p:cNvGrpSpPr>
            <a:grpSpLocks/>
          </p:cNvGrpSpPr>
          <p:nvPr/>
        </p:nvGrpSpPr>
        <p:grpSpPr bwMode="auto">
          <a:xfrm>
            <a:off x="3046730" y="3489325"/>
            <a:ext cx="5762625" cy="2859405"/>
            <a:chOff x="4738" y="5855"/>
            <a:chExt cx="9075" cy="4503"/>
          </a:xfrm>
        </p:grpSpPr>
        <p:sp>
          <p:nvSpPr>
            <p:cNvPr id="3579" name="Freeform 560"/>
            <p:cNvSpPr>
              <a:spLocks/>
            </p:cNvSpPr>
            <p:nvPr/>
          </p:nvSpPr>
          <p:spPr bwMode="auto">
            <a:xfrm>
              <a:off x="4738" y="5855"/>
              <a:ext cx="9075" cy="4503"/>
            </a:xfrm>
            <a:custGeom>
              <a:avLst/>
              <a:gdLst>
                <a:gd name="T0" fmla="+- 0 4738 4738"/>
                <a:gd name="T1" fmla="*/ T0 w 9075"/>
                <a:gd name="T2" fmla="+- 0 10357 5855"/>
                <a:gd name="T3" fmla="*/ 10357 h 4503"/>
                <a:gd name="T4" fmla="+- 0 13813 4738"/>
                <a:gd name="T5" fmla="*/ T4 w 9075"/>
                <a:gd name="T6" fmla="+- 0 10357 5855"/>
                <a:gd name="T7" fmla="*/ 10357 h 4503"/>
                <a:gd name="T8" fmla="+- 0 13813 4738"/>
                <a:gd name="T9" fmla="*/ T8 w 9075"/>
                <a:gd name="T10" fmla="+- 0 5855 5855"/>
                <a:gd name="T11" fmla="*/ 5855 h 4503"/>
                <a:gd name="T12" fmla="+- 0 4738 4738"/>
                <a:gd name="T13" fmla="*/ T12 w 9075"/>
                <a:gd name="T14" fmla="+- 0 5855 5855"/>
                <a:gd name="T15" fmla="*/ 5855 h 4503"/>
                <a:gd name="T16" fmla="+- 0 4738 4738"/>
                <a:gd name="T17" fmla="*/ T16 w 9075"/>
                <a:gd name="T18" fmla="+- 0 10357 5855"/>
                <a:gd name="T19" fmla="*/ 10357 h 45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075" h="4503">
                  <a:moveTo>
                    <a:pt x="0" y="4502"/>
                  </a:moveTo>
                  <a:lnTo>
                    <a:pt x="9075" y="4502"/>
                  </a:lnTo>
                  <a:lnTo>
                    <a:pt x="9075" y="0"/>
                  </a:lnTo>
                  <a:lnTo>
                    <a:pt x="0" y="0"/>
                  </a:lnTo>
                  <a:lnTo>
                    <a:pt x="0" y="450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2" name="Group 557"/>
          <p:cNvGrpSpPr>
            <a:grpSpLocks/>
          </p:cNvGrpSpPr>
          <p:nvPr/>
        </p:nvGrpSpPr>
        <p:grpSpPr bwMode="auto">
          <a:xfrm>
            <a:off x="3059430" y="542925"/>
            <a:ext cx="5762625" cy="2762250"/>
            <a:chOff x="4758" y="1215"/>
            <a:chExt cx="9075" cy="4350"/>
          </a:xfrm>
          <a:noFill/>
        </p:grpSpPr>
        <p:sp>
          <p:nvSpPr>
            <p:cNvPr id="3578" name="Freeform 558"/>
            <p:cNvSpPr>
              <a:spLocks/>
            </p:cNvSpPr>
            <p:nvPr/>
          </p:nvSpPr>
          <p:spPr bwMode="auto">
            <a:xfrm>
              <a:off x="4758" y="1215"/>
              <a:ext cx="9075" cy="4350"/>
            </a:xfrm>
            <a:custGeom>
              <a:avLst/>
              <a:gdLst>
                <a:gd name="T0" fmla="+- 0 4758 4758"/>
                <a:gd name="T1" fmla="*/ T0 w 9075"/>
                <a:gd name="T2" fmla="+- 0 5565 1215"/>
                <a:gd name="T3" fmla="*/ 5565 h 4350"/>
                <a:gd name="T4" fmla="+- 0 13833 4758"/>
                <a:gd name="T5" fmla="*/ T4 w 9075"/>
                <a:gd name="T6" fmla="+- 0 5565 1215"/>
                <a:gd name="T7" fmla="*/ 5565 h 4350"/>
                <a:gd name="T8" fmla="+- 0 13833 4758"/>
                <a:gd name="T9" fmla="*/ T8 w 9075"/>
                <a:gd name="T10" fmla="+- 0 1215 1215"/>
                <a:gd name="T11" fmla="*/ 1215 h 4350"/>
                <a:gd name="T12" fmla="+- 0 4758 4758"/>
                <a:gd name="T13" fmla="*/ T12 w 9075"/>
                <a:gd name="T14" fmla="+- 0 1215 1215"/>
                <a:gd name="T15" fmla="*/ 1215 h 4350"/>
                <a:gd name="T16" fmla="+- 0 4758 4758"/>
                <a:gd name="T17" fmla="*/ T16 w 9075"/>
                <a:gd name="T18" fmla="+- 0 5565 1215"/>
                <a:gd name="T19" fmla="*/ 5565 h 43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075" h="4350">
                  <a:moveTo>
                    <a:pt x="0" y="4350"/>
                  </a:moveTo>
                  <a:lnTo>
                    <a:pt x="9075" y="4350"/>
                  </a:lnTo>
                  <a:lnTo>
                    <a:pt x="9075" y="0"/>
                  </a:lnTo>
                  <a:lnTo>
                    <a:pt x="0" y="0"/>
                  </a:lnTo>
                  <a:lnTo>
                    <a:pt x="0" y="435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3" name="Group 555"/>
          <p:cNvGrpSpPr>
            <a:grpSpLocks/>
          </p:cNvGrpSpPr>
          <p:nvPr/>
        </p:nvGrpSpPr>
        <p:grpSpPr bwMode="auto">
          <a:xfrm>
            <a:off x="3059430" y="542925"/>
            <a:ext cx="5762625" cy="2762250"/>
            <a:chOff x="4758" y="1215"/>
            <a:chExt cx="9075" cy="4350"/>
          </a:xfrm>
        </p:grpSpPr>
        <p:sp>
          <p:nvSpPr>
            <p:cNvPr id="3577" name="Freeform 556"/>
            <p:cNvSpPr>
              <a:spLocks/>
            </p:cNvSpPr>
            <p:nvPr/>
          </p:nvSpPr>
          <p:spPr bwMode="auto">
            <a:xfrm>
              <a:off x="4758" y="1215"/>
              <a:ext cx="9075" cy="4350"/>
            </a:xfrm>
            <a:custGeom>
              <a:avLst/>
              <a:gdLst>
                <a:gd name="T0" fmla="+- 0 4758 4758"/>
                <a:gd name="T1" fmla="*/ T0 w 9075"/>
                <a:gd name="T2" fmla="+- 0 5565 1215"/>
                <a:gd name="T3" fmla="*/ 5565 h 4350"/>
                <a:gd name="T4" fmla="+- 0 13833 4758"/>
                <a:gd name="T5" fmla="*/ T4 w 9075"/>
                <a:gd name="T6" fmla="+- 0 5565 1215"/>
                <a:gd name="T7" fmla="*/ 5565 h 4350"/>
                <a:gd name="T8" fmla="+- 0 13833 4758"/>
                <a:gd name="T9" fmla="*/ T8 w 9075"/>
                <a:gd name="T10" fmla="+- 0 1215 1215"/>
                <a:gd name="T11" fmla="*/ 1215 h 4350"/>
                <a:gd name="T12" fmla="+- 0 4758 4758"/>
                <a:gd name="T13" fmla="*/ T12 w 9075"/>
                <a:gd name="T14" fmla="+- 0 1215 1215"/>
                <a:gd name="T15" fmla="*/ 1215 h 4350"/>
                <a:gd name="T16" fmla="+- 0 4758 4758"/>
                <a:gd name="T17" fmla="*/ T16 w 9075"/>
                <a:gd name="T18" fmla="+- 0 5565 1215"/>
                <a:gd name="T19" fmla="*/ 5565 h 43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9075" h="4350">
                  <a:moveTo>
                    <a:pt x="0" y="4350"/>
                  </a:moveTo>
                  <a:lnTo>
                    <a:pt x="9075" y="4350"/>
                  </a:lnTo>
                  <a:lnTo>
                    <a:pt x="9075" y="0"/>
                  </a:lnTo>
                  <a:lnTo>
                    <a:pt x="0" y="0"/>
                  </a:lnTo>
                  <a:lnTo>
                    <a:pt x="0" y="435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976" name="Groupe 3975"/>
          <p:cNvGrpSpPr/>
          <p:nvPr/>
        </p:nvGrpSpPr>
        <p:grpSpPr>
          <a:xfrm>
            <a:off x="3224530" y="1441450"/>
            <a:ext cx="5445125" cy="1177925"/>
            <a:chOff x="3224530" y="1441450"/>
            <a:chExt cx="5445125" cy="1177925"/>
          </a:xfrm>
        </p:grpSpPr>
        <p:grpSp>
          <p:nvGrpSpPr>
            <p:cNvPr id="14" name="Group 553"/>
            <p:cNvGrpSpPr>
              <a:grpSpLocks/>
            </p:cNvGrpSpPr>
            <p:nvPr/>
          </p:nvGrpSpPr>
          <p:grpSpPr bwMode="auto">
            <a:xfrm>
              <a:off x="6510655" y="1441450"/>
              <a:ext cx="2159000" cy="1177925"/>
              <a:chOff x="10193" y="2630"/>
              <a:chExt cx="3400" cy="1855"/>
            </a:xfrm>
          </p:grpSpPr>
          <p:sp>
            <p:nvSpPr>
              <p:cNvPr id="3576" name="Freeform 554"/>
              <p:cNvSpPr>
                <a:spLocks/>
              </p:cNvSpPr>
              <p:nvPr/>
            </p:nvSpPr>
            <p:spPr bwMode="auto">
              <a:xfrm>
                <a:off x="10193" y="2630"/>
                <a:ext cx="3400" cy="1855"/>
              </a:xfrm>
              <a:custGeom>
                <a:avLst/>
                <a:gdLst>
                  <a:gd name="T0" fmla="+- 0 10193 10193"/>
                  <a:gd name="T1" fmla="*/ T0 w 3400"/>
                  <a:gd name="T2" fmla="+- 0 4485 2630"/>
                  <a:gd name="T3" fmla="*/ 4485 h 1855"/>
                  <a:gd name="T4" fmla="+- 0 13593 10193"/>
                  <a:gd name="T5" fmla="*/ T4 w 3400"/>
                  <a:gd name="T6" fmla="+- 0 4485 2630"/>
                  <a:gd name="T7" fmla="*/ 4485 h 1855"/>
                  <a:gd name="T8" fmla="+- 0 13593 10193"/>
                  <a:gd name="T9" fmla="*/ T8 w 3400"/>
                  <a:gd name="T10" fmla="+- 0 2630 2630"/>
                  <a:gd name="T11" fmla="*/ 2630 h 1855"/>
                  <a:gd name="T12" fmla="+- 0 10193 10193"/>
                  <a:gd name="T13" fmla="*/ T12 w 3400"/>
                  <a:gd name="T14" fmla="+- 0 2630 2630"/>
                  <a:gd name="T15" fmla="*/ 2630 h 1855"/>
                  <a:gd name="T16" fmla="+- 0 10193 10193"/>
                  <a:gd name="T17" fmla="*/ T16 w 3400"/>
                  <a:gd name="T18" fmla="+- 0 4485 2630"/>
                  <a:gd name="T19" fmla="*/ 4485 h 18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400" h="1855">
                    <a:moveTo>
                      <a:pt x="0" y="1855"/>
                    </a:moveTo>
                    <a:lnTo>
                      <a:pt x="3400" y="1855"/>
                    </a:lnTo>
                    <a:lnTo>
                      <a:pt x="3400" y="0"/>
                    </a:lnTo>
                    <a:lnTo>
                      <a:pt x="0" y="0"/>
                    </a:lnTo>
                    <a:lnTo>
                      <a:pt x="0" y="1855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5" name="Group 551"/>
            <p:cNvGrpSpPr>
              <a:grpSpLocks/>
            </p:cNvGrpSpPr>
            <p:nvPr/>
          </p:nvGrpSpPr>
          <p:grpSpPr bwMode="auto">
            <a:xfrm>
              <a:off x="6510655" y="1441450"/>
              <a:ext cx="2159000" cy="1177925"/>
              <a:chOff x="10193" y="2630"/>
              <a:chExt cx="3400" cy="1855"/>
            </a:xfrm>
          </p:grpSpPr>
          <p:sp>
            <p:nvSpPr>
              <p:cNvPr id="3575" name="Freeform 552"/>
              <p:cNvSpPr>
                <a:spLocks/>
              </p:cNvSpPr>
              <p:nvPr/>
            </p:nvSpPr>
            <p:spPr bwMode="auto">
              <a:xfrm>
                <a:off x="10193" y="2630"/>
                <a:ext cx="3400" cy="1855"/>
              </a:xfrm>
              <a:custGeom>
                <a:avLst/>
                <a:gdLst>
                  <a:gd name="T0" fmla="+- 0 10193 10193"/>
                  <a:gd name="T1" fmla="*/ T0 w 3400"/>
                  <a:gd name="T2" fmla="+- 0 4485 2630"/>
                  <a:gd name="T3" fmla="*/ 4485 h 1855"/>
                  <a:gd name="T4" fmla="+- 0 13593 10193"/>
                  <a:gd name="T5" fmla="*/ T4 w 3400"/>
                  <a:gd name="T6" fmla="+- 0 4485 2630"/>
                  <a:gd name="T7" fmla="*/ 4485 h 1855"/>
                  <a:gd name="T8" fmla="+- 0 13593 10193"/>
                  <a:gd name="T9" fmla="*/ T8 w 3400"/>
                  <a:gd name="T10" fmla="+- 0 2630 2630"/>
                  <a:gd name="T11" fmla="*/ 2630 h 1855"/>
                  <a:gd name="T12" fmla="+- 0 10193 10193"/>
                  <a:gd name="T13" fmla="*/ T12 w 3400"/>
                  <a:gd name="T14" fmla="+- 0 2630 2630"/>
                  <a:gd name="T15" fmla="*/ 2630 h 1855"/>
                  <a:gd name="T16" fmla="+- 0 10193 10193"/>
                  <a:gd name="T17" fmla="*/ T16 w 3400"/>
                  <a:gd name="T18" fmla="+- 0 4485 2630"/>
                  <a:gd name="T19" fmla="*/ 4485 h 18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400" h="1855">
                    <a:moveTo>
                      <a:pt x="0" y="1855"/>
                    </a:moveTo>
                    <a:lnTo>
                      <a:pt x="3400" y="1855"/>
                    </a:lnTo>
                    <a:lnTo>
                      <a:pt x="3400" y="0"/>
                    </a:lnTo>
                    <a:lnTo>
                      <a:pt x="0" y="0"/>
                    </a:lnTo>
                    <a:lnTo>
                      <a:pt x="0" y="1855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6" name="Group 549"/>
            <p:cNvGrpSpPr>
              <a:grpSpLocks/>
            </p:cNvGrpSpPr>
            <p:nvPr/>
          </p:nvGrpSpPr>
          <p:grpSpPr bwMode="auto">
            <a:xfrm>
              <a:off x="3224530" y="1441450"/>
              <a:ext cx="2073275" cy="1177925"/>
              <a:chOff x="5018" y="2630"/>
              <a:chExt cx="3265" cy="1855"/>
            </a:xfrm>
          </p:grpSpPr>
          <p:sp>
            <p:nvSpPr>
              <p:cNvPr id="3574" name="Freeform 550"/>
              <p:cNvSpPr>
                <a:spLocks/>
              </p:cNvSpPr>
              <p:nvPr/>
            </p:nvSpPr>
            <p:spPr bwMode="auto">
              <a:xfrm>
                <a:off x="5018" y="2630"/>
                <a:ext cx="3265" cy="1855"/>
              </a:xfrm>
              <a:custGeom>
                <a:avLst/>
                <a:gdLst>
                  <a:gd name="T0" fmla="+- 0 5018 5018"/>
                  <a:gd name="T1" fmla="*/ T0 w 3265"/>
                  <a:gd name="T2" fmla="+- 0 4485 2630"/>
                  <a:gd name="T3" fmla="*/ 4485 h 1855"/>
                  <a:gd name="T4" fmla="+- 0 8283 5018"/>
                  <a:gd name="T5" fmla="*/ T4 w 3265"/>
                  <a:gd name="T6" fmla="+- 0 4485 2630"/>
                  <a:gd name="T7" fmla="*/ 4485 h 1855"/>
                  <a:gd name="T8" fmla="+- 0 8283 5018"/>
                  <a:gd name="T9" fmla="*/ T8 w 3265"/>
                  <a:gd name="T10" fmla="+- 0 2630 2630"/>
                  <a:gd name="T11" fmla="*/ 2630 h 1855"/>
                  <a:gd name="T12" fmla="+- 0 5018 5018"/>
                  <a:gd name="T13" fmla="*/ T12 w 3265"/>
                  <a:gd name="T14" fmla="+- 0 2630 2630"/>
                  <a:gd name="T15" fmla="*/ 2630 h 1855"/>
                  <a:gd name="T16" fmla="+- 0 5018 5018"/>
                  <a:gd name="T17" fmla="*/ T16 w 3265"/>
                  <a:gd name="T18" fmla="+- 0 4485 2630"/>
                  <a:gd name="T19" fmla="*/ 4485 h 18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265" h="1855">
                    <a:moveTo>
                      <a:pt x="0" y="1855"/>
                    </a:moveTo>
                    <a:lnTo>
                      <a:pt x="3265" y="1855"/>
                    </a:lnTo>
                    <a:lnTo>
                      <a:pt x="3265" y="0"/>
                    </a:lnTo>
                    <a:lnTo>
                      <a:pt x="0" y="0"/>
                    </a:lnTo>
                    <a:lnTo>
                      <a:pt x="0" y="1855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7" name="Group 547"/>
            <p:cNvGrpSpPr>
              <a:grpSpLocks/>
            </p:cNvGrpSpPr>
            <p:nvPr/>
          </p:nvGrpSpPr>
          <p:grpSpPr bwMode="auto">
            <a:xfrm>
              <a:off x="3224530" y="1441450"/>
              <a:ext cx="2073275" cy="1177925"/>
              <a:chOff x="5018" y="2630"/>
              <a:chExt cx="3265" cy="1855"/>
            </a:xfrm>
          </p:grpSpPr>
          <p:sp>
            <p:nvSpPr>
              <p:cNvPr id="3573" name="Freeform 548"/>
              <p:cNvSpPr>
                <a:spLocks/>
              </p:cNvSpPr>
              <p:nvPr/>
            </p:nvSpPr>
            <p:spPr bwMode="auto">
              <a:xfrm>
                <a:off x="5018" y="2630"/>
                <a:ext cx="3265" cy="1855"/>
              </a:xfrm>
              <a:custGeom>
                <a:avLst/>
                <a:gdLst>
                  <a:gd name="T0" fmla="+- 0 5018 5018"/>
                  <a:gd name="T1" fmla="*/ T0 w 3265"/>
                  <a:gd name="T2" fmla="+- 0 4485 2630"/>
                  <a:gd name="T3" fmla="*/ 4485 h 1855"/>
                  <a:gd name="T4" fmla="+- 0 8283 5018"/>
                  <a:gd name="T5" fmla="*/ T4 w 3265"/>
                  <a:gd name="T6" fmla="+- 0 4485 2630"/>
                  <a:gd name="T7" fmla="*/ 4485 h 1855"/>
                  <a:gd name="T8" fmla="+- 0 8283 5018"/>
                  <a:gd name="T9" fmla="*/ T8 w 3265"/>
                  <a:gd name="T10" fmla="+- 0 2630 2630"/>
                  <a:gd name="T11" fmla="*/ 2630 h 1855"/>
                  <a:gd name="T12" fmla="+- 0 5018 5018"/>
                  <a:gd name="T13" fmla="*/ T12 w 3265"/>
                  <a:gd name="T14" fmla="+- 0 2630 2630"/>
                  <a:gd name="T15" fmla="*/ 2630 h 1855"/>
                  <a:gd name="T16" fmla="+- 0 5018 5018"/>
                  <a:gd name="T17" fmla="*/ T16 w 3265"/>
                  <a:gd name="T18" fmla="+- 0 4485 2630"/>
                  <a:gd name="T19" fmla="*/ 4485 h 18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265" h="1855">
                    <a:moveTo>
                      <a:pt x="0" y="1855"/>
                    </a:moveTo>
                    <a:lnTo>
                      <a:pt x="3265" y="1855"/>
                    </a:lnTo>
                    <a:lnTo>
                      <a:pt x="3265" y="0"/>
                    </a:lnTo>
                    <a:lnTo>
                      <a:pt x="0" y="0"/>
                    </a:lnTo>
                    <a:lnTo>
                      <a:pt x="0" y="1855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8" name="Group 545"/>
            <p:cNvGrpSpPr>
              <a:grpSpLocks/>
            </p:cNvGrpSpPr>
            <p:nvPr/>
          </p:nvGrpSpPr>
          <p:grpSpPr bwMode="auto">
            <a:xfrm>
              <a:off x="7610475" y="1557655"/>
              <a:ext cx="967105" cy="949325"/>
              <a:chOff x="11925" y="2813"/>
              <a:chExt cx="1523" cy="1495"/>
            </a:xfrm>
          </p:grpSpPr>
          <p:sp>
            <p:nvSpPr>
              <p:cNvPr id="3572" name="Freeform 546"/>
              <p:cNvSpPr>
                <a:spLocks/>
              </p:cNvSpPr>
              <p:nvPr/>
            </p:nvSpPr>
            <p:spPr bwMode="auto">
              <a:xfrm>
                <a:off x="11925" y="2813"/>
                <a:ext cx="1523" cy="1495"/>
              </a:xfrm>
              <a:custGeom>
                <a:avLst/>
                <a:gdLst>
                  <a:gd name="T0" fmla="+- 0 12686 11925"/>
                  <a:gd name="T1" fmla="*/ T0 w 1523"/>
                  <a:gd name="T2" fmla="+- 0 2813 2813"/>
                  <a:gd name="T3" fmla="*/ 2813 h 1495"/>
                  <a:gd name="T4" fmla="+- 0 12624 11925"/>
                  <a:gd name="T5" fmla="*/ T4 w 1523"/>
                  <a:gd name="T6" fmla="+- 0 2815 2813"/>
                  <a:gd name="T7" fmla="*/ 2815 h 1495"/>
                  <a:gd name="T8" fmla="+- 0 12563 11925"/>
                  <a:gd name="T9" fmla="*/ T8 w 1523"/>
                  <a:gd name="T10" fmla="+- 0 2822 2813"/>
                  <a:gd name="T11" fmla="*/ 2822 h 1495"/>
                  <a:gd name="T12" fmla="+- 0 12503 11925"/>
                  <a:gd name="T13" fmla="*/ T12 w 1523"/>
                  <a:gd name="T14" fmla="+- 0 2834 2813"/>
                  <a:gd name="T15" fmla="*/ 2834 h 1495"/>
                  <a:gd name="T16" fmla="+- 0 12390 11925"/>
                  <a:gd name="T17" fmla="*/ T16 w 1523"/>
                  <a:gd name="T18" fmla="+- 0 2871 2813"/>
                  <a:gd name="T19" fmla="*/ 2871 h 1495"/>
                  <a:gd name="T20" fmla="+- 0 12285 11925"/>
                  <a:gd name="T21" fmla="*/ T20 w 1523"/>
                  <a:gd name="T22" fmla="+- 0 2925 2813"/>
                  <a:gd name="T23" fmla="*/ 2925 h 1495"/>
                  <a:gd name="T24" fmla="+- 0 12191 11925"/>
                  <a:gd name="T25" fmla="*/ T24 w 1523"/>
                  <a:gd name="T26" fmla="+- 0 2993 2813"/>
                  <a:gd name="T27" fmla="*/ 2993 h 1495"/>
                  <a:gd name="T28" fmla="+- 0 12108 11925"/>
                  <a:gd name="T29" fmla="*/ T28 w 1523"/>
                  <a:gd name="T30" fmla="+- 0 3074 2813"/>
                  <a:gd name="T31" fmla="*/ 3074 h 1495"/>
                  <a:gd name="T32" fmla="+- 0 12039 11925"/>
                  <a:gd name="T33" fmla="*/ T32 w 1523"/>
                  <a:gd name="T34" fmla="+- 0 3166 2813"/>
                  <a:gd name="T35" fmla="*/ 3166 h 1495"/>
                  <a:gd name="T36" fmla="+- 0 11985 11925"/>
                  <a:gd name="T37" fmla="*/ T36 w 1523"/>
                  <a:gd name="T38" fmla="+- 0 3269 2813"/>
                  <a:gd name="T39" fmla="*/ 3269 h 1495"/>
                  <a:gd name="T40" fmla="+- 0 11947 11925"/>
                  <a:gd name="T41" fmla="*/ T40 w 1523"/>
                  <a:gd name="T42" fmla="+- 0 3380 2813"/>
                  <a:gd name="T43" fmla="*/ 3380 h 1495"/>
                  <a:gd name="T44" fmla="+- 0 11928 11925"/>
                  <a:gd name="T45" fmla="*/ T44 w 1523"/>
                  <a:gd name="T46" fmla="+- 0 3499 2813"/>
                  <a:gd name="T47" fmla="*/ 3499 h 1495"/>
                  <a:gd name="T48" fmla="+- 0 11925 11925"/>
                  <a:gd name="T49" fmla="*/ T48 w 1523"/>
                  <a:gd name="T50" fmla="+- 0 3560 2813"/>
                  <a:gd name="T51" fmla="*/ 3560 h 1495"/>
                  <a:gd name="T52" fmla="+- 0 11928 11925"/>
                  <a:gd name="T53" fmla="*/ T52 w 1523"/>
                  <a:gd name="T54" fmla="+- 0 3621 2813"/>
                  <a:gd name="T55" fmla="*/ 3621 h 1495"/>
                  <a:gd name="T56" fmla="+- 0 11935 11925"/>
                  <a:gd name="T57" fmla="*/ T56 w 1523"/>
                  <a:gd name="T58" fmla="+- 0 3681 2813"/>
                  <a:gd name="T59" fmla="*/ 3681 h 1495"/>
                  <a:gd name="T60" fmla="+- 0 11964 11925"/>
                  <a:gd name="T61" fmla="*/ T60 w 1523"/>
                  <a:gd name="T62" fmla="+- 0 3796 2813"/>
                  <a:gd name="T63" fmla="*/ 3796 h 1495"/>
                  <a:gd name="T64" fmla="+- 0 12010 11925"/>
                  <a:gd name="T65" fmla="*/ T64 w 1523"/>
                  <a:gd name="T66" fmla="+- 0 3904 2813"/>
                  <a:gd name="T67" fmla="*/ 3904 h 1495"/>
                  <a:gd name="T68" fmla="+- 0 12072 11925"/>
                  <a:gd name="T69" fmla="*/ T68 w 1523"/>
                  <a:gd name="T70" fmla="+- 0 4001 2813"/>
                  <a:gd name="T71" fmla="*/ 4001 h 1495"/>
                  <a:gd name="T72" fmla="+- 0 12148 11925"/>
                  <a:gd name="T73" fmla="*/ T72 w 1523"/>
                  <a:gd name="T74" fmla="+- 0 4089 2813"/>
                  <a:gd name="T75" fmla="*/ 4089 h 1495"/>
                  <a:gd name="T76" fmla="+- 0 12237 11925"/>
                  <a:gd name="T77" fmla="*/ T76 w 1523"/>
                  <a:gd name="T78" fmla="+- 0 4163 2813"/>
                  <a:gd name="T79" fmla="*/ 4163 h 1495"/>
                  <a:gd name="T80" fmla="+- 0 12336 11925"/>
                  <a:gd name="T81" fmla="*/ T80 w 1523"/>
                  <a:gd name="T82" fmla="+- 0 4224 2813"/>
                  <a:gd name="T83" fmla="*/ 4224 h 1495"/>
                  <a:gd name="T84" fmla="+- 0 12446 11925"/>
                  <a:gd name="T85" fmla="*/ T84 w 1523"/>
                  <a:gd name="T86" fmla="+- 0 4269 2813"/>
                  <a:gd name="T87" fmla="*/ 4269 h 1495"/>
                  <a:gd name="T88" fmla="+- 0 12563 11925"/>
                  <a:gd name="T89" fmla="*/ T88 w 1523"/>
                  <a:gd name="T90" fmla="+- 0 4298 2813"/>
                  <a:gd name="T91" fmla="*/ 4298 h 1495"/>
                  <a:gd name="T92" fmla="+- 0 12624 11925"/>
                  <a:gd name="T93" fmla="*/ T92 w 1523"/>
                  <a:gd name="T94" fmla="+- 0 4305 2813"/>
                  <a:gd name="T95" fmla="*/ 4305 h 1495"/>
                  <a:gd name="T96" fmla="+- 0 12686 11925"/>
                  <a:gd name="T97" fmla="*/ T96 w 1523"/>
                  <a:gd name="T98" fmla="+- 0 4308 2813"/>
                  <a:gd name="T99" fmla="*/ 4308 h 1495"/>
                  <a:gd name="T100" fmla="+- 0 12749 11925"/>
                  <a:gd name="T101" fmla="*/ T100 w 1523"/>
                  <a:gd name="T102" fmla="+- 0 4305 2813"/>
                  <a:gd name="T103" fmla="*/ 4305 h 1495"/>
                  <a:gd name="T104" fmla="+- 0 12810 11925"/>
                  <a:gd name="T105" fmla="*/ T104 w 1523"/>
                  <a:gd name="T106" fmla="+- 0 4298 2813"/>
                  <a:gd name="T107" fmla="*/ 4298 h 1495"/>
                  <a:gd name="T108" fmla="+- 0 12869 11925"/>
                  <a:gd name="T109" fmla="*/ T108 w 1523"/>
                  <a:gd name="T110" fmla="+- 0 4286 2813"/>
                  <a:gd name="T111" fmla="*/ 4286 h 1495"/>
                  <a:gd name="T112" fmla="+- 0 12983 11925"/>
                  <a:gd name="T113" fmla="*/ T112 w 1523"/>
                  <a:gd name="T114" fmla="+- 0 4249 2813"/>
                  <a:gd name="T115" fmla="*/ 4249 h 1495"/>
                  <a:gd name="T116" fmla="+- 0 13087 11925"/>
                  <a:gd name="T117" fmla="*/ T116 w 1523"/>
                  <a:gd name="T118" fmla="+- 0 4196 2813"/>
                  <a:gd name="T119" fmla="*/ 4196 h 1495"/>
                  <a:gd name="T120" fmla="+- 0 13182 11925"/>
                  <a:gd name="T121" fmla="*/ T120 w 1523"/>
                  <a:gd name="T122" fmla="+- 0 4128 2813"/>
                  <a:gd name="T123" fmla="*/ 4128 h 1495"/>
                  <a:gd name="T124" fmla="+- 0 13264 11925"/>
                  <a:gd name="T125" fmla="*/ T124 w 1523"/>
                  <a:gd name="T126" fmla="+- 0 4046 2813"/>
                  <a:gd name="T127" fmla="*/ 4046 h 1495"/>
                  <a:gd name="T128" fmla="+- 0 13333 11925"/>
                  <a:gd name="T129" fmla="*/ T128 w 1523"/>
                  <a:gd name="T130" fmla="+- 0 3954 2813"/>
                  <a:gd name="T131" fmla="*/ 3954 h 1495"/>
                  <a:gd name="T132" fmla="+- 0 13388 11925"/>
                  <a:gd name="T133" fmla="*/ T132 w 1523"/>
                  <a:gd name="T134" fmla="+- 0 3851 2813"/>
                  <a:gd name="T135" fmla="*/ 3851 h 1495"/>
                  <a:gd name="T136" fmla="+- 0 13425 11925"/>
                  <a:gd name="T137" fmla="*/ T136 w 1523"/>
                  <a:gd name="T138" fmla="+- 0 3740 2813"/>
                  <a:gd name="T139" fmla="*/ 3740 h 1495"/>
                  <a:gd name="T140" fmla="+- 0 13445 11925"/>
                  <a:gd name="T141" fmla="*/ T140 w 1523"/>
                  <a:gd name="T142" fmla="+- 0 3621 2813"/>
                  <a:gd name="T143" fmla="*/ 3621 h 1495"/>
                  <a:gd name="T144" fmla="+- 0 13448 11925"/>
                  <a:gd name="T145" fmla="*/ T144 w 1523"/>
                  <a:gd name="T146" fmla="+- 0 3560 2813"/>
                  <a:gd name="T147" fmla="*/ 3560 h 1495"/>
                  <a:gd name="T148" fmla="+- 0 13445 11925"/>
                  <a:gd name="T149" fmla="*/ T148 w 1523"/>
                  <a:gd name="T150" fmla="+- 0 3499 2813"/>
                  <a:gd name="T151" fmla="*/ 3499 h 1495"/>
                  <a:gd name="T152" fmla="+- 0 13438 11925"/>
                  <a:gd name="T153" fmla="*/ T152 w 1523"/>
                  <a:gd name="T154" fmla="+- 0 3439 2813"/>
                  <a:gd name="T155" fmla="*/ 3439 h 1495"/>
                  <a:gd name="T156" fmla="+- 0 13409 11925"/>
                  <a:gd name="T157" fmla="*/ T156 w 1523"/>
                  <a:gd name="T158" fmla="+- 0 3324 2813"/>
                  <a:gd name="T159" fmla="*/ 3324 h 1495"/>
                  <a:gd name="T160" fmla="+- 0 13363 11925"/>
                  <a:gd name="T161" fmla="*/ T160 w 1523"/>
                  <a:gd name="T162" fmla="+- 0 3217 2813"/>
                  <a:gd name="T163" fmla="*/ 3217 h 1495"/>
                  <a:gd name="T164" fmla="+- 0 13301 11925"/>
                  <a:gd name="T165" fmla="*/ T164 w 1523"/>
                  <a:gd name="T166" fmla="+- 0 3119 2813"/>
                  <a:gd name="T167" fmla="*/ 3119 h 1495"/>
                  <a:gd name="T168" fmla="+- 0 13225 11925"/>
                  <a:gd name="T169" fmla="*/ T168 w 1523"/>
                  <a:gd name="T170" fmla="+- 0 3032 2813"/>
                  <a:gd name="T171" fmla="*/ 3032 h 1495"/>
                  <a:gd name="T172" fmla="+- 0 13136 11925"/>
                  <a:gd name="T173" fmla="*/ T172 w 1523"/>
                  <a:gd name="T174" fmla="+- 0 2957 2813"/>
                  <a:gd name="T175" fmla="*/ 2957 h 1495"/>
                  <a:gd name="T176" fmla="+- 0 13036 11925"/>
                  <a:gd name="T177" fmla="*/ T176 w 1523"/>
                  <a:gd name="T178" fmla="+- 0 2896 2813"/>
                  <a:gd name="T179" fmla="*/ 2896 h 1495"/>
                  <a:gd name="T180" fmla="+- 0 12927 11925"/>
                  <a:gd name="T181" fmla="*/ T180 w 1523"/>
                  <a:gd name="T182" fmla="+- 0 2851 2813"/>
                  <a:gd name="T183" fmla="*/ 2851 h 1495"/>
                  <a:gd name="T184" fmla="+- 0 12810 11925"/>
                  <a:gd name="T185" fmla="*/ T184 w 1523"/>
                  <a:gd name="T186" fmla="+- 0 2822 2813"/>
                  <a:gd name="T187" fmla="*/ 2822 h 1495"/>
                  <a:gd name="T188" fmla="+- 0 12749 11925"/>
                  <a:gd name="T189" fmla="*/ T188 w 1523"/>
                  <a:gd name="T190" fmla="+- 0 2815 2813"/>
                  <a:gd name="T191" fmla="*/ 2815 h 1495"/>
                  <a:gd name="T192" fmla="+- 0 12686 11925"/>
                  <a:gd name="T193" fmla="*/ T192 w 1523"/>
                  <a:gd name="T194" fmla="+- 0 2813 2813"/>
                  <a:gd name="T195" fmla="*/ 2813 h 149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</a:cxnLst>
                <a:rect l="0" t="0" r="r" b="b"/>
                <a:pathLst>
                  <a:path w="1523" h="1495">
                    <a:moveTo>
                      <a:pt x="761" y="0"/>
                    </a:moveTo>
                    <a:lnTo>
                      <a:pt x="699" y="2"/>
                    </a:lnTo>
                    <a:lnTo>
                      <a:pt x="638" y="9"/>
                    </a:lnTo>
                    <a:lnTo>
                      <a:pt x="578" y="21"/>
                    </a:lnTo>
                    <a:lnTo>
                      <a:pt x="465" y="58"/>
                    </a:lnTo>
                    <a:lnTo>
                      <a:pt x="360" y="112"/>
                    </a:lnTo>
                    <a:lnTo>
                      <a:pt x="266" y="180"/>
                    </a:lnTo>
                    <a:lnTo>
                      <a:pt x="183" y="261"/>
                    </a:lnTo>
                    <a:lnTo>
                      <a:pt x="114" y="353"/>
                    </a:lnTo>
                    <a:lnTo>
                      <a:pt x="60" y="456"/>
                    </a:lnTo>
                    <a:lnTo>
                      <a:pt x="22" y="567"/>
                    </a:lnTo>
                    <a:lnTo>
                      <a:pt x="3" y="686"/>
                    </a:lnTo>
                    <a:lnTo>
                      <a:pt x="0" y="747"/>
                    </a:lnTo>
                    <a:lnTo>
                      <a:pt x="3" y="808"/>
                    </a:lnTo>
                    <a:lnTo>
                      <a:pt x="10" y="868"/>
                    </a:lnTo>
                    <a:lnTo>
                      <a:pt x="39" y="983"/>
                    </a:lnTo>
                    <a:lnTo>
                      <a:pt x="85" y="1091"/>
                    </a:lnTo>
                    <a:lnTo>
                      <a:pt x="147" y="1188"/>
                    </a:lnTo>
                    <a:lnTo>
                      <a:pt x="223" y="1276"/>
                    </a:lnTo>
                    <a:lnTo>
                      <a:pt x="312" y="1350"/>
                    </a:lnTo>
                    <a:lnTo>
                      <a:pt x="411" y="1411"/>
                    </a:lnTo>
                    <a:lnTo>
                      <a:pt x="521" y="1456"/>
                    </a:lnTo>
                    <a:lnTo>
                      <a:pt x="638" y="1485"/>
                    </a:lnTo>
                    <a:lnTo>
                      <a:pt x="699" y="1492"/>
                    </a:lnTo>
                    <a:lnTo>
                      <a:pt x="761" y="1495"/>
                    </a:lnTo>
                    <a:lnTo>
                      <a:pt x="824" y="1492"/>
                    </a:lnTo>
                    <a:lnTo>
                      <a:pt x="885" y="1485"/>
                    </a:lnTo>
                    <a:lnTo>
                      <a:pt x="944" y="1473"/>
                    </a:lnTo>
                    <a:lnTo>
                      <a:pt x="1058" y="1436"/>
                    </a:lnTo>
                    <a:lnTo>
                      <a:pt x="1162" y="1383"/>
                    </a:lnTo>
                    <a:lnTo>
                      <a:pt x="1257" y="1315"/>
                    </a:lnTo>
                    <a:lnTo>
                      <a:pt x="1339" y="1233"/>
                    </a:lnTo>
                    <a:lnTo>
                      <a:pt x="1408" y="1141"/>
                    </a:lnTo>
                    <a:lnTo>
                      <a:pt x="1463" y="1038"/>
                    </a:lnTo>
                    <a:lnTo>
                      <a:pt x="1500" y="927"/>
                    </a:lnTo>
                    <a:lnTo>
                      <a:pt x="1520" y="808"/>
                    </a:lnTo>
                    <a:lnTo>
                      <a:pt x="1523" y="747"/>
                    </a:lnTo>
                    <a:lnTo>
                      <a:pt x="1520" y="686"/>
                    </a:lnTo>
                    <a:lnTo>
                      <a:pt x="1513" y="626"/>
                    </a:lnTo>
                    <a:lnTo>
                      <a:pt x="1484" y="511"/>
                    </a:lnTo>
                    <a:lnTo>
                      <a:pt x="1438" y="404"/>
                    </a:lnTo>
                    <a:lnTo>
                      <a:pt x="1376" y="306"/>
                    </a:lnTo>
                    <a:lnTo>
                      <a:pt x="1300" y="219"/>
                    </a:lnTo>
                    <a:lnTo>
                      <a:pt x="1211" y="144"/>
                    </a:lnTo>
                    <a:lnTo>
                      <a:pt x="1111" y="83"/>
                    </a:lnTo>
                    <a:lnTo>
                      <a:pt x="1002" y="38"/>
                    </a:lnTo>
                    <a:lnTo>
                      <a:pt x="885" y="9"/>
                    </a:lnTo>
                    <a:lnTo>
                      <a:pt x="824" y="2"/>
                    </a:lnTo>
                    <a:lnTo>
                      <a:pt x="761" y="0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9" name="Group 543"/>
            <p:cNvGrpSpPr>
              <a:grpSpLocks/>
            </p:cNvGrpSpPr>
            <p:nvPr/>
          </p:nvGrpSpPr>
          <p:grpSpPr bwMode="auto">
            <a:xfrm>
              <a:off x="7610475" y="1557655"/>
              <a:ext cx="967105" cy="949325"/>
              <a:chOff x="11925" y="2813"/>
              <a:chExt cx="1523" cy="1495"/>
            </a:xfrm>
          </p:grpSpPr>
          <p:sp>
            <p:nvSpPr>
              <p:cNvPr id="3571" name="Freeform 544"/>
              <p:cNvSpPr>
                <a:spLocks/>
              </p:cNvSpPr>
              <p:nvPr/>
            </p:nvSpPr>
            <p:spPr bwMode="auto">
              <a:xfrm>
                <a:off x="11925" y="2813"/>
                <a:ext cx="1523" cy="1495"/>
              </a:xfrm>
              <a:custGeom>
                <a:avLst/>
                <a:gdLst>
                  <a:gd name="T0" fmla="+- 0 11925 11925"/>
                  <a:gd name="T1" fmla="*/ T0 w 1523"/>
                  <a:gd name="T2" fmla="+- 0 3560 2813"/>
                  <a:gd name="T3" fmla="*/ 3560 h 1495"/>
                  <a:gd name="T4" fmla="+- 0 11928 11925"/>
                  <a:gd name="T5" fmla="*/ T4 w 1523"/>
                  <a:gd name="T6" fmla="+- 0 3499 2813"/>
                  <a:gd name="T7" fmla="*/ 3499 h 1495"/>
                  <a:gd name="T8" fmla="+- 0 11935 11925"/>
                  <a:gd name="T9" fmla="*/ T8 w 1523"/>
                  <a:gd name="T10" fmla="+- 0 3439 2813"/>
                  <a:gd name="T11" fmla="*/ 3439 h 1495"/>
                  <a:gd name="T12" fmla="+- 0 11964 11925"/>
                  <a:gd name="T13" fmla="*/ T12 w 1523"/>
                  <a:gd name="T14" fmla="+- 0 3324 2813"/>
                  <a:gd name="T15" fmla="*/ 3324 h 1495"/>
                  <a:gd name="T16" fmla="+- 0 12010 11925"/>
                  <a:gd name="T17" fmla="*/ T16 w 1523"/>
                  <a:gd name="T18" fmla="+- 0 3217 2813"/>
                  <a:gd name="T19" fmla="*/ 3217 h 1495"/>
                  <a:gd name="T20" fmla="+- 0 12072 11925"/>
                  <a:gd name="T21" fmla="*/ T20 w 1523"/>
                  <a:gd name="T22" fmla="+- 0 3119 2813"/>
                  <a:gd name="T23" fmla="*/ 3119 h 1495"/>
                  <a:gd name="T24" fmla="+- 0 12148 11925"/>
                  <a:gd name="T25" fmla="*/ T24 w 1523"/>
                  <a:gd name="T26" fmla="+- 0 3032 2813"/>
                  <a:gd name="T27" fmla="*/ 3032 h 1495"/>
                  <a:gd name="T28" fmla="+- 0 12237 11925"/>
                  <a:gd name="T29" fmla="*/ T28 w 1523"/>
                  <a:gd name="T30" fmla="+- 0 2957 2813"/>
                  <a:gd name="T31" fmla="*/ 2957 h 1495"/>
                  <a:gd name="T32" fmla="+- 0 12336 11925"/>
                  <a:gd name="T33" fmla="*/ T32 w 1523"/>
                  <a:gd name="T34" fmla="+- 0 2896 2813"/>
                  <a:gd name="T35" fmla="*/ 2896 h 1495"/>
                  <a:gd name="T36" fmla="+- 0 12446 11925"/>
                  <a:gd name="T37" fmla="*/ T36 w 1523"/>
                  <a:gd name="T38" fmla="+- 0 2851 2813"/>
                  <a:gd name="T39" fmla="*/ 2851 h 1495"/>
                  <a:gd name="T40" fmla="+- 0 12563 11925"/>
                  <a:gd name="T41" fmla="*/ T40 w 1523"/>
                  <a:gd name="T42" fmla="+- 0 2822 2813"/>
                  <a:gd name="T43" fmla="*/ 2822 h 1495"/>
                  <a:gd name="T44" fmla="+- 0 12624 11925"/>
                  <a:gd name="T45" fmla="*/ T44 w 1523"/>
                  <a:gd name="T46" fmla="+- 0 2815 2813"/>
                  <a:gd name="T47" fmla="*/ 2815 h 1495"/>
                  <a:gd name="T48" fmla="+- 0 12686 11925"/>
                  <a:gd name="T49" fmla="*/ T48 w 1523"/>
                  <a:gd name="T50" fmla="+- 0 2813 2813"/>
                  <a:gd name="T51" fmla="*/ 2813 h 1495"/>
                  <a:gd name="T52" fmla="+- 0 12749 11925"/>
                  <a:gd name="T53" fmla="*/ T52 w 1523"/>
                  <a:gd name="T54" fmla="+- 0 2815 2813"/>
                  <a:gd name="T55" fmla="*/ 2815 h 1495"/>
                  <a:gd name="T56" fmla="+- 0 12810 11925"/>
                  <a:gd name="T57" fmla="*/ T56 w 1523"/>
                  <a:gd name="T58" fmla="+- 0 2822 2813"/>
                  <a:gd name="T59" fmla="*/ 2822 h 1495"/>
                  <a:gd name="T60" fmla="+- 0 12869 11925"/>
                  <a:gd name="T61" fmla="*/ T60 w 1523"/>
                  <a:gd name="T62" fmla="+- 0 2834 2813"/>
                  <a:gd name="T63" fmla="*/ 2834 h 1495"/>
                  <a:gd name="T64" fmla="+- 0 12983 11925"/>
                  <a:gd name="T65" fmla="*/ T64 w 1523"/>
                  <a:gd name="T66" fmla="+- 0 2871 2813"/>
                  <a:gd name="T67" fmla="*/ 2871 h 1495"/>
                  <a:gd name="T68" fmla="+- 0 13087 11925"/>
                  <a:gd name="T69" fmla="*/ T68 w 1523"/>
                  <a:gd name="T70" fmla="+- 0 2925 2813"/>
                  <a:gd name="T71" fmla="*/ 2925 h 1495"/>
                  <a:gd name="T72" fmla="+- 0 13182 11925"/>
                  <a:gd name="T73" fmla="*/ T72 w 1523"/>
                  <a:gd name="T74" fmla="+- 0 2993 2813"/>
                  <a:gd name="T75" fmla="*/ 2993 h 1495"/>
                  <a:gd name="T76" fmla="+- 0 13264 11925"/>
                  <a:gd name="T77" fmla="*/ T76 w 1523"/>
                  <a:gd name="T78" fmla="+- 0 3074 2813"/>
                  <a:gd name="T79" fmla="*/ 3074 h 1495"/>
                  <a:gd name="T80" fmla="+- 0 13333 11925"/>
                  <a:gd name="T81" fmla="*/ T80 w 1523"/>
                  <a:gd name="T82" fmla="+- 0 3166 2813"/>
                  <a:gd name="T83" fmla="*/ 3166 h 1495"/>
                  <a:gd name="T84" fmla="+- 0 13388 11925"/>
                  <a:gd name="T85" fmla="*/ T84 w 1523"/>
                  <a:gd name="T86" fmla="+- 0 3269 2813"/>
                  <a:gd name="T87" fmla="*/ 3269 h 1495"/>
                  <a:gd name="T88" fmla="+- 0 13425 11925"/>
                  <a:gd name="T89" fmla="*/ T88 w 1523"/>
                  <a:gd name="T90" fmla="+- 0 3380 2813"/>
                  <a:gd name="T91" fmla="*/ 3380 h 1495"/>
                  <a:gd name="T92" fmla="+- 0 13445 11925"/>
                  <a:gd name="T93" fmla="*/ T92 w 1523"/>
                  <a:gd name="T94" fmla="+- 0 3499 2813"/>
                  <a:gd name="T95" fmla="*/ 3499 h 1495"/>
                  <a:gd name="T96" fmla="+- 0 13448 11925"/>
                  <a:gd name="T97" fmla="*/ T96 w 1523"/>
                  <a:gd name="T98" fmla="+- 0 3560 2813"/>
                  <a:gd name="T99" fmla="*/ 3560 h 1495"/>
                  <a:gd name="T100" fmla="+- 0 13445 11925"/>
                  <a:gd name="T101" fmla="*/ T100 w 1523"/>
                  <a:gd name="T102" fmla="+- 0 3621 2813"/>
                  <a:gd name="T103" fmla="*/ 3621 h 1495"/>
                  <a:gd name="T104" fmla="+- 0 13438 11925"/>
                  <a:gd name="T105" fmla="*/ T104 w 1523"/>
                  <a:gd name="T106" fmla="+- 0 3681 2813"/>
                  <a:gd name="T107" fmla="*/ 3681 h 1495"/>
                  <a:gd name="T108" fmla="+- 0 13409 11925"/>
                  <a:gd name="T109" fmla="*/ T108 w 1523"/>
                  <a:gd name="T110" fmla="+- 0 3796 2813"/>
                  <a:gd name="T111" fmla="*/ 3796 h 1495"/>
                  <a:gd name="T112" fmla="+- 0 13363 11925"/>
                  <a:gd name="T113" fmla="*/ T112 w 1523"/>
                  <a:gd name="T114" fmla="+- 0 3904 2813"/>
                  <a:gd name="T115" fmla="*/ 3904 h 1495"/>
                  <a:gd name="T116" fmla="+- 0 13301 11925"/>
                  <a:gd name="T117" fmla="*/ T116 w 1523"/>
                  <a:gd name="T118" fmla="+- 0 4001 2813"/>
                  <a:gd name="T119" fmla="*/ 4001 h 1495"/>
                  <a:gd name="T120" fmla="+- 0 13225 11925"/>
                  <a:gd name="T121" fmla="*/ T120 w 1523"/>
                  <a:gd name="T122" fmla="+- 0 4089 2813"/>
                  <a:gd name="T123" fmla="*/ 4089 h 1495"/>
                  <a:gd name="T124" fmla="+- 0 13136 11925"/>
                  <a:gd name="T125" fmla="*/ T124 w 1523"/>
                  <a:gd name="T126" fmla="+- 0 4163 2813"/>
                  <a:gd name="T127" fmla="*/ 4163 h 1495"/>
                  <a:gd name="T128" fmla="+- 0 13036 11925"/>
                  <a:gd name="T129" fmla="*/ T128 w 1523"/>
                  <a:gd name="T130" fmla="+- 0 4224 2813"/>
                  <a:gd name="T131" fmla="*/ 4224 h 1495"/>
                  <a:gd name="T132" fmla="+- 0 12927 11925"/>
                  <a:gd name="T133" fmla="*/ T132 w 1523"/>
                  <a:gd name="T134" fmla="+- 0 4269 2813"/>
                  <a:gd name="T135" fmla="*/ 4269 h 1495"/>
                  <a:gd name="T136" fmla="+- 0 12810 11925"/>
                  <a:gd name="T137" fmla="*/ T136 w 1523"/>
                  <a:gd name="T138" fmla="+- 0 4298 2813"/>
                  <a:gd name="T139" fmla="*/ 4298 h 1495"/>
                  <a:gd name="T140" fmla="+- 0 12749 11925"/>
                  <a:gd name="T141" fmla="*/ T140 w 1523"/>
                  <a:gd name="T142" fmla="+- 0 4305 2813"/>
                  <a:gd name="T143" fmla="*/ 4305 h 1495"/>
                  <a:gd name="T144" fmla="+- 0 12686 11925"/>
                  <a:gd name="T145" fmla="*/ T144 w 1523"/>
                  <a:gd name="T146" fmla="+- 0 4308 2813"/>
                  <a:gd name="T147" fmla="*/ 4308 h 1495"/>
                  <a:gd name="T148" fmla="+- 0 12624 11925"/>
                  <a:gd name="T149" fmla="*/ T148 w 1523"/>
                  <a:gd name="T150" fmla="+- 0 4305 2813"/>
                  <a:gd name="T151" fmla="*/ 4305 h 1495"/>
                  <a:gd name="T152" fmla="+- 0 12563 11925"/>
                  <a:gd name="T153" fmla="*/ T152 w 1523"/>
                  <a:gd name="T154" fmla="+- 0 4298 2813"/>
                  <a:gd name="T155" fmla="*/ 4298 h 1495"/>
                  <a:gd name="T156" fmla="+- 0 12503 11925"/>
                  <a:gd name="T157" fmla="*/ T156 w 1523"/>
                  <a:gd name="T158" fmla="+- 0 4286 2813"/>
                  <a:gd name="T159" fmla="*/ 4286 h 1495"/>
                  <a:gd name="T160" fmla="+- 0 12390 11925"/>
                  <a:gd name="T161" fmla="*/ T160 w 1523"/>
                  <a:gd name="T162" fmla="+- 0 4249 2813"/>
                  <a:gd name="T163" fmla="*/ 4249 h 1495"/>
                  <a:gd name="T164" fmla="+- 0 12285 11925"/>
                  <a:gd name="T165" fmla="*/ T164 w 1523"/>
                  <a:gd name="T166" fmla="+- 0 4196 2813"/>
                  <a:gd name="T167" fmla="*/ 4196 h 1495"/>
                  <a:gd name="T168" fmla="+- 0 12191 11925"/>
                  <a:gd name="T169" fmla="*/ T168 w 1523"/>
                  <a:gd name="T170" fmla="+- 0 4128 2813"/>
                  <a:gd name="T171" fmla="*/ 4128 h 1495"/>
                  <a:gd name="T172" fmla="+- 0 12108 11925"/>
                  <a:gd name="T173" fmla="*/ T172 w 1523"/>
                  <a:gd name="T174" fmla="+- 0 4046 2813"/>
                  <a:gd name="T175" fmla="*/ 4046 h 1495"/>
                  <a:gd name="T176" fmla="+- 0 12039 11925"/>
                  <a:gd name="T177" fmla="*/ T176 w 1523"/>
                  <a:gd name="T178" fmla="+- 0 3954 2813"/>
                  <a:gd name="T179" fmla="*/ 3954 h 1495"/>
                  <a:gd name="T180" fmla="+- 0 11985 11925"/>
                  <a:gd name="T181" fmla="*/ T180 w 1523"/>
                  <a:gd name="T182" fmla="+- 0 3851 2813"/>
                  <a:gd name="T183" fmla="*/ 3851 h 1495"/>
                  <a:gd name="T184" fmla="+- 0 11947 11925"/>
                  <a:gd name="T185" fmla="*/ T184 w 1523"/>
                  <a:gd name="T186" fmla="+- 0 3740 2813"/>
                  <a:gd name="T187" fmla="*/ 3740 h 1495"/>
                  <a:gd name="T188" fmla="+- 0 11928 11925"/>
                  <a:gd name="T189" fmla="*/ T188 w 1523"/>
                  <a:gd name="T190" fmla="+- 0 3621 2813"/>
                  <a:gd name="T191" fmla="*/ 3621 h 1495"/>
                  <a:gd name="T192" fmla="+- 0 11925 11925"/>
                  <a:gd name="T193" fmla="*/ T192 w 1523"/>
                  <a:gd name="T194" fmla="+- 0 3560 2813"/>
                  <a:gd name="T195" fmla="*/ 3560 h 149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</a:cxnLst>
                <a:rect l="0" t="0" r="r" b="b"/>
                <a:pathLst>
                  <a:path w="1523" h="1495">
                    <a:moveTo>
                      <a:pt x="0" y="747"/>
                    </a:moveTo>
                    <a:lnTo>
                      <a:pt x="3" y="686"/>
                    </a:lnTo>
                    <a:lnTo>
                      <a:pt x="10" y="626"/>
                    </a:lnTo>
                    <a:lnTo>
                      <a:pt x="39" y="511"/>
                    </a:lnTo>
                    <a:lnTo>
                      <a:pt x="85" y="404"/>
                    </a:lnTo>
                    <a:lnTo>
                      <a:pt x="147" y="306"/>
                    </a:lnTo>
                    <a:lnTo>
                      <a:pt x="223" y="219"/>
                    </a:lnTo>
                    <a:lnTo>
                      <a:pt x="312" y="144"/>
                    </a:lnTo>
                    <a:lnTo>
                      <a:pt x="411" y="83"/>
                    </a:lnTo>
                    <a:lnTo>
                      <a:pt x="521" y="38"/>
                    </a:lnTo>
                    <a:lnTo>
                      <a:pt x="638" y="9"/>
                    </a:lnTo>
                    <a:lnTo>
                      <a:pt x="699" y="2"/>
                    </a:lnTo>
                    <a:lnTo>
                      <a:pt x="761" y="0"/>
                    </a:lnTo>
                    <a:lnTo>
                      <a:pt x="824" y="2"/>
                    </a:lnTo>
                    <a:lnTo>
                      <a:pt x="885" y="9"/>
                    </a:lnTo>
                    <a:lnTo>
                      <a:pt x="944" y="21"/>
                    </a:lnTo>
                    <a:lnTo>
                      <a:pt x="1058" y="58"/>
                    </a:lnTo>
                    <a:lnTo>
                      <a:pt x="1162" y="112"/>
                    </a:lnTo>
                    <a:lnTo>
                      <a:pt x="1257" y="180"/>
                    </a:lnTo>
                    <a:lnTo>
                      <a:pt x="1339" y="261"/>
                    </a:lnTo>
                    <a:lnTo>
                      <a:pt x="1408" y="353"/>
                    </a:lnTo>
                    <a:lnTo>
                      <a:pt x="1463" y="456"/>
                    </a:lnTo>
                    <a:lnTo>
                      <a:pt x="1500" y="567"/>
                    </a:lnTo>
                    <a:lnTo>
                      <a:pt x="1520" y="686"/>
                    </a:lnTo>
                    <a:lnTo>
                      <a:pt x="1523" y="747"/>
                    </a:lnTo>
                    <a:lnTo>
                      <a:pt x="1520" y="808"/>
                    </a:lnTo>
                    <a:lnTo>
                      <a:pt x="1513" y="868"/>
                    </a:lnTo>
                    <a:lnTo>
                      <a:pt x="1484" y="983"/>
                    </a:lnTo>
                    <a:lnTo>
                      <a:pt x="1438" y="1091"/>
                    </a:lnTo>
                    <a:lnTo>
                      <a:pt x="1376" y="1188"/>
                    </a:lnTo>
                    <a:lnTo>
                      <a:pt x="1300" y="1276"/>
                    </a:lnTo>
                    <a:lnTo>
                      <a:pt x="1211" y="1350"/>
                    </a:lnTo>
                    <a:lnTo>
                      <a:pt x="1111" y="1411"/>
                    </a:lnTo>
                    <a:lnTo>
                      <a:pt x="1002" y="1456"/>
                    </a:lnTo>
                    <a:lnTo>
                      <a:pt x="885" y="1485"/>
                    </a:lnTo>
                    <a:lnTo>
                      <a:pt x="824" y="1492"/>
                    </a:lnTo>
                    <a:lnTo>
                      <a:pt x="761" y="1495"/>
                    </a:lnTo>
                    <a:lnTo>
                      <a:pt x="699" y="1492"/>
                    </a:lnTo>
                    <a:lnTo>
                      <a:pt x="638" y="1485"/>
                    </a:lnTo>
                    <a:lnTo>
                      <a:pt x="578" y="1473"/>
                    </a:lnTo>
                    <a:lnTo>
                      <a:pt x="465" y="1436"/>
                    </a:lnTo>
                    <a:lnTo>
                      <a:pt x="360" y="1383"/>
                    </a:lnTo>
                    <a:lnTo>
                      <a:pt x="266" y="1315"/>
                    </a:lnTo>
                    <a:lnTo>
                      <a:pt x="183" y="1233"/>
                    </a:lnTo>
                    <a:lnTo>
                      <a:pt x="114" y="1141"/>
                    </a:lnTo>
                    <a:lnTo>
                      <a:pt x="60" y="1038"/>
                    </a:lnTo>
                    <a:lnTo>
                      <a:pt x="22" y="927"/>
                    </a:lnTo>
                    <a:lnTo>
                      <a:pt x="3" y="808"/>
                    </a:lnTo>
                    <a:lnTo>
                      <a:pt x="0" y="747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" name="Group 541"/>
            <p:cNvGrpSpPr>
              <a:grpSpLocks/>
            </p:cNvGrpSpPr>
            <p:nvPr/>
          </p:nvGrpSpPr>
          <p:grpSpPr bwMode="auto">
            <a:xfrm>
              <a:off x="3482975" y="2273300"/>
              <a:ext cx="3300730" cy="1270"/>
              <a:chOff x="5425" y="3940"/>
              <a:chExt cx="5198" cy="2"/>
            </a:xfrm>
          </p:grpSpPr>
          <p:sp>
            <p:nvSpPr>
              <p:cNvPr id="3570" name="Freeform 542"/>
              <p:cNvSpPr>
                <a:spLocks/>
              </p:cNvSpPr>
              <p:nvPr/>
            </p:nvSpPr>
            <p:spPr bwMode="auto">
              <a:xfrm>
                <a:off x="5425" y="3940"/>
                <a:ext cx="5198" cy="2"/>
              </a:xfrm>
              <a:custGeom>
                <a:avLst/>
                <a:gdLst>
                  <a:gd name="T0" fmla="+- 0 5425 5425"/>
                  <a:gd name="T1" fmla="*/ T0 w 5198"/>
                  <a:gd name="T2" fmla="+- 0 10623 5425"/>
                  <a:gd name="T3" fmla="*/ T2 w 519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5198">
                    <a:moveTo>
                      <a:pt x="0" y="0"/>
                    </a:moveTo>
                    <a:lnTo>
                      <a:pt x="519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1" name="Group 539"/>
            <p:cNvGrpSpPr>
              <a:grpSpLocks/>
            </p:cNvGrpSpPr>
            <p:nvPr/>
          </p:nvGrpSpPr>
          <p:grpSpPr bwMode="auto">
            <a:xfrm>
              <a:off x="7289800" y="1792605"/>
              <a:ext cx="1270" cy="349250"/>
              <a:chOff x="11420" y="3183"/>
              <a:chExt cx="2" cy="550"/>
            </a:xfrm>
          </p:grpSpPr>
          <p:sp>
            <p:nvSpPr>
              <p:cNvPr id="3569" name="Freeform 540"/>
              <p:cNvSpPr>
                <a:spLocks/>
              </p:cNvSpPr>
              <p:nvPr/>
            </p:nvSpPr>
            <p:spPr bwMode="auto">
              <a:xfrm>
                <a:off x="11420" y="3183"/>
                <a:ext cx="2" cy="550"/>
              </a:xfrm>
              <a:custGeom>
                <a:avLst/>
                <a:gdLst>
                  <a:gd name="T0" fmla="+- 0 3183 3183"/>
                  <a:gd name="T1" fmla="*/ 3183 h 550"/>
                  <a:gd name="T2" fmla="+- 0 3732 3183"/>
                  <a:gd name="T3" fmla="*/ 3732 h 55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0">
                    <a:moveTo>
                      <a:pt x="0" y="0"/>
                    </a:moveTo>
                    <a:lnTo>
                      <a:pt x="0" y="549"/>
                    </a:lnTo>
                  </a:path>
                </a:pathLst>
              </a:custGeom>
              <a:noFill/>
              <a:ln w="28575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2" name="Group 537"/>
            <p:cNvGrpSpPr>
              <a:grpSpLocks/>
            </p:cNvGrpSpPr>
            <p:nvPr/>
          </p:nvGrpSpPr>
          <p:grpSpPr bwMode="auto">
            <a:xfrm>
              <a:off x="7783830" y="1660525"/>
              <a:ext cx="685800" cy="744855"/>
              <a:chOff x="12198" y="2975"/>
              <a:chExt cx="1080" cy="1173"/>
            </a:xfrm>
          </p:grpSpPr>
          <p:sp>
            <p:nvSpPr>
              <p:cNvPr id="3568" name="Freeform 538"/>
              <p:cNvSpPr>
                <a:spLocks/>
              </p:cNvSpPr>
              <p:nvPr/>
            </p:nvSpPr>
            <p:spPr bwMode="auto">
              <a:xfrm>
                <a:off x="12198" y="2975"/>
                <a:ext cx="1080" cy="1173"/>
              </a:xfrm>
              <a:custGeom>
                <a:avLst/>
                <a:gdLst>
                  <a:gd name="T0" fmla="+- 0 12198 12198"/>
                  <a:gd name="T1" fmla="*/ T0 w 1080"/>
                  <a:gd name="T2" fmla="+- 0 3939 2975"/>
                  <a:gd name="T3" fmla="*/ 3939 h 1173"/>
                  <a:gd name="T4" fmla="+- 0 12253 12198"/>
                  <a:gd name="T5" fmla="*/ T4 w 1080"/>
                  <a:gd name="T6" fmla="+- 0 3995 2975"/>
                  <a:gd name="T7" fmla="*/ 3995 h 1173"/>
                  <a:gd name="T8" fmla="+- 0 12316 12198"/>
                  <a:gd name="T9" fmla="*/ T8 w 1080"/>
                  <a:gd name="T10" fmla="+- 0 4043 2975"/>
                  <a:gd name="T11" fmla="*/ 4043 h 1173"/>
                  <a:gd name="T12" fmla="+- 0 12384 12198"/>
                  <a:gd name="T13" fmla="*/ T12 w 1080"/>
                  <a:gd name="T14" fmla="+- 0 4082 2975"/>
                  <a:gd name="T15" fmla="*/ 4082 h 1173"/>
                  <a:gd name="T16" fmla="+- 0 12456 12198"/>
                  <a:gd name="T17" fmla="*/ T16 w 1080"/>
                  <a:gd name="T18" fmla="+- 0 4112 2975"/>
                  <a:gd name="T19" fmla="*/ 4112 h 1173"/>
                  <a:gd name="T20" fmla="+- 0 12533 12198"/>
                  <a:gd name="T21" fmla="*/ T20 w 1080"/>
                  <a:gd name="T22" fmla="+- 0 4134 2975"/>
                  <a:gd name="T23" fmla="*/ 4134 h 1173"/>
                  <a:gd name="T24" fmla="+- 0 12612 12198"/>
                  <a:gd name="T25" fmla="*/ T24 w 1080"/>
                  <a:gd name="T26" fmla="+- 0 4145 2975"/>
                  <a:gd name="T27" fmla="*/ 4145 h 1173"/>
                  <a:gd name="T28" fmla="+- 0 12665 12198"/>
                  <a:gd name="T29" fmla="*/ T28 w 1080"/>
                  <a:gd name="T30" fmla="+- 0 4148 2975"/>
                  <a:gd name="T31" fmla="*/ 4148 h 1173"/>
                  <a:gd name="T32" fmla="+- 0 12716 12198"/>
                  <a:gd name="T33" fmla="*/ T32 w 1080"/>
                  <a:gd name="T34" fmla="+- 0 4146 2975"/>
                  <a:gd name="T35" fmla="*/ 4146 h 1173"/>
                  <a:gd name="T36" fmla="+- 0 12812 12198"/>
                  <a:gd name="T37" fmla="*/ T36 w 1080"/>
                  <a:gd name="T38" fmla="+- 0 4131 2975"/>
                  <a:gd name="T39" fmla="*/ 4131 h 1173"/>
                  <a:gd name="T40" fmla="+- 0 12904 12198"/>
                  <a:gd name="T41" fmla="*/ T40 w 1080"/>
                  <a:gd name="T42" fmla="+- 0 4102 2975"/>
                  <a:gd name="T43" fmla="*/ 4102 h 1173"/>
                  <a:gd name="T44" fmla="+- 0 12988 12198"/>
                  <a:gd name="T45" fmla="*/ T44 w 1080"/>
                  <a:gd name="T46" fmla="+- 0 4060 2975"/>
                  <a:gd name="T47" fmla="*/ 4060 h 1173"/>
                  <a:gd name="T48" fmla="+- 0 13064 12198"/>
                  <a:gd name="T49" fmla="*/ T48 w 1080"/>
                  <a:gd name="T50" fmla="+- 0 4006 2975"/>
                  <a:gd name="T51" fmla="*/ 4006 h 1173"/>
                  <a:gd name="T52" fmla="+- 0 13130 12198"/>
                  <a:gd name="T53" fmla="*/ T52 w 1080"/>
                  <a:gd name="T54" fmla="+- 0 3943 2975"/>
                  <a:gd name="T55" fmla="*/ 3943 h 1173"/>
                  <a:gd name="T56" fmla="+- 0 13186 12198"/>
                  <a:gd name="T57" fmla="*/ T56 w 1080"/>
                  <a:gd name="T58" fmla="+- 0 3870 2975"/>
                  <a:gd name="T59" fmla="*/ 3870 h 1173"/>
                  <a:gd name="T60" fmla="+- 0 13229 12198"/>
                  <a:gd name="T61" fmla="*/ T60 w 1080"/>
                  <a:gd name="T62" fmla="+- 0 3789 2975"/>
                  <a:gd name="T63" fmla="*/ 3789 h 1173"/>
                  <a:gd name="T64" fmla="+- 0 13260 12198"/>
                  <a:gd name="T65" fmla="*/ T64 w 1080"/>
                  <a:gd name="T66" fmla="+- 0 3702 2975"/>
                  <a:gd name="T67" fmla="*/ 3702 h 1173"/>
                  <a:gd name="T68" fmla="+- 0 13276 12198"/>
                  <a:gd name="T69" fmla="*/ T68 w 1080"/>
                  <a:gd name="T70" fmla="+- 0 3609 2975"/>
                  <a:gd name="T71" fmla="*/ 3609 h 1173"/>
                  <a:gd name="T72" fmla="+- 0 13278 12198"/>
                  <a:gd name="T73" fmla="*/ T72 w 1080"/>
                  <a:gd name="T74" fmla="+- 0 3561 2975"/>
                  <a:gd name="T75" fmla="*/ 3561 h 1173"/>
                  <a:gd name="T76" fmla="+- 0 13276 12198"/>
                  <a:gd name="T77" fmla="*/ T76 w 1080"/>
                  <a:gd name="T78" fmla="+- 0 3513 2975"/>
                  <a:gd name="T79" fmla="*/ 3513 h 1173"/>
                  <a:gd name="T80" fmla="+- 0 13260 12198"/>
                  <a:gd name="T81" fmla="*/ T80 w 1080"/>
                  <a:gd name="T82" fmla="+- 0 3420 2975"/>
                  <a:gd name="T83" fmla="*/ 3420 h 1173"/>
                  <a:gd name="T84" fmla="+- 0 13229 12198"/>
                  <a:gd name="T85" fmla="*/ T84 w 1080"/>
                  <a:gd name="T86" fmla="+- 0 3333 2975"/>
                  <a:gd name="T87" fmla="*/ 3333 h 1173"/>
                  <a:gd name="T88" fmla="+- 0 13186 12198"/>
                  <a:gd name="T89" fmla="*/ T88 w 1080"/>
                  <a:gd name="T90" fmla="+- 0 3252 2975"/>
                  <a:gd name="T91" fmla="*/ 3252 h 1173"/>
                  <a:gd name="T92" fmla="+- 0 13130 12198"/>
                  <a:gd name="T93" fmla="*/ T92 w 1080"/>
                  <a:gd name="T94" fmla="+- 0 3180 2975"/>
                  <a:gd name="T95" fmla="*/ 3180 h 1173"/>
                  <a:gd name="T96" fmla="+- 0 13064 12198"/>
                  <a:gd name="T97" fmla="*/ T96 w 1080"/>
                  <a:gd name="T98" fmla="+- 0 3116 2975"/>
                  <a:gd name="T99" fmla="*/ 3116 h 1173"/>
                  <a:gd name="T100" fmla="+- 0 12988 12198"/>
                  <a:gd name="T101" fmla="*/ T100 w 1080"/>
                  <a:gd name="T102" fmla="+- 0 3063 2975"/>
                  <a:gd name="T103" fmla="*/ 3063 h 1173"/>
                  <a:gd name="T104" fmla="+- 0 12904 12198"/>
                  <a:gd name="T105" fmla="*/ T104 w 1080"/>
                  <a:gd name="T106" fmla="+- 0 3021 2975"/>
                  <a:gd name="T107" fmla="*/ 3021 h 1173"/>
                  <a:gd name="T108" fmla="+- 0 12812 12198"/>
                  <a:gd name="T109" fmla="*/ T108 w 1080"/>
                  <a:gd name="T110" fmla="+- 0 2992 2975"/>
                  <a:gd name="T111" fmla="*/ 2992 h 1173"/>
                  <a:gd name="T112" fmla="+- 0 12716 12198"/>
                  <a:gd name="T113" fmla="*/ T112 w 1080"/>
                  <a:gd name="T114" fmla="+- 0 2977 2975"/>
                  <a:gd name="T115" fmla="*/ 2977 h 1173"/>
                  <a:gd name="T116" fmla="+- 0 12665 12198"/>
                  <a:gd name="T117" fmla="*/ T116 w 1080"/>
                  <a:gd name="T118" fmla="+- 0 2975 2975"/>
                  <a:gd name="T119" fmla="*/ 2975 h 1173"/>
                  <a:gd name="T120" fmla="+- 0 12639 12198"/>
                  <a:gd name="T121" fmla="*/ T120 w 1080"/>
                  <a:gd name="T122" fmla="+- 0 2976 2975"/>
                  <a:gd name="T123" fmla="*/ 2976 h 1173"/>
                  <a:gd name="T124" fmla="+- 0 12560 12198"/>
                  <a:gd name="T125" fmla="*/ T124 w 1080"/>
                  <a:gd name="T126" fmla="+- 0 2984 2975"/>
                  <a:gd name="T127" fmla="*/ 2984 h 1173"/>
                  <a:gd name="T128" fmla="+- 0 12484 12198"/>
                  <a:gd name="T129" fmla="*/ T128 w 1080"/>
                  <a:gd name="T130" fmla="+- 0 3001 2975"/>
                  <a:gd name="T131" fmla="*/ 3001 h 1173"/>
                  <a:gd name="T132" fmla="+- 0 12411 12198"/>
                  <a:gd name="T133" fmla="*/ T132 w 1080"/>
                  <a:gd name="T134" fmla="+- 0 3028 2975"/>
                  <a:gd name="T135" fmla="*/ 3028 h 1173"/>
                  <a:gd name="T136" fmla="+- 0 12342 12198"/>
                  <a:gd name="T137" fmla="*/ T136 w 1080"/>
                  <a:gd name="T138" fmla="+- 0 3064 2975"/>
                  <a:gd name="T139" fmla="*/ 3064 h 1173"/>
                  <a:gd name="T140" fmla="+- 0 12278 12198"/>
                  <a:gd name="T141" fmla="*/ T140 w 1080"/>
                  <a:gd name="T142" fmla="+- 0 3107 2975"/>
                  <a:gd name="T143" fmla="*/ 3107 h 1173"/>
                  <a:gd name="T144" fmla="+- 0 12220 12198"/>
                  <a:gd name="T145" fmla="*/ T144 w 1080"/>
                  <a:gd name="T146" fmla="+- 0 3159 2975"/>
                  <a:gd name="T147" fmla="*/ 3159 h 1173"/>
                  <a:gd name="T148" fmla="+- 0 12202 12198"/>
                  <a:gd name="T149" fmla="*/ T148 w 1080"/>
                  <a:gd name="T150" fmla="+- 0 3178 2975"/>
                  <a:gd name="T151" fmla="*/ 3178 h 117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</a:cxnLst>
                <a:rect l="0" t="0" r="r" b="b"/>
                <a:pathLst>
                  <a:path w="1080" h="1173">
                    <a:moveTo>
                      <a:pt x="0" y="964"/>
                    </a:moveTo>
                    <a:lnTo>
                      <a:pt x="55" y="1020"/>
                    </a:lnTo>
                    <a:lnTo>
                      <a:pt x="118" y="1068"/>
                    </a:lnTo>
                    <a:lnTo>
                      <a:pt x="186" y="1107"/>
                    </a:lnTo>
                    <a:lnTo>
                      <a:pt x="258" y="1137"/>
                    </a:lnTo>
                    <a:lnTo>
                      <a:pt x="335" y="1159"/>
                    </a:lnTo>
                    <a:lnTo>
                      <a:pt x="414" y="1170"/>
                    </a:lnTo>
                    <a:lnTo>
                      <a:pt x="467" y="1173"/>
                    </a:lnTo>
                    <a:lnTo>
                      <a:pt x="518" y="1171"/>
                    </a:lnTo>
                    <a:lnTo>
                      <a:pt x="614" y="1156"/>
                    </a:lnTo>
                    <a:lnTo>
                      <a:pt x="706" y="1127"/>
                    </a:lnTo>
                    <a:lnTo>
                      <a:pt x="790" y="1085"/>
                    </a:lnTo>
                    <a:lnTo>
                      <a:pt x="866" y="1031"/>
                    </a:lnTo>
                    <a:lnTo>
                      <a:pt x="932" y="968"/>
                    </a:lnTo>
                    <a:lnTo>
                      <a:pt x="988" y="895"/>
                    </a:lnTo>
                    <a:lnTo>
                      <a:pt x="1031" y="814"/>
                    </a:lnTo>
                    <a:lnTo>
                      <a:pt x="1062" y="727"/>
                    </a:lnTo>
                    <a:lnTo>
                      <a:pt x="1078" y="634"/>
                    </a:lnTo>
                    <a:lnTo>
                      <a:pt x="1080" y="586"/>
                    </a:lnTo>
                    <a:lnTo>
                      <a:pt x="1078" y="538"/>
                    </a:lnTo>
                    <a:lnTo>
                      <a:pt x="1062" y="445"/>
                    </a:lnTo>
                    <a:lnTo>
                      <a:pt x="1031" y="358"/>
                    </a:lnTo>
                    <a:lnTo>
                      <a:pt x="988" y="277"/>
                    </a:lnTo>
                    <a:lnTo>
                      <a:pt x="932" y="205"/>
                    </a:lnTo>
                    <a:lnTo>
                      <a:pt x="866" y="141"/>
                    </a:lnTo>
                    <a:lnTo>
                      <a:pt x="790" y="88"/>
                    </a:lnTo>
                    <a:lnTo>
                      <a:pt x="706" y="46"/>
                    </a:lnTo>
                    <a:lnTo>
                      <a:pt x="614" y="17"/>
                    </a:lnTo>
                    <a:lnTo>
                      <a:pt x="518" y="2"/>
                    </a:lnTo>
                    <a:lnTo>
                      <a:pt x="467" y="0"/>
                    </a:lnTo>
                    <a:lnTo>
                      <a:pt x="441" y="1"/>
                    </a:lnTo>
                    <a:lnTo>
                      <a:pt x="362" y="9"/>
                    </a:lnTo>
                    <a:lnTo>
                      <a:pt x="286" y="26"/>
                    </a:lnTo>
                    <a:lnTo>
                      <a:pt x="213" y="53"/>
                    </a:lnTo>
                    <a:lnTo>
                      <a:pt x="144" y="89"/>
                    </a:lnTo>
                    <a:lnTo>
                      <a:pt x="80" y="132"/>
                    </a:lnTo>
                    <a:lnTo>
                      <a:pt x="22" y="184"/>
                    </a:lnTo>
                    <a:lnTo>
                      <a:pt x="4" y="203"/>
                    </a:lnTo>
                  </a:path>
                </a:pathLst>
              </a:custGeom>
              <a:noFill/>
              <a:ln w="28575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3" name="Group 517"/>
            <p:cNvGrpSpPr>
              <a:grpSpLocks/>
            </p:cNvGrpSpPr>
            <p:nvPr/>
          </p:nvGrpSpPr>
          <p:grpSpPr bwMode="auto">
            <a:xfrm>
              <a:off x="7822565" y="1724660"/>
              <a:ext cx="573405" cy="622300"/>
              <a:chOff x="12259" y="3076"/>
              <a:chExt cx="903" cy="980"/>
            </a:xfrm>
          </p:grpSpPr>
          <p:sp>
            <p:nvSpPr>
              <p:cNvPr id="3963" name="Freeform 536"/>
              <p:cNvSpPr>
                <a:spLocks/>
              </p:cNvSpPr>
              <p:nvPr/>
            </p:nvSpPr>
            <p:spPr bwMode="auto">
              <a:xfrm>
                <a:off x="12259" y="3076"/>
                <a:ext cx="903" cy="980"/>
              </a:xfrm>
              <a:custGeom>
                <a:avLst/>
                <a:gdLst>
                  <a:gd name="T0" fmla="+- 0 12402 12259"/>
                  <a:gd name="T1" fmla="*/ T0 w 903"/>
                  <a:gd name="T2" fmla="+- 0 3954 3076"/>
                  <a:gd name="T3" fmla="*/ 3954 h 980"/>
                  <a:gd name="T4" fmla="+- 0 12443 12259"/>
                  <a:gd name="T5" fmla="*/ T4 w 903"/>
                  <a:gd name="T6" fmla="+- 0 4002 3076"/>
                  <a:gd name="T7" fmla="*/ 4002 h 980"/>
                  <a:gd name="T8" fmla="+- 0 12533 12259"/>
                  <a:gd name="T9" fmla="*/ T8 w 903"/>
                  <a:gd name="T10" fmla="+- 0 4038 3076"/>
                  <a:gd name="T11" fmla="*/ 4038 h 980"/>
                  <a:gd name="T12" fmla="+- 0 12602 12259"/>
                  <a:gd name="T13" fmla="*/ T12 w 903"/>
                  <a:gd name="T14" fmla="+- 0 4052 3076"/>
                  <a:gd name="T15" fmla="*/ 4052 h 980"/>
                  <a:gd name="T16" fmla="+- 0 12626 12259"/>
                  <a:gd name="T17" fmla="*/ T16 w 903"/>
                  <a:gd name="T18" fmla="+- 0 4056 3076"/>
                  <a:gd name="T19" fmla="*/ 4056 h 980"/>
                  <a:gd name="T20" fmla="+- 0 12696 12259"/>
                  <a:gd name="T21" fmla="*/ T20 w 903"/>
                  <a:gd name="T22" fmla="+- 0 4056 3076"/>
                  <a:gd name="T23" fmla="*/ 4056 h 980"/>
                  <a:gd name="T24" fmla="+- 0 12743 12259"/>
                  <a:gd name="T25" fmla="*/ T24 w 903"/>
                  <a:gd name="T26" fmla="+- 0 4052 3076"/>
                  <a:gd name="T27" fmla="*/ 4052 h 980"/>
                  <a:gd name="T28" fmla="+- 0 12766 12259"/>
                  <a:gd name="T29" fmla="*/ T28 w 903"/>
                  <a:gd name="T30" fmla="+- 0 4048 3076"/>
                  <a:gd name="T31" fmla="*/ 4048 h 980"/>
                  <a:gd name="T32" fmla="+- 0 12812 12259"/>
                  <a:gd name="T33" fmla="*/ T32 w 903"/>
                  <a:gd name="T34" fmla="+- 0 4036 3076"/>
                  <a:gd name="T35" fmla="*/ 4036 h 980"/>
                  <a:gd name="T36" fmla="+- 0 12628 12259"/>
                  <a:gd name="T37" fmla="*/ T36 w 903"/>
                  <a:gd name="T38" fmla="+- 0 4036 3076"/>
                  <a:gd name="T39" fmla="*/ 4036 h 980"/>
                  <a:gd name="T40" fmla="+- 0 12605 12259"/>
                  <a:gd name="T41" fmla="*/ T40 w 903"/>
                  <a:gd name="T42" fmla="+- 0 4034 3076"/>
                  <a:gd name="T43" fmla="*/ 4034 h 980"/>
                  <a:gd name="T44" fmla="+- 0 12605 12259"/>
                  <a:gd name="T45" fmla="*/ T44 w 903"/>
                  <a:gd name="T46" fmla="+- 0 4034 3076"/>
                  <a:gd name="T47" fmla="*/ 4034 h 980"/>
                  <a:gd name="T48" fmla="+- 0 12582 12259"/>
                  <a:gd name="T49" fmla="*/ T48 w 903"/>
                  <a:gd name="T50" fmla="+- 0 4030 3076"/>
                  <a:gd name="T51" fmla="*/ 4030 h 980"/>
                  <a:gd name="T52" fmla="+- 0 12583 12259"/>
                  <a:gd name="T53" fmla="*/ T52 w 903"/>
                  <a:gd name="T54" fmla="+- 0 4030 3076"/>
                  <a:gd name="T55" fmla="*/ 4030 h 980"/>
                  <a:gd name="T56" fmla="+- 0 12560 12259"/>
                  <a:gd name="T57" fmla="*/ T56 w 903"/>
                  <a:gd name="T58" fmla="+- 0 4024 3076"/>
                  <a:gd name="T59" fmla="*/ 4024 h 980"/>
                  <a:gd name="T60" fmla="+- 0 12561 12259"/>
                  <a:gd name="T61" fmla="*/ T60 w 903"/>
                  <a:gd name="T62" fmla="+- 0 4024 3076"/>
                  <a:gd name="T63" fmla="*/ 4024 h 980"/>
                  <a:gd name="T64" fmla="+- 0 12538 12259"/>
                  <a:gd name="T65" fmla="*/ T64 w 903"/>
                  <a:gd name="T66" fmla="+- 0 4018 3076"/>
                  <a:gd name="T67" fmla="*/ 4018 h 980"/>
                  <a:gd name="T68" fmla="+- 0 12538 12259"/>
                  <a:gd name="T69" fmla="*/ T68 w 903"/>
                  <a:gd name="T70" fmla="+- 0 4018 3076"/>
                  <a:gd name="T71" fmla="*/ 4018 h 980"/>
                  <a:gd name="T72" fmla="+- 0 12516 12259"/>
                  <a:gd name="T73" fmla="*/ T72 w 903"/>
                  <a:gd name="T74" fmla="+- 0 4012 3076"/>
                  <a:gd name="T75" fmla="*/ 4012 h 980"/>
                  <a:gd name="T76" fmla="+- 0 12517 12259"/>
                  <a:gd name="T77" fmla="*/ T76 w 903"/>
                  <a:gd name="T78" fmla="+- 0 4012 3076"/>
                  <a:gd name="T79" fmla="*/ 4012 h 980"/>
                  <a:gd name="T80" fmla="+- 0 12494 12259"/>
                  <a:gd name="T81" fmla="*/ T80 w 903"/>
                  <a:gd name="T82" fmla="+- 0 4004 3076"/>
                  <a:gd name="T83" fmla="*/ 4004 h 980"/>
                  <a:gd name="T84" fmla="+- 0 12495 12259"/>
                  <a:gd name="T85" fmla="*/ T84 w 903"/>
                  <a:gd name="T86" fmla="+- 0 4004 3076"/>
                  <a:gd name="T87" fmla="*/ 4004 h 980"/>
                  <a:gd name="T88" fmla="+- 0 12473 12259"/>
                  <a:gd name="T89" fmla="*/ T88 w 903"/>
                  <a:gd name="T90" fmla="+- 0 3994 3076"/>
                  <a:gd name="T91" fmla="*/ 3994 h 980"/>
                  <a:gd name="T92" fmla="+- 0 12473 12259"/>
                  <a:gd name="T93" fmla="*/ T92 w 903"/>
                  <a:gd name="T94" fmla="+- 0 3994 3076"/>
                  <a:gd name="T95" fmla="*/ 3994 h 980"/>
                  <a:gd name="T96" fmla="+- 0 12452 12259"/>
                  <a:gd name="T97" fmla="*/ T96 w 903"/>
                  <a:gd name="T98" fmla="+- 0 3984 3076"/>
                  <a:gd name="T99" fmla="*/ 3984 h 980"/>
                  <a:gd name="T100" fmla="+- 0 12452 12259"/>
                  <a:gd name="T101" fmla="*/ T100 w 903"/>
                  <a:gd name="T102" fmla="+- 0 3984 3076"/>
                  <a:gd name="T103" fmla="*/ 3984 h 980"/>
                  <a:gd name="T104" fmla="+- 0 12431 12259"/>
                  <a:gd name="T105" fmla="*/ T104 w 903"/>
                  <a:gd name="T106" fmla="+- 0 3972 3076"/>
                  <a:gd name="T107" fmla="*/ 3972 h 980"/>
                  <a:gd name="T108" fmla="+- 0 12432 12259"/>
                  <a:gd name="T109" fmla="*/ T108 w 903"/>
                  <a:gd name="T110" fmla="+- 0 3972 3076"/>
                  <a:gd name="T111" fmla="*/ 3972 h 980"/>
                  <a:gd name="T112" fmla="+- 0 12402 12259"/>
                  <a:gd name="T113" fmla="*/ T112 w 903"/>
                  <a:gd name="T114" fmla="+- 0 3954 3076"/>
                  <a:gd name="T115" fmla="*/ 3954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903" h="980">
                    <a:moveTo>
                      <a:pt x="143" y="878"/>
                    </a:moveTo>
                    <a:lnTo>
                      <a:pt x="184" y="926"/>
                    </a:lnTo>
                    <a:lnTo>
                      <a:pt x="274" y="962"/>
                    </a:lnTo>
                    <a:lnTo>
                      <a:pt x="343" y="976"/>
                    </a:lnTo>
                    <a:lnTo>
                      <a:pt x="367" y="980"/>
                    </a:lnTo>
                    <a:lnTo>
                      <a:pt x="437" y="980"/>
                    </a:lnTo>
                    <a:lnTo>
                      <a:pt x="484" y="976"/>
                    </a:lnTo>
                    <a:lnTo>
                      <a:pt x="507" y="972"/>
                    </a:lnTo>
                    <a:lnTo>
                      <a:pt x="553" y="960"/>
                    </a:lnTo>
                    <a:lnTo>
                      <a:pt x="369" y="960"/>
                    </a:lnTo>
                    <a:lnTo>
                      <a:pt x="346" y="958"/>
                    </a:lnTo>
                    <a:lnTo>
                      <a:pt x="323" y="954"/>
                    </a:lnTo>
                    <a:lnTo>
                      <a:pt x="324" y="954"/>
                    </a:lnTo>
                    <a:lnTo>
                      <a:pt x="301" y="948"/>
                    </a:lnTo>
                    <a:lnTo>
                      <a:pt x="302" y="948"/>
                    </a:lnTo>
                    <a:lnTo>
                      <a:pt x="279" y="942"/>
                    </a:lnTo>
                    <a:lnTo>
                      <a:pt x="257" y="936"/>
                    </a:lnTo>
                    <a:lnTo>
                      <a:pt x="258" y="936"/>
                    </a:lnTo>
                    <a:lnTo>
                      <a:pt x="235" y="928"/>
                    </a:lnTo>
                    <a:lnTo>
                      <a:pt x="236" y="928"/>
                    </a:lnTo>
                    <a:lnTo>
                      <a:pt x="214" y="918"/>
                    </a:lnTo>
                    <a:lnTo>
                      <a:pt x="193" y="908"/>
                    </a:lnTo>
                    <a:lnTo>
                      <a:pt x="172" y="896"/>
                    </a:lnTo>
                    <a:lnTo>
                      <a:pt x="173" y="896"/>
                    </a:lnTo>
                    <a:lnTo>
                      <a:pt x="143" y="87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64" name="Freeform 535"/>
              <p:cNvSpPr>
                <a:spLocks/>
              </p:cNvSpPr>
              <p:nvPr/>
            </p:nvSpPr>
            <p:spPr bwMode="auto">
              <a:xfrm>
                <a:off x="12259" y="3076"/>
                <a:ext cx="903" cy="980"/>
              </a:xfrm>
              <a:custGeom>
                <a:avLst/>
                <a:gdLst>
                  <a:gd name="T0" fmla="+- 0 12948 12259"/>
                  <a:gd name="T1" fmla="*/ T0 w 903"/>
                  <a:gd name="T2" fmla="+- 0 3944 3076"/>
                  <a:gd name="T3" fmla="*/ 3944 h 980"/>
                  <a:gd name="T4" fmla="+- 0 12928 12259"/>
                  <a:gd name="T5" fmla="*/ T4 w 903"/>
                  <a:gd name="T6" fmla="+- 0 3958 3076"/>
                  <a:gd name="T7" fmla="*/ 3958 h 980"/>
                  <a:gd name="T8" fmla="+- 0 12929 12259"/>
                  <a:gd name="T9" fmla="*/ T8 w 903"/>
                  <a:gd name="T10" fmla="+- 0 3958 3076"/>
                  <a:gd name="T11" fmla="*/ 3958 h 980"/>
                  <a:gd name="T12" fmla="+- 0 12909 12259"/>
                  <a:gd name="T13" fmla="*/ T12 w 903"/>
                  <a:gd name="T14" fmla="+- 0 3970 3076"/>
                  <a:gd name="T15" fmla="*/ 3970 h 980"/>
                  <a:gd name="T16" fmla="+- 0 12909 12259"/>
                  <a:gd name="T17" fmla="*/ T16 w 903"/>
                  <a:gd name="T18" fmla="+- 0 3970 3076"/>
                  <a:gd name="T19" fmla="*/ 3970 h 980"/>
                  <a:gd name="T20" fmla="+- 0 12889 12259"/>
                  <a:gd name="T21" fmla="*/ T20 w 903"/>
                  <a:gd name="T22" fmla="+- 0 3982 3076"/>
                  <a:gd name="T23" fmla="*/ 3982 h 980"/>
                  <a:gd name="T24" fmla="+- 0 12890 12259"/>
                  <a:gd name="T25" fmla="*/ T24 w 903"/>
                  <a:gd name="T26" fmla="+- 0 3982 3076"/>
                  <a:gd name="T27" fmla="*/ 3982 h 980"/>
                  <a:gd name="T28" fmla="+- 0 12869 12259"/>
                  <a:gd name="T29" fmla="*/ T28 w 903"/>
                  <a:gd name="T30" fmla="+- 0 3992 3076"/>
                  <a:gd name="T31" fmla="*/ 3992 h 980"/>
                  <a:gd name="T32" fmla="+- 0 12869 12259"/>
                  <a:gd name="T33" fmla="*/ T32 w 903"/>
                  <a:gd name="T34" fmla="+- 0 3992 3076"/>
                  <a:gd name="T35" fmla="*/ 3992 h 980"/>
                  <a:gd name="T36" fmla="+- 0 12848 12259"/>
                  <a:gd name="T37" fmla="*/ T36 w 903"/>
                  <a:gd name="T38" fmla="+- 0 4002 3076"/>
                  <a:gd name="T39" fmla="*/ 4002 h 980"/>
                  <a:gd name="T40" fmla="+- 0 12849 12259"/>
                  <a:gd name="T41" fmla="*/ T40 w 903"/>
                  <a:gd name="T42" fmla="+- 0 4002 3076"/>
                  <a:gd name="T43" fmla="*/ 4002 h 980"/>
                  <a:gd name="T44" fmla="+- 0 12827 12259"/>
                  <a:gd name="T45" fmla="*/ T44 w 903"/>
                  <a:gd name="T46" fmla="+- 0 4010 3076"/>
                  <a:gd name="T47" fmla="*/ 4010 h 980"/>
                  <a:gd name="T48" fmla="+- 0 12827 12259"/>
                  <a:gd name="T49" fmla="*/ T48 w 903"/>
                  <a:gd name="T50" fmla="+- 0 4010 3076"/>
                  <a:gd name="T51" fmla="*/ 4010 h 980"/>
                  <a:gd name="T52" fmla="+- 0 12806 12259"/>
                  <a:gd name="T53" fmla="*/ T52 w 903"/>
                  <a:gd name="T54" fmla="+- 0 4016 3076"/>
                  <a:gd name="T55" fmla="*/ 4016 h 980"/>
                  <a:gd name="T56" fmla="+- 0 12806 12259"/>
                  <a:gd name="T57" fmla="*/ T56 w 903"/>
                  <a:gd name="T58" fmla="+- 0 4016 3076"/>
                  <a:gd name="T59" fmla="*/ 4016 h 980"/>
                  <a:gd name="T60" fmla="+- 0 12784 12259"/>
                  <a:gd name="T61" fmla="*/ T60 w 903"/>
                  <a:gd name="T62" fmla="+- 0 4022 3076"/>
                  <a:gd name="T63" fmla="*/ 4022 h 980"/>
                  <a:gd name="T64" fmla="+- 0 12784 12259"/>
                  <a:gd name="T65" fmla="*/ T64 w 903"/>
                  <a:gd name="T66" fmla="+- 0 4022 3076"/>
                  <a:gd name="T67" fmla="*/ 4022 h 980"/>
                  <a:gd name="T68" fmla="+- 0 12762 12259"/>
                  <a:gd name="T69" fmla="*/ T68 w 903"/>
                  <a:gd name="T70" fmla="+- 0 4028 3076"/>
                  <a:gd name="T71" fmla="*/ 4028 h 980"/>
                  <a:gd name="T72" fmla="+- 0 12762 12259"/>
                  <a:gd name="T73" fmla="*/ T72 w 903"/>
                  <a:gd name="T74" fmla="+- 0 4028 3076"/>
                  <a:gd name="T75" fmla="*/ 4028 h 980"/>
                  <a:gd name="T76" fmla="+- 0 12740 12259"/>
                  <a:gd name="T77" fmla="*/ T76 w 903"/>
                  <a:gd name="T78" fmla="+- 0 4032 3076"/>
                  <a:gd name="T79" fmla="*/ 4032 h 980"/>
                  <a:gd name="T80" fmla="+- 0 12740 12259"/>
                  <a:gd name="T81" fmla="*/ T80 w 903"/>
                  <a:gd name="T82" fmla="+- 0 4032 3076"/>
                  <a:gd name="T83" fmla="*/ 4032 h 980"/>
                  <a:gd name="T84" fmla="+- 0 12717 12259"/>
                  <a:gd name="T85" fmla="*/ T84 w 903"/>
                  <a:gd name="T86" fmla="+- 0 4034 3076"/>
                  <a:gd name="T87" fmla="*/ 4034 h 980"/>
                  <a:gd name="T88" fmla="+- 0 12718 12259"/>
                  <a:gd name="T89" fmla="*/ T88 w 903"/>
                  <a:gd name="T90" fmla="+- 0 4034 3076"/>
                  <a:gd name="T91" fmla="*/ 4034 h 980"/>
                  <a:gd name="T92" fmla="+- 0 12695 12259"/>
                  <a:gd name="T93" fmla="*/ T92 w 903"/>
                  <a:gd name="T94" fmla="+- 0 4036 3076"/>
                  <a:gd name="T95" fmla="*/ 4036 h 980"/>
                  <a:gd name="T96" fmla="+- 0 12812 12259"/>
                  <a:gd name="T97" fmla="*/ T96 w 903"/>
                  <a:gd name="T98" fmla="+- 0 4036 3076"/>
                  <a:gd name="T99" fmla="*/ 4036 h 980"/>
                  <a:gd name="T100" fmla="+- 0 12856 12259"/>
                  <a:gd name="T101" fmla="*/ T100 w 903"/>
                  <a:gd name="T102" fmla="+- 0 4020 3076"/>
                  <a:gd name="T103" fmla="*/ 4020 h 980"/>
                  <a:gd name="T104" fmla="+- 0 12899 12259"/>
                  <a:gd name="T105" fmla="*/ T104 w 903"/>
                  <a:gd name="T106" fmla="+- 0 4000 3076"/>
                  <a:gd name="T107" fmla="*/ 4000 h 980"/>
                  <a:gd name="T108" fmla="+- 0 12920 12259"/>
                  <a:gd name="T109" fmla="*/ T108 w 903"/>
                  <a:gd name="T110" fmla="+- 0 3988 3076"/>
                  <a:gd name="T111" fmla="*/ 3988 h 980"/>
                  <a:gd name="T112" fmla="+- 0 12940 12259"/>
                  <a:gd name="T113" fmla="*/ T112 w 903"/>
                  <a:gd name="T114" fmla="+- 0 3974 3076"/>
                  <a:gd name="T115" fmla="*/ 3974 h 980"/>
                  <a:gd name="T116" fmla="+- 0 12959 12259"/>
                  <a:gd name="T117" fmla="*/ T116 w 903"/>
                  <a:gd name="T118" fmla="+- 0 3962 3076"/>
                  <a:gd name="T119" fmla="*/ 3962 h 980"/>
                  <a:gd name="T120" fmla="+- 0 12978 12259"/>
                  <a:gd name="T121" fmla="*/ T120 w 903"/>
                  <a:gd name="T122" fmla="+- 0 3946 3076"/>
                  <a:gd name="T123" fmla="*/ 3946 h 980"/>
                  <a:gd name="T124" fmla="+- 0 12947 12259"/>
                  <a:gd name="T125" fmla="*/ T124 w 903"/>
                  <a:gd name="T126" fmla="+- 0 3946 3076"/>
                  <a:gd name="T127" fmla="*/ 3946 h 980"/>
                  <a:gd name="T128" fmla="+- 0 12948 12259"/>
                  <a:gd name="T129" fmla="*/ T128 w 903"/>
                  <a:gd name="T130" fmla="+- 0 3944 3076"/>
                  <a:gd name="T131" fmla="*/ 3944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903" h="980">
                    <a:moveTo>
                      <a:pt x="689" y="868"/>
                    </a:moveTo>
                    <a:lnTo>
                      <a:pt x="669" y="882"/>
                    </a:lnTo>
                    <a:lnTo>
                      <a:pt x="670" y="882"/>
                    </a:lnTo>
                    <a:lnTo>
                      <a:pt x="650" y="894"/>
                    </a:lnTo>
                    <a:lnTo>
                      <a:pt x="630" y="906"/>
                    </a:lnTo>
                    <a:lnTo>
                      <a:pt x="631" y="906"/>
                    </a:lnTo>
                    <a:lnTo>
                      <a:pt x="610" y="916"/>
                    </a:lnTo>
                    <a:lnTo>
                      <a:pt x="589" y="926"/>
                    </a:lnTo>
                    <a:lnTo>
                      <a:pt x="590" y="926"/>
                    </a:lnTo>
                    <a:lnTo>
                      <a:pt x="568" y="934"/>
                    </a:lnTo>
                    <a:lnTo>
                      <a:pt x="547" y="940"/>
                    </a:lnTo>
                    <a:lnTo>
                      <a:pt x="525" y="946"/>
                    </a:lnTo>
                    <a:lnTo>
                      <a:pt x="503" y="952"/>
                    </a:lnTo>
                    <a:lnTo>
                      <a:pt x="481" y="956"/>
                    </a:lnTo>
                    <a:lnTo>
                      <a:pt x="458" y="958"/>
                    </a:lnTo>
                    <a:lnTo>
                      <a:pt x="459" y="958"/>
                    </a:lnTo>
                    <a:lnTo>
                      <a:pt x="436" y="960"/>
                    </a:lnTo>
                    <a:lnTo>
                      <a:pt x="553" y="960"/>
                    </a:lnTo>
                    <a:lnTo>
                      <a:pt x="597" y="944"/>
                    </a:lnTo>
                    <a:lnTo>
                      <a:pt x="640" y="924"/>
                    </a:lnTo>
                    <a:lnTo>
                      <a:pt x="661" y="912"/>
                    </a:lnTo>
                    <a:lnTo>
                      <a:pt x="681" y="898"/>
                    </a:lnTo>
                    <a:lnTo>
                      <a:pt x="700" y="886"/>
                    </a:lnTo>
                    <a:lnTo>
                      <a:pt x="719" y="870"/>
                    </a:lnTo>
                    <a:lnTo>
                      <a:pt x="688" y="870"/>
                    </a:lnTo>
                    <a:lnTo>
                      <a:pt x="689" y="86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65" name="Freeform 534"/>
              <p:cNvSpPr>
                <a:spLocks/>
              </p:cNvSpPr>
              <p:nvPr/>
            </p:nvSpPr>
            <p:spPr bwMode="auto">
              <a:xfrm>
                <a:off x="12259" y="3076"/>
                <a:ext cx="903" cy="980"/>
              </a:xfrm>
              <a:custGeom>
                <a:avLst/>
                <a:gdLst>
                  <a:gd name="T0" fmla="+- 0 12966 12259"/>
                  <a:gd name="T1" fmla="*/ T0 w 903"/>
                  <a:gd name="T2" fmla="+- 0 3930 3076"/>
                  <a:gd name="T3" fmla="*/ 3930 h 980"/>
                  <a:gd name="T4" fmla="+- 0 12947 12259"/>
                  <a:gd name="T5" fmla="*/ T4 w 903"/>
                  <a:gd name="T6" fmla="+- 0 3946 3076"/>
                  <a:gd name="T7" fmla="*/ 3946 h 980"/>
                  <a:gd name="T8" fmla="+- 0 12978 12259"/>
                  <a:gd name="T9" fmla="*/ T8 w 903"/>
                  <a:gd name="T10" fmla="+- 0 3946 3076"/>
                  <a:gd name="T11" fmla="*/ 3946 h 980"/>
                  <a:gd name="T12" fmla="+- 0 12995 12259"/>
                  <a:gd name="T13" fmla="*/ T12 w 903"/>
                  <a:gd name="T14" fmla="+- 0 3932 3076"/>
                  <a:gd name="T15" fmla="*/ 3932 h 980"/>
                  <a:gd name="T16" fmla="+- 0 12966 12259"/>
                  <a:gd name="T17" fmla="*/ T16 w 903"/>
                  <a:gd name="T18" fmla="+- 0 3932 3076"/>
                  <a:gd name="T19" fmla="*/ 3932 h 980"/>
                  <a:gd name="T20" fmla="+- 0 12966 12259"/>
                  <a:gd name="T21" fmla="*/ T20 w 903"/>
                  <a:gd name="T22" fmla="+- 0 3930 3076"/>
                  <a:gd name="T23" fmla="*/ 3930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903" h="980">
                    <a:moveTo>
                      <a:pt x="707" y="854"/>
                    </a:moveTo>
                    <a:lnTo>
                      <a:pt x="688" y="870"/>
                    </a:lnTo>
                    <a:lnTo>
                      <a:pt x="719" y="870"/>
                    </a:lnTo>
                    <a:lnTo>
                      <a:pt x="736" y="856"/>
                    </a:lnTo>
                    <a:lnTo>
                      <a:pt x="707" y="856"/>
                    </a:lnTo>
                    <a:lnTo>
                      <a:pt x="707" y="85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66" name="Freeform 533"/>
              <p:cNvSpPr>
                <a:spLocks/>
              </p:cNvSpPr>
              <p:nvPr/>
            </p:nvSpPr>
            <p:spPr bwMode="auto">
              <a:xfrm>
                <a:off x="12259" y="3076"/>
                <a:ext cx="903" cy="980"/>
              </a:xfrm>
              <a:custGeom>
                <a:avLst/>
                <a:gdLst>
                  <a:gd name="T0" fmla="+- 0 13075 12259"/>
                  <a:gd name="T1" fmla="*/ T0 w 903"/>
                  <a:gd name="T2" fmla="+- 0 3804 3076"/>
                  <a:gd name="T3" fmla="*/ 3804 h 980"/>
                  <a:gd name="T4" fmla="+- 0 13061 12259"/>
                  <a:gd name="T5" fmla="*/ T4 w 903"/>
                  <a:gd name="T6" fmla="+- 0 3826 3076"/>
                  <a:gd name="T7" fmla="*/ 3826 h 980"/>
                  <a:gd name="T8" fmla="+- 0 13047 12259"/>
                  <a:gd name="T9" fmla="*/ T8 w 903"/>
                  <a:gd name="T10" fmla="+- 0 3846 3076"/>
                  <a:gd name="T11" fmla="*/ 3846 h 980"/>
                  <a:gd name="T12" fmla="+- 0 13048 12259"/>
                  <a:gd name="T13" fmla="*/ T12 w 903"/>
                  <a:gd name="T14" fmla="+- 0 3846 3076"/>
                  <a:gd name="T15" fmla="*/ 3846 h 980"/>
                  <a:gd name="T16" fmla="+- 0 13032 12259"/>
                  <a:gd name="T17" fmla="*/ T16 w 903"/>
                  <a:gd name="T18" fmla="+- 0 3864 3076"/>
                  <a:gd name="T19" fmla="*/ 3864 h 980"/>
                  <a:gd name="T20" fmla="+- 0 13017 12259"/>
                  <a:gd name="T21" fmla="*/ T20 w 903"/>
                  <a:gd name="T22" fmla="+- 0 3882 3076"/>
                  <a:gd name="T23" fmla="*/ 3882 h 980"/>
                  <a:gd name="T24" fmla="+- 0 13017 12259"/>
                  <a:gd name="T25" fmla="*/ T24 w 903"/>
                  <a:gd name="T26" fmla="+- 0 3882 3076"/>
                  <a:gd name="T27" fmla="*/ 3882 h 980"/>
                  <a:gd name="T28" fmla="+- 0 13000 12259"/>
                  <a:gd name="T29" fmla="*/ T28 w 903"/>
                  <a:gd name="T30" fmla="+- 0 3900 3076"/>
                  <a:gd name="T31" fmla="*/ 3900 h 980"/>
                  <a:gd name="T32" fmla="+- 0 13001 12259"/>
                  <a:gd name="T33" fmla="*/ T32 w 903"/>
                  <a:gd name="T34" fmla="+- 0 3900 3076"/>
                  <a:gd name="T35" fmla="*/ 3900 h 980"/>
                  <a:gd name="T36" fmla="+- 0 12983 12259"/>
                  <a:gd name="T37" fmla="*/ T36 w 903"/>
                  <a:gd name="T38" fmla="+- 0 3916 3076"/>
                  <a:gd name="T39" fmla="*/ 3916 h 980"/>
                  <a:gd name="T40" fmla="+- 0 12984 12259"/>
                  <a:gd name="T41" fmla="*/ T40 w 903"/>
                  <a:gd name="T42" fmla="+- 0 3916 3076"/>
                  <a:gd name="T43" fmla="*/ 3916 h 980"/>
                  <a:gd name="T44" fmla="+- 0 12966 12259"/>
                  <a:gd name="T45" fmla="*/ T44 w 903"/>
                  <a:gd name="T46" fmla="+- 0 3932 3076"/>
                  <a:gd name="T47" fmla="*/ 3932 h 980"/>
                  <a:gd name="T48" fmla="+- 0 12995 12259"/>
                  <a:gd name="T49" fmla="*/ T48 w 903"/>
                  <a:gd name="T50" fmla="+- 0 3932 3076"/>
                  <a:gd name="T51" fmla="*/ 3932 h 980"/>
                  <a:gd name="T52" fmla="+- 0 13048 12259"/>
                  <a:gd name="T53" fmla="*/ T52 w 903"/>
                  <a:gd name="T54" fmla="+- 0 3878 3076"/>
                  <a:gd name="T55" fmla="*/ 3878 h 980"/>
                  <a:gd name="T56" fmla="+- 0 13078 12259"/>
                  <a:gd name="T57" fmla="*/ T56 w 903"/>
                  <a:gd name="T58" fmla="+- 0 3836 3076"/>
                  <a:gd name="T59" fmla="*/ 3836 h 980"/>
                  <a:gd name="T60" fmla="+- 0 13092 12259"/>
                  <a:gd name="T61" fmla="*/ T60 w 903"/>
                  <a:gd name="T62" fmla="+- 0 3816 3076"/>
                  <a:gd name="T63" fmla="*/ 3816 h 980"/>
                  <a:gd name="T64" fmla="+- 0 13097 12259"/>
                  <a:gd name="T65" fmla="*/ T64 w 903"/>
                  <a:gd name="T66" fmla="+- 0 3806 3076"/>
                  <a:gd name="T67" fmla="*/ 3806 h 980"/>
                  <a:gd name="T68" fmla="+- 0 13074 12259"/>
                  <a:gd name="T69" fmla="*/ T68 w 903"/>
                  <a:gd name="T70" fmla="+- 0 3806 3076"/>
                  <a:gd name="T71" fmla="*/ 3806 h 980"/>
                  <a:gd name="T72" fmla="+- 0 13075 12259"/>
                  <a:gd name="T73" fmla="*/ T72 w 903"/>
                  <a:gd name="T74" fmla="+- 0 3804 3076"/>
                  <a:gd name="T75" fmla="*/ 3804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903" h="980">
                    <a:moveTo>
                      <a:pt x="816" y="728"/>
                    </a:moveTo>
                    <a:lnTo>
                      <a:pt x="802" y="750"/>
                    </a:lnTo>
                    <a:lnTo>
                      <a:pt x="788" y="770"/>
                    </a:lnTo>
                    <a:lnTo>
                      <a:pt x="789" y="770"/>
                    </a:lnTo>
                    <a:lnTo>
                      <a:pt x="773" y="788"/>
                    </a:lnTo>
                    <a:lnTo>
                      <a:pt x="758" y="806"/>
                    </a:lnTo>
                    <a:lnTo>
                      <a:pt x="741" y="824"/>
                    </a:lnTo>
                    <a:lnTo>
                      <a:pt x="742" y="824"/>
                    </a:lnTo>
                    <a:lnTo>
                      <a:pt x="724" y="840"/>
                    </a:lnTo>
                    <a:lnTo>
                      <a:pt x="725" y="840"/>
                    </a:lnTo>
                    <a:lnTo>
                      <a:pt x="707" y="856"/>
                    </a:lnTo>
                    <a:lnTo>
                      <a:pt x="736" y="856"/>
                    </a:lnTo>
                    <a:lnTo>
                      <a:pt x="789" y="802"/>
                    </a:lnTo>
                    <a:lnTo>
                      <a:pt x="819" y="760"/>
                    </a:lnTo>
                    <a:lnTo>
                      <a:pt x="833" y="740"/>
                    </a:lnTo>
                    <a:lnTo>
                      <a:pt x="838" y="730"/>
                    </a:lnTo>
                    <a:lnTo>
                      <a:pt x="815" y="730"/>
                    </a:lnTo>
                    <a:lnTo>
                      <a:pt x="816" y="72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67" name="Freeform 532"/>
              <p:cNvSpPr>
                <a:spLocks/>
              </p:cNvSpPr>
              <p:nvPr/>
            </p:nvSpPr>
            <p:spPr bwMode="auto">
              <a:xfrm>
                <a:off x="12259" y="3076"/>
                <a:ext cx="903" cy="980"/>
              </a:xfrm>
              <a:custGeom>
                <a:avLst/>
                <a:gdLst>
                  <a:gd name="T0" fmla="+- 0 13097 12259"/>
                  <a:gd name="T1" fmla="*/ T0 w 903"/>
                  <a:gd name="T2" fmla="+- 0 3762 3076"/>
                  <a:gd name="T3" fmla="*/ 3762 h 980"/>
                  <a:gd name="T4" fmla="+- 0 13086 12259"/>
                  <a:gd name="T5" fmla="*/ T4 w 903"/>
                  <a:gd name="T6" fmla="+- 0 3784 3076"/>
                  <a:gd name="T7" fmla="*/ 3784 h 980"/>
                  <a:gd name="T8" fmla="+- 0 13086 12259"/>
                  <a:gd name="T9" fmla="*/ T8 w 903"/>
                  <a:gd name="T10" fmla="+- 0 3784 3076"/>
                  <a:gd name="T11" fmla="*/ 3784 h 980"/>
                  <a:gd name="T12" fmla="+- 0 13074 12259"/>
                  <a:gd name="T13" fmla="*/ T12 w 903"/>
                  <a:gd name="T14" fmla="+- 0 3806 3076"/>
                  <a:gd name="T15" fmla="*/ 3806 h 980"/>
                  <a:gd name="T16" fmla="+- 0 13097 12259"/>
                  <a:gd name="T17" fmla="*/ T16 w 903"/>
                  <a:gd name="T18" fmla="+- 0 3806 3076"/>
                  <a:gd name="T19" fmla="*/ 3806 h 980"/>
                  <a:gd name="T20" fmla="+- 0 13104 12259"/>
                  <a:gd name="T21" fmla="*/ T20 w 903"/>
                  <a:gd name="T22" fmla="+- 0 3794 3076"/>
                  <a:gd name="T23" fmla="*/ 3794 h 980"/>
                  <a:gd name="T24" fmla="+- 0 13115 12259"/>
                  <a:gd name="T25" fmla="*/ T24 w 903"/>
                  <a:gd name="T26" fmla="+- 0 3772 3076"/>
                  <a:gd name="T27" fmla="*/ 3772 h 980"/>
                  <a:gd name="T28" fmla="+- 0 13118 12259"/>
                  <a:gd name="T29" fmla="*/ T28 w 903"/>
                  <a:gd name="T30" fmla="+- 0 3764 3076"/>
                  <a:gd name="T31" fmla="*/ 3764 h 980"/>
                  <a:gd name="T32" fmla="+- 0 13097 12259"/>
                  <a:gd name="T33" fmla="*/ T32 w 903"/>
                  <a:gd name="T34" fmla="+- 0 3764 3076"/>
                  <a:gd name="T35" fmla="*/ 3764 h 980"/>
                  <a:gd name="T36" fmla="+- 0 13097 12259"/>
                  <a:gd name="T37" fmla="*/ T36 w 903"/>
                  <a:gd name="T38" fmla="+- 0 3762 3076"/>
                  <a:gd name="T39" fmla="*/ 3762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903" h="980">
                    <a:moveTo>
                      <a:pt x="838" y="686"/>
                    </a:moveTo>
                    <a:lnTo>
                      <a:pt x="827" y="708"/>
                    </a:lnTo>
                    <a:lnTo>
                      <a:pt x="815" y="730"/>
                    </a:lnTo>
                    <a:lnTo>
                      <a:pt x="838" y="730"/>
                    </a:lnTo>
                    <a:lnTo>
                      <a:pt x="845" y="718"/>
                    </a:lnTo>
                    <a:lnTo>
                      <a:pt x="856" y="696"/>
                    </a:lnTo>
                    <a:lnTo>
                      <a:pt x="859" y="688"/>
                    </a:lnTo>
                    <a:lnTo>
                      <a:pt x="838" y="688"/>
                    </a:lnTo>
                    <a:lnTo>
                      <a:pt x="838" y="68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52" name="Freeform 531"/>
              <p:cNvSpPr>
                <a:spLocks/>
              </p:cNvSpPr>
              <p:nvPr/>
            </p:nvSpPr>
            <p:spPr bwMode="auto">
              <a:xfrm>
                <a:off x="12259" y="3076"/>
                <a:ext cx="903" cy="980"/>
              </a:xfrm>
              <a:custGeom>
                <a:avLst/>
                <a:gdLst>
                  <a:gd name="T0" fmla="+- 0 13122 12259"/>
                  <a:gd name="T1" fmla="*/ T0 w 903"/>
                  <a:gd name="T2" fmla="+- 0 3696 3076"/>
                  <a:gd name="T3" fmla="*/ 3696 h 980"/>
                  <a:gd name="T4" fmla="+- 0 13115 12259"/>
                  <a:gd name="T5" fmla="*/ T4 w 903"/>
                  <a:gd name="T6" fmla="+- 0 3720 3076"/>
                  <a:gd name="T7" fmla="*/ 3720 h 980"/>
                  <a:gd name="T8" fmla="+- 0 13107 12259"/>
                  <a:gd name="T9" fmla="*/ T8 w 903"/>
                  <a:gd name="T10" fmla="+- 0 3742 3076"/>
                  <a:gd name="T11" fmla="*/ 3742 h 980"/>
                  <a:gd name="T12" fmla="+- 0 13097 12259"/>
                  <a:gd name="T13" fmla="*/ T12 w 903"/>
                  <a:gd name="T14" fmla="+- 0 3764 3076"/>
                  <a:gd name="T15" fmla="*/ 3764 h 980"/>
                  <a:gd name="T16" fmla="+- 0 13118 12259"/>
                  <a:gd name="T17" fmla="*/ T16 w 903"/>
                  <a:gd name="T18" fmla="+- 0 3764 3076"/>
                  <a:gd name="T19" fmla="*/ 3764 h 980"/>
                  <a:gd name="T20" fmla="+- 0 13125 12259"/>
                  <a:gd name="T21" fmla="*/ T20 w 903"/>
                  <a:gd name="T22" fmla="+- 0 3748 3076"/>
                  <a:gd name="T23" fmla="*/ 3748 h 980"/>
                  <a:gd name="T24" fmla="+- 0 13134 12259"/>
                  <a:gd name="T25" fmla="*/ T24 w 903"/>
                  <a:gd name="T26" fmla="+- 0 3726 3076"/>
                  <a:gd name="T27" fmla="*/ 3726 h 980"/>
                  <a:gd name="T28" fmla="+- 0 13141 12259"/>
                  <a:gd name="T29" fmla="*/ T28 w 903"/>
                  <a:gd name="T30" fmla="+- 0 3702 3076"/>
                  <a:gd name="T31" fmla="*/ 3702 h 980"/>
                  <a:gd name="T32" fmla="+- 0 13143 12259"/>
                  <a:gd name="T33" fmla="*/ T32 w 903"/>
                  <a:gd name="T34" fmla="+- 0 3698 3076"/>
                  <a:gd name="T35" fmla="*/ 3698 h 980"/>
                  <a:gd name="T36" fmla="+- 0 13122 12259"/>
                  <a:gd name="T37" fmla="*/ T36 w 903"/>
                  <a:gd name="T38" fmla="+- 0 3698 3076"/>
                  <a:gd name="T39" fmla="*/ 3698 h 980"/>
                  <a:gd name="T40" fmla="+- 0 13122 12259"/>
                  <a:gd name="T41" fmla="*/ T40 w 903"/>
                  <a:gd name="T42" fmla="+- 0 3696 3076"/>
                  <a:gd name="T43" fmla="*/ 3696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903" h="980">
                    <a:moveTo>
                      <a:pt x="863" y="620"/>
                    </a:moveTo>
                    <a:lnTo>
                      <a:pt x="856" y="644"/>
                    </a:lnTo>
                    <a:lnTo>
                      <a:pt x="848" y="666"/>
                    </a:lnTo>
                    <a:lnTo>
                      <a:pt x="838" y="688"/>
                    </a:lnTo>
                    <a:lnTo>
                      <a:pt x="859" y="688"/>
                    </a:lnTo>
                    <a:lnTo>
                      <a:pt x="866" y="672"/>
                    </a:lnTo>
                    <a:lnTo>
                      <a:pt x="875" y="650"/>
                    </a:lnTo>
                    <a:lnTo>
                      <a:pt x="882" y="626"/>
                    </a:lnTo>
                    <a:lnTo>
                      <a:pt x="884" y="622"/>
                    </a:lnTo>
                    <a:lnTo>
                      <a:pt x="863" y="622"/>
                    </a:lnTo>
                    <a:lnTo>
                      <a:pt x="863" y="62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53" name="Freeform 530"/>
              <p:cNvSpPr>
                <a:spLocks/>
              </p:cNvSpPr>
              <p:nvPr/>
            </p:nvSpPr>
            <p:spPr bwMode="auto">
              <a:xfrm>
                <a:off x="12259" y="3076"/>
                <a:ext cx="903" cy="980"/>
              </a:xfrm>
              <a:custGeom>
                <a:avLst/>
                <a:gdLst>
                  <a:gd name="T0" fmla="+- 0 13128 12259"/>
                  <a:gd name="T1" fmla="*/ T0 w 903"/>
                  <a:gd name="T2" fmla="+- 0 3674 3076"/>
                  <a:gd name="T3" fmla="*/ 3674 h 980"/>
                  <a:gd name="T4" fmla="+- 0 13122 12259"/>
                  <a:gd name="T5" fmla="*/ T4 w 903"/>
                  <a:gd name="T6" fmla="+- 0 3698 3076"/>
                  <a:gd name="T7" fmla="*/ 3698 h 980"/>
                  <a:gd name="T8" fmla="+- 0 13143 12259"/>
                  <a:gd name="T9" fmla="*/ T8 w 903"/>
                  <a:gd name="T10" fmla="+- 0 3698 3076"/>
                  <a:gd name="T11" fmla="*/ 3698 h 980"/>
                  <a:gd name="T12" fmla="+- 0 13148 12259"/>
                  <a:gd name="T13" fmla="*/ T12 w 903"/>
                  <a:gd name="T14" fmla="+- 0 3680 3076"/>
                  <a:gd name="T15" fmla="*/ 3680 h 980"/>
                  <a:gd name="T16" fmla="+- 0 13148 12259"/>
                  <a:gd name="T17" fmla="*/ T16 w 903"/>
                  <a:gd name="T18" fmla="+- 0 3676 3076"/>
                  <a:gd name="T19" fmla="*/ 3676 h 980"/>
                  <a:gd name="T20" fmla="+- 0 13128 12259"/>
                  <a:gd name="T21" fmla="*/ T20 w 903"/>
                  <a:gd name="T22" fmla="+- 0 3676 3076"/>
                  <a:gd name="T23" fmla="*/ 3676 h 980"/>
                  <a:gd name="T24" fmla="+- 0 13128 12259"/>
                  <a:gd name="T25" fmla="*/ T24 w 903"/>
                  <a:gd name="T26" fmla="+- 0 3674 3076"/>
                  <a:gd name="T27" fmla="*/ 3674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903" h="980">
                    <a:moveTo>
                      <a:pt x="869" y="598"/>
                    </a:moveTo>
                    <a:lnTo>
                      <a:pt x="863" y="622"/>
                    </a:lnTo>
                    <a:lnTo>
                      <a:pt x="884" y="622"/>
                    </a:lnTo>
                    <a:lnTo>
                      <a:pt x="889" y="604"/>
                    </a:lnTo>
                    <a:lnTo>
                      <a:pt x="889" y="600"/>
                    </a:lnTo>
                    <a:lnTo>
                      <a:pt x="869" y="600"/>
                    </a:lnTo>
                    <a:lnTo>
                      <a:pt x="869" y="59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54" name="Freeform 529"/>
              <p:cNvSpPr>
                <a:spLocks/>
              </p:cNvSpPr>
              <p:nvPr/>
            </p:nvSpPr>
            <p:spPr bwMode="auto">
              <a:xfrm>
                <a:off x="12259" y="3076"/>
                <a:ext cx="903" cy="980"/>
              </a:xfrm>
              <a:custGeom>
                <a:avLst/>
                <a:gdLst>
                  <a:gd name="T0" fmla="+- 0 13140 12259"/>
                  <a:gd name="T1" fmla="*/ T0 w 903"/>
                  <a:gd name="T2" fmla="+- 0 3606 3076"/>
                  <a:gd name="T3" fmla="*/ 3606 h 980"/>
                  <a:gd name="T4" fmla="+- 0 13137 12259"/>
                  <a:gd name="T5" fmla="*/ T4 w 903"/>
                  <a:gd name="T6" fmla="+- 0 3630 3076"/>
                  <a:gd name="T7" fmla="*/ 3630 h 980"/>
                  <a:gd name="T8" fmla="+- 0 13133 12259"/>
                  <a:gd name="T9" fmla="*/ T8 w 903"/>
                  <a:gd name="T10" fmla="+- 0 3652 3076"/>
                  <a:gd name="T11" fmla="*/ 3652 h 980"/>
                  <a:gd name="T12" fmla="+- 0 13128 12259"/>
                  <a:gd name="T13" fmla="*/ T12 w 903"/>
                  <a:gd name="T14" fmla="+- 0 3676 3076"/>
                  <a:gd name="T15" fmla="*/ 3676 h 980"/>
                  <a:gd name="T16" fmla="+- 0 13148 12259"/>
                  <a:gd name="T17" fmla="*/ T16 w 903"/>
                  <a:gd name="T18" fmla="+- 0 3676 3076"/>
                  <a:gd name="T19" fmla="*/ 3676 h 980"/>
                  <a:gd name="T20" fmla="+- 0 13153 12259"/>
                  <a:gd name="T21" fmla="*/ T20 w 903"/>
                  <a:gd name="T22" fmla="+- 0 3656 3076"/>
                  <a:gd name="T23" fmla="*/ 3656 h 980"/>
                  <a:gd name="T24" fmla="+- 0 13157 12259"/>
                  <a:gd name="T25" fmla="*/ T24 w 903"/>
                  <a:gd name="T26" fmla="+- 0 3632 3076"/>
                  <a:gd name="T27" fmla="*/ 3632 h 980"/>
                  <a:gd name="T28" fmla="+- 0 13160 12259"/>
                  <a:gd name="T29" fmla="*/ T28 w 903"/>
                  <a:gd name="T30" fmla="+- 0 3610 3076"/>
                  <a:gd name="T31" fmla="*/ 3610 h 980"/>
                  <a:gd name="T32" fmla="+- 0 13160 12259"/>
                  <a:gd name="T33" fmla="*/ T32 w 903"/>
                  <a:gd name="T34" fmla="+- 0 3608 3076"/>
                  <a:gd name="T35" fmla="*/ 3608 h 980"/>
                  <a:gd name="T36" fmla="+- 0 13140 12259"/>
                  <a:gd name="T37" fmla="*/ T36 w 903"/>
                  <a:gd name="T38" fmla="+- 0 3608 3076"/>
                  <a:gd name="T39" fmla="*/ 3608 h 980"/>
                  <a:gd name="T40" fmla="+- 0 13140 12259"/>
                  <a:gd name="T41" fmla="*/ T40 w 903"/>
                  <a:gd name="T42" fmla="+- 0 3606 3076"/>
                  <a:gd name="T43" fmla="*/ 3606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903" h="980">
                    <a:moveTo>
                      <a:pt x="881" y="530"/>
                    </a:moveTo>
                    <a:lnTo>
                      <a:pt x="878" y="554"/>
                    </a:lnTo>
                    <a:lnTo>
                      <a:pt x="874" y="576"/>
                    </a:lnTo>
                    <a:lnTo>
                      <a:pt x="869" y="600"/>
                    </a:lnTo>
                    <a:lnTo>
                      <a:pt x="889" y="600"/>
                    </a:lnTo>
                    <a:lnTo>
                      <a:pt x="894" y="580"/>
                    </a:lnTo>
                    <a:lnTo>
                      <a:pt x="898" y="556"/>
                    </a:lnTo>
                    <a:lnTo>
                      <a:pt x="901" y="534"/>
                    </a:lnTo>
                    <a:lnTo>
                      <a:pt x="901" y="532"/>
                    </a:lnTo>
                    <a:lnTo>
                      <a:pt x="881" y="532"/>
                    </a:lnTo>
                    <a:lnTo>
                      <a:pt x="881" y="53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55" name="Freeform 528"/>
              <p:cNvSpPr>
                <a:spLocks/>
              </p:cNvSpPr>
              <p:nvPr/>
            </p:nvSpPr>
            <p:spPr bwMode="auto">
              <a:xfrm>
                <a:off x="12259" y="3076"/>
                <a:ext cx="903" cy="980"/>
              </a:xfrm>
              <a:custGeom>
                <a:avLst/>
                <a:gdLst>
                  <a:gd name="T0" fmla="+- 0 13162 12259"/>
                  <a:gd name="T1" fmla="*/ T0 w 903"/>
                  <a:gd name="T2" fmla="+- 0 3538 3076"/>
                  <a:gd name="T3" fmla="*/ 3538 h 980"/>
                  <a:gd name="T4" fmla="+- 0 13142 12259"/>
                  <a:gd name="T5" fmla="*/ T4 w 903"/>
                  <a:gd name="T6" fmla="+- 0 3538 3076"/>
                  <a:gd name="T7" fmla="*/ 3538 h 980"/>
                  <a:gd name="T8" fmla="+- 0 13142 12259"/>
                  <a:gd name="T9" fmla="*/ T8 w 903"/>
                  <a:gd name="T10" fmla="+- 0 3562 3076"/>
                  <a:gd name="T11" fmla="*/ 3562 h 980"/>
                  <a:gd name="T12" fmla="+- 0 13141 12259"/>
                  <a:gd name="T13" fmla="*/ T12 w 903"/>
                  <a:gd name="T14" fmla="+- 0 3584 3076"/>
                  <a:gd name="T15" fmla="*/ 3584 h 980"/>
                  <a:gd name="T16" fmla="+- 0 13140 12259"/>
                  <a:gd name="T17" fmla="*/ T16 w 903"/>
                  <a:gd name="T18" fmla="+- 0 3608 3076"/>
                  <a:gd name="T19" fmla="*/ 3608 h 980"/>
                  <a:gd name="T20" fmla="+- 0 13160 12259"/>
                  <a:gd name="T21" fmla="*/ T20 w 903"/>
                  <a:gd name="T22" fmla="+- 0 3608 3076"/>
                  <a:gd name="T23" fmla="*/ 3608 h 980"/>
                  <a:gd name="T24" fmla="+- 0 13161 12259"/>
                  <a:gd name="T25" fmla="*/ T24 w 903"/>
                  <a:gd name="T26" fmla="+- 0 3586 3076"/>
                  <a:gd name="T27" fmla="*/ 3586 h 980"/>
                  <a:gd name="T28" fmla="+- 0 13162 12259"/>
                  <a:gd name="T29" fmla="*/ T28 w 903"/>
                  <a:gd name="T30" fmla="+- 0 3562 3076"/>
                  <a:gd name="T31" fmla="*/ 3562 h 980"/>
                  <a:gd name="T32" fmla="+- 0 13162 12259"/>
                  <a:gd name="T33" fmla="*/ T32 w 903"/>
                  <a:gd name="T34" fmla="+- 0 3538 3076"/>
                  <a:gd name="T35" fmla="*/ 3538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903" h="980">
                    <a:moveTo>
                      <a:pt x="903" y="462"/>
                    </a:moveTo>
                    <a:lnTo>
                      <a:pt x="883" y="462"/>
                    </a:lnTo>
                    <a:lnTo>
                      <a:pt x="883" y="486"/>
                    </a:lnTo>
                    <a:lnTo>
                      <a:pt x="882" y="508"/>
                    </a:lnTo>
                    <a:lnTo>
                      <a:pt x="881" y="532"/>
                    </a:lnTo>
                    <a:lnTo>
                      <a:pt x="901" y="532"/>
                    </a:lnTo>
                    <a:lnTo>
                      <a:pt x="902" y="510"/>
                    </a:lnTo>
                    <a:lnTo>
                      <a:pt x="903" y="486"/>
                    </a:lnTo>
                    <a:lnTo>
                      <a:pt x="903" y="46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57" name="Freeform 527"/>
              <p:cNvSpPr>
                <a:spLocks/>
              </p:cNvSpPr>
              <p:nvPr/>
            </p:nvSpPr>
            <p:spPr bwMode="auto">
              <a:xfrm>
                <a:off x="12259" y="3076"/>
                <a:ext cx="903" cy="980"/>
              </a:xfrm>
              <a:custGeom>
                <a:avLst/>
                <a:gdLst>
                  <a:gd name="T0" fmla="+- 0 13121 12259"/>
                  <a:gd name="T1" fmla="*/ T0 w 903"/>
                  <a:gd name="T2" fmla="+- 0 3364 3076"/>
                  <a:gd name="T3" fmla="*/ 3364 h 980"/>
                  <a:gd name="T4" fmla="+- 0 13099 12259"/>
                  <a:gd name="T5" fmla="*/ T4 w 903"/>
                  <a:gd name="T6" fmla="+- 0 3364 3076"/>
                  <a:gd name="T7" fmla="*/ 3364 h 980"/>
                  <a:gd name="T8" fmla="+- 0 13108 12259"/>
                  <a:gd name="T9" fmla="*/ T8 w 903"/>
                  <a:gd name="T10" fmla="+- 0 3386 3076"/>
                  <a:gd name="T11" fmla="*/ 3386 h 980"/>
                  <a:gd name="T12" fmla="+- 0 13116 12259"/>
                  <a:gd name="T13" fmla="*/ T12 w 903"/>
                  <a:gd name="T14" fmla="+- 0 3406 3076"/>
                  <a:gd name="T15" fmla="*/ 3406 h 980"/>
                  <a:gd name="T16" fmla="+- 0 13123 12259"/>
                  <a:gd name="T17" fmla="*/ T16 w 903"/>
                  <a:gd name="T18" fmla="+- 0 3428 3076"/>
                  <a:gd name="T19" fmla="*/ 3428 h 980"/>
                  <a:gd name="T20" fmla="+- 0 13129 12259"/>
                  <a:gd name="T21" fmla="*/ T20 w 903"/>
                  <a:gd name="T22" fmla="+- 0 3450 3076"/>
                  <a:gd name="T23" fmla="*/ 3450 h 980"/>
                  <a:gd name="T24" fmla="+- 0 13134 12259"/>
                  <a:gd name="T25" fmla="*/ T24 w 903"/>
                  <a:gd name="T26" fmla="+- 0 3472 3076"/>
                  <a:gd name="T27" fmla="*/ 3472 h 980"/>
                  <a:gd name="T28" fmla="+- 0 13137 12259"/>
                  <a:gd name="T29" fmla="*/ T28 w 903"/>
                  <a:gd name="T30" fmla="+- 0 3494 3076"/>
                  <a:gd name="T31" fmla="*/ 3494 h 980"/>
                  <a:gd name="T32" fmla="+- 0 13140 12259"/>
                  <a:gd name="T33" fmla="*/ T32 w 903"/>
                  <a:gd name="T34" fmla="+- 0 3516 3076"/>
                  <a:gd name="T35" fmla="*/ 3516 h 980"/>
                  <a:gd name="T36" fmla="+- 0 13142 12259"/>
                  <a:gd name="T37" fmla="*/ T36 w 903"/>
                  <a:gd name="T38" fmla="+- 0 3540 3076"/>
                  <a:gd name="T39" fmla="*/ 3540 h 980"/>
                  <a:gd name="T40" fmla="+- 0 13142 12259"/>
                  <a:gd name="T41" fmla="*/ T40 w 903"/>
                  <a:gd name="T42" fmla="+- 0 3538 3076"/>
                  <a:gd name="T43" fmla="*/ 3538 h 980"/>
                  <a:gd name="T44" fmla="+- 0 13162 12259"/>
                  <a:gd name="T45" fmla="*/ T44 w 903"/>
                  <a:gd name="T46" fmla="+- 0 3538 3076"/>
                  <a:gd name="T47" fmla="*/ 3538 h 980"/>
                  <a:gd name="T48" fmla="+- 0 13160 12259"/>
                  <a:gd name="T49" fmla="*/ T48 w 903"/>
                  <a:gd name="T50" fmla="+- 0 3514 3076"/>
                  <a:gd name="T51" fmla="*/ 3514 h 980"/>
                  <a:gd name="T52" fmla="+- 0 13148 12259"/>
                  <a:gd name="T53" fmla="*/ T52 w 903"/>
                  <a:gd name="T54" fmla="+- 0 3446 3076"/>
                  <a:gd name="T55" fmla="*/ 3446 h 980"/>
                  <a:gd name="T56" fmla="+- 0 13127 12259"/>
                  <a:gd name="T57" fmla="*/ T56 w 903"/>
                  <a:gd name="T58" fmla="+- 0 3378 3076"/>
                  <a:gd name="T59" fmla="*/ 3378 h 980"/>
                  <a:gd name="T60" fmla="+- 0 13121 12259"/>
                  <a:gd name="T61" fmla="*/ T60 w 903"/>
                  <a:gd name="T62" fmla="+- 0 3364 3076"/>
                  <a:gd name="T63" fmla="*/ 3364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903" h="980">
                    <a:moveTo>
                      <a:pt x="862" y="288"/>
                    </a:moveTo>
                    <a:lnTo>
                      <a:pt x="840" y="288"/>
                    </a:lnTo>
                    <a:lnTo>
                      <a:pt x="849" y="310"/>
                    </a:lnTo>
                    <a:lnTo>
                      <a:pt x="857" y="330"/>
                    </a:lnTo>
                    <a:lnTo>
                      <a:pt x="864" y="352"/>
                    </a:lnTo>
                    <a:lnTo>
                      <a:pt x="870" y="374"/>
                    </a:lnTo>
                    <a:lnTo>
                      <a:pt x="875" y="396"/>
                    </a:lnTo>
                    <a:lnTo>
                      <a:pt x="878" y="418"/>
                    </a:lnTo>
                    <a:lnTo>
                      <a:pt x="881" y="440"/>
                    </a:lnTo>
                    <a:lnTo>
                      <a:pt x="883" y="464"/>
                    </a:lnTo>
                    <a:lnTo>
                      <a:pt x="883" y="462"/>
                    </a:lnTo>
                    <a:lnTo>
                      <a:pt x="903" y="462"/>
                    </a:lnTo>
                    <a:lnTo>
                      <a:pt x="901" y="438"/>
                    </a:lnTo>
                    <a:lnTo>
                      <a:pt x="889" y="370"/>
                    </a:lnTo>
                    <a:lnTo>
                      <a:pt x="868" y="302"/>
                    </a:lnTo>
                    <a:lnTo>
                      <a:pt x="862" y="28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58" name="Freeform 526"/>
              <p:cNvSpPr>
                <a:spLocks/>
              </p:cNvSpPr>
              <p:nvPr/>
            </p:nvSpPr>
            <p:spPr bwMode="auto">
              <a:xfrm>
                <a:off x="12259" y="3076"/>
                <a:ext cx="903" cy="980"/>
              </a:xfrm>
              <a:custGeom>
                <a:avLst/>
                <a:gdLst>
                  <a:gd name="T0" fmla="+- 0 13050 12259"/>
                  <a:gd name="T1" fmla="*/ T0 w 903"/>
                  <a:gd name="T2" fmla="+- 0 3250 3076"/>
                  <a:gd name="T3" fmla="*/ 3250 h 980"/>
                  <a:gd name="T4" fmla="+- 0 13025 12259"/>
                  <a:gd name="T5" fmla="*/ T4 w 903"/>
                  <a:gd name="T6" fmla="+- 0 3250 3076"/>
                  <a:gd name="T7" fmla="*/ 3250 h 980"/>
                  <a:gd name="T8" fmla="+- 0 13040 12259"/>
                  <a:gd name="T9" fmla="*/ T8 w 903"/>
                  <a:gd name="T10" fmla="+- 0 3268 3076"/>
                  <a:gd name="T11" fmla="*/ 3268 h 980"/>
                  <a:gd name="T12" fmla="+- 0 13040 12259"/>
                  <a:gd name="T13" fmla="*/ T12 w 903"/>
                  <a:gd name="T14" fmla="+- 0 3268 3076"/>
                  <a:gd name="T15" fmla="*/ 3268 h 980"/>
                  <a:gd name="T16" fmla="+- 0 13054 12259"/>
                  <a:gd name="T17" fmla="*/ T16 w 903"/>
                  <a:gd name="T18" fmla="+- 0 3286 3076"/>
                  <a:gd name="T19" fmla="*/ 3286 h 980"/>
                  <a:gd name="T20" fmla="+- 0 13054 12259"/>
                  <a:gd name="T21" fmla="*/ T20 w 903"/>
                  <a:gd name="T22" fmla="+- 0 3286 3076"/>
                  <a:gd name="T23" fmla="*/ 3286 h 980"/>
                  <a:gd name="T24" fmla="+- 0 13067 12259"/>
                  <a:gd name="T25" fmla="*/ T24 w 903"/>
                  <a:gd name="T26" fmla="+- 0 3306 3076"/>
                  <a:gd name="T27" fmla="*/ 3306 h 980"/>
                  <a:gd name="T28" fmla="+- 0 13079 12259"/>
                  <a:gd name="T29" fmla="*/ T28 w 903"/>
                  <a:gd name="T30" fmla="+- 0 3324 3076"/>
                  <a:gd name="T31" fmla="*/ 3324 h 980"/>
                  <a:gd name="T32" fmla="+- 0 13090 12259"/>
                  <a:gd name="T33" fmla="*/ T32 w 903"/>
                  <a:gd name="T34" fmla="+- 0 3344 3076"/>
                  <a:gd name="T35" fmla="*/ 3344 h 980"/>
                  <a:gd name="T36" fmla="+- 0 13100 12259"/>
                  <a:gd name="T37" fmla="*/ T36 w 903"/>
                  <a:gd name="T38" fmla="+- 0 3366 3076"/>
                  <a:gd name="T39" fmla="*/ 3366 h 980"/>
                  <a:gd name="T40" fmla="+- 0 13099 12259"/>
                  <a:gd name="T41" fmla="*/ T40 w 903"/>
                  <a:gd name="T42" fmla="+- 0 3364 3076"/>
                  <a:gd name="T43" fmla="*/ 3364 h 980"/>
                  <a:gd name="T44" fmla="+- 0 13121 12259"/>
                  <a:gd name="T45" fmla="*/ T44 w 903"/>
                  <a:gd name="T46" fmla="+- 0 3364 3076"/>
                  <a:gd name="T47" fmla="*/ 3364 h 980"/>
                  <a:gd name="T48" fmla="+- 0 13118 12259"/>
                  <a:gd name="T49" fmla="*/ T48 w 903"/>
                  <a:gd name="T50" fmla="+- 0 3356 3076"/>
                  <a:gd name="T51" fmla="*/ 3356 h 980"/>
                  <a:gd name="T52" fmla="+- 0 13096 12259"/>
                  <a:gd name="T53" fmla="*/ T52 w 903"/>
                  <a:gd name="T54" fmla="+- 0 3314 3076"/>
                  <a:gd name="T55" fmla="*/ 3314 h 980"/>
                  <a:gd name="T56" fmla="+- 0 13083 12259"/>
                  <a:gd name="T57" fmla="*/ T56 w 903"/>
                  <a:gd name="T58" fmla="+- 0 3294 3076"/>
                  <a:gd name="T59" fmla="*/ 3294 h 980"/>
                  <a:gd name="T60" fmla="+- 0 13070 12259"/>
                  <a:gd name="T61" fmla="*/ T60 w 903"/>
                  <a:gd name="T62" fmla="+- 0 3274 3076"/>
                  <a:gd name="T63" fmla="*/ 3274 h 980"/>
                  <a:gd name="T64" fmla="+- 0 13055 12259"/>
                  <a:gd name="T65" fmla="*/ T64 w 903"/>
                  <a:gd name="T66" fmla="+- 0 3256 3076"/>
                  <a:gd name="T67" fmla="*/ 3256 h 980"/>
                  <a:gd name="T68" fmla="+- 0 13050 12259"/>
                  <a:gd name="T69" fmla="*/ T68 w 903"/>
                  <a:gd name="T70" fmla="+- 0 3250 3076"/>
                  <a:gd name="T71" fmla="*/ 3250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903" h="980">
                    <a:moveTo>
                      <a:pt x="791" y="174"/>
                    </a:moveTo>
                    <a:lnTo>
                      <a:pt x="766" y="174"/>
                    </a:lnTo>
                    <a:lnTo>
                      <a:pt x="781" y="192"/>
                    </a:lnTo>
                    <a:lnTo>
                      <a:pt x="795" y="210"/>
                    </a:lnTo>
                    <a:lnTo>
                      <a:pt x="808" y="230"/>
                    </a:lnTo>
                    <a:lnTo>
                      <a:pt x="820" y="248"/>
                    </a:lnTo>
                    <a:lnTo>
                      <a:pt x="831" y="268"/>
                    </a:lnTo>
                    <a:lnTo>
                      <a:pt x="841" y="290"/>
                    </a:lnTo>
                    <a:lnTo>
                      <a:pt x="840" y="288"/>
                    </a:lnTo>
                    <a:lnTo>
                      <a:pt x="862" y="288"/>
                    </a:lnTo>
                    <a:lnTo>
                      <a:pt x="859" y="280"/>
                    </a:lnTo>
                    <a:lnTo>
                      <a:pt x="837" y="238"/>
                    </a:lnTo>
                    <a:lnTo>
                      <a:pt x="824" y="218"/>
                    </a:lnTo>
                    <a:lnTo>
                      <a:pt x="811" y="198"/>
                    </a:lnTo>
                    <a:lnTo>
                      <a:pt x="796" y="180"/>
                    </a:lnTo>
                    <a:lnTo>
                      <a:pt x="791" y="17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59" name="Freeform 525"/>
              <p:cNvSpPr>
                <a:spLocks/>
              </p:cNvSpPr>
              <p:nvPr/>
            </p:nvSpPr>
            <p:spPr bwMode="auto">
              <a:xfrm>
                <a:off x="12259" y="3076"/>
                <a:ext cx="903" cy="980"/>
              </a:xfrm>
              <a:custGeom>
                <a:avLst/>
                <a:gdLst>
                  <a:gd name="T0" fmla="+- 0 12283 12259"/>
                  <a:gd name="T1" fmla="*/ T0 w 903"/>
                  <a:gd name="T2" fmla="+- 0 3200 3076"/>
                  <a:gd name="T3" fmla="*/ 3200 h 980"/>
                  <a:gd name="T4" fmla="+- 0 12259 12259"/>
                  <a:gd name="T5" fmla="*/ T4 w 903"/>
                  <a:gd name="T6" fmla="+- 0 3332 3076"/>
                  <a:gd name="T7" fmla="*/ 3332 h 980"/>
                  <a:gd name="T8" fmla="+- 0 12379 12259"/>
                  <a:gd name="T9" fmla="*/ T8 w 903"/>
                  <a:gd name="T10" fmla="+- 0 3272 3076"/>
                  <a:gd name="T11" fmla="*/ 3272 h 980"/>
                  <a:gd name="T12" fmla="+- 0 12360 12259"/>
                  <a:gd name="T13" fmla="*/ T12 w 903"/>
                  <a:gd name="T14" fmla="+- 0 3258 3076"/>
                  <a:gd name="T15" fmla="*/ 3258 h 980"/>
                  <a:gd name="T16" fmla="+- 0 12327 12259"/>
                  <a:gd name="T17" fmla="*/ T16 w 903"/>
                  <a:gd name="T18" fmla="+- 0 3258 3076"/>
                  <a:gd name="T19" fmla="*/ 3258 h 980"/>
                  <a:gd name="T20" fmla="+- 0 12311 12259"/>
                  <a:gd name="T21" fmla="*/ T20 w 903"/>
                  <a:gd name="T22" fmla="+- 0 3246 3076"/>
                  <a:gd name="T23" fmla="*/ 3246 h 980"/>
                  <a:gd name="T24" fmla="+- 0 12324 12259"/>
                  <a:gd name="T25" fmla="*/ T24 w 903"/>
                  <a:gd name="T26" fmla="+- 0 3230 3076"/>
                  <a:gd name="T27" fmla="*/ 3230 h 980"/>
                  <a:gd name="T28" fmla="+- 0 12283 12259"/>
                  <a:gd name="T29" fmla="*/ T28 w 903"/>
                  <a:gd name="T30" fmla="+- 0 3200 3076"/>
                  <a:gd name="T31" fmla="*/ 3200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903" h="980">
                    <a:moveTo>
                      <a:pt x="24" y="124"/>
                    </a:moveTo>
                    <a:lnTo>
                      <a:pt x="0" y="256"/>
                    </a:lnTo>
                    <a:lnTo>
                      <a:pt x="120" y="196"/>
                    </a:lnTo>
                    <a:lnTo>
                      <a:pt x="101" y="182"/>
                    </a:lnTo>
                    <a:lnTo>
                      <a:pt x="68" y="182"/>
                    </a:lnTo>
                    <a:lnTo>
                      <a:pt x="52" y="170"/>
                    </a:lnTo>
                    <a:lnTo>
                      <a:pt x="65" y="154"/>
                    </a:lnTo>
                    <a:lnTo>
                      <a:pt x="24" y="12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60" name="Freeform 524"/>
              <p:cNvSpPr>
                <a:spLocks/>
              </p:cNvSpPr>
              <p:nvPr/>
            </p:nvSpPr>
            <p:spPr bwMode="auto">
              <a:xfrm>
                <a:off x="12259" y="3076"/>
                <a:ext cx="903" cy="980"/>
              </a:xfrm>
              <a:custGeom>
                <a:avLst/>
                <a:gdLst>
                  <a:gd name="T0" fmla="+- 0 12324 12259"/>
                  <a:gd name="T1" fmla="*/ T0 w 903"/>
                  <a:gd name="T2" fmla="+- 0 3230 3076"/>
                  <a:gd name="T3" fmla="*/ 3230 h 980"/>
                  <a:gd name="T4" fmla="+- 0 12311 12259"/>
                  <a:gd name="T5" fmla="*/ T4 w 903"/>
                  <a:gd name="T6" fmla="+- 0 3246 3076"/>
                  <a:gd name="T7" fmla="*/ 3246 h 980"/>
                  <a:gd name="T8" fmla="+- 0 12327 12259"/>
                  <a:gd name="T9" fmla="*/ T8 w 903"/>
                  <a:gd name="T10" fmla="+- 0 3258 3076"/>
                  <a:gd name="T11" fmla="*/ 3258 h 980"/>
                  <a:gd name="T12" fmla="+- 0 12339 12259"/>
                  <a:gd name="T13" fmla="*/ T12 w 903"/>
                  <a:gd name="T14" fmla="+- 0 3242 3076"/>
                  <a:gd name="T15" fmla="*/ 3242 h 980"/>
                  <a:gd name="T16" fmla="+- 0 12324 12259"/>
                  <a:gd name="T17" fmla="*/ T16 w 903"/>
                  <a:gd name="T18" fmla="+- 0 3230 3076"/>
                  <a:gd name="T19" fmla="*/ 3230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03" h="980">
                    <a:moveTo>
                      <a:pt x="65" y="154"/>
                    </a:moveTo>
                    <a:lnTo>
                      <a:pt x="52" y="170"/>
                    </a:lnTo>
                    <a:lnTo>
                      <a:pt x="68" y="182"/>
                    </a:lnTo>
                    <a:lnTo>
                      <a:pt x="80" y="166"/>
                    </a:lnTo>
                    <a:lnTo>
                      <a:pt x="65" y="15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61" name="Freeform 523"/>
              <p:cNvSpPr>
                <a:spLocks/>
              </p:cNvSpPr>
              <p:nvPr/>
            </p:nvSpPr>
            <p:spPr bwMode="auto">
              <a:xfrm>
                <a:off x="12259" y="3076"/>
                <a:ext cx="903" cy="980"/>
              </a:xfrm>
              <a:custGeom>
                <a:avLst/>
                <a:gdLst>
                  <a:gd name="T0" fmla="+- 0 12339 12259"/>
                  <a:gd name="T1" fmla="*/ T0 w 903"/>
                  <a:gd name="T2" fmla="+- 0 3242 3076"/>
                  <a:gd name="T3" fmla="*/ 3242 h 980"/>
                  <a:gd name="T4" fmla="+- 0 12327 12259"/>
                  <a:gd name="T5" fmla="*/ T4 w 903"/>
                  <a:gd name="T6" fmla="+- 0 3258 3076"/>
                  <a:gd name="T7" fmla="*/ 3258 h 980"/>
                  <a:gd name="T8" fmla="+- 0 12360 12259"/>
                  <a:gd name="T9" fmla="*/ T8 w 903"/>
                  <a:gd name="T10" fmla="+- 0 3258 3076"/>
                  <a:gd name="T11" fmla="*/ 3258 h 980"/>
                  <a:gd name="T12" fmla="+- 0 12339 12259"/>
                  <a:gd name="T13" fmla="*/ T12 w 903"/>
                  <a:gd name="T14" fmla="+- 0 3242 3076"/>
                  <a:gd name="T15" fmla="*/ 3242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903" h="980">
                    <a:moveTo>
                      <a:pt x="80" y="166"/>
                    </a:moveTo>
                    <a:lnTo>
                      <a:pt x="68" y="182"/>
                    </a:lnTo>
                    <a:lnTo>
                      <a:pt x="101" y="182"/>
                    </a:lnTo>
                    <a:lnTo>
                      <a:pt x="80" y="16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62" name="Freeform 522"/>
              <p:cNvSpPr>
                <a:spLocks/>
              </p:cNvSpPr>
              <p:nvPr/>
            </p:nvSpPr>
            <p:spPr bwMode="auto">
              <a:xfrm>
                <a:off x="12259" y="3076"/>
                <a:ext cx="903" cy="980"/>
              </a:xfrm>
              <a:custGeom>
                <a:avLst/>
                <a:gdLst>
                  <a:gd name="T0" fmla="+- 0 12953 12259"/>
                  <a:gd name="T1" fmla="*/ T0 w 903"/>
                  <a:gd name="T2" fmla="+- 0 3160 3076"/>
                  <a:gd name="T3" fmla="*/ 3160 h 980"/>
                  <a:gd name="T4" fmla="+- 0 12916 12259"/>
                  <a:gd name="T5" fmla="*/ T4 w 903"/>
                  <a:gd name="T6" fmla="+- 0 3160 3076"/>
                  <a:gd name="T7" fmla="*/ 3160 h 980"/>
                  <a:gd name="T8" fmla="+- 0 12937 12259"/>
                  <a:gd name="T9" fmla="*/ T8 w 903"/>
                  <a:gd name="T10" fmla="+- 0 3174 3076"/>
                  <a:gd name="T11" fmla="*/ 3174 h 980"/>
                  <a:gd name="T12" fmla="+- 0 12936 12259"/>
                  <a:gd name="T13" fmla="*/ T12 w 903"/>
                  <a:gd name="T14" fmla="+- 0 3174 3076"/>
                  <a:gd name="T15" fmla="*/ 3174 h 980"/>
                  <a:gd name="T16" fmla="+- 0 12956 12259"/>
                  <a:gd name="T17" fmla="*/ T16 w 903"/>
                  <a:gd name="T18" fmla="+- 0 3188 3076"/>
                  <a:gd name="T19" fmla="*/ 3188 h 980"/>
                  <a:gd name="T20" fmla="+- 0 12956 12259"/>
                  <a:gd name="T21" fmla="*/ T20 w 903"/>
                  <a:gd name="T22" fmla="+- 0 3188 3076"/>
                  <a:gd name="T23" fmla="*/ 3188 h 980"/>
                  <a:gd name="T24" fmla="+- 0 12975 12259"/>
                  <a:gd name="T25" fmla="*/ T24 w 903"/>
                  <a:gd name="T26" fmla="+- 0 3202 3076"/>
                  <a:gd name="T27" fmla="*/ 3202 h 980"/>
                  <a:gd name="T28" fmla="+- 0 12975 12259"/>
                  <a:gd name="T29" fmla="*/ T28 w 903"/>
                  <a:gd name="T30" fmla="+- 0 3202 3076"/>
                  <a:gd name="T31" fmla="*/ 3202 h 980"/>
                  <a:gd name="T32" fmla="+- 0 12993 12259"/>
                  <a:gd name="T33" fmla="*/ T32 w 903"/>
                  <a:gd name="T34" fmla="+- 0 3218 3076"/>
                  <a:gd name="T35" fmla="*/ 3218 h 980"/>
                  <a:gd name="T36" fmla="+- 0 12992 12259"/>
                  <a:gd name="T37" fmla="*/ T36 w 903"/>
                  <a:gd name="T38" fmla="+- 0 3218 3076"/>
                  <a:gd name="T39" fmla="*/ 3218 h 980"/>
                  <a:gd name="T40" fmla="+- 0 13009 12259"/>
                  <a:gd name="T41" fmla="*/ T40 w 903"/>
                  <a:gd name="T42" fmla="+- 0 3234 3076"/>
                  <a:gd name="T43" fmla="*/ 3234 h 980"/>
                  <a:gd name="T44" fmla="+- 0 13025 12259"/>
                  <a:gd name="T45" fmla="*/ T44 w 903"/>
                  <a:gd name="T46" fmla="+- 0 3252 3076"/>
                  <a:gd name="T47" fmla="*/ 3252 h 980"/>
                  <a:gd name="T48" fmla="+- 0 13025 12259"/>
                  <a:gd name="T49" fmla="*/ T48 w 903"/>
                  <a:gd name="T50" fmla="+- 0 3250 3076"/>
                  <a:gd name="T51" fmla="*/ 3250 h 980"/>
                  <a:gd name="T52" fmla="+- 0 13050 12259"/>
                  <a:gd name="T53" fmla="*/ T52 w 903"/>
                  <a:gd name="T54" fmla="+- 0 3250 3076"/>
                  <a:gd name="T55" fmla="*/ 3250 h 980"/>
                  <a:gd name="T56" fmla="+- 0 13040 12259"/>
                  <a:gd name="T57" fmla="*/ T56 w 903"/>
                  <a:gd name="T58" fmla="+- 0 3238 3076"/>
                  <a:gd name="T59" fmla="*/ 3238 h 980"/>
                  <a:gd name="T60" fmla="+- 0 13023 12259"/>
                  <a:gd name="T61" fmla="*/ T60 w 903"/>
                  <a:gd name="T62" fmla="+- 0 3220 3076"/>
                  <a:gd name="T63" fmla="*/ 3220 h 980"/>
                  <a:gd name="T64" fmla="+- 0 13006 12259"/>
                  <a:gd name="T65" fmla="*/ T64 w 903"/>
                  <a:gd name="T66" fmla="+- 0 3202 3076"/>
                  <a:gd name="T67" fmla="*/ 3202 h 980"/>
                  <a:gd name="T68" fmla="+- 0 12988 12259"/>
                  <a:gd name="T69" fmla="*/ T68 w 903"/>
                  <a:gd name="T70" fmla="+- 0 3186 3076"/>
                  <a:gd name="T71" fmla="*/ 3186 h 980"/>
                  <a:gd name="T72" fmla="+- 0 12968 12259"/>
                  <a:gd name="T73" fmla="*/ T72 w 903"/>
                  <a:gd name="T74" fmla="+- 0 3172 3076"/>
                  <a:gd name="T75" fmla="*/ 3172 h 980"/>
                  <a:gd name="T76" fmla="+- 0 12953 12259"/>
                  <a:gd name="T77" fmla="*/ T76 w 903"/>
                  <a:gd name="T78" fmla="+- 0 3160 3076"/>
                  <a:gd name="T79" fmla="*/ 3160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903" h="980">
                    <a:moveTo>
                      <a:pt x="694" y="84"/>
                    </a:moveTo>
                    <a:lnTo>
                      <a:pt x="657" y="84"/>
                    </a:lnTo>
                    <a:lnTo>
                      <a:pt x="678" y="98"/>
                    </a:lnTo>
                    <a:lnTo>
                      <a:pt x="677" y="98"/>
                    </a:lnTo>
                    <a:lnTo>
                      <a:pt x="697" y="112"/>
                    </a:lnTo>
                    <a:lnTo>
                      <a:pt x="716" y="126"/>
                    </a:lnTo>
                    <a:lnTo>
                      <a:pt x="734" y="142"/>
                    </a:lnTo>
                    <a:lnTo>
                      <a:pt x="733" y="142"/>
                    </a:lnTo>
                    <a:lnTo>
                      <a:pt x="750" y="158"/>
                    </a:lnTo>
                    <a:lnTo>
                      <a:pt x="766" y="176"/>
                    </a:lnTo>
                    <a:lnTo>
                      <a:pt x="766" y="174"/>
                    </a:lnTo>
                    <a:lnTo>
                      <a:pt x="791" y="174"/>
                    </a:lnTo>
                    <a:lnTo>
                      <a:pt x="781" y="162"/>
                    </a:lnTo>
                    <a:lnTo>
                      <a:pt x="764" y="144"/>
                    </a:lnTo>
                    <a:lnTo>
                      <a:pt x="747" y="126"/>
                    </a:lnTo>
                    <a:lnTo>
                      <a:pt x="729" y="110"/>
                    </a:lnTo>
                    <a:lnTo>
                      <a:pt x="709" y="96"/>
                    </a:lnTo>
                    <a:lnTo>
                      <a:pt x="694" y="8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63" name="Freeform 521"/>
              <p:cNvSpPr>
                <a:spLocks/>
              </p:cNvSpPr>
              <p:nvPr/>
            </p:nvSpPr>
            <p:spPr bwMode="auto">
              <a:xfrm>
                <a:off x="12259" y="3076"/>
                <a:ext cx="903" cy="980"/>
              </a:xfrm>
              <a:custGeom>
                <a:avLst/>
                <a:gdLst>
                  <a:gd name="T0" fmla="+- 0 12698 12259"/>
                  <a:gd name="T1" fmla="*/ T0 w 903"/>
                  <a:gd name="T2" fmla="+- 0 3076 3076"/>
                  <a:gd name="T3" fmla="*/ 3076 h 980"/>
                  <a:gd name="T4" fmla="+- 0 12651 12259"/>
                  <a:gd name="T5" fmla="*/ T4 w 903"/>
                  <a:gd name="T6" fmla="+- 0 3076 3076"/>
                  <a:gd name="T7" fmla="*/ 3076 h 980"/>
                  <a:gd name="T8" fmla="+- 0 12628 12259"/>
                  <a:gd name="T9" fmla="*/ T8 w 903"/>
                  <a:gd name="T10" fmla="+- 0 3078 3076"/>
                  <a:gd name="T11" fmla="*/ 3078 h 980"/>
                  <a:gd name="T12" fmla="+- 0 12536 12259"/>
                  <a:gd name="T13" fmla="*/ T12 w 903"/>
                  <a:gd name="T14" fmla="+- 0 3098 3076"/>
                  <a:gd name="T15" fmla="*/ 3098 h 980"/>
                  <a:gd name="T16" fmla="+- 0 12449 12259"/>
                  <a:gd name="T17" fmla="*/ T16 w 903"/>
                  <a:gd name="T18" fmla="+- 0 3134 3076"/>
                  <a:gd name="T19" fmla="*/ 3134 h 980"/>
                  <a:gd name="T20" fmla="+- 0 12388 12259"/>
                  <a:gd name="T21" fmla="*/ T20 w 903"/>
                  <a:gd name="T22" fmla="+- 0 3172 3076"/>
                  <a:gd name="T23" fmla="*/ 3172 h 980"/>
                  <a:gd name="T24" fmla="+- 0 12333 12259"/>
                  <a:gd name="T25" fmla="*/ T24 w 903"/>
                  <a:gd name="T26" fmla="+- 0 3220 3076"/>
                  <a:gd name="T27" fmla="*/ 3220 h 980"/>
                  <a:gd name="T28" fmla="+- 0 12324 12259"/>
                  <a:gd name="T29" fmla="*/ T28 w 903"/>
                  <a:gd name="T30" fmla="+- 0 3230 3076"/>
                  <a:gd name="T31" fmla="*/ 3230 h 980"/>
                  <a:gd name="T32" fmla="+- 0 12339 12259"/>
                  <a:gd name="T33" fmla="*/ T32 w 903"/>
                  <a:gd name="T34" fmla="+- 0 3242 3076"/>
                  <a:gd name="T35" fmla="*/ 3242 h 980"/>
                  <a:gd name="T36" fmla="+- 0 12348 12259"/>
                  <a:gd name="T37" fmla="*/ T36 w 903"/>
                  <a:gd name="T38" fmla="+- 0 3232 3076"/>
                  <a:gd name="T39" fmla="*/ 3232 h 980"/>
                  <a:gd name="T40" fmla="+- 0 12349 12259"/>
                  <a:gd name="T41" fmla="*/ T40 w 903"/>
                  <a:gd name="T42" fmla="+- 0 3232 3076"/>
                  <a:gd name="T43" fmla="*/ 3232 h 980"/>
                  <a:gd name="T44" fmla="+- 0 12364 12259"/>
                  <a:gd name="T45" fmla="*/ T44 w 903"/>
                  <a:gd name="T46" fmla="+- 0 3218 3076"/>
                  <a:gd name="T47" fmla="*/ 3218 h 980"/>
                  <a:gd name="T48" fmla="+- 0 12364 12259"/>
                  <a:gd name="T49" fmla="*/ T48 w 903"/>
                  <a:gd name="T50" fmla="+- 0 3218 3076"/>
                  <a:gd name="T51" fmla="*/ 3218 h 980"/>
                  <a:gd name="T52" fmla="+- 0 12382 12259"/>
                  <a:gd name="T53" fmla="*/ T52 w 903"/>
                  <a:gd name="T54" fmla="+- 0 3202 3076"/>
                  <a:gd name="T55" fmla="*/ 3202 h 980"/>
                  <a:gd name="T56" fmla="+- 0 12382 12259"/>
                  <a:gd name="T57" fmla="*/ T56 w 903"/>
                  <a:gd name="T58" fmla="+- 0 3202 3076"/>
                  <a:gd name="T59" fmla="*/ 3202 h 980"/>
                  <a:gd name="T60" fmla="+- 0 12400 12259"/>
                  <a:gd name="T61" fmla="*/ T60 w 903"/>
                  <a:gd name="T62" fmla="+- 0 3188 3076"/>
                  <a:gd name="T63" fmla="*/ 3188 h 980"/>
                  <a:gd name="T64" fmla="+- 0 12400 12259"/>
                  <a:gd name="T65" fmla="*/ T64 w 903"/>
                  <a:gd name="T66" fmla="+- 0 3188 3076"/>
                  <a:gd name="T67" fmla="*/ 3188 h 980"/>
                  <a:gd name="T68" fmla="+- 0 12419 12259"/>
                  <a:gd name="T69" fmla="*/ T68 w 903"/>
                  <a:gd name="T70" fmla="+- 0 3174 3076"/>
                  <a:gd name="T71" fmla="*/ 3174 h 980"/>
                  <a:gd name="T72" fmla="+- 0 12422 12259"/>
                  <a:gd name="T73" fmla="*/ T72 w 903"/>
                  <a:gd name="T74" fmla="+- 0 3174 3076"/>
                  <a:gd name="T75" fmla="*/ 3174 h 980"/>
                  <a:gd name="T76" fmla="+- 0 12439 12259"/>
                  <a:gd name="T77" fmla="*/ T76 w 903"/>
                  <a:gd name="T78" fmla="+- 0 3162 3076"/>
                  <a:gd name="T79" fmla="*/ 3162 h 980"/>
                  <a:gd name="T80" fmla="+- 0 12438 12259"/>
                  <a:gd name="T81" fmla="*/ T80 w 903"/>
                  <a:gd name="T82" fmla="+- 0 3162 3076"/>
                  <a:gd name="T83" fmla="*/ 3162 h 980"/>
                  <a:gd name="T84" fmla="+- 0 12458 12259"/>
                  <a:gd name="T85" fmla="*/ T84 w 903"/>
                  <a:gd name="T86" fmla="+- 0 3152 3076"/>
                  <a:gd name="T87" fmla="*/ 3152 h 980"/>
                  <a:gd name="T88" fmla="+- 0 12458 12259"/>
                  <a:gd name="T89" fmla="*/ T88 w 903"/>
                  <a:gd name="T90" fmla="+- 0 3152 3076"/>
                  <a:gd name="T91" fmla="*/ 3152 h 980"/>
                  <a:gd name="T92" fmla="+- 0 12479 12259"/>
                  <a:gd name="T93" fmla="*/ T92 w 903"/>
                  <a:gd name="T94" fmla="+- 0 3142 3076"/>
                  <a:gd name="T95" fmla="*/ 3142 h 980"/>
                  <a:gd name="T96" fmla="+- 0 12478 12259"/>
                  <a:gd name="T97" fmla="*/ T96 w 903"/>
                  <a:gd name="T98" fmla="+- 0 3142 3076"/>
                  <a:gd name="T99" fmla="*/ 3142 h 980"/>
                  <a:gd name="T100" fmla="+- 0 12500 12259"/>
                  <a:gd name="T101" fmla="*/ T100 w 903"/>
                  <a:gd name="T102" fmla="+- 0 3132 3076"/>
                  <a:gd name="T103" fmla="*/ 3132 h 980"/>
                  <a:gd name="T104" fmla="+- 0 12499 12259"/>
                  <a:gd name="T105" fmla="*/ T104 w 903"/>
                  <a:gd name="T106" fmla="+- 0 3132 3076"/>
                  <a:gd name="T107" fmla="*/ 3132 h 980"/>
                  <a:gd name="T108" fmla="+- 0 12521 12259"/>
                  <a:gd name="T109" fmla="*/ T108 w 903"/>
                  <a:gd name="T110" fmla="+- 0 3124 3076"/>
                  <a:gd name="T111" fmla="*/ 3124 h 980"/>
                  <a:gd name="T112" fmla="+- 0 12520 12259"/>
                  <a:gd name="T113" fmla="*/ T112 w 903"/>
                  <a:gd name="T114" fmla="+- 0 3124 3076"/>
                  <a:gd name="T115" fmla="*/ 3124 h 980"/>
                  <a:gd name="T116" fmla="+- 0 12542 12259"/>
                  <a:gd name="T117" fmla="*/ T116 w 903"/>
                  <a:gd name="T118" fmla="+- 0 3116 3076"/>
                  <a:gd name="T119" fmla="*/ 3116 h 980"/>
                  <a:gd name="T120" fmla="+- 0 12542 12259"/>
                  <a:gd name="T121" fmla="*/ T120 w 903"/>
                  <a:gd name="T122" fmla="+- 0 3116 3076"/>
                  <a:gd name="T123" fmla="*/ 3116 h 980"/>
                  <a:gd name="T124" fmla="+- 0 12564 12259"/>
                  <a:gd name="T125" fmla="*/ T124 w 903"/>
                  <a:gd name="T126" fmla="+- 0 3110 3076"/>
                  <a:gd name="T127" fmla="*/ 3110 h 980"/>
                  <a:gd name="T128" fmla="+- 0 12563 12259"/>
                  <a:gd name="T129" fmla="*/ T128 w 903"/>
                  <a:gd name="T130" fmla="+- 0 3110 3076"/>
                  <a:gd name="T131" fmla="*/ 3110 h 980"/>
                  <a:gd name="T132" fmla="+- 0 12586 12259"/>
                  <a:gd name="T133" fmla="*/ T132 w 903"/>
                  <a:gd name="T134" fmla="+- 0 3106 3076"/>
                  <a:gd name="T135" fmla="*/ 3106 h 980"/>
                  <a:gd name="T136" fmla="+- 0 12585 12259"/>
                  <a:gd name="T137" fmla="*/ T136 w 903"/>
                  <a:gd name="T138" fmla="+- 0 3106 3076"/>
                  <a:gd name="T139" fmla="*/ 3106 h 980"/>
                  <a:gd name="T140" fmla="+- 0 12608 12259"/>
                  <a:gd name="T141" fmla="*/ T140 w 903"/>
                  <a:gd name="T142" fmla="+- 0 3102 3076"/>
                  <a:gd name="T143" fmla="*/ 3102 h 980"/>
                  <a:gd name="T144" fmla="+- 0 12607 12259"/>
                  <a:gd name="T145" fmla="*/ T144 w 903"/>
                  <a:gd name="T146" fmla="+- 0 3102 3076"/>
                  <a:gd name="T147" fmla="*/ 3102 h 980"/>
                  <a:gd name="T148" fmla="+- 0 12630 12259"/>
                  <a:gd name="T149" fmla="*/ T148 w 903"/>
                  <a:gd name="T150" fmla="+- 0 3098 3076"/>
                  <a:gd name="T151" fmla="*/ 3098 h 980"/>
                  <a:gd name="T152" fmla="+- 0 12630 12259"/>
                  <a:gd name="T153" fmla="*/ T152 w 903"/>
                  <a:gd name="T154" fmla="+- 0 3098 3076"/>
                  <a:gd name="T155" fmla="*/ 3098 h 980"/>
                  <a:gd name="T156" fmla="+- 0 12653 12259"/>
                  <a:gd name="T157" fmla="*/ T156 w 903"/>
                  <a:gd name="T158" fmla="+- 0 3096 3076"/>
                  <a:gd name="T159" fmla="*/ 3096 h 980"/>
                  <a:gd name="T160" fmla="+- 0 12815 12259"/>
                  <a:gd name="T161" fmla="*/ T160 w 903"/>
                  <a:gd name="T162" fmla="+- 0 3096 3076"/>
                  <a:gd name="T163" fmla="*/ 3096 h 980"/>
                  <a:gd name="T164" fmla="+- 0 12792 12259"/>
                  <a:gd name="T165" fmla="*/ T164 w 903"/>
                  <a:gd name="T166" fmla="+- 0 3088 3076"/>
                  <a:gd name="T167" fmla="*/ 3088 h 980"/>
                  <a:gd name="T168" fmla="+- 0 12745 12259"/>
                  <a:gd name="T169" fmla="*/ T168 w 903"/>
                  <a:gd name="T170" fmla="+- 0 3080 3076"/>
                  <a:gd name="T171" fmla="*/ 3080 h 980"/>
                  <a:gd name="T172" fmla="+- 0 12698 12259"/>
                  <a:gd name="T173" fmla="*/ T172 w 903"/>
                  <a:gd name="T174" fmla="+- 0 3076 3076"/>
                  <a:gd name="T175" fmla="*/ 3076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</a:cxnLst>
                <a:rect l="0" t="0" r="r" b="b"/>
                <a:pathLst>
                  <a:path w="903" h="980">
                    <a:moveTo>
                      <a:pt x="439" y="0"/>
                    </a:moveTo>
                    <a:lnTo>
                      <a:pt x="392" y="0"/>
                    </a:lnTo>
                    <a:lnTo>
                      <a:pt x="369" y="2"/>
                    </a:lnTo>
                    <a:lnTo>
                      <a:pt x="277" y="22"/>
                    </a:lnTo>
                    <a:lnTo>
                      <a:pt x="190" y="58"/>
                    </a:lnTo>
                    <a:lnTo>
                      <a:pt x="129" y="96"/>
                    </a:lnTo>
                    <a:lnTo>
                      <a:pt x="74" y="144"/>
                    </a:lnTo>
                    <a:lnTo>
                      <a:pt x="65" y="154"/>
                    </a:lnTo>
                    <a:lnTo>
                      <a:pt x="80" y="166"/>
                    </a:lnTo>
                    <a:lnTo>
                      <a:pt x="89" y="156"/>
                    </a:lnTo>
                    <a:lnTo>
                      <a:pt x="90" y="156"/>
                    </a:lnTo>
                    <a:lnTo>
                      <a:pt x="105" y="142"/>
                    </a:lnTo>
                    <a:lnTo>
                      <a:pt x="123" y="126"/>
                    </a:lnTo>
                    <a:lnTo>
                      <a:pt x="141" y="112"/>
                    </a:lnTo>
                    <a:lnTo>
                      <a:pt x="160" y="98"/>
                    </a:lnTo>
                    <a:lnTo>
                      <a:pt x="163" y="98"/>
                    </a:lnTo>
                    <a:lnTo>
                      <a:pt x="180" y="86"/>
                    </a:lnTo>
                    <a:lnTo>
                      <a:pt x="179" y="86"/>
                    </a:lnTo>
                    <a:lnTo>
                      <a:pt x="199" y="76"/>
                    </a:lnTo>
                    <a:lnTo>
                      <a:pt x="220" y="66"/>
                    </a:lnTo>
                    <a:lnTo>
                      <a:pt x="219" y="66"/>
                    </a:lnTo>
                    <a:lnTo>
                      <a:pt x="241" y="56"/>
                    </a:lnTo>
                    <a:lnTo>
                      <a:pt x="240" y="56"/>
                    </a:lnTo>
                    <a:lnTo>
                      <a:pt x="262" y="48"/>
                    </a:lnTo>
                    <a:lnTo>
                      <a:pt x="261" y="48"/>
                    </a:lnTo>
                    <a:lnTo>
                      <a:pt x="283" y="40"/>
                    </a:lnTo>
                    <a:lnTo>
                      <a:pt x="305" y="34"/>
                    </a:lnTo>
                    <a:lnTo>
                      <a:pt x="304" y="34"/>
                    </a:lnTo>
                    <a:lnTo>
                      <a:pt x="327" y="30"/>
                    </a:lnTo>
                    <a:lnTo>
                      <a:pt x="326" y="30"/>
                    </a:lnTo>
                    <a:lnTo>
                      <a:pt x="349" y="26"/>
                    </a:lnTo>
                    <a:lnTo>
                      <a:pt x="348" y="26"/>
                    </a:lnTo>
                    <a:lnTo>
                      <a:pt x="371" y="22"/>
                    </a:lnTo>
                    <a:lnTo>
                      <a:pt x="394" y="20"/>
                    </a:lnTo>
                    <a:lnTo>
                      <a:pt x="556" y="20"/>
                    </a:lnTo>
                    <a:lnTo>
                      <a:pt x="533" y="12"/>
                    </a:lnTo>
                    <a:lnTo>
                      <a:pt x="486" y="4"/>
                    </a:lnTo>
                    <a:lnTo>
                      <a:pt x="439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64" name="Freeform 520"/>
              <p:cNvSpPr>
                <a:spLocks/>
              </p:cNvSpPr>
              <p:nvPr/>
            </p:nvSpPr>
            <p:spPr bwMode="auto">
              <a:xfrm>
                <a:off x="12259" y="3076"/>
                <a:ext cx="903" cy="980"/>
              </a:xfrm>
              <a:custGeom>
                <a:avLst/>
                <a:gdLst>
                  <a:gd name="T0" fmla="+- 0 12349 12259"/>
                  <a:gd name="T1" fmla="*/ T0 w 903"/>
                  <a:gd name="T2" fmla="+- 0 3232 3076"/>
                  <a:gd name="T3" fmla="*/ 3232 h 980"/>
                  <a:gd name="T4" fmla="+- 0 12348 12259"/>
                  <a:gd name="T5" fmla="*/ T4 w 903"/>
                  <a:gd name="T6" fmla="+- 0 3232 3076"/>
                  <a:gd name="T7" fmla="*/ 3232 h 980"/>
                  <a:gd name="T8" fmla="+- 0 12347 12259"/>
                  <a:gd name="T9" fmla="*/ T8 w 903"/>
                  <a:gd name="T10" fmla="+- 0 3234 3076"/>
                  <a:gd name="T11" fmla="*/ 3234 h 980"/>
                  <a:gd name="T12" fmla="+- 0 12349 12259"/>
                  <a:gd name="T13" fmla="*/ T12 w 903"/>
                  <a:gd name="T14" fmla="+- 0 3232 3076"/>
                  <a:gd name="T15" fmla="*/ 3232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903" h="980">
                    <a:moveTo>
                      <a:pt x="90" y="156"/>
                    </a:moveTo>
                    <a:lnTo>
                      <a:pt x="89" y="156"/>
                    </a:lnTo>
                    <a:lnTo>
                      <a:pt x="88" y="158"/>
                    </a:lnTo>
                    <a:lnTo>
                      <a:pt x="90" y="15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66" name="Freeform 519"/>
              <p:cNvSpPr>
                <a:spLocks/>
              </p:cNvSpPr>
              <p:nvPr/>
            </p:nvSpPr>
            <p:spPr bwMode="auto">
              <a:xfrm>
                <a:off x="12259" y="3076"/>
                <a:ext cx="903" cy="980"/>
              </a:xfrm>
              <a:custGeom>
                <a:avLst/>
                <a:gdLst>
                  <a:gd name="T0" fmla="+- 0 12422 12259"/>
                  <a:gd name="T1" fmla="*/ T0 w 903"/>
                  <a:gd name="T2" fmla="+- 0 3174 3076"/>
                  <a:gd name="T3" fmla="*/ 3174 h 980"/>
                  <a:gd name="T4" fmla="+- 0 12419 12259"/>
                  <a:gd name="T5" fmla="*/ T4 w 903"/>
                  <a:gd name="T6" fmla="+- 0 3174 3076"/>
                  <a:gd name="T7" fmla="*/ 3174 h 980"/>
                  <a:gd name="T8" fmla="+- 0 12419 12259"/>
                  <a:gd name="T9" fmla="*/ T8 w 903"/>
                  <a:gd name="T10" fmla="+- 0 3176 3076"/>
                  <a:gd name="T11" fmla="*/ 3176 h 980"/>
                  <a:gd name="T12" fmla="+- 0 12422 12259"/>
                  <a:gd name="T13" fmla="*/ T12 w 903"/>
                  <a:gd name="T14" fmla="+- 0 3174 3076"/>
                  <a:gd name="T15" fmla="*/ 3174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903" h="980">
                    <a:moveTo>
                      <a:pt x="163" y="98"/>
                    </a:moveTo>
                    <a:lnTo>
                      <a:pt x="160" y="98"/>
                    </a:lnTo>
                    <a:lnTo>
                      <a:pt x="160" y="100"/>
                    </a:lnTo>
                    <a:lnTo>
                      <a:pt x="163" y="9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67" name="Freeform 518"/>
              <p:cNvSpPr>
                <a:spLocks/>
              </p:cNvSpPr>
              <p:nvPr/>
            </p:nvSpPr>
            <p:spPr bwMode="auto">
              <a:xfrm>
                <a:off x="12259" y="3076"/>
                <a:ext cx="903" cy="980"/>
              </a:xfrm>
              <a:custGeom>
                <a:avLst/>
                <a:gdLst>
                  <a:gd name="T0" fmla="+- 0 12815 12259"/>
                  <a:gd name="T1" fmla="*/ T0 w 903"/>
                  <a:gd name="T2" fmla="+- 0 3096 3076"/>
                  <a:gd name="T3" fmla="*/ 3096 h 980"/>
                  <a:gd name="T4" fmla="+- 0 12697 12259"/>
                  <a:gd name="T5" fmla="*/ T4 w 903"/>
                  <a:gd name="T6" fmla="+- 0 3096 3076"/>
                  <a:gd name="T7" fmla="*/ 3096 h 980"/>
                  <a:gd name="T8" fmla="+- 0 12720 12259"/>
                  <a:gd name="T9" fmla="*/ T8 w 903"/>
                  <a:gd name="T10" fmla="+- 0 3098 3076"/>
                  <a:gd name="T11" fmla="*/ 3098 h 980"/>
                  <a:gd name="T12" fmla="+- 0 12720 12259"/>
                  <a:gd name="T13" fmla="*/ T12 w 903"/>
                  <a:gd name="T14" fmla="+- 0 3098 3076"/>
                  <a:gd name="T15" fmla="*/ 3098 h 980"/>
                  <a:gd name="T16" fmla="+- 0 12743 12259"/>
                  <a:gd name="T17" fmla="*/ T16 w 903"/>
                  <a:gd name="T18" fmla="+- 0 3100 3076"/>
                  <a:gd name="T19" fmla="*/ 3100 h 980"/>
                  <a:gd name="T20" fmla="+- 0 12742 12259"/>
                  <a:gd name="T21" fmla="*/ T20 w 903"/>
                  <a:gd name="T22" fmla="+- 0 3100 3076"/>
                  <a:gd name="T23" fmla="*/ 3100 h 980"/>
                  <a:gd name="T24" fmla="+- 0 12765 12259"/>
                  <a:gd name="T25" fmla="*/ T24 w 903"/>
                  <a:gd name="T26" fmla="+- 0 3104 3076"/>
                  <a:gd name="T27" fmla="*/ 3104 h 980"/>
                  <a:gd name="T28" fmla="+- 0 12765 12259"/>
                  <a:gd name="T29" fmla="*/ T28 w 903"/>
                  <a:gd name="T30" fmla="+- 0 3104 3076"/>
                  <a:gd name="T31" fmla="*/ 3104 h 980"/>
                  <a:gd name="T32" fmla="+- 0 12788 12259"/>
                  <a:gd name="T33" fmla="*/ T32 w 903"/>
                  <a:gd name="T34" fmla="+- 0 3108 3076"/>
                  <a:gd name="T35" fmla="*/ 3108 h 980"/>
                  <a:gd name="T36" fmla="+- 0 12787 12259"/>
                  <a:gd name="T37" fmla="*/ T36 w 903"/>
                  <a:gd name="T38" fmla="+- 0 3108 3076"/>
                  <a:gd name="T39" fmla="*/ 3108 h 980"/>
                  <a:gd name="T40" fmla="+- 0 12810 12259"/>
                  <a:gd name="T41" fmla="*/ T40 w 903"/>
                  <a:gd name="T42" fmla="+- 0 3114 3076"/>
                  <a:gd name="T43" fmla="*/ 3114 h 980"/>
                  <a:gd name="T44" fmla="+- 0 12809 12259"/>
                  <a:gd name="T45" fmla="*/ T44 w 903"/>
                  <a:gd name="T46" fmla="+- 0 3114 3076"/>
                  <a:gd name="T47" fmla="*/ 3114 h 980"/>
                  <a:gd name="T48" fmla="+- 0 12832 12259"/>
                  <a:gd name="T49" fmla="*/ T48 w 903"/>
                  <a:gd name="T50" fmla="+- 0 3122 3076"/>
                  <a:gd name="T51" fmla="*/ 3122 h 980"/>
                  <a:gd name="T52" fmla="+- 0 12831 12259"/>
                  <a:gd name="T53" fmla="*/ T52 w 903"/>
                  <a:gd name="T54" fmla="+- 0 3122 3076"/>
                  <a:gd name="T55" fmla="*/ 3122 h 980"/>
                  <a:gd name="T56" fmla="+- 0 12853 12259"/>
                  <a:gd name="T57" fmla="*/ T56 w 903"/>
                  <a:gd name="T58" fmla="+- 0 3130 3076"/>
                  <a:gd name="T59" fmla="*/ 3130 h 980"/>
                  <a:gd name="T60" fmla="+- 0 12853 12259"/>
                  <a:gd name="T61" fmla="*/ T60 w 903"/>
                  <a:gd name="T62" fmla="+- 0 3130 3076"/>
                  <a:gd name="T63" fmla="*/ 3130 h 980"/>
                  <a:gd name="T64" fmla="+- 0 12875 12259"/>
                  <a:gd name="T65" fmla="*/ T64 w 903"/>
                  <a:gd name="T66" fmla="+- 0 3138 3076"/>
                  <a:gd name="T67" fmla="*/ 3138 h 980"/>
                  <a:gd name="T68" fmla="+- 0 12874 12259"/>
                  <a:gd name="T69" fmla="*/ T68 w 903"/>
                  <a:gd name="T70" fmla="+- 0 3138 3076"/>
                  <a:gd name="T71" fmla="*/ 3138 h 980"/>
                  <a:gd name="T72" fmla="+- 0 12896 12259"/>
                  <a:gd name="T73" fmla="*/ T72 w 903"/>
                  <a:gd name="T74" fmla="+- 0 3150 3076"/>
                  <a:gd name="T75" fmla="*/ 3150 h 980"/>
                  <a:gd name="T76" fmla="+- 0 12895 12259"/>
                  <a:gd name="T77" fmla="*/ T76 w 903"/>
                  <a:gd name="T78" fmla="+- 0 3150 3076"/>
                  <a:gd name="T79" fmla="*/ 3150 h 980"/>
                  <a:gd name="T80" fmla="+- 0 12916 12259"/>
                  <a:gd name="T81" fmla="*/ T80 w 903"/>
                  <a:gd name="T82" fmla="+- 0 3162 3076"/>
                  <a:gd name="T83" fmla="*/ 3162 h 980"/>
                  <a:gd name="T84" fmla="+- 0 12916 12259"/>
                  <a:gd name="T85" fmla="*/ T84 w 903"/>
                  <a:gd name="T86" fmla="+- 0 3160 3076"/>
                  <a:gd name="T87" fmla="*/ 3160 h 980"/>
                  <a:gd name="T88" fmla="+- 0 12953 12259"/>
                  <a:gd name="T89" fmla="*/ T88 w 903"/>
                  <a:gd name="T90" fmla="+- 0 3160 3076"/>
                  <a:gd name="T91" fmla="*/ 3160 h 980"/>
                  <a:gd name="T92" fmla="+- 0 12883 12259"/>
                  <a:gd name="T93" fmla="*/ T92 w 903"/>
                  <a:gd name="T94" fmla="+- 0 3120 3076"/>
                  <a:gd name="T95" fmla="*/ 3120 h 980"/>
                  <a:gd name="T96" fmla="+- 0 12861 12259"/>
                  <a:gd name="T97" fmla="*/ T96 w 903"/>
                  <a:gd name="T98" fmla="+- 0 3112 3076"/>
                  <a:gd name="T99" fmla="*/ 3112 h 980"/>
                  <a:gd name="T100" fmla="+- 0 12838 12259"/>
                  <a:gd name="T101" fmla="*/ T100 w 903"/>
                  <a:gd name="T102" fmla="+- 0 3102 3076"/>
                  <a:gd name="T103" fmla="*/ 3102 h 980"/>
                  <a:gd name="T104" fmla="+- 0 12815 12259"/>
                  <a:gd name="T105" fmla="*/ T104 w 903"/>
                  <a:gd name="T106" fmla="+- 0 3096 3076"/>
                  <a:gd name="T107" fmla="*/ 3096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903" h="980">
                    <a:moveTo>
                      <a:pt x="556" y="20"/>
                    </a:moveTo>
                    <a:lnTo>
                      <a:pt x="438" y="20"/>
                    </a:lnTo>
                    <a:lnTo>
                      <a:pt x="461" y="22"/>
                    </a:lnTo>
                    <a:lnTo>
                      <a:pt x="484" y="24"/>
                    </a:lnTo>
                    <a:lnTo>
                      <a:pt x="483" y="24"/>
                    </a:lnTo>
                    <a:lnTo>
                      <a:pt x="506" y="28"/>
                    </a:lnTo>
                    <a:lnTo>
                      <a:pt x="529" y="32"/>
                    </a:lnTo>
                    <a:lnTo>
                      <a:pt x="528" y="32"/>
                    </a:lnTo>
                    <a:lnTo>
                      <a:pt x="551" y="38"/>
                    </a:lnTo>
                    <a:lnTo>
                      <a:pt x="550" y="38"/>
                    </a:lnTo>
                    <a:lnTo>
                      <a:pt x="573" y="46"/>
                    </a:lnTo>
                    <a:lnTo>
                      <a:pt x="572" y="46"/>
                    </a:lnTo>
                    <a:lnTo>
                      <a:pt x="594" y="54"/>
                    </a:lnTo>
                    <a:lnTo>
                      <a:pt x="616" y="62"/>
                    </a:lnTo>
                    <a:lnTo>
                      <a:pt x="615" y="62"/>
                    </a:lnTo>
                    <a:lnTo>
                      <a:pt x="637" y="74"/>
                    </a:lnTo>
                    <a:lnTo>
                      <a:pt x="636" y="74"/>
                    </a:lnTo>
                    <a:lnTo>
                      <a:pt x="657" y="86"/>
                    </a:lnTo>
                    <a:lnTo>
                      <a:pt x="657" y="84"/>
                    </a:lnTo>
                    <a:lnTo>
                      <a:pt x="694" y="84"/>
                    </a:lnTo>
                    <a:lnTo>
                      <a:pt x="624" y="44"/>
                    </a:lnTo>
                    <a:lnTo>
                      <a:pt x="602" y="36"/>
                    </a:lnTo>
                    <a:lnTo>
                      <a:pt x="579" y="26"/>
                    </a:lnTo>
                    <a:lnTo>
                      <a:pt x="556" y="2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4" name="Group 513"/>
            <p:cNvGrpSpPr>
              <a:grpSpLocks/>
            </p:cNvGrpSpPr>
            <p:nvPr/>
          </p:nvGrpSpPr>
          <p:grpSpPr bwMode="auto">
            <a:xfrm>
              <a:off x="5824220" y="2292350"/>
              <a:ext cx="179705" cy="50800"/>
              <a:chOff x="9112" y="3970"/>
              <a:chExt cx="283" cy="80"/>
            </a:xfrm>
          </p:grpSpPr>
          <p:sp>
            <p:nvSpPr>
              <p:cNvPr id="3960" name="Freeform 516"/>
              <p:cNvSpPr>
                <a:spLocks/>
              </p:cNvSpPr>
              <p:nvPr/>
            </p:nvSpPr>
            <p:spPr bwMode="auto">
              <a:xfrm>
                <a:off x="9112" y="3970"/>
                <a:ext cx="283" cy="80"/>
              </a:xfrm>
              <a:custGeom>
                <a:avLst/>
                <a:gdLst>
                  <a:gd name="T0" fmla="+- 0 9315 9112"/>
                  <a:gd name="T1" fmla="*/ T0 w 283"/>
                  <a:gd name="T2" fmla="+- 0 3970 3970"/>
                  <a:gd name="T3" fmla="*/ 3970 h 80"/>
                  <a:gd name="T4" fmla="+- 0 9315 9112"/>
                  <a:gd name="T5" fmla="*/ T4 w 283"/>
                  <a:gd name="T6" fmla="+- 0 4050 3970"/>
                  <a:gd name="T7" fmla="*/ 4050 h 80"/>
                  <a:gd name="T8" fmla="+- 0 9375 9112"/>
                  <a:gd name="T9" fmla="*/ T8 w 283"/>
                  <a:gd name="T10" fmla="+- 0 4020 3970"/>
                  <a:gd name="T11" fmla="*/ 4020 h 80"/>
                  <a:gd name="T12" fmla="+- 0 9335 9112"/>
                  <a:gd name="T13" fmla="*/ T12 w 283"/>
                  <a:gd name="T14" fmla="+- 0 4020 3970"/>
                  <a:gd name="T15" fmla="*/ 4020 h 80"/>
                  <a:gd name="T16" fmla="+- 0 9335 9112"/>
                  <a:gd name="T17" fmla="*/ T16 w 283"/>
                  <a:gd name="T18" fmla="+- 0 4000 3970"/>
                  <a:gd name="T19" fmla="*/ 4000 h 80"/>
                  <a:gd name="T20" fmla="+- 0 9375 9112"/>
                  <a:gd name="T21" fmla="*/ T20 w 283"/>
                  <a:gd name="T22" fmla="+- 0 4000 3970"/>
                  <a:gd name="T23" fmla="*/ 4000 h 80"/>
                  <a:gd name="T24" fmla="+- 0 9315 9112"/>
                  <a:gd name="T25" fmla="*/ T24 w 283"/>
                  <a:gd name="T26" fmla="+- 0 3970 3970"/>
                  <a:gd name="T27" fmla="*/ 3970 h 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83" h="80">
                    <a:moveTo>
                      <a:pt x="203" y="0"/>
                    </a:moveTo>
                    <a:lnTo>
                      <a:pt x="203" y="80"/>
                    </a:lnTo>
                    <a:lnTo>
                      <a:pt x="263" y="50"/>
                    </a:lnTo>
                    <a:lnTo>
                      <a:pt x="223" y="50"/>
                    </a:lnTo>
                    <a:lnTo>
                      <a:pt x="223" y="30"/>
                    </a:lnTo>
                    <a:lnTo>
                      <a:pt x="263" y="30"/>
                    </a:lnTo>
                    <a:lnTo>
                      <a:pt x="20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61" name="Freeform 515"/>
              <p:cNvSpPr>
                <a:spLocks/>
              </p:cNvSpPr>
              <p:nvPr/>
            </p:nvSpPr>
            <p:spPr bwMode="auto">
              <a:xfrm>
                <a:off x="9112" y="3970"/>
                <a:ext cx="283" cy="80"/>
              </a:xfrm>
              <a:custGeom>
                <a:avLst/>
                <a:gdLst>
                  <a:gd name="T0" fmla="+- 0 9315 9112"/>
                  <a:gd name="T1" fmla="*/ T0 w 283"/>
                  <a:gd name="T2" fmla="+- 0 4000 3970"/>
                  <a:gd name="T3" fmla="*/ 4000 h 80"/>
                  <a:gd name="T4" fmla="+- 0 9112 9112"/>
                  <a:gd name="T5" fmla="*/ T4 w 283"/>
                  <a:gd name="T6" fmla="+- 0 4000 3970"/>
                  <a:gd name="T7" fmla="*/ 4000 h 80"/>
                  <a:gd name="T8" fmla="+- 0 9112 9112"/>
                  <a:gd name="T9" fmla="*/ T8 w 283"/>
                  <a:gd name="T10" fmla="+- 0 4020 3970"/>
                  <a:gd name="T11" fmla="*/ 4020 h 80"/>
                  <a:gd name="T12" fmla="+- 0 9315 9112"/>
                  <a:gd name="T13" fmla="*/ T12 w 283"/>
                  <a:gd name="T14" fmla="+- 0 4020 3970"/>
                  <a:gd name="T15" fmla="*/ 4020 h 80"/>
                  <a:gd name="T16" fmla="+- 0 9315 9112"/>
                  <a:gd name="T17" fmla="*/ T16 w 283"/>
                  <a:gd name="T18" fmla="+- 0 4000 3970"/>
                  <a:gd name="T19" fmla="*/ 4000 h 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83" h="80">
                    <a:moveTo>
                      <a:pt x="203" y="30"/>
                    </a:moveTo>
                    <a:lnTo>
                      <a:pt x="0" y="30"/>
                    </a:lnTo>
                    <a:lnTo>
                      <a:pt x="0" y="50"/>
                    </a:lnTo>
                    <a:lnTo>
                      <a:pt x="203" y="50"/>
                    </a:lnTo>
                    <a:lnTo>
                      <a:pt x="203" y="3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62" name="Freeform 514"/>
              <p:cNvSpPr>
                <a:spLocks/>
              </p:cNvSpPr>
              <p:nvPr/>
            </p:nvSpPr>
            <p:spPr bwMode="auto">
              <a:xfrm>
                <a:off x="9112" y="3970"/>
                <a:ext cx="283" cy="80"/>
              </a:xfrm>
              <a:custGeom>
                <a:avLst/>
                <a:gdLst>
                  <a:gd name="T0" fmla="+- 0 9375 9112"/>
                  <a:gd name="T1" fmla="*/ T0 w 283"/>
                  <a:gd name="T2" fmla="+- 0 4000 3970"/>
                  <a:gd name="T3" fmla="*/ 4000 h 80"/>
                  <a:gd name="T4" fmla="+- 0 9335 9112"/>
                  <a:gd name="T5" fmla="*/ T4 w 283"/>
                  <a:gd name="T6" fmla="+- 0 4000 3970"/>
                  <a:gd name="T7" fmla="*/ 4000 h 80"/>
                  <a:gd name="T8" fmla="+- 0 9335 9112"/>
                  <a:gd name="T9" fmla="*/ T8 w 283"/>
                  <a:gd name="T10" fmla="+- 0 4020 3970"/>
                  <a:gd name="T11" fmla="*/ 4020 h 80"/>
                  <a:gd name="T12" fmla="+- 0 9375 9112"/>
                  <a:gd name="T13" fmla="*/ T12 w 283"/>
                  <a:gd name="T14" fmla="+- 0 4020 3970"/>
                  <a:gd name="T15" fmla="*/ 4020 h 80"/>
                  <a:gd name="T16" fmla="+- 0 9395 9112"/>
                  <a:gd name="T17" fmla="*/ T16 w 283"/>
                  <a:gd name="T18" fmla="+- 0 4010 3970"/>
                  <a:gd name="T19" fmla="*/ 4010 h 80"/>
                  <a:gd name="T20" fmla="+- 0 9375 9112"/>
                  <a:gd name="T21" fmla="*/ T20 w 283"/>
                  <a:gd name="T22" fmla="+- 0 4000 3970"/>
                  <a:gd name="T23" fmla="*/ 4000 h 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83" h="80">
                    <a:moveTo>
                      <a:pt x="263" y="30"/>
                    </a:moveTo>
                    <a:lnTo>
                      <a:pt x="223" y="30"/>
                    </a:lnTo>
                    <a:lnTo>
                      <a:pt x="223" y="50"/>
                    </a:lnTo>
                    <a:lnTo>
                      <a:pt x="263" y="50"/>
                    </a:lnTo>
                    <a:lnTo>
                      <a:pt x="283" y="40"/>
                    </a:lnTo>
                    <a:lnTo>
                      <a:pt x="263" y="3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5" name="Group 509"/>
            <p:cNvGrpSpPr>
              <a:grpSpLocks/>
            </p:cNvGrpSpPr>
            <p:nvPr/>
          </p:nvGrpSpPr>
          <p:grpSpPr bwMode="auto">
            <a:xfrm>
              <a:off x="5830570" y="1606550"/>
              <a:ext cx="179705" cy="50800"/>
              <a:chOff x="9122" y="2890"/>
              <a:chExt cx="283" cy="80"/>
            </a:xfrm>
          </p:grpSpPr>
          <p:sp>
            <p:nvSpPr>
              <p:cNvPr id="3957" name="Freeform 512"/>
              <p:cNvSpPr>
                <a:spLocks/>
              </p:cNvSpPr>
              <p:nvPr/>
            </p:nvSpPr>
            <p:spPr bwMode="auto">
              <a:xfrm>
                <a:off x="9122" y="2890"/>
                <a:ext cx="283" cy="80"/>
              </a:xfrm>
              <a:custGeom>
                <a:avLst/>
                <a:gdLst>
                  <a:gd name="T0" fmla="+- 0 9202 9122"/>
                  <a:gd name="T1" fmla="*/ T0 w 283"/>
                  <a:gd name="T2" fmla="+- 0 2890 2890"/>
                  <a:gd name="T3" fmla="*/ 2890 h 80"/>
                  <a:gd name="T4" fmla="+- 0 9122 9122"/>
                  <a:gd name="T5" fmla="*/ T4 w 283"/>
                  <a:gd name="T6" fmla="+- 0 2930 2890"/>
                  <a:gd name="T7" fmla="*/ 2930 h 80"/>
                  <a:gd name="T8" fmla="+- 0 9202 9122"/>
                  <a:gd name="T9" fmla="*/ T8 w 283"/>
                  <a:gd name="T10" fmla="+- 0 2970 2890"/>
                  <a:gd name="T11" fmla="*/ 2970 h 80"/>
                  <a:gd name="T12" fmla="+- 0 9202 9122"/>
                  <a:gd name="T13" fmla="*/ T12 w 283"/>
                  <a:gd name="T14" fmla="+- 0 2940 2890"/>
                  <a:gd name="T15" fmla="*/ 2940 h 80"/>
                  <a:gd name="T16" fmla="+- 0 9182 9122"/>
                  <a:gd name="T17" fmla="*/ T16 w 283"/>
                  <a:gd name="T18" fmla="+- 0 2940 2890"/>
                  <a:gd name="T19" fmla="*/ 2940 h 80"/>
                  <a:gd name="T20" fmla="+- 0 9182 9122"/>
                  <a:gd name="T21" fmla="*/ T20 w 283"/>
                  <a:gd name="T22" fmla="+- 0 2920 2890"/>
                  <a:gd name="T23" fmla="*/ 2920 h 80"/>
                  <a:gd name="T24" fmla="+- 0 9202 9122"/>
                  <a:gd name="T25" fmla="*/ T24 w 283"/>
                  <a:gd name="T26" fmla="+- 0 2920 2890"/>
                  <a:gd name="T27" fmla="*/ 2920 h 80"/>
                  <a:gd name="T28" fmla="+- 0 9202 9122"/>
                  <a:gd name="T29" fmla="*/ T28 w 283"/>
                  <a:gd name="T30" fmla="+- 0 2890 2890"/>
                  <a:gd name="T31" fmla="*/ 2890 h 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83" h="80">
                    <a:moveTo>
                      <a:pt x="80" y="0"/>
                    </a:moveTo>
                    <a:lnTo>
                      <a:pt x="0" y="40"/>
                    </a:lnTo>
                    <a:lnTo>
                      <a:pt x="80" y="80"/>
                    </a:lnTo>
                    <a:lnTo>
                      <a:pt x="80" y="50"/>
                    </a:lnTo>
                    <a:lnTo>
                      <a:pt x="60" y="50"/>
                    </a:lnTo>
                    <a:lnTo>
                      <a:pt x="60" y="30"/>
                    </a:lnTo>
                    <a:lnTo>
                      <a:pt x="80" y="30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58" name="Freeform 511"/>
              <p:cNvSpPr>
                <a:spLocks/>
              </p:cNvSpPr>
              <p:nvPr/>
            </p:nvSpPr>
            <p:spPr bwMode="auto">
              <a:xfrm>
                <a:off x="9122" y="2890"/>
                <a:ext cx="283" cy="80"/>
              </a:xfrm>
              <a:custGeom>
                <a:avLst/>
                <a:gdLst>
                  <a:gd name="T0" fmla="+- 0 9202 9122"/>
                  <a:gd name="T1" fmla="*/ T0 w 283"/>
                  <a:gd name="T2" fmla="+- 0 2920 2890"/>
                  <a:gd name="T3" fmla="*/ 2920 h 80"/>
                  <a:gd name="T4" fmla="+- 0 9182 9122"/>
                  <a:gd name="T5" fmla="*/ T4 w 283"/>
                  <a:gd name="T6" fmla="+- 0 2920 2890"/>
                  <a:gd name="T7" fmla="*/ 2920 h 80"/>
                  <a:gd name="T8" fmla="+- 0 9182 9122"/>
                  <a:gd name="T9" fmla="*/ T8 w 283"/>
                  <a:gd name="T10" fmla="+- 0 2940 2890"/>
                  <a:gd name="T11" fmla="*/ 2940 h 80"/>
                  <a:gd name="T12" fmla="+- 0 9202 9122"/>
                  <a:gd name="T13" fmla="*/ T12 w 283"/>
                  <a:gd name="T14" fmla="+- 0 2940 2890"/>
                  <a:gd name="T15" fmla="*/ 2940 h 80"/>
                  <a:gd name="T16" fmla="+- 0 9202 9122"/>
                  <a:gd name="T17" fmla="*/ T16 w 283"/>
                  <a:gd name="T18" fmla="+- 0 2920 2890"/>
                  <a:gd name="T19" fmla="*/ 2920 h 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83" h="80">
                    <a:moveTo>
                      <a:pt x="80" y="30"/>
                    </a:moveTo>
                    <a:lnTo>
                      <a:pt x="60" y="30"/>
                    </a:lnTo>
                    <a:lnTo>
                      <a:pt x="60" y="50"/>
                    </a:lnTo>
                    <a:lnTo>
                      <a:pt x="80" y="50"/>
                    </a:lnTo>
                    <a:lnTo>
                      <a:pt x="80" y="3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59" name="Freeform 510"/>
              <p:cNvSpPr>
                <a:spLocks/>
              </p:cNvSpPr>
              <p:nvPr/>
            </p:nvSpPr>
            <p:spPr bwMode="auto">
              <a:xfrm>
                <a:off x="9122" y="2890"/>
                <a:ext cx="283" cy="80"/>
              </a:xfrm>
              <a:custGeom>
                <a:avLst/>
                <a:gdLst>
                  <a:gd name="T0" fmla="+- 0 9405 9122"/>
                  <a:gd name="T1" fmla="*/ T0 w 283"/>
                  <a:gd name="T2" fmla="+- 0 2920 2890"/>
                  <a:gd name="T3" fmla="*/ 2920 h 80"/>
                  <a:gd name="T4" fmla="+- 0 9202 9122"/>
                  <a:gd name="T5" fmla="*/ T4 w 283"/>
                  <a:gd name="T6" fmla="+- 0 2920 2890"/>
                  <a:gd name="T7" fmla="*/ 2920 h 80"/>
                  <a:gd name="T8" fmla="+- 0 9202 9122"/>
                  <a:gd name="T9" fmla="*/ T8 w 283"/>
                  <a:gd name="T10" fmla="+- 0 2940 2890"/>
                  <a:gd name="T11" fmla="*/ 2940 h 80"/>
                  <a:gd name="T12" fmla="+- 0 9405 9122"/>
                  <a:gd name="T13" fmla="*/ T12 w 283"/>
                  <a:gd name="T14" fmla="+- 0 2940 2890"/>
                  <a:gd name="T15" fmla="*/ 2940 h 80"/>
                  <a:gd name="T16" fmla="+- 0 9405 9122"/>
                  <a:gd name="T17" fmla="*/ T16 w 283"/>
                  <a:gd name="T18" fmla="+- 0 2920 2890"/>
                  <a:gd name="T19" fmla="*/ 2920 h 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83" h="80">
                    <a:moveTo>
                      <a:pt x="283" y="30"/>
                    </a:moveTo>
                    <a:lnTo>
                      <a:pt x="80" y="30"/>
                    </a:lnTo>
                    <a:lnTo>
                      <a:pt x="80" y="50"/>
                    </a:lnTo>
                    <a:lnTo>
                      <a:pt x="283" y="50"/>
                    </a:lnTo>
                    <a:lnTo>
                      <a:pt x="283" y="3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6" name="Group 507"/>
            <p:cNvGrpSpPr>
              <a:grpSpLocks/>
            </p:cNvGrpSpPr>
            <p:nvPr/>
          </p:nvGrpSpPr>
          <p:grpSpPr bwMode="auto">
            <a:xfrm>
              <a:off x="6869430" y="2270125"/>
              <a:ext cx="914400" cy="3175"/>
              <a:chOff x="10758" y="3935"/>
              <a:chExt cx="1440" cy="5"/>
            </a:xfrm>
          </p:grpSpPr>
          <p:sp>
            <p:nvSpPr>
              <p:cNvPr id="3956" name="Freeform 508"/>
              <p:cNvSpPr>
                <a:spLocks/>
              </p:cNvSpPr>
              <p:nvPr/>
            </p:nvSpPr>
            <p:spPr bwMode="auto">
              <a:xfrm>
                <a:off x="10758" y="3935"/>
                <a:ext cx="1440" cy="5"/>
              </a:xfrm>
              <a:custGeom>
                <a:avLst/>
                <a:gdLst>
                  <a:gd name="T0" fmla="+- 0 10758 10758"/>
                  <a:gd name="T1" fmla="*/ T0 w 1440"/>
                  <a:gd name="T2" fmla="+- 0 3940 3935"/>
                  <a:gd name="T3" fmla="*/ 3940 h 5"/>
                  <a:gd name="T4" fmla="+- 0 12198 10758"/>
                  <a:gd name="T5" fmla="*/ T4 w 1440"/>
                  <a:gd name="T6" fmla="+- 0 3935 3935"/>
                  <a:gd name="T7" fmla="*/ 3935 h 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40" h="5">
                    <a:moveTo>
                      <a:pt x="0" y="5"/>
                    </a:moveTo>
                    <a:lnTo>
                      <a:pt x="1440" y="0"/>
                    </a:lnTo>
                  </a:path>
                </a:pathLst>
              </a:custGeom>
              <a:noFill/>
              <a:ln w="28575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7" name="Group 505"/>
            <p:cNvGrpSpPr>
              <a:grpSpLocks/>
            </p:cNvGrpSpPr>
            <p:nvPr/>
          </p:nvGrpSpPr>
          <p:grpSpPr bwMode="auto">
            <a:xfrm>
              <a:off x="3440430" y="1792605"/>
              <a:ext cx="301625" cy="1270"/>
              <a:chOff x="5358" y="3183"/>
              <a:chExt cx="475" cy="2"/>
            </a:xfrm>
          </p:grpSpPr>
          <p:sp>
            <p:nvSpPr>
              <p:cNvPr id="3955" name="Freeform 506"/>
              <p:cNvSpPr>
                <a:spLocks/>
              </p:cNvSpPr>
              <p:nvPr/>
            </p:nvSpPr>
            <p:spPr bwMode="auto">
              <a:xfrm>
                <a:off x="5358" y="3183"/>
                <a:ext cx="475" cy="2"/>
              </a:xfrm>
              <a:custGeom>
                <a:avLst/>
                <a:gdLst>
                  <a:gd name="T0" fmla="+- 0 5833 5358"/>
                  <a:gd name="T1" fmla="*/ T0 w 475"/>
                  <a:gd name="T2" fmla="+- 0 5358 5358"/>
                  <a:gd name="T3" fmla="*/ T2 w 47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75">
                    <a:moveTo>
                      <a:pt x="475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8" name="Group 503"/>
            <p:cNvGrpSpPr>
              <a:grpSpLocks/>
            </p:cNvGrpSpPr>
            <p:nvPr/>
          </p:nvGrpSpPr>
          <p:grpSpPr bwMode="auto">
            <a:xfrm>
              <a:off x="7436485" y="2242185"/>
              <a:ext cx="53975" cy="67310"/>
              <a:chOff x="11651" y="3891"/>
              <a:chExt cx="85" cy="106"/>
            </a:xfrm>
          </p:grpSpPr>
          <p:sp>
            <p:nvSpPr>
              <p:cNvPr id="3954" name="Freeform 504"/>
              <p:cNvSpPr>
                <a:spLocks/>
              </p:cNvSpPr>
              <p:nvPr/>
            </p:nvSpPr>
            <p:spPr bwMode="auto">
              <a:xfrm>
                <a:off x="11651" y="3891"/>
                <a:ext cx="85" cy="106"/>
              </a:xfrm>
              <a:custGeom>
                <a:avLst/>
                <a:gdLst>
                  <a:gd name="T0" fmla="+- 0 11651 11651"/>
                  <a:gd name="T1" fmla="*/ T0 w 85"/>
                  <a:gd name="T2" fmla="+- 0 3891 3891"/>
                  <a:gd name="T3" fmla="*/ 3891 h 106"/>
                  <a:gd name="T4" fmla="+- 0 11651 11651"/>
                  <a:gd name="T5" fmla="*/ T4 w 85"/>
                  <a:gd name="T6" fmla="+- 0 3997 3891"/>
                  <a:gd name="T7" fmla="*/ 3997 h 106"/>
                  <a:gd name="T8" fmla="+- 0 11736 11651"/>
                  <a:gd name="T9" fmla="*/ T8 w 85"/>
                  <a:gd name="T10" fmla="+- 0 3944 3891"/>
                  <a:gd name="T11" fmla="*/ 3944 h 106"/>
                  <a:gd name="T12" fmla="+- 0 11651 11651"/>
                  <a:gd name="T13" fmla="*/ T12 w 85"/>
                  <a:gd name="T14" fmla="+- 0 3891 3891"/>
                  <a:gd name="T15" fmla="*/ 3891 h 1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85" h="106">
                    <a:moveTo>
                      <a:pt x="0" y="0"/>
                    </a:moveTo>
                    <a:lnTo>
                      <a:pt x="0" y="106"/>
                    </a:lnTo>
                    <a:lnTo>
                      <a:pt x="85" y="5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AD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" name="Group 501"/>
            <p:cNvGrpSpPr>
              <a:grpSpLocks/>
            </p:cNvGrpSpPr>
            <p:nvPr/>
          </p:nvGrpSpPr>
          <p:grpSpPr bwMode="auto">
            <a:xfrm>
              <a:off x="7436485" y="2242185"/>
              <a:ext cx="53975" cy="67310"/>
              <a:chOff x="11651" y="3891"/>
              <a:chExt cx="85" cy="106"/>
            </a:xfrm>
          </p:grpSpPr>
          <p:sp>
            <p:nvSpPr>
              <p:cNvPr id="3953" name="Freeform 502"/>
              <p:cNvSpPr>
                <a:spLocks/>
              </p:cNvSpPr>
              <p:nvPr/>
            </p:nvSpPr>
            <p:spPr bwMode="auto">
              <a:xfrm>
                <a:off x="11651" y="3891"/>
                <a:ext cx="85" cy="106"/>
              </a:xfrm>
              <a:custGeom>
                <a:avLst/>
                <a:gdLst>
                  <a:gd name="T0" fmla="+- 0 11651 11651"/>
                  <a:gd name="T1" fmla="*/ T0 w 85"/>
                  <a:gd name="T2" fmla="+- 0 3997 3891"/>
                  <a:gd name="T3" fmla="*/ 3997 h 106"/>
                  <a:gd name="T4" fmla="+- 0 11736 11651"/>
                  <a:gd name="T5" fmla="*/ T4 w 85"/>
                  <a:gd name="T6" fmla="+- 0 3944 3891"/>
                  <a:gd name="T7" fmla="*/ 3944 h 106"/>
                  <a:gd name="T8" fmla="+- 0 11651 11651"/>
                  <a:gd name="T9" fmla="*/ T8 w 85"/>
                  <a:gd name="T10" fmla="+- 0 3891 3891"/>
                  <a:gd name="T11" fmla="*/ 3891 h 106"/>
                  <a:gd name="T12" fmla="+- 0 11651 11651"/>
                  <a:gd name="T13" fmla="*/ T12 w 85"/>
                  <a:gd name="T14" fmla="+- 0 3997 3891"/>
                  <a:gd name="T15" fmla="*/ 3997 h 1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85" h="106">
                    <a:moveTo>
                      <a:pt x="0" y="106"/>
                    </a:moveTo>
                    <a:lnTo>
                      <a:pt x="85" y="53"/>
                    </a:lnTo>
                    <a:lnTo>
                      <a:pt x="0" y="0"/>
                    </a:lnTo>
                    <a:lnTo>
                      <a:pt x="0" y="106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0" name="Group 499"/>
            <p:cNvGrpSpPr>
              <a:grpSpLocks/>
            </p:cNvGrpSpPr>
            <p:nvPr/>
          </p:nvGrpSpPr>
          <p:grpSpPr bwMode="auto">
            <a:xfrm>
              <a:off x="7489825" y="2242820"/>
              <a:ext cx="55245" cy="67310"/>
              <a:chOff x="11735" y="3892"/>
              <a:chExt cx="87" cy="106"/>
            </a:xfrm>
          </p:grpSpPr>
          <p:sp>
            <p:nvSpPr>
              <p:cNvPr id="3952" name="Freeform 500"/>
              <p:cNvSpPr>
                <a:spLocks/>
              </p:cNvSpPr>
              <p:nvPr/>
            </p:nvSpPr>
            <p:spPr bwMode="auto">
              <a:xfrm>
                <a:off x="11735" y="3892"/>
                <a:ext cx="87" cy="106"/>
              </a:xfrm>
              <a:custGeom>
                <a:avLst/>
                <a:gdLst>
                  <a:gd name="T0" fmla="+- 0 11823 11735"/>
                  <a:gd name="T1" fmla="*/ T0 w 87"/>
                  <a:gd name="T2" fmla="+- 0 3892 3892"/>
                  <a:gd name="T3" fmla="*/ 3892 h 106"/>
                  <a:gd name="T4" fmla="+- 0 11735 11735"/>
                  <a:gd name="T5" fmla="*/ T4 w 87"/>
                  <a:gd name="T6" fmla="+- 0 3945 3892"/>
                  <a:gd name="T7" fmla="*/ 3945 h 106"/>
                  <a:gd name="T8" fmla="+- 0 11823 11735"/>
                  <a:gd name="T9" fmla="*/ T8 w 87"/>
                  <a:gd name="T10" fmla="+- 0 3998 3892"/>
                  <a:gd name="T11" fmla="*/ 3998 h 106"/>
                  <a:gd name="T12" fmla="+- 0 11823 11735"/>
                  <a:gd name="T13" fmla="*/ T12 w 87"/>
                  <a:gd name="T14" fmla="+- 0 3892 3892"/>
                  <a:gd name="T15" fmla="*/ 3892 h 1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87" h="106">
                    <a:moveTo>
                      <a:pt x="88" y="0"/>
                    </a:moveTo>
                    <a:lnTo>
                      <a:pt x="0" y="53"/>
                    </a:lnTo>
                    <a:lnTo>
                      <a:pt x="88" y="106"/>
                    </a:lnTo>
                    <a:lnTo>
                      <a:pt x="88" y="0"/>
                    </a:lnTo>
                  </a:path>
                </a:pathLst>
              </a:custGeom>
              <a:solidFill>
                <a:srgbClr val="BAD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1" name="Group 497"/>
            <p:cNvGrpSpPr>
              <a:grpSpLocks/>
            </p:cNvGrpSpPr>
            <p:nvPr/>
          </p:nvGrpSpPr>
          <p:grpSpPr bwMode="auto">
            <a:xfrm>
              <a:off x="7489825" y="2242820"/>
              <a:ext cx="55245" cy="67310"/>
              <a:chOff x="11735" y="3892"/>
              <a:chExt cx="87" cy="106"/>
            </a:xfrm>
          </p:grpSpPr>
          <p:sp>
            <p:nvSpPr>
              <p:cNvPr id="3951" name="Freeform 498"/>
              <p:cNvSpPr>
                <a:spLocks/>
              </p:cNvSpPr>
              <p:nvPr/>
            </p:nvSpPr>
            <p:spPr bwMode="auto">
              <a:xfrm>
                <a:off x="11735" y="3892"/>
                <a:ext cx="87" cy="106"/>
              </a:xfrm>
              <a:custGeom>
                <a:avLst/>
                <a:gdLst>
                  <a:gd name="T0" fmla="+- 0 11823 11735"/>
                  <a:gd name="T1" fmla="*/ T0 w 87"/>
                  <a:gd name="T2" fmla="+- 0 3892 3892"/>
                  <a:gd name="T3" fmla="*/ 3892 h 106"/>
                  <a:gd name="T4" fmla="+- 0 11735 11735"/>
                  <a:gd name="T5" fmla="*/ T4 w 87"/>
                  <a:gd name="T6" fmla="+- 0 3945 3892"/>
                  <a:gd name="T7" fmla="*/ 3945 h 106"/>
                  <a:gd name="T8" fmla="+- 0 11823 11735"/>
                  <a:gd name="T9" fmla="*/ T8 w 87"/>
                  <a:gd name="T10" fmla="+- 0 3998 3892"/>
                  <a:gd name="T11" fmla="*/ 3998 h 106"/>
                  <a:gd name="T12" fmla="+- 0 11823 11735"/>
                  <a:gd name="T13" fmla="*/ T12 w 87"/>
                  <a:gd name="T14" fmla="+- 0 3892 3892"/>
                  <a:gd name="T15" fmla="*/ 3892 h 1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87" h="106">
                    <a:moveTo>
                      <a:pt x="88" y="0"/>
                    </a:moveTo>
                    <a:lnTo>
                      <a:pt x="0" y="53"/>
                    </a:lnTo>
                    <a:lnTo>
                      <a:pt x="88" y="106"/>
                    </a:lnTo>
                    <a:lnTo>
                      <a:pt x="88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48" name="Group 495"/>
            <p:cNvGrpSpPr>
              <a:grpSpLocks/>
            </p:cNvGrpSpPr>
            <p:nvPr/>
          </p:nvGrpSpPr>
          <p:grpSpPr bwMode="auto">
            <a:xfrm>
              <a:off x="7489825" y="2179955"/>
              <a:ext cx="1270" cy="87630"/>
              <a:chOff x="11735" y="3793"/>
              <a:chExt cx="2" cy="138"/>
            </a:xfrm>
          </p:grpSpPr>
          <p:sp>
            <p:nvSpPr>
              <p:cNvPr id="3950" name="Freeform 496"/>
              <p:cNvSpPr>
                <a:spLocks/>
              </p:cNvSpPr>
              <p:nvPr/>
            </p:nvSpPr>
            <p:spPr bwMode="auto">
              <a:xfrm>
                <a:off x="11735" y="3793"/>
                <a:ext cx="2" cy="138"/>
              </a:xfrm>
              <a:custGeom>
                <a:avLst/>
                <a:gdLst>
                  <a:gd name="T0" fmla="+- 0 11737 11735"/>
                  <a:gd name="T1" fmla="*/ T0 w 2"/>
                  <a:gd name="T2" fmla="+- 0 3930 3793"/>
                  <a:gd name="T3" fmla="*/ 3930 h 138"/>
                  <a:gd name="T4" fmla="+- 0 11735 11735"/>
                  <a:gd name="T5" fmla="*/ T4 w 2"/>
                  <a:gd name="T6" fmla="+- 0 3793 3793"/>
                  <a:gd name="T7" fmla="*/ 3793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" h="138">
                    <a:moveTo>
                      <a:pt x="2" y="137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49" name="Group 492"/>
            <p:cNvGrpSpPr>
              <a:grpSpLocks/>
            </p:cNvGrpSpPr>
            <p:nvPr/>
          </p:nvGrpSpPr>
          <p:grpSpPr bwMode="auto">
            <a:xfrm>
              <a:off x="7468870" y="2179955"/>
              <a:ext cx="46355" cy="1270"/>
              <a:chOff x="11702" y="3793"/>
              <a:chExt cx="73" cy="2"/>
            </a:xfrm>
          </p:grpSpPr>
          <p:sp>
            <p:nvSpPr>
              <p:cNvPr id="3949" name="Freeform 494"/>
              <p:cNvSpPr>
                <a:spLocks/>
              </p:cNvSpPr>
              <p:nvPr/>
            </p:nvSpPr>
            <p:spPr bwMode="auto">
              <a:xfrm>
                <a:off x="11702" y="3793"/>
                <a:ext cx="73" cy="2"/>
              </a:xfrm>
              <a:custGeom>
                <a:avLst/>
                <a:gdLst>
                  <a:gd name="T0" fmla="+- 0 11775 11702"/>
                  <a:gd name="T1" fmla="*/ T0 w 73"/>
                  <a:gd name="T2" fmla="+- 0 11702 11702"/>
                  <a:gd name="T3" fmla="*/ T2 w 7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73">
                    <a:moveTo>
                      <a:pt x="73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565" name="Picture 49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0" y="3110"/>
                <a:ext cx="205" cy="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50" name="Group 490"/>
            <p:cNvGrpSpPr>
              <a:grpSpLocks/>
            </p:cNvGrpSpPr>
            <p:nvPr/>
          </p:nvGrpSpPr>
          <p:grpSpPr bwMode="auto">
            <a:xfrm>
              <a:off x="3352800" y="1746250"/>
              <a:ext cx="130175" cy="571500"/>
              <a:chOff x="5220" y="3110"/>
              <a:chExt cx="205" cy="900"/>
            </a:xfrm>
          </p:grpSpPr>
          <p:sp>
            <p:nvSpPr>
              <p:cNvPr id="3948" name="Freeform 491"/>
              <p:cNvSpPr>
                <a:spLocks/>
              </p:cNvSpPr>
              <p:nvPr/>
            </p:nvSpPr>
            <p:spPr bwMode="auto">
              <a:xfrm>
                <a:off x="5220" y="3110"/>
                <a:ext cx="205" cy="900"/>
              </a:xfrm>
              <a:custGeom>
                <a:avLst/>
                <a:gdLst>
                  <a:gd name="T0" fmla="+- 0 5220 5220"/>
                  <a:gd name="T1" fmla="*/ T0 w 205"/>
                  <a:gd name="T2" fmla="+- 0 4010 3110"/>
                  <a:gd name="T3" fmla="*/ 4010 h 900"/>
                  <a:gd name="T4" fmla="+- 0 5425 5220"/>
                  <a:gd name="T5" fmla="*/ T4 w 205"/>
                  <a:gd name="T6" fmla="+- 0 4010 3110"/>
                  <a:gd name="T7" fmla="*/ 4010 h 900"/>
                  <a:gd name="T8" fmla="+- 0 5425 5220"/>
                  <a:gd name="T9" fmla="*/ T8 w 205"/>
                  <a:gd name="T10" fmla="+- 0 3110 3110"/>
                  <a:gd name="T11" fmla="*/ 3110 h 900"/>
                  <a:gd name="T12" fmla="+- 0 5220 5220"/>
                  <a:gd name="T13" fmla="*/ T12 w 205"/>
                  <a:gd name="T14" fmla="+- 0 3110 3110"/>
                  <a:gd name="T15" fmla="*/ 3110 h 900"/>
                  <a:gd name="T16" fmla="+- 0 5220 5220"/>
                  <a:gd name="T17" fmla="*/ T16 w 205"/>
                  <a:gd name="T18" fmla="+- 0 4010 3110"/>
                  <a:gd name="T19" fmla="*/ 4010 h 9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5" h="900">
                    <a:moveTo>
                      <a:pt x="0" y="900"/>
                    </a:moveTo>
                    <a:lnTo>
                      <a:pt x="205" y="900"/>
                    </a:lnTo>
                    <a:lnTo>
                      <a:pt x="205" y="0"/>
                    </a:lnTo>
                    <a:lnTo>
                      <a:pt x="0" y="0"/>
                    </a:lnTo>
                    <a:lnTo>
                      <a:pt x="0" y="9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52" name="Group 488"/>
            <p:cNvGrpSpPr>
              <a:grpSpLocks/>
            </p:cNvGrpSpPr>
            <p:nvPr/>
          </p:nvGrpSpPr>
          <p:grpSpPr bwMode="auto">
            <a:xfrm>
              <a:off x="6826250" y="2052955"/>
              <a:ext cx="1270" cy="88900"/>
              <a:chOff x="10690" y="3593"/>
              <a:chExt cx="2" cy="140"/>
            </a:xfrm>
          </p:grpSpPr>
          <p:sp>
            <p:nvSpPr>
              <p:cNvPr id="3947" name="Freeform 489"/>
              <p:cNvSpPr>
                <a:spLocks/>
              </p:cNvSpPr>
              <p:nvPr/>
            </p:nvSpPr>
            <p:spPr bwMode="auto">
              <a:xfrm>
                <a:off x="10690" y="3593"/>
                <a:ext cx="2" cy="140"/>
              </a:xfrm>
              <a:custGeom>
                <a:avLst/>
                <a:gdLst>
                  <a:gd name="T0" fmla="+- 0 3593 3593"/>
                  <a:gd name="T1" fmla="*/ 3593 h 140"/>
                  <a:gd name="T2" fmla="+- 0 3732 3593"/>
                  <a:gd name="T3" fmla="*/ 3732 h 14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40">
                    <a:moveTo>
                      <a:pt x="0" y="0"/>
                    </a:moveTo>
                    <a:lnTo>
                      <a:pt x="0" y="139"/>
                    </a:lnTo>
                  </a:path>
                </a:pathLst>
              </a:custGeom>
              <a:noFill/>
              <a:ln w="28575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53" name="Group 486"/>
            <p:cNvGrpSpPr>
              <a:grpSpLocks/>
            </p:cNvGrpSpPr>
            <p:nvPr/>
          </p:nvGrpSpPr>
          <p:grpSpPr bwMode="auto">
            <a:xfrm>
              <a:off x="6783705" y="2141220"/>
              <a:ext cx="560705" cy="88900"/>
              <a:chOff x="10623" y="3732"/>
              <a:chExt cx="883" cy="140"/>
            </a:xfrm>
          </p:grpSpPr>
          <p:sp>
            <p:nvSpPr>
              <p:cNvPr id="3946" name="Freeform 487"/>
              <p:cNvSpPr>
                <a:spLocks/>
              </p:cNvSpPr>
              <p:nvPr/>
            </p:nvSpPr>
            <p:spPr bwMode="auto">
              <a:xfrm>
                <a:off x="10623" y="3732"/>
                <a:ext cx="883" cy="140"/>
              </a:xfrm>
              <a:custGeom>
                <a:avLst/>
                <a:gdLst>
                  <a:gd name="T0" fmla="+- 0 10623 10623"/>
                  <a:gd name="T1" fmla="*/ T0 w 883"/>
                  <a:gd name="T2" fmla="+- 0 3872 3732"/>
                  <a:gd name="T3" fmla="*/ 3872 h 140"/>
                  <a:gd name="T4" fmla="+- 0 11505 10623"/>
                  <a:gd name="T5" fmla="*/ T4 w 883"/>
                  <a:gd name="T6" fmla="+- 0 3872 3732"/>
                  <a:gd name="T7" fmla="*/ 3872 h 140"/>
                  <a:gd name="T8" fmla="+- 0 11505 10623"/>
                  <a:gd name="T9" fmla="*/ T8 w 883"/>
                  <a:gd name="T10" fmla="+- 0 3732 3732"/>
                  <a:gd name="T11" fmla="*/ 3732 h 140"/>
                  <a:gd name="T12" fmla="+- 0 10623 10623"/>
                  <a:gd name="T13" fmla="*/ T12 w 883"/>
                  <a:gd name="T14" fmla="+- 0 3732 3732"/>
                  <a:gd name="T15" fmla="*/ 3732 h 140"/>
                  <a:gd name="T16" fmla="+- 0 10623 10623"/>
                  <a:gd name="T17" fmla="*/ T16 w 883"/>
                  <a:gd name="T18" fmla="+- 0 3872 3732"/>
                  <a:gd name="T19" fmla="*/ 3872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83" h="140">
                    <a:moveTo>
                      <a:pt x="0" y="140"/>
                    </a:moveTo>
                    <a:lnTo>
                      <a:pt x="882" y="140"/>
                    </a:lnTo>
                    <a:lnTo>
                      <a:pt x="882" y="0"/>
                    </a:lnTo>
                    <a:lnTo>
                      <a:pt x="0" y="0"/>
                    </a:lnTo>
                    <a:lnTo>
                      <a:pt x="0" y="140"/>
                    </a:lnTo>
                  </a:path>
                </a:pathLst>
              </a:cu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54" name="Group 483"/>
            <p:cNvGrpSpPr>
              <a:grpSpLocks/>
            </p:cNvGrpSpPr>
            <p:nvPr/>
          </p:nvGrpSpPr>
          <p:grpSpPr bwMode="auto">
            <a:xfrm>
              <a:off x="6783705" y="2141220"/>
              <a:ext cx="560705" cy="88900"/>
              <a:chOff x="10623" y="3732"/>
              <a:chExt cx="883" cy="140"/>
            </a:xfrm>
          </p:grpSpPr>
          <p:sp>
            <p:nvSpPr>
              <p:cNvPr id="3945" name="Freeform 485"/>
              <p:cNvSpPr>
                <a:spLocks/>
              </p:cNvSpPr>
              <p:nvPr/>
            </p:nvSpPr>
            <p:spPr bwMode="auto">
              <a:xfrm>
                <a:off x="10623" y="3732"/>
                <a:ext cx="883" cy="140"/>
              </a:xfrm>
              <a:custGeom>
                <a:avLst/>
                <a:gdLst>
                  <a:gd name="T0" fmla="+- 0 10623 10623"/>
                  <a:gd name="T1" fmla="*/ T0 w 883"/>
                  <a:gd name="T2" fmla="+- 0 3872 3732"/>
                  <a:gd name="T3" fmla="*/ 3872 h 140"/>
                  <a:gd name="T4" fmla="+- 0 11505 10623"/>
                  <a:gd name="T5" fmla="*/ T4 w 883"/>
                  <a:gd name="T6" fmla="+- 0 3872 3732"/>
                  <a:gd name="T7" fmla="*/ 3872 h 140"/>
                  <a:gd name="T8" fmla="+- 0 11505 10623"/>
                  <a:gd name="T9" fmla="*/ T8 w 883"/>
                  <a:gd name="T10" fmla="+- 0 3732 3732"/>
                  <a:gd name="T11" fmla="*/ 3732 h 140"/>
                  <a:gd name="T12" fmla="+- 0 10623 10623"/>
                  <a:gd name="T13" fmla="*/ T12 w 883"/>
                  <a:gd name="T14" fmla="+- 0 3732 3732"/>
                  <a:gd name="T15" fmla="*/ 3732 h 140"/>
                  <a:gd name="T16" fmla="+- 0 10623 10623"/>
                  <a:gd name="T17" fmla="*/ T16 w 883"/>
                  <a:gd name="T18" fmla="+- 0 3872 3732"/>
                  <a:gd name="T19" fmla="*/ 3872 h 1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83" h="140">
                    <a:moveTo>
                      <a:pt x="0" y="140"/>
                    </a:moveTo>
                    <a:lnTo>
                      <a:pt x="882" y="140"/>
                    </a:lnTo>
                    <a:lnTo>
                      <a:pt x="882" y="0"/>
                    </a:lnTo>
                    <a:lnTo>
                      <a:pt x="0" y="0"/>
                    </a:lnTo>
                    <a:lnTo>
                      <a:pt x="0" y="14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556" name="Picture 48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3" y="3872"/>
                <a:ext cx="883" cy="1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55" name="Group 481"/>
            <p:cNvGrpSpPr>
              <a:grpSpLocks/>
            </p:cNvGrpSpPr>
            <p:nvPr/>
          </p:nvGrpSpPr>
          <p:grpSpPr bwMode="auto">
            <a:xfrm>
              <a:off x="6783705" y="2230120"/>
              <a:ext cx="560705" cy="87630"/>
              <a:chOff x="10623" y="3872"/>
              <a:chExt cx="883" cy="138"/>
            </a:xfrm>
          </p:grpSpPr>
          <p:sp>
            <p:nvSpPr>
              <p:cNvPr id="3944" name="Freeform 482"/>
              <p:cNvSpPr>
                <a:spLocks/>
              </p:cNvSpPr>
              <p:nvPr/>
            </p:nvSpPr>
            <p:spPr bwMode="auto">
              <a:xfrm>
                <a:off x="10623" y="3872"/>
                <a:ext cx="883" cy="138"/>
              </a:xfrm>
              <a:custGeom>
                <a:avLst/>
                <a:gdLst>
                  <a:gd name="T0" fmla="+- 0 10623 10623"/>
                  <a:gd name="T1" fmla="*/ T0 w 883"/>
                  <a:gd name="T2" fmla="+- 0 4010 3872"/>
                  <a:gd name="T3" fmla="*/ 4010 h 138"/>
                  <a:gd name="T4" fmla="+- 0 11505 10623"/>
                  <a:gd name="T5" fmla="*/ T4 w 883"/>
                  <a:gd name="T6" fmla="+- 0 4010 3872"/>
                  <a:gd name="T7" fmla="*/ 4010 h 138"/>
                  <a:gd name="T8" fmla="+- 0 11505 10623"/>
                  <a:gd name="T9" fmla="*/ T8 w 883"/>
                  <a:gd name="T10" fmla="+- 0 3872 3872"/>
                  <a:gd name="T11" fmla="*/ 3872 h 138"/>
                  <a:gd name="T12" fmla="+- 0 10623 10623"/>
                  <a:gd name="T13" fmla="*/ T12 w 883"/>
                  <a:gd name="T14" fmla="+- 0 3872 3872"/>
                  <a:gd name="T15" fmla="*/ 3872 h 138"/>
                  <a:gd name="T16" fmla="+- 0 10623 10623"/>
                  <a:gd name="T17" fmla="*/ T16 w 883"/>
                  <a:gd name="T18" fmla="+- 0 4010 3872"/>
                  <a:gd name="T19" fmla="*/ 4010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83" h="138">
                    <a:moveTo>
                      <a:pt x="0" y="138"/>
                    </a:moveTo>
                    <a:lnTo>
                      <a:pt x="882" y="138"/>
                    </a:lnTo>
                    <a:lnTo>
                      <a:pt x="882" y="0"/>
                    </a:lnTo>
                    <a:lnTo>
                      <a:pt x="0" y="0"/>
                    </a:lnTo>
                    <a:lnTo>
                      <a:pt x="0" y="13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56" name="Group 475"/>
            <p:cNvGrpSpPr>
              <a:grpSpLocks/>
            </p:cNvGrpSpPr>
            <p:nvPr/>
          </p:nvGrpSpPr>
          <p:grpSpPr bwMode="auto">
            <a:xfrm>
              <a:off x="5297170" y="2061845"/>
              <a:ext cx="1212850" cy="76200"/>
              <a:chOff x="8282" y="3607"/>
              <a:chExt cx="1910" cy="120"/>
            </a:xfrm>
          </p:grpSpPr>
          <p:sp>
            <p:nvSpPr>
              <p:cNvPr id="3939" name="Freeform 480"/>
              <p:cNvSpPr>
                <a:spLocks/>
              </p:cNvSpPr>
              <p:nvPr/>
            </p:nvSpPr>
            <p:spPr bwMode="auto">
              <a:xfrm>
                <a:off x="8282" y="3607"/>
                <a:ext cx="1910" cy="120"/>
              </a:xfrm>
              <a:custGeom>
                <a:avLst/>
                <a:gdLst>
                  <a:gd name="T0" fmla="+- 0 8402 8282"/>
                  <a:gd name="T1" fmla="*/ T0 w 1910"/>
                  <a:gd name="T2" fmla="+- 0 3607 3607"/>
                  <a:gd name="T3" fmla="*/ 3607 h 120"/>
                  <a:gd name="T4" fmla="+- 0 8282 8282"/>
                  <a:gd name="T5" fmla="*/ T4 w 1910"/>
                  <a:gd name="T6" fmla="+- 0 3667 3607"/>
                  <a:gd name="T7" fmla="*/ 3667 h 120"/>
                  <a:gd name="T8" fmla="+- 0 8402 8282"/>
                  <a:gd name="T9" fmla="*/ T8 w 1910"/>
                  <a:gd name="T10" fmla="+- 0 3727 3607"/>
                  <a:gd name="T11" fmla="*/ 3727 h 120"/>
                  <a:gd name="T12" fmla="+- 0 8402 8282"/>
                  <a:gd name="T13" fmla="*/ T12 w 1910"/>
                  <a:gd name="T14" fmla="+- 0 3677 3607"/>
                  <a:gd name="T15" fmla="*/ 3677 h 120"/>
                  <a:gd name="T16" fmla="+- 0 8382 8282"/>
                  <a:gd name="T17" fmla="*/ T16 w 1910"/>
                  <a:gd name="T18" fmla="+- 0 3677 3607"/>
                  <a:gd name="T19" fmla="*/ 3677 h 120"/>
                  <a:gd name="T20" fmla="+- 0 8382 8282"/>
                  <a:gd name="T21" fmla="*/ T20 w 1910"/>
                  <a:gd name="T22" fmla="+- 0 3657 3607"/>
                  <a:gd name="T23" fmla="*/ 3657 h 120"/>
                  <a:gd name="T24" fmla="+- 0 8402 8282"/>
                  <a:gd name="T25" fmla="*/ T24 w 1910"/>
                  <a:gd name="T26" fmla="+- 0 3657 3607"/>
                  <a:gd name="T27" fmla="*/ 3657 h 120"/>
                  <a:gd name="T28" fmla="+- 0 8402 8282"/>
                  <a:gd name="T29" fmla="*/ T28 w 1910"/>
                  <a:gd name="T30" fmla="+- 0 3607 3607"/>
                  <a:gd name="T31" fmla="*/ 3607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910" h="120">
                    <a:moveTo>
                      <a:pt x="120" y="0"/>
                    </a:moveTo>
                    <a:lnTo>
                      <a:pt x="0" y="60"/>
                    </a:lnTo>
                    <a:lnTo>
                      <a:pt x="120" y="120"/>
                    </a:lnTo>
                    <a:lnTo>
                      <a:pt x="120" y="70"/>
                    </a:lnTo>
                    <a:lnTo>
                      <a:pt x="100" y="70"/>
                    </a:lnTo>
                    <a:lnTo>
                      <a:pt x="100" y="50"/>
                    </a:lnTo>
                    <a:lnTo>
                      <a:pt x="120" y="50"/>
                    </a:lnTo>
                    <a:lnTo>
                      <a:pt x="12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40" name="Freeform 479"/>
              <p:cNvSpPr>
                <a:spLocks/>
              </p:cNvSpPr>
              <p:nvPr/>
            </p:nvSpPr>
            <p:spPr bwMode="auto">
              <a:xfrm>
                <a:off x="8282" y="3607"/>
                <a:ext cx="1910" cy="120"/>
              </a:xfrm>
              <a:custGeom>
                <a:avLst/>
                <a:gdLst>
                  <a:gd name="T0" fmla="+- 0 10072 8282"/>
                  <a:gd name="T1" fmla="*/ T0 w 1910"/>
                  <a:gd name="T2" fmla="+- 0 3607 3607"/>
                  <a:gd name="T3" fmla="*/ 3607 h 120"/>
                  <a:gd name="T4" fmla="+- 0 10072 8282"/>
                  <a:gd name="T5" fmla="*/ T4 w 1910"/>
                  <a:gd name="T6" fmla="+- 0 3727 3607"/>
                  <a:gd name="T7" fmla="*/ 3727 h 120"/>
                  <a:gd name="T8" fmla="+- 0 10172 8282"/>
                  <a:gd name="T9" fmla="*/ T8 w 1910"/>
                  <a:gd name="T10" fmla="+- 0 3677 3607"/>
                  <a:gd name="T11" fmla="*/ 3677 h 120"/>
                  <a:gd name="T12" fmla="+- 0 10092 8282"/>
                  <a:gd name="T13" fmla="*/ T12 w 1910"/>
                  <a:gd name="T14" fmla="+- 0 3677 3607"/>
                  <a:gd name="T15" fmla="*/ 3677 h 120"/>
                  <a:gd name="T16" fmla="+- 0 10092 8282"/>
                  <a:gd name="T17" fmla="*/ T16 w 1910"/>
                  <a:gd name="T18" fmla="+- 0 3657 3607"/>
                  <a:gd name="T19" fmla="*/ 3657 h 120"/>
                  <a:gd name="T20" fmla="+- 0 10172 8282"/>
                  <a:gd name="T21" fmla="*/ T20 w 1910"/>
                  <a:gd name="T22" fmla="+- 0 3657 3607"/>
                  <a:gd name="T23" fmla="*/ 3657 h 120"/>
                  <a:gd name="T24" fmla="+- 0 10072 8282"/>
                  <a:gd name="T25" fmla="*/ T24 w 1910"/>
                  <a:gd name="T26" fmla="+- 0 3607 3607"/>
                  <a:gd name="T27" fmla="*/ 3607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910" h="120">
                    <a:moveTo>
                      <a:pt x="1790" y="0"/>
                    </a:moveTo>
                    <a:lnTo>
                      <a:pt x="1790" y="120"/>
                    </a:lnTo>
                    <a:lnTo>
                      <a:pt x="1890" y="70"/>
                    </a:lnTo>
                    <a:lnTo>
                      <a:pt x="1810" y="70"/>
                    </a:lnTo>
                    <a:lnTo>
                      <a:pt x="1810" y="50"/>
                    </a:lnTo>
                    <a:lnTo>
                      <a:pt x="1890" y="50"/>
                    </a:lnTo>
                    <a:lnTo>
                      <a:pt x="179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41" name="Freeform 478"/>
              <p:cNvSpPr>
                <a:spLocks/>
              </p:cNvSpPr>
              <p:nvPr/>
            </p:nvSpPr>
            <p:spPr bwMode="auto">
              <a:xfrm>
                <a:off x="8282" y="3607"/>
                <a:ext cx="1910" cy="120"/>
              </a:xfrm>
              <a:custGeom>
                <a:avLst/>
                <a:gdLst>
                  <a:gd name="T0" fmla="+- 0 8402 8282"/>
                  <a:gd name="T1" fmla="*/ T0 w 1910"/>
                  <a:gd name="T2" fmla="+- 0 3657 3607"/>
                  <a:gd name="T3" fmla="*/ 3657 h 120"/>
                  <a:gd name="T4" fmla="+- 0 8382 8282"/>
                  <a:gd name="T5" fmla="*/ T4 w 1910"/>
                  <a:gd name="T6" fmla="+- 0 3657 3607"/>
                  <a:gd name="T7" fmla="*/ 3657 h 120"/>
                  <a:gd name="T8" fmla="+- 0 8382 8282"/>
                  <a:gd name="T9" fmla="*/ T8 w 1910"/>
                  <a:gd name="T10" fmla="+- 0 3677 3607"/>
                  <a:gd name="T11" fmla="*/ 3677 h 120"/>
                  <a:gd name="T12" fmla="+- 0 8402 8282"/>
                  <a:gd name="T13" fmla="*/ T12 w 1910"/>
                  <a:gd name="T14" fmla="+- 0 3677 3607"/>
                  <a:gd name="T15" fmla="*/ 3677 h 120"/>
                  <a:gd name="T16" fmla="+- 0 8402 8282"/>
                  <a:gd name="T17" fmla="*/ T16 w 1910"/>
                  <a:gd name="T18" fmla="+- 0 3657 3607"/>
                  <a:gd name="T19" fmla="*/ 3657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10" h="120">
                    <a:moveTo>
                      <a:pt x="120" y="50"/>
                    </a:moveTo>
                    <a:lnTo>
                      <a:pt x="100" y="50"/>
                    </a:lnTo>
                    <a:lnTo>
                      <a:pt x="100" y="70"/>
                    </a:lnTo>
                    <a:lnTo>
                      <a:pt x="120" y="70"/>
                    </a:lnTo>
                    <a:lnTo>
                      <a:pt x="120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42" name="Freeform 477"/>
              <p:cNvSpPr>
                <a:spLocks/>
              </p:cNvSpPr>
              <p:nvPr/>
            </p:nvSpPr>
            <p:spPr bwMode="auto">
              <a:xfrm>
                <a:off x="8282" y="3607"/>
                <a:ext cx="1910" cy="120"/>
              </a:xfrm>
              <a:custGeom>
                <a:avLst/>
                <a:gdLst>
                  <a:gd name="T0" fmla="+- 0 10072 8282"/>
                  <a:gd name="T1" fmla="*/ T0 w 1910"/>
                  <a:gd name="T2" fmla="+- 0 3657 3607"/>
                  <a:gd name="T3" fmla="*/ 3657 h 120"/>
                  <a:gd name="T4" fmla="+- 0 8402 8282"/>
                  <a:gd name="T5" fmla="*/ T4 w 1910"/>
                  <a:gd name="T6" fmla="+- 0 3657 3607"/>
                  <a:gd name="T7" fmla="*/ 3657 h 120"/>
                  <a:gd name="T8" fmla="+- 0 8402 8282"/>
                  <a:gd name="T9" fmla="*/ T8 w 1910"/>
                  <a:gd name="T10" fmla="+- 0 3677 3607"/>
                  <a:gd name="T11" fmla="*/ 3677 h 120"/>
                  <a:gd name="T12" fmla="+- 0 10072 8282"/>
                  <a:gd name="T13" fmla="*/ T12 w 1910"/>
                  <a:gd name="T14" fmla="+- 0 3677 3607"/>
                  <a:gd name="T15" fmla="*/ 3677 h 120"/>
                  <a:gd name="T16" fmla="+- 0 10072 8282"/>
                  <a:gd name="T17" fmla="*/ T16 w 1910"/>
                  <a:gd name="T18" fmla="+- 0 3657 3607"/>
                  <a:gd name="T19" fmla="*/ 3657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10" h="120">
                    <a:moveTo>
                      <a:pt x="1790" y="50"/>
                    </a:moveTo>
                    <a:lnTo>
                      <a:pt x="120" y="50"/>
                    </a:lnTo>
                    <a:lnTo>
                      <a:pt x="120" y="70"/>
                    </a:lnTo>
                    <a:lnTo>
                      <a:pt x="1790" y="70"/>
                    </a:lnTo>
                    <a:lnTo>
                      <a:pt x="1790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43" name="Freeform 476"/>
              <p:cNvSpPr>
                <a:spLocks/>
              </p:cNvSpPr>
              <p:nvPr/>
            </p:nvSpPr>
            <p:spPr bwMode="auto">
              <a:xfrm>
                <a:off x="8282" y="3607"/>
                <a:ext cx="1910" cy="120"/>
              </a:xfrm>
              <a:custGeom>
                <a:avLst/>
                <a:gdLst>
                  <a:gd name="T0" fmla="+- 0 10172 8282"/>
                  <a:gd name="T1" fmla="*/ T0 w 1910"/>
                  <a:gd name="T2" fmla="+- 0 3657 3607"/>
                  <a:gd name="T3" fmla="*/ 3657 h 120"/>
                  <a:gd name="T4" fmla="+- 0 10092 8282"/>
                  <a:gd name="T5" fmla="*/ T4 w 1910"/>
                  <a:gd name="T6" fmla="+- 0 3657 3607"/>
                  <a:gd name="T7" fmla="*/ 3657 h 120"/>
                  <a:gd name="T8" fmla="+- 0 10092 8282"/>
                  <a:gd name="T9" fmla="*/ T8 w 1910"/>
                  <a:gd name="T10" fmla="+- 0 3677 3607"/>
                  <a:gd name="T11" fmla="*/ 3677 h 120"/>
                  <a:gd name="T12" fmla="+- 0 10172 8282"/>
                  <a:gd name="T13" fmla="*/ T12 w 1910"/>
                  <a:gd name="T14" fmla="+- 0 3677 3607"/>
                  <a:gd name="T15" fmla="*/ 3677 h 120"/>
                  <a:gd name="T16" fmla="+- 0 10192 8282"/>
                  <a:gd name="T17" fmla="*/ T16 w 1910"/>
                  <a:gd name="T18" fmla="+- 0 3667 3607"/>
                  <a:gd name="T19" fmla="*/ 3667 h 120"/>
                  <a:gd name="T20" fmla="+- 0 10172 8282"/>
                  <a:gd name="T21" fmla="*/ T20 w 1910"/>
                  <a:gd name="T22" fmla="+- 0 3657 3607"/>
                  <a:gd name="T23" fmla="*/ 3657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910" h="120">
                    <a:moveTo>
                      <a:pt x="1890" y="50"/>
                    </a:moveTo>
                    <a:lnTo>
                      <a:pt x="1810" y="50"/>
                    </a:lnTo>
                    <a:lnTo>
                      <a:pt x="1810" y="70"/>
                    </a:lnTo>
                    <a:lnTo>
                      <a:pt x="1890" y="70"/>
                    </a:lnTo>
                    <a:lnTo>
                      <a:pt x="1910" y="60"/>
                    </a:lnTo>
                    <a:lnTo>
                      <a:pt x="1890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57" name="Group 473"/>
            <p:cNvGrpSpPr>
              <a:grpSpLocks/>
            </p:cNvGrpSpPr>
            <p:nvPr/>
          </p:nvGrpSpPr>
          <p:grpSpPr bwMode="auto">
            <a:xfrm>
              <a:off x="7289800" y="1792605"/>
              <a:ext cx="494030" cy="1270"/>
              <a:chOff x="11420" y="3183"/>
              <a:chExt cx="778" cy="2"/>
            </a:xfrm>
          </p:grpSpPr>
          <p:sp>
            <p:nvSpPr>
              <p:cNvPr id="3938" name="Freeform 474"/>
              <p:cNvSpPr>
                <a:spLocks/>
              </p:cNvSpPr>
              <p:nvPr/>
            </p:nvSpPr>
            <p:spPr bwMode="auto">
              <a:xfrm>
                <a:off x="11420" y="3183"/>
                <a:ext cx="778" cy="2"/>
              </a:xfrm>
              <a:custGeom>
                <a:avLst/>
                <a:gdLst>
                  <a:gd name="T0" fmla="+- 0 11420 11420"/>
                  <a:gd name="T1" fmla="*/ T0 w 778"/>
                  <a:gd name="T2" fmla="+- 0 12198 11420"/>
                  <a:gd name="T3" fmla="*/ T2 w 77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778">
                    <a:moveTo>
                      <a:pt x="0" y="0"/>
                    </a:moveTo>
                    <a:lnTo>
                      <a:pt x="778" y="0"/>
                    </a:lnTo>
                  </a:path>
                </a:pathLst>
              </a:custGeom>
              <a:noFill/>
              <a:ln w="28575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58" name="Group 471"/>
            <p:cNvGrpSpPr>
              <a:grpSpLocks/>
            </p:cNvGrpSpPr>
            <p:nvPr/>
          </p:nvGrpSpPr>
          <p:grpSpPr bwMode="auto">
            <a:xfrm>
              <a:off x="3938905" y="1792605"/>
              <a:ext cx="1004570" cy="1270"/>
              <a:chOff x="6143" y="3183"/>
              <a:chExt cx="1582" cy="2"/>
            </a:xfrm>
          </p:grpSpPr>
          <p:sp>
            <p:nvSpPr>
              <p:cNvPr id="3937" name="Freeform 472"/>
              <p:cNvSpPr>
                <a:spLocks/>
              </p:cNvSpPr>
              <p:nvPr/>
            </p:nvSpPr>
            <p:spPr bwMode="auto">
              <a:xfrm>
                <a:off x="6143" y="3183"/>
                <a:ext cx="1582" cy="2"/>
              </a:xfrm>
              <a:custGeom>
                <a:avLst/>
                <a:gdLst>
                  <a:gd name="T0" fmla="+- 0 6143 6143"/>
                  <a:gd name="T1" fmla="*/ T0 w 1582"/>
                  <a:gd name="T2" fmla="+- 0 7725 6143"/>
                  <a:gd name="T3" fmla="*/ T2 w 158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582">
                    <a:moveTo>
                      <a:pt x="0" y="0"/>
                    </a:moveTo>
                    <a:lnTo>
                      <a:pt x="158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59" name="Group 469"/>
            <p:cNvGrpSpPr>
              <a:grpSpLocks/>
            </p:cNvGrpSpPr>
            <p:nvPr/>
          </p:nvGrpSpPr>
          <p:grpSpPr bwMode="auto">
            <a:xfrm>
              <a:off x="3741420" y="1660525"/>
              <a:ext cx="196850" cy="263525"/>
              <a:chOff x="5832" y="2975"/>
              <a:chExt cx="310" cy="415"/>
            </a:xfrm>
          </p:grpSpPr>
          <p:sp>
            <p:nvSpPr>
              <p:cNvPr id="3936" name="Freeform 470"/>
              <p:cNvSpPr>
                <a:spLocks/>
              </p:cNvSpPr>
              <p:nvPr/>
            </p:nvSpPr>
            <p:spPr bwMode="auto">
              <a:xfrm>
                <a:off x="5832" y="2975"/>
                <a:ext cx="310" cy="415"/>
              </a:xfrm>
              <a:custGeom>
                <a:avLst/>
                <a:gdLst>
                  <a:gd name="T0" fmla="+- 0 6142 5832"/>
                  <a:gd name="T1" fmla="*/ T0 w 310"/>
                  <a:gd name="T2" fmla="+- 0 2975 2975"/>
                  <a:gd name="T3" fmla="*/ 2975 h 415"/>
                  <a:gd name="T4" fmla="+- 0 5832 5832"/>
                  <a:gd name="T5" fmla="*/ T4 w 310"/>
                  <a:gd name="T6" fmla="+- 0 3079 2975"/>
                  <a:gd name="T7" fmla="*/ 3079 h 415"/>
                  <a:gd name="T8" fmla="+- 0 5832 5832"/>
                  <a:gd name="T9" fmla="*/ T8 w 310"/>
                  <a:gd name="T10" fmla="+- 0 3286 2975"/>
                  <a:gd name="T11" fmla="*/ 3286 h 415"/>
                  <a:gd name="T12" fmla="+- 0 6142 5832"/>
                  <a:gd name="T13" fmla="*/ T12 w 310"/>
                  <a:gd name="T14" fmla="+- 0 3390 2975"/>
                  <a:gd name="T15" fmla="*/ 3390 h 415"/>
                  <a:gd name="T16" fmla="+- 0 6142 5832"/>
                  <a:gd name="T17" fmla="*/ T16 w 310"/>
                  <a:gd name="T18" fmla="+- 0 2975 2975"/>
                  <a:gd name="T19" fmla="*/ 2975 h 4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10" h="415">
                    <a:moveTo>
                      <a:pt x="310" y="0"/>
                    </a:moveTo>
                    <a:lnTo>
                      <a:pt x="0" y="104"/>
                    </a:lnTo>
                    <a:lnTo>
                      <a:pt x="0" y="311"/>
                    </a:lnTo>
                    <a:lnTo>
                      <a:pt x="310" y="415"/>
                    </a:lnTo>
                    <a:lnTo>
                      <a:pt x="310" y="0"/>
                    </a:lnTo>
                  </a:path>
                </a:pathLst>
              </a:custGeom>
              <a:solidFill>
                <a:srgbClr val="BAD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60" name="Group 467"/>
            <p:cNvGrpSpPr>
              <a:grpSpLocks/>
            </p:cNvGrpSpPr>
            <p:nvPr/>
          </p:nvGrpSpPr>
          <p:grpSpPr bwMode="auto">
            <a:xfrm>
              <a:off x="3741420" y="1660525"/>
              <a:ext cx="196850" cy="263525"/>
              <a:chOff x="5832" y="2975"/>
              <a:chExt cx="310" cy="415"/>
            </a:xfrm>
          </p:grpSpPr>
          <p:sp>
            <p:nvSpPr>
              <p:cNvPr id="3935" name="Freeform 468"/>
              <p:cNvSpPr>
                <a:spLocks/>
              </p:cNvSpPr>
              <p:nvPr/>
            </p:nvSpPr>
            <p:spPr bwMode="auto">
              <a:xfrm>
                <a:off x="5832" y="2975"/>
                <a:ext cx="310" cy="415"/>
              </a:xfrm>
              <a:custGeom>
                <a:avLst/>
                <a:gdLst>
                  <a:gd name="T0" fmla="+- 0 6142 5832"/>
                  <a:gd name="T1" fmla="*/ T0 w 310"/>
                  <a:gd name="T2" fmla="+- 0 2975 2975"/>
                  <a:gd name="T3" fmla="*/ 2975 h 415"/>
                  <a:gd name="T4" fmla="+- 0 5832 5832"/>
                  <a:gd name="T5" fmla="*/ T4 w 310"/>
                  <a:gd name="T6" fmla="+- 0 3079 2975"/>
                  <a:gd name="T7" fmla="*/ 3079 h 415"/>
                  <a:gd name="T8" fmla="+- 0 5832 5832"/>
                  <a:gd name="T9" fmla="*/ T8 w 310"/>
                  <a:gd name="T10" fmla="+- 0 3286 2975"/>
                  <a:gd name="T11" fmla="*/ 3286 h 415"/>
                  <a:gd name="T12" fmla="+- 0 6142 5832"/>
                  <a:gd name="T13" fmla="*/ T12 w 310"/>
                  <a:gd name="T14" fmla="+- 0 3390 2975"/>
                  <a:gd name="T15" fmla="*/ 3390 h 415"/>
                  <a:gd name="T16" fmla="+- 0 6142 5832"/>
                  <a:gd name="T17" fmla="*/ T16 w 310"/>
                  <a:gd name="T18" fmla="+- 0 2975 2975"/>
                  <a:gd name="T19" fmla="*/ 2975 h 4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10" h="415">
                    <a:moveTo>
                      <a:pt x="310" y="0"/>
                    </a:moveTo>
                    <a:lnTo>
                      <a:pt x="0" y="104"/>
                    </a:lnTo>
                    <a:lnTo>
                      <a:pt x="0" y="311"/>
                    </a:lnTo>
                    <a:lnTo>
                      <a:pt x="310" y="415"/>
                    </a:lnTo>
                    <a:lnTo>
                      <a:pt x="310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49" name="Group 261"/>
            <p:cNvGrpSpPr>
              <a:grpSpLocks/>
            </p:cNvGrpSpPr>
            <p:nvPr/>
          </p:nvGrpSpPr>
          <p:grpSpPr bwMode="auto">
            <a:xfrm>
              <a:off x="5123180" y="1581150"/>
              <a:ext cx="1660525" cy="1270"/>
              <a:chOff x="8008" y="2850"/>
              <a:chExt cx="2615" cy="2"/>
            </a:xfrm>
          </p:grpSpPr>
          <p:sp>
            <p:nvSpPr>
              <p:cNvPr id="3843" name="Freeform 262"/>
              <p:cNvSpPr>
                <a:spLocks/>
              </p:cNvSpPr>
              <p:nvPr/>
            </p:nvSpPr>
            <p:spPr bwMode="auto">
              <a:xfrm>
                <a:off x="8008" y="2850"/>
                <a:ext cx="2615" cy="2"/>
              </a:xfrm>
              <a:custGeom>
                <a:avLst/>
                <a:gdLst>
                  <a:gd name="T0" fmla="+- 0 8008 8008"/>
                  <a:gd name="T1" fmla="*/ T0 w 2615"/>
                  <a:gd name="T2" fmla="+- 0 10623 8008"/>
                  <a:gd name="T3" fmla="*/ T2 w 261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15">
                    <a:moveTo>
                      <a:pt x="0" y="0"/>
                    </a:moveTo>
                    <a:lnTo>
                      <a:pt x="2615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50" name="Group 259"/>
            <p:cNvGrpSpPr>
              <a:grpSpLocks/>
            </p:cNvGrpSpPr>
            <p:nvPr/>
          </p:nvGrpSpPr>
          <p:grpSpPr bwMode="auto">
            <a:xfrm>
              <a:off x="6783705" y="1548130"/>
              <a:ext cx="85725" cy="504825"/>
              <a:chOff x="10623" y="2798"/>
              <a:chExt cx="135" cy="795"/>
            </a:xfrm>
          </p:grpSpPr>
          <p:sp>
            <p:nvSpPr>
              <p:cNvPr id="3842" name="Freeform 260"/>
              <p:cNvSpPr>
                <a:spLocks/>
              </p:cNvSpPr>
              <p:nvPr/>
            </p:nvSpPr>
            <p:spPr bwMode="auto">
              <a:xfrm>
                <a:off x="10623" y="2798"/>
                <a:ext cx="135" cy="795"/>
              </a:xfrm>
              <a:custGeom>
                <a:avLst/>
                <a:gdLst>
                  <a:gd name="T0" fmla="+- 0 10623 10623"/>
                  <a:gd name="T1" fmla="*/ T0 w 135"/>
                  <a:gd name="T2" fmla="+- 0 3593 2798"/>
                  <a:gd name="T3" fmla="*/ 3593 h 795"/>
                  <a:gd name="T4" fmla="+- 0 10758 10623"/>
                  <a:gd name="T5" fmla="*/ T4 w 135"/>
                  <a:gd name="T6" fmla="+- 0 3593 2798"/>
                  <a:gd name="T7" fmla="*/ 3593 h 795"/>
                  <a:gd name="T8" fmla="+- 0 10758 10623"/>
                  <a:gd name="T9" fmla="*/ T8 w 135"/>
                  <a:gd name="T10" fmla="+- 0 2798 2798"/>
                  <a:gd name="T11" fmla="*/ 2798 h 795"/>
                  <a:gd name="T12" fmla="+- 0 10623 10623"/>
                  <a:gd name="T13" fmla="*/ T12 w 135"/>
                  <a:gd name="T14" fmla="+- 0 2798 2798"/>
                  <a:gd name="T15" fmla="*/ 2798 h 795"/>
                  <a:gd name="T16" fmla="+- 0 10623 10623"/>
                  <a:gd name="T17" fmla="*/ T16 w 135"/>
                  <a:gd name="T18" fmla="+- 0 3593 2798"/>
                  <a:gd name="T19" fmla="*/ 3593 h 79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5" h="795">
                    <a:moveTo>
                      <a:pt x="0" y="795"/>
                    </a:moveTo>
                    <a:lnTo>
                      <a:pt x="135" y="795"/>
                    </a:lnTo>
                    <a:lnTo>
                      <a:pt x="135" y="0"/>
                    </a:lnTo>
                    <a:lnTo>
                      <a:pt x="0" y="0"/>
                    </a:lnTo>
                    <a:lnTo>
                      <a:pt x="0" y="795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51" name="Group 257"/>
            <p:cNvGrpSpPr>
              <a:grpSpLocks/>
            </p:cNvGrpSpPr>
            <p:nvPr/>
          </p:nvGrpSpPr>
          <p:grpSpPr bwMode="auto">
            <a:xfrm>
              <a:off x="6783705" y="1548130"/>
              <a:ext cx="85725" cy="504825"/>
              <a:chOff x="10623" y="2798"/>
              <a:chExt cx="135" cy="795"/>
            </a:xfrm>
          </p:grpSpPr>
          <p:sp>
            <p:nvSpPr>
              <p:cNvPr id="3841" name="Freeform 258"/>
              <p:cNvSpPr>
                <a:spLocks/>
              </p:cNvSpPr>
              <p:nvPr/>
            </p:nvSpPr>
            <p:spPr bwMode="auto">
              <a:xfrm>
                <a:off x="10623" y="2798"/>
                <a:ext cx="135" cy="795"/>
              </a:xfrm>
              <a:custGeom>
                <a:avLst/>
                <a:gdLst>
                  <a:gd name="T0" fmla="+- 0 10623 10623"/>
                  <a:gd name="T1" fmla="*/ T0 w 135"/>
                  <a:gd name="T2" fmla="+- 0 3593 2798"/>
                  <a:gd name="T3" fmla="*/ 3593 h 795"/>
                  <a:gd name="T4" fmla="+- 0 10758 10623"/>
                  <a:gd name="T5" fmla="*/ T4 w 135"/>
                  <a:gd name="T6" fmla="+- 0 3593 2798"/>
                  <a:gd name="T7" fmla="*/ 3593 h 795"/>
                  <a:gd name="T8" fmla="+- 0 10758 10623"/>
                  <a:gd name="T9" fmla="*/ T8 w 135"/>
                  <a:gd name="T10" fmla="+- 0 2798 2798"/>
                  <a:gd name="T11" fmla="*/ 2798 h 795"/>
                  <a:gd name="T12" fmla="+- 0 10623 10623"/>
                  <a:gd name="T13" fmla="*/ T12 w 135"/>
                  <a:gd name="T14" fmla="+- 0 2798 2798"/>
                  <a:gd name="T15" fmla="*/ 2798 h 795"/>
                  <a:gd name="T16" fmla="+- 0 10623 10623"/>
                  <a:gd name="T17" fmla="*/ T16 w 135"/>
                  <a:gd name="T18" fmla="+- 0 3593 2798"/>
                  <a:gd name="T19" fmla="*/ 3593 h 79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5" h="795">
                    <a:moveTo>
                      <a:pt x="0" y="795"/>
                    </a:moveTo>
                    <a:lnTo>
                      <a:pt x="135" y="795"/>
                    </a:lnTo>
                    <a:lnTo>
                      <a:pt x="135" y="0"/>
                    </a:lnTo>
                    <a:lnTo>
                      <a:pt x="0" y="0"/>
                    </a:lnTo>
                    <a:lnTo>
                      <a:pt x="0" y="795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52" name="Group 255"/>
            <p:cNvGrpSpPr>
              <a:grpSpLocks/>
            </p:cNvGrpSpPr>
            <p:nvPr/>
          </p:nvGrpSpPr>
          <p:grpSpPr bwMode="auto">
            <a:xfrm>
              <a:off x="4943475" y="1714500"/>
              <a:ext cx="1270" cy="78105"/>
              <a:chOff x="7725" y="3060"/>
              <a:chExt cx="2" cy="123"/>
            </a:xfrm>
          </p:grpSpPr>
          <p:sp>
            <p:nvSpPr>
              <p:cNvPr id="3840" name="Freeform 256"/>
              <p:cNvSpPr>
                <a:spLocks/>
              </p:cNvSpPr>
              <p:nvPr/>
            </p:nvSpPr>
            <p:spPr bwMode="auto">
              <a:xfrm>
                <a:off x="7725" y="3060"/>
                <a:ext cx="2" cy="123"/>
              </a:xfrm>
              <a:custGeom>
                <a:avLst/>
                <a:gdLst>
                  <a:gd name="T0" fmla="+- 0 3183 3060"/>
                  <a:gd name="T1" fmla="*/ 3183 h 123"/>
                  <a:gd name="T2" fmla="+- 0 3060 3060"/>
                  <a:gd name="T3" fmla="*/ 3060 h 12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23">
                    <a:moveTo>
                      <a:pt x="0" y="123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53" name="Group 253"/>
            <p:cNvGrpSpPr>
              <a:grpSpLocks/>
            </p:cNvGrpSpPr>
            <p:nvPr/>
          </p:nvGrpSpPr>
          <p:grpSpPr bwMode="auto">
            <a:xfrm>
              <a:off x="4945380" y="1624965"/>
              <a:ext cx="1270" cy="90805"/>
              <a:chOff x="7728" y="2919"/>
              <a:chExt cx="2" cy="143"/>
            </a:xfrm>
          </p:grpSpPr>
          <p:sp>
            <p:nvSpPr>
              <p:cNvPr id="3263" name="Freeform 254"/>
              <p:cNvSpPr>
                <a:spLocks/>
              </p:cNvSpPr>
              <p:nvPr/>
            </p:nvSpPr>
            <p:spPr bwMode="auto">
              <a:xfrm>
                <a:off x="7728" y="2919"/>
                <a:ext cx="2" cy="143"/>
              </a:xfrm>
              <a:custGeom>
                <a:avLst/>
                <a:gdLst>
                  <a:gd name="T0" fmla="+- 0 2919 2919"/>
                  <a:gd name="T1" fmla="*/ 2919 h 143"/>
                  <a:gd name="T2" fmla="+- 0 3063 2919"/>
                  <a:gd name="T3" fmla="*/ 3063 h 14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43">
                    <a:moveTo>
                      <a:pt x="0" y="0"/>
                    </a:moveTo>
                    <a:lnTo>
                      <a:pt x="0" y="144"/>
                    </a:lnTo>
                  </a:path>
                </a:pathLst>
              </a:custGeom>
              <a:noFill/>
              <a:ln w="53457">
                <a:solidFill>
                  <a:srgbClr val="BADFE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54" name="Group 251"/>
            <p:cNvGrpSpPr>
              <a:grpSpLocks/>
            </p:cNvGrpSpPr>
            <p:nvPr/>
          </p:nvGrpSpPr>
          <p:grpSpPr bwMode="auto">
            <a:xfrm>
              <a:off x="4919345" y="1624965"/>
              <a:ext cx="52070" cy="90805"/>
              <a:chOff x="7687" y="2919"/>
              <a:chExt cx="82" cy="143"/>
            </a:xfrm>
          </p:grpSpPr>
          <p:sp>
            <p:nvSpPr>
              <p:cNvPr id="3262" name="Freeform 252"/>
              <p:cNvSpPr>
                <a:spLocks/>
              </p:cNvSpPr>
              <p:nvPr/>
            </p:nvSpPr>
            <p:spPr bwMode="auto">
              <a:xfrm>
                <a:off x="7687" y="2919"/>
                <a:ext cx="82" cy="143"/>
              </a:xfrm>
              <a:custGeom>
                <a:avLst/>
                <a:gdLst>
                  <a:gd name="T0" fmla="+- 0 7687 7687"/>
                  <a:gd name="T1" fmla="*/ T0 w 82"/>
                  <a:gd name="T2" fmla="+- 0 3063 2919"/>
                  <a:gd name="T3" fmla="*/ 3063 h 143"/>
                  <a:gd name="T4" fmla="+- 0 7769 7687"/>
                  <a:gd name="T5" fmla="*/ T4 w 82"/>
                  <a:gd name="T6" fmla="+- 0 3063 2919"/>
                  <a:gd name="T7" fmla="*/ 3063 h 143"/>
                  <a:gd name="T8" fmla="+- 0 7769 7687"/>
                  <a:gd name="T9" fmla="*/ T8 w 82"/>
                  <a:gd name="T10" fmla="+- 0 2919 2919"/>
                  <a:gd name="T11" fmla="*/ 2919 h 143"/>
                  <a:gd name="T12" fmla="+- 0 7687 7687"/>
                  <a:gd name="T13" fmla="*/ T12 w 82"/>
                  <a:gd name="T14" fmla="+- 0 2919 2919"/>
                  <a:gd name="T15" fmla="*/ 2919 h 143"/>
                  <a:gd name="T16" fmla="+- 0 7687 7687"/>
                  <a:gd name="T17" fmla="*/ T16 w 82"/>
                  <a:gd name="T18" fmla="+- 0 3063 2919"/>
                  <a:gd name="T19" fmla="*/ 3063 h 1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2" h="143">
                    <a:moveTo>
                      <a:pt x="0" y="144"/>
                    </a:moveTo>
                    <a:lnTo>
                      <a:pt x="82" y="144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55" name="Group 249"/>
            <p:cNvGrpSpPr>
              <a:grpSpLocks/>
            </p:cNvGrpSpPr>
            <p:nvPr/>
          </p:nvGrpSpPr>
          <p:grpSpPr bwMode="auto">
            <a:xfrm>
              <a:off x="4884420" y="1556385"/>
              <a:ext cx="18415" cy="53340"/>
              <a:chOff x="7632" y="2811"/>
              <a:chExt cx="29" cy="84"/>
            </a:xfrm>
          </p:grpSpPr>
          <p:sp>
            <p:nvSpPr>
              <p:cNvPr id="3261" name="Freeform 250"/>
              <p:cNvSpPr>
                <a:spLocks/>
              </p:cNvSpPr>
              <p:nvPr/>
            </p:nvSpPr>
            <p:spPr bwMode="auto">
              <a:xfrm>
                <a:off x="7632" y="2811"/>
                <a:ext cx="29" cy="84"/>
              </a:xfrm>
              <a:custGeom>
                <a:avLst/>
                <a:gdLst>
                  <a:gd name="T0" fmla="+- 0 7632 7632"/>
                  <a:gd name="T1" fmla="*/ T0 w 29"/>
                  <a:gd name="T2" fmla="+- 0 2895 2811"/>
                  <a:gd name="T3" fmla="*/ 2895 h 84"/>
                  <a:gd name="T4" fmla="+- 0 7661 7632"/>
                  <a:gd name="T5" fmla="*/ T4 w 29"/>
                  <a:gd name="T6" fmla="+- 0 2895 2811"/>
                  <a:gd name="T7" fmla="*/ 2895 h 84"/>
                  <a:gd name="T8" fmla="+- 0 7661 7632"/>
                  <a:gd name="T9" fmla="*/ T8 w 29"/>
                  <a:gd name="T10" fmla="+- 0 2811 2811"/>
                  <a:gd name="T11" fmla="*/ 2811 h 84"/>
                  <a:gd name="T12" fmla="+- 0 7632 7632"/>
                  <a:gd name="T13" fmla="*/ T12 w 29"/>
                  <a:gd name="T14" fmla="+- 0 2811 2811"/>
                  <a:gd name="T15" fmla="*/ 2811 h 84"/>
                  <a:gd name="T16" fmla="+- 0 7632 7632"/>
                  <a:gd name="T17" fmla="*/ T16 w 29"/>
                  <a:gd name="T18" fmla="+- 0 2895 2811"/>
                  <a:gd name="T19" fmla="*/ 2895 h 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9" h="84">
                    <a:moveTo>
                      <a:pt x="0" y="84"/>
                    </a:moveTo>
                    <a:lnTo>
                      <a:pt x="29" y="84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56" name="Group 247"/>
            <p:cNvGrpSpPr>
              <a:grpSpLocks/>
            </p:cNvGrpSpPr>
            <p:nvPr/>
          </p:nvGrpSpPr>
          <p:grpSpPr bwMode="auto">
            <a:xfrm>
              <a:off x="4866005" y="1556385"/>
              <a:ext cx="18415" cy="53340"/>
              <a:chOff x="7603" y="2811"/>
              <a:chExt cx="29" cy="84"/>
            </a:xfrm>
          </p:grpSpPr>
          <p:sp>
            <p:nvSpPr>
              <p:cNvPr id="3260" name="Freeform 248"/>
              <p:cNvSpPr>
                <a:spLocks/>
              </p:cNvSpPr>
              <p:nvPr/>
            </p:nvSpPr>
            <p:spPr bwMode="auto">
              <a:xfrm>
                <a:off x="7603" y="2811"/>
                <a:ext cx="29" cy="84"/>
              </a:xfrm>
              <a:custGeom>
                <a:avLst/>
                <a:gdLst>
                  <a:gd name="T0" fmla="+- 0 7603 7603"/>
                  <a:gd name="T1" fmla="*/ T0 w 29"/>
                  <a:gd name="T2" fmla="+- 0 2895 2811"/>
                  <a:gd name="T3" fmla="*/ 2895 h 84"/>
                  <a:gd name="T4" fmla="+- 0 7632 7603"/>
                  <a:gd name="T5" fmla="*/ T4 w 29"/>
                  <a:gd name="T6" fmla="+- 0 2895 2811"/>
                  <a:gd name="T7" fmla="*/ 2895 h 84"/>
                  <a:gd name="T8" fmla="+- 0 7632 7603"/>
                  <a:gd name="T9" fmla="*/ T8 w 29"/>
                  <a:gd name="T10" fmla="+- 0 2811 2811"/>
                  <a:gd name="T11" fmla="*/ 2811 h 84"/>
                  <a:gd name="T12" fmla="+- 0 7603 7603"/>
                  <a:gd name="T13" fmla="*/ T12 w 29"/>
                  <a:gd name="T14" fmla="+- 0 2811 2811"/>
                  <a:gd name="T15" fmla="*/ 2811 h 84"/>
                  <a:gd name="T16" fmla="+- 0 7603 7603"/>
                  <a:gd name="T17" fmla="*/ T16 w 29"/>
                  <a:gd name="T18" fmla="+- 0 2895 2811"/>
                  <a:gd name="T19" fmla="*/ 2895 h 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9" h="84">
                    <a:moveTo>
                      <a:pt x="0" y="84"/>
                    </a:moveTo>
                    <a:lnTo>
                      <a:pt x="29" y="84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57" name="Group 245"/>
            <p:cNvGrpSpPr>
              <a:grpSpLocks/>
            </p:cNvGrpSpPr>
            <p:nvPr/>
          </p:nvGrpSpPr>
          <p:grpSpPr bwMode="auto">
            <a:xfrm>
              <a:off x="4847590" y="1556385"/>
              <a:ext cx="18415" cy="53340"/>
              <a:chOff x="7574" y="2811"/>
              <a:chExt cx="29" cy="84"/>
            </a:xfrm>
          </p:grpSpPr>
          <p:sp>
            <p:nvSpPr>
              <p:cNvPr id="3259" name="Freeform 246"/>
              <p:cNvSpPr>
                <a:spLocks/>
              </p:cNvSpPr>
              <p:nvPr/>
            </p:nvSpPr>
            <p:spPr bwMode="auto">
              <a:xfrm>
                <a:off x="7574" y="2811"/>
                <a:ext cx="29" cy="84"/>
              </a:xfrm>
              <a:custGeom>
                <a:avLst/>
                <a:gdLst>
                  <a:gd name="T0" fmla="+- 0 7574 7574"/>
                  <a:gd name="T1" fmla="*/ T0 w 29"/>
                  <a:gd name="T2" fmla="+- 0 2895 2811"/>
                  <a:gd name="T3" fmla="*/ 2895 h 84"/>
                  <a:gd name="T4" fmla="+- 0 7603 7574"/>
                  <a:gd name="T5" fmla="*/ T4 w 29"/>
                  <a:gd name="T6" fmla="+- 0 2895 2811"/>
                  <a:gd name="T7" fmla="*/ 2895 h 84"/>
                  <a:gd name="T8" fmla="+- 0 7603 7574"/>
                  <a:gd name="T9" fmla="*/ T8 w 29"/>
                  <a:gd name="T10" fmla="+- 0 2811 2811"/>
                  <a:gd name="T11" fmla="*/ 2811 h 84"/>
                  <a:gd name="T12" fmla="+- 0 7574 7574"/>
                  <a:gd name="T13" fmla="*/ T12 w 29"/>
                  <a:gd name="T14" fmla="+- 0 2811 2811"/>
                  <a:gd name="T15" fmla="*/ 2811 h 84"/>
                  <a:gd name="T16" fmla="+- 0 7574 7574"/>
                  <a:gd name="T17" fmla="*/ T16 w 29"/>
                  <a:gd name="T18" fmla="+- 0 2895 2811"/>
                  <a:gd name="T19" fmla="*/ 2895 h 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9" h="84">
                    <a:moveTo>
                      <a:pt x="0" y="84"/>
                    </a:moveTo>
                    <a:lnTo>
                      <a:pt x="29" y="84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58" name="Group 243"/>
            <p:cNvGrpSpPr>
              <a:grpSpLocks/>
            </p:cNvGrpSpPr>
            <p:nvPr/>
          </p:nvGrpSpPr>
          <p:grpSpPr bwMode="auto">
            <a:xfrm>
              <a:off x="4830445" y="1556385"/>
              <a:ext cx="17145" cy="53340"/>
              <a:chOff x="7547" y="2811"/>
              <a:chExt cx="27" cy="84"/>
            </a:xfrm>
          </p:grpSpPr>
          <p:sp>
            <p:nvSpPr>
              <p:cNvPr id="3258" name="Freeform 244"/>
              <p:cNvSpPr>
                <a:spLocks/>
              </p:cNvSpPr>
              <p:nvPr/>
            </p:nvSpPr>
            <p:spPr bwMode="auto">
              <a:xfrm>
                <a:off x="7547" y="2811"/>
                <a:ext cx="27" cy="84"/>
              </a:xfrm>
              <a:custGeom>
                <a:avLst/>
                <a:gdLst>
                  <a:gd name="T0" fmla="+- 0 7547 7547"/>
                  <a:gd name="T1" fmla="*/ T0 w 27"/>
                  <a:gd name="T2" fmla="+- 0 2895 2811"/>
                  <a:gd name="T3" fmla="*/ 2895 h 84"/>
                  <a:gd name="T4" fmla="+- 0 7574 7547"/>
                  <a:gd name="T5" fmla="*/ T4 w 27"/>
                  <a:gd name="T6" fmla="+- 0 2895 2811"/>
                  <a:gd name="T7" fmla="*/ 2895 h 84"/>
                  <a:gd name="T8" fmla="+- 0 7574 7547"/>
                  <a:gd name="T9" fmla="*/ T8 w 27"/>
                  <a:gd name="T10" fmla="+- 0 2811 2811"/>
                  <a:gd name="T11" fmla="*/ 2811 h 84"/>
                  <a:gd name="T12" fmla="+- 0 7547 7547"/>
                  <a:gd name="T13" fmla="*/ T12 w 27"/>
                  <a:gd name="T14" fmla="+- 0 2811 2811"/>
                  <a:gd name="T15" fmla="*/ 2811 h 84"/>
                  <a:gd name="T16" fmla="+- 0 7547 7547"/>
                  <a:gd name="T17" fmla="*/ T16 w 27"/>
                  <a:gd name="T18" fmla="+- 0 2895 2811"/>
                  <a:gd name="T19" fmla="*/ 2895 h 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" h="84">
                    <a:moveTo>
                      <a:pt x="0" y="84"/>
                    </a:moveTo>
                    <a:lnTo>
                      <a:pt x="27" y="84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59" name="Group 241"/>
            <p:cNvGrpSpPr>
              <a:grpSpLocks/>
            </p:cNvGrpSpPr>
            <p:nvPr/>
          </p:nvGrpSpPr>
          <p:grpSpPr bwMode="auto">
            <a:xfrm>
              <a:off x="4812030" y="1556385"/>
              <a:ext cx="18415" cy="53340"/>
              <a:chOff x="7518" y="2811"/>
              <a:chExt cx="29" cy="84"/>
            </a:xfrm>
          </p:grpSpPr>
          <p:sp>
            <p:nvSpPr>
              <p:cNvPr id="3257" name="Freeform 242"/>
              <p:cNvSpPr>
                <a:spLocks/>
              </p:cNvSpPr>
              <p:nvPr/>
            </p:nvSpPr>
            <p:spPr bwMode="auto">
              <a:xfrm>
                <a:off x="7518" y="2811"/>
                <a:ext cx="29" cy="84"/>
              </a:xfrm>
              <a:custGeom>
                <a:avLst/>
                <a:gdLst>
                  <a:gd name="T0" fmla="+- 0 7518 7518"/>
                  <a:gd name="T1" fmla="*/ T0 w 29"/>
                  <a:gd name="T2" fmla="+- 0 2895 2811"/>
                  <a:gd name="T3" fmla="*/ 2895 h 84"/>
                  <a:gd name="T4" fmla="+- 0 7547 7518"/>
                  <a:gd name="T5" fmla="*/ T4 w 29"/>
                  <a:gd name="T6" fmla="+- 0 2895 2811"/>
                  <a:gd name="T7" fmla="*/ 2895 h 84"/>
                  <a:gd name="T8" fmla="+- 0 7547 7518"/>
                  <a:gd name="T9" fmla="*/ T8 w 29"/>
                  <a:gd name="T10" fmla="+- 0 2811 2811"/>
                  <a:gd name="T11" fmla="*/ 2811 h 84"/>
                  <a:gd name="T12" fmla="+- 0 7518 7518"/>
                  <a:gd name="T13" fmla="*/ T12 w 29"/>
                  <a:gd name="T14" fmla="+- 0 2811 2811"/>
                  <a:gd name="T15" fmla="*/ 2811 h 84"/>
                  <a:gd name="T16" fmla="+- 0 7518 7518"/>
                  <a:gd name="T17" fmla="*/ T16 w 29"/>
                  <a:gd name="T18" fmla="+- 0 2895 2811"/>
                  <a:gd name="T19" fmla="*/ 2895 h 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9" h="84">
                    <a:moveTo>
                      <a:pt x="0" y="84"/>
                    </a:moveTo>
                    <a:lnTo>
                      <a:pt x="29" y="84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60" name="Group 239"/>
            <p:cNvGrpSpPr>
              <a:grpSpLocks/>
            </p:cNvGrpSpPr>
            <p:nvPr/>
          </p:nvGrpSpPr>
          <p:grpSpPr bwMode="auto">
            <a:xfrm>
              <a:off x="4892040" y="1541145"/>
              <a:ext cx="238760" cy="86360"/>
              <a:chOff x="7644" y="2787"/>
              <a:chExt cx="376" cy="136"/>
            </a:xfrm>
          </p:grpSpPr>
          <p:sp>
            <p:nvSpPr>
              <p:cNvPr id="3256" name="Freeform 240"/>
              <p:cNvSpPr>
                <a:spLocks/>
              </p:cNvSpPr>
              <p:nvPr/>
            </p:nvSpPr>
            <p:spPr bwMode="auto">
              <a:xfrm>
                <a:off x="7644" y="2787"/>
                <a:ext cx="376" cy="136"/>
              </a:xfrm>
              <a:custGeom>
                <a:avLst/>
                <a:gdLst>
                  <a:gd name="T0" fmla="+- 0 7644 7644"/>
                  <a:gd name="T1" fmla="*/ T0 w 376"/>
                  <a:gd name="T2" fmla="+- 0 2924 2787"/>
                  <a:gd name="T3" fmla="*/ 2924 h 136"/>
                  <a:gd name="T4" fmla="+- 0 8020 7644"/>
                  <a:gd name="T5" fmla="*/ T4 w 376"/>
                  <a:gd name="T6" fmla="+- 0 2924 2787"/>
                  <a:gd name="T7" fmla="*/ 2924 h 136"/>
                  <a:gd name="T8" fmla="+- 0 8020 7644"/>
                  <a:gd name="T9" fmla="*/ T8 w 376"/>
                  <a:gd name="T10" fmla="+- 0 2787 2787"/>
                  <a:gd name="T11" fmla="*/ 2787 h 136"/>
                  <a:gd name="T12" fmla="+- 0 7644 7644"/>
                  <a:gd name="T13" fmla="*/ T12 w 376"/>
                  <a:gd name="T14" fmla="+- 0 2787 2787"/>
                  <a:gd name="T15" fmla="*/ 2787 h 136"/>
                  <a:gd name="T16" fmla="+- 0 7644 7644"/>
                  <a:gd name="T17" fmla="*/ T16 w 376"/>
                  <a:gd name="T18" fmla="+- 0 2924 2787"/>
                  <a:gd name="T19" fmla="*/ 2924 h 1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76" h="136">
                    <a:moveTo>
                      <a:pt x="0" y="137"/>
                    </a:moveTo>
                    <a:lnTo>
                      <a:pt x="376" y="137"/>
                    </a:lnTo>
                    <a:lnTo>
                      <a:pt x="376" y="0"/>
                    </a:lnTo>
                    <a:lnTo>
                      <a:pt x="0" y="0"/>
                    </a:lnTo>
                    <a:lnTo>
                      <a:pt x="0" y="137"/>
                    </a:lnTo>
                  </a:path>
                </a:pathLst>
              </a:custGeom>
              <a:solidFill>
                <a:srgbClr val="BAD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61" name="Group 237"/>
            <p:cNvGrpSpPr>
              <a:grpSpLocks/>
            </p:cNvGrpSpPr>
            <p:nvPr/>
          </p:nvGrpSpPr>
          <p:grpSpPr bwMode="auto">
            <a:xfrm>
              <a:off x="4892040" y="1541145"/>
              <a:ext cx="238760" cy="86360"/>
              <a:chOff x="7644" y="2787"/>
              <a:chExt cx="376" cy="136"/>
            </a:xfrm>
          </p:grpSpPr>
          <p:sp>
            <p:nvSpPr>
              <p:cNvPr id="3255" name="Freeform 238"/>
              <p:cNvSpPr>
                <a:spLocks/>
              </p:cNvSpPr>
              <p:nvPr/>
            </p:nvSpPr>
            <p:spPr bwMode="auto">
              <a:xfrm>
                <a:off x="7644" y="2787"/>
                <a:ext cx="376" cy="136"/>
              </a:xfrm>
              <a:custGeom>
                <a:avLst/>
                <a:gdLst>
                  <a:gd name="T0" fmla="+- 0 7644 7644"/>
                  <a:gd name="T1" fmla="*/ T0 w 376"/>
                  <a:gd name="T2" fmla="+- 0 2924 2787"/>
                  <a:gd name="T3" fmla="*/ 2924 h 136"/>
                  <a:gd name="T4" fmla="+- 0 8020 7644"/>
                  <a:gd name="T5" fmla="*/ T4 w 376"/>
                  <a:gd name="T6" fmla="+- 0 2924 2787"/>
                  <a:gd name="T7" fmla="*/ 2924 h 136"/>
                  <a:gd name="T8" fmla="+- 0 8020 7644"/>
                  <a:gd name="T9" fmla="*/ T8 w 376"/>
                  <a:gd name="T10" fmla="+- 0 2787 2787"/>
                  <a:gd name="T11" fmla="*/ 2787 h 136"/>
                  <a:gd name="T12" fmla="+- 0 7644 7644"/>
                  <a:gd name="T13" fmla="*/ T12 w 376"/>
                  <a:gd name="T14" fmla="+- 0 2787 2787"/>
                  <a:gd name="T15" fmla="*/ 2787 h 136"/>
                  <a:gd name="T16" fmla="+- 0 7644 7644"/>
                  <a:gd name="T17" fmla="*/ T16 w 376"/>
                  <a:gd name="T18" fmla="+- 0 2924 2787"/>
                  <a:gd name="T19" fmla="*/ 2924 h 1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76" h="136">
                    <a:moveTo>
                      <a:pt x="0" y="137"/>
                    </a:moveTo>
                    <a:lnTo>
                      <a:pt x="376" y="137"/>
                    </a:lnTo>
                    <a:lnTo>
                      <a:pt x="376" y="0"/>
                    </a:lnTo>
                    <a:lnTo>
                      <a:pt x="0" y="0"/>
                    </a:lnTo>
                    <a:lnTo>
                      <a:pt x="0" y="137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62" name="Group 188"/>
            <p:cNvGrpSpPr>
              <a:grpSpLocks/>
            </p:cNvGrpSpPr>
            <p:nvPr/>
          </p:nvGrpSpPr>
          <p:grpSpPr bwMode="auto">
            <a:xfrm>
              <a:off x="3526155" y="1936750"/>
              <a:ext cx="148590" cy="247650"/>
              <a:chOff x="5493" y="3410"/>
              <a:chExt cx="234" cy="390"/>
            </a:xfrm>
          </p:grpSpPr>
          <p:sp>
            <p:nvSpPr>
              <p:cNvPr id="3814" name="Freeform 236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84 5493"/>
                  <a:gd name="T1" fmla="*/ T0 w 234"/>
                  <a:gd name="T2" fmla="+- 0 3748 3410"/>
                  <a:gd name="T3" fmla="*/ 3748 h 390"/>
                  <a:gd name="T4" fmla="+- 0 5575 5493"/>
                  <a:gd name="T5" fmla="*/ T4 w 234"/>
                  <a:gd name="T6" fmla="+- 0 3800 3410"/>
                  <a:gd name="T7" fmla="*/ 3800 h 390"/>
                  <a:gd name="T8" fmla="+- 0 5704 5493"/>
                  <a:gd name="T9" fmla="*/ T8 w 234"/>
                  <a:gd name="T10" fmla="+- 0 3762 3410"/>
                  <a:gd name="T11" fmla="*/ 3762 h 390"/>
                  <a:gd name="T12" fmla="+- 0 5693 5493"/>
                  <a:gd name="T13" fmla="*/ T12 w 234"/>
                  <a:gd name="T14" fmla="+- 0 3754 3410"/>
                  <a:gd name="T15" fmla="*/ 3754 h 390"/>
                  <a:gd name="T16" fmla="+- 0 5602 5493"/>
                  <a:gd name="T17" fmla="*/ T16 w 234"/>
                  <a:gd name="T18" fmla="+- 0 3754 3410"/>
                  <a:gd name="T19" fmla="*/ 3754 h 390"/>
                  <a:gd name="T20" fmla="+- 0 5584 5493"/>
                  <a:gd name="T21" fmla="*/ T20 w 234"/>
                  <a:gd name="T22" fmla="+- 0 3748 3410"/>
                  <a:gd name="T23" fmla="*/ 3748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34" h="390">
                    <a:moveTo>
                      <a:pt x="91" y="338"/>
                    </a:moveTo>
                    <a:lnTo>
                      <a:pt x="82" y="390"/>
                    </a:lnTo>
                    <a:lnTo>
                      <a:pt x="211" y="352"/>
                    </a:lnTo>
                    <a:lnTo>
                      <a:pt x="200" y="344"/>
                    </a:lnTo>
                    <a:lnTo>
                      <a:pt x="109" y="344"/>
                    </a:lnTo>
                    <a:lnTo>
                      <a:pt x="91" y="33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15" name="Freeform 235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88 5493"/>
                  <a:gd name="T1" fmla="*/ T0 w 234"/>
                  <a:gd name="T2" fmla="+- 0 3728 3410"/>
                  <a:gd name="T3" fmla="*/ 3728 h 390"/>
                  <a:gd name="T4" fmla="+- 0 5584 5493"/>
                  <a:gd name="T5" fmla="*/ T4 w 234"/>
                  <a:gd name="T6" fmla="+- 0 3748 3410"/>
                  <a:gd name="T7" fmla="*/ 3748 h 390"/>
                  <a:gd name="T8" fmla="+- 0 5602 5493"/>
                  <a:gd name="T9" fmla="*/ T8 w 234"/>
                  <a:gd name="T10" fmla="+- 0 3754 3410"/>
                  <a:gd name="T11" fmla="*/ 3754 h 390"/>
                  <a:gd name="T12" fmla="+- 0 5608 5493"/>
                  <a:gd name="T13" fmla="*/ T12 w 234"/>
                  <a:gd name="T14" fmla="+- 0 3735 3410"/>
                  <a:gd name="T15" fmla="*/ 3735 h 390"/>
                  <a:gd name="T16" fmla="+- 0 5588 5493"/>
                  <a:gd name="T17" fmla="*/ T16 w 234"/>
                  <a:gd name="T18" fmla="+- 0 3728 3410"/>
                  <a:gd name="T19" fmla="*/ 3728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34" h="390">
                    <a:moveTo>
                      <a:pt x="95" y="318"/>
                    </a:moveTo>
                    <a:lnTo>
                      <a:pt x="91" y="338"/>
                    </a:lnTo>
                    <a:lnTo>
                      <a:pt x="109" y="344"/>
                    </a:lnTo>
                    <a:lnTo>
                      <a:pt x="115" y="325"/>
                    </a:lnTo>
                    <a:lnTo>
                      <a:pt x="95" y="31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16" name="Freeform 234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96 5493"/>
                  <a:gd name="T1" fmla="*/ T0 w 234"/>
                  <a:gd name="T2" fmla="+- 0 3682 3410"/>
                  <a:gd name="T3" fmla="*/ 3682 h 390"/>
                  <a:gd name="T4" fmla="+- 0 5588 5493"/>
                  <a:gd name="T5" fmla="*/ T4 w 234"/>
                  <a:gd name="T6" fmla="+- 0 3728 3410"/>
                  <a:gd name="T7" fmla="*/ 3728 h 390"/>
                  <a:gd name="T8" fmla="+- 0 5608 5493"/>
                  <a:gd name="T9" fmla="*/ T8 w 234"/>
                  <a:gd name="T10" fmla="+- 0 3735 3410"/>
                  <a:gd name="T11" fmla="*/ 3735 h 390"/>
                  <a:gd name="T12" fmla="+- 0 5602 5493"/>
                  <a:gd name="T13" fmla="*/ T12 w 234"/>
                  <a:gd name="T14" fmla="+- 0 3754 3410"/>
                  <a:gd name="T15" fmla="*/ 3754 h 390"/>
                  <a:gd name="T16" fmla="+- 0 5693 5493"/>
                  <a:gd name="T17" fmla="*/ T16 w 234"/>
                  <a:gd name="T18" fmla="+- 0 3754 3410"/>
                  <a:gd name="T19" fmla="*/ 3754 h 390"/>
                  <a:gd name="T20" fmla="+- 0 5596 5493"/>
                  <a:gd name="T21" fmla="*/ T20 w 234"/>
                  <a:gd name="T22" fmla="+- 0 3682 3410"/>
                  <a:gd name="T23" fmla="*/ 3682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34" h="390">
                    <a:moveTo>
                      <a:pt x="103" y="272"/>
                    </a:moveTo>
                    <a:lnTo>
                      <a:pt x="95" y="318"/>
                    </a:lnTo>
                    <a:lnTo>
                      <a:pt x="115" y="325"/>
                    </a:lnTo>
                    <a:lnTo>
                      <a:pt x="109" y="344"/>
                    </a:lnTo>
                    <a:lnTo>
                      <a:pt x="200" y="344"/>
                    </a:lnTo>
                    <a:lnTo>
                      <a:pt x="103" y="27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17" name="Freeform 233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672 5493"/>
                  <a:gd name="T1" fmla="*/ T0 w 234"/>
                  <a:gd name="T2" fmla="+- 0 3410 3410"/>
                  <a:gd name="T3" fmla="*/ 3410 h 390"/>
                  <a:gd name="T4" fmla="+- 0 5602 5493"/>
                  <a:gd name="T5" fmla="*/ T4 w 234"/>
                  <a:gd name="T6" fmla="+- 0 3424 3410"/>
                  <a:gd name="T7" fmla="*/ 3424 h 390"/>
                  <a:gd name="T8" fmla="+- 0 5545 5493"/>
                  <a:gd name="T9" fmla="*/ T8 w 234"/>
                  <a:gd name="T10" fmla="+- 0 3464 3410"/>
                  <a:gd name="T11" fmla="*/ 3464 h 390"/>
                  <a:gd name="T12" fmla="+- 0 5507 5493"/>
                  <a:gd name="T13" fmla="*/ T12 w 234"/>
                  <a:gd name="T14" fmla="+- 0 3521 3410"/>
                  <a:gd name="T15" fmla="*/ 3521 h 390"/>
                  <a:gd name="T16" fmla="+- 0 5493 5493"/>
                  <a:gd name="T17" fmla="*/ T16 w 234"/>
                  <a:gd name="T18" fmla="+- 0 3592 3410"/>
                  <a:gd name="T19" fmla="*/ 3592 h 390"/>
                  <a:gd name="T20" fmla="+- 0 5493 5493"/>
                  <a:gd name="T21" fmla="*/ T20 w 234"/>
                  <a:gd name="T22" fmla="+- 0 3593 3410"/>
                  <a:gd name="T23" fmla="*/ 3593 h 390"/>
                  <a:gd name="T24" fmla="+- 0 5507 5493"/>
                  <a:gd name="T25" fmla="*/ T24 w 234"/>
                  <a:gd name="T26" fmla="+- 0 3664 3410"/>
                  <a:gd name="T27" fmla="*/ 3664 h 390"/>
                  <a:gd name="T28" fmla="+- 0 5545 5493"/>
                  <a:gd name="T29" fmla="*/ T28 w 234"/>
                  <a:gd name="T30" fmla="+- 0 3722 3410"/>
                  <a:gd name="T31" fmla="*/ 3722 h 390"/>
                  <a:gd name="T32" fmla="+- 0 5584 5493"/>
                  <a:gd name="T33" fmla="*/ T32 w 234"/>
                  <a:gd name="T34" fmla="+- 0 3748 3410"/>
                  <a:gd name="T35" fmla="*/ 3748 h 390"/>
                  <a:gd name="T36" fmla="+- 0 5588 5493"/>
                  <a:gd name="T37" fmla="*/ T36 w 234"/>
                  <a:gd name="T38" fmla="+- 0 3728 3410"/>
                  <a:gd name="T39" fmla="*/ 3728 h 390"/>
                  <a:gd name="T40" fmla="+- 0 5585 5493"/>
                  <a:gd name="T41" fmla="*/ T40 w 234"/>
                  <a:gd name="T42" fmla="+- 0 3728 3410"/>
                  <a:gd name="T43" fmla="*/ 3728 h 390"/>
                  <a:gd name="T44" fmla="+- 0 5583 5493"/>
                  <a:gd name="T45" fmla="*/ T44 w 234"/>
                  <a:gd name="T46" fmla="+- 0 3728 3410"/>
                  <a:gd name="T47" fmla="*/ 3728 h 390"/>
                  <a:gd name="T48" fmla="+- 0 5580 5493"/>
                  <a:gd name="T49" fmla="*/ T48 w 234"/>
                  <a:gd name="T50" fmla="+- 0 3726 3410"/>
                  <a:gd name="T51" fmla="*/ 3726 h 390"/>
                  <a:gd name="T52" fmla="+- 0 5581 5493"/>
                  <a:gd name="T53" fmla="*/ T52 w 234"/>
                  <a:gd name="T54" fmla="+- 0 3726 3410"/>
                  <a:gd name="T55" fmla="*/ 3726 h 390"/>
                  <a:gd name="T56" fmla="+- 0 5571 5493"/>
                  <a:gd name="T57" fmla="*/ T56 w 234"/>
                  <a:gd name="T58" fmla="+- 0 3718 3410"/>
                  <a:gd name="T59" fmla="*/ 3718 h 390"/>
                  <a:gd name="T60" fmla="+- 0 5560 5493"/>
                  <a:gd name="T61" fmla="*/ T60 w 234"/>
                  <a:gd name="T62" fmla="+- 0 3708 3410"/>
                  <a:gd name="T63" fmla="*/ 3708 h 390"/>
                  <a:gd name="T64" fmla="+- 0 5559 5493"/>
                  <a:gd name="T65" fmla="*/ T64 w 234"/>
                  <a:gd name="T66" fmla="+- 0 3707 3410"/>
                  <a:gd name="T67" fmla="*/ 3707 h 390"/>
                  <a:gd name="T68" fmla="+- 0 5549 5493"/>
                  <a:gd name="T69" fmla="*/ T68 w 234"/>
                  <a:gd name="T70" fmla="+- 0 3696 3410"/>
                  <a:gd name="T71" fmla="*/ 3696 h 390"/>
                  <a:gd name="T72" fmla="+- 0 5540 5493"/>
                  <a:gd name="T73" fmla="*/ T72 w 234"/>
                  <a:gd name="T74" fmla="+- 0 3684 3410"/>
                  <a:gd name="T75" fmla="*/ 3684 h 390"/>
                  <a:gd name="T76" fmla="+- 0 5532 5493"/>
                  <a:gd name="T77" fmla="*/ T76 w 234"/>
                  <a:gd name="T78" fmla="+- 0 3671 3410"/>
                  <a:gd name="T79" fmla="*/ 3671 h 390"/>
                  <a:gd name="T80" fmla="+- 0 5525 5493"/>
                  <a:gd name="T81" fmla="*/ T80 w 234"/>
                  <a:gd name="T82" fmla="+- 0 3656 3410"/>
                  <a:gd name="T83" fmla="*/ 3656 h 390"/>
                  <a:gd name="T84" fmla="+- 0 5525 5493"/>
                  <a:gd name="T85" fmla="*/ T84 w 234"/>
                  <a:gd name="T86" fmla="+- 0 3656 3410"/>
                  <a:gd name="T87" fmla="*/ 3656 h 390"/>
                  <a:gd name="T88" fmla="+- 0 5525 5493"/>
                  <a:gd name="T89" fmla="*/ T88 w 234"/>
                  <a:gd name="T90" fmla="+- 0 3655 3410"/>
                  <a:gd name="T91" fmla="*/ 3655 h 390"/>
                  <a:gd name="T92" fmla="+- 0 5520 5493"/>
                  <a:gd name="T93" fmla="*/ T92 w 234"/>
                  <a:gd name="T94" fmla="+- 0 3640 3410"/>
                  <a:gd name="T95" fmla="*/ 3640 h 390"/>
                  <a:gd name="T96" fmla="+- 0 5516 5493"/>
                  <a:gd name="T97" fmla="*/ T96 w 234"/>
                  <a:gd name="T98" fmla="+- 0 3626 3410"/>
                  <a:gd name="T99" fmla="*/ 3626 h 390"/>
                  <a:gd name="T100" fmla="+- 0 5514 5493"/>
                  <a:gd name="T101" fmla="*/ T100 w 234"/>
                  <a:gd name="T102" fmla="+- 0 3610 3410"/>
                  <a:gd name="T103" fmla="*/ 3610 h 390"/>
                  <a:gd name="T104" fmla="+- 0 5513 5493"/>
                  <a:gd name="T105" fmla="*/ T104 w 234"/>
                  <a:gd name="T106" fmla="+- 0 3593 3410"/>
                  <a:gd name="T107" fmla="*/ 3593 h 390"/>
                  <a:gd name="T108" fmla="+- 0 5513 5493"/>
                  <a:gd name="T109" fmla="*/ T108 w 234"/>
                  <a:gd name="T110" fmla="+- 0 3576 3410"/>
                  <a:gd name="T111" fmla="*/ 3576 h 390"/>
                  <a:gd name="T112" fmla="+- 0 5514 5493"/>
                  <a:gd name="T113" fmla="*/ T112 w 234"/>
                  <a:gd name="T114" fmla="+- 0 3575 3410"/>
                  <a:gd name="T115" fmla="*/ 3575 h 390"/>
                  <a:gd name="T116" fmla="+- 0 5516 5493"/>
                  <a:gd name="T117" fmla="*/ T116 w 234"/>
                  <a:gd name="T118" fmla="+- 0 3560 3410"/>
                  <a:gd name="T119" fmla="*/ 3560 h 390"/>
                  <a:gd name="T120" fmla="+- 0 5516 5493"/>
                  <a:gd name="T121" fmla="*/ T120 w 234"/>
                  <a:gd name="T122" fmla="+- 0 3559 3410"/>
                  <a:gd name="T123" fmla="*/ 3559 h 390"/>
                  <a:gd name="T124" fmla="+- 0 5520 5493"/>
                  <a:gd name="T125" fmla="*/ T124 w 234"/>
                  <a:gd name="T126" fmla="+- 0 3545 3410"/>
                  <a:gd name="T127" fmla="*/ 3545 h 390"/>
                  <a:gd name="T128" fmla="+- 0 5525 5493"/>
                  <a:gd name="T129" fmla="*/ T128 w 234"/>
                  <a:gd name="T130" fmla="+- 0 3530 3410"/>
                  <a:gd name="T131" fmla="*/ 3530 h 390"/>
                  <a:gd name="T132" fmla="+- 0 5525 5493"/>
                  <a:gd name="T133" fmla="*/ T132 w 234"/>
                  <a:gd name="T134" fmla="+- 0 3529 3410"/>
                  <a:gd name="T135" fmla="*/ 3529 h 390"/>
                  <a:gd name="T136" fmla="+- 0 5532 5493"/>
                  <a:gd name="T137" fmla="*/ T136 w 234"/>
                  <a:gd name="T138" fmla="+- 0 3515 3410"/>
                  <a:gd name="T139" fmla="*/ 3515 h 390"/>
                  <a:gd name="T140" fmla="+- 0 5532 5493"/>
                  <a:gd name="T141" fmla="*/ T140 w 234"/>
                  <a:gd name="T142" fmla="+- 0 3515 3410"/>
                  <a:gd name="T143" fmla="*/ 3515 h 390"/>
                  <a:gd name="T144" fmla="+- 0 5540 5493"/>
                  <a:gd name="T145" fmla="*/ T144 w 234"/>
                  <a:gd name="T146" fmla="+- 0 3502 3410"/>
                  <a:gd name="T147" fmla="*/ 3502 h 390"/>
                  <a:gd name="T148" fmla="+- 0 5549 5493"/>
                  <a:gd name="T149" fmla="*/ T148 w 234"/>
                  <a:gd name="T150" fmla="+- 0 3489 3410"/>
                  <a:gd name="T151" fmla="*/ 3489 h 390"/>
                  <a:gd name="T152" fmla="+- 0 5559 5493"/>
                  <a:gd name="T153" fmla="*/ T152 w 234"/>
                  <a:gd name="T154" fmla="+- 0 3478 3410"/>
                  <a:gd name="T155" fmla="*/ 3478 h 390"/>
                  <a:gd name="T156" fmla="+- 0 5559 5493"/>
                  <a:gd name="T157" fmla="*/ T156 w 234"/>
                  <a:gd name="T158" fmla="+- 0 3478 3410"/>
                  <a:gd name="T159" fmla="*/ 3478 h 390"/>
                  <a:gd name="T160" fmla="+- 0 5571 5493"/>
                  <a:gd name="T161" fmla="*/ T160 w 234"/>
                  <a:gd name="T162" fmla="+- 0 3467 3410"/>
                  <a:gd name="T163" fmla="*/ 3467 h 390"/>
                  <a:gd name="T164" fmla="+- 0 5582 5493"/>
                  <a:gd name="T165" fmla="*/ T164 w 234"/>
                  <a:gd name="T166" fmla="+- 0 3458 3410"/>
                  <a:gd name="T167" fmla="*/ 3458 h 390"/>
                  <a:gd name="T168" fmla="+- 0 5583 5493"/>
                  <a:gd name="T169" fmla="*/ T168 w 234"/>
                  <a:gd name="T170" fmla="+- 0 3457 3410"/>
                  <a:gd name="T171" fmla="*/ 3457 h 390"/>
                  <a:gd name="T172" fmla="+- 0 5596 5493"/>
                  <a:gd name="T173" fmla="*/ T172 w 234"/>
                  <a:gd name="T174" fmla="+- 0 3450 3410"/>
                  <a:gd name="T175" fmla="*/ 3450 h 390"/>
                  <a:gd name="T176" fmla="+- 0 5610 5493"/>
                  <a:gd name="T177" fmla="*/ T176 w 234"/>
                  <a:gd name="T178" fmla="+- 0 3443 3410"/>
                  <a:gd name="T179" fmla="*/ 3443 h 390"/>
                  <a:gd name="T180" fmla="+- 0 5610 5493"/>
                  <a:gd name="T181" fmla="*/ T180 w 234"/>
                  <a:gd name="T182" fmla="+- 0 3442 3410"/>
                  <a:gd name="T183" fmla="*/ 3442 h 390"/>
                  <a:gd name="T184" fmla="+- 0 5624 5493"/>
                  <a:gd name="T185" fmla="*/ T184 w 234"/>
                  <a:gd name="T186" fmla="+- 0 3437 3410"/>
                  <a:gd name="T187" fmla="*/ 3437 h 390"/>
                  <a:gd name="T188" fmla="+- 0 5624 5493"/>
                  <a:gd name="T189" fmla="*/ T188 w 234"/>
                  <a:gd name="T190" fmla="+- 0 3437 3410"/>
                  <a:gd name="T191" fmla="*/ 3437 h 390"/>
                  <a:gd name="T192" fmla="+- 0 5640 5493"/>
                  <a:gd name="T193" fmla="*/ T192 w 234"/>
                  <a:gd name="T194" fmla="+- 0 3433 3410"/>
                  <a:gd name="T195" fmla="*/ 3433 h 390"/>
                  <a:gd name="T196" fmla="+- 0 5639 5493"/>
                  <a:gd name="T197" fmla="*/ T196 w 234"/>
                  <a:gd name="T198" fmla="+- 0 3433 3410"/>
                  <a:gd name="T199" fmla="*/ 3433 h 390"/>
                  <a:gd name="T200" fmla="+- 0 5656 5493"/>
                  <a:gd name="T201" fmla="*/ T200 w 234"/>
                  <a:gd name="T202" fmla="+- 0 3431 3410"/>
                  <a:gd name="T203" fmla="*/ 3431 h 390"/>
                  <a:gd name="T204" fmla="+- 0 5655 5493"/>
                  <a:gd name="T205" fmla="*/ T204 w 234"/>
                  <a:gd name="T206" fmla="+- 0 3431 3410"/>
                  <a:gd name="T207" fmla="*/ 3431 h 390"/>
                  <a:gd name="T208" fmla="+- 0 5672 5493"/>
                  <a:gd name="T209" fmla="*/ T208 w 234"/>
                  <a:gd name="T210" fmla="+- 0 3430 3410"/>
                  <a:gd name="T211" fmla="*/ 3430 h 390"/>
                  <a:gd name="T212" fmla="+- 0 5671 5493"/>
                  <a:gd name="T213" fmla="*/ T212 w 234"/>
                  <a:gd name="T214" fmla="+- 0 3430 3410"/>
                  <a:gd name="T215" fmla="*/ 3430 h 390"/>
                  <a:gd name="T216" fmla="+- 0 5727 5493"/>
                  <a:gd name="T217" fmla="*/ T216 w 234"/>
                  <a:gd name="T218" fmla="+- 0 3430 3410"/>
                  <a:gd name="T219" fmla="*/ 3430 h 390"/>
                  <a:gd name="T220" fmla="+- 0 5729 5493"/>
                  <a:gd name="T221" fmla="*/ T220 w 234"/>
                  <a:gd name="T222" fmla="+- 0 3419 3410"/>
                  <a:gd name="T223" fmla="*/ 3419 h 390"/>
                  <a:gd name="T224" fmla="+- 0 5696 5493"/>
                  <a:gd name="T225" fmla="*/ T224 w 234"/>
                  <a:gd name="T226" fmla="+- 0 3412 3410"/>
                  <a:gd name="T227" fmla="*/ 3412 h 390"/>
                  <a:gd name="T228" fmla="+- 0 5672 5493"/>
                  <a:gd name="T229" fmla="*/ T228 w 234"/>
                  <a:gd name="T230" fmla="+- 0 3410 3410"/>
                  <a:gd name="T231" fmla="*/ 3410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</a:cxnLst>
                <a:rect l="0" t="0" r="r" b="b"/>
                <a:pathLst>
                  <a:path w="234" h="390">
                    <a:moveTo>
                      <a:pt x="179" y="0"/>
                    </a:moveTo>
                    <a:lnTo>
                      <a:pt x="109" y="14"/>
                    </a:lnTo>
                    <a:lnTo>
                      <a:pt x="52" y="54"/>
                    </a:lnTo>
                    <a:lnTo>
                      <a:pt x="14" y="111"/>
                    </a:lnTo>
                    <a:lnTo>
                      <a:pt x="0" y="182"/>
                    </a:lnTo>
                    <a:lnTo>
                      <a:pt x="0" y="183"/>
                    </a:lnTo>
                    <a:lnTo>
                      <a:pt x="14" y="254"/>
                    </a:lnTo>
                    <a:lnTo>
                      <a:pt x="52" y="312"/>
                    </a:lnTo>
                    <a:lnTo>
                      <a:pt x="91" y="338"/>
                    </a:lnTo>
                    <a:lnTo>
                      <a:pt x="95" y="318"/>
                    </a:lnTo>
                    <a:lnTo>
                      <a:pt x="92" y="318"/>
                    </a:lnTo>
                    <a:lnTo>
                      <a:pt x="90" y="318"/>
                    </a:lnTo>
                    <a:lnTo>
                      <a:pt x="87" y="316"/>
                    </a:lnTo>
                    <a:lnTo>
                      <a:pt x="88" y="316"/>
                    </a:lnTo>
                    <a:lnTo>
                      <a:pt x="78" y="308"/>
                    </a:lnTo>
                    <a:lnTo>
                      <a:pt x="67" y="298"/>
                    </a:lnTo>
                    <a:lnTo>
                      <a:pt x="66" y="297"/>
                    </a:lnTo>
                    <a:lnTo>
                      <a:pt x="56" y="286"/>
                    </a:lnTo>
                    <a:lnTo>
                      <a:pt x="47" y="274"/>
                    </a:lnTo>
                    <a:lnTo>
                      <a:pt x="39" y="261"/>
                    </a:lnTo>
                    <a:lnTo>
                      <a:pt x="32" y="246"/>
                    </a:lnTo>
                    <a:lnTo>
                      <a:pt x="32" y="245"/>
                    </a:lnTo>
                    <a:lnTo>
                      <a:pt x="27" y="230"/>
                    </a:lnTo>
                    <a:lnTo>
                      <a:pt x="23" y="216"/>
                    </a:lnTo>
                    <a:lnTo>
                      <a:pt x="21" y="200"/>
                    </a:lnTo>
                    <a:lnTo>
                      <a:pt x="20" y="183"/>
                    </a:lnTo>
                    <a:lnTo>
                      <a:pt x="20" y="166"/>
                    </a:lnTo>
                    <a:lnTo>
                      <a:pt x="21" y="165"/>
                    </a:lnTo>
                    <a:lnTo>
                      <a:pt x="23" y="150"/>
                    </a:lnTo>
                    <a:lnTo>
                      <a:pt x="23" y="149"/>
                    </a:lnTo>
                    <a:lnTo>
                      <a:pt x="27" y="135"/>
                    </a:lnTo>
                    <a:lnTo>
                      <a:pt x="32" y="120"/>
                    </a:lnTo>
                    <a:lnTo>
                      <a:pt x="32" y="119"/>
                    </a:lnTo>
                    <a:lnTo>
                      <a:pt x="39" y="105"/>
                    </a:lnTo>
                    <a:lnTo>
                      <a:pt x="47" y="92"/>
                    </a:lnTo>
                    <a:lnTo>
                      <a:pt x="56" y="79"/>
                    </a:lnTo>
                    <a:lnTo>
                      <a:pt x="66" y="68"/>
                    </a:lnTo>
                    <a:lnTo>
                      <a:pt x="78" y="57"/>
                    </a:lnTo>
                    <a:lnTo>
                      <a:pt x="89" y="48"/>
                    </a:lnTo>
                    <a:lnTo>
                      <a:pt x="90" y="47"/>
                    </a:lnTo>
                    <a:lnTo>
                      <a:pt x="103" y="40"/>
                    </a:lnTo>
                    <a:lnTo>
                      <a:pt x="117" y="33"/>
                    </a:lnTo>
                    <a:lnTo>
                      <a:pt x="117" y="32"/>
                    </a:lnTo>
                    <a:lnTo>
                      <a:pt x="131" y="27"/>
                    </a:lnTo>
                    <a:lnTo>
                      <a:pt x="147" y="23"/>
                    </a:lnTo>
                    <a:lnTo>
                      <a:pt x="146" y="23"/>
                    </a:lnTo>
                    <a:lnTo>
                      <a:pt x="163" y="21"/>
                    </a:lnTo>
                    <a:lnTo>
                      <a:pt x="162" y="21"/>
                    </a:lnTo>
                    <a:lnTo>
                      <a:pt x="179" y="20"/>
                    </a:lnTo>
                    <a:lnTo>
                      <a:pt x="178" y="20"/>
                    </a:lnTo>
                    <a:lnTo>
                      <a:pt x="234" y="20"/>
                    </a:lnTo>
                    <a:lnTo>
                      <a:pt x="236" y="9"/>
                    </a:lnTo>
                    <a:lnTo>
                      <a:pt x="203" y="2"/>
                    </a:lnTo>
                    <a:lnTo>
                      <a:pt x="179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18" name="Freeform 232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80 5493"/>
                  <a:gd name="T1" fmla="*/ T0 w 234"/>
                  <a:gd name="T2" fmla="+- 0 3726 3410"/>
                  <a:gd name="T3" fmla="*/ 3726 h 390"/>
                  <a:gd name="T4" fmla="+- 0 5583 5493"/>
                  <a:gd name="T5" fmla="*/ T4 w 234"/>
                  <a:gd name="T6" fmla="+- 0 3728 3410"/>
                  <a:gd name="T7" fmla="*/ 3728 h 390"/>
                  <a:gd name="T8" fmla="+- 0 5582 5493"/>
                  <a:gd name="T9" fmla="*/ T8 w 234"/>
                  <a:gd name="T10" fmla="+- 0 3726 3410"/>
                  <a:gd name="T11" fmla="*/ 3726 h 390"/>
                  <a:gd name="T12" fmla="+- 0 5580 5493"/>
                  <a:gd name="T13" fmla="*/ T12 w 234"/>
                  <a:gd name="T14" fmla="+- 0 3726 3410"/>
                  <a:gd name="T15" fmla="*/ 3726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34" h="390">
                    <a:moveTo>
                      <a:pt x="87" y="316"/>
                    </a:moveTo>
                    <a:lnTo>
                      <a:pt x="90" y="318"/>
                    </a:lnTo>
                    <a:lnTo>
                      <a:pt x="89" y="316"/>
                    </a:lnTo>
                    <a:lnTo>
                      <a:pt x="87" y="3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19" name="Freeform 231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82 5493"/>
                  <a:gd name="T1" fmla="*/ T0 w 234"/>
                  <a:gd name="T2" fmla="+- 0 3726 3410"/>
                  <a:gd name="T3" fmla="*/ 3726 h 390"/>
                  <a:gd name="T4" fmla="+- 0 5583 5493"/>
                  <a:gd name="T5" fmla="*/ T4 w 234"/>
                  <a:gd name="T6" fmla="+- 0 3728 3410"/>
                  <a:gd name="T7" fmla="*/ 3728 h 390"/>
                  <a:gd name="T8" fmla="+- 0 5585 5493"/>
                  <a:gd name="T9" fmla="*/ T8 w 234"/>
                  <a:gd name="T10" fmla="+- 0 3728 3410"/>
                  <a:gd name="T11" fmla="*/ 3728 h 390"/>
                  <a:gd name="T12" fmla="+- 0 5582 5493"/>
                  <a:gd name="T13" fmla="*/ T12 w 234"/>
                  <a:gd name="T14" fmla="+- 0 3726 3410"/>
                  <a:gd name="T15" fmla="*/ 3726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34" h="390">
                    <a:moveTo>
                      <a:pt x="89" y="316"/>
                    </a:moveTo>
                    <a:lnTo>
                      <a:pt x="90" y="318"/>
                    </a:lnTo>
                    <a:lnTo>
                      <a:pt x="92" y="318"/>
                    </a:lnTo>
                    <a:lnTo>
                      <a:pt x="89" y="3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20" name="Freeform 230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81 5493"/>
                  <a:gd name="T1" fmla="*/ T0 w 234"/>
                  <a:gd name="T2" fmla="+- 0 3726 3410"/>
                  <a:gd name="T3" fmla="*/ 3726 h 390"/>
                  <a:gd name="T4" fmla="+- 0 5580 5493"/>
                  <a:gd name="T5" fmla="*/ T4 w 234"/>
                  <a:gd name="T6" fmla="+- 0 3726 3410"/>
                  <a:gd name="T7" fmla="*/ 3726 h 390"/>
                  <a:gd name="T8" fmla="+- 0 5582 5493"/>
                  <a:gd name="T9" fmla="*/ T8 w 234"/>
                  <a:gd name="T10" fmla="+- 0 3726 3410"/>
                  <a:gd name="T11" fmla="*/ 3726 h 390"/>
                  <a:gd name="T12" fmla="+- 0 5581 5493"/>
                  <a:gd name="T13" fmla="*/ T12 w 234"/>
                  <a:gd name="T14" fmla="+- 0 3726 3410"/>
                  <a:gd name="T15" fmla="*/ 3726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34" h="390">
                    <a:moveTo>
                      <a:pt x="88" y="316"/>
                    </a:moveTo>
                    <a:lnTo>
                      <a:pt x="87" y="316"/>
                    </a:lnTo>
                    <a:lnTo>
                      <a:pt x="89" y="316"/>
                    </a:lnTo>
                    <a:lnTo>
                      <a:pt x="88" y="31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21" name="Freeform 229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70 5493"/>
                  <a:gd name="T1" fmla="*/ T0 w 234"/>
                  <a:gd name="T2" fmla="+- 0 3718 3410"/>
                  <a:gd name="T3" fmla="*/ 3718 h 390"/>
                  <a:gd name="T4" fmla="+- 0 5571 5493"/>
                  <a:gd name="T5" fmla="*/ T4 w 234"/>
                  <a:gd name="T6" fmla="+- 0 3718 3410"/>
                  <a:gd name="T7" fmla="*/ 3718 h 390"/>
                  <a:gd name="T8" fmla="+- 0 5570 5493"/>
                  <a:gd name="T9" fmla="*/ T8 w 234"/>
                  <a:gd name="T10" fmla="+- 0 3718 3410"/>
                  <a:gd name="T11" fmla="*/ 3718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77" y="308"/>
                    </a:moveTo>
                    <a:lnTo>
                      <a:pt x="78" y="308"/>
                    </a:lnTo>
                    <a:lnTo>
                      <a:pt x="77" y="30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22" name="Freeform 228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59 5493"/>
                  <a:gd name="T1" fmla="*/ T0 w 234"/>
                  <a:gd name="T2" fmla="+- 0 3707 3410"/>
                  <a:gd name="T3" fmla="*/ 3707 h 390"/>
                  <a:gd name="T4" fmla="+- 0 5560 5493"/>
                  <a:gd name="T5" fmla="*/ T4 w 234"/>
                  <a:gd name="T6" fmla="+- 0 3708 3410"/>
                  <a:gd name="T7" fmla="*/ 3708 h 390"/>
                  <a:gd name="T8" fmla="+- 0 5559 5493"/>
                  <a:gd name="T9" fmla="*/ T8 w 234"/>
                  <a:gd name="T10" fmla="+- 0 3708 3410"/>
                  <a:gd name="T11" fmla="*/ 3708 h 390"/>
                  <a:gd name="T12" fmla="+- 0 5559 5493"/>
                  <a:gd name="T13" fmla="*/ T12 w 234"/>
                  <a:gd name="T14" fmla="+- 0 3707 3410"/>
                  <a:gd name="T15" fmla="*/ 3707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34" h="390">
                    <a:moveTo>
                      <a:pt x="66" y="297"/>
                    </a:moveTo>
                    <a:lnTo>
                      <a:pt x="67" y="298"/>
                    </a:lnTo>
                    <a:lnTo>
                      <a:pt x="66" y="298"/>
                    </a:lnTo>
                    <a:lnTo>
                      <a:pt x="66" y="29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23" name="Freeform 227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59 5493"/>
                  <a:gd name="T1" fmla="*/ T0 w 234"/>
                  <a:gd name="T2" fmla="+- 0 3708 3410"/>
                  <a:gd name="T3" fmla="*/ 3708 h 390"/>
                  <a:gd name="T4" fmla="+- 0 5560 5493"/>
                  <a:gd name="T5" fmla="*/ T4 w 234"/>
                  <a:gd name="T6" fmla="+- 0 3708 3410"/>
                  <a:gd name="T7" fmla="*/ 3708 h 390"/>
                  <a:gd name="T8" fmla="+- 0 5559 5493"/>
                  <a:gd name="T9" fmla="*/ T8 w 234"/>
                  <a:gd name="T10" fmla="+- 0 3708 3410"/>
                  <a:gd name="T11" fmla="*/ 3708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66" y="298"/>
                    </a:moveTo>
                    <a:lnTo>
                      <a:pt x="67" y="298"/>
                    </a:lnTo>
                    <a:lnTo>
                      <a:pt x="66" y="29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24" name="Freeform 226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59 5493"/>
                  <a:gd name="T1" fmla="*/ T0 w 234"/>
                  <a:gd name="T2" fmla="+- 0 3707 3410"/>
                  <a:gd name="T3" fmla="*/ 3707 h 390"/>
                  <a:gd name="T4" fmla="+- 0 5559 5493"/>
                  <a:gd name="T5" fmla="*/ T4 w 234"/>
                  <a:gd name="T6" fmla="+- 0 3708 3410"/>
                  <a:gd name="T7" fmla="*/ 3708 h 390"/>
                  <a:gd name="T8" fmla="+- 0 5559 5493"/>
                  <a:gd name="T9" fmla="*/ T8 w 234"/>
                  <a:gd name="T10" fmla="+- 0 3707 3410"/>
                  <a:gd name="T11" fmla="*/ 3707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66" y="297"/>
                    </a:moveTo>
                    <a:lnTo>
                      <a:pt x="66" y="298"/>
                    </a:lnTo>
                    <a:lnTo>
                      <a:pt x="66" y="29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25" name="Freeform 225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49 5493"/>
                  <a:gd name="T1" fmla="*/ T0 w 234"/>
                  <a:gd name="T2" fmla="+- 0 3696 3410"/>
                  <a:gd name="T3" fmla="*/ 3696 h 390"/>
                  <a:gd name="T4" fmla="+- 0 5549 5493"/>
                  <a:gd name="T5" fmla="*/ T4 w 234"/>
                  <a:gd name="T6" fmla="+- 0 3696 3410"/>
                  <a:gd name="T7" fmla="*/ 3696 h 390"/>
                  <a:gd name="T8" fmla="+- 0 5549 5493"/>
                  <a:gd name="T9" fmla="*/ T8 w 234"/>
                  <a:gd name="T10" fmla="+- 0 3696 3410"/>
                  <a:gd name="T11" fmla="*/ 3696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56" y="286"/>
                    </a:moveTo>
                    <a:lnTo>
                      <a:pt x="56" y="28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26" name="Freeform 224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40 5493"/>
                  <a:gd name="T1" fmla="*/ T0 w 234"/>
                  <a:gd name="T2" fmla="+- 0 3683 3410"/>
                  <a:gd name="T3" fmla="*/ 3683 h 390"/>
                  <a:gd name="T4" fmla="+- 0 5540 5493"/>
                  <a:gd name="T5" fmla="*/ T4 w 234"/>
                  <a:gd name="T6" fmla="+- 0 3684 3410"/>
                  <a:gd name="T7" fmla="*/ 3684 h 390"/>
                  <a:gd name="T8" fmla="+- 0 5540 5493"/>
                  <a:gd name="T9" fmla="*/ T8 w 234"/>
                  <a:gd name="T10" fmla="+- 0 3683 3410"/>
                  <a:gd name="T11" fmla="*/ 3683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47" y="273"/>
                    </a:moveTo>
                    <a:lnTo>
                      <a:pt x="47" y="274"/>
                    </a:lnTo>
                    <a:lnTo>
                      <a:pt x="47" y="27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27" name="Freeform 223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32 5493"/>
                  <a:gd name="T1" fmla="*/ T0 w 234"/>
                  <a:gd name="T2" fmla="+- 0 3670 3410"/>
                  <a:gd name="T3" fmla="*/ 3670 h 390"/>
                  <a:gd name="T4" fmla="+- 0 5532 5493"/>
                  <a:gd name="T5" fmla="*/ T4 w 234"/>
                  <a:gd name="T6" fmla="+- 0 3671 3410"/>
                  <a:gd name="T7" fmla="*/ 3671 h 390"/>
                  <a:gd name="T8" fmla="+- 0 5532 5493"/>
                  <a:gd name="T9" fmla="*/ T8 w 234"/>
                  <a:gd name="T10" fmla="+- 0 3670 3410"/>
                  <a:gd name="T11" fmla="*/ 3670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39" y="260"/>
                    </a:moveTo>
                    <a:lnTo>
                      <a:pt x="39" y="261"/>
                    </a:lnTo>
                    <a:lnTo>
                      <a:pt x="39" y="26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28" name="Freeform 222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25 5493"/>
                  <a:gd name="T1" fmla="*/ T0 w 234"/>
                  <a:gd name="T2" fmla="+- 0 3655 3410"/>
                  <a:gd name="T3" fmla="*/ 3655 h 390"/>
                  <a:gd name="T4" fmla="+- 0 5525 5493"/>
                  <a:gd name="T5" fmla="*/ T4 w 234"/>
                  <a:gd name="T6" fmla="+- 0 3656 3410"/>
                  <a:gd name="T7" fmla="*/ 3656 h 390"/>
                  <a:gd name="T8" fmla="+- 0 5525 5493"/>
                  <a:gd name="T9" fmla="*/ T8 w 234"/>
                  <a:gd name="T10" fmla="+- 0 3656 3410"/>
                  <a:gd name="T11" fmla="*/ 3656 h 390"/>
                  <a:gd name="T12" fmla="+- 0 5525 5493"/>
                  <a:gd name="T13" fmla="*/ T12 w 234"/>
                  <a:gd name="T14" fmla="+- 0 3655 3410"/>
                  <a:gd name="T15" fmla="*/ 3655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34" h="390">
                    <a:moveTo>
                      <a:pt x="32" y="245"/>
                    </a:moveTo>
                    <a:lnTo>
                      <a:pt x="32" y="246"/>
                    </a:lnTo>
                    <a:lnTo>
                      <a:pt x="32" y="24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29" name="Freeform 221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25 5493"/>
                  <a:gd name="T1" fmla="*/ T0 w 234"/>
                  <a:gd name="T2" fmla="+- 0 3656 3410"/>
                  <a:gd name="T3" fmla="*/ 3656 h 390"/>
                  <a:gd name="T4" fmla="+- 0 5525 5493"/>
                  <a:gd name="T5" fmla="*/ T4 w 234"/>
                  <a:gd name="T6" fmla="+- 0 3656 3410"/>
                  <a:gd name="T7" fmla="*/ 3656 h 390"/>
                  <a:gd name="T8" fmla="+- 0 5525 5493"/>
                  <a:gd name="T9" fmla="*/ T8 w 234"/>
                  <a:gd name="T10" fmla="+- 0 3656 3410"/>
                  <a:gd name="T11" fmla="*/ 3656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32" y="246"/>
                    </a:moveTo>
                    <a:lnTo>
                      <a:pt x="32" y="24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30" name="Freeform 220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25 5493"/>
                  <a:gd name="T1" fmla="*/ T0 w 234"/>
                  <a:gd name="T2" fmla="+- 0 3655 3410"/>
                  <a:gd name="T3" fmla="*/ 3655 h 390"/>
                  <a:gd name="T4" fmla="+- 0 5525 5493"/>
                  <a:gd name="T5" fmla="*/ T4 w 234"/>
                  <a:gd name="T6" fmla="+- 0 3656 3410"/>
                  <a:gd name="T7" fmla="*/ 3656 h 390"/>
                  <a:gd name="T8" fmla="+- 0 5525 5493"/>
                  <a:gd name="T9" fmla="*/ T8 w 234"/>
                  <a:gd name="T10" fmla="+- 0 3655 3410"/>
                  <a:gd name="T11" fmla="*/ 3655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32" y="245"/>
                    </a:moveTo>
                    <a:lnTo>
                      <a:pt x="32" y="246"/>
                    </a:lnTo>
                    <a:lnTo>
                      <a:pt x="32" y="24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31" name="Freeform 219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20 5493"/>
                  <a:gd name="T1" fmla="*/ T0 w 234"/>
                  <a:gd name="T2" fmla="+- 0 3640 3410"/>
                  <a:gd name="T3" fmla="*/ 3640 h 390"/>
                  <a:gd name="T4" fmla="+- 0 5520 5493"/>
                  <a:gd name="T5" fmla="*/ T4 w 234"/>
                  <a:gd name="T6" fmla="+- 0 3641 3410"/>
                  <a:gd name="T7" fmla="*/ 3641 h 390"/>
                  <a:gd name="T8" fmla="+- 0 5520 5493"/>
                  <a:gd name="T9" fmla="*/ T8 w 234"/>
                  <a:gd name="T10" fmla="+- 0 3640 3410"/>
                  <a:gd name="T11" fmla="*/ 3640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27" y="230"/>
                    </a:moveTo>
                    <a:lnTo>
                      <a:pt x="27" y="231"/>
                    </a:lnTo>
                    <a:lnTo>
                      <a:pt x="27" y="23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32" name="Freeform 218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16 5493"/>
                  <a:gd name="T1" fmla="*/ T0 w 234"/>
                  <a:gd name="T2" fmla="+- 0 3625 3410"/>
                  <a:gd name="T3" fmla="*/ 3625 h 390"/>
                  <a:gd name="T4" fmla="+- 0 5516 5493"/>
                  <a:gd name="T5" fmla="*/ T4 w 234"/>
                  <a:gd name="T6" fmla="+- 0 3626 3410"/>
                  <a:gd name="T7" fmla="*/ 3626 h 390"/>
                  <a:gd name="T8" fmla="+- 0 5516 5493"/>
                  <a:gd name="T9" fmla="*/ T8 w 234"/>
                  <a:gd name="T10" fmla="+- 0 3625 3410"/>
                  <a:gd name="T11" fmla="*/ 3625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23" y="215"/>
                    </a:moveTo>
                    <a:lnTo>
                      <a:pt x="23" y="216"/>
                    </a:lnTo>
                    <a:lnTo>
                      <a:pt x="23" y="2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33" name="Freeform 217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16 5493"/>
                  <a:gd name="T1" fmla="*/ T0 w 234"/>
                  <a:gd name="T2" fmla="+- 0 3625 3410"/>
                  <a:gd name="T3" fmla="*/ 3625 h 390"/>
                  <a:gd name="T4" fmla="+- 0 5516 5493"/>
                  <a:gd name="T5" fmla="*/ T4 w 234"/>
                  <a:gd name="T6" fmla="+- 0 3625 3410"/>
                  <a:gd name="T7" fmla="*/ 3625 h 390"/>
                  <a:gd name="T8" fmla="+- 0 5516 5493"/>
                  <a:gd name="T9" fmla="*/ T8 w 234"/>
                  <a:gd name="T10" fmla="+- 0 3625 3410"/>
                  <a:gd name="T11" fmla="*/ 3625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23" y="215"/>
                    </a:moveTo>
                    <a:lnTo>
                      <a:pt x="23" y="2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34" name="Freeform 216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13 5493"/>
                  <a:gd name="T1" fmla="*/ T0 w 234"/>
                  <a:gd name="T2" fmla="+- 0 3609 3410"/>
                  <a:gd name="T3" fmla="*/ 3609 h 390"/>
                  <a:gd name="T4" fmla="+- 0 5513 5493"/>
                  <a:gd name="T5" fmla="*/ T4 w 234"/>
                  <a:gd name="T6" fmla="+- 0 3610 3410"/>
                  <a:gd name="T7" fmla="*/ 3610 h 390"/>
                  <a:gd name="T8" fmla="+- 0 5513 5493"/>
                  <a:gd name="T9" fmla="*/ T8 w 234"/>
                  <a:gd name="T10" fmla="+- 0 3609 3410"/>
                  <a:gd name="T11" fmla="*/ 3609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20" y="199"/>
                    </a:moveTo>
                    <a:lnTo>
                      <a:pt x="20" y="200"/>
                    </a:lnTo>
                    <a:lnTo>
                      <a:pt x="20" y="19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35" name="Freeform 215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13 5493"/>
                  <a:gd name="T1" fmla="*/ T0 w 234"/>
                  <a:gd name="T2" fmla="+- 0 3593 3410"/>
                  <a:gd name="T3" fmla="*/ 3593 h 390"/>
                  <a:gd name="T4" fmla="+- 0 5513 5493"/>
                  <a:gd name="T5" fmla="*/ T4 w 234"/>
                  <a:gd name="T6" fmla="+- 0 3593 3410"/>
                  <a:gd name="T7" fmla="*/ 3593 h 390"/>
                  <a:gd name="T8" fmla="+- 0 5513 5493"/>
                  <a:gd name="T9" fmla="*/ T8 w 234"/>
                  <a:gd name="T10" fmla="+- 0 3593 3410"/>
                  <a:gd name="T11" fmla="*/ 3593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20" y="183"/>
                    </a:moveTo>
                    <a:lnTo>
                      <a:pt x="20" y="18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36" name="Freeform 214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13 5493"/>
                  <a:gd name="T1" fmla="*/ T0 w 234"/>
                  <a:gd name="T2" fmla="+- 0 3592 3410"/>
                  <a:gd name="T3" fmla="*/ 3592 h 390"/>
                  <a:gd name="T4" fmla="+- 0 5513 5493"/>
                  <a:gd name="T5" fmla="*/ T4 w 234"/>
                  <a:gd name="T6" fmla="+- 0 3593 3410"/>
                  <a:gd name="T7" fmla="*/ 3593 h 390"/>
                  <a:gd name="T8" fmla="+- 0 5513 5493"/>
                  <a:gd name="T9" fmla="*/ T8 w 234"/>
                  <a:gd name="T10" fmla="+- 0 3592 3410"/>
                  <a:gd name="T11" fmla="*/ 3592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20" y="182"/>
                    </a:moveTo>
                    <a:lnTo>
                      <a:pt x="20" y="183"/>
                    </a:lnTo>
                    <a:lnTo>
                      <a:pt x="20" y="18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37" name="Freeform 213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14 5493"/>
                  <a:gd name="T1" fmla="*/ T0 w 234"/>
                  <a:gd name="T2" fmla="+- 0 3575 3410"/>
                  <a:gd name="T3" fmla="*/ 3575 h 390"/>
                  <a:gd name="T4" fmla="+- 0 5513 5493"/>
                  <a:gd name="T5" fmla="*/ T4 w 234"/>
                  <a:gd name="T6" fmla="+- 0 3576 3410"/>
                  <a:gd name="T7" fmla="*/ 3576 h 390"/>
                  <a:gd name="T8" fmla="+- 0 5514 5493"/>
                  <a:gd name="T9" fmla="*/ T8 w 234"/>
                  <a:gd name="T10" fmla="+- 0 3575 3410"/>
                  <a:gd name="T11" fmla="*/ 3575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21" y="165"/>
                    </a:moveTo>
                    <a:lnTo>
                      <a:pt x="20" y="166"/>
                    </a:lnTo>
                    <a:lnTo>
                      <a:pt x="21" y="16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38" name="Freeform 212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16 5493"/>
                  <a:gd name="T1" fmla="*/ T0 w 234"/>
                  <a:gd name="T2" fmla="+- 0 3560 3410"/>
                  <a:gd name="T3" fmla="*/ 3560 h 390"/>
                  <a:gd name="T4" fmla="+- 0 5516 5493"/>
                  <a:gd name="T5" fmla="*/ T4 w 234"/>
                  <a:gd name="T6" fmla="+- 0 3560 3410"/>
                  <a:gd name="T7" fmla="*/ 3560 h 390"/>
                  <a:gd name="T8" fmla="+- 0 5516 5493"/>
                  <a:gd name="T9" fmla="*/ T8 w 234"/>
                  <a:gd name="T10" fmla="+- 0 3560 3410"/>
                  <a:gd name="T11" fmla="*/ 3560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23" y="150"/>
                    </a:moveTo>
                    <a:lnTo>
                      <a:pt x="23" y="1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39" name="Freeform 211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16 5493"/>
                  <a:gd name="T1" fmla="*/ T0 w 234"/>
                  <a:gd name="T2" fmla="+- 0 3559 3410"/>
                  <a:gd name="T3" fmla="*/ 3559 h 390"/>
                  <a:gd name="T4" fmla="+- 0 5516 5493"/>
                  <a:gd name="T5" fmla="*/ T4 w 234"/>
                  <a:gd name="T6" fmla="+- 0 3560 3410"/>
                  <a:gd name="T7" fmla="*/ 3560 h 390"/>
                  <a:gd name="T8" fmla="+- 0 5516 5493"/>
                  <a:gd name="T9" fmla="*/ T8 w 234"/>
                  <a:gd name="T10" fmla="+- 0 3559 3410"/>
                  <a:gd name="T11" fmla="*/ 3559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23" y="149"/>
                    </a:moveTo>
                    <a:lnTo>
                      <a:pt x="23" y="150"/>
                    </a:lnTo>
                    <a:lnTo>
                      <a:pt x="23" y="14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32" name="Freeform 210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20 5493"/>
                  <a:gd name="T1" fmla="*/ T0 w 234"/>
                  <a:gd name="T2" fmla="+- 0 3544 3410"/>
                  <a:gd name="T3" fmla="*/ 3544 h 390"/>
                  <a:gd name="T4" fmla="+- 0 5520 5493"/>
                  <a:gd name="T5" fmla="*/ T4 w 234"/>
                  <a:gd name="T6" fmla="+- 0 3545 3410"/>
                  <a:gd name="T7" fmla="*/ 3545 h 390"/>
                  <a:gd name="T8" fmla="+- 0 5520 5493"/>
                  <a:gd name="T9" fmla="*/ T8 w 234"/>
                  <a:gd name="T10" fmla="+- 0 3544 3410"/>
                  <a:gd name="T11" fmla="*/ 3544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27" y="134"/>
                    </a:moveTo>
                    <a:lnTo>
                      <a:pt x="27" y="135"/>
                    </a:lnTo>
                    <a:lnTo>
                      <a:pt x="27" y="1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33" name="Freeform 209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25 5493"/>
                  <a:gd name="T1" fmla="*/ T0 w 234"/>
                  <a:gd name="T2" fmla="+- 0 3529 3410"/>
                  <a:gd name="T3" fmla="*/ 3529 h 390"/>
                  <a:gd name="T4" fmla="+- 0 5525 5493"/>
                  <a:gd name="T5" fmla="*/ T4 w 234"/>
                  <a:gd name="T6" fmla="+- 0 3530 3410"/>
                  <a:gd name="T7" fmla="*/ 3530 h 390"/>
                  <a:gd name="T8" fmla="+- 0 5525 5493"/>
                  <a:gd name="T9" fmla="*/ T8 w 234"/>
                  <a:gd name="T10" fmla="+- 0 3529 3410"/>
                  <a:gd name="T11" fmla="*/ 3529 h 390"/>
                  <a:gd name="T12" fmla="+- 0 5525 5493"/>
                  <a:gd name="T13" fmla="*/ T12 w 234"/>
                  <a:gd name="T14" fmla="+- 0 3529 3410"/>
                  <a:gd name="T15" fmla="*/ 3529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34" h="390">
                    <a:moveTo>
                      <a:pt x="32" y="119"/>
                    </a:moveTo>
                    <a:lnTo>
                      <a:pt x="32" y="120"/>
                    </a:lnTo>
                    <a:lnTo>
                      <a:pt x="32" y="11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34" name="Freeform 208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25 5493"/>
                  <a:gd name="T1" fmla="*/ T0 w 234"/>
                  <a:gd name="T2" fmla="+- 0 3529 3410"/>
                  <a:gd name="T3" fmla="*/ 3529 h 390"/>
                  <a:gd name="T4" fmla="+- 0 5525 5493"/>
                  <a:gd name="T5" fmla="*/ T4 w 234"/>
                  <a:gd name="T6" fmla="+- 0 3530 3410"/>
                  <a:gd name="T7" fmla="*/ 3530 h 390"/>
                  <a:gd name="T8" fmla="+- 0 5525 5493"/>
                  <a:gd name="T9" fmla="*/ T8 w 234"/>
                  <a:gd name="T10" fmla="+- 0 3529 3410"/>
                  <a:gd name="T11" fmla="*/ 3529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32" y="119"/>
                    </a:moveTo>
                    <a:lnTo>
                      <a:pt x="32" y="120"/>
                    </a:lnTo>
                    <a:lnTo>
                      <a:pt x="32" y="11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35" name="Freeform 207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25 5493"/>
                  <a:gd name="T1" fmla="*/ T0 w 234"/>
                  <a:gd name="T2" fmla="+- 0 3529 3410"/>
                  <a:gd name="T3" fmla="*/ 3529 h 390"/>
                  <a:gd name="T4" fmla="+- 0 5525 5493"/>
                  <a:gd name="T5" fmla="*/ T4 w 234"/>
                  <a:gd name="T6" fmla="+- 0 3529 3410"/>
                  <a:gd name="T7" fmla="*/ 3529 h 390"/>
                  <a:gd name="T8" fmla="+- 0 5525 5493"/>
                  <a:gd name="T9" fmla="*/ T8 w 234"/>
                  <a:gd name="T10" fmla="+- 0 3529 3410"/>
                  <a:gd name="T11" fmla="*/ 3529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32" y="119"/>
                    </a:moveTo>
                    <a:lnTo>
                      <a:pt x="32" y="11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36" name="Freeform 206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32 5493"/>
                  <a:gd name="T1" fmla="*/ T0 w 234"/>
                  <a:gd name="T2" fmla="+- 0 3515 3410"/>
                  <a:gd name="T3" fmla="*/ 3515 h 390"/>
                  <a:gd name="T4" fmla="+- 0 5532 5493"/>
                  <a:gd name="T5" fmla="*/ T4 w 234"/>
                  <a:gd name="T6" fmla="+- 0 3515 3410"/>
                  <a:gd name="T7" fmla="*/ 3515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34" h="390">
                    <a:moveTo>
                      <a:pt x="39" y="105"/>
                    </a:moveTo>
                    <a:lnTo>
                      <a:pt x="39" y="10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37" name="Freeform 205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32 5493"/>
                  <a:gd name="T1" fmla="*/ T0 w 234"/>
                  <a:gd name="T2" fmla="+- 0 3515 3410"/>
                  <a:gd name="T3" fmla="*/ 3515 h 390"/>
                  <a:gd name="T4" fmla="+- 0 5532 5493"/>
                  <a:gd name="T5" fmla="*/ T4 w 234"/>
                  <a:gd name="T6" fmla="+- 0 3515 3410"/>
                  <a:gd name="T7" fmla="*/ 3515 h 390"/>
                  <a:gd name="T8" fmla="+- 0 5532 5493"/>
                  <a:gd name="T9" fmla="*/ T8 w 234"/>
                  <a:gd name="T10" fmla="+- 0 3515 3410"/>
                  <a:gd name="T11" fmla="*/ 3515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39" y="105"/>
                    </a:moveTo>
                    <a:lnTo>
                      <a:pt x="39" y="10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38" name="Freeform 204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40 5493"/>
                  <a:gd name="T1" fmla="*/ T0 w 234"/>
                  <a:gd name="T2" fmla="+- 0 3501 3410"/>
                  <a:gd name="T3" fmla="*/ 3501 h 390"/>
                  <a:gd name="T4" fmla="+- 0 5540 5493"/>
                  <a:gd name="T5" fmla="*/ T4 w 234"/>
                  <a:gd name="T6" fmla="+- 0 3502 3410"/>
                  <a:gd name="T7" fmla="*/ 3502 h 390"/>
                  <a:gd name="T8" fmla="+- 0 5540 5493"/>
                  <a:gd name="T9" fmla="*/ T8 w 234"/>
                  <a:gd name="T10" fmla="+- 0 3501 3410"/>
                  <a:gd name="T11" fmla="*/ 3501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47" y="91"/>
                    </a:moveTo>
                    <a:lnTo>
                      <a:pt x="47" y="92"/>
                    </a:lnTo>
                    <a:lnTo>
                      <a:pt x="47" y="9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39" name="Freeform 203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49 5493"/>
                  <a:gd name="T1" fmla="*/ T0 w 234"/>
                  <a:gd name="T2" fmla="+- 0 3489 3410"/>
                  <a:gd name="T3" fmla="*/ 3489 h 390"/>
                  <a:gd name="T4" fmla="+- 0 5549 5493"/>
                  <a:gd name="T5" fmla="*/ T4 w 234"/>
                  <a:gd name="T6" fmla="+- 0 3489 3410"/>
                  <a:gd name="T7" fmla="*/ 3489 h 390"/>
                  <a:gd name="T8" fmla="+- 0 5549 5493"/>
                  <a:gd name="T9" fmla="*/ T8 w 234"/>
                  <a:gd name="T10" fmla="+- 0 3489 3410"/>
                  <a:gd name="T11" fmla="*/ 3489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56" y="79"/>
                    </a:moveTo>
                    <a:lnTo>
                      <a:pt x="56" y="7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0" name="Freeform 202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60 5493"/>
                  <a:gd name="T1" fmla="*/ T0 w 234"/>
                  <a:gd name="T2" fmla="+- 0 3477 3410"/>
                  <a:gd name="T3" fmla="*/ 3477 h 390"/>
                  <a:gd name="T4" fmla="+- 0 5559 5493"/>
                  <a:gd name="T5" fmla="*/ T4 w 234"/>
                  <a:gd name="T6" fmla="+- 0 3478 3410"/>
                  <a:gd name="T7" fmla="*/ 3478 h 390"/>
                  <a:gd name="T8" fmla="+- 0 5559 5493"/>
                  <a:gd name="T9" fmla="*/ T8 w 234"/>
                  <a:gd name="T10" fmla="+- 0 3478 3410"/>
                  <a:gd name="T11" fmla="*/ 3478 h 390"/>
                  <a:gd name="T12" fmla="+- 0 5560 5493"/>
                  <a:gd name="T13" fmla="*/ T12 w 234"/>
                  <a:gd name="T14" fmla="+- 0 3477 3410"/>
                  <a:gd name="T15" fmla="*/ 3477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34" h="390">
                    <a:moveTo>
                      <a:pt x="67" y="67"/>
                    </a:moveTo>
                    <a:lnTo>
                      <a:pt x="66" y="68"/>
                    </a:lnTo>
                    <a:lnTo>
                      <a:pt x="67" y="6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1" name="Freeform 201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71 5493"/>
                  <a:gd name="T1" fmla="*/ T0 w 234"/>
                  <a:gd name="T2" fmla="+- 0 3467 3410"/>
                  <a:gd name="T3" fmla="*/ 3467 h 390"/>
                  <a:gd name="T4" fmla="+- 0 5570 5493"/>
                  <a:gd name="T5" fmla="*/ T4 w 234"/>
                  <a:gd name="T6" fmla="+- 0 3467 3410"/>
                  <a:gd name="T7" fmla="*/ 3467 h 390"/>
                  <a:gd name="T8" fmla="+- 0 5571 5493"/>
                  <a:gd name="T9" fmla="*/ T8 w 234"/>
                  <a:gd name="T10" fmla="+- 0 3467 3410"/>
                  <a:gd name="T11" fmla="*/ 3467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78" y="57"/>
                    </a:moveTo>
                    <a:lnTo>
                      <a:pt x="77" y="57"/>
                    </a:lnTo>
                    <a:lnTo>
                      <a:pt x="78" y="5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2" name="Freeform 200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83 5493"/>
                  <a:gd name="T1" fmla="*/ T0 w 234"/>
                  <a:gd name="T2" fmla="+- 0 3457 3410"/>
                  <a:gd name="T3" fmla="*/ 3457 h 390"/>
                  <a:gd name="T4" fmla="+- 0 5582 5493"/>
                  <a:gd name="T5" fmla="*/ T4 w 234"/>
                  <a:gd name="T6" fmla="+- 0 3458 3410"/>
                  <a:gd name="T7" fmla="*/ 3458 h 390"/>
                  <a:gd name="T8" fmla="+- 0 5583 5493"/>
                  <a:gd name="T9" fmla="*/ T8 w 234"/>
                  <a:gd name="T10" fmla="+- 0 3457 3410"/>
                  <a:gd name="T11" fmla="*/ 3457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90" y="47"/>
                    </a:moveTo>
                    <a:lnTo>
                      <a:pt x="89" y="48"/>
                    </a:lnTo>
                    <a:lnTo>
                      <a:pt x="90" y="4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3" name="Freeform 199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596 5493"/>
                  <a:gd name="T1" fmla="*/ T0 w 234"/>
                  <a:gd name="T2" fmla="+- 0 3449 3410"/>
                  <a:gd name="T3" fmla="*/ 3449 h 390"/>
                  <a:gd name="T4" fmla="+- 0 5596 5493"/>
                  <a:gd name="T5" fmla="*/ T4 w 234"/>
                  <a:gd name="T6" fmla="+- 0 3450 3410"/>
                  <a:gd name="T7" fmla="*/ 3450 h 390"/>
                  <a:gd name="T8" fmla="+- 0 5596 5493"/>
                  <a:gd name="T9" fmla="*/ T8 w 234"/>
                  <a:gd name="T10" fmla="+- 0 3449 3410"/>
                  <a:gd name="T11" fmla="*/ 3449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103" y="39"/>
                    </a:moveTo>
                    <a:lnTo>
                      <a:pt x="103" y="40"/>
                    </a:lnTo>
                    <a:lnTo>
                      <a:pt x="103" y="3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4" name="Freeform 198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610 5493"/>
                  <a:gd name="T1" fmla="*/ T0 w 234"/>
                  <a:gd name="T2" fmla="+- 0 3442 3410"/>
                  <a:gd name="T3" fmla="*/ 3442 h 390"/>
                  <a:gd name="T4" fmla="+- 0 5609 5493"/>
                  <a:gd name="T5" fmla="*/ T4 w 234"/>
                  <a:gd name="T6" fmla="+- 0 3443 3410"/>
                  <a:gd name="T7" fmla="*/ 3443 h 390"/>
                  <a:gd name="T8" fmla="+- 0 5610 5493"/>
                  <a:gd name="T9" fmla="*/ T8 w 234"/>
                  <a:gd name="T10" fmla="+- 0 3443 3410"/>
                  <a:gd name="T11" fmla="*/ 3443 h 390"/>
                  <a:gd name="T12" fmla="+- 0 5610 5493"/>
                  <a:gd name="T13" fmla="*/ T12 w 234"/>
                  <a:gd name="T14" fmla="+- 0 3442 3410"/>
                  <a:gd name="T15" fmla="*/ 3442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34" h="390">
                    <a:moveTo>
                      <a:pt x="117" y="32"/>
                    </a:moveTo>
                    <a:lnTo>
                      <a:pt x="116" y="33"/>
                    </a:lnTo>
                    <a:lnTo>
                      <a:pt x="117" y="33"/>
                    </a:lnTo>
                    <a:lnTo>
                      <a:pt x="117" y="3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5" name="Freeform 197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610 5493"/>
                  <a:gd name="T1" fmla="*/ T0 w 234"/>
                  <a:gd name="T2" fmla="+- 0 3443 3410"/>
                  <a:gd name="T3" fmla="*/ 3443 h 390"/>
                  <a:gd name="T4" fmla="+- 0 5609 5493"/>
                  <a:gd name="T5" fmla="*/ T4 w 234"/>
                  <a:gd name="T6" fmla="+- 0 3443 3410"/>
                  <a:gd name="T7" fmla="*/ 3443 h 390"/>
                  <a:gd name="T8" fmla="+- 0 5610 5493"/>
                  <a:gd name="T9" fmla="*/ T8 w 234"/>
                  <a:gd name="T10" fmla="+- 0 3443 3410"/>
                  <a:gd name="T11" fmla="*/ 3443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117" y="33"/>
                    </a:moveTo>
                    <a:lnTo>
                      <a:pt x="116" y="33"/>
                    </a:lnTo>
                    <a:lnTo>
                      <a:pt x="117" y="3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6" name="Freeform 196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611 5493"/>
                  <a:gd name="T1" fmla="*/ T0 w 234"/>
                  <a:gd name="T2" fmla="+- 0 3442 3410"/>
                  <a:gd name="T3" fmla="*/ 3442 h 390"/>
                  <a:gd name="T4" fmla="+- 0 5610 5493"/>
                  <a:gd name="T5" fmla="*/ T4 w 234"/>
                  <a:gd name="T6" fmla="+- 0 3443 3410"/>
                  <a:gd name="T7" fmla="*/ 3443 h 390"/>
                  <a:gd name="T8" fmla="+- 0 5611 5493"/>
                  <a:gd name="T9" fmla="*/ T8 w 234"/>
                  <a:gd name="T10" fmla="+- 0 3442 3410"/>
                  <a:gd name="T11" fmla="*/ 3442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34" h="390">
                    <a:moveTo>
                      <a:pt x="118" y="32"/>
                    </a:moveTo>
                    <a:lnTo>
                      <a:pt x="117" y="33"/>
                    </a:lnTo>
                    <a:lnTo>
                      <a:pt x="118" y="3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7" name="Freeform 195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694 5493"/>
                  <a:gd name="T1" fmla="*/ T0 w 234"/>
                  <a:gd name="T2" fmla="+- 0 3432 3410"/>
                  <a:gd name="T3" fmla="*/ 3432 h 390"/>
                  <a:gd name="T4" fmla="+- 0 5725 5493"/>
                  <a:gd name="T5" fmla="*/ T4 w 234"/>
                  <a:gd name="T6" fmla="+- 0 3438 3410"/>
                  <a:gd name="T7" fmla="*/ 3438 h 390"/>
                  <a:gd name="T8" fmla="+- 0 5727 5493"/>
                  <a:gd name="T9" fmla="*/ T8 w 234"/>
                  <a:gd name="T10" fmla="+- 0 3432 3410"/>
                  <a:gd name="T11" fmla="*/ 3432 h 390"/>
                  <a:gd name="T12" fmla="+- 0 5694 5493"/>
                  <a:gd name="T13" fmla="*/ T12 w 234"/>
                  <a:gd name="T14" fmla="+- 0 3432 3410"/>
                  <a:gd name="T15" fmla="*/ 3432 h 390"/>
                  <a:gd name="T16" fmla="+- 0 5694 5493"/>
                  <a:gd name="T17" fmla="*/ T16 w 234"/>
                  <a:gd name="T18" fmla="+- 0 3432 3410"/>
                  <a:gd name="T19" fmla="*/ 3432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34" h="390">
                    <a:moveTo>
                      <a:pt x="201" y="22"/>
                    </a:moveTo>
                    <a:lnTo>
                      <a:pt x="232" y="28"/>
                    </a:lnTo>
                    <a:lnTo>
                      <a:pt x="234" y="22"/>
                    </a:lnTo>
                    <a:lnTo>
                      <a:pt x="201" y="2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8" name="Freeform 194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625 5493"/>
                  <a:gd name="T1" fmla="*/ T0 w 234"/>
                  <a:gd name="T2" fmla="+- 0 3437 3410"/>
                  <a:gd name="T3" fmla="*/ 3437 h 390"/>
                  <a:gd name="T4" fmla="+- 0 5624 5493"/>
                  <a:gd name="T5" fmla="*/ T4 w 234"/>
                  <a:gd name="T6" fmla="+- 0 3437 3410"/>
                  <a:gd name="T7" fmla="*/ 3437 h 390"/>
                  <a:gd name="T8" fmla="+- 0 5624 5493"/>
                  <a:gd name="T9" fmla="*/ T8 w 234"/>
                  <a:gd name="T10" fmla="+- 0 3437 3410"/>
                  <a:gd name="T11" fmla="*/ 3437 h 390"/>
                  <a:gd name="T12" fmla="+- 0 5625 5493"/>
                  <a:gd name="T13" fmla="*/ T12 w 234"/>
                  <a:gd name="T14" fmla="+- 0 3437 3410"/>
                  <a:gd name="T15" fmla="*/ 3437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34" h="390">
                    <a:moveTo>
                      <a:pt x="132" y="27"/>
                    </a:moveTo>
                    <a:lnTo>
                      <a:pt x="131" y="27"/>
                    </a:lnTo>
                    <a:lnTo>
                      <a:pt x="132" y="2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9" name="Freeform 193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640 5493"/>
                  <a:gd name="T1" fmla="*/ T0 w 234"/>
                  <a:gd name="T2" fmla="+- 0 3433 3410"/>
                  <a:gd name="T3" fmla="*/ 3433 h 390"/>
                  <a:gd name="T4" fmla="+- 0 5639 5493"/>
                  <a:gd name="T5" fmla="*/ T4 w 234"/>
                  <a:gd name="T6" fmla="+- 0 3433 3410"/>
                  <a:gd name="T7" fmla="*/ 3433 h 390"/>
                  <a:gd name="T8" fmla="+- 0 5640 5493"/>
                  <a:gd name="T9" fmla="*/ T8 w 234"/>
                  <a:gd name="T10" fmla="+- 0 3433 3410"/>
                  <a:gd name="T11" fmla="*/ 3433 h 390"/>
                  <a:gd name="T12" fmla="+- 0 5640 5493"/>
                  <a:gd name="T13" fmla="*/ T12 w 234"/>
                  <a:gd name="T14" fmla="+- 0 3433 3410"/>
                  <a:gd name="T15" fmla="*/ 3433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34" h="390">
                    <a:moveTo>
                      <a:pt x="147" y="23"/>
                    </a:moveTo>
                    <a:lnTo>
                      <a:pt x="146" y="23"/>
                    </a:lnTo>
                    <a:lnTo>
                      <a:pt x="147" y="2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50" name="Freeform 192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693 5493"/>
                  <a:gd name="T1" fmla="*/ T0 w 234"/>
                  <a:gd name="T2" fmla="+- 0 3431 3410"/>
                  <a:gd name="T3" fmla="*/ 3431 h 390"/>
                  <a:gd name="T4" fmla="+- 0 5694 5493"/>
                  <a:gd name="T5" fmla="*/ T4 w 234"/>
                  <a:gd name="T6" fmla="+- 0 3432 3410"/>
                  <a:gd name="T7" fmla="*/ 3432 h 390"/>
                  <a:gd name="T8" fmla="+- 0 5694 5493"/>
                  <a:gd name="T9" fmla="*/ T8 w 234"/>
                  <a:gd name="T10" fmla="+- 0 3432 3410"/>
                  <a:gd name="T11" fmla="*/ 3432 h 390"/>
                  <a:gd name="T12" fmla="+- 0 5693 5493"/>
                  <a:gd name="T13" fmla="*/ T12 w 234"/>
                  <a:gd name="T14" fmla="+- 0 3431 3410"/>
                  <a:gd name="T15" fmla="*/ 3431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34" h="390">
                    <a:moveTo>
                      <a:pt x="200" y="21"/>
                    </a:moveTo>
                    <a:lnTo>
                      <a:pt x="201" y="22"/>
                    </a:lnTo>
                    <a:lnTo>
                      <a:pt x="200" y="2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51" name="Freeform 191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727 5493"/>
                  <a:gd name="T1" fmla="*/ T0 w 234"/>
                  <a:gd name="T2" fmla="+- 0 3431 3410"/>
                  <a:gd name="T3" fmla="*/ 3431 h 390"/>
                  <a:gd name="T4" fmla="+- 0 5693 5493"/>
                  <a:gd name="T5" fmla="*/ T4 w 234"/>
                  <a:gd name="T6" fmla="+- 0 3431 3410"/>
                  <a:gd name="T7" fmla="*/ 3431 h 390"/>
                  <a:gd name="T8" fmla="+- 0 5694 5493"/>
                  <a:gd name="T9" fmla="*/ T8 w 234"/>
                  <a:gd name="T10" fmla="+- 0 3432 3410"/>
                  <a:gd name="T11" fmla="*/ 3432 h 390"/>
                  <a:gd name="T12" fmla="+- 0 5727 5493"/>
                  <a:gd name="T13" fmla="*/ T12 w 234"/>
                  <a:gd name="T14" fmla="+- 0 3432 3410"/>
                  <a:gd name="T15" fmla="*/ 3432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34" h="390">
                    <a:moveTo>
                      <a:pt x="234" y="21"/>
                    </a:moveTo>
                    <a:lnTo>
                      <a:pt x="200" y="21"/>
                    </a:lnTo>
                    <a:lnTo>
                      <a:pt x="201" y="22"/>
                    </a:lnTo>
                    <a:lnTo>
                      <a:pt x="234" y="2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53" name="Freeform 190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727 5493"/>
                  <a:gd name="T1" fmla="*/ T0 w 234"/>
                  <a:gd name="T2" fmla="+- 0 3430 3410"/>
                  <a:gd name="T3" fmla="*/ 3430 h 390"/>
                  <a:gd name="T4" fmla="+- 0 5672 5493"/>
                  <a:gd name="T5" fmla="*/ T4 w 234"/>
                  <a:gd name="T6" fmla="+- 0 3430 3410"/>
                  <a:gd name="T7" fmla="*/ 3430 h 390"/>
                  <a:gd name="T8" fmla="+- 0 5672 5493"/>
                  <a:gd name="T9" fmla="*/ T8 w 234"/>
                  <a:gd name="T10" fmla="+- 0 3430 3410"/>
                  <a:gd name="T11" fmla="*/ 3430 h 390"/>
                  <a:gd name="T12" fmla="+- 0 5694 5493"/>
                  <a:gd name="T13" fmla="*/ T12 w 234"/>
                  <a:gd name="T14" fmla="+- 0 3432 3410"/>
                  <a:gd name="T15" fmla="*/ 3432 h 390"/>
                  <a:gd name="T16" fmla="+- 0 5693 5493"/>
                  <a:gd name="T17" fmla="*/ T16 w 234"/>
                  <a:gd name="T18" fmla="+- 0 3431 3410"/>
                  <a:gd name="T19" fmla="*/ 3431 h 390"/>
                  <a:gd name="T20" fmla="+- 0 5727 5493"/>
                  <a:gd name="T21" fmla="*/ T20 w 234"/>
                  <a:gd name="T22" fmla="+- 0 3431 3410"/>
                  <a:gd name="T23" fmla="*/ 3431 h 390"/>
                  <a:gd name="T24" fmla="+- 0 5727 5493"/>
                  <a:gd name="T25" fmla="*/ T24 w 234"/>
                  <a:gd name="T26" fmla="+- 0 3430 3410"/>
                  <a:gd name="T27" fmla="*/ 3430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34" h="390">
                    <a:moveTo>
                      <a:pt x="234" y="20"/>
                    </a:moveTo>
                    <a:lnTo>
                      <a:pt x="179" y="20"/>
                    </a:lnTo>
                    <a:lnTo>
                      <a:pt x="201" y="22"/>
                    </a:lnTo>
                    <a:lnTo>
                      <a:pt x="200" y="21"/>
                    </a:lnTo>
                    <a:lnTo>
                      <a:pt x="234" y="21"/>
                    </a:lnTo>
                    <a:lnTo>
                      <a:pt x="234" y="2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54" name="Freeform 189"/>
              <p:cNvSpPr>
                <a:spLocks/>
              </p:cNvSpPr>
              <p:nvPr/>
            </p:nvSpPr>
            <p:spPr bwMode="auto">
              <a:xfrm>
                <a:off x="5493" y="3410"/>
                <a:ext cx="234" cy="390"/>
              </a:xfrm>
              <a:custGeom>
                <a:avLst/>
                <a:gdLst>
                  <a:gd name="T0" fmla="+- 0 5672 5493"/>
                  <a:gd name="T1" fmla="*/ T0 w 234"/>
                  <a:gd name="T2" fmla="+- 0 3430 3410"/>
                  <a:gd name="T3" fmla="*/ 3430 h 390"/>
                  <a:gd name="T4" fmla="+- 0 5671 5493"/>
                  <a:gd name="T5" fmla="*/ T4 w 234"/>
                  <a:gd name="T6" fmla="+- 0 3430 3410"/>
                  <a:gd name="T7" fmla="*/ 3430 h 390"/>
                  <a:gd name="T8" fmla="+- 0 5672 5493"/>
                  <a:gd name="T9" fmla="*/ T8 w 234"/>
                  <a:gd name="T10" fmla="+- 0 3430 3410"/>
                  <a:gd name="T11" fmla="*/ 3430 h 390"/>
                  <a:gd name="T12" fmla="+- 0 5672 5493"/>
                  <a:gd name="T13" fmla="*/ T12 w 234"/>
                  <a:gd name="T14" fmla="+- 0 3430 3410"/>
                  <a:gd name="T15" fmla="*/ 3430 h 3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34" h="390">
                    <a:moveTo>
                      <a:pt x="179" y="20"/>
                    </a:moveTo>
                    <a:lnTo>
                      <a:pt x="178" y="20"/>
                    </a:lnTo>
                    <a:lnTo>
                      <a:pt x="179" y="2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3977" name="Groupe 3976"/>
          <p:cNvGrpSpPr/>
          <p:nvPr/>
        </p:nvGrpSpPr>
        <p:grpSpPr>
          <a:xfrm>
            <a:off x="45599" y="-220334"/>
            <a:ext cx="8676126" cy="5967084"/>
            <a:chOff x="45599" y="-220334"/>
            <a:chExt cx="8676126" cy="5967084"/>
          </a:xfrm>
        </p:grpSpPr>
        <p:grpSp>
          <p:nvGrpSpPr>
            <p:cNvPr id="2061" name="Group 465"/>
            <p:cNvGrpSpPr>
              <a:grpSpLocks/>
            </p:cNvGrpSpPr>
            <p:nvPr/>
          </p:nvGrpSpPr>
          <p:grpSpPr bwMode="auto">
            <a:xfrm>
              <a:off x="7171055" y="4300855"/>
              <a:ext cx="1550670" cy="1445895"/>
              <a:chOff x="11233" y="7133"/>
              <a:chExt cx="2442" cy="2277"/>
            </a:xfrm>
          </p:grpSpPr>
          <p:sp>
            <p:nvSpPr>
              <p:cNvPr id="3934" name="Freeform 466"/>
              <p:cNvSpPr>
                <a:spLocks/>
              </p:cNvSpPr>
              <p:nvPr/>
            </p:nvSpPr>
            <p:spPr bwMode="auto">
              <a:xfrm>
                <a:off x="11233" y="7133"/>
                <a:ext cx="2442" cy="2277"/>
              </a:xfrm>
              <a:custGeom>
                <a:avLst/>
                <a:gdLst>
                  <a:gd name="T0" fmla="+- 0 11233 11233"/>
                  <a:gd name="T1" fmla="*/ T0 w 2442"/>
                  <a:gd name="T2" fmla="+- 0 9410 7133"/>
                  <a:gd name="T3" fmla="*/ 9410 h 2277"/>
                  <a:gd name="T4" fmla="+- 0 13675 11233"/>
                  <a:gd name="T5" fmla="*/ T4 w 2442"/>
                  <a:gd name="T6" fmla="+- 0 9410 7133"/>
                  <a:gd name="T7" fmla="*/ 9410 h 2277"/>
                  <a:gd name="T8" fmla="+- 0 13675 11233"/>
                  <a:gd name="T9" fmla="*/ T8 w 2442"/>
                  <a:gd name="T10" fmla="+- 0 7133 7133"/>
                  <a:gd name="T11" fmla="*/ 7133 h 2277"/>
                  <a:gd name="T12" fmla="+- 0 11233 11233"/>
                  <a:gd name="T13" fmla="*/ T12 w 2442"/>
                  <a:gd name="T14" fmla="+- 0 7133 7133"/>
                  <a:gd name="T15" fmla="*/ 7133 h 2277"/>
                  <a:gd name="T16" fmla="+- 0 11233 11233"/>
                  <a:gd name="T17" fmla="*/ T16 w 2442"/>
                  <a:gd name="T18" fmla="+- 0 9410 7133"/>
                  <a:gd name="T19" fmla="*/ 9410 h 2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42" h="2277">
                    <a:moveTo>
                      <a:pt x="0" y="2277"/>
                    </a:moveTo>
                    <a:lnTo>
                      <a:pt x="2442" y="2277"/>
                    </a:lnTo>
                    <a:lnTo>
                      <a:pt x="2442" y="0"/>
                    </a:lnTo>
                    <a:lnTo>
                      <a:pt x="0" y="0"/>
                    </a:lnTo>
                    <a:lnTo>
                      <a:pt x="0" y="2277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62" name="Group 463"/>
            <p:cNvGrpSpPr>
              <a:grpSpLocks/>
            </p:cNvGrpSpPr>
            <p:nvPr/>
          </p:nvGrpSpPr>
          <p:grpSpPr bwMode="auto">
            <a:xfrm>
              <a:off x="7171055" y="4300855"/>
              <a:ext cx="1550670" cy="1445895"/>
              <a:chOff x="11233" y="7133"/>
              <a:chExt cx="2442" cy="2277"/>
            </a:xfrm>
          </p:grpSpPr>
          <p:sp>
            <p:nvSpPr>
              <p:cNvPr id="3933" name="Freeform 464"/>
              <p:cNvSpPr>
                <a:spLocks/>
              </p:cNvSpPr>
              <p:nvPr/>
            </p:nvSpPr>
            <p:spPr bwMode="auto">
              <a:xfrm>
                <a:off x="11233" y="7133"/>
                <a:ext cx="2442" cy="2277"/>
              </a:xfrm>
              <a:custGeom>
                <a:avLst/>
                <a:gdLst>
                  <a:gd name="T0" fmla="+- 0 11233 11233"/>
                  <a:gd name="T1" fmla="*/ T0 w 2442"/>
                  <a:gd name="T2" fmla="+- 0 9410 7133"/>
                  <a:gd name="T3" fmla="*/ 9410 h 2277"/>
                  <a:gd name="T4" fmla="+- 0 13675 11233"/>
                  <a:gd name="T5" fmla="*/ T4 w 2442"/>
                  <a:gd name="T6" fmla="+- 0 9410 7133"/>
                  <a:gd name="T7" fmla="*/ 9410 h 2277"/>
                  <a:gd name="T8" fmla="+- 0 13675 11233"/>
                  <a:gd name="T9" fmla="*/ T8 w 2442"/>
                  <a:gd name="T10" fmla="+- 0 7133 7133"/>
                  <a:gd name="T11" fmla="*/ 7133 h 2277"/>
                  <a:gd name="T12" fmla="+- 0 11233 11233"/>
                  <a:gd name="T13" fmla="*/ T12 w 2442"/>
                  <a:gd name="T14" fmla="+- 0 7133 7133"/>
                  <a:gd name="T15" fmla="*/ 7133 h 2277"/>
                  <a:gd name="T16" fmla="+- 0 11233 11233"/>
                  <a:gd name="T17" fmla="*/ T16 w 2442"/>
                  <a:gd name="T18" fmla="+- 0 9410 7133"/>
                  <a:gd name="T19" fmla="*/ 9410 h 22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442" h="2277">
                    <a:moveTo>
                      <a:pt x="0" y="2277"/>
                    </a:moveTo>
                    <a:lnTo>
                      <a:pt x="2442" y="2277"/>
                    </a:lnTo>
                    <a:lnTo>
                      <a:pt x="2442" y="0"/>
                    </a:lnTo>
                    <a:lnTo>
                      <a:pt x="0" y="0"/>
                    </a:lnTo>
                    <a:lnTo>
                      <a:pt x="0" y="2277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63" name="Group 461"/>
            <p:cNvGrpSpPr>
              <a:grpSpLocks/>
            </p:cNvGrpSpPr>
            <p:nvPr/>
          </p:nvGrpSpPr>
          <p:grpSpPr bwMode="auto">
            <a:xfrm>
              <a:off x="3237230" y="4219575"/>
              <a:ext cx="2185670" cy="1527175"/>
              <a:chOff x="5038" y="7005"/>
              <a:chExt cx="3442" cy="2405"/>
            </a:xfrm>
          </p:grpSpPr>
          <p:sp>
            <p:nvSpPr>
              <p:cNvPr id="3932" name="Freeform 462"/>
              <p:cNvSpPr>
                <a:spLocks/>
              </p:cNvSpPr>
              <p:nvPr/>
            </p:nvSpPr>
            <p:spPr bwMode="auto">
              <a:xfrm>
                <a:off x="5038" y="7005"/>
                <a:ext cx="3442" cy="2405"/>
              </a:xfrm>
              <a:custGeom>
                <a:avLst/>
                <a:gdLst>
                  <a:gd name="T0" fmla="+- 0 5038 5038"/>
                  <a:gd name="T1" fmla="*/ T0 w 3442"/>
                  <a:gd name="T2" fmla="+- 0 9410 7005"/>
                  <a:gd name="T3" fmla="*/ 9410 h 2405"/>
                  <a:gd name="T4" fmla="+- 0 8480 5038"/>
                  <a:gd name="T5" fmla="*/ T4 w 3442"/>
                  <a:gd name="T6" fmla="+- 0 9410 7005"/>
                  <a:gd name="T7" fmla="*/ 9410 h 2405"/>
                  <a:gd name="T8" fmla="+- 0 8480 5038"/>
                  <a:gd name="T9" fmla="*/ T8 w 3442"/>
                  <a:gd name="T10" fmla="+- 0 7005 7005"/>
                  <a:gd name="T11" fmla="*/ 7005 h 2405"/>
                  <a:gd name="T12" fmla="+- 0 5038 5038"/>
                  <a:gd name="T13" fmla="*/ T12 w 3442"/>
                  <a:gd name="T14" fmla="+- 0 7005 7005"/>
                  <a:gd name="T15" fmla="*/ 7005 h 2405"/>
                  <a:gd name="T16" fmla="+- 0 5038 5038"/>
                  <a:gd name="T17" fmla="*/ T16 w 3442"/>
                  <a:gd name="T18" fmla="+- 0 9410 7005"/>
                  <a:gd name="T19" fmla="*/ 9410 h 24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442" h="2405">
                    <a:moveTo>
                      <a:pt x="0" y="2405"/>
                    </a:moveTo>
                    <a:lnTo>
                      <a:pt x="3442" y="2405"/>
                    </a:lnTo>
                    <a:lnTo>
                      <a:pt x="3442" y="0"/>
                    </a:lnTo>
                    <a:lnTo>
                      <a:pt x="0" y="0"/>
                    </a:lnTo>
                    <a:lnTo>
                      <a:pt x="0" y="2405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64" name="Group 459"/>
            <p:cNvGrpSpPr>
              <a:grpSpLocks/>
            </p:cNvGrpSpPr>
            <p:nvPr/>
          </p:nvGrpSpPr>
          <p:grpSpPr bwMode="auto">
            <a:xfrm>
              <a:off x="3237230" y="4219575"/>
              <a:ext cx="2185670" cy="1527175"/>
              <a:chOff x="5038" y="7005"/>
              <a:chExt cx="3442" cy="2405"/>
            </a:xfrm>
          </p:grpSpPr>
          <p:sp>
            <p:nvSpPr>
              <p:cNvPr id="3931" name="Freeform 460"/>
              <p:cNvSpPr>
                <a:spLocks/>
              </p:cNvSpPr>
              <p:nvPr/>
            </p:nvSpPr>
            <p:spPr bwMode="auto">
              <a:xfrm>
                <a:off x="5038" y="7005"/>
                <a:ext cx="3442" cy="2405"/>
              </a:xfrm>
              <a:custGeom>
                <a:avLst/>
                <a:gdLst>
                  <a:gd name="T0" fmla="+- 0 5038 5038"/>
                  <a:gd name="T1" fmla="*/ T0 w 3442"/>
                  <a:gd name="T2" fmla="+- 0 9410 7005"/>
                  <a:gd name="T3" fmla="*/ 9410 h 2405"/>
                  <a:gd name="T4" fmla="+- 0 8480 5038"/>
                  <a:gd name="T5" fmla="*/ T4 w 3442"/>
                  <a:gd name="T6" fmla="+- 0 9410 7005"/>
                  <a:gd name="T7" fmla="*/ 9410 h 2405"/>
                  <a:gd name="T8" fmla="+- 0 8480 5038"/>
                  <a:gd name="T9" fmla="*/ T8 w 3442"/>
                  <a:gd name="T10" fmla="+- 0 7005 7005"/>
                  <a:gd name="T11" fmla="*/ 7005 h 2405"/>
                  <a:gd name="T12" fmla="+- 0 5038 5038"/>
                  <a:gd name="T13" fmla="*/ T12 w 3442"/>
                  <a:gd name="T14" fmla="+- 0 7005 7005"/>
                  <a:gd name="T15" fmla="*/ 7005 h 2405"/>
                  <a:gd name="T16" fmla="+- 0 5038 5038"/>
                  <a:gd name="T17" fmla="*/ T16 w 3442"/>
                  <a:gd name="T18" fmla="+- 0 9410 7005"/>
                  <a:gd name="T19" fmla="*/ 9410 h 24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442" h="2405">
                    <a:moveTo>
                      <a:pt x="0" y="2405"/>
                    </a:moveTo>
                    <a:lnTo>
                      <a:pt x="3442" y="2405"/>
                    </a:lnTo>
                    <a:lnTo>
                      <a:pt x="3442" y="0"/>
                    </a:lnTo>
                    <a:lnTo>
                      <a:pt x="0" y="0"/>
                    </a:lnTo>
                    <a:lnTo>
                      <a:pt x="0" y="2405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65" name="Group 457"/>
            <p:cNvGrpSpPr>
              <a:grpSpLocks/>
            </p:cNvGrpSpPr>
            <p:nvPr/>
          </p:nvGrpSpPr>
          <p:grpSpPr bwMode="auto">
            <a:xfrm>
              <a:off x="7663180" y="4416425"/>
              <a:ext cx="966470" cy="951230"/>
              <a:chOff x="12008" y="7315"/>
              <a:chExt cx="1522" cy="1498"/>
            </a:xfrm>
          </p:grpSpPr>
          <p:sp>
            <p:nvSpPr>
              <p:cNvPr id="3930" name="Freeform 458"/>
              <p:cNvSpPr>
                <a:spLocks/>
              </p:cNvSpPr>
              <p:nvPr/>
            </p:nvSpPr>
            <p:spPr bwMode="auto">
              <a:xfrm>
                <a:off x="12008" y="7315"/>
                <a:ext cx="1522" cy="1498"/>
              </a:xfrm>
              <a:custGeom>
                <a:avLst/>
                <a:gdLst>
                  <a:gd name="T0" fmla="+- 0 12769 12008"/>
                  <a:gd name="T1" fmla="*/ T0 w 1522"/>
                  <a:gd name="T2" fmla="+- 0 7315 7315"/>
                  <a:gd name="T3" fmla="*/ 7315 h 1498"/>
                  <a:gd name="T4" fmla="+- 0 12706 12008"/>
                  <a:gd name="T5" fmla="*/ T4 w 1522"/>
                  <a:gd name="T6" fmla="+- 0 7317 7315"/>
                  <a:gd name="T7" fmla="*/ 7317 h 1498"/>
                  <a:gd name="T8" fmla="+- 0 12645 12008"/>
                  <a:gd name="T9" fmla="*/ T8 w 1522"/>
                  <a:gd name="T10" fmla="+- 0 7325 7315"/>
                  <a:gd name="T11" fmla="*/ 7325 h 1498"/>
                  <a:gd name="T12" fmla="+- 0 12586 12008"/>
                  <a:gd name="T13" fmla="*/ T12 w 1522"/>
                  <a:gd name="T14" fmla="+- 0 7337 7315"/>
                  <a:gd name="T15" fmla="*/ 7337 h 1498"/>
                  <a:gd name="T16" fmla="+- 0 12473 12008"/>
                  <a:gd name="T17" fmla="*/ T16 w 1522"/>
                  <a:gd name="T18" fmla="+- 0 7374 7315"/>
                  <a:gd name="T19" fmla="*/ 7374 h 1498"/>
                  <a:gd name="T20" fmla="+- 0 12368 12008"/>
                  <a:gd name="T21" fmla="*/ T20 w 1522"/>
                  <a:gd name="T22" fmla="+- 0 7427 7315"/>
                  <a:gd name="T23" fmla="*/ 7427 h 1498"/>
                  <a:gd name="T24" fmla="+- 0 12273 12008"/>
                  <a:gd name="T25" fmla="*/ T24 w 1522"/>
                  <a:gd name="T26" fmla="+- 0 7495 7315"/>
                  <a:gd name="T27" fmla="*/ 7495 h 1498"/>
                  <a:gd name="T28" fmla="+- 0 12191 12008"/>
                  <a:gd name="T29" fmla="*/ T28 w 1522"/>
                  <a:gd name="T30" fmla="+- 0 7576 7315"/>
                  <a:gd name="T31" fmla="*/ 7576 h 1498"/>
                  <a:gd name="T32" fmla="+- 0 12122 12008"/>
                  <a:gd name="T33" fmla="*/ T32 w 1522"/>
                  <a:gd name="T34" fmla="+- 0 7669 7315"/>
                  <a:gd name="T35" fmla="*/ 7669 h 1498"/>
                  <a:gd name="T36" fmla="+- 0 12067 12008"/>
                  <a:gd name="T37" fmla="*/ T36 w 1522"/>
                  <a:gd name="T38" fmla="+- 0 7772 7315"/>
                  <a:gd name="T39" fmla="*/ 7772 h 1498"/>
                  <a:gd name="T40" fmla="+- 0 12030 12008"/>
                  <a:gd name="T41" fmla="*/ T40 w 1522"/>
                  <a:gd name="T42" fmla="+- 0 7884 7315"/>
                  <a:gd name="T43" fmla="*/ 7884 h 1498"/>
                  <a:gd name="T44" fmla="+- 0 12010 12008"/>
                  <a:gd name="T45" fmla="*/ T44 w 1522"/>
                  <a:gd name="T46" fmla="+- 0 8002 7315"/>
                  <a:gd name="T47" fmla="*/ 8002 h 1498"/>
                  <a:gd name="T48" fmla="+- 0 12008 12008"/>
                  <a:gd name="T49" fmla="*/ T48 w 1522"/>
                  <a:gd name="T50" fmla="+- 0 8064 7315"/>
                  <a:gd name="T51" fmla="*/ 8064 h 1498"/>
                  <a:gd name="T52" fmla="+- 0 12010 12008"/>
                  <a:gd name="T53" fmla="*/ T52 w 1522"/>
                  <a:gd name="T54" fmla="+- 0 8125 7315"/>
                  <a:gd name="T55" fmla="*/ 8125 h 1498"/>
                  <a:gd name="T56" fmla="+- 0 12018 12008"/>
                  <a:gd name="T57" fmla="*/ T56 w 1522"/>
                  <a:gd name="T58" fmla="+- 0 8185 7315"/>
                  <a:gd name="T59" fmla="*/ 8185 h 1498"/>
                  <a:gd name="T60" fmla="+- 0 12046 12008"/>
                  <a:gd name="T61" fmla="*/ T60 w 1522"/>
                  <a:gd name="T62" fmla="+- 0 8300 7315"/>
                  <a:gd name="T63" fmla="*/ 8300 h 1498"/>
                  <a:gd name="T64" fmla="+- 0 12093 12008"/>
                  <a:gd name="T65" fmla="*/ T64 w 1522"/>
                  <a:gd name="T66" fmla="+- 0 8408 7315"/>
                  <a:gd name="T67" fmla="*/ 8408 h 1498"/>
                  <a:gd name="T68" fmla="+- 0 12154 12008"/>
                  <a:gd name="T69" fmla="*/ T68 w 1522"/>
                  <a:gd name="T70" fmla="+- 0 8506 7315"/>
                  <a:gd name="T71" fmla="*/ 8506 h 1498"/>
                  <a:gd name="T72" fmla="+- 0 12231 12008"/>
                  <a:gd name="T73" fmla="*/ T72 w 1522"/>
                  <a:gd name="T74" fmla="+- 0 8593 7315"/>
                  <a:gd name="T75" fmla="*/ 8593 h 1498"/>
                  <a:gd name="T76" fmla="+- 0 12319 12008"/>
                  <a:gd name="T77" fmla="*/ T76 w 1522"/>
                  <a:gd name="T78" fmla="+- 0 8668 7315"/>
                  <a:gd name="T79" fmla="*/ 8668 h 1498"/>
                  <a:gd name="T80" fmla="+- 0 12419 12008"/>
                  <a:gd name="T81" fmla="*/ T80 w 1522"/>
                  <a:gd name="T82" fmla="+- 0 8729 7315"/>
                  <a:gd name="T83" fmla="*/ 8729 h 1498"/>
                  <a:gd name="T84" fmla="+- 0 12528 12008"/>
                  <a:gd name="T85" fmla="*/ T84 w 1522"/>
                  <a:gd name="T86" fmla="+- 0 8774 7315"/>
                  <a:gd name="T87" fmla="*/ 8774 h 1498"/>
                  <a:gd name="T88" fmla="+- 0 12645 12008"/>
                  <a:gd name="T89" fmla="*/ T88 w 1522"/>
                  <a:gd name="T90" fmla="+- 0 8803 7315"/>
                  <a:gd name="T91" fmla="*/ 8803 h 1498"/>
                  <a:gd name="T92" fmla="+- 0 12706 12008"/>
                  <a:gd name="T93" fmla="*/ T92 w 1522"/>
                  <a:gd name="T94" fmla="+- 0 8810 7315"/>
                  <a:gd name="T95" fmla="*/ 8810 h 1498"/>
                  <a:gd name="T96" fmla="+- 0 12769 12008"/>
                  <a:gd name="T97" fmla="*/ T96 w 1522"/>
                  <a:gd name="T98" fmla="+- 0 8813 7315"/>
                  <a:gd name="T99" fmla="*/ 8813 h 1498"/>
                  <a:gd name="T100" fmla="+- 0 12831 12008"/>
                  <a:gd name="T101" fmla="*/ T100 w 1522"/>
                  <a:gd name="T102" fmla="+- 0 8810 7315"/>
                  <a:gd name="T103" fmla="*/ 8810 h 1498"/>
                  <a:gd name="T104" fmla="+- 0 12892 12008"/>
                  <a:gd name="T105" fmla="*/ T104 w 1522"/>
                  <a:gd name="T106" fmla="+- 0 8803 7315"/>
                  <a:gd name="T107" fmla="*/ 8803 h 1498"/>
                  <a:gd name="T108" fmla="+- 0 12952 12008"/>
                  <a:gd name="T109" fmla="*/ T108 w 1522"/>
                  <a:gd name="T110" fmla="+- 0 8791 7315"/>
                  <a:gd name="T111" fmla="*/ 8791 h 1498"/>
                  <a:gd name="T112" fmla="+- 0 13065 12008"/>
                  <a:gd name="T113" fmla="*/ T112 w 1522"/>
                  <a:gd name="T114" fmla="+- 0 8754 7315"/>
                  <a:gd name="T115" fmla="*/ 8754 h 1498"/>
                  <a:gd name="T116" fmla="+- 0 13170 12008"/>
                  <a:gd name="T117" fmla="*/ T116 w 1522"/>
                  <a:gd name="T118" fmla="+- 0 8700 7315"/>
                  <a:gd name="T119" fmla="*/ 8700 h 1498"/>
                  <a:gd name="T120" fmla="+- 0 13264 12008"/>
                  <a:gd name="T121" fmla="*/ T120 w 1522"/>
                  <a:gd name="T122" fmla="+- 0 8632 7315"/>
                  <a:gd name="T123" fmla="*/ 8632 h 1498"/>
                  <a:gd name="T124" fmla="+- 0 13347 12008"/>
                  <a:gd name="T125" fmla="*/ T124 w 1522"/>
                  <a:gd name="T126" fmla="+- 0 8551 7315"/>
                  <a:gd name="T127" fmla="*/ 8551 h 1498"/>
                  <a:gd name="T128" fmla="+- 0 13416 12008"/>
                  <a:gd name="T129" fmla="*/ T128 w 1522"/>
                  <a:gd name="T130" fmla="+- 0 8458 7315"/>
                  <a:gd name="T131" fmla="*/ 8458 h 1498"/>
                  <a:gd name="T132" fmla="+- 0 13470 12008"/>
                  <a:gd name="T133" fmla="*/ T132 w 1522"/>
                  <a:gd name="T134" fmla="+- 0 8355 7315"/>
                  <a:gd name="T135" fmla="*/ 8355 h 1498"/>
                  <a:gd name="T136" fmla="+- 0 13508 12008"/>
                  <a:gd name="T137" fmla="*/ T136 w 1522"/>
                  <a:gd name="T138" fmla="+- 0 8244 7315"/>
                  <a:gd name="T139" fmla="*/ 8244 h 1498"/>
                  <a:gd name="T140" fmla="+- 0 13527 12008"/>
                  <a:gd name="T141" fmla="*/ T140 w 1522"/>
                  <a:gd name="T142" fmla="+- 0 8125 7315"/>
                  <a:gd name="T143" fmla="*/ 8125 h 1498"/>
                  <a:gd name="T144" fmla="+- 0 13530 12008"/>
                  <a:gd name="T145" fmla="*/ T144 w 1522"/>
                  <a:gd name="T146" fmla="+- 0 8064 7315"/>
                  <a:gd name="T147" fmla="*/ 8064 h 1498"/>
                  <a:gd name="T148" fmla="+- 0 13527 12008"/>
                  <a:gd name="T149" fmla="*/ T148 w 1522"/>
                  <a:gd name="T150" fmla="+- 0 8002 7315"/>
                  <a:gd name="T151" fmla="*/ 8002 h 1498"/>
                  <a:gd name="T152" fmla="+- 0 13520 12008"/>
                  <a:gd name="T153" fmla="*/ T152 w 1522"/>
                  <a:gd name="T154" fmla="+- 0 7942 7315"/>
                  <a:gd name="T155" fmla="*/ 7942 h 1498"/>
                  <a:gd name="T156" fmla="+- 0 13491 12008"/>
                  <a:gd name="T157" fmla="*/ T156 w 1522"/>
                  <a:gd name="T158" fmla="+- 0 7827 7315"/>
                  <a:gd name="T159" fmla="*/ 7827 h 1498"/>
                  <a:gd name="T160" fmla="+- 0 13445 12008"/>
                  <a:gd name="T161" fmla="*/ T160 w 1522"/>
                  <a:gd name="T162" fmla="+- 0 7720 7315"/>
                  <a:gd name="T163" fmla="*/ 7720 h 1498"/>
                  <a:gd name="T164" fmla="+- 0 13383 12008"/>
                  <a:gd name="T165" fmla="*/ T164 w 1522"/>
                  <a:gd name="T166" fmla="+- 0 7622 7315"/>
                  <a:gd name="T167" fmla="*/ 7622 h 1498"/>
                  <a:gd name="T168" fmla="+- 0 13307 12008"/>
                  <a:gd name="T169" fmla="*/ T168 w 1522"/>
                  <a:gd name="T170" fmla="+- 0 7534 7315"/>
                  <a:gd name="T171" fmla="*/ 7534 h 1498"/>
                  <a:gd name="T172" fmla="+- 0 13218 12008"/>
                  <a:gd name="T173" fmla="*/ T172 w 1522"/>
                  <a:gd name="T174" fmla="+- 0 7459 7315"/>
                  <a:gd name="T175" fmla="*/ 7459 h 1498"/>
                  <a:gd name="T176" fmla="+- 0 13119 12008"/>
                  <a:gd name="T177" fmla="*/ T176 w 1522"/>
                  <a:gd name="T178" fmla="+- 0 7399 7315"/>
                  <a:gd name="T179" fmla="*/ 7399 h 1498"/>
                  <a:gd name="T180" fmla="+- 0 13009 12008"/>
                  <a:gd name="T181" fmla="*/ T180 w 1522"/>
                  <a:gd name="T182" fmla="+- 0 7353 7315"/>
                  <a:gd name="T183" fmla="*/ 7353 h 1498"/>
                  <a:gd name="T184" fmla="+- 0 12892 12008"/>
                  <a:gd name="T185" fmla="*/ T184 w 1522"/>
                  <a:gd name="T186" fmla="+- 0 7325 7315"/>
                  <a:gd name="T187" fmla="*/ 7325 h 1498"/>
                  <a:gd name="T188" fmla="+- 0 12831 12008"/>
                  <a:gd name="T189" fmla="*/ T188 w 1522"/>
                  <a:gd name="T190" fmla="+- 0 7317 7315"/>
                  <a:gd name="T191" fmla="*/ 7317 h 1498"/>
                  <a:gd name="T192" fmla="+- 0 12769 12008"/>
                  <a:gd name="T193" fmla="*/ T192 w 1522"/>
                  <a:gd name="T194" fmla="+- 0 7315 7315"/>
                  <a:gd name="T195" fmla="*/ 7315 h 14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</a:cxnLst>
                <a:rect l="0" t="0" r="r" b="b"/>
                <a:pathLst>
                  <a:path w="1522" h="1498">
                    <a:moveTo>
                      <a:pt x="761" y="0"/>
                    </a:moveTo>
                    <a:lnTo>
                      <a:pt x="698" y="2"/>
                    </a:lnTo>
                    <a:lnTo>
                      <a:pt x="637" y="10"/>
                    </a:lnTo>
                    <a:lnTo>
                      <a:pt x="578" y="22"/>
                    </a:lnTo>
                    <a:lnTo>
                      <a:pt x="465" y="59"/>
                    </a:lnTo>
                    <a:lnTo>
                      <a:pt x="360" y="112"/>
                    </a:lnTo>
                    <a:lnTo>
                      <a:pt x="265" y="180"/>
                    </a:lnTo>
                    <a:lnTo>
                      <a:pt x="183" y="261"/>
                    </a:lnTo>
                    <a:lnTo>
                      <a:pt x="114" y="354"/>
                    </a:lnTo>
                    <a:lnTo>
                      <a:pt x="59" y="457"/>
                    </a:lnTo>
                    <a:lnTo>
                      <a:pt x="22" y="569"/>
                    </a:lnTo>
                    <a:lnTo>
                      <a:pt x="2" y="687"/>
                    </a:lnTo>
                    <a:lnTo>
                      <a:pt x="0" y="749"/>
                    </a:lnTo>
                    <a:lnTo>
                      <a:pt x="2" y="810"/>
                    </a:lnTo>
                    <a:lnTo>
                      <a:pt x="10" y="870"/>
                    </a:lnTo>
                    <a:lnTo>
                      <a:pt x="38" y="985"/>
                    </a:lnTo>
                    <a:lnTo>
                      <a:pt x="85" y="1093"/>
                    </a:lnTo>
                    <a:lnTo>
                      <a:pt x="146" y="1191"/>
                    </a:lnTo>
                    <a:lnTo>
                      <a:pt x="223" y="1278"/>
                    </a:lnTo>
                    <a:lnTo>
                      <a:pt x="311" y="1353"/>
                    </a:lnTo>
                    <a:lnTo>
                      <a:pt x="411" y="1414"/>
                    </a:lnTo>
                    <a:lnTo>
                      <a:pt x="520" y="1459"/>
                    </a:lnTo>
                    <a:lnTo>
                      <a:pt x="637" y="1488"/>
                    </a:lnTo>
                    <a:lnTo>
                      <a:pt x="698" y="1495"/>
                    </a:lnTo>
                    <a:lnTo>
                      <a:pt x="761" y="1498"/>
                    </a:lnTo>
                    <a:lnTo>
                      <a:pt x="823" y="1495"/>
                    </a:lnTo>
                    <a:lnTo>
                      <a:pt x="884" y="1488"/>
                    </a:lnTo>
                    <a:lnTo>
                      <a:pt x="944" y="1476"/>
                    </a:lnTo>
                    <a:lnTo>
                      <a:pt x="1057" y="1439"/>
                    </a:lnTo>
                    <a:lnTo>
                      <a:pt x="1162" y="1385"/>
                    </a:lnTo>
                    <a:lnTo>
                      <a:pt x="1256" y="1317"/>
                    </a:lnTo>
                    <a:lnTo>
                      <a:pt x="1339" y="1236"/>
                    </a:lnTo>
                    <a:lnTo>
                      <a:pt x="1408" y="1143"/>
                    </a:lnTo>
                    <a:lnTo>
                      <a:pt x="1462" y="1040"/>
                    </a:lnTo>
                    <a:lnTo>
                      <a:pt x="1500" y="929"/>
                    </a:lnTo>
                    <a:lnTo>
                      <a:pt x="1519" y="810"/>
                    </a:lnTo>
                    <a:lnTo>
                      <a:pt x="1522" y="749"/>
                    </a:lnTo>
                    <a:lnTo>
                      <a:pt x="1519" y="687"/>
                    </a:lnTo>
                    <a:lnTo>
                      <a:pt x="1512" y="627"/>
                    </a:lnTo>
                    <a:lnTo>
                      <a:pt x="1483" y="512"/>
                    </a:lnTo>
                    <a:lnTo>
                      <a:pt x="1437" y="405"/>
                    </a:lnTo>
                    <a:lnTo>
                      <a:pt x="1375" y="307"/>
                    </a:lnTo>
                    <a:lnTo>
                      <a:pt x="1299" y="219"/>
                    </a:lnTo>
                    <a:lnTo>
                      <a:pt x="1210" y="144"/>
                    </a:lnTo>
                    <a:lnTo>
                      <a:pt x="1111" y="84"/>
                    </a:lnTo>
                    <a:lnTo>
                      <a:pt x="1001" y="38"/>
                    </a:lnTo>
                    <a:lnTo>
                      <a:pt x="884" y="10"/>
                    </a:lnTo>
                    <a:lnTo>
                      <a:pt x="823" y="2"/>
                    </a:lnTo>
                    <a:lnTo>
                      <a:pt x="761" y="0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66" name="Group 455"/>
            <p:cNvGrpSpPr>
              <a:grpSpLocks/>
            </p:cNvGrpSpPr>
            <p:nvPr/>
          </p:nvGrpSpPr>
          <p:grpSpPr bwMode="auto">
            <a:xfrm>
              <a:off x="7663180" y="4416425"/>
              <a:ext cx="966470" cy="951230"/>
              <a:chOff x="12008" y="7315"/>
              <a:chExt cx="1522" cy="1498"/>
            </a:xfrm>
          </p:grpSpPr>
          <p:sp>
            <p:nvSpPr>
              <p:cNvPr id="3929" name="Freeform 456"/>
              <p:cNvSpPr>
                <a:spLocks/>
              </p:cNvSpPr>
              <p:nvPr/>
            </p:nvSpPr>
            <p:spPr bwMode="auto">
              <a:xfrm>
                <a:off x="12008" y="7315"/>
                <a:ext cx="1522" cy="1498"/>
              </a:xfrm>
              <a:custGeom>
                <a:avLst/>
                <a:gdLst>
                  <a:gd name="T0" fmla="+- 0 12008 12008"/>
                  <a:gd name="T1" fmla="*/ T0 w 1522"/>
                  <a:gd name="T2" fmla="+- 0 8064 7315"/>
                  <a:gd name="T3" fmla="*/ 8064 h 1498"/>
                  <a:gd name="T4" fmla="+- 0 12010 12008"/>
                  <a:gd name="T5" fmla="*/ T4 w 1522"/>
                  <a:gd name="T6" fmla="+- 0 8002 7315"/>
                  <a:gd name="T7" fmla="*/ 8002 h 1498"/>
                  <a:gd name="T8" fmla="+- 0 12018 12008"/>
                  <a:gd name="T9" fmla="*/ T8 w 1522"/>
                  <a:gd name="T10" fmla="+- 0 7942 7315"/>
                  <a:gd name="T11" fmla="*/ 7942 h 1498"/>
                  <a:gd name="T12" fmla="+- 0 12046 12008"/>
                  <a:gd name="T13" fmla="*/ T12 w 1522"/>
                  <a:gd name="T14" fmla="+- 0 7827 7315"/>
                  <a:gd name="T15" fmla="*/ 7827 h 1498"/>
                  <a:gd name="T16" fmla="+- 0 12093 12008"/>
                  <a:gd name="T17" fmla="*/ T16 w 1522"/>
                  <a:gd name="T18" fmla="+- 0 7720 7315"/>
                  <a:gd name="T19" fmla="*/ 7720 h 1498"/>
                  <a:gd name="T20" fmla="+- 0 12154 12008"/>
                  <a:gd name="T21" fmla="*/ T20 w 1522"/>
                  <a:gd name="T22" fmla="+- 0 7622 7315"/>
                  <a:gd name="T23" fmla="*/ 7622 h 1498"/>
                  <a:gd name="T24" fmla="+- 0 12231 12008"/>
                  <a:gd name="T25" fmla="*/ T24 w 1522"/>
                  <a:gd name="T26" fmla="+- 0 7534 7315"/>
                  <a:gd name="T27" fmla="*/ 7534 h 1498"/>
                  <a:gd name="T28" fmla="+- 0 12319 12008"/>
                  <a:gd name="T29" fmla="*/ T28 w 1522"/>
                  <a:gd name="T30" fmla="+- 0 7459 7315"/>
                  <a:gd name="T31" fmla="*/ 7459 h 1498"/>
                  <a:gd name="T32" fmla="+- 0 12419 12008"/>
                  <a:gd name="T33" fmla="*/ T32 w 1522"/>
                  <a:gd name="T34" fmla="+- 0 7399 7315"/>
                  <a:gd name="T35" fmla="*/ 7399 h 1498"/>
                  <a:gd name="T36" fmla="+- 0 12528 12008"/>
                  <a:gd name="T37" fmla="*/ T36 w 1522"/>
                  <a:gd name="T38" fmla="+- 0 7353 7315"/>
                  <a:gd name="T39" fmla="*/ 7353 h 1498"/>
                  <a:gd name="T40" fmla="+- 0 12645 12008"/>
                  <a:gd name="T41" fmla="*/ T40 w 1522"/>
                  <a:gd name="T42" fmla="+- 0 7325 7315"/>
                  <a:gd name="T43" fmla="*/ 7325 h 1498"/>
                  <a:gd name="T44" fmla="+- 0 12706 12008"/>
                  <a:gd name="T45" fmla="*/ T44 w 1522"/>
                  <a:gd name="T46" fmla="+- 0 7317 7315"/>
                  <a:gd name="T47" fmla="*/ 7317 h 1498"/>
                  <a:gd name="T48" fmla="+- 0 12769 12008"/>
                  <a:gd name="T49" fmla="*/ T48 w 1522"/>
                  <a:gd name="T50" fmla="+- 0 7315 7315"/>
                  <a:gd name="T51" fmla="*/ 7315 h 1498"/>
                  <a:gd name="T52" fmla="+- 0 12831 12008"/>
                  <a:gd name="T53" fmla="*/ T52 w 1522"/>
                  <a:gd name="T54" fmla="+- 0 7317 7315"/>
                  <a:gd name="T55" fmla="*/ 7317 h 1498"/>
                  <a:gd name="T56" fmla="+- 0 12892 12008"/>
                  <a:gd name="T57" fmla="*/ T56 w 1522"/>
                  <a:gd name="T58" fmla="+- 0 7325 7315"/>
                  <a:gd name="T59" fmla="*/ 7325 h 1498"/>
                  <a:gd name="T60" fmla="+- 0 12952 12008"/>
                  <a:gd name="T61" fmla="*/ T60 w 1522"/>
                  <a:gd name="T62" fmla="+- 0 7337 7315"/>
                  <a:gd name="T63" fmla="*/ 7337 h 1498"/>
                  <a:gd name="T64" fmla="+- 0 13065 12008"/>
                  <a:gd name="T65" fmla="*/ T64 w 1522"/>
                  <a:gd name="T66" fmla="+- 0 7374 7315"/>
                  <a:gd name="T67" fmla="*/ 7374 h 1498"/>
                  <a:gd name="T68" fmla="+- 0 13170 12008"/>
                  <a:gd name="T69" fmla="*/ T68 w 1522"/>
                  <a:gd name="T70" fmla="+- 0 7427 7315"/>
                  <a:gd name="T71" fmla="*/ 7427 h 1498"/>
                  <a:gd name="T72" fmla="+- 0 13264 12008"/>
                  <a:gd name="T73" fmla="*/ T72 w 1522"/>
                  <a:gd name="T74" fmla="+- 0 7495 7315"/>
                  <a:gd name="T75" fmla="*/ 7495 h 1498"/>
                  <a:gd name="T76" fmla="+- 0 13347 12008"/>
                  <a:gd name="T77" fmla="*/ T76 w 1522"/>
                  <a:gd name="T78" fmla="+- 0 7576 7315"/>
                  <a:gd name="T79" fmla="*/ 7576 h 1498"/>
                  <a:gd name="T80" fmla="+- 0 13416 12008"/>
                  <a:gd name="T81" fmla="*/ T80 w 1522"/>
                  <a:gd name="T82" fmla="+- 0 7669 7315"/>
                  <a:gd name="T83" fmla="*/ 7669 h 1498"/>
                  <a:gd name="T84" fmla="+- 0 13470 12008"/>
                  <a:gd name="T85" fmla="*/ T84 w 1522"/>
                  <a:gd name="T86" fmla="+- 0 7772 7315"/>
                  <a:gd name="T87" fmla="*/ 7772 h 1498"/>
                  <a:gd name="T88" fmla="+- 0 13508 12008"/>
                  <a:gd name="T89" fmla="*/ T88 w 1522"/>
                  <a:gd name="T90" fmla="+- 0 7884 7315"/>
                  <a:gd name="T91" fmla="*/ 7884 h 1498"/>
                  <a:gd name="T92" fmla="+- 0 13527 12008"/>
                  <a:gd name="T93" fmla="*/ T92 w 1522"/>
                  <a:gd name="T94" fmla="+- 0 8002 7315"/>
                  <a:gd name="T95" fmla="*/ 8002 h 1498"/>
                  <a:gd name="T96" fmla="+- 0 13530 12008"/>
                  <a:gd name="T97" fmla="*/ T96 w 1522"/>
                  <a:gd name="T98" fmla="+- 0 8064 7315"/>
                  <a:gd name="T99" fmla="*/ 8064 h 1498"/>
                  <a:gd name="T100" fmla="+- 0 13527 12008"/>
                  <a:gd name="T101" fmla="*/ T100 w 1522"/>
                  <a:gd name="T102" fmla="+- 0 8125 7315"/>
                  <a:gd name="T103" fmla="*/ 8125 h 1498"/>
                  <a:gd name="T104" fmla="+- 0 13520 12008"/>
                  <a:gd name="T105" fmla="*/ T104 w 1522"/>
                  <a:gd name="T106" fmla="+- 0 8185 7315"/>
                  <a:gd name="T107" fmla="*/ 8185 h 1498"/>
                  <a:gd name="T108" fmla="+- 0 13491 12008"/>
                  <a:gd name="T109" fmla="*/ T108 w 1522"/>
                  <a:gd name="T110" fmla="+- 0 8300 7315"/>
                  <a:gd name="T111" fmla="*/ 8300 h 1498"/>
                  <a:gd name="T112" fmla="+- 0 13445 12008"/>
                  <a:gd name="T113" fmla="*/ T112 w 1522"/>
                  <a:gd name="T114" fmla="+- 0 8408 7315"/>
                  <a:gd name="T115" fmla="*/ 8408 h 1498"/>
                  <a:gd name="T116" fmla="+- 0 13383 12008"/>
                  <a:gd name="T117" fmla="*/ T116 w 1522"/>
                  <a:gd name="T118" fmla="+- 0 8506 7315"/>
                  <a:gd name="T119" fmla="*/ 8506 h 1498"/>
                  <a:gd name="T120" fmla="+- 0 13307 12008"/>
                  <a:gd name="T121" fmla="*/ T120 w 1522"/>
                  <a:gd name="T122" fmla="+- 0 8593 7315"/>
                  <a:gd name="T123" fmla="*/ 8593 h 1498"/>
                  <a:gd name="T124" fmla="+- 0 13218 12008"/>
                  <a:gd name="T125" fmla="*/ T124 w 1522"/>
                  <a:gd name="T126" fmla="+- 0 8668 7315"/>
                  <a:gd name="T127" fmla="*/ 8668 h 1498"/>
                  <a:gd name="T128" fmla="+- 0 13119 12008"/>
                  <a:gd name="T129" fmla="*/ T128 w 1522"/>
                  <a:gd name="T130" fmla="+- 0 8729 7315"/>
                  <a:gd name="T131" fmla="*/ 8729 h 1498"/>
                  <a:gd name="T132" fmla="+- 0 13009 12008"/>
                  <a:gd name="T133" fmla="*/ T132 w 1522"/>
                  <a:gd name="T134" fmla="+- 0 8774 7315"/>
                  <a:gd name="T135" fmla="*/ 8774 h 1498"/>
                  <a:gd name="T136" fmla="+- 0 12892 12008"/>
                  <a:gd name="T137" fmla="*/ T136 w 1522"/>
                  <a:gd name="T138" fmla="+- 0 8803 7315"/>
                  <a:gd name="T139" fmla="*/ 8803 h 1498"/>
                  <a:gd name="T140" fmla="+- 0 12831 12008"/>
                  <a:gd name="T141" fmla="*/ T140 w 1522"/>
                  <a:gd name="T142" fmla="+- 0 8810 7315"/>
                  <a:gd name="T143" fmla="*/ 8810 h 1498"/>
                  <a:gd name="T144" fmla="+- 0 12769 12008"/>
                  <a:gd name="T145" fmla="*/ T144 w 1522"/>
                  <a:gd name="T146" fmla="+- 0 8813 7315"/>
                  <a:gd name="T147" fmla="*/ 8813 h 1498"/>
                  <a:gd name="T148" fmla="+- 0 12706 12008"/>
                  <a:gd name="T149" fmla="*/ T148 w 1522"/>
                  <a:gd name="T150" fmla="+- 0 8810 7315"/>
                  <a:gd name="T151" fmla="*/ 8810 h 1498"/>
                  <a:gd name="T152" fmla="+- 0 12645 12008"/>
                  <a:gd name="T153" fmla="*/ T152 w 1522"/>
                  <a:gd name="T154" fmla="+- 0 8803 7315"/>
                  <a:gd name="T155" fmla="*/ 8803 h 1498"/>
                  <a:gd name="T156" fmla="+- 0 12586 12008"/>
                  <a:gd name="T157" fmla="*/ T156 w 1522"/>
                  <a:gd name="T158" fmla="+- 0 8791 7315"/>
                  <a:gd name="T159" fmla="*/ 8791 h 1498"/>
                  <a:gd name="T160" fmla="+- 0 12473 12008"/>
                  <a:gd name="T161" fmla="*/ T160 w 1522"/>
                  <a:gd name="T162" fmla="+- 0 8754 7315"/>
                  <a:gd name="T163" fmla="*/ 8754 h 1498"/>
                  <a:gd name="T164" fmla="+- 0 12368 12008"/>
                  <a:gd name="T165" fmla="*/ T164 w 1522"/>
                  <a:gd name="T166" fmla="+- 0 8700 7315"/>
                  <a:gd name="T167" fmla="*/ 8700 h 1498"/>
                  <a:gd name="T168" fmla="+- 0 12273 12008"/>
                  <a:gd name="T169" fmla="*/ T168 w 1522"/>
                  <a:gd name="T170" fmla="+- 0 8632 7315"/>
                  <a:gd name="T171" fmla="*/ 8632 h 1498"/>
                  <a:gd name="T172" fmla="+- 0 12191 12008"/>
                  <a:gd name="T173" fmla="*/ T172 w 1522"/>
                  <a:gd name="T174" fmla="+- 0 8551 7315"/>
                  <a:gd name="T175" fmla="*/ 8551 h 1498"/>
                  <a:gd name="T176" fmla="+- 0 12122 12008"/>
                  <a:gd name="T177" fmla="*/ T176 w 1522"/>
                  <a:gd name="T178" fmla="+- 0 8458 7315"/>
                  <a:gd name="T179" fmla="*/ 8458 h 1498"/>
                  <a:gd name="T180" fmla="+- 0 12067 12008"/>
                  <a:gd name="T181" fmla="*/ T180 w 1522"/>
                  <a:gd name="T182" fmla="+- 0 8355 7315"/>
                  <a:gd name="T183" fmla="*/ 8355 h 1498"/>
                  <a:gd name="T184" fmla="+- 0 12030 12008"/>
                  <a:gd name="T185" fmla="*/ T184 w 1522"/>
                  <a:gd name="T186" fmla="+- 0 8244 7315"/>
                  <a:gd name="T187" fmla="*/ 8244 h 1498"/>
                  <a:gd name="T188" fmla="+- 0 12010 12008"/>
                  <a:gd name="T189" fmla="*/ T188 w 1522"/>
                  <a:gd name="T190" fmla="+- 0 8125 7315"/>
                  <a:gd name="T191" fmla="*/ 8125 h 1498"/>
                  <a:gd name="T192" fmla="+- 0 12008 12008"/>
                  <a:gd name="T193" fmla="*/ T192 w 1522"/>
                  <a:gd name="T194" fmla="+- 0 8064 7315"/>
                  <a:gd name="T195" fmla="*/ 8064 h 14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</a:cxnLst>
                <a:rect l="0" t="0" r="r" b="b"/>
                <a:pathLst>
                  <a:path w="1522" h="1498">
                    <a:moveTo>
                      <a:pt x="0" y="749"/>
                    </a:moveTo>
                    <a:lnTo>
                      <a:pt x="2" y="687"/>
                    </a:lnTo>
                    <a:lnTo>
                      <a:pt x="10" y="627"/>
                    </a:lnTo>
                    <a:lnTo>
                      <a:pt x="38" y="512"/>
                    </a:lnTo>
                    <a:lnTo>
                      <a:pt x="85" y="405"/>
                    </a:lnTo>
                    <a:lnTo>
                      <a:pt x="146" y="307"/>
                    </a:lnTo>
                    <a:lnTo>
                      <a:pt x="223" y="219"/>
                    </a:lnTo>
                    <a:lnTo>
                      <a:pt x="311" y="144"/>
                    </a:lnTo>
                    <a:lnTo>
                      <a:pt x="411" y="84"/>
                    </a:lnTo>
                    <a:lnTo>
                      <a:pt x="520" y="38"/>
                    </a:lnTo>
                    <a:lnTo>
                      <a:pt x="637" y="10"/>
                    </a:lnTo>
                    <a:lnTo>
                      <a:pt x="698" y="2"/>
                    </a:lnTo>
                    <a:lnTo>
                      <a:pt x="761" y="0"/>
                    </a:lnTo>
                    <a:lnTo>
                      <a:pt x="823" y="2"/>
                    </a:lnTo>
                    <a:lnTo>
                      <a:pt x="884" y="10"/>
                    </a:lnTo>
                    <a:lnTo>
                      <a:pt x="944" y="22"/>
                    </a:lnTo>
                    <a:lnTo>
                      <a:pt x="1057" y="59"/>
                    </a:lnTo>
                    <a:lnTo>
                      <a:pt x="1162" y="112"/>
                    </a:lnTo>
                    <a:lnTo>
                      <a:pt x="1256" y="180"/>
                    </a:lnTo>
                    <a:lnTo>
                      <a:pt x="1339" y="261"/>
                    </a:lnTo>
                    <a:lnTo>
                      <a:pt x="1408" y="354"/>
                    </a:lnTo>
                    <a:lnTo>
                      <a:pt x="1462" y="457"/>
                    </a:lnTo>
                    <a:lnTo>
                      <a:pt x="1500" y="569"/>
                    </a:lnTo>
                    <a:lnTo>
                      <a:pt x="1519" y="687"/>
                    </a:lnTo>
                    <a:lnTo>
                      <a:pt x="1522" y="749"/>
                    </a:lnTo>
                    <a:lnTo>
                      <a:pt x="1519" y="810"/>
                    </a:lnTo>
                    <a:lnTo>
                      <a:pt x="1512" y="870"/>
                    </a:lnTo>
                    <a:lnTo>
                      <a:pt x="1483" y="985"/>
                    </a:lnTo>
                    <a:lnTo>
                      <a:pt x="1437" y="1093"/>
                    </a:lnTo>
                    <a:lnTo>
                      <a:pt x="1375" y="1191"/>
                    </a:lnTo>
                    <a:lnTo>
                      <a:pt x="1299" y="1278"/>
                    </a:lnTo>
                    <a:lnTo>
                      <a:pt x="1210" y="1353"/>
                    </a:lnTo>
                    <a:lnTo>
                      <a:pt x="1111" y="1414"/>
                    </a:lnTo>
                    <a:lnTo>
                      <a:pt x="1001" y="1459"/>
                    </a:lnTo>
                    <a:lnTo>
                      <a:pt x="884" y="1488"/>
                    </a:lnTo>
                    <a:lnTo>
                      <a:pt x="823" y="1495"/>
                    </a:lnTo>
                    <a:lnTo>
                      <a:pt x="761" y="1498"/>
                    </a:lnTo>
                    <a:lnTo>
                      <a:pt x="698" y="1495"/>
                    </a:lnTo>
                    <a:lnTo>
                      <a:pt x="637" y="1488"/>
                    </a:lnTo>
                    <a:lnTo>
                      <a:pt x="578" y="1476"/>
                    </a:lnTo>
                    <a:lnTo>
                      <a:pt x="465" y="1439"/>
                    </a:lnTo>
                    <a:lnTo>
                      <a:pt x="360" y="1385"/>
                    </a:lnTo>
                    <a:lnTo>
                      <a:pt x="265" y="1317"/>
                    </a:lnTo>
                    <a:lnTo>
                      <a:pt x="183" y="1236"/>
                    </a:lnTo>
                    <a:lnTo>
                      <a:pt x="114" y="1143"/>
                    </a:lnTo>
                    <a:lnTo>
                      <a:pt x="59" y="1040"/>
                    </a:lnTo>
                    <a:lnTo>
                      <a:pt x="22" y="929"/>
                    </a:lnTo>
                    <a:lnTo>
                      <a:pt x="2" y="810"/>
                    </a:lnTo>
                    <a:lnTo>
                      <a:pt x="0" y="749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67" name="Group 453"/>
            <p:cNvGrpSpPr>
              <a:grpSpLocks/>
            </p:cNvGrpSpPr>
            <p:nvPr/>
          </p:nvGrpSpPr>
          <p:grpSpPr bwMode="auto">
            <a:xfrm>
              <a:off x="3884930" y="4651375"/>
              <a:ext cx="220345" cy="1270"/>
              <a:chOff x="6058" y="7685"/>
              <a:chExt cx="347" cy="2"/>
            </a:xfrm>
          </p:grpSpPr>
          <p:sp>
            <p:nvSpPr>
              <p:cNvPr id="3928" name="Freeform 454"/>
              <p:cNvSpPr>
                <a:spLocks/>
              </p:cNvSpPr>
              <p:nvPr/>
            </p:nvSpPr>
            <p:spPr bwMode="auto">
              <a:xfrm>
                <a:off x="6058" y="7685"/>
                <a:ext cx="347" cy="2"/>
              </a:xfrm>
              <a:custGeom>
                <a:avLst/>
                <a:gdLst>
                  <a:gd name="T0" fmla="+- 0 6058 6058"/>
                  <a:gd name="T1" fmla="*/ T0 w 347"/>
                  <a:gd name="T2" fmla="+- 0 6405 6058"/>
                  <a:gd name="T3" fmla="*/ T2 w 347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347">
                    <a:moveTo>
                      <a:pt x="0" y="0"/>
                    </a:moveTo>
                    <a:lnTo>
                      <a:pt x="347" y="0"/>
                    </a:lnTo>
                  </a:path>
                </a:pathLst>
              </a:cu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68" name="Group 451"/>
            <p:cNvGrpSpPr>
              <a:grpSpLocks/>
            </p:cNvGrpSpPr>
            <p:nvPr/>
          </p:nvGrpSpPr>
          <p:grpSpPr bwMode="auto">
            <a:xfrm>
              <a:off x="3495675" y="5132705"/>
              <a:ext cx="303530" cy="1270"/>
              <a:chOff x="5445" y="8443"/>
              <a:chExt cx="478" cy="2"/>
            </a:xfrm>
          </p:grpSpPr>
          <p:sp>
            <p:nvSpPr>
              <p:cNvPr id="3927" name="Freeform 452"/>
              <p:cNvSpPr>
                <a:spLocks/>
              </p:cNvSpPr>
              <p:nvPr/>
            </p:nvSpPr>
            <p:spPr bwMode="auto">
              <a:xfrm>
                <a:off x="5445" y="8443"/>
                <a:ext cx="478" cy="2"/>
              </a:xfrm>
              <a:custGeom>
                <a:avLst/>
                <a:gdLst>
                  <a:gd name="T0" fmla="+- 0 5445 5445"/>
                  <a:gd name="T1" fmla="*/ T0 w 478"/>
                  <a:gd name="T2" fmla="+- 0 5923 5445"/>
                  <a:gd name="T3" fmla="*/ T2 w 47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78">
                    <a:moveTo>
                      <a:pt x="0" y="0"/>
                    </a:moveTo>
                    <a:lnTo>
                      <a:pt x="47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69" name="Group 379"/>
            <p:cNvGrpSpPr>
              <a:grpSpLocks/>
            </p:cNvGrpSpPr>
            <p:nvPr/>
          </p:nvGrpSpPr>
          <p:grpSpPr bwMode="auto">
            <a:xfrm>
              <a:off x="3566160" y="4777105"/>
              <a:ext cx="237490" cy="231775"/>
              <a:chOff x="5556" y="7883"/>
              <a:chExt cx="374" cy="365"/>
            </a:xfrm>
          </p:grpSpPr>
          <p:sp>
            <p:nvSpPr>
              <p:cNvPr id="3375" name="Freeform 450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767 5556"/>
                  <a:gd name="T1" fmla="*/ T0 w 374"/>
                  <a:gd name="T2" fmla="+- 0 8227 7883"/>
                  <a:gd name="T3" fmla="*/ 8227 h 365"/>
                  <a:gd name="T4" fmla="+- 0 5740 5556"/>
                  <a:gd name="T5" fmla="*/ T4 w 374"/>
                  <a:gd name="T6" fmla="+- 0 8228 7883"/>
                  <a:gd name="T7" fmla="*/ 8228 h 365"/>
                  <a:gd name="T8" fmla="+- 0 5741 5556"/>
                  <a:gd name="T9" fmla="*/ T8 w 374"/>
                  <a:gd name="T10" fmla="+- 0 8248 7883"/>
                  <a:gd name="T11" fmla="*/ 8248 h 365"/>
                  <a:gd name="T12" fmla="+- 0 5769 5556"/>
                  <a:gd name="T13" fmla="*/ T12 w 374"/>
                  <a:gd name="T14" fmla="+- 0 8247 7883"/>
                  <a:gd name="T15" fmla="*/ 8247 h 365"/>
                  <a:gd name="T16" fmla="+- 0 5786 5556"/>
                  <a:gd name="T17" fmla="*/ T16 w 374"/>
                  <a:gd name="T18" fmla="+- 0 8244 7883"/>
                  <a:gd name="T19" fmla="*/ 8244 h 365"/>
                  <a:gd name="T20" fmla="+- 0 5804 5556"/>
                  <a:gd name="T21" fmla="*/ T20 w 374"/>
                  <a:gd name="T22" fmla="+- 0 8239 7883"/>
                  <a:gd name="T23" fmla="*/ 8239 h 365"/>
                  <a:gd name="T24" fmla="+- 0 5820 5556"/>
                  <a:gd name="T25" fmla="*/ T24 w 374"/>
                  <a:gd name="T26" fmla="+- 0 8233 7883"/>
                  <a:gd name="T27" fmla="*/ 8233 h 365"/>
                  <a:gd name="T28" fmla="+- 0 5833 5556"/>
                  <a:gd name="T29" fmla="*/ T28 w 374"/>
                  <a:gd name="T30" fmla="+- 0 8227 7883"/>
                  <a:gd name="T31" fmla="*/ 8227 h 365"/>
                  <a:gd name="T32" fmla="+- 0 5766 5556"/>
                  <a:gd name="T33" fmla="*/ T32 w 374"/>
                  <a:gd name="T34" fmla="+- 0 8227 7883"/>
                  <a:gd name="T35" fmla="*/ 8227 h 365"/>
                  <a:gd name="T36" fmla="+- 0 5767 5556"/>
                  <a:gd name="T37" fmla="*/ T36 w 374"/>
                  <a:gd name="T38" fmla="+- 0 8227 7883"/>
                  <a:gd name="T39" fmla="*/ 8227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74" h="365">
                    <a:moveTo>
                      <a:pt x="211" y="344"/>
                    </a:moveTo>
                    <a:lnTo>
                      <a:pt x="184" y="345"/>
                    </a:lnTo>
                    <a:lnTo>
                      <a:pt x="185" y="365"/>
                    </a:lnTo>
                    <a:lnTo>
                      <a:pt x="213" y="364"/>
                    </a:lnTo>
                    <a:lnTo>
                      <a:pt x="230" y="361"/>
                    </a:lnTo>
                    <a:lnTo>
                      <a:pt x="248" y="356"/>
                    </a:lnTo>
                    <a:lnTo>
                      <a:pt x="264" y="350"/>
                    </a:lnTo>
                    <a:lnTo>
                      <a:pt x="277" y="344"/>
                    </a:lnTo>
                    <a:lnTo>
                      <a:pt x="210" y="344"/>
                    </a:lnTo>
                    <a:lnTo>
                      <a:pt x="211" y="34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6" name="Freeform 449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782 5556"/>
                  <a:gd name="T1" fmla="*/ T0 w 374"/>
                  <a:gd name="T2" fmla="+- 0 8224 7883"/>
                  <a:gd name="T3" fmla="*/ 8224 h 365"/>
                  <a:gd name="T4" fmla="+- 0 5766 5556"/>
                  <a:gd name="T5" fmla="*/ T4 w 374"/>
                  <a:gd name="T6" fmla="+- 0 8227 7883"/>
                  <a:gd name="T7" fmla="*/ 8227 h 365"/>
                  <a:gd name="T8" fmla="+- 0 5833 5556"/>
                  <a:gd name="T9" fmla="*/ T8 w 374"/>
                  <a:gd name="T10" fmla="+- 0 8227 7883"/>
                  <a:gd name="T11" fmla="*/ 8227 h 365"/>
                  <a:gd name="T12" fmla="+- 0 5836 5556"/>
                  <a:gd name="T13" fmla="*/ T12 w 374"/>
                  <a:gd name="T14" fmla="+- 0 8225 7883"/>
                  <a:gd name="T15" fmla="*/ 8225 h 365"/>
                  <a:gd name="T16" fmla="+- 0 5838 5556"/>
                  <a:gd name="T17" fmla="*/ T16 w 374"/>
                  <a:gd name="T18" fmla="+- 0 8224 7883"/>
                  <a:gd name="T19" fmla="*/ 8224 h 365"/>
                  <a:gd name="T20" fmla="+- 0 5782 5556"/>
                  <a:gd name="T21" fmla="*/ T20 w 374"/>
                  <a:gd name="T22" fmla="+- 0 8224 7883"/>
                  <a:gd name="T23" fmla="*/ 8224 h 365"/>
                  <a:gd name="T24" fmla="+- 0 5782 5556"/>
                  <a:gd name="T25" fmla="*/ T24 w 374"/>
                  <a:gd name="T26" fmla="+- 0 8224 7883"/>
                  <a:gd name="T27" fmla="*/ 8224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74" h="365">
                    <a:moveTo>
                      <a:pt x="226" y="341"/>
                    </a:moveTo>
                    <a:lnTo>
                      <a:pt x="210" y="344"/>
                    </a:lnTo>
                    <a:lnTo>
                      <a:pt x="277" y="344"/>
                    </a:lnTo>
                    <a:lnTo>
                      <a:pt x="280" y="342"/>
                    </a:lnTo>
                    <a:lnTo>
                      <a:pt x="282" y="341"/>
                    </a:lnTo>
                    <a:lnTo>
                      <a:pt x="226" y="34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7" name="Freeform 448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783 5556"/>
                  <a:gd name="T1" fmla="*/ T0 w 374"/>
                  <a:gd name="T2" fmla="+- 0 8224 7883"/>
                  <a:gd name="T3" fmla="*/ 8224 h 365"/>
                  <a:gd name="T4" fmla="+- 0 5782 5556"/>
                  <a:gd name="T5" fmla="*/ T4 w 374"/>
                  <a:gd name="T6" fmla="+- 0 8224 7883"/>
                  <a:gd name="T7" fmla="*/ 8224 h 365"/>
                  <a:gd name="T8" fmla="+- 0 5782 5556"/>
                  <a:gd name="T9" fmla="*/ T8 w 374"/>
                  <a:gd name="T10" fmla="+- 0 8224 7883"/>
                  <a:gd name="T11" fmla="*/ 8224 h 365"/>
                  <a:gd name="T12" fmla="+- 0 5783 5556"/>
                  <a:gd name="T13" fmla="*/ T12 w 374"/>
                  <a:gd name="T14" fmla="+- 0 8224 7883"/>
                  <a:gd name="T15" fmla="*/ 8224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4" h="365">
                    <a:moveTo>
                      <a:pt x="227" y="341"/>
                    </a:moveTo>
                    <a:lnTo>
                      <a:pt x="226" y="341"/>
                    </a:lnTo>
                    <a:lnTo>
                      <a:pt x="227" y="34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8" name="Freeform 447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38 5556"/>
                  <a:gd name="T1" fmla="*/ T0 w 374"/>
                  <a:gd name="T2" fmla="+- 0 8224 7883"/>
                  <a:gd name="T3" fmla="*/ 8224 h 365"/>
                  <a:gd name="T4" fmla="+- 0 5783 5556"/>
                  <a:gd name="T5" fmla="*/ T4 w 374"/>
                  <a:gd name="T6" fmla="+- 0 8224 7883"/>
                  <a:gd name="T7" fmla="*/ 8224 h 365"/>
                  <a:gd name="T8" fmla="+- 0 5782 5556"/>
                  <a:gd name="T9" fmla="*/ T8 w 374"/>
                  <a:gd name="T10" fmla="+- 0 8224 7883"/>
                  <a:gd name="T11" fmla="*/ 8224 h 365"/>
                  <a:gd name="T12" fmla="+- 0 5838 5556"/>
                  <a:gd name="T13" fmla="*/ T12 w 374"/>
                  <a:gd name="T14" fmla="+- 0 8224 7883"/>
                  <a:gd name="T15" fmla="*/ 8224 h 365"/>
                  <a:gd name="T16" fmla="+- 0 5838 5556"/>
                  <a:gd name="T17" fmla="*/ T16 w 374"/>
                  <a:gd name="T18" fmla="+- 0 8224 7883"/>
                  <a:gd name="T19" fmla="*/ 8224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74" h="365">
                    <a:moveTo>
                      <a:pt x="282" y="341"/>
                    </a:moveTo>
                    <a:lnTo>
                      <a:pt x="227" y="341"/>
                    </a:lnTo>
                    <a:lnTo>
                      <a:pt x="226" y="341"/>
                    </a:lnTo>
                    <a:lnTo>
                      <a:pt x="282" y="34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9" name="Freeform 446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798 5556"/>
                  <a:gd name="T1" fmla="*/ T0 w 374"/>
                  <a:gd name="T2" fmla="+- 0 8220 7883"/>
                  <a:gd name="T3" fmla="*/ 8220 h 365"/>
                  <a:gd name="T4" fmla="+- 0 5782 5556"/>
                  <a:gd name="T5" fmla="*/ T4 w 374"/>
                  <a:gd name="T6" fmla="+- 0 8224 7883"/>
                  <a:gd name="T7" fmla="*/ 8224 h 365"/>
                  <a:gd name="T8" fmla="+- 0 5783 5556"/>
                  <a:gd name="T9" fmla="*/ T8 w 374"/>
                  <a:gd name="T10" fmla="+- 0 8224 7883"/>
                  <a:gd name="T11" fmla="*/ 8224 h 365"/>
                  <a:gd name="T12" fmla="+- 0 5838 5556"/>
                  <a:gd name="T13" fmla="*/ T12 w 374"/>
                  <a:gd name="T14" fmla="+- 0 8224 7883"/>
                  <a:gd name="T15" fmla="*/ 8224 h 365"/>
                  <a:gd name="T16" fmla="+- 0 5844 5556"/>
                  <a:gd name="T17" fmla="*/ T16 w 374"/>
                  <a:gd name="T18" fmla="+- 0 8220 7883"/>
                  <a:gd name="T19" fmla="*/ 8220 h 365"/>
                  <a:gd name="T20" fmla="+- 0 5797 5556"/>
                  <a:gd name="T21" fmla="*/ T20 w 374"/>
                  <a:gd name="T22" fmla="+- 0 8220 7883"/>
                  <a:gd name="T23" fmla="*/ 8220 h 365"/>
                  <a:gd name="T24" fmla="+- 0 5798 5556"/>
                  <a:gd name="T25" fmla="*/ T24 w 374"/>
                  <a:gd name="T26" fmla="+- 0 8220 7883"/>
                  <a:gd name="T27" fmla="*/ 8220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74" h="365">
                    <a:moveTo>
                      <a:pt x="242" y="337"/>
                    </a:moveTo>
                    <a:lnTo>
                      <a:pt x="226" y="341"/>
                    </a:lnTo>
                    <a:lnTo>
                      <a:pt x="227" y="341"/>
                    </a:lnTo>
                    <a:lnTo>
                      <a:pt x="282" y="341"/>
                    </a:lnTo>
                    <a:lnTo>
                      <a:pt x="288" y="337"/>
                    </a:lnTo>
                    <a:lnTo>
                      <a:pt x="241" y="337"/>
                    </a:lnTo>
                    <a:lnTo>
                      <a:pt x="242" y="33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0" name="Freeform 445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53 5556"/>
                  <a:gd name="T1" fmla="*/ T0 w 374"/>
                  <a:gd name="T2" fmla="+- 0 8215 7883"/>
                  <a:gd name="T3" fmla="*/ 8215 h 365"/>
                  <a:gd name="T4" fmla="+- 0 5813 5556"/>
                  <a:gd name="T5" fmla="*/ T4 w 374"/>
                  <a:gd name="T6" fmla="+- 0 8215 7883"/>
                  <a:gd name="T7" fmla="*/ 8215 h 365"/>
                  <a:gd name="T8" fmla="+- 0 5812 5556"/>
                  <a:gd name="T9" fmla="*/ T8 w 374"/>
                  <a:gd name="T10" fmla="+- 0 8215 7883"/>
                  <a:gd name="T11" fmla="*/ 8215 h 365"/>
                  <a:gd name="T12" fmla="+- 0 5797 5556"/>
                  <a:gd name="T13" fmla="*/ T12 w 374"/>
                  <a:gd name="T14" fmla="+- 0 8220 7883"/>
                  <a:gd name="T15" fmla="*/ 8220 h 365"/>
                  <a:gd name="T16" fmla="+- 0 5844 5556"/>
                  <a:gd name="T17" fmla="*/ T16 w 374"/>
                  <a:gd name="T18" fmla="+- 0 8220 7883"/>
                  <a:gd name="T19" fmla="*/ 8220 h 365"/>
                  <a:gd name="T20" fmla="+- 0 5851 5556"/>
                  <a:gd name="T21" fmla="*/ T20 w 374"/>
                  <a:gd name="T22" fmla="+- 0 8216 7883"/>
                  <a:gd name="T23" fmla="*/ 8216 h 365"/>
                  <a:gd name="T24" fmla="+- 0 5853 5556"/>
                  <a:gd name="T25" fmla="*/ T24 w 374"/>
                  <a:gd name="T26" fmla="+- 0 8215 7883"/>
                  <a:gd name="T27" fmla="*/ 8215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74" h="365">
                    <a:moveTo>
                      <a:pt x="297" y="332"/>
                    </a:moveTo>
                    <a:lnTo>
                      <a:pt x="257" y="332"/>
                    </a:lnTo>
                    <a:lnTo>
                      <a:pt x="256" y="332"/>
                    </a:lnTo>
                    <a:lnTo>
                      <a:pt x="241" y="337"/>
                    </a:lnTo>
                    <a:lnTo>
                      <a:pt x="288" y="337"/>
                    </a:lnTo>
                    <a:lnTo>
                      <a:pt x="295" y="333"/>
                    </a:lnTo>
                    <a:lnTo>
                      <a:pt x="297" y="33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2" name="Freeform 444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12 5556"/>
                  <a:gd name="T1" fmla="*/ T0 w 374"/>
                  <a:gd name="T2" fmla="+- 0 8215 7883"/>
                  <a:gd name="T3" fmla="*/ 8215 h 365"/>
                  <a:gd name="T4" fmla="+- 0 5812 5556"/>
                  <a:gd name="T5" fmla="*/ T4 w 374"/>
                  <a:gd name="T6" fmla="+- 0 8215 7883"/>
                  <a:gd name="T7" fmla="*/ 8215 h 365"/>
                  <a:gd name="T8" fmla="+- 0 5812 5556"/>
                  <a:gd name="T9" fmla="*/ T8 w 374"/>
                  <a:gd name="T10" fmla="+- 0 8215 7883"/>
                  <a:gd name="T11" fmla="*/ 8215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74" h="365">
                    <a:moveTo>
                      <a:pt x="256" y="332"/>
                    </a:moveTo>
                    <a:lnTo>
                      <a:pt x="256" y="33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3" name="Freeform 443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27 5556"/>
                  <a:gd name="T1" fmla="*/ T0 w 374"/>
                  <a:gd name="T2" fmla="+- 0 8208 7883"/>
                  <a:gd name="T3" fmla="*/ 8208 h 365"/>
                  <a:gd name="T4" fmla="+- 0 5812 5556"/>
                  <a:gd name="T5" fmla="*/ T4 w 374"/>
                  <a:gd name="T6" fmla="+- 0 8215 7883"/>
                  <a:gd name="T7" fmla="*/ 8215 h 365"/>
                  <a:gd name="T8" fmla="+- 0 5813 5556"/>
                  <a:gd name="T9" fmla="*/ T8 w 374"/>
                  <a:gd name="T10" fmla="+- 0 8215 7883"/>
                  <a:gd name="T11" fmla="*/ 8215 h 365"/>
                  <a:gd name="T12" fmla="+- 0 5853 5556"/>
                  <a:gd name="T13" fmla="*/ T12 w 374"/>
                  <a:gd name="T14" fmla="+- 0 8215 7883"/>
                  <a:gd name="T15" fmla="*/ 8215 h 365"/>
                  <a:gd name="T16" fmla="+- 0 5862 5556"/>
                  <a:gd name="T17" fmla="*/ T16 w 374"/>
                  <a:gd name="T18" fmla="+- 0 8208 7883"/>
                  <a:gd name="T19" fmla="*/ 8208 h 365"/>
                  <a:gd name="T20" fmla="+- 0 5826 5556"/>
                  <a:gd name="T21" fmla="*/ T20 w 374"/>
                  <a:gd name="T22" fmla="+- 0 8208 7883"/>
                  <a:gd name="T23" fmla="*/ 8208 h 365"/>
                  <a:gd name="T24" fmla="+- 0 5827 5556"/>
                  <a:gd name="T25" fmla="*/ T24 w 374"/>
                  <a:gd name="T26" fmla="+- 0 8208 7883"/>
                  <a:gd name="T27" fmla="*/ 8208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74" h="365">
                    <a:moveTo>
                      <a:pt x="271" y="325"/>
                    </a:moveTo>
                    <a:lnTo>
                      <a:pt x="256" y="332"/>
                    </a:lnTo>
                    <a:lnTo>
                      <a:pt x="257" y="332"/>
                    </a:lnTo>
                    <a:lnTo>
                      <a:pt x="297" y="332"/>
                    </a:lnTo>
                    <a:lnTo>
                      <a:pt x="306" y="325"/>
                    </a:lnTo>
                    <a:lnTo>
                      <a:pt x="270" y="325"/>
                    </a:lnTo>
                    <a:lnTo>
                      <a:pt x="271" y="32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4" name="Freeform 442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71 5556"/>
                  <a:gd name="T1" fmla="*/ T0 w 374"/>
                  <a:gd name="T2" fmla="+- 0 8200 7883"/>
                  <a:gd name="T3" fmla="*/ 8200 h 365"/>
                  <a:gd name="T4" fmla="+- 0 5840 5556"/>
                  <a:gd name="T5" fmla="*/ T4 w 374"/>
                  <a:gd name="T6" fmla="+- 0 8200 7883"/>
                  <a:gd name="T7" fmla="*/ 8200 h 365"/>
                  <a:gd name="T8" fmla="+- 0 5826 5556"/>
                  <a:gd name="T9" fmla="*/ T8 w 374"/>
                  <a:gd name="T10" fmla="+- 0 8208 7883"/>
                  <a:gd name="T11" fmla="*/ 8208 h 365"/>
                  <a:gd name="T12" fmla="+- 0 5862 5556"/>
                  <a:gd name="T13" fmla="*/ T12 w 374"/>
                  <a:gd name="T14" fmla="+- 0 8208 7883"/>
                  <a:gd name="T15" fmla="*/ 8208 h 365"/>
                  <a:gd name="T16" fmla="+- 0 5865 5556"/>
                  <a:gd name="T17" fmla="*/ T16 w 374"/>
                  <a:gd name="T18" fmla="+- 0 8206 7883"/>
                  <a:gd name="T19" fmla="*/ 8206 h 365"/>
                  <a:gd name="T20" fmla="+- 0 5871 5556"/>
                  <a:gd name="T21" fmla="*/ T20 w 374"/>
                  <a:gd name="T22" fmla="+- 0 8200 7883"/>
                  <a:gd name="T23" fmla="*/ 8200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4" h="365">
                    <a:moveTo>
                      <a:pt x="315" y="317"/>
                    </a:moveTo>
                    <a:lnTo>
                      <a:pt x="284" y="317"/>
                    </a:lnTo>
                    <a:lnTo>
                      <a:pt x="270" y="325"/>
                    </a:lnTo>
                    <a:lnTo>
                      <a:pt x="306" y="325"/>
                    </a:lnTo>
                    <a:lnTo>
                      <a:pt x="309" y="323"/>
                    </a:lnTo>
                    <a:lnTo>
                      <a:pt x="315" y="31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5" name="Freeform 441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81 5556"/>
                  <a:gd name="T1" fmla="*/ T0 w 374"/>
                  <a:gd name="T2" fmla="+- 0 8190 7883"/>
                  <a:gd name="T3" fmla="*/ 8190 h 365"/>
                  <a:gd name="T4" fmla="+- 0 5852 5556"/>
                  <a:gd name="T5" fmla="*/ T4 w 374"/>
                  <a:gd name="T6" fmla="+- 0 8190 7883"/>
                  <a:gd name="T7" fmla="*/ 8190 h 365"/>
                  <a:gd name="T8" fmla="+- 0 5839 5556"/>
                  <a:gd name="T9" fmla="*/ T8 w 374"/>
                  <a:gd name="T10" fmla="+- 0 8200 7883"/>
                  <a:gd name="T11" fmla="*/ 8200 h 365"/>
                  <a:gd name="T12" fmla="+- 0 5840 5556"/>
                  <a:gd name="T13" fmla="*/ T12 w 374"/>
                  <a:gd name="T14" fmla="+- 0 8200 7883"/>
                  <a:gd name="T15" fmla="*/ 8200 h 365"/>
                  <a:gd name="T16" fmla="+- 0 5871 5556"/>
                  <a:gd name="T17" fmla="*/ T16 w 374"/>
                  <a:gd name="T18" fmla="+- 0 8200 7883"/>
                  <a:gd name="T19" fmla="*/ 8200 h 365"/>
                  <a:gd name="T20" fmla="+- 0 5877 5556"/>
                  <a:gd name="T21" fmla="*/ T20 w 374"/>
                  <a:gd name="T22" fmla="+- 0 8194 7883"/>
                  <a:gd name="T23" fmla="*/ 8194 h 365"/>
                  <a:gd name="T24" fmla="+- 0 5881 5556"/>
                  <a:gd name="T25" fmla="*/ T24 w 374"/>
                  <a:gd name="T26" fmla="+- 0 8190 7883"/>
                  <a:gd name="T27" fmla="*/ 8190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74" h="365">
                    <a:moveTo>
                      <a:pt x="325" y="307"/>
                    </a:moveTo>
                    <a:lnTo>
                      <a:pt x="296" y="307"/>
                    </a:lnTo>
                    <a:lnTo>
                      <a:pt x="283" y="317"/>
                    </a:lnTo>
                    <a:lnTo>
                      <a:pt x="284" y="317"/>
                    </a:lnTo>
                    <a:lnTo>
                      <a:pt x="315" y="317"/>
                    </a:lnTo>
                    <a:lnTo>
                      <a:pt x="321" y="311"/>
                    </a:lnTo>
                    <a:lnTo>
                      <a:pt x="325" y="30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6" name="Freeform 440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63 5556"/>
                  <a:gd name="T1" fmla="*/ T0 w 374"/>
                  <a:gd name="T2" fmla="+- 0 8180 7883"/>
                  <a:gd name="T3" fmla="*/ 8180 h 365"/>
                  <a:gd name="T4" fmla="+- 0 5851 5556"/>
                  <a:gd name="T5" fmla="*/ T4 w 374"/>
                  <a:gd name="T6" fmla="+- 0 8191 7883"/>
                  <a:gd name="T7" fmla="*/ 8191 h 365"/>
                  <a:gd name="T8" fmla="+- 0 5852 5556"/>
                  <a:gd name="T9" fmla="*/ T8 w 374"/>
                  <a:gd name="T10" fmla="+- 0 8190 7883"/>
                  <a:gd name="T11" fmla="*/ 8190 h 365"/>
                  <a:gd name="T12" fmla="+- 0 5881 5556"/>
                  <a:gd name="T13" fmla="*/ T12 w 374"/>
                  <a:gd name="T14" fmla="+- 0 8190 7883"/>
                  <a:gd name="T15" fmla="*/ 8190 h 365"/>
                  <a:gd name="T16" fmla="+- 0 5889 5556"/>
                  <a:gd name="T17" fmla="*/ T16 w 374"/>
                  <a:gd name="T18" fmla="+- 0 8181 7883"/>
                  <a:gd name="T19" fmla="*/ 8181 h 365"/>
                  <a:gd name="T20" fmla="+- 0 5889 5556"/>
                  <a:gd name="T21" fmla="*/ T20 w 374"/>
                  <a:gd name="T22" fmla="+- 0 8180 7883"/>
                  <a:gd name="T23" fmla="*/ 8180 h 365"/>
                  <a:gd name="T24" fmla="+- 0 5863 5556"/>
                  <a:gd name="T25" fmla="*/ T24 w 374"/>
                  <a:gd name="T26" fmla="+- 0 8180 7883"/>
                  <a:gd name="T27" fmla="*/ 8180 h 365"/>
                  <a:gd name="T28" fmla="+- 0 5863 5556"/>
                  <a:gd name="T29" fmla="*/ T28 w 374"/>
                  <a:gd name="T30" fmla="+- 0 8180 7883"/>
                  <a:gd name="T31" fmla="*/ 8180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74" h="365">
                    <a:moveTo>
                      <a:pt x="307" y="297"/>
                    </a:moveTo>
                    <a:lnTo>
                      <a:pt x="295" y="308"/>
                    </a:lnTo>
                    <a:lnTo>
                      <a:pt x="296" y="307"/>
                    </a:lnTo>
                    <a:lnTo>
                      <a:pt x="325" y="307"/>
                    </a:lnTo>
                    <a:lnTo>
                      <a:pt x="333" y="298"/>
                    </a:lnTo>
                    <a:lnTo>
                      <a:pt x="333" y="297"/>
                    </a:lnTo>
                    <a:lnTo>
                      <a:pt x="307" y="29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7" name="Freeform 439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99 5556"/>
                  <a:gd name="T1" fmla="*/ T0 w 374"/>
                  <a:gd name="T2" fmla="+- 0 8168 7883"/>
                  <a:gd name="T3" fmla="*/ 8168 h 365"/>
                  <a:gd name="T4" fmla="+- 0 5874 5556"/>
                  <a:gd name="T5" fmla="*/ T4 w 374"/>
                  <a:gd name="T6" fmla="+- 0 8168 7883"/>
                  <a:gd name="T7" fmla="*/ 8168 h 365"/>
                  <a:gd name="T8" fmla="+- 0 5863 5556"/>
                  <a:gd name="T9" fmla="*/ T8 w 374"/>
                  <a:gd name="T10" fmla="+- 0 8180 7883"/>
                  <a:gd name="T11" fmla="*/ 8180 h 365"/>
                  <a:gd name="T12" fmla="+- 0 5889 5556"/>
                  <a:gd name="T13" fmla="*/ T12 w 374"/>
                  <a:gd name="T14" fmla="+- 0 8180 7883"/>
                  <a:gd name="T15" fmla="*/ 8180 h 365"/>
                  <a:gd name="T16" fmla="+- 0 5899 5556"/>
                  <a:gd name="T17" fmla="*/ T16 w 374"/>
                  <a:gd name="T18" fmla="+- 0 8168 7883"/>
                  <a:gd name="T19" fmla="*/ 8168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74" h="365">
                    <a:moveTo>
                      <a:pt x="343" y="285"/>
                    </a:moveTo>
                    <a:lnTo>
                      <a:pt x="318" y="285"/>
                    </a:lnTo>
                    <a:lnTo>
                      <a:pt x="307" y="297"/>
                    </a:lnTo>
                    <a:lnTo>
                      <a:pt x="333" y="297"/>
                    </a:lnTo>
                    <a:lnTo>
                      <a:pt x="343" y="28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8" name="Freeform 438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906 5556"/>
                  <a:gd name="T1" fmla="*/ T0 w 374"/>
                  <a:gd name="T2" fmla="+- 0 8155 7883"/>
                  <a:gd name="T3" fmla="*/ 8155 h 365"/>
                  <a:gd name="T4" fmla="+- 0 5883 5556"/>
                  <a:gd name="T5" fmla="*/ T4 w 374"/>
                  <a:gd name="T6" fmla="+- 0 8155 7883"/>
                  <a:gd name="T7" fmla="*/ 8155 h 365"/>
                  <a:gd name="T8" fmla="+- 0 5882 5556"/>
                  <a:gd name="T9" fmla="*/ T8 w 374"/>
                  <a:gd name="T10" fmla="+- 0 8156 7883"/>
                  <a:gd name="T11" fmla="*/ 8156 h 365"/>
                  <a:gd name="T12" fmla="+- 0 5873 5556"/>
                  <a:gd name="T13" fmla="*/ T12 w 374"/>
                  <a:gd name="T14" fmla="+- 0 8169 7883"/>
                  <a:gd name="T15" fmla="*/ 8169 h 365"/>
                  <a:gd name="T16" fmla="+- 0 5874 5556"/>
                  <a:gd name="T17" fmla="*/ T16 w 374"/>
                  <a:gd name="T18" fmla="+- 0 8168 7883"/>
                  <a:gd name="T19" fmla="*/ 8168 h 365"/>
                  <a:gd name="T20" fmla="+- 0 5899 5556"/>
                  <a:gd name="T21" fmla="*/ T20 w 374"/>
                  <a:gd name="T22" fmla="+- 0 8168 7883"/>
                  <a:gd name="T23" fmla="*/ 8168 h 365"/>
                  <a:gd name="T24" fmla="+- 0 5899 5556"/>
                  <a:gd name="T25" fmla="*/ T24 w 374"/>
                  <a:gd name="T26" fmla="+- 0 8167 7883"/>
                  <a:gd name="T27" fmla="*/ 8167 h 365"/>
                  <a:gd name="T28" fmla="+- 0 5906 5556"/>
                  <a:gd name="T29" fmla="*/ T28 w 374"/>
                  <a:gd name="T30" fmla="+- 0 8155 7883"/>
                  <a:gd name="T31" fmla="*/ 8155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74" h="365">
                    <a:moveTo>
                      <a:pt x="350" y="272"/>
                    </a:moveTo>
                    <a:lnTo>
                      <a:pt x="327" y="272"/>
                    </a:lnTo>
                    <a:lnTo>
                      <a:pt x="326" y="273"/>
                    </a:lnTo>
                    <a:lnTo>
                      <a:pt x="317" y="286"/>
                    </a:lnTo>
                    <a:lnTo>
                      <a:pt x="318" y="285"/>
                    </a:lnTo>
                    <a:lnTo>
                      <a:pt x="343" y="285"/>
                    </a:lnTo>
                    <a:lnTo>
                      <a:pt x="343" y="284"/>
                    </a:lnTo>
                    <a:lnTo>
                      <a:pt x="350" y="27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9" name="Freeform 437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83 5556"/>
                  <a:gd name="T1" fmla="*/ T0 w 374"/>
                  <a:gd name="T2" fmla="+- 0 8155 7883"/>
                  <a:gd name="T3" fmla="*/ 8155 h 365"/>
                  <a:gd name="T4" fmla="+- 0 5882 5556"/>
                  <a:gd name="T5" fmla="*/ T4 w 374"/>
                  <a:gd name="T6" fmla="+- 0 8156 7883"/>
                  <a:gd name="T7" fmla="*/ 8156 h 365"/>
                  <a:gd name="T8" fmla="+- 0 5883 5556"/>
                  <a:gd name="T9" fmla="*/ T8 w 374"/>
                  <a:gd name="T10" fmla="+- 0 8155 7883"/>
                  <a:gd name="T11" fmla="*/ 8155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74" h="365">
                    <a:moveTo>
                      <a:pt x="327" y="272"/>
                    </a:moveTo>
                    <a:lnTo>
                      <a:pt x="326" y="273"/>
                    </a:lnTo>
                    <a:lnTo>
                      <a:pt x="327" y="27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0" name="Freeform 436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913 5556"/>
                  <a:gd name="T1" fmla="*/ T0 w 374"/>
                  <a:gd name="T2" fmla="+- 0 8142 7883"/>
                  <a:gd name="T3" fmla="*/ 8142 h 365"/>
                  <a:gd name="T4" fmla="+- 0 5891 5556"/>
                  <a:gd name="T5" fmla="*/ T4 w 374"/>
                  <a:gd name="T6" fmla="+- 0 8142 7883"/>
                  <a:gd name="T7" fmla="*/ 8142 h 365"/>
                  <a:gd name="T8" fmla="+- 0 5890 5556"/>
                  <a:gd name="T9" fmla="*/ T8 w 374"/>
                  <a:gd name="T10" fmla="+- 0 8143 7883"/>
                  <a:gd name="T11" fmla="*/ 8143 h 365"/>
                  <a:gd name="T12" fmla="+- 0 5883 5556"/>
                  <a:gd name="T13" fmla="*/ T12 w 374"/>
                  <a:gd name="T14" fmla="+- 0 8155 7883"/>
                  <a:gd name="T15" fmla="*/ 8155 h 365"/>
                  <a:gd name="T16" fmla="+- 0 5906 5556"/>
                  <a:gd name="T17" fmla="*/ T16 w 374"/>
                  <a:gd name="T18" fmla="+- 0 8155 7883"/>
                  <a:gd name="T19" fmla="*/ 8155 h 365"/>
                  <a:gd name="T20" fmla="+- 0 5908 5556"/>
                  <a:gd name="T21" fmla="*/ T20 w 374"/>
                  <a:gd name="T22" fmla="+- 0 8152 7883"/>
                  <a:gd name="T23" fmla="*/ 8152 h 365"/>
                  <a:gd name="T24" fmla="+- 0 5913 5556"/>
                  <a:gd name="T25" fmla="*/ T24 w 374"/>
                  <a:gd name="T26" fmla="+- 0 8142 7883"/>
                  <a:gd name="T27" fmla="*/ 8142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74" h="365">
                    <a:moveTo>
                      <a:pt x="357" y="259"/>
                    </a:moveTo>
                    <a:lnTo>
                      <a:pt x="335" y="259"/>
                    </a:lnTo>
                    <a:lnTo>
                      <a:pt x="334" y="260"/>
                    </a:lnTo>
                    <a:lnTo>
                      <a:pt x="327" y="272"/>
                    </a:lnTo>
                    <a:lnTo>
                      <a:pt x="350" y="272"/>
                    </a:lnTo>
                    <a:lnTo>
                      <a:pt x="352" y="269"/>
                    </a:lnTo>
                    <a:lnTo>
                      <a:pt x="357" y="25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1" name="Freeform 435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91 5556"/>
                  <a:gd name="T1" fmla="*/ T0 w 374"/>
                  <a:gd name="T2" fmla="+- 0 8142 7883"/>
                  <a:gd name="T3" fmla="*/ 8142 h 365"/>
                  <a:gd name="T4" fmla="+- 0 5890 5556"/>
                  <a:gd name="T5" fmla="*/ T4 w 374"/>
                  <a:gd name="T6" fmla="+- 0 8143 7883"/>
                  <a:gd name="T7" fmla="*/ 8143 h 365"/>
                  <a:gd name="T8" fmla="+- 0 5891 5556"/>
                  <a:gd name="T9" fmla="*/ T8 w 374"/>
                  <a:gd name="T10" fmla="+- 0 8142 7883"/>
                  <a:gd name="T11" fmla="*/ 8142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74" h="365">
                    <a:moveTo>
                      <a:pt x="335" y="259"/>
                    </a:moveTo>
                    <a:lnTo>
                      <a:pt x="334" y="260"/>
                    </a:lnTo>
                    <a:lnTo>
                      <a:pt x="335" y="25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72" name="Freeform 434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919 5556"/>
                  <a:gd name="T1" fmla="*/ T0 w 374"/>
                  <a:gd name="T2" fmla="+- 0 8128 7883"/>
                  <a:gd name="T3" fmla="*/ 8128 h 365"/>
                  <a:gd name="T4" fmla="+- 0 5898 5556"/>
                  <a:gd name="T5" fmla="*/ T4 w 374"/>
                  <a:gd name="T6" fmla="+- 0 8128 7883"/>
                  <a:gd name="T7" fmla="*/ 8128 h 365"/>
                  <a:gd name="T8" fmla="+- 0 5891 5556"/>
                  <a:gd name="T9" fmla="*/ T8 w 374"/>
                  <a:gd name="T10" fmla="+- 0 8142 7883"/>
                  <a:gd name="T11" fmla="*/ 8142 h 365"/>
                  <a:gd name="T12" fmla="+- 0 5913 5556"/>
                  <a:gd name="T13" fmla="*/ T12 w 374"/>
                  <a:gd name="T14" fmla="+- 0 8142 7883"/>
                  <a:gd name="T15" fmla="*/ 8142 h 365"/>
                  <a:gd name="T16" fmla="+- 0 5916 5556"/>
                  <a:gd name="T17" fmla="*/ T16 w 374"/>
                  <a:gd name="T18" fmla="+- 0 8136 7883"/>
                  <a:gd name="T19" fmla="*/ 8136 h 365"/>
                  <a:gd name="T20" fmla="+- 0 5919 5556"/>
                  <a:gd name="T21" fmla="*/ T20 w 374"/>
                  <a:gd name="T22" fmla="+- 0 8128 7883"/>
                  <a:gd name="T23" fmla="*/ 8128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4" h="365">
                    <a:moveTo>
                      <a:pt x="363" y="245"/>
                    </a:moveTo>
                    <a:lnTo>
                      <a:pt x="342" y="245"/>
                    </a:lnTo>
                    <a:lnTo>
                      <a:pt x="335" y="259"/>
                    </a:lnTo>
                    <a:lnTo>
                      <a:pt x="357" y="259"/>
                    </a:lnTo>
                    <a:lnTo>
                      <a:pt x="360" y="253"/>
                    </a:lnTo>
                    <a:lnTo>
                      <a:pt x="363" y="24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73" name="Freeform 433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927 5556"/>
                  <a:gd name="T1" fmla="*/ T0 w 374"/>
                  <a:gd name="T2" fmla="+- 0 8097 7883"/>
                  <a:gd name="T3" fmla="*/ 8097 h 365"/>
                  <a:gd name="T4" fmla="+- 0 5907 5556"/>
                  <a:gd name="T5" fmla="*/ T4 w 374"/>
                  <a:gd name="T6" fmla="+- 0 8097 7883"/>
                  <a:gd name="T7" fmla="*/ 8097 h 365"/>
                  <a:gd name="T8" fmla="+- 0 5907 5556"/>
                  <a:gd name="T9" fmla="*/ T8 w 374"/>
                  <a:gd name="T10" fmla="+- 0 8098 7883"/>
                  <a:gd name="T11" fmla="*/ 8098 h 365"/>
                  <a:gd name="T12" fmla="+- 0 5903 5556"/>
                  <a:gd name="T13" fmla="*/ T12 w 374"/>
                  <a:gd name="T14" fmla="+- 0 8114 7883"/>
                  <a:gd name="T15" fmla="*/ 8114 h 365"/>
                  <a:gd name="T16" fmla="+- 0 5897 5556"/>
                  <a:gd name="T17" fmla="*/ T16 w 374"/>
                  <a:gd name="T18" fmla="+- 0 8129 7883"/>
                  <a:gd name="T19" fmla="*/ 8129 h 365"/>
                  <a:gd name="T20" fmla="+- 0 5898 5556"/>
                  <a:gd name="T21" fmla="*/ T20 w 374"/>
                  <a:gd name="T22" fmla="+- 0 8128 7883"/>
                  <a:gd name="T23" fmla="*/ 8128 h 365"/>
                  <a:gd name="T24" fmla="+- 0 5919 5556"/>
                  <a:gd name="T25" fmla="*/ T24 w 374"/>
                  <a:gd name="T26" fmla="+- 0 8128 7883"/>
                  <a:gd name="T27" fmla="*/ 8128 h 365"/>
                  <a:gd name="T28" fmla="+- 0 5922 5556"/>
                  <a:gd name="T29" fmla="*/ T28 w 374"/>
                  <a:gd name="T30" fmla="+- 0 8119 7883"/>
                  <a:gd name="T31" fmla="*/ 8119 h 365"/>
                  <a:gd name="T32" fmla="+- 0 5926 5556"/>
                  <a:gd name="T33" fmla="*/ T32 w 374"/>
                  <a:gd name="T34" fmla="+- 0 8102 7883"/>
                  <a:gd name="T35" fmla="*/ 8102 h 365"/>
                  <a:gd name="T36" fmla="+- 0 5927 5556"/>
                  <a:gd name="T37" fmla="*/ T36 w 374"/>
                  <a:gd name="T38" fmla="+- 0 8097 7883"/>
                  <a:gd name="T39" fmla="*/ 8097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74" h="365">
                    <a:moveTo>
                      <a:pt x="371" y="214"/>
                    </a:moveTo>
                    <a:lnTo>
                      <a:pt x="351" y="214"/>
                    </a:lnTo>
                    <a:lnTo>
                      <a:pt x="351" y="215"/>
                    </a:lnTo>
                    <a:lnTo>
                      <a:pt x="347" y="231"/>
                    </a:lnTo>
                    <a:lnTo>
                      <a:pt x="341" y="246"/>
                    </a:lnTo>
                    <a:lnTo>
                      <a:pt x="342" y="245"/>
                    </a:lnTo>
                    <a:lnTo>
                      <a:pt x="363" y="245"/>
                    </a:lnTo>
                    <a:lnTo>
                      <a:pt x="366" y="236"/>
                    </a:lnTo>
                    <a:lnTo>
                      <a:pt x="370" y="219"/>
                    </a:lnTo>
                    <a:lnTo>
                      <a:pt x="371" y="2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74" name="Freeform 432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903 5556"/>
                  <a:gd name="T1" fmla="*/ T0 w 374"/>
                  <a:gd name="T2" fmla="+- 0 8113 7883"/>
                  <a:gd name="T3" fmla="*/ 8113 h 365"/>
                  <a:gd name="T4" fmla="+- 0 5903 5556"/>
                  <a:gd name="T5" fmla="*/ T4 w 374"/>
                  <a:gd name="T6" fmla="+- 0 8114 7883"/>
                  <a:gd name="T7" fmla="*/ 8114 h 365"/>
                  <a:gd name="T8" fmla="+- 0 5903 5556"/>
                  <a:gd name="T9" fmla="*/ T8 w 374"/>
                  <a:gd name="T10" fmla="+- 0 8113 7883"/>
                  <a:gd name="T11" fmla="*/ 8113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74" h="365">
                    <a:moveTo>
                      <a:pt x="347" y="230"/>
                    </a:moveTo>
                    <a:lnTo>
                      <a:pt x="347" y="231"/>
                    </a:lnTo>
                    <a:lnTo>
                      <a:pt x="347" y="23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75" name="Freeform 431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907 5556"/>
                  <a:gd name="T1" fmla="*/ T0 w 374"/>
                  <a:gd name="T2" fmla="+- 0 8098 7883"/>
                  <a:gd name="T3" fmla="*/ 8098 h 365"/>
                  <a:gd name="T4" fmla="+- 0 5907 5556"/>
                  <a:gd name="T5" fmla="*/ T4 w 374"/>
                  <a:gd name="T6" fmla="+- 0 8098 7883"/>
                  <a:gd name="T7" fmla="*/ 8098 h 365"/>
                  <a:gd name="T8" fmla="+- 0 5907 5556"/>
                  <a:gd name="T9" fmla="*/ T8 w 374"/>
                  <a:gd name="T10" fmla="+- 0 8098 7883"/>
                  <a:gd name="T11" fmla="*/ 8098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74" h="365">
                    <a:moveTo>
                      <a:pt x="351" y="215"/>
                    </a:moveTo>
                    <a:lnTo>
                      <a:pt x="351" y="2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76" name="Freeform 430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907 5556"/>
                  <a:gd name="T1" fmla="*/ T0 w 374"/>
                  <a:gd name="T2" fmla="+- 0 8097 7883"/>
                  <a:gd name="T3" fmla="*/ 8097 h 365"/>
                  <a:gd name="T4" fmla="+- 0 5907 5556"/>
                  <a:gd name="T5" fmla="*/ T4 w 374"/>
                  <a:gd name="T6" fmla="+- 0 8098 7883"/>
                  <a:gd name="T7" fmla="*/ 8098 h 365"/>
                  <a:gd name="T8" fmla="+- 0 5907 5556"/>
                  <a:gd name="T9" fmla="*/ T8 w 374"/>
                  <a:gd name="T10" fmla="+- 0 8098 7883"/>
                  <a:gd name="T11" fmla="*/ 8098 h 365"/>
                  <a:gd name="T12" fmla="+- 0 5907 5556"/>
                  <a:gd name="T13" fmla="*/ T12 w 374"/>
                  <a:gd name="T14" fmla="+- 0 8097 7883"/>
                  <a:gd name="T15" fmla="*/ 8097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4" h="365">
                    <a:moveTo>
                      <a:pt x="351" y="214"/>
                    </a:moveTo>
                    <a:lnTo>
                      <a:pt x="351" y="215"/>
                    </a:lnTo>
                    <a:lnTo>
                      <a:pt x="351" y="21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77" name="Freeform 429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930 5556"/>
                  <a:gd name="T1" fmla="*/ T0 w 374"/>
                  <a:gd name="T2" fmla="+- 0 8065 7883"/>
                  <a:gd name="T3" fmla="*/ 8065 h 365"/>
                  <a:gd name="T4" fmla="+- 0 5910 5556"/>
                  <a:gd name="T5" fmla="*/ T4 w 374"/>
                  <a:gd name="T6" fmla="+- 0 8065 7883"/>
                  <a:gd name="T7" fmla="*/ 8065 h 365"/>
                  <a:gd name="T8" fmla="+- 0 5910 5556"/>
                  <a:gd name="T9" fmla="*/ T8 w 374"/>
                  <a:gd name="T10" fmla="+- 0 8066 7883"/>
                  <a:gd name="T11" fmla="*/ 8066 h 365"/>
                  <a:gd name="T12" fmla="+- 0 5909 5556"/>
                  <a:gd name="T13" fmla="*/ T12 w 374"/>
                  <a:gd name="T14" fmla="+- 0 8082 7883"/>
                  <a:gd name="T15" fmla="*/ 8082 h 365"/>
                  <a:gd name="T16" fmla="+- 0 5907 5556"/>
                  <a:gd name="T17" fmla="*/ T16 w 374"/>
                  <a:gd name="T18" fmla="+- 0 8098 7883"/>
                  <a:gd name="T19" fmla="*/ 8098 h 365"/>
                  <a:gd name="T20" fmla="+- 0 5907 5556"/>
                  <a:gd name="T21" fmla="*/ T20 w 374"/>
                  <a:gd name="T22" fmla="+- 0 8097 7883"/>
                  <a:gd name="T23" fmla="*/ 8097 h 365"/>
                  <a:gd name="T24" fmla="+- 0 5927 5556"/>
                  <a:gd name="T25" fmla="*/ T24 w 374"/>
                  <a:gd name="T26" fmla="+- 0 8097 7883"/>
                  <a:gd name="T27" fmla="*/ 8097 h 365"/>
                  <a:gd name="T28" fmla="+- 0 5929 5556"/>
                  <a:gd name="T29" fmla="*/ T28 w 374"/>
                  <a:gd name="T30" fmla="+- 0 8084 7883"/>
                  <a:gd name="T31" fmla="*/ 8084 h 365"/>
                  <a:gd name="T32" fmla="+- 0 5930 5556"/>
                  <a:gd name="T33" fmla="*/ T32 w 374"/>
                  <a:gd name="T34" fmla="+- 0 8066 7883"/>
                  <a:gd name="T35" fmla="*/ 8066 h 365"/>
                  <a:gd name="T36" fmla="+- 0 5930 5556"/>
                  <a:gd name="T37" fmla="*/ T36 w 374"/>
                  <a:gd name="T38" fmla="+- 0 8065 7883"/>
                  <a:gd name="T39" fmla="*/ 8065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74" h="365">
                    <a:moveTo>
                      <a:pt x="374" y="182"/>
                    </a:moveTo>
                    <a:lnTo>
                      <a:pt x="354" y="182"/>
                    </a:lnTo>
                    <a:lnTo>
                      <a:pt x="354" y="183"/>
                    </a:lnTo>
                    <a:lnTo>
                      <a:pt x="353" y="199"/>
                    </a:lnTo>
                    <a:lnTo>
                      <a:pt x="351" y="215"/>
                    </a:lnTo>
                    <a:lnTo>
                      <a:pt x="351" y="214"/>
                    </a:lnTo>
                    <a:lnTo>
                      <a:pt x="371" y="214"/>
                    </a:lnTo>
                    <a:lnTo>
                      <a:pt x="373" y="201"/>
                    </a:lnTo>
                    <a:lnTo>
                      <a:pt x="374" y="183"/>
                    </a:lnTo>
                    <a:lnTo>
                      <a:pt x="374" y="18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78" name="Freeform 428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909 5556"/>
                  <a:gd name="T1" fmla="*/ T0 w 374"/>
                  <a:gd name="T2" fmla="+- 0 8081 7883"/>
                  <a:gd name="T3" fmla="*/ 8081 h 365"/>
                  <a:gd name="T4" fmla="+- 0 5909 5556"/>
                  <a:gd name="T5" fmla="*/ T4 w 374"/>
                  <a:gd name="T6" fmla="+- 0 8082 7883"/>
                  <a:gd name="T7" fmla="*/ 8082 h 365"/>
                  <a:gd name="T8" fmla="+- 0 5909 5556"/>
                  <a:gd name="T9" fmla="*/ T8 w 374"/>
                  <a:gd name="T10" fmla="+- 0 8081 7883"/>
                  <a:gd name="T11" fmla="*/ 8081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74" h="365">
                    <a:moveTo>
                      <a:pt x="353" y="198"/>
                    </a:moveTo>
                    <a:lnTo>
                      <a:pt x="353" y="199"/>
                    </a:lnTo>
                    <a:lnTo>
                      <a:pt x="353" y="19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79" name="Freeform 427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556 5556"/>
                  <a:gd name="T1" fmla="*/ T0 w 374"/>
                  <a:gd name="T2" fmla="+- 0 7946 7883"/>
                  <a:gd name="T3" fmla="*/ 7946 h 365"/>
                  <a:gd name="T4" fmla="+- 0 5581 5556"/>
                  <a:gd name="T5" fmla="*/ T4 w 374"/>
                  <a:gd name="T6" fmla="+- 0 8078 7883"/>
                  <a:gd name="T7" fmla="*/ 8078 h 365"/>
                  <a:gd name="T8" fmla="+- 0 5666 5556"/>
                  <a:gd name="T9" fmla="*/ T8 w 374"/>
                  <a:gd name="T10" fmla="+- 0 7985 7883"/>
                  <a:gd name="T11" fmla="*/ 7985 h 365"/>
                  <a:gd name="T12" fmla="+- 0 5617 5556"/>
                  <a:gd name="T13" fmla="*/ T12 w 374"/>
                  <a:gd name="T14" fmla="+- 0 7985 7883"/>
                  <a:gd name="T15" fmla="*/ 7985 h 365"/>
                  <a:gd name="T16" fmla="+- 0 5599 5556"/>
                  <a:gd name="T17" fmla="*/ T16 w 374"/>
                  <a:gd name="T18" fmla="+- 0 7978 7883"/>
                  <a:gd name="T19" fmla="*/ 7978 h 365"/>
                  <a:gd name="T20" fmla="+- 0 5606 5556"/>
                  <a:gd name="T21" fmla="*/ T20 w 374"/>
                  <a:gd name="T22" fmla="+- 0 7960 7883"/>
                  <a:gd name="T23" fmla="*/ 7960 h 365"/>
                  <a:gd name="T24" fmla="+- 0 5556 5556"/>
                  <a:gd name="T25" fmla="*/ T24 w 374"/>
                  <a:gd name="T26" fmla="+- 0 7946 7883"/>
                  <a:gd name="T27" fmla="*/ 7946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74" h="365">
                    <a:moveTo>
                      <a:pt x="0" y="63"/>
                    </a:moveTo>
                    <a:lnTo>
                      <a:pt x="25" y="195"/>
                    </a:lnTo>
                    <a:lnTo>
                      <a:pt x="110" y="102"/>
                    </a:lnTo>
                    <a:lnTo>
                      <a:pt x="61" y="102"/>
                    </a:lnTo>
                    <a:lnTo>
                      <a:pt x="43" y="95"/>
                    </a:lnTo>
                    <a:lnTo>
                      <a:pt x="50" y="77"/>
                    </a:lnTo>
                    <a:lnTo>
                      <a:pt x="0" y="6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80" name="Freeform 426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910 5556"/>
                  <a:gd name="T1" fmla="*/ T0 w 374"/>
                  <a:gd name="T2" fmla="+- 0 8065 7883"/>
                  <a:gd name="T3" fmla="*/ 8065 h 365"/>
                  <a:gd name="T4" fmla="+- 0 5910 5556"/>
                  <a:gd name="T5" fmla="*/ T4 w 374"/>
                  <a:gd name="T6" fmla="+- 0 8066 7883"/>
                  <a:gd name="T7" fmla="*/ 8066 h 365"/>
                  <a:gd name="T8" fmla="+- 0 5910 5556"/>
                  <a:gd name="T9" fmla="*/ T8 w 374"/>
                  <a:gd name="T10" fmla="+- 0 8065 7883"/>
                  <a:gd name="T11" fmla="*/ 8065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74" h="365">
                    <a:moveTo>
                      <a:pt x="354" y="182"/>
                    </a:moveTo>
                    <a:lnTo>
                      <a:pt x="354" y="183"/>
                    </a:lnTo>
                    <a:lnTo>
                      <a:pt x="354" y="18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81" name="Freeform 425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929 5556"/>
                  <a:gd name="T1" fmla="*/ T0 w 374"/>
                  <a:gd name="T2" fmla="+- 0 8048 7883"/>
                  <a:gd name="T3" fmla="*/ 8048 h 365"/>
                  <a:gd name="T4" fmla="+- 0 5909 5556"/>
                  <a:gd name="T5" fmla="*/ T4 w 374"/>
                  <a:gd name="T6" fmla="+- 0 8048 7883"/>
                  <a:gd name="T7" fmla="*/ 8048 h 365"/>
                  <a:gd name="T8" fmla="+- 0 5910 5556"/>
                  <a:gd name="T9" fmla="*/ T8 w 374"/>
                  <a:gd name="T10" fmla="+- 0 8065 7883"/>
                  <a:gd name="T11" fmla="*/ 8065 h 365"/>
                  <a:gd name="T12" fmla="+- 0 5910 5556"/>
                  <a:gd name="T13" fmla="*/ T12 w 374"/>
                  <a:gd name="T14" fmla="+- 0 8065 7883"/>
                  <a:gd name="T15" fmla="*/ 8065 h 365"/>
                  <a:gd name="T16" fmla="+- 0 5930 5556"/>
                  <a:gd name="T17" fmla="*/ T16 w 374"/>
                  <a:gd name="T18" fmla="+- 0 8065 7883"/>
                  <a:gd name="T19" fmla="*/ 8065 h 365"/>
                  <a:gd name="T20" fmla="+- 0 5929 5556"/>
                  <a:gd name="T21" fmla="*/ T20 w 374"/>
                  <a:gd name="T22" fmla="+- 0 8048 7883"/>
                  <a:gd name="T23" fmla="*/ 8048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4" h="365">
                    <a:moveTo>
                      <a:pt x="373" y="165"/>
                    </a:moveTo>
                    <a:lnTo>
                      <a:pt x="353" y="165"/>
                    </a:lnTo>
                    <a:lnTo>
                      <a:pt x="354" y="182"/>
                    </a:lnTo>
                    <a:lnTo>
                      <a:pt x="374" y="182"/>
                    </a:lnTo>
                    <a:lnTo>
                      <a:pt x="373" y="16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82" name="Freeform 424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927 5556"/>
                  <a:gd name="T1" fmla="*/ T0 w 374"/>
                  <a:gd name="T2" fmla="+- 0 8032 7883"/>
                  <a:gd name="T3" fmla="*/ 8032 h 365"/>
                  <a:gd name="T4" fmla="+- 0 5907 5556"/>
                  <a:gd name="T5" fmla="*/ T4 w 374"/>
                  <a:gd name="T6" fmla="+- 0 8032 7883"/>
                  <a:gd name="T7" fmla="*/ 8032 h 365"/>
                  <a:gd name="T8" fmla="+- 0 5907 5556"/>
                  <a:gd name="T9" fmla="*/ T8 w 374"/>
                  <a:gd name="T10" fmla="+- 0 8033 7883"/>
                  <a:gd name="T11" fmla="*/ 8033 h 365"/>
                  <a:gd name="T12" fmla="+- 0 5909 5556"/>
                  <a:gd name="T13" fmla="*/ T12 w 374"/>
                  <a:gd name="T14" fmla="+- 0 8049 7883"/>
                  <a:gd name="T15" fmla="*/ 8049 h 365"/>
                  <a:gd name="T16" fmla="+- 0 5909 5556"/>
                  <a:gd name="T17" fmla="*/ T16 w 374"/>
                  <a:gd name="T18" fmla="+- 0 8048 7883"/>
                  <a:gd name="T19" fmla="*/ 8048 h 365"/>
                  <a:gd name="T20" fmla="+- 0 5929 5556"/>
                  <a:gd name="T21" fmla="*/ T20 w 374"/>
                  <a:gd name="T22" fmla="+- 0 8048 7883"/>
                  <a:gd name="T23" fmla="*/ 8048 h 365"/>
                  <a:gd name="T24" fmla="+- 0 5929 5556"/>
                  <a:gd name="T25" fmla="*/ T24 w 374"/>
                  <a:gd name="T26" fmla="+- 0 8046 7883"/>
                  <a:gd name="T27" fmla="*/ 8046 h 365"/>
                  <a:gd name="T28" fmla="+- 0 5927 5556"/>
                  <a:gd name="T29" fmla="*/ T28 w 374"/>
                  <a:gd name="T30" fmla="+- 0 8032 7883"/>
                  <a:gd name="T31" fmla="*/ 8032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74" h="365">
                    <a:moveTo>
                      <a:pt x="371" y="149"/>
                    </a:moveTo>
                    <a:lnTo>
                      <a:pt x="351" y="149"/>
                    </a:lnTo>
                    <a:lnTo>
                      <a:pt x="351" y="150"/>
                    </a:lnTo>
                    <a:lnTo>
                      <a:pt x="353" y="166"/>
                    </a:lnTo>
                    <a:lnTo>
                      <a:pt x="353" y="165"/>
                    </a:lnTo>
                    <a:lnTo>
                      <a:pt x="373" y="165"/>
                    </a:lnTo>
                    <a:lnTo>
                      <a:pt x="373" y="163"/>
                    </a:lnTo>
                    <a:lnTo>
                      <a:pt x="371" y="14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83" name="Freeform 423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907 5556"/>
                  <a:gd name="T1" fmla="*/ T0 w 374"/>
                  <a:gd name="T2" fmla="+- 0 8032 7883"/>
                  <a:gd name="T3" fmla="*/ 8032 h 365"/>
                  <a:gd name="T4" fmla="+- 0 5907 5556"/>
                  <a:gd name="T5" fmla="*/ T4 w 374"/>
                  <a:gd name="T6" fmla="+- 0 8033 7883"/>
                  <a:gd name="T7" fmla="*/ 8033 h 365"/>
                  <a:gd name="T8" fmla="+- 0 5907 5556"/>
                  <a:gd name="T9" fmla="*/ T8 w 374"/>
                  <a:gd name="T10" fmla="+- 0 8032 7883"/>
                  <a:gd name="T11" fmla="*/ 8032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74" h="365">
                    <a:moveTo>
                      <a:pt x="351" y="149"/>
                    </a:moveTo>
                    <a:lnTo>
                      <a:pt x="351" y="150"/>
                    </a:lnTo>
                    <a:lnTo>
                      <a:pt x="351" y="14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84" name="Freeform 422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907 5556"/>
                  <a:gd name="T1" fmla="*/ T0 w 374"/>
                  <a:gd name="T2" fmla="+- 0 8032 7883"/>
                  <a:gd name="T3" fmla="*/ 8032 h 365"/>
                  <a:gd name="T4" fmla="+- 0 5907 5556"/>
                  <a:gd name="T5" fmla="*/ T4 w 374"/>
                  <a:gd name="T6" fmla="+- 0 8032 7883"/>
                  <a:gd name="T7" fmla="*/ 8032 h 365"/>
                  <a:gd name="T8" fmla="+- 0 5907 5556"/>
                  <a:gd name="T9" fmla="*/ T8 w 374"/>
                  <a:gd name="T10" fmla="+- 0 8033 7883"/>
                  <a:gd name="T11" fmla="*/ 8033 h 365"/>
                  <a:gd name="T12" fmla="+- 0 5907 5556"/>
                  <a:gd name="T13" fmla="*/ T12 w 374"/>
                  <a:gd name="T14" fmla="+- 0 8032 7883"/>
                  <a:gd name="T15" fmla="*/ 8032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4" h="365">
                    <a:moveTo>
                      <a:pt x="351" y="149"/>
                    </a:moveTo>
                    <a:lnTo>
                      <a:pt x="351" y="149"/>
                    </a:lnTo>
                    <a:lnTo>
                      <a:pt x="351" y="150"/>
                    </a:lnTo>
                    <a:lnTo>
                      <a:pt x="351" y="14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85" name="Freeform 421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923 5556"/>
                  <a:gd name="T1" fmla="*/ T0 w 374"/>
                  <a:gd name="T2" fmla="+- 0 8016 7883"/>
                  <a:gd name="T3" fmla="*/ 8016 h 365"/>
                  <a:gd name="T4" fmla="+- 0 5903 5556"/>
                  <a:gd name="T5" fmla="*/ T4 w 374"/>
                  <a:gd name="T6" fmla="+- 0 8016 7883"/>
                  <a:gd name="T7" fmla="*/ 8016 h 365"/>
                  <a:gd name="T8" fmla="+- 0 5907 5556"/>
                  <a:gd name="T9" fmla="*/ T8 w 374"/>
                  <a:gd name="T10" fmla="+- 0 8032 7883"/>
                  <a:gd name="T11" fmla="*/ 8032 h 365"/>
                  <a:gd name="T12" fmla="+- 0 5907 5556"/>
                  <a:gd name="T13" fmla="*/ T12 w 374"/>
                  <a:gd name="T14" fmla="+- 0 8032 7883"/>
                  <a:gd name="T15" fmla="*/ 8032 h 365"/>
                  <a:gd name="T16" fmla="+- 0 5927 5556"/>
                  <a:gd name="T17" fmla="*/ T16 w 374"/>
                  <a:gd name="T18" fmla="+- 0 8032 7883"/>
                  <a:gd name="T19" fmla="*/ 8032 h 365"/>
                  <a:gd name="T20" fmla="+- 0 5926 5556"/>
                  <a:gd name="T21" fmla="*/ T20 w 374"/>
                  <a:gd name="T22" fmla="+- 0 8028 7883"/>
                  <a:gd name="T23" fmla="*/ 8028 h 365"/>
                  <a:gd name="T24" fmla="+- 0 5923 5556"/>
                  <a:gd name="T25" fmla="*/ T24 w 374"/>
                  <a:gd name="T26" fmla="+- 0 8016 7883"/>
                  <a:gd name="T27" fmla="*/ 8016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74" h="365">
                    <a:moveTo>
                      <a:pt x="367" y="133"/>
                    </a:moveTo>
                    <a:lnTo>
                      <a:pt x="347" y="133"/>
                    </a:lnTo>
                    <a:lnTo>
                      <a:pt x="351" y="149"/>
                    </a:lnTo>
                    <a:lnTo>
                      <a:pt x="371" y="149"/>
                    </a:lnTo>
                    <a:lnTo>
                      <a:pt x="370" y="145"/>
                    </a:lnTo>
                    <a:lnTo>
                      <a:pt x="367" y="13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86" name="Freeform 420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919 5556"/>
                  <a:gd name="T1" fmla="*/ T0 w 374"/>
                  <a:gd name="T2" fmla="+- 0 8001 7883"/>
                  <a:gd name="T3" fmla="*/ 8001 h 365"/>
                  <a:gd name="T4" fmla="+- 0 5897 5556"/>
                  <a:gd name="T5" fmla="*/ T4 w 374"/>
                  <a:gd name="T6" fmla="+- 0 8001 7883"/>
                  <a:gd name="T7" fmla="*/ 8001 h 365"/>
                  <a:gd name="T8" fmla="+- 0 5898 5556"/>
                  <a:gd name="T9" fmla="*/ T8 w 374"/>
                  <a:gd name="T10" fmla="+- 0 8002 7883"/>
                  <a:gd name="T11" fmla="*/ 8002 h 365"/>
                  <a:gd name="T12" fmla="+- 0 5903 5556"/>
                  <a:gd name="T13" fmla="*/ T12 w 374"/>
                  <a:gd name="T14" fmla="+- 0 8017 7883"/>
                  <a:gd name="T15" fmla="*/ 8017 h 365"/>
                  <a:gd name="T16" fmla="+- 0 5903 5556"/>
                  <a:gd name="T17" fmla="*/ T16 w 374"/>
                  <a:gd name="T18" fmla="+- 0 8016 7883"/>
                  <a:gd name="T19" fmla="*/ 8016 h 365"/>
                  <a:gd name="T20" fmla="+- 0 5923 5556"/>
                  <a:gd name="T21" fmla="*/ T20 w 374"/>
                  <a:gd name="T22" fmla="+- 0 8016 7883"/>
                  <a:gd name="T23" fmla="*/ 8016 h 365"/>
                  <a:gd name="T24" fmla="+- 0 5922 5556"/>
                  <a:gd name="T25" fmla="*/ T24 w 374"/>
                  <a:gd name="T26" fmla="+- 0 8011 7883"/>
                  <a:gd name="T27" fmla="*/ 8011 h 365"/>
                  <a:gd name="T28" fmla="+- 0 5919 5556"/>
                  <a:gd name="T29" fmla="*/ T28 w 374"/>
                  <a:gd name="T30" fmla="+- 0 8001 7883"/>
                  <a:gd name="T31" fmla="*/ 8001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74" h="365">
                    <a:moveTo>
                      <a:pt x="363" y="118"/>
                    </a:moveTo>
                    <a:lnTo>
                      <a:pt x="341" y="118"/>
                    </a:lnTo>
                    <a:lnTo>
                      <a:pt x="342" y="119"/>
                    </a:lnTo>
                    <a:lnTo>
                      <a:pt x="347" y="134"/>
                    </a:lnTo>
                    <a:lnTo>
                      <a:pt x="347" y="133"/>
                    </a:lnTo>
                    <a:lnTo>
                      <a:pt x="367" y="133"/>
                    </a:lnTo>
                    <a:lnTo>
                      <a:pt x="366" y="128"/>
                    </a:lnTo>
                    <a:lnTo>
                      <a:pt x="363" y="11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87" name="Freeform 419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97 5556"/>
                  <a:gd name="T1" fmla="*/ T0 w 374"/>
                  <a:gd name="T2" fmla="+- 0 8002 7883"/>
                  <a:gd name="T3" fmla="*/ 8002 h 365"/>
                  <a:gd name="T4" fmla="+- 0 5898 5556"/>
                  <a:gd name="T5" fmla="*/ T4 w 374"/>
                  <a:gd name="T6" fmla="+- 0 8002 7883"/>
                  <a:gd name="T7" fmla="*/ 8002 h 365"/>
                  <a:gd name="T8" fmla="+- 0 5897 5556"/>
                  <a:gd name="T9" fmla="*/ T8 w 374"/>
                  <a:gd name="T10" fmla="+- 0 8002 7883"/>
                  <a:gd name="T11" fmla="*/ 8002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74" h="365">
                    <a:moveTo>
                      <a:pt x="341" y="119"/>
                    </a:moveTo>
                    <a:lnTo>
                      <a:pt x="342" y="119"/>
                    </a:lnTo>
                    <a:lnTo>
                      <a:pt x="341" y="11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88" name="Freeform 418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97 5556"/>
                  <a:gd name="T1" fmla="*/ T0 w 374"/>
                  <a:gd name="T2" fmla="+- 0 8001 7883"/>
                  <a:gd name="T3" fmla="*/ 8001 h 365"/>
                  <a:gd name="T4" fmla="+- 0 5897 5556"/>
                  <a:gd name="T5" fmla="*/ T4 w 374"/>
                  <a:gd name="T6" fmla="+- 0 8002 7883"/>
                  <a:gd name="T7" fmla="*/ 8002 h 365"/>
                  <a:gd name="T8" fmla="+- 0 5898 5556"/>
                  <a:gd name="T9" fmla="*/ T8 w 374"/>
                  <a:gd name="T10" fmla="+- 0 8002 7883"/>
                  <a:gd name="T11" fmla="*/ 8002 h 365"/>
                  <a:gd name="T12" fmla="+- 0 5897 5556"/>
                  <a:gd name="T13" fmla="*/ T12 w 374"/>
                  <a:gd name="T14" fmla="+- 0 8001 7883"/>
                  <a:gd name="T15" fmla="*/ 8001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4" h="365">
                    <a:moveTo>
                      <a:pt x="341" y="118"/>
                    </a:moveTo>
                    <a:lnTo>
                      <a:pt x="341" y="119"/>
                    </a:lnTo>
                    <a:lnTo>
                      <a:pt x="342" y="119"/>
                    </a:lnTo>
                    <a:lnTo>
                      <a:pt x="341" y="11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89" name="Freeform 417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913 5556"/>
                  <a:gd name="T1" fmla="*/ T0 w 374"/>
                  <a:gd name="T2" fmla="+- 0 7987 7883"/>
                  <a:gd name="T3" fmla="*/ 7987 h 365"/>
                  <a:gd name="T4" fmla="+- 0 5890 5556"/>
                  <a:gd name="T5" fmla="*/ T4 w 374"/>
                  <a:gd name="T6" fmla="+- 0 7987 7883"/>
                  <a:gd name="T7" fmla="*/ 7987 h 365"/>
                  <a:gd name="T8" fmla="+- 0 5891 5556"/>
                  <a:gd name="T9" fmla="*/ T8 w 374"/>
                  <a:gd name="T10" fmla="+- 0 7988 7883"/>
                  <a:gd name="T11" fmla="*/ 7988 h 365"/>
                  <a:gd name="T12" fmla="+- 0 5897 5556"/>
                  <a:gd name="T13" fmla="*/ T12 w 374"/>
                  <a:gd name="T14" fmla="+- 0 8002 7883"/>
                  <a:gd name="T15" fmla="*/ 8002 h 365"/>
                  <a:gd name="T16" fmla="+- 0 5897 5556"/>
                  <a:gd name="T17" fmla="*/ T16 w 374"/>
                  <a:gd name="T18" fmla="+- 0 8001 7883"/>
                  <a:gd name="T19" fmla="*/ 8001 h 365"/>
                  <a:gd name="T20" fmla="+- 0 5919 5556"/>
                  <a:gd name="T21" fmla="*/ T20 w 374"/>
                  <a:gd name="T22" fmla="+- 0 8001 7883"/>
                  <a:gd name="T23" fmla="*/ 8001 h 365"/>
                  <a:gd name="T24" fmla="+- 0 5916 5556"/>
                  <a:gd name="T25" fmla="*/ T24 w 374"/>
                  <a:gd name="T26" fmla="+- 0 7994 7883"/>
                  <a:gd name="T27" fmla="*/ 7994 h 365"/>
                  <a:gd name="T28" fmla="+- 0 5913 5556"/>
                  <a:gd name="T29" fmla="*/ T28 w 374"/>
                  <a:gd name="T30" fmla="+- 0 7987 7883"/>
                  <a:gd name="T31" fmla="*/ 7987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74" h="365">
                    <a:moveTo>
                      <a:pt x="357" y="104"/>
                    </a:moveTo>
                    <a:lnTo>
                      <a:pt x="334" y="104"/>
                    </a:lnTo>
                    <a:lnTo>
                      <a:pt x="335" y="105"/>
                    </a:lnTo>
                    <a:lnTo>
                      <a:pt x="341" y="119"/>
                    </a:lnTo>
                    <a:lnTo>
                      <a:pt x="341" y="118"/>
                    </a:lnTo>
                    <a:lnTo>
                      <a:pt x="363" y="118"/>
                    </a:lnTo>
                    <a:lnTo>
                      <a:pt x="360" y="111"/>
                    </a:lnTo>
                    <a:lnTo>
                      <a:pt x="357" y="10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90" name="Freeform 416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91 5556"/>
                  <a:gd name="T1" fmla="*/ T0 w 374"/>
                  <a:gd name="T2" fmla="+- 0 7988 7883"/>
                  <a:gd name="T3" fmla="*/ 7988 h 365"/>
                  <a:gd name="T4" fmla="+- 0 5891 5556"/>
                  <a:gd name="T5" fmla="*/ T4 w 374"/>
                  <a:gd name="T6" fmla="+- 0 7988 7883"/>
                  <a:gd name="T7" fmla="*/ 7988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74" h="365">
                    <a:moveTo>
                      <a:pt x="335" y="105"/>
                    </a:moveTo>
                    <a:lnTo>
                      <a:pt x="335" y="10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91" name="Freeform 415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906 5556"/>
                  <a:gd name="T1" fmla="*/ T0 w 374"/>
                  <a:gd name="T2" fmla="+- 0 7974 7883"/>
                  <a:gd name="T3" fmla="*/ 7974 h 365"/>
                  <a:gd name="T4" fmla="+- 0 5882 5556"/>
                  <a:gd name="T5" fmla="*/ T4 w 374"/>
                  <a:gd name="T6" fmla="+- 0 7974 7883"/>
                  <a:gd name="T7" fmla="*/ 7974 h 365"/>
                  <a:gd name="T8" fmla="+- 0 5883 5556"/>
                  <a:gd name="T9" fmla="*/ T8 w 374"/>
                  <a:gd name="T10" fmla="+- 0 7975 7883"/>
                  <a:gd name="T11" fmla="*/ 7975 h 365"/>
                  <a:gd name="T12" fmla="+- 0 5891 5556"/>
                  <a:gd name="T13" fmla="*/ T12 w 374"/>
                  <a:gd name="T14" fmla="+- 0 7988 7883"/>
                  <a:gd name="T15" fmla="*/ 7988 h 365"/>
                  <a:gd name="T16" fmla="+- 0 5890 5556"/>
                  <a:gd name="T17" fmla="*/ T16 w 374"/>
                  <a:gd name="T18" fmla="+- 0 7987 7883"/>
                  <a:gd name="T19" fmla="*/ 7987 h 365"/>
                  <a:gd name="T20" fmla="+- 0 5913 5556"/>
                  <a:gd name="T21" fmla="*/ T20 w 374"/>
                  <a:gd name="T22" fmla="+- 0 7987 7883"/>
                  <a:gd name="T23" fmla="*/ 7987 h 365"/>
                  <a:gd name="T24" fmla="+- 0 5908 5556"/>
                  <a:gd name="T25" fmla="*/ T24 w 374"/>
                  <a:gd name="T26" fmla="+- 0 7978 7883"/>
                  <a:gd name="T27" fmla="*/ 7978 h 365"/>
                  <a:gd name="T28" fmla="+- 0 5906 5556"/>
                  <a:gd name="T29" fmla="*/ T28 w 374"/>
                  <a:gd name="T30" fmla="+- 0 7974 7883"/>
                  <a:gd name="T31" fmla="*/ 7974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74" h="365">
                    <a:moveTo>
                      <a:pt x="350" y="91"/>
                    </a:moveTo>
                    <a:lnTo>
                      <a:pt x="326" y="91"/>
                    </a:lnTo>
                    <a:lnTo>
                      <a:pt x="327" y="92"/>
                    </a:lnTo>
                    <a:lnTo>
                      <a:pt x="335" y="105"/>
                    </a:lnTo>
                    <a:lnTo>
                      <a:pt x="334" y="104"/>
                    </a:lnTo>
                    <a:lnTo>
                      <a:pt x="357" y="104"/>
                    </a:lnTo>
                    <a:lnTo>
                      <a:pt x="352" y="95"/>
                    </a:lnTo>
                    <a:lnTo>
                      <a:pt x="350" y="9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92" name="Freeform 414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606 5556"/>
                  <a:gd name="T1" fmla="*/ T0 w 374"/>
                  <a:gd name="T2" fmla="+- 0 7960 7883"/>
                  <a:gd name="T3" fmla="*/ 7960 h 365"/>
                  <a:gd name="T4" fmla="+- 0 5599 5556"/>
                  <a:gd name="T5" fmla="*/ T4 w 374"/>
                  <a:gd name="T6" fmla="+- 0 7978 7883"/>
                  <a:gd name="T7" fmla="*/ 7978 h 365"/>
                  <a:gd name="T8" fmla="+- 0 5617 5556"/>
                  <a:gd name="T9" fmla="*/ T8 w 374"/>
                  <a:gd name="T10" fmla="+- 0 7985 7883"/>
                  <a:gd name="T11" fmla="*/ 7985 h 365"/>
                  <a:gd name="T12" fmla="+- 0 5625 5556"/>
                  <a:gd name="T13" fmla="*/ T12 w 374"/>
                  <a:gd name="T14" fmla="+- 0 7966 7883"/>
                  <a:gd name="T15" fmla="*/ 7966 h 365"/>
                  <a:gd name="T16" fmla="+- 0 5606 5556"/>
                  <a:gd name="T17" fmla="*/ T16 w 374"/>
                  <a:gd name="T18" fmla="+- 0 7960 7883"/>
                  <a:gd name="T19" fmla="*/ 7960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74" h="365">
                    <a:moveTo>
                      <a:pt x="50" y="77"/>
                    </a:moveTo>
                    <a:lnTo>
                      <a:pt x="43" y="95"/>
                    </a:lnTo>
                    <a:lnTo>
                      <a:pt x="61" y="102"/>
                    </a:lnTo>
                    <a:lnTo>
                      <a:pt x="69" y="83"/>
                    </a:lnTo>
                    <a:lnTo>
                      <a:pt x="50" y="7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93" name="Freeform 413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625 5556"/>
                  <a:gd name="T1" fmla="*/ T0 w 374"/>
                  <a:gd name="T2" fmla="+- 0 7966 7883"/>
                  <a:gd name="T3" fmla="*/ 7966 h 365"/>
                  <a:gd name="T4" fmla="+- 0 5617 5556"/>
                  <a:gd name="T5" fmla="*/ T4 w 374"/>
                  <a:gd name="T6" fmla="+- 0 7985 7883"/>
                  <a:gd name="T7" fmla="*/ 7985 h 365"/>
                  <a:gd name="T8" fmla="+- 0 5666 5556"/>
                  <a:gd name="T9" fmla="*/ T8 w 374"/>
                  <a:gd name="T10" fmla="+- 0 7985 7883"/>
                  <a:gd name="T11" fmla="*/ 7985 h 365"/>
                  <a:gd name="T12" fmla="+- 0 5671 5556"/>
                  <a:gd name="T13" fmla="*/ T12 w 374"/>
                  <a:gd name="T14" fmla="+- 0 7979 7883"/>
                  <a:gd name="T15" fmla="*/ 7979 h 365"/>
                  <a:gd name="T16" fmla="+- 0 5625 5556"/>
                  <a:gd name="T17" fmla="*/ T16 w 374"/>
                  <a:gd name="T18" fmla="+- 0 7966 7883"/>
                  <a:gd name="T19" fmla="*/ 7966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74" h="365">
                    <a:moveTo>
                      <a:pt x="69" y="83"/>
                    </a:moveTo>
                    <a:lnTo>
                      <a:pt x="61" y="102"/>
                    </a:lnTo>
                    <a:lnTo>
                      <a:pt x="110" y="102"/>
                    </a:lnTo>
                    <a:lnTo>
                      <a:pt x="115" y="96"/>
                    </a:lnTo>
                    <a:lnTo>
                      <a:pt x="69" y="8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94" name="Freeform 412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83 5556"/>
                  <a:gd name="T1" fmla="*/ T0 w 374"/>
                  <a:gd name="T2" fmla="+- 0 7974 7883"/>
                  <a:gd name="T3" fmla="*/ 7974 h 365"/>
                  <a:gd name="T4" fmla="+- 0 5883 5556"/>
                  <a:gd name="T5" fmla="*/ T4 w 374"/>
                  <a:gd name="T6" fmla="+- 0 7974 7883"/>
                  <a:gd name="T7" fmla="*/ 7974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374" h="365">
                    <a:moveTo>
                      <a:pt x="327" y="91"/>
                    </a:moveTo>
                    <a:lnTo>
                      <a:pt x="327" y="9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95" name="Freeform 411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90 5556"/>
                  <a:gd name="T1" fmla="*/ T0 w 374"/>
                  <a:gd name="T2" fmla="+- 0 7950 7883"/>
                  <a:gd name="T3" fmla="*/ 7950 h 365"/>
                  <a:gd name="T4" fmla="+- 0 5863 5556"/>
                  <a:gd name="T5" fmla="*/ T4 w 374"/>
                  <a:gd name="T6" fmla="+- 0 7950 7883"/>
                  <a:gd name="T7" fmla="*/ 7950 h 365"/>
                  <a:gd name="T8" fmla="+- 0 5863 5556"/>
                  <a:gd name="T9" fmla="*/ T8 w 374"/>
                  <a:gd name="T10" fmla="+- 0 7950 7883"/>
                  <a:gd name="T11" fmla="*/ 7950 h 365"/>
                  <a:gd name="T12" fmla="+- 0 5874 5556"/>
                  <a:gd name="T13" fmla="*/ T12 w 374"/>
                  <a:gd name="T14" fmla="+- 0 7962 7883"/>
                  <a:gd name="T15" fmla="*/ 7962 h 365"/>
                  <a:gd name="T16" fmla="+- 0 5883 5556"/>
                  <a:gd name="T17" fmla="*/ T16 w 374"/>
                  <a:gd name="T18" fmla="+- 0 7974 7883"/>
                  <a:gd name="T19" fmla="*/ 7974 h 365"/>
                  <a:gd name="T20" fmla="+- 0 5882 5556"/>
                  <a:gd name="T21" fmla="*/ T20 w 374"/>
                  <a:gd name="T22" fmla="+- 0 7974 7883"/>
                  <a:gd name="T23" fmla="*/ 7974 h 365"/>
                  <a:gd name="T24" fmla="+- 0 5906 5556"/>
                  <a:gd name="T25" fmla="*/ T24 w 374"/>
                  <a:gd name="T26" fmla="+- 0 7974 7883"/>
                  <a:gd name="T27" fmla="*/ 7974 h 365"/>
                  <a:gd name="T28" fmla="+- 0 5899 5556"/>
                  <a:gd name="T29" fmla="*/ T28 w 374"/>
                  <a:gd name="T30" fmla="+- 0 7963 7883"/>
                  <a:gd name="T31" fmla="*/ 7963 h 365"/>
                  <a:gd name="T32" fmla="+- 0 5890 5556"/>
                  <a:gd name="T33" fmla="*/ T32 w 374"/>
                  <a:gd name="T34" fmla="+- 0 7950 7883"/>
                  <a:gd name="T35" fmla="*/ 7950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74" h="365">
                    <a:moveTo>
                      <a:pt x="334" y="67"/>
                    </a:moveTo>
                    <a:lnTo>
                      <a:pt x="307" y="67"/>
                    </a:lnTo>
                    <a:lnTo>
                      <a:pt x="318" y="79"/>
                    </a:lnTo>
                    <a:lnTo>
                      <a:pt x="327" y="91"/>
                    </a:lnTo>
                    <a:lnTo>
                      <a:pt x="326" y="91"/>
                    </a:lnTo>
                    <a:lnTo>
                      <a:pt x="350" y="91"/>
                    </a:lnTo>
                    <a:lnTo>
                      <a:pt x="343" y="80"/>
                    </a:lnTo>
                    <a:lnTo>
                      <a:pt x="334" y="6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96" name="Freeform 410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750 5556"/>
                  <a:gd name="T1" fmla="*/ T0 w 374"/>
                  <a:gd name="T2" fmla="+- 0 7883 7883"/>
                  <a:gd name="T3" fmla="*/ 7883 h 365"/>
                  <a:gd name="T4" fmla="+- 0 5680 5556"/>
                  <a:gd name="T5" fmla="*/ T4 w 374"/>
                  <a:gd name="T6" fmla="+- 0 7897 7883"/>
                  <a:gd name="T7" fmla="*/ 7897 h 365"/>
                  <a:gd name="T8" fmla="+- 0 5623 5556"/>
                  <a:gd name="T9" fmla="*/ T8 w 374"/>
                  <a:gd name="T10" fmla="+- 0 7936 7883"/>
                  <a:gd name="T11" fmla="*/ 7936 h 365"/>
                  <a:gd name="T12" fmla="+- 0 5606 5556"/>
                  <a:gd name="T13" fmla="*/ T12 w 374"/>
                  <a:gd name="T14" fmla="+- 0 7960 7883"/>
                  <a:gd name="T15" fmla="*/ 7960 h 365"/>
                  <a:gd name="T16" fmla="+- 0 5625 5556"/>
                  <a:gd name="T17" fmla="*/ T16 w 374"/>
                  <a:gd name="T18" fmla="+- 0 7966 7883"/>
                  <a:gd name="T19" fmla="*/ 7966 h 365"/>
                  <a:gd name="T20" fmla="+- 0 5627 5556"/>
                  <a:gd name="T21" fmla="*/ T20 w 374"/>
                  <a:gd name="T22" fmla="+- 0 7962 7883"/>
                  <a:gd name="T23" fmla="*/ 7962 h 365"/>
                  <a:gd name="T24" fmla="+- 0 5626 5556"/>
                  <a:gd name="T25" fmla="*/ T24 w 374"/>
                  <a:gd name="T26" fmla="+- 0 7962 7883"/>
                  <a:gd name="T27" fmla="*/ 7962 h 365"/>
                  <a:gd name="T28" fmla="+- 0 5628 5556"/>
                  <a:gd name="T29" fmla="*/ T28 w 374"/>
                  <a:gd name="T30" fmla="+- 0 7959 7883"/>
                  <a:gd name="T31" fmla="*/ 7959 h 365"/>
                  <a:gd name="T32" fmla="+- 0 5629 5556"/>
                  <a:gd name="T33" fmla="*/ T32 w 374"/>
                  <a:gd name="T34" fmla="+- 0 7959 7883"/>
                  <a:gd name="T35" fmla="*/ 7959 h 365"/>
                  <a:gd name="T36" fmla="+- 0 5637 5556"/>
                  <a:gd name="T37" fmla="*/ T36 w 374"/>
                  <a:gd name="T38" fmla="+- 0 7950 7883"/>
                  <a:gd name="T39" fmla="*/ 7950 h 365"/>
                  <a:gd name="T40" fmla="+- 0 5637 5556"/>
                  <a:gd name="T41" fmla="*/ T40 w 374"/>
                  <a:gd name="T42" fmla="+- 0 7950 7883"/>
                  <a:gd name="T43" fmla="*/ 7950 h 365"/>
                  <a:gd name="T44" fmla="+- 0 5649 5556"/>
                  <a:gd name="T45" fmla="*/ T44 w 374"/>
                  <a:gd name="T46" fmla="+- 0 7939 7883"/>
                  <a:gd name="T47" fmla="*/ 7939 h 365"/>
                  <a:gd name="T48" fmla="+- 0 5660 5556"/>
                  <a:gd name="T49" fmla="*/ T48 w 374"/>
                  <a:gd name="T50" fmla="+- 0 7930 7883"/>
                  <a:gd name="T51" fmla="*/ 7930 h 365"/>
                  <a:gd name="T52" fmla="+- 0 5661 5556"/>
                  <a:gd name="T53" fmla="*/ T52 w 374"/>
                  <a:gd name="T54" fmla="+- 0 7930 7883"/>
                  <a:gd name="T55" fmla="*/ 7930 h 365"/>
                  <a:gd name="T56" fmla="+- 0 5674 5556"/>
                  <a:gd name="T57" fmla="*/ T56 w 374"/>
                  <a:gd name="T58" fmla="+- 0 7922 7883"/>
                  <a:gd name="T59" fmla="*/ 7922 h 365"/>
                  <a:gd name="T60" fmla="+- 0 5674 5556"/>
                  <a:gd name="T61" fmla="*/ T60 w 374"/>
                  <a:gd name="T62" fmla="+- 0 7922 7883"/>
                  <a:gd name="T63" fmla="*/ 7922 h 365"/>
                  <a:gd name="T64" fmla="+- 0 5688 5556"/>
                  <a:gd name="T65" fmla="*/ T64 w 374"/>
                  <a:gd name="T66" fmla="+- 0 7915 7883"/>
                  <a:gd name="T67" fmla="*/ 7915 h 365"/>
                  <a:gd name="T68" fmla="+- 0 5688 5556"/>
                  <a:gd name="T69" fmla="*/ T68 w 374"/>
                  <a:gd name="T70" fmla="+- 0 7915 7883"/>
                  <a:gd name="T71" fmla="*/ 7915 h 365"/>
                  <a:gd name="T72" fmla="+- 0 5702 5556"/>
                  <a:gd name="T73" fmla="*/ T72 w 374"/>
                  <a:gd name="T74" fmla="+- 0 7910 7883"/>
                  <a:gd name="T75" fmla="*/ 7910 h 365"/>
                  <a:gd name="T76" fmla="+- 0 5702 5556"/>
                  <a:gd name="T77" fmla="*/ T76 w 374"/>
                  <a:gd name="T78" fmla="+- 0 7910 7883"/>
                  <a:gd name="T79" fmla="*/ 7910 h 365"/>
                  <a:gd name="T80" fmla="+- 0 5718 5556"/>
                  <a:gd name="T81" fmla="*/ T80 w 374"/>
                  <a:gd name="T82" fmla="+- 0 7906 7883"/>
                  <a:gd name="T83" fmla="*/ 7906 h 365"/>
                  <a:gd name="T84" fmla="+- 0 5717 5556"/>
                  <a:gd name="T85" fmla="*/ T84 w 374"/>
                  <a:gd name="T86" fmla="+- 0 7906 7883"/>
                  <a:gd name="T87" fmla="*/ 7906 h 365"/>
                  <a:gd name="T88" fmla="+- 0 5718 5556"/>
                  <a:gd name="T89" fmla="*/ T88 w 374"/>
                  <a:gd name="T90" fmla="+- 0 7906 7883"/>
                  <a:gd name="T91" fmla="*/ 7906 h 365"/>
                  <a:gd name="T92" fmla="+- 0 5719 5556"/>
                  <a:gd name="T93" fmla="*/ T92 w 374"/>
                  <a:gd name="T94" fmla="+- 0 7906 7883"/>
                  <a:gd name="T95" fmla="*/ 7906 h 365"/>
                  <a:gd name="T96" fmla="+- 0 5734 5556"/>
                  <a:gd name="T97" fmla="*/ T96 w 374"/>
                  <a:gd name="T98" fmla="+- 0 7903 7883"/>
                  <a:gd name="T99" fmla="*/ 7903 h 365"/>
                  <a:gd name="T100" fmla="+- 0 5733 5556"/>
                  <a:gd name="T101" fmla="*/ T100 w 374"/>
                  <a:gd name="T102" fmla="+- 0 7903 7883"/>
                  <a:gd name="T103" fmla="*/ 7903 h 365"/>
                  <a:gd name="T104" fmla="+- 0 5750 5556"/>
                  <a:gd name="T105" fmla="*/ T104 w 374"/>
                  <a:gd name="T106" fmla="+- 0 7903 7883"/>
                  <a:gd name="T107" fmla="*/ 7903 h 365"/>
                  <a:gd name="T108" fmla="+- 0 5750 5556"/>
                  <a:gd name="T109" fmla="*/ T108 w 374"/>
                  <a:gd name="T110" fmla="+- 0 7903 7883"/>
                  <a:gd name="T111" fmla="*/ 7903 h 365"/>
                  <a:gd name="T112" fmla="+- 0 5832 5556"/>
                  <a:gd name="T113" fmla="*/ T112 w 374"/>
                  <a:gd name="T114" fmla="+- 0 7903 7883"/>
                  <a:gd name="T115" fmla="*/ 7903 h 365"/>
                  <a:gd name="T116" fmla="+- 0 5820 5556"/>
                  <a:gd name="T117" fmla="*/ T116 w 374"/>
                  <a:gd name="T118" fmla="+- 0 7897 7883"/>
                  <a:gd name="T119" fmla="*/ 7897 h 365"/>
                  <a:gd name="T120" fmla="+- 0 5804 5556"/>
                  <a:gd name="T121" fmla="*/ T120 w 374"/>
                  <a:gd name="T122" fmla="+- 0 7891 7883"/>
                  <a:gd name="T123" fmla="*/ 7891 h 365"/>
                  <a:gd name="T124" fmla="+- 0 5786 5556"/>
                  <a:gd name="T125" fmla="*/ T124 w 374"/>
                  <a:gd name="T126" fmla="+- 0 7886 7883"/>
                  <a:gd name="T127" fmla="*/ 7886 h 365"/>
                  <a:gd name="T128" fmla="+- 0 5769 5556"/>
                  <a:gd name="T129" fmla="*/ T128 w 374"/>
                  <a:gd name="T130" fmla="+- 0 7883 7883"/>
                  <a:gd name="T131" fmla="*/ 7883 h 365"/>
                  <a:gd name="T132" fmla="+- 0 5750 5556"/>
                  <a:gd name="T133" fmla="*/ T132 w 374"/>
                  <a:gd name="T134" fmla="+- 0 7883 7883"/>
                  <a:gd name="T135" fmla="*/ 7883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374" h="365">
                    <a:moveTo>
                      <a:pt x="194" y="0"/>
                    </a:moveTo>
                    <a:lnTo>
                      <a:pt x="124" y="14"/>
                    </a:lnTo>
                    <a:lnTo>
                      <a:pt x="67" y="53"/>
                    </a:lnTo>
                    <a:lnTo>
                      <a:pt x="50" y="77"/>
                    </a:lnTo>
                    <a:lnTo>
                      <a:pt x="69" y="83"/>
                    </a:lnTo>
                    <a:lnTo>
                      <a:pt x="71" y="79"/>
                    </a:lnTo>
                    <a:lnTo>
                      <a:pt x="70" y="79"/>
                    </a:lnTo>
                    <a:lnTo>
                      <a:pt x="72" y="76"/>
                    </a:lnTo>
                    <a:lnTo>
                      <a:pt x="73" y="76"/>
                    </a:lnTo>
                    <a:lnTo>
                      <a:pt x="81" y="67"/>
                    </a:lnTo>
                    <a:lnTo>
                      <a:pt x="93" y="56"/>
                    </a:lnTo>
                    <a:lnTo>
                      <a:pt x="104" y="47"/>
                    </a:lnTo>
                    <a:lnTo>
                      <a:pt x="105" y="47"/>
                    </a:lnTo>
                    <a:lnTo>
                      <a:pt x="118" y="39"/>
                    </a:lnTo>
                    <a:lnTo>
                      <a:pt x="132" y="32"/>
                    </a:lnTo>
                    <a:lnTo>
                      <a:pt x="146" y="27"/>
                    </a:lnTo>
                    <a:lnTo>
                      <a:pt x="162" y="23"/>
                    </a:lnTo>
                    <a:lnTo>
                      <a:pt x="161" y="23"/>
                    </a:lnTo>
                    <a:lnTo>
                      <a:pt x="162" y="23"/>
                    </a:lnTo>
                    <a:lnTo>
                      <a:pt x="163" y="23"/>
                    </a:lnTo>
                    <a:lnTo>
                      <a:pt x="178" y="20"/>
                    </a:lnTo>
                    <a:lnTo>
                      <a:pt x="177" y="20"/>
                    </a:lnTo>
                    <a:lnTo>
                      <a:pt x="194" y="20"/>
                    </a:lnTo>
                    <a:lnTo>
                      <a:pt x="276" y="20"/>
                    </a:lnTo>
                    <a:lnTo>
                      <a:pt x="264" y="14"/>
                    </a:lnTo>
                    <a:lnTo>
                      <a:pt x="248" y="8"/>
                    </a:lnTo>
                    <a:lnTo>
                      <a:pt x="230" y="3"/>
                    </a:lnTo>
                    <a:lnTo>
                      <a:pt x="213" y="0"/>
                    </a:lnTo>
                    <a:lnTo>
                      <a:pt x="194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97" name="Freeform 409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628 5556"/>
                  <a:gd name="T1" fmla="*/ T0 w 374"/>
                  <a:gd name="T2" fmla="+- 0 7959 7883"/>
                  <a:gd name="T3" fmla="*/ 7959 h 365"/>
                  <a:gd name="T4" fmla="+- 0 5626 5556"/>
                  <a:gd name="T5" fmla="*/ T4 w 374"/>
                  <a:gd name="T6" fmla="+- 0 7962 7883"/>
                  <a:gd name="T7" fmla="*/ 7962 h 365"/>
                  <a:gd name="T8" fmla="+- 0 5628 5556"/>
                  <a:gd name="T9" fmla="*/ T8 w 374"/>
                  <a:gd name="T10" fmla="+- 0 7961 7883"/>
                  <a:gd name="T11" fmla="*/ 7961 h 365"/>
                  <a:gd name="T12" fmla="+- 0 5628 5556"/>
                  <a:gd name="T13" fmla="*/ T12 w 374"/>
                  <a:gd name="T14" fmla="+- 0 7959 7883"/>
                  <a:gd name="T15" fmla="*/ 7959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4" h="365">
                    <a:moveTo>
                      <a:pt x="72" y="76"/>
                    </a:moveTo>
                    <a:lnTo>
                      <a:pt x="70" y="79"/>
                    </a:lnTo>
                    <a:lnTo>
                      <a:pt x="72" y="78"/>
                    </a:lnTo>
                    <a:lnTo>
                      <a:pt x="72" y="7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98" name="Freeform 408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628 5556"/>
                  <a:gd name="T1" fmla="*/ T0 w 374"/>
                  <a:gd name="T2" fmla="+- 0 7961 7883"/>
                  <a:gd name="T3" fmla="*/ 7961 h 365"/>
                  <a:gd name="T4" fmla="+- 0 5626 5556"/>
                  <a:gd name="T5" fmla="*/ T4 w 374"/>
                  <a:gd name="T6" fmla="+- 0 7962 7883"/>
                  <a:gd name="T7" fmla="*/ 7962 h 365"/>
                  <a:gd name="T8" fmla="+- 0 5627 5556"/>
                  <a:gd name="T9" fmla="*/ T8 w 374"/>
                  <a:gd name="T10" fmla="+- 0 7962 7883"/>
                  <a:gd name="T11" fmla="*/ 7962 h 365"/>
                  <a:gd name="T12" fmla="+- 0 5628 5556"/>
                  <a:gd name="T13" fmla="*/ T12 w 374"/>
                  <a:gd name="T14" fmla="+- 0 7961 7883"/>
                  <a:gd name="T15" fmla="*/ 7961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4" h="365">
                    <a:moveTo>
                      <a:pt x="72" y="78"/>
                    </a:moveTo>
                    <a:lnTo>
                      <a:pt x="70" y="79"/>
                    </a:lnTo>
                    <a:lnTo>
                      <a:pt x="71" y="79"/>
                    </a:lnTo>
                    <a:lnTo>
                      <a:pt x="72" y="7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99" name="Freeform 407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73 5556"/>
                  <a:gd name="T1" fmla="*/ T0 w 374"/>
                  <a:gd name="T2" fmla="+- 0 7961 7883"/>
                  <a:gd name="T3" fmla="*/ 7961 h 365"/>
                  <a:gd name="T4" fmla="+- 0 5874 5556"/>
                  <a:gd name="T5" fmla="*/ T4 w 374"/>
                  <a:gd name="T6" fmla="+- 0 7962 7883"/>
                  <a:gd name="T7" fmla="*/ 7962 h 365"/>
                  <a:gd name="T8" fmla="+- 0 5873 5556"/>
                  <a:gd name="T9" fmla="*/ T8 w 374"/>
                  <a:gd name="T10" fmla="+- 0 7961 7883"/>
                  <a:gd name="T11" fmla="*/ 7961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74" h="365">
                    <a:moveTo>
                      <a:pt x="317" y="78"/>
                    </a:moveTo>
                    <a:lnTo>
                      <a:pt x="318" y="79"/>
                    </a:lnTo>
                    <a:lnTo>
                      <a:pt x="317" y="7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00" name="Freeform 406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629 5556"/>
                  <a:gd name="T1" fmla="*/ T0 w 374"/>
                  <a:gd name="T2" fmla="+- 0 7959 7883"/>
                  <a:gd name="T3" fmla="*/ 7959 h 365"/>
                  <a:gd name="T4" fmla="+- 0 5628 5556"/>
                  <a:gd name="T5" fmla="*/ T4 w 374"/>
                  <a:gd name="T6" fmla="+- 0 7959 7883"/>
                  <a:gd name="T7" fmla="*/ 7959 h 365"/>
                  <a:gd name="T8" fmla="+- 0 5628 5556"/>
                  <a:gd name="T9" fmla="*/ T8 w 374"/>
                  <a:gd name="T10" fmla="+- 0 7961 7883"/>
                  <a:gd name="T11" fmla="*/ 7961 h 365"/>
                  <a:gd name="T12" fmla="+- 0 5629 5556"/>
                  <a:gd name="T13" fmla="*/ T12 w 374"/>
                  <a:gd name="T14" fmla="+- 0 7959 7883"/>
                  <a:gd name="T15" fmla="*/ 7959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4" h="365">
                    <a:moveTo>
                      <a:pt x="73" y="76"/>
                    </a:moveTo>
                    <a:lnTo>
                      <a:pt x="72" y="76"/>
                    </a:lnTo>
                    <a:lnTo>
                      <a:pt x="72" y="78"/>
                    </a:lnTo>
                    <a:lnTo>
                      <a:pt x="73" y="7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01" name="Freeform 405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637 5556"/>
                  <a:gd name="T1" fmla="*/ T0 w 374"/>
                  <a:gd name="T2" fmla="+- 0 7950 7883"/>
                  <a:gd name="T3" fmla="*/ 7950 h 365"/>
                  <a:gd name="T4" fmla="+- 0 5637 5556"/>
                  <a:gd name="T5" fmla="*/ T4 w 374"/>
                  <a:gd name="T6" fmla="+- 0 7950 7883"/>
                  <a:gd name="T7" fmla="*/ 7950 h 365"/>
                  <a:gd name="T8" fmla="+- 0 5637 5556"/>
                  <a:gd name="T9" fmla="*/ T8 w 374"/>
                  <a:gd name="T10" fmla="+- 0 7950 7883"/>
                  <a:gd name="T11" fmla="*/ 7950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74" h="365">
                    <a:moveTo>
                      <a:pt x="81" y="67"/>
                    </a:moveTo>
                    <a:lnTo>
                      <a:pt x="81" y="6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02" name="Freeform 404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63 5556"/>
                  <a:gd name="T1" fmla="*/ T0 w 374"/>
                  <a:gd name="T2" fmla="+- 0 7950 7883"/>
                  <a:gd name="T3" fmla="*/ 7950 h 365"/>
                  <a:gd name="T4" fmla="+- 0 5863 5556"/>
                  <a:gd name="T5" fmla="*/ T4 w 374"/>
                  <a:gd name="T6" fmla="+- 0 7950 7883"/>
                  <a:gd name="T7" fmla="*/ 7950 h 365"/>
                  <a:gd name="T8" fmla="+- 0 5863 5556"/>
                  <a:gd name="T9" fmla="*/ T8 w 374"/>
                  <a:gd name="T10" fmla="+- 0 7950 7883"/>
                  <a:gd name="T11" fmla="*/ 7950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74" h="365">
                    <a:moveTo>
                      <a:pt x="307" y="67"/>
                    </a:moveTo>
                    <a:lnTo>
                      <a:pt x="307" y="6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03" name="Freeform 403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63 5556"/>
                  <a:gd name="T1" fmla="*/ T0 w 374"/>
                  <a:gd name="T2" fmla="+- 0 7950 7883"/>
                  <a:gd name="T3" fmla="*/ 7950 h 365"/>
                  <a:gd name="T4" fmla="+- 0 5863 5556"/>
                  <a:gd name="T5" fmla="*/ T4 w 374"/>
                  <a:gd name="T6" fmla="+- 0 7950 7883"/>
                  <a:gd name="T7" fmla="*/ 7950 h 365"/>
                  <a:gd name="T8" fmla="+- 0 5863 5556"/>
                  <a:gd name="T9" fmla="*/ T8 w 374"/>
                  <a:gd name="T10" fmla="+- 0 7950 7883"/>
                  <a:gd name="T11" fmla="*/ 7950 h 365"/>
                  <a:gd name="T12" fmla="+- 0 5863 5556"/>
                  <a:gd name="T13" fmla="*/ T12 w 374"/>
                  <a:gd name="T14" fmla="+- 0 7950 7883"/>
                  <a:gd name="T15" fmla="*/ 7950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4" h="365">
                    <a:moveTo>
                      <a:pt x="307" y="67"/>
                    </a:moveTo>
                    <a:lnTo>
                      <a:pt x="307" y="6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04" name="Freeform 402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39 5556"/>
                  <a:gd name="T1" fmla="*/ T0 w 374"/>
                  <a:gd name="T2" fmla="+- 0 7930 7883"/>
                  <a:gd name="T3" fmla="*/ 7930 h 365"/>
                  <a:gd name="T4" fmla="+- 0 5852 5556"/>
                  <a:gd name="T5" fmla="*/ T4 w 374"/>
                  <a:gd name="T6" fmla="+- 0 7940 7883"/>
                  <a:gd name="T7" fmla="*/ 7940 h 365"/>
                  <a:gd name="T8" fmla="+- 0 5863 5556"/>
                  <a:gd name="T9" fmla="*/ T8 w 374"/>
                  <a:gd name="T10" fmla="+- 0 7950 7883"/>
                  <a:gd name="T11" fmla="*/ 7950 h 365"/>
                  <a:gd name="T12" fmla="+- 0 5863 5556"/>
                  <a:gd name="T13" fmla="*/ T12 w 374"/>
                  <a:gd name="T14" fmla="+- 0 7950 7883"/>
                  <a:gd name="T15" fmla="*/ 7950 h 365"/>
                  <a:gd name="T16" fmla="+- 0 5890 5556"/>
                  <a:gd name="T17" fmla="*/ T16 w 374"/>
                  <a:gd name="T18" fmla="+- 0 7950 7883"/>
                  <a:gd name="T19" fmla="*/ 7950 h 365"/>
                  <a:gd name="T20" fmla="+- 0 5889 5556"/>
                  <a:gd name="T21" fmla="*/ T20 w 374"/>
                  <a:gd name="T22" fmla="+- 0 7949 7883"/>
                  <a:gd name="T23" fmla="*/ 7949 h 365"/>
                  <a:gd name="T24" fmla="+- 0 5877 5556"/>
                  <a:gd name="T25" fmla="*/ T24 w 374"/>
                  <a:gd name="T26" fmla="+- 0 7936 7883"/>
                  <a:gd name="T27" fmla="*/ 7936 h 365"/>
                  <a:gd name="T28" fmla="+- 0 5871 5556"/>
                  <a:gd name="T29" fmla="*/ T28 w 374"/>
                  <a:gd name="T30" fmla="+- 0 7930 7883"/>
                  <a:gd name="T31" fmla="*/ 7930 h 365"/>
                  <a:gd name="T32" fmla="+- 0 5840 5556"/>
                  <a:gd name="T33" fmla="*/ T32 w 374"/>
                  <a:gd name="T34" fmla="+- 0 7930 7883"/>
                  <a:gd name="T35" fmla="*/ 7930 h 365"/>
                  <a:gd name="T36" fmla="+- 0 5839 5556"/>
                  <a:gd name="T37" fmla="*/ T36 w 374"/>
                  <a:gd name="T38" fmla="+- 0 7930 7883"/>
                  <a:gd name="T39" fmla="*/ 7930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74" h="365">
                    <a:moveTo>
                      <a:pt x="283" y="47"/>
                    </a:moveTo>
                    <a:lnTo>
                      <a:pt x="296" y="57"/>
                    </a:lnTo>
                    <a:lnTo>
                      <a:pt x="307" y="67"/>
                    </a:lnTo>
                    <a:lnTo>
                      <a:pt x="334" y="67"/>
                    </a:lnTo>
                    <a:lnTo>
                      <a:pt x="333" y="66"/>
                    </a:lnTo>
                    <a:lnTo>
                      <a:pt x="321" y="53"/>
                    </a:lnTo>
                    <a:lnTo>
                      <a:pt x="315" y="47"/>
                    </a:lnTo>
                    <a:lnTo>
                      <a:pt x="284" y="47"/>
                    </a:lnTo>
                    <a:lnTo>
                      <a:pt x="283" y="4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05" name="Freeform 401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637 5556"/>
                  <a:gd name="T1" fmla="*/ T0 w 374"/>
                  <a:gd name="T2" fmla="+- 0 7950 7883"/>
                  <a:gd name="T3" fmla="*/ 7950 h 365"/>
                  <a:gd name="T4" fmla="+- 0 5637 5556"/>
                  <a:gd name="T5" fmla="*/ T4 w 374"/>
                  <a:gd name="T6" fmla="+- 0 7950 7883"/>
                  <a:gd name="T7" fmla="*/ 7950 h 365"/>
                  <a:gd name="T8" fmla="+- 0 5637 5556"/>
                  <a:gd name="T9" fmla="*/ T8 w 374"/>
                  <a:gd name="T10" fmla="+- 0 7950 7883"/>
                  <a:gd name="T11" fmla="*/ 7950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74" h="365">
                    <a:moveTo>
                      <a:pt x="81" y="67"/>
                    </a:moveTo>
                    <a:lnTo>
                      <a:pt x="81" y="6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06" name="Freeform 400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649 5556"/>
                  <a:gd name="T1" fmla="*/ T0 w 374"/>
                  <a:gd name="T2" fmla="+- 0 7939 7883"/>
                  <a:gd name="T3" fmla="*/ 7939 h 365"/>
                  <a:gd name="T4" fmla="+- 0 5648 5556"/>
                  <a:gd name="T5" fmla="*/ T4 w 374"/>
                  <a:gd name="T6" fmla="+- 0 7940 7883"/>
                  <a:gd name="T7" fmla="*/ 7940 h 365"/>
                  <a:gd name="T8" fmla="+- 0 5649 5556"/>
                  <a:gd name="T9" fmla="*/ T8 w 374"/>
                  <a:gd name="T10" fmla="+- 0 7939 7883"/>
                  <a:gd name="T11" fmla="*/ 7939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74" h="365">
                    <a:moveTo>
                      <a:pt x="93" y="56"/>
                    </a:moveTo>
                    <a:lnTo>
                      <a:pt x="92" y="57"/>
                    </a:lnTo>
                    <a:lnTo>
                      <a:pt x="93" y="5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07" name="Freeform 399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51 5556"/>
                  <a:gd name="T1" fmla="*/ T0 w 374"/>
                  <a:gd name="T2" fmla="+- 0 7939 7883"/>
                  <a:gd name="T3" fmla="*/ 7939 h 365"/>
                  <a:gd name="T4" fmla="+- 0 5852 5556"/>
                  <a:gd name="T5" fmla="*/ T4 w 374"/>
                  <a:gd name="T6" fmla="+- 0 7940 7883"/>
                  <a:gd name="T7" fmla="*/ 7940 h 365"/>
                  <a:gd name="T8" fmla="+- 0 5851 5556"/>
                  <a:gd name="T9" fmla="*/ T8 w 374"/>
                  <a:gd name="T10" fmla="+- 0 7939 7883"/>
                  <a:gd name="T11" fmla="*/ 7939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74" h="365">
                    <a:moveTo>
                      <a:pt x="295" y="56"/>
                    </a:moveTo>
                    <a:lnTo>
                      <a:pt x="296" y="57"/>
                    </a:lnTo>
                    <a:lnTo>
                      <a:pt x="295" y="5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08" name="Freeform 398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62 5556"/>
                  <a:gd name="T1" fmla="*/ T0 w 374"/>
                  <a:gd name="T2" fmla="+- 0 7922 7883"/>
                  <a:gd name="T3" fmla="*/ 7922 h 365"/>
                  <a:gd name="T4" fmla="+- 0 5826 5556"/>
                  <a:gd name="T5" fmla="*/ T4 w 374"/>
                  <a:gd name="T6" fmla="+- 0 7922 7883"/>
                  <a:gd name="T7" fmla="*/ 7922 h 365"/>
                  <a:gd name="T8" fmla="+- 0 5840 5556"/>
                  <a:gd name="T9" fmla="*/ T8 w 374"/>
                  <a:gd name="T10" fmla="+- 0 7930 7883"/>
                  <a:gd name="T11" fmla="*/ 7930 h 365"/>
                  <a:gd name="T12" fmla="+- 0 5871 5556"/>
                  <a:gd name="T13" fmla="*/ T12 w 374"/>
                  <a:gd name="T14" fmla="+- 0 7930 7883"/>
                  <a:gd name="T15" fmla="*/ 7930 h 365"/>
                  <a:gd name="T16" fmla="+- 0 5865 5556"/>
                  <a:gd name="T17" fmla="*/ T16 w 374"/>
                  <a:gd name="T18" fmla="+- 0 7924 7883"/>
                  <a:gd name="T19" fmla="*/ 7924 h 365"/>
                  <a:gd name="T20" fmla="+- 0 5862 5556"/>
                  <a:gd name="T21" fmla="*/ T20 w 374"/>
                  <a:gd name="T22" fmla="+- 0 7922 7883"/>
                  <a:gd name="T23" fmla="*/ 7922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4" h="365">
                    <a:moveTo>
                      <a:pt x="306" y="39"/>
                    </a:moveTo>
                    <a:lnTo>
                      <a:pt x="270" y="39"/>
                    </a:lnTo>
                    <a:lnTo>
                      <a:pt x="284" y="47"/>
                    </a:lnTo>
                    <a:lnTo>
                      <a:pt x="315" y="47"/>
                    </a:lnTo>
                    <a:lnTo>
                      <a:pt x="309" y="41"/>
                    </a:lnTo>
                    <a:lnTo>
                      <a:pt x="306" y="3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09" name="Freeform 397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661 5556"/>
                  <a:gd name="T1" fmla="*/ T0 w 374"/>
                  <a:gd name="T2" fmla="+- 0 7930 7883"/>
                  <a:gd name="T3" fmla="*/ 7930 h 365"/>
                  <a:gd name="T4" fmla="+- 0 5660 5556"/>
                  <a:gd name="T5" fmla="*/ T4 w 374"/>
                  <a:gd name="T6" fmla="+- 0 7930 7883"/>
                  <a:gd name="T7" fmla="*/ 7930 h 365"/>
                  <a:gd name="T8" fmla="+- 0 5661 5556"/>
                  <a:gd name="T9" fmla="*/ T8 w 374"/>
                  <a:gd name="T10" fmla="+- 0 7930 7883"/>
                  <a:gd name="T11" fmla="*/ 7930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74" h="365">
                    <a:moveTo>
                      <a:pt x="105" y="47"/>
                    </a:moveTo>
                    <a:lnTo>
                      <a:pt x="104" y="47"/>
                    </a:lnTo>
                    <a:lnTo>
                      <a:pt x="105" y="4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10" name="Freeform 396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674 5556"/>
                  <a:gd name="T1" fmla="*/ T0 w 374"/>
                  <a:gd name="T2" fmla="+- 0 7922 7883"/>
                  <a:gd name="T3" fmla="*/ 7922 h 365"/>
                  <a:gd name="T4" fmla="+- 0 5674 5556"/>
                  <a:gd name="T5" fmla="*/ T4 w 374"/>
                  <a:gd name="T6" fmla="+- 0 7922 7883"/>
                  <a:gd name="T7" fmla="*/ 7922 h 365"/>
                  <a:gd name="T8" fmla="+- 0 5674 5556"/>
                  <a:gd name="T9" fmla="*/ T8 w 374"/>
                  <a:gd name="T10" fmla="+- 0 7922 7883"/>
                  <a:gd name="T11" fmla="*/ 7922 h 365"/>
                  <a:gd name="T12" fmla="+- 0 5674 5556"/>
                  <a:gd name="T13" fmla="*/ T12 w 374"/>
                  <a:gd name="T14" fmla="+- 0 7922 7883"/>
                  <a:gd name="T15" fmla="*/ 7922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4" h="365">
                    <a:moveTo>
                      <a:pt x="118" y="39"/>
                    </a:moveTo>
                    <a:lnTo>
                      <a:pt x="118" y="3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11" name="Freeform 395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53 5556"/>
                  <a:gd name="T1" fmla="*/ T0 w 374"/>
                  <a:gd name="T2" fmla="+- 0 7915 7883"/>
                  <a:gd name="T3" fmla="*/ 7915 h 365"/>
                  <a:gd name="T4" fmla="+- 0 5812 5556"/>
                  <a:gd name="T5" fmla="*/ T4 w 374"/>
                  <a:gd name="T6" fmla="+- 0 7915 7883"/>
                  <a:gd name="T7" fmla="*/ 7915 h 365"/>
                  <a:gd name="T8" fmla="+- 0 5813 5556"/>
                  <a:gd name="T9" fmla="*/ T8 w 374"/>
                  <a:gd name="T10" fmla="+- 0 7915 7883"/>
                  <a:gd name="T11" fmla="*/ 7915 h 365"/>
                  <a:gd name="T12" fmla="+- 0 5827 5556"/>
                  <a:gd name="T13" fmla="*/ T12 w 374"/>
                  <a:gd name="T14" fmla="+- 0 7922 7883"/>
                  <a:gd name="T15" fmla="*/ 7922 h 365"/>
                  <a:gd name="T16" fmla="+- 0 5826 5556"/>
                  <a:gd name="T17" fmla="*/ T16 w 374"/>
                  <a:gd name="T18" fmla="+- 0 7922 7883"/>
                  <a:gd name="T19" fmla="*/ 7922 h 365"/>
                  <a:gd name="T20" fmla="+- 0 5862 5556"/>
                  <a:gd name="T21" fmla="*/ T20 w 374"/>
                  <a:gd name="T22" fmla="+- 0 7922 7883"/>
                  <a:gd name="T23" fmla="*/ 7922 h 365"/>
                  <a:gd name="T24" fmla="+- 0 5853 5556"/>
                  <a:gd name="T25" fmla="*/ T24 w 374"/>
                  <a:gd name="T26" fmla="+- 0 7915 7883"/>
                  <a:gd name="T27" fmla="*/ 7915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74" h="365">
                    <a:moveTo>
                      <a:pt x="297" y="32"/>
                    </a:moveTo>
                    <a:lnTo>
                      <a:pt x="256" y="32"/>
                    </a:lnTo>
                    <a:lnTo>
                      <a:pt x="257" y="32"/>
                    </a:lnTo>
                    <a:lnTo>
                      <a:pt x="271" y="39"/>
                    </a:lnTo>
                    <a:lnTo>
                      <a:pt x="270" y="39"/>
                    </a:lnTo>
                    <a:lnTo>
                      <a:pt x="306" y="39"/>
                    </a:lnTo>
                    <a:lnTo>
                      <a:pt x="297" y="3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12" name="Freeform 394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688 5556"/>
                  <a:gd name="T1" fmla="*/ T0 w 374"/>
                  <a:gd name="T2" fmla="+- 0 7915 7883"/>
                  <a:gd name="T3" fmla="*/ 7915 h 365"/>
                  <a:gd name="T4" fmla="+- 0 5687 5556"/>
                  <a:gd name="T5" fmla="*/ T4 w 374"/>
                  <a:gd name="T6" fmla="+- 0 7915 7883"/>
                  <a:gd name="T7" fmla="*/ 7915 h 365"/>
                  <a:gd name="T8" fmla="+- 0 5688 5556"/>
                  <a:gd name="T9" fmla="*/ T8 w 374"/>
                  <a:gd name="T10" fmla="+- 0 7915 7883"/>
                  <a:gd name="T11" fmla="*/ 7915 h 365"/>
                  <a:gd name="T12" fmla="+- 0 5688 5556"/>
                  <a:gd name="T13" fmla="*/ T12 w 374"/>
                  <a:gd name="T14" fmla="+- 0 7915 7883"/>
                  <a:gd name="T15" fmla="*/ 7915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4" h="365">
                    <a:moveTo>
                      <a:pt x="132" y="32"/>
                    </a:moveTo>
                    <a:lnTo>
                      <a:pt x="131" y="32"/>
                    </a:lnTo>
                    <a:lnTo>
                      <a:pt x="132" y="3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13" name="Freeform 393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688 5556"/>
                  <a:gd name="T1" fmla="*/ T0 w 374"/>
                  <a:gd name="T2" fmla="+- 0 7915 7883"/>
                  <a:gd name="T3" fmla="*/ 7915 h 365"/>
                  <a:gd name="T4" fmla="+- 0 5687 5556"/>
                  <a:gd name="T5" fmla="*/ T4 w 374"/>
                  <a:gd name="T6" fmla="+- 0 7915 7883"/>
                  <a:gd name="T7" fmla="*/ 7915 h 365"/>
                  <a:gd name="T8" fmla="+- 0 5688 5556"/>
                  <a:gd name="T9" fmla="*/ T8 w 374"/>
                  <a:gd name="T10" fmla="+- 0 7915 7883"/>
                  <a:gd name="T11" fmla="*/ 7915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74" h="365">
                    <a:moveTo>
                      <a:pt x="132" y="32"/>
                    </a:moveTo>
                    <a:lnTo>
                      <a:pt x="131" y="32"/>
                    </a:lnTo>
                    <a:lnTo>
                      <a:pt x="132" y="3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14" name="Freeform 392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12 5556"/>
                  <a:gd name="T1" fmla="*/ T0 w 374"/>
                  <a:gd name="T2" fmla="+- 0 7915 7883"/>
                  <a:gd name="T3" fmla="*/ 7915 h 365"/>
                  <a:gd name="T4" fmla="+- 0 5813 5556"/>
                  <a:gd name="T5" fmla="*/ T4 w 374"/>
                  <a:gd name="T6" fmla="+- 0 7915 7883"/>
                  <a:gd name="T7" fmla="*/ 7915 h 365"/>
                  <a:gd name="T8" fmla="+- 0 5812 5556"/>
                  <a:gd name="T9" fmla="*/ T8 w 374"/>
                  <a:gd name="T10" fmla="+- 0 7915 7883"/>
                  <a:gd name="T11" fmla="*/ 7915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74" h="365">
                    <a:moveTo>
                      <a:pt x="256" y="32"/>
                    </a:moveTo>
                    <a:lnTo>
                      <a:pt x="257" y="32"/>
                    </a:lnTo>
                    <a:lnTo>
                      <a:pt x="256" y="3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15" name="Freeform 391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12 5556"/>
                  <a:gd name="T1" fmla="*/ T0 w 374"/>
                  <a:gd name="T2" fmla="+- 0 7915 7883"/>
                  <a:gd name="T3" fmla="*/ 7915 h 365"/>
                  <a:gd name="T4" fmla="+- 0 5812 5556"/>
                  <a:gd name="T5" fmla="*/ T4 w 374"/>
                  <a:gd name="T6" fmla="+- 0 7915 7883"/>
                  <a:gd name="T7" fmla="*/ 7915 h 365"/>
                  <a:gd name="T8" fmla="+- 0 5813 5556"/>
                  <a:gd name="T9" fmla="*/ T8 w 374"/>
                  <a:gd name="T10" fmla="+- 0 7915 7883"/>
                  <a:gd name="T11" fmla="*/ 7915 h 365"/>
                  <a:gd name="T12" fmla="+- 0 5812 5556"/>
                  <a:gd name="T13" fmla="*/ T12 w 374"/>
                  <a:gd name="T14" fmla="+- 0 7915 7883"/>
                  <a:gd name="T15" fmla="*/ 7915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4" h="365">
                    <a:moveTo>
                      <a:pt x="256" y="32"/>
                    </a:moveTo>
                    <a:lnTo>
                      <a:pt x="256" y="32"/>
                    </a:lnTo>
                    <a:lnTo>
                      <a:pt x="257" y="32"/>
                    </a:lnTo>
                    <a:lnTo>
                      <a:pt x="256" y="3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16" name="Freeform 390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689 5556"/>
                  <a:gd name="T1" fmla="*/ T0 w 374"/>
                  <a:gd name="T2" fmla="+- 0 7915 7883"/>
                  <a:gd name="T3" fmla="*/ 7915 h 365"/>
                  <a:gd name="T4" fmla="+- 0 5688 5556"/>
                  <a:gd name="T5" fmla="*/ T4 w 374"/>
                  <a:gd name="T6" fmla="+- 0 7915 7883"/>
                  <a:gd name="T7" fmla="*/ 7915 h 365"/>
                  <a:gd name="T8" fmla="+- 0 5689 5556"/>
                  <a:gd name="T9" fmla="*/ T8 w 374"/>
                  <a:gd name="T10" fmla="+- 0 7915 7883"/>
                  <a:gd name="T11" fmla="*/ 7915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74" h="365">
                    <a:moveTo>
                      <a:pt x="133" y="32"/>
                    </a:moveTo>
                    <a:lnTo>
                      <a:pt x="132" y="32"/>
                    </a:lnTo>
                    <a:lnTo>
                      <a:pt x="133" y="3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17" name="Freeform 389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797 5556"/>
                  <a:gd name="T1" fmla="*/ T0 w 374"/>
                  <a:gd name="T2" fmla="+- 0 7910 7883"/>
                  <a:gd name="T3" fmla="*/ 7910 h 365"/>
                  <a:gd name="T4" fmla="+- 0 5812 5556"/>
                  <a:gd name="T5" fmla="*/ T4 w 374"/>
                  <a:gd name="T6" fmla="+- 0 7915 7883"/>
                  <a:gd name="T7" fmla="*/ 7915 h 365"/>
                  <a:gd name="T8" fmla="+- 0 5812 5556"/>
                  <a:gd name="T9" fmla="*/ T8 w 374"/>
                  <a:gd name="T10" fmla="+- 0 7915 7883"/>
                  <a:gd name="T11" fmla="*/ 7915 h 365"/>
                  <a:gd name="T12" fmla="+- 0 5853 5556"/>
                  <a:gd name="T13" fmla="*/ T12 w 374"/>
                  <a:gd name="T14" fmla="+- 0 7915 7883"/>
                  <a:gd name="T15" fmla="*/ 7915 h 365"/>
                  <a:gd name="T16" fmla="+- 0 5851 5556"/>
                  <a:gd name="T17" fmla="*/ T16 w 374"/>
                  <a:gd name="T18" fmla="+- 0 7914 7883"/>
                  <a:gd name="T19" fmla="*/ 7914 h 365"/>
                  <a:gd name="T20" fmla="+- 0 5845 5556"/>
                  <a:gd name="T21" fmla="*/ T20 w 374"/>
                  <a:gd name="T22" fmla="+- 0 7910 7883"/>
                  <a:gd name="T23" fmla="*/ 7910 h 365"/>
                  <a:gd name="T24" fmla="+- 0 5798 5556"/>
                  <a:gd name="T25" fmla="*/ T24 w 374"/>
                  <a:gd name="T26" fmla="+- 0 7910 7883"/>
                  <a:gd name="T27" fmla="*/ 7910 h 365"/>
                  <a:gd name="T28" fmla="+- 0 5797 5556"/>
                  <a:gd name="T29" fmla="*/ T28 w 374"/>
                  <a:gd name="T30" fmla="+- 0 7910 7883"/>
                  <a:gd name="T31" fmla="*/ 7910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74" h="365">
                    <a:moveTo>
                      <a:pt x="241" y="27"/>
                    </a:moveTo>
                    <a:lnTo>
                      <a:pt x="256" y="32"/>
                    </a:lnTo>
                    <a:lnTo>
                      <a:pt x="297" y="32"/>
                    </a:lnTo>
                    <a:lnTo>
                      <a:pt x="295" y="31"/>
                    </a:lnTo>
                    <a:lnTo>
                      <a:pt x="289" y="27"/>
                    </a:lnTo>
                    <a:lnTo>
                      <a:pt x="242" y="27"/>
                    </a:lnTo>
                    <a:lnTo>
                      <a:pt x="241" y="2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18" name="Freeform 388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703 5556"/>
                  <a:gd name="T1" fmla="*/ T0 w 374"/>
                  <a:gd name="T2" fmla="+- 0 7910 7883"/>
                  <a:gd name="T3" fmla="*/ 7910 h 365"/>
                  <a:gd name="T4" fmla="+- 0 5702 5556"/>
                  <a:gd name="T5" fmla="*/ T4 w 374"/>
                  <a:gd name="T6" fmla="+- 0 7910 7883"/>
                  <a:gd name="T7" fmla="*/ 7910 h 365"/>
                  <a:gd name="T8" fmla="+- 0 5702 5556"/>
                  <a:gd name="T9" fmla="*/ T8 w 374"/>
                  <a:gd name="T10" fmla="+- 0 7910 7883"/>
                  <a:gd name="T11" fmla="*/ 7910 h 365"/>
                  <a:gd name="T12" fmla="+- 0 5703 5556"/>
                  <a:gd name="T13" fmla="*/ T12 w 374"/>
                  <a:gd name="T14" fmla="+- 0 7910 7883"/>
                  <a:gd name="T15" fmla="*/ 7910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4" h="365">
                    <a:moveTo>
                      <a:pt x="147" y="27"/>
                    </a:moveTo>
                    <a:lnTo>
                      <a:pt x="146" y="27"/>
                    </a:lnTo>
                    <a:lnTo>
                      <a:pt x="147" y="2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19" name="Freeform 387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782 5556"/>
                  <a:gd name="T1" fmla="*/ T0 w 374"/>
                  <a:gd name="T2" fmla="+- 0 7906 7883"/>
                  <a:gd name="T3" fmla="*/ 7906 h 365"/>
                  <a:gd name="T4" fmla="+- 0 5798 5556"/>
                  <a:gd name="T5" fmla="*/ T4 w 374"/>
                  <a:gd name="T6" fmla="+- 0 7910 7883"/>
                  <a:gd name="T7" fmla="*/ 7910 h 365"/>
                  <a:gd name="T8" fmla="+- 0 5845 5556"/>
                  <a:gd name="T9" fmla="*/ T8 w 374"/>
                  <a:gd name="T10" fmla="+- 0 7910 7883"/>
                  <a:gd name="T11" fmla="*/ 7910 h 365"/>
                  <a:gd name="T12" fmla="+- 0 5838 5556"/>
                  <a:gd name="T13" fmla="*/ T12 w 374"/>
                  <a:gd name="T14" fmla="+- 0 7906 7883"/>
                  <a:gd name="T15" fmla="*/ 7906 h 365"/>
                  <a:gd name="T16" fmla="+- 0 5783 5556"/>
                  <a:gd name="T17" fmla="*/ T16 w 374"/>
                  <a:gd name="T18" fmla="+- 0 7906 7883"/>
                  <a:gd name="T19" fmla="*/ 7906 h 365"/>
                  <a:gd name="T20" fmla="+- 0 5782 5556"/>
                  <a:gd name="T21" fmla="*/ T20 w 374"/>
                  <a:gd name="T22" fmla="+- 0 7906 7883"/>
                  <a:gd name="T23" fmla="*/ 7906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74" h="365">
                    <a:moveTo>
                      <a:pt x="226" y="23"/>
                    </a:moveTo>
                    <a:lnTo>
                      <a:pt x="242" y="27"/>
                    </a:lnTo>
                    <a:lnTo>
                      <a:pt x="289" y="27"/>
                    </a:lnTo>
                    <a:lnTo>
                      <a:pt x="282" y="23"/>
                    </a:lnTo>
                    <a:lnTo>
                      <a:pt x="227" y="23"/>
                    </a:lnTo>
                    <a:lnTo>
                      <a:pt x="226" y="2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20" name="Freeform 386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718 5556"/>
                  <a:gd name="T1" fmla="*/ T0 w 374"/>
                  <a:gd name="T2" fmla="+- 0 7906 7883"/>
                  <a:gd name="T3" fmla="*/ 7906 h 365"/>
                  <a:gd name="T4" fmla="+- 0 5717 5556"/>
                  <a:gd name="T5" fmla="*/ T4 w 374"/>
                  <a:gd name="T6" fmla="+- 0 7906 7883"/>
                  <a:gd name="T7" fmla="*/ 7906 h 365"/>
                  <a:gd name="T8" fmla="+- 0 5718 5556"/>
                  <a:gd name="T9" fmla="*/ T8 w 374"/>
                  <a:gd name="T10" fmla="+- 0 7906 7883"/>
                  <a:gd name="T11" fmla="*/ 7906 h 365"/>
                  <a:gd name="T12" fmla="+- 0 5718 5556"/>
                  <a:gd name="T13" fmla="*/ T12 w 374"/>
                  <a:gd name="T14" fmla="+- 0 7906 7883"/>
                  <a:gd name="T15" fmla="*/ 7906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4" h="365">
                    <a:moveTo>
                      <a:pt x="162" y="23"/>
                    </a:moveTo>
                    <a:lnTo>
                      <a:pt x="161" y="23"/>
                    </a:lnTo>
                    <a:lnTo>
                      <a:pt x="162" y="2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21" name="Freeform 385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718 5556"/>
                  <a:gd name="T1" fmla="*/ T0 w 374"/>
                  <a:gd name="T2" fmla="+- 0 7906 7883"/>
                  <a:gd name="T3" fmla="*/ 7906 h 365"/>
                  <a:gd name="T4" fmla="+- 0 5717 5556"/>
                  <a:gd name="T5" fmla="*/ T4 w 374"/>
                  <a:gd name="T6" fmla="+- 0 7906 7883"/>
                  <a:gd name="T7" fmla="*/ 7906 h 365"/>
                  <a:gd name="T8" fmla="+- 0 5718 5556"/>
                  <a:gd name="T9" fmla="*/ T8 w 374"/>
                  <a:gd name="T10" fmla="+- 0 7906 7883"/>
                  <a:gd name="T11" fmla="*/ 7906 h 365"/>
                  <a:gd name="T12" fmla="+- 0 5718 5556"/>
                  <a:gd name="T13" fmla="*/ T12 w 374"/>
                  <a:gd name="T14" fmla="+- 0 7906 7883"/>
                  <a:gd name="T15" fmla="*/ 7906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4" h="365">
                    <a:moveTo>
                      <a:pt x="162" y="23"/>
                    </a:moveTo>
                    <a:lnTo>
                      <a:pt x="161" y="23"/>
                    </a:lnTo>
                    <a:lnTo>
                      <a:pt x="162" y="2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22" name="Freeform 384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782 5556"/>
                  <a:gd name="T1" fmla="*/ T0 w 374"/>
                  <a:gd name="T2" fmla="+- 0 7906 7883"/>
                  <a:gd name="T3" fmla="*/ 7906 h 365"/>
                  <a:gd name="T4" fmla="+- 0 5782 5556"/>
                  <a:gd name="T5" fmla="*/ T4 w 374"/>
                  <a:gd name="T6" fmla="+- 0 7906 7883"/>
                  <a:gd name="T7" fmla="*/ 7906 h 365"/>
                  <a:gd name="T8" fmla="+- 0 5783 5556"/>
                  <a:gd name="T9" fmla="*/ T8 w 374"/>
                  <a:gd name="T10" fmla="+- 0 7906 7883"/>
                  <a:gd name="T11" fmla="*/ 7906 h 365"/>
                  <a:gd name="T12" fmla="+- 0 5782 5556"/>
                  <a:gd name="T13" fmla="*/ T12 w 374"/>
                  <a:gd name="T14" fmla="+- 0 7906 7883"/>
                  <a:gd name="T15" fmla="*/ 7906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4" h="365">
                    <a:moveTo>
                      <a:pt x="226" y="23"/>
                    </a:moveTo>
                    <a:lnTo>
                      <a:pt x="226" y="23"/>
                    </a:lnTo>
                    <a:lnTo>
                      <a:pt x="227" y="23"/>
                    </a:lnTo>
                    <a:lnTo>
                      <a:pt x="226" y="2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23" name="Freeform 383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38 5556"/>
                  <a:gd name="T1" fmla="*/ T0 w 374"/>
                  <a:gd name="T2" fmla="+- 0 7906 7883"/>
                  <a:gd name="T3" fmla="*/ 7906 h 365"/>
                  <a:gd name="T4" fmla="+- 0 5782 5556"/>
                  <a:gd name="T5" fmla="*/ T4 w 374"/>
                  <a:gd name="T6" fmla="+- 0 7906 7883"/>
                  <a:gd name="T7" fmla="*/ 7906 h 365"/>
                  <a:gd name="T8" fmla="+- 0 5783 5556"/>
                  <a:gd name="T9" fmla="*/ T8 w 374"/>
                  <a:gd name="T10" fmla="+- 0 7906 7883"/>
                  <a:gd name="T11" fmla="*/ 7906 h 365"/>
                  <a:gd name="T12" fmla="+- 0 5838 5556"/>
                  <a:gd name="T13" fmla="*/ T12 w 374"/>
                  <a:gd name="T14" fmla="+- 0 7906 7883"/>
                  <a:gd name="T15" fmla="*/ 7906 h 365"/>
                  <a:gd name="T16" fmla="+- 0 5838 5556"/>
                  <a:gd name="T17" fmla="*/ T16 w 374"/>
                  <a:gd name="T18" fmla="+- 0 7906 7883"/>
                  <a:gd name="T19" fmla="*/ 7906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74" h="365">
                    <a:moveTo>
                      <a:pt x="282" y="23"/>
                    </a:moveTo>
                    <a:lnTo>
                      <a:pt x="226" y="23"/>
                    </a:lnTo>
                    <a:lnTo>
                      <a:pt x="227" y="23"/>
                    </a:lnTo>
                    <a:lnTo>
                      <a:pt x="282" y="2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24" name="Freeform 382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719 5556"/>
                  <a:gd name="T1" fmla="*/ T0 w 374"/>
                  <a:gd name="T2" fmla="+- 0 7906 7883"/>
                  <a:gd name="T3" fmla="*/ 7906 h 365"/>
                  <a:gd name="T4" fmla="+- 0 5718 5556"/>
                  <a:gd name="T5" fmla="*/ T4 w 374"/>
                  <a:gd name="T6" fmla="+- 0 7906 7883"/>
                  <a:gd name="T7" fmla="*/ 7906 h 365"/>
                  <a:gd name="T8" fmla="+- 0 5718 5556"/>
                  <a:gd name="T9" fmla="*/ T8 w 374"/>
                  <a:gd name="T10" fmla="+- 0 7906 7883"/>
                  <a:gd name="T11" fmla="*/ 7906 h 365"/>
                  <a:gd name="T12" fmla="+- 0 5719 5556"/>
                  <a:gd name="T13" fmla="*/ T12 w 374"/>
                  <a:gd name="T14" fmla="+- 0 7906 7883"/>
                  <a:gd name="T15" fmla="*/ 7906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4" h="365">
                    <a:moveTo>
                      <a:pt x="163" y="23"/>
                    </a:moveTo>
                    <a:lnTo>
                      <a:pt x="162" y="23"/>
                    </a:lnTo>
                    <a:lnTo>
                      <a:pt x="163" y="2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25" name="Freeform 381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832 5556"/>
                  <a:gd name="T1" fmla="*/ T0 w 374"/>
                  <a:gd name="T2" fmla="+- 0 7903 7883"/>
                  <a:gd name="T3" fmla="*/ 7903 h 365"/>
                  <a:gd name="T4" fmla="+- 0 5751 5556"/>
                  <a:gd name="T5" fmla="*/ T4 w 374"/>
                  <a:gd name="T6" fmla="+- 0 7903 7883"/>
                  <a:gd name="T7" fmla="*/ 7903 h 365"/>
                  <a:gd name="T8" fmla="+- 0 5750 5556"/>
                  <a:gd name="T9" fmla="*/ T8 w 374"/>
                  <a:gd name="T10" fmla="+- 0 7903 7883"/>
                  <a:gd name="T11" fmla="*/ 7903 h 365"/>
                  <a:gd name="T12" fmla="+- 0 5767 5556"/>
                  <a:gd name="T13" fmla="*/ T12 w 374"/>
                  <a:gd name="T14" fmla="+- 0 7903 7883"/>
                  <a:gd name="T15" fmla="*/ 7903 h 365"/>
                  <a:gd name="T16" fmla="+- 0 5766 5556"/>
                  <a:gd name="T17" fmla="*/ T16 w 374"/>
                  <a:gd name="T18" fmla="+- 0 7903 7883"/>
                  <a:gd name="T19" fmla="*/ 7903 h 365"/>
                  <a:gd name="T20" fmla="+- 0 5782 5556"/>
                  <a:gd name="T21" fmla="*/ T20 w 374"/>
                  <a:gd name="T22" fmla="+- 0 7906 7883"/>
                  <a:gd name="T23" fmla="*/ 7906 h 365"/>
                  <a:gd name="T24" fmla="+- 0 5782 5556"/>
                  <a:gd name="T25" fmla="*/ T24 w 374"/>
                  <a:gd name="T26" fmla="+- 0 7906 7883"/>
                  <a:gd name="T27" fmla="*/ 7906 h 365"/>
                  <a:gd name="T28" fmla="+- 0 5838 5556"/>
                  <a:gd name="T29" fmla="*/ T28 w 374"/>
                  <a:gd name="T30" fmla="+- 0 7906 7883"/>
                  <a:gd name="T31" fmla="*/ 7906 h 365"/>
                  <a:gd name="T32" fmla="+- 0 5836 5556"/>
                  <a:gd name="T33" fmla="*/ T32 w 374"/>
                  <a:gd name="T34" fmla="+- 0 7905 7883"/>
                  <a:gd name="T35" fmla="*/ 7905 h 365"/>
                  <a:gd name="T36" fmla="+- 0 5832 5556"/>
                  <a:gd name="T37" fmla="*/ T36 w 374"/>
                  <a:gd name="T38" fmla="+- 0 7903 7883"/>
                  <a:gd name="T39" fmla="*/ 7903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74" h="365">
                    <a:moveTo>
                      <a:pt x="276" y="20"/>
                    </a:moveTo>
                    <a:lnTo>
                      <a:pt x="195" y="20"/>
                    </a:lnTo>
                    <a:lnTo>
                      <a:pt x="194" y="20"/>
                    </a:lnTo>
                    <a:lnTo>
                      <a:pt x="211" y="20"/>
                    </a:lnTo>
                    <a:lnTo>
                      <a:pt x="210" y="20"/>
                    </a:lnTo>
                    <a:lnTo>
                      <a:pt x="226" y="23"/>
                    </a:lnTo>
                    <a:lnTo>
                      <a:pt x="282" y="23"/>
                    </a:lnTo>
                    <a:lnTo>
                      <a:pt x="280" y="22"/>
                    </a:lnTo>
                    <a:lnTo>
                      <a:pt x="276" y="2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26" name="Freeform 380"/>
              <p:cNvSpPr>
                <a:spLocks/>
              </p:cNvSpPr>
              <p:nvPr/>
            </p:nvSpPr>
            <p:spPr bwMode="auto">
              <a:xfrm>
                <a:off x="5556" y="7883"/>
                <a:ext cx="374" cy="365"/>
              </a:xfrm>
              <a:custGeom>
                <a:avLst/>
                <a:gdLst>
                  <a:gd name="T0" fmla="+- 0 5751 5556"/>
                  <a:gd name="T1" fmla="*/ T0 w 374"/>
                  <a:gd name="T2" fmla="+- 0 7903 7883"/>
                  <a:gd name="T3" fmla="*/ 7903 h 365"/>
                  <a:gd name="T4" fmla="+- 0 5750 5556"/>
                  <a:gd name="T5" fmla="*/ T4 w 374"/>
                  <a:gd name="T6" fmla="+- 0 7903 7883"/>
                  <a:gd name="T7" fmla="*/ 7903 h 365"/>
                  <a:gd name="T8" fmla="+- 0 5750 5556"/>
                  <a:gd name="T9" fmla="*/ T8 w 374"/>
                  <a:gd name="T10" fmla="+- 0 7903 7883"/>
                  <a:gd name="T11" fmla="*/ 7903 h 365"/>
                  <a:gd name="T12" fmla="+- 0 5751 5556"/>
                  <a:gd name="T13" fmla="*/ T12 w 374"/>
                  <a:gd name="T14" fmla="+- 0 7903 7883"/>
                  <a:gd name="T15" fmla="*/ 7903 h 3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74" h="365">
                    <a:moveTo>
                      <a:pt x="195" y="20"/>
                    </a:moveTo>
                    <a:lnTo>
                      <a:pt x="194" y="20"/>
                    </a:lnTo>
                    <a:lnTo>
                      <a:pt x="195" y="2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70" name="Group 377"/>
            <p:cNvGrpSpPr>
              <a:grpSpLocks/>
            </p:cNvGrpSpPr>
            <p:nvPr/>
          </p:nvGrpSpPr>
          <p:grpSpPr bwMode="auto">
            <a:xfrm>
              <a:off x="4278630" y="5123180"/>
              <a:ext cx="2907030" cy="1270"/>
              <a:chOff x="6678" y="8428"/>
              <a:chExt cx="4578" cy="2"/>
            </a:xfrm>
          </p:grpSpPr>
          <p:sp>
            <p:nvSpPr>
              <p:cNvPr id="3374" name="Freeform 378"/>
              <p:cNvSpPr>
                <a:spLocks/>
              </p:cNvSpPr>
              <p:nvPr/>
            </p:nvSpPr>
            <p:spPr bwMode="auto">
              <a:xfrm>
                <a:off x="6678" y="8428"/>
                <a:ext cx="4578" cy="2"/>
              </a:xfrm>
              <a:custGeom>
                <a:avLst/>
                <a:gdLst>
                  <a:gd name="T0" fmla="+- 0 6678 6678"/>
                  <a:gd name="T1" fmla="*/ T0 w 4578"/>
                  <a:gd name="T2" fmla="+- 0 11255 6678"/>
                  <a:gd name="T3" fmla="*/ T2 w 457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578">
                    <a:moveTo>
                      <a:pt x="0" y="0"/>
                    </a:moveTo>
                    <a:lnTo>
                      <a:pt x="4577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71" name="Group 375"/>
            <p:cNvGrpSpPr>
              <a:grpSpLocks/>
            </p:cNvGrpSpPr>
            <p:nvPr/>
          </p:nvGrpSpPr>
          <p:grpSpPr bwMode="auto">
            <a:xfrm>
              <a:off x="4188460" y="5108575"/>
              <a:ext cx="1270" cy="28575"/>
              <a:chOff x="6536" y="8405"/>
              <a:chExt cx="2" cy="45"/>
            </a:xfrm>
          </p:grpSpPr>
          <p:sp>
            <p:nvSpPr>
              <p:cNvPr id="3373" name="Freeform 376"/>
              <p:cNvSpPr>
                <a:spLocks/>
              </p:cNvSpPr>
              <p:nvPr/>
            </p:nvSpPr>
            <p:spPr bwMode="auto">
              <a:xfrm>
                <a:off x="6536" y="8405"/>
                <a:ext cx="2" cy="45"/>
              </a:xfrm>
              <a:custGeom>
                <a:avLst/>
                <a:gdLst>
                  <a:gd name="T0" fmla="+- 0 8405 8405"/>
                  <a:gd name="T1" fmla="*/ 8405 h 45"/>
                  <a:gd name="T2" fmla="+- 0 8450 8405"/>
                  <a:gd name="T3" fmla="*/ 8450 h 4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5">
                    <a:moveTo>
                      <a:pt x="0" y="0"/>
                    </a:moveTo>
                    <a:lnTo>
                      <a:pt x="0" y="45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72" name="Group 373"/>
            <p:cNvGrpSpPr>
              <a:grpSpLocks/>
            </p:cNvGrpSpPr>
            <p:nvPr/>
          </p:nvGrpSpPr>
          <p:grpSpPr bwMode="auto">
            <a:xfrm>
              <a:off x="7342505" y="4651375"/>
              <a:ext cx="1270" cy="351155"/>
              <a:chOff x="11503" y="7685"/>
              <a:chExt cx="2" cy="553"/>
            </a:xfrm>
          </p:grpSpPr>
          <p:sp>
            <p:nvSpPr>
              <p:cNvPr id="3372" name="Freeform 374"/>
              <p:cNvSpPr>
                <a:spLocks/>
              </p:cNvSpPr>
              <p:nvPr/>
            </p:nvSpPr>
            <p:spPr bwMode="auto">
              <a:xfrm>
                <a:off x="11503" y="7685"/>
                <a:ext cx="2" cy="553"/>
              </a:xfrm>
              <a:custGeom>
                <a:avLst/>
                <a:gdLst>
                  <a:gd name="T0" fmla="+- 0 7685 7685"/>
                  <a:gd name="T1" fmla="*/ 7685 h 553"/>
                  <a:gd name="T2" fmla="+- 0 8238 7685"/>
                  <a:gd name="T3" fmla="*/ 8238 h 553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3">
                    <a:moveTo>
                      <a:pt x="0" y="0"/>
                    </a:moveTo>
                    <a:lnTo>
                      <a:pt x="0" y="553"/>
                    </a:lnTo>
                  </a:path>
                </a:pathLst>
              </a:custGeom>
              <a:noFill/>
              <a:ln w="28575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73" name="Group 371"/>
            <p:cNvGrpSpPr>
              <a:grpSpLocks/>
            </p:cNvGrpSpPr>
            <p:nvPr/>
          </p:nvGrpSpPr>
          <p:grpSpPr bwMode="auto">
            <a:xfrm>
              <a:off x="7835900" y="4521200"/>
              <a:ext cx="685800" cy="742950"/>
              <a:chOff x="12280" y="7480"/>
              <a:chExt cx="1080" cy="1170"/>
            </a:xfrm>
          </p:grpSpPr>
          <p:sp>
            <p:nvSpPr>
              <p:cNvPr id="3371" name="Freeform 372"/>
              <p:cNvSpPr>
                <a:spLocks/>
              </p:cNvSpPr>
              <p:nvPr/>
            </p:nvSpPr>
            <p:spPr bwMode="auto">
              <a:xfrm>
                <a:off x="12280" y="7480"/>
                <a:ext cx="1080" cy="1170"/>
              </a:xfrm>
              <a:custGeom>
                <a:avLst/>
                <a:gdLst>
                  <a:gd name="T0" fmla="+- 0 12280 12280"/>
                  <a:gd name="T1" fmla="*/ T0 w 1080"/>
                  <a:gd name="T2" fmla="+- 0 8442 7480"/>
                  <a:gd name="T3" fmla="*/ 8442 h 1170"/>
                  <a:gd name="T4" fmla="+- 0 12336 12280"/>
                  <a:gd name="T5" fmla="*/ T4 w 1080"/>
                  <a:gd name="T6" fmla="+- 0 8498 7480"/>
                  <a:gd name="T7" fmla="*/ 8498 h 1170"/>
                  <a:gd name="T8" fmla="+- 0 12398 12280"/>
                  <a:gd name="T9" fmla="*/ T8 w 1080"/>
                  <a:gd name="T10" fmla="+- 0 8545 7480"/>
                  <a:gd name="T11" fmla="*/ 8545 h 1170"/>
                  <a:gd name="T12" fmla="+- 0 12466 12280"/>
                  <a:gd name="T13" fmla="*/ T12 w 1080"/>
                  <a:gd name="T14" fmla="+- 0 8584 7480"/>
                  <a:gd name="T15" fmla="*/ 8584 h 1170"/>
                  <a:gd name="T16" fmla="+- 0 12539 12280"/>
                  <a:gd name="T17" fmla="*/ T16 w 1080"/>
                  <a:gd name="T18" fmla="+- 0 8615 7480"/>
                  <a:gd name="T19" fmla="*/ 8615 h 1170"/>
                  <a:gd name="T20" fmla="+- 0 12615 12280"/>
                  <a:gd name="T21" fmla="*/ T20 w 1080"/>
                  <a:gd name="T22" fmla="+- 0 8636 7480"/>
                  <a:gd name="T23" fmla="*/ 8636 h 1170"/>
                  <a:gd name="T24" fmla="+- 0 12694 12280"/>
                  <a:gd name="T25" fmla="*/ T24 w 1080"/>
                  <a:gd name="T26" fmla="+- 0 8648 7480"/>
                  <a:gd name="T27" fmla="*/ 8648 h 1170"/>
                  <a:gd name="T28" fmla="+- 0 12748 12280"/>
                  <a:gd name="T29" fmla="*/ T28 w 1080"/>
                  <a:gd name="T30" fmla="+- 0 8650 7480"/>
                  <a:gd name="T31" fmla="*/ 8650 h 1170"/>
                  <a:gd name="T32" fmla="+- 0 12798 12280"/>
                  <a:gd name="T33" fmla="*/ T32 w 1080"/>
                  <a:gd name="T34" fmla="+- 0 8648 7480"/>
                  <a:gd name="T35" fmla="*/ 8648 h 1170"/>
                  <a:gd name="T36" fmla="+- 0 12895 12280"/>
                  <a:gd name="T37" fmla="*/ T36 w 1080"/>
                  <a:gd name="T38" fmla="+- 0 8633 7480"/>
                  <a:gd name="T39" fmla="*/ 8633 h 1170"/>
                  <a:gd name="T40" fmla="+- 0 12986 12280"/>
                  <a:gd name="T41" fmla="*/ T40 w 1080"/>
                  <a:gd name="T42" fmla="+- 0 8604 7480"/>
                  <a:gd name="T43" fmla="*/ 8604 h 1170"/>
                  <a:gd name="T44" fmla="+- 0 13070 12280"/>
                  <a:gd name="T45" fmla="*/ T44 w 1080"/>
                  <a:gd name="T46" fmla="+- 0 8562 7480"/>
                  <a:gd name="T47" fmla="*/ 8562 h 1170"/>
                  <a:gd name="T48" fmla="+- 0 13146 12280"/>
                  <a:gd name="T49" fmla="*/ T48 w 1080"/>
                  <a:gd name="T50" fmla="+- 0 8509 7480"/>
                  <a:gd name="T51" fmla="*/ 8509 h 1170"/>
                  <a:gd name="T52" fmla="+- 0 13213 12280"/>
                  <a:gd name="T53" fmla="*/ T52 w 1080"/>
                  <a:gd name="T54" fmla="+- 0 8446 7480"/>
                  <a:gd name="T55" fmla="*/ 8446 h 1170"/>
                  <a:gd name="T56" fmla="+- 0 13268 12280"/>
                  <a:gd name="T57" fmla="*/ T56 w 1080"/>
                  <a:gd name="T58" fmla="+- 0 8373 7480"/>
                  <a:gd name="T59" fmla="*/ 8373 h 1170"/>
                  <a:gd name="T60" fmla="+- 0 13312 12280"/>
                  <a:gd name="T61" fmla="*/ T60 w 1080"/>
                  <a:gd name="T62" fmla="+- 0 8293 7480"/>
                  <a:gd name="T63" fmla="*/ 8293 h 1170"/>
                  <a:gd name="T64" fmla="+- 0 13342 12280"/>
                  <a:gd name="T65" fmla="*/ T64 w 1080"/>
                  <a:gd name="T66" fmla="+- 0 8206 7480"/>
                  <a:gd name="T67" fmla="*/ 8206 h 1170"/>
                  <a:gd name="T68" fmla="+- 0 13358 12280"/>
                  <a:gd name="T69" fmla="*/ T68 w 1080"/>
                  <a:gd name="T70" fmla="+- 0 8113 7480"/>
                  <a:gd name="T71" fmla="*/ 8113 h 1170"/>
                  <a:gd name="T72" fmla="+- 0 13360 12280"/>
                  <a:gd name="T73" fmla="*/ T72 w 1080"/>
                  <a:gd name="T74" fmla="+- 0 8065 7480"/>
                  <a:gd name="T75" fmla="*/ 8065 h 1170"/>
                  <a:gd name="T76" fmla="+- 0 13358 12280"/>
                  <a:gd name="T77" fmla="*/ T76 w 1080"/>
                  <a:gd name="T78" fmla="+- 0 8017 7480"/>
                  <a:gd name="T79" fmla="*/ 8017 h 1170"/>
                  <a:gd name="T80" fmla="+- 0 13342 12280"/>
                  <a:gd name="T81" fmla="*/ T80 w 1080"/>
                  <a:gd name="T82" fmla="+- 0 7924 7480"/>
                  <a:gd name="T83" fmla="*/ 7924 h 1170"/>
                  <a:gd name="T84" fmla="+- 0 13312 12280"/>
                  <a:gd name="T85" fmla="*/ T84 w 1080"/>
                  <a:gd name="T86" fmla="+- 0 7837 7480"/>
                  <a:gd name="T87" fmla="*/ 7837 h 1170"/>
                  <a:gd name="T88" fmla="+- 0 13268 12280"/>
                  <a:gd name="T89" fmla="*/ T88 w 1080"/>
                  <a:gd name="T90" fmla="+- 0 7757 7480"/>
                  <a:gd name="T91" fmla="*/ 7757 h 1170"/>
                  <a:gd name="T92" fmla="+- 0 13213 12280"/>
                  <a:gd name="T93" fmla="*/ T92 w 1080"/>
                  <a:gd name="T94" fmla="+- 0 7684 7480"/>
                  <a:gd name="T95" fmla="*/ 7684 h 1170"/>
                  <a:gd name="T96" fmla="+- 0 13146 12280"/>
                  <a:gd name="T97" fmla="*/ T96 w 1080"/>
                  <a:gd name="T98" fmla="+- 0 7621 7480"/>
                  <a:gd name="T99" fmla="*/ 7621 h 1170"/>
                  <a:gd name="T100" fmla="+- 0 13070 12280"/>
                  <a:gd name="T101" fmla="*/ T100 w 1080"/>
                  <a:gd name="T102" fmla="+- 0 7568 7480"/>
                  <a:gd name="T103" fmla="*/ 7568 h 1170"/>
                  <a:gd name="T104" fmla="+- 0 12986 12280"/>
                  <a:gd name="T105" fmla="*/ T104 w 1080"/>
                  <a:gd name="T106" fmla="+- 0 7526 7480"/>
                  <a:gd name="T107" fmla="*/ 7526 h 1170"/>
                  <a:gd name="T108" fmla="+- 0 12895 12280"/>
                  <a:gd name="T109" fmla="*/ T108 w 1080"/>
                  <a:gd name="T110" fmla="+- 0 7497 7480"/>
                  <a:gd name="T111" fmla="*/ 7497 h 1170"/>
                  <a:gd name="T112" fmla="+- 0 12798 12280"/>
                  <a:gd name="T113" fmla="*/ T112 w 1080"/>
                  <a:gd name="T114" fmla="+- 0 7482 7480"/>
                  <a:gd name="T115" fmla="*/ 7482 h 1170"/>
                  <a:gd name="T116" fmla="+- 0 12748 12280"/>
                  <a:gd name="T117" fmla="*/ T116 w 1080"/>
                  <a:gd name="T118" fmla="+- 0 7480 7480"/>
                  <a:gd name="T119" fmla="*/ 7480 h 1170"/>
                  <a:gd name="T120" fmla="+- 0 12721 12280"/>
                  <a:gd name="T121" fmla="*/ T120 w 1080"/>
                  <a:gd name="T122" fmla="+- 0 7481 7480"/>
                  <a:gd name="T123" fmla="*/ 7481 h 1170"/>
                  <a:gd name="T124" fmla="+- 0 12643 12280"/>
                  <a:gd name="T125" fmla="*/ T124 w 1080"/>
                  <a:gd name="T126" fmla="+- 0 7489 7480"/>
                  <a:gd name="T127" fmla="*/ 7489 h 1170"/>
                  <a:gd name="T128" fmla="+- 0 12566 12280"/>
                  <a:gd name="T129" fmla="*/ T128 w 1080"/>
                  <a:gd name="T130" fmla="+- 0 7506 7480"/>
                  <a:gd name="T131" fmla="*/ 7506 h 1170"/>
                  <a:gd name="T132" fmla="+- 0 12493 12280"/>
                  <a:gd name="T133" fmla="*/ T132 w 1080"/>
                  <a:gd name="T134" fmla="+- 0 7533 7480"/>
                  <a:gd name="T135" fmla="*/ 7533 h 1170"/>
                  <a:gd name="T136" fmla="+- 0 12424 12280"/>
                  <a:gd name="T137" fmla="*/ T136 w 1080"/>
                  <a:gd name="T138" fmla="+- 0 7568 7480"/>
                  <a:gd name="T139" fmla="*/ 7568 h 1170"/>
                  <a:gd name="T140" fmla="+- 0 12360 12280"/>
                  <a:gd name="T141" fmla="*/ T140 w 1080"/>
                  <a:gd name="T142" fmla="+- 0 7612 7480"/>
                  <a:gd name="T143" fmla="*/ 7612 h 1170"/>
                  <a:gd name="T144" fmla="+- 0 12302 12280"/>
                  <a:gd name="T145" fmla="*/ T144 w 1080"/>
                  <a:gd name="T146" fmla="+- 0 7664 7480"/>
                  <a:gd name="T147" fmla="*/ 7664 h 1170"/>
                  <a:gd name="T148" fmla="+- 0 12285 12280"/>
                  <a:gd name="T149" fmla="*/ T148 w 1080"/>
                  <a:gd name="T150" fmla="+- 0 7683 7480"/>
                  <a:gd name="T151" fmla="*/ 7683 h 117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</a:cxnLst>
                <a:rect l="0" t="0" r="r" b="b"/>
                <a:pathLst>
                  <a:path w="1080" h="1170">
                    <a:moveTo>
                      <a:pt x="0" y="962"/>
                    </a:moveTo>
                    <a:lnTo>
                      <a:pt x="56" y="1018"/>
                    </a:lnTo>
                    <a:lnTo>
                      <a:pt x="118" y="1065"/>
                    </a:lnTo>
                    <a:lnTo>
                      <a:pt x="186" y="1104"/>
                    </a:lnTo>
                    <a:lnTo>
                      <a:pt x="259" y="1135"/>
                    </a:lnTo>
                    <a:lnTo>
                      <a:pt x="335" y="1156"/>
                    </a:lnTo>
                    <a:lnTo>
                      <a:pt x="414" y="1168"/>
                    </a:lnTo>
                    <a:lnTo>
                      <a:pt x="468" y="1170"/>
                    </a:lnTo>
                    <a:lnTo>
                      <a:pt x="518" y="1168"/>
                    </a:lnTo>
                    <a:lnTo>
                      <a:pt x="615" y="1153"/>
                    </a:lnTo>
                    <a:lnTo>
                      <a:pt x="706" y="1124"/>
                    </a:lnTo>
                    <a:lnTo>
                      <a:pt x="790" y="1082"/>
                    </a:lnTo>
                    <a:lnTo>
                      <a:pt x="866" y="1029"/>
                    </a:lnTo>
                    <a:lnTo>
                      <a:pt x="933" y="966"/>
                    </a:lnTo>
                    <a:lnTo>
                      <a:pt x="988" y="893"/>
                    </a:lnTo>
                    <a:lnTo>
                      <a:pt x="1032" y="813"/>
                    </a:lnTo>
                    <a:lnTo>
                      <a:pt x="1062" y="726"/>
                    </a:lnTo>
                    <a:lnTo>
                      <a:pt x="1078" y="633"/>
                    </a:lnTo>
                    <a:lnTo>
                      <a:pt x="1080" y="585"/>
                    </a:lnTo>
                    <a:lnTo>
                      <a:pt x="1078" y="537"/>
                    </a:lnTo>
                    <a:lnTo>
                      <a:pt x="1062" y="444"/>
                    </a:lnTo>
                    <a:lnTo>
                      <a:pt x="1032" y="357"/>
                    </a:lnTo>
                    <a:lnTo>
                      <a:pt x="988" y="277"/>
                    </a:lnTo>
                    <a:lnTo>
                      <a:pt x="933" y="204"/>
                    </a:lnTo>
                    <a:lnTo>
                      <a:pt x="866" y="141"/>
                    </a:lnTo>
                    <a:lnTo>
                      <a:pt x="790" y="88"/>
                    </a:lnTo>
                    <a:lnTo>
                      <a:pt x="706" y="46"/>
                    </a:lnTo>
                    <a:lnTo>
                      <a:pt x="615" y="17"/>
                    </a:lnTo>
                    <a:lnTo>
                      <a:pt x="518" y="2"/>
                    </a:lnTo>
                    <a:lnTo>
                      <a:pt x="468" y="0"/>
                    </a:lnTo>
                    <a:lnTo>
                      <a:pt x="441" y="1"/>
                    </a:lnTo>
                    <a:lnTo>
                      <a:pt x="363" y="9"/>
                    </a:lnTo>
                    <a:lnTo>
                      <a:pt x="286" y="26"/>
                    </a:lnTo>
                    <a:lnTo>
                      <a:pt x="213" y="53"/>
                    </a:lnTo>
                    <a:lnTo>
                      <a:pt x="144" y="88"/>
                    </a:lnTo>
                    <a:lnTo>
                      <a:pt x="80" y="132"/>
                    </a:lnTo>
                    <a:lnTo>
                      <a:pt x="22" y="184"/>
                    </a:lnTo>
                    <a:lnTo>
                      <a:pt x="5" y="203"/>
                    </a:lnTo>
                  </a:path>
                </a:pathLst>
              </a:custGeom>
              <a:noFill/>
              <a:ln w="28575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74" name="Group 353"/>
            <p:cNvGrpSpPr>
              <a:grpSpLocks/>
            </p:cNvGrpSpPr>
            <p:nvPr/>
          </p:nvGrpSpPr>
          <p:grpSpPr bwMode="auto">
            <a:xfrm>
              <a:off x="7875270" y="4583430"/>
              <a:ext cx="573405" cy="622300"/>
              <a:chOff x="12342" y="7578"/>
              <a:chExt cx="903" cy="980"/>
            </a:xfrm>
          </p:grpSpPr>
          <p:sp>
            <p:nvSpPr>
              <p:cNvPr id="3353" name="Freeform 370"/>
              <p:cNvSpPr>
                <a:spLocks/>
              </p:cNvSpPr>
              <p:nvPr/>
            </p:nvSpPr>
            <p:spPr bwMode="auto">
              <a:xfrm>
                <a:off x="12342" y="7578"/>
                <a:ext cx="903" cy="980"/>
              </a:xfrm>
              <a:custGeom>
                <a:avLst/>
                <a:gdLst>
                  <a:gd name="T0" fmla="+- 0 12485 12342"/>
                  <a:gd name="T1" fmla="*/ T0 w 903"/>
                  <a:gd name="T2" fmla="+- 0 8456 7578"/>
                  <a:gd name="T3" fmla="*/ 8456 h 980"/>
                  <a:gd name="T4" fmla="+- 0 12525 12342"/>
                  <a:gd name="T5" fmla="*/ T4 w 903"/>
                  <a:gd name="T6" fmla="+- 0 8504 7578"/>
                  <a:gd name="T7" fmla="*/ 8504 h 980"/>
                  <a:gd name="T8" fmla="+- 0 12615 12342"/>
                  <a:gd name="T9" fmla="*/ T8 w 903"/>
                  <a:gd name="T10" fmla="+- 0 8540 7578"/>
                  <a:gd name="T11" fmla="*/ 8540 h 980"/>
                  <a:gd name="T12" fmla="+- 0 12708 12342"/>
                  <a:gd name="T13" fmla="*/ T12 w 903"/>
                  <a:gd name="T14" fmla="+- 0 8558 7578"/>
                  <a:gd name="T15" fmla="*/ 8558 h 980"/>
                  <a:gd name="T16" fmla="+- 0 12779 12342"/>
                  <a:gd name="T17" fmla="*/ T16 w 903"/>
                  <a:gd name="T18" fmla="+- 0 8558 7578"/>
                  <a:gd name="T19" fmla="*/ 8558 h 980"/>
                  <a:gd name="T20" fmla="+- 0 12825 12342"/>
                  <a:gd name="T21" fmla="*/ T20 w 903"/>
                  <a:gd name="T22" fmla="+- 0 8554 7578"/>
                  <a:gd name="T23" fmla="*/ 8554 h 980"/>
                  <a:gd name="T24" fmla="+- 0 12849 12342"/>
                  <a:gd name="T25" fmla="*/ T24 w 903"/>
                  <a:gd name="T26" fmla="+- 0 8548 7578"/>
                  <a:gd name="T27" fmla="*/ 8548 h 980"/>
                  <a:gd name="T28" fmla="+- 0 12872 12342"/>
                  <a:gd name="T29" fmla="*/ T28 w 903"/>
                  <a:gd name="T30" fmla="+- 0 8544 7578"/>
                  <a:gd name="T31" fmla="*/ 8544 h 980"/>
                  <a:gd name="T32" fmla="+- 0 12894 12342"/>
                  <a:gd name="T33" fmla="*/ T32 w 903"/>
                  <a:gd name="T34" fmla="+- 0 8538 7578"/>
                  <a:gd name="T35" fmla="*/ 8538 h 980"/>
                  <a:gd name="T36" fmla="+- 0 12710 12342"/>
                  <a:gd name="T37" fmla="*/ T36 w 903"/>
                  <a:gd name="T38" fmla="+- 0 8538 7578"/>
                  <a:gd name="T39" fmla="*/ 8538 h 980"/>
                  <a:gd name="T40" fmla="+- 0 12687 12342"/>
                  <a:gd name="T41" fmla="*/ T40 w 903"/>
                  <a:gd name="T42" fmla="+- 0 8534 7578"/>
                  <a:gd name="T43" fmla="*/ 8534 h 980"/>
                  <a:gd name="T44" fmla="+- 0 12688 12342"/>
                  <a:gd name="T45" fmla="*/ T44 w 903"/>
                  <a:gd name="T46" fmla="+- 0 8534 7578"/>
                  <a:gd name="T47" fmla="*/ 8534 h 980"/>
                  <a:gd name="T48" fmla="+- 0 12665 12342"/>
                  <a:gd name="T49" fmla="*/ T48 w 903"/>
                  <a:gd name="T50" fmla="+- 0 8532 7578"/>
                  <a:gd name="T51" fmla="*/ 8532 h 980"/>
                  <a:gd name="T52" fmla="+- 0 12665 12342"/>
                  <a:gd name="T53" fmla="*/ T52 w 903"/>
                  <a:gd name="T54" fmla="+- 0 8532 7578"/>
                  <a:gd name="T55" fmla="*/ 8532 h 980"/>
                  <a:gd name="T56" fmla="+- 0 12643 12342"/>
                  <a:gd name="T57" fmla="*/ T56 w 903"/>
                  <a:gd name="T58" fmla="+- 0 8526 7578"/>
                  <a:gd name="T59" fmla="*/ 8526 h 980"/>
                  <a:gd name="T60" fmla="+- 0 12643 12342"/>
                  <a:gd name="T61" fmla="*/ T60 w 903"/>
                  <a:gd name="T62" fmla="+- 0 8526 7578"/>
                  <a:gd name="T63" fmla="*/ 8526 h 980"/>
                  <a:gd name="T64" fmla="+- 0 12620 12342"/>
                  <a:gd name="T65" fmla="*/ T64 w 903"/>
                  <a:gd name="T66" fmla="+- 0 8520 7578"/>
                  <a:gd name="T67" fmla="*/ 8520 h 980"/>
                  <a:gd name="T68" fmla="+- 0 12621 12342"/>
                  <a:gd name="T69" fmla="*/ T68 w 903"/>
                  <a:gd name="T70" fmla="+- 0 8520 7578"/>
                  <a:gd name="T71" fmla="*/ 8520 h 980"/>
                  <a:gd name="T72" fmla="+- 0 12599 12342"/>
                  <a:gd name="T73" fmla="*/ T72 w 903"/>
                  <a:gd name="T74" fmla="+- 0 8514 7578"/>
                  <a:gd name="T75" fmla="*/ 8514 h 980"/>
                  <a:gd name="T76" fmla="+- 0 12599 12342"/>
                  <a:gd name="T77" fmla="*/ T76 w 903"/>
                  <a:gd name="T78" fmla="+- 0 8514 7578"/>
                  <a:gd name="T79" fmla="*/ 8514 h 980"/>
                  <a:gd name="T80" fmla="+- 0 12577 12342"/>
                  <a:gd name="T81" fmla="*/ T80 w 903"/>
                  <a:gd name="T82" fmla="+- 0 8506 7578"/>
                  <a:gd name="T83" fmla="*/ 8506 h 980"/>
                  <a:gd name="T84" fmla="+- 0 12577 12342"/>
                  <a:gd name="T85" fmla="*/ T84 w 903"/>
                  <a:gd name="T86" fmla="+- 0 8506 7578"/>
                  <a:gd name="T87" fmla="*/ 8506 h 980"/>
                  <a:gd name="T88" fmla="+- 0 12556 12342"/>
                  <a:gd name="T89" fmla="*/ T88 w 903"/>
                  <a:gd name="T90" fmla="+- 0 8496 7578"/>
                  <a:gd name="T91" fmla="*/ 8496 h 980"/>
                  <a:gd name="T92" fmla="+- 0 12556 12342"/>
                  <a:gd name="T93" fmla="*/ T92 w 903"/>
                  <a:gd name="T94" fmla="+- 0 8496 7578"/>
                  <a:gd name="T95" fmla="*/ 8496 h 980"/>
                  <a:gd name="T96" fmla="+- 0 12534 12342"/>
                  <a:gd name="T97" fmla="*/ T96 w 903"/>
                  <a:gd name="T98" fmla="+- 0 8486 7578"/>
                  <a:gd name="T99" fmla="*/ 8486 h 980"/>
                  <a:gd name="T100" fmla="+- 0 12535 12342"/>
                  <a:gd name="T101" fmla="*/ T100 w 903"/>
                  <a:gd name="T102" fmla="+- 0 8486 7578"/>
                  <a:gd name="T103" fmla="*/ 8486 h 980"/>
                  <a:gd name="T104" fmla="+- 0 12514 12342"/>
                  <a:gd name="T105" fmla="*/ T104 w 903"/>
                  <a:gd name="T106" fmla="+- 0 8474 7578"/>
                  <a:gd name="T107" fmla="*/ 8474 h 980"/>
                  <a:gd name="T108" fmla="+- 0 12514 12342"/>
                  <a:gd name="T109" fmla="*/ T108 w 903"/>
                  <a:gd name="T110" fmla="+- 0 8474 7578"/>
                  <a:gd name="T111" fmla="*/ 8474 h 980"/>
                  <a:gd name="T112" fmla="+- 0 12485 12342"/>
                  <a:gd name="T113" fmla="*/ T112 w 903"/>
                  <a:gd name="T114" fmla="+- 0 8456 7578"/>
                  <a:gd name="T115" fmla="*/ 8456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903" h="980">
                    <a:moveTo>
                      <a:pt x="143" y="878"/>
                    </a:moveTo>
                    <a:lnTo>
                      <a:pt x="183" y="926"/>
                    </a:lnTo>
                    <a:lnTo>
                      <a:pt x="273" y="962"/>
                    </a:lnTo>
                    <a:lnTo>
                      <a:pt x="366" y="980"/>
                    </a:lnTo>
                    <a:lnTo>
                      <a:pt x="437" y="980"/>
                    </a:lnTo>
                    <a:lnTo>
                      <a:pt x="483" y="976"/>
                    </a:lnTo>
                    <a:lnTo>
                      <a:pt x="507" y="970"/>
                    </a:lnTo>
                    <a:lnTo>
                      <a:pt x="530" y="966"/>
                    </a:lnTo>
                    <a:lnTo>
                      <a:pt x="552" y="960"/>
                    </a:lnTo>
                    <a:lnTo>
                      <a:pt x="368" y="960"/>
                    </a:lnTo>
                    <a:lnTo>
                      <a:pt x="345" y="956"/>
                    </a:lnTo>
                    <a:lnTo>
                      <a:pt x="346" y="956"/>
                    </a:lnTo>
                    <a:lnTo>
                      <a:pt x="323" y="954"/>
                    </a:lnTo>
                    <a:lnTo>
                      <a:pt x="301" y="948"/>
                    </a:lnTo>
                    <a:lnTo>
                      <a:pt x="278" y="942"/>
                    </a:lnTo>
                    <a:lnTo>
                      <a:pt x="279" y="942"/>
                    </a:lnTo>
                    <a:lnTo>
                      <a:pt x="257" y="936"/>
                    </a:lnTo>
                    <a:lnTo>
                      <a:pt x="235" y="928"/>
                    </a:lnTo>
                    <a:lnTo>
                      <a:pt x="214" y="918"/>
                    </a:lnTo>
                    <a:lnTo>
                      <a:pt x="192" y="908"/>
                    </a:lnTo>
                    <a:lnTo>
                      <a:pt x="193" y="908"/>
                    </a:lnTo>
                    <a:lnTo>
                      <a:pt x="172" y="896"/>
                    </a:lnTo>
                    <a:lnTo>
                      <a:pt x="143" y="87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4" name="Freeform 369"/>
              <p:cNvSpPr>
                <a:spLocks/>
              </p:cNvSpPr>
              <p:nvPr/>
            </p:nvSpPr>
            <p:spPr bwMode="auto">
              <a:xfrm>
                <a:off x="12342" y="7578"/>
                <a:ext cx="903" cy="980"/>
              </a:xfrm>
              <a:custGeom>
                <a:avLst/>
                <a:gdLst>
                  <a:gd name="T0" fmla="+- 0 12910 12342"/>
                  <a:gd name="T1" fmla="*/ T0 w 903"/>
                  <a:gd name="T2" fmla="+- 0 8510 7578"/>
                  <a:gd name="T3" fmla="*/ 8510 h 980"/>
                  <a:gd name="T4" fmla="+- 0 12888 12342"/>
                  <a:gd name="T5" fmla="*/ T4 w 903"/>
                  <a:gd name="T6" fmla="+- 0 8518 7578"/>
                  <a:gd name="T7" fmla="*/ 8518 h 980"/>
                  <a:gd name="T8" fmla="+- 0 12889 12342"/>
                  <a:gd name="T9" fmla="*/ T8 w 903"/>
                  <a:gd name="T10" fmla="+- 0 8518 7578"/>
                  <a:gd name="T11" fmla="*/ 8518 h 980"/>
                  <a:gd name="T12" fmla="+- 0 12866 12342"/>
                  <a:gd name="T13" fmla="*/ T12 w 903"/>
                  <a:gd name="T14" fmla="+- 0 8524 7578"/>
                  <a:gd name="T15" fmla="*/ 8524 h 980"/>
                  <a:gd name="T16" fmla="+- 0 12867 12342"/>
                  <a:gd name="T17" fmla="*/ T16 w 903"/>
                  <a:gd name="T18" fmla="+- 0 8524 7578"/>
                  <a:gd name="T19" fmla="*/ 8524 h 980"/>
                  <a:gd name="T20" fmla="+- 0 12844 12342"/>
                  <a:gd name="T21" fmla="*/ T20 w 903"/>
                  <a:gd name="T22" fmla="+- 0 8530 7578"/>
                  <a:gd name="T23" fmla="*/ 8530 h 980"/>
                  <a:gd name="T24" fmla="+- 0 12845 12342"/>
                  <a:gd name="T25" fmla="*/ T24 w 903"/>
                  <a:gd name="T26" fmla="+- 0 8530 7578"/>
                  <a:gd name="T27" fmla="*/ 8530 h 980"/>
                  <a:gd name="T28" fmla="+- 0 12822 12342"/>
                  <a:gd name="T29" fmla="*/ T28 w 903"/>
                  <a:gd name="T30" fmla="+- 0 8534 7578"/>
                  <a:gd name="T31" fmla="*/ 8534 h 980"/>
                  <a:gd name="T32" fmla="+- 0 12823 12342"/>
                  <a:gd name="T33" fmla="*/ T32 w 903"/>
                  <a:gd name="T34" fmla="+- 0 8534 7578"/>
                  <a:gd name="T35" fmla="*/ 8534 h 980"/>
                  <a:gd name="T36" fmla="+- 0 12800 12342"/>
                  <a:gd name="T37" fmla="*/ T36 w 903"/>
                  <a:gd name="T38" fmla="+- 0 8536 7578"/>
                  <a:gd name="T39" fmla="*/ 8536 h 980"/>
                  <a:gd name="T40" fmla="+- 0 12800 12342"/>
                  <a:gd name="T41" fmla="*/ T40 w 903"/>
                  <a:gd name="T42" fmla="+- 0 8536 7578"/>
                  <a:gd name="T43" fmla="*/ 8536 h 980"/>
                  <a:gd name="T44" fmla="+- 0 12777 12342"/>
                  <a:gd name="T45" fmla="*/ T44 w 903"/>
                  <a:gd name="T46" fmla="+- 0 8538 7578"/>
                  <a:gd name="T47" fmla="*/ 8538 h 980"/>
                  <a:gd name="T48" fmla="+- 0 12894 12342"/>
                  <a:gd name="T49" fmla="*/ T48 w 903"/>
                  <a:gd name="T50" fmla="+- 0 8538 7578"/>
                  <a:gd name="T51" fmla="*/ 8538 h 980"/>
                  <a:gd name="T52" fmla="+- 0 12938 12342"/>
                  <a:gd name="T53" fmla="*/ T52 w 903"/>
                  <a:gd name="T54" fmla="+- 0 8522 7578"/>
                  <a:gd name="T55" fmla="*/ 8522 h 980"/>
                  <a:gd name="T56" fmla="+- 0 12960 12342"/>
                  <a:gd name="T57" fmla="*/ T56 w 903"/>
                  <a:gd name="T58" fmla="+- 0 8512 7578"/>
                  <a:gd name="T59" fmla="*/ 8512 h 980"/>
                  <a:gd name="T60" fmla="+- 0 12909 12342"/>
                  <a:gd name="T61" fmla="*/ T60 w 903"/>
                  <a:gd name="T62" fmla="+- 0 8512 7578"/>
                  <a:gd name="T63" fmla="*/ 8512 h 980"/>
                  <a:gd name="T64" fmla="+- 0 12910 12342"/>
                  <a:gd name="T65" fmla="*/ T64 w 903"/>
                  <a:gd name="T66" fmla="+- 0 8510 7578"/>
                  <a:gd name="T67" fmla="*/ 8510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903" h="980">
                    <a:moveTo>
                      <a:pt x="568" y="932"/>
                    </a:moveTo>
                    <a:lnTo>
                      <a:pt x="546" y="940"/>
                    </a:lnTo>
                    <a:lnTo>
                      <a:pt x="547" y="940"/>
                    </a:lnTo>
                    <a:lnTo>
                      <a:pt x="524" y="946"/>
                    </a:lnTo>
                    <a:lnTo>
                      <a:pt x="525" y="946"/>
                    </a:lnTo>
                    <a:lnTo>
                      <a:pt x="502" y="952"/>
                    </a:lnTo>
                    <a:lnTo>
                      <a:pt x="503" y="952"/>
                    </a:lnTo>
                    <a:lnTo>
                      <a:pt x="480" y="956"/>
                    </a:lnTo>
                    <a:lnTo>
                      <a:pt x="481" y="956"/>
                    </a:lnTo>
                    <a:lnTo>
                      <a:pt x="458" y="958"/>
                    </a:lnTo>
                    <a:lnTo>
                      <a:pt x="435" y="960"/>
                    </a:lnTo>
                    <a:lnTo>
                      <a:pt x="552" y="960"/>
                    </a:lnTo>
                    <a:lnTo>
                      <a:pt x="596" y="944"/>
                    </a:lnTo>
                    <a:lnTo>
                      <a:pt x="618" y="934"/>
                    </a:lnTo>
                    <a:lnTo>
                      <a:pt x="567" y="934"/>
                    </a:lnTo>
                    <a:lnTo>
                      <a:pt x="568" y="93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5" name="Freeform 368"/>
              <p:cNvSpPr>
                <a:spLocks/>
              </p:cNvSpPr>
              <p:nvPr/>
            </p:nvSpPr>
            <p:spPr bwMode="auto">
              <a:xfrm>
                <a:off x="12342" y="7578"/>
                <a:ext cx="903" cy="980"/>
              </a:xfrm>
              <a:custGeom>
                <a:avLst/>
                <a:gdLst>
                  <a:gd name="T0" fmla="+- 0 12931 12342"/>
                  <a:gd name="T1" fmla="*/ T0 w 903"/>
                  <a:gd name="T2" fmla="+- 0 8502 7578"/>
                  <a:gd name="T3" fmla="*/ 8502 h 980"/>
                  <a:gd name="T4" fmla="+- 0 12909 12342"/>
                  <a:gd name="T5" fmla="*/ T4 w 903"/>
                  <a:gd name="T6" fmla="+- 0 8512 7578"/>
                  <a:gd name="T7" fmla="*/ 8512 h 980"/>
                  <a:gd name="T8" fmla="+- 0 12960 12342"/>
                  <a:gd name="T9" fmla="*/ T8 w 903"/>
                  <a:gd name="T10" fmla="+- 0 8512 7578"/>
                  <a:gd name="T11" fmla="*/ 8512 h 980"/>
                  <a:gd name="T12" fmla="+- 0 12977 12342"/>
                  <a:gd name="T13" fmla="*/ T12 w 903"/>
                  <a:gd name="T14" fmla="+- 0 8504 7578"/>
                  <a:gd name="T15" fmla="*/ 8504 h 980"/>
                  <a:gd name="T16" fmla="+- 0 12931 12342"/>
                  <a:gd name="T17" fmla="*/ T16 w 903"/>
                  <a:gd name="T18" fmla="+- 0 8504 7578"/>
                  <a:gd name="T19" fmla="*/ 8504 h 980"/>
                  <a:gd name="T20" fmla="+- 0 12931 12342"/>
                  <a:gd name="T21" fmla="*/ T20 w 903"/>
                  <a:gd name="T22" fmla="+- 0 8502 7578"/>
                  <a:gd name="T23" fmla="*/ 8502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903" h="980">
                    <a:moveTo>
                      <a:pt x="589" y="924"/>
                    </a:moveTo>
                    <a:lnTo>
                      <a:pt x="567" y="934"/>
                    </a:lnTo>
                    <a:lnTo>
                      <a:pt x="618" y="934"/>
                    </a:lnTo>
                    <a:lnTo>
                      <a:pt x="635" y="926"/>
                    </a:lnTo>
                    <a:lnTo>
                      <a:pt x="589" y="926"/>
                    </a:lnTo>
                    <a:lnTo>
                      <a:pt x="589" y="92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6" name="Freeform 367"/>
              <p:cNvSpPr>
                <a:spLocks/>
              </p:cNvSpPr>
              <p:nvPr/>
            </p:nvSpPr>
            <p:spPr bwMode="auto">
              <a:xfrm>
                <a:off x="12342" y="7578"/>
                <a:ext cx="903" cy="980"/>
              </a:xfrm>
              <a:custGeom>
                <a:avLst/>
                <a:gdLst>
                  <a:gd name="T0" fmla="+- 0 13157 12342"/>
                  <a:gd name="T1" fmla="*/ T0 w 903"/>
                  <a:gd name="T2" fmla="+- 0 8306 7578"/>
                  <a:gd name="T3" fmla="*/ 8306 h 980"/>
                  <a:gd name="T4" fmla="+- 0 13144 12342"/>
                  <a:gd name="T5" fmla="*/ T4 w 903"/>
                  <a:gd name="T6" fmla="+- 0 8328 7578"/>
                  <a:gd name="T7" fmla="*/ 8328 h 980"/>
                  <a:gd name="T8" fmla="+- 0 13144 12342"/>
                  <a:gd name="T9" fmla="*/ T8 w 903"/>
                  <a:gd name="T10" fmla="+- 0 8328 7578"/>
                  <a:gd name="T11" fmla="*/ 8328 h 980"/>
                  <a:gd name="T12" fmla="+- 0 13130 12342"/>
                  <a:gd name="T13" fmla="*/ T12 w 903"/>
                  <a:gd name="T14" fmla="+- 0 8348 7578"/>
                  <a:gd name="T15" fmla="*/ 8348 h 980"/>
                  <a:gd name="T16" fmla="+- 0 13115 12342"/>
                  <a:gd name="T17" fmla="*/ T16 w 903"/>
                  <a:gd name="T18" fmla="+- 0 8366 7578"/>
                  <a:gd name="T19" fmla="*/ 8366 h 980"/>
                  <a:gd name="T20" fmla="+- 0 13115 12342"/>
                  <a:gd name="T21" fmla="*/ T20 w 903"/>
                  <a:gd name="T22" fmla="+- 0 8366 7578"/>
                  <a:gd name="T23" fmla="*/ 8366 h 980"/>
                  <a:gd name="T24" fmla="+- 0 13099 12342"/>
                  <a:gd name="T25" fmla="*/ T24 w 903"/>
                  <a:gd name="T26" fmla="+- 0 8384 7578"/>
                  <a:gd name="T27" fmla="*/ 8384 h 980"/>
                  <a:gd name="T28" fmla="+- 0 13100 12342"/>
                  <a:gd name="T29" fmla="*/ T28 w 903"/>
                  <a:gd name="T30" fmla="+- 0 8384 7578"/>
                  <a:gd name="T31" fmla="*/ 8384 h 980"/>
                  <a:gd name="T32" fmla="+- 0 13083 12342"/>
                  <a:gd name="T33" fmla="*/ T32 w 903"/>
                  <a:gd name="T34" fmla="+- 0 8402 7578"/>
                  <a:gd name="T35" fmla="*/ 8402 h 980"/>
                  <a:gd name="T36" fmla="+- 0 13083 12342"/>
                  <a:gd name="T37" fmla="*/ T36 w 903"/>
                  <a:gd name="T38" fmla="+- 0 8402 7578"/>
                  <a:gd name="T39" fmla="*/ 8402 h 980"/>
                  <a:gd name="T40" fmla="+- 0 13066 12342"/>
                  <a:gd name="T41" fmla="*/ T40 w 903"/>
                  <a:gd name="T42" fmla="+- 0 8418 7578"/>
                  <a:gd name="T43" fmla="*/ 8418 h 980"/>
                  <a:gd name="T44" fmla="+- 0 13066 12342"/>
                  <a:gd name="T45" fmla="*/ T44 w 903"/>
                  <a:gd name="T46" fmla="+- 0 8418 7578"/>
                  <a:gd name="T47" fmla="*/ 8418 h 980"/>
                  <a:gd name="T48" fmla="+- 0 13048 12342"/>
                  <a:gd name="T49" fmla="*/ T48 w 903"/>
                  <a:gd name="T50" fmla="+- 0 8432 7578"/>
                  <a:gd name="T51" fmla="*/ 8432 h 980"/>
                  <a:gd name="T52" fmla="+- 0 13049 12342"/>
                  <a:gd name="T53" fmla="*/ T52 w 903"/>
                  <a:gd name="T54" fmla="+- 0 8432 7578"/>
                  <a:gd name="T55" fmla="*/ 8432 h 980"/>
                  <a:gd name="T56" fmla="+- 0 13030 12342"/>
                  <a:gd name="T57" fmla="*/ T56 w 903"/>
                  <a:gd name="T58" fmla="+- 0 8446 7578"/>
                  <a:gd name="T59" fmla="*/ 8446 h 980"/>
                  <a:gd name="T60" fmla="+- 0 13030 12342"/>
                  <a:gd name="T61" fmla="*/ T60 w 903"/>
                  <a:gd name="T62" fmla="+- 0 8446 7578"/>
                  <a:gd name="T63" fmla="*/ 8446 h 980"/>
                  <a:gd name="T64" fmla="+- 0 13011 12342"/>
                  <a:gd name="T65" fmla="*/ T64 w 903"/>
                  <a:gd name="T66" fmla="+- 0 8460 7578"/>
                  <a:gd name="T67" fmla="*/ 8460 h 980"/>
                  <a:gd name="T68" fmla="+- 0 13011 12342"/>
                  <a:gd name="T69" fmla="*/ T68 w 903"/>
                  <a:gd name="T70" fmla="+- 0 8460 7578"/>
                  <a:gd name="T71" fmla="*/ 8460 h 980"/>
                  <a:gd name="T72" fmla="+- 0 12992 12342"/>
                  <a:gd name="T73" fmla="*/ T72 w 903"/>
                  <a:gd name="T74" fmla="+- 0 8472 7578"/>
                  <a:gd name="T75" fmla="*/ 8472 h 980"/>
                  <a:gd name="T76" fmla="+- 0 12992 12342"/>
                  <a:gd name="T77" fmla="*/ T76 w 903"/>
                  <a:gd name="T78" fmla="+- 0 8472 7578"/>
                  <a:gd name="T79" fmla="*/ 8472 h 980"/>
                  <a:gd name="T80" fmla="+- 0 12972 12342"/>
                  <a:gd name="T81" fmla="*/ T80 w 903"/>
                  <a:gd name="T82" fmla="+- 0 8484 7578"/>
                  <a:gd name="T83" fmla="*/ 8484 h 980"/>
                  <a:gd name="T84" fmla="+- 0 12972 12342"/>
                  <a:gd name="T85" fmla="*/ T84 w 903"/>
                  <a:gd name="T86" fmla="+- 0 8484 7578"/>
                  <a:gd name="T87" fmla="*/ 8484 h 980"/>
                  <a:gd name="T88" fmla="+- 0 12951 12342"/>
                  <a:gd name="T89" fmla="*/ T88 w 903"/>
                  <a:gd name="T90" fmla="+- 0 8494 7578"/>
                  <a:gd name="T91" fmla="*/ 8494 h 980"/>
                  <a:gd name="T92" fmla="+- 0 12952 12342"/>
                  <a:gd name="T93" fmla="*/ T92 w 903"/>
                  <a:gd name="T94" fmla="+- 0 8494 7578"/>
                  <a:gd name="T95" fmla="*/ 8494 h 980"/>
                  <a:gd name="T96" fmla="+- 0 12931 12342"/>
                  <a:gd name="T97" fmla="*/ T96 w 903"/>
                  <a:gd name="T98" fmla="+- 0 8504 7578"/>
                  <a:gd name="T99" fmla="*/ 8504 h 980"/>
                  <a:gd name="T100" fmla="+- 0 12977 12342"/>
                  <a:gd name="T101" fmla="*/ T100 w 903"/>
                  <a:gd name="T102" fmla="+- 0 8504 7578"/>
                  <a:gd name="T103" fmla="*/ 8504 h 980"/>
                  <a:gd name="T104" fmla="+- 0 13042 12342"/>
                  <a:gd name="T105" fmla="*/ T104 w 903"/>
                  <a:gd name="T106" fmla="+- 0 8462 7578"/>
                  <a:gd name="T107" fmla="*/ 8462 h 980"/>
                  <a:gd name="T108" fmla="+- 0 13097 12342"/>
                  <a:gd name="T109" fmla="*/ T108 w 903"/>
                  <a:gd name="T110" fmla="+- 0 8416 7578"/>
                  <a:gd name="T111" fmla="*/ 8416 h 980"/>
                  <a:gd name="T112" fmla="+- 0 13130 12342"/>
                  <a:gd name="T113" fmla="*/ T112 w 903"/>
                  <a:gd name="T114" fmla="+- 0 8378 7578"/>
                  <a:gd name="T115" fmla="*/ 8378 h 980"/>
                  <a:gd name="T116" fmla="+- 0 13146 12342"/>
                  <a:gd name="T117" fmla="*/ T116 w 903"/>
                  <a:gd name="T118" fmla="+- 0 8360 7578"/>
                  <a:gd name="T119" fmla="*/ 8360 h 980"/>
                  <a:gd name="T120" fmla="+- 0 13161 12342"/>
                  <a:gd name="T121" fmla="*/ T120 w 903"/>
                  <a:gd name="T122" fmla="+- 0 8338 7578"/>
                  <a:gd name="T123" fmla="*/ 8338 h 980"/>
                  <a:gd name="T124" fmla="+- 0 13174 12342"/>
                  <a:gd name="T125" fmla="*/ T124 w 903"/>
                  <a:gd name="T126" fmla="+- 0 8318 7578"/>
                  <a:gd name="T127" fmla="*/ 8318 h 980"/>
                  <a:gd name="T128" fmla="+- 0 13180 12342"/>
                  <a:gd name="T129" fmla="*/ T128 w 903"/>
                  <a:gd name="T130" fmla="+- 0 8308 7578"/>
                  <a:gd name="T131" fmla="*/ 8308 h 980"/>
                  <a:gd name="T132" fmla="+- 0 13157 12342"/>
                  <a:gd name="T133" fmla="*/ T132 w 903"/>
                  <a:gd name="T134" fmla="+- 0 8308 7578"/>
                  <a:gd name="T135" fmla="*/ 8308 h 980"/>
                  <a:gd name="T136" fmla="+- 0 13157 12342"/>
                  <a:gd name="T137" fmla="*/ T136 w 903"/>
                  <a:gd name="T138" fmla="+- 0 8306 7578"/>
                  <a:gd name="T139" fmla="*/ 8306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</a:cxnLst>
                <a:rect l="0" t="0" r="r" b="b"/>
                <a:pathLst>
                  <a:path w="903" h="980">
                    <a:moveTo>
                      <a:pt x="815" y="728"/>
                    </a:moveTo>
                    <a:lnTo>
                      <a:pt x="802" y="750"/>
                    </a:lnTo>
                    <a:lnTo>
                      <a:pt x="788" y="770"/>
                    </a:lnTo>
                    <a:lnTo>
                      <a:pt x="773" y="788"/>
                    </a:lnTo>
                    <a:lnTo>
                      <a:pt x="757" y="806"/>
                    </a:lnTo>
                    <a:lnTo>
                      <a:pt x="758" y="806"/>
                    </a:lnTo>
                    <a:lnTo>
                      <a:pt x="741" y="824"/>
                    </a:lnTo>
                    <a:lnTo>
                      <a:pt x="724" y="840"/>
                    </a:lnTo>
                    <a:lnTo>
                      <a:pt x="706" y="854"/>
                    </a:lnTo>
                    <a:lnTo>
                      <a:pt x="707" y="854"/>
                    </a:lnTo>
                    <a:lnTo>
                      <a:pt x="688" y="868"/>
                    </a:lnTo>
                    <a:lnTo>
                      <a:pt x="669" y="882"/>
                    </a:lnTo>
                    <a:lnTo>
                      <a:pt x="650" y="894"/>
                    </a:lnTo>
                    <a:lnTo>
                      <a:pt x="630" y="906"/>
                    </a:lnTo>
                    <a:lnTo>
                      <a:pt x="609" y="916"/>
                    </a:lnTo>
                    <a:lnTo>
                      <a:pt x="610" y="916"/>
                    </a:lnTo>
                    <a:lnTo>
                      <a:pt x="589" y="926"/>
                    </a:lnTo>
                    <a:lnTo>
                      <a:pt x="635" y="926"/>
                    </a:lnTo>
                    <a:lnTo>
                      <a:pt x="700" y="884"/>
                    </a:lnTo>
                    <a:lnTo>
                      <a:pt x="755" y="838"/>
                    </a:lnTo>
                    <a:lnTo>
                      <a:pt x="788" y="800"/>
                    </a:lnTo>
                    <a:lnTo>
                      <a:pt x="804" y="782"/>
                    </a:lnTo>
                    <a:lnTo>
                      <a:pt x="819" y="760"/>
                    </a:lnTo>
                    <a:lnTo>
                      <a:pt x="832" y="740"/>
                    </a:lnTo>
                    <a:lnTo>
                      <a:pt x="838" y="730"/>
                    </a:lnTo>
                    <a:lnTo>
                      <a:pt x="815" y="730"/>
                    </a:lnTo>
                    <a:lnTo>
                      <a:pt x="815" y="72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7" name="Freeform 366"/>
              <p:cNvSpPr>
                <a:spLocks/>
              </p:cNvSpPr>
              <p:nvPr/>
            </p:nvSpPr>
            <p:spPr bwMode="auto">
              <a:xfrm>
                <a:off x="12342" y="7578"/>
                <a:ext cx="903" cy="980"/>
              </a:xfrm>
              <a:custGeom>
                <a:avLst/>
                <a:gdLst>
                  <a:gd name="T0" fmla="+- 0 13189 12342"/>
                  <a:gd name="T1" fmla="*/ T0 w 903"/>
                  <a:gd name="T2" fmla="+- 0 8242 7578"/>
                  <a:gd name="T3" fmla="*/ 8242 h 980"/>
                  <a:gd name="T4" fmla="+- 0 13179 12342"/>
                  <a:gd name="T5" fmla="*/ T4 w 903"/>
                  <a:gd name="T6" fmla="+- 0 8264 7578"/>
                  <a:gd name="T7" fmla="*/ 8264 h 980"/>
                  <a:gd name="T8" fmla="+- 0 13169 12342"/>
                  <a:gd name="T9" fmla="*/ T8 w 903"/>
                  <a:gd name="T10" fmla="+- 0 8286 7578"/>
                  <a:gd name="T11" fmla="*/ 8286 h 980"/>
                  <a:gd name="T12" fmla="+- 0 13157 12342"/>
                  <a:gd name="T13" fmla="*/ T12 w 903"/>
                  <a:gd name="T14" fmla="+- 0 8308 7578"/>
                  <a:gd name="T15" fmla="*/ 8308 h 980"/>
                  <a:gd name="T16" fmla="+- 0 13180 12342"/>
                  <a:gd name="T17" fmla="*/ T16 w 903"/>
                  <a:gd name="T18" fmla="+- 0 8308 7578"/>
                  <a:gd name="T19" fmla="*/ 8308 h 980"/>
                  <a:gd name="T20" fmla="+- 0 13186 12342"/>
                  <a:gd name="T21" fmla="*/ T20 w 903"/>
                  <a:gd name="T22" fmla="+- 0 8296 7578"/>
                  <a:gd name="T23" fmla="*/ 8296 h 980"/>
                  <a:gd name="T24" fmla="+- 0 13198 12342"/>
                  <a:gd name="T25" fmla="*/ T24 w 903"/>
                  <a:gd name="T26" fmla="+- 0 8274 7578"/>
                  <a:gd name="T27" fmla="*/ 8274 h 980"/>
                  <a:gd name="T28" fmla="+- 0 13208 12342"/>
                  <a:gd name="T29" fmla="*/ T28 w 903"/>
                  <a:gd name="T30" fmla="+- 0 8250 7578"/>
                  <a:gd name="T31" fmla="*/ 8250 h 980"/>
                  <a:gd name="T32" fmla="+- 0 13210 12342"/>
                  <a:gd name="T33" fmla="*/ T32 w 903"/>
                  <a:gd name="T34" fmla="+- 0 8244 7578"/>
                  <a:gd name="T35" fmla="*/ 8244 h 980"/>
                  <a:gd name="T36" fmla="+- 0 13189 12342"/>
                  <a:gd name="T37" fmla="*/ T36 w 903"/>
                  <a:gd name="T38" fmla="+- 0 8244 7578"/>
                  <a:gd name="T39" fmla="*/ 8244 h 980"/>
                  <a:gd name="T40" fmla="+- 0 13189 12342"/>
                  <a:gd name="T41" fmla="*/ T40 w 903"/>
                  <a:gd name="T42" fmla="+- 0 8242 7578"/>
                  <a:gd name="T43" fmla="*/ 8242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903" h="980">
                    <a:moveTo>
                      <a:pt x="847" y="664"/>
                    </a:moveTo>
                    <a:lnTo>
                      <a:pt x="837" y="686"/>
                    </a:lnTo>
                    <a:lnTo>
                      <a:pt x="827" y="708"/>
                    </a:lnTo>
                    <a:lnTo>
                      <a:pt x="815" y="730"/>
                    </a:lnTo>
                    <a:lnTo>
                      <a:pt x="838" y="730"/>
                    </a:lnTo>
                    <a:lnTo>
                      <a:pt x="844" y="718"/>
                    </a:lnTo>
                    <a:lnTo>
                      <a:pt x="856" y="696"/>
                    </a:lnTo>
                    <a:lnTo>
                      <a:pt x="866" y="672"/>
                    </a:lnTo>
                    <a:lnTo>
                      <a:pt x="868" y="666"/>
                    </a:lnTo>
                    <a:lnTo>
                      <a:pt x="847" y="666"/>
                    </a:lnTo>
                    <a:lnTo>
                      <a:pt x="847" y="66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8" name="Freeform 365"/>
              <p:cNvSpPr>
                <a:spLocks/>
              </p:cNvSpPr>
              <p:nvPr/>
            </p:nvSpPr>
            <p:spPr bwMode="auto">
              <a:xfrm>
                <a:off x="12342" y="7578"/>
                <a:ext cx="903" cy="980"/>
              </a:xfrm>
              <a:custGeom>
                <a:avLst/>
                <a:gdLst>
                  <a:gd name="T0" fmla="+- 0 13198 12342"/>
                  <a:gd name="T1" fmla="*/ T0 w 903"/>
                  <a:gd name="T2" fmla="+- 0 8220 7578"/>
                  <a:gd name="T3" fmla="*/ 8220 h 980"/>
                  <a:gd name="T4" fmla="+- 0 13189 12342"/>
                  <a:gd name="T5" fmla="*/ T4 w 903"/>
                  <a:gd name="T6" fmla="+- 0 8244 7578"/>
                  <a:gd name="T7" fmla="*/ 8244 h 980"/>
                  <a:gd name="T8" fmla="+- 0 13210 12342"/>
                  <a:gd name="T9" fmla="*/ T8 w 903"/>
                  <a:gd name="T10" fmla="+- 0 8244 7578"/>
                  <a:gd name="T11" fmla="*/ 8244 h 980"/>
                  <a:gd name="T12" fmla="+- 0 13216 12342"/>
                  <a:gd name="T13" fmla="*/ T12 w 903"/>
                  <a:gd name="T14" fmla="+- 0 8228 7578"/>
                  <a:gd name="T15" fmla="*/ 8228 h 980"/>
                  <a:gd name="T16" fmla="+- 0 13218 12342"/>
                  <a:gd name="T17" fmla="*/ T16 w 903"/>
                  <a:gd name="T18" fmla="+- 0 8222 7578"/>
                  <a:gd name="T19" fmla="*/ 8222 h 980"/>
                  <a:gd name="T20" fmla="+- 0 13197 12342"/>
                  <a:gd name="T21" fmla="*/ T20 w 903"/>
                  <a:gd name="T22" fmla="+- 0 8222 7578"/>
                  <a:gd name="T23" fmla="*/ 8222 h 980"/>
                  <a:gd name="T24" fmla="+- 0 13198 12342"/>
                  <a:gd name="T25" fmla="*/ T24 w 903"/>
                  <a:gd name="T26" fmla="+- 0 8220 7578"/>
                  <a:gd name="T27" fmla="*/ 8220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903" h="980">
                    <a:moveTo>
                      <a:pt x="856" y="642"/>
                    </a:moveTo>
                    <a:lnTo>
                      <a:pt x="847" y="666"/>
                    </a:lnTo>
                    <a:lnTo>
                      <a:pt x="868" y="666"/>
                    </a:lnTo>
                    <a:lnTo>
                      <a:pt x="874" y="650"/>
                    </a:lnTo>
                    <a:lnTo>
                      <a:pt x="876" y="644"/>
                    </a:lnTo>
                    <a:lnTo>
                      <a:pt x="855" y="644"/>
                    </a:lnTo>
                    <a:lnTo>
                      <a:pt x="856" y="64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9" name="Freeform 364"/>
              <p:cNvSpPr>
                <a:spLocks/>
              </p:cNvSpPr>
              <p:nvPr/>
            </p:nvSpPr>
            <p:spPr bwMode="auto">
              <a:xfrm>
                <a:off x="12342" y="7578"/>
                <a:ext cx="903" cy="980"/>
              </a:xfrm>
              <a:custGeom>
                <a:avLst/>
                <a:gdLst>
                  <a:gd name="T0" fmla="+- 0 13205 12342"/>
                  <a:gd name="T1" fmla="*/ T0 w 903"/>
                  <a:gd name="T2" fmla="+- 0 8198 7578"/>
                  <a:gd name="T3" fmla="*/ 8198 h 980"/>
                  <a:gd name="T4" fmla="+- 0 13197 12342"/>
                  <a:gd name="T5" fmla="*/ T4 w 903"/>
                  <a:gd name="T6" fmla="+- 0 8222 7578"/>
                  <a:gd name="T7" fmla="*/ 8222 h 980"/>
                  <a:gd name="T8" fmla="+- 0 13218 12342"/>
                  <a:gd name="T9" fmla="*/ T8 w 903"/>
                  <a:gd name="T10" fmla="+- 0 8222 7578"/>
                  <a:gd name="T11" fmla="*/ 8222 h 980"/>
                  <a:gd name="T12" fmla="+- 0 13224 12342"/>
                  <a:gd name="T13" fmla="*/ T12 w 903"/>
                  <a:gd name="T14" fmla="+- 0 8204 7578"/>
                  <a:gd name="T15" fmla="*/ 8204 h 980"/>
                  <a:gd name="T16" fmla="+- 0 13225 12342"/>
                  <a:gd name="T17" fmla="*/ T16 w 903"/>
                  <a:gd name="T18" fmla="+- 0 8200 7578"/>
                  <a:gd name="T19" fmla="*/ 8200 h 980"/>
                  <a:gd name="T20" fmla="+- 0 13205 12342"/>
                  <a:gd name="T21" fmla="*/ T20 w 903"/>
                  <a:gd name="T22" fmla="+- 0 8200 7578"/>
                  <a:gd name="T23" fmla="*/ 8200 h 980"/>
                  <a:gd name="T24" fmla="+- 0 13205 12342"/>
                  <a:gd name="T25" fmla="*/ T24 w 903"/>
                  <a:gd name="T26" fmla="+- 0 8198 7578"/>
                  <a:gd name="T27" fmla="*/ 8198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903" h="980">
                    <a:moveTo>
                      <a:pt x="863" y="620"/>
                    </a:moveTo>
                    <a:lnTo>
                      <a:pt x="855" y="644"/>
                    </a:lnTo>
                    <a:lnTo>
                      <a:pt x="876" y="644"/>
                    </a:lnTo>
                    <a:lnTo>
                      <a:pt x="882" y="626"/>
                    </a:lnTo>
                    <a:lnTo>
                      <a:pt x="883" y="622"/>
                    </a:lnTo>
                    <a:lnTo>
                      <a:pt x="863" y="622"/>
                    </a:lnTo>
                    <a:lnTo>
                      <a:pt x="863" y="62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0" name="Freeform 363"/>
              <p:cNvSpPr>
                <a:spLocks/>
              </p:cNvSpPr>
              <p:nvPr/>
            </p:nvSpPr>
            <p:spPr bwMode="auto">
              <a:xfrm>
                <a:off x="12342" y="7578"/>
                <a:ext cx="903" cy="980"/>
              </a:xfrm>
              <a:custGeom>
                <a:avLst/>
                <a:gdLst>
                  <a:gd name="T0" fmla="+- 0 13203 12342"/>
                  <a:gd name="T1" fmla="*/ T0 w 903"/>
                  <a:gd name="T2" fmla="+- 0 7866 7578"/>
                  <a:gd name="T3" fmla="*/ 7866 h 980"/>
                  <a:gd name="T4" fmla="+- 0 13182 12342"/>
                  <a:gd name="T5" fmla="*/ T4 w 903"/>
                  <a:gd name="T6" fmla="+- 0 7866 7578"/>
                  <a:gd name="T7" fmla="*/ 7866 h 980"/>
                  <a:gd name="T8" fmla="+- 0 13191 12342"/>
                  <a:gd name="T9" fmla="*/ T8 w 903"/>
                  <a:gd name="T10" fmla="+- 0 7888 7578"/>
                  <a:gd name="T11" fmla="*/ 7888 h 980"/>
                  <a:gd name="T12" fmla="+- 0 13199 12342"/>
                  <a:gd name="T13" fmla="*/ T12 w 903"/>
                  <a:gd name="T14" fmla="+- 0 7908 7578"/>
                  <a:gd name="T15" fmla="*/ 7908 h 980"/>
                  <a:gd name="T16" fmla="+- 0 13199 12342"/>
                  <a:gd name="T17" fmla="*/ T16 w 903"/>
                  <a:gd name="T18" fmla="+- 0 7908 7578"/>
                  <a:gd name="T19" fmla="*/ 7908 h 980"/>
                  <a:gd name="T20" fmla="+- 0 13205 12342"/>
                  <a:gd name="T21" fmla="*/ T20 w 903"/>
                  <a:gd name="T22" fmla="+- 0 7930 7578"/>
                  <a:gd name="T23" fmla="*/ 7930 h 980"/>
                  <a:gd name="T24" fmla="+- 0 13211 12342"/>
                  <a:gd name="T25" fmla="*/ T24 w 903"/>
                  <a:gd name="T26" fmla="+- 0 7952 7578"/>
                  <a:gd name="T27" fmla="*/ 7952 h 980"/>
                  <a:gd name="T28" fmla="+- 0 13211 12342"/>
                  <a:gd name="T29" fmla="*/ T28 w 903"/>
                  <a:gd name="T30" fmla="+- 0 7952 7578"/>
                  <a:gd name="T31" fmla="*/ 7952 h 980"/>
                  <a:gd name="T32" fmla="+- 0 13216 12342"/>
                  <a:gd name="T33" fmla="*/ T32 w 903"/>
                  <a:gd name="T34" fmla="+- 0 7974 7578"/>
                  <a:gd name="T35" fmla="*/ 7974 h 980"/>
                  <a:gd name="T36" fmla="+- 0 13220 12342"/>
                  <a:gd name="T37" fmla="*/ T36 w 903"/>
                  <a:gd name="T38" fmla="+- 0 7996 7578"/>
                  <a:gd name="T39" fmla="*/ 7996 h 980"/>
                  <a:gd name="T40" fmla="+- 0 13222 12342"/>
                  <a:gd name="T41" fmla="*/ T40 w 903"/>
                  <a:gd name="T42" fmla="+- 0 8018 7578"/>
                  <a:gd name="T43" fmla="*/ 8018 h 980"/>
                  <a:gd name="T44" fmla="+- 0 13224 12342"/>
                  <a:gd name="T45" fmla="*/ T44 w 903"/>
                  <a:gd name="T46" fmla="+- 0 8040 7578"/>
                  <a:gd name="T47" fmla="*/ 8040 h 980"/>
                  <a:gd name="T48" fmla="+- 0 13224 12342"/>
                  <a:gd name="T49" fmla="*/ T48 w 903"/>
                  <a:gd name="T50" fmla="+- 0 8064 7578"/>
                  <a:gd name="T51" fmla="*/ 8064 h 980"/>
                  <a:gd name="T52" fmla="+- 0 13224 12342"/>
                  <a:gd name="T53" fmla="*/ T52 w 903"/>
                  <a:gd name="T54" fmla="+- 0 8086 7578"/>
                  <a:gd name="T55" fmla="*/ 8086 h 980"/>
                  <a:gd name="T56" fmla="+- 0 13224 12342"/>
                  <a:gd name="T57" fmla="*/ T56 w 903"/>
                  <a:gd name="T58" fmla="+- 0 8088 7578"/>
                  <a:gd name="T59" fmla="*/ 8088 h 980"/>
                  <a:gd name="T60" fmla="+- 0 13222 12342"/>
                  <a:gd name="T61" fmla="*/ T60 w 903"/>
                  <a:gd name="T62" fmla="+- 0 8108 7578"/>
                  <a:gd name="T63" fmla="*/ 8108 h 980"/>
                  <a:gd name="T64" fmla="+- 0 13219 12342"/>
                  <a:gd name="T65" fmla="*/ T64 w 903"/>
                  <a:gd name="T66" fmla="+- 0 8132 7578"/>
                  <a:gd name="T67" fmla="*/ 8132 h 980"/>
                  <a:gd name="T68" fmla="+- 0 13216 12342"/>
                  <a:gd name="T69" fmla="*/ T68 w 903"/>
                  <a:gd name="T70" fmla="+- 0 8154 7578"/>
                  <a:gd name="T71" fmla="*/ 8154 h 980"/>
                  <a:gd name="T72" fmla="+- 0 13211 12342"/>
                  <a:gd name="T73" fmla="*/ T72 w 903"/>
                  <a:gd name="T74" fmla="+- 0 8176 7578"/>
                  <a:gd name="T75" fmla="*/ 8176 h 980"/>
                  <a:gd name="T76" fmla="+- 0 13205 12342"/>
                  <a:gd name="T77" fmla="*/ T76 w 903"/>
                  <a:gd name="T78" fmla="+- 0 8200 7578"/>
                  <a:gd name="T79" fmla="*/ 8200 h 980"/>
                  <a:gd name="T80" fmla="+- 0 13225 12342"/>
                  <a:gd name="T81" fmla="*/ T80 w 903"/>
                  <a:gd name="T82" fmla="+- 0 8200 7578"/>
                  <a:gd name="T83" fmla="*/ 8200 h 980"/>
                  <a:gd name="T84" fmla="+- 0 13230 12342"/>
                  <a:gd name="T85" fmla="*/ T84 w 903"/>
                  <a:gd name="T86" fmla="+- 0 8182 7578"/>
                  <a:gd name="T87" fmla="*/ 8182 h 980"/>
                  <a:gd name="T88" fmla="+- 0 13242 12342"/>
                  <a:gd name="T89" fmla="*/ T88 w 903"/>
                  <a:gd name="T90" fmla="+- 0 8110 7578"/>
                  <a:gd name="T91" fmla="*/ 8110 h 980"/>
                  <a:gd name="T92" fmla="+- 0 13244 12342"/>
                  <a:gd name="T93" fmla="*/ T92 w 903"/>
                  <a:gd name="T94" fmla="+- 0 8064 7578"/>
                  <a:gd name="T95" fmla="*/ 8064 h 980"/>
                  <a:gd name="T96" fmla="+- 0 13244 12342"/>
                  <a:gd name="T97" fmla="*/ T96 w 903"/>
                  <a:gd name="T98" fmla="+- 0 8040 7578"/>
                  <a:gd name="T99" fmla="*/ 8040 h 980"/>
                  <a:gd name="T100" fmla="+- 0 13236 12342"/>
                  <a:gd name="T101" fmla="*/ T100 w 903"/>
                  <a:gd name="T102" fmla="+- 0 7970 7578"/>
                  <a:gd name="T103" fmla="*/ 7970 h 980"/>
                  <a:gd name="T104" fmla="+- 0 13218 12342"/>
                  <a:gd name="T105" fmla="*/ T104 w 903"/>
                  <a:gd name="T106" fmla="+- 0 7902 7578"/>
                  <a:gd name="T107" fmla="*/ 7902 h 980"/>
                  <a:gd name="T108" fmla="+- 0 13209 12342"/>
                  <a:gd name="T109" fmla="*/ T108 w 903"/>
                  <a:gd name="T110" fmla="+- 0 7880 7578"/>
                  <a:gd name="T111" fmla="*/ 7880 h 980"/>
                  <a:gd name="T112" fmla="+- 0 13203 12342"/>
                  <a:gd name="T113" fmla="*/ T112 w 903"/>
                  <a:gd name="T114" fmla="+- 0 7866 7578"/>
                  <a:gd name="T115" fmla="*/ 7866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903" h="980">
                    <a:moveTo>
                      <a:pt x="861" y="288"/>
                    </a:moveTo>
                    <a:lnTo>
                      <a:pt x="840" y="288"/>
                    </a:lnTo>
                    <a:lnTo>
                      <a:pt x="849" y="310"/>
                    </a:lnTo>
                    <a:lnTo>
                      <a:pt x="857" y="330"/>
                    </a:lnTo>
                    <a:lnTo>
                      <a:pt x="863" y="352"/>
                    </a:lnTo>
                    <a:lnTo>
                      <a:pt x="869" y="374"/>
                    </a:lnTo>
                    <a:lnTo>
                      <a:pt x="874" y="396"/>
                    </a:lnTo>
                    <a:lnTo>
                      <a:pt x="878" y="418"/>
                    </a:lnTo>
                    <a:lnTo>
                      <a:pt x="880" y="440"/>
                    </a:lnTo>
                    <a:lnTo>
                      <a:pt x="882" y="462"/>
                    </a:lnTo>
                    <a:lnTo>
                      <a:pt x="882" y="486"/>
                    </a:lnTo>
                    <a:lnTo>
                      <a:pt x="882" y="508"/>
                    </a:lnTo>
                    <a:lnTo>
                      <a:pt x="882" y="510"/>
                    </a:lnTo>
                    <a:lnTo>
                      <a:pt x="880" y="530"/>
                    </a:lnTo>
                    <a:lnTo>
                      <a:pt x="877" y="554"/>
                    </a:lnTo>
                    <a:lnTo>
                      <a:pt x="874" y="576"/>
                    </a:lnTo>
                    <a:lnTo>
                      <a:pt x="869" y="598"/>
                    </a:lnTo>
                    <a:lnTo>
                      <a:pt x="863" y="622"/>
                    </a:lnTo>
                    <a:lnTo>
                      <a:pt x="883" y="622"/>
                    </a:lnTo>
                    <a:lnTo>
                      <a:pt x="888" y="604"/>
                    </a:lnTo>
                    <a:lnTo>
                      <a:pt x="900" y="532"/>
                    </a:lnTo>
                    <a:lnTo>
                      <a:pt x="902" y="486"/>
                    </a:lnTo>
                    <a:lnTo>
                      <a:pt x="902" y="462"/>
                    </a:lnTo>
                    <a:lnTo>
                      <a:pt x="894" y="392"/>
                    </a:lnTo>
                    <a:lnTo>
                      <a:pt x="876" y="324"/>
                    </a:lnTo>
                    <a:lnTo>
                      <a:pt x="867" y="302"/>
                    </a:lnTo>
                    <a:lnTo>
                      <a:pt x="861" y="288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1" name="Freeform 362"/>
              <p:cNvSpPr>
                <a:spLocks/>
              </p:cNvSpPr>
              <p:nvPr/>
            </p:nvSpPr>
            <p:spPr bwMode="auto">
              <a:xfrm>
                <a:off x="12342" y="7578"/>
                <a:ext cx="903" cy="980"/>
              </a:xfrm>
              <a:custGeom>
                <a:avLst/>
                <a:gdLst>
                  <a:gd name="T0" fmla="+- 0 13035 12342"/>
                  <a:gd name="T1" fmla="*/ T0 w 903"/>
                  <a:gd name="T2" fmla="+- 0 7662 7578"/>
                  <a:gd name="T3" fmla="*/ 7662 h 980"/>
                  <a:gd name="T4" fmla="+- 0 12998 12342"/>
                  <a:gd name="T5" fmla="*/ T4 w 903"/>
                  <a:gd name="T6" fmla="+- 0 7662 7578"/>
                  <a:gd name="T7" fmla="*/ 7662 h 980"/>
                  <a:gd name="T8" fmla="+- 0 13019 12342"/>
                  <a:gd name="T9" fmla="*/ T8 w 903"/>
                  <a:gd name="T10" fmla="+- 0 7676 7578"/>
                  <a:gd name="T11" fmla="*/ 7676 h 980"/>
                  <a:gd name="T12" fmla="+- 0 13019 12342"/>
                  <a:gd name="T13" fmla="*/ T12 w 903"/>
                  <a:gd name="T14" fmla="+- 0 7676 7578"/>
                  <a:gd name="T15" fmla="*/ 7676 h 980"/>
                  <a:gd name="T16" fmla="+- 0 13039 12342"/>
                  <a:gd name="T17" fmla="*/ T16 w 903"/>
                  <a:gd name="T18" fmla="+- 0 7690 7578"/>
                  <a:gd name="T19" fmla="*/ 7690 h 980"/>
                  <a:gd name="T20" fmla="+- 0 13038 12342"/>
                  <a:gd name="T21" fmla="*/ T20 w 903"/>
                  <a:gd name="T22" fmla="+- 0 7690 7578"/>
                  <a:gd name="T23" fmla="*/ 7690 h 980"/>
                  <a:gd name="T24" fmla="+- 0 13057 12342"/>
                  <a:gd name="T25" fmla="*/ T24 w 903"/>
                  <a:gd name="T26" fmla="+- 0 7704 7578"/>
                  <a:gd name="T27" fmla="*/ 7704 h 980"/>
                  <a:gd name="T28" fmla="+- 0 13057 12342"/>
                  <a:gd name="T29" fmla="*/ T28 w 903"/>
                  <a:gd name="T30" fmla="+- 0 7704 7578"/>
                  <a:gd name="T31" fmla="*/ 7704 h 980"/>
                  <a:gd name="T32" fmla="+- 0 13075 12342"/>
                  <a:gd name="T33" fmla="*/ T32 w 903"/>
                  <a:gd name="T34" fmla="+- 0 7720 7578"/>
                  <a:gd name="T35" fmla="*/ 7720 h 980"/>
                  <a:gd name="T36" fmla="+- 0 13075 12342"/>
                  <a:gd name="T37" fmla="*/ T36 w 903"/>
                  <a:gd name="T38" fmla="+- 0 7720 7578"/>
                  <a:gd name="T39" fmla="*/ 7720 h 980"/>
                  <a:gd name="T40" fmla="+- 0 13092 12342"/>
                  <a:gd name="T41" fmla="*/ T40 w 903"/>
                  <a:gd name="T42" fmla="+- 0 7736 7578"/>
                  <a:gd name="T43" fmla="*/ 7736 h 980"/>
                  <a:gd name="T44" fmla="+- 0 13091 12342"/>
                  <a:gd name="T45" fmla="*/ T44 w 903"/>
                  <a:gd name="T46" fmla="+- 0 7736 7578"/>
                  <a:gd name="T47" fmla="*/ 7736 h 980"/>
                  <a:gd name="T48" fmla="+- 0 13108 12342"/>
                  <a:gd name="T49" fmla="*/ T48 w 903"/>
                  <a:gd name="T50" fmla="+- 0 7752 7578"/>
                  <a:gd name="T51" fmla="*/ 7752 h 980"/>
                  <a:gd name="T52" fmla="+- 0 13107 12342"/>
                  <a:gd name="T53" fmla="*/ T52 w 903"/>
                  <a:gd name="T54" fmla="+- 0 7752 7578"/>
                  <a:gd name="T55" fmla="*/ 7752 h 980"/>
                  <a:gd name="T56" fmla="+- 0 13122 12342"/>
                  <a:gd name="T57" fmla="*/ T56 w 903"/>
                  <a:gd name="T58" fmla="+- 0 7770 7578"/>
                  <a:gd name="T59" fmla="*/ 7770 h 980"/>
                  <a:gd name="T60" fmla="+- 0 13136 12342"/>
                  <a:gd name="T61" fmla="*/ T60 w 903"/>
                  <a:gd name="T62" fmla="+- 0 7788 7578"/>
                  <a:gd name="T63" fmla="*/ 7788 h 980"/>
                  <a:gd name="T64" fmla="+- 0 13136 12342"/>
                  <a:gd name="T65" fmla="*/ T64 w 903"/>
                  <a:gd name="T66" fmla="+- 0 7788 7578"/>
                  <a:gd name="T67" fmla="*/ 7788 h 980"/>
                  <a:gd name="T68" fmla="+- 0 13149 12342"/>
                  <a:gd name="T69" fmla="*/ T68 w 903"/>
                  <a:gd name="T70" fmla="+- 0 7808 7578"/>
                  <a:gd name="T71" fmla="*/ 7808 h 980"/>
                  <a:gd name="T72" fmla="+- 0 13149 12342"/>
                  <a:gd name="T73" fmla="*/ T72 w 903"/>
                  <a:gd name="T74" fmla="+- 0 7808 7578"/>
                  <a:gd name="T75" fmla="*/ 7808 h 980"/>
                  <a:gd name="T76" fmla="+- 0 13161 12342"/>
                  <a:gd name="T77" fmla="*/ T76 w 903"/>
                  <a:gd name="T78" fmla="+- 0 7826 7578"/>
                  <a:gd name="T79" fmla="*/ 7826 h 980"/>
                  <a:gd name="T80" fmla="+- 0 13172 12342"/>
                  <a:gd name="T81" fmla="*/ T80 w 903"/>
                  <a:gd name="T82" fmla="+- 0 7846 7578"/>
                  <a:gd name="T83" fmla="*/ 7846 h 980"/>
                  <a:gd name="T84" fmla="+- 0 13182 12342"/>
                  <a:gd name="T85" fmla="*/ T84 w 903"/>
                  <a:gd name="T86" fmla="+- 0 7868 7578"/>
                  <a:gd name="T87" fmla="*/ 7868 h 980"/>
                  <a:gd name="T88" fmla="+- 0 13182 12342"/>
                  <a:gd name="T89" fmla="*/ T88 w 903"/>
                  <a:gd name="T90" fmla="+- 0 7866 7578"/>
                  <a:gd name="T91" fmla="*/ 7866 h 980"/>
                  <a:gd name="T92" fmla="+- 0 13203 12342"/>
                  <a:gd name="T93" fmla="*/ T92 w 903"/>
                  <a:gd name="T94" fmla="+- 0 7866 7578"/>
                  <a:gd name="T95" fmla="*/ 7866 h 980"/>
                  <a:gd name="T96" fmla="+- 0 13200 12342"/>
                  <a:gd name="T97" fmla="*/ T96 w 903"/>
                  <a:gd name="T98" fmla="+- 0 7858 7578"/>
                  <a:gd name="T99" fmla="*/ 7858 h 980"/>
                  <a:gd name="T100" fmla="+- 0 13190 12342"/>
                  <a:gd name="T101" fmla="*/ T100 w 903"/>
                  <a:gd name="T102" fmla="+- 0 7838 7578"/>
                  <a:gd name="T103" fmla="*/ 7838 h 980"/>
                  <a:gd name="T104" fmla="+- 0 13178 12342"/>
                  <a:gd name="T105" fmla="*/ T104 w 903"/>
                  <a:gd name="T106" fmla="+- 0 7816 7578"/>
                  <a:gd name="T107" fmla="*/ 7816 h 980"/>
                  <a:gd name="T108" fmla="+- 0 13166 12342"/>
                  <a:gd name="T109" fmla="*/ T108 w 903"/>
                  <a:gd name="T110" fmla="+- 0 7796 7578"/>
                  <a:gd name="T111" fmla="*/ 7796 h 980"/>
                  <a:gd name="T112" fmla="+- 0 13122 12342"/>
                  <a:gd name="T113" fmla="*/ T112 w 903"/>
                  <a:gd name="T114" fmla="+- 0 7740 7578"/>
                  <a:gd name="T115" fmla="*/ 7740 h 980"/>
                  <a:gd name="T116" fmla="+- 0 13070 12342"/>
                  <a:gd name="T117" fmla="*/ T116 w 903"/>
                  <a:gd name="T118" fmla="+- 0 7688 7578"/>
                  <a:gd name="T119" fmla="*/ 7688 h 980"/>
                  <a:gd name="T120" fmla="+- 0 13050 12342"/>
                  <a:gd name="T121" fmla="*/ T120 w 903"/>
                  <a:gd name="T122" fmla="+- 0 7674 7578"/>
                  <a:gd name="T123" fmla="*/ 7674 h 980"/>
                  <a:gd name="T124" fmla="+- 0 13035 12342"/>
                  <a:gd name="T125" fmla="*/ T124 w 903"/>
                  <a:gd name="T126" fmla="+- 0 7662 7578"/>
                  <a:gd name="T127" fmla="*/ 7662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</a:cxnLst>
                <a:rect l="0" t="0" r="r" b="b"/>
                <a:pathLst>
                  <a:path w="903" h="980">
                    <a:moveTo>
                      <a:pt x="693" y="84"/>
                    </a:moveTo>
                    <a:lnTo>
                      <a:pt x="656" y="84"/>
                    </a:lnTo>
                    <a:lnTo>
                      <a:pt x="677" y="98"/>
                    </a:lnTo>
                    <a:lnTo>
                      <a:pt x="697" y="112"/>
                    </a:lnTo>
                    <a:lnTo>
                      <a:pt x="696" y="112"/>
                    </a:lnTo>
                    <a:lnTo>
                      <a:pt x="715" y="126"/>
                    </a:lnTo>
                    <a:lnTo>
                      <a:pt x="733" y="142"/>
                    </a:lnTo>
                    <a:lnTo>
                      <a:pt x="750" y="158"/>
                    </a:lnTo>
                    <a:lnTo>
                      <a:pt x="749" y="158"/>
                    </a:lnTo>
                    <a:lnTo>
                      <a:pt x="766" y="174"/>
                    </a:lnTo>
                    <a:lnTo>
                      <a:pt x="765" y="174"/>
                    </a:lnTo>
                    <a:lnTo>
                      <a:pt x="780" y="192"/>
                    </a:lnTo>
                    <a:lnTo>
                      <a:pt x="794" y="210"/>
                    </a:lnTo>
                    <a:lnTo>
                      <a:pt x="807" y="230"/>
                    </a:lnTo>
                    <a:lnTo>
                      <a:pt x="819" y="248"/>
                    </a:lnTo>
                    <a:lnTo>
                      <a:pt x="830" y="268"/>
                    </a:lnTo>
                    <a:lnTo>
                      <a:pt x="840" y="290"/>
                    </a:lnTo>
                    <a:lnTo>
                      <a:pt x="840" y="288"/>
                    </a:lnTo>
                    <a:lnTo>
                      <a:pt x="861" y="288"/>
                    </a:lnTo>
                    <a:lnTo>
                      <a:pt x="858" y="280"/>
                    </a:lnTo>
                    <a:lnTo>
                      <a:pt x="848" y="260"/>
                    </a:lnTo>
                    <a:lnTo>
                      <a:pt x="836" y="238"/>
                    </a:lnTo>
                    <a:lnTo>
                      <a:pt x="824" y="218"/>
                    </a:lnTo>
                    <a:lnTo>
                      <a:pt x="780" y="162"/>
                    </a:lnTo>
                    <a:lnTo>
                      <a:pt x="728" y="110"/>
                    </a:lnTo>
                    <a:lnTo>
                      <a:pt x="708" y="96"/>
                    </a:lnTo>
                    <a:lnTo>
                      <a:pt x="693" y="8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2" name="Freeform 361"/>
              <p:cNvSpPr>
                <a:spLocks/>
              </p:cNvSpPr>
              <p:nvPr/>
            </p:nvSpPr>
            <p:spPr bwMode="auto">
              <a:xfrm>
                <a:off x="12342" y="7578"/>
                <a:ext cx="903" cy="980"/>
              </a:xfrm>
              <a:custGeom>
                <a:avLst/>
                <a:gdLst>
                  <a:gd name="T0" fmla="+- 0 12365 12342"/>
                  <a:gd name="T1" fmla="*/ T0 w 903"/>
                  <a:gd name="T2" fmla="+- 0 7702 7578"/>
                  <a:gd name="T3" fmla="*/ 7702 h 980"/>
                  <a:gd name="T4" fmla="+- 0 12342 12342"/>
                  <a:gd name="T5" fmla="*/ T4 w 903"/>
                  <a:gd name="T6" fmla="+- 0 7834 7578"/>
                  <a:gd name="T7" fmla="*/ 7834 h 980"/>
                  <a:gd name="T8" fmla="+- 0 12461 12342"/>
                  <a:gd name="T9" fmla="*/ T8 w 903"/>
                  <a:gd name="T10" fmla="+- 0 7774 7578"/>
                  <a:gd name="T11" fmla="*/ 7774 h 980"/>
                  <a:gd name="T12" fmla="+- 0 12443 12342"/>
                  <a:gd name="T13" fmla="*/ T12 w 903"/>
                  <a:gd name="T14" fmla="+- 0 7760 7578"/>
                  <a:gd name="T15" fmla="*/ 7760 h 980"/>
                  <a:gd name="T16" fmla="+- 0 12409 12342"/>
                  <a:gd name="T17" fmla="*/ T16 w 903"/>
                  <a:gd name="T18" fmla="+- 0 7760 7578"/>
                  <a:gd name="T19" fmla="*/ 7760 h 980"/>
                  <a:gd name="T20" fmla="+- 0 12394 12342"/>
                  <a:gd name="T21" fmla="*/ T20 w 903"/>
                  <a:gd name="T22" fmla="+- 0 7748 7578"/>
                  <a:gd name="T23" fmla="*/ 7748 h 980"/>
                  <a:gd name="T24" fmla="+- 0 12406 12342"/>
                  <a:gd name="T25" fmla="*/ T24 w 903"/>
                  <a:gd name="T26" fmla="+- 0 7733 7578"/>
                  <a:gd name="T27" fmla="*/ 7733 h 980"/>
                  <a:gd name="T28" fmla="+- 0 12365 12342"/>
                  <a:gd name="T29" fmla="*/ T28 w 903"/>
                  <a:gd name="T30" fmla="+- 0 7702 7578"/>
                  <a:gd name="T31" fmla="*/ 7702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903" h="980">
                    <a:moveTo>
                      <a:pt x="23" y="124"/>
                    </a:moveTo>
                    <a:lnTo>
                      <a:pt x="0" y="256"/>
                    </a:lnTo>
                    <a:lnTo>
                      <a:pt x="119" y="196"/>
                    </a:lnTo>
                    <a:lnTo>
                      <a:pt x="101" y="182"/>
                    </a:lnTo>
                    <a:lnTo>
                      <a:pt x="67" y="182"/>
                    </a:lnTo>
                    <a:lnTo>
                      <a:pt x="52" y="170"/>
                    </a:lnTo>
                    <a:lnTo>
                      <a:pt x="64" y="155"/>
                    </a:lnTo>
                    <a:lnTo>
                      <a:pt x="23" y="12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3" name="Freeform 360"/>
              <p:cNvSpPr>
                <a:spLocks/>
              </p:cNvSpPr>
              <p:nvPr/>
            </p:nvSpPr>
            <p:spPr bwMode="auto">
              <a:xfrm>
                <a:off x="12342" y="7578"/>
                <a:ext cx="903" cy="980"/>
              </a:xfrm>
              <a:custGeom>
                <a:avLst/>
                <a:gdLst>
                  <a:gd name="T0" fmla="+- 0 12406 12342"/>
                  <a:gd name="T1" fmla="*/ T0 w 903"/>
                  <a:gd name="T2" fmla="+- 0 7733 7578"/>
                  <a:gd name="T3" fmla="*/ 7733 h 980"/>
                  <a:gd name="T4" fmla="+- 0 12394 12342"/>
                  <a:gd name="T5" fmla="*/ T4 w 903"/>
                  <a:gd name="T6" fmla="+- 0 7748 7578"/>
                  <a:gd name="T7" fmla="*/ 7748 h 980"/>
                  <a:gd name="T8" fmla="+- 0 12409 12342"/>
                  <a:gd name="T9" fmla="*/ T8 w 903"/>
                  <a:gd name="T10" fmla="+- 0 7760 7578"/>
                  <a:gd name="T11" fmla="*/ 7760 h 980"/>
                  <a:gd name="T12" fmla="+- 0 12422 12342"/>
                  <a:gd name="T13" fmla="*/ T12 w 903"/>
                  <a:gd name="T14" fmla="+- 0 7745 7578"/>
                  <a:gd name="T15" fmla="*/ 7745 h 980"/>
                  <a:gd name="T16" fmla="+- 0 12406 12342"/>
                  <a:gd name="T17" fmla="*/ T16 w 903"/>
                  <a:gd name="T18" fmla="+- 0 7733 7578"/>
                  <a:gd name="T19" fmla="*/ 7733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03" h="980">
                    <a:moveTo>
                      <a:pt x="64" y="155"/>
                    </a:moveTo>
                    <a:lnTo>
                      <a:pt x="52" y="170"/>
                    </a:lnTo>
                    <a:lnTo>
                      <a:pt x="67" y="182"/>
                    </a:lnTo>
                    <a:lnTo>
                      <a:pt x="80" y="167"/>
                    </a:lnTo>
                    <a:lnTo>
                      <a:pt x="64" y="15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4" name="Freeform 359"/>
              <p:cNvSpPr>
                <a:spLocks/>
              </p:cNvSpPr>
              <p:nvPr/>
            </p:nvSpPr>
            <p:spPr bwMode="auto">
              <a:xfrm>
                <a:off x="12342" y="7578"/>
                <a:ext cx="903" cy="980"/>
              </a:xfrm>
              <a:custGeom>
                <a:avLst/>
                <a:gdLst>
                  <a:gd name="T0" fmla="+- 0 12422 12342"/>
                  <a:gd name="T1" fmla="*/ T0 w 903"/>
                  <a:gd name="T2" fmla="+- 0 7745 7578"/>
                  <a:gd name="T3" fmla="*/ 7745 h 980"/>
                  <a:gd name="T4" fmla="+- 0 12409 12342"/>
                  <a:gd name="T5" fmla="*/ T4 w 903"/>
                  <a:gd name="T6" fmla="+- 0 7760 7578"/>
                  <a:gd name="T7" fmla="*/ 7760 h 980"/>
                  <a:gd name="T8" fmla="+- 0 12443 12342"/>
                  <a:gd name="T9" fmla="*/ T8 w 903"/>
                  <a:gd name="T10" fmla="+- 0 7760 7578"/>
                  <a:gd name="T11" fmla="*/ 7760 h 980"/>
                  <a:gd name="T12" fmla="+- 0 12422 12342"/>
                  <a:gd name="T13" fmla="*/ T12 w 903"/>
                  <a:gd name="T14" fmla="+- 0 7745 7578"/>
                  <a:gd name="T15" fmla="*/ 7745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903" h="980">
                    <a:moveTo>
                      <a:pt x="80" y="167"/>
                    </a:moveTo>
                    <a:lnTo>
                      <a:pt x="67" y="182"/>
                    </a:lnTo>
                    <a:lnTo>
                      <a:pt x="101" y="182"/>
                    </a:lnTo>
                    <a:lnTo>
                      <a:pt x="80" y="167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5" name="Freeform 358"/>
              <p:cNvSpPr>
                <a:spLocks/>
              </p:cNvSpPr>
              <p:nvPr/>
            </p:nvSpPr>
            <p:spPr bwMode="auto">
              <a:xfrm>
                <a:off x="12342" y="7578"/>
                <a:ext cx="903" cy="980"/>
              </a:xfrm>
              <a:custGeom>
                <a:avLst/>
                <a:gdLst>
                  <a:gd name="T0" fmla="+- 0 12781 12342"/>
                  <a:gd name="T1" fmla="*/ T0 w 903"/>
                  <a:gd name="T2" fmla="+- 0 7578 7578"/>
                  <a:gd name="T3" fmla="*/ 7578 h 980"/>
                  <a:gd name="T4" fmla="+- 0 12734 12342"/>
                  <a:gd name="T5" fmla="*/ T4 w 903"/>
                  <a:gd name="T6" fmla="+- 0 7578 7578"/>
                  <a:gd name="T7" fmla="*/ 7578 h 980"/>
                  <a:gd name="T8" fmla="+- 0 12710 12342"/>
                  <a:gd name="T9" fmla="*/ T8 w 903"/>
                  <a:gd name="T10" fmla="+- 0 7580 7578"/>
                  <a:gd name="T11" fmla="*/ 7580 h 980"/>
                  <a:gd name="T12" fmla="+- 0 12596 12342"/>
                  <a:gd name="T13" fmla="*/ T12 w 903"/>
                  <a:gd name="T14" fmla="+- 0 7606 7578"/>
                  <a:gd name="T15" fmla="*/ 7606 h 980"/>
                  <a:gd name="T16" fmla="+- 0 12531 12342"/>
                  <a:gd name="T17" fmla="*/ T16 w 903"/>
                  <a:gd name="T18" fmla="+- 0 7636 7578"/>
                  <a:gd name="T19" fmla="*/ 7636 h 980"/>
                  <a:gd name="T20" fmla="+- 0 12471 12342"/>
                  <a:gd name="T21" fmla="*/ T20 w 903"/>
                  <a:gd name="T22" fmla="+- 0 7674 7578"/>
                  <a:gd name="T23" fmla="*/ 7674 h 980"/>
                  <a:gd name="T24" fmla="+- 0 12415 12342"/>
                  <a:gd name="T25" fmla="*/ T24 w 903"/>
                  <a:gd name="T26" fmla="+- 0 7722 7578"/>
                  <a:gd name="T27" fmla="*/ 7722 h 980"/>
                  <a:gd name="T28" fmla="+- 0 12406 12342"/>
                  <a:gd name="T29" fmla="*/ T28 w 903"/>
                  <a:gd name="T30" fmla="+- 0 7733 7578"/>
                  <a:gd name="T31" fmla="*/ 7733 h 980"/>
                  <a:gd name="T32" fmla="+- 0 12422 12342"/>
                  <a:gd name="T33" fmla="*/ T32 w 903"/>
                  <a:gd name="T34" fmla="+- 0 7745 7578"/>
                  <a:gd name="T35" fmla="*/ 7745 h 980"/>
                  <a:gd name="T36" fmla="+- 0 12430 12342"/>
                  <a:gd name="T37" fmla="*/ T36 w 903"/>
                  <a:gd name="T38" fmla="+- 0 7734 7578"/>
                  <a:gd name="T39" fmla="*/ 7734 h 980"/>
                  <a:gd name="T40" fmla="+- 0 12431 12342"/>
                  <a:gd name="T41" fmla="*/ T40 w 903"/>
                  <a:gd name="T42" fmla="+- 0 7734 7578"/>
                  <a:gd name="T43" fmla="*/ 7734 h 980"/>
                  <a:gd name="T44" fmla="+- 0 12447 12342"/>
                  <a:gd name="T45" fmla="*/ T44 w 903"/>
                  <a:gd name="T46" fmla="+- 0 7718 7578"/>
                  <a:gd name="T47" fmla="*/ 7718 h 980"/>
                  <a:gd name="T48" fmla="+- 0 12449 12342"/>
                  <a:gd name="T49" fmla="*/ T48 w 903"/>
                  <a:gd name="T50" fmla="+- 0 7718 7578"/>
                  <a:gd name="T51" fmla="*/ 7718 h 980"/>
                  <a:gd name="T52" fmla="+- 0 12464 12342"/>
                  <a:gd name="T53" fmla="*/ T52 w 903"/>
                  <a:gd name="T54" fmla="+- 0 7704 7578"/>
                  <a:gd name="T55" fmla="*/ 7704 h 980"/>
                  <a:gd name="T56" fmla="+- 0 12464 12342"/>
                  <a:gd name="T57" fmla="*/ T56 w 903"/>
                  <a:gd name="T58" fmla="+- 0 7704 7578"/>
                  <a:gd name="T59" fmla="*/ 7704 h 980"/>
                  <a:gd name="T60" fmla="+- 0 12483 12342"/>
                  <a:gd name="T61" fmla="*/ T60 w 903"/>
                  <a:gd name="T62" fmla="+- 0 7690 7578"/>
                  <a:gd name="T63" fmla="*/ 7690 h 980"/>
                  <a:gd name="T64" fmla="+- 0 12482 12342"/>
                  <a:gd name="T65" fmla="*/ T64 w 903"/>
                  <a:gd name="T66" fmla="+- 0 7690 7578"/>
                  <a:gd name="T67" fmla="*/ 7690 h 980"/>
                  <a:gd name="T68" fmla="+- 0 12502 12342"/>
                  <a:gd name="T69" fmla="*/ T68 w 903"/>
                  <a:gd name="T70" fmla="+- 0 7676 7578"/>
                  <a:gd name="T71" fmla="*/ 7676 h 980"/>
                  <a:gd name="T72" fmla="+- 0 12501 12342"/>
                  <a:gd name="T73" fmla="*/ T72 w 903"/>
                  <a:gd name="T74" fmla="+- 0 7676 7578"/>
                  <a:gd name="T75" fmla="*/ 7676 h 980"/>
                  <a:gd name="T76" fmla="+- 0 12521 12342"/>
                  <a:gd name="T77" fmla="*/ T76 w 903"/>
                  <a:gd name="T78" fmla="+- 0 7664 7578"/>
                  <a:gd name="T79" fmla="*/ 7664 h 980"/>
                  <a:gd name="T80" fmla="+- 0 12521 12342"/>
                  <a:gd name="T81" fmla="*/ T80 w 903"/>
                  <a:gd name="T82" fmla="+- 0 7664 7578"/>
                  <a:gd name="T83" fmla="*/ 7664 h 980"/>
                  <a:gd name="T84" fmla="+- 0 12541 12342"/>
                  <a:gd name="T85" fmla="*/ T84 w 903"/>
                  <a:gd name="T86" fmla="+- 0 7654 7578"/>
                  <a:gd name="T87" fmla="*/ 7654 h 980"/>
                  <a:gd name="T88" fmla="+- 0 12540 12342"/>
                  <a:gd name="T89" fmla="*/ T88 w 903"/>
                  <a:gd name="T90" fmla="+- 0 7654 7578"/>
                  <a:gd name="T91" fmla="*/ 7654 h 980"/>
                  <a:gd name="T92" fmla="+- 0 12561 12342"/>
                  <a:gd name="T93" fmla="*/ T92 w 903"/>
                  <a:gd name="T94" fmla="+- 0 7644 7578"/>
                  <a:gd name="T95" fmla="*/ 7644 h 980"/>
                  <a:gd name="T96" fmla="+- 0 12561 12342"/>
                  <a:gd name="T97" fmla="*/ T96 w 903"/>
                  <a:gd name="T98" fmla="+- 0 7644 7578"/>
                  <a:gd name="T99" fmla="*/ 7644 h 980"/>
                  <a:gd name="T100" fmla="+- 0 12582 12342"/>
                  <a:gd name="T101" fmla="*/ T100 w 903"/>
                  <a:gd name="T102" fmla="+- 0 7634 7578"/>
                  <a:gd name="T103" fmla="*/ 7634 h 980"/>
                  <a:gd name="T104" fmla="+- 0 12582 12342"/>
                  <a:gd name="T105" fmla="*/ T104 w 903"/>
                  <a:gd name="T106" fmla="+- 0 7634 7578"/>
                  <a:gd name="T107" fmla="*/ 7634 h 980"/>
                  <a:gd name="T108" fmla="+- 0 12603 12342"/>
                  <a:gd name="T109" fmla="*/ T108 w 903"/>
                  <a:gd name="T110" fmla="+- 0 7626 7578"/>
                  <a:gd name="T111" fmla="*/ 7626 h 980"/>
                  <a:gd name="T112" fmla="+- 0 12603 12342"/>
                  <a:gd name="T113" fmla="*/ T112 w 903"/>
                  <a:gd name="T114" fmla="+- 0 7626 7578"/>
                  <a:gd name="T115" fmla="*/ 7626 h 980"/>
                  <a:gd name="T116" fmla="+- 0 12625 12342"/>
                  <a:gd name="T117" fmla="*/ T116 w 903"/>
                  <a:gd name="T118" fmla="+- 0 7618 7578"/>
                  <a:gd name="T119" fmla="*/ 7618 h 980"/>
                  <a:gd name="T120" fmla="+- 0 12624 12342"/>
                  <a:gd name="T121" fmla="*/ T120 w 903"/>
                  <a:gd name="T122" fmla="+- 0 7618 7578"/>
                  <a:gd name="T123" fmla="*/ 7618 h 980"/>
                  <a:gd name="T124" fmla="+- 0 12646 12342"/>
                  <a:gd name="T125" fmla="*/ T124 w 903"/>
                  <a:gd name="T126" fmla="+- 0 7612 7578"/>
                  <a:gd name="T127" fmla="*/ 7612 h 980"/>
                  <a:gd name="T128" fmla="+- 0 12646 12342"/>
                  <a:gd name="T129" fmla="*/ T128 w 903"/>
                  <a:gd name="T130" fmla="+- 0 7612 7578"/>
                  <a:gd name="T131" fmla="*/ 7612 h 980"/>
                  <a:gd name="T132" fmla="+- 0 12668 12342"/>
                  <a:gd name="T133" fmla="*/ T132 w 903"/>
                  <a:gd name="T134" fmla="+- 0 7608 7578"/>
                  <a:gd name="T135" fmla="*/ 7608 h 980"/>
                  <a:gd name="T136" fmla="+- 0 12668 12342"/>
                  <a:gd name="T137" fmla="*/ T136 w 903"/>
                  <a:gd name="T138" fmla="+- 0 7608 7578"/>
                  <a:gd name="T139" fmla="*/ 7608 h 980"/>
                  <a:gd name="T140" fmla="+- 0 12690 12342"/>
                  <a:gd name="T141" fmla="*/ T140 w 903"/>
                  <a:gd name="T142" fmla="+- 0 7604 7578"/>
                  <a:gd name="T143" fmla="*/ 7604 h 980"/>
                  <a:gd name="T144" fmla="+- 0 12690 12342"/>
                  <a:gd name="T145" fmla="*/ T144 w 903"/>
                  <a:gd name="T146" fmla="+- 0 7604 7578"/>
                  <a:gd name="T147" fmla="*/ 7604 h 980"/>
                  <a:gd name="T148" fmla="+- 0 12713 12342"/>
                  <a:gd name="T149" fmla="*/ T148 w 903"/>
                  <a:gd name="T150" fmla="+- 0 7600 7578"/>
                  <a:gd name="T151" fmla="*/ 7600 h 980"/>
                  <a:gd name="T152" fmla="+- 0 12712 12342"/>
                  <a:gd name="T153" fmla="*/ T152 w 903"/>
                  <a:gd name="T154" fmla="+- 0 7600 7578"/>
                  <a:gd name="T155" fmla="*/ 7600 h 980"/>
                  <a:gd name="T156" fmla="+- 0 12735 12342"/>
                  <a:gd name="T157" fmla="*/ T156 w 903"/>
                  <a:gd name="T158" fmla="+- 0 7598 7578"/>
                  <a:gd name="T159" fmla="*/ 7598 h 980"/>
                  <a:gd name="T160" fmla="+- 0 12898 12342"/>
                  <a:gd name="T161" fmla="*/ T160 w 903"/>
                  <a:gd name="T162" fmla="+- 0 7598 7578"/>
                  <a:gd name="T163" fmla="*/ 7598 h 980"/>
                  <a:gd name="T164" fmla="+- 0 12874 12342"/>
                  <a:gd name="T165" fmla="*/ T164 w 903"/>
                  <a:gd name="T166" fmla="+- 0 7590 7578"/>
                  <a:gd name="T167" fmla="*/ 7590 h 980"/>
                  <a:gd name="T168" fmla="+- 0 12828 12342"/>
                  <a:gd name="T169" fmla="*/ T168 w 903"/>
                  <a:gd name="T170" fmla="+- 0 7582 7578"/>
                  <a:gd name="T171" fmla="*/ 7582 h 980"/>
                  <a:gd name="T172" fmla="+- 0 12781 12342"/>
                  <a:gd name="T173" fmla="*/ T172 w 903"/>
                  <a:gd name="T174" fmla="+- 0 7578 7578"/>
                  <a:gd name="T175" fmla="*/ 7578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</a:cxnLst>
                <a:rect l="0" t="0" r="r" b="b"/>
                <a:pathLst>
                  <a:path w="903" h="980">
                    <a:moveTo>
                      <a:pt x="439" y="0"/>
                    </a:moveTo>
                    <a:lnTo>
                      <a:pt x="392" y="0"/>
                    </a:lnTo>
                    <a:lnTo>
                      <a:pt x="368" y="2"/>
                    </a:lnTo>
                    <a:lnTo>
                      <a:pt x="254" y="28"/>
                    </a:lnTo>
                    <a:lnTo>
                      <a:pt x="189" y="58"/>
                    </a:lnTo>
                    <a:lnTo>
                      <a:pt x="129" y="96"/>
                    </a:lnTo>
                    <a:lnTo>
                      <a:pt x="73" y="144"/>
                    </a:lnTo>
                    <a:lnTo>
                      <a:pt x="64" y="155"/>
                    </a:lnTo>
                    <a:lnTo>
                      <a:pt x="80" y="167"/>
                    </a:lnTo>
                    <a:lnTo>
                      <a:pt x="88" y="156"/>
                    </a:lnTo>
                    <a:lnTo>
                      <a:pt x="89" y="156"/>
                    </a:lnTo>
                    <a:lnTo>
                      <a:pt x="105" y="140"/>
                    </a:lnTo>
                    <a:lnTo>
                      <a:pt x="107" y="140"/>
                    </a:lnTo>
                    <a:lnTo>
                      <a:pt x="122" y="126"/>
                    </a:lnTo>
                    <a:lnTo>
                      <a:pt x="141" y="112"/>
                    </a:lnTo>
                    <a:lnTo>
                      <a:pt x="140" y="112"/>
                    </a:lnTo>
                    <a:lnTo>
                      <a:pt x="160" y="98"/>
                    </a:lnTo>
                    <a:lnTo>
                      <a:pt x="159" y="98"/>
                    </a:lnTo>
                    <a:lnTo>
                      <a:pt x="179" y="86"/>
                    </a:lnTo>
                    <a:lnTo>
                      <a:pt x="199" y="76"/>
                    </a:lnTo>
                    <a:lnTo>
                      <a:pt x="198" y="76"/>
                    </a:lnTo>
                    <a:lnTo>
                      <a:pt x="219" y="66"/>
                    </a:lnTo>
                    <a:lnTo>
                      <a:pt x="240" y="56"/>
                    </a:lnTo>
                    <a:lnTo>
                      <a:pt x="261" y="48"/>
                    </a:lnTo>
                    <a:lnTo>
                      <a:pt x="283" y="40"/>
                    </a:lnTo>
                    <a:lnTo>
                      <a:pt x="282" y="40"/>
                    </a:lnTo>
                    <a:lnTo>
                      <a:pt x="304" y="34"/>
                    </a:lnTo>
                    <a:lnTo>
                      <a:pt x="326" y="30"/>
                    </a:lnTo>
                    <a:lnTo>
                      <a:pt x="348" y="26"/>
                    </a:lnTo>
                    <a:lnTo>
                      <a:pt x="371" y="22"/>
                    </a:lnTo>
                    <a:lnTo>
                      <a:pt x="370" y="22"/>
                    </a:lnTo>
                    <a:lnTo>
                      <a:pt x="393" y="20"/>
                    </a:lnTo>
                    <a:lnTo>
                      <a:pt x="556" y="20"/>
                    </a:lnTo>
                    <a:lnTo>
                      <a:pt x="532" y="12"/>
                    </a:lnTo>
                    <a:lnTo>
                      <a:pt x="486" y="4"/>
                    </a:lnTo>
                    <a:lnTo>
                      <a:pt x="439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6" name="Freeform 357"/>
              <p:cNvSpPr>
                <a:spLocks/>
              </p:cNvSpPr>
              <p:nvPr/>
            </p:nvSpPr>
            <p:spPr bwMode="auto">
              <a:xfrm>
                <a:off x="12342" y="7578"/>
                <a:ext cx="903" cy="980"/>
              </a:xfrm>
              <a:custGeom>
                <a:avLst/>
                <a:gdLst>
                  <a:gd name="T0" fmla="+- 0 12431 12342"/>
                  <a:gd name="T1" fmla="*/ T0 w 903"/>
                  <a:gd name="T2" fmla="+- 0 7734 7578"/>
                  <a:gd name="T3" fmla="*/ 7734 h 980"/>
                  <a:gd name="T4" fmla="+- 0 12430 12342"/>
                  <a:gd name="T5" fmla="*/ T4 w 903"/>
                  <a:gd name="T6" fmla="+- 0 7734 7578"/>
                  <a:gd name="T7" fmla="*/ 7734 h 980"/>
                  <a:gd name="T8" fmla="+- 0 12429 12342"/>
                  <a:gd name="T9" fmla="*/ T8 w 903"/>
                  <a:gd name="T10" fmla="+- 0 7736 7578"/>
                  <a:gd name="T11" fmla="*/ 7736 h 980"/>
                  <a:gd name="T12" fmla="+- 0 12431 12342"/>
                  <a:gd name="T13" fmla="*/ T12 w 903"/>
                  <a:gd name="T14" fmla="+- 0 7734 7578"/>
                  <a:gd name="T15" fmla="*/ 7734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903" h="980">
                    <a:moveTo>
                      <a:pt x="89" y="156"/>
                    </a:moveTo>
                    <a:lnTo>
                      <a:pt x="88" y="156"/>
                    </a:lnTo>
                    <a:lnTo>
                      <a:pt x="87" y="158"/>
                    </a:lnTo>
                    <a:lnTo>
                      <a:pt x="89" y="15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7" name="Freeform 356"/>
              <p:cNvSpPr>
                <a:spLocks/>
              </p:cNvSpPr>
              <p:nvPr/>
            </p:nvSpPr>
            <p:spPr bwMode="auto">
              <a:xfrm>
                <a:off x="12342" y="7578"/>
                <a:ext cx="903" cy="980"/>
              </a:xfrm>
              <a:custGeom>
                <a:avLst/>
                <a:gdLst>
                  <a:gd name="T0" fmla="+- 0 12449 12342"/>
                  <a:gd name="T1" fmla="*/ T0 w 903"/>
                  <a:gd name="T2" fmla="+- 0 7718 7578"/>
                  <a:gd name="T3" fmla="*/ 7718 h 980"/>
                  <a:gd name="T4" fmla="+- 0 12447 12342"/>
                  <a:gd name="T5" fmla="*/ T4 w 903"/>
                  <a:gd name="T6" fmla="+- 0 7718 7578"/>
                  <a:gd name="T7" fmla="*/ 7718 h 980"/>
                  <a:gd name="T8" fmla="+- 0 12446 12342"/>
                  <a:gd name="T9" fmla="*/ T8 w 903"/>
                  <a:gd name="T10" fmla="+- 0 7720 7578"/>
                  <a:gd name="T11" fmla="*/ 7720 h 980"/>
                  <a:gd name="T12" fmla="+- 0 12449 12342"/>
                  <a:gd name="T13" fmla="*/ T12 w 903"/>
                  <a:gd name="T14" fmla="+- 0 7718 7578"/>
                  <a:gd name="T15" fmla="*/ 7718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903" h="980">
                    <a:moveTo>
                      <a:pt x="107" y="140"/>
                    </a:moveTo>
                    <a:lnTo>
                      <a:pt x="105" y="140"/>
                    </a:lnTo>
                    <a:lnTo>
                      <a:pt x="104" y="142"/>
                    </a:lnTo>
                    <a:lnTo>
                      <a:pt x="107" y="14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8" name="Freeform 355"/>
              <p:cNvSpPr>
                <a:spLocks/>
              </p:cNvSpPr>
              <p:nvPr/>
            </p:nvSpPr>
            <p:spPr bwMode="auto">
              <a:xfrm>
                <a:off x="12342" y="7578"/>
                <a:ext cx="903" cy="980"/>
              </a:xfrm>
              <a:custGeom>
                <a:avLst/>
                <a:gdLst>
                  <a:gd name="T0" fmla="+- 0 13016 12342"/>
                  <a:gd name="T1" fmla="*/ T0 w 903"/>
                  <a:gd name="T2" fmla="+- 0 7650 7578"/>
                  <a:gd name="T3" fmla="*/ 7650 h 980"/>
                  <a:gd name="T4" fmla="+- 0 12978 12342"/>
                  <a:gd name="T5" fmla="*/ T4 w 903"/>
                  <a:gd name="T6" fmla="+- 0 7650 7578"/>
                  <a:gd name="T7" fmla="*/ 7650 h 980"/>
                  <a:gd name="T8" fmla="+- 0 12999 12342"/>
                  <a:gd name="T9" fmla="*/ T8 w 903"/>
                  <a:gd name="T10" fmla="+- 0 7664 7578"/>
                  <a:gd name="T11" fmla="*/ 7664 h 980"/>
                  <a:gd name="T12" fmla="+- 0 12998 12342"/>
                  <a:gd name="T13" fmla="*/ T12 w 903"/>
                  <a:gd name="T14" fmla="+- 0 7662 7578"/>
                  <a:gd name="T15" fmla="*/ 7662 h 980"/>
                  <a:gd name="T16" fmla="+- 0 13035 12342"/>
                  <a:gd name="T17" fmla="*/ T16 w 903"/>
                  <a:gd name="T18" fmla="+- 0 7662 7578"/>
                  <a:gd name="T19" fmla="*/ 7662 h 980"/>
                  <a:gd name="T20" fmla="+- 0 13030 12342"/>
                  <a:gd name="T21" fmla="*/ T20 w 903"/>
                  <a:gd name="T22" fmla="+- 0 7658 7578"/>
                  <a:gd name="T23" fmla="*/ 7658 h 980"/>
                  <a:gd name="T24" fmla="+- 0 13016 12342"/>
                  <a:gd name="T25" fmla="*/ T24 w 903"/>
                  <a:gd name="T26" fmla="+- 0 7650 7578"/>
                  <a:gd name="T27" fmla="*/ 7650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903" h="980">
                    <a:moveTo>
                      <a:pt x="674" y="72"/>
                    </a:moveTo>
                    <a:lnTo>
                      <a:pt x="636" y="72"/>
                    </a:lnTo>
                    <a:lnTo>
                      <a:pt x="657" y="86"/>
                    </a:lnTo>
                    <a:lnTo>
                      <a:pt x="656" y="84"/>
                    </a:lnTo>
                    <a:lnTo>
                      <a:pt x="693" y="84"/>
                    </a:lnTo>
                    <a:lnTo>
                      <a:pt x="688" y="80"/>
                    </a:lnTo>
                    <a:lnTo>
                      <a:pt x="674" y="72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9" name="Freeform 354"/>
              <p:cNvSpPr>
                <a:spLocks/>
              </p:cNvSpPr>
              <p:nvPr/>
            </p:nvSpPr>
            <p:spPr bwMode="auto">
              <a:xfrm>
                <a:off x="12342" y="7578"/>
                <a:ext cx="903" cy="980"/>
              </a:xfrm>
              <a:custGeom>
                <a:avLst/>
                <a:gdLst>
                  <a:gd name="T0" fmla="+- 0 12898 12342"/>
                  <a:gd name="T1" fmla="*/ T0 w 903"/>
                  <a:gd name="T2" fmla="+- 0 7598 7578"/>
                  <a:gd name="T3" fmla="*/ 7598 h 980"/>
                  <a:gd name="T4" fmla="+- 0 12780 12342"/>
                  <a:gd name="T5" fmla="*/ T4 w 903"/>
                  <a:gd name="T6" fmla="+- 0 7598 7578"/>
                  <a:gd name="T7" fmla="*/ 7598 h 980"/>
                  <a:gd name="T8" fmla="+- 0 12803 12342"/>
                  <a:gd name="T9" fmla="*/ T8 w 903"/>
                  <a:gd name="T10" fmla="+- 0 7600 7578"/>
                  <a:gd name="T11" fmla="*/ 7600 h 980"/>
                  <a:gd name="T12" fmla="+- 0 12802 12342"/>
                  <a:gd name="T13" fmla="*/ T12 w 903"/>
                  <a:gd name="T14" fmla="+- 0 7600 7578"/>
                  <a:gd name="T15" fmla="*/ 7600 h 980"/>
                  <a:gd name="T16" fmla="+- 0 12825 12342"/>
                  <a:gd name="T17" fmla="*/ T16 w 903"/>
                  <a:gd name="T18" fmla="+- 0 7602 7578"/>
                  <a:gd name="T19" fmla="*/ 7602 h 980"/>
                  <a:gd name="T20" fmla="+- 0 12825 12342"/>
                  <a:gd name="T21" fmla="*/ T20 w 903"/>
                  <a:gd name="T22" fmla="+- 0 7602 7578"/>
                  <a:gd name="T23" fmla="*/ 7602 h 980"/>
                  <a:gd name="T24" fmla="+- 0 12848 12342"/>
                  <a:gd name="T25" fmla="*/ T24 w 903"/>
                  <a:gd name="T26" fmla="+- 0 7606 7578"/>
                  <a:gd name="T27" fmla="*/ 7606 h 980"/>
                  <a:gd name="T28" fmla="+- 0 12847 12342"/>
                  <a:gd name="T29" fmla="*/ T28 w 903"/>
                  <a:gd name="T30" fmla="+- 0 7606 7578"/>
                  <a:gd name="T31" fmla="*/ 7606 h 980"/>
                  <a:gd name="T32" fmla="+- 0 12870 12342"/>
                  <a:gd name="T33" fmla="*/ T32 w 903"/>
                  <a:gd name="T34" fmla="+- 0 7610 7578"/>
                  <a:gd name="T35" fmla="*/ 7610 h 980"/>
                  <a:gd name="T36" fmla="+- 0 12870 12342"/>
                  <a:gd name="T37" fmla="*/ T36 w 903"/>
                  <a:gd name="T38" fmla="+- 0 7610 7578"/>
                  <a:gd name="T39" fmla="*/ 7610 h 980"/>
                  <a:gd name="T40" fmla="+- 0 12892 12342"/>
                  <a:gd name="T41" fmla="*/ T40 w 903"/>
                  <a:gd name="T42" fmla="+- 0 7616 7578"/>
                  <a:gd name="T43" fmla="*/ 7616 h 980"/>
                  <a:gd name="T44" fmla="+- 0 12892 12342"/>
                  <a:gd name="T45" fmla="*/ T44 w 903"/>
                  <a:gd name="T46" fmla="+- 0 7616 7578"/>
                  <a:gd name="T47" fmla="*/ 7616 h 980"/>
                  <a:gd name="T48" fmla="+- 0 12914 12342"/>
                  <a:gd name="T49" fmla="*/ T48 w 903"/>
                  <a:gd name="T50" fmla="+- 0 7624 7578"/>
                  <a:gd name="T51" fmla="*/ 7624 h 980"/>
                  <a:gd name="T52" fmla="+- 0 12914 12342"/>
                  <a:gd name="T53" fmla="*/ T52 w 903"/>
                  <a:gd name="T54" fmla="+- 0 7624 7578"/>
                  <a:gd name="T55" fmla="*/ 7624 h 980"/>
                  <a:gd name="T56" fmla="+- 0 12936 12342"/>
                  <a:gd name="T57" fmla="*/ T56 w 903"/>
                  <a:gd name="T58" fmla="+- 0 7632 7578"/>
                  <a:gd name="T59" fmla="*/ 7632 h 980"/>
                  <a:gd name="T60" fmla="+- 0 12935 12342"/>
                  <a:gd name="T61" fmla="*/ T60 w 903"/>
                  <a:gd name="T62" fmla="+- 0 7632 7578"/>
                  <a:gd name="T63" fmla="*/ 7632 h 980"/>
                  <a:gd name="T64" fmla="+- 0 12957 12342"/>
                  <a:gd name="T65" fmla="*/ T64 w 903"/>
                  <a:gd name="T66" fmla="+- 0 7640 7578"/>
                  <a:gd name="T67" fmla="*/ 7640 h 980"/>
                  <a:gd name="T68" fmla="+- 0 12957 12342"/>
                  <a:gd name="T69" fmla="*/ T68 w 903"/>
                  <a:gd name="T70" fmla="+- 0 7640 7578"/>
                  <a:gd name="T71" fmla="*/ 7640 h 980"/>
                  <a:gd name="T72" fmla="+- 0 12978 12342"/>
                  <a:gd name="T73" fmla="*/ T72 w 903"/>
                  <a:gd name="T74" fmla="+- 0 7652 7578"/>
                  <a:gd name="T75" fmla="*/ 7652 h 980"/>
                  <a:gd name="T76" fmla="+- 0 12978 12342"/>
                  <a:gd name="T77" fmla="*/ T76 w 903"/>
                  <a:gd name="T78" fmla="+- 0 7650 7578"/>
                  <a:gd name="T79" fmla="*/ 7650 h 980"/>
                  <a:gd name="T80" fmla="+- 0 13016 12342"/>
                  <a:gd name="T81" fmla="*/ T80 w 903"/>
                  <a:gd name="T82" fmla="+- 0 7650 7578"/>
                  <a:gd name="T83" fmla="*/ 7650 h 980"/>
                  <a:gd name="T84" fmla="+- 0 13009 12342"/>
                  <a:gd name="T85" fmla="*/ T84 w 903"/>
                  <a:gd name="T86" fmla="+- 0 7646 7578"/>
                  <a:gd name="T87" fmla="*/ 7646 h 980"/>
                  <a:gd name="T88" fmla="+- 0 12987 12342"/>
                  <a:gd name="T89" fmla="*/ T88 w 903"/>
                  <a:gd name="T90" fmla="+- 0 7634 7578"/>
                  <a:gd name="T91" fmla="*/ 7634 h 980"/>
                  <a:gd name="T92" fmla="+- 0 12965 12342"/>
                  <a:gd name="T93" fmla="*/ T92 w 903"/>
                  <a:gd name="T94" fmla="+- 0 7622 7578"/>
                  <a:gd name="T95" fmla="*/ 7622 h 980"/>
                  <a:gd name="T96" fmla="+- 0 12943 12342"/>
                  <a:gd name="T97" fmla="*/ T96 w 903"/>
                  <a:gd name="T98" fmla="+- 0 7612 7578"/>
                  <a:gd name="T99" fmla="*/ 7612 h 980"/>
                  <a:gd name="T100" fmla="+- 0 12920 12342"/>
                  <a:gd name="T101" fmla="*/ T100 w 903"/>
                  <a:gd name="T102" fmla="+- 0 7604 7578"/>
                  <a:gd name="T103" fmla="*/ 7604 h 980"/>
                  <a:gd name="T104" fmla="+- 0 12898 12342"/>
                  <a:gd name="T105" fmla="*/ T104 w 903"/>
                  <a:gd name="T106" fmla="+- 0 7598 7578"/>
                  <a:gd name="T107" fmla="*/ 7598 h 9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903" h="980">
                    <a:moveTo>
                      <a:pt x="556" y="20"/>
                    </a:moveTo>
                    <a:lnTo>
                      <a:pt x="438" y="20"/>
                    </a:lnTo>
                    <a:lnTo>
                      <a:pt x="461" y="22"/>
                    </a:lnTo>
                    <a:lnTo>
                      <a:pt x="460" y="22"/>
                    </a:lnTo>
                    <a:lnTo>
                      <a:pt x="483" y="24"/>
                    </a:lnTo>
                    <a:lnTo>
                      <a:pt x="506" y="28"/>
                    </a:lnTo>
                    <a:lnTo>
                      <a:pt x="505" y="28"/>
                    </a:lnTo>
                    <a:lnTo>
                      <a:pt x="528" y="32"/>
                    </a:lnTo>
                    <a:lnTo>
                      <a:pt x="550" y="38"/>
                    </a:lnTo>
                    <a:lnTo>
                      <a:pt x="572" y="46"/>
                    </a:lnTo>
                    <a:lnTo>
                      <a:pt x="594" y="54"/>
                    </a:lnTo>
                    <a:lnTo>
                      <a:pt x="593" y="54"/>
                    </a:lnTo>
                    <a:lnTo>
                      <a:pt x="615" y="62"/>
                    </a:lnTo>
                    <a:lnTo>
                      <a:pt x="636" y="74"/>
                    </a:lnTo>
                    <a:lnTo>
                      <a:pt x="636" y="72"/>
                    </a:lnTo>
                    <a:lnTo>
                      <a:pt x="674" y="72"/>
                    </a:lnTo>
                    <a:lnTo>
                      <a:pt x="667" y="68"/>
                    </a:lnTo>
                    <a:lnTo>
                      <a:pt x="645" y="56"/>
                    </a:lnTo>
                    <a:lnTo>
                      <a:pt x="623" y="44"/>
                    </a:lnTo>
                    <a:lnTo>
                      <a:pt x="601" y="34"/>
                    </a:lnTo>
                    <a:lnTo>
                      <a:pt x="578" y="26"/>
                    </a:lnTo>
                    <a:lnTo>
                      <a:pt x="556" y="2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75" name="Group 349"/>
            <p:cNvGrpSpPr>
              <a:grpSpLocks/>
            </p:cNvGrpSpPr>
            <p:nvPr/>
          </p:nvGrpSpPr>
          <p:grpSpPr bwMode="auto">
            <a:xfrm>
              <a:off x="6313170" y="5198745"/>
              <a:ext cx="179705" cy="50800"/>
              <a:chOff x="9882" y="8547"/>
              <a:chExt cx="283" cy="80"/>
            </a:xfrm>
          </p:grpSpPr>
          <p:sp>
            <p:nvSpPr>
              <p:cNvPr id="3350" name="Freeform 352"/>
              <p:cNvSpPr>
                <a:spLocks/>
              </p:cNvSpPr>
              <p:nvPr/>
            </p:nvSpPr>
            <p:spPr bwMode="auto">
              <a:xfrm>
                <a:off x="9882" y="8547"/>
                <a:ext cx="283" cy="80"/>
              </a:xfrm>
              <a:custGeom>
                <a:avLst/>
                <a:gdLst>
                  <a:gd name="T0" fmla="+- 0 10085 9882"/>
                  <a:gd name="T1" fmla="*/ T0 w 283"/>
                  <a:gd name="T2" fmla="+- 0 8547 8547"/>
                  <a:gd name="T3" fmla="*/ 8547 h 80"/>
                  <a:gd name="T4" fmla="+- 0 10085 9882"/>
                  <a:gd name="T5" fmla="*/ T4 w 283"/>
                  <a:gd name="T6" fmla="+- 0 8627 8547"/>
                  <a:gd name="T7" fmla="*/ 8627 h 80"/>
                  <a:gd name="T8" fmla="+- 0 10145 9882"/>
                  <a:gd name="T9" fmla="*/ T8 w 283"/>
                  <a:gd name="T10" fmla="+- 0 8597 8547"/>
                  <a:gd name="T11" fmla="*/ 8597 h 80"/>
                  <a:gd name="T12" fmla="+- 0 10105 9882"/>
                  <a:gd name="T13" fmla="*/ T12 w 283"/>
                  <a:gd name="T14" fmla="+- 0 8597 8547"/>
                  <a:gd name="T15" fmla="*/ 8597 h 80"/>
                  <a:gd name="T16" fmla="+- 0 10105 9882"/>
                  <a:gd name="T17" fmla="*/ T16 w 283"/>
                  <a:gd name="T18" fmla="+- 0 8577 8547"/>
                  <a:gd name="T19" fmla="*/ 8577 h 80"/>
                  <a:gd name="T20" fmla="+- 0 10145 9882"/>
                  <a:gd name="T21" fmla="*/ T20 w 283"/>
                  <a:gd name="T22" fmla="+- 0 8577 8547"/>
                  <a:gd name="T23" fmla="*/ 8577 h 80"/>
                  <a:gd name="T24" fmla="+- 0 10085 9882"/>
                  <a:gd name="T25" fmla="*/ T24 w 283"/>
                  <a:gd name="T26" fmla="+- 0 8547 8547"/>
                  <a:gd name="T27" fmla="*/ 8547 h 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83" h="80">
                    <a:moveTo>
                      <a:pt x="203" y="0"/>
                    </a:moveTo>
                    <a:lnTo>
                      <a:pt x="203" y="80"/>
                    </a:lnTo>
                    <a:lnTo>
                      <a:pt x="263" y="50"/>
                    </a:lnTo>
                    <a:lnTo>
                      <a:pt x="223" y="50"/>
                    </a:lnTo>
                    <a:lnTo>
                      <a:pt x="223" y="30"/>
                    </a:lnTo>
                    <a:lnTo>
                      <a:pt x="263" y="30"/>
                    </a:lnTo>
                    <a:lnTo>
                      <a:pt x="203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1" name="Freeform 351"/>
              <p:cNvSpPr>
                <a:spLocks/>
              </p:cNvSpPr>
              <p:nvPr/>
            </p:nvSpPr>
            <p:spPr bwMode="auto">
              <a:xfrm>
                <a:off x="9882" y="8547"/>
                <a:ext cx="283" cy="80"/>
              </a:xfrm>
              <a:custGeom>
                <a:avLst/>
                <a:gdLst>
                  <a:gd name="T0" fmla="+- 0 10085 9882"/>
                  <a:gd name="T1" fmla="*/ T0 w 283"/>
                  <a:gd name="T2" fmla="+- 0 8577 8547"/>
                  <a:gd name="T3" fmla="*/ 8577 h 80"/>
                  <a:gd name="T4" fmla="+- 0 9882 9882"/>
                  <a:gd name="T5" fmla="*/ T4 w 283"/>
                  <a:gd name="T6" fmla="+- 0 8577 8547"/>
                  <a:gd name="T7" fmla="*/ 8577 h 80"/>
                  <a:gd name="T8" fmla="+- 0 9882 9882"/>
                  <a:gd name="T9" fmla="*/ T8 w 283"/>
                  <a:gd name="T10" fmla="+- 0 8597 8547"/>
                  <a:gd name="T11" fmla="*/ 8597 h 80"/>
                  <a:gd name="T12" fmla="+- 0 10085 9882"/>
                  <a:gd name="T13" fmla="*/ T12 w 283"/>
                  <a:gd name="T14" fmla="+- 0 8597 8547"/>
                  <a:gd name="T15" fmla="*/ 8597 h 80"/>
                  <a:gd name="T16" fmla="+- 0 10085 9882"/>
                  <a:gd name="T17" fmla="*/ T16 w 283"/>
                  <a:gd name="T18" fmla="+- 0 8577 8547"/>
                  <a:gd name="T19" fmla="*/ 8577 h 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83" h="80">
                    <a:moveTo>
                      <a:pt x="203" y="30"/>
                    </a:moveTo>
                    <a:lnTo>
                      <a:pt x="0" y="30"/>
                    </a:lnTo>
                    <a:lnTo>
                      <a:pt x="0" y="50"/>
                    </a:lnTo>
                    <a:lnTo>
                      <a:pt x="203" y="50"/>
                    </a:lnTo>
                    <a:lnTo>
                      <a:pt x="203" y="3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2" name="Freeform 350"/>
              <p:cNvSpPr>
                <a:spLocks/>
              </p:cNvSpPr>
              <p:nvPr/>
            </p:nvSpPr>
            <p:spPr bwMode="auto">
              <a:xfrm>
                <a:off x="9882" y="8547"/>
                <a:ext cx="283" cy="80"/>
              </a:xfrm>
              <a:custGeom>
                <a:avLst/>
                <a:gdLst>
                  <a:gd name="T0" fmla="+- 0 10145 9882"/>
                  <a:gd name="T1" fmla="*/ T0 w 283"/>
                  <a:gd name="T2" fmla="+- 0 8577 8547"/>
                  <a:gd name="T3" fmla="*/ 8577 h 80"/>
                  <a:gd name="T4" fmla="+- 0 10105 9882"/>
                  <a:gd name="T5" fmla="*/ T4 w 283"/>
                  <a:gd name="T6" fmla="+- 0 8577 8547"/>
                  <a:gd name="T7" fmla="*/ 8577 h 80"/>
                  <a:gd name="T8" fmla="+- 0 10105 9882"/>
                  <a:gd name="T9" fmla="*/ T8 w 283"/>
                  <a:gd name="T10" fmla="+- 0 8597 8547"/>
                  <a:gd name="T11" fmla="*/ 8597 h 80"/>
                  <a:gd name="T12" fmla="+- 0 10145 9882"/>
                  <a:gd name="T13" fmla="*/ T12 w 283"/>
                  <a:gd name="T14" fmla="+- 0 8597 8547"/>
                  <a:gd name="T15" fmla="*/ 8597 h 80"/>
                  <a:gd name="T16" fmla="+- 0 10165 9882"/>
                  <a:gd name="T17" fmla="*/ T16 w 283"/>
                  <a:gd name="T18" fmla="+- 0 8587 8547"/>
                  <a:gd name="T19" fmla="*/ 8587 h 80"/>
                  <a:gd name="T20" fmla="+- 0 10145 9882"/>
                  <a:gd name="T21" fmla="*/ T20 w 283"/>
                  <a:gd name="T22" fmla="+- 0 8577 8547"/>
                  <a:gd name="T23" fmla="*/ 8577 h 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83" h="80">
                    <a:moveTo>
                      <a:pt x="263" y="30"/>
                    </a:moveTo>
                    <a:lnTo>
                      <a:pt x="223" y="30"/>
                    </a:lnTo>
                    <a:lnTo>
                      <a:pt x="223" y="50"/>
                    </a:lnTo>
                    <a:lnTo>
                      <a:pt x="263" y="50"/>
                    </a:lnTo>
                    <a:lnTo>
                      <a:pt x="283" y="40"/>
                    </a:lnTo>
                    <a:lnTo>
                      <a:pt x="263" y="3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76" name="Group 345"/>
            <p:cNvGrpSpPr>
              <a:grpSpLocks/>
            </p:cNvGrpSpPr>
            <p:nvPr/>
          </p:nvGrpSpPr>
          <p:grpSpPr bwMode="auto">
            <a:xfrm>
              <a:off x="6319520" y="4930775"/>
              <a:ext cx="179705" cy="50800"/>
              <a:chOff x="9892" y="8125"/>
              <a:chExt cx="283" cy="80"/>
            </a:xfrm>
          </p:grpSpPr>
          <p:sp>
            <p:nvSpPr>
              <p:cNvPr id="3347" name="Freeform 348"/>
              <p:cNvSpPr>
                <a:spLocks/>
              </p:cNvSpPr>
              <p:nvPr/>
            </p:nvSpPr>
            <p:spPr bwMode="auto">
              <a:xfrm>
                <a:off x="9892" y="8125"/>
                <a:ext cx="283" cy="80"/>
              </a:xfrm>
              <a:custGeom>
                <a:avLst/>
                <a:gdLst>
                  <a:gd name="T0" fmla="+- 0 9972 9892"/>
                  <a:gd name="T1" fmla="*/ T0 w 283"/>
                  <a:gd name="T2" fmla="+- 0 8125 8125"/>
                  <a:gd name="T3" fmla="*/ 8125 h 80"/>
                  <a:gd name="T4" fmla="+- 0 9892 9892"/>
                  <a:gd name="T5" fmla="*/ T4 w 283"/>
                  <a:gd name="T6" fmla="+- 0 8165 8125"/>
                  <a:gd name="T7" fmla="*/ 8165 h 80"/>
                  <a:gd name="T8" fmla="+- 0 9972 9892"/>
                  <a:gd name="T9" fmla="*/ T8 w 283"/>
                  <a:gd name="T10" fmla="+- 0 8205 8125"/>
                  <a:gd name="T11" fmla="*/ 8205 h 80"/>
                  <a:gd name="T12" fmla="+- 0 9972 9892"/>
                  <a:gd name="T13" fmla="*/ T12 w 283"/>
                  <a:gd name="T14" fmla="+- 0 8175 8125"/>
                  <a:gd name="T15" fmla="*/ 8175 h 80"/>
                  <a:gd name="T16" fmla="+- 0 9952 9892"/>
                  <a:gd name="T17" fmla="*/ T16 w 283"/>
                  <a:gd name="T18" fmla="+- 0 8175 8125"/>
                  <a:gd name="T19" fmla="*/ 8175 h 80"/>
                  <a:gd name="T20" fmla="+- 0 9952 9892"/>
                  <a:gd name="T21" fmla="*/ T20 w 283"/>
                  <a:gd name="T22" fmla="+- 0 8155 8125"/>
                  <a:gd name="T23" fmla="*/ 8155 h 80"/>
                  <a:gd name="T24" fmla="+- 0 9972 9892"/>
                  <a:gd name="T25" fmla="*/ T24 w 283"/>
                  <a:gd name="T26" fmla="+- 0 8155 8125"/>
                  <a:gd name="T27" fmla="*/ 8155 h 80"/>
                  <a:gd name="T28" fmla="+- 0 9972 9892"/>
                  <a:gd name="T29" fmla="*/ T28 w 283"/>
                  <a:gd name="T30" fmla="+- 0 8125 8125"/>
                  <a:gd name="T31" fmla="*/ 8125 h 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83" h="80">
                    <a:moveTo>
                      <a:pt x="80" y="0"/>
                    </a:moveTo>
                    <a:lnTo>
                      <a:pt x="0" y="40"/>
                    </a:lnTo>
                    <a:lnTo>
                      <a:pt x="80" y="80"/>
                    </a:lnTo>
                    <a:lnTo>
                      <a:pt x="80" y="50"/>
                    </a:lnTo>
                    <a:lnTo>
                      <a:pt x="60" y="50"/>
                    </a:lnTo>
                    <a:lnTo>
                      <a:pt x="60" y="30"/>
                    </a:lnTo>
                    <a:lnTo>
                      <a:pt x="80" y="30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8" name="Freeform 347"/>
              <p:cNvSpPr>
                <a:spLocks/>
              </p:cNvSpPr>
              <p:nvPr/>
            </p:nvSpPr>
            <p:spPr bwMode="auto">
              <a:xfrm>
                <a:off x="9892" y="8125"/>
                <a:ext cx="283" cy="80"/>
              </a:xfrm>
              <a:custGeom>
                <a:avLst/>
                <a:gdLst>
                  <a:gd name="T0" fmla="+- 0 9972 9892"/>
                  <a:gd name="T1" fmla="*/ T0 w 283"/>
                  <a:gd name="T2" fmla="+- 0 8155 8125"/>
                  <a:gd name="T3" fmla="*/ 8155 h 80"/>
                  <a:gd name="T4" fmla="+- 0 9952 9892"/>
                  <a:gd name="T5" fmla="*/ T4 w 283"/>
                  <a:gd name="T6" fmla="+- 0 8155 8125"/>
                  <a:gd name="T7" fmla="*/ 8155 h 80"/>
                  <a:gd name="T8" fmla="+- 0 9952 9892"/>
                  <a:gd name="T9" fmla="*/ T8 w 283"/>
                  <a:gd name="T10" fmla="+- 0 8175 8125"/>
                  <a:gd name="T11" fmla="*/ 8175 h 80"/>
                  <a:gd name="T12" fmla="+- 0 9972 9892"/>
                  <a:gd name="T13" fmla="*/ T12 w 283"/>
                  <a:gd name="T14" fmla="+- 0 8175 8125"/>
                  <a:gd name="T15" fmla="*/ 8175 h 80"/>
                  <a:gd name="T16" fmla="+- 0 9972 9892"/>
                  <a:gd name="T17" fmla="*/ T16 w 283"/>
                  <a:gd name="T18" fmla="+- 0 8155 8125"/>
                  <a:gd name="T19" fmla="*/ 8155 h 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83" h="80">
                    <a:moveTo>
                      <a:pt x="80" y="30"/>
                    </a:moveTo>
                    <a:lnTo>
                      <a:pt x="60" y="30"/>
                    </a:lnTo>
                    <a:lnTo>
                      <a:pt x="60" y="50"/>
                    </a:lnTo>
                    <a:lnTo>
                      <a:pt x="80" y="50"/>
                    </a:lnTo>
                    <a:lnTo>
                      <a:pt x="80" y="3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9" name="Freeform 346"/>
              <p:cNvSpPr>
                <a:spLocks/>
              </p:cNvSpPr>
              <p:nvPr/>
            </p:nvSpPr>
            <p:spPr bwMode="auto">
              <a:xfrm>
                <a:off x="9892" y="8125"/>
                <a:ext cx="283" cy="80"/>
              </a:xfrm>
              <a:custGeom>
                <a:avLst/>
                <a:gdLst>
                  <a:gd name="T0" fmla="+- 0 10175 9892"/>
                  <a:gd name="T1" fmla="*/ T0 w 283"/>
                  <a:gd name="T2" fmla="+- 0 8155 8125"/>
                  <a:gd name="T3" fmla="*/ 8155 h 80"/>
                  <a:gd name="T4" fmla="+- 0 9972 9892"/>
                  <a:gd name="T5" fmla="*/ T4 w 283"/>
                  <a:gd name="T6" fmla="+- 0 8155 8125"/>
                  <a:gd name="T7" fmla="*/ 8155 h 80"/>
                  <a:gd name="T8" fmla="+- 0 9972 9892"/>
                  <a:gd name="T9" fmla="*/ T8 w 283"/>
                  <a:gd name="T10" fmla="+- 0 8175 8125"/>
                  <a:gd name="T11" fmla="*/ 8175 h 80"/>
                  <a:gd name="T12" fmla="+- 0 10175 9892"/>
                  <a:gd name="T13" fmla="*/ T12 w 283"/>
                  <a:gd name="T14" fmla="+- 0 8175 8125"/>
                  <a:gd name="T15" fmla="*/ 8175 h 80"/>
                  <a:gd name="T16" fmla="+- 0 10175 9892"/>
                  <a:gd name="T17" fmla="*/ T16 w 283"/>
                  <a:gd name="T18" fmla="+- 0 8155 8125"/>
                  <a:gd name="T19" fmla="*/ 8155 h 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83" h="80">
                    <a:moveTo>
                      <a:pt x="283" y="30"/>
                    </a:moveTo>
                    <a:lnTo>
                      <a:pt x="80" y="30"/>
                    </a:lnTo>
                    <a:lnTo>
                      <a:pt x="80" y="50"/>
                    </a:lnTo>
                    <a:lnTo>
                      <a:pt x="283" y="50"/>
                    </a:lnTo>
                    <a:lnTo>
                      <a:pt x="283" y="3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77" name="Group 343"/>
            <p:cNvGrpSpPr>
              <a:grpSpLocks/>
            </p:cNvGrpSpPr>
            <p:nvPr/>
          </p:nvGrpSpPr>
          <p:grpSpPr bwMode="auto">
            <a:xfrm>
              <a:off x="6921500" y="5129530"/>
              <a:ext cx="914400" cy="3175"/>
              <a:chOff x="10840" y="8438"/>
              <a:chExt cx="1440" cy="5"/>
            </a:xfrm>
          </p:grpSpPr>
          <p:sp>
            <p:nvSpPr>
              <p:cNvPr id="3346" name="Freeform 344"/>
              <p:cNvSpPr>
                <a:spLocks/>
              </p:cNvSpPr>
              <p:nvPr/>
            </p:nvSpPr>
            <p:spPr bwMode="auto">
              <a:xfrm>
                <a:off x="10840" y="8438"/>
                <a:ext cx="1440" cy="5"/>
              </a:xfrm>
              <a:custGeom>
                <a:avLst/>
                <a:gdLst>
                  <a:gd name="T0" fmla="+- 0 10840 10840"/>
                  <a:gd name="T1" fmla="*/ T0 w 1440"/>
                  <a:gd name="T2" fmla="+- 0 8443 8438"/>
                  <a:gd name="T3" fmla="*/ 8443 h 5"/>
                  <a:gd name="T4" fmla="+- 0 12280 10840"/>
                  <a:gd name="T5" fmla="*/ T4 w 1440"/>
                  <a:gd name="T6" fmla="+- 0 8438 8438"/>
                  <a:gd name="T7" fmla="*/ 8438 h 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440" h="5">
                    <a:moveTo>
                      <a:pt x="0" y="5"/>
                    </a:moveTo>
                    <a:lnTo>
                      <a:pt x="1440" y="0"/>
                    </a:lnTo>
                  </a:path>
                </a:pathLst>
              </a:custGeom>
              <a:noFill/>
              <a:ln w="28575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78" name="Group 341"/>
            <p:cNvGrpSpPr>
              <a:grpSpLocks/>
            </p:cNvGrpSpPr>
            <p:nvPr/>
          </p:nvGrpSpPr>
          <p:grpSpPr bwMode="auto">
            <a:xfrm>
              <a:off x="3841750" y="5132705"/>
              <a:ext cx="263525" cy="1270"/>
              <a:chOff x="5990" y="8443"/>
              <a:chExt cx="415" cy="2"/>
            </a:xfrm>
          </p:grpSpPr>
          <p:sp>
            <p:nvSpPr>
              <p:cNvPr id="3345" name="Freeform 342"/>
              <p:cNvSpPr>
                <a:spLocks/>
              </p:cNvSpPr>
              <p:nvPr/>
            </p:nvSpPr>
            <p:spPr bwMode="auto">
              <a:xfrm>
                <a:off x="5990" y="8443"/>
                <a:ext cx="415" cy="2"/>
              </a:xfrm>
              <a:custGeom>
                <a:avLst/>
                <a:gdLst>
                  <a:gd name="T0" fmla="+- 0 5990 5990"/>
                  <a:gd name="T1" fmla="*/ T0 w 415"/>
                  <a:gd name="T2" fmla="+- 0 6405 5990"/>
                  <a:gd name="T3" fmla="*/ T2 w 41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15">
                    <a:moveTo>
                      <a:pt x="0" y="0"/>
                    </a:moveTo>
                    <a:lnTo>
                      <a:pt x="415" y="0"/>
                    </a:lnTo>
                  </a:path>
                </a:pathLst>
              </a:cu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079" name="Group 339"/>
            <p:cNvGrpSpPr>
              <a:grpSpLocks/>
            </p:cNvGrpSpPr>
            <p:nvPr/>
          </p:nvGrpSpPr>
          <p:grpSpPr bwMode="auto">
            <a:xfrm>
              <a:off x="3453130" y="4651375"/>
              <a:ext cx="301625" cy="1270"/>
              <a:chOff x="5378" y="7685"/>
              <a:chExt cx="475" cy="2"/>
            </a:xfrm>
          </p:grpSpPr>
          <p:sp>
            <p:nvSpPr>
              <p:cNvPr id="3344" name="Freeform 340"/>
              <p:cNvSpPr>
                <a:spLocks/>
              </p:cNvSpPr>
              <p:nvPr/>
            </p:nvSpPr>
            <p:spPr bwMode="auto">
              <a:xfrm>
                <a:off x="5378" y="7685"/>
                <a:ext cx="475" cy="2"/>
              </a:xfrm>
              <a:custGeom>
                <a:avLst/>
                <a:gdLst>
                  <a:gd name="T0" fmla="+- 0 5853 5378"/>
                  <a:gd name="T1" fmla="*/ T0 w 475"/>
                  <a:gd name="T2" fmla="+- 0 5378 5378"/>
                  <a:gd name="T3" fmla="*/ T2 w 47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75">
                    <a:moveTo>
                      <a:pt x="475" y="0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16" name="Group 337"/>
            <p:cNvGrpSpPr>
              <a:grpSpLocks/>
            </p:cNvGrpSpPr>
            <p:nvPr/>
          </p:nvGrpSpPr>
          <p:grpSpPr bwMode="auto">
            <a:xfrm>
              <a:off x="4105275" y="4606925"/>
              <a:ext cx="85725" cy="570230"/>
              <a:chOff x="6405" y="7615"/>
              <a:chExt cx="135" cy="898"/>
            </a:xfrm>
          </p:grpSpPr>
          <p:sp>
            <p:nvSpPr>
              <p:cNvPr id="3343" name="Freeform 338"/>
              <p:cNvSpPr>
                <a:spLocks/>
              </p:cNvSpPr>
              <p:nvPr/>
            </p:nvSpPr>
            <p:spPr bwMode="auto">
              <a:xfrm>
                <a:off x="6405" y="7615"/>
                <a:ext cx="135" cy="898"/>
              </a:xfrm>
              <a:custGeom>
                <a:avLst/>
                <a:gdLst>
                  <a:gd name="T0" fmla="+- 0 6405 6405"/>
                  <a:gd name="T1" fmla="*/ T0 w 135"/>
                  <a:gd name="T2" fmla="+- 0 8513 7615"/>
                  <a:gd name="T3" fmla="*/ 8513 h 898"/>
                  <a:gd name="T4" fmla="+- 0 6540 6405"/>
                  <a:gd name="T5" fmla="*/ T4 w 135"/>
                  <a:gd name="T6" fmla="+- 0 8513 7615"/>
                  <a:gd name="T7" fmla="*/ 8513 h 898"/>
                  <a:gd name="T8" fmla="+- 0 6540 6405"/>
                  <a:gd name="T9" fmla="*/ T8 w 135"/>
                  <a:gd name="T10" fmla="+- 0 7615 7615"/>
                  <a:gd name="T11" fmla="*/ 7615 h 898"/>
                  <a:gd name="T12" fmla="+- 0 6405 6405"/>
                  <a:gd name="T13" fmla="*/ T12 w 135"/>
                  <a:gd name="T14" fmla="+- 0 7615 7615"/>
                  <a:gd name="T15" fmla="*/ 7615 h 898"/>
                  <a:gd name="T16" fmla="+- 0 6405 6405"/>
                  <a:gd name="T17" fmla="*/ T16 w 135"/>
                  <a:gd name="T18" fmla="+- 0 8513 7615"/>
                  <a:gd name="T19" fmla="*/ 8513 h 8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5" h="898">
                    <a:moveTo>
                      <a:pt x="0" y="898"/>
                    </a:moveTo>
                    <a:lnTo>
                      <a:pt x="135" y="898"/>
                    </a:lnTo>
                    <a:lnTo>
                      <a:pt x="135" y="0"/>
                    </a:lnTo>
                    <a:lnTo>
                      <a:pt x="0" y="0"/>
                    </a:lnTo>
                    <a:lnTo>
                      <a:pt x="0" y="898"/>
                    </a:lnTo>
                  </a:path>
                </a:pathLst>
              </a:cu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17" name="Group 335"/>
            <p:cNvGrpSpPr>
              <a:grpSpLocks/>
            </p:cNvGrpSpPr>
            <p:nvPr/>
          </p:nvGrpSpPr>
          <p:grpSpPr bwMode="auto">
            <a:xfrm>
              <a:off x="4105275" y="4606925"/>
              <a:ext cx="85725" cy="570230"/>
              <a:chOff x="6405" y="7615"/>
              <a:chExt cx="135" cy="898"/>
            </a:xfrm>
          </p:grpSpPr>
          <p:sp>
            <p:nvSpPr>
              <p:cNvPr id="3342" name="Freeform 336"/>
              <p:cNvSpPr>
                <a:spLocks/>
              </p:cNvSpPr>
              <p:nvPr/>
            </p:nvSpPr>
            <p:spPr bwMode="auto">
              <a:xfrm>
                <a:off x="6405" y="7615"/>
                <a:ext cx="135" cy="898"/>
              </a:xfrm>
              <a:custGeom>
                <a:avLst/>
                <a:gdLst>
                  <a:gd name="T0" fmla="+- 0 6405 6405"/>
                  <a:gd name="T1" fmla="*/ T0 w 135"/>
                  <a:gd name="T2" fmla="+- 0 8513 7615"/>
                  <a:gd name="T3" fmla="*/ 8513 h 898"/>
                  <a:gd name="T4" fmla="+- 0 6540 6405"/>
                  <a:gd name="T5" fmla="*/ T4 w 135"/>
                  <a:gd name="T6" fmla="+- 0 8513 7615"/>
                  <a:gd name="T7" fmla="*/ 8513 h 898"/>
                  <a:gd name="T8" fmla="+- 0 6540 6405"/>
                  <a:gd name="T9" fmla="*/ T8 w 135"/>
                  <a:gd name="T10" fmla="+- 0 7615 7615"/>
                  <a:gd name="T11" fmla="*/ 7615 h 898"/>
                  <a:gd name="T12" fmla="+- 0 6405 6405"/>
                  <a:gd name="T13" fmla="*/ T12 w 135"/>
                  <a:gd name="T14" fmla="+- 0 7615 7615"/>
                  <a:gd name="T15" fmla="*/ 7615 h 898"/>
                  <a:gd name="T16" fmla="+- 0 6405 6405"/>
                  <a:gd name="T17" fmla="*/ T16 w 135"/>
                  <a:gd name="T18" fmla="+- 0 8513 7615"/>
                  <a:gd name="T19" fmla="*/ 8513 h 8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5" h="898">
                    <a:moveTo>
                      <a:pt x="0" y="898"/>
                    </a:moveTo>
                    <a:lnTo>
                      <a:pt x="135" y="898"/>
                    </a:lnTo>
                    <a:lnTo>
                      <a:pt x="135" y="0"/>
                    </a:lnTo>
                    <a:lnTo>
                      <a:pt x="0" y="0"/>
                    </a:lnTo>
                    <a:lnTo>
                      <a:pt x="0" y="89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18" name="Group 333"/>
            <p:cNvGrpSpPr>
              <a:grpSpLocks/>
            </p:cNvGrpSpPr>
            <p:nvPr/>
          </p:nvGrpSpPr>
          <p:grpSpPr bwMode="auto">
            <a:xfrm>
              <a:off x="3754755" y="4521200"/>
              <a:ext cx="196850" cy="261620"/>
              <a:chOff x="5853" y="7480"/>
              <a:chExt cx="310" cy="412"/>
            </a:xfrm>
          </p:grpSpPr>
          <p:sp>
            <p:nvSpPr>
              <p:cNvPr id="3341" name="Freeform 334"/>
              <p:cNvSpPr>
                <a:spLocks/>
              </p:cNvSpPr>
              <p:nvPr/>
            </p:nvSpPr>
            <p:spPr bwMode="auto">
              <a:xfrm>
                <a:off x="5853" y="7480"/>
                <a:ext cx="310" cy="412"/>
              </a:xfrm>
              <a:custGeom>
                <a:avLst/>
                <a:gdLst>
                  <a:gd name="T0" fmla="+- 0 6163 5853"/>
                  <a:gd name="T1" fmla="*/ T0 w 310"/>
                  <a:gd name="T2" fmla="+- 0 7480 7480"/>
                  <a:gd name="T3" fmla="*/ 7480 h 412"/>
                  <a:gd name="T4" fmla="+- 0 5853 5853"/>
                  <a:gd name="T5" fmla="*/ T4 w 310"/>
                  <a:gd name="T6" fmla="+- 0 7583 7480"/>
                  <a:gd name="T7" fmla="*/ 7583 h 412"/>
                  <a:gd name="T8" fmla="+- 0 5853 5853"/>
                  <a:gd name="T9" fmla="*/ T8 w 310"/>
                  <a:gd name="T10" fmla="+- 0 7789 7480"/>
                  <a:gd name="T11" fmla="*/ 7789 h 412"/>
                  <a:gd name="T12" fmla="+- 0 6163 5853"/>
                  <a:gd name="T13" fmla="*/ T12 w 310"/>
                  <a:gd name="T14" fmla="+- 0 7892 7480"/>
                  <a:gd name="T15" fmla="*/ 7892 h 412"/>
                  <a:gd name="T16" fmla="+- 0 6163 5853"/>
                  <a:gd name="T17" fmla="*/ T16 w 310"/>
                  <a:gd name="T18" fmla="+- 0 7480 7480"/>
                  <a:gd name="T19" fmla="*/ 7480 h 4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10" h="412">
                    <a:moveTo>
                      <a:pt x="310" y="0"/>
                    </a:moveTo>
                    <a:lnTo>
                      <a:pt x="0" y="103"/>
                    </a:lnTo>
                    <a:lnTo>
                      <a:pt x="0" y="309"/>
                    </a:lnTo>
                    <a:lnTo>
                      <a:pt x="310" y="412"/>
                    </a:lnTo>
                    <a:lnTo>
                      <a:pt x="310" y="0"/>
                    </a:lnTo>
                  </a:path>
                </a:pathLst>
              </a:custGeom>
              <a:solidFill>
                <a:srgbClr val="BAD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19" name="Group 331"/>
            <p:cNvGrpSpPr>
              <a:grpSpLocks/>
            </p:cNvGrpSpPr>
            <p:nvPr/>
          </p:nvGrpSpPr>
          <p:grpSpPr bwMode="auto">
            <a:xfrm>
              <a:off x="3754755" y="4521200"/>
              <a:ext cx="196850" cy="261620"/>
              <a:chOff x="5853" y="7480"/>
              <a:chExt cx="310" cy="412"/>
            </a:xfrm>
          </p:grpSpPr>
          <p:sp>
            <p:nvSpPr>
              <p:cNvPr id="3340" name="Freeform 332"/>
              <p:cNvSpPr>
                <a:spLocks/>
              </p:cNvSpPr>
              <p:nvPr/>
            </p:nvSpPr>
            <p:spPr bwMode="auto">
              <a:xfrm>
                <a:off x="5853" y="7480"/>
                <a:ext cx="310" cy="412"/>
              </a:xfrm>
              <a:custGeom>
                <a:avLst/>
                <a:gdLst>
                  <a:gd name="T0" fmla="+- 0 6163 5853"/>
                  <a:gd name="T1" fmla="*/ T0 w 310"/>
                  <a:gd name="T2" fmla="+- 0 7480 7480"/>
                  <a:gd name="T3" fmla="*/ 7480 h 412"/>
                  <a:gd name="T4" fmla="+- 0 5853 5853"/>
                  <a:gd name="T5" fmla="*/ T4 w 310"/>
                  <a:gd name="T6" fmla="+- 0 7583 7480"/>
                  <a:gd name="T7" fmla="*/ 7583 h 412"/>
                  <a:gd name="T8" fmla="+- 0 5853 5853"/>
                  <a:gd name="T9" fmla="*/ T8 w 310"/>
                  <a:gd name="T10" fmla="+- 0 7789 7480"/>
                  <a:gd name="T11" fmla="*/ 7789 h 412"/>
                  <a:gd name="T12" fmla="+- 0 6163 5853"/>
                  <a:gd name="T13" fmla="*/ T12 w 310"/>
                  <a:gd name="T14" fmla="+- 0 7892 7480"/>
                  <a:gd name="T15" fmla="*/ 7892 h 412"/>
                  <a:gd name="T16" fmla="+- 0 6163 5853"/>
                  <a:gd name="T17" fmla="*/ T16 w 310"/>
                  <a:gd name="T18" fmla="+- 0 7480 7480"/>
                  <a:gd name="T19" fmla="*/ 7480 h 4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10" h="412">
                    <a:moveTo>
                      <a:pt x="310" y="0"/>
                    </a:moveTo>
                    <a:lnTo>
                      <a:pt x="0" y="103"/>
                    </a:lnTo>
                    <a:lnTo>
                      <a:pt x="0" y="309"/>
                    </a:lnTo>
                    <a:lnTo>
                      <a:pt x="310" y="412"/>
                    </a:lnTo>
                    <a:lnTo>
                      <a:pt x="310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20" name="Group 329"/>
            <p:cNvGrpSpPr>
              <a:grpSpLocks/>
            </p:cNvGrpSpPr>
            <p:nvPr/>
          </p:nvGrpSpPr>
          <p:grpSpPr bwMode="auto">
            <a:xfrm>
              <a:off x="3773805" y="5098415"/>
              <a:ext cx="53340" cy="67310"/>
              <a:chOff x="5883" y="8389"/>
              <a:chExt cx="84" cy="106"/>
            </a:xfrm>
          </p:grpSpPr>
          <p:sp>
            <p:nvSpPr>
              <p:cNvPr id="3337" name="Freeform 330"/>
              <p:cNvSpPr>
                <a:spLocks/>
              </p:cNvSpPr>
              <p:nvPr/>
            </p:nvSpPr>
            <p:spPr bwMode="auto">
              <a:xfrm>
                <a:off x="5883" y="8389"/>
                <a:ext cx="84" cy="106"/>
              </a:xfrm>
              <a:custGeom>
                <a:avLst/>
                <a:gdLst>
                  <a:gd name="T0" fmla="+- 0 5883 5883"/>
                  <a:gd name="T1" fmla="*/ T0 w 84"/>
                  <a:gd name="T2" fmla="+- 0 8389 8389"/>
                  <a:gd name="T3" fmla="*/ 8389 h 106"/>
                  <a:gd name="T4" fmla="+- 0 5883 5883"/>
                  <a:gd name="T5" fmla="*/ T4 w 84"/>
                  <a:gd name="T6" fmla="+- 0 8494 8389"/>
                  <a:gd name="T7" fmla="*/ 8494 h 106"/>
                  <a:gd name="T8" fmla="+- 0 5967 5883"/>
                  <a:gd name="T9" fmla="*/ T8 w 84"/>
                  <a:gd name="T10" fmla="+- 0 8441 8389"/>
                  <a:gd name="T11" fmla="*/ 8441 h 106"/>
                  <a:gd name="T12" fmla="+- 0 5883 5883"/>
                  <a:gd name="T13" fmla="*/ T12 w 84"/>
                  <a:gd name="T14" fmla="+- 0 8389 8389"/>
                  <a:gd name="T15" fmla="*/ 8389 h 1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84" h="106">
                    <a:moveTo>
                      <a:pt x="0" y="0"/>
                    </a:moveTo>
                    <a:lnTo>
                      <a:pt x="0" y="105"/>
                    </a:lnTo>
                    <a:lnTo>
                      <a:pt x="84" y="5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AD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21" name="Group 327"/>
            <p:cNvGrpSpPr>
              <a:grpSpLocks/>
            </p:cNvGrpSpPr>
            <p:nvPr/>
          </p:nvGrpSpPr>
          <p:grpSpPr bwMode="auto">
            <a:xfrm>
              <a:off x="3773805" y="5098415"/>
              <a:ext cx="53340" cy="67310"/>
              <a:chOff x="5883" y="8389"/>
              <a:chExt cx="84" cy="106"/>
            </a:xfrm>
          </p:grpSpPr>
          <p:sp>
            <p:nvSpPr>
              <p:cNvPr id="3336" name="Freeform 328"/>
              <p:cNvSpPr>
                <a:spLocks/>
              </p:cNvSpPr>
              <p:nvPr/>
            </p:nvSpPr>
            <p:spPr bwMode="auto">
              <a:xfrm>
                <a:off x="5883" y="8389"/>
                <a:ext cx="84" cy="106"/>
              </a:xfrm>
              <a:custGeom>
                <a:avLst/>
                <a:gdLst>
                  <a:gd name="T0" fmla="+- 0 5883 5883"/>
                  <a:gd name="T1" fmla="*/ T0 w 84"/>
                  <a:gd name="T2" fmla="+- 0 8494 8389"/>
                  <a:gd name="T3" fmla="*/ 8494 h 106"/>
                  <a:gd name="T4" fmla="+- 0 5967 5883"/>
                  <a:gd name="T5" fmla="*/ T4 w 84"/>
                  <a:gd name="T6" fmla="+- 0 8441 8389"/>
                  <a:gd name="T7" fmla="*/ 8441 h 106"/>
                  <a:gd name="T8" fmla="+- 0 5883 5883"/>
                  <a:gd name="T9" fmla="*/ T8 w 84"/>
                  <a:gd name="T10" fmla="+- 0 8389 8389"/>
                  <a:gd name="T11" fmla="*/ 8389 h 106"/>
                  <a:gd name="T12" fmla="+- 0 5883 5883"/>
                  <a:gd name="T13" fmla="*/ T12 w 84"/>
                  <a:gd name="T14" fmla="+- 0 8494 8389"/>
                  <a:gd name="T15" fmla="*/ 8494 h 1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84" h="106">
                    <a:moveTo>
                      <a:pt x="0" y="105"/>
                    </a:moveTo>
                    <a:lnTo>
                      <a:pt x="84" y="52"/>
                    </a:lnTo>
                    <a:lnTo>
                      <a:pt x="0" y="0"/>
                    </a:lnTo>
                    <a:lnTo>
                      <a:pt x="0" y="10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22" name="Group 325"/>
            <p:cNvGrpSpPr>
              <a:grpSpLocks/>
            </p:cNvGrpSpPr>
            <p:nvPr/>
          </p:nvGrpSpPr>
          <p:grpSpPr bwMode="auto">
            <a:xfrm>
              <a:off x="3827145" y="5098415"/>
              <a:ext cx="54610" cy="67310"/>
              <a:chOff x="5967" y="8389"/>
              <a:chExt cx="86" cy="106"/>
            </a:xfrm>
          </p:grpSpPr>
          <p:sp>
            <p:nvSpPr>
              <p:cNvPr id="3335" name="Freeform 326"/>
              <p:cNvSpPr>
                <a:spLocks/>
              </p:cNvSpPr>
              <p:nvPr/>
            </p:nvSpPr>
            <p:spPr bwMode="auto">
              <a:xfrm>
                <a:off x="5967" y="8389"/>
                <a:ext cx="86" cy="106"/>
              </a:xfrm>
              <a:custGeom>
                <a:avLst/>
                <a:gdLst>
                  <a:gd name="T0" fmla="+- 0 6052 5967"/>
                  <a:gd name="T1" fmla="*/ T0 w 86"/>
                  <a:gd name="T2" fmla="+- 0 8389 8389"/>
                  <a:gd name="T3" fmla="*/ 8389 h 106"/>
                  <a:gd name="T4" fmla="+- 0 5967 5967"/>
                  <a:gd name="T5" fmla="*/ T4 w 86"/>
                  <a:gd name="T6" fmla="+- 0 8442 8389"/>
                  <a:gd name="T7" fmla="*/ 8442 h 106"/>
                  <a:gd name="T8" fmla="+- 0 6052 5967"/>
                  <a:gd name="T9" fmla="*/ T8 w 86"/>
                  <a:gd name="T10" fmla="+- 0 8495 8389"/>
                  <a:gd name="T11" fmla="*/ 8495 h 106"/>
                  <a:gd name="T12" fmla="+- 0 6052 5967"/>
                  <a:gd name="T13" fmla="*/ T12 w 86"/>
                  <a:gd name="T14" fmla="+- 0 8389 8389"/>
                  <a:gd name="T15" fmla="*/ 8389 h 1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86" h="106">
                    <a:moveTo>
                      <a:pt x="85" y="0"/>
                    </a:moveTo>
                    <a:lnTo>
                      <a:pt x="0" y="53"/>
                    </a:lnTo>
                    <a:lnTo>
                      <a:pt x="85" y="106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BAD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23" name="Group 323"/>
            <p:cNvGrpSpPr>
              <a:grpSpLocks/>
            </p:cNvGrpSpPr>
            <p:nvPr/>
          </p:nvGrpSpPr>
          <p:grpSpPr bwMode="auto">
            <a:xfrm>
              <a:off x="3827145" y="5098415"/>
              <a:ext cx="54610" cy="67310"/>
              <a:chOff x="5967" y="8389"/>
              <a:chExt cx="86" cy="106"/>
            </a:xfrm>
          </p:grpSpPr>
          <p:sp>
            <p:nvSpPr>
              <p:cNvPr id="3334" name="Freeform 324"/>
              <p:cNvSpPr>
                <a:spLocks/>
              </p:cNvSpPr>
              <p:nvPr/>
            </p:nvSpPr>
            <p:spPr bwMode="auto">
              <a:xfrm>
                <a:off x="5967" y="8389"/>
                <a:ext cx="86" cy="106"/>
              </a:xfrm>
              <a:custGeom>
                <a:avLst/>
                <a:gdLst>
                  <a:gd name="T0" fmla="+- 0 6052 5967"/>
                  <a:gd name="T1" fmla="*/ T0 w 86"/>
                  <a:gd name="T2" fmla="+- 0 8389 8389"/>
                  <a:gd name="T3" fmla="*/ 8389 h 106"/>
                  <a:gd name="T4" fmla="+- 0 5967 5967"/>
                  <a:gd name="T5" fmla="*/ T4 w 86"/>
                  <a:gd name="T6" fmla="+- 0 8442 8389"/>
                  <a:gd name="T7" fmla="*/ 8442 h 106"/>
                  <a:gd name="T8" fmla="+- 0 6052 5967"/>
                  <a:gd name="T9" fmla="*/ T8 w 86"/>
                  <a:gd name="T10" fmla="+- 0 8495 8389"/>
                  <a:gd name="T11" fmla="*/ 8495 h 106"/>
                  <a:gd name="T12" fmla="+- 0 6052 5967"/>
                  <a:gd name="T13" fmla="*/ T12 w 86"/>
                  <a:gd name="T14" fmla="+- 0 8389 8389"/>
                  <a:gd name="T15" fmla="*/ 8389 h 1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86" h="106">
                    <a:moveTo>
                      <a:pt x="85" y="0"/>
                    </a:moveTo>
                    <a:lnTo>
                      <a:pt x="0" y="53"/>
                    </a:lnTo>
                    <a:lnTo>
                      <a:pt x="85" y="106"/>
                    </a:lnTo>
                    <a:lnTo>
                      <a:pt x="85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24" name="Group 321"/>
            <p:cNvGrpSpPr>
              <a:grpSpLocks/>
            </p:cNvGrpSpPr>
            <p:nvPr/>
          </p:nvGrpSpPr>
          <p:grpSpPr bwMode="auto">
            <a:xfrm>
              <a:off x="3827145" y="5035550"/>
              <a:ext cx="1270" cy="87630"/>
              <a:chOff x="5967" y="8290"/>
              <a:chExt cx="2" cy="138"/>
            </a:xfrm>
          </p:grpSpPr>
          <p:sp>
            <p:nvSpPr>
              <p:cNvPr id="3333" name="Freeform 322"/>
              <p:cNvSpPr>
                <a:spLocks/>
              </p:cNvSpPr>
              <p:nvPr/>
            </p:nvSpPr>
            <p:spPr bwMode="auto">
              <a:xfrm>
                <a:off x="5967" y="8290"/>
                <a:ext cx="2" cy="138"/>
              </a:xfrm>
              <a:custGeom>
                <a:avLst/>
                <a:gdLst>
                  <a:gd name="T0" fmla="+- 0 5968 5967"/>
                  <a:gd name="T1" fmla="*/ T0 w 1"/>
                  <a:gd name="T2" fmla="+- 0 8428 8290"/>
                  <a:gd name="T3" fmla="*/ 8428 h 138"/>
                  <a:gd name="T4" fmla="+- 0 5967 5967"/>
                  <a:gd name="T5" fmla="*/ T4 w 1"/>
                  <a:gd name="T6" fmla="+- 0 8290 8290"/>
                  <a:gd name="T7" fmla="*/ 8290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" h="138">
                    <a:moveTo>
                      <a:pt x="1" y="138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25" name="Group 319"/>
            <p:cNvGrpSpPr>
              <a:grpSpLocks/>
            </p:cNvGrpSpPr>
            <p:nvPr/>
          </p:nvGrpSpPr>
          <p:grpSpPr bwMode="auto">
            <a:xfrm>
              <a:off x="3806190" y="5035550"/>
              <a:ext cx="45720" cy="1270"/>
              <a:chOff x="5934" y="8290"/>
              <a:chExt cx="72" cy="2"/>
            </a:xfrm>
          </p:grpSpPr>
          <p:sp>
            <p:nvSpPr>
              <p:cNvPr id="3332" name="Freeform 320"/>
              <p:cNvSpPr>
                <a:spLocks/>
              </p:cNvSpPr>
              <p:nvPr/>
            </p:nvSpPr>
            <p:spPr bwMode="auto">
              <a:xfrm>
                <a:off x="5934" y="8290"/>
                <a:ext cx="72" cy="2"/>
              </a:xfrm>
              <a:custGeom>
                <a:avLst/>
                <a:gdLst>
                  <a:gd name="T0" fmla="+- 0 6006 5934"/>
                  <a:gd name="T1" fmla="*/ T0 w 72"/>
                  <a:gd name="T2" fmla="+- 0 5934 5934"/>
                  <a:gd name="T3" fmla="*/ T2 w 7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72">
                    <a:moveTo>
                      <a:pt x="72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26" name="Group 317"/>
            <p:cNvGrpSpPr>
              <a:grpSpLocks/>
            </p:cNvGrpSpPr>
            <p:nvPr/>
          </p:nvGrpSpPr>
          <p:grpSpPr bwMode="auto">
            <a:xfrm>
              <a:off x="4799965" y="5020310"/>
              <a:ext cx="208915" cy="215900"/>
              <a:chOff x="7499" y="8266"/>
              <a:chExt cx="329" cy="340"/>
            </a:xfrm>
          </p:grpSpPr>
          <p:sp>
            <p:nvSpPr>
              <p:cNvPr id="3331" name="Freeform 318"/>
              <p:cNvSpPr>
                <a:spLocks/>
              </p:cNvSpPr>
              <p:nvPr/>
            </p:nvSpPr>
            <p:spPr bwMode="auto">
              <a:xfrm>
                <a:off x="7499" y="8266"/>
                <a:ext cx="329" cy="340"/>
              </a:xfrm>
              <a:custGeom>
                <a:avLst/>
                <a:gdLst>
                  <a:gd name="T0" fmla="+- 0 7664 7499"/>
                  <a:gd name="T1" fmla="*/ T0 w 329"/>
                  <a:gd name="T2" fmla="+- 0 8266 8266"/>
                  <a:gd name="T3" fmla="*/ 8266 h 340"/>
                  <a:gd name="T4" fmla="+- 0 7602 7499"/>
                  <a:gd name="T5" fmla="*/ T4 w 329"/>
                  <a:gd name="T6" fmla="+- 0 8278 8266"/>
                  <a:gd name="T7" fmla="*/ 8278 h 340"/>
                  <a:gd name="T8" fmla="+- 0 7549 7499"/>
                  <a:gd name="T9" fmla="*/ T8 w 329"/>
                  <a:gd name="T10" fmla="+- 0 8314 8266"/>
                  <a:gd name="T11" fmla="*/ 8314 h 340"/>
                  <a:gd name="T12" fmla="+- 0 7513 7499"/>
                  <a:gd name="T13" fmla="*/ T12 w 329"/>
                  <a:gd name="T14" fmla="+- 0 8369 8266"/>
                  <a:gd name="T15" fmla="*/ 8369 h 340"/>
                  <a:gd name="T16" fmla="+- 0 7499 7499"/>
                  <a:gd name="T17" fmla="*/ T16 w 329"/>
                  <a:gd name="T18" fmla="+- 0 8436 8266"/>
                  <a:gd name="T19" fmla="*/ 8436 h 340"/>
                  <a:gd name="T20" fmla="+- 0 7500 7499"/>
                  <a:gd name="T21" fmla="*/ T20 w 329"/>
                  <a:gd name="T22" fmla="+- 0 8455 8266"/>
                  <a:gd name="T23" fmla="*/ 8455 h 340"/>
                  <a:gd name="T24" fmla="+- 0 7520 7499"/>
                  <a:gd name="T25" fmla="*/ T24 w 329"/>
                  <a:gd name="T26" fmla="+- 0 8519 8266"/>
                  <a:gd name="T27" fmla="*/ 8519 h 340"/>
                  <a:gd name="T28" fmla="+- 0 7562 7499"/>
                  <a:gd name="T29" fmla="*/ T28 w 329"/>
                  <a:gd name="T30" fmla="+- 0 8569 8266"/>
                  <a:gd name="T31" fmla="*/ 8569 h 340"/>
                  <a:gd name="T32" fmla="+- 0 7619 7499"/>
                  <a:gd name="T33" fmla="*/ T32 w 329"/>
                  <a:gd name="T34" fmla="+- 0 8599 8266"/>
                  <a:gd name="T35" fmla="*/ 8599 h 340"/>
                  <a:gd name="T36" fmla="+- 0 7664 7499"/>
                  <a:gd name="T37" fmla="*/ T36 w 329"/>
                  <a:gd name="T38" fmla="+- 0 8606 8266"/>
                  <a:gd name="T39" fmla="*/ 8606 h 340"/>
                  <a:gd name="T40" fmla="+- 0 7683 7499"/>
                  <a:gd name="T41" fmla="*/ T40 w 329"/>
                  <a:gd name="T42" fmla="+- 0 8605 8266"/>
                  <a:gd name="T43" fmla="*/ 8605 h 340"/>
                  <a:gd name="T44" fmla="+- 0 7745 7499"/>
                  <a:gd name="T45" fmla="*/ T44 w 329"/>
                  <a:gd name="T46" fmla="+- 0 8584 8266"/>
                  <a:gd name="T47" fmla="*/ 8584 h 340"/>
                  <a:gd name="T48" fmla="+- 0 7793 7499"/>
                  <a:gd name="T49" fmla="*/ T48 w 329"/>
                  <a:gd name="T50" fmla="+- 0 8541 8266"/>
                  <a:gd name="T51" fmla="*/ 8541 h 340"/>
                  <a:gd name="T52" fmla="+- 0 7822 7499"/>
                  <a:gd name="T53" fmla="*/ T52 w 329"/>
                  <a:gd name="T54" fmla="+- 0 8481 8266"/>
                  <a:gd name="T55" fmla="*/ 8481 h 340"/>
                  <a:gd name="T56" fmla="+- 0 7828 7499"/>
                  <a:gd name="T57" fmla="*/ T56 w 329"/>
                  <a:gd name="T58" fmla="+- 0 8436 8266"/>
                  <a:gd name="T59" fmla="*/ 8436 h 340"/>
                  <a:gd name="T60" fmla="+- 0 7827 7499"/>
                  <a:gd name="T61" fmla="*/ T60 w 329"/>
                  <a:gd name="T62" fmla="+- 0 8416 8266"/>
                  <a:gd name="T63" fmla="*/ 8416 h 340"/>
                  <a:gd name="T64" fmla="+- 0 7807 7499"/>
                  <a:gd name="T65" fmla="*/ T64 w 329"/>
                  <a:gd name="T66" fmla="+- 0 8352 8266"/>
                  <a:gd name="T67" fmla="*/ 8352 h 340"/>
                  <a:gd name="T68" fmla="+- 0 7765 7499"/>
                  <a:gd name="T69" fmla="*/ T68 w 329"/>
                  <a:gd name="T70" fmla="+- 0 8302 8266"/>
                  <a:gd name="T71" fmla="*/ 8302 h 340"/>
                  <a:gd name="T72" fmla="+- 0 7708 7499"/>
                  <a:gd name="T73" fmla="*/ T72 w 329"/>
                  <a:gd name="T74" fmla="+- 0 8272 8266"/>
                  <a:gd name="T75" fmla="*/ 8272 h 340"/>
                  <a:gd name="T76" fmla="+- 0 7664 7499"/>
                  <a:gd name="T77" fmla="*/ T76 w 329"/>
                  <a:gd name="T78" fmla="+- 0 8266 8266"/>
                  <a:gd name="T79" fmla="*/ 8266 h 3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329" h="340">
                    <a:moveTo>
                      <a:pt x="165" y="0"/>
                    </a:moveTo>
                    <a:lnTo>
                      <a:pt x="103" y="12"/>
                    </a:lnTo>
                    <a:lnTo>
                      <a:pt x="50" y="48"/>
                    </a:lnTo>
                    <a:lnTo>
                      <a:pt x="14" y="103"/>
                    </a:lnTo>
                    <a:lnTo>
                      <a:pt x="0" y="170"/>
                    </a:lnTo>
                    <a:lnTo>
                      <a:pt x="1" y="189"/>
                    </a:lnTo>
                    <a:lnTo>
                      <a:pt x="21" y="253"/>
                    </a:lnTo>
                    <a:lnTo>
                      <a:pt x="63" y="303"/>
                    </a:lnTo>
                    <a:lnTo>
                      <a:pt x="120" y="333"/>
                    </a:lnTo>
                    <a:lnTo>
                      <a:pt x="165" y="340"/>
                    </a:lnTo>
                    <a:lnTo>
                      <a:pt x="184" y="339"/>
                    </a:lnTo>
                    <a:lnTo>
                      <a:pt x="246" y="318"/>
                    </a:lnTo>
                    <a:lnTo>
                      <a:pt x="294" y="275"/>
                    </a:lnTo>
                    <a:lnTo>
                      <a:pt x="323" y="215"/>
                    </a:lnTo>
                    <a:lnTo>
                      <a:pt x="329" y="170"/>
                    </a:lnTo>
                    <a:lnTo>
                      <a:pt x="328" y="150"/>
                    </a:lnTo>
                    <a:lnTo>
                      <a:pt x="308" y="86"/>
                    </a:lnTo>
                    <a:lnTo>
                      <a:pt x="266" y="36"/>
                    </a:lnTo>
                    <a:lnTo>
                      <a:pt x="209" y="6"/>
                    </a:lnTo>
                    <a:lnTo>
                      <a:pt x="165" y="0"/>
                    </a:lnTo>
                  </a:path>
                </a:pathLst>
              </a:custGeom>
              <a:solidFill>
                <a:srgbClr val="FF99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27" name="Group 315"/>
            <p:cNvGrpSpPr>
              <a:grpSpLocks/>
            </p:cNvGrpSpPr>
            <p:nvPr/>
          </p:nvGrpSpPr>
          <p:grpSpPr bwMode="auto">
            <a:xfrm>
              <a:off x="45599" y="-220334"/>
              <a:ext cx="329" cy="340"/>
              <a:chOff x="7499" y="8266"/>
              <a:chExt cx="329" cy="340"/>
            </a:xfrm>
          </p:grpSpPr>
          <p:sp>
            <p:nvSpPr>
              <p:cNvPr id="3330" name="Freeform 316"/>
              <p:cNvSpPr>
                <a:spLocks/>
              </p:cNvSpPr>
              <p:nvPr/>
            </p:nvSpPr>
            <p:spPr bwMode="auto">
              <a:xfrm>
                <a:off x="7499" y="8266"/>
                <a:ext cx="329" cy="340"/>
              </a:xfrm>
              <a:custGeom>
                <a:avLst/>
                <a:gdLst>
                  <a:gd name="T0" fmla="+- 0 7664 7499"/>
                  <a:gd name="T1" fmla="*/ T0 w 329"/>
                  <a:gd name="T2" fmla="+- 0 8266 8266"/>
                  <a:gd name="T3" fmla="*/ 8266 h 340"/>
                  <a:gd name="T4" fmla="+- 0 7729 7499"/>
                  <a:gd name="T5" fmla="*/ T4 w 329"/>
                  <a:gd name="T6" fmla="+- 0 8279 8266"/>
                  <a:gd name="T7" fmla="*/ 8279 h 340"/>
                  <a:gd name="T8" fmla="+- 0 7781 7499"/>
                  <a:gd name="T9" fmla="*/ T8 w 329"/>
                  <a:gd name="T10" fmla="+- 0 8317 8266"/>
                  <a:gd name="T11" fmla="*/ 8317 h 340"/>
                  <a:gd name="T12" fmla="+- 0 7816 7499"/>
                  <a:gd name="T13" fmla="*/ T12 w 329"/>
                  <a:gd name="T14" fmla="+- 0 8372 8266"/>
                  <a:gd name="T15" fmla="*/ 8372 h 340"/>
                  <a:gd name="T16" fmla="+- 0 7828 7499"/>
                  <a:gd name="T17" fmla="*/ T16 w 329"/>
                  <a:gd name="T18" fmla="+- 0 8436 8266"/>
                  <a:gd name="T19" fmla="*/ 8436 h 340"/>
                  <a:gd name="T20" fmla="+- 0 7827 7499"/>
                  <a:gd name="T21" fmla="*/ T20 w 329"/>
                  <a:gd name="T22" fmla="+- 0 8459 8266"/>
                  <a:gd name="T23" fmla="*/ 8459 h 340"/>
                  <a:gd name="T24" fmla="+- 0 7822 7499"/>
                  <a:gd name="T25" fmla="*/ T24 w 329"/>
                  <a:gd name="T26" fmla="+- 0 8481 8266"/>
                  <a:gd name="T27" fmla="*/ 8481 h 340"/>
                  <a:gd name="T28" fmla="+- 0 7793 7499"/>
                  <a:gd name="T29" fmla="*/ T28 w 329"/>
                  <a:gd name="T30" fmla="+- 0 8541 8266"/>
                  <a:gd name="T31" fmla="*/ 8541 h 340"/>
                  <a:gd name="T32" fmla="+- 0 7745 7499"/>
                  <a:gd name="T33" fmla="*/ T32 w 329"/>
                  <a:gd name="T34" fmla="+- 0 8584 8266"/>
                  <a:gd name="T35" fmla="*/ 8584 h 340"/>
                  <a:gd name="T36" fmla="+- 0 7683 7499"/>
                  <a:gd name="T37" fmla="*/ T36 w 329"/>
                  <a:gd name="T38" fmla="+- 0 8605 8266"/>
                  <a:gd name="T39" fmla="*/ 8605 h 340"/>
                  <a:gd name="T40" fmla="+- 0 7664 7499"/>
                  <a:gd name="T41" fmla="*/ T40 w 329"/>
                  <a:gd name="T42" fmla="+- 0 8606 8266"/>
                  <a:gd name="T43" fmla="*/ 8606 h 340"/>
                  <a:gd name="T44" fmla="+- 0 7641 7499"/>
                  <a:gd name="T45" fmla="*/ T44 w 329"/>
                  <a:gd name="T46" fmla="+- 0 8604 8266"/>
                  <a:gd name="T47" fmla="*/ 8604 h 340"/>
                  <a:gd name="T48" fmla="+- 0 7619 7499"/>
                  <a:gd name="T49" fmla="*/ T48 w 329"/>
                  <a:gd name="T50" fmla="+- 0 8599 8266"/>
                  <a:gd name="T51" fmla="*/ 8599 h 340"/>
                  <a:gd name="T52" fmla="+- 0 7562 7499"/>
                  <a:gd name="T53" fmla="*/ T52 w 329"/>
                  <a:gd name="T54" fmla="+- 0 8569 8266"/>
                  <a:gd name="T55" fmla="*/ 8569 h 340"/>
                  <a:gd name="T56" fmla="+- 0 7520 7499"/>
                  <a:gd name="T57" fmla="*/ T56 w 329"/>
                  <a:gd name="T58" fmla="+- 0 8519 8266"/>
                  <a:gd name="T59" fmla="*/ 8519 h 340"/>
                  <a:gd name="T60" fmla="+- 0 7500 7499"/>
                  <a:gd name="T61" fmla="*/ T60 w 329"/>
                  <a:gd name="T62" fmla="+- 0 8455 8266"/>
                  <a:gd name="T63" fmla="*/ 8455 h 340"/>
                  <a:gd name="T64" fmla="+- 0 7499 7499"/>
                  <a:gd name="T65" fmla="*/ T64 w 329"/>
                  <a:gd name="T66" fmla="+- 0 8436 8266"/>
                  <a:gd name="T67" fmla="*/ 8436 h 340"/>
                  <a:gd name="T68" fmla="+- 0 7501 7499"/>
                  <a:gd name="T69" fmla="*/ T68 w 329"/>
                  <a:gd name="T70" fmla="+- 0 8412 8266"/>
                  <a:gd name="T71" fmla="*/ 8412 h 340"/>
                  <a:gd name="T72" fmla="+- 0 7505 7499"/>
                  <a:gd name="T73" fmla="*/ T72 w 329"/>
                  <a:gd name="T74" fmla="+- 0 8390 8266"/>
                  <a:gd name="T75" fmla="*/ 8390 h 340"/>
                  <a:gd name="T76" fmla="+- 0 7534 7499"/>
                  <a:gd name="T77" fmla="*/ T76 w 329"/>
                  <a:gd name="T78" fmla="+- 0 8331 8266"/>
                  <a:gd name="T79" fmla="*/ 8331 h 340"/>
                  <a:gd name="T80" fmla="+- 0 7583 7499"/>
                  <a:gd name="T81" fmla="*/ T80 w 329"/>
                  <a:gd name="T82" fmla="+- 0 8288 8266"/>
                  <a:gd name="T83" fmla="*/ 8288 h 340"/>
                  <a:gd name="T84" fmla="+- 0 7645 7499"/>
                  <a:gd name="T85" fmla="*/ T84 w 329"/>
                  <a:gd name="T86" fmla="+- 0 8267 8266"/>
                  <a:gd name="T87" fmla="*/ 8267 h 340"/>
                  <a:gd name="T88" fmla="+- 0 7664 7499"/>
                  <a:gd name="T89" fmla="*/ T88 w 329"/>
                  <a:gd name="T90" fmla="+- 0 8266 8266"/>
                  <a:gd name="T91" fmla="*/ 8266 h 3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329" h="340">
                    <a:moveTo>
                      <a:pt x="165" y="0"/>
                    </a:moveTo>
                    <a:lnTo>
                      <a:pt x="230" y="13"/>
                    </a:lnTo>
                    <a:lnTo>
                      <a:pt x="282" y="51"/>
                    </a:lnTo>
                    <a:lnTo>
                      <a:pt x="317" y="106"/>
                    </a:lnTo>
                    <a:lnTo>
                      <a:pt x="329" y="170"/>
                    </a:lnTo>
                    <a:lnTo>
                      <a:pt x="328" y="193"/>
                    </a:lnTo>
                    <a:lnTo>
                      <a:pt x="323" y="215"/>
                    </a:lnTo>
                    <a:lnTo>
                      <a:pt x="294" y="275"/>
                    </a:lnTo>
                    <a:lnTo>
                      <a:pt x="246" y="318"/>
                    </a:lnTo>
                    <a:lnTo>
                      <a:pt x="184" y="339"/>
                    </a:lnTo>
                    <a:lnTo>
                      <a:pt x="165" y="340"/>
                    </a:lnTo>
                    <a:lnTo>
                      <a:pt x="142" y="338"/>
                    </a:lnTo>
                    <a:lnTo>
                      <a:pt x="120" y="333"/>
                    </a:lnTo>
                    <a:lnTo>
                      <a:pt x="63" y="303"/>
                    </a:lnTo>
                    <a:lnTo>
                      <a:pt x="21" y="253"/>
                    </a:lnTo>
                    <a:lnTo>
                      <a:pt x="1" y="189"/>
                    </a:lnTo>
                    <a:lnTo>
                      <a:pt x="0" y="170"/>
                    </a:lnTo>
                    <a:lnTo>
                      <a:pt x="2" y="146"/>
                    </a:lnTo>
                    <a:lnTo>
                      <a:pt x="6" y="124"/>
                    </a:lnTo>
                    <a:lnTo>
                      <a:pt x="35" y="65"/>
                    </a:lnTo>
                    <a:lnTo>
                      <a:pt x="84" y="22"/>
                    </a:lnTo>
                    <a:lnTo>
                      <a:pt x="146" y="1"/>
                    </a:lnTo>
                    <a:lnTo>
                      <a:pt x="165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28" name="Group 313"/>
            <p:cNvGrpSpPr>
              <a:grpSpLocks/>
            </p:cNvGrpSpPr>
            <p:nvPr/>
          </p:nvGrpSpPr>
          <p:grpSpPr bwMode="auto">
            <a:xfrm>
              <a:off x="45654" y="-220219"/>
              <a:ext cx="276" cy="2"/>
              <a:chOff x="7554" y="8381"/>
              <a:chExt cx="276" cy="2"/>
            </a:xfrm>
          </p:grpSpPr>
          <p:sp>
            <p:nvSpPr>
              <p:cNvPr id="3329" name="Freeform 314"/>
              <p:cNvSpPr>
                <a:spLocks/>
              </p:cNvSpPr>
              <p:nvPr/>
            </p:nvSpPr>
            <p:spPr bwMode="auto">
              <a:xfrm>
                <a:off x="7554" y="8381"/>
                <a:ext cx="276" cy="2"/>
              </a:xfrm>
              <a:custGeom>
                <a:avLst/>
                <a:gdLst>
                  <a:gd name="T0" fmla="+- 0 7554 7554"/>
                  <a:gd name="T1" fmla="*/ T0 w 276"/>
                  <a:gd name="T2" fmla="+- 0 7830 7554"/>
                  <a:gd name="T3" fmla="*/ T2 w 27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76">
                    <a:moveTo>
                      <a:pt x="0" y="0"/>
                    </a:moveTo>
                    <a:lnTo>
                      <a:pt x="276" y="0"/>
                    </a:lnTo>
                  </a:path>
                </a:pathLst>
              </a:custGeom>
              <a:noFill/>
              <a:ln w="7200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pic>
          <p:nvPicPr>
            <p:cNvPr id="3381" name="Picture 3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500" y="4606925"/>
              <a:ext cx="130175" cy="570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31" name="Group 306"/>
            <p:cNvGrpSpPr>
              <a:grpSpLocks/>
            </p:cNvGrpSpPr>
            <p:nvPr/>
          </p:nvGrpSpPr>
          <p:grpSpPr bwMode="auto">
            <a:xfrm>
              <a:off x="3365500" y="4606925"/>
              <a:ext cx="130175" cy="570230"/>
              <a:chOff x="5240" y="7615"/>
              <a:chExt cx="205" cy="898"/>
            </a:xfrm>
          </p:grpSpPr>
          <p:sp>
            <p:nvSpPr>
              <p:cNvPr id="3870" name="Freeform 307"/>
              <p:cNvSpPr>
                <a:spLocks/>
              </p:cNvSpPr>
              <p:nvPr/>
            </p:nvSpPr>
            <p:spPr bwMode="auto">
              <a:xfrm>
                <a:off x="5240" y="7615"/>
                <a:ext cx="205" cy="898"/>
              </a:xfrm>
              <a:custGeom>
                <a:avLst/>
                <a:gdLst>
                  <a:gd name="T0" fmla="+- 0 5240 5240"/>
                  <a:gd name="T1" fmla="*/ T0 w 205"/>
                  <a:gd name="T2" fmla="+- 0 8513 7615"/>
                  <a:gd name="T3" fmla="*/ 8513 h 898"/>
                  <a:gd name="T4" fmla="+- 0 5445 5240"/>
                  <a:gd name="T5" fmla="*/ T4 w 205"/>
                  <a:gd name="T6" fmla="+- 0 8513 7615"/>
                  <a:gd name="T7" fmla="*/ 8513 h 898"/>
                  <a:gd name="T8" fmla="+- 0 5445 5240"/>
                  <a:gd name="T9" fmla="*/ T8 w 205"/>
                  <a:gd name="T10" fmla="+- 0 7615 7615"/>
                  <a:gd name="T11" fmla="*/ 7615 h 898"/>
                  <a:gd name="T12" fmla="+- 0 5240 5240"/>
                  <a:gd name="T13" fmla="*/ T12 w 205"/>
                  <a:gd name="T14" fmla="+- 0 7615 7615"/>
                  <a:gd name="T15" fmla="*/ 7615 h 898"/>
                  <a:gd name="T16" fmla="+- 0 5240 5240"/>
                  <a:gd name="T17" fmla="*/ T16 w 205"/>
                  <a:gd name="T18" fmla="+- 0 8513 7615"/>
                  <a:gd name="T19" fmla="*/ 8513 h 8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5" h="898">
                    <a:moveTo>
                      <a:pt x="0" y="898"/>
                    </a:moveTo>
                    <a:lnTo>
                      <a:pt x="205" y="898"/>
                    </a:lnTo>
                    <a:lnTo>
                      <a:pt x="205" y="0"/>
                    </a:lnTo>
                    <a:lnTo>
                      <a:pt x="0" y="0"/>
                    </a:lnTo>
                    <a:lnTo>
                      <a:pt x="0" y="89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32" name="Group 304"/>
            <p:cNvGrpSpPr>
              <a:grpSpLocks/>
            </p:cNvGrpSpPr>
            <p:nvPr/>
          </p:nvGrpSpPr>
          <p:grpSpPr bwMode="auto">
            <a:xfrm>
              <a:off x="5295900" y="4658995"/>
              <a:ext cx="1270" cy="342900"/>
              <a:chOff x="8280" y="7697"/>
              <a:chExt cx="2" cy="540"/>
            </a:xfrm>
          </p:grpSpPr>
          <p:sp>
            <p:nvSpPr>
              <p:cNvPr id="3869" name="Freeform 305"/>
              <p:cNvSpPr>
                <a:spLocks/>
              </p:cNvSpPr>
              <p:nvPr/>
            </p:nvSpPr>
            <p:spPr bwMode="auto">
              <a:xfrm>
                <a:off x="8280" y="7697"/>
                <a:ext cx="2" cy="540"/>
              </a:xfrm>
              <a:custGeom>
                <a:avLst/>
                <a:gdLst>
                  <a:gd name="T0" fmla="+- 0 7697 7697"/>
                  <a:gd name="T1" fmla="*/ 7697 h 540"/>
                  <a:gd name="T2" fmla="+- 0 8238 7697"/>
                  <a:gd name="T3" fmla="*/ 8238 h 540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40">
                    <a:moveTo>
                      <a:pt x="0" y="0"/>
                    </a:moveTo>
                    <a:lnTo>
                      <a:pt x="0" y="541"/>
                    </a:lnTo>
                  </a:path>
                </a:pathLst>
              </a:custGeom>
              <a:noFill/>
              <a:ln w="28575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33" name="Group 302"/>
            <p:cNvGrpSpPr>
              <a:grpSpLocks/>
            </p:cNvGrpSpPr>
            <p:nvPr/>
          </p:nvGrpSpPr>
          <p:grpSpPr bwMode="auto">
            <a:xfrm>
              <a:off x="4272280" y="4651375"/>
              <a:ext cx="1023620" cy="1270"/>
              <a:chOff x="6668" y="7685"/>
              <a:chExt cx="1612" cy="2"/>
            </a:xfrm>
          </p:grpSpPr>
          <p:sp>
            <p:nvSpPr>
              <p:cNvPr id="3868" name="Freeform 303"/>
              <p:cNvSpPr>
                <a:spLocks/>
              </p:cNvSpPr>
              <p:nvPr/>
            </p:nvSpPr>
            <p:spPr bwMode="auto">
              <a:xfrm>
                <a:off x="6668" y="7685"/>
                <a:ext cx="1612" cy="2"/>
              </a:xfrm>
              <a:custGeom>
                <a:avLst/>
                <a:gdLst>
                  <a:gd name="T0" fmla="+- 0 8280 6668"/>
                  <a:gd name="T1" fmla="*/ T0 w 1612"/>
                  <a:gd name="T2" fmla="+- 0 7687 7685"/>
                  <a:gd name="T3" fmla="*/ 7687 h 2"/>
                  <a:gd name="T4" fmla="+- 0 6668 6668"/>
                  <a:gd name="T5" fmla="*/ T4 w 1612"/>
                  <a:gd name="T6" fmla="+- 0 7685 7685"/>
                  <a:gd name="T7" fmla="*/ 7685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612" h="2">
                    <a:moveTo>
                      <a:pt x="1612" y="2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34" name="Group 300"/>
            <p:cNvGrpSpPr>
              <a:grpSpLocks/>
            </p:cNvGrpSpPr>
            <p:nvPr/>
          </p:nvGrpSpPr>
          <p:grpSpPr bwMode="auto">
            <a:xfrm>
              <a:off x="5216525" y="5002530"/>
              <a:ext cx="2176780" cy="87630"/>
              <a:chOff x="8155" y="8238"/>
              <a:chExt cx="3428" cy="138"/>
            </a:xfrm>
          </p:grpSpPr>
          <p:sp>
            <p:nvSpPr>
              <p:cNvPr id="3867" name="Freeform 301"/>
              <p:cNvSpPr>
                <a:spLocks/>
              </p:cNvSpPr>
              <p:nvPr/>
            </p:nvSpPr>
            <p:spPr bwMode="auto">
              <a:xfrm>
                <a:off x="8155" y="8238"/>
                <a:ext cx="3428" cy="138"/>
              </a:xfrm>
              <a:custGeom>
                <a:avLst/>
                <a:gdLst>
                  <a:gd name="T0" fmla="+- 0 8155 8155"/>
                  <a:gd name="T1" fmla="*/ T0 w 3428"/>
                  <a:gd name="T2" fmla="+- 0 8376 8238"/>
                  <a:gd name="T3" fmla="*/ 8376 h 138"/>
                  <a:gd name="T4" fmla="+- 0 11583 8155"/>
                  <a:gd name="T5" fmla="*/ T4 w 3428"/>
                  <a:gd name="T6" fmla="+- 0 8376 8238"/>
                  <a:gd name="T7" fmla="*/ 8376 h 138"/>
                  <a:gd name="T8" fmla="+- 0 11583 8155"/>
                  <a:gd name="T9" fmla="*/ T8 w 3428"/>
                  <a:gd name="T10" fmla="+- 0 8238 8238"/>
                  <a:gd name="T11" fmla="*/ 8238 h 138"/>
                  <a:gd name="T12" fmla="+- 0 8155 8155"/>
                  <a:gd name="T13" fmla="*/ T12 w 3428"/>
                  <a:gd name="T14" fmla="+- 0 8238 8238"/>
                  <a:gd name="T15" fmla="*/ 8238 h 138"/>
                  <a:gd name="T16" fmla="+- 0 8155 8155"/>
                  <a:gd name="T17" fmla="*/ T16 w 3428"/>
                  <a:gd name="T18" fmla="+- 0 8376 8238"/>
                  <a:gd name="T19" fmla="*/ 8376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428" h="138">
                    <a:moveTo>
                      <a:pt x="0" y="138"/>
                    </a:moveTo>
                    <a:lnTo>
                      <a:pt x="3428" y="138"/>
                    </a:lnTo>
                    <a:lnTo>
                      <a:pt x="3428" y="0"/>
                    </a:lnTo>
                    <a:lnTo>
                      <a:pt x="0" y="0"/>
                    </a:lnTo>
                    <a:lnTo>
                      <a:pt x="0" y="138"/>
                    </a:lnTo>
                  </a:path>
                </a:pathLst>
              </a:cu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35" name="Group 297"/>
            <p:cNvGrpSpPr>
              <a:grpSpLocks/>
            </p:cNvGrpSpPr>
            <p:nvPr/>
          </p:nvGrpSpPr>
          <p:grpSpPr bwMode="auto">
            <a:xfrm>
              <a:off x="5216525" y="5002530"/>
              <a:ext cx="2176780" cy="87630"/>
              <a:chOff x="8155" y="8238"/>
              <a:chExt cx="3428" cy="138"/>
            </a:xfrm>
          </p:grpSpPr>
          <p:sp>
            <p:nvSpPr>
              <p:cNvPr id="3866" name="Freeform 299"/>
              <p:cNvSpPr>
                <a:spLocks/>
              </p:cNvSpPr>
              <p:nvPr/>
            </p:nvSpPr>
            <p:spPr bwMode="auto">
              <a:xfrm>
                <a:off x="8155" y="8238"/>
                <a:ext cx="3428" cy="138"/>
              </a:xfrm>
              <a:custGeom>
                <a:avLst/>
                <a:gdLst>
                  <a:gd name="T0" fmla="+- 0 8155 8155"/>
                  <a:gd name="T1" fmla="*/ T0 w 3428"/>
                  <a:gd name="T2" fmla="+- 0 8376 8238"/>
                  <a:gd name="T3" fmla="*/ 8376 h 138"/>
                  <a:gd name="T4" fmla="+- 0 11583 8155"/>
                  <a:gd name="T5" fmla="*/ T4 w 3428"/>
                  <a:gd name="T6" fmla="+- 0 8376 8238"/>
                  <a:gd name="T7" fmla="*/ 8376 h 138"/>
                  <a:gd name="T8" fmla="+- 0 11583 8155"/>
                  <a:gd name="T9" fmla="*/ T8 w 3428"/>
                  <a:gd name="T10" fmla="+- 0 8238 8238"/>
                  <a:gd name="T11" fmla="*/ 8238 h 138"/>
                  <a:gd name="T12" fmla="+- 0 8155 8155"/>
                  <a:gd name="T13" fmla="*/ T12 w 3428"/>
                  <a:gd name="T14" fmla="+- 0 8238 8238"/>
                  <a:gd name="T15" fmla="*/ 8238 h 138"/>
                  <a:gd name="T16" fmla="+- 0 8155 8155"/>
                  <a:gd name="T17" fmla="*/ T16 w 3428"/>
                  <a:gd name="T18" fmla="+- 0 8376 8238"/>
                  <a:gd name="T19" fmla="*/ 8376 h 13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428" h="138">
                    <a:moveTo>
                      <a:pt x="0" y="138"/>
                    </a:moveTo>
                    <a:lnTo>
                      <a:pt x="3428" y="138"/>
                    </a:lnTo>
                    <a:lnTo>
                      <a:pt x="3428" y="0"/>
                    </a:lnTo>
                    <a:lnTo>
                      <a:pt x="0" y="0"/>
                    </a:lnTo>
                    <a:lnTo>
                      <a:pt x="0" y="13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370" name="Picture 29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55" y="8376"/>
                <a:ext cx="3428" cy="1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36" name="Group 295"/>
            <p:cNvGrpSpPr>
              <a:grpSpLocks/>
            </p:cNvGrpSpPr>
            <p:nvPr/>
          </p:nvGrpSpPr>
          <p:grpSpPr bwMode="auto">
            <a:xfrm>
              <a:off x="5216525" y="5090160"/>
              <a:ext cx="2176780" cy="86995"/>
              <a:chOff x="8155" y="8376"/>
              <a:chExt cx="3428" cy="137"/>
            </a:xfrm>
          </p:grpSpPr>
          <p:sp>
            <p:nvSpPr>
              <p:cNvPr id="3865" name="Freeform 296"/>
              <p:cNvSpPr>
                <a:spLocks/>
              </p:cNvSpPr>
              <p:nvPr/>
            </p:nvSpPr>
            <p:spPr bwMode="auto">
              <a:xfrm>
                <a:off x="8155" y="8376"/>
                <a:ext cx="3428" cy="137"/>
              </a:xfrm>
              <a:custGeom>
                <a:avLst/>
                <a:gdLst>
                  <a:gd name="T0" fmla="+- 0 8155 8155"/>
                  <a:gd name="T1" fmla="*/ T0 w 3428"/>
                  <a:gd name="T2" fmla="+- 0 8512 8376"/>
                  <a:gd name="T3" fmla="*/ 8512 h 137"/>
                  <a:gd name="T4" fmla="+- 0 11583 8155"/>
                  <a:gd name="T5" fmla="*/ T4 w 3428"/>
                  <a:gd name="T6" fmla="+- 0 8512 8376"/>
                  <a:gd name="T7" fmla="*/ 8512 h 137"/>
                  <a:gd name="T8" fmla="+- 0 11583 8155"/>
                  <a:gd name="T9" fmla="*/ T8 w 3428"/>
                  <a:gd name="T10" fmla="+- 0 8376 8376"/>
                  <a:gd name="T11" fmla="*/ 8376 h 137"/>
                  <a:gd name="T12" fmla="+- 0 8155 8155"/>
                  <a:gd name="T13" fmla="*/ T12 w 3428"/>
                  <a:gd name="T14" fmla="+- 0 8376 8376"/>
                  <a:gd name="T15" fmla="*/ 8376 h 137"/>
                  <a:gd name="T16" fmla="+- 0 8155 8155"/>
                  <a:gd name="T17" fmla="*/ T16 w 3428"/>
                  <a:gd name="T18" fmla="+- 0 8512 8376"/>
                  <a:gd name="T19" fmla="*/ 8512 h 1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428" h="137">
                    <a:moveTo>
                      <a:pt x="0" y="136"/>
                    </a:moveTo>
                    <a:lnTo>
                      <a:pt x="3428" y="136"/>
                    </a:lnTo>
                    <a:lnTo>
                      <a:pt x="3428" y="0"/>
                    </a:lnTo>
                    <a:lnTo>
                      <a:pt x="0" y="0"/>
                    </a:lnTo>
                    <a:lnTo>
                      <a:pt x="0" y="136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37" name="Group 293"/>
            <p:cNvGrpSpPr>
              <a:grpSpLocks/>
            </p:cNvGrpSpPr>
            <p:nvPr/>
          </p:nvGrpSpPr>
          <p:grpSpPr bwMode="auto">
            <a:xfrm>
              <a:off x="4191000" y="4606925"/>
              <a:ext cx="87630" cy="570230"/>
              <a:chOff x="6540" y="7615"/>
              <a:chExt cx="138" cy="898"/>
            </a:xfrm>
          </p:grpSpPr>
          <p:sp>
            <p:nvSpPr>
              <p:cNvPr id="3864" name="Freeform 294"/>
              <p:cNvSpPr>
                <a:spLocks/>
              </p:cNvSpPr>
              <p:nvPr/>
            </p:nvSpPr>
            <p:spPr bwMode="auto">
              <a:xfrm>
                <a:off x="6540" y="7615"/>
                <a:ext cx="138" cy="898"/>
              </a:xfrm>
              <a:custGeom>
                <a:avLst/>
                <a:gdLst>
                  <a:gd name="T0" fmla="+- 0 6540 6540"/>
                  <a:gd name="T1" fmla="*/ T0 w 138"/>
                  <a:gd name="T2" fmla="+- 0 8513 7615"/>
                  <a:gd name="T3" fmla="*/ 8513 h 898"/>
                  <a:gd name="T4" fmla="+- 0 6678 6540"/>
                  <a:gd name="T5" fmla="*/ T4 w 138"/>
                  <a:gd name="T6" fmla="+- 0 8513 7615"/>
                  <a:gd name="T7" fmla="*/ 8513 h 898"/>
                  <a:gd name="T8" fmla="+- 0 6678 6540"/>
                  <a:gd name="T9" fmla="*/ T8 w 138"/>
                  <a:gd name="T10" fmla="+- 0 7615 7615"/>
                  <a:gd name="T11" fmla="*/ 7615 h 898"/>
                  <a:gd name="T12" fmla="+- 0 6540 6540"/>
                  <a:gd name="T13" fmla="*/ T12 w 138"/>
                  <a:gd name="T14" fmla="+- 0 7615 7615"/>
                  <a:gd name="T15" fmla="*/ 7615 h 898"/>
                  <a:gd name="T16" fmla="+- 0 6540 6540"/>
                  <a:gd name="T17" fmla="*/ T16 w 138"/>
                  <a:gd name="T18" fmla="+- 0 8513 7615"/>
                  <a:gd name="T19" fmla="*/ 8513 h 8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8" h="898">
                    <a:moveTo>
                      <a:pt x="0" y="898"/>
                    </a:moveTo>
                    <a:lnTo>
                      <a:pt x="138" y="898"/>
                    </a:lnTo>
                    <a:lnTo>
                      <a:pt x="138" y="0"/>
                    </a:lnTo>
                    <a:lnTo>
                      <a:pt x="0" y="0"/>
                    </a:lnTo>
                    <a:lnTo>
                      <a:pt x="0" y="898"/>
                    </a:lnTo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38" name="Group 291"/>
            <p:cNvGrpSpPr>
              <a:grpSpLocks/>
            </p:cNvGrpSpPr>
            <p:nvPr/>
          </p:nvGrpSpPr>
          <p:grpSpPr bwMode="auto">
            <a:xfrm>
              <a:off x="4191000" y="4606925"/>
              <a:ext cx="87630" cy="570230"/>
              <a:chOff x="6540" y="7615"/>
              <a:chExt cx="138" cy="898"/>
            </a:xfrm>
          </p:grpSpPr>
          <p:sp>
            <p:nvSpPr>
              <p:cNvPr id="3863" name="Freeform 292"/>
              <p:cNvSpPr>
                <a:spLocks/>
              </p:cNvSpPr>
              <p:nvPr/>
            </p:nvSpPr>
            <p:spPr bwMode="auto">
              <a:xfrm>
                <a:off x="6540" y="7615"/>
                <a:ext cx="138" cy="898"/>
              </a:xfrm>
              <a:custGeom>
                <a:avLst/>
                <a:gdLst>
                  <a:gd name="T0" fmla="+- 0 6540 6540"/>
                  <a:gd name="T1" fmla="*/ T0 w 138"/>
                  <a:gd name="T2" fmla="+- 0 8513 7615"/>
                  <a:gd name="T3" fmla="*/ 8513 h 898"/>
                  <a:gd name="T4" fmla="+- 0 6678 6540"/>
                  <a:gd name="T5" fmla="*/ T4 w 138"/>
                  <a:gd name="T6" fmla="+- 0 8513 7615"/>
                  <a:gd name="T7" fmla="*/ 8513 h 898"/>
                  <a:gd name="T8" fmla="+- 0 6678 6540"/>
                  <a:gd name="T9" fmla="*/ T8 w 138"/>
                  <a:gd name="T10" fmla="+- 0 7615 7615"/>
                  <a:gd name="T11" fmla="*/ 7615 h 898"/>
                  <a:gd name="T12" fmla="+- 0 6540 6540"/>
                  <a:gd name="T13" fmla="*/ T12 w 138"/>
                  <a:gd name="T14" fmla="+- 0 7615 7615"/>
                  <a:gd name="T15" fmla="*/ 7615 h 898"/>
                  <a:gd name="T16" fmla="+- 0 6540 6540"/>
                  <a:gd name="T17" fmla="*/ T16 w 138"/>
                  <a:gd name="T18" fmla="+- 0 8513 7615"/>
                  <a:gd name="T19" fmla="*/ 8513 h 8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38" h="898">
                    <a:moveTo>
                      <a:pt x="0" y="898"/>
                    </a:moveTo>
                    <a:lnTo>
                      <a:pt x="138" y="898"/>
                    </a:lnTo>
                    <a:lnTo>
                      <a:pt x="138" y="0"/>
                    </a:lnTo>
                    <a:lnTo>
                      <a:pt x="0" y="0"/>
                    </a:lnTo>
                    <a:lnTo>
                      <a:pt x="0" y="898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39" name="Group 289"/>
            <p:cNvGrpSpPr>
              <a:grpSpLocks/>
            </p:cNvGrpSpPr>
            <p:nvPr/>
          </p:nvGrpSpPr>
          <p:grpSpPr bwMode="auto">
            <a:xfrm>
              <a:off x="4186555" y="4300220"/>
              <a:ext cx="1270" cy="1184275"/>
              <a:chOff x="6533" y="7132"/>
              <a:chExt cx="2" cy="1865"/>
            </a:xfrm>
          </p:grpSpPr>
          <p:sp>
            <p:nvSpPr>
              <p:cNvPr id="3862" name="Freeform 290"/>
              <p:cNvSpPr>
                <a:spLocks/>
              </p:cNvSpPr>
              <p:nvPr/>
            </p:nvSpPr>
            <p:spPr bwMode="auto">
              <a:xfrm>
                <a:off x="6533" y="7132"/>
                <a:ext cx="2" cy="1865"/>
              </a:xfrm>
              <a:custGeom>
                <a:avLst/>
                <a:gdLst>
                  <a:gd name="T0" fmla="+- 0 7132 7132"/>
                  <a:gd name="T1" fmla="*/ 7132 h 1865"/>
                  <a:gd name="T2" fmla="+- 0 8997 7132"/>
                  <a:gd name="T3" fmla="*/ 8997 h 1865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1865">
                    <a:moveTo>
                      <a:pt x="0" y="0"/>
                    </a:moveTo>
                    <a:lnTo>
                      <a:pt x="0" y="186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40" name="Group 283"/>
            <p:cNvGrpSpPr>
              <a:grpSpLocks/>
            </p:cNvGrpSpPr>
            <p:nvPr/>
          </p:nvGrpSpPr>
          <p:grpSpPr bwMode="auto">
            <a:xfrm>
              <a:off x="3236595" y="5402580"/>
              <a:ext cx="949325" cy="76200"/>
              <a:chOff x="5037" y="8868"/>
              <a:chExt cx="1495" cy="120"/>
            </a:xfrm>
          </p:grpSpPr>
          <p:sp>
            <p:nvSpPr>
              <p:cNvPr id="3857" name="Freeform 288"/>
              <p:cNvSpPr>
                <a:spLocks/>
              </p:cNvSpPr>
              <p:nvPr/>
            </p:nvSpPr>
            <p:spPr bwMode="auto">
              <a:xfrm>
                <a:off x="5037" y="8868"/>
                <a:ext cx="1495" cy="120"/>
              </a:xfrm>
              <a:custGeom>
                <a:avLst/>
                <a:gdLst>
                  <a:gd name="T0" fmla="+- 0 5157 5037"/>
                  <a:gd name="T1" fmla="*/ T0 w 1495"/>
                  <a:gd name="T2" fmla="+- 0 8868 8868"/>
                  <a:gd name="T3" fmla="*/ 8868 h 120"/>
                  <a:gd name="T4" fmla="+- 0 5037 5037"/>
                  <a:gd name="T5" fmla="*/ T4 w 1495"/>
                  <a:gd name="T6" fmla="+- 0 8928 8868"/>
                  <a:gd name="T7" fmla="*/ 8928 h 120"/>
                  <a:gd name="T8" fmla="+- 0 5157 5037"/>
                  <a:gd name="T9" fmla="*/ T8 w 1495"/>
                  <a:gd name="T10" fmla="+- 0 8988 8868"/>
                  <a:gd name="T11" fmla="*/ 8988 h 120"/>
                  <a:gd name="T12" fmla="+- 0 5157 5037"/>
                  <a:gd name="T13" fmla="*/ T12 w 1495"/>
                  <a:gd name="T14" fmla="+- 0 8938 8868"/>
                  <a:gd name="T15" fmla="*/ 8938 h 120"/>
                  <a:gd name="T16" fmla="+- 0 5137 5037"/>
                  <a:gd name="T17" fmla="*/ T16 w 1495"/>
                  <a:gd name="T18" fmla="+- 0 8938 8868"/>
                  <a:gd name="T19" fmla="*/ 8938 h 120"/>
                  <a:gd name="T20" fmla="+- 0 5137 5037"/>
                  <a:gd name="T21" fmla="*/ T20 w 1495"/>
                  <a:gd name="T22" fmla="+- 0 8918 8868"/>
                  <a:gd name="T23" fmla="*/ 8918 h 120"/>
                  <a:gd name="T24" fmla="+- 0 5157 5037"/>
                  <a:gd name="T25" fmla="*/ T24 w 1495"/>
                  <a:gd name="T26" fmla="+- 0 8918 8868"/>
                  <a:gd name="T27" fmla="*/ 8918 h 120"/>
                  <a:gd name="T28" fmla="+- 0 5157 5037"/>
                  <a:gd name="T29" fmla="*/ T28 w 1495"/>
                  <a:gd name="T30" fmla="+- 0 8868 8868"/>
                  <a:gd name="T31" fmla="*/ 8868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495" h="120">
                    <a:moveTo>
                      <a:pt x="120" y="0"/>
                    </a:moveTo>
                    <a:lnTo>
                      <a:pt x="0" y="60"/>
                    </a:lnTo>
                    <a:lnTo>
                      <a:pt x="120" y="120"/>
                    </a:lnTo>
                    <a:lnTo>
                      <a:pt x="120" y="70"/>
                    </a:lnTo>
                    <a:lnTo>
                      <a:pt x="100" y="70"/>
                    </a:lnTo>
                    <a:lnTo>
                      <a:pt x="100" y="50"/>
                    </a:lnTo>
                    <a:lnTo>
                      <a:pt x="120" y="50"/>
                    </a:lnTo>
                    <a:lnTo>
                      <a:pt x="12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58" name="Freeform 287"/>
              <p:cNvSpPr>
                <a:spLocks/>
              </p:cNvSpPr>
              <p:nvPr/>
            </p:nvSpPr>
            <p:spPr bwMode="auto">
              <a:xfrm>
                <a:off x="5037" y="8868"/>
                <a:ext cx="1495" cy="120"/>
              </a:xfrm>
              <a:custGeom>
                <a:avLst/>
                <a:gdLst>
                  <a:gd name="T0" fmla="+- 0 6412 5037"/>
                  <a:gd name="T1" fmla="*/ T0 w 1495"/>
                  <a:gd name="T2" fmla="+- 0 8868 8868"/>
                  <a:gd name="T3" fmla="*/ 8868 h 120"/>
                  <a:gd name="T4" fmla="+- 0 6412 5037"/>
                  <a:gd name="T5" fmla="*/ T4 w 1495"/>
                  <a:gd name="T6" fmla="+- 0 8988 8868"/>
                  <a:gd name="T7" fmla="*/ 8988 h 120"/>
                  <a:gd name="T8" fmla="+- 0 6512 5037"/>
                  <a:gd name="T9" fmla="*/ T8 w 1495"/>
                  <a:gd name="T10" fmla="+- 0 8938 8868"/>
                  <a:gd name="T11" fmla="*/ 8938 h 120"/>
                  <a:gd name="T12" fmla="+- 0 6432 5037"/>
                  <a:gd name="T13" fmla="*/ T12 w 1495"/>
                  <a:gd name="T14" fmla="+- 0 8938 8868"/>
                  <a:gd name="T15" fmla="*/ 8938 h 120"/>
                  <a:gd name="T16" fmla="+- 0 6432 5037"/>
                  <a:gd name="T17" fmla="*/ T16 w 1495"/>
                  <a:gd name="T18" fmla="+- 0 8918 8868"/>
                  <a:gd name="T19" fmla="*/ 8918 h 120"/>
                  <a:gd name="T20" fmla="+- 0 6512 5037"/>
                  <a:gd name="T21" fmla="*/ T20 w 1495"/>
                  <a:gd name="T22" fmla="+- 0 8918 8868"/>
                  <a:gd name="T23" fmla="*/ 8918 h 120"/>
                  <a:gd name="T24" fmla="+- 0 6412 5037"/>
                  <a:gd name="T25" fmla="*/ T24 w 1495"/>
                  <a:gd name="T26" fmla="+- 0 8868 8868"/>
                  <a:gd name="T27" fmla="*/ 8868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495" h="120">
                    <a:moveTo>
                      <a:pt x="1375" y="0"/>
                    </a:moveTo>
                    <a:lnTo>
                      <a:pt x="1375" y="120"/>
                    </a:lnTo>
                    <a:lnTo>
                      <a:pt x="1475" y="70"/>
                    </a:lnTo>
                    <a:lnTo>
                      <a:pt x="1395" y="70"/>
                    </a:lnTo>
                    <a:lnTo>
                      <a:pt x="1395" y="50"/>
                    </a:lnTo>
                    <a:lnTo>
                      <a:pt x="1475" y="50"/>
                    </a:lnTo>
                    <a:lnTo>
                      <a:pt x="1375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59" name="Freeform 286"/>
              <p:cNvSpPr>
                <a:spLocks/>
              </p:cNvSpPr>
              <p:nvPr/>
            </p:nvSpPr>
            <p:spPr bwMode="auto">
              <a:xfrm>
                <a:off x="5037" y="8868"/>
                <a:ext cx="1495" cy="120"/>
              </a:xfrm>
              <a:custGeom>
                <a:avLst/>
                <a:gdLst>
                  <a:gd name="T0" fmla="+- 0 5157 5037"/>
                  <a:gd name="T1" fmla="*/ T0 w 1495"/>
                  <a:gd name="T2" fmla="+- 0 8918 8868"/>
                  <a:gd name="T3" fmla="*/ 8918 h 120"/>
                  <a:gd name="T4" fmla="+- 0 5137 5037"/>
                  <a:gd name="T5" fmla="*/ T4 w 1495"/>
                  <a:gd name="T6" fmla="+- 0 8918 8868"/>
                  <a:gd name="T7" fmla="*/ 8918 h 120"/>
                  <a:gd name="T8" fmla="+- 0 5137 5037"/>
                  <a:gd name="T9" fmla="*/ T8 w 1495"/>
                  <a:gd name="T10" fmla="+- 0 8938 8868"/>
                  <a:gd name="T11" fmla="*/ 8938 h 120"/>
                  <a:gd name="T12" fmla="+- 0 5157 5037"/>
                  <a:gd name="T13" fmla="*/ T12 w 1495"/>
                  <a:gd name="T14" fmla="+- 0 8938 8868"/>
                  <a:gd name="T15" fmla="*/ 8938 h 120"/>
                  <a:gd name="T16" fmla="+- 0 5157 5037"/>
                  <a:gd name="T17" fmla="*/ T16 w 1495"/>
                  <a:gd name="T18" fmla="+- 0 8918 8868"/>
                  <a:gd name="T19" fmla="*/ 8918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95" h="120">
                    <a:moveTo>
                      <a:pt x="120" y="50"/>
                    </a:moveTo>
                    <a:lnTo>
                      <a:pt x="100" y="50"/>
                    </a:lnTo>
                    <a:lnTo>
                      <a:pt x="100" y="70"/>
                    </a:lnTo>
                    <a:lnTo>
                      <a:pt x="120" y="70"/>
                    </a:lnTo>
                    <a:lnTo>
                      <a:pt x="120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60" name="Freeform 285"/>
              <p:cNvSpPr>
                <a:spLocks/>
              </p:cNvSpPr>
              <p:nvPr/>
            </p:nvSpPr>
            <p:spPr bwMode="auto">
              <a:xfrm>
                <a:off x="5037" y="8868"/>
                <a:ext cx="1495" cy="120"/>
              </a:xfrm>
              <a:custGeom>
                <a:avLst/>
                <a:gdLst>
                  <a:gd name="T0" fmla="+- 0 6412 5037"/>
                  <a:gd name="T1" fmla="*/ T0 w 1495"/>
                  <a:gd name="T2" fmla="+- 0 8918 8868"/>
                  <a:gd name="T3" fmla="*/ 8918 h 120"/>
                  <a:gd name="T4" fmla="+- 0 5157 5037"/>
                  <a:gd name="T5" fmla="*/ T4 w 1495"/>
                  <a:gd name="T6" fmla="+- 0 8918 8868"/>
                  <a:gd name="T7" fmla="*/ 8918 h 120"/>
                  <a:gd name="T8" fmla="+- 0 5157 5037"/>
                  <a:gd name="T9" fmla="*/ T8 w 1495"/>
                  <a:gd name="T10" fmla="+- 0 8938 8868"/>
                  <a:gd name="T11" fmla="*/ 8938 h 120"/>
                  <a:gd name="T12" fmla="+- 0 6412 5037"/>
                  <a:gd name="T13" fmla="*/ T12 w 1495"/>
                  <a:gd name="T14" fmla="+- 0 8938 8868"/>
                  <a:gd name="T15" fmla="*/ 8938 h 120"/>
                  <a:gd name="T16" fmla="+- 0 6412 5037"/>
                  <a:gd name="T17" fmla="*/ T16 w 1495"/>
                  <a:gd name="T18" fmla="+- 0 8918 8868"/>
                  <a:gd name="T19" fmla="*/ 8918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95" h="120">
                    <a:moveTo>
                      <a:pt x="1375" y="50"/>
                    </a:moveTo>
                    <a:lnTo>
                      <a:pt x="120" y="50"/>
                    </a:lnTo>
                    <a:lnTo>
                      <a:pt x="120" y="70"/>
                    </a:lnTo>
                    <a:lnTo>
                      <a:pt x="1375" y="70"/>
                    </a:lnTo>
                    <a:lnTo>
                      <a:pt x="1375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61" name="Freeform 284"/>
              <p:cNvSpPr>
                <a:spLocks/>
              </p:cNvSpPr>
              <p:nvPr/>
            </p:nvSpPr>
            <p:spPr bwMode="auto">
              <a:xfrm>
                <a:off x="5037" y="8868"/>
                <a:ext cx="1495" cy="120"/>
              </a:xfrm>
              <a:custGeom>
                <a:avLst/>
                <a:gdLst>
                  <a:gd name="T0" fmla="+- 0 6512 5037"/>
                  <a:gd name="T1" fmla="*/ T0 w 1495"/>
                  <a:gd name="T2" fmla="+- 0 8918 8868"/>
                  <a:gd name="T3" fmla="*/ 8918 h 120"/>
                  <a:gd name="T4" fmla="+- 0 6432 5037"/>
                  <a:gd name="T5" fmla="*/ T4 w 1495"/>
                  <a:gd name="T6" fmla="+- 0 8918 8868"/>
                  <a:gd name="T7" fmla="*/ 8918 h 120"/>
                  <a:gd name="T8" fmla="+- 0 6432 5037"/>
                  <a:gd name="T9" fmla="*/ T8 w 1495"/>
                  <a:gd name="T10" fmla="+- 0 8938 8868"/>
                  <a:gd name="T11" fmla="*/ 8938 h 120"/>
                  <a:gd name="T12" fmla="+- 0 6512 5037"/>
                  <a:gd name="T13" fmla="*/ T12 w 1495"/>
                  <a:gd name="T14" fmla="+- 0 8938 8868"/>
                  <a:gd name="T15" fmla="*/ 8938 h 120"/>
                  <a:gd name="T16" fmla="+- 0 6532 5037"/>
                  <a:gd name="T17" fmla="*/ T16 w 1495"/>
                  <a:gd name="T18" fmla="+- 0 8928 8868"/>
                  <a:gd name="T19" fmla="*/ 8928 h 120"/>
                  <a:gd name="T20" fmla="+- 0 6512 5037"/>
                  <a:gd name="T21" fmla="*/ T20 w 1495"/>
                  <a:gd name="T22" fmla="+- 0 8918 8868"/>
                  <a:gd name="T23" fmla="*/ 8918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495" h="120">
                    <a:moveTo>
                      <a:pt x="1475" y="50"/>
                    </a:moveTo>
                    <a:lnTo>
                      <a:pt x="1395" y="50"/>
                    </a:lnTo>
                    <a:lnTo>
                      <a:pt x="1395" y="70"/>
                    </a:lnTo>
                    <a:lnTo>
                      <a:pt x="1475" y="70"/>
                    </a:lnTo>
                    <a:lnTo>
                      <a:pt x="1495" y="60"/>
                    </a:lnTo>
                    <a:lnTo>
                      <a:pt x="1475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41" name="Group 277"/>
            <p:cNvGrpSpPr>
              <a:grpSpLocks/>
            </p:cNvGrpSpPr>
            <p:nvPr/>
          </p:nvGrpSpPr>
          <p:grpSpPr bwMode="auto">
            <a:xfrm>
              <a:off x="4185920" y="5402580"/>
              <a:ext cx="1236980" cy="76200"/>
              <a:chOff x="6532" y="8868"/>
              <a:chExt cx="1948" cy="120"/>
            </a:xfrm>
          </p:grpSpPr>
          <p:sp>
            <p:nvSpPr>
              <p:cNvPr id="3852" name="Freeform 282"/>
              <p:cNvSpPr>
                <a:spLocks/>
              </p:cNvSpPr>
              <p:nvPr/>
            </p:nvSpPr>
            <p:spPr bwMode="auto">
              <a:xfrm>
                <a:off x="6532" y="8868"/>
                <a:ext cx="1948" cy="120"/>
              </a:xfrm>
              <a:custGeom>
                <a:avLst/>
                <a:gdLst>
                  <a:gd name="T0" fmla="+- 0 6652 6532"/>
                  <a:gd name="T1" fmla="*/ T0 w 1948"/>
                  <a:gd name="T2" fmla="+- 0 8868 8868"/>
                  <a:gd name="T3" fmla="*/ 8868 h 120"/>
                  <a:gd name="T4" fmla="+- 0 6532 6532"/>
                  <a:gd name="T5" fmla="*/ T4 w 1948"/>
                  <a:gd name="T6" fmla="+- 0 8928 8868"/>
                  <a:gd name="T7" fmla="*/ 8928 h 120"/>
                  <a:gd name="T8" fmla="+- 0 6652 6532"/>
                  <a:gd name="T9" fmla="*/ T8 w 1948"/>
                  <a:gd name="T10" fmla="+- 0 8988 8868"/>
                  <a:gd name="T11" fmla="*/ 8988 h 120"/>
                  <a:gd name="T12" fmla="+- 0 6652 6532"/>
                  <a:gd name="T13" fmla="*/ T12 w 1948"/>
                  <a:gd name="T14" fmla="+- 0 8938 8868"/>
                  <a:gd name="T15" fmla="*/ 8938 h 120"/>
                  <a:gd name="T16" fmla="+- 0 6632 6532"/>
                  <a:gd name="T17" fmla="*/ T16 w 1948"/>
                  <a:gd name="T18" fmla="+- 0 8938 8868"/>
                  <a:gd name="T19" fmla="*/ 8938 h 120"/>
                  <a:gd name="T20" fmla="+- 0 6632 6532"/>
                  <a:gd name="T21" fmla="*/ T20 w 1948"/>
                  <a:gd name="T22" fmla="+- 0 8918 8868"/>
                  <a:gd name="T23" fmla="*/ 8918 h 120"/>
                  <a:gd name="T24" fmla="+- 0 6652 6532"/>
                  <a:gd name="T25" fmla="*/ T24 w 1948"/>
                  <a:gd name="T26" fmla="+- 0 8918 8868"/>
                  <a:gd name="T27" fmla="*/ 8918 h 120"/>
                  <a:gd name="T28" fmla="+- 0 6652 6532"/>
                  <a:gd name="T29" fmla="*/ T28 w 1948"/>
                  <a:gd name="T30" fmla="+- 0 8868 8868"/>
                  <a:gd name="T31" fmla="*/ 8868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948" h="120">
                    <a:moveTo>
                      <a:pt x="120" y="0"/>
                    </a:moveTo>
                    <a:lnTo>
                      <a:pt x="0" y="60"/>
                    </a:lnTo>
                    <a:lnTo>
                      <a:pt x="120" y="120"/>
                    </a:lnTo>
                    <a:lnTo>
                      <a:pt x="120" y="70"/>
                    </a:lnTo>
                    <a:lnTo>
                      <a:pt x="100" y="70"/>
                    </a:lnTo>
                    <a:lnTo>
                      <a:pt x="100" y="50"/>
                    </a:lnTo>
                    <a:lnTo>
                      <a:pt x="120" y="50"/>
                    </a:lnTo>
                    <a:lnTo>
                      <a:pt x="12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53" name="Freeform 281"/>
              <p:cNvSpPr>
                <a:spLocks/>
              </p:cNvSpPr>
              <p:nvPr/>
            </p:nvSpPr>
            <p:spPr bwMode="auto">
              <a:xfrm>
                <a:off x="6532" y="8868"/>
                <a:ext cx="1948" cy="120"/>
              </a:xfrm>
              <a:custGeom>
                <a:avLst/>
                <a:gdLst>
                  <a:gd name="T0" fmla="+- 0 8360 6532"/>
                  <a:gd name="T1" fmla="*/ T0 w 1948"/>
                  <a:gd name="T2" fmla="+- 0 8868 8868"/>
                  <a:gd name="T3" fmla="*/ 8868 h 120"/>
                  <a:gd name="T4" fmla="+- 0 8360 6532"/>
                  <a:gd name="T5" fmla="*/ T4 w 1948"/>
                  <a:gd name="T6" fmla="+- 0 8988 8868"/>
                  <a:gd name="T7" fmla="*/ 8988 h 120"/>
                  <a:gd name="T8" fmla="+- 0 8460 6532"/>
                  <a:gd name="T9" fmla="*/ T8 w 1948"/>
                  <a:gd name="T10" fmla="+- 0 8938 8868"/>
                  <a:gd name="T11" fmla="*/ 8938 h 120"/>
                  <a:gd name="T12" fmla="+- 0 8380 6532"/>
                  <a:gd name="T13" fmla="*/ T12 w 1948"/>
                  <a:gd name="T14" fmla="+- 0 8938 8868"/>
                  <a:gd name="T15" fmla="*/ 8938 h 120"/>
                  <a:gd name="T16" fmla="+- 0 8380 6532"/>
                  <a:gd name="T17" fmla="*/ T16 w 1948"/>
                  <a:gd name="T18" fmla="+- 0 8918 8868"/>
                  <a:gd name="T19" fmla="*/ 8918 h 120"/>
                  <a:gd name="T20" fmla="+- 0 8460 6532"/>
                  <a:gd name="T21" fmla="*/ T20 w 1948"/>
                  <a:gd name="T22" fmla="+- 0 8918 8868"/>
                  <a:gd name="T23" fmla="*/ 8918 h 120"/>
                  <a:gd name="T24" fmla="+- 0 8360 6532"/>
                  <a:gd name="T25" fmla="*/ T24 w 1948"/>
                  <a:gd name="T26" fmla="+- 0 8868 8868"/>
                  <a:gd name="T27" fmla="*/ 8868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948" h="120">
                    <a:moveTo>
                      <a:pt x="1828" y="0"/>
                    </a:moveTo>
                    <a:lnTo>
                      <a:pt x="1828" y="120"/>
                    </a:lnTo>
                    <a:lnTo>
                      <a:pt x="1928" y="70"/>
                    </a:lnTo>
                    <a:lnTo>
                      <a:pt x="1848" y="70"/>
                    </a:lnTo>
                    <a:lnTo>
                      <a:pt x="1848" y="50"/>
                    </a:lnTo>
                    <a:lnTo>
                      <a:pt x="1928" y="50"/>
                    </a:lnTo>
                    <a:lnTo>
                      <a:pt x="1828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54" name="Freeform 280"/>
              <p:cNvSpPr>
                <a:spLocks/>
              </p:cNvSpPr>
              <p:nvPr/>
            </p:nvSpPr>
            <p:spPr bwMode="auto">
              <a:xfrm>
                <a:off x="6532" y="8868"/>
                <a:ext cx="1948" cy="120"/>
              </a:xfrm>
              <a:custGeom>
                <a:avLst/>
                <a:gdLst>
                  <a:gd name="T0" fmla="+- 0 6652 6532"/>
                  <a:gd name="T1" fmla="*/ T0 w 1948"/>
                  <a:gd name="T2" fmla="+- 0 8918 8868"/>
                  <a:gd name="T3" fmla="*/ 8918 h 120"/>
                  <a:gd name="T4" fmla="+- 0 6632 6532"/>
                  <a:gd name="T5" fmla="*/ T4 w 1948"/>
                  <a:gd name="T6" fmla="+- 0 8918 8868"/>
                  <a:gd name="T7" fmla="*/ 8918 h 120"/>
                  <a:gd name="T8" fmla="+- 0 6632 6532"/>
                  <a:gd name="T9" fmla="*/ T8 w 1948"/>
                  <a:gd name="T10" fmla="+- 0 8938 8868"/>
                  <a:gd name="T11" fmla="*/ 8938 h 120"/>
                  <a:gd name="T12" fmla="+- 0 6652 6532"/>
                  <a:gd name="T13" fmla="*/ T12 w 1948"/>
                  <a:gd name="T14" fmla="+- 0 8938 8868"/>
                  <a:gd name="T15" fmla="*/ 8938 h 120"/>
                  <a:gd name="T16" fmla="+- 0 6652 6532"/>
                  <a:gd name="T17" fmla="*/ T16 w 1948"/>
                  <a:gd name="T18" fmla="+- 0 8918 8868"/>
                  <a:gd name="T19" fmla="*/ 8918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48" h="120">
                    <a:moveTo>
                      <a:pt x="120" y="50"/>
                    </a:moveTo>
                    <a:lnTo>
                      <a:pt x="100" y="50"/>
                    </a:lnTo>
                    <a:lnTo>
                      <a:pt x="100" y="70"/>
                    </a:lnTo>
                    <a:lnTo>
                      <a:pt x="120" y="70"/>
                    </a:lnTo>
                    <a:lnTo>
                      <a:pt x="120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55" name="Freeform 279"/>
              <p:cNvSpPr>
                <a:spLocks/>
              </p:cNvSpPr>
              <p:nvPr/>
            </p:nvSpPr>
            <p:spPr bwMode="auto">
              <a:xfrm>
                <a:off x="6532" y="8868"/>
                <a:ext cx="1948" cy="120"/>
              </a:xfrm>
              <a:custGeom>
                <a:avLst/>
                <a:gdLst>
                  <a:gd name="T0" fmla="+- 0 8360 6532"/>
                  <a:gd name="T1" fmla="*/ T0 w 1948"/>
                  <a:gd name="T2" fmla="+- 0 8918 8868"/>
                  <a:gd name="T3" fmla="*/ 8918 h 120"/>
                  <a:gd name="T4" fmla="+- 0 6652 6532"/>
                  <a:gd name="T5" fmla="*/ T4 w 1948"/>
                  <a:gd name="T6" fmla="+- 0 8918 8868"/>
                  <a:gd name="T7" fmla="*/ 8918 h 120"/>
                  <a:gd name="T8" fmla="+- 0 6652 6532"/>
                  <a:gd name="T9" fmla="*/ T8 w 1948"/>
                  <a:gd name="T10" fmla="+- 0 8938 8868"/>
                  <a:gd name="T11" fmla="*/ 8938 h 120"/>
                  <a:gd name="T12" fmla="+- 0 8360 6532"/>
                  <a:gd name="T13" fmla="*/ T12 w 1948"/>
                  <a:gd name="T14" fmla="+- 0 8938 8868"/>
                  <a:gd name="T15" fmla="*/ 8938 h 120"/>
                  <a:gd name="T16" fmla="+- 0 8360 6532"/>
                  <a:gd name="T17" fmla="*/ T16 w 1948"/>
                  <a:gd name="T18" fmla="+- 0 8918 8868"/>
                  <a:gd name="T19" fmla="*/ 8918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48" h="120">
                    <a:moveTo>
                      <a:pt x="1828" y="50"/>
                    </a:moveTo>
                    <a:lnTo>
                      <a:pt x="120" y="50"/>
                    </a:lnTo>
                    <a:lnTo>
                      <a:pt x="120" y="70"/>
                    </a:lnTo>
                    <a:lnTo>
                      <a:pt x="1828" y="70"/>
                    </a:lnTo>
                    <a:lnTo>
                      <a:pt x="1828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56" name="Freeform 278"/>
              <p:cNvSpPr>
                <a:spLocks/>
              </p:cNvSpPr>
              <p:nvPr/>
            </p:nvSpPr>
            <p:spPr bwMode="auto">
              <a:xfrm>
                <a:off x="6532" y="8868"/>
                <a:ext cx="1948" cy="120"/>
              </a:xfrm>
              <a:custGeom>
                <a:avLst/>
                <a:gdLst>
                  <a:gd name="T0" fmla="+- 0 8460 6532"/>
                  <a:gd name="T1" fmla="*/ T0 w 1948"/>
                  <a:gd name="T2" fmla="+- 0 8918 8868"/>
                  <a:gd name="T3" fmla="*/ 8918 h 120"/>
                  <a:gd name="T4" fmla="+- 0 8380 6532"/>
                  <a:gd name="T5" fmla="*/ T4 w 1948"/>
                  <a:gd name="T6" fmla="+- 0 8918 8868"/>
                  <a:gd name="T7" fmla="*/ 8918 h 120"/>
                  <a:gd name="T8" fmla="+- 0 8380 6532"/>
                  <a:gd name="T9" fmla="*/ T8 w 1948"/>
                  <a:gd name="T10" fmla="+- 0 8938 8868"/>
                  <a:gd name="T11" fmla="*/ 8938 h 120"/>
                  <a:gd name="T12" fmla="+- 0 8460 6532"/>
                  <a:gd name="T13" fmla="*/ T12 w 1948"/>
                  <a:gd name="T14" fmla="+- 0 8938 8868"/>
                  <a:gd name="T15" fmla="*/ 8938 h 120"/>
                  <a:gd name="T16" fmla="+- 0 8480 6532"/>
                  <a:gd name="T17" fmla="*/ T16 w 1948"/>
                  <a:gd name="T18" fmla="+- 0 8928 8868"/>
                  <a:gd name="T19" fmla="*/ 8928 h 120"/>
                  <a:gd name="T20" fmla="+- 0 8460 6532"/>
                  <a:gd name="T21" fmla="*/ T20 w 1948"/>
                  <a:gd name="T22" fmla="+- 0 8918 8868"/>
                  <a:gd name="T23" fmla="*/ 8918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948" h="120">
                    <a:moveTo>
                      <a:pt x="1928" y="50"/>
                    </a:moveTo>
                    <a:lnTo>
                      <a:pt x="1848" y="50"/>
                    </a:lnTo>
                    <a:lnTo>
                      <a:pt x="1848" y="70"/>
                    </a:lnTo>
                    <a:lnTo>
                      <a:pt x="1928" y="70"/>
                    </a:lnTo>
                    <a:lnTo>
                      <a:pt x="1948" y="60"/>
                    </a:lnTo>
                    <a:lnTo>
                      <a:pt x="1928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42" name="Group 271"/>
            <p:cNvGrpSpPr>
              <a:grpSpLocks/>
            </p:cNvGrpSpPr>
            <p:nvPr/>
          </p:nvGrpSpPr>
          <p:grpSpPr bwMode="auto">
            <a:xfrm>
              <a:off x="5422900" y="5529580"/>
              <a:ext cx="1747520" cy="76200"/>
              <a:chOff x="8480" y="9068"/>
              <a:chExt cx="2752" cy="120"/>
            </a:xfrm>
          </p:grpSpPr>
          <p:sp>
            <p:nvSpPr>
              <p:cNvPr id="3847" name="Freeform 276"/>
              <p:cNvSpPr>
                <a:spLocks/>
              </p:cNvSpPr>
              <p:nvPr/>
            </p:nvSpPr>
            <p:spPr bwMode="auto">
              <a:xfrm>
                <a:off x="8480" y="9068"/>
                <a:ext cx="2752" cy="120"/>
              </a:xfrm>
              <a:custGeom>
                <a:avLst/>
                <a:gdLst>
                  <a:gd name="T0" fmla="+- 0 8600 8480"/>
                  <a:gd name="T1" fmla="*/ T0 w 2752"/>
                  <a:gd name="T2" fmla="+- 0 9068 9068"/>
                  <a:gd name="T3" fmla="*/ 9068 h 120"/>
                  <a:gd name="T4" fmla="+- 0 8480 8480"/>
                  <a:gd name="T5" fmla="*/ T4 w 2752"/>
                  <a:gd name="T6" fmla="+- 0 9128 9068"/>
                  <a:gd name="T7" fmla="*/ 9128 h 120"/>
                  <a:gd name="T8" fmla="+- 0 8600 8480"/>
                  <a:gd name="T9" fmla="*/ T8 w 2752"/>
                  <a:gd name="T10" fmla="+- 0 9188 9068"/>
                  <a:gd name="T11" fmla="*/ 9188 h 120"/>
                  <a:gd name="T12" fmla="+- 0 8600 8480"/>
                  <a:gd name="T13" fmla="*/ T12 w 2752"/>
                  <a:gd name="T14" fmla="+- 0 9138 9068"/>
                  <a:gd name="T15" fmla="*/ 9138 h 120"/>
                  <a:gd name="T16" fmla="+- 0 8580 8480"/>
                  <a:gd name="T17" fmla="*/ T16 w 2752"/>
                  <a:gd name="T18" fmla="+- 0 9138 9068"/>
                  <a:gd name="T19" fmla="*/ 9138 h 120"/>
                  <a:gd name="T20" fmla="+- 0 8580 8480"/>
                  <a:gd name="T21" fmla="*/ T20 w 2752"/>
                  <a:gd name="T22" fmla="+- 0 9118 9068"/>
                  <a:gd name="T23" fmla="*/ 9118 h 120"/>
                  <a:gd name="T24" fmla="+- 0 8600 8480"/>
                  <a:gd name="T25" fmla="*/ T24 w 2752"/>
                  <a:gd name="T26" fmla="+- 0 9118 9068"/>
                  <a:gd name="T27" fmla="*/ 9118 h 120"/>
                  <a:gd name="T28" fmla="+- 0 8600 8480"/>
                  <a:gd name="T29" fmla="*/ T28 w 2752"/>
                  <a:gd name="T30" fmla="+- 0 9068 9068"/>
                  <a:gd name="T31" fmla="*/ 9068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752" h="120">
                    <a:moveTo>
                      <a:pt x="120" y="0"/>
                    </a:moveTo>
                    <a:lnTo>
                      <a:pt x="0" y="60"/>
                    </a:lnTo>
                    <a:lnTo>
                      <a:pt x="120" y="120"/>
                    </a:lnTo>
                    <a:lnTo>
                      <a:pt x="120" y="70"/>
                    </a:lnTo>
                    <a:lnTo>
                      <a:pt x="100" y="70"/>
                    </a:lnTo>
                    <a:lnTo>
                      <a:pt x="100" y="50"/>
                    </a:lnTo>
                    <a:lnTo>
                      <a:pt x="120" y="50"/>
                    </a:lnTo>
                    <a:lnTo>
                      <a:pt x="12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48" name="Freeform 275"/>
              <p:cNvSpPr>
                <a:spLocks/>
              </p:cNvSpPr>
              <p:nvPr/>
            </p:nvSpPr>
            <p:spPr bwMode="auto">
              <a:xfrm>
                <a:off x="8480" y="9068"/>
                <a:ext cx="2752" cy="120"/>
              </a:xfrm>
              <a:custGeom>
                <a:avLst/>
                <a:gdLst>
                  <a:gd name="T0" fmla="+- 0 11112 8480"/>
                  <a:gd name="T1" fmla="*/ T0 w 2752"/>
                  <a:gd name="T2" fmla="+- 0 9068 9068"/>
                  <a:gd name="T3" fmla="*/ 9068 h 120"/>
                  <a:gd name="T4" fmla="+- 0 11112 8480"/>
                  <a:gd name="T5" fmla="*/ T4 w 2752"/>
                  <a:gd name="T6" fmla="+- 0 9188 9068"/>
                  <a:gd name="T7" fmla="*/ 9188 h 120"/>
                  <a:gd name="T8" fmla="+- 0 11212 8480"/>
                  <a:gd name="T9" fmla="*/ T8 w 2752"/>
                  <a:gd name="T10" fmla="+- 0 9138 9068"/>
                  <a:gd name="T11" fmla="*/ 9138 h 120"/>
                  <a:gd name="T12" fmla="+- 0 11133 8480"/>
                  <a:gd name="T13" fmla="*/ T12 w 2752"/>
                  <a:gd name="T14" fmla="+- 0 9138 9068"/>
                  <a:gd name="T15" fmla="*/ 9138 h 120"/>
                  <a:gd name="T16" fmla="+- 0 11133 8480"/>
                  <a:gd name="T17" fmla="*/ T16 w 2752"/>
                  <a:gd name="T18" fmla="+- 0 9118 9068"/>
                  <a:gd name="T19" fmla="*/ 9118 h 120"/>
                  <a:gd name="T20" fmla="+- 0 11212 8480"/>
                  <a:gd name="T21" fmla="*/ T20 w 2752"/>
                  <a:gd name="T22" fmla="+- 0 9118 9068"/>
                  <a:gd name="T23" fmla="*/ 9118 h 120"/>
                  <a:gd name="T24" fmla="+- 0 11112 8480"/>
                  <a:gd name="T25" fmla="*/ T24 w 2752"/>
                  <a:gd name="T26" fmla="+- 0 9068 9068"/>
                  <a:gd name="T27" fmla="*/ 9068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52" h="120">
                    <a:moveTo>
                      <a:pt x="2632" y="0"/>
                    </a:moveTo>
                    <a:lnTo>
                      <a:pt x="2632" y="120"/>
                    </a:lnTo>
                    <a:lnTo>
                      <a:pt x="2732" y="70"/>
                    </a:lnTo>
                    <a:lnTo>
                      <a:pt x="2653" y="70"/>
                    </a:lnTo>
                    <a:lnTo>
                      <a:pt x="2653" y="50"/>
                    </a:lnTo>
                    <a:lnTo>
                      <a:pt x="2732" y="50"/>
                    </a:lnTo>
                    <a:lnTo>
                      <a:pt x="2632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49" name="Freeform 274"/>
              <p:cNvSpPr>
                <a:spLocks/>
              </p:cNvSpPr>
              <p:nvPr/>
            </p:nvSpPr>
            <p:spPr bwMode="auto">
              <a:xfrm>
                <a:off x="8480" y="9068"/>
                <a:ext cx="2752" cy="120"/>
              </a:xfrm>
              <a:custGeom>
                <a:avLst/>
                <a:gdLst>
                  <a:gd name="T0" fmla="+- 0 8600 8480"/>
                  <a:gd name="T1" fmla="*/ T0 w 2752"/>
                  <a:gd name="T2" fmla="+- 0 9118 9068"/>
                  <a:gd name="T3" fmla="*/ 9118 h 120"/>
                  <a:gd name="T4" fmla="+- 0 8580 8480"/>
                  <a:gd name="T5" fmla="*/ T4 w 2752"/>
                  <a:gd name="T6" fmla="+- 0 9118 9068"/>
                  <a:gd name="T7" fmla="*/ 9118 h 120"/>
                  <a:gd name="T8" fmla="+- 0 8580 8480"/>
                  <a:gd name="T9" fmla="*/ T8 w 2752"/>
                  <a:gd name="T10" fmla="+- 0 9138 9068"/>
                  <a:gd name="T11" fmla="*/ 9138 h 120"/>
                  <a:gd name="T12" fmla="+- 0 8600 8480"/>
                  <a:gd name="T13" fmla="*/ T12 w 2752"/>
                  <a:gd name="T14" fmla="+- 0 9138 9068"/>
                  <a:gd name="T15" fmla="*/ 9138 h 120"/>
                  <a:gd name="T16" fmla="+- 0 8600 8480"/>
                  <a:gd name="T17" fmla="*/ T16 w 2752"/>
                  <a:gd name="T18" fmla="+- 0 9118 9068"/>
                  <a:gd name="T19" fmla="*/ 9118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52" h="120">
                    <a:moveTo>
                      <a:pt x="120" y="50"/>
                    </a:moveTo>
                    <a:lnTo>
                      <a:pt x="100" y="50"/>
                    </a:lnTo>
                    <a:lnTo>
                      <a:pt x="100" y="70"/>
                    </a:lnTo>
                    <a:lnTo>
                      <a:pt x="120" y="70"/>
                    </a:lnTo>
                    <a:lnTo>
                      <a:pt x="120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50" name="Freeform 273"/>
              <p:cNvSpPr>
                <a:spLocks/>
              </p:cNvSpPr>
              <p:nvPr/>
            </p:nvSpPr>
            <p:spPr bwMode="auto">
              <a:xfrm>
                <a:off x="8480" y="9068"/>
                <a:ext cx="2752" cy="120"/>
              </a:xfrm>
              <a:custGeom>
                <a:avLst/>
                <a:gdLst>
                  <a:gd name="T0" fmla="+- 0 11112 8480"/>
                  <a:gd name="T1" fmla="*/ T0 w 2752"/>
                  <a:gd name="T2" fmla="+- 0 9118 9068"/>
                  <a:gd name="T3" fmla="*/ 9118 h 120"/>
                  <a:gd name="T4" fmla="+- 0 8600 8480"/>
                  <a:gd name="T5" fmla="*/ T4 w 2752"/>
                  <a:gd name="T6" fmla="+- 0 9118 9068"/>
                  <a:gd name="T7" fmla="*/ 9118 h 120"/>
                  <a:gd name="T8" fmla="+- 0 8600 8480"/>
                  <a:gd name="T9" fmla="*/ T8 w 2752"/>
                  <a:gd name="T10" fmla="+- 0 9138 9068"/>
                  <a:gd name="T11" fmla="*/ 9138 h 120"/>
                  <a:gd name="T12" fmla="+- 0 11112 8480"/>
                  <a:gd name="T13" fmla="*/ T12 w 2752"/>
                  <a:gd name="T14" fmla="+- 0 9138 9068"/>
                  <a:gd name="T15" fmla="*/ 9138 h 120"/>
                  <a:gd name="T16" fmla="+- 0 11112 8480"/>
                  <a:gd name="T17" fmla="*/ T16 w 2752"/>
                  <a:gd name="T18" fmla="+- 0 9118 9068"/>
                  <a:gd name="T19" fmla="*/ 9118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52" h="120">
                    <a:moveTo>
                      <a:pt x="2632" y="50"/>
                    </a:moveTo>
                    <a:lnTo>
                      <a:pt x="120" y="50"/>
                    </a:lnTo>
                    <a:lnTo>
                      <a:pt x="120" y="70"/>
                    </a:lnTo>
                    <a:lnTo>
                      <a:pt x="2632" y="70"/>
                    </a:lnTo>
                    <a:lnTo>
                      <a:pt x="2632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51" name="Freeform 272"/>
              <p:cNvSpPr>
                <a:spLocks/>
              </p:cNvSpPr>
              <p:nvPr/>
            </p:nvSpPr>
            <p:spPr bwMode="auto">
              <a:xfrm>
                <a:off x="8480" y="9068"/>
                <a:ext cx="2752" cy="120"/>
              </a:xfrm>
              <a:custGeom>
                <a:avLst/>
                <a:gdLst>
                  <a:gd name="T0" fmla="+- 0 11212 8480"/>
                  <a:gd name="T1" fmla="*/ T0 w 2752"/>
                  <a:gd name="T2" fmla="+- 0 9118 9068"/>
                  <a:gd name="T3" fmla="*/ 9118 h 120"/>
                  <a:gd name="T4" fmla="+- 0 11133 8480"/>
                  <a:gd name="T5" fmla="*/ T4 w 2752"/>
                  <a:gd name="T6" fmla="+- 0 9118 9068"/>
                  <a:gd name="T7" fmla="*/ 9118 h 120"/>
                  <a:gd name="T8" fmla="+- 0 11133 8480"/>
                  <a:gd name="T9" fmla="*/ T8 w 2752"/>
                  <a:gd name="T10" fmla="+- 0 9138 9068"/>
                  <a:gd name="T11" fmla="*/ 9138 h 120"/>
                  <a:gd name="T12" fmla="+- 0 11212 8480"/>
                  <a:gd name="T13" fmla="*/ T12 w 2752"/>
                  <a:gd name="T14" fmla="+- 0 9138 9068"/>
                  <a:gd name="T15" fmla="*/ 9138 h 120"/>
                  <a:gd name="T16" fmla="+- 0 11232 8480"/>
                  <a:gd name="T17" fmla="*/ T16 w 2752"/>
                  <a:gd name="T18" fmla="+- 0 9128 9068"/>
                  <a:gd name="T19" fmla="*/ 9128 h 120"/>
                  <a:gd name="T20" fmla="+- 0 11212 8480"/>
                  <a:gd name="T21" fmla="*/ T20 w 2752"/>
                  <a:gd name="T22" fmla="+- 0 9118 9068"/>
                  <a:gd name="T23" fmla="*/ 9118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752" h="120">
                    <a:moveTo>
                      <a:pt x="2732" y="50"/>
                    </a:moveTo>
                    <a:lnTo>
                      <a:pt x="2653" y="50"/>
                    </a:lnTo>
                    <a:lnTo>
                      <a:pt x="2653" y="70"/>
                    </a:lnTo>
                    <a:lnTo>
                      <a:pt x="2732" y="70"/>
                    </a:lnTo>
                    <a:lnTo>
                      <a:pt x="2752" y="60"/>
                    </a:lnTo>
                    <a:lnTo>
                      <a:pt x="2732" y="5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46" name="Group 269"/>
            <p:cNvGrpSpPr>
              <a:grpSpLocks/>
            </p:cNvGrpSpPr>
            <p:nvPr/>
          </p:nvGrpSpPr>
          <p:grpSpPr bwMode="auto">
            <a:xfrm>
              <a:off x="7342505" y="4651375"/>
              <a:ext cx="493395" cy="1270"/>
              <a:chOff x="11503" y="7685"/>
              <a:chExt cx="777" cy="2"/>
            </a:xfrm>
          </p:grpSpPr>
          <p:sp>
            <p:nvSpPr>
              <p:cNvPr id="3846" name="Freeform 270"/>
              <p:cNvSpPr>
                <a:spLocks/>
              </p:cNvSpPr>
              <p:nvPr/>
            </p:nvSpPr>
            <p:spPr bwMode="auto">
              <a:xfrm>
                <a:off x="11503" y="7685"/>
                <a:ext cx="777" cy="2"/>
              </a:xfrm>
              <a:custGeom>
                <a:avLst/>
                <a:gdLst>
                  <a:gd name="T0" fmla="+- 0 11503 11503"/>
                  <a:gd name="T1" fmla="*/ T0 w 777"/>
                  <a:gd name="T2" fmla="+- 0 12280 11503"/>
                  <a:gd name="T3" fmla="*/ T2 w 777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777">
                    <a:moveTo>
                      <a:pt x="0" y="0"/>
                    </a:moveTo>
                    <a:lnTo>
                      <a:pt x="777" y="0"/>
                    </a:lnTo>
                  </a:path>
                </a:pathLst>
              </a:custGeom>
              <a:noFill/>
              <a:ln w="28575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47" name="Group 265"/>
            <p:cNvGrpSpPr>
              <a:grpSpLocks/>
            </p:cNvGrpSpPr>
            <p:nvPr/>
          </p:nvGrpSpPr>
          <p:grpSpPr bwMode="auto">
            <a:xfrm>
              <a:off x="4476750" y="4511675"/>
              <a:ext cx="1270" cy="131445"/>
              <a:chOff x="6990" y="7465"/>
              <a:chExt cx="2" cy="207"/>
            </a:xfrm>
          </p:grpSpPr>
          <p:sp>
            <p:nvSpPr>
              <p:cNvPr id="3845" name="Freeform 268"/>
              <p:cNvSpPr>
                <a:spLocks/>
              </p:cNvSpPr>
              <p:nvPr/>
            </p:nvSpPr>
            <p:spPr bwMode="auto">
              <a:xfrm>
                <a:off x="6990" y="7465"/>
                <a:ext cx="2" cy="207"/>
              </a:xfrm>
              <a:custGeom>
                <a:avLst/>
                <a:gdLst>
                  <a:gd name="T0" fmla="+- 0 7465 7465"/>
                  <a:gd name="T1" fmla="*/ 7465 h 207"/>
                  <a:gd name="T2" fmla="+- 0 7672 7465"/>
                  <a:gd name="T3" fmla="*/ 7672 h 20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07">
                    <a:moveTo>
                      <a:pt x="0" y="0"/>
                    </a:moveTo>
                    <a:lnTo>
                      <a:pt x="0" y="207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339" name="Picture 26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0" y="7189"/>
                <a:ext cx="195" cy="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38" name="Picture 26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0" y="7143"/>
                <a:ext cx="195" cy="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648" name="Group 263"/>
            <p:cNvGrpSpPr>
              <a:grpSpLocks/>
            </p:cNvGrpSpPr>
            <p:nvPr/>
          </p:nvGrpSpPr>
          <p:grpSpPr bwMode="auto">
            <a:xfrm>
              <a:off x="4406900" y="4307205"/>
              <a:ext cx="123825" cy="237490"/>
              <a:chOff x="6880" y="7143"/>
              <a:chExt cx="195" cy="374"/>
            </a:xfrm>
          </p:grpSpPr>
          <p:sp>
            <p:nvSpPr>
              <p:cNvPr id="3844" name="Freeform 264"/>
              <p:cNvSpPr>
                <a:spLocks/>
              </p:cNvSpPr>
              <p:nvPr/>
            </p:nvSpPr>
            <p:spPr bwMode="auto">
              <a:xfrm>
                <a:off x="6880" y="7143"/>
                <a:ext cx="195" cy="374"/>
              </a:xfrm>
              <a:custGeom>
                <a:avLst/>
                <a:gdLst>
                  <a:gd name="T0" fmla="+- 0 7075 6880"/>
                  <a:gd name="T1" fmla="*/ T0 w 195"/>
                  <a:gd name="T2" fmla="+- 0 7189 7143"/>
                  <a:gd name="T3" fmla="*/ 7189 h 374"/>
                  <a:gd name="T4" fmla="+- 0 7017 6880"/>
                  <a:gd name="T5" fmla="*/ T4 w 195"/>
                  <a:gd name="T6" fmla="+- 0 7232 7143"/>
                  <a:gd name="T7" fmla="*/ 7232 h 374"/>
                  <a:gd name="T8" fmla="+- 0 6990 6880"/>
                  <a:gd name="T9" fmla="*/ T8 w 195"/>
                  <a:gd name="T10" fmla="+- 0 7236 7143"/>
                  <a:gd name="T11" fmla="*/ 7236 h 374"/>
                  <a:gd name="T12" fmla="+- 0 6958 6880"/>
                  <a:gd name="T13" fmla="*/ T12 w 195"/>
                  <a:gd name="T14" fmla="+- 0 7234 7143"/>
                  <a:gd name="T15" fmla="*/ 7234 h 374"/>
                  <a:gd name="T16" fmla="+- 0 6893 6880"/>
                  <a:gd name="T17" fmla="*/ T16 w 195"/>
                  <a:gd name="T18" fmla="+- 0 7213 7143"/>
                  <a:gd name="T19" fmla="*/ 7213 h 374"/>
                  <a:gd name="T20" fmla="+- 0 6880 6880"/>
                  <a:gd name="T21" fmla="*/ T20 w 195"/>
                  <a:gd name="T22" fmla="+- 0 7189 7143"/>
                  <a:gd name="T23" fmla="*/ 7189 h 374"/>
                  <a:gd name="T24" fmla="+- 0 6884 6880"/>
                  <a:gd name="T25" fmla="*/ T24 w 195"/>
                  <a:gd name="T26" fmla="+- 0 7176 7143"/>
                  <a:gd name="T27" fmla="*/ 7176 h 374"/>
                  <a:gd name="T28" fmla="+- 0 6896 6880"/>
                  <a:gd name="T29" fmla="*/ T28 w 195"/>
                  <a:gd name="T30" fmla="+- 0 7163 7143"/>
                  <a:gd name="T31" fmla="*/ 7163 h 374"/>
                  <a:gd name="T32" fmla="+- 0 6915 6880"/>
                  <a:gd name="T33" fmla="*/ T32 w 195"/>
                  <a:gd name="T34" fmla="+- 0 7153 7143"/>
                  <a:gd name="T35" fmla="*/ 7153 h 374"/>
                  <a:gd name="T36" fmla="+- 0 6938 6880"/>
                  <a:gd name="T37" fmla="*/ T36 w 195"/>
                  <a:gd name="T38" fmla="+- 0 7146 7143"/>
                  <a:gd name="T39" fmla="*/ 7146 h 374"/>
                  <a:gd name="T40" fmla="+- 0 6965 6880"/>
                  <a:gd name="T41" fmla="*/ T40 w 195"/>
                  <a:gd name="T42" fmla="+- 0 7143 7143"/>
                  <a:gd name="T43" fmla="*/ 7143 h 374"/>
                  <a:gd name="T44" fmla="+- 0 6997 6880"/>
                  <a:gd name="T45" fmla="*/ T44 w 195"/>
                  <a:gd name="T46" fmla="+- 0 7144 7143"/>
                  <a:gd name="T47" fmla="*/ 7144 h 374"/>
                  <a:gd name="T48" fmla="+- 0 7062 6880"/>
                  <a:gd name="T49" fmla="*/ T48 w 195"/>
                  <a:gd name="T50" fmla="+- 0 7166 7143"/>
                  <a:gd name="T51" fmla="*/ 7166 h 374"/>
                  <a:gd name="T52" fmla="+- 0 7075 6880"/>
                  <a:gd name="T53" fmla="*/ T52 w 195"/>
                  <a:gd name="T54" fmla="+- 0 7189 7143"/>
                  <a:gd name="T55" fmla="*/ 7189 h 374"/>
                  <a:gd name="T56" fmla="+- 0 7075 6880"/>
                  <a:gd name="T57" fmla="*/ T56 w 195"/>
                  <a:gd name="T58" fmla="+- 0 7471 7143"/>
                  <a:gd name="T59" fmla="*/ 7471 h 374"/>
                  <a:gd name="T60" fmla="+- 0 7071 6880"/>
                  <a:gd name="T61" fmla="*/ T60 w 195"/>
                  <a:gd name="T62" fmla="+- 0 7484 7143"/>
                  <a:gd name="T63" fmla="*/ 7484 h 374"/>
                  <a:gd name="T64" fmla="+- 0 7059 6880"/>
                  <a:gd name="T65" fmla="*/ T64 w 195"/>
                  <a:gd name="T66" fmla="+- 0 7497 7143"/>
                  <a:gd name="T67" fmla="*/ 7497 h 374"/>
                  <a:gd name="T68" fmla="+- 0 7040 6880"/>
                  <a:gd name="T69" fmla="*/ T68 w 195"/>
                  <a:gd name="T70" fmla="+- 0 7506 7143"/>
                  <a:gd name="T71" fmla="*/ 7506 h 374"/>
                  <a:gd name="T72" fmla="+- 0 7017 6880"/>
                  <a:gd name="T73" fmla="*/ T72 w 195"/>
                  <a:gd name="T74" fmla="+- 0 7513 7143"/>
                  <a:gd name="T75" fmla="*/ 7513 h 374"/>
                  <a:gd name="T76" fmla="+- 0 6990 6880"/>
                  <a:gd name="T77" fmla="*/ T76 w 195"/>
                  <a:gd name="T78" fmla="+- 0 7517 7143"/>
                  <a:gd name="T79" fmla="*/ 7517 h 374"/>
                  <a:gd name="T80" fmla="+- 0 6958 6880"/>
                  <a:gd name="T81" fmla="*/ T80 w 195"/>
                  <a:gd name="T82" fmla="+- 0 7516 7143"/>
                  <a:gd name="T83" fmla="*/ 7516 h 374"/>
                  <a:gd name="T84" fmla="+- 0 6893 6880"/>
                  <a:gd name="T85" fmla="*/ T84 w 195"/>
                  <a:gd name="T86" fmla="+- 0 7494 7143"/>
                  <a:gd name="T87" fmla="*/ 7494 h 374"/>
                  <a:gd name="T88" fmla="+- 0 6880 6880"/>
                  <a:gd name="T89" fmla="*/ T88 w 195"/>
                  <a:gd name="T90" fmla="+- 0 7471 7143"/>
                  <a:gd name="T91" fmla="*/ 7471 h 374"/>
                  <a:gd name="T92" fmla="+- 0 6880 6880"/>
                  <a:gd name="T93" fmla="*/ T92 w 195"/>
                  <a:gd name="T94" fmla="+- 0 7189 7143"/>
                  <a:gd name="T95" fmla="*/ 7189 h 3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195" h="374">
                    <a:moveTo>
                      <a:pt x="195" y="46"/>
                    </a:moveTo>
                    <a:lnTo>
                      <a:pt x="137" y="89"/>
                    </a:lnTo>
                    <a:lnTo>
                      <a:pt x="110" y="93"/>
                    </a:lnTo>
                    <a:lnTo>
                      <a:pt x="78" y="91"/>
                    </a:lnTo>
                    <a:lnTo>
                      <a:pt x="13" y="70"/>
                    </a:lnTo>
                    <a:lnTo>
                      <a:pt x="0" y="46"/>
                    </a:lnTo>
                    <a:lnTo>
                      <a:pt x="4" y="33"/>
                    </a:lnTo>
                    <a:lnTo>
                      <a:pt x="16" y="20"/>
                    </a:lnTo>
                    <a:lnTo>
                      <a:pt x="35" y="10"/>
                    </a:lnTo>
                    <a:lnTo>
                      <a:pt x="58" y="3"/>
                    </a:lnTo>
                    <a:lnTo>
                      <a:pt x="85" y="0"/>
                    </a:lnTo>
                    <a:lnTo>
                      <a:pt x="117" y="1"/>
                    </a:lnTo>
                    <a:lnTo>
                      <a:pt x="182" y="23"/>
                    </a:lnTo>
                    <a:lnTo>
                      <a:pt x="195" y="46"/>
                    </a:lnTo>
                    <a:lnTo>
                      <a:pt x="195" y="328"/>
                    </a:lnTo>
                    <a:lnTo>
                      <a:pt x="191" y="341"/>
                    </a:lnTo>
                    <a:lnTo>
                      <a:pt x="179" y="354"/>
                    </a:lnTo>
                    <a:lnTo>
                      <a:pt x="160" y="363"/>
                    </a:lnTo>
                    <a:lnTo>
                      <a:pt x="137" y="370"/>
                    </a:lnTo>
                    <a:lnTo>
                      <a:pt x="110" y="374"/>
                    </a:lnTo>
                    <a:lnTo>
                      <a:pt x="78" y="373"/>
                    </a:lnTo>
                    <a:lnTo>
                      <a:pt x="13" y="351"/>
                    </a:lnTo>
                    <a:lnTo>
                      <a:pt x="0" y="328"/>
                    </a:lnTo>
                    <a:lnTo>
                      <a:pt x="0" y="4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63" name="Group 186"/>
            <p:cNvGrpSpPr>
              <a:grpSpLocks/>
            </p:cNvGrpSpPr>
            <p:nvPr/>
          </p:nvGrpSpPr>
          <p:grpSpPr bwMode="auto">
            <a:xfrm>
              <a:off x="7494270" y="5065395"/>
              <a:ext cx="100330" cy="41910"/>
              <a:chOff x="11742" y="8337"/>
              <a:chExt cx="158" cy="66"/>
            </a:xfrm>
          </p:grpSpPr>
          <p:sp>
            <p:nvSpPr>
              <p:cNvPr id="3813" name="Freeform 187"/>
              <p:cNvSpPr>
                <a:spLocks/>
              </p:cNvSpPr>
              <p:nvPr/>
            </p:nvSpPr>
            <p:spPr bwMode="auto">
              <a:xfrm>
                <a:off x="11742" y="8337"/>
                <a:ext cx="158" cy="66"/>
              </a:xfrm>
              <a:custGeom>
                <a:avLst/>
                <a:gdLst>
                  <a:gd name="T0" fmla="+- 0 11900 11742"/>
                  <a:gd name="T1" fmla="*/ T0 w 158"/>
                  <a:gd name="T2" fmla="+- 0 8344 8337"/>
                  <a:gd name="T3" fmla="*/ 8344 h 66"/>
                  <a:gd name="T4" fmla="+- 0 11887 11742"/>
                  <a:gd name="T5" fmla="*/ T4 w 158"/>
                  <a:gd name="T6" fmla="+- 0 8366 8337"/>
                  <a:gd name="T7" fmla="*/ 8366 h 66"/>
                  <a:gd name="T8" fmla="+- 0 11872 11742"/>
                  <a:gd name="T9" fmla="*/ T8 w 158"/>
                  <a:gd name="T10" fmla="+- 0 8383 8337"/>
                  <a:gd name="T11" fmla="*/ 8383 h 66"/>
                  <a:gd name="T12" fmla="+- 0 11856 11742"/>
                  <a:gd name="T13" fmla="*/ T12 w 158"/>
                  <a:gd name="T14" fmla="+- 0 8395 8337"/>
                  <a:gd name="T15" fmla="*/ 8395 h 66"/>
                  <a:gd name="T16" fmla="+- 0 11839 11742"/>
                  <a:gd name="T17" fmla="*/ T16 w 158"/>
                  <a:gd name="T18" fmla="+- 0 8403 8337"/>
                  <a:gd name="T19" fmla="*/ 8403 h 66"/>
                  <a:gd name="T20" fmla="+- 0 11817 11742"/>
                  <a:gd name="T21" fmla="*/ T20 w 158"/>
                  <a:gd name="T22" fmla="+- 0 8402 8337"/>
                  <a:gd name="T23" fmla="*/ 8402 h 66"/>
                  <a:gd name="T24" fmla="+- 0 11798 11742"/>
                  <a:gd name="T25" fmla="*/ T24 w 158"/>
                  <a:gd name="T26" fmla="+- 0 8396 8337"/>
                  <a:gd name="T27" fmla="*/ 8396 h 66"/>
                  <a:gd name="T28" fmla="+- 0 11781 11742"/>
                  <a:gd name="T29" fmla="*/ T28 w 158"/>
                  <a:gd name="T30" fmla="+- 0 8387 8337"/>
                  <a:gd name="T31" fmla="*/ 8387 h 66"/>
                  <a:gd name="T32" fmla="+- 0 11766 11742"/>
                  <a:gd name="T33" fmla="*/ T32 w 158"/>
                  <a:gd name="T34" fmla="+- 0 8374 8337"/>
                  <a:gd name="T35" fmla="*/ 8374 h 66"/>
                  <a:gd name="T36" fmla="+- 0 11753 11742"/>
                  <a:gd name="T37" fmla="*/ T36 w 158"/>
                  <a:gd name="T38" fmla="+- 0 8357 8337"/>
                  <a:gd name="T39" fmla="*/ 8357 h 66"/>
                  <a:gd name="T40" fmla="+- 0 11742 11742"/>
                  <a:gd name="T41" fmla="*/ T40 w 158"/>
                  <a:gd name="T42" fmla="+- 0 8337 8337"/>
                  <a:gd name="T43" fmla="*/ 8337 h 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58" h="66">
                    <a:moveTo>
                      <a:pt x="158" y="7"/>
                    </a:moveTo>
                    <a:lnTo>
                      <a:pt x="145" y="29"/>
                    </a:lnTo>
                    <a:lnTo>
                      <a:pt x="130" y="46"/>
                    </a:lnTo>
                    <a:lnTo>
                      <a:pt x="114" y="58"/>
                    </a:lnTo>
                    <a:lnTo>
                      <a:pt x="97" y="66"/>
                    </a:lnTo>
                    <a:lnTo>
                      <a:pt x="75" y="65"/>
                    </a:lnTo>
                    <a:lnTo>
                      <a:pt x="56" y="59"/>
                    </a:lnTo>
                    <a:lnTo>
                      <a:pt x="39" y="50"/>
                    </a:lnTo>
                    <a:lnTo>
                      <a:pt x="24" y="37"/>
                    </a:lnTo>
                    <a:lnTo>
                      <a:pt x="11" y="2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664" name="Group 184"/>
            <p:cNvGrpSpPr>
              <a:grpSpLocks/>
            </p:cNvGrpSpPr>
            <p:nvPr/>
          </p:nvGrpSpPr>
          <p:grpSpPr bwMode="auto">
            <a:xfrm>
              <a:off x="7495540" y="5155565"/>
              <a:ext cx="98425" cy="41275"/>
              <a:chOff x="11744" y="8479"/>
              <a:chExt cx="155" cy="65"/>
            </a:xfrm>
          </p:grpSpPr>
          <p:sp>
            <p:nvSpPr>
              <p:cNvPr id="3812" name="Freeform 185"/>
              <p:cNvSpPr>
                <a:spLocks/>
              </p:cNvSpPr>
              <p:nvPr/>
            </p:nvSpPr>
            <p:spPr bwMode="auto">
              <a:xfrm>
                <a:off x="11744" y="8479"/>
                <a:ext cx="155" cy="65"/>
              </a:xfrm>
              <a:custGeom>
                <a:avLst/>
                <a:gdLst>
                  <a:gd name="T0" fmla="+- 0 11744 11744"/>
                  <a:gd name="T1" fmla="*/ T0 w 155"/>
                  <a:gd name="T2" fmla="+- 0 8544 8479"/>
                  <a:gd name="T3" fmla="*/ 8544 h 65"/>
                  <a:gd name="T4" fmla="+- 0 11783 11744"/>
                  <a:gd name="T5" fmla="*/ T4 w 155"/>
                  <a:gd name="T6" fmla="+- 0 8488 8479"/>
                  <a:gd name="T7" fmla="*/ 8488 h 65"/>
                  <a:gd name="T8" fmla="+- 0 11820 11744"/>
                  <a:gd name="T9" fmla="*/ T8 w 155"/>
                  <a:gd name="T10" fmla="+- 0 8479 8479"/>
                  <a:gd name="T11" fmla="*/ 8479 h 65"/>
                  <a:gd name="T12" fmla="+- 0 11839 11744"/>
                  <a:gd name="T13" fmla="*/ T12 w 155"/>
                  <a:gd name="T14" fmla="+- 0 8482 8479"/>
                  <a:gd name="T15" fmla="*/ 8482 h 65"/>
                  <a:gd name="T16" fmla="+- 0 11856 11744"/>
                  <a:gd name="T17" fmla="*/ T16 w 155"/>
                  <a:gd name="T18" fmla="+- 0 8489 8479"/>
                  <a:gd name="T19" fmla="*/ 8489 h 65"/>
                  <a:gd name="T20" fmla="+- 0 11872 11744"/>
                  <a:gd name="T21" fmla="*/ T20 w 155"/>
                  <a:gd name="T22" fmla="+- 0 8500 8479"/>
                  <a:gd name="T23" fmla="*/ 8500 h 65"/>
                  <a:gd name="T24" fmla="+- 0 11886 11744"/>
                  <a:gd name="T25" fmla="*/ T24 w 155"/>
                  <a:gd name="T26" fmla="+- 0 8514 8479"/>
                  <a:gd name="T27" fmla="*/ 8514 h 65"/>
                  <a:gd name="T28" fmla="+- 0 11899 11744"/>
                  <a:gd name="T29" fmla="*/ T28 w 155"/>
                  <a:gd name="T30" fmla="+- 0 8532 8479"/>
                  <a:gd name="T31" fmla="*/ 8532 h 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55" h="65">
                    <a:moveTo>
                      <a:pt x="0" y="65"/>
                    </a:moveTo>
                    <a:lnTo>
                      <a:pt x="39" y="9"/>
                    </a:lnTo>
                    <a:lnTo>
                      <a:pt x="76" y="0"/>
                    </a:lnTo>
                    <a:lnTo>
                      <a:pt x="95" y="3"/>
                    </a:lnTo>
                    <a:lnTo>
                      <a:pt x="112" y="10"/>
                    </a:lnTo>
                    <a:lnTo>
                      <a:pt x="128" y="21"/>
                    </a:lnTo>
                    <a:lnTo>
                      <a:pt x="142" y="35"/>
                    </a:lnTo>
                    <a:lnTo>
                      <a:pt x="155" y="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3665" name="Group 182"/>
          <p:cNvGrpSpPr>
            <a:grpSpLocks/>
          </p:cNvGrpSpPr>
          <p:nvPr/>
        </p:nvGrpSpPr>
        <p:grpSpPr bwMode="auto">
          <a:xfrm>
            <a:off x="1663700" y="1250950"/>
            <a:ext cx="1265555" cy="1736725"/>
            <a:chOff x="2560" y="2330"/>
            <a:chExt cx="1993" cy="2735"/>
          </a:xfrm>
        </p:grpSpPr>
        <p:sp>
          <p:nvSpPr>
            <p:cNvPr id="3811" name="Freeform 183"/>
            <p:cNvSpPr>
              <a:spLocks/>
            </p:cNvSpPr>
            <p:nvPr/>
          </p:nvSpPr>
          <p:spPr bwMode="auto">
            <a:xfrm>
              <a:off x="2560" y="2330"/>
              <a:ext cx="1993" cy="2735"/>
            </a:xfrm>
            <a:custGeom>
              <a:avLst/>
              <a:gdLst>
                <a:gd name="T0" fmla="+- 0 2560 2560"/>
                <a:gd name="T1" fmla="*/ T0 w 1993"/>
                <a:gd name="T2" fmla="+- 0 5065 2330"/>
                <a:gd name="T3" fmla="*/ 5065 h 2735"/>
                <a:gd name="T4" fmla="+- 0 4553 2560"/>
                <a:gd name="T5" fmla="*/ T4 w 1993"/>
                <a:gd name="T6" fmla="+- 0 5065 2330"/>
                <a:gd name="T7" fmla="*/ 5065 h 2735"/>
                <a:gd name="T8" fmla="+- 0 4553 2560"/>
                <a:gd name="T9" fmla="*/ T8 w 1993"/>
                <a:gd name="T10" fmla="+- 0 2330 2330"/>
                <a:gd name="T11" fmla="*/ 2330 h 2735"/>
                <a:gd name="T12" fmla="+- 0 2560 2560"/>
                <a:gd name="T13" fmla="*/ T12 w 1993"/>
                <a:gd name="T14" fmla="+- 0 2330 2330"/>
                <a:gd name="T15" fmla="*/ 2330 h 2735"/>
                <a:gd name="T16" fmla="+- 0 2560 2560"/>
                <a:gd name="T17" fmla="*/ T16 w 1993"/>
                <a:gd name="T18" fmla="+- 0 5065 2330"/>
                <a:gd name="T19" fmla="*/ 5065 h 27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993" h="2735">
                  <a:moveTo>
                    <a:pt x="0" y="2735"/>
                  </a:moveTo>
                  <a:lnTo>
                    <a:pt x="1993" y="2735"/>
                  </a:lnTo>
                  <a:lnTo>
                    <a:pt x="1993" y="0"/>
                  </a:lnTo>
                  <a:lnTo>
                    <a:pt x="0" y="0"/>
                  </a:lnTo>
                  <a:lnTo>
                    <a:pt x="0" y="2735"/>
                  </a:lnTo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66" name="Group 179"/>
          <p:cNvGrpSpPr>
            <a:grpSpLocks/>
          </p:cNvGrpSpPr>
          <p:nvPr/>
        </p:nvGrpSpPr>
        <p:grpSpPr bwMode="auto">
          <a:xfrm>
            <a:off x="398780" y="1250950"/>
            <a:ext cx="1265555" cy="1736725"/>
            <a:chOff x="568" y="2330"/>
            <a:chExt cx="1993" cy="2735"/>
          </a:xfrm>
        </p:grpSpPr>
        <p:sp>
          <p:nvSpPr>
            <p:cNvPr id="3810" name="Freeform 181"/>
            <p:cNvSpPr>
              <a:spLocks/>
            </p:cNvSpPr>
            <p:nvPr/>
          </p:nvSpPr>
          <p:spPr bwMode="auto">
            <a:xfrm>
              <a:off x="568" y="2330"/>
              <a:ext cx="1993" cy="2735"/>
            </a:xfrm>
            <a:custGeom>
              <a:avLst/>
              <a:gdLst>
                <a:gd name="T0" fmla="+- 0 568 568"/>
                <a:gd name="T1" fmla="*/ T0 w 1993"/>
                <a:gd name="T2" fmla="+- 0 5065 2330"/>
                <a:gd name="T3" fmla="*/ 5065 h 2735"/>
                <a:gd name="T4" fmla="+- 0 2560 568"/>
                <a:gd name="T5" fmla="*/ T4 w 1993"/>
                <a:gd name="T6" fmla="+- 0 5065 2330"/>
                <a:gd name="T7" fmla="*/ 5065 h 2735"/>
                <a:gd name="T8" fmla="+- 0 2560 568"/>
                <a:gd name="T9" fmla="*/ T8 w 1993"/>
                <a:gd name="T10" fmla="+- 0 2330 2330"/>
                <a:gd name="T11" fmla="*/ 2330 h 2735"/>
                <a:gd name="T12" fmla="+- 0 568 568"/>
                <a:gd name="T13" fmla="*/ T12 w 1993"/>
                <a:gd name="T14" fmla="+- 0 2330 2330"/>
                <a:gd name="T15" fmla="*/ 2330 h 2735"/>
                <a:gd name="T16" fmla="+- 0 568 568"/>
                <a:gd name="T17" fmla="*/ T16 w 1993"/>
                <a:gd name="T18" fmla="+- 0 5065 2330"/>
                <a:gd name="T19" fmla="*/ 5065 h 27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993" h="2735">
                  <a:moveTo>
                    <a:pt x="0" y="2735"/>
                  </a:moveTo>
                  <a:lnTo>
                    <a:pt x="1992" y="2735"/>
                  </a:lnTo>
                  <a:lnTo>
                    <a:pt x="1992" y="0"/>
                  </a:lnTo>
                  <a:lnTo>
                    <a:pt x="0" y="0"/>
                  </a:lnTo>
                  <a:lnTo>
                    <a:pt x="0" y="2735"/>
                  </a:lnTo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3252" name="Picture 18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" y="2330"/>
              <a:ext cx="1108" cy="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67" name="Group 177"/>
          <p:cNvGrpSpPr>
            <a:grpSpLocks/>
          </p:cNvGrpSpPr>
          <p:nvPr/>
        </p:nvGrpSpPr>
        <p:grpSpPr bwMode="auto">
          <a:xfrm>
            <a:off x="790575" y="1608455"/>
            <a:ext cx="1360805" cy="1381125"/>
            <a:chOff x="1185" y="2893"/>
            <a:chExt cx="2143" cy="2175"/>
          </a:xfrm>
        </p:grpSpPr>
        <p:sp>
          <p:nvSpPr>
            <p:cNvPr id="3809" name="Freeform 178"/>
            <p:cNvSpPr>
              <a:spLocks/>
            </p:cNvSpPr>
            <p:nvPr/>
          </p:nvSpPr>
          <p:spPr bwMode="auto">
            <a:xfrm>
              <a:off x="1185" y="2893"/>
              <a:ext cx="2143" cy="2175"/>
            </a:xfrm>
            <a:custGeom>
              <a:avLst/>
              <a:gdLst>
                <a:gd name="T0" fmla="+- 0 2802 1185"/>
                <a:gd name="T1" fmla="*/ T0 w 2143"/>
                <a:gd name="T2" fmla="+- 0 2893 2893"/>
                <a:gd name="T3" fmla="*/ 2893 h 2175"/>
                <a:gd name="T4" fmla="+- 0 2762 1185"/>
                <a:gd name="T5" fmla="*/ T4 w 2143"/>
                <a:gd name="T6" fmla="+- 0 2895 2893"/>
                <a:gd name="T7" fmla="*/ 2895 h 2175"/>
                <a:gd name="T8" fmla="+- 0 2663 1185"/>
                <a:gd name="T9" fmla="*/ T8 w 2143"/>
                <a:gd name="T10" fmla="+- 0 2905 2893"/>
                <a:gd name="T11" fmla="*/ 2905 h 2175"/>
                <a:gd name="T12" fmla="+- 0 2518 1185"/>
                <a:gd name="T13" fmla="*/ T12 w 2143"/>
                <a:gd name="T14" fmla="+- 0 2917 2893"/>
                <a:gd name="T15" fmla="*/ 2917 h 2175"/>
                <a:gd name="T16" fmla="+- 0 2381 1185"/>
                <a:gd name="T17" fmla="*/ T16 w 2143"/>
                <a:gd name="T18" fmla="+- 0 2972 2893"/>
                <a:gd name="T19" fmla="*/ 2972 h 2175"/>
                <a:gd name="T20" fmla="+- 0 2263 1185"/>
                <a:gd name="T21" fmla="*/ T20 w 2143"/>
                <a:gd name="T22" fmla="+- 0 3061 2893"/>
                <a:gd name="T23" fmla="*/ 3061 h 2175"/>
                <a:gd name="T24" fmla="+- 0 2138 1185"/>
                <a:gd name="T25" fmla="*/ T24 w 2143"/>
                <a:gd name="T26" fmla="+- 0 3179 2893"/>
                <a:gd name="T27" fmla="*/ 3179 h 2175"/>
                <a:gd name="T28" fmla="+- 0 2052 1185"/>
                <a:gd name="T29" fmla="*/ T28 w 2143"/>
                <a:gd name="T30" fmla="+- 0 3275 2893"/>
                <a:gd name="T31" fmla="*/ 3275 h 2175"/>
                <a:gd name="T32" fmla="+- 0 1967 1185"/>
                <a:gd name="T33" fmla="*/ T32 w 2143"/>
                <a:gd name="T34" fmla="+- 0 3384 2893"/>
                <a:gd name="T35" fmla="*/ 3384 h 2175"/>
                <a:gd name="T36" fmla="+- 0 1882 1185"/>
                <a:gd name="T37" fmla="*/ T36 w 2143"/>
                <a:gd name="T38" fmla="+- 0 3507 2893"/>
                <a:gd name="T39" fmla="*/ 3507 h 2175"/>
                <a:gd name="T40" fmla="+- 0 1795 1185"/>
                <a:gd name="T41" fmla="*/ T40 w 2143"/>
                <a:gd name="T42" fmla="+- 0 3647 2893"/>
                <a:gd name="T43" fmla="*/ 3647 h 2175"/>
                <a:gd name="T44" fmla="+- 0 1708 1185"/>
                <a:gd name="T45" fmla="*/ T44 w 2143"/>
                <a:gd name="T46" fmla="+- 0 3800 2893"/>
                <a:gd name="T47" fmla="*/ 3800 h 2175"/>
                <a:gd name="T48" fmla="+- 0 1622 1185"/>
                <a:gd name="T49" fmla="*/ T48 w 2143"/>
                <a:gd name="T50" fmla="+- 0 3961 2893"/>
                <a:gd name="T51" fmla="*/ 3961 h 2175"/>
                <a:gd name="T52" fmla="+- 0 1541 1185"/>
                <a:gd name="T53" fmla="*/ T52 w 2143"/>
                <a:gd name="T54" fmla="+- 0 4127 2893"/>
                <a:gd name="T55" fmla="*/ 4127 h 2175"/>
                <a:gd name="T56" fmla="+- 0 1467 1185"/>
                <a:gd name="T57" fmla="*/ T56 w 2143"/>
                <a:gd name="T58" fmla="+- 0 4295 2893"/>
                <a:gd name="T59" fmla="*/ 4295 h 2175"/>
                <a:gd name="T60" fmla="+- 0 1396 1185"/>
                <a:gd name="T61" fmla="*/ T60 w 2143"/>
                <a:gd name="T62" fmla="+- 0 4469 2893"/>
                <a:gd name="T63" fmla="*/ 4469 h 2175"/>
                <a:gd name="T64" fmla="+- 0 1329 1185"/>
                <a:gd name="T65" fmla="*/ T64 w 2143"/>
                <a:gd name="T66" fmla="+- 0 4650 2893"/>
                <a:gd name="T67" fmla="*/ 4650 h 2175"/>
                <a:gd name="T68" fmla="+- 0 1264 1185"/>
                <a:gd name="T69" fmla="*/ T68 w 2143"/>
                <a:gd name="T70" fmla="+- 0 4834 2893"/>
                <a:gd name="T71" fmla="*/ 4834 h 2175"/>
                <a:gd name="T72" fmla="+- 0 1201 1185"/>
                <a:gd name="T73" fmla="*/ T72 w 2143"/>
                <a:gd name="T74" fmla="+- 0 5021 2893"/>
                <a:gd name="T75" fmla="*/ 5021 h 2175"/>
                <a:gd name="T76" fmla="+- 0 3283 1185"/>
                <a:gd name="T77" fmla="*/ T76 w 2143"/>
                <a:gd name="T78" fmla="+- 0 5049 2893"/>
                <a:gd name="T79" fmla="*/ 5049 h 2175"/>
                <a:gd name="T80" fmla="+- 0 3298 1185"/>
                <a:gd name="T81" fmla="*/ T80 w 2143"/>
                <a:gd name="T82" fmla="+- 0 4879 2893"/>
                <a:gd name="T83" fmla="*/ 4879 h 2175"/>
                <a:gd name="T84" fmla="+- 0 3312 1185"/>
                <a:gd name="T85" fmla="*/ T84 w 2143"/>
                <a:gd name="T86" fmla="+- 0 4709 2893"/>
                <a:gd name="T87" fmla="*/ 4709 h 2175"/>
                <a:gd name="T88" fmla="+- 0 3322 1185"/>
                <a:gd name="T89" fmla="*/ T88 w 2143"/>
                <a:gd name="T90" fmla="+- 0 4538 2893"/>
                <a:gd name="T91" fmla="*/ 4538 h 2175"/>
                <a:gd name="T92" fmla="+- 0 3328 1185"/>
                <a:gd name="T93" fmla="*/ T92 w 2143"/>
                <a:gd name="T94" fmla="+- 0 4367 2893"/>
                <a:gd name="T95" fmla="*/ 4367 h 2175"/>
                <a:gd name="T96" fmla="+- 0 3328 1185"/>
                <a:gd name="T97" fmla="*/ T96 w 2143"/>
                <a:gd name="T98" fmla="+- 0 4237 2893"/>
                <a:gd name="T99" fmla="*/ 4237 h 2175"/>
                <a:gd name="T100" fmla="+- 0 3322 1185"/>
                <a:gd name="T101" fmla="*/ T100 w 2143"/>
                <a:gd name="T102" fmla="+- 0 4059 2893"/>
                <a:gd name="T103" fmla="*/ 4059 h 2175"/>
                <a:gd name="T104" fmla="+- 0 3310 1185"/>
                <a:gd name="T105" fmla="*/ T104 w 2143"/>
                <a:gd name="T106" fmla="+- 0 3870 2893"/>
                <a:gd name="T107" fmla="*/ 3870 h 2175"/>
                <a:gd name="T108" fmla="+- 0 3292 1185"/>
                <a:gd name="T109" fmla="*/ T108 w 2143"/>
                <a:gd name="T110" fmla="+- 0 3682 2893"/>
                <a:gd name="T111" fmla="*/ 3682 h 2175"/>
                <a:gd name="T112" fmla="+- 0 3269 1185"/>
                <a:gd name="T113" fmla="*/ T112 w 2143"/>
                <a:gd name="T114" fmla="+- 0 3506 2893"/>
                <a:gd name="T115" fmla="*/ 3506 h 2175"/>
                <a:gd name="T116" fmla="+- 0 3240 1185"/>
                <a:gd name="T117" fmla="*/ T116 w 2143"/>
                <a:gd name="T118" fmla="+- 0 3355 2893"/>
                <a:gd name="T119" fmla="*/ 3355 h 2175"/>
                <a:gd name="T120" fmla="+- 0 3194 1185"/>
                <a:gd name="T121" fmla="*/ T120 w 2143"/>
                <a:gd name="T122" fmla="+- 0 3210 2893"/>
                <a:gd name="T123" fmla="*/ 3210 h 2175"/>
                <a:gd name="T124" fmla="+- 0 3124 1185"/>
                <a:gd name="T125" fmla="*/ T124 w 2143"/>
                <a:gd name="T126" fmla="+- 0 3079 2893"/>
                <a:gd name="T127" fmla="*/ 3079 h 2175"/>
                <a:gd name="T128" fmla="+- 0 3030 1185"/>
                <a:gd name="T129" fmla="*/ T128 w 2143"/>
                <a:gd name="T130" fmla="+- 0 2973 2893"/>
                <a:gd name="T131" fmla="*/ 2973 h 2175"/>
                <a:gd name="T132" fmla="+- 0 2899 1185"/>
                <a:gd name="T133" fmla="*/ T132 w 2143"/>
                <a:gd name="T134" fmla="+- 0 2900 2893"/>
                <a:gd name="T135" fmla="*/ 2900 h 2175"/>
                <a:gd name="T136" fmla="+- 0 2822 1185"/>
                <a:gd name="T137" fmla="*/ T136 w 2143"/>
                <a:gd name="T138" fmla="+- 0 2893 2893"/>
                <a:gd name="T139" fmla="*/ 2893 h 21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2143" h="2175">
                  <a:moveTo>
                    <a:pt x="1637" y="0"/>
                  </a:moveTo>
                  <a:lnTo>
                    <a:pt x="1617" y="0"/>
                  </a:lnTo>
                  <a:lnTo>
                    <a:pt x="1597" y="1"/>
                  </a:lnTo>
                  <a:lnTo>
                    <a:pt x="1577" y="2"/>
                  </a:lnTo>
                  <a:lnTo>
                    <a:pt x="1498" y="10"/>
                  </a:lnTo>
                  <a:lnTo>
                    <a:pt x="1478" y="12"/>
                  </a:lnTo>
                  <a:lnTo>
                    <a:pt x="1405" y="16"/>
                  </a:lnTo>
                  <a:lnTo>
                    <a:pt x="1333" y="24"/>
                  </a:lnTo>
                  <a:lnTo>
                    <a:pt x="1257" y="47"/>
                  </a:lnTo>
                  <a:lnTo>
                    <a:pt x="1196" y="79"/>
                  </a:lnTo>
                  <a:lnTo>
                    <a:pt x="1137" y="120"/>
                  </a:lnTo>
                  <a:lnTo>
                    <a:pt x="1078" y="168"/>
                  </a:lnTo>
                  <a:lnTo>
                    <a:pt x="1016" y="223"/>
                  </a:lnTo>
                  <a:lnTo>
                    <a:pt x="953" y="286"/>
                  </a:lnTo>
                  <a:lnTo>
                    <a:pt x="910" y="333"/>
                  </a:lnTo>
                  <a:lnTo>
                    <a:pt x="867" y="382"/>
                  </a:lnTo>
                  <a:lnTo>
                    <a:pt x="825" y="435"/>
                  </a:lnTo>
                  <a:lnTo>
                    <a:pt x="782" y="491"/>
                  </a:lnTo>
                  <a:lnTo>
                    <a:pt x="740" y="550"/>
                  </a:lnTo>
                  <a:lnTo>
                    <a:pt x="697" y="614"/>
                  </a:lnTo>
                  <a:lnTo>
                    <a:pt x="654" y="682"/>
                  </a:lnTo>
                  <a:lnTo>
                    <a:pt x="610" y="754"/>
                  </a:lnTo>
                  <a:lnTo>
                    <a:pt x="566" y="829"/>
                  </a:lnTo>
                  <a:lnTo>
                    <a:pt x="523" y="907"/>
                  </a:lnTo>
                  <a:lnTo>
                    <a:pt x="480" y="987"/>
                  </a:lnTo>
                  <a:lnTo>
                    <a:pt x="437" y="1068"/>
                  </a:lnTo>
                  <a:lnTo>
                    <a:pt x="396" y="1151"/>
                  </a:lnTo>
                  <a:lnTo>
                    <a:pt x="356" y="1234"/>
                  </a:lnTo>
                  <a:lnTo>
                    <a:pt x="318" y="1317"/>
                  </a:lnTo>
                  <a:lnTo>
                    <a:pt x="282" y="1402"/>
                  </a:lnTo>
                  <a:lnTo>
                    <a:pt x="246" y="1488"/>
                  </a:lnTo>
                  <a:lnTo>
                    <a:pt x="211" y="1576"/>
                  </a:lnTo>
                  <a:lnTo>
                    <a:pt x="177" y="1666"/>
                  </a:lnTo>
                  <a:lnTo>
                    <a:pt x="144" y="1757"/>
                  </a:lnTo>
                  <a:lnTo>
                    <a:pt x="111" y="1848"/>
                  </a:lnTo>
                  <a:lnTo>
                    <a:pt x="79" y="1941"/>
                  </a:lnTo>
                  <a:lnTo>
                    <a:pt x="47" y="2034"/>
                  </a:lnTo>
                  <a:lnTo>
                    <a:pt x="16" y="2128"/>
                  </a:lnTo>
                  <a:lnTo>
                    <a:pt x="0" y="2174"/>
                  </a:lnTo>
                  <a:lnTo>
                    <a:pt x="2098" y="2156"/>
                  </a:lnTo>
                  <a:lnTo>
                    <a:pt x="2105" y="2071"/>
                  </a:lnTo>
                  <a:lnTo>
                    <a:pt x="2113" y="1986"/>
                  </a:lnTo>
                  <a:lnTo>
                    <a:pt x="2120" y="1901"/>
                  </a:lnTo>
                  <a:lnTo>
                    <a:pt x="2127" y="1816"/>
                  </a:lnTo>
                  <a:lnTo>
                    <a:pt x="2133" y="1730"/>
                  </a:lnTo>
                  <a:lnTo>
                    <a:pt x="2137" y="1645"/>
                  </a:lnTo>
                  <a:lnTo>
                    <a:pt x="2141" y="1559"/>
                  </a:lnTo>
                  <a:lnTo>
                    <a:pt x="2143" y="1474"/>
                  </a:lnTo>
                  <a:lnTo>
                    <a:pt x="2143" y="1388"/>
                  </a:lnTo>
                  <a:lnTo>
                    <a:pt x="2143" y="1344"/>
                  </a:lnTo>
                  <a:lnTo>
                    <a:pt x="2140" y="1257"/>
                  </a:lnTo>
                  <a:lnTo>
                    <a:pt x="2137" y="1166"/>
                  </a:lnTo>
                  <a:lnTo>
                    <a:pt x="2131" y="1073"/>
                  </a:lnTo>
                  <a:lnTo>
                    <a:pt x="2125" y="977"/>
                  </a:lnTo>
                  <a:lnTo>
                    <a:pt x="2117" y="882"/>
                  </a:lnTo>
                  <a:lnTo>
                    <a:pt x="2107" y="789"/>
                  </a:lnTo>
                  <a:lnTo>
                    <a:pt x="2097" y="699"/>
                  </a:lnTo>
                  <a:lnTo>
                    <a:pt x="2084" y="613"/>
                  </a:lnTo>
                  <a:lnTo>
                    <a:pt x="2070" y="534"/>
                  </a:lnTo>
                  <a:lnTo>
                    <a:pt x="2055" y="462"/>
                  </a:lnTo>
                  <a:lnTo>
                    <a:pt x="2038" y="399"/>
                  </a:lnTo>
                  <a:lnTo>
                    <a:pt x="2009" y="317"/>
                  </a:lnTo>
                  <a:lnTo>
                    <a:pt x="1976" y="246"/>
                  </a:lnTo>
                  <a:lnTo>
                    <a:pt x="1939" y="186"/>
                  </a:lnTo>
                  <a:lnTo>
                    <a:pt x="1900" y="136"/>
                  </a:lnTo>
                  <a:lnTo>
                    <a:pt x="1845" y="80"/>
                  </a:lnTo>
                  <a:lnTo>
                    <a:pt x="1786" y="34"/>
                  </a:lnTo>
                  <a:lnTo>
                    <a:pt x="1714" y="7"/>
                  </a:lnTo>
                  <a:lnTo>
                    <a:pt x="1657" y="0"/>
                  </a:lnTo>
                  <a:lnTo>
                    <a:pt x="1637" y="0"/>
                  </a:lnTo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68" name="Group 175"/>
          <p:cNvGrpSpPr>
            <a:grpSpLocks/>
          </p:cNvGrpSpPr>
          <p:nvPr/>
        </p:nvGrpSpPr>
        <p:grpSpPr bwMode="auto">
          <a:xfrm>
            <a:off x="790575" y="1608455"/>
            <a:ext cx="1360805" cy="1381125"/>
            <a:chOff x="1185" y="2893"/>
            <a:chExt cx="2143" cy="2175"/>
          </a:xfrm>
        </p:grpSpPr>
        <p:sp>
          <p:nvSpPr>
            <p:cNvPr id="3808" name="Freeform 176"/>
            <p:cNvSpPr>
              <a:spLocks/>
            </p:cNvSpPr>
            <p:nvPr/>
          </p:nvSpPr>
          <p:spPr bwMode="auto">
            <a:xfrm>
              <a:off x="1185" y="2893"/>
              <a:ext cx="2143" cy="2175"/>
            </a:xfrm>
            <a:custGeom>
              <a:avLst/>
              <a:gdLst>
                <a:gd name="T0" fmla="+- 0 1216 1185"/>
                <a:gd name="T1" fmla="*/ T0 w 2143"/>
                <a:gd name="T2" fmla="+- 0 4974 2893"/>
                <a:gd name="T3" fmla="*/ 4974 h 2175"/>
                <a:gd name="T4" fmla="+- 0 1280 1185"/>
                <a:gd name="T5" fmla="*/ T4 w 2143"/>
                <a:gd name="T6" fmla="+- 0 4788 2893"/>
                <a:gd name="T7" fmla="*/ 4788 h 2175"/>
                <a:gd name="T8" fmla="+- 0 1345 1185"/>
                <a:gd name="T9" fmla="*/ T8 w 2143"/>
                <a:gd name="T10" fmla="+- 0 4604 2893"/>
                <a:gd name="T11" fmla="*/ 4604 h 2175"/>
                <a:gd name="T12" fmla="+- 0 1413 1185"/>
                <a:gd name="T13" fmla="*/ T12 w 2143"/>
                <a:gd name="T14" fmla="+- 0 4425 2893"/>
                <a:gd name="T15" fmla="*/ 4425 h 2175"/>
                <a:gd name="T16" fmla="+- 0 1485 1185"/>
                <a:gd name="T17" fmla="*/ T16 w 2143"/>
                <a:gd name="T18" fmla="+- 0 4252 2893"/>
                <a:gd name="T19" fmla="*/ 4252 h 2175"/>
                <a:gd name="T20" fmla="+- 0 1561 1185"/>
                <a:gd name="T21" fmla="*/ T20 w 2143"/>
                <a:gd name="T22" fmla="+- 0 4085 2893"/>
                <a:gd name="T23" fmla="*/ 4085 h 2175"/>
                <a:gd name="T24" fmla="+- 0 1643 1185"/>
                <a:gd name="T25" fmla="*/ T24 w 2143"/>
                <a:gd name="T26" fmla="+- 0 3920 2893"/>
                <a:gd name="T27" fmla="*/ 3920 h 2175"/>
                <a:gd name="T28" fmla="+- 0 1730 1185"/>
                <a:gd name="T29" fmla="*/ T28 w 2143"/>
                <a:gd name="T30" fmla="+- 0 3760 2893"/>
                <a:gd name="T31" fmla="*/ 3760 h 2175"/>
                <a:gd name="T32" fmla="+- 0 1817 1185"/>
                <a:gd name="T33" fmla="*/ T32 w 2143"/>
                <a:gd name="T34" fmla="+- 0 3610 2893"/>
                <a:gd name="T35" fmla="*/ 3610 h 2175"/>
                <a:gd name="T36" fmla="+- 0 1904 1185"/>
                <a:gd name="T37" fmla="*/ T36 w 2143"/>
                <a:gd name="T38" fmla="+- 0 3474 2893"/>
                <a:gd name="T39" fmla="*/ 3474 h 2175"/>
                <a:gd name="T40" fmla="+- 0 1988 1185"/>
                <a:gd name="T41" fmla="*/ T40 w 2143"/>
                <a:gd name="T42" fmla="+- 0 3355 2893"/>
                <a:gd name="T43" fmla="*/ 3355 h 2175"/>
                <a:gd name="T44" fmla="+- 0 2074 1185"/>
                <a:gd name="T45" fmla="*/ T44 w 2143"/>
                <a:gd name="T46" fmla="+- 0 3250 2893"/>
                <a:gd name="T47" fmla="*/ 3250 h 2175"/>
                <a:gd name="T48" fmla="+- 0 2159 1185"/>
                <a:gd name="T49" fmla="*/ T48 w 2143"/>
                <a:gd name="T50" fmla="+- 0 3157 2893"/>
                <a:gd name="T51" fmla="*/ 3157 h 2175"/>
                <a:gd name="T52" fmla="+- 0 2283 1185"/>
                <a:gd name="T53" fmla="*/ T52 w 2143"/>
                <a:gd name="T54" fmla="+- 0 3044 2893"/>
                <a:gd name="T55" fmla="*/ 3044 h 2175"/>
                <a:gd name="T56" fmla="+- 0 2402 1185"/>
                <a:gd name="T57" fmla="*/ T56 w 2143"/>
                <a:gd name="T58" fmla="+- 0 2959 2893"/>
                <a:gd name="T59" fmla="*/ 2959 h 2175"/>
                <a:gd name="T60" fmla="+- 0 2536 1185"/>
                <a:gd name="T61" fmla="*/ T60 w 2143"/>
                <a:gd name="T62" fmla="+- 0 2914 2893"/>
                <a:gd name="T63" fmla="*/ 2914 h 2175"/>
                <a:gd name="T64" fmla="+- 0 2626 1185"/>
                <a:gd name="T65" fmla="*/ T64 w 2143"/>
                <a:gd name="T66" fmla="+- 0 2907 2893"/>
                <a:gd name="T67" fmla="*/ 2907 h 2175"/>
                <a:gd name="T68" fmla="+- 0 2663 1185"/>
                <a:gd name="T69" fmla="*/ T68 w 2143"/>
                <a:gd name="T70" fmla="+- 0 2905 2893"/>
                <a:gd name="T71" fmla="*/ 2905 h 2175"/>
                <a:gd name="T72" fmla="+- 0 2703 1185"/>
                <a:gd name="T73" fmla="*/ T72 w 2143"/>
                <a:gd name="T74" fmla="+- 0 2901 2893"/>
                <a:gd name="T75" fmla="*/ 2901 h 2175"/>
                <a:gd name="T76" fmla="+- 0 2742 1185"/>
                <a:gd name="T77" fmla="*/ T76 w 2143"/>
                <a:gd name="T78" fmla="+- 0 2897 2893"/>
                <a:gd name="T79" fmla="*/ 2897 h 2175"/>
                <a:gd name="T80" fmla="+- 0 2782 1185"/>
                <a:gd name="T81" fmla="*/ T80 w 2143"/>
                <a:gd name="T82" fmla="+- 0 2894 2893"/>
                <a:gd name="T83" fmla="*/ 2894 h 2175"/>
                <a:gd name="T84" fmla="+- 0 2822 1185"/>
                <a:gd name="T85" fmla="*/ T84 w 2143"/>
                <a:gd name="T86" fmla="+- 0 2893 2893"/>
                <a:gd name="T87" fmla="*/ 2893 h 2175"/>
                <a:gd name="T88" fmla="+- 0 2917 1185"/>
                <a:gd name="T89" fmla="*/ T88 w 2143"/>
                <a:gd name="T90" fmla="+- 0 2905 2893"/>
                <a:gd name="T91" fmla="*/ 2905 h 2175"/>
                <a:gd name="T92" fmla="+- 0 3044 1185"/>
                <a:gd name="T93" fmla="*/ T92 w 2143"/>
                <a:gd name="T94" fmla="+- 0 2986 2893"/>
                <a:gd name="T95" fmla="*/ 2986 h 2175"/>
                <a:gd name="T96" fmla="+- 0 3137 1185"/>
                <a:gd name="T97" fmla="*/ T96 w 2143"/>
                <a:gd name="T98" fmla="+- 0 3098 2893"/>
                <a:gd name="T99" fmla="*/ 3098 h 2175"/>
                <a:gd name="T100" fmla="+- 0 3204 1185"/>
                <a:gd name="T101" fmla="*/ T100 w 2143"/>
                <a:gd name="T102" fmla="+- 0 3236 2893"/>
                <a:gd name="T103" fmla="*/ 3236 h 2175"/>
                <a:gd name="T104" fmla="+- 0 3248 1185"/>
                <a:gd name="T105" fmla="*/ T104 w 2143"/>
                <a:gd name="T106" fmla="+- 0 3390 2893"/>
                <a:gd name="T107" fmla="*/ 3390 h 2175"/>
                <a:gd name="T108" fmla="+- 0 3276 1185"/>
                <a:gd name="T109" fmla="*/ T108 w 2143"/>
                <a:gd name="T110" fmla="+- 0 3548 2893"/>
                <a:gd name="T111" fmla="*/ 3548 h 2175"/>
                <a:gd name="T112" fmla="+- 0 3297 1185"/>
                <a:gd name="T113" fmla="*/ T112 w 2143"/>
                <a:gd name="T114" fmla="+- 0 3728 2893"/>
                <a:gd name="T115" fmla="*/ 3728 h 2175"/>
                <a:gd name="T116" fmla="+- 0 3313 1185"/>
                <a:gd name="T117" fmla="*/ T116 w 2143"/>
                <a:gd name="T118" fmla="+- 0 3918 2893"/>
                <a:gd name="T119" fmla="*/ 3918 h 2175"/>
                <a:gd name="T120" fmla="+- 0 3324 1185"/>
                <a:gd name="T121" fmla="*/ T120 w 2143"/>
                <a:gd name="T122" fmla="+- 0 4105 2893"/>
                <a:gd name="T123" fmla="*/ 4105 h 2175"/>
                <a:gd name="T124" fmla="+- 0 3328 1185"/>
                <a:gd name="T125" fmla="*/ T124 w 2143"/>
                <a:gd name="T126" fmla="+- 0 4281 2893"/>
                <a:gd name="T127" fmla="*/ 4281 h 2175"/>
                <a:gd name="T128" fmla="+- 0 3328 1185"/>
                <a:gd name="T129" fmla="*/ T128 w 2143"/>
                <a:gd name="T130" fmla="+- 0 4367 2893"/>
                <a:gd name="T131" fmla="*/ 4367 h 2175"/>
                <a:gd name="T132" fmla="+- 0 3322 1185"/>
                <a:gd name="T133" fmla="*/ T132 w 2143"/>
                <a:gd name="T134" fmla="+- 0 4538 2893"/>
                <a:gd name="T135" fmla="*/ 4538 h 2175"/>
                <a:gd name="T136" fmla="+- 0 3312 1185"/>
                <a:gd name="T137" fmla="*/ T136 w 2143"/>
                <a:gd name="T138" fmla="+- 0 4709 2893"/>
                <a:gd name="T139" fmla="*/ 4709 h 2175"/>
                <a:gd name="T140" fmla="+- 0 3298 1185"/>
                <a:gd name="T141" fmla="*/ T140 w 2143"/>
                <a:gd name="T142" fmla="+- 0 4879 2893"/>
                <a:gd name="T143" fmla="*/ 4879 h 2175"/>
                <a:gd name="T144" fmla="+- 0 3287 1185"/>
                <a:gd name="T145" fmla="*/ T144 w 2143"/>
                <a:gd name="T146" fmla="+- 0 5007 2893"/>
                <a:gd name="T147" fmla="*/ 5007 h 21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2143" h="2175">
                  <a:moveTo>
                    <a:pt x="0" y="2174"/>
                  </a:moveTo>
                  <a:lnTo>
                    <a:pt x="31" y="2081"/>
                  </a:lnTo>
                  <a:lnTo>
                    <a:pt x="63" y="1987"/>
                  </a:lnTo>
                  <a:lnTo>
                    <a:pt x="95" y="1895"/>
                  </a:lnTo>
                  <a:lnTo>
                    <a:pt x="127" y="1803"/>
                  </a:lnTo>
                  <a:lnTo>
                    <a:pt x="160" y="1711"/>
                  </a:lnTo>
                  <a:lnTo>
                    <a:pt x="194" y="1621"/>
                  </a:lnTo>
                  <a:lnTo>
                    <a:pt x="228" y="1532"/>
                  </a:lnTo>
                  <a:lnTo>
                    <a:pt x="264" y="1445"/>
                  </a:lnTo>
                  <a:lnTo>
                    <a:pt x="300" y="1359"/>
                  </a:lnTo>
                  <a:lnTo>
                    <a:pt x="337" y="1275"/>
                  </a:lnTo>
                  <a:lnTo>
                    <a:pt x="376" y="1192"/>
                  </a:lnTo>
                  <a:lnTo>
                    <a:pt x="417" y="1109"/>
                  </a:lnTo>
                  <a:lnTo>
                    <a:pt x="458" y="1027"/>
                  </a:lnTo>
                  <a:lnTo>
                    <a:pt x="501" y="946"/>
                  </a:lnTo>
                  <a:lnTo>
                    <a:pt x="545" y="867"/>
                  </a:lnTo>
                  <a:lnTo>
                    <a:pt x="588" y="791"/>
                  </a:lnTo>
                  <a:lnTo>
                    <a:pt x="632" y="717"/>
                  </a:lnTo>
                  <a:lnTo>
                    <a:pt x="676" y="647"/>
                  </a:lnTo>
                  <a:lnTo>
                    <a:pt x="719" y="581"/>
                  </a:lnTo>
                  <a:lnTo>
                    <a:pt x="761" y="520"/>
                  </a:lnTo>
                  <a:lnTo>
                    <a:pt x="803" y="462"/>
                  </a:lnTo>
                  <a:lnTo>
                    <a:pt x="846" y="408"/>
                  </a:lnTo>
                  <a:lnTo>
                    <a:pt x="889" y="357"/>
                  </a:lnTo>
                  <a:lnTo>
                    <a:pt x="932" y="309"/>
                  </a:lnTo>
                  <a:lnTo>
                    <a:pt x="974" y="264"/>
                  </a:lnTo>
                  <a:lnTo>
                    <a:pt x="1037" y="204"/>
                  </a:lnTo>
                  <a:lnTo>
                    <a:pt x="1098" y="151"/>
                  </a:lnTo>
                  <a:lnTo>
                    <a:pt x="1156" y="106"/>
                  </a:lnTo>
                  <a:lnTo>
                    <a:pt x="1217" y="66"/>
                  </a:lnTo>
                  <a:lnTo>
                    <a:pt x="1277" y="39"/>
                  </a:lnTo>
                  <a:lnTo>
                    <a:pt x="1351" y="21"/>
                  </a:lnTo>
                  <a:lnTo>
                    <a:pt x="1423" y="15"/>
                  </a:lnTo>
                  <a:lnTo>
                    <a:pt x="1441" y="14"/>
                  </a:lnTo>
                  <a:lnTo>
                    <a:pt x="1459" y="13"/>
                  </a:lnTo>
                  <a:lnTo>
                    <a:pt x="1478" y="12"/>
                  </a:lnTo>
                  <a:lnTo>
                    <a:pt x="1498" y="10"/>
                  </a:lnTo>
                  <a:lnTo>
                    <a:pt x="1518" y="8"/>
                  </a:lnTo>
                  <a:lnTo>
                    <a:pt x="1537" y="6"/>
                  </a:lnTo>
                  <a:lnTo>
                    <a:pt x="1557" y="4"/>
                  </a:lnTo>
                  <a:lnTo>
                    <a:pt x="1577" y="2"/>
                  </a:lnTo>
                  <a:lnTo>
                    <a:pt x="1597" y="1"/>
                  </a:lnTo>
                  <a:lnTo>
                    <a:pt x="1617" y="0"/>
                  </a:lnTo>
                  <a:lnTo>
                    <a:pt x="1637" y="0"/>
                  </a:lnTo>
                  <a:lnTo>
                    <a:pt x="1657" y="0"/>
                  </a:lnTo>
                  <a:lnTo>
                    <a:pt x="1732" y="12"/>
                  </a:lnTo>
                  <a:lnTo>
                    <a:pt x="1802" y="45"/>
                  </a:lnTo>
                  <a:lnTo>
                    <a:pt x="1859" y="93"/>
                  </a:lnTo>
                  <a:lnTo>
                    <a:pt x="1914" y="152"/>
                  </a:lnTo>
                  <a:lnTo>
                    <a:pt x="1952" y="205"/>
                  </a:lnTo>
                  <a:lnTo>
                    <a:pt x="1987" y="268"/>
                  </a:lnTo>
                  <a:lnTo>
                    <a:pt x="2019" y="343"/>
                  </a:lnTo>
                  <a:lnTo>
                    <a:pt x="2047" y="430"/>
                  </a:lnTo>
                  <a:lnTo>
                    <a:pt x="2063" y="497"/>
                  </a:lnTo>
                  <a:lnTo>
                    <a:pt x="2078" y="573"/>
                  </a:lnTo>
                  <a:lnTo>
                    <a:pt x="2091" y="655"/>
                  </a:lnTo>
                  <a:lnTo>
                    <a:pt x="2102" y="743"/>
                  </a:lnTo>
                  <a:lnTo>
                    <a:pt x="2112" y="835"/>
                  </a:lnTo>
                  <a:lnTo>
                    <a:pt x="2121" y="930"/>
                  </a:lnTo>
                  <a:lnTo>
                    <a:pt x="2128" y="1025"/>
                  </a:lnTo>
                  <a:lnTo>
                    <a:pt x="2134" y="1120"/>
                  </a:lnTo>
                  <a:lnTo>
                    <a:pt x="2139" y="1212"/>
                  </a:lnTo>
                  <a:lnTo>
                    <a:pt x="2142" y="1301"/>
                  </a:lnTo>
                  <a:lnTo>
                    <a:pt x="2143" y="1388"/>
                  </a:lnTo>
                  <a:lnTo>
                    <a:pt x="2143" y="1431"/>
                  </a:lnTo>
                  <a:lnTo>
                    <a:pt x="2143" y="1474"/>
                  </a:lnTo>
                  <a:lnTo>
                    <a:pt x="2141" y="1559"/>
                  </a:lnTo>
                  <a:lnTo>
                    <a:pt x="2137" y="1645"/>
                  </a:lnTo>
                  <a:lnTo>
                    <a:pt x="2133" y="1730"/>
                  </a:lnTo>
                  <a:lnTo>
                    <a:pt x="2127" y="1816"/>
                  </a:lnTo>
                  <a:lnTo>
                    <a:pt x="2120" y="1901"/>
                  </a:lnTo>
                  <a:lnTo>
                    <a:pt x="2113" y="1986"/>
                  </a:lnTo>
                  <a:lnTo>
                    <a:pt x="2105" y="2071"/>
                  </a:lnTo>
                  <a:lnTo>
                    <a:pt x="2102" y="2114"/>
                  </a:lnTo>
                  <a:lnTo>
                    <a:pt x="2098" y="215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69" name="Group 167"/>
          <p:cNvGrpSpPr>
            <a:grpSpLocks/>
          </p:cNvGrpSpPr>
          <p:nvPr/>
        </p:nvGrpSpPr>
        <p:grpSpPr bwMode="auto">
          <a:xfrm>
            <a:off x="2319655" y="1913255"/>
            <a:ext cx="201930" cy="603250"/>
            <a:chOff x="3593" y="3373"/>
            <a:chExt cx="318" cy="950"/>
          </a:xfrm>
        </p:grpSpPr>
        <p:sp>
          <p:nvSpPr>
            <p:cNvPr id="3161" name="Freeform 174"/>
            <p:cNvSpPr>
              <a:spLocks/>
            </p:cNvSpPr>
            <p:nvPr/>
          </p:nvSpPr>
          <p:spPr bwMode="auto">
            <a:xfrm>
              <a:off x="3593" y="3373"/>
              <a:ext cx="318" cy="950"/>
            </a:xfrm>
            <a:custGeom>
              <a:avLst/>
              <a:gdLst>
                <a:gd name="T0" fmla="+- 0 3649 3593"/>
                <a:gd name="T1" fmla="*/ T0 w 318"/>
                <a:gd name="T2" fmla="+- 0 4203 3373"/>
                <a:gd name="T3" fmla="*/ 4203 h 950"/>
                <a:gd name="T4" fmla="+- 0 3593 3593"/>
                <a:gd name="T5" fmla="*/ T4 w 318"/>
                <a:gd name="T6" fmla="+- 0 4253 3373"/>
                <a:gd name="T7" fmla="*/ 4253 h 950"/>
                <a:gd name="T8" fmla="+- 0 3593 3593"/>
                <a:gd name="T9" fmla="*/ T8 w 318"/>
                <a:gd name="T10" fmla="+- 0 4271 3373"/>
                <a:gd name="T11" fmla="*/ 4271 h 950"/>
                <a:gd name="T12" fmla="+- 0 3599 3593"/>
                <a:gd name="T13" fmla="*/ T12 w 318"/>
                <a:gd name="T14" fmla="+- 0 4288 3373"/>
                <a:gd name="T15" fmla="*/ 4288 h 950"/>
                <a:gd name="T16" fmla="+- 0 3611 3593"/>
                <a:gd name="T17" fmla="*/ T16 w 318"/>
                <a:gd name="T18" fmla="+- 0 4303 3373"/>
                <a:gd name="T19" fmla="*/ 4303 h 950"/>
                <a:gd name="T20" fmla="+- 0 3629 3593"/>
                <a:gd name="T21" fmla="*/ T20 w 318"/>
                <a:gd name="T22" fmla="+- 0 4315 3373"/>
                <a:gd name="T23" fmla="*/ 4315 h 950"/>
                <a:gd name="T24" fmla="+- 0 3653 3593"/>
                <a:gd name="T25" fmla="*/ T24 w 318"/>
                <a:gd name="T26" fmla="+- 0 4322 3373"/>
                <a:gd name="T27" fmla="*/ 4322 h 950"/>
                <a:gd name="T28" fmla="+- 0 3672 3593"/>
                <a:gd name="T29" fmla="*/ T28 w 318"/>
                <a:gd name="T30" fmla="+- 0 4319 3373"/>
                <a:gd name="T31" fmla="*/ 4319 h 950"/>
                <a:gd name="T32" fmla="+- 0 3689 3593"/>
                <a:gd name="T33" fmla="*/ T32 w 318"/>
                <a:gd name="T34" fmla="+- 0 4310 3373"/>
                <a:gd name="T35" fmla="*/ 4310 h 950"/>
                <a:gd name="T36" fmla="+- 0 3703 3593"/>
                <a:gd name="T37" fmla="*/ T36 w 318"/>
                <a:gd name="T38" fmla="+- 0 4295 3373"/>
                <a:gd name="T39" fmla="*/ 4295 h 950"/>
                <a:gd name="T40" fmla="+- 0 3711 3593"/>
                <a:gd name="T41" fmla="*/ T40 w 318"/>
                <a:gd name="T42" fmla="+- 0 4277 3373"/>
                <a:gd name="T43" fmla="*/ 4277 h 950"/>
                <a:gd name="T44" fmla="+- 0 3712 3593"/>
                <a:gd name="T45" fmla="*/ T44 w 318"/>
                <a:gd name="T46" fmla="+- 0 4271 3373"/>
                <a:gd name="T47" fmla="*/ 4271 h 950"/>
                <a:gd name="T48" fmla="+- 0 3712 3593"/>
                <a:gd name="T49" fmla="*/ T48 w 318"/>
                <a:gd name="T50" fmla="+- 0 4265 3373"/>
                <a:gd name="T51" fmla="*/ 4265 h 950"/>
                <a:gd name="T52" fmla="+- 0 3662 3593"/>
                <a:gd name="T53" fmla="*/ T52 w 318"/>
                <a:gd name="T54" fmla="+- 0 4265 3373"/>
                <a:gd name="T55" fmla="*/ 4265 h 950"/>
                <a:gd name="T56" fmla="+- 0 3643 3593"/>
                <a:gd name="T57" fmla="*/ T56 w 318"/>
                <a:gd name="T58" fmla="+- 0 4260 3373"/>
                <a:gd name="T59" fmla="*/ 4260 h 950"/>
                <a:gd name="T60" fmla="+- 0 3656 3593"/>
                <a:gd name="T61" fmla="*/ T60 w 318"/>
                <a:gd name="T62" fmla="+- 0 4205 3373"/>
                <a:gd name="T63" fmla="*/ 4205 h 950"/>
                <a:gd name="T64" fmla="+- 0 3649 3593"/>
                <a:gd name="T65" fmla="*/ T64 w 318"/>
                <a:gd name="T66" fmla="+- 0 4203 3373"/>
                <a:gd name="T67" fmla="*/ 4203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318" h="950">
                  <a:moveTo>
                    <a:pt x="56" y="830"/>
                  </a:moveTo>
                  <a:lnTo>
                    <a:pt x="0" y="880"/>
                  </a:lnTo>
                  <a:lnTo>
                    <a:pt x="0" y="898"/>
                  </a:lnTo>
                  <a:lnTo>
                    <a:pt x="6" y="915"/>
                  </a:lnTo>
                  <a:lnTo>
                    <a:pt x="18" y="930"/>
                  </a:lnTo>
                  <a:lnTo>
                    <a:pt x="36" y="942"/>
                  </a:lnTo>
                  <a:lnTo>
                    <a:pt x="60" y="949"/>
                  </a:lnTo>
                  <a:lnTo>
                    <a:pt x="79" y="946"/>
                  </a:lnTo>
                  <a:lnTo>
                    <a:pt x="96" y="937"/>
                  </a:lnTo>
                  <a:lnTo>
                    <a:pt x="110" y="922"/>
                  </a:lnTo>
                  <a:lnTo>
                    <a:pt x="118" y="904"/>
                  </a:lnTo>
                  <a:lnTo>
                    <a:pt x="119" y="898"/>
                  </a:lnTo>
                  <a:lnTo>
                    <a:pt x="119" y="892"/>
                  </a:lnTo>
                  <a:lnTo>
                    <a:pt x="69" y="892"/>
                  </a:lnTo>
                  <a:lnTo>
                    <a:pt x="50" y="887"/>
                  </a:lnTo>
                  <a:lnTo>
                    <a:pt x="63" y="832"/>
                  </a:lnTo>
                  <a:lnTo>
                    <a:pt x="56" y="8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2" name="Freeform 173"/>
            <p:cNvSpPr>
              <a:spLocks/>
            </p:cNvSpPr>
            <p:nvPr/>
          </p:nvSpPr>
          <p:spPr bwMode="auto">
            <a:xfrm>
              <a:off x="3593" y="3373"/>
              <a:ext cx="318" cy="950"/>
            </a:xfrm>
            <a:custGeom>
              <a:avLst/>
              <a:gdLst>
                <a:gd name="T0" fmla="+- 0 3656 3593"/>
                <a:gd name="T1" fmla="*/ T0 w 318"/>
                <a:gd name="T2" fmla="+- 0 4205 3373"/>
                <a:gd name="T3" fmla="*/ 4205 h 950"/>
                <a:gd name="T4" fmla="+- 0 3643 3593"/>
                <a:gd name="T5" fmla="*/ T4 w 318"/>
                <a:gd name="T6" fmla="+- 0 4260 3373"/>
                <a:gd name="T7" fmla="*/ 4260 h 950"/>
                <a:gd name="T8" fmla="+- 0 3662 3593"/>
                <a:gd name="T9" fmla="*/ T8 w 318"/>
                <a:gd name="T10" fmla="+- 0 4265 3373"/>
                <a:gd name="T11" fmla="*/ 4265 h 950"/>
                <a:gd name="T12" fmla="+- 0 3675 3593"/>
                <a:gd name="T13" fmla="*/ T12 w 318"/>
                <a:gd name="T14" fmla="+- 0 4211 3373"/>
                <a:gd name="T15" fmla="*/ 4211 h 950"/>
                <a:gd name="T16" fmla="+- 0 3674 3593"/>
                <a:gd name="T17" fmla="*/ T16 w 318"/>
                <a:gd name="T18" fmla="+- 0 4210 3373"/>
                <a:gd name="T19" fmla="*/ 4210 h 950"/>
                <a:gd name="T20" fmla="+- 0 3656 3593"/>
                <a:gd name="T21" fmla="*/ T20 w 318"/>
                <a:gd name="T22" fmla="+- 0 4205 3373"/>
                <a:gd name="T23" fmla="*/ 4205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318" h="950">
                  <a:moveTo>
                    <a:pt x="63" y="832"/>
                  </a:moveTo>
                  <a:lnTo>
                    <a:pt x="50" y="887"/>
                  </a:lnTo>
                  <a:lnTo>
                    <a:pt x="69" y="892"/>
                  </a:lnTo>
                  <a:lnTo>
                    <a:pt x="82" y="838"/>
                  </a:lnTo>
                  <a:lnTo>
                    <a:pt x="81" y="837"/>
                  </a:lnTo>
                  <a:lnTo>
                    <a:pt x="63" y="83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3" name="Freeform 172"/>
            <p:cNvSpPr>
              <a:spLocks/>
            </p:cNvSpPr>
            <p:nvPr/>
          </p:nvSpPr>
          <p:spPr bwMode="auto">
            <a:xfrm>
              <a:off x="3593" y="3373"/>
              <a:ext cx="318" cy="950"/>
            </a:xfrm>
            <a:custGeom>
              <a:avLst/>
              <a:gdLst>
                <a:gd name="T0" fmla="+- 0 3675 3593"/>
                <a:gd name="T1" fmla="*/ T0 w 318"/>
                <a:gd name="T2" fmla="+- 0 4211 3373"/>
                <a:gd name="T3" fmla="*/ 4211 h 950"/>
                <a:gd name="T4" fmla="+- 0 3662 3593"/>
                <a:gd name="T5" fmla="*/ T4 w 318"/>
                <a:gd name="T6" fmla="+- 0 4265 3373"/>
                <a:gd name="T7" fmla="*/ 4265 h 950"/>
                <a:gd name="T8" fmla="+- 0 3712 3593"/>
                <a:gd name="T9" fmla="*/ T8 w 318"/>
                <a:gd name="T10" fmla="+- 0 4265 3373"/>
                <a:gd name="T11" fmla="*/ 4265 h 950"/>
                <a:gd name="T12" fmla="+- 0 3711 3593"/>
                <a:gd name="T13" fmla="*/ T12 w 318"/>
                <a:gd name="T14" fmla="+- 0 4253 3373"/>
                <a:gd name="T15" fmla="*/ 4253 h 950"/>
                <a:gd name="T16" fmla="+- 0 3705 3593"/>
                <a:gd name="T17" fmla="*/ T16 w 318"/>
                <a:gd name="T18" fmla="+- 0 4236 3373"/>
                <a:gd name="T19" fmla="*/ 4236 h 950"/>
                <a:gd name="T20" fmla="+- 0 3693 3593"/>
                <a:gd name="T21" fmla="*/ T20 w 318"/>
                <a:gd name="T22" fmla="+- 0 4222 3373"/>
                <a:gd name="T23" fmla="*/ 4222 h 950"/>
                <a:gd name="T24" fmla="+- 0 3675 3593"/>
                <a:gd name="T25" fmla="*/ T24 w 318"/>
                <a:gd name="T26" fmla="+- 0 4211 3373"/>
                <a:gd name="T27" fmla="*/ 4211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18" h="950">
                  <a:moveTo>
                    <a:pt x="82" y="838"/>
                  </a:moveTo>
                  <a:lnTo>
                    <a:pt x="69" y="892"/>
                  </a:lnTo>
                  <a:lnTo>
                    <a:pt x="119" y="892"/>
                  </a:lnTo>
                  <a:lnTo>
                    <a:pt x="118" y="880"/>
                  </a:lnTo>
                  <a:lnTo>
                    <a:pt x="112" y="863"/>
                  </a:lnTo>
                  <a:lnTo>
                    <a:pt x="100" y="849"/>
                  </a:lnTo>
                  <a:lnTo>
                    <a:pt x="82" y="83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4" name="Freeform 171"/>
            <p:cNvSpPr>
              <a:spLocks/>
            </p:cNvSpPr>
            <p:nvPr/>
          </p:nvSpPr>
          <p:spPr bwMode="auto">
            <a:xfrm>
              <a:off x="3593" y="3373"/>
              <a:ext cx="318" cy="950"/>
            </a:xfrm>
            <a:custGeom>
              <a:avLst/>
              <a:gdLst>
                <a:gd name="T0" fmla="+- 0 3830 3593"/>
                <a:gd name="T1" fmla="*/ T0 w 318"/>
                <a:gd name="T2" fmla="+- 0 3484 3373"/>
                <a:gd name="T3" fmla="*/ 3484 h 950"/>
                <a:gd name="T4" fmla="+- 0 3656 3593"/>
                <a:gd name="T5" fmla="*/ T4 w 318"/>
                <a:gd name="T6" fmla="+- 0 4205 3373"/>
                <a:gd name="T7" fmla="*/ 4205 h 950"/>
                <a:gd name="T8" fmla="+- 0 3674 3593"/>
                <a:gd name="T9" fmla="*/ T8 w 318"/>
                <a:gd name="T10" fmla="+- 0 4210 3373"/>
                <a:gd name="T11" fmla="*/ 4210 h 950"/>
                <a:gd name="T12" fmla="+- 0 3675 3593"/>
                <a:gd name="T13" fmla="*/ T12 w 318"/>
                <a:gd name="T14" fmla="+- 0 4211 3373"/>
                <a:gd name="T15" fmla="*/ 4211 h 950"/>
                <a:gd name="T16" fmla="+- 0 3849 3593"/>
                <a:gd name="T17" fmla="*/ T16 w 318"/>
                <a:gd name="T18" fmla="+- 0 3490 3373"/>
                <a:gd name="T19" fmla="*/ 3490 h 950"/>
                <a:gd name="T20" fmla="+- 0 3831 3593"/>
                <a:gd name="T21" fmla="*/ T20 w 318"/>
                <a:gd name="T22" fmla="+- 0 3485 3373"/>
                <a:gd name="T23" fmla="*/ 3485 h 950"/>
                <a:gd name="T24" fmla="+- 0 3830 3593"/>
                <a:gd name="T25" fmla="*/ T24 w 318"/>
                <a:gd name="T26" fmla="+- 0 3484 3373"/>
                <a:gd name="T27" fmla="*/ 3484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18" h="950">
                  <a:moveTo>
                    <a:pt x="237" y="111"/>
                  </a:moveTo>
                  <a:lnTo>
                    <a:pt x="63" y="832"/>
                  </a:lnTo>
                  <a:lnTo>
                    <a:pt x="81" y="837"/>
                  </a:lnTo>
                  <a:lnTo>
                    <a:pt x="82" y="838"/>
                  </a:lnTo>
                  <a:lnTo>
                    <a:pt x="256" y="117"/>
                  </a:lnTo>
                  <a:lnTo>
                    <a:pt x="238" y="112"/>
                  </a:lnTo>
                  <a:lnTo>
                    <a:pt x="237" y="1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5" name="Freeform 170"/>
            <p:cNvSpPr>
              <a:spLocks/>
            </p:cNvSpPr>
            <p:nvPr/>
          </p:nvSpPr>
          <p:spPr bwMode="auto">
            <a:xfrm>
              <a:off x="3593" y="3373"/>
              <a:ext cx="318" cy="950"/>
            </a:xfrm>
            <a:custGeom>
              <a:avLst/>
              <a:gdLst>
                <a:gd name="T0" fmla="+- 0 3912 3593"/>
                <a:gd name="T1" fmla="*/ T0 w 318"/>
                <a:gd name="T2" fmla="+- 0 3430 3373"/>
                <a:gd name="T3" fmla="*/ 3430 h 950"/>
                <a:gd name="T4" fmla="+- 0 3843 3593"/>
                <a:gd name="T5" fmla="*/ T4 w 318"/>
                <a:gd name="T6" fmla="+- 0 3430 3373"/>
                <a:gd name="T7" fmla="*/ 3430 h 950"/>
                <a:gd name="T8" fmla="+- 0 3862 3593"/>
                <a:gd name="T9" fmla="*/ T8 w 318"/>
                <a:gd name="T10" fmla="+- 0 3435 3373"/>
                <a:gd name="T11" fmla="*/ 3435 h 950"/>
                <a:gd name="T12" fmla="+- 0 3849 3593"/>
                <a:gd name="T13" fmla="*/ T12 w 318"/>
                <a:gd name="T14" fmla="+- 0 3490 3373"/>
                <a:gd name="T15" fmla="*/ 3490 h 950"/>
                <a:gd name="T16" fmla="+- 0 3904 3593"/>
                <a:gd name="T17" fmla="*/ T16 w 318"/>
                <a:gd name="T18" fmla="+- 0 3463 3373"/>
                <a:gd name="T19" fmla="*/ 3463 h 950"/>
                <a:gd name="T20" fmla="+- 0 3912 3593"/>
                <a:gd name="T21" fmla="*/ T20 w 318"/>
                <a:gd name="T22" fmla="+- 0 3442 3373"/>
                <a:gd name="T23" fmla="*/ 3442 h 950"/>
                <a:gd name="T24" fmla="+- 0 3912 3593"/>
                <a:gd name="T25" fmla="*/ T24 w 318"/>
                <a:gd name="T26" fmla="+- 0 3430 3373"/>
                <a:gd name="T27" fmla="*/ 3430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18" h="950">
                  <a:moveTo>
                    <a:pt x="319" y="57"/>
                  </a:moveTo>
                  <a:lnTo>
                    <a:pt x="250" y="57"/>
                  </a:lnTo>
                  <a:lnTo>
                    <a:pt x="269" y="62"/>
                  </a:lnTo>
                  <a:lnTo>
                    <a:pt x="256" y="117"/>
                  </a:lnTo>
                  <a:lnTo>
                    <a:pt x="311" y="90"/>
                  </a:lnTo>
                  <a:lnTo>
                    <a:pt x="319" y="69"/>
                  </a:lnTo>
                  <a:lnTo>
                    <a:pt x="319" y="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6" name="Freeform 169"/>
            <p:cNvSpPr>
              <a:spLocks/>
            </p:cNvSpPr>
            <p:nvPr/>
          </p:nvSpPr>
          <p:spPr bwMode="auto">
            <a:xfrm>
              <a:off x="3593" y="3373"/>
              <a:ext cx="318" cy="950"/>
            </a:xfrm>
            <a:custGeom>
              <a:avLst/>
              <a:gdLst>
                <a:gd name="T0" fmla="+- 0 3843 3593"/>
                <a:gd name="T1" fmla="*/ T0 w 318"/>
                <a:gd name="T2" fmla="+- 0 3430 3373"/>
                <a:gd name="T3" fmla="*/ 3430 h 950"/>
                <a:gd name="T4" fmla="+- 0 3830 3593"/>
                <a:gd name="T5" fmla="*/ T4 w 318"/>
                <a:gd name="T6" fmla="+- 0 3484 3373"/>
                <a:gd name="T7" fmla="*/ 3484 h 950"/>
                <a:gd name="T8" fmla="+- 0 3831 3593"/>
                <a:gd name="T9" fmla="*/ T8 w 318"/>
                <a:gd name="T10" fmla="+- 0 3485 3373"/>
                <a:gd name="T11" fmla="*/ 3485 h 950"/>
                <a:gd name="T12" fmla="+- 0 3849 3593"/>
                <a:gd name="T13" fmla="*/ T12 w 318"/>
                <a:gd name="T14" fmla="+- 0 3490 3373"/>
                <a:gd name="T15" fmla="*/ 3490 h 950"/>
                <a:gd name="T16" fmla="+- 0 3862 3593"/>
                <a:gd name="T17" fmla="*/ T16 w 318"/>
                <a:gd name="T18" fmla="+- 0 3435 3373"/>
                <a:gd name="T19" fmla="*/ 3435 h 950"/>
                <a:gd name="T20" fmla="+- 0 3843 3593"/>
                <a:gd name="T21" fmla="*/ T20 w 318"/>
                <a:gd name="T22" fmla="+- 0 3430 3373"/>
                <a:gd name="T23" fmla="*/ 3430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318" h="950">
                  <a:moveTo>
                    <a:pt x="250" y="57"/>
                  </a:moveTo>
                  <a:lnTo>
                    <a:pt x="237" y="111"/>
                  </a:lnTo>
                  <a:lnTo>
                    <a:pt x="238" y="112"/>
                  </a:lnTo>
                  <a:lnTo>
                    <a:pt x="256" y="117"/>
                  </a:lnTo>
                  <a:lnTo>
                    <a:pt x="269" y="62"/>
                  </a:lnTo>
                  <a:lnTo>
                    <a:pt x="250" y="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7" name="Freeform 168"/>
            <p:cNvSpPr>
              <a:spLocks/>
            </p:cNvSpPr>
            <p:nvPr/>
          </p:nvSpPr>
          <p:spPr bwMode="auto">
            <a:xfrm>
              <a:off x="3593" y="3373"/>
              <a:ext cx="318" cy="950"/>
            </a:xfrm>
            <a:custGeom>
              <a:avLst/>
              <a:gdLst>
                <a:gd name="T0" fmla="+- 0 3852 3593"/>
                <a:gd name="T1" fmla="*/ T0 w 318"/>
                <a:gd name="T2" fmla="+- 0 3373 3373"/>
                <a:gd name="T3" fmla="*/ 3373 h 950"/>
                <a:gd name="T4" fmla="+- 0 3794 3593"/>
                <a:gd name="T5" fmla="*/ T4 w 318"/>
                <a:gd name="T6" fmla="+- 0 3418 3373"/>
                <a:gd name="T7" fmla="*/ 3418 h 950"/>
                <a:gd name="T8" fmla="+- 0 3793 3593"/>
                <a:gd name="T9" fmla="*/ T8 w 318"/>
                <a:gd name="T10" fmla="+- 0 3424 3373"/>
                <a:gd name="T11" fmla="*/ 3424 h 950"/>
                <a:gd name="T12" fmla="+- 0 3793 3593"/>
                <a:gd name="T13" fmla="*/ T12 w 318"/>
                <a:gd name="T14" fmla="+- 0 3430 3373"/>
                <a:gd name="T15" fmla="*/ 3430 h 950"/>
                <a:gd name="T16" fmla="+- 0 3794 3593"/>
                <a:gd name="T17" fmla="*/ T16 w 318"/>
                <a:gd name="T18" fmla="+- 0 3442 3373"/>
                <a:gd name="T19" fmla="*/ 3442 h 950"/>
                <a:gd name="T20" fmla="+- 0 3800 3593"/>
                <a:gd name="T21" fmla="*/ T20 w 318"/>
                <a:gd name="T22" fmla="+- 0 3459 3373"/>
                <a:gd name="T23" fmla="*/ 3459 h 950"/>
                <a:gd name="T24" fmla="+- 0 3812 3593"/>
                <a:gd name="T25" fmla="*/ T24 w 318"/>
                <a:gd name="T26" fmla="+- 0 3473 3373"/>
                <a:gd name="T27" fmla="*/ 3473 h 950"/>
                <a:gd name="T28" fmla="+- 0 3830 3593"/>
                <a:gd name="T29" fmla="*/ T28 w 318"/>
                <a:gd name="T30" fmla="+- 0 3484 3373"/>
                <a:gd name="T31" fmla="*/ 3484 h 950"/>
                <a:gd name="T32" fmla="+- 0 3843 3593"/>
                <a:gd name="T33" fmla="*/ T32 w 318"/>
                <a:gd name="T34" fmla="+- 0 3430 3373"/>
                <a:gd name="T35" fmla="*/ 3430 h 950"/>
                <a:gd name="T36" fmla="+- 0 3912 3593"/>
                <a:gd name="T37" fmla="*/ T36 w 318"/>
                <a:gd name="T38" fmla="+- 0 3430 3373"/>
                <a:gd name="T39" fmla="*/ 3430 h 950"/>
                <a:gd name="T40" fmla="+- 0 3912 3593"/>
                <a:gd name="T41" fmla="*/ T40 w 318"/>
                <a:gd name="T42" fmla="+- 0 3424 3373"/>
                <a:gd name="T43" fmla="*/ 3424 h 950"/>
                <a:gd name="T44" fmla="+- 0 3906 3593"/>
                <a:gd name="T45" fmla="*/ T44 w 318"/>
                <a:gd name="T46" fmla="+- 0 3407 3373"/>
                <a:gd name="T47" fmla="*/ 3407 h 950"/>
                <a:gd name="T48" fmla="+- 0 3894 3593"/>
                <a:gd name="T49" fmla="*/ T48 w 318"/>
                <a:gd name="T50" fmla="+- 0 3392 3373"/>
                <a:gd name="T51" fmla="*/ 3392 h 950"/>
                <a:gd name="T52" fmla="+- 0 3876 3593"/>
                <a:gd name="T53" fmla="*/ T52 w 318"/>
                <a:gd name="T54" fmla="+- 0 3380 3373"/>
                <a:gd name="T55" fmla="*/ 3380 h 950"/>
                <a:gd name="T56" fmla="+- 0 3852 3593"/>
                <a:gd name="T57" fmla="*/ T56 w 318"/>
                <a:gd name="T58" fmla="+- 0 3373 3373"/>
                <a:gd name="T59" fmla="*/ 3373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318" h="950">
                  <a:moveTo>
                    <a:pt x="259" y="0"/>
                  </a:moveTo>
                  <a:lnTo>
                    <a:pt x="201" y="45"/>
                  </a:lnTo>
                  <a:lnTo>
                    <a:pt x="200" y="51"/>
                  </a:lnTo>
                  <a:lnTo>
                    <a:pt x="200" y="57"/>
                  </a:lnTo>
                  <a:lnTo>
                    <a:pt x="201" y="69"/>
                  </a:lnTo>
                  <a:lnTo>
                    <a:pt x="207" y="86"/>
                  </a:lnTo>
                  <a:lnTo>
                    <a:pt x="219" y="100"/>
                  </a:lnTo>
                  <a:lnTo>
                    <a:pt x="237" y="111"/>
                  </a:lnTo>
                  <a:lnTo>
                    <a:pt x="250" y="57"/>
                  </a:lnTo>
                  <a:lnTo>
                    <a:pt x="319" y="57"/>
                  </a:lnTo>
                  <a:lnTo>
                    <a:pt x="319" y="51"/>
                  </a:lnTo>
                  <a:lnTo>
                    <a:pt x="313" y="34"/>
                  </a:lnTo>
                  <a:lnTo>
                    <a:pt x="301" y="19"/>
                  </a:lnTo>
                  <a:lnTo>
                    <a:pt x="283" y="7"/>
                  </a:lnTo>
                  <a:lnTo>
                    <a:pt x="25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70" name="Group 165"/>
          <p:cNvGrpSpPr>
            <a:grpSpLocks/>
          </p:cNvGrpSpPr>
          <p:nvPr/>
        </p:nvGrpSpPr>
        <p:grpSpPr bwMode="auto">
          <a:xfrm>
            <a:off x="981075" y="1913255"/>
            <a:ext cx="74930" cy="75565"/>
            <a:chOff x="1485" y="3373"/>
            <a:chExt cx="118" cy="119"/>
          </a:xfrm>
        </p:grpSpPr>
        <p:sp>
          <p:nvSpPr>
            <p:cNvPr id="3160" name="Freeform 166"/>
            <p:cNvSpPr>
              <a:spLocks/>
            </p:cNvSpPr>
            <p:nvPr/>
          </p:nvSpPr>
          <p:spPr bwMode="auto">
            <a:xfrm>
              <a:off x="1485" y="3373"/>
              <a:ext cx="118" cy="119"/>
            </a:xfrm>
            <a:custGeom>
              <a:avLst/>
              <a:gdLst>
                <a:gd name="T0" fmla="+- 0 1535 1485"/>
                <a:gd name="T1" fmla="*/ T0 w 118"/>
                <a:gd name="T2" fmla="+- 0 3373 3373"/>
                <a:gd name="T3" fmla="*/ 3373 h 119"/>
                <a:gd name="T4" fmla="+- 0 1515 1485"/>
                <a:gd name="T5" fmla="*/ T4 w 118"/>
                <a:gd name="T6" fmla="+- 0 3381 3373"/>
                <a:gd name="T7" fmla="*/ 3381 h 119"/>
                <a:gd name="T8" fmla="+- 0 1499 1485"/>
                <a:gd name="T9" fmla="*/ T8 w 118"/>
                <a:gd name="T10" fmla="+- 0 3394 3373"/>
                <a:gd name="T11" fmla="*/ 3394 h 119"/>
                <a:gd name="T12" fmla="+- 0 1489 1485"/>
                <a:gd name="T13" fmla="*/ T12 w 118"/>
                <a:gd name="T14" fmla="+- 0 3414 3373"/>
                <a:gd name="T15" fmla="*/ 3414 h 119"/>
                <a:gd name="T16" fmla="+- 0 1485 1485"/>
                <a:gd name="T17" fmla="*/ T16 w 118"/>
                <a:gd name="T18" fmla="+- 0 3438 3373"/>
                <a:gd name="T19" fmla="*/ 3438 h 119"/>
                <a:gd name="T20" fmla="+- 0 1491 1485"/>
                <a:gd name="T21" fmla="*/ T20 w 118"/>
                <a:gd name="T22" fmla="+- 0 3459 3373"/>
                <a:gd name="T23" fmla="*/ 3459 h 119"/>
                <a:gd name="T24" fmla="+- 0 1504 1485"/>
                <a:gd name="T25" fmla="*/ T24 w 118"/>
                <a:gd name="T26" fmla="+- 0 3477 3373"/>
                <a:gd name="T27" fmla="*/ 3477 h 119"/>
                <a:gd name="T28" fmla="+- 0 1523 1485"/>
                <a:gd name="T29" fmla="*/ T28 w 118"/>
                <a:gd name="T30" fmla="+- 0 3488 3373"/>
                <a:gd name="T31" fmla="*/ 3488 h 119"/>
                <a:gd name="T32" fmla="+- 0 1545 1485"/>
                <a:gd name="T33" fmla="*/ T32 w 118"/>
                <a:gd name="T34" fmla="+- 0 3492 3373"/>
                <a:gd name="T35" fmla="*/ 3492 h 119"/>
                <a:gd name="T36" fmla="+- 0 1561 1485"/>
                <a:gd name="T37" fmla="*/ T36 w 118"/>
                <a:gd name="T38" fmla="+- 0 3490 3373"/>
                <a:gd name="T39" fmla="*/ 3490 h 119"/>
                <a:gd name="T40" fmla="+- 0 1578 1485"/>
                <a:gd name="T41" fmla="*/ T40 w 118"/>
                <a:gd name="T42" fmla="+- 0 3482 3373"/>
                <a:gd name="T43" fmla="*/ 3482 h 119"/>
                <a:gd name="T44" fmla="+- 0 1592 1485"/>
                <a:gd name="T45" fmla="*/ T44 w 118"/>
                <a:gd name="T46" fmla="+- 0 3467 3373"/>
                <a:gd name="T47" fmla="*/ 3467 h 119"/>
                <a:gd name="T48" fmla="+- 0 1601 1485"/>
                <a:gd name="T49" fmla="*/ T48 w 118"/>
                <a:gd name="T50" fmla="+- 0 3446 3373"/>
                <a:gd name="T51" fmla="*/ 3446 h 119"/>
                <a:gd name="T52" fmla="+- 0 1601 1485"/>
                <a:gd name="T53" fmla="*/ T52 w 118"/>
                <a:gd name="T54" fmla="+- 0 3442 3373"/>
                <a:gd name="T55" fmla="*/ 3442 h 119"/>
                <a:gd name="T56" fmla="+- 0 1545 1485"/>
                <a:gd name="T57" fmla="*/ T56 w 118"/>
                <a:gd name="T58" fmla="+- 0 3442 3373"/>
                <a:gd name="T59" fmla="*/ 3442 h 119"/>
                <a:gd name="T60" fmla="+- 0 1545 1485"/>
                <a:gd name="T61" fmla="*/ T60 w 118"/>
                <a:gd name="T62" fmla="+- 0 3422 3373"/>
                <a:gd name="T63" fmla="*/ 3422 h 119"/>
                <a:gd name="T64" fmla="+- 0 1603 1485"/>
                <a:gd name="T65" fmla="*/ T64 w 118"/>
                <a:gd name="T66" fmla="+- 0 3422 3373"/>
                <a:gd name="T67" fmla="*/ 3422 h 119"/>
                <a:gd name="T68" fmla="+- 0 1604 1485"/>
                <a:gd name="T69" fmla="*/ T68 w 118"/>
                <a:gd name="T70" fmla="+- 0 3419 3373"/>
                <a:gd name="T71" fmla="*/ 3419 h 119"/>
                <a:gd name="T72" fmla="+- 0 1595 1485"/>
                <a:gd name="T73" fmla="*/ T72 w 118"/>
                <a:gd name="T74" fmla="+- 0 3401 3373"/>
                <a:gd name="T75" fmla="*/ 3401 h 119"/>
                <a:gd name="T76" fmla="+- 0 1581 1485"/>
                <a:gd name="T77" fmla="*/ T76 w 118"/>
                <a:gd name="T78" fmla="+- 0 3386 3373"/>
                <a:gd name="T79" fmla="*/ 3386 h 119"/>
                <a:gd name="T80" fmla="+- 0 1561 1485"/>
                <a:gd name="T81" fmla="*/ T80 w 118"/>
                <a:gd name="T82" fmla="+- 0 3376 3373"/>
                <a:gd name="T83" fmla="*/ 3376 h 119"/>
                <a:gd name="T84" fmla="+- 0 1535 1485"/>
                <a:gd name="T85" fmla="*/ T84 w 118"/>
                <a:gd name="T86" fmla="+- 0 3373 3373"/>
                <a:gd name="T87" fmla="*/ 3373 h 1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118" h="119">
                  <a:moveTo>
                    <a:pt x="50" y="0"/>
                  </a:moveTo>
                  <a:lnTo>
                    <a:pt x="30" y="8"/>
                  </a:lnTo>
                  <a:lnTo>
                    <a:pt x="14" y="21"/>
                  </a:lnTo>
                  <a:lnTo>
                    <a:pt x="4" y="41"/>
                  </a:lnTo>
                  <a:lnTo>
                    <a:pt x="0" y="65"/>
                  </a:lnTo>
                  <a:lnTo>
                    <a:pt x="6" y="86"/>
                  </a:lnTo>
                  <a:lnTo>
                    <a:pt x="19" y="104"/>
                  </a:lnTo>
                  <a:lnTo>
                    <a:pt x="38" y="115"/>
                  </a:lnTo>
                  <a:lnTo>
                    <a:pt x="60" y="119"/>
                  </a:lnTo>
                  <a:lnTo>
                    <a:pt x="76" y="117"/>
                  </a:lnTo>
                  <a:lnTo>
                    <a:pt x="93" y="109"/>
                  </a:lnTo>
                  <a:lnTo>
                    <a:pt x="107" y="94"/>
                  </a:lnTo>
                  <a:lnTo>
                    <a:pt x="116" y="73"/>
                  </a:lnTo>
                  <a:lnTo>
                    <a:pt x="116" y="69"/>
                  </a:lnTo>
                  <a:lnTo>
                    <a:pt x="60" y="69"/>
                  </a:lnTo>
                  <a:lnTo>
                    <a:pt x="60" y="49"/>
                  </a:lnTo>
                  <a:lnTo>
                    <a:pt x="118" y="49"/>
                  </a:lnTo>
                  <a:lnTo>
                    <a:pt x="119" y="46"/>
                  </a:lnTo>
                  <a:lnTo>
                    <a:pt x="110" y="28"/>
                  </a:lnTo>
                  <a:lnTo>
                    <a:pt x="96" y="13"/>
                  </a:lnTo>
                  <a:lnTo>
                    <a:pt x="76" y="3"/>
                  </a:lnTo>
                  <a:lnTo>
                    <a:pt x="5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71" name="Group 163"/>
          <p:cNvGrpSpPr>
            <a:grpSpLocks/>
          </p:cNvGrpSpPr>
          <p:nvPr/>
        </p:nvGrpSpPr>
        <p:grpSpPr bwMode="auto">
          <a:xfrm>
            <a:off x="1232535" y="1912620"/>
            <a:ext cx="74295" cy="75565"/>
            <a:chOff x="1881" y="3372"/>
            <a:chExt cx="117" cy="119"/>
          </a:xfrm>
        </p:grpSpPr>
        <p:sp>
          <p:nvSpPr>
            <p:cNvPr id="3159" name="Freeform 164"/>
            <p:cNvSpPr>
              <a:spLocks/>
            </p:cNvSpPr>
            <p:nvPr/>
          </p:nvSpPr>
          <p:spPr bwMode="auto">
            <a:xfrm>
              <a:off x="1881" y="3372"/>
              <a:ext cx="117" cy="119"/>
            </a:xfrm>
            <a:custGeom>
              <a:avLst/>
              <a:gdLst>
                <a:gd name="T0" fmla="+- 0 1940 1881"/>
                <a:gd name="T1" fmla="*/ T0 w 117"/>
                <a:gd name="T2" fmla="+- 0 3372 3372"/>
                <a:gd name="T3" fmla="*/ 3372 h 119"/>
                <a:gd name="T4" fmla="+- 0 1884 1881"/>
                <a:gd name="T5" fmla="*/ T4 w 117"/>
                <a:gd name="T6" fmla="+- 0 3419 3372"/>
                <a:gd name="T7" fmla="*/ 3419 h 119"/>
                <a:gd name="T8" fmla="+- 0 1881 1881"/>
                <a:gd name="T9" fmla="*/ T8 w 117"/>
                <a:gd name="T10" fmla="+- 0 3446 3372"/>
                <a:gd name="T11" fmla="*/ 3446 h 119"/>
                <a:gd name="T12" fmla="+- 0 1890 1881"/>
                <a:gd name="T13" fmla="*/ T12 w 117"/>
                <a:gd name="T14" fmla="+- 0 3464 3372"/>
                <a:gd name="T15" fmla="*/ 3464 h 119"/>
                <a:gd name="T16" fmla="+- 0 1904 1881"/>
                <a:gd name="T17" fmla="*/ T16 w 117"/>
                <a:gd name="T18" fmla="+- 0 3479 3372"/>
                <a:gd name="T19" fmla="*/ 3479 h 119"/>
                <a:gd name="T20" fmla="+- 0 1924 1881"/>
                <a:gd name="T21" fmla="*/ T20 w 117"/>
                <a:gd name="T22" fmla="+- 0 3488 3372"/>
                <a:gd name="T23" fmla="*/ 3488 h 119"/>
                <a:gd name="T24" fmla="+- 0 1950 1881"/>
                <a:gd name="T25" fmla="*/ T24 w 117"/>
                <a:gd name="T26" fmla="+- 0 3492 3372"/>
                <a:gd name="T27" fmla="*/ 3492 h 119"/>
                <a:gd name="T28" fmla="+- 0 1970 1881"/>
                <a:gd name="T29" fmla="*/ T28 w 117"/>
                <a:gd name="T30" fmla="+- 0 3484 3372"/>
                <a:gd name="T31" fmla="*/ 3484 h 119"/>
                <a:gd name="T32" fmla="+- 0 1986 1881"/>
                <a:gd name="T33" fmla="*/ T32 w 117"/>
                <a:gd name="T34" fmla="+- 0 3470 3372"/>
                <a:gd name="T35" fmla="*/ 3470 h 119"/>
                <a:gd name="T36" fmla="+- 0 1996 1881"/>
                <a:gd name="T37" fmla="*/ T36 w 117"/>
                <a:gd name="T38" fmla="+- 0 3451 3372"/>
                <a:gd name="T39" fmla="*/ 3451 h 119"/>
                <a:gd name="T40" fmla="+- 0 1997 1881"/>
                <a:gd name="T41" fmla="*/ T40 w 117"/>
                <a:gd name="T42" fmla="+- 0 3442 3372"/>
                <a:gd name="T43" fmla="*/ 3442 h 119"/>
                <a:gd name="T44" fmla="+- 0 1940 1881"/>
                <a:gd name="T45" fmla="*/ T44 w 117"/>
                <a:gd name="T46" fmla="+- 0 3442 3372"/>
                <a:gd name="T47" fmla="*/ 3442 h 119"/>
                <a:gd name="T48" fmla="+- 0 1940 1881"/>
                <a:gd name="T49" fmla="*/ T48 w 117"/>
                <a:gd name="T50" fmla="+- 0 3422 3372"/>
                <a:gd name="T51" fmla="*/ 3422 h 119"/>
                <a:gd name="T52" fmla="+- 0 1998 1881"/>
                <a:gd name="T53" fmla="*/ T52 w 117"/>
                <a:gd name="T54" fmla="+- 0 3422 3372"/>
                <a:gd name="T55" fmla="*/ 3422 h 119"/>
                <a:gd name="T56" fmla="+- 0 1994 1881"/>
                <a:gd name="T57" fmla="*/ T56 w 117"/>
                <a:gd name="T58" fmla="+- 0 3405 3372"/>
                <a:gd name="T59" fmla="*/ 3405 h 119"/>
                <a:gd name="T60" fmla="+- 0 1981 1881"/>
                <a:gd name="T61" fmla="*/ T60 w 117"/>
                <a:gd name="T62" fmla="+- 0 3388 3372"/>
                <a:gd name="T63" fmla="*/ 3388 h 119"/>
                <a:gd name="T64" fmla="+- 0 1962 1881"/>
                <a:gd name="T65" fmla="*/ T64 w 117"/>
                <a:gd name="T66" fmla="+- 0 3377 3372"/>
                <a:gd name="T67" fmla="*/ 3377 h 119"/>
                <a:gd name="T68" fmla="+- 0 1940 1881"/>
                <a:gd name="T69" fmla="*/ T68 w 117"/>
                <a:gd name="T70" fmla="+- 0 3372 3372"/>
                <a:gd name="T71" fmla="*/ 3372 h 1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17" h="119">
                  <a:moveTo>
                    <a:pt x="59" y="0"/>
                  </a:moveTo>
                  <a:lnTo>
                    <a:pt x="3" y="47"/>
                  </a:lnTo>
                  <a:lnTo>
                    <a:pt x="0" y="74"/>
                  </a:lnTo>
                  <a:lnTo>
                    <a:pt x="9" y="92"/>
                  </a:lnTo>
                  <a:lnTo>
                    <a:pt x="23" y="107"/>
                  </a:lnTo>
                  <a:lnTo>
                    <a:pt x="43" y="116"/>
                  </a:lnTo>
                  <a:lnTo>
                    <a:pt x="69" y="120"/>
                  </a:lnTo>
                  <a:lnTo>
                    <a:pt x="89" y="112"/>
                  </a:lnTo>
                  <a:lnTo>
                    <a:pt x="105" y="98"/>
                  </a:lnTo>
                  <a:lnTo>
                    <a:pt x="115" y="79"/>
                  </a:lnTo>
                  <a:lnTo>
                    <a:pt x="116" y="70"/>
                  </a:lnTo>
                  <a:lnTo>
                    <a:pt x="59" y="70"/>
                  </a:lnTo>
                  <a:lnTo>
                    <a:pt x="59" y="50"/>
                  </a:lnTo>
                  <a:lnTo>
                    <a:pt x="117" y="50"/>
                  </a:lnTo>
                  <a:lnTo>
                    <a:pt x="113" y="33"/>
                  </a:lnTo>
                  <a:lnTo>
                    <a:pt x="100" y="16"/>
                  </a:lnTo>
                  <a:lnTo>
                    <a:pt x="81" y="5"/>
                  </a:lnTo>
                  <a:lnTo>
                    <a:pt x="5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72" name="Group 161"/>
          <p:cNvGrpSpPr>
            <a:grpSpLocks/>
          </p:cNvGrpSpPr>
          <p:nvPr/>
        </p:nvGrpSpPr>
        <p:grpSpPr bwMode="auto">
          <a:xfrm>
            <a:off x="1019175" y="1944370"/>
            <a:ext cx="36830" cy="12700"/>
            <a:chOff x="1545" y="3422"/>
            <a:chExt cx="58" cy="20"/>
          </a:xfrm>
        </p:grpSpPr>
        <p:sp>
          <p:nvSpPr>
            <p:cNvPr id="3158" name="Freeform 162"/>
            <p:cNvSpPr>
              <a:spLocks/>
            </p:cNvSpPr>
            <p:nvPr/>
          </p:nvSpPr>
          <p:spPr bwMode="auto">
            <a:xfrm>
              <a:off x="1545" y="3422"/>
              <a:ext cx="58" cy="20"/>
            </a:xfrm>
            <a:custGeom>
              <a:avLst/>
              <a:gdLst>
                <a:gd name="T0" fmla="+- 0 1603 1545"/>
                <a:gd name="T1" fmla="*/ T0 w 58"/>
                <a:gd name="T2" fmla="+- 0 3422 3422"/>
                <a:gd name="T3" fmla="*/ 3422 h 20"/>
                <a:gd name="T4" fmla="+- 0 1545 1545"/>
                <a:gd name="T5" fmla="*/ T4 w 58"/>
                <a:gd name="T6" fmla="+- 0 3422 3422"/>
                <a:gd name="T7" fmla="*/ 3422 h 20"/>
                <a:gd name="T8" fmla="+- 0 1545 1545"/>
                <a:gd name="T9" fmla="*/ T8 w 58"/>
                <a:gd name="T10" fmla="+- 0 3442 3422"/>
                <a:gd name="T11" fmla="*/ 3442 h 20"/>
                <a:gd name="T12" fmla="+- 0 1601 1545"/>
                <a:gd name="T13" fmla="*/ T12 w 58"/>
                <a:gd name="T14" fmla="+- 0 3442 3422"/>
                <a:gd name="T15" fmla="*/ 3442 h 20"/>
                <a:gd name="T16" fmla="+- 0 1603 1545"/>
                <a:gd name="T17" fmla="*/ T16 w 58"/>
                <a:gd name="T18" fmla="+- 0 3422 3422"/>
                <a:gd name="T19" fmla="*/ 3422 h 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8" h="20">
                  <a:moveTo>
                    <a:pt x="58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56" y="20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73" name="Group 159"/>
          <p:cNvGrpSpPr>
            <a:grpSpLocks/>
          </p:cNvGrpSpPr>
          <p:nvPr/>
        </p:nvGrpSpPr>
        <p:grpSpPr bwMode="auto">
          <a:xfrm>
            <a:off x="1054735" y="1944370"/>
            <a:ext cx="179705" cy="12700"/>
            <a:chOff x="1601" y="3422"/>
            <a:chExt cx="283" cy="20"/>
          </a:xfrm>
        </p:grpSpPr>
        <p:sp>
          <p:nvSpPr>
            <p:cNvPr id="3157" name="Freeform 160"/>
            <p:cNvSpPr>
              <a:spLocks/>
            </p:cNvSpPr>
            <p:nvPr/>
          </p:nvSpPr>
          <p:spPr bwMode="auto">
            <a:xfrm>
              <a:off x="1601" y="3422"/>
              <a:ext cx="283" cy="20"/>
            </a:xfrm>
            <a:custGeom>
              <a:avLst/>
              <a:gdLst>
                <a:gd name="T0" fmla="+- 0 1884 1601"/>
                <a:gd name="T1" fmla="*/ T0 w 283"/>
                <a:gd name="T2" fmla="+- 0 3422 3422"/>
                <a:gd name="T3" fmla="*/ 3422 h 20"/>
                <a:gd name="T4" fmla="+- 0 1603 1601"/>
                <a:gd name="T5" fmla="*/ T4 w 283"/>
                <a:gd name="T6" fmla="+- 0 3422 3422"/>
                <a:gd name="T7" fmla="*/ 3422 h 20"/>
                <a:gd name="T8" fmla="+- 0 1601 1601"/>
                <a:gd name="T9" fmla="*/ T8 w 283"/>
                <a:gd name="T10" fmla="+- 0 3442 3422"/>
                <a:gd name="T11" fmla="*/ 3442 h 20"/>
                <a:gd name="T12" fmla="+- 0 1882 1601"/>
                <a:gd name="T13" fmla="*/ T12 w 283"/>
                <a:gd name="T14" fmla="+- 0 3442 3422"/>
                <a:gd name="T15" fmla="*/ 3442 h 20"/>
                <a:gd name="T16" fmla="+- 0 1884 1601"/>
                <a:gd name="T17" fmla="*/ T16 w 283"/>
                <a:gd name="T18" fmla="+- 0 3422 3422"/>
                <a:gd name="T19" fmla="*/ 3422 h 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83" h="20">
                  <a:moveTo>
                    <a:pt x="283" y="0"/>
                  </a:moveTo>
                  <a:lnTo>
                    <a:pt x="2" y="0"/>
                  </a:lnTo>
                  <a:lnTo>
                    <a:pt x="0" y="20"/>
                  </a:lnTo>
                  <a:lnTo>
                    <a:pt x="281" y="20"/>
                  </a:lnTo>
                  <a:lnTo>
                    <a:pt x="28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74" name="Group 157"/>
          <p:cNvGrpSpPr>
            <a:grpSpLocks/>
          </p:cNvGrpSpPr>
          <p:nvPr/>
        </p:nvGrpSpPr>
        <p:grpSpPr bwMode="auto">
          <a:xfrm>
            <a:off x="1270000" y="1944370"/>
            <a:ext cx="38100" cy="12700"/>
            <a:chOff x="1940" y="3422"/>
            <a:chExt cx="60" cy="20"/>
          </a:xfrm>
        </p:grpSpPr>
        <p:sp>
          <p:nvSpPr>
            <p:cNvPr id="3155" name="Freeform 158"/>
            <p:cNvSpPr>
              <a:spLocks/>
            </p:cNvSpPr>
            <p:nvPr/>
          </p:nvSpPr>
          <p:spPr bwMode="auto">
            <a:xfrm>
              <a:off x="1940" y="3422"/>
              <a:ext cx="60" cy="20"/>
            </a:xfrm>
            <a:custGeom>
              <a:avLst/>
              <a:gdLst>
                <a:gd name="T0" fmla="+- 0 1998 1940"/>
                <a:gd name="T1" fmla="*/ T0 w 60"/>
                <a:gd name="T2" fmla="+- 0 3422 3422"/>
                <a:gd name="T3" fmla="*/ 3422 h 20"/>
                <a:gd name="T4" fmla="+- 0 1940 1940"/>
                <a:gd name="T5" fmla="*/ T4 w 60"/>
                <a:gd name="T6" fmla="+- 0 3422 3422"/>
                <a:gd name="T7" fmla="*/ 3422 h 20"/>
                <a:gd name="T8" fmla="+- 0 1940 1940"/>
                <a:gd name="T9" fmla="*/ T8 w 60"/>
                <a:gd name="T10" fmla="+- 0 3442 3422"/>
                <a:gd name="T11" fmla="*/ 3442 h 20"/>
                <a:gd name="T12" fmla="+- 0 1997 1940"/>
                <a:gd name="T13" fmla="*/ T12 w 60"/>
                <a:gd name="T14" fmla="+- 0 3442 3422"/>
                <a:gd name="T15" fmla="*/ 3442 h 20"/>
                <a:gd name="T16" fmla="+- 0 2000 1940"/>
                <a:gd name="T17" fmla="*/ T16 w 60"/>
                <a:gd name="T18" fmla="+- 0 3427 3422"/>
                <a:gd name="T19" fmla="*/ 3427 h 20"/>
                <a:gd name="T20" fmla="+- 0 1998 1940"/>
                <a:gd name="T21" fmla="*/ T20 w 60"/>
                <a:gd name="T22" fmla="+- 0 3422 3422"/>
                <a:gd name="T23" fmla="*/ 3422 h 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0" h="20">
                  <a:moveTo>
                    <a:pt x="58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57" y="20"/>
                  </a:lnTo>
                  <a:lnTo>
                    <a:pt x="60" y="5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75" name="Group 155"/>
          <p:cNvGrpSpPr>
            <a:grpSpLocks/>
          </p:cNvGrpSpPr>
          <p:nvPr/>
        </p:nvGrpSpPr>
        <p:grpSpPr bwMode="auto">
          <a:xfrm>
            <a:off x="981710" y="2364740"/>
            <a:ext cx="75565" cy="74930"/>
            <a:chOff x="1486" y="4084"/>
            <a:chExt cx="119" cy="118"/>
          </a:xfrm>
        </p:grpSpPr>
        <p:sp>
          <p:nvSpPr>
            <p:cNvPr id="3154" name="Freeform 156"/>
            <p:cNvSpPr>
              <a:spLocks/>
            </p:cNvSpPr>
            <p:nvPr/>
          </p:nvSpPr>
          <p:spPr bwMode="auto">
            <a:xfrm>
              <a:off x="1486" y="4084"/>
              <a:ext cx="119" cy="118"/>
            </a:xfrm>
            <a:custGeom>
              <a:avLst/>
              <a:gdLst>
                <a:gd name="T0" fmla="+- 0 1532 1486"/>
                <a:gd name="T1" fmla="*/ T0 w 119"/>
                <a:gd name="T2" fmla="+- 0 4084 4084"/>
                <a:gd name="T3" fmla="*/ 4084 h 118"/>
                <a:gd name="T4" fmla="+- 0 1513 1486"/>
                <a:gd name="T5" fmla="*/ T4 w 119"/>
                <a:gd name="T6" fmla="+- 0 4092 4084"/>
                <a:gd name="T7" fmla="*/ 4092 h 118"/>
                <a:gd name="T8" fmla="+- 0 1499 1486"/>
                <a:gd name="T9" fmla="*/ T8 w 119"/>
                <a:gd name="T10" fmla="+- 0 4107 4084"/>
                <a:gd name="T11" fmla="*/ 4107 h 118"/>
                <a:gd name="T12" fmla="+- 0 1489 1486"/>
                <a:gd name="T13" fmla="*/ T12 w 119"/>
                <a:gd name="T14" fmla="+- 0 4127 4084"/>
                <a:gd name="T15" fmla="*/ 4127 h 118"/>
                <a:gd name="T16" fmla="+- 0 1486 1486"/>
                <a:gd name="T17" fmla="*/ T16 w 119"/>
                <a:gd name="T18" fmla="+- 0 4152 4084"/>
                <a:gd name="T19" fmla="*/ 4152 h 118"/>
                <a:gd name="T20" fmla="+- 0 1493 1486"/>
                <a:gd name="T21" fmla="*/ T20 w 119"/>
                <a:gd name="T22" fmla="+- 0 4172 4084"/>
                <a:gd name="T23" fmla="*/ 4172 h 118"/>
                <a:gd name="T24" fmla="+- 0 1507 1486"/>
                <a:gd name="T25" fmla="*/ T24 w 119"/>
                <a:gd name="T26" fmla="+- 0 4188 4084"/>
                <a:gd name="T27" fmla="*/ 4188 h 118"/>
                <a:gd name="T28" fmla="+- 0 1526 1486"/>
                <a:gd name="T29" fmla="*/ T28 w 119"/>
                <a:gd name="T30" fmla="+- 0 4198 4084"/>
                <a:gd name="T31" fmla="*/ 4198 h 118"/>
                <a:gd name="T32" fmla="+- 0 1551 1486"/>
                <a:gd name="T33" fmla="*/ T32 w 119"/>
                <a:gd name="T34" fmla="+- 0 4202 4084"/>
                <a:gd name="T35" fmla="*/ 4202 h 118"/>
                <a:gd name="T36" fmla="+- 0 1572 1486"/>
                <a:gd name="T37" fmla="*/ T36 w 119"/>
                <a:gd name="T38" fmla="+- 0 4196 4084"/>
                <a:gd name="T39" fmla="*/ 4196 h 118"/>
                <a:gd name="T40" fmla="+- 0 1589 1486"/>
                <a:gd name="T41" fmla="*/ T40 w 119"/>
                <a:gd name="T42" fmla="+- 0 4183 4084"/>
                <a:gd name="T43" fmla="*/ 4183 h 118"/>
                <a:gd name="T44" fmla="+- 0 1601 1486"/>
                <a:gd name="T45" fmla="*/ T44 w 119"/>
                <a:gd name="T46" fmla="+- 0 4165 4084"/>
                <a:gd name="T47" fmla="*/ 4165 h 118"/>
                <a:gd name="T48" fmla="+- 0 1605 1486"/>
                <a:gd name="T49" fmla="*/ T48 w 119"/>
                <a:gd name="T50" fmla="+- 0 4142 4084"/>
                <a:gd name="T51" fmla="*/ 4142 h 118"/>
                <a:gd name="T52" fmla="+- 0 1535 1486"/>
                <a:gd name="T53" fmla="*/ T52 w 119"/>
                <a:gd name="T54" fmla="+- 0 4142 4084"/>
                <a:gd name="T55" fmla="*/ 4142 h 118"/>
                <a:gd name="T56" fmla="+- 0 1535 1486"/>
                <a:gd name="T57" fmla="*/ T56 w 119"/>
                <a:gd name="T58" fmla="+- 0 4084 4084"/>
                <a:gd name="T59" fmla="*/ 4084 h 118"/>
                <a:gd name="T60" fmla="+- 0 1532 1486"/>
                <a:gd name="T61" fmla="*/ T60 w 119"/>
                <a:gd name="T62" fmla="+- 0 4084 4084"/>
                <a:gd name="T63" fmla="*/ 4084 h 1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19" h="118">
                  <a:moveTo>
                    <a:pt x="46" y="0"/>
                  </a:moveTo>
                  <a:lnTo>
                    <a:pt x="27" y="8"/>
                  </a:lnTo>
                  <a:lnTo>
                    <a:pt x="13" y="23"/>
                  </a:lnTo>
                  <a:lnTo>
                    <a:pt x="3" y="43"/>
                  </a:lnTo>
                  <a:lnTo>
                    <a:pt x="0" y="68"/>
                  </a:lnTo>
                  <a:lnTo>
                    <a:pt x="7" y="88"/>
                  </a:lnTo>
                  <a:lnTo>
                    <a:pt x="21" y="104"/>
                  </a:lnTo>
                  <a:lnTo>
                    <a:pt x="40" y="114"/>
                  </a:lnTo>
                  <a:lnTo>
                    <a:pt x="65" y="118"/>
                  </a:lnTo>
                  <a:lnTo>
                    <a:pt x="86" y="112"/>
                  </a:lnTo>
                  <a:lnTo>
                    <a:pt x="103" y="99"/>
                  </a:lnTo>
                  <a:lnTo>
                    <a:pt x="115" y="81"/>
                  </a:lnTo>
                  <a:lnTo>
                    <a:pt x="119" y="58"/>
                  </a:lnTo>
                  <a:lnTo>
                    <a:pt x="49" y="58"/>
                  </a:lnTo>
                  <a:lnTo>
                    <a:pt x="49" y="0"/>
                  </a:lnTo>
                  <a:lnTo>
                    <a:pt x="4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76" name="Group 153"/>
          <p:cNvGrpSpPr>
            <a:grpSpLocks/>
          </p:cNvGrpSpPr>
          <p:nvPr/>
        </p:nvGrpSpPr>
        <p:grpSpPr bwMode="auto">
          <a:xfrm>
            <a:off x="1012825" y="2364740"/>
            <a:ext cx="12700" cy="36830"/>
            <a:chOff x="1535" y="4084"/>
            <a:chExt cx="20" cy="58"/>
          </a:xfrm>
        </p:grpSpPr>
        <p:sp>
          <p:nvSpPr>
            <p:cNvPr id="3153" name="Freeform 154"/>
            <p:cNvSpPr>
              <a:spLocks/>
            </p:cNvSpPr>
            <p:nvPr/>
          </p:nvSpPr>
          <p:spPr bwMode="auto">
            <a:xfrm>
              <a:off x="1535" y="4084"/>
              <a:ext cx="20" cy="58"/>
            </a:xfrm>
            <a:custGeom>
              <a:avLst/>
              <a:gdLst>
                <a:gd name="T0" fmla="+- 0 1535 1535"/>
                <a:gd name="T1" fmla="*/ T0 w 20"/>
                <a:gd name="T2" fmla="+- 0 4084 4084"/>
                <a:gd name="T3" fmla="*/ 4084 h 58"/>
                <a:gd name="T4" fmla="+- 0 1535 1535"/>
                <a:gd name="T5" fmla="*/ T4 w 20"/>
                <a:gd name="T6" fmla="+- 0 4142 4084"/>
                <a:gd name="T7" fmla="*/ 4142 h 58"/>
                <a:gd name="T8" fmla="+- 0 1555 1535"/>
                <a:gd name="T9" fmla="*/ T8 w 20"/>
                <a:gd name="T10" fmla="+- 0 4142 4084"/>
                <a:gd name="T11" fmla="*/ 4142 h 58"/>
                <a:gd name="T12" fmla="+- 0 1555 1535"/>
                <a:gd name="T13" fmla="*/ T12 w 20"/>
                <a:gd name="T14" fmla="+- 0 4086 4084"/>
                <a:gd name="T15" fmla="*/ 4086 h 58"/>
                <a:gd name="T16" fmla="+- 0 1535 1535"/>
                <a:gd name="T17" fmla="*/ T16 w 20"/>
                <a:gd name="T18" fmla="+- 0 4084 4084"/>
                <a:gd name="T19" fmla="*/ 4084 h 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0" h="58">
                  <a:moveTo>
                    <a:pt x="0" y="0"/>
                  </a:moveTo>
                  <a:lnTo>
                    <a:pt x="0" y="58"/>
                  </a:lnTo>
                  <a:lnTo>
                    <a:pt x="20" y="58"/>
                  </a:lnTo>
                  <a:lnTo>
                    <a:pt x="2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77" name="Group 151"/>
          <p:cNvGrpSpPr>
            <a:grpSpLocks/>
          </p:cNvGrpSpPr>
          <p:nvPr/>
        </p:nvGrpSpPr>
        <p:grpSpPr bwMode="auto">
          <a:xfrm>
            <a:off x="1025525" y="2366010"/>
            <a:ext cx="31750" cy="35560"/>
            <a:chOff x="1555" y="4086"/>
            <a:chExt cx="50" cy="56"/>
          </a:xfrm>
        </p:grpSpPr>
        <p:sp>
          <p:nvSpPr>
            <p:cNvPr id="3152" name="Freeform 152"/>
            <p:cNvSpPr>
              <a:spLocks/>
            </p:cNvSpPr>
            <p:nvPr/>
          </p:nvSpPr>
          <p:spPr bwMode="auto">
            <a:xfrm>
              <a:off x="1555" y="4086"/>
              <a:ext cx="50" cy="56"/>
            </a:xfrm>
            <a:custGeom>
              <a:avLst/>
              <a:gdLst>
                <a:gd name="T0" fmla="+- 0 1555 1555"/>
                <a:gd name="T1" fmla="*/ T0 w 50"/>
                <a:gd name="T2" fmla="+- 0 4086 4086"/>
                <a:gd name="T3" fmla="*/ 4086 h 56"/>
                <a:gd name="T4" fmla="+- 0 1555 1555"/>
                <a:gd name="T5" fmla="*/ T4 w 50"/>
                <a:gd name="T6" fmla="+- 0 4142 4086"/>
                <a:gd name="T7" fmla="*/ 4142 h 56"/>
                <a:gd name="T8" fmla="+- 0 1605 1555"/>
                <a:gd name="T9" fmla="*/ T8 w 50"/>
                <a:gd name="T10" fmla="+- 0 4142 4086"/>
                <a:gd name="T11" fmla="*/ 4142 h 56"/>
                <a:gd name="T12" fmla="+- 0 1558 1555"/>
                <a:gd name="T13" fmla="*/ T12 w 50"/>
                <a:gd name="T14" fmla="+- 0 4086 4086"/>
                <a:gd name="T15" fmla="*/ 4086 h 56"/>
                <a:gd name="T16" fmla="+- 0 1555 1555"/>
                <a:gd name="T17" fmla="*/ T16 w 50"/>
                <a:gd name="T18" fmla="+- 0 4086 4086"/>
                <a:gd name="T19" fmla="*/ 4086 h 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0" h="56">
                  <a:moveTo>
                    <a:pt x="0" y="0"/>
                  </a:moveTo>
                  <a:lnTo>
                    <a:pt x="0" y="56"/>
                  </a:lnTo>
                  <a:lnTo>
                    <a:pt x="50" y="56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78" name="Group 149"/>
          <p:cNvGrpSpPr>
            <a:grpSpLocks/>
          </p:cNvGrpSpPr>
          <p:nvPr/>
        </p:nvGrpSpPr>
        <p:grpSpPr bwMode="auto">
          <a:xfrm>
            <a:off x="1012825" y="1986915"/>
            <a:ext cx="12700" cy="379730"/>
            <a:chOff x="1535" y="3489"/>
            <a:chExt cx="20" cy="598"/>
          </a:xfrm>
        </p:grpSpPr>
        <p:sp>
          <p:nvSpPr>
            <p:cNvPr id="3151" name="Freeform 150"/>
            <p:cNvSpPr>
              <a:spLocks/>
            </p:cNvSpPr>
            <p:nvPr/>
          </p:nvSpPr>
          <p:spPr bwMode="auto">
            <a:xfrm>
              <a:off x="1535" y="3489"/>
              <a:ext cx="20" cy="598"/>
            </a:xfrm>
            <a:custGeom>
              <a:avLst/>
              <a:gdLst>
                <a:gd name="T0" fmla="+- 0 1535 1535"/>
                <a:gd name="T1" fmla="*/ T0 w 20"/>
                <a:gd name="T2" fmla="+- 0 3489 3489"/>
                <a:gd name="T3" fmla="*/ 3489 h 598"/>
                <a:gd name="T4" fmla="+- 0 1535 1535"/>
                <a:gd name="T5" fmla="*/ T4 w 20"/>
                <a:gd name="T6" fmla="+- 0 4084 3489"/>
                <a:gd name="T7" fmla="*/ 4084 h 598"/>
                <a:gd name="T8" fmla="+- 0 1555 1535"/>
                <a:gd name="T9" fmla="*/ T8 w 20"/>
                <a:gd name="T10" fmla="+- 0 4086 3489"/>
                <a:gd name="T11" fmla="*/ 4086 h 598"/>
                <a:gd name="T12" fmla="+- 0 1555 1535"/>
                <a:gd name="T13" fmla="*/ T12 w 20"/>
                <a:gd name="T14" fmla="+- 0 3491 3489"/>
                <a:gd name="T15" fmla="*/ 3491 h 598"/>
                <a:gd name="T16" fmla="+- 0 1535 1535"/>
                <a:gd name="T17" fmla="*/ T16 w 20"/>
                <a:gd name="T18" fmla="+- 0 3489 3489"/>
                <a:gd name="T19" fmla="*/ 3489 h 5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0" h="598">
                  <a:moveTo>
                    <a:pt x="0" y="0"/>
                  </a:moveTo>
                  <a:lnTo>
                    <a:pt x="0" y="595"/>
                  </a:lnTo>
                  <a:lnTo>
                    <a:pt x="20" y="597"/>
                  </a:lnTo>
                  <a:lnTo>
                    <a:pt x="2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79" name="Group 147"/>
          <p:cNvGrpSpPr>
            <a:grpSpLocks/>
          </p:cNvGrpSpPr>
          <p:nvPr/>
        </p:nvGrpSpPr>
        <p:grpSpPr bwMode="auto">
          <a:xfrm>
            <a:off x="1025525" y="1950720"/>
            <a:ext cx="30480" cy="37465"/>
            <a:chOff x="1555" y="3432"/>
            <a:chExt cx="48" cy="59"/>
          </a:xfrm>
        </p:grpSpPr>
        <p:sp>
          <p:nvSpPr>
            <p:cNvPr id="3150" name="Freeform 148"/>
            <p:cNvSpPr>
              <a:spLocks/>
            </p:cNvSpPr>
            <p:nvPr/>
          </p:nvSpPr>
          <p:spPr bwMode="auto">
            <a:xfrm>
              <a:off x="1555" y="3432"/>
              <a:ext cx="48" cy="59"/>
            </a:xfrm>
            <a:custGeom>
              <a:avLst/>
              <a:gdLst>
                <a:gd name="T0" fmla="+- 0 1603 1555"/>
                <a:gd name="T1" fmla="*/ T0 w 48"/>
                <a:gd name="T2" fmla="+- 0 3432 3432"/>
                <a:gd name="T3" fmla="*/ 3432 h 59"/>
                <a:gd name="T4" fmla="+- 0 1555 1555"/>
                <a:gd name="T5" fmla="*/ T4 w 48"/>
                <a:gd name="T6" fmla="+- 0 3432 3432"/>
                <a:gd name="T7" fmla="*/ 3432 h 59"/>
                <a:gd name="T8" fmla="+- 0 1555 1555"/>
                <a:gd name="T9" fmla="*/ T8 w 48"/>
                <a:gd name="T10" fmla="+- 0 3491 3432"/>
                <a:gd name="T11" fmla="*/ 3491 h 59"/>
                <a:gd name="T12" fmla="+- 0 1558 1555"/>
                <a:gd name="T13" fmla="*/ T12 w 48"/>
                <a:gd name="T14" fmla="+- 0 3491 3432"/>
                <a:gd name="T15" fmla="*/ 3491 h 59"/>
                <a:gd name="T16" fmla="+- 0 1577 1555"/>
                <a:gd name="T17" fmla="*/ T16 w 48"/>
                <a:gd name="T18" fmla="+- 0 3483 3432"/>
                <a:gd name="T19" fmla="*/ 3483 h 59"/>
                <a:gd name="T20" fmla="+- 0 1591 1555"/>
                <a:gd name="T21" fmla="*/ T20 w 48"/>
                <a:gd name="T22" fmla="+- 0 3468 3432"/>
                <a:gd name="T23" fmla="*/ 3468 h 59"/>
                <a:gd name="T24" fmla="+- 0 1601 1555"/>
                <a:gd name="T25" fmla="*/ T24 w 48"/>
                <a:gd name="T26" fmla="+- 0 3448 3432"/>
                <a:gd name="T27" fmla="*/ 3448 h 59"/>
                <a:gd name="T28" fmla="+- 0 1603 1555"/>
                <a:gd name="T29" fmla="*/ T28 w 48"/>
                <a:gd name="T30" fmla="+- 0 3432 3432"/>
                <a:gd name="T31" fmla="*/ 3432 h 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48" h="59">
                  <a:moveTo>
                    <a:pt x="48" y="0"/>
                  </a:moveTo>
                  <a:lnTo>
                    <a:pt x="0" y="0"/>
                  </a:lnTo>
                  <a:lnTo>
                    <a:pt x="0" y="59"/>
                  </a:lnTo>
                  <a:lnTo>
                    <a:pt x="3" y="59"/>
                  </a:lnTo>
                  <a:lnTo>
                    <a:pt x="22" y="51"/>
                  </a:lnTo>
                  <a:lnTo>
                    <a:pt x="36" y="36"/>
                  </a:lnTo>
                  <a:lnTo>
                    <a:pt x="46" y="16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80" name="Group 145"/>
          <p:cNvGrpSpPr>
            <a:grpSpLocks/>
          </p:cNvGrpSpPr>
          <p:nvPr/>
        </p:nvGrpSpPr>
        <p:grpSpPr bwMode="auto">
          <a:xfrm>
            <a:off x="1012825" y="1950720"/>
            <a:ext cx="12700" cy="36830"/>
            <a:chOff x="1535" y="3432"/>
            <a:chExt cx="20" cy="58"/>
          </a:xfrm>
        </p:grpSpPr>
        <p:sp>
          <p:nvSpPr>
            <p:cNvPr id="3149" name="Freeform 146"/>
            <p:cNvSpPr>
              <a:spLocks/>
            </p:cNvSpPr>
            <p:nvPr/>
          </p:nvSpPr>
          <p:spPr bwMode="auto">
            <a:xfrm>
              <a:off x="1535" y="3432"/>
              <a:ext cx="20" cy="58"/>
            </a:xfrm>
            <a:custGeom>
              <a:avLst/>
              <a:gdLst>
                <a:gd name="T0" fmla="+- 0 1555 1535"/>
                <a:gd name="T1" fmla="*/ T0 w 20"/>
                <a:gd name="T2" fmla="+- 0 3432 3432"/>
                <a:gd name="T3" fmla="*/ 3432 h 58"/>
                <a:gd name="T4" fmla="+- 0 1535 1535"/>
                <a:gd name="T5" fmla="*/ T4 w 20"/>
                <a:gd name="T6" fmla="+- 0 3432 3432"/>
                <a:gd name="T7" fmla="*/ 3432 h 58"/>
                <a:gd name="T8" fmla="+- 0 1535 1535"/>
                <a:gd name="T9" fmla="*/ T8 w 20"/>
                <a:gd name="T10" fmla="+- 0 3489 3432"/>
                <a:gd name="T11" fmla="*/ 3489 h 58"/>
                <a:gd name="T12" fmla="+- 0 1555 1535"/>
                <a:gd name="T13" fmla="*/ T12 w 20"/>
                <a:gd name="T14" fmla="+- 0 3491 3432"/>
                <a:gd name="T15" fmla="*/ 3491 h 58"/>
                <a:gd name="T16" fmla="+- 0 1555 1535"/>
                <a:gd name="T17" fmla="*/ T16 w 20"/>
                <a:gd name="T18" fmla="+- 0 3432 3432"/>
                <a:gd name="T19" fmla="*/ 3432 h 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0" h="58">
                  <a:moveTo>
                    <a:pt x="20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20" y="59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81" name="Group 143"/>
          <p:cNvGrpSpPr>
            <a:grpSpLocks/>
          </p:cNvGrpSpPr>
          <p:nvPr/>
        </p:nvGrpSpPr>
        <p:grpSpPr bwMode="auto">
          <a:xfrm>
            <a:off x="981075" y="1913255"/>
            <a:ext cx="75565" cy="73660"/>
            <a:chOff x="1485" y="3373"/>
            <a:chExt cx="119" cy="116"/>
          </a:xfrm>
        </p:grpSpPr>
        <p:sp>
          <p:nvSpPr>
            <p:cNvPr id="3148" name="Freeform 144"/>
            <p:cNvSpPr>
              <a:spLocks/>
            </p:cNvSpPr>
            <p:nvPr/>
          </p:nvSpPr>
          <p:spPr bwMode="auto">
            <a:xfrm>
              <a:off x="1485" y="3373"/>
              <a:ext cx="119" cy="116"/>
            </a:xfrm>
            <a:custGeom>
              <a:avLst/>
              <a:gdLst>
                <a:gd name="T0" fmla="+- 0 1539 1485"/>
                <a:gd name="T1" fmla="*/ T0 w 119"/>
                <a:gd name="T2" fmla="+- 0 3373 3373"/>
                <a:gd name="T3" fmla="*/ 3373 h 116"/>
                <a:gd name="T4" fmla="+- 0 1518 1485"/>
                <a:gd name="T5" fmla="*/ T4 w 119"/>
                <a:gd name="T6" fmla="+- 0 3379 3373"/>
                <a:gd name="T7" fmla="*/ 3379 h 116"/>
                <a:gd name="T8" fmla="+- 0 1501 1485"/>
                <a:gd name="T9" fmla="*/ T8 w 119"/>
                <a:gd name="T10" fmla="+- 0 3392 3373"/>
                <a:gd name="T11" fmla="*/ 3392 h 116"/>
                <a:gd name="T12" fmla="+- 0 1489 1485"/>
                <a:gd name="T13" fmla="*/ T12 w 119"/>
                <a:gd name="T14" fmla="+- 0 3410 3373"/>
                <a:gd name="T15" fmla="*/ 3410 h 116"/>
                <a:gd name="T16" fmla="+- 0 1485 1485"/>
                <a:gd name="T17" fmla="*/ T16 w 119"/>
                <a:gd name="T18" fmla="+- 0 3432 3373"/>
                <a:gd name="T19" fmla="*/ 3432 h 116"/>
                <a:gd name="T20" fmla="+- 0 1487 1485"/>
                <a:gd name="T21" fmla="*/ T20 w 119"/>
                <a:gd name="T22" fmla="+- 0 3448 3373"/>
                <a:gd name="T23" fmla="*/ 3448 h 116"/>
                <a:gd name="T24" fmla="+- 0 1496 1485"/>
                <a:gd name="T25" fmla="*/ T24 w 119"/>
                <a:gd name="T26" fmla="+- 0 3466 3373"/>
                <a:gd name="T27" fmla="*/ 3466 h 116"/>
                <a:gd name="T28" fmla="+- 0 1511 1485"/>
                <a:gd name="T29" fmla="*/ T28 w 119"/>
                <a:gd name="T30" fmla="+- 0 3480 3373"/>
                <a:gd name="T31" fmla="*/ 3480 h 116"/>
                <a:gd name="T32" fmla="+- 0 1532 1485"/>
                <a:gd name="T33" fmla="*/ T32 w 119"/>
                <a:gd name="T34" fmla="+- 0 3488 3373"/>
                <a:gd name="T35" fmla="*/ 3488 h 116"/>
                <a:gd name="T36" fmla="+- 0 1535 1485"/>
                <a:gd name="T37" fmla="*/ T36 w 119"/>
                <a:gd name="T38" fmla="+- 0 3489 3373"/>
                <a:gd name="T39" fmla="*/ 3489 h 116"/>
                <a:gd name="T40" fmla="+- 0 1535 1485"/>
                <a:gd name="T41" fmla="*/ T40 w 119"/>
                <a:gd name="T42" fmla="+- 0 3432 3373"/>
                <a:gd name="T43" fmla="*/ 3432 h 116"/>
                <a:gd name="T44" fmla="+- 0 1603 1485"/>
                <a:gd name="T45" fmla="*/ T44 w 119"/>
                <a:gd name="T46" fmla="+- 0 3432 3373"/>
                <a:gd name="T47" fmla="*/ 3432 h 116"/>
                <a:gd name="T48" fmla="+- 0 1604 1485"/>
                <a:gd name="T49" fmla="*/ T48 w 119"/>
                <a:gd name="T50" fmla="+- 0 3423 3373"/>
                <a:gd name="T51" fmla="*/ 3423 h 116"/>
                <a:gd name="T52" fmla="+- 0 1597 1485"/>
                <a:gd name="T53" fmla="*/ T52 w 119"/>
                <a:gd name="T54" fmla="+- 0 3403 3373"/>
                <a:gd name="T55" fmla="*/ 3403 h 116"/>
                <a:gd name="T56" fmla="+- 0 1583 1485"/>
                <a:gd name="T57" fmla="*/ T56 w 119"/>
                <a:gd name="T58" fmla="+- 0 3387 3373"/>
                <a:gd name="T59" fmla="*/ 3387 h 116"/>
                <a:gd name="T60" fmla="+- 0 1564 1485"/>
                <a:gd name="T61" fmla="*/ T60 w 119"/>
                <a:gd name="T62" fmla="+- 0 3376 3373"/>
                <a:gd name="T63" fmla="*/ 3376 h 116"/>
                <a:gd name="T64" fmla="+- 0 1539 1485"/>
                <a:gd name="T65" fmla="*/ T64 w 119"/>
                <a:gd name="T66" fmla="+- 0 3373 3373"/>
                <a:gd name="T67" fmla="*/ 3373 h 1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19" h="116">
                  <a:moveTo>
                    <a:pt x="54" y="0"/>
                  </a:moveTo>
                  <a:lnTo>
                    <a:pt x="33" y="6"/>
                  </a:lnTo>
                  <a:lnTo>
                    <a:pt x="16" y="19"/>
                  </a:lnTo>
                  <a:lnTo>
                    <a:pt x="4" y="37"/>
                  </a:lnTo>
                  <a:lnTo>
                    <a:pt x="0" y="59"/>
                  </a:lnTo>
                  <a:lnTo>
                    <a:pt x="2" y="75"/>
                  </a:lnTo>
                  <a:lnTo>
                    <a:pt x="11" y="93"/>
                  </a:lnTo>
                  <a:lnTo>
                    <a:pt x="26" y="107"/>
                  </a:lnTo>
                  <a:lnTo>
                    <a:pt x="47" y="115"/>
                  </a:lnTo>
                  <a:lnTo>
                    <a:pt x="50" y="116"/>
                  </a:lnTo>
                  <a:lnTo>
                    <a:pt x="50" y="59"/>
                  </a:lnTo>
                  <a:lnTo>
                    <a:pt x="118" y="59"/>
                  </a:lnTo>
                  <a:lnTo>
                    <a:pt x="119" y="50"/>
                  </a:lnTo>
                  <a:lnTo>
                    <a:pt x="112" y="30"/>
                  </a:lnTo>
                  <a:lnTo>
                    <a:pt x="98" y="14"/>
                  </a:lnTo>
                  <a:lnTo>
                    <a:pt x="79" y="3"/>
                  </a:lnTo>
                  <a:lnTo>
                    <a:pt x="5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82" name="Group 141"/>
          <p:cNvGrpSpPr>
            <a:grpSpLocks/>
          </p:cNvGrpSpPr>
          <p:nvPr/>
        </p:nvGrpSpPr>
        <p:grpSpPr bwMode="auto">
          <a:xfrm>
            <a:off x="1233805" y="1919605"/>
            <a:ext cx="74930" cy="75565"/>
            <a:chOff x="1883" y="3383"/>
            <a:chExt cx="118" cy="119"/>
          </a:xfrm>
        </p:grpSpPr>
        <p:sp>
          <p:nvSpPr>
            <p:cNvPr id="3147" name="Freeform 142"/>
            <p:cNvSpPr>
              <a:spLocks/>
            </p:cNvSpPr>
            <p:nvPr/>
          </p:nvSpPr>
          <p:spPr bwMode="auto">
            <a:xfrm>
              <a:off x="1883" y="3383"/>
              <a:ext cx="118" cy="119"/>
            </a:xfrm>
            <a:custGeom>
              <a:avLst/>
              <a:gdLst>
                <a:gd name="T0" fmla="+- 0 1932 1883"/>
                <a:gd name="T1" fmla="*/ T0 w 118"/>
                <a:gd name="T2" fmla="+- 0 3383 3383"/>
                <a:gd name="T3" fmla="*/ 3383 h 119"/>
                <a:gd name="T4" fmla="+- 0 1912 1883"/>
                <a:gd name="T5" fmla="*/ T4 w 118"/>
                <a:gd name="T6" fmla="+- 0 3391 3383"/>
                <a:gd name="T7" fmla="*/ 3391 h 119"/>
                <a:gd name="T8" fmla="+- 0 1897 1883"/>
                <a:gd name="T9" fmla="*/ T8 w 118"/>
                <a:gd name="T10" fmla="+- 0 3405 3383"/>
                <a:gd name="T11" fmla="*/ 3405 h 119"/>
                <a:gd name="T12" fmla="+- 0 1886 1883"/>
                <a:gd name="T13" fmla="*/ T12 w 118"/>
                <a:gd name="T14" fmla="+- 0 3424 3383"/>
                <a:gd name="T15" fmla="*/ 3424 h 119"/>
                <a:gd name="T16" fmla="+- 0 1883 1883"/>
                <a:gd name="T17" fmla="*/ T16 w 118"/>
                <a:gd name="T18" fmla="+- 0 3449 3383"/>
                <a:gd name="T19" fmla="*/ 3449 h 119"/>
                <a:gd name="T20" fmla="+- 0 1889 1883"/>
                <a:gd name="T21" fmla="*/ T20 w 118"/>
                <a:gd name="T22" fmla="+- 0 3470 3383"/>
                <a:gd name="T23" fmla="*/ 3470 h 119"/>
                <a:gd name="T24" fmla="+- 0 1902 1883"/>
                <a:gd name="T25" fmla="*/ T24 w 118"/>
                <a:gd name="T26" fmla="+- 0 3487 3383"/>
                <a:gd name="T27" fmla="*/ 3487 h 119"/>
                <a:gd name="T28" fmla="+- 0 1921 1883"/>
                <a:gd name="T29" fmla="*/ T28 w 118"/>
                <a:gd name="T30" fmla="+- 0 3498 3383"/>
                <a:gd name="T31" fmla="*/ 3498 h 119"/>
                <a:gd name="T32" fmla="+- 0 1943 1883"/>
                <a:gd name="T33" fmla="*/ T32 w 118"/>
                <a:gd name="T34" fmla="+- 0 3502 3383"/>
                <a:gd name="T35" fmla="*/ 3502 h 119"/>
                <a:gd name="T36" fmla="+- 0 1959 1883"/>
                <a:gd name="T37" fmla="*/ T36 w 118"/>
                <a:gd name="T38" fmla="+- 0 3500 3383"/>
                <a:gd name="T39" fmla="*/ 3500 h 119"/>
                <a:gd name="T40" fmla="+- 0 1976 1883"/>
                <a:gd name="T41" fmla="*/ T40 w 118"/>
                <a:gd name="T42" fmla="+- 0 3491 3383"/>
                <a:gd name="T43" fmla="*/ 3491 h 119"/>
                <a:gd name="T44" fmla="+- 0 1990 1883"/>
                <a:gd name="T45" fmla="*/ T44 w 118"/>
                <a:gd name="T46" fmla="+- 0 3476 3383"/>
                <a:gd name="T47" fmla="*/ 3476 h 119"/>
                <a:gd name="T48" fmla="+- 0 1998 1883"/>
                <a:gd name="T49" fmla="*/ T48 w 118"/>
                <a:gd name="T50" fmla="+- 0 3455 3383"/>
                <a:gd name="T51" fmla="*/ 3455 h 119"/>
                <a:gd name="T52" fmla="+- 0 1999 1883"/>
                <a:gd name="T53" fmla="*/ T52 w 118"/>
                <a:gd name="T54" fmla="+- 0 3452 3383"/>
                <a:gd name="T55" fmla="*/ 3452 h 119"/>
                <a:gd name="T56" fmla="+- 0 1943 1883"/>
                <a:gd name="T57" fmla="*/ T56 w 118"/>
                <a:gd name="T58" fmla="+- 0 3452 3383"/>
                <a:gd name="T59" fmla="*/ 3452 h 119"/>
                <a:gd name="T60" fmla="+- 0 1942 1883"/>
                <a:gd name="T61" fmla="*/ T60 w 118"/>
                <a:gd name="T62" fmla="+- 0 3432 3383"/>
                <a:gd name="T63" fmla="*/ 3432 h 119"/>
                <a:gd name="T64" fmla="+- 0 2000 1883"/>
                <a:gd name="T65" fmla="*/ T64 w 118"/>
                <a:gd name="T66" fmla="+- 0 3432 3383"/>
                <a:gd name="T67" fmla="*/ 3432 h 119"/>
                <a:gd name="T68" fmla="+- 0 2001 1883"/>
                <a:gd name="T69" fmla="*/ T68 w 118"/>
                <a:gd name="T70" fmla="+- 0 3429 3383"/>
                <a:gd name="T71" fmla="*/ 3429 h 119"/>
                <a:gd name="T72" fmla="+- 0 1993 1883"/>
                <a:gd name="T73" fmla="*/ T72 w 118"/>
                <a:gd name="T74" fmla="+- 0 3410 3383"/>
                <a:gd name="T75" fmla="*/ 3410 h 119"/>
                <a:gd name="T76" fmla="+- 0 1978 1883"/>
                <a:gd name="T77" fmla="*/ T76 w 118"/>
                <a:gd name="T78" fmla="+- 0 3396 3383"/>
                <a:gd name="T79" fmla="*/ 3396 h 119"/>
                <a:gd name="T80" fmla="+- 0 1957 1883"/>
                <a:gd name="T81" fmla="*/ T80 w 118"/>
                <a:gd name="T82" fmla="+- 0 3386 3383"/>
                <a:gd name="T83" fmla="*/ 3386 h 119"/>
                <a:gd name="T84" fmla="+- 0 1932 1883"/>
                <a:gd name="T85" fmla="*/ T84 w 118"/>
                <a:gd name="T86" fmla="+- 0 3383 3383"/>
                <a:gd name="T87" fmla="*/ 3383 h 1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118" h="119">
                  <a:moveTo>
                    <a:pt x="49" y="0"/>
                  </a:moveTo>
                  <a:lnTo>
                    <a:pt x="29" y="8"/>
                  </a:lnTo>
                  <a:lnTo>
                    <a:pt x="14" y="22"/>
                  </a:lnTo>
                  <a:lnTo>
                    <a:pt x="3" y="41"/>
                  </a:lnTo>
                  <a:lnTo>
                    <a:pt x="0" y="66"/>
                  </a:lnTo>
                  <a:lnTo>
                    <a:pt x="6" y="87"/>
                  </a:lnTo>
                  <a:lnTo>
                    <a:pt x="19" y="104"/>
                  </a:lnTo>
                  <a:lnTo>
                    <a:pt x="38" y="115"/>
                  </a:lnTo>
                  <a:lnTo>
                    <a:pt x="60" y="119"/>
                  </a:lnTo>
                  <a:lnTo>
                    <a:pt x="76" y="117"/>
                  </a:lnTo>
                  <a:lnTo>
                    <a:pt x="93" y="108"/>
                  </a:lnTo>
                  <a:lnTo>
                    <a:pt x="107" y="93"/>
                  </a:lnTo>
                  <a:lnTo>
                    <a:pt x="115" y="72"/>
                  </a:lnTo>
                  <a:lnTo>
                    <a:pt x="116" y="69"/>
                  </a:lnTo>
                  <a:lnTo>
                    <a:pt x="60" y="69"/>
                  </a:lnTo>
                  <a:lnTo>
                    <a:pt x="59" y="49"/>
                  </a:lnTo>
                  <a:lnTo>
                    <a:pt x="117" y="49"/>
                  </a:lnTo>
                  <a:lnTo>
                    <a:pt x="118" y="46"/>
                  </a:lnTo>
                  <a:lnTo>
                    <a:pt x="110" y="27"/>
                  </a:lnTo>
                  <a:lnTo>
                    <a:pt x="95" y="13"/>
                  </a:lnTo>
                  <a:lnTo>
                    <a:pt x="74" y="3"/>
                  </a:lnTo>
                  <a:lnTo>
                    <a:pt x="4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83" name="Group 139"/>
          <p:cNvGrpSpPr>
            <a:grpSpLocks/>
          </p:cNvGrpSpPr>
          <p:nvPr/>
        </p:nvGrpSpPr>
        <p:grpSpPr bwMode="auto">
          <a:xfrm>
            <a:off x="2447290" y="1944370"/>
            <a:ext cx="74930" cy="43815"/>
            <a:chOff x="3794" y="3422"/>
            <a:chExt cx="118" cy="69"/>
          </a:xfrm>
        </p:grpSpPr>
        <p:sp>
          <p:nvSpPr>
            <p:cNvPr id="3146" name="Freeform 140"/>
            <p:cNvSpPr>
              <a:spLocks/>
            </p:cNvSpPr>
            <p:nvPr/>
          </p:nvSpPr>
          <p:spPr bwMode="auto">
            <a:xfrm>
              <a:off x="3794" y="3422"/>
              <a:ext cx="118" cy="69"/>
            </a:xfrm>
            <a:custGeom>
              <a:avLst/>
              <a:gdLst>
                <a:gd name="T0" fmla="+- 0 3911 3794"/>
                <a:gd name="T1" fmla="*/ T0 w 118"/>
                <a:gd name="T2" fmla="+- 0 3422 3422"/>
                <a:gd name="T3" fmla="*/ 3422 h 69"/>
                <a:gd name="T4" fmla="+- 0 3852 3794"/>
                <a:gd name="T5" fmla="*/ T4 w 118"/>
                <a:gd name="T6" fmla="+- 0 3422 3422"/>
                <a:gd name="T7" fmla="*/ 3422 h 69"/>
                <a:gd name="T8" fmla="+- 0 3853 3794"/>
                <a:gd name="T9" fmla="*/ T8 w 118"/>
                <a:gd name="T10" fmla="+- 0 3442 3422"/>
                <a:gd name="T11" fmla="*/ 3442 h 69"/>
                <a:gd name="T12" fmla="+- 0 3794 3794"/>
                <a:gd name="T13" fmla="*/ T12 w 118"/>
                <a:gd name="T14" fmla="+- 0 3443 3422"/>
                <a:gd name="T15" fmla="*/ 3443 h 69"/>
                <a:gd name="T16" fmla="+- 0 3837 3794"/>
                <a:gd name="T17" fmla="*/ T16 w 118"/>
                <a:gd name="T18" fmla="+- 0 3489 3422"/>
                <a:gd name="T19" fmla="*/ 3489 h 69"/>
                <a:gd name="T20" fmla="+- 0 3863 3794"/>
                <a:gd name="T21" fmla="*/ T20 w 118"/>
                <a:gd name="T22" fmla="+- 0 3492 3422"/>
                <a:gd name="T23" fmla="*/ 3492 h 69"/>
                <a:gd name="T24" fmla="+- 0 3883 3794"/>
                <a:gd name="T25" fmla="*/ T24 w 118"/>
                <a:gd name="T26" fmla="+- 0 3484 3422"/>
                <a:gd name="T27" fmla="*/ 3484 h 69"/>
                <a:gd name="T28" fmla="+- 0 3898 3794"/>
                <a:gd name="T29" fmla="*/ T28 w 118"/>
                <a:gd name="T30" fmla="+- 0 3470 3422"/>
                <a:gd name="T31" fmla="*/ 3470 h 69"/>
                <a:gd name="T32" fmla="+- 0 3909 3794"/>
                <a:gd name="T33" fmla="*/ T32 w 118"/>
                <a:gd name="T34" fmla="+- 0 3451 3422"/>
                <a:gd name="T35" fmla="*/ 3451 h 69"/>
                <a:gd name="T36" fmla="+- 0 3912 3794"/>
                <a:gd name="T37" fmla="*/ T36 w 118"/>
                <a:gd name="T38" fmla="+- 0 3427 3422"/>
                <a:gd name="T39" fmla="*/ 3427 h 69"/>
                <a:gd name="T40" fmla="+- 0 3911 3794"/>
                <a:gd name="T41" fmla="*/ T40 w 118"/>
                <a:gd name="T42" fmla="+- 0 3422 3422"/>
                <a:gd name="T43" fmla="*/ 3422 h 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118" h="69">
                  <a:moveTo>
                    <a:pt x="117" y="0"/>
                  </a:moveTo>
                  <a:lnTo>
                    <a:pt x="58" y="0"/>
                  </a:lnTo>
                  <a:lnTo>
                    <a:pt x="59" y="20"/>
                  </a:lnTo>
                  <a:lnTo>
                    <a:pt x="0" y="21"/>
                  </a:lnTo>
                  <a:lnTo>
                    <a:pt x="43" y="67"/>
                  </a:lnTo>
                  <a:lnTo>
                    <a:pt x="69" y="70"/>
                  </a:lnTo>
                  <a:lnTo>
                    <a:pt x="89" y="62"/>
                  </a:lnTo>
                  <a:lnTo>
                    <a:pt x="104" y="48"/>
                  </a:lnTo>
                  <a:lnTo>
                    <a:pt x="115" y="29"/>
                  </a:lnTo>
                  <a:lnTo>
                    <a:pt x="118" y="5"/>
                  </a:lnTo>
                  <a:lnTo>
                    <a:pt x="11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84" name="Group 137"/>
          <p:cNvGrpSpPr>
            <a:grpSpLocks/>
          </p:cNvGrpSpPr>
          <p:nvPr/>
        </p:nvGrpSpPr>
        <p:grpSpPr bwMode="auto">
          <a:xfrm>
            <a:off x="1271270" y="1950720"/>
            <a:ext cx="36830" cy="12700"/>
            <a:chOff x="1942" y="3432"/>
            <a:chExt cx="58" cy="20"/>
          </a:xfrm>
        </p:grpSpPr>
        <p:sp>
          <p:nvSpPr>
            <p:cNvPr id="3145" name="Freeform 138"/>
            <p:cNvSpPr>
              <a:spLocks/>
            </p:cNvSpPr>
            <p:nvPr/>
          </p:nvSpPr>
          <p:spPr bwMode="auto">
            <a:xfrm>
              <a:off x="1942" y="3432"/>
              <a:ext cx="58" cy="20"/>
            </a:xfrm>
            <a:custGeom>
              <a:avLst/>
              <a:gdLst>
                <a:gd name="T0" fmla="+- 0 2000 1942"/>
                <a:gd name="T1" fmla="*/ T0 w 58"/>
                <a:gd name="T2" fmla="+- 0 3432 3432"/>
                <a:gd name="T3" fmla="*/ 3432 h 20"/>
                <a:gd name="T4" fmla="+- 0 1942 1942"/>
                <a:gd name="T5" fmla="*/ T4 w 58"/>
                <a:gd name="T6" fmla="+- 0 3432 3432"/>
                <a:gd name="T7" fmla="*/ 3432 h 20"/>
                <a:gd name="T8" fmla="+- 0 1943 1942"/>
                <a:gd name="T9" fmla="*/ T8 w 58"/>
                <a:gd name="T10" fmla="+- 0 3452 3432"/>
                <a:gd name="T11" fmla="*/ 3452 h 20"/>
                <a:gd name="T12" fmla="+- 0 1999 1942"/>
                <a:gd name="T13" fmla="*/ T12 w 58"/>
                <a:gd name="T14" fmla="+- 0 3452 3432"/>
                <a:gd name="T15" fmla="*/ 3452 h 20"/>
                <a:gd name="T16" fmla="+- 0 2000 1942"/>
                <a:gd name="T17" fmla="*/ T16 w 58"/>
                <a:gd name="T18" fmla="+- 0 3432 3432"/>
                <a:gd name="T19" fmla="*/ 3432 h 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8" h="20">
                  <a:moveTo>
                    <a:pt x="58" y="0"/>
                  </a:moveTo>
                  <a:lnTo>
                    <a:pt x="0" y="0"/>
                  </a:lnTo>
                  <a:lnTo>
                    <a:pt x="1" y="20"/>
                  </a:lnTo>
                  <a:lnTo>
                    <a:pt x="57" y="20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85" name="Group 135"/>
          <p:cNvGrpSpPr>
            <a:grpSpLocks/>
          </p:cNvGrpSpPr>
          <p:nvPr/>
        </p:nvGrpSpPr>
        <p:grpSpPr bwMode="auto">
          <a:xfrm>
            <a:off x="1271905" y="1963420"/>
            <a:ext cx="35560" cy="1270"/>
            <a:chOff x="1943" y="3452"/>
            <a:chExt cx="56" cy="2"/>
          </a:xfrm>
        </p:grpSpPr>
        <p:sp>
          <p:nvSpPr>
            <p:cNvPr id="3144" name="Freeform 136"/>
            <p:cNvSpPr>
              <a:spLocks/>
            </p:cNvSpPr>
            <p:nvPr/>
          </p:nvSpPr>
          <p:spPr bwMode="auto">
            <a:xfrm>
              <a:off x="1943" y="3452"/>
              <a:ext cx="56" cy="2"/>
            </a:xfrm>
            <a:custGeom>
              <a:avLst/>
              <a:gdLst>
                <a:gd name="T0" fmla="+- 0 1999 1943"/>
                <a:gd name="T1" fmla="*/ T0 w 56"/>
                <a:gd name="T2" fmla="+- 0 1943 1943"/>
                <a:gd name="T3" fmla="*/ T2 w 56"/>
                <a:gd name="T4" fmla="+- 0 1999 1943"/>
                <a:gd name="T5" fmla="*/ T4 w 56"/>
                <a:gd name="T6" fmla="+- 0 1999 1943"/>
                <a:gd name="T7" fmla="*/ T6 w 5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56">
                  <a:moveTo>
                    <a:pt x="56" y="0"/>
                  </a:moveTo>
                  <a:lnTo>
                    <a:pt x="0" y="0"/>
                  </a:lnTo>
                  <a:lnTo>
                    <a:pt x="5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86" name="Group 133"/>
          <p:cNvGrpSpPr>
            <a:grpSpLocks/>
          </p:cNvGrpSpPr>
          <p:nvPr/>
        </p:nvGrpSpPr>
        <p:grpSpPr bwMode="auto">
          <a:xfrm>
            <a:off x="1307465" y="1945005"/>
            <a:ext cx="1141730" cy="18415"/>
            <a:chOff x="1999" y="3423"/>
            <a:chExt cx="1798" cy="29"/>
          </a:xfrm>
        </p:grpSpPr>
        <p:sp>
          <p:nvSpPr>
            <p:cNvPr id="3143" name="Freeform 134"/>
            <p:cNvSpPr>
              <a:spLocks/>
            </p:cNvSpPr>
            <p:nvPr/>
          </p:nvSpPr>
          <p:spPr bwMode="auto">
            <a:xfrm>
              <a:off x="1999" y="3423"/>
              <a:ext cx="1798" cy="29"/>
            </a:xfrm>
            <a:custGeom>
              <a:avLst/>
              <a:gdLst>
                <a:gd name="T0" fmla="+- 0 3796 1999"/>
                <a:gd name="T1" fmla="*/ T0 w 1798"/>
                <a:gd name="T2" fmla="+- 0 3423 3423"/>
                <a:gd name="T3" fmla="*/ 3423 h 29"/>
                <a:gd name="T4" fmla="+- 0 2000 1999"/>
                <a:gd name="T5" fmla="*/ T4 w 1798"/>
                <a:gd name="T6" fmla="+- 0 3432 3423"/>
                <a:gd name="T7" fmla="*/ 3432 h 29"/>
                <a:gd name="T8" fmla="+- 0 1999 1999"/>
                <a:gd name="T9" fmla="*/ T8 w 1798"/>
                <a:gd name="T10" fmla="+- 0 3452 3423"/>
                <a:gd name="T11" fmla="*/ 3452 h 29"/>
                <a:gd name="T12" fmla="+- 0 3794 1999"/>
                <a:gd name="T13" fmla="*/ T12 w 1798"/>
                <a:gd name="T14" fmla="+- 0 3443 3423"/>
                <a:gd name="T15" fmla="*/ 3443 h 29"/>
                <a:gd name="T16" fmla="+- 0 3796 1999"/>
                <a:gd name="T17" fmla="*/ T16 w 1798"/>
                <a:gd name="T18" fmla="+- 0 3423 3423"/>
                <a:gd name="T19" fmla="*/ 3423 h 2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8" h="29">
                  <a:moveTo>
                    <a:pt x="1797" y="0"/>
                  </a:moveTo>
                  <a:lnTo>
                    <a:pt x="1" y="9"/>
                  </a:lnTo>
                  <a:lnTo>
                    <a:pt x="0" y="29"/>
                  </a:lnTo>
                  <a:lnTo>
                    <a:pt x="1795" y="20"/>
                  </a:lnTo>
                  <a:lnTo>
                    <a:pt x="179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87" name="Group 131"/>
          <p:cNvGrpSpPr>
            <a:grpSpLocks/>
          </p:cNvGrpSpPr>
          <p:nvPr/>
        </p:nvGrpSpPr>
        <p:grpSpPr bwMode="auto">
          <a:xfrm>
            <a:off x="2447290" y="1944370"/>
            <a:ext cx="36830" cy="12700"/>
            <a:chOff x="3794" y="3422"/>
            <a:chExt cx="58" cy="20"/>
          </a:xfrm>
        </p:grpSpPr>
        <p:sp>
          <p:nvSpPr>
            <p:cNvPr id="3142" name="Freeform 132"/>
            <p:cNvSpPr>
              <a:spLocks/>
            </p:cNvSpPr>
            <p:nvPr/>
          </p:nvSpPr>
          <p:spPr bwMode="auto">
            <a:xfrm>
              <a:off x="3794" y="3422"/>
              <a:ext cx="58" cy="20"/>
            </a:xfrm>
            <a:custGeom>
              <a:avLst/>
              <a:gdLst>
                <a:gd name="T0" fmla="+- 0 3852 3794"/>
                <a:gd name="T1" fmla="*/ T0 w 58"/>
                <a:gd name="T2" fmla="+- 0 3422 3422"/>
                <a:gd name="T3" fmla="*/ 3422 h 20"/>
                <a:gd name="T4" fmla="+- 0 3796 3794"/>
                <a:gd name="T5" fmla="*/ T4 w 58"/>
                <a:gd name="T6" fmla="+- 0 3423 3422"/>
                <a:gd name="T7" fmla="*/ 3423 h 20"/>
                <a:gd name="T8" fmla="+- 0 3794 3794"/>
                <a:gd name="T9" fmla="*/ T8 w 58"/>
                <a:gd name="T10" fmla="+- 0 3443 3422"/>
                <a:gd name="T11" fmla="*/ 3443 h 20"/>
                <a:gd name="T12" fmla="+- 0 3853 3794"/>
                <a:gd name="T13" fmla="*/ T12 w 58"/>
                <a:gd name="T14" fmla="+- 0 3442 3422"/>
                <a:gd name="T15" fmla="*/ 3442 h 20"/>
                <a:gd name="T16" fmla="+- 0 3852 3794"/>
                <a:gd name="T17" fmla="*/ T16 w 58"/>
                <a:gd name="T18" fmla="+- 0 3422 3422"/>
                <a:gd name="T19" fmla="*/ 3422 h 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8" h="20">
                  <a:moveTo>
                    <a:pt x="58" y="0"/>
                  </a:moveTo>
                  <a:lnTo>
                    <a:pt x="2" y="1"/>
                  </a:lnTo>
                  <a:lnTo>
                    <a:pt x="0" y="21"/>
                  </a:lnTo>
                  <a:lnTo>
                    <a:pt x="59" y="20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88" name="Group 129"/>
          <p:cNvGrpSpPr>
            <a:grpSpLocks/>
          </p:cNvGrpSpPr>
          <p:nvPr/>
        </p:nvGrpSpPr>
        <p:grpSpPr bwMode="auto">
          <a:xfrm>
            <a:off x="2448560" y="1912620"/>
            <a:ext cx="73025" cy="31750"/>
            <a:chOff x="3796" y="3372"/>
            <a:chExt cx="115" cy="50"/>
          </a:xfrm>
        </p:grpSpPr>
        <p:sp>
          <p:nvSpPr>
            <p:cNvPr id="3141" name="Freeform 130"/>
            <p:cNvSpPr>
              <a:spLocks/>
            </p:cNvSpPr>
            <p:nvPr/>
          </p:nvSpPr>
          <p:spPr bwMode="auto">
            <a:xfrm>
              <a:off x="3796" y="3372"/>
              <a:ext cx="115" cy="50"/>
            </a:xfrm>
            <a:custGeom>
              <a:avLst/>
              <a:gdLst>
                <a:gd name="T0" fmla="+- 0 3852 3796"/>
                <a:gd name="T1" fmla="*/ T0 w 115"/>
                <a:gd name="T2" fmla="+- 0 3372 3372"/>
                <a:gd name="T3" fmla="*/ 3372 h 50"/>
                <a:gd name="T4" fmla="+- 0 3797 3796"/>
                <a:gd name="T5" fmla="*/ T4 w 115"/>
                <a:gd name="T6" fmla="+- 0 3420 3372"/>
                <a:gd name="T7" fmla="*/ 3420 h 50"/>
                <a:gd name="T8" fmla="+- 0 3796 3796"/>
                <a:gd name="T9" fmla="*/ T8 w 115"/>
                <a:gd name="T10" fmla="+- 0 3423 3372"/>
                <a:gd name="T11" fmla="*/ 3423 h 50"/>
                <a:gd name="T12" fmla="+- 0 3911 3796"/>
                <a:gd name="T13" fmla="*/ T12 w 115"/>
                <a:gd name="T14" fmla="+- 0 3422 3372"/>
                <a:gd name="T15" fmla="*/ 3422 h 50"/>
                <a:gd name="T16" fmla="+- 0 3906 3796"/>
                <a:gd name="T17" fmla="*/ T16 w 115"/>
                <a:gd name="T18" fmla="+- 0 3405 3372"/>
                <a:gd name="T19" fmla="*/ 3405 h 50"/>
                <a:gd name="T20" fmla="+- 0 3893 3796"/>
                <a:gd name="T21" fmla="*/ T20 w 115"/>
                <a:gd name="T22" fmla="+- 0 3388 3372"/>
                <a:gd name="T23" fmla="*/ 3388 h 50"/>
                <a:gd name="T24" fmla="+- 0 3874 3796"/>
                <a:gd name="T25" fmla="*/ T24 w 115"/>
                <a:gd name="T26" fmla="+- 0 3377 3372"/>
                <a:gd name="T27" fmla="*/ 3377 h 50"/>
                <a:gd name="T28" fmla="+- 0 3852 3796"/>
                <a:gd name="T29" fmla="*/ T28 w 115"/>
                <a:gd name="T30" fmla="+- 0 3372 3372"/>
                <a:gd name="T31" fmla="*/ 3372 h 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115" h="50">
                  <a:moveTo>
                    <a:pt x="56" y="0"/>
                  </a:moveTo>
                  <a:lnTo>
                    <a:pt x="1" y="48"/>
                  </a:lnTo>
                  <a:lnTo>
                    <a:pt x="0" y="51"/>
                  </a:lnTo>
                  <a:lnTo>
                    <a:pt x="115" y="50"/>
                  </a:lnTo>
                  <a:lnTo>
                    <a:pt x="110" y="33"/>
                  </a:lnTo>
                  <a:lnTo>
                    <a:pt x="97" y="16"/>
                  </a:lnTo>
                  <a:lnTo>
                    <a:pt x="78" y="5"/>
                  </a:lnTo>
                  <a:lnTo>
                    <a:pt x="5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89" name="Group 125"/>
          <p:cNvGrpSpPr>
            <a:grpSpLocks/>
          </p:cNvGrpSpPr>
          <p:nvPr/>
        </p:nvGrpSpPr>
        <p:grpSpPr bwMode="auto">
          <a:xfrm>
            <a:off x="360680" y="1250950"/>
            <a:ext cx="76200" cy="1743075"/>
            <a:chOff x="508" y="2330"/>
            <a:chExt cx="120" cy="2745"/>
          </a:xfrm>
        </p:grpSpPr>
        <p:sp>
          <p:nvSpPr>
            <p:cNvPr id="3138" name="Freeform 128"/>
            <p:cNvSpPr>
              <a:spLocks/>
            </p:cNvSpPr>
            <p:nvPr/>
          </p:nvSpPr>
          <p:spPr bwMode="auto">
            <a:xfrm>
              <a:off x="508" y="2330"/>
              <a:ext cx="120" cy="2745"/>
            </a:xfrm>
            <a:custGeom>
              <a:avLst/>
              <a:gdLst>
                <a:gd name="T0" fmla="+- 0 578 508"/>
                <a:gd name="T1" fmla="*/ T0 w 120"/>
                <a:gd name="T2" fmla="+- 0 2510 2330"/>
                <a:gd name="T3" fmla="*/ 2510 h 2745"/>
                <a:gd name="T4" fmla="+- 0 558 508"/>
                <a:gd name="T5" fmla="*/ T4 w 120"/>
                <a:gd name="T6" fmla="+- 0 2510 2330"/>
                <a:gd name="T7" fmla="*/ 2510 h 2745"/>
                <a:gd name="T8" fmla="+- 0 558 508"/>
                <a:gd name="T9" fmla="*/ T8 w 120"/>
                <a:gd name="T10" fmla="+- 0 5075 2330"/>
                <a:gd name="T11" fmla="*/ 5075 h 2745"/>
                <a:gd name="T12" fmla="+- 0 578 508"/>
                <a:gd name="T13" fmla="*/ T12 w 120"/>
                <a:gd name="T14" fmla="+- 0 5075 2330"/>
                <a:gd name="T15" fmla="*/ 5075 h 2745"/>
                <a:gd name="T16" fmla="+- 0 578 508"/>
                <a:gd name="T17" fmla="*/ T16 w 120"/>
                <a:gd name="T18" fmla="+- 0 2510 2330"/>
                <a:gd name="T19" fmla="*/ 2510 h 27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0" h="2745">
                  <a:moveTo>
                    <a:pt x="70" y="180"/>
                  </a:moveTo>
                  <a:lnTo>
                    <a:pt x="50" y="180"/>
                  </a:lnTo>
                  <a:lnTo>
                    <a:pt x="50" y="2745"/>
                  </a:lnTo>
                  <a:lnTo>
                    <a:pt x="70" y="2745"/>
                  </a:lnTo>
                  <a:lnTo>
                    <a:pt x="70" y="1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9" name="Freeform 127"/>
            <p:cNvSpPr>
              <a:spLocks/>
            </p:cNvSpPr>
            <p:nvPr/>
          </p:nvSpPr>
          <p:spPr bwMode="auto">
            <a:xfrm>
              <a:off x="508" y="2330"/>
              <a:ext cx="120" cy="2745"/>
            </a:xfrm>
            <a:custGeom>
              <a:avLst/>
              <a:gdLst>
                <a:gd name="T0" fmla="+- 0 568 508"/>
                <a:gd name="T1" fmla="*/ T0 w 120"/>
                <a:gd name="T2" fmla="+- 0 2330 2330"/>
                <a:gd name="T3" fmla="*/ 2330 h 2745"/>
                <a:gd name="T4" fmla="+- 0 508 508"/>
                <a:gd name="T5" fmla="*/ T4 w 120"/>
                <a:gd name="T6" fmla="+- 0 2530 2330"/>
                <a:gd name="T7" fmla="*/ 2530 h 2745"/>
                <a:gd name="T8" fmla="+- 0 558 508"/>
                <a:gd name="T9" fmla="*/ T8 w 120"/>
                <a:gd name="T10" fmla="+- 0 2530 2330"/>
                <a:gd name="T11" fmla="*/ 2530 h 2745"/>
                <a:gd name="T12" fmla="+- 0 558 508"/>
                <a:gd name="T13" fmla="*/ T12 w 120"/>
                <a:gd name="T14" fmla="+- 0 2510 2330"/>
                <a:gd name="T15" fmla="*/ 2510 h 2745"/>
                <a:gd name="T16" fmla="+- 0 622 508"/>
                <a:gd name="T17" fmla="*/ T16 w 120"/>
                <a:gd name="T18" fmla="+- 0 2510 2330"/>
                <a:gd name="T19" fmla="*/ 2510 h 2745"/>
                <a:gd name="T20" fmla="+- 0 568 508"/>
                <a:gd name="T21" fmla="*/ T20 w 120"/>
                <a:gd name="T22" fmla="+- 0 2330 2330"/>
                <a:gd name="T23" fmla="*/ 2330 h 27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20" h="2745">
                  <a:moveTo>
                    <a:pt x="60" y="0"/>
                  </a:moveTo>
                  <a:lnTo>
                    <a:pt x="0" y="200"/>
                  </a:lnTo>
                  <a:lnTo>
                    <a:pt x="50" y="200"/>
                  </a:lnTo>
                  <a:lnTo>
                    <a:pt x="50" y="180"/>
                  </a:lnTo>
                  <a:lnTo>
                    <a:pt x="114" y="180"/>
                  </a:lnTo>
                  <a:lnTo>
                    <a:pt x="6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0" name="Freeform 126"/>
            <p:cNvSpPr>
              <a:spLocks/>
            </p:cNvSpPr>
            <p:nvPr/>
          </p:nvSpPr>
          <p:spPr bwMode="auto">
            <a:xfrm>
              <a:off x="508" y="2330"/>
              <a:ext cx="120" cy="2745"/>
            </a:xfrm>
            <a:custGeom>
              <a:avLst/>
              <a:gdLst>
                <a:gd name="T0" fmla="+- 0 622 508"/>
                <a:gd name="T1" fmla="*/ T0 w 120"/>
                <a:gd name="T2" fmla="+- 0 2510 2330"/>
                <a:gd name="T3" fmla="*/ 2510 h 2745"/>
                <a:gd name="T4" fmla="+- 0 578 508"/>
                <a:gd name="T5" fmla="*/ T4 w 120"/>
                <a:gd name="T6" fmla="+- 0 2510 2330"/>
                <a:gd name="T7" fmla="*/ 2510 h 2745"/>
                <a:gd name="T8" fmla="+- 0 578 508"/>
                <a:gd name="T9" fmla="*/ T8 w 120"/>
                <a:gd name="T10" fmla="+- 0 2530 2330"/>
                <a:gd name="T11" fmla="*/ 2530 h 2745"/>
                <a:gd name="T12" fmla="+- 0 628 508"/>
                <a:gd name="T13" fmla="*/ T12 w 120"/>
                <a:gd name="T14" fmla="+- 0 2530 2330"/>
                <a:gd name="T15" fmla="*/ 2530 h 2745"/>
                <a:gd name="T16" fmla="+- 0 622 508"/>
                <a:gd name="T17" fmla="*/ T16 w 120"/>
                <a:gd name="T18" fmla="+- 0 2510 2330"/>
                <a:gd name="T19" fmla="*/ 2510 h 27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0" h="2745">
                  <a:moveTo>
                    <a:pt x="114" y="180"/>
                  </a:moveTo>
                  <a:lnTo>
                    <a:pt x="70" y="180"/>
                  </a:lnTo>
                  <a:lnTo>
                    <a:pt x="70" y="200"/>
                  </a:lnTo>
                  <a:lnTo>
                    <a:pt x="120" y="200"/>
                  </a:lnTo>
                  <a:lnTo>
                    <a:pt x="114" y="1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90" name="Group 120"/>
          <p:cNvGrpSpPr>
            <a:grpSpLocks/>
          </p:cNvGrpSpPr>
          <p:nvPr/>
        </p:nvGrpSpPr>
        <p:grpSpPr bwMode="auto">
          <a:xfrm>
            <a:off x="392430" y="2949575"/>
            <a:ext cx="2568575" cy="76200"/>
            <a:chOff x="558" y="5005"/>
            <a:chExt cx="4045" cy="120"/>
          </a:xfrm>
        </p:grpSpPr>
        <p:sp>
          <p:nvSpPr>
            <p:cNvPr id="3806" name="Freeform 124"/>
            <p:cNvSpPr>
              <a:spLocks/>
            </p:cNvSpPr>
            <p:nvPr/>
          </p:nvSpPr>
          <p:spPr bwMode="auto">
            <a:xfrm>
              <a:off x="558" y="5005"/>
              <a:ext cx="4045" cy="120"/>
            </a:xfrm>
            <a:custGeom>
              <a:avLst/>
              <a:gdLst>
                <a:gd name="T0" fmla="+- 0 4570 558"/>
                <a:gd name="T1" fmla="*/ T0 w 4045"/>
                <a:gd name="T2" fmla="+- 0 5055 5005"/>
                <a:gd name="T3" fmla="*/ 5055 h 120"/>
                <a:gd name="T4" fmla="+- 0 4422 558"/>
                <a:gd name="T5" fmla="*/ T4 w 4045"/>
                <a:gd name="T6" fmla="+- 0 5055 5005"/>
                <a:gd name="T7" fmla="*/ 5055 h 120"/>
                <a:gd name="T8" fmla="+- 0 4423 558"/>
                <a:gd name="T9" fmla="*/ T8 w 4045"/>
                <a:gd name="T10" fmla="+- 0 5075 5005"/>
                <a:gd name="T11" fmla="*/ 5075 h 120"/>
                <a:gd name="T12" fmla="+- 0 4403 558"/>
                <a:gd name="T13" fmla="*/ T12 w 4045"/>
                <a:gd name="T14" fmla="+- 0 5075 5005"/>
                <a:gd name="T15" fmla="*/ 5075 h 120"/>
                <a:gd name="T16" fmla="+- 0 4403 558"/>
                <a:gd name="T17" fmla="*/ T16 w 4045"/>
                <a:gd name="T18" fmla="+- 0 5125 5005"/>
                <a:gd name="T19" fmla="*/ 5125 h 120"/>
                <a:gd name="T20" fmla="+- 0 4602 558"/>
                <a:gd name="T21" fmla="*/ T20 w 4045"/>
                <a:gd name="T22" fmla="+- 0 5065 5005"/>
                <a:gd name="T23" fmla="*/ 5065 h 120"/>
                <a:gd name="T24" fmla="+- 0 4570 558"/>
                <a:gd name="T25" fmla="*/ T24 w 4045"/>
                <a:gd name="T26" fmla="+- 0 5055 5005"/>
                <a:gd name="T27" fmla="*/ 5055 h 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4045" h="120">
                  <a:moveTo>
                    <a:pt x="4012" y="50"/>
                  </a:moveTo>
                  <a:lnTo>
                    <a:pt x="3864" y="50"/>
                  </a:lnTo>
                  <a:lnTo>
                    <a:pt x="3865" y="70"/>
                  </a:lnTo>
                  <a:lnTo>
                    <a:pt x="3845" y="70"/>
                  </a:lnTo>
                  <a:lnTo>
                    <a:pt x="3845" y="120"/>
                  </a:lnTo>
                  <a:lnTo>
                    <a:pt x="4044" y="60"/>
                  </a:lnTo>
                  <a:lnTo>
                    <a:pt x="4012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07" name="Freeform 123"/>
            <p:cNvSpPr>
              <a:spLocks/>
            </p:cNvSpPr>
            <p:nvPr/>
          </p:nvSpPr>
          <p:spPr bwMode="auto">
            <a:xfrm>
              <a:off x="558" y="5005"/>
              <a:ext cx="4045" cy="120"/>
            </a:xfrm>
            <a:custGeom>
              <a:avLst/>
              <a:gdLst>
                <a:gd name="T0" fmla="+- 0 4402 558"/>
                <a:gd name="T1" fmla="*/ T0 w 4045"/>
                <a:gd name="T2" fmla="+- 0 5055 5005"/>
                <a:gd name="T3" fmla="*/ 5055 h 120"/>
                <a:gd name="T4" fmla="+- 0 558 558"/>
                <a:gd name="T5" fmla="*/ T4 w 4045"/>
                <a:gd name="T6" fmla="+- 0 5058 5005"/>
                <a:gd name="T7" fmla="*/ 5058 h 120"/>
                <a:gd name="T8" fmla="+- 0 558 558"/>
                <a:gd name="T9" fmla="*/ T8 w 4045"/>
                <a:gd name="T10" fmla="+- 0 5078 5005"/>
                <a:gd name="T11" fmla="*/ 5078 h 120"/>
                <a:gd name="T12" fmla="+- 0 4403 558"/>
                <a:gd name="T13" fmla="*/ T12 w 4045"/>
                <a:gd name="T14" fmla="+- 0 5075 5005"/>
                <a:gd name="T15" fmla="*/ 5075 h 120"/>
                <a:gd name="T16" fmla="+- 0 4402 558"/>
                <a:gd name="T17" fmla="*/ T16 w 4045"/>
                <a:gd name="T18" fmla="+- 0 5055 5005"/>
                <a:gd name="T19" fmla="*/ 5055 h 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045" h="120">
                  <a:moveTo>
                    <a:pt x="3844" y="50"/>
                  </a:moveTo>
                  <a:lnTo>
                    <a:pt x="0" y="53"/>
                  </a:lnTo>
                  <a:lnTo>
                    <a:pt x="0" y="73"/>
                  </a:lnTo>
                  <a:lnTo>
                    <a:pt x="3845" y="70"/>
                  </a:lnTo>
                  <a:lnTo>
                    <a:pt x="3844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6" name="Freeform 122"/>
            <p:cNvSpPr>
              <a:spLocks/>
            </p:cNvSpPr>
            <p:nvPr/>
          </p:nvSpPr>
          <p:spPr bwMode="auto">
            <a:xfrm>
              <a:off x="558" y="5005"/>
              <a:ext cx="4045" cy="120"/>
            </a:xfrm>
            <a:custGeom>
              <a:avLst/>
              <a:gdLst>
                <a:gd name="T0" fmla="+- 0 4422 558"/>
                <a:gd name="T1" fmla="*/ T0 w 4045"/>
                <a:gd name="T2" fmla="+- 0 5055 5005"/>
                <a:gd name="T3" fmla="*/ 5055 h 120"/>
                <a:gd name="T4" fmla="+- 0 4402 558"/>
                <a:gd name="T5" fmla="*/ T4 w 4045"/>
                <a:gd name="T6" fmla="+- 0 5055 5005"/>
                <a:gd name="T7" fmla="*/ 5055 h 120"/>
                <a:gd name="T8" fmla="+- 0 4403 558"/>
                <a:gd name="T9" fmla="*/ T8 w 4045"/>
                <a:gd name="T10" fmla="+- 0 5075 5005"/>
                <a:gd name="T11" fmla="*/ 5075 h 120"/>
                <a:gd name="T12" fmla="+- 0 4423 558"/>
                <a:gd name="T13" fmla="*/ T12 w 4045"/>
                <a:gd name="T14" fmla="+- 0 5075 5005"/>
                <a:gd name="T15" fmla="*/ 5075 h 120"/>
                <a:gd name="T16" fmla="+- 0 4422 558"/>
                <a:gd name="T17" fmla="*/ T16 w 4045"/>
                <a:gd name="T18" fmla="+- 0 5055 5005"/>
                <a:gd name="T19" fmla="*/ 5055 h 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045" h="120">
                  <a:moveTo>
                    <a:pt x="3864" y="50"/>
                  </a:moveTo>
                  <a:lnTo>
                    <a:pt x="3844" y="50"/>
                  </a:lnTo>
                  <a:lnTo>
                    <a:pt x="3845" y="70"/>
                  </a:lnTo>
                  <a:lnTo>
                    <a:pt x="3865" y="70"/>
                  </a:lnTo>
                  <a:lnTo>
                    <a:pt x="3864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7" name="Freeform 121"/>
            <p:cNvSpPr>
              <a:spLocks/>
            </p:cNvSpPr>
            <p:nvPr/>
          </p:nvSpPr>
          <p:spPr bwMode="auto">
            <a:xfrm>
              <a:off x="558" y="5005"/>
              <a:ext cx="4045" cy="120"/>
            </a:xfrm>
            <a:custGeom>
              <a:avLst/>
              <a:gdLst>
                <a:gd name="T0" fmla="+- 0 4402 558"/>
                <a:gd name="T1" fmla="*/ T0 w 4045"/>
                <a:gd name="T2" fmla="+- 0 5005 5005"/>
                <a:gd name="T3" fmla="*/ 5005 h 120"/>
                <a:gd name="T4" fmla="+- 0 4402 558"/>
                <a:gd name="T5" fmla="*/ T4 w 4045"/>
                <a:gd name="T6" fmla="+- 0 5055 5005"/>
                <a:gd name="T7" fmla="*/ 5055 h 120"/>
                <a:gd name="T8" fmla="+- 0 4570 558"/>
                <a:gd name="T9" fmla="*/ T8 w 4045"/>
                <a:gd name="T10" fmla="+- 0 5055 5005"/>
                <a:gd name="T11" fmla="*/ 5055 h 120"/>
                <a:gd name="T12" fmla="+- 0 4402 558"/>
                <a:gd name="T13" fmla="*/ T12 w 4045"/>
                <a:gd name="T14" fmla="+- 0 5005 5005"/>
                <a:gd name="T15" fmla="*/ 5005 h 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4045" h="120">
                  <a:moveTo>
                    <a:pt x="3844" y="0"/>
                  </a:moveTo>
                  <a:lnTo>
                    <a:pt x="3844" y="50"/>
                  </a:lnTo>
                  <a:lnTo>
                    <a:pt x="4012" y="50"/>
                  </a:lnTo>
                  <a:lnTo>
                    <a:pt x="384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91" name="Group 118"/>
          <p:cNvGrpSpPr>
            <a:grpSpLocks/>
          </p:cNvGrpSpPr>
          <p:nvPr/>
        </p:nvGrpSpPr>
        <p:grpSpPr bwMode="auto">
          <a:xfrm>
            <a:off x="1955800" y="2373630"/>
            <a:ext cx="74930" cy="75565"/>
            <a:chOff x="3020" y="4098"/>
            <a:chExt cx="118" cy="119"/>
          </a:xfrm>
        </p:grpSpPr>
        <p:sp>
          <p:nvSpPr>
            <p:cNvPr id="3805" name="Freeform 119"/>
            <p:cNvSpPr>
              <a:spLocks/>
            </p:cNvSpPr>
            <p:nvPr/>
          </p:nvSpPr>
          <p:spPr bwMode="auto">
            <a:xfrm>
              <a:off x="3020" y="4098"/>
              <a:ext cx="118" cy="119"/>
            </a:xfrm>
            <a:custGeom>
              <a:avLst/>
              <a:gdLst>
                <a:gd name="T0" fmla="+- 0 3070 3020"/>
                <a:gd name="T1" fmla="*/ T0 w 118"/>
                <a:gd name="T2" fmla="+- 0 4098 4098"/>
                <a:gd name="T3" fmla="*/ 4098 h 119"/>
                <a:gd name="T4" fmla="+- 0 3050 3020"/>
                <a:gd name="T5" fmla="*/ T4 w 118"/>
                <a:gd name="T6" fmla="+- 0 4106 4098"/>
                <a:gd name="T7" fmla="*/ 4106 h 119"/>
                <a:gd name="T8" fmla="+- 0 3034 3020"/>
                <a:gd name="T9" fmla="*/ T8 w 118"/>
                <a:gd name="T10" fmla="+- 0 4119 4098"/>
                <a:gd name="T11" fmla="*/ 4119 h 119"/>
                <a:gd name="T12" fmla="+- 0 3024 3020"/>
                <a:gd name="T13" fmla="*/ T12 w 118"/>
                <a:gd name="T14" fmla="+- 0 4139 4098"/>
                <a:gd name="T15" fmla="*/ 4139 h 119"/>
                <a:gd name="T16" fmla="+- 0 3020 3020"/>
                <a:gd name="T17" fmla="*/ T16 w 118"/>
                <a:gd name="T18" fmla="+- 0 4163 4098"/>
                <a:gd name="T19" fmla="*/ 4163 h 119"/>
                <a:gd name="T20" fmla="+- 0 3026 3020"/>
                <a:gd name="T21" fmla="*/ T20 w 118"/>
                <a:gd name="T22" fmla="+- 0 4184 4098"/>
                <a:gd name="T23" fmla="*/ 4184 h 119"/>
                <a:gd name="T24" fmla="+- 0 3039 3020"/>
                <a:gd name="T25" fmla="*/ T24 w 118"/>
                <a:gd name="T26" fmla="+- 0 4202 4098"/>
                <a:gd name="T27" fmla="*/ 4202 h 119"/>
                <a:gd name="T28" fmla="+- 0 3058 3020"/>
                <a:gd name="T29" fmla="*/ T28 w 118"/>
                <a:gd name="T30" fmla="+- 0 4213 4098"/>
                <a:gd name="T31" fmla="*/ 4213 h 119"/>
                <a:gd name="T32" fmla="+- 0 3080 3020"/>
                <a:gd name="T33" fmla="*/ T32 w 118"/>
                <a:gd name="T34" fmla="+- 0 4217 4098"/>
                <a:gd name="T35" fmla="*/ 4217 h 119"/>
                <a:gd name="T36" fmla="+- 0 3096 3020"/>
                <a:gd name="T37" fmla="*/ T36 w 118"/>
                <a:gd name="T38" fmla="+- 0 4215 4098"/>
                <a:gd name="T39" fmla="*/ 4215 h 119"/>
                <a:gd name="T40" fmla="+- 0 3113 3020"/>
                <a:gd name="T41" fmla="*/ T40 w 118"/>
                <a:gd name="T42" fmla="+- 0 4207 4098"/>
                <a:gd name="T43" fmla="*/ 4207 h 119"/>
                <a:gd name="T44" fmla="+- 0 3127 3020"/>
                <a:gd name="T45" fmla="*/ T44 w 118"/>
                <a:gd name="T46" fmla="+- 0 4192 4098"/>
                <a:gd name="T47" fmla="*/ 4192 h 119"/>
                <a:gd name="T48" fmla="+- 0 3136 3020"/>
                <a:gd name="T49" fmla="*/ T48 w 118"/>
                <a:gd name="T50" fmla="+- 0 4171 4098"/>
                <a:gd name="T51" fmla="*/ 4171 h 119"/>
                <a:gd name="T52" fmla="+- 0 3136 3020"/>
                <a:gd name="T53" fmla="*/ T52 w 118"/>
                <a:gd name="T54" fmla="+- 0 4167 4098"/>
                <a:gd name="T55" fmla="*/ 4167 h 119"/>
                <a:gd name="T56" fmla="+- 0 3080 3020"/>
                <a:gd name="T57" fmla="*/ T56 w 118"/>
                <a:gd name="T58" fmla="+- 0 4167 4098"/>
                <a:gd name="T59" fmla="*/ 4167 h 119"/>
                <a:gd name="T60" fmla="+- 0 3080 3020"/>
                <a:gd name="T61" fmla="*/ T60 w 118"/>
                <a:gd name="T62" fmla="+- 0 4147 4098"/>
                <a:gd name="T63" fmla="*/ 4147 h 119"/>
                <a:gd name="T64" fmla="+- 0 3138 3020"/>
                <a:gd name="T65" fmla="*/ T64 w 118"/>
                <a:gd name="T66" fmla="+- 0 4147 4098"/>
                <a:gd name="T67" fmla="*/ 4147 h 119"/>
                <a:gd name="T68" fmla="+- 0 3139 3020"/>
                <a:gd name="T69" fmla="*/ T68 w 118"/>
                <a:gd name="T70" fmla="+- 0 4144 4098"/>
                <a:gd name="T71" fmla="*/ 4144 h 119"/>
                <a:gd name="T72" fmla="+- 0 3130 3020"/>
                <a:gd name="T73" fmla="*/ T72 w 118"/>
                <a:gd name="T74" fmla="+- 0 4126 4098"/>
                <a:gd name="T75" fmla="*/ 4126 h 119"/>
                <a:gd name="T76" fmla="+- 0 3116 3020"/>
                <a:gd name="T77" fmla="*/ T76 w 118"/>
                <a:gd name="T78" fmla="+- 0 4111 4098"/>
                <a:gd name="T79" fmla="*/ 4111 h 119"/>
                <a:gd name="T80" fmla="+- 0 3096 3020"/>
                <a:gd name="T81" fmla="*/ T80 w 118"/>
                <a:gd name="T82" fmla="+- 0 4101 4098"/>
                <a:gd name="T83" fmla="*/ 4101 h 119"/>
                <a:gd name="T84" fmla="+- 0 3070 3020"/>
                <a:gd name="T85" fmla="*/ T84 w 118"/>
                <a:gd name="T86" fmla="+- 0 4098 4098"/>
                <a:gd name="T87" fmla="*/ 4098 h 1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118" h="119">
                  <a:moveTo>
                    <a:pt x="50" y="0"/>
                  </a:moveTo>
                  <a:lnTo>
                    <a:pt x="30" y="8"/>
                  </a:lnTo>
                  <a:lnTo>
                    <a:pt x="14" y="21"/>
                  </a:lnTo>
                  <a:lnTo>
                    <a:pt x="4" y="41"/>
                  </a:lnTo>
                  <a:lnTo>
                    <a:pt x="0" y="65"/>
                  </a:lnTo>
                  <a:lnTo>
                    <a:pt x="6" y="86"/>
                  </a:lnTo>
                  <a:lnTo>
                    <a:pt x="19" y="104"/>
                  </a:lnTo>
                  <a:lnTo>
                    <a:pt x="38" y="115"/>
                  </a:lnTo>
                  <a:lnTo>
                    <a:pt x="60" y="119"/>
                  </a:lnTo>
                  <a:lnTo>
                    <a:pt x="76" y="117"/>
                  </a:lnTo>
                  <a:lnTo>
                    <a:pt x="93" y="109"/>
                  </a:lnTo>
                  <a:lnTo>
                    <a:pt x="107" y="94"/>
                  </a:lnTo>
                  <a:lnTo>
                    <a:pt x="116" y="73"/>
                  </a:lnTo>
                  <a:lnTo>
                    <a:pt x="116" y="69"/>
                  </a:lnTo>
                  <a:lnTo>
                    <a:pt x="60" y="69"/>
                  </a:lnTo>
                  <a:lnTo>
                    <a:pt x="60" y="49"/>
                  </a:lnTo>
                  <a:lnTo>
                    <a:pt x="118" y="49"/>
                  </a:lnTo>
                  <a:lnTo>
                    <a:pt x="119" y="46"/>
                  </a:lnTo>
                  <a:lnTo>
                    <a:pt x="110" y="28"/>
                  </a:lnTo>
                  <a:lnTo>
                    <a:pt x="96" y="13"/>
                  </a:lnTo>
                  <a:lnTo>
                    <a:pt x="76" y="3"/>
                  </a:lnTo>
                  <a:lnTo>
                    <a:pt x="5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92" name="Group 116"/>
          <p:cNvGrpSpPr>
            <a:grpSpLocks/>
          </p:cNvGrpSpPr>
          <p:nvPr/>
        </p:nvGrpSpPr>
        <p:grpSpPr bwMode="auto">
          <a:xfrm>
            <a:off x="2207260" y="2372995"/>
            <a:ext cx="74295" cy="75565"/>
            <a:chOff x="3416" y="4097"/>
            <a:chExt cx="117" cy="119"/>
          </a:xfrm>
        </p:grpSpPr>
        <p:sp>
          <p:nvSpPr>
            <p:cNvPr id="3804" name="Freeform 117"/>
            <p:cNvSpPr>
              <a:spLocks/>
            </p:cNvSpPr>
            <p:nvPr/>
          </p:nvSpPr>
          <p:spPr bwMode="auto">
            <a:xfrm>
              <a:off x="3416" y="4097"/>
              <a:ext cx="117" cy="119"/>
            </a:xfrm>
            <a:custGeom>
              <a:avLst/>
              <a:gdLst>
                <a:gd name="T0" fmla="+- 0 3475 3416"/>
                <a:gd name="T1" fmla="*/ T0 w 117"/>
                <a:gd name="T2" fmla="+- 0 4097 4097"/>
                <a:gd name="T3" fmla="*/ 4097 h 119"/>
                <a:gd name="T4" fmla="+- 0 3419 3416"/>
                <a:gd name="T5" fmla="*/ T4 w 117"/>
                <a:gd name="T6" fmla="+- 0 4144 4097"/>
                <a:gd name="T7" fmla="*/ 4144 h 119"/>
                <a:gd name="T8" fmla="+- 0 3416 3416"/>
                <a:gd name="T9" fmla="*/ T8 w 117"/>
                <a:gd name="T10" fmla="+- 0 4171 4097"/>
                <a:gd name="T11" fmla="*/ 4171 h 119"/>
                <a:gd name="T12" fmla="+- 0 3425 3416"/>
                <a:gd name="T13" fmla="*/ T12 w 117"/>
                <a:gd name="T14" fmla="+- 0 4189 4097"/>
                <a:gd name="T15" fmla="*/ 4189 h 119"/>
                <a:gd name="T16" fmla="+- 0 3439 3416"/>
                <a:gd name="T17" fmla="*/ T16 w 117"/>
                <a:gd name="T18" fmla="+- 0 4204 4097"/>
                <a:gd name="T19" fmla="*/ 4204 h 119"/>
                <a:gd name="T20" fmla="+- 0 3459 3416"/>
                <a:gd name="T21" fmla="*/ T20 w 117"/>
                <a:gd name="T22" fmla="+- 0 4213 4097"/>
                <a:gd name="T23" fmla="*/ 4213 h 119"/>
                <a:gd name="T24" fmla="+- 0 3485 3416"/>
                <a:gd name="T25" fmla="*/ T24 w 117"/>
                <a:gd name="T26" fmla="+- 0 4217 4097"/>
                <a:gd name="T27" fmla="*/ 4217 h 119"/>
                <a:gd name="T28" fmla="+- 0 3505 3416"/>
                <a:gd name="T29" fmla="*/ T28 w 117"/>
                <a:gd name="T30" fmla="+- 0 4209 4097"/>
                <a:gd name="T31" fmla="*/ 4209 h 119"/>
                <a:gd name="T32" fmla="+- 0 3521 3416"/>
                <a:gd name="T33" fmla="*/ T32 w 117"/>
                <a:gd name="T34" fmla="+- 0 4195 4097"/>
                <a:gd name="T35" fmla="*/ 4195 h 119"/>
                <a:gd name="T36" fmla="+- 0 3531 3416"/>
                <a:gd name="T37" fmla="*/ T36 w 117"/>
                <a:gd name="T38" fmla="+- 0 4176 4097"/>
                <a:gd name="T39" fmla="*/ 4176 h 119"/>
                <a:gd name="T40" fmla="+- 0 3532 3416"/>
                <a:gd name="T41" fmla="*/ T40 w 117"/>
                <a:gd name="T42" fmla="+- 0 4167 4097"/>
                <a:gd name="T43" fmla="*/ 4167 h 119"/>
                <a:gd name="T44" fmla="+- 0 3475 3416"/>
                <a:gd name="T45" fmla="*/ T44 w 117"/>
                <a:gd name="T46" fmla="+- 0 4167 4097"/>
                <a:gd name="T47" fmla="*/ 4167 h 119"/>
                <a:gd name="T48" fmla="+- 0 3475 3416"/>
                <a:gd name="T49" fmla="*/ T48 w 117"/>
                <a:gd name="T50" fmla="+- 0 4147 4097"/>
                <a:gd name="T51" fmla="*/ 4147 h 119"/>
                <a:gd name="T52" fmla="+- 0 3533 3416"/>
                <a:gd name="T53" fmla="*/ T52 w 117"/>
                <a:gd name="T54" fmla="+- 0 4147 4097"/>
                <a:gd name="T55" fmla="*/ 4147 h 119"/>
                <a:gd name="T56" fmla="+- 0 3529 3416"/>
                <a:gd name="T57" fmla="*/ T56 w 117"/>
                <a:gd name="T58" fmla="+- 0 4130 4097"/>
                <a:gd name="T59" fmla="*/ 4130 h 119"/>
                <a:gd name="T60" fmla="+- 0 3516 3416"/>
                <a:gd name="T61" fmla="*/ T60 w 117"/>
                <a:gd name="T62" fmla="+- 0 4113 4097"/>
                <a:gd name="T63" fmla="*/ 4113 h 119"/>
                <a:gd name="T64" fmla="+- 0 3497 3416"/>
                <a:gd name="T65" fmla="*/ T64 w 117"/>
                <a:gd name="T66" fmla="+- 0 4102 4097"/>
                <a:gd name="T67" fmla="*/ 4102 h 119"/>
                <a:gd name="T68" fmla="+- 0 3475 3416"/>
                <a:gd name="T69" fmla="*/ T68 w 117"/>
                <a:gd name="T70" fmla="+- 0 4097 4097"/>
                <a:gd name="T71" fmla="*/ 4097 h 1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17" h="119">
                  <a:moveTo>
                    <a:pt x="59" y="0"/>
                  </a:moveTo>
                  <a:lnTo>
                    <a:pt x="3" y="47"/>
                  </a:lnTo>
                  <a:lnTo>
                    <a:pt x="0" y="74"/>
                  </a:lnTo>
                  <a:lnTo>
                    <a:pt x="9" y="92"/>
                  </a:lnTo>
                  <a:lnTo>
                    <a:pt x="23" y="107"/>
                  </a:lnTo>
                  <a:lnTo>
                    <a:pt x="43" y="116"/>
                  </a:lnTo>
                  <a:lnTo>
                    <a:pt x="69" y="120"/>
                  </a:lnTo>
                  <a:lnTo>
                    <a:pt x="89" y="112"/>
                  </a:lnTo>
                  <a:lnTo>
                    <a:pt x="105" y="98"/>
                  </a:lnTo>
                  <a:lnTo>
                    <a:pt x="115" y="79"/>
                  </a:lnTo>
                  <a:lnTo>
                    <a:pt x="116" y="70"/>
                  </a:lnTo>
                  <a:lnTo>
                    <a:pt x="59" y="70"/>
                  </a:lnTo>
                  <a:lnTo>
                    <a:pt x="59" y="50"/>
                  </a:lnTo>
                  <a:lnTo>
                    <a:pt x="117" y="50"/>
                  </a:lnTo>
                  <a:lnTo>
                    <a:pt x="113" y="33"/>
                  </a:lnTo>
                  <a:lnTo>
                    <a:pt x="100" y="16"/>
                  </a:lnTo>
                  <a:lnTo>
                    <a:pt x="81" y="5"/>
                  </a:lnTo>
                  <a:lnTo>
                    <a:pt x="5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93" name="Group 114"/>
          <p:cNvGrpSpPr>
            <a:grpSpLocks/>
          </p:cNvGrpSpPr>
          <p:nvPr/>
        </p:nvGrpSpPr>
        <p:grpSpPr bwMode="auto">
          <a:xfrm>
            <a:off x="1993900" y="2404745"/>
            <a:ext cx="36830" cy="12700"/>
            <a:chOff x="3080" y="4147"/>
            <a:chExt cx="58" cy="20"/>
          </a:xfrm>
        </p:grpSpPr>
        <p:sp>
          <p:nvSpPr>
            <p:cNvPr id="3803" name="Freeform 115"/>
            <p:cNvSpPr>
              <a:spLocks/>
            </p:cNvSpPr>
            <p:nvPr/>
          </p:nvSpPr>
          <p:spPr bwMode="auto">
            <a:xfrm>
              <a:off x="3080" y="4147"/>
              <a:ext cx="58" cy="20"/>
            </a:xfrm>
            <a:custGeom>
              <a:avLst/>
              <a:gdLst>
                <a:gd name="T0" fmla="+- 0 3138 3080"/>
                <a:gd name="T1" fmla="*/ T0 w 58"/>
                <a:gd name="T2" fmla="+- 0 4147 4147"/>
                <a:gd name="T3" fmla="*/ 4147 h 20"/>
                <a:gd name="T4" fmla="+- 0 3080 3080"/>
                <a:gd name="T5" fmla="*/ T4 w 58"/>
                <a:gd name="T6" fmla="+- 0 4147 4147"/>
                <a:gd name="T7" fmla="*/ 4147 h 20"/>
                <a:gd name="T8" fmla="+- 0 3080 3080"/>
                <a:gd name="T9" fmla="*/ T8 w 58"/>
                <a:gd name="T10" fmla="+- 0 4167 4147"/>
                <a:gd name="T11" fmla="*/ 4167 h 20"/>
                <a:gd name="T12" fmla="+- 0 3136 3080"/>
                <a:gd name="T13" fmla="*/ T12 w 58"/>
                <a:gd name="T14" fmla="+- 0 4167 4147"/>
                <a:gd name="T15" fmla="*/ 4167 h 20"/>
                <a:gd name="T16" fmla="+- 0 3138 3080"/>
                <a:gd name="T17" fmla="*/ T16 w 58"/>
                <a:gd name="T18" fmla="+- 0 4147 4147"/>
                <a:gd name="T19" fmla="*/ 4147 h 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8" h="20">
                  <a:moveTo>
                    <a:pt x="58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56" y="20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94" name="Group 112"/>
          <p:cNvGrpSpPr>
            <a:grpSpLocks/>
          </p:cNvGrpSpPr>
          <p:nvPr/>
        </p:nvGrpSpPr>
        <p:grpSpPr bwMode="auto">
          <a:xfrm>
            <a:off x="2029460" y="2404745"/>
            <a:ext cx="179070" cy="12700"/>
            <a:chOff x="3136" y="4147"/>
            <a:chExt cx="282" cy="20"/>
          </a:xfrm>
        </p:grpSpPr>
        <p:sp>
          <p:nvSpPr>
            <p:cNvPr id="3802" name="Freeform 113"/>
            <p:cNvSpPr>
              <a:spLocks/>
            </p:cNvSpPr>
            <p:nvPr/>
          </p:nvSpPr>
          <p:spPr bwMode="auto">
            <a:xfrm>
              <a:off x="3136" y="4147"/>
              <a:ext cx="282" cy="20"/>
            </a:xfrm>
            <a:custGeom>
              <a:avLst/>
              <a:gdLst>
                <a:gd name="T0" fmla="+- 0 3419 3136"/>
                <a:gd name="T1" fmla="*/ T0 w 282"/>
                <a:gd name="T2" fmla="+- 0 4147 4147"/>
                <a:gd name="T3" fmla="*/ 4147 h 20"/>
                <a:gd name="T4" fmla="+- 0 3138 3136"/>
                <a:gd name="T5" fmla="*/ T4 w 282"/>
                <a:gd name="T6" fmla="+- 0 4147 4147"/>
                <a:gd name="T7" fmla="*/ 4147 h 20"/>
                <a:gd name="T8" fmla="+- 0 3136 3136"/>
                <a:gd name="T9" fmla="*/ T8 w 282"/>
                <a:gd name="T10" fmla="+- 0 4167 4147"/>
                <a:gd name="T11" fmla="*/ 4167 h 20"/>
                <a:gd name="T12" fmla="+- 0 3417 3136"/>
                <a:gd name="T13" fmla="*/ T12 w 282"/>
                <a:gd name="T14" fmla="+- 0 4167 4147"/>
                <a:gd name="T15" fmla="*/ 4167 h 20"/>
                <a:gd name="T16" fmla="+- 0 3419 3136"/>
                <a:gd name="T17" fmla="*/ T16 w 282"/>
                <a:gd name="T18" fmla="+- 0 4147 4147"/>
                <a:gd name="T19" fmla="*/ 4147 h 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82" h="20">
                  <a:moveTo>
                    <a:pt x="283" y="0"/>
                  </a:moveTo>
                  <a:lnTo>
                    <a:pt x="2" y="0"/>
                  </a:lnTo>
                  <a:lnTo>
                    <a:pt x="0" y="20"/>
                  </a:lnTo>
                  <a:lnTo>
                    <a:pt x="281" y="20"/>
                  </a:lnTo>
                  <a:lnTo>
                    <a:pt x="28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95" name="Group 110"/>
          <p:cNvGrpSpPr>
            <a:grpSpLocks/>
          </p:cNvGrpSpPr>
          <p:nvPr/>
        </p:nvGrpSpPr>
        <p:grpSpPr bwMode="auto">
          <a:xfrm>
            <a:off x="2244725" y="2404745"/>
            <a:ext cx="38100" cy="12700"/>
            <a:chOff x="3475" y="4147"/>
            <a:chExt cx="60" cy="20"/>
          </a:xfrm>
        </p:grpSpPr>
        <p:sp>
          <p:nvSpPr>
            <p:cNvPr id="3801" name="Freeform 111"/>
            <p:cNvSpPr>
              <a:spLocks/>
            </p:cNvSpPr>
            <p:nvPr/>
          </p:nvSpPr>
          <p:spPr bwMode="auto">
            <a:xfrm>
              <a:off x="3475" y="4147"/>
              <a:ext cx="60" cy="20"/>
            </a:xfrm>
            <a:custGeom>
              <a:avLst/>
              <a:gdLst>
                <a:gd name="T0" fmla="+- 0 3533 3475"/>
                <a:gd name="T1" fmla="*/ T0 w 60"/>
                <a:gd name="T2" fmla="+- 0 4147 4147"/>
                <a:gd name="T3" fmla="*/ 4147 h 20"/>
                <a:gd name="T4" fmla="+- 0 3475 3475"/>
                <a:gd name="T5" fmla="*/ T4 w 60"/>
                <a:gd name="T6" fmla="+- 0 4147 4147"/>
                <a:gd name="T7" fmla="*/ 4147 h 20"/>
                <a:gd name="T8" fmla="+- 0 3475 3475"/>
                <a:gd name="T9" fmla="*/ T8 w 60"/>
                <a:gd name="T10" fmla="+- 0 4167 4147"/>
                <a:gd name="T11" fmla="*/ 4167 h 20"/>
                <a:gd name="T12" fmla="+- 0 3532 3475"/>
                <a:gd name="T13" fmla="*/ T12 w 60"/>
                <a:gd name="T14" fmla="+- 0 4167 4147"/>
                <a:gd name="T15" fmla="*/ 4167 h 20"/>
                <a:gd name="T16" fmla="+- 0 3535 3475"/>
                <a:gd name="T17" fmla="*/ T16 w 60"/>
                <a:gd name="T18" fmla="+- 0 4152 4147"/>
                <a:gd name="T19" fmla="*/ 4152 h 20"/>
                <a:gd name="T20" fmla="+- 0 3533 3475"/>
                <a:gd name="T21" fmla="*/ T20 w 60"/>
                <a:gd name="T22" fmla="+- 0 4147 4147"/>
                <a:gd name="T23" fmla="*/ 4147 h 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0" h="20">
                  <a:moveTo>
                    <a:pt x="58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57" y="20"/>
                  </a:lnTo>
                  <a:lnTo>
                    <a:pt x="60" y="5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96" name="Group 108"/>
          <p:cNvGrpSpPr>
            <a:grpSpLocks/>
          </p:cNvGrpSpPr>
          <p:nvPr/>
        </p:nvGrpSpPr>
        <p:grpSpPr bwMode="auto">
          <a:xfrm>
            <a:off x="1704975" y="2373630"/>
            <a:ext cx="74930" cy="75565"/>
            <a:chOff x="2625" y="4098"/>
            <a:chExt cx="118" cy="119"/>
          </a:xfrm>
        </p:grpSpPr>
        <p:sp>
          <p:nvSpPr>
            <p:cNvPr id="3800" name="Freeform 109"/>
            <p:cNvSpPr>
              <a:spLocks/>
            </p:cNvSpPr>
            <p:nvPr/>
          </p:nvSpPr>
          <p:spPr bwMode="auto">
            <a:xfrm>
              <a:off x="2625" y="4098"/>
              <a:ext cx="118" cy="119"/>
            </a:xfrm>
            <a:custGeom>
              <a:avLst/>
              <a:gdLst>
                <a:gd name="T0" fmla="+- 0 2675 2625"/>
                <a:gd name="T1" fmla="*/ T0 w 118"/>
                <a:gd name="T2" fmla="+- 0 4098 4098"/>
                <a:gd name="T3" fmla="*/ 4098 h 119"/>
                <a:gd name="T4" fmla="+- 0 2655 2625"/>
                <a:gd name="T5" fmla="*/ T4 w 118"/>
                <a:gd name="T6" fmla="+- 0 4106 4098"/>
                <a:gd name="T7" fmla="*/ 4106 h 119"/>
                <a:gd name="T8" fmla="+- 0 2639 2625"/>
                <a:gd name="T9" fmla="*/ T8 w 118"/>
                <a:gd name="T10" fmla="+- 0 4119 4098"/>
                <a:gd name="T11" fmla="*/ 4119 h 119"/>
                <a:gd name="T12" fmla="+- 0 2629 2625"/>
                <a:gd name="T13" fmla="*/ T12 w 118"/>
                <a:gd name="T14" fmla="+- 0 4139 4098"/>
                <a:gd name="T15" fmla="*/ 4139 h 119"/>
                <a:gd name="T16" fmla="+- 0 2625 2625"/>
                <a:gd name="T17" fmla="*/ T16 w 118"/>
                <a:gd name="T18" fmla="+- 0 4163 4098"/>
                <a:gd name="T19" fmla="*/ 4163 h 119"/>
                <a:gd name="T20" fmla="+- 0 2631 2625"/>
                <a:gd name="T21" fmla="*/ T20 w 118"/>
                <a:gd name="T22" fmla="+- 0 4184 4098"/>
                <a:gd name="T23" fmla="*/ 4184 h 119"/>
                <a:gd name="T24" fmla="+- 0 2644 2625"/>
                <a:gd name="T25" fmla="*/ T24 w 118"/>
                <a:gd name="T26" fmla="+- 0 4202 4098"/>
                <a:gd name="T27" fmla="*/ 4202 h 119"/>
                <a:gd name="T28" fmla="+- 0 2663 2625"/>
                <a:gd name="T29" fmla="*/ T28 w 118"/>
                <a:gd name="T30" fmla="+- 0 4213 4098"/>
                <a:gd name="T31" fmla="*/ 4213 h 119"/>
                <a:gd name="T32" fmla="+- 0 2685 2625"/>
                <a:gd name="T33" fmla="*/ T32 w 118"/>
                <a:gd name="T34" fmla="+- 0 4217 4098"/>
                <a:gd name="T35" fmla="*/ 4217 h 119"/>
                <a:gd name="T36" fmla="+- 0 2701 2625"/>
                <a:gd name="T37" fmla="*/ T36 w 118"/>
                <a:gd name="T38" fmla="+- 0 4215 4098"/>
                <a:gd name="T39" fmla="*/ 4215 h 119"/>
                <a:gd name="T40" fmla="+- 0 2718 2625"/>
                <a:gd name="T41" fmla="*/ T40 w 118"/>
                <a:gd name="T42" fmla="+- 0 4207 4098"/>
                <a:gd name="T43" fmla="*/ 4207 h 119"/>
                <a:gd name="T44" fmla="+- 0 2732 2625"/>
                <a:gd name="T45" fmla="*/ T44 w 118"/>
                <a:gd name="T46" fmla="+- 0 4192 4098"/>
                <a:gd name="T47" fmla="*/ 4192 h 119"/>
                <a:gd name="T48" fmla="+- 0 2741 2625"/>
                <a:gd name="T49" fmla="*/ T48 w 118"/>
                <a:gd name="T50" fmla="+- 0 4171 4098"/>
                <a:gd name="T51" fmla="*/ 4171 h 119"/>
                <a:gd name="T52" fmla="+- 0 2741 2625"/>
                <a:gd name="T53" fmla="*/ T52 w 118"/>
                <a:gd name="T54" fmla="+- 0 4167 4098"/>
                <a:gd name="T55" fmla="*/ 4167 h 119"/>
                <a:gd name="T56" fmla="+- 0 2685 2625"/>
                <a:gd name="T57" fmla="*/ T56 w 118"/>
                <a:gd name="T58" fmla="+- 0 4167 4098"/>
                <a:gd name="T59" fmla="*/ 4167 h 119"/>
                <a:gd name="T60" fmla="+- 0 2685 2625"/>
                <a:gd name="T61" fmla="*/ T60 w 118"/>
                <a:gd name="T62" fmla="+- 0 4147 4098"/>
                <a:gd name="T63" fmla="*/ 4147 h 119"/>
                <a:gd name="T64" fmla="+- 0 2743 2625"/>
                <a:gd name="T65" fmla="*/ T64 w 118"/>
                <a:gd name="T66" fmla="+- 0 4147 4098"/>
                <a:gd name="T67" fmla="*/ 4147 h 119"/>
                <a:gd name="T68" fmla="+- 0 2744 2625"/>
                <a:gd name="T69" fmla="*/ T68 w 118"/>
                <a:gd name="T70" fmla="+- 0 4144 4098"/>
                <a:gd name="T71" fmla="*/ 4144 h 119"/>
                <a:gd name="T72" fmla="+- 0 2735 2625"/>
                <a:gd name="T73" fmla="*/ T72 w 118"/>
                <a:gd name="T74" fmla="+- 0 4126 4098"/>
                <a:gd name="T75" fmla="*/ 4126 h 119"/>
                <a:gd name="T76" fmla="+- 0 2721 2625"/>
                <a:gd name="T77" fmla="*/ T76 w 118"/>
                <a:gd name="T78" fmla="+- 0 4111 4098"/>
                <a:gd name="T79" fmla="*/ 4111 h 119"/>
                <a:gd name="T80" fmla="+- 0 2701 2625"/>
                <a:gd name="T81" fmla="*/ T80 w 118"/>
                <a:gd name="T82" fmla="+- 0 4101 4098"/>
                <a:gd name="T83" fmla="*/ 4101 h 119"/>
                <a:gd name="T84" fmla="+- 0 2675 2625"/>
                <a:gd name="T85" fmla="*/ T84 w 118"/>
                <a:gd name="T86" fmla="+- 0 4098 4098"/>
                <a:gd name="T87" fmla="*/ 4098 h 1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118" h="119">
                  <a:moveTo>
                    <a:pt x="50" y="0"/>
                  </a:moveTo>
                  <a:lnTo>
                    <a:pt x="30" y="8"/>
                  </a:lnTo>
                  <a:lnTo>
                    <a:pt x="14" y="21"/>
                  </a:lnTo>
                  <a:lnTo>
                    <a:pt x="4" y="41"/>
                  </a:lnTo>
                  <a:lnTo>
                    <a:pt x="0" y="65"/>
                  </a:lnTo>
                  <a:lnTo>
                    <a:pt x="6" y="86"/>
                  </a:lnTo>
                  <a:lnTo>
                    <a:pt x="19" y="104"/>
                  </a:lnTo>
                  <a:lnTo>
                    <a:pt x="38" y="115"/>
                  </a:lnTo>
                  <a:lnTo>
                    <a:pt x="60" y="119"/>
                  </a:lnTo>
                  <a:lnTo>
                    <a:pt x="76" y="117"/>
                  </a:lnTo>
                  <a:lnTo>
                    <a:pt x="93" y="109"/>
                  </a:lnTo>
                  <a:lnTo>
                    <a:pt x="107" y="94"/>
                  </a:lnTo>
                  <a:lnTo>
                    <a:pt x="116" y="73"/>
                  </a:lnTo>
                  <a:lnTo>
                    <a:pt x="116" y="69"/>
                  </a:lnTo>
                  <a:lnTo>
                    <a:pt x="60" y="69"/>
                  </a:lnTo>
                  <a:lnTo>
                    <a:pt x="60" y="49"/>
                  </a:lnTo>
                  <a:lnTo>
                    <a:pt x="118" y="49"/>
                  </a:lnTo>
                  <a:lnTo>
                    <a:pt x="119" y="46"/>
                  </a:lnTo>
                  <a:lnTo>
                    <a:pt x="110" y="28"/>
                  </a:lnTo>
                  <a:lnTo>
                    <a:pt x="96" y="13"/>
                  </a:lnTo>
                  <a:lnTo>
                    <a:pt x="76" y="3"/>
                  </a:lnTo>
                  <a:lnTo>
                    <a:pt x="5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97" name="Group 106"/>
          <p:cNvGrpSpPr>
            <a:grpSpLocks/>
          </p:cNvGrpSpPr>
          <p:nvPr/>
        </p:nvGrpSpPr>
        <p:grpSpPr bwMode="auto">
          <a:xfrm>
            <a:off x="1956435" y="2372995"/>
            <a:ext cx="74295" cy="75565"/>
            <a:chOff x="3021" y="4097"/>
            <a:chExt cx="117" cy="119"/>
          </a:xfrm>
        </p:grpSpPr>
        <p:sp>
          <p:nvSpPr>
            <p:cNvPr id="3799" name="Freeform 107"/>
            <p:cNvSpPr>
              <a:spLocks/>
            </p:cNvSpPr>
            <p:nvPr/>
          </p:nvSpPr>
          <p:spPr bwMode="auto">
            <a:xfrm>
              <a:off x="3021" y="4097"/>
              <a:ext cx="117" cy="119"/>
            </a:xfrm>
            <a:custGeom>
              <a:avLst/>
              <a:gdLst>
                <a:gd name="T0" fmla="+- 0 3080 3021"/>
                <a:gd name="T1" fmla="*/ T0 w 117"/>
                <a:gd name="T2" fmla="+- 0 4097 4097"/>
                <a:gd name="T3" fmla="*/ 4097 h 119"/>
                <a:gd name="T4" fmla="+- 0 3024 3021"/>
                <a:gd name="T5" fmla="*/ T4 w 117"/>
                <a:gd name="T6" fmla="+- 0 4144 4097"/>
                <a:gd name="T7" fmla="*/ 4144 h 119"/>
                <a:gd name="T8" fmla="+- 0 3021 3021"/>
                <a:gd name="T9" fmla="*/ T8 w 117"/>
                <a:gd name="T10" fmla="+- 0 4171 4097"/>
                <a:gd name="T11" fmla="*/ 4171 h 119"/>
                <a:gd name="T12" fmla="+- 0 3030 3021"/>
                <a:gd name="T13" fmla="*/ T12 w 117"/>
                <a:gd name="T14" fmla="+- 0 4189 4097"/>
                <a:gd name="T15" fmla="*/ 4189 h 119"/>
                <a:gd name="T16" fmla="+- 0 3044 3021"/>
                <a:gd name="T17" fmla="*/ T16 w 117"/>
                <a:gd name="T18" fmla="+- 0 4204 4097"/>
                <a:gd name="T19" fmla="*/ 4204 h 119"/>
                <a:gd name="T20" fmla="+- 0 3064 3021"/>
                <a:gd name="T21" fmla="*/ T20 w 117"/>
                <a:gd name="T22" fmla="+- 0 4213 4097"/>
                <a:gd name="T23" fmla="*/ 4213 h 119"/>
                <a:gd name="T24" fmla="+- 0 3090 3021"/>
                <a:gd name="T25" fmla="*/ T24 w 117"/>
                <a:gd name="T26" fmla="+- 0 4217 4097"/>
                <a:gd name="T27" fmla="*/ 4217 h 119"/>
                <a:gd name="T28" fmla="+- 0 3110 3021"/>
                <a:gd name="T29" fmla="*/ T28 w 117"/>
                <a:gd name="T30" fmla="+- 0 4209 4097"/>
                <a:gd name="T31" fmla="*/ 4209 h 119"/>
                <a:gd name="T32" fmla="+- 0 3126 3021"/>
                <a:gd name="T33" fmla="*/ T32 w 117"/>
                <a:gd name="T34" fmla="+- 0 4195 4097"/>
                <a:gd name="T35" fmla="*/ 4195 h 119"/>
                <a:gd name="T36" fmla="+- 0 3136 3021"/>
                <a:gd name="T37" fmla="*/ T36 w 117"/>
                <a:gd name="T38" fmla="+- 0 4176 4097"/>
                <a:gd name="T39" fmla="*/ 4176 h 119"/>
                <a:gd name="T40" fmla="+- 0 3137 3021"/>
                <a:gd name="T41" fmla="*/ T40 w 117"/>
                <a:gd name="T42" fmla="+- 0 4167 4097"/>
                <a:gd name="T43" fmla="*/ 4167 h 119"/>
                <a:gd name="T44" fmla="+- 0 3080 3021"/>
                <a:gd name="T45" fmla="*/ T44 w 117"/>
                <a:gd name="T46" fmla="+- 0 4167 4097"/>
                <a:gd name="T47" fmla="*/ 4167 h 119"/>
                <a:gd name="T48" fmla="+- 0 3080 3021"/>
                <a:gd name="T49" fmla="*/ T48 w 117"/>
                <a:gd name="T50" fmla="+- 0 4147 4097"/>
                <a:gd name="T51" fmla="*/ 4147 h 119"/>
                <a:gd name="T52" fmla="+- 0 3138 3021"/>
                <a:gd name="T53" fmla="*/ T52 w 117"/>
                <a:gd name="T54" fmla="+- 0 4147 4097"/>
                <a:gd name="T55" fmla="*/ 4147 h 119"/>
                <a:gd name="T56" fmla="+- 0 3134 3021"/>
                <a:gd name="T57" fmla="*/ T56 w 117"/>
                <a:gd name="T58" fmla="+- 0 4130 4097"/>
                <a:gd name="T59" fmla="*/ 4130 h 119"/>
                <a:gd name="T60" fmla="+- 0 3121 3021"/>
                <a:gd name="T61" fmla="*/ T60 w 117"/>
                <a:gd name="T62" fmla="+- 0 4113 4097"/>
                <a:gd name="T63" fmla="*/ 4113 h 119"/>
                <a:gd name="T64" fmla="+- 0 3102 3021"/>
                <a:gd name="T65" fmla="*/ T64 w 117"/>
                <a:gd name="T66" fmla="+- 0 4102 4097"/>
                <a:gd name="T67" fmla="*/ 4102 h 119"/>
                <a:gd name="T68" fmla="+- 0 3080 3021"/>
                <a:gd name="T69" fmla="*/ T68 w 117"/>
                <a:gd name="T70" fmla="+- 0 4097 4097"/>
                <a:gd name="T71" fmla="*/ 4097 h 1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17" h="119">
                  <a:moveTo>
                    <a:pt x="59" y="0"/>
                  </a:moveTo>
                  <a:lnTo>
                    <a:pt x="3" y="47"/>
                  </a:lnTo>
                  <a:lnTo>
                    <a:pt x="0" y="74"/>
                  </a:lnTo>
                  <a:lnTo>
                    <a:pt x="9" y="92"/>
                  </a:lnTo>
                  <a:lnTo>
                    <a:pt x="23" y="107"/>
                  </a:lnTo>
                  <a:lnTo>
                    <a:pt x="43" y="116"/>
                  </a:lnTo>
                  <a:lnTo>
                    <a:pt x="69" y="120"/>
                  </a:lnTo>
                  <a:lnTo>
                    <a:pt x="89" y="112"/>
                  </a:lnTo>
                  <a:lnTo>
                    <a:pt x="105" y="98"/>
                  </a:lnTo>
                  <a:lnTo>
                    <a:pt x="115" y="79"/>
                  </a:lnTo>
                  <a:lnTo>
                    <a:pt x="116" y="70"/>
                  </a:lnTo>
                  <a:lnTo>
                    <a:pt x="59" y="70"/>
                  </a:lnTo>
                  <a:lnTo>
                    <a:pt x="59" y="50"/>
                  </a:lnTo>
                  <a:lnTo>
                    <a:pt x="117" y="50"/>
                  </a:lnTo>
                  <a:lnTo>
                    <a:pt x="113" y="33"/>
                  </a:lnTo>
                  <a:lnTo>
                    <a:pt x="100" y="16"/>
                  </a:lnTo>
                  <a:lnTo>
                    <a:pt x="81" y="5"/>
                  </a:lnTo>
                  <a:lnTo>
                    <a:pt x="5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98" name="Group 104"/>
          <p:cNvGrpSpPr>
            <a:grpSpLocks/>
          </p:cNvGrpSpPr>
          <p:nvPr/>
        </p:nvGrpSpPr>
        <p:grpSpPr bwMode="auto">
          <a:xfrm>
            <a:off x="1743075" y="2404745"/>
            <a:ext cx="36830" cy="12700"/>
            <a:chOff x="2685" y="4147"/>
            <a:chExt cx="58" cy="20"/>
          </a:xfrm>
        </p:grpSpPr>
        <p:sp>
          <p:nvSpPr>
            <p:cNvPr id="3798" name="Freeform 105"/>
            <p:cNvSpPr>
              <a:spLocks/>
            </p:cNvSpPr>
            <p:nvPr/>
          </p:nvSpPr>
          <p:spPr bwMode="auto">
            <a:xfrm>
              <a:off x="2685" y="4147"/>
              <a:ext cx="58" cy="20"/>
            </a:xfrm>
            <a:custGeom>
              <a:avLst/>
              <a:gdLst>
                <a:gd name="T0" fmla="+- 0 2743 2685"/>
                <a:gd name="T1" fmla="*/ T0 w 58"/>
                <a:gd name="T2" fmla="+- 0 4147 4147"/>
                <a:gd name="T3" fmla="*/ 4147 h 20"/>
                <a:gd name="T4" fmla="+- 0 2685 2685"/>
                <a:gd name="T5" fmla="*/ T4 w 58"/>
                <a:gd name="T6" fmla="+- 0 4147 4147"/>
                <a:gd name="T7" fmla="*/ 4147 h 20"/>
                <a:gd name="T8" fmla="+- 0 2685 2685"/>
                <a:gd name="T9" fmla="*/ T8 w 58"/>
                <a:gd name="T10" fmla="+- 0 4167 4147"/>
                <a:gd name="T11" fmla="*/ 4167 h 20"/>
                <a:gd name="T12" fmla="+- 0 2741 2685"/>
                <a:gd name="T13" fmla="*/ T12 w 58"/>
                <a:gd name="T14" fmla="+- 0 4167 4147"/>
                <a:gd name="T15" fmla="*/ 4167 h 20"/>
                <a:gd name="T16" fmla="+- 0 2743 2685"/>
                <a:gd name="T17" fmla="*/ T16 w 58"/>
                <a:gd name="T18" fmla="+- 0 4147 4147"/>
                <a:gd name="T19" fmla="*/ 4147 h 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8" h="20">
                  <a:moveTo>
                    <a:pt x="58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56" y="20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99" name="Group 102"/>
          <p:cNvGrpSpPr>
            <a:grpSpLocks/>
          </p:cNvGrpSpPr>
          <p:nvPr/>
        </p:nvGrpSpPr>
        <p:grpSpPr bwMode="auto">
          <a:xfrm>
            <a:off x="1778635" y="2404745"/>
            <a:ext cx="179070" cy="12700"/>
            <a:chOff x="2741" y="4147"/>
            <a:chExt cx="282" cy="20"/>
          </a:xfrm>
        </p:grpSpPr>
        <p:sp>
          <p:nvSpPr>
            <p:cNvPr id="3797" name="Freeform 103"/>
            <p:cNvSpPr>
              <a:spLocks/>
            </p:cNvSpPr>
            <p:nvPr/>
          </p:nvSpPr>
          <p:spPr bwMode="auto">
            <a:xfrm>
              <a:off x="2741" y="4147"/>
              <a:ext cx="282" cy="20"/>
            </a:xfrm>
            <a:custGeom>
              <a:avLst/>
              <a:gdLst>
                <a:gd name="T0" fmla="+- 0 3024 2741"/>
                <a:gd name="T1" fmla="*/ T0 w 282"/>
                <a:gd name="T2" fmla="+- 0 4147 4147"/>
                <a:gd name="T3" fmla="*/ 4147 h 20"/>
                <a:gd name="T4" fmla="+- 0 2743 2741"/>
                <a:gd name="T5" fmla="*/ T4 w 282"/>
                <a:gd name="T6" fmla="+- 0 4147 4147"/>
                <a:gd name="T7" fmla="*/ 4147 h 20"/>
                <a:gd name="T8" fmla="+- 0 2741 2741"/>
                <a:gd name="T9" fmla="*/ T8 w 282"/>
                <a:gd name="T10" fmla="+- 0 4167 4147"/>
                <a:gd name="T11" fmla="*/ 4167 h 20"/>
                <a:gd name="T12" fmla="+- 0 3022 2741"/>
                <a:gd name="T13" fmla="*/ T12 w 282"/>
                <a:gd name="T14" fmla="+- 0 4167 4147"/>
                <a:gd name="T15" fmla="*/ 4167 h 20"/>
                <a:gd name="T16" fmla="+- 0 3024 2741"/>
                <a:gd name="T17" fmla="*/ T16 w 282"/>
                <a:gd name="T18" fmla="+- 0 4147 4147"/>
                <a:gd name="T19" fmla="*/ 4147 h 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82" h="20">
                  <a:moveTo>
                    <a:pt x="283" y="0"/>
                  </a:moveTo>
                  <a:lnTo>
                    <a:pt x="2" y="0"/>
                  </a:lnTo>
                  <a:lnTo>
                    <a:pt x="0" y="20"/>
                  </a:lnTo>
                  <a:lnTo>
                    <a:pt x="281" y="20"/>
                  </a:lnTo>
                  <a:lnTo>
                    <a:pt x="28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00" name="Group 100"/>
          <p:cNvGrpSpPr>
            <a:grpSpLocks/>
          </p:cNvGrpSpPr>
          <p:nvPr/>
        </p:nvGrpSpPr>
        <p:grpSpPr bwMode="auto">
          <a:xfrm>
            <a:off x="1993900" y="2404745"/>
            <a:ext cx="38100" cy="12700"/>
            <a:chOff x="3080" y="4147"/>
            <a:chExt cx="60" cy="20"/>
          </a:xfrm>
        </p:grpSpPr>
        <p:sp>
          <p:nvSpPr>
            <p:cNvPr id="3796" name="Freeform 101"/>
            <p:cNvSpPr>
              <a:spLocks/>
            </p:cNvSpPr>
            <p:nvPr/>
          </p:nvSpPr>
          <p:spPr bwMode="auto">
            <a:xfrm>
              <a:off x="3080" y="4147"/>
              <a:ext cx="60" cy="20"/>
            </a:xfrm>
            <a:custGeom>
              <a:avLst/>
              <a:gdLst>
                <a:gd name="T0" fmla="+- 0 3138 3080"/>
                <a:gd name="T1" fmla="*/ T0 w 60"/>
                <a:gd name="T2" fmla="+- 0 4147 4147"/>
                <a:gd name="T3" fmla="*/ 4147 h 20"/>
                <a:gd name="T4" fmla="+- 0 3080 3080"/>
                <a:gd name="T5" fmla="*/ T4 w 60"/>
                <a:gd name="T6" fmla="+- 0 4147 4147"/>
                <a:gd name="T7" fmla="*/ 4147 h 20"/>
                <a:gd name="T8" fmla="+- 0 3080 3080"/>
                <a:gd name="T9" fmla="*/ T8 w 60"/>
                <a:gd name="T10" fmla="+- 0 4167 4147"/>
                <a:gd name="T11" fmla="*/ 4167 h 20"/>
                <a:gd name="T12" fmla="+- 0 3137 3080"/>
                <a:gd name="T13" fmla="*/ T12 w 60"/>
                <a:gd name="T14" fmla="+- 0 4167 4147"/>
                <a:gd name="T15" fmla="*/ 4167 h 20"/>
                <a:gd name="T16" fmla="+- 0 3140 3080"/>
                <a:gd name="T17" fmla="*/ T16 w 60"/>
                <a:gd name="T18" fmla="+- 0 4152 4147"/>
                <a:gd name="T19" fmla="*/ 4152 h 20"/>
                <a:gd name="T20" fmla="+- 0 3138 3080"/>
                <a:gd name="T21" fmla="*/ T20 w 60"/>
                <a:gd name="T22" fmla="+- 0 4147 4147"/>
                <a:gd name="T23" fmla="*/ 4147 h 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0" h="20">
                  <a:moveTo>
                    <a:pt x="58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57" y="20"/>
                  </a:lnTo>
                  <a:lnTo>
                    <a:pt x="60" y="5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01" name="Group 98"/>
          <p:cNvGrpSpPr>
            <a:grpSpLocks/>
          </p:cNvGrpSpPr>
          <p:nvPr/>
        </p:nvGrpSpPr>
        <p:grpSpPr bwMode="auto">
          <a:xfrm>
            <a:off x="2244725" y="2387600"/>
            <a:ext cx="113030" cy="88900"/>
            <a:chOff x="3475" y="4120"/>
            <a:chExt cx="178" cy="140"/>
          </a:xfrm>
        </p:grpSpPr>
        <p:sp>
          <p:nvSpPr>
            <p:cNvPr id="3795" name="Freeform 99"/>
            <p:cNvSpPr>
              <a:spLocks/>
            </p:cNvSpPr>
            <p:nvPr/>
          </p:nvSpPr>
          <p:spPr bwMode="auto">
            <a:xfrm>
              <a:off x="3475" y="4120"/>
              <a:ext cx="178" cy="140"/>
            </a:xfrm>
            <a:custGeom>
              <a:avLst/>
              <a:gdLst>
                <a:gd name="T0" fmla="+- 0 3475 3475"/>
                <a:gd name="T1" fmla="*/ T0 w 178"/>
                <a:gd name="T2" fmla="+- 0 4120 4120"/>
                <a:gd name="T3" fmla="*/ 4120 h 140"/>
                <a:gd name="T4" fmla="+- 0 3653 3475"/>
                <a:gd name="T5" fmla="*/ T4 w 178"/>
                <a:gd name="T6" fmla="+- 0 4260 4120"/>
                <a:gd name="T7" fmla="*/ 4260 h 1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</a:cxnLst>
              <a:rect l="0" t="0" r="r" b="b"/>
              <a:pathLst>
                <a:path w="178" h="140">
                  <a:moveTo>
                    <a:pt x="0" y="0"/>
                  </a:moveTo>
                  <a:lnTo>
                    <a:pt x="178" y="14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02" name="Group 96"/>
          <p:cNvGrpSpPr>
            <a:grpSpLocks/>
          </p:cNvGrpSpPr>
          <p:nvPr/>
        </p:nvGrpSpPr>
        <p:grpSpPr bwMode="auto">
          <a:xfrm>
            <a:off x="977900" y="2364105"/>
            <a:ext cx="81915" cy="85090"/>
            <a:chOff x="1480" y="4083"/>
            <a:chExt cx="129" cy="134"/>
          </a:xfrm>
        </p:grpSpPr>
        <p:sp>
          <p:nvSpPr>
            <p:cNvPr id="3794" name="Freeform 97"/>
            <p:cNvSpPr>
              <a:spLocks/>
            </p:cNvSpPr>
            <p:nvPr/>
          </p:nvSpPr>
          <p:spPr bwMode="auto">
            <a:xfrm>
              <a:off x="1480" y="4083"/>
              <a:ext cx="129" cy="134"/>
            </a:xfrm>
            <a:custGeom>
              <a:avLst/>
              <a:gdLst>
                <a:gd name="T0" fmla="+- 0 1535 1480"/>
                <a:gd name="T1" fmla="*/ T0 w 129"/>
                <a:gd name="T2" fmla="+- 0 4083 4083"/>
                <a:gd name="T3" fmla="*/ 4083 h 134"/>
                <a:gd name="T4" fmla="+- 0 1482 1480"/>
                <a:gd name="T5" fmla="*/ T4 w 129"/>
                <a:gd name="T6" fmla="+- 0 4140 4083"/>
                <a:gd name="T7" fmla="*/ 4140 h 134"/>
                <a:gd name="T8" fmla="+- 0 1480 1480"/>
                <a:gd name="T9" fmla="*/ T8 w 129"/>
                <a:gd name="T10" fmla="+- 0 4167 4083"/>
                <a:gd name="T11" fmla="*/ 4167 h 134"/>
                <a:gd name="T12" fmla="+- 0 1489 1480"/>
                <a:gd name="T13" fmla="*/ T12 w 129"/>
                <a:gd name="T14" fmla="+- 0 4187 4083"/>
                <a:gd name="T15" fmla="*/ 4187 h 134"/>
                <a:gd name="T16" fmla="+- 0 1504 1480"/>
                <a:gd name="T17" fmla="*/ T16 w 129"/>
                <a:gd name="T18" fmla="+- 0 4203 4083"/>
                <a:gd name="T19" fmla="*/ 4203 h 134"/>
                <a:gd name="T20" fmla="+- 0 1523 1480"/>
                <a:gd name="T21" fmla="*/ T20 w 129"/>
                <a:gd name="T22" fmla="+- 0 4214 4083"/>
                <a:gd name="T23" fmla="*/ 4214 h 134"/>
                <a:gd name="T24" fmla="+- 0 1545 1480"/>
                <a:gd name="T25" fmla="*/ T24 w 129"/>
                <a:gd name="T26" fmla="+- 0 4217 4083"/>
                <a:gd name="T27" fmla="*/ 4217 h 134"/>
                <a:gd name="T28" fmla="+- 0 1565 1480"/>
                <a:gd name="T29" fmla="*/ T28 w 129"/>
                <a:gd name="T30" fmla="+- 0 4214 4083"/>
                <a:gd name="T31" fmla="*/ 4214 h 134"/>
                <a:gd name="T32" fmla="+- 0 1584 1480"/>
                <a:gd name="T33" fmla="*/ T32 w 129"/>
                <a:gd name="T34" fmla="+- 0 4205 4083"/>
                <a:gd name="T35" fmla="*/ 4205 h 134"/>
                <a:gd name="T36" fmla="+- 0 1599 1480"/>
                <a:gd name="T37" fmla="*/ T36 w 129"/>
                <a:gd name="T38" fmla="+- 0 4190 4083"/>
                <a:gd name="T39" fmla="*/ 4190 h 134"/>
                <a:gd name="T40" fmla="+- 0 1608 1480"/>
                <a:gd name="T41" fmla="*/ T40 w 129"/>
                <a:gd name="T42" fmla="+- 0 4172 4083"/>
                <a:gd name="T43" fmla="*/ 4172 h 134"/>
                <a:gd name="T44" fmla="+- 0 1545 1480"/>
                <a:gd name="T45" fmla="*/ T44 w 129"/>
                <a:gd name="T46" fmla="+- 0 4172 4083"/>
                <a:gd name="T47" fmla="*/ 4172 h 134"/>
                <a:gd name="T48" fmla="+- 0 1545 1480"/>
                <a:gd name="T49" fmla="*/ T48 w 129"/>
                <a:gd name="T50" fmla="+- 0 4127 4083"/>
                <a:gd name="T51" fmla="*/ 4127 h 134"/>
                <a:gd name="T52" fmla="+- 0 1608 1480"/>
                <a:gd name="T53" fmla="*/ T52 w 129"/>
                <a:gd name="T54" fmla="+- 0 4127 4083"/>
                <a:gd name="T55" fmla="*/ 4127 h 134"/>
                <a:gd name="T56" fmla="+- 0 1608 1480"/>
                <a:gd name="T57" fmla="*/ T56 w 129"/>
                <a:gd name="T58" fmla="+- 0 4126 4083"/>
                <a:gd name="T59" fmla="*/ 4126 h 134"/>
                <a:gd name="T60" fmla="+- 0 1598 1480"/>
                <a:gd name="T61" fmla="*/ T60 w 129"/>
                <a:gd name="T62" fmla="+- 0 4109 4083"/>
                <a:gd name="T63" fmla="*/ 4109 h 134"/>
                <a:gd name="T64" fmla="+- 0 1582 1480"/>
                <a:gd name="T65" fmla="*/ T64 w 129"/>
                <a:gd name="T66" fmla="+- 0 4095 4083"/>
                <a:gd name="T67" fmla="*/ 4095 h 134"/>
                <a:gd name="T68" fmla="+- 0 1561 1480"/>
                <a:gd name="T69" fmla="*/ T68 w 129"/>
                <a:gd name="T70" fmla="+- 0 4086 4083"/>
                <a:gd name="T71" fmla="*/ 4086 h 134"/>
                <a:gd name="T72" fmla="+- 0 1535 1480"/>
                <a:gd name="T73" fmla="*/ T72 w 129"/>
                <a:gd name="T74" fmla="+- 0 4083 4083"/>
                <a:gd name="T75" fmla="*/ 4083 h 1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29" h="134">
                  <a:moveTo>
                    <a:pt x="55" y="0"/>
                  </a:moveTo>
                  <a:lnTo>
                    <a:pt x="2" y="57"/>
                  </a:lnTo>
                  <a:lnTo>
                    <a:pt x="0" y="84"/>
                  </a:lnTo>
                  <a:lnTo>
                    <a:pt x="9" y="104"/>
                  </a:lnTo>
                  <a:lnTo>
                    <a:pt x="24" y="120"/>
                  </a:lnTo>
                  <a:lnTo>
                    <a:pt x="43" y="131"/>
                  </a:lnTo>
                  <a:lnTo>
                    <a:pt x="65" y="134"/>
                  </a:lnTo>
                  <a:lnTo>
                    <a:pt x="85" y="131"/>
                  </a:lnTo>
                  <a:lnTo>
                    <a:pt x="104" y="122"/>
                  </a:lnTo>
                  <a:lnTo>
                    <a:pt x="119" y="107"/>
                  </a:lnTo>
                  <a:lnTo>
                    <a:pt x="128" y="89"/>
                  </a:lnTo>
                  <a:lnTo>
                    <a:pt x="65" y="89"/>
                  </a:lnTo>
                  <a:lnTo>
                    <a:pt x="65" y="44"/>
                  </a:lnTo>
                  <a:lnTo>
                    <a:pt x="128" y="44"/>
                  </a:lnTo>
                  <a:lnTo>
                    <a:pt x="128" y="43"/>
                  </a:lnTo>
                  <a:lnTo>
                    <a:pt x="118" y="26"/>
                  </a:lnTo>
                  <a:lnTo>
                    <a:pt x="102" y="12"/>
                  </a:lnTo>
                  <a:lnTo>
                    <a:pt x="81" y="3"/>
                  </a:lnTo>
                  <a:lnTo>
                    <a:pt x="55" y="0"/>
                  </a:lnTo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03" name="Group 94"/>
          <p:cNvGrpSpPr>
            <a:grpSpLocks/>
          </p:cNvGrpSpPr>
          <p:nvPr/>
        </p:nvGrpSpPr>
        <p:grpSpPr bwMode="auto">
          <a:xfrm>
            <a:off x="1699895" y="2363470"/>
            <a:ext cx="82550" cy="85090"/>
            <a:chOff x="2617" y="4082"/>
            <a:chExt cx="130" cy="134"/>
          </a:xfrm>
        </p:grpSpPr>
        <p:sp>
          <p:nvSpPr>
            <p:cNvPr id="3793" name="Freeform 95"/>
            <p:cNvSpPr>
              <a:spLocks/>
            </p:cNvSpPr>
            <p:nvPr/>
          </p:nvSpPr>
          <p:spPr bwMode="auto">
            <a:xfrm>
              <a:off x="2617" y="4082"/>
              <a:ext cx="130" cy="134"/>
            </a:xfrm>
            <a:custGeom>
              <a:avLst/>
              <a:gdLst>
                <a:gd name="T0" fmla="+- 0 2685 2617"/>
                <a:gd name="T1" fmla="*/ T0 w 130"/>
                <a:gd name="T2" fmla="+- 0 4082 4082"/>
                <a:gd name="T3" fmla="*/ 4082 h 134"/>
                <a:gd name="T4" fmla="+- 0 2631 2617"/>
                <a:gd name="T5" fmla="*/ T4 w 130"/>
                <a:gd name="T6" fmla="+- 0 4110 4082"/>
                <a:gd name="T7" fmla="*/ 4110 h 134"/>
                <a:gd name="T8" fmla="+- 0 2617 2617"/>
                <a:gd name="T9" fmla="*/ T8 w 130"/>
                <a:gd name="T10" fmla="+- 0 4153 4082"/>
                <a:gd name="T11" fmla="*/ 4153 h 134"/>
                <a:gd name="T12" fmla="+- 0 2622 2617"/>
                <a:gd name="T13" fmla="*/ T12 w 130"/>
                <a:gd name="T14" fmla="+- 0 4174 4082"/>
                <a:gd name="T15" fmla="*/ 4174 h 134"/>
                <a:gd name="T16" fmla="+- 0 2632 2617"/>
                <a:gd name="T17" fmla="*/ T16 w 130"/>
                <a:gd name="T18" fmla="+- 0 4191 4082"/>
                <a:gd name="T19" fmla="*/ 4191 h 134"/>
                <a:gd name="T20" fmla="+- 0 2648 2617"/>
                <a:gd name="T21" fmla="*/ T20 w 130"/>
                <a:gd name="T22" fmla="+- 0 4205 4082"/>
                <a:gd name="T23" fmla="*/ 4205 h 134"/>
                <a:gd name="T24" fmla="+- 0 2669 2617"/>
                <a:gd name="T25" fmla="*/ T24 w 130"/>
                <a:gd name="T26" fmla="+- 0 4214 4082"/>
                <a:gd name="T27" fmla="*/ 4214 h 134"/>
                <a:gd name="T28" fmla="+- 0 2695 2617"/>
                <a:gd name="T29" fmla="*/ T28 w 130"/>
                <a:gd name="T30" fmla="+- 0 4217 4082"/>
                <a:gd name="T31" fmla="*/ 4217 h 134"/>
                <a:gd name="T32" fmla="+- 0 2713 2617"/>
                <a:gd name="T33" fmla="*/ T32 w 130"/>
                <a:gd name="T34" fmla="+- 0 4211 4082"/>
                <a:gd name="T35" fmla="*/ 4211 h 134"/>
                <a:gd name="T36" fmla="+- 0 2729 2617"/>
                <a:gd name="T37" fmla="*/ T36 w 130"/>
                <a:gd name="T38" fmla="+- 0 4199 4082"/>
                <a:gd name="T39" fmla="*/ 4199 h 134"/>
                <a:gd name="T40" fmla="+- 0 2741 2617"/>
                <a:gd name="T41" fmla="*/ T40 w 130"/>
                <a:gd name="T42" fmla="+- 0 4182 4082"/>
                <a:gd name="T43" fmla="*/ 4182 h 134"/>
                <a:gd name="T44" fmla="+- 0 2744 2617"/>
                <a:gd name="T45" fmla="*/ T44 w 130"/>
                <a:gd name="T46" fmla="+- 0 4172 4082"/>
                <a:gd name="T47" fmla="*/ 4172 h 134"/>
                <a:gd name="T48" fmla="+- 0 2685 2617"/>
                <a:gd name="T49" fmla="*/ T48 w 130"/>
                <a:gd name="T50" fmla="+- 0 4172 4082"/>
                <a:gd name="T51" fmla="*/ 4172 h 134"/>
                <a:gd name="T52" fmla="+- 0 2685 2617"/>
                <a:gd name="T53" fmla="*/ T52 w 130"/>
                <a:gd name="T54" fmla="+- 0 4127 4082"/>
                <a:gd name="T55" fmla="*/ 4127 h 134"/>
                <a:gd name="T56" fmla="+- 0 2748 2617"/>
                <a:gd name="T57" fmla="*/ T56 w 130"/>
                <a:gd name="T58" fmla="+- 0 4127 4082"/>
                <a:gd name="T59" fmla="*/ 4127 h 134"/>
                <a:gd name="T60" fmla="+- 0 2741 2617"/>
                <a:gd name="T61" fmla="*/ T60 w 130"/>
                <a:gd name="T62" fmla="+- 0 4113 4082"/>
                <a:gd name="T63" fmla="*/ 4113 h 134"/>
                <a:gd name="T64" fmla="+- 0 2726 2617"/>
                <a:gd name="T65" fmla="*/ T64 w 130"/>
                <a:gd name="T66" fmla="+- 0 4097 4082"/>
                <a:gd name="T67" fmla="*/ 4097 h 134"/>
                <a:gd name="T68" fmla="+- 0 2707 2617"/>
                <a:gd name="T69" fmla="*/ T68 w 130"/>
                <a:gd name="T70" fmla="+- 0 4086 4082"/>
                <a:gd name="T71" fmla="*/ 4086 h 134"/>
                <a:gd name="T72" fmla="+- 0 2685 2617"/>
                <a:gd name="T73" fmla="*/ T72 w 130"/>
                <a:gd name="T74" fmla="+- 0 4082 4082"/>
                <a:gd name="T75" fmla="*/ 4082 h 1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30" h="134">
                  <a:moveTo>
                    <a:pt x="68" y="0"/>
                  </a:moveTo>
                  <a:lnTo>
                    <a:pt x="14" y="28"/>
                  </a:lnTo>
                  <a:lnTo>
                    <a:pt x="0" y="71"/>
                  </a:lnTo>
                  <a:lnTo>
                    <a:pt x="5" y="92"/>
                  </a:lnTo>
                  <a:lnTo>
                    <a:pt x="15" y="109"/>
                  </a:lnTo>
                  <a:lnTo>
                    <a:pt x="31" y="123"/>
                  </a:lnTo>
                  <a:lnTo>
                    <a:pt x="52" y="132"/>
                  </a:lnTo>
                  <a:lnTo>
                    <a:pt x="78" y="135"/>
                  </a:lnTo>
                  <a:lnTo>
                    <a:pt x="96" y="129"/>
                  </a:lnTo>
                  <a:lnTo>
                    <a:pt x="112" y="117"/>
                  </a:lnTo>
                  <a:lnTo>
                    <a:pt x="124" y="100"/>
                  </a:lnTo>
                  <a:lnTo>
                    <a:pt x="127" y="90"/>
                  </a:lnTo>
                  <a:lnTo>
                    <a:pt x="68" y="90"/>
                  </a:lnTo>
                  <a:lnTo>
                    <a:pt x="68" y="45"/>
                  </a:lnTo>
                  <a:lnTo>
                    <a:pt x="131" y="45"/>
                  </a:lnTo>
                  <a:lnTo>
                    <a:pt x="124" y="31"/>
                  </a:lnTo>
                  <a:lnTo>
                    <a:pt x="109" y="15"/>
                  </a:lnTo>
                  <a:lnTo>
                    <a:pt x="90" y="4"/>
                  </a:lnTo>
                  <a:lnTo>
                    <a:pt x="68" y="0"/>
                  </a:lnTo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04" name="Group 92"/>
          <p:cNvGrpSpPr>
            <a:grpSpLocks/>
          </p:cNvGrpSpPr>
          <p:nvPr/>
        </p:nvGrpSpPr>
        <p:grpSpPr bwMode="auto">
          <a:xfrm>
            <a:off x="1019175" y="2392045"/>
            <a:ext cx="42545" cy="28575"/>
            <a:chOff x="1545" y="4127"/>
            <a:chExt cx="67" cy="45"/>
          </a:xfrm>
        </p:grpSpPr>
        <p:sp>
          <p:nvSpPr>
            <p:cNvPr id="3792" name="Freeform 93"/>
            <p:cNvSpPr>
              <a:spLocks/>
            </p:cNvSpPr>
            <p:nvPr/>
          </p:nvSpPr>
          <p:spPr bwMode="auto">
            <a:xfrm>
              <a:off x="1545" y="4127"/>
              <a:ext cx="67" cy="45"/>
            </a:xfrm>
            <a:custGeom>
              <a:avLst/>
              <a:gdLst>
                <a:gd name="T0" fmla="+- 0 1608 1545"/>
                <a:gd name="T1" fmla="*/ T0 w 67"/>
                <a:gd name="T2" fmla="+- 0 4127 4127"/>
                <a:gd name="T3" fmla="*/ 4127 h 45"/>
                <a:gd name="T4" fmla="+- 0 1545 1545"/>
                <a:gd name="T5" fmla="*/ T4 w 67"/>
                <a:gd name="T6" fmla="+- 0 4127 4127"/>
                <a:gd name="T7" fmla="*/ 4127 h 45"/>
                <a:gd name="T8" fmla="+- 0 1545 1545"/>
                <a:gd name="T9" fmla="*/ T8 w 67"/>
                <a:gd name="T10" fmla="+- 0 4172 4127"/>
                <a:gd name="T11" fmla="*/ 4172 h 45"/>
                <a:gd name="T12" fmla="+- 0 1608 1545"/>
                <a:gd name="T13" fmla="*/ T12 w 67"/>
                <a:gd name="T14" fmla="+- 0 4172 4127"/>
                <a:gd name="T15" fmla="*/ 4172 h 45"/>
                <a:gd name="T16" fmla="+- 0 1609 1545"/>
                <a:gd name="T17" fmla="*/ T16 w 67"/>
                <a:gd name="T18" fmla="+- 0 4170 4127"/>
                <a:gd name="T19" fmla="*/ 4170 h 45"/>
                <a:gd name="T20" fmla="+- 0 1612 1545"/>
                <a:gd name="T21" fmla="*/ T20 w 67"/>
                <a:gd name="T22" fmla="+- 0 4146 4127"/>
                <a:gd name="T23" fmla="*/ 4146 h 45"/>
                <a:gd name="T24" fmla="+- 0 1608 1545"/>
                <a:gd name="T25" fmla="*/ T24 w 67"/>
                <a:gd name="T26" fmla="+- 0 4127 4127"/>
                <a:gd name="T27" fmla="*/ 4127 h 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67" h="45">
                  <a:moveTo>
                    <a:pt x="63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63" y="45"/>
                  </a:lnTo>
                  <a:lnTo>
                    <a:pt x="64" y="43"/>
                  </a:lnTo>
                  <a:lnTo>
                    <a:pt x="67" y="19"/>
                  </a:lnTo>
                  <a:lnTo>
                    <a:pt x="63" y="0"/>
                  </a:lnTo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05" name="Group 90"/>
          <p:cNvGrpSpPr>
            <a:grpSpLocks/>
          </p:cNvGrpSpPr>
          <p:nvPr/>
        </p:nvGrpSpPr>
        <p:grpSpPr bwMode="auto">
          <a:xfrm>
            <a:off x="1059180" y="2392045"/>
            <a:ext cx="644525" cy="28575"/>
            <a:chOff x="1608" y="4127"/>
            <a:chExt cx="1015" cy="45"/>
          </a:xfrm>
        </p:grpSpPr>
        <p:sp>
          <p:nvSpPr>
            <p:cNvPr id="3791" name="Freeform 91"/>
            <p:cNvSpPr>
              <a:spLocks/>
            </p:cNvSpPr>
            <p:nvPr/>
          </p:nvSpPr>
          <p:spPr bwMode="auto">
            <a:xfrm>
              <a:off x="1608" y="4127"/>
              <a:ext cx="1015" cy="45"/>
            </a:xfrm>
            <a:custGeom>
              <a:avLst/>
              <a:gdLst>
                <a:gd name="T0" fmla="+- 0 2622 1608"/>
                <a:gd name="T1" fmla="*/ T0 w 1015"/>
                <a:gd name="T2" fmla="+- 0 4127 4127"/>
                <a:gd name="T3" fmla="*/ 4127 h 45"/>
                <a:gd name="T4" fmla="+- 0 1608 1608"/>
                <a:gd name="T5" fmla="*/ T4 w 1015"/>
                <a:gd name="T6" fmla="+- 0 4127 4127"/>
                <a:gd name="T7" fmla="*/ 4127 h 45"/>
                <a:gd name="T8" fmla="+- 0 1612 1608"/>
                <a:gd name="T9" fmla="*/ T8 w 1015"/>
                <a:gd name="T10" fmla="+- 0 4146 4127"/>
                <a:gd name="T11" fmla="*/ 4146 h 45"/>
                <a:gd name="T12" fmla="+- 0 1609 1608"/>
                <a:gd name="T13" fmla="*/ T12 w 1015"/>
                <a:gd name="T14" fmla="+- 0 4170 4127"/>
                <a:gd name="T15" fmla="*/ 4170 h 45"/>
                <a:gd name="T16" fmla="+- 0 1608 1608"/>
                <a:gd name="T17" fmla="*/ T16 w 1015"/>
                <a:gd name="T18" fmla="+- 0 4172 4127"/>
                <a:gd name="T19" fmla="*/ 4172 h 45"/>
                <a:gd name="T20" fmla="+- 0 2622 1608"/>
                <a:gd name="T21" fmla="*/ T20 w 1015"/>
                <a:gd name="T22" fmla="+- 0 4172 4127"/>
                <a:gd name="T23" fmla="*/ 4172 h 45"/>
                <a:gd name="T24" fmla="+- 0 2617 1608"/>
                <a:gd name="T25" fmla="*/ T24 w 1015"/>
                <a:gd name="T26" fmla="+- 0 4153 4127"/>
                <a:gd name="T27" fmla="*/ 4153 h 45"/>
                <a:gd name="T28" fmla="+- 0 2621 1608"/>
                <a:gd name="T29" fmla="*/ T28 w 1015"/>
                <a:gd name="T30" fmla="+- 0 4130 4127"/>
                <a:gd name="T31" fmla="*/ 4130 h 45"/>
                <a:gd name="T32" fmla="+- 0 2622 1608"/>
                <a:gd name="T33" fmla="*/ T32 w 1015"/>
                <a:gd name="T34" fmla="+- 0 4127 4127"/>
                <a:gd name="T35" fmla="*/ 4127 h 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015" h="45">
                  <a:moveTo>
                    <a:pt x="1014" y="0"/>
                  </a:moveTo>
                  <a:lnTo>
                    <a:pt x="0" y="0"/>
                  </a:lnTo>
                  <a:lnTo>
                    <a:pt x="4" y="19"/>
                  </a:lnTo>
                  <a:lnTo>
                    <a:pt x="1" y="43"/>
                  </a:lnTo>
                  <a:lnTo>
                    <a:pt x="0" y="45"/>
                  </a:lnTo>
                  <a:lnTo>
                    <a:pt x="1014" y="45"/>
                  </a:lnTo>
                  <a:lnTo>
                    <a:pt x="1009" y="26"/>
                  </a:lnTo>
                  <a:lnTo>
                    <a:pt x="1013" y="3"/>
                  </a:lnTo>
                  <a:lnTo>
                    <a:pt x="1014" y="0"/>
                  </a:lnTo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06" name="Group 88"/>
          <p:cNvGrpSpPr>
            <a:grpSpLocks/>
          </p:cNvGrpSpPr>
          <p:nvPr/>
        </p:nvGrpSpPr>
        <p:grpSpPr bwMode="auto">
          <a:xfrm>
            <a:off x="1743075" y="2392045"/>
            <a:ext cx="41275" cy="28575"/>
            <a:chOff x="2685" y="4127"/>
            <a:chExt cx="65" cy="45"/>
          </a:xfrm>
        </p:grpSpPr>
        <p:sp>
          <p:nvSpPr>
            <p:cNvPr id="3790" name="Freeform 89"/>
            <p:cNvSpPr>
              <a:spLocks/>
            </p:cNvSpPr>
            <p:nvPr/>
          </p:nvSpPr>
          <p:spPr bwMode="auto">
            <a:xfrm>
              <a:off x="2685" y="4127"/>
              <a:ext cx="65" cy="45"/>
            </a:xfrm>
            <a:custGeom>
              <a:avLst/>
              <a:gdLst>
                <a:gd name="T0" fmla="+- 0 2748 2685"/>
                <a:gd name="T1" fmla="*/ T0 w 65"/>
                <a:gd name="T2" fmla="+- 0 4127 4127"/>
                <a:gd name="T3" fmla="*/ 4127 h 45"/>
                <a:gd name="T4" fmla="+- 0 2685 2685"/>
                <a:gd name="T5" fmla="*/ T4 w 65"/>
                <a:gd name="T6" fmla="+- 0 4127 4127"/>
                <a:gd name="T7" fmla="*/ 4127 h 45"/>
                <a:gd name="T8" fmla="+- 0 2685 2685"/>
                <a:gd name="T9" fmla="*/ T8 w 65"/>
                <a:gd name="T10" fmla="+- 0 4172 4127"/>
                <a:gd name="T11" fmla="*/ 4172 h 45"/>
                <a:gd name="T12" fmla="+- 0 2744 2685"/>
                <a:gd name="T13" fmla="*/ T12 w 65"/>
                <a:gd name="T14" fmla="+- 0 4172 4127"/>
                <a:gd name="T15" fmla="*/ 4172 h 45"/>
                <a:gd name="T16" fmla="+- 0 2748 2685"/>
                <a:gd name="T17" fmla="*/ T16 w 65"/>
                <a:gd name="T18" fmla="+- 0 4160 4127"/>
                <a:gd name="T19" fmla="*/ 4160 h 45"/>
                <a:gd name="T20" fmla="+- 0 2750 2685"/>
                <a:gd name="T21" fmla="*/ T20 w 65"/>
                <a:gd name="T22" fmla="+- 0 4133 4127"/>
                <a:gd name="T23" fmla="*/ 4133 h 45"/>
                <a:gd name="T24" fmla="+- 0 2748 2685"/>
                <a:gd name="T25" fmla="*/ T24 w 65"/>
                <a:gd name="T26" fmla="+- 0 4127 4127"/>
                <a:gd name="T27" fmla="*/ 4127 h 4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65" h="45">
                  <a:moveTo>
                    <a:pt x="63" y="0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59" y="45"/>
                  </a:lnTo>
                  <a:lnTo>
                    <a:pt x="63" y="33"/>
                  </a:lnTo>
                  <a:lnTo>
                    <a:pt x="65" y="6"/>
                  </a:lnTo>
                  <a:lnTo>
                    <a:pt x="63" y="0"/>
                  </a:lnTo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07" name="Group 86"/>
          <p:cNvGrpSpPr>
            <a:grpSpLocks/>
          </p:cNvGrpSpPr>
          <p:nvPr/>
        </p:nvGrpSpPr>
        <p:grpSpPr bwMode="auto">
          <a:xfrm>
            <a:off x="1646555" y="4258945"/>
            <a:ext cx="1239520" cy="1751330"/>
            <a:chOff x="2533" y="7067"/>
            <a:chExt cx="1952" cy="2758"/>
          </a:xfrm>
        </p:grpSpPr>
        <p:sp>
          <p:nvSpPr>
            <p:cNvPr id="3789" name="Freeform 87"/>
            <p:cNvSpPr>
              <a:spLocks/>
            </p:cNvSpPr>
            <p:nvPr/>
          </p:nvSpPr>
          <p:spPr bwMode="auto">
            <a:xfrm>
              <a:off x="2533" y="7067"/>
              <a:ext cx="1952" cy="2758"/>
            </a:xfrm>
            <a:custGeom>
              <a:avLst/>
              <a:gdLst>
                <a:gd name="T0" fmla="+- 0 2533 2533"/>
                <a:gd name="T1" fmla="*/ T0 w 1952"/>
                <a:gd name="T2" fmla="+- 0 9825 7067"/>
                <a:gd name="T3" fmla="*/ 9825 h 2758"/>
                <a:gd name="T4" fmla="+- 0 4485 2533"/>
                <a:gd name="T5" fmla="*/ T4 w 1952"/>
                <a:gd name="T6" fmla="+- 0 9825 7067"/>
                <a:gd name="T7" fmla="*/ 9825 h 2758"/>
                <a:gd name="T8" fmla="+- 0 4485 2533"/>
                <a:gd name="T9" fmla="*/ T8 w 1952"/>
                <a:gd name="T10" fmla="+- 0 7067 7067"/>
                <a:gd name="T11" fmla="*/ 7067 h 2758"/>
                <a:gd name="T12" fmla="+- 0 2533 2533"/>
                <a:gd name="T13" fmla="*/ T12 w 1952"/>
                <a:gd name="T14" fmla="+- 0 7067 7067"/>
                <a:gd name="T15" fmla="*/ 7067 h 2758"/>
                <a:gd name="T16" fmla="+- 0 2533 2533"/>
                <a:gd name="T17" fmla="*/ T16 w 1952"/>
                <a:gd name="T18" fmla="+- 0 9825 7067"/>
                <a:gd name="T19" fmla="*/ 9825 h 27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952" h="2758">
                  <a:moveTo>
                    <a:pt x="0" y="2758"/>
                  </a:moveTo>
                  <a:lnTo>
                    <a:pt x="1952" y="2758"/>
                  </a:lnTo>
                  <a:lnTo>
                    <a:pt x="1952" y="0"/>
                  </a:lnTo>
                  <a:lnTo>
                    <a:pt x="0" y="0"/>
                  </a:lnTo>
                  <a:lnTo>
                    <a:pt x="0" y="2758"/>
                  </a:lnTo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08" name="Group 83"/>
          <p:cNvGrpSpPr>
            <a:grpSpLocks/>
          </p:cNvGrpSpPr>
          <p:nvPr/>
        </p:nvGrpSpPr>
        <p:grpSpPr bwMode="auto">
          <a:xfrm>
            <a:off x="407035" y="4258945"/>
            <a:ext cx="1239520" cy="1751330"/>
            <a:chOff x="581" y="7067"/>
            <a:chExt cx="1952" cy="2758"/>
          </a:xfrm>
        </p:grpSpPr>
        <p:sp>
          <p:nvSpPr>
            <p:cNvPr id="3788" name="Freeform 85"/>
            <p:cNvSpPr>
              <a:spLocks/>
            </p:cNvSpPr>
            <p:nvPr/>
          </p:nvSpPr>
          <p:spPr bwMode="auto">
            <a:xfrm>
              <a:off x="581" y="7067"/>
              <a:ext cx="1952" cy="2758"/>
            </a:xfrm>
            <a:custGeom>
              <a:avLst/>
              <a:gdLst>
                <a:gd name="T0" fmla="+- 0 581 581"/>
                <a:gd name="T1" fmla="*/ T0 w 1952"/>
                <a:gd name="T2" fmla="+- 0 9825 7067"/>
                <a:gd name="T3" fmla="*/ 9825 h 2758"/>
                <a:gd name="T4" fmla="+- 0 2533 581"/>
                <a:gd name="T5" fmla="*/ T4 w 1952"/>
                <a:gd name="T6" fmla="+- 0 9825 7067"/>
                <a:gd name="T7" fmla="*/ 9825 h 2758"/>
                <a:gd name="T8" fmla="+- 0 2533 581"/>
                <a:gd name="T9" fmla="*/ T8 w 1952"/>
                <a:gd name="T10" fmla="+- 0 7067 7067"/>
                <a:gd name="T11" fmla="*/ 7067 h 2758"/>
                <a:gd name="T12" fmla="+- 0 581 581"/>
                <a:gd name="T13" fmla="*/ T12 w 1952"/>
                <a:gd name="T14" fmla="+- 0 7067 7067"/>
                <a:gd name="T15" fmla="*/ 7067 h 2758"/>
                <a:gd name="T16" fmla="+- 0 581 581"/>
                <a:gd name="T17" fmla="*/ T16 w 1952"/>
                <a:gd name="T18" fmla="+- 0 9825 7067"/>
                <a:gd name="T19" fmla="*/ 9825 h 27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952" h="2758">
                  <a:moveTo>
                    <a:pt x="0" y="2758"/>
                  </a:moveTo>
                  <a:lnTo>
                    <a:pt x="1952" y="2758"/>
                  </a:lnTo>
                  <a:lnTo>
                    <a:pt x="1952" y="0"/>
                  </a:lnTo>
                  <a:lnTo>
                    <a:pt x="0" y="0"/>
                  </a:lnTo>
                  <a:lnTo>
                    <a:pt x="0" y="2758"/>
                  </a:lnTo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3156" name="Picture 8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" y="7068"/>
              <a:ext cx="1082" cy="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09" name="Group 81"/>
          <p:cNvGrpSpPr>
            <a:grpSpLocks/>
          </p:cNvGrpSpPr>
          <p:nvPr/>
        </p:nvGrpSpPr>
        <p:grpSpPr bwMode="auto">
          <a:xfrm>
            <a:off x="792480" y="4619625"/>
            <a:ext cx="1330325" cy="1393825"/>
            <a:chOff x="1188" y="7635"/>
            <a:chExt cx="2095" cy="2195"/>
          </a:xfrm>
        </p:grpSpPr>
        <p:sp>
          <p:nvSpPr>
            <p:cNvPr id="3787" name="Freeform 82"/>
            <p:cNvSpPr>
              <a:spLocks/>
            </p:cNvSpPr>
            <p:nvPr/>
          </p:nvSpPr>
          <p:spPr bwMode="auto">
            <a:xfrm>
              <a:off x="1188" y="7635"/>
              <a:ext cx="2095" cy="2195"/>
            </a:xfrm>
            <a:custGeom>
              <a:avLst/>
              <a:gdLst>
                <a:gd name="T0" fmla="+- 0 2716 1188"/>
                <a:gd name="T1" fmla="*/ T0 w 2095"/>
                <a:gd name="T2" fmla="+- 0 7640 7635"/>
                <a:gd name="T3" fmla="*/ 7640 h 2195"/>
                <a:gd name="T4" fmla="+- 0 2639 1188"/>
                <a:gd name="T5" fmla="*/ T4 w 2095"/>
                <a:gd name="T6" fmla="+- 0 7647 7635"/>
                <a:gd name="T7" fmla="*/ 7647 h 2195"/>
                <a:gd name="T8" fmla="+- 0 2565 1188"/>
                <a:gd name="T9" fmla="*/ T8 w 2095"/>
                <a:gd name="T10" fmla="+- 0 7651 7635"/>
                <a:gd name="T11" fmla="*/ 7651 h 2195"/>
                <a:gd name="T12" fmla="+- 0 2476 1188"/>
                <a:gd name="T13" fmla="*/ T12 w 2095"/>
                <a:gd name="T14" fmla="+- 0 7664 7635"/>
                <a:gd name="T15" fmla="*/ 7664 h 2195"/>
                <a:gd name="T16" fmla="+- 0 2336 1188"/>
                <a:gd name="T17" fmla="*/ T16 w 2095"/>
                <a:gd name="T18" fmla="+- 0 7730 7635"/>
                <a:gd name="T19" fmla="*/ 7730 h 2195"/>
                <a:gd name="T20" fmla="+- 0 2222 1188"/>
                <a:gd name="T21" fmla="*/ T20 w 2095"/>
                <a:gd name="T22" fmla="+- 0 7823 7635"/>
                <a:gd name="T23" fmla="*/ 7823 h 2195"/>
                <a:gd name="T24" fmla="+- 0 2099 1188"/>
                <a:gd name="T25" fmla="*/ T24 w 2095"/>
                <a:gd name="T26" fmla="+- 0 7948 7635"/>
                <a:gd name="T27" fmla="*/ 7948 h 2195"/>
                <a:gd name="T28" fmla="+- 0 2015 1188"/>
                <a:gd name="T29" fmla="*/ T28 w 2095"/>
                <a:gd name="T30" fmla="+- 0 8048 7635"/>
                <a:gd name="T31" fmla="*/ 8048 h 2195"/>
                <a:gd name="T32" fmla="+- 0 1932 1188"/>
                <a:gd name="T33" fmla="*/ T32 w 2095"/>
                <a:gd name="T34" fmla="+- 0 8160 7635"/>
                <a:gd name="T35" fmla="*/ 8160 h 2195"/>
                <a:gd name="T36" fmla="+- 0 1849 1188"/>
                <a:gd name="T37" fmla="*/ T36 w 2095"/>
                <a:gd name="T38" fmla="+- 0 8289 7635"/>
                <a:gd name="T39" fmla="*/ 8289 h 2195"/>
                <a:gd name="T40" fmla="+- 0 1764 1188"/>
                <a:gd name="T41" fmla="*/ T40 w 2095"/>
                <a:gd name="T42" fmla="+- 0 8434 7635"/>
                <a:gd name="T43" fmla="*/ 8434 h 2195"/>
                <a:gd name="T44" fmla="+- 0 1678 1188"/>
                <a:gd name="T45" fmla="*/ T44 w 2095"/>
                <a:gd name="T46" fmla="+- 0 8591 7635"/>
                <a:gd name="T47" fmla="*/ 8591 h 2195"/>
                <a:gd name="T48" fmla="+- 0 1596 1188"/>
                <a:gd name="T49" fmla="*/ T48 w 2095"/>
                <a:gd name="T50" fmla="+- 0 8755 7635"/>
                <a:gd name="T51" fmla="*/ 8755 h 2195"/>
                <a:gd name="T52" fmla="+- 0 1518 1188"/>
                <a:gd name="T53" fmla="*/ T52 w 2095"/>
                <a:gd name="T54" fmla="+- 0 8923 7635"/>
                <a:gd name="T55" fmla="*/ 8923 h 2195"/>
                <a:gd name="T56" fmla="+- 0 1446 1188"/>
                <a:gd name="T57" fmla="*/ T56 w 2095"/>
                <a:gd name="T58" fmla="+- 0 9094 7635"/>
                <a:gd name="T59" fmla="*/ 9094 h 2195"/>
                <a:gd name="T60" fmla="+- 0 1378 1188"/>
                <a:gd name="T61" fmla="*/ T60 w 2095"/>
                <a:gd name="T62" fmla="+- 0 9272 7635"/>
                <a:gd name="T63" fmla="*/ 9272 h 2195"/>
                <a:gd name="T64" fmla="+- 0 1313 1188"/>
                <a:gd name="T65" fmla="*/ T64 w 2095"/>
                <a:gd name="T66" fmla="+- 0 9455 7635"/>
                <a:gd name="T67" fmla="*/ 9455 h 2195"/>
                <a:gd name="T68" fmla="+- 0 1250 1188"/>
                <a:gd name="T69" fmla="*/ T68 w 2095"/>
                <a:gd name="T70" fmla="+- 0 9642 7635"/>
                <a:gd name="T71" fmla="*/ 9642 h 2195"/>
                <a:gd name="T72" fmla="+- 0 1188 1188"/>
                <a:gd name="T73" fmla="*/ T72 w 2095"/>
                <a:gd name="T74" fmla="+- 0 9830 7635"/>
                <a:gd name="T75" fmla="*/ 9830 h 2195"/>
                <a:gd name="T76" fmla="+- 0 3247 1188"/>
                <a:gd name="T77" fmla="*/ T76 w 2095"/>
                <a:gd name="T78" fmla="+- 0 9726 7635"/>
                <a:gd name="T79" fmla="*/ 9726 h 2195"/>
                <a:gd name="T80" fmla="+- 0 3261 1188"/>
                <a:gd name="T81" fmla="*/ T80 w 2095"/>
                <a:gd name="T82" fmla="+- 0 9554 7635"/>
                <a:gd name="T83" fmla="*/ 9554 h 2195"/>
                <a:gd name="T84" fmla="+- 0 3273 1188"/>
                <a:gd name="T85" fmla="*/ T84 w 2095"/>
                <a:gd name="T86" fmla="+- 0 9382 7635"/>
                <a:gd name="T87" fmla="*/ 9382 h 2195"/>
                <a:gd name="T88" fmla="+- 0 3281 1188"/>
                <a:gd name="T89" fmla="*/ T88 w 2095"/>
                <a:gd name="T90" fmla="+- 0 9209 7635"/>
                <a:gd name="T91" fmla="*/ 9209 h 2195"/>
                <a:gd name="T92" fmla="+- 0 3284 1188"/>
                <a:gd name="T93" fmla="*/ T92 w 2095"/>
                <a:gd name="T94" fmla="+- 0 9036 7635"/>
                <a:gd name="T95" fmla="*/ 9036 h 2195"/>
                <a:gd name="T96" fmla="+- 0 3281 1188"/>
                <a:gd name="T97" fmla="*/ T96 w 2095"/>
                <a:gd name="T98" fmla="+- 0 8905 7635"/>
                <a:gd name="T99" fmla="*/ 8905 h 2195"/>
                <a:gd name="T100" fmla="+- 0 3272 1188"/>
                <a:gd name="T101" fmla="*/ T100 w 2095"/>
                <a:gd name="T102" fmla="+- 0 8718 7635"/>
                <a:gd name="T103" fmla="*/ 8718 h 2195"/>
                <a:gd name="T104" fmla="+- 0 3258 1188"/>
                <a:gd name="T105" fmla="*/ T104 w 2095"/>
                <a:gd name="T106" fmla="+- 0 8526 7635"/>
                <a:gd name="T107" fmla="*/ 8526 h 2195"/>
                <a:gd name="T108" fmla="+- 0 3238 1188"/>
                <a:gd name="T109" fmla="*/ T108 w 2095"/>
                <a:gd name="T110" fmla="+- 0 8341 7635"/>
                <a:gd name="T111" fmla="*/ 8341 h 2195"/>
                <a:gd name="T112" fmla="+- 0 3213 1188"/>
                <a:gd name="T113" fmla="*/ T112 w 2095"/>
                <a:gd name="T114" fmla="+- 0 8174 7635"/>
                <a:gd name="T115" fmla="*/ 8174 h 2195"/>
                <a:gd name="T116" fmla="+- 0 3181 1188"/>
                <a:gd name="T117" fmla="*/ T116 w 2095"/>
                <a:gd name="T118" fmla="+- 0 8039 7635"/>
                <a:gd name="T119" fmla="*/ 8039 h 2195"/>
                <a:gd name="T120" fmla="+- 0 3120 1188"/>
                <a:gd name="T121" fmla="*/ T120 w 2095"/>
                <a:gd name="T122" fmla="+- 0 7884 7635"/>
                <a:gd name="T123" fmla="*/ 7884 h 2195"/>
                <a:gd name="T124" fmla="+- 0 3044 1188"/>
                <a:gd name="T125" fmla="*/ T124 w 2095"/>
                <a:gd name="T126" fmla="+- 0 7771 7635"/>
                <a:gd name="T127" fmla="*/ 7771 h 2195"/>
                <a:gd name="T128" fmla="+- 0 2944 1188"/>
                <a:gd name="T129" fmla="*/ T128 w 2095"/>
                <a:gd name="T130" fmla="+- 0 7677 7635"/>
                <a:gd name="T131" fmla="*/ 7677 h 2195"/>
                <a:gd name="T132" fmla="+- 0 2815 1188"/>
                <a:gd name="T133" fmla="*/ T132 w 2095"/>
                <a:gd name="T134" fmla="+- 0 7636 7635"/>
                <a:gd name="T135" fmla="*/ 7636 h 21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2095" h="2195">
                  <a:moveTo>
                    <a:pt x="1607" y="0"/>
                  </a:moveTo>
                  <a:lnTo>
                    <a:pt x="1528" y="5"/>
                  </a:lnTo>
                  <a:lnTo>
                    <a:pt x="1470" y="10"/>
                  </a:lnTo>
                  <a:lnTo>
                    <a:pt x="1451" y="12"/>
                  </a:lnTo>
                  <a:lnTo>
                    <a:pt x="1432" y="13"/>
                  </a:lnTo>
                  <a:lnTo>
                    <a:pt x="1377" y="16"/>
                  </a:lnTo>
                  <a:lnTo>
                    <a:pt x="1360" y="18"/>
                  </a:lnTo>
                  <a:lnTo>
                    <a:pt x="1288" y="29"/>
                  </a:lnTo>
                  <a:lnTo>
                    <a:pt x="1211" y="56"/>
                  </a:lnTo>
                  <a:lnTo>
                    <a:pt x="1148" y="95"/>
                  </a:lnTo>
                  <a:lnTo>
                    <a:pt x="1093" y="137"/>
                  </a:lnTo>
                  <a:lnTo>
                    <a:pt x="1034" y="188"/>
                  </a:lnTo>
                  <a:lnTo>
                    <a:pt x="974" y="246"/>
                  </a:lnTo>
                  <a:lnTo>
                    <a:pt x="911" y="313"/>
                  </a:lnTo>
                  <a:lnTo>
                    <a:pt x="869" y="361"/>
                  </a:lnTo>
                  <a:lnTo>
                    <a:pt x="827" y="413"/>
                  </a:lnTo>
                  <a:lnTo>
                    <a:pt x="786" y="467"/>
                  </a:lnTo>
                  <a:lnTo>
                    <a:pt x="744" y="525"/>
                  </a:lnTo>
                  <a:lnTo>
                    <a:pt x="703" y="587"/>
                  </a:lnTo>
                  <a:lnTo>
                    <a:pt x="661" y="654"/>
                  </a:lnTo>
                  <a:lnTo>
                    <a:pt x="618" y="725"/>
                  </a:lnTo>
                  <a:lnTo>
                    <a:pt x="576" y="799"/>
                  </a:lnTo>
                  <a:lnTo>
                    <a:pt x="533" y="876"/>
                  </a:lnTo>
                  <a:lnTo>
                    <a:pt x="490" y="956"/>
                  </a:lnTo>
                  <a:lnTo>
                    <a:pt x="448" y="1037"/>
                  </a:lnTo>
                  <a:lnTo>
                    <a:pt x="408" y="1120"/>
                  </a:lnTo>
                  <a:lnTo>
                    <a:pt x="368" y="1204"/>
                  </a:lnTo>
                  <a:lnTo>
                    <a:pt x="330" y="1288"/>
                  </a:lnTo>
                  <a:lnTo>
                    <a:pt x="293" y="1372"/>
                  </a:lnTo>
                  <a:lnTo>
                    <a:pt x="258" y="1459"/>
                  </a:lnTo>
                  <a:lnTo>
                    <a:pt x="224" y="1547"/>
                  </a:lnTo>
                  <a:lnTo>
                    <a:pt x="190" y="1637"/>
                  </a:lnTo>
                  <a:lnTo>
                    <a:pt x="157" y="1728"/>
                  </a:lnTo>
                  <a:lnTo>
                    <a:pt x="125" y="1820"/>
                  </a:lnTo>
                  <a:lnTo>
                    <a:pt x="93" y="1913"/>
                  </a:lnTo>
                  <a:lnTo>
                    <a:pt x="62" y="2007"/>
                  </a:lnTo>
                  <a:lnTo>
                    <a:pt x="31" y="2101"/>
                  </a:lnTo>
                  <a:lnTo>
                    <a:pt x="0" y="2195"/>
                  </a:lnTo>
                  <a:lnTo>
                    <a:pt x="2051" y="2177"/>
                  </a:lnTo>
                  <a:lnTo>
                    <a:pt x="2059" y="2091"/>
                  </a:lnTo>
                  <a:lnTo>
                    <a:pt x="2066" y="2005"/>
                  </a:lnTo>
                  <a:lnTo>
                    <a:pt x="2073" y="1919"/>
                  </a:lnTo>
                  <a:lnTo>
                    <a:pt x="2080" y="1833"/>
                  </a:lnTo>
                  <a:lnTo>
                    <a:pt x="2085" y="1747"/>
                  </a:lnTo>
                  <a:lnTo>
                    <a:pt x="2090" y="1661"/>
                  </a:lnTo>
                  <a:lnTo>
                    <a:pt x="2093" y="1574"/>
                  </a:lnTo>
                  <a:lnTo>
                    <a:pt x="2095" y="1488"/>
                  </a:lnTo>
                  <a:lnTo>
                    <a:pt x="2096" y="1401"/>
                  </a:lnTo>
                  <a:lnTo>
                    <a:pt x="2095" y="1357"/>
                  </a:lnTo>
                  <a:lnTo>
                    <a:pt x="2093" y="1270"/>
                  </a:lnTo>
                  <a:lnTo>
                    <a:pt x="2089" y="1178"/>
                  </a:lnTo>
                  <a:lnTo>
                    <a:pt x="2084" y="1083"/>
                  </a:lnTo>
                  <a:lnTo>
                    <a:pt x="2078" y="987"/>
                  </a:lnTo>
                  <a:lnTo>
                    <a:pt x="2070" y="891"/>
                  </a:lnTo>
                  <a:lnTo>
                    <a:pt x="2061" y="797"/>
                  </a:lnTo>
                  <a:lnTo>
                    <a:pt x="2050" y="706"/>
                  </a:lnTo>
                  <a:lnTo>
                    <a:pt x="2038" y="620"/>
                  </a:lnTo>
                  <a:lnTo>
                    <a:pt x="2025" y="539"/>
                  </a:lnTo>
                  <a:lnTo>
                    <a:pt x="2009" y="467"/>
                  </a:lnTo>
                  <a:lnTo>
                    <a:pt x="1993" y="404"/>
                  </a:lnTo>
                  <a:lnTo>
                    <a:pt x="1964" y="320"/>
                  </a:lnTo>
                  <a:lnTo>
                    <a:pt x="1932" y="249"/>
                  </a:lnTo>
                  <a:lnTo>
                    <a:pt x="1895" y="188"/>
                  </a:lnTo>
                  <a:lnTo>
                    <a:pt x="1856" y="136"/>
                  </a:lnTo>
                  <a:lnTo>
                    <a:pt x="1814" y="92"/>
                  </a:lnTo>
                  <a:lnTo>
                    <a:pt x="1756" y="42"/>
                  </a:lnTo>
                  <a:lnTo>
                    <a:pt x="1684" y="10"/>
                  </a:lnTo>
                  <a:lnTo>
                    <a:pt x="1627" y="1"/>
                  </a:lnTo>
                  <a:lnTo>
                    <a:pt x="1607" y="0"/>
                  </a:lnTo>
                </a:path>
              </a:pathLst>
            </a:custGeom>
            <a:solidFill>
              <a:srgbClr val="CC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10" name="Group 79"/>
          <p:cNvGrpSpPr>
            <a:grpSpLocks/>
          </p:cNvGrpSpPr>
          <p:nvPr/>
        </p:nvGrpSpPr>
        <p:grpSpPr bwMode="auto">
          <a:xfrm>
            <a:off x="792480" y="4619625"/>
            <a:ext cx="1330325" cy="1393825"/>
            <a:chOff x="1188" y="7635"/>
            <a:chExt cx="2095" cy="2195"/>
          </a:xfrm>
        </p:grpSpPr>
        <p:sp>
          <p:nvSpPr>
            <p:cNvPr id="3786" name="Freeform 80"/>
            <p:cNvSpPr>
              <a:spLocks/>
            </p:cNvSpPr>
            <p:nvPr/>
          </p:nvSpPr>
          <p:spPr bwMode="auto">
            <a:xfrm>
              <a:off x="1188" y="7635"/>
              <a:ext cx="2095" cy="2195"/>
            </a:xfrm>
            <a:custGeom>
              <a:avLst/>
              <a:gdLst>
                <a:gd name="T0" fmla="+- 0 1219 1188"/>
                <a:gd name="T1" fmla="*/ T0 w 2095"/>
                <a:gd name="T2" fmla="+- 0 9736 7635"/>
                <a:gd name="T3" fmla="*/ 9736 h 2195"/>
                <a:gd name="T4" fmla="+- 0 1281 1188"/>
                <a:gd name="T5" fmla="*/ T4 w 2095"/>
                <a:gd name="T6" fmla="+- 0 9548 7635"/>
                <a:gd name="T7" fmla="*/ 9548 h 2195"/>
                <a:gd name="T8" fmla="+- 0 1345 1188"/>
                <a:gd name="T9" fmla="*/ T8 w 2095"/>
                <a:gd name="T10" fmla="+- 0 9363 7635"/>
                <a:gd name="T11" fmla="*/ 9363 h 2195"/>
                <a:gd name="T12" fmla="+- 0 1412 1188"/>
                <a:gd name="T13" fmla="*/ T12 w 2095"/>
                <a:gd name="T14" fmla="+- 0 9182 7635"/>
                <a:gd name="T15" fmla="*/ 9182 h 2195"/>
                <a:gd name="T16" fmla="+- 0 1481 1188"/>
                <a:gd name="T17" fmla="*/ T16 w 2095"/>
                <a:gd name="T18" fmla="+- 0 9007 7635"/>
                <a:gd name="T19" fmla="*/ 9007 h 2195"/>
                <a:gd name="T20" fmla="+- 0 1556 1188"/>
                <a:gd name="T21" fmla="*/ T20 w 2095"/>
                <a:gd name="T22" fmla="+- 0 8839 7635"/>
                <a:gd name="T23" fmla="*/ 8839 h 2195"/>
                <a:gd name="T24" fmla="+- 0 1636 1188"/>
                <a:gd name="T25" fmla="*/ T24 w 2095"/>
                <a:gd name="T26" fmla="+- 0 8672 7635"/>
                <a:gd name="T27" fmla="*/ 8672 h 2195"/>
                <a:gd name="T28" fmla="+- 0 1721 1188"/>
                <a:gd name="T29" fmla="*/ T28 w 2095"/>
                <a:gd name="T30" fmla="+- 0 8511 7635"/>
                <a:gd name="T31" fmla="*/ 8511 h 2195"/>
                <a:gd name="T32" fmla="+- 0 1806 1188"/>
                <a:gd name="T33" fmla="*/ T32 w 2095"/>
                <a:gd name="T34" fmla="+- 0 8360 7635"/>
                <a:gd name="T35" fmla="*/ 8360 h 2195"/>
                <a:gd name="T36" fmla="+- 0 1891 1188"/>
                <a:gd name="T37" fmla="*/ T36 w 2095"/>
                <a:gd name="T38" fmla="+- 0 8222 7635"/>
                <a:gd name="T39" fmla="*/ 8222 h 2195"/>
                <a:gd name="T40" fmla="+- 0 1974 1188"/>
                <a:gd name="T41" fmla="*/ T40 w 2095"/>
                <a:gd name="T42" fmla="+- 0 8102 7635"/>
                <a:gd name="T43" fmla="*/ 8102 h 2195"/>
                <a:gd name="T44" fmla="+- 0 2057 1188"/>
                <a:gd name="T45" fmla="*/ T44 w 2095"/>
                <a:gd name="T46" fmla="+- 0 7996 7635"/>
                <a:gd name="T47" fmla="*/ 7996 h 2195"/>
                <a:gd name="T48" fmla="+- 0 2141 1188"/>
                <a:gd name="T49" fmla="*/ T48 w 2095"/>
                <a:gd name="T50" fmla="+- 0 7903 7635"/>
                <a:gd name="T51" fmla="*/ 7903 h 2195"/>
                <a:gd name="T52" fmla="+- 0 2262 1188"/>
                <a:gd name="T53" fmla="*/ T52 w 2095"/>
                <a:gd name="T54" fmla="+- 0 7788 7635"/>
                <a:gd name="T55" fmla="*/ 7788 h 2195"/>
                <a:gd name="T56" fmla="+- 0 2379 1188"/>
                <a:gd name="T57" fmla="*/ T56 w 2095"/>
                <a:gd name="T58" fmla="+- 0 7702 7635"/>
                <a:gd name="T59" fmla="*/ 7702 h 2195"/>
                <a:gd name="T60" fmla="+- 0 2512 1188"/>
                <a:gd name="T61" fmla="*/ T60 w 2095"/>
                <a:gd name="T62" fmla="+- 0 7657 7635"/>
                <a:gd name="T63" fmla="*/ 7657 h 2195"/>
                <a:gd name="T64" fmla="+- 0 2602 1188"/>
                <a:gd name="T65" fmla="*/ T64 w 2095"/>
                <a:gd name="T66" fmla="+- 0 7649 7635"/>
                <a:gd name="T67" fmla="*/ 7649 h 2195"/>
                <a:gd name="T68" fmla="+- 0 2639 1188"/>
                <a:gd name="T69" fmla="*/ T68 w 2095"/>
                <a:gd name="T70" fmla="+- 0 7647 7635"/>
                <a:gd name="T71" fmla="*/ 7647 h 2195"/>
                <a:gd name="T72" fmla="+- 0 2677 1188"/>
                <a:gd name="T73" fmla="*/ T72 w 2095"/>
                <a:gd name="T74" fmla="+- 0 7643 7635"/>
                <a:gd name="T75" fmla="*/ 7643 h 2195"/>
                <a:gd name="T76" fmla="+- 0 2716 1188"/>
                <a:gd name="T77" fmla="*/ T76 w 2095"/>
                <a:gd name="T78" fmla="+- 0 7640 7635"/>
                <a:gd name="T79" fmla="*/ 7640 h 2195"/>
                <a:gd name="T80" fmla="+- 0 2756 1188"/>
                <a:gd name="T81" fmla="*/ T80 w 2095"/>
                <a:gd name="T82" fmla="+- 0 7636 7635"/>
                <a:gd name="T83" fmla="*/ 7636 h 2195"/>
                <a:gd name="T84" fmla="+- 0 2795 1188"/>
                <a:gd name="T85" fmla="*/ T84 w 2095"/>
                <a:gd name="T86" fmla="+- 0 7635 7635"/>
                <a:gd name="T87" fmla="*/ 7635 h 2195"/>
                <a:gd name="T88" fmla="+- 0 2891 1188"/>
                <a:gd name="T89" fmla="*/ T88 w 2095"/>
                <a:gd name="T90" fmla="+- 0 7650 7635"/>
                <a:gd name="T91" fmla="*/ 7650 h 2195"/>
                <a:gd name="T92" fmla="+- 0 3017 1188"/>
                <a:gd name="T93" fmla="*/ T92 w 2095"/>
                <a:gd name="T94" fmla="+- 0 7741 7635"/>
                <a:gd name="T95" fmla="*/ 7741 h 2195"/>
                <a:gd name="T96" fmla="+- 0 3096 1188"/>
                <a:gd name="T97" fmla="*/ T96 w 2095"/>
                <a:gd name="T98" fmla="+- 0 7842 7635"/>
                <a:gd name="T99" fmla="*/ 7842 h 2195"/>
                <a:gd name="T100" fmla="+- 0 3162 1188"/>
                <a:gd name="T101" fmla="*/ T100 w 2095"/>
                <a:gd name="T102" fmla="+- 0 7982 7635"/>
                <a:gd name="T103" fmla="*/ 7982 h 2195"/>
                <a:gd name="T104" fmla="+- 0 3205 1188"/>
                <a:gd name="T105" fmla="*/ T104 w 2095"/>
                <a:gd name="T106" fmla="+- 0 8137 7635"/>
                <a:gd name="T107" fmla="*/ 8137 h 2195"/>
                <a:gd name="T108" fmla="+- 0 3232 1188"/>
                <a:gd name="T109" fmla="*/ T108 w 2095"/>
                <a:gd name="T110" fmla="+- 0 8297 7635"/>
                <a:gd name="T111" fmla="*/ 8297 h 2195"/>
                <a:gd name="T112" fmla="+- 0 3254 1188"/>
                <a:gd name="T113" fmla="*/ T112 w 2095"/>
                <a:gd name="T114" fmla="+- 0 8479 7635"/>
                <a:gd name="T115" fmla="*/ 8479 h 2195"/>
                <a:gd name="T116" fmla="+- 0 3269 1188"/>
                <a:gd name="T117" fmla="*/ T116 w 2095"/>
                <a:gd name="T118" fmla="+- 0 8670 7635"/>
                <a:gd name="T119" fmla="*/ 8670 h 2195"/>
                <a:gd name="T120" fmla="+- 0 3279 1188"/>
                <a:gd name="T121" fmla="*/ T120 w 2095"/>
                <a:gd name="T122" fmla="+- 0 8859 7635"/>
                <a:gd name="T123" fmla="*/ 8859 h 2195"/>
                <a:gd name="T124" fmla="+- 0 3284 1188"/>
                <a:gd name="T125" fmla="*/ T124 w 2095"/>
                <a:gd name="T126" fmla="+- 0 9036 7635"/>
                <a:gd name="T127" fmla="*/ 9036 h 2195"/>
                <a:gd name="T128" fmla="+- 0 3283 1188"/>
                <a:gd name="T129" fmla="*/ T128 w 2095"/>
                <a:gd name="T130" fmla="+- 0 9123 7635"/>
                <a:gd name="T131" fmla="*/ 9123 h 2195"/>
                <a:gd name="T132" fmla="+- 0 3278 1188"/>
                <a:gd name="T133" fmla="*/ T132 w 2095"/>
                <a:gd name="T134" fmla="+- 0 9296 7635"/>
                <a:gd name="T135" fmla="*/ 9296 h 2195"/>
                <a:gd name="T136" fmla="+- 0 3268 1188"/>
                <a:gd name="T137" fmla="*/ T136 w 2095"/>
                <a:gd name="T138" fmla="+- 0 9468 7635"/>
                <a:gd name="T139" fmla="*/ 9468 h 2195"/>
                <a:gd name="T140" fmla="+- 0 3254 1188"/>
                <a:gd name="T141" fmla="*/ T140 w 2095"/>
                <a:gd name="T142" fmla="+- 0 9640 7635"/>
                <a:gd name="T143" fmla="*/ 9640 h 2195"/>
                <a:gd name="T144" fmla="+- 0 3243 1188"/>
                <a:gd name="T145" fmla="*/ T144 w 2095"/>
                <a:gd name="T146" fmla="+- 0 9769 7635"/>
                <a:gd name="T147" fmla="*/ 9769 h 21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2095" h="2195">
                  <a:moveTo>
                    <a:pt x="0" y="2195"/>
                  </a:moveTo>
                  <a:lnTo>
                    <a:pt x="31" y="2101"/>
                  </a:lnTo>
                  <a:lnTo>
                    <a:pt x="62" y="2007"/>
                  </a:lnTo>
                  <a:lnTo>
                    <a:pt x="93" y="1913"/>
                  </a:lnTo>
                  <a:lnTo>
                    <a:pt x="125" y="1820"/>
                  </a:lnTo>
                  <a:lnTo>
                    <a:pt x="157" y="1728"/>
                  </a:lnTo>
                  <a:lnTo>
                    <a:pt x="190" y="1637"/>
                  </a:lnTo>
                  <a:lnTo>
                    <a:pt x="224" y="1547"/>
                  </a:lnTo>
                  <a:lnTo>
                    <a:pt x="258" y="1459"/>
                  </a:lnTo>
                  <a:lnTo>
                    <a:pt x="293" y="1372"/>
                  </a:lnTo>
                  <a:lnTo>
                    <a:pt x="330" y="1288"/>
                  </a:lnTo>
                  <a:lnTo>
                    <a:pt x="368" y="1204"/>
                  </a:lnTo>
                  <a:lnTo>
                    <a:pt x="408" y="1120"/>
                  </a:lnTo>
                  <a:lnTo>
                    <a:pt x="448" y="1037"/>
                  </a:lnTo>
                  <a:lnTo>
                    <a:pt x="490" y="956"/>
                  </a:lnTo>
                  <a:lnTo>
                    <a:pt x="533" y="876"/>
                  </a:lnTo>
                  <a:lnTo>
                    <a:pt x="576" y="799"/>
                  </a:lnTo>
                  <a:lnTo>
                    <a:pt x="618" y="725"/>
                  </a:lnTo>
                  <a:lnTo>
                    <a:pt x="661" y="654"/>
                  </a:lnTo>
                  <a:lnTo>
                    <a:pt x="703" y="587"/>
                  </a:lnTo>
                  <a:lnTo>
                    <a:pt x="744" y="525"/>
                  </a:lnTo>
                  <a:lnTo>
                    <a:pt x="786" y="467"/>
                  </a:lnTo>
                  <a:lnTo>
                    <a:pt x="827" y="413"/>
                  </a:lnTo>
                  <a:lnTo>
                    <a:pt x="869" y="361"/>
                  </a:lnTo>
                  <a:lnTo>
                    <a:pt x="911" y="313"/>
                  </a:lnTo>
                  <a:lnTo>
                    <a:pt x="953" y="268"/>
                  </a:lnTo>
                  <a:lnTo>
                    <a:pt x="1014" y="206"/>
                  </a:lnTo>
                  <a:lnTo>
                    <a:pt x="1074" y="153"/>
                  </a:lnTo>
                  <a:lnTo>
                    <a:pt x="1130" y="108"/>
                  </a:lnTo>
                  <a:lnTo>
                    <a:pt x="1191" y="67"/>
                  </a:lnTo>
                  <a:lnTo>
                    <a:pt x="1250" y="40"/>
                  </a:lnTo>
                  <a:lnTo>
                    <a:pt x="1324" y="22"/>
                  </a:lnTo>
                  <a:lnTo>
                    <a:pt x="1396" y="15"/>
                  </a:lnTo>
                  <a:lnTo>
                    <a:pt x="1414" y="14"/>
                  </a:lnTo>
                  <a:lnTo>
                    <a:pt x="1432" y="13"/>
                  </a:lnTo>
                  <a:lnTo>
                    <a:pt x="1451" y="12"/>
                  </a:lnTo>
                  <a:lnTo>
                    <a:pt x="1470" y="10"/>
                  </a:lnTo>
                  <a:lnTo>
                    <a:pt x="1489" y="8"/>
                  </a:lnTo>
                  <a:lnTo>
                    <a:pt x="1509" y="6"/>
                  </a:lnTo>
                  <a:lnTo>
                    <a:pt x="1528" y="5"/>
                  </a:lnTo>
                  <a:lnTo>
                    <a:pt x="1548" y="3"/>
                  </a:lnTo>
                  <a:lnTo>
                    <a:pt x="1568" y="1"/>
                  </a:lnTo>
                  <a:lnTo>
                    <a:pt x="1587" y="1"/>
                  </a:lnTo>
                  <a:lnTo>
                    <a:pt x="1607" y="0"/>
                  </a:lnTo>
                  <a:lnTo>
                    <a:pt x="1627" y="1"/>
                  </a:lnTo>
                  <a:lnTo>
                    <a:pt x="1703" y="15"/>
                  </a:lnTo>
                  <a:lnTo>
                    <a:pt x="1771" y="54"/>
                  </a:lnTo>
                  <a:lnTo>
                    <a:pt x="1829" y="106"/>
                  </a:lnTo>
                  <a:lnTo>
                    <a:pt x="1870" y="153"/>
                  </a:lnTo>
                  <a:lnTo>
                    <a:pt x="1908" y="207"/>
                  </a:lnTo>
                  <a:lnTo>
                    <a:pt x="1943" y="271"/>
                  </a:lnTo>
                  <a:lnTo>
                    <a:pt x="1974" y="347"/>
                  </a:lnTo>
                  <a:lnTo>
                    <a:pt x="2001" y="434"/>
                  </a:lnTo>
                  <a:lnTo>
                    <a:pt x="2017" y="502"/>
                  </a:lnTo>
                  <a:lnTo>
                    <a:pt x="2031" y="579"/>
                  </a:lnTo>
                  <a:lnTo>
                    <a:pt x="2044" y="662"/>
                  </a:lnTo>
                  <a:lnTo>
                    <a:pt x="2056" y="751"/>
                  </a:lnTo>
                  <a:lnTo>
                    <a:pt x="2066" y="844"/>
                  </a:lnTo>
                  <a:lnTo>
                    <a:pt x="2074" y="939"/>
                  </a:lnTo>
                  <a:lnTo>
                    <a:pt x="2081" y="1035"/>
                  </a:lnTo>
                  <a:lnTo>
                    <a:pt x="2087" y="1131"/>
                  </a:lnTo>
                  <a:lnTo>
                    <a:pt x="2091" y="1224"/>
                  </a:lnTo>
                  <a:lnTo>
                    <a:pt x="2094" y="1314"/>
                  </a:lnTo>
                  <a:lnTo>
                    <a:pt x="2096" y="1401"/>
                  </a:lnTo>
                  <a:lnTo>
                    <a:pt x="2096" y="1444"/>
                  </a:lnTo>
                  <a:lnTo>
                    <a:pt x="2095" y="1488"/>
                  </a:lnTo>
                  <a:lnTo>
                    <a:pt x="2093" y="1574"/>
                  </a:lnTo>
                  <a:lnTo>
                    <a:pt x="2090" y="1661"/>
                  </a:lnTo>
                  <a:lnTo>
                    <a:pt x="2085" y="1747"/>
                  </a:lnTo>
                  <a:lnTo>
                    <a:pt x="2080" y="1833"/>
                  </a:lnTo>
                  <a:lnTo>
                    <a:pt x="2073" y="1919"/>
                  </a:lnTo>
                  <a:lnTo>
                    <a:pt x="2066" y="2005"/>
                  </a:lnTo>
                  <a:lnTo>
                    <a:pt x="2059" y="2091"/>
                  </a:lnTo>
                  <a:lnTo>
                    <a:pt x="2055" y="2134"/>
                  </a:lnTo>
                  <a:lnTo>
                    <a:pt x="2051" y="217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11" name="Group 71"/>
          <p:cNvGrpSpPr>
            <a:grpSpLocks/>
          </p:cNvGrpSpPr>
          <p:nvPr/>
        </p:nvGrpSpPr>
        <p:grpSpPr bwMode="auto">
          <a:xfrm>
            <a:off x="633095" y="4975225"/>
            <a:ext cx="197485" cy="498475"/>
            <a:chOff x="937" y="8195"/>
            <a:chExt cx="311" cy="785"/>
          </a:xfrm>
        </p:grpSpPr>
        <p:sp>
          <p:nvSpPr>
            <p:cNvPr id="3779" name="Freeform 78"/>
            <p:cNvSpPr>
              <a:spLocks/>
            </p:cNvSpPr>
            <p:nvPr/>
          </p:nvSpPr>
          <p:spPr bwMode="auto">
            <a:xfrm>
              <a:off x="937" y="8195"/>
              <a:ext cx="311" cy="785"/>
            </a:xfrm>
            <a:custGeom>
              <a:avLst/>
              <a:gdLst>
                <a:gd name="T0" fmla="+- 0 993 937"/>
                <a:gd name="T1" fmla="*/ T0 w 311"/>
                <a:gd name="T2" fmla="+- 0 8860 8195"/>
                <a:gd name="T3" fmla="*/ 8860 h 785"/>
                <a:gd name="T4" fmla="+- 0 937 937"/>
                <a:gd name="T5" fmla="*/ T4 w 311"/>
                <a:gd name="T6" fmla="+- 0 8910 8195"/>
                <a:gd name="T7" fmla="*/ 8910 h 785"/>
                <a:gd name="T8" fmla="+- 0 937 937"/>
                <a:gd name="T9" fmla="*/ T8 w 311"/>
                <a:gd name="T10" fmla="+- 0 8927 8195"/>
                <a:gd name="T11" fmla="*/ 8927 h 785"/>
                <a:gd name="T12" fmla="+- 0 942 937"/>
                <a:gd name="T13" fmla="*/ T12 w 311"/>
                <a:gd name="T14" fmla="+- 0 8944 8195"/>
                <a:gd name="T15" fmla="*/ 8944 h 785"/>
                <a:gd name="T16" fmla="+- 0 954 937"/>
                <a:gd name="T17" fmla="*/ T16 w 311"/>
                <a:gd name="T18" fmla="+- 0 8959 8195"/>
                <a:gd name="T19" fmla="*/ 8959 h 785"/>
                <a:gd name="T20" fmla="+- 0 971 937"/>
                <a:gd name="T21" fmla="*/ T20 w 311"/>
                <a:gd name="T22" fmla="+- 0 8972 8195"/>
                <a:gd name="T23" fmla="*/ 8972 h 785"/>
                <a:gd name="T24" fmla="+- 0 994 937"/>
                <a:gd name="T25" fmla="*/ T24 w 311"/>
                <a:gd name="T26" fmla="+- 0 8980 8195"/>
                <a:gd name="T27" fmla="*/ 8980 h 785"/>
                <a:gd name="T28" fmla="+- 0 1014 937"/>
                <a:gd name="T29" fmla="*/ T28 w 311"/>
                <a:gd name="T30" fmla="+- 0 8977 8195"/>
                <a:gd name="T31" fmla="*/ 8977 h 785"/>
                <a:gd name="T32" fmla="+- 0 1031 937"/>
                <a:gd name="T33" fmla="*/ T32 w 311"/>
                <a:gd name="T34" fmla="+- 0 8969 8195"/>
                <a:gd name="T35" fmla="*/ 8969 h 785"/>
                <a:gd name="T36" fmla="+- 0 1045 937"/>
                <a:gd name="T37" fmla="*/ T36 w 311"/>
                <a:gd name="T38" fmla="+- 0 8955 8195"/>
                <a:gd name="T39" fmla="*/ 8955 h 785"/>
                <a:gd name="T40" fmla="+- 0 1053 937"/>
                <a:gd name="T41" fmla="*/ T40 w 311"/>
                <a:gd name="T42" fmla="+- 0 8937 8195"/>
                <a:gd name="T43" fmla="*/ 8937 h 785"/>
                <a:gd name="T44" fmla="+- 0 1056 937"/>
                <a:gd name="T45" fmla="*/ T44 w 311"/>
                <a:gd name="T46" fmla="+- 0 8923 8195"/>
                <a:gd name="T47" fmla="*/ 8923 h 785"/>
                <a:gd name="T48" fmla="+- 0 1005 937"/>
                <a:gd name="T49" fmla="*/ T48 w 311"/>
                <a:gd name="T50" fmla="+- 0 8923 8195"/>
                <a:gd name="T51" fmla="*/ 8923 h 785"/>
                <a:gd name="T52" fmla="+- 0 986 937"/>
                <a:gd name="T53" fmla="*/ T52 w 311"/>
                <a:gd name="T54" fmla="+- 0 8917 8195"/>
                <a:gd name="T55" fmla="*/ 8917 h 785"/>
                <a:gd name="T56" fmla="+- 0 1002 937"/>
                <a:gd name="T57" fmla="*/ T56 w 311"/>
                <a:gd name="T58" fmla="+- 0 8861 8195"/>
                <a:gd name="T59" fmla="*/ 8861 h 785"/>
                <a:gd name="T60" fmla="+- 0 993 937"/>
                <a:gd name="T61" fmla="*/ T60 w 311"/>
                <a:gd name="T62" fmla="+- 0 8860 8195"/>
                <a:gd name="T63" fmla="*/ 8860 h 7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311" h="785">
                  <a:moveTo>
                    <a:pt x="56" y="665"/>
                  </a:moveTo>
                  <a:lnTo>
                    <a:pt x="0" y="715"/>
                  </a:lnTo>
                  <a:lnTo>
                    <a:pt x="0" y="732"/>
                  </a:lnTo>
                  <a:lnTo>
                    <a:pt x="5" y="749"/>
                  </a:lnTo>
                  <a:lnTo>
                    <a:pt x="17" y="764"/>
                  </a:lnTo>
                  <a:lnTo>
                    <a:pt x="34" y="777"/>
                  </a:lnTo>
                  <a:lnTo>
                    <a:pt x="57" y="785"/>
                  </a:lnTo>
                  <a:lnTo>
                    <a:pt x="77" y="782"/>
                  </a:lnTo>
                  <a:lnTo>
                    <a:pt x="94" y="774"/>
                  </a:lnTo>
                  <a:lnTo>
                    <a:pt x="108" y="760"/>
                  </a:lnTo>
                  <a:lnTo>
                    <a:pt x="116" y="742"/>
                  </a:lnTo>
                  <a:lnTo>
                    <a:pt x="119" y="728"/>
                  </a:lnTo>
                  <a:lnTo>
                    <a:pt x="68" y="728"/>
                  </a:lnTo>
                  <a:lnTo>
                    <a:pt x="49" y="722"/>
                  </a:lnTo>
                  <a:lnTo>
                    <a:pt x="65" y="666"/>
                  </a:lnTo>
                  <a:lnTo>
                    <a:pt x="56" y="6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0" name="Freeform 77"/>
            <p:cNvSpPr>
              <a:spLocks/>
            </p:cNvSpPr>
            <p:nvPr/>
          </p:nvSpPr>
          <p:spPr bwMode="auto">
            <a:xfrm>
              <a:off x="937" y="8195"/>
              <a:ext cx="311" cy="785"/>
            </a:xfrm>
            <a:custGeom>
              <a:avLst/>
              <a:gdLst>
                <a:gd name="T0" fmla="+- 0 1002 937"/>
                <a:gd name="T1" fmla="*/ T0 w 311"/>
                <a:gd name="T2" fmla="+- 0 8861 8195"/>
                <a:gd name="T3" fmla="*/ 8861 h 785"/>
                <a:gd name="T4" fmla="+- 0 986 937"/>
                <a:gd name="T5" fmla="*/ T4 w 311"/>
                <a:gd name="T6" fmla="+- 0 8917 8195"/>
                <a:gd name="T7" fmla="*/ 8917 h 785"/>
                <a:gd name="T8" fmla="+- 0 1005 937"/>
                <a:gd name="T9" fmla="*/ T8 w 311"/>
                <a:gd name="T10" fmla="+- 0 8923 8195"/>
                <a:gd name="T11" fmla="*/ 8923 h 785"/>
                <a:gd name="T12" fmla="+- 0 1022 937"/>
                <a:gd name="T13" fmla="*/ T12 w 311"/>
                <a:gd name="T14" fmla="+- 0 8867 8195"/>
                <a:gd name="T15" fmla="*/ 8867 h 785"/>
                <a:gd name="T16" fmla="+- 0 1012 937"/>
                <a:gd name="T17" fmla="*/ T16 w 311"/>
                <a:gd name="T18" fmla="+- 0 8862 8195"/>
                <a:gd name="T19" fmla="*/ 8862 h 785"/>
                <a:gd name="T20" fmla="+- 0 1002 937"/>
                <a:gd name="T21" fmla="*/ T20 w 311"/>
                <a:gd name="T22" fmla="+- 0 8861 8195"/>
                <a:gd name="T23" fmla="*/ 8861 h 7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311" h="785">
                  <a:moveTo>
                    <a:pt x="65" y="666"/>
                  </a:moveTo>
                  <a:lnTo>
                    <a:pt x="49" y="722"/>
                  </a:lnTo>
                  <a:lnTo>
                    <a:pt x="68" y="728"/>
                  </a:lnTo>
                  <a:lnTo>
                    <a:pt x="85" y="672"/>
                  </a:lnTo>
                  <a:lnTo>
                    <a:pt x="75" y="667"/>
                  </a:lnTo>
                  <a:lnTo>
                    <a:pt x="65" y="6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1" name="Freeform 76"/>
            <p:cNvSpPr>
              <a:spLocks/>
            </p:cNvSpPr>
            <p:nvPr/>
          </p:nvSpPr>
          <p:spPr bwMode="auto">
            <a:xfrm>
              <a:off x="937" y="8195"/>
              <a:ext cx="311" cy="785"/>
            </a:xfrm>
            <a:custGeom>
              <a:avLst/>
              <a:gdLst>
                <a:gd name="T0" fmla="+- 0 1022 937"/>
                <a:gd name="T1" fmla="*/ T0 w 311"/>
                <a:gd name="T2" fmla="+- 0 8867 8195"/>
                <a:gd name="T3" fmla="*/ 8867 h 785"/>
                <a:gd name="T4" fmla="+- 0 1005 937"/>
                <a:gd name="T5" fmla="*/ T4 w 311"/>
                <a:gd name="T6" fmla="+- 0 8923 8195"/>
                <a:gd name="T7" fmla="*/ 8923 h 785"/>
                <a:gd name="T8" fmla="+- 0 1056 937"/>
                <a:gd name="T9" fmla="*/ T8 w 311"/>
                <a:gd name="T10" fmla="+- 0 8923 8195"/>
                <a:gd name="T11" fmla="*/ 8923 h 785"/>
                <a:gd name="T12" fmla="+- 0 1056 937"/>
                <a:gd name="T13" fmla="*/ T12 w 311"/>
                <a:gd name="T14" fmla="+- 0 8922 8195"/>
                <a:gd name="T15" fmla="*/ 8922 h 785"/>
                <a:gd name="T16" fmla="+- 0 1053 937"/>
                <a:gd name="T17" fmla="*/ T16 w 311"/>
                <a:gd name="T18" fmla="+- 0 8902 8195"/>
                <a:gd name="T19" fmla="*/ 8902 h 785"/>
                <a:gd name="T20" fmla="+- 0 1044 937"/>
                <a:gd name="T21" fmla="*/ T20 w 311"/>
                <a:gd name="T22" fmla="+- 0 8885 8195"/>
                <a:gd name="T23" fmla="*/ 8885 h 785"/>
                <a:gd name="T24" fmla="+- 0 1031 937"/>
                <a:gd name="T25" fmla="*/ T24 w 311"/>
                <a:gd name="T26" fmla="+- 0 8871 8195"/>
                <a:gd name="T27" fmla="*/ 8871 h 785"/>
                <a:gd name="T28" fmla="+- 0 1022 937"/>
                <a:gd name="T29" fmla="*/ T28 w 311"/>
                <a:gd name="T30" fmla="+- 0 8867 8195"/>
                <a:gd name="T31" fmla="*/ 8867 h 7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311" h="785">
                  <a:moveTo>
                    <a:pt x="85" y="672"/>
                  </a:moveTo>
                  <a:lnTo>
                    <a:pt x="68" y="728"/>
                  </a:lnTo>
                  <a:lnTo>
                    <a:pt x="119" y="728"/>
                  </a:lnTo>
                  <a:lnTo>
                    <a:pt x="119" y="727"/>
                  </a:lnTo>
                  <a:lnTo>
                    <a:pt x="116" y="707"/>
                  </a:lnTo>
                  <a:lnTo>
                    <a:pt x="107" y="690"/>
                  </a:lnTo>
                  <a:lnTo>
                    <a:pt x="94" y="676"/>
                  </a:lnTo>
                  <a:lnTo>
                    <a:pt x="85" y="6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2" name="Freeform 75"/>
            <p:cNvSpPr>
              <a:spLocks/>
            </p:cNvSpPr>
            <p:nvPr/>
          </p:nvSpPr>
          <p:spPr bwMode="auto">
            <a:xfrm>
              <a:off x="937" y="8195"/>
              <a:ext cx="311" cy="785"/>
            </a:xfrm>
            <a:custGeom>
              <a:avLst/>
              <a:gdLst>
                <a:gd name="T0" fmla="+- 0 1163 937"/>
                <a:gd name="T1" fmla="*/ T0 w 311"/>
                <a:gd name="T2" fmla="+- 0 8308 8195"/>
                <a:gd name="T3" fmla="*/ 8308 h 785"/>
                <a:gd name="T4" fmla="+- 0 1002 937"/>
                <a:gd name="T5" fmla="*/ T4 w 311"/>
                <a:gd name="T6" fmla="+- 0 8861 8195"/>
                <a:gd name="T7" fmla="*/ 8861 h 785"/>
                <a:gd name="T8" fmla="+- 0 1012 937"/>
                <a:gd name="T9" fmla="*/ T8 w 311"/>
                <a:gd name="T10" fmla="+- 0 8862 8195"/>
                <a:gd name="T11" fmla="*/ 8862 h 785"/>
                <a:gd name="T12" fmla="+- 0 1022 937"/>
                <a:gd name="T13" fmla="*/ T12 w 311"/>
                <a:gd name="T14" fmla="+- 0 8867 8195"/>
                <a:gd name="T15" fmla="*/ 8867 h 785"/>
                <a:gd name="T16" fmla="+- 0 1182 937"/>
                <a:gd name="T17" fmla="*/ T16 w 311"/>
                <a:gd name="T18" fmla="+- 0 8314 8195"/>
                <a:gd name="T19" fmla="*/ 8314 h 785"/>
                <a:gd name="T20" fmla="+- 0 1172 937"/>
                <a:gd name="T21" fmla="*/ T20 w 311"/>
                <a:gd name="T22" fmla="+- 0 8313 8195"/>
                <a:gd name="T23" fmla="*/ 8313 h 785"/>
                <a:gd name="T24" fmla="+- 0 1163 937"/>
                <a:gd name="T25" fmla="*/ T24 w 311"/>
                <a:gd name="T26" fmla="+- 0 8308 8195"/>
                <a:gd name="T27" fmla="*/ 8308 h 7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11" h="785">
                  <a:moveTo>
                    <a:pt x="226" y="113"/>
                  </a:moveTo>
                  <a:lnTo>
                    <a:pt x="65" y="666"/>
                  </a:lnTo>
                  <a:lnTo>
                    <a:pt x="75" y="667"/>
                  </a:lnTo>
                  <a:lnTo>
                    <a:pt x="85" y="672"/>
                  </a:lnTo>
                  <a:lnTo>
                    <a:pt x="245" y="119"/>
                  </a:lnTo>
                  <a:lnTo>
                    <a:pt x="235" y="118"/>
                  </a:lnTo>
                  <a:lnTo>
                    <a:pt x="226" y="1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3" name="Freeform 74"/>
            <p:cNvSpPr>
              <a:spLocks/>
            </p:cNvSpPr>
            <p:nvPr/>
          </p:nvSpPr>
          <p:spPr bwMode="auto">
            <a:xfrm>
              <a:off x="937" y="8195"/>
              <a:ext cx="311" cy="785"/>
            </a:xfrm>
            <a:custGeom>
              <a:avLst/>
              <a:gdLst>
                <a:gd name="T0" fmla="+- 0 1248 937"/>
                <a:gd name="T1" fmla="*/ T0 w 311"/>
                <a:gd name="T2" fmla="+- 0 8252 8195"/>
                <a:gd name="T3" fmla="*/ 8252 h 785"/>
                <a:gd name="T4" fmla="+- 0 1179 937"/>
                <a:gd name="T5" fmla="*/ T4 w 311"/>
                <a:gd name="T6" fmla="+- 0 8252 8195"/>
                <a:gd name="T7" fmla="*/ 8252 h 785"/>
                <a:gd name="T8" fmla="+- 0 1198 937"/>
                <a:gd name="T9" fmla="*/ T8 w 311"/>
                <a:gd name="T10" fmla="+- 0 8258 8195"/>
                <a:gd name="T11" fmla="*/ 8258 h 785"/>
                <a:gd name="T12" fmla="+- 0 1182 937"/>
                <a:gd name="T13" fmla="*/ T12 w 311"/>
                <a:gd name="T14" fmla="+- 0 8314 8195"/>
                <a:gd name="T15" fmla="*/ 8314 h 785"/>
                <a:gd name="T16" fmla="+- 0 1239 937"/>
                <a:gd name="T17" fmla="*/ T16 w 311"/>
                <a:gd name="T18" fmla="+- 0 8286 8195"/>
                <a:gd name="T19" fmla="*/ 8286 h 785"/>
                <a:gd name="T20" fmla="+- 0 1247 937"/>
                <a:gd name="T21" fmla="*/ T20 w 311"/>
                <a:gd name="T22" fmla="+- 0 8266 8195"/>
                <a:gd name="T23" fmla="*/ 8266 h 785"/>
                <a:gd name="T24" fmla="+- 0 1248 937"/>
                <a:gd name="T25" fmla="*/ T24 w 311"/>
                <a:gd name="T26" fmla="+- 0 8252 8195"/>
                <a:gd name="T27" fmla="*/ 8252 h 7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11" h="785">
                  <a:moveTo>
                    <a:pt x="311" y="57"/>
                  </a:moveTo>
                  <a:lnTo>
                    <a:pt x="242" y="57"/>
                  </a:lnTo>
                  <a:lnTo>
                    <a:pt x="261" y="63"/>
                  </a:lnTo>
                  <a:lnTo>
                    <a:pt x="245" y="119"/>
                  </a:lnTo>
                  <a:lnTo>
                    <a:pt x="302" y="91"/>
                  </a:lnTo>
                  <a:lnTo>
                    <a:pt x="310" y="71"/>
                  </a:lnTo>
                  <a:lnTo>
                    <a:pt x="311" y="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4" name="Freeform 73"/>
            <p:cNvSpPr>
              <a:spLocks/>
            </p:cNvSpPr>
            <p:nvPr/>
          </p:nvSpPr>
          <p:spPr bwMode="auto">
            <a:xfrm>
              <a:off x="937" y="8195"/>
              <a:ext cx="311" cy="785"/>
            </a:xfrm>
            <a:custGeom>
              <a:avLst/>
              <a:gdLst>
                <a:gd name="T0" fmla="+- 0 1179 937"/>
                <a:gd name="T1" fmla="*/ T0 w 311"/>
                <a:gd name="T2" fmla="+- 0 8252 8195"/>
                <a:gd name="T3" fmla="*/ 8252 h 785"/>
                <a:gd name="T4" fmla="+- 0 1163 937"/>
                <a:gd name="T5" fmla="*/ T4 w 311"/>
                <a:gd name="T6" fmla="+- 0 8308 8195"/>
                <a:gd name="T7" fmla="*/ 8308 h 785"/>
                <a:gd name="T8" fmla="+- 0 1172 937"/>
                <a:gd name="T9" fmla="*/ T8 w 311"/>
                <a:gd name="T10" fmla="+- 0 8313 8195"/>
                <a:gd name="T11" fmla="*/ 8313 h 785"/>
                <a:gd name="T12" fmla="+- 0 1182 937"/>
                <a:gd name="T13" fmla="*/ T12 w 311"/>
                <a:gd name="T14" fmla="+- 0 8314 8195"/>
                <a:gd name="T15" fmla="*/ 8314 h 785"/>
                <a:gd name="T16" fmla="+- 0 1198 937"/>
                <a:gd name="T17" fmla="*/ T16 w 311"/>
                <a:gd name="T18" fmla="+- 0 8258 8195"/>
                <a:gd name="T19" fmla="*/ 8258 h 785"/>
                <a:gd name="T20" fmla="+- 0 1179 937"/>
                <a:gd name="T21" fmla="*/ T20 w 311"/>
                <a:gd name="T22" fmla="+- 0 8252 8195"/>
                <a:gd name="T23" fmla="*/ 8252 h 7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311" h="785">
                  <a:moveTo>
                    <a:pt x="242" y="57"/>
                  </a:moveTo>
                  <a:lnTo>
                    <a:pt x="226" y="113"/>
                  </a:lnTo>
                  <a:lnTo>
                    <a:pt x="235" y="118"/>
                  </a:lnTo>
                  <a:lnTo>
                    <a:pt x="245" y="119"/>
                  </a:lnTo>
                  <a:lnTo>
                    <a:pt x="261" y="63"/>
                  </a:lnTo>
                  <a:lnTo>
                    <a:pt x="242" y="5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85" name="Freeform 72"/>
            <p:cNvSpPr>
              <a:spLocks/>
            </p:cNvSpPr>
            <p:nvPr/>
          </p:nvSpPr>
          <p:spPr bwMode="auto">
            <a:xfrm>
              <a:off x="937" y="8195"/>
              <a:ext cx="311" cy="785"/>
            </a:xfrm>
            <a:custGeom>
              <a:avLst/>
              <a:gdLst>
                <a:gd name="T0" fmla="+- 0 1190 937"/>
                <a:gd name="T1" fmla="*/ T0 w 311"/>
                <a:gd name="T2" fmla="+- 0 8195 8195"/>
                <a:gd name="T3" fmla="*/ 8195 h 785"/>
                <a:gd name="T4" fmla="+- 0 1131 937"/>
                <a:gd name="T5" fmla="*/ T4 w 311"/>
                <a:gd name="T6" fmla="+- 0 8238 8195"/>
                <a:gd name="T7" fmla="*/ 8238 h 785"/>
                <a:gd name="T8" fmla="+- 0 1128 937"/>
                <a:gd name="T9" fmla="*/ T8 w 311"/>
                <a:gd name="T10" fmla="+- 0 8254 8195"/>
                <a:gd name="T11" fmla="*/ 8254 h 785"/>
                <a:gd name="T12" fmla="+- 0 1131 937"/>
                <a:gd name="T13" fmla="*/ T12 w 311"/>
                <a:gd name="T14" fmla="+- 0 8273 8195"/>
                <a:gd name="T15" fmla="*/ 8273 h 785"/>
                <a:gd name="T16" fmla="+- 0 1140 937"/>
                <a:gd name="T17" fmla="*/ T16 w 311"/>
                <a:gd name="T18" fmla="+- 0 8290 8195"/>
                <a:gd name="T19" fmla="*/ 8290 h 785"/>
                <a:gd name="T20" fmla="+- 0 1154 937"/>
                <a:gd name="T21" fmla="*/ T20 w 311"/>
                <a:gd name="T22" fmla="+- 0 8304 8195"/>
                <a:gd name="T23" fmla="*/ 8304 h 785"/>
                <a:gd name="T24" fmla="+- 0 1163 937"/>
                <a:gd name="T25" fmla="*/ T24 w 311"/>
                <a:gd name="T26" fmla="+- 0 8308 8195"/>
                <a:gd name="T27" fmla="*/ 8308 h 785"/>
                <a:gd name="T28" fmla="+- 0 1179 937"/>
                <a:gd name="T29" fmla="*/ T28 w 311"/>
                <a:gd name="T30" fmla="+- 0 8252 8195"/>
                <a:gd name="T31" fmla="*/ 8252 h 785"/>
                <a:gd name="T32" fmla="+- 0 1248 937"/>
                <a:gd name="T33" fmla="*/ T32 w 311"/>
                <a:gd name="T34" fmla="+- 0 8252 8195"/>
                <a:gd name="T35" fmla="*/ 8252 h 785"/>
                <a:gd name="T36" fmla="+- 0 1248 937"/>
                <a:gd name="T37" fmla="*/ T36 w 311"/>
                <a:gd name="T38" fmla="+- 0 8248 8195"/>
                <a:gd name="T39" fmla="*/ 8248 h 785"/>
                <a:gd name="T40" fmla="+- 0 1242 937"/>
                <a:gd name="T41" fmla="*/ T40 w 311"/>
                <a:gd name="T42" fmla="+- 0 8231 8195"/>
                <a:gd name="T43" fmla="*/ 8231 h 785"/>
                <a:gd name="T44" fmla="+- 0 1231 937"/>
                <a:gd name="T45" fmla="*/ T44 w 311"/>
                <a:gd name="T46" fmla="+- 0 8216 8195"/>
                <a:gd name="T47" fmla="*/ 8216 h 785"/>
                <a:gd name="T48" fmla="+- 0 1213 937"/>
                <a:gd name="T49" fmla="*/ T48 w 311"/>
                <a:gd name="T50" fmla="+- 0 8204 8195"/>
                <a:gd name="T51" fmla="*/ 8204 h 785"/>
                <a:gd name="T52" fmla="+- 0 1190 937"/>
                <a:gd name="T53" fmla="*/ T52 w 311"/>
                <a:gd name="T54" fmla="+- 0 8195 8195"/>
                <a:gd name="T55" fmla="*/ 8195 h 7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311" h="785">
                  <a:moveTo>
                    <a:pt x="253" y="0"/>
                  </a:moveTo>
                  <a:lnTo>
                    <a:pt x="194" y="43"/>
                  </a:lnTo>
                  <a:lnTo>
                    <a:pt x="191" y="59"/>
                  </a:lnTo>
                  <a:lnTo>
                    <a:pt x="194" y="78"/>
                  </a:lnTo>
                  <a:lnTo>
                    <a:pt x="203" y="95"/>
                  </a:lnTo>
                  <a:lnTo>
                    <a:pt x="217" y="109"/>
                  </a:lnTo>
                  <a:lnTo>
                    <a:pt x="226" y="113"/>
                  </a:lnTo>
                  <a:lnTo>
                    <a:pt x="242" y="57"/>
                  </a:lnTo>
                  <a:lnTo>
                    <a:pt x="311" y="57"/>
                  </a:lnTo>
                  <a:lnTo>
                    <a:pt x="311" y="53"/>
                  </a:lnTo>
                  <a:lnTo>
                    <a:pt x="305" y="36"/>
                  </a:lnTo>
                  <a:lnTo>
                    <a:pt x="294" y="21"/>
                  </a:lnTo>
                  <a:lnTo>
                    <a:pt x="276" y="9"/>
                  </a:lnTo>
                  <a:lnTo>
                    <a:pt x="25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12" name="Group 69"/>
          <p:cNvGrpSpPr>
            <a:grpSpLocks/>
          </p:cNvGrpSpPr>
          <p:nvPr/>
        </p:nvGrpSpPr>
        <p:grpSpPr bwMode="auto">
          <a:xfrm>
            <a:off x="755015" y="4975860"/>
            <a:ext cx="74930" cy="75565"/>
            <a:chOff x="1129" y="8196"/>
            <a:chExt cx="118" cy="119"/>
          </a:xfrm>
        </p:grpSpPr>
        <p:sp>
          <p:nvSpPr>
            <p:cNvPr id="3778" name="Freeform 70"/>
            <p:cNvSpPr>
              <a:spLocks/>
            </p:cNvSpPr>
            <p:nvPr/>
          </p:nvSpPr>
          <p:spPr bwMode="auto">
            <a:xfrm>
              <a:off x="1129" y="8196"/>
              <a:ext cx="118" cy="119"/>
            </a:xfrm>
            <a:custGeom>
              <a:avLst/>
              <a:gdLst>
                <a:gd name="T0" fmla="+- 0 1178 1129"/>
                <a:gd name="T1" fmla="*/ T0 w 118"/>
                <a:gd name="T2" fmla="+- 0 8196 8196"/>
                <a:gd name="T3" fmla="*/ 8196 h 119"/>
                <a:gd name="T4" fmla="+- 0 1159 1129"/>
                <a:gd name="T5" fmla="*/ T4 w 118"/>
                <a:gd name="T6" fmla="+- 0 8203 8196"/>
                <a:gd name="T7" fmla="*/ 8203 h 119"/>
                <a:gd name="T8" fmla="+- 0 1143 1129"/>
                <a:gd name="T9" fmla="*/ T8 w 118"/>
                <a:gd name="T10" fmla="+- 0 8217 8196"/>
                <a:gd name="T11" fmla="*/ 8217 h 119"/>
                <a:gd name="T12" fmla="+- 0 1132 1129"/>
                <a:gd name="T13" fmla="*/ T12 w 118"/>
                <a:gd name="T14" fmla="+- 0 8237 8196"/>
                <a:gd name="T15" fmla="*/ 8237 h 119"/>
                <a:gd name="T16" fmla="+- 0 1129 1129"/>
                <a:gd name="T17" fmla="*/ T16 w 118"/>
                <a:gd name="T18" fmla="+- 0 8261 8196"/>
                <a:gd name="T19" fmla="*/ 8261 h 119"/>
                <a:gd name="T20" fmla="+- 0 1135 1129"/>
                <a:gd name="T21" fmla="*/ T20 w 118"/>
                <a:gd name="T22" fmla="+- 0 8282 8196"/>
                <a:gd name="T23" fmla="*/ 8282 h 119"/>
                <a:gd name="T24" fmla="+- 0 1148 1129"/>
                <a:gd name="T25" fmla="*/ T24 w 118"/>
                <a:gd name="T26" fmla="+- 0 8299 8196"/>
                <a:gd name="T27" fmla="*/ 8299 h 119"/>
                <a:gd name="T28" fmla="+- 0 1166 1129"/>
                <a:gd name="T29" fmla="*/ T28 w 118"/>
                <a:gd name="T30" fmla="+- 0 8311 8196"/>
                <a:gd name="T31" fmla="*/ 8311 h 119"/>
                <a:gd name="T32" fmla="+- 0 1188 1129"/>
                <a:gd name="T33" fmla="*/ T32 w 118"/>
                <a:gd name="T34" fmla="+- 0 8315 8196"/>
                <a:gd name="T35" fmla="*/ 8315 h 119"/>
                <a:gd name="T36" fmla="+- 0 1204 1129"/>
                <a:gd name="T37" fmla="*/ T36 w 118"/>
                <a:gd name="T38" fmla="+- 0 8313 8196"/>
                <a:gd name="T39" fmla="*/ 8313 h 119"/>
                <a:gd name="T40" fmla="+- 0 1222 1129"/>
                <a:gd name="T41" fmla="*/ T40 w 118"/>
                <a:gd name="T42" fmla="+- 0 8304 8196"/>
                <a:gd name="T43" fmla="*/ 8304 h 119"/>
                <a:gd name="T44" fmla="+- 0 1235 1129"/>
                <a:gd name="T45" fmla="*/ T44 w 118"/>
                <a:gd name="T46" fmla="+- 0 8289 8196"/>
                <a:gd name="T47" fmla="*/ 8289 h 119"/>
                <a:gd name="T48" fmla="+- 0 1244 1129"/>
                <a:gd name="T49" fmla="*/ T48 w 118"/>
                <a:gd name="T50" fmla="+- 0 8268 8196"/>
                <a:gd name="T51" fmla="*/ 8268 h 119"/>
                <a:gd name="T52" fmla="+- 0 1245 1129"/>
                <a:gd name="T53" fmla="*/ T52 w 118"/>
                <a:gd name="T54" fmla="+- 0 8265 8196"/>
                <a:gd name="T55" fmla="*/ 8265 h 119"/>
                <a:gd name="T56" fmla="+- 0 1188 1129"/>
                <a:gd name="T57" fmla="*/ T56 w 118"/>
                <a:gd name="T58" fmla="+- 0 8265 8196"/>
                <a:gd name="T59" fmla="*/ 8265 h 119"/>
                <a:gd name="T60" fmla="+- 0 1188 1129"/>
                <a:gd name="T61" fmla="*/ T60 w 118"/>
                <a:gd name="T62" fmla="+- 0 8245 8196"/>
                <a:gd name="T63" fmla="*/ 8245 h 119"/>
                <a:gd name="T64" fmla="+- 0 1247 1129"/>
                <a:gd name="T65" fmla="*/ T64 w 118"/>
                <a:gd name="T66" fmla="+- 0 8245 8196"/>
                <a:gd name="T67" fmla="*/ 8245 h 119"/>
                <a:gd name="T68" fmla="+- 0 1247 1129"/>
                <a:gd name="T69" fmla="*/ T68 w 118"/>
                <a:gd name="T70" fmla="+- 0 8242 8196"/>
                <a:gd name="T71" fmla="*/ 8242 h 119"/>
                <a:gd name="T72" fmla="+- 0 1239 1129"/>
                <a:gd name="T73" fmla="*/ T72 w 118"/>
                <a:gd name="T74" fmla="+- 0 8223 8196"/>
                <a:gd name="T75" fmla="*/ 8223 h 119"/>
                <a:gd name="T76" fmla="+- 0 1224 1129"/>
                <a:gd name="T77" fmla="*/ T76 w 118"/>
                <a:gd name="T78" fmla="+- 0 8209 8196"/>
                <a:gd name="T79" fmla="*/ 8209 h 119"/>
                <a:gd name="T80" fmla="+- 0 1204 1129"/>
                <a:gd name="T81" fmla="*/ T80 w 118"/>
                <a:gd name="T82" fmla="+- 0 8199 8196"/>
                <a:gd name="T83" fmla="*/ 8199 h 119"/>
                <a:gd name="T84" fmla="+- 0 1178 1129"/>
                <a:gd name="T85" fmla="*/ T84 w 118"/>
                <a:gd name="T86" fmla="+- 0 8196 8196"/>
                <a:gd name="T87" fmla="*/ 8196 h 1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118" h="119">
                  <a:moveTo>
                    <a:pt x="49" y="0"/>
                  </a:moveTo>
                  <a:lnTo>
                    <a:pt x="30" y="7"/>
                  </a:lnTo>
                  <a:lnTo>
                    <a:pt x="14" y="21"/>
                  </a:lnTo>
                  <a:lnTo>
                    <a:pt x="3" y="41"/>
                  </a:lnTo>
                  <a:lnTo>
                    <a:pt x="0" y="65"/>
                  </a:lnTo>
                  <a:lnTo>
                    <a:pt x="6" y="86"/>
                  </a:lnTo>
                  <a:lnTo>
                    <a:pt x="19" y="103"/>
                  </a:lnTo>
                  <a:lnTo>
                    <a:pt x="37" y="115"/>
                  </a:lnTo>
                  <a:lnTo>
                    <a:pt x="59" y="119"/>
                  </a:lnTo>
                  <a:lnTo>
                    <a:pt x="75" y="117"/>
                  </a:lnTo>
                  <a:lnTo>
                    <a:pt x="93" y="108"/>
                  </a:lnTo>
                  <a:lnTo>
                    <a:pt x="106" y="93"/>
                  </a:lnTo>
                  <a:lnTo>
                    <a:pt x="115" y="72"/>
                  </a:lnTo>
                  <a:lnTo>
                    <a:pt x="116" y="69"/>
                  </a:lnTo>
                  <a:lnTo>
                    <a:pt x="59" y="69"/>
                  </a:lnTo>
                  <a:lnTo>
                    <a:pt x="59" y="49"/>
                  </a:lnTo>
                  <a:lnTo>
                    <a:pt x="118" y="49"/>
                  </a:lnTo>
                  <a:lnTo>
                    <a:pt x="118" y="46"/>
                  </a:lnTo>
                  <a:lnTo>
                    <a:pt x="110" y="27"/>
                  </a:lnTo>
                  <a:lnTo>
                    <a:pt x="95" y="13"/>
                  </a:lnTo>
                  <a:lnTo>
                    <a:pt x="75" y="3"/>
                  </a:lnTo>
                  <a:lnTo>
                    <a:pt x="4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13" name="Group 67"/>
          <p:cNvGrpSpPr>
            <a:grpSpLocks/>
          </p:cNvGrpSpPr>
          <p:nvPr/>
        </p:nvGrpSpPr>
        <p:grpSpPr bwMode="auto">
          <a:xfrm>
            <a:off x="1000125" y="4975225"/>
            <a:ext cx="74295" cy="75565"/>
            <a:chOff x="1515" y="8195"/>
            <a:chExt cx="117" cy="119"/>
          </a:xfrm>
        </p:grpSpPr>
        <p:sp>
          <p:nvSpPr>
            <p:cNvPr id="3777" name="Freeform 68"/>
            <p:cNvSpPr>
              <a:spLocks/>
            </p:cNvSpPr>
            <p:nvPr/>
          </p:nvSpPr>
          <p:spPr bwMode="auto">
            <a:xfrm>
              <a:off x="1515" y="8195"/>
              <a:ext cx="117" cy="119"/>
            </a:xfrm>
            <a:custGeom>
              <a:avLst/>
              <a:gdLst>
                <a:gd name="T0" fmla="+- 0 1573 1515"/>
                <a:gd name="T1" fmla="*/ T0 w 117"/>
                <a:gd name="T2" fmla="+- 0 8195 8195"/>
                <a:gd name="T3" fmla="*/ 8195 h 119"/>
                <a:gd name="T4" fmla="+- 0 1517 1515"/>
                <a:gd name="T5" fmla="*/ T4 w 117"/>
                <a:gd name="T6" fmla="+- 0 8242 8195"/>
                <a:gd name="T7" fmla="*/ 8242 h 119"/>
                <a:gd name="T8" fmla="+- 0 1515 1515"/>
                <a:gd name="T9" fmla="*/ T8 w 117"/>
                <a:gd name="T10" fmla="+- 0 8268 8195"/>
                <a:gd name="T11" fmla="*/ 8268 h 119"/>
                <a:gd name="T12" fmla="+- 0 1523 1515"/>
                <a:gd name="T13" fmla="*/ T12 w 117"/>
                <a:gd name="T14" fmla="+- 0 8287 8195"/>
                <a:gd name="T15" fmla="*/ 8287 h 119"/>
                <a:gd name="T16" fmla="+- 0 1537 1515"/>
                <a:gd name="T17" fmla="*/ T16 w 117"/>
                <a:gd name="T18" fmla="+- 0 8302 8195"/>
                <a:gd name="T19" fmla="*/ 8302 h 119"/>
                <a:gd name="T20" fmla="+- 0 1558 1515"/>
                <a:gd name="T21" fmla="*/ T20 w 117"/>
                <a:gd name="T22" fmla="+- 0 8311 8195"/>
                <a:gd name="T23" fmla="*/ 8311 h 119"/>
                <a:gd name="T24" fmla="+- 0 1583 1515"/>
                <a:gd name="T25" fmla="*/ T24 w 117"/>
                <a:gd name="T26" fmla="+- 0 8314 8195"/>
                <a:gd name="T27" fmla="*/ 8314 h 119"/>
                <a:gd name="T28" fmla="+- 0 1603 1515"/>
                <a:gd name="T29" fmla="*/ T28 w 117"/>
                <a:gd name="T30" fmla="+- 0 8307 8195"/>
                <a:gd name="T31" fmla="*/ 8307 h 119"/>
                <a:gd name="T32" fmla="+- 0 1619 1515"/>
                <a:gd name="T33" fmla="*/ T32 w 117"/>
                <a:gd name="T34" fmla="+- 0 8293 8195"/>
                <a:gd name="T35" fmla="*/ 8293 h 119"/>
                <a:gd name="T36" fmla="+- 0 1629 1515"/>
                <a:gd name="T37" fmla="*/ T36 w 117"/>
                <a:gd name="T38" fmla="+- 0 8274 8195"/>
                <a:gd name="T39" fmla="*/ 8274 h 119"/>
                <a:gd name="T40" fmla="+- 0 1631 1515"/>
                <a:gd name="T41" fmla="*/ T40 w 117"/>
                <a:gd name="T42" fmla="+- 0 8265 8195"/>
                <a:gd name="T43" fmla="*/ 8265 h 119"/>
                <a:gd name="T44" fmla="+- 0 1573 1515"/>
                <a:gd name="T45" fmla="*/ T44 w 117"/>
                <a:gd name="T46" fmla="+- 0 8265 8195"/>
                <a:gd name="T47" fmla="*/ 8265 h 119"/>
                <a:gd name="T48" fmla="+- 0 1573 1515"/>
                <a:gd name="T49" fmla="*/ T48 w 117"/>
                <a:gd name="T50" fmla="+- 0 8245 8195"/>
                <a:gd name="T51" fmla="*/ 8245 h 119"/>
                <a:gd name="T52" fmla="+- 0 1632 1515"/>
                <a:gd name="T53" fmla="*/ T52 w 117"/>
                <a:gd name="T54" fmla="+- 0 8245 8195"/>
                <a:gd name="T55" fmla="*/ 8245 h 119"/>
                <a:gd name="T56" fmla="+- 0 1627 1515"/>
                <a:gd name="T57" fmla="*/ T56 w 117"/>
                <a:gd name="T58" fmla="+- 0 8228 8195"/>
                <a:gd name="T59" fmla="*/ 8228 h 119"/>
                <a:gd name="T60" fmla="+- 0 1614 1515"/>
                <a:gd name="T61" fmla="*/ T60 w 117"/>
                <a:gd name="T62" fmla="+- 0 8211 8195"/>
                <a:gd name="T63" fmla="*/ 8211 h 119"/>
                <a:gd name="T64" fmla="+- 0 1595 1515"/>
                <a:gd name="T65" fmla="*/ T64 w 117"/>
                <a:gd name="T66" fmla="+- 0 8199 8195"/>
                <a:gd name="T67" fmla="*/ 8199 h 119"/>
                <a:gd name="T68" fmla="+- 0 1573 1515"/>
                <a:gd name="T69" fmla="*/ T68 w 117"/>
                <a:gd name="T70" fmla="+- 0 8195 8195"/>
                <a:gd name="T71" fmla="*/ 8195 h 1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17" h="119">
                  <a:moveTo>
                    <a:pt x="58" y="0"/>
                  </a:moveTo>
                  <a:lnTo>
                    <a:pt x="2" y="47"/>
                  </a:lnTo>
                  <a:lnTo>
                    <a:pt x="0" y="73"/>
                  </a:lnTo>
                  <a:lnTo>
                    <a:pt x="8" y="92"/>
                  </a:lnTo>
                  <a:lnTo>
                    <a:pt x="22" y="107"/>
                  </a:lnTo>
                  <a:lnTo>
                    <a:pt x="43" y="116"/>
                  </a:lnTo>
                  <a:lnTo>
                    <a:pt x="68" y="119"/>
                  </a:lnTo>
                  <a:lnTo>
                    <a:pt x="88" y="112"/>
                  </a:lnTo>
                  <a:lnTo>
                    <a:pt x="104" y="98"/>
                  </a:lnTo>
                  <a:lnTo>
                    <a:pt x="114" y="79"/>
                  </a:lnTo>
                  <a:lnTo>
                    <a:pt x="116" y="70"/>
                  </a:lnTo>
                  <a:lnTo>
                    <a:pt x="58" y="70"/>
                  </a:lnTo>
                  <a:lnTo>
                    <a:pt x="58" y="50"/>
                  </a:lnTo>
                  <a:lnTo>
                    <a:pt x="117" y="50"/>
                  </a:lnTo>
                  <a:lnTo>
                    <a:pt x="112" y="33"/>
                  </a:lnTo>
                  <a:lnTo>
                    <a:pt x="99" y="16"/>
                  </a:lnTo>
                  <a:lnTo>
                    <a:pt x="80" y="4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14" name="Group 65"/>
          <p:cNvGrpSpPr>
            <a:grpSpLocks/>
          </p:cNvGrpSpPr>
          <p:nvPr/>
        </p:nvGrpSpPr>
        <p:grpSpPr bwMode="auto">
          <a:xfrm>
            <a:off x="792480" y="5006975"/>
            <a:ext cx="36830" cy="12700"/>
            <a:chOff x="1188" y="8245"/>
            <a:chExt cx="58" cy="20"/>
          </a:xfrm>
        </p:grpSpPr>
        <p:sp>
          <p:nvSpPr>
            <p:cNvPr id="3776" name="Freeform 66"/>
            <p:cNvSpPr>
              <a:spLocks/>
            </p:cNvSpPr>
            <p:nvPr/>
          </p:nvSpPr>
          <p:spPr bwMode="auto">
            <a:xfrm>
              <a:off x="1188" y="8245"/>
              <a:ext cx="58" cy="20"/>
            </a:xfrm>
            <a:custGeom>
              <a:avLst/>
              <a:gdLst>
                <a:gd name="T0" fmla="+- 0 1247 1188"/>
                <a:gd name="T1" fmla="*/ T0 w 58"/>
                <a:gd name="T2" fmla="+- 0 8245 8245"/>
                <a:gd name="T3" fmla="*/ 8245 h 20"/>
                <a:gd name="T4" fmla="+- 0 1188 1188"/>
                <a:gd name="T5" fmla="*/ T4 w 58"/>
                <a:gd name="T6" fmla="+- 0 8245 8245"/>
                <a:gd name="T7" fmla="*/ 8245 h 20"/>
                <a:gd name="T8" fmla="+- 0 1188 1188"/>
                <a:gd name="T9" fmla="*/ T8 w 58"/>
                <a:gd name="T10" fmla="+- 0 8265 8245"/>
                <a:gd name="T11" fmla="*/ 8265 h 20"/>
                <a:gd name="T12" fmla="+- 0 1245 1188"/>
                <a:gd name="T13" fmla="*/ T12 w 58"/>
                <a:gd name="T14" fmla="+- 0 8265 8245"/>
                <a:gd name="T15" fmla="*/ 8265 h 20"/>
                <a:gd name="T16" fmla="+- 0 1247 1188"/>
                <a:gd name="T17" fmla="*/ T16 w 58"/>
                <a:gd name="T18" fmla="+- 0 8245 8245"/>
                <a:gd name="T19" fmla="*/ 8245 h 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8" h="20">
                  <a:moveTo>
                    <a:pt x="59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57" y="20"/>
                  </a:lnTo>
                  <a:lnTo>
                    <a:pt x="5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15" name="Group 63"/>
          <p:cNvGrpSpPr>
            <a:grpSpLocks/>
          </p:cNvGrpSpPr>
          <p:nvPr/>
        </p:nvGrpSpPr>
        <p:grpSpPr bwMode="auto">
          <a:xfrm>
            <a:off x="828675" y="5006975"/>
            <a:ext cx="172720" cy="12700"/>
            <a:chOff x="1245" y="8245"/>
            <a:chExt cx="272" cy="20"/>
          </a:xfrm>
        </p:grpSpPr>
        <p:sp>
          <p:nvSpPr>
            <p:cNvPr id="3775" name="Freeform 64"/>
            <p:cNvSpPr>
              <a:spLocks/>
            </p:cNvSpPr>
            <p:nvPr/>
          </p:nvSpPr>
          <p:spPr bwMode="auto">
            <a:xfrm>
              <a:off x="1245" y="8245"/>
              <a:ext cx="272" cy="20"/>
            </a:xfrm>
            <a:custGeom>
              <a:avLst/>
              <a:gdLst>
                <a:gd name="T0" fmla="+- 0 1517 1245"/>
                <a:gd name="T1" fmla="*/ T0 w 272"/>
                <a:gd name="T2" fmla="+- 0 8245 8245"/>
                <a:gd name="T3" fmla="*/ 8245 h 20"/>
                <a:gd name="T4" fmla="+- 0 1247 1245"/>
                <a:gd name="T5" fmla="*/ T4 w 272"/>
                <a:gd name="T6" fmla="+- 0 8245 8245"/>
                <a:gd name="T7" fmla="*/ 8245 h 20"/>
                <a:gd name="T8" fmla="+- 0 1245 1245"/>
                <a:gd name="T9" fmla="*/ T8 w 272"/>
                <a:gd name="T10" fmla="+- 0 8265 8245"/>
                <a:gd name="T11" fmla="*/ 8265 h 20"/>
                <a:gd name="T12" fmla="+- 0 1515 1245"/>
                <a:gd name="T13" fmla="*/ T12 w 272"/>
                <a:gd name="T14" fmla="+- 0 8265 8245"/>
                <a:gd name="T15" fmla="*/ 8265 h 20"/>
                <a:gd name="T16" fmla="+- 0 1517 1245"/>
                <a:gd name="T17" fmla="*/ T16 w 272"/>
                <a:gd name="T18" fmla="+- 0 8245 8245"/>
                <a:gd name="T19" fmla="*/ 8245 h 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72" h="20">
                  <a:moveTo>
                    <a:pt x="272" y="0"/>
                  </a:moveTo>
                  <a:lnTo>
                    <a:pt x="2" y="0"/>
                  </a:lnTo>
                  <a:lnTo>
                    <a:pt x="0" y="20"/>
                  </a:lnTo>
                  <a:lnTo>
                    <a:pt x="270" y="20"/>
                  </a:lnTo>
                  <a:lnTo>
                    <a:pt x="27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16" name="Group 61"/>
          <p:cNvGrpSpPr>
            <a:grpSpLocks/>
          </p:cNvGrpSpPr>
          <p:nvPr/>
        </p:nvGrpSpPr>
        <p:grpSpPr bwMode="auto">
          <a:xfrm>
            <a:off x="1036955" y="5006975"/>
            <a:ext cx="38100" cy="12700"/>
            <a:chOff x="1573" y="8245"/>
            <a:chExt cx="60" cy="20"/>
          </a:xfrm>
        </p:grpSpPr>
        <p:sp>
          <p:nvSpPr>
            <p:cNvPr id="3774" name="Freeform 62"/>
            <p:cNvSpPr>
              <a:spLocks/>
            </p:cNvSpPr>
            <p:nvPr/>
          </p:nvSpPr>
          <p:spPr bwMode="auto">
            <a:xfrm>
              <a:off x="1573" y="8245"/>
              <a:ext cx="60" cy="20"/>
            </a:xfrm>
            <a:custGeom>
              <a:avLst/>
              <a:gdLst>
                <a:gd name="T0" fmla="+- 0 1632 1573"/>
                <a:gd name="T1" fmla="*/ T0 w 60"/>
                <a:gd name="T2" fmla="+- 0 8245 8245"/>
                <a:gd name="T3" fmla="*/ 8245 h 20"/>
                <a:gd name="T4" fmla="+- 0 1573 1573"/>
                <a:gd name="T5" fmla="*/ T4 w 60"/>
                <a:gd name="T6" fmla="+- 0 8245 8245"/>
                <a:gd name="T7" fmla="*/ 8245 h 20"/>
                <a:gd name="T8" fmla="+- 0 1573 1573"/>
                <a:gd name="T9" fmla="*/ T8 w 60"/>
                <a:gd name="T10" fmla="+- 0 8265 8245"/>
                <a:gd name="T11" fmla="*/ 8265 h 20"/>
                <a:gd name="T12" fmla="+- 0 1631 1573"/>
                <a:gd name="T13" fmla="*/ T12 w 60"/>
                <a:gd name="T14" fmla="+- 0 8265 8245"/>
                <a:gd name="T15" fmla="*/ 8265 h 20"/>
                <a:gd name="T16" fmla="+- 0 1633 1573"/>
                <a:gd name="T17" fmla="*/ T16 w 60"/>
                <a:gd name="T18" fmla="+- 0 8250 8245"/>
                <a:gd name="T19" fmla="*/ 8250 h 20"/>
                <a:gd name="T20" fmla="+- 0 1632 1573"/>
                <a:gd name="T21" fmla="*/ T20 w 60"/>
                <a:gd name="T22" fmla="+- 0 8245 8245"/>
                <a:gd name="T23" fmla="*/ 8245 h 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0" h="20">
                  <a:moveTo>
                    <a:pt x="59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58" y="20"/>
                  </a:lnTo>
                  <a:lnTo>
                    <a:pt x="60" y="5"/>
                  </a:lnTo>
                  <a:lnTo>
                    <a:pt x="5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17" name="Group 59"/>
          <p:cNvGrpSpPr>
            <a:grpSpLocks/>
          </p:cNvGrpSpPr>
          <p:nvPr/>
        </p:nvGrpSpPr>
        <p:grpSpPr bwMode="auto">
          <a:xfrm>
            <a:off x="999490" y="5398770"/>
            <a:ext cx="75565" cy="74930"/>
            <a:chOff x="1514" y="8862"/>
            <a:chExt cx="119" cy="118"/>
          </a:xfrm>
        </p:grpSpPr>
        <p:sp>
          <p:nvSpPr>
            <p:cNvPr id="3773" name="Freeform 60"/>
            <p:cNvSpPr>
              <a:spLocks/>
            </p:cNvSpPr>
            <p:nvPr/>
          </p:nvSpPr>
          <p:spPr bwMode="auto">
            <a:xfrm>
              <a:off x="1514" y="8862"/>
              <a:ext cx="119" cy="118"/>
            </a:xfrm>
            <a:custGeom>
              <a:avLst/>
              <a:gdLst>
                <a:gd name="T0" fmla="+- 0 1560 1514"/>
                <a:gd name="T1" fmla="*/ T0 w 119"/>
                <a:gd name="T2" fmla="+- 0 8862 8862"/>
                <a:gd name="T3" fmla="*/ 8862 h 118"/>
                <a:gd name="T4" fmla="+- 0 1541 1514"/>
                <a:gd name="T5" fmla="*/ T4 w 119"/>
                <a:gd name="T6" fmla="+- 0 8870 8862"/>
                <a:gd name="T7" fmla="*/ 8870 h 118"/>
                <a:gd name="T8" fmla="+- 0 1527 1514"/>
                <a:gd name="T9" fmla="*/ T8 w 119"/>
                <a:gd name="T10" fmla="+- 0 8884 8862"/>
                <a:gd name="T11" fmla="*/ 8884 h 118"/>
                <a:gd name="T12" fmla="+- 0 1517 1514"/>
                <a:gd name="T13" fmla="*/ T12 w 119"/>
                <a:gd name="T14" fmla="+- 0 8905 8862"/>
                <a:gd name="T15" fmla="*/ 8905 h 118"/>
                <a:gd name="T16" fmla="+- 0 1514 1514"/>
                <a:gd name="T17" fmla="*/ T16 w 119"/>
                <a:gd name="T18" fmla="+- 0 8930 8862"/>
                <a:gd name="T19" fmla="*/ 8930 h 118"/>
                <a:gd name="T20" fmla="+- 0 1521 1514"/>
                <a:gd name="T21" fmla="*/ T20 w 119"/>
                <a:gd name="T22" fmla="+- 0 8950 8862"/>
                <a:gd name="T23" fmla="*/ 8950 h 118"/>
                <a:gd name="T24" fmla="+- 0 1535 1514"/>
                <a:gd name="T25" fmla="*/ T24 w 119"/>
                <a:gd name="T26" fmla="+- 0 8966 8862"/>
                <a:gd name="T27" fmla="*/ 8966 h 118"/>
                <a:gd name="T28" fmla="+- 0 1555 1514"/>
                <a:gd name="T29" fmla="*/ T28 w 119"/>
                <a:gd name="T30" fmla="+- 0 8976 8862"/>
                <a:gd name="T31" fmla="*/ 8976 h 118"/>
                <a:gd name="T32" fmla="+- 0 1579 1514"/>
                <a:gd name="T33" fmla="*/ T32 w 119"/>
                <a:gd name="T34" fmla="+- 0 8980 8862"/>
                <a:gd name="T35" fmla="*/ 8980 h 118"/>
                <a:gd name="T36" fmla="+- 0 1600 1514"/>
                <a:gd name="T37" fmla="*/ T36 w 119"/>
                <a:gd name="T38" fmla="+- 0 8974 8862"/>
                <a:gd name="T39" fmla="*/ 8974 h 118"/>
                <a:gd name="T40" fmla="+- 0 1617 1514"/>
                <a:gd name="T41" fmla="*/ T40 w 119"/>
                <a:gd name="T42" fmla="+- 0 8961 8862"/>
                <a:gd name="T43" fmla="*/ 8961 h 118"/>
                <a:gd name="T44" fmla="+- 0 1629 1514"/>
                <a:gd name="T45" fmla="*/ T44 w 119"/>
                <a:gd name="T46" fmla="+- 0 8942 8862"/>
                <a:gd name="T47" fmla="*/ 8942 h 118"/>
                <a:gd name="T48" fmla="+- 0 1633 1514"/>
                <a:gd name="T49" fmla="*/ T48 w 119"/>
                <a:gd name="T50" fmla="+- 0 8920 8862"/>
                <a:gd name="T51" fmla="*/ 8920 h 118"/>
                <a:gd name="T52" fmla="+- 0 1563 1514"/>
                <a:gd name="T53" fmla="*/ T52 w 119"/>
                <a:gd name="T54" fmla="+- 0 8920 8862"/>
                <a:gd name="T55" fmla="*/ 8920 h 118"/>
                <a:gd name="T56" fmla="+- 0 1563 1514"/>
                <a:gd name="T57" fmla="*/ T56 w 119"/>
                <a:gd name="T58" fmla="+- 0 8862 8862"/>
                <a:gd name="T59" fmla="*/ 8862 h 118"/>
                <a:gd name="T60" fmla="+- 0 1560 1514"/>
                <a:gd name="T61" fmla="*/ T60 w 119"/>
                <a:gd name="T62" fmla="+- 0 8862 8862"/>
                <a:gd name="T63" fmla="*/ 8862 h 1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19" h="118">
                  <a:moveTo>
                    <a:pt x="46" y="0"/>
                  </a:moveTo>
                  <a:lnTo>
                    <a:pt x="27" y="8"/>
                  </a:lnTo>
                  <a:lnTo>
                    <a:pt x="13" y="22"/>
                  </a:lnTo>
                  <a:lnTo>
                    <a:pt x="3" y="43"/>
                  </a:lnTo>
                  <a:lnTo>
                    <a:pt x="0" y="68"/>
                  </a:lnTo>
                  <a:lnTo>
                    <a:pt x="7" y="88"/>
                  </a:lnTo>
                  <a:lnTo>
                    <a:pt x="21" y="104"/>
                  </a:lnTo>
                  <a:lnTo>
                    <a:pt x="41" y="114"/>
                  </a:lnTo>
                  <a:lnTo>
                    <a:pt x="65" y="118"/>
                  </a:lnTo>
                  <a:lnTo>
                    <a:pt x="86" y="112"/>
                  </a:lnTo>
                  <a:lnTo>
                    <a:pt x="103" y="99"/>
                  </a:lnTo>
                  <a:lnTo>
                    <a:pt x="115" y="80"/>
                  </a:lnTo>
                  <a:lnTo>
                    <a:pt x="119" y="58"/>
                  </a:lnTo>
                  <a:lnTo>
                    <a:pt x="49" y="58"/>
                  </a:lnTo>
                  <a:lnTo>
                    <a:pt x="49" y="0"/>
                  </a:lnTo>
                  <a:lnTo>
                    <a:pt x="4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18" name="Group 57"/>
          <p:cNvGrpSpPr>
            <a:grpSpLocks/>
          </p:cNvGrpSpPr>
          <p:nvPr/>
        </p:nvGrpSpPr>
        <p:grpSpPr bwMode="auto">
          <a:xfrm>
            <a:off x="1030605" y="5398770"/>
            <a:ext cx="12700" cy="36830"/>
            <a:chOff x="1563" y="8862"/>
            <a:chExt cx="20" cy="58"/>
          </a:xfrm>
        </p:grpSpPr>
        <p:sp>
          <p:nvSpPr>
            <p:cNvPr id="3772" name="Freeform 58"/>
            <p:cNvSpPr>
              <a:spLocks/>
            </p:cNvSpPr>
            <p:nvPr/>
          </p:nvSpPr>
          <p:spPr bwMode="auto">
            <a:xfrm>
              <a:off x="1563" y="8862"/>
              <a:ext cx="20" cy="58"/>
            </a:xfrm>
            <a:custGeom>
              <a:avLst/>
              <a:gdLst>
                <a:gd name="T0" fmla="+- 0 1563 1563"/>
                <a:gd name="T1" fmla="*/ T0 w 20"/>
                <a:gd name="T2" fmla="+- 0 8862 8862"/>
                <a:gd name="T3" fmla="*/ 8862 h 58"/>
                <a:gd name="T4" fmla="+- 0 1563 1563"/>
                <a:gd name="T5" fmla="*/ T4 w 20"/>
                <a:gd name="T6" fmla="+- 0 8920 8862"/>
                <a:gd name="T7" fmla="*/ 8920 h 58"/>
                <a:gd name="T8" fmla="+- 0 1583 1563"/>
                <a:gd name="T9" fmla="*/ T8 w 20"/>
                <a:gd name="T10" fmla="+- 0 8920 8862"/>
                <a:gd name="T11" fmla="*/ 8920 h 58"/>
                <a:gd name="T12" fmla="+- 0 1583 1563"/>
                <a:gd name="T13" fmla="*/ T12 w 20"/>
                <a:gd name="T14" fmla="+- 0 8864 8862"/>
                <a:gd name="T15" fmla="*/ 8864 h 58"/>
                <a:gd name="T16" fmla="+- 0 1563 1563"/>
                <a:gd name="T17" fmla="*/ T16 w 20"/>
                <a:gd name="T18" fmla="+- 0 8862 8862"/>
                <a:gd name="T19" fmla="*/ 8862 h 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0" h="58">
                  <a:moveTo>
                    <a:pt x="0" y="0"/>
                  </a:moveTo>
                  <a:lnTo>
                    <a:pt x="0" y="58"/>
                  </a:lnTo>
                  <a:lnTo>
                    <a:pt x="20" y="58"/>
                  </a:lnTo>
                  <a:lnTo>
                    <a:pt x="2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19" name="Group 55"/>
          <p:cNvGrpSpPr>
            <a:grpSpLocks/>
          </p:cNvGrpSpPr>
          <p:nvPr/>
        </p:nvGrpSpPr>
        <p:grpSpPr bwMode="auto">
          <a:xfrm>
            <a:off x="1043305" y="5400040"/>
            <a:ext cx="31750" cy="35560"/>
            <a:chOff x="1583" y="8864"/>
            <a:chExt cx="50" cy="56"/>
          </a:xfrm>
        </p:grpSpPr>
        <p:sp>
          <p:nvSpPr>
            <p:cNvPr id="3771" name="Freeform 56"/>
            <p:cNvSpPr>
              <a:spLocks/>
            </p:cNvSpPr>
            <p:nvPr/>
          </p:nvSpPr>
          <p:spPr bwMode="auto">
            <a:xfrm>
              <a:off x="1583" y="8864"/>
              <a:ext cx="50" cy="56"/>
            </a:xfrm>
            <a:custGeom>
              <a:avLst/>
              <a:gdLst>
                <a:gd name="T0" fmla="+- 0 1583 1583"/>
                <a:gd name="T1" fmla="*/ T0 w 50"/>
                <a:gd name="T2" fmla="+- 0 8864 8864"/>
                <a:gd name="T3" fmla="*/ 8864 h 56"/>
                <a:gd name="T4" fmla="+- 0 1583 1583"/>
                <a:gd name="T5" fmla="*/ T4 w 50"/>
                <a:gd name="T6" fmla="+- 0 8920 8864"/>
                <a:gd name="T7" fmla="*/ 8920 h 56"/>
                <a:gd name="T8" fmla="+- 0 1633 1583"/>
                <a:gd name="T9" fmla="*/ T8 w 50"/>
                <a:gd name="T10" fmla="+- 0 8920 8864"/>
                <a:gd name="T11" fmla="*/ 8920 h 56"/>
                <a:gd name="T12" fmla="+- 0 1586 1583"/>
                <a:gd name="T13" fmla="*/ T12 w 50"/>
                <a:gd name="T14" fmla="+- 0 8864 8864"/>
                <a:gd name="T15" fmla="*/ 8864 h 56"/>
                <a:gd name="T16" fmla="+- 0 1583 1583"/>
                <a:gd name="T17" fmla="*/ T16 w 50"/>
                <a:gd name="T18" fmla="+- 0 8864 8864"/>
                <a:gd name="T19" fmla="*/ 8864 h 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0" h="56">
                  <a:moveTo>
                    <a:pt x="0" y="0"/>
                  </a:moveTo>
                  <a:lnTo>
                    <a:pt x="0" y="56"/>
                  </a:lnTo>
                  <a:lnTo>
                    <a:pt x="50" y="56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20" name="Group 53"/>
          <p:cNvGrpSpPr>
            <a:grpSpLocks/>
          </p:cNvGrpSpPr>
          <p:nvPr/>
        </p:nvGrpSpPr>
        <p:grpSpPr bwMode="auto">
          <a:xfrm>
            <a:off x="1030605" y="5048885"/>
            <a:ext cx="12700" cy="351155"/>
            <a:chOff x="1563" y="8311"/>
            <a:chExt cx="20" cy="553"/>
          </a:xfrm>
        </p:grpSpPr>
        <p:sp>
          <p:nvSpPr>
            <p:cNvPr id="3770" name="Freeform 54"/>
            <p:cNvSpPr>
              <a:spLocks/>
            </p:cNvSpPr>
            <p:nvPr/>
          </p:nvSpPr>
          <p:spPr bwMode="auto">
            <a:xfrm>
              <a:off x="1563" y="8311"/>
              <a:ext cx="20" cy="553"/>
            </a:xfrm>
            <a:custGeom>
              <a:avLst/>
              <a:gdLst>
                <a:gd name="T0" fmla="+- 0 1563 1563"/>
                <a:gd name="T1" fmla="*/ T0 w 20"/>
                <a:gd name="T2" fmla="+- 0 8311 8311"/>
                <a:gd name="T3" fmla="*/ 8311 h 553"/>
                <a:gd name="T4" fmla="+- 0 1563 1563"/>
                <a:gd name="T5" fmla="*/ T4 w 20"/>
                <a:gd name="T6" fmla="+- 0 8862 8311"/>
                <a:gd name="T7" fmla="*/ 8862 h 553"/>
                <a:gd name="T8" fmla="+- 0 1583 1563"/>
                <a:gd name="T9" fmla="*/ T8 w 20"/>
                <a:gd name="T10" fmla="+- 0 8864 8311"/>
                <a:gd name="T11" fmla="*/ 8864 h 553"/>
                <a:gd name="T12" fmla="+- 0 1583 1563"/>
                <a:gd name="T13" fmla="*/ T12 w 20"/>
                <a:gd name="T14" fmla="+- 0 8313 8311"/>
                <a:gd name="T15" fmla="*/ 8313 h 553"/>
                <a:gd name="T16" fmla="+- 0 1563 1563"/>
                <a:gd name="T17" fmla="*/ T16 w 20"/>
                <a:gd name="T18" fmla="+- 0 8311 8311"/>
                <a:gd name="T19" fmla="*/ 8311 h 5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0" h="553">
                  <a:moveTo>
                    <a:pt x="0" y="0"/>
                  </a:moveTo>
                  <a:lnTo>
                    <a:pt x="0" y="551"/>
                  </a:lnTo>
                  <a:lnTo>
                    <a:pt x="20" y="553"/>
                  </a:lnTo>
                  <a:lnTo>
                    <a:pt x="2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21" name="Group 51"/>
          <p:cNvGrpSpPr>
            <a:grpSpLocks/>
          </p:cNvGrpSpPr>
          <p:nvPr/>
        </p:nvGrpSpPr>
        <p:grpSpPr bwMode="auto">
          <a:xfrm>
            <a:off x="1043305" y="5013325"/>
            <a:ext cx="30480" cy="37465"/>
            <a:chOff x="1583" y="8255"/>
            <a:chExt cx="48" cy="59"/>
          </a:xfrm>
        </p:grpSpPr>
        <p:sp>
          <p:nvSpPr>
            <p:cNvPr id="3769" name="Freeform 52"/>
            <p:cNvSpPr>
              <a:spLocks/>
            </p:cNvSpPr>
            <p:nvPr/>
          </p:nvSpPr>
          <p:spPr bwMode="auto">
            <a:xfrm>
              <a:off x="1583" y="8255"/>
              <a:ext cx="48" cy="59"/>
            </a:xfrm>
            <a:custGeom>
              <a:avLst/>
              <a:gdLst>
                <a:gd name="T0" fmla="+- 0 1631 1583"/>
                <a:gd name="T1" fmla="*/ T0 w 48"/>
                <a:gd name="T2" fmla="+- 0 8255 8255"/>
                <a:gd name="T3" fmla="*/ 8255 h 59"/>
                <a:gd name="T4" fmla="+- 0 1583 1583"/>
                <a:gd name="T5" fmla="*/ T4 w 48"/>
                <a:gd name="T6" fmla="+- 0 8255 8255"/>
                <a:gd name="T7" fmla="*/ 8255 h 59"/>
                <a:gd name="T8" fmla="+- 0 1583 1583"/>
                <a:gd name="T9" fmla="*/ T8 w 48"/>
                <a:gd name="T10" fmla="+- 0 8313 8255"/>
                <a:gd name="T11" fmla="*/ 8313 h 59"/>
                <a:gd name="T12" fmla="+- 0 1586 1583"/>
                <a:gd name="T13" fmla="*/ T12 w 48"/>
                <a:gd name="T14" fmla="+- 0 8314 8255"/>
                <a:gd name="T15" fmla="*/ 8314 h 59"/>
                <a:gd name="T16" fmla="+- 0 1605 1583"/>
                <a:gd name="T17" fmla="*/ T16 w 48"/>
                <a:gd name="T18" fmla="+- 0 8306 8255"/>
                <a:gd name="T19" fmla="*/ 8306 h 59"/>
                <a:gd name="T20" fmla="+- 0 1620 1583"/>
                <a:gd name="T21" fmla="*/ T20 w 48"/>
                <a:gd name="T22" fmla="+- 0 8291 8255"/>
                <a:gd name="T23" fmla="*/ 8291 h 59"/>
                <a:gd name="T24" fmla="+- 0 1629 1583"/>
                <a:gd name="T25" fmla="*/ T24 w 48"/>
                <a:gd name="T26" fmla="+- 0 8271 8255"/>
                <a:gd name="T27" fmla="*/ 8271 h 59"/>
                <a:gd name="T28" fmla="+- 0 1631 1583"/>
                <a:gd name="T29" fmla="*/ T28 w 48"/>
                <a:gd name="T30" fmla="+- 0 8255 8255"/>
                <a:gd name="T31" fmla="*/ 8255 h 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48" h="59">
                  <a:moveTo>
                    <a:pt x="48" y="0"/>
                  </a:moveTo>
                  <a:lnTo>
                    <a:pt x="0" y="0"/>
                  </a:lnTo>
                  <a:lnTo>
                    <a:pt x="0" y="58"/>
                  </a:lnTo>
                  <a:lnTo>
                    <a:pt x="3" y="59"/>
                  </a:lnTo>
                  <a:lnTo>
                    <a:pt x="22" y="51"/>
                  </a:lnTo>
                  <a:lnTo>
                    <a:pt x="37" y="36"/>
                  </a:lnTo>
                  <a:lnTo>
                    <a:pt x="46" y="16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22" name="Group 49"/>
          <p:cNvGrpSpPr>
            <a:grpSpLocks/>
          </p:cNvGrpSpPr>
          <p:nvPr/>
        </p:nvGrpSpPr>
        <p:grpSpPr bwMode="auto">
          <a:xfrm>
            <a:off x="1030605" y="5013325"/>
            <a:ext cx="12700" cy="36830"/>
            <a:chOff x="1563" y="8255"/>
            <a:chExt cx="20" cy="58"/>
          </a:xfrm>
        </p:grpSpPr>
        <p:sp>
          <p:nvSpPr>
            <p:cNvPr id="3768" name="Freeform 50"/>
            <p:cNvSpPr>
              <a:spLocks/>
            </p:cNvSpPr>
            <p:nvPr/>
          </p:nvSpPr>
          <p:spPr bwMode="auto">
            <a:xfrm>
              <a:off x="1563" y="8255"/>
              <a:ext cx="20" cy="58"/>
            </a:xfrm>
            <a:custGeom>
              <a:avLst/>
              <a:gdLst>
                <a:gd name="T0" fmla="+- 0 1583 1563"/>
                <a:gd name="T1" fmla="*/ T0 w 20"/>
                <a:gd name="T2" fmla="+- 0 8255 8255"/>
                <a:gd name="T3" fmla="*/ 8255 h 58"/>
                <a:gd name="T4" fmla="+- 0 1563 1563"/>
                <a:gd name="T5" fmla="*/ T4 w 20"/>
                <a:gd name="T6" fmla="+- 0 8255 8255"/>
                <a:gd name="T7" fmla="*/ 8255 h 58"/>
                <a:gd name="T8" fmla="+- 0 1563 1563"/>
                <a:gd name="T9" fmla="*/ T8 w 20"/>
                <a:gd name="T10" fmla="+- 0 8311 8255"/>
                <a:gd name="T11" fmla="*/ 8311 h 58"/>
                <a:gd name="T12" fmla="+- 0 1583 1563"/>
                <a:gd name="T13" fmla="*/ T12 w 20"/>
                <a:gd name="T14" fmla="+- 0 8313 8255"/>
                <a:gd name="T15" fmla="*/ 8313 h 58"/>
                <a:gd name="T16" fmla="+- 0 1583 1563"/>
                <a:gd name="T17" fmla="*/ T16 w 20"/>
                <a:gd name="T18" fmla="+- 0 8255 8255"/>
                <a:gd name="T19" fmla="*/ 8255 h 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0" h="58">
                  <a:moveTo>
                    <a:pt x="20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20" y="58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23" name="Group 47"/>
          <p:cNvGrpSpPr>
            <a:grpSpLocks/>
          </p:cNvGrpSpPr>
          <p:nvPr/>
        </p:nvGrpSpPr>
        <p:grpSpPr bwMode="auto">
          <a:xfrm>
            <a:off x="998855" y="4975225"/>
            <a:ext cx="75565" cy="73660"/>
            <a:chOff x="1513" y="8195"/>
            <a:chExt cx="119" cy="116"/>
          </a:xfrm>
        </p:grpSpPr>
        <p:sp>
          <p:nvSpPr>
            <p:cNvPr id="3767" name="Freeform 48"/>
            <p:cNvSpPr>
              <a:spLocks/>
            </p:cNvSpPr>
            <p:nvPr/>
          </p:nvSpPr>
          <p:spPr bwMode="auto">
            <a:xfrm>
              <a:off x="1513" y="8195"/>
              <a:ext cx="119" cy="116"/>
            </a:xfrm>
            <a:custGeom>
              <a:avLst/>
              <a:gdLst>
                <a:gd name="T0" fmla="+- 0 1568 1513"/>
                <a:gd name="T1" fmla="*/ T0 w 119"/>
                <a:gd name="T2" fmla="+- 0 8195 8195"/>
                <a:gd name="T3" fmla="*/ 8195 h 116"/>
                <a:gd name="T4" fmla="+- 0 1546 1513"/>
                <a:gd name="T5" fmla="*/ T4 w 119"/>
                <a:gd name="T6" fmla="+- 0 8202 8195"/>
                <a:gd name="T7" fmla="*/ 8202 h 116"/>
                <a:gd name="T8" fmla="+- 0 1529 1513"/>
                <a:gd name="T9" fmla="*/ T8 w 119"/>
                <a:gd name="T10" fmla="+- 0 8215 8195"/>
                <a:gd name="T11" fmla="*/ 8215 h 116"/>
                <a:gd name="T12" fmla="+- 0 1517 1513"/>
                <a:gd name="T13" fmla="*/ T12 w 119"/>
                <a:gd name="T14" fmla="+- 0 8233 8195"/>
                <a:gd name="T15" fmla="*/ 8233 h 116"/>
                <a:gd name="T16" fmla="+- 0 1513 1513"/>
                <a:gd name="T17" fmla="*/ T16 w 119"/>
                <a:gd name="T18" fmla="+- 0 8255 8195"/>
                <a:gd name="T19" fmla="*/ 8255 h 116"/>
                <a:gd name="T20" fmla="+- 0 1515 1513"/>
                <a:gd name="T21" fmla="*/ T20 w 119"/>
                <a:gd name="T22" fmla="+- 0 8271 8195"/>
                <a:gd name="T23" fmla="*/ 8271 h 116"/>
                <a:gd name="T24" fmla="+- 0 1524 1513"/>
                <a:gd name="T25" fmla="*/ T24 w 119"/>
                <a:gd name="T26" fmla="+- 0 8288 8195"/>
                <a:gd name="T27" fmla="*/ 8288 h 116"/>
                <a:gd name="T28" fmla="+- 0 1539 1513"/>
                <a:gd name="T29" fmla="*/ T28 w 119"/>
                <a:gd name="T30" fmla="+- 0 8302 8195"/>
                <a:gd name="T31" fmla="*/ 8302 h 116"/>
                <a:gd name="T32" fmla="+- 0 1560 1513"/>
                <a:gd name="T33" fmla="*/ T32 w 119"/>
                <a:gd name="T34" fmla="+- 0 8311 8195"/>
                <a:gd name="T35" fmla="*/ 8311 h 116"/>
                <a:gd name="T36" fmla="+- 0 1563 1513"/>
                <a:gd name="T37" fmla="*/ T36 w 119"/>
                <a:gd name="T38" fmla="+- 0 8311 8195"/>
                <a:gd name="T39" fmla="*/ 8311 h 116"/>
                <a:gd name="T40" fmla="+- 0 1563 1513"/>
                <a:gd name="T41" fmla="*/ T40 w 119"/>
                <a:gd name="T42" fmla="+- 0 8255 8195"/>
                <a:gd name="T43" fmla="*/ 8255 h 116"/>
                <a:gd name="T44" fmla="+- 0 1631 1513"/>
                <a:gd name="T45" fmla="*/ T44 w 119"/>
                <a:gd name="T46" fmla="+- 0 8255 8195"/>
                <a:gd name="T47" fmla="*/ 8255 h 116"/>
                <a:gd name="T48" fmla="+- 0 1632 1513"/>
                <a:gd name="T49" fmla="*/ T48 w 119"/>
                <a:gd name="T50" fmla="+- 0 8245 8195"/>
                <a:gd name="T51" fmla="*/ 8245 h 116"/>
                <a:gd name="T52" fmla="+- 0 1625 1513"/>
                <a:gd name="T53" fmla="*/ T52 w 119"/>
                <a:gd name="T54" fmla="+- 0 8225 8195"/>
                <a:gd name="T55" fmla="*/ 8225 h 116"/>
                <a:gd name="T56" fmla="+- 0 1611 1513"/>
                <a:gd name="T57" fmla="*/ T56 w 119"/>
                <a:gd name="T58" fmla="+- 0 8210 8195"/>
                <a:gd name="T59" fmla="*/ 8210 h 116"/>
                <a:gd name="T60" fmla="+- 0 1592 1513"/>
                <a:gd name="T61" fmla="*/ T60 w 119"/>
                <a:gd name="T62" fmla="+- 0 8199 8195"/>
                <a:gd name="T63" fmla="*/ 8199 h 116"/>
                <a:gd name="T64" fmla="+- 0 1568 1513"/>
                <a:gd name="T65" fmla="*/ T64 w 119"/>
                <a:gd name="T66" fmla="+- 0 8195 8195"/>
                <a:gd name="T67" fmla="*/ 8195 h 1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19" h="116">
                  <a:moveTo>
                    <a:pt x="55" y="0"/>
                  </a:moveTo>
                  <a:lnTo>
                    <a:pt x="33" y="7"/>
                  </a:lnTo>
                  <a:lnTo>
                    <a:pt x="16" y="20"/>
                  </a:lnTo>
                  <a:lnTo>
                    <a:pt x="4" y="38"/>
                  </a:lnTo>
                  <a:lnTo>
                    <a:pt x="0" y="60"/>
                  </a:lnTo>
                  <a:lnTo>
                    <a:pt x="2" y="76"/>
                  </a:lnTo>
                  <a:lnTo>
                    <a:pt x="11" y="93"/>
                  </a:lnTo>
                  <a:lnTo>
                    <a:pt x="26" y="107"/>
                  </a:lnTo>
                  <a:lnTo>
                    <a:pt x="47" y="116"/>
                  </a:lnTo>
                  <a:lnTo>
                    <a:pt x="50" y="116"/>
                  </a:lnTo>
                  <a:lnTo>
                    <a:pt x="50" y="60"/>
                  </a:lnTo>
                  <a:lnTo>
                    <a:pt x="118" y="60"/>
                  </a:lnTo>
                  <a:lnTo>
                    <a:pt x="119" y="50"/>
                  </a:lnTo>
                  <a:lnTo>
                    <a:pt x="112" y="30"/>
                  </a:lnTo>
                  <a:lnTo>
                    <a:pt x="98" y="15"/>
                  </a:lnTo>
                  <a:lnTo>
                    <a:pt x="79" y="4"/>
                  </a:lnTo>
                  <a:lnTo>
                    <a:pt x="5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24" name="Group 45"/>
          <p:cNvGrpSpPr>
            <a:grpSpLocks/>
          </p:cNvGrpSpPr>
          <p:nvPr/>
        </p:nvGrpSpPr>
        <p:grpSpPr bwMode="auto">
          <a:xfrm>
            <a:off x="632460" y="5398135"/>
            <a:ext cx="74930" cy="75565"/>
            <a:chOff x="936" y="8861"/>
            <a:chExt cx="118" cy="119"/>
          </a:xfrm>
        </p:grpSpPr>
        <p:sp>
          <p:nvSpPr>
            <p:cNvPr id="3766" name="Freeform 46"/>
            <p:cNvSpPr>
              <a:spLocks/>
            </p:cNvSpPr>
            <p:nvPr/>
          </p:nvSpPr>
          <p:spPr bwMode="auto">
            <a:xfrm>
              <a:off x="936" y="8861"/>
              <a:ext cx="118" cy="119"/>
            </a:xfrm>
            <a:custGeom>
              <a:avLst/>
              <a:gdLst>
                <a:gd name="T0" fmla="+- 0 986 936"/>
                <a:gd name="T1" fmla="*/ T0 w 118"/>
                <a:gd name="T2" fmla="+- 0 8861 8861"/>
                <a:gd name="T3" fmla="*/ 8861 h 119"/>
                <a:gd name="T4" fmla="+- 0 966 936"/>
                <a:gd name="T5" fmla="*/ T4 w 118"/>
                <a:gd name="T6" fmla="+- 0 8868 8861"/>
                <a:gd name="T7" fmla="*/ 8868 h 119"/>
                <a:gd name="T8" fmla="+- 0 950 936"/>
                <a:gd name="T9" fmla="*/ T8 w 118"/>
                <a:gd name="T10" fmla="+- 0 8882 8861"/>
                <a:gd name="T11" fmla="*/ 8882 h 119"/>
                <a:gd name="T12" fmla="+- 0 940 936"/>
                <a:gd name="T13" fmla="*/ T12 w 118"/>
                <a:gd name="T14" fmla="+- 0 8902 8861"/>
                <a:gd name="T15" fmla="*/ 8902 h 119"/>
                <a:gd name="T16" fmla="+- 0 936 936"/>
                <a:gd name="T17" fmla="*/ T16 w 118"/>
                <a:gd name="T18" fmla="+- 0 8926 8861"/>
                <a:gd name="T19" fmla="*/ 8926 h 119"/>
                <a:gd name="T20" fmla="+- 0 942 936"/>
                <a:gd name="T21" fmla="*/ T20 w 118"/>
                <a:gd name="T22" fmla="+- 0 8947 8861"/>
                <a:gd name="T23" fmla="*/ 8947 h 119"/>
                <a:gd name="T24" fmla="+- 0 955 936"/>
                <a:gd name="T25" fmla="*/ T24 w 118"/>
                <a:gd name="T26" fmla="+- 0 8964 8861"/>
                <a:gd name="T27" fmla="*/ 8964 h 119"/>
                <a:gd name="T28" fmla="+- 0 974 936"/>
                <a:gd name="T29" fmla="*/ T28 w 118"/>
                <a:gd name="T30" fmla="+- 0 8976 8861"/>
                <a:gd name="T31" fmla="*/ 8976 h 119"/>
                <a:gd name="T32" fmla="+- 0 996 936"/>
                <a:gd name="T33" fmla="*/ T32 w 118"/>
                <a:gd name="T34" fmla="+- 0 8980 8861"/>
                <a:gd name="T35" fmla="*/ 8980 h 119"/>
                <a:gd name="T36" fmla="+- 0 1011 936"/>
                <a:gd name="T37" fmla="*/ T36 w 118"/>
                <a:gd name="T38" fmla="+- 0 8978 8861"/>
                <a:gd name="T39" fmla="*/ 8978 h 119"/>
                <a:gd name="T40" fmla="+- 0 1029 936"/>
                <a:gd name="T41" fmla="*/ T40 w 118"/>
                <a:gd name="T42" fmla="+- 0 8969 8861"/>
                <a:gd name="T43" fmla="*/ 8969 h 119"/>
                <a:gd name="T44" fmla="+- 0 1043 936"/>
                <a:gd name="T45" fmla="*/ T44 w 118"/>
                <a:gd name="T46" fmla="+- 0 8954 8861"/>
                <a:gd name="T47" fmla="*/ 8954 h 119"/>
                <a:gd name="T48" fmla="+- 0 1052 936"/>
                <a:gd name="T49" fmla="*/ T48 w 118"/>
                <a:gd name="T50" fmla="+- 0 8933 8861"/>
                <a:gd name="T51" fmla="*/ 8933 h 119"/>
                <a:gd name="T52" fmla="+- 0 1052 936"/>
                <a:gd name="T53" fmla="*/ T52 w 118"/>
                <a:gd name="T54" fmla="+- 0 8930 8861"/>
                <a:gd name="T55" fmla="*/ 8930 h 119"/>
                <a:gd name="T56" fmla="+- 0 996 936"/>
                <a:gd name="T57" fmla="*/ T56 w 118"/>
                <a:gd name="T58" fmla="+- 0 8930 8861"/>
                <a:gd name="T59" fmla="*/ 8930 h 119"/>
                <a:gd name="T60" fmla="+- 0 996 936"/>
                <a:gd name="T61" fmla="*/ T60 w 118"/>
                <a:gd name="T62" fmla="+- 0 8910 8861"/>
                <a:gd name="T63" fmla="*/ 8910 h 119"/>
                <a:gd name="T64" fmla="+- 0 1054 936"/>
                <a:gd name="T65" fmla="*/ T64 w 118"/>
                <a:gd name="T66" fmla="+- 0 8910 8861"/>
                <a:gd name="T67" fmla="*/ 8910 h 119"/>
                <a:gd name="T68" fmla="+- 0 1054 936"/>
                <a:gd name="T69" fmla="*/ T68 w 118"/>
                <a:gd name="T70" fmla="+- 0 8907 8861"/>
                <a:gd name="T71" fmla="*/ 8907 h 119"/>
                <a:gd name="T72" fmla="+- 0 1046 936"/>
                <a:gd name="T73" fmla="*/ T72 w 118"/>
                <a:gd name="T74" fmla="+- 0 8888 8861"/>
                <a:gd name="T75" fmla="*/ 8888 h 119"/>
                <a:gd name="T76" fmla="+- 0 1032 936"/>
                <a:gd name="T77" fmla="*/ T76 w 118"/>
                <a:gd name="T78" fmla="+- 0 8874 8861"/>
                <a:gd name="T79" fmla="*/ 8874 h 119"/>
                <a:gd name="T80" fmla="+- 0 1011 936"/>
                <a:gd name="T81" fmla="*/ T80 w 118"/>
                <a:gd name="T82" fmla="+- 0 8864 8861"/>
                <a:gd name="T83" fmla="*/ 8864 h 119"/>
                <a:gd name="T84" fmla="+- 0 986 936"/>
                <a:gd name="T85" fmla="*/ T84 w 118"/>
                <a:gd name="T86" fmla="+- 0 8861 8861"/>
                <a:gd name="T87" fmla="*/ 8861 h 1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118" h="119">
                  <a:moveTo>
                    <a:pt x="50" y="0"/>
                  </a:moveTo>
                  <a:lnTo>
                    <a:pt x="30" y="7"/>
                  </a:lnTo>
                  <a:lnTo>
                    <a:pt x="14" y="21"/>
                  </a:lnTo>
                  <a:lnTo>
                    <a:pt x="4" y="41"/>
                  </a:lnTo>
                  <a:lnTo>
                    <a:pt x="0" y="65"/>
                  </a:lnTo>
                  <a:lnTo>
                    <a:pt x="6" y="86"/>
                  </a:lnTo>
                  <a:lnTo>
                    <a:pt x="19" y="103"/>
                  </a:lnTo>
                  <a:lnTo>
                    <a:pt x="38" y="115"/>
                  </a:lnTo>
                  <a:lnTo>
                    <a:pt x="60" y="119"/>
                  </a:lnTo>
                  <a:lnTo>
                    <a:pt x="75" y="117"/>
                  </a:lnTo>
                  <a:lnTo>
                    <a:pt x="93" y="108"/>
                  </a:lnTo>
                  <a:lnTo>
                    <a:pt x="107" y="93"/>
                  </a:lnTo>
                  <a:lnTo>
                    <a:pt x="116" y="72"/>
                  </a:lnTo>
                  <a:lnTo>
                    <a:pt x="116" y="69"/>
                  </a:lnTo>
                  <a:lnTo>
                    <a:pt x="60" y="69"/>
                  </a:lnTo>
                  <a:lnTo>
                    <a:pt x="60" y="49"/>
                  </a:lnTo>
                  <a:lnTo>
                    <a:pt x="118" y="49"/>
                  </a:lnTo>
                  <a:lnTo>
                    <a:pt x="118" y="46"/>
                  </a:lnTo>
                  <a:lnTo>
                    <a:pt x="110" y="27"/>
                  </a:lnTo>
                  <a:lnTo>
                    <a:pt x="96" y="13"/>
                  </a:lnTo>
                  <a:lnTo>
                    <a:pt x="75" y="3"/>
                  </a:lnTo>
                  <a:lnTo>
                    <a:pt x="5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25" name="Group 43"/>
          <p:cNvGrpSpPr>
            <a:grpSpLocks/>
          </p:cNvGrpSpPr>
          <p:nvPr/>
        </p:nvGrpSpPr>
        <p:grpSpPr bwMode="auto">
          <a:xfrm>
            <a:off x="1445895" y="5397500"/>
            <a:ext cx="74295" cy="75565"/>
            <a:chOff x="2217" y="8860"/>
            <a:chExt cx="117" cy="119"/>
          </a:xfrm>
        </p:grpSpPr>
        <p:sp>
          <p:nvSpPr>
            <p:cNvPr id="3765" name="Freeform 44"/>
            <p:cNvSpPr>
              <a:spLocks/>
            </p:cNvSpPr>
            <p:nvPr/>
          </p:nvSpPr>
          <p:spPr bwMode="auto">
            <a:xfrm>
              <a:off x="2217" y="8860"/>
              <a:ext cx="117" cy="119"/>
            </a:xfrm>
            <a:custGeom>
              <a:avLst/>
              <a:gdLst>
                <a:gd name="T0" fmla="+- 0 2276 2217"/>
                <a:gd name="T1" fmla="*/ T0 w 117"/>
                <a:gd name="T2" fmla="+- 0 8860 8860"/>
                <a:gd name="T3" fmla="*/ 8860 h 119"/>
                <a:gd name="T4" fmla="+- 0 2220 2217"/>
                <a:gd name="T5" fmla="*/ T4 w 117"/>
                <a:gd name="T6" fmla="+- 0 8907 8860"/>
                <a:gd name="T7" fmla="*/ 8907 h 119"/>
                <a:gd name="T8" fmla="+- 0 2217 2217"/>
                <a:gd name="T9" fmla="*/ T8 w 117"/>
                <a:gd name="T10" fmla="+- 0 8933 8860"/>
                <a:gd name="T11" fmla="*/ 8933 h 119"/>
                <a:gd name="T12" fmla="+- 0 2225 2217"/>
                <a:gd name="T13" fmla="*/ T12 w 117"/>
                <a:gd name="T14" fmla="+- 0 8952 8860"/>
                <a:gd name="T15" fmla="*/ 8952 h 119"/>
                <a:gd name="T16" fmla="+- 0 2240 2217"/>
                <a:gd name="T17" fmla="*/ T16 w 117"/>
                <a:gd name="T18" fmla="+- 0 8967 8860"/>
                <a:gd name="T19" fmla="*/ 8967 h 119"/>
                <a:gd name="T20" fmla="+- 0 2260 2217"/>
                <a:gd name="T21" fmla="*/ T20 w 117"/>
                <a:gd name="T22" fmla="+- 0 8976 8860"/>
                <a:gd name="T23" fmla="*/ 8976 h 119"/>
                <a:gd name="T24" fmla="+- 0 2285 2217"/>
                <a:gd name="T25" fmla="*/ T24 w 117"/>
                <a:gd name="T26" fmla="+- 0 8979 8860"/>
                <a:gd name="T27" fmla="*/ 8979 h 119"/>
                <a:gd name="T28" fmla="+- 0 2305 2217"/>
                <a:gd name="T29" fmla="*/ T28 w 117"/>
                <a:gd name="T30" fmla="+- 0 8972 8860"/>
                <a:gd name="T31" fmla="*/ 8972 h 119"/>
                <a:gd name="T32" fmla="+- 0 2321 2217"/>
                <a:gd name="T33" fmla="*/ T32 w 117"/>
                <a:gd name="T34" fmla="+- 0 8958 8860"/>
                <a:gd name="T35" fmla="*/ 8958 h 119"/>
                <a:gd name="T36" fmla="+- 0 2332 2217"/>
                <a:gd name="T37" fmla="*/ T36 w 117"/>
                <a:gd name="T38" fmla="+- 0 8939 8860"/>
                <a:gd name="T39" fmla="*/ 8939 h 119"/>
                <a:gd name="T40" fmla="+- 0 2333 2217"/>
                <a:gd name="T41" fmla="*/ T40 w 117"/>
                <a:gd name="T42" fmla="+- 0 8930 8860"/>
                <a:gd name="T43" fmla="*/ 8930 h 119"/>
                <a:gd name="T44" fmla="+- 0 2276 2217"/>
                <a:gd name="T45" fmla="*/ T44 w 117"/>
                <a:gd name="T46" fmla="+- 0 8930 8860"/>
                <a:gd name="T47" fmla="*/ 8930 h 119"/>
                <a:gd name="T48" fmla="+- 0 2276 2217"/>
                <a:gd name="T49" fmla="*/ T48 w 117"/>
                <a:gd name="T50" fmla="+- 0 8910 8860"/>
                <a:gd name="T51" fmla="*/ 8910 h 119"/>
                <a:gd name="T52" fmla="+- 0 2334 2217"/>
                <a:gd name="T53" fmla="*/ T52 w 117"/>
                <a:gd name="T54" fmla="+- 0 8910 8860"/>
                <a:gd name="T55" fmla="*/ 8910 h 119"/>
                <a:gd name="T56" fmla="+- 0 2329 2217"/>
                <a:gd name="T57" fmla="*/ T56 w 117"/>
                <a:gd name="T58" fmla="+- 0 8893 8860"/>
                <a:gd name="T59" fmla="*/ 8893 h 119"/>
                <a:gd name="T60" fmla="+- 0 2316 2217"/>
                <a:gd name="T61" fmla="*/ T60 w 117"/>
                <a:gd name="T62" fmla="+- 0 8876 8860"/>
                <a:gd name="T63" fmla="*/ 8876 h 119"/>
                <a:gd name="T64" fmla="+- 0 2298 2217"/>
                <a:gd name="T65" fmla="*/ T64 w 117"/>
                <a:gd name="T66" fmla="+- 0 8864 8860"/>
                <a:gd name="T67" fmla="*/ 8864 h 119"/>
                <a:gd name="T68" fmla="+- 0 2276 2217"/>
                <a:gd name="T69" fmla="*/ T68 w 117"/>
                <a:gd name="T70" fmla="+- 0 8860 8860"/>
                <a:gd name="T71" fmla="*/ 8860 h 1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17" h="119">
                  <a:moveTo>
                    <a:pt x="59" y="0"/>
                  </a:moveTo>
                  <a:lnTo>
                    <a:pt x="3" y="47"/>
                  </a:lnTo>
                  <a:lnTo>
                    <a:pt x="0" y="73"/>
                  </a:lnTo>
                  <a:lnTo>
                    <a:pt x="8" y="92"/>
                  </a:lnTo>
                  <a:lnTo>
                    <a:pt x="23" y="107"/>
                  </a:lnTo>
                  <a:lnTo>
                    <a:pt x="43" y="116"/>
                  </a:lnTo>
                  <a:lnTo>
                    <a:pt x="68" y="119"/>
                  </a:lnTo>
                  <a:lnTo>
                    <a:pt x="88" y="112"/>
                  </a:lnTo>
                  <a:lnTo>
                    <a:pt x="104" y="98"/>
                  </a:lnTo>
                  <a:lnTo>
                    <a:pt x="115" y="79"/>
                  </a:lnTo>
                  <a:lnTo>
                    <a:pt x="116" y="70"/>
                  </a:lnTo>
                  <a:lnTo>
                    <a:pt x="59" y="70"/>
                  </a:lnTo>
                  <a:lnTo>
                    <a:pt x="59" y="50"/>
                  </a:lnTo>
                  <a:lnTo>
                    <a:pt x="117" y="50"/>
                  </a:lnTo>
                  <a:lnTo>
                    <a:pt x="112" y="33"/>
                  </a:lnTo>
                  <a:lnTo>
                    <a:pt x="99" y="16"/>
                  </a:lnTo>
                  <a:lnTo>
                    <a:pt x="81" y="4"/>
                  </a:lnTo>
                  <a:lnTo>
                    <a:pt x="5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26" name="Group 41"/>
          <p:cNvGrpSpPr>
            <a:grpSpLocks/>
          </p:cNvGrpSpPr>
          <p:nvPr/>
        </p:nvGrpSpPr>
        <p:grpSpPr bwMode="auto">
          <a:xfrm>
            <a:off x="670560" y="5429250"/>
            <a:ext cx="36830" cy="12700"/>
            <a:chOff x="996" y="8910"/>
            <a:chExt cx="58" cy="20"/>
          </a:xfrm>
        </p:grpSpPr>
        <p:sp>
          <p:nvSpPr>
            <p:cNvPr id="3764" name="Freeform 42"/>
            <p:cNvSpPr>
              <a:spLocks/>
            </p:cNvSpPr>
            <p:nvPr/>
          </p:nvSpPr>
          <p:spPr bwMode="auto">
            <a:xfrm>
              <a:off x="996" y="8910"/>
              <a:ext cx="58" cy="20"/>
            </a:xfrm>
            <a:custGeom>
              <a:avLst/>
              <a:gdLst>
                <a:gd name="T0" fmla="+- 0 1054 996"/>
                <a:gd name="T1" fmla="*/ T0 w 58"/>
                <a:gd name="T2" fmla="+- 0 8910 8910"/>
                <a:gd name="T3" fmla="*/ 8910 h 20"/>
                <a:gd name="T4" fmla="+- 0 996 996"/>
                <a:gd name="T5" fmla="*/ T4 w 58"/>
                <a:gd name="T6" fmla="+- 0 8910 8910"/>
                <a:gd name="T7" fmla="*/ 8910 h 20"/>
                <a:gd name="T8" fmla="+- 0 996 996"/>
                <a:gd name="T9" fmla="*/ T8 w 58"/>
                <a:gd name="T10" fmla="+- 0 8930 8910"/>
                <a:gd name="T11" fmla="*/ 8930 h 20"/>
                <a:gd name="T12" fmla="+- 0 1052 996"/>
                <a:gd name="T13" fmla="*/ T12 w 58"/>
                <a:gd name="T14" fmla="+- 0 8930 8910"/>
                <a:gd name="T15" fmla="*/ 8930 h 20"/>
                <a:gd name="T16" fmla="+- 0 1054 996"/>
                <a:gd name="T17" fmla="*/ T16 w 58"/>
                <a:gd name="T18" fmla="+- 0 8910 8910"/>
                <a:gd name="T19" fmla="*/ 8910 h 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8" h="20">
                  <a:moveTo>
                    <a:pt x="58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56" y="20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27" name="Group 39"/>
          <p:cNvGrpSpPr>
            <a:grpSpLocks/>
          </p:cNvGrpSpPr>
          <p:nvPr/>
        </p:nvGrpSpPr>
        <p:grpSpPr bwMode="auto">
          <a:xfrm>
            <a:off x="706120" y="5429250"/>
            <a:ext cx="741045" cy="12700"/>
            <a:chOff x="1052" y="8910"/>
            <a:chExt cx="1167" cy="20"/>
          </a:xfrm>
        </p:grpSpPr>
        <p:sp>
          <p:nvSpPr>
            <p:cNvPr id="3763" name="Freeform 40"/>
            <p:cNvSpPr>
              <a:spLocks/>
            </p:cNvSpPr>
            <p:nvPr/>
          </p:nvSpPr>
          <p:spPr bwMode="auto">
            <a:xfrm>
              <a:off x="1052" y="8910"/>
              <a:ext cx="1167" cy="20"/>
            </a:xfrm>
            <a:custGeom>
              <a:avLst/>
              <a:gdLst>
                <a:gd name="T0" fmla="+- 0 2219 1052"/>
                <a:gd name="T1" fmla="*/ T0 w 1167"/>
                <a:gd name="T2" fmla="+- 0 8910 8910"/>
                <a:gd name="T3" fmla="*/ 8910 h 20"/>
                <a:gd name="T4" fmla="+- 0 1054 1052"/>
                <a:gd name="T5" fmla="*/ T4 w 1167"/>
                <a:gd name="T6" fmla="+- 0 8910 8910"/>
                <a:gd name="T7" fmla="*/ 8910 h 20"/>
                <a:gd name="T8" fmla="+- 0 1052 1052"/>
                <a:gd name="T9" fmla="*/ T8 w 1167"/>
                <a:gd name="T10" fmla="+- 0 8930 8910"/>
                <a:gd name="T11" fmla="*/ 8930 h 20"/>
                <a:gd name="T12" fmla="+- 0 2217 1052"/>
                <a:gd name="T13" fmla="*/ T12 w 1167"/>
                <a:gd name="T14" fmla="+- 0 8930 8910"/>
                <a:gd name="T15" fmla="*/ 8930 h 20"/>
                <a:gd name="T16" fmla="+- 0 2219 1052"/>
                <a:gd name="T17" fmla="*/ T16 w 1167"/>
                <a:gd name="T18" fmla="+- 0 8910 8910"/>
                <a:gd name="T19" fmla="*/ 8910 h 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167" h="20">
                  <a:moveTo>
                    <a:pt x="1167" y="0"/>
                  </a:moveTo>
                  <a:lnTo>
                    <a:pt x="2" y="0"/>
                  </a:lnTo>
                  <a:lnTo>
                    <a:pt x="0" y="20"/>
                  </a:lnTo>
                  <a:lnTo>
                    <a:pt x="1165" y="20"/>
                  </a:lnTo>
                  <a:lnTo>
                    <a:pt x="116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28" name="Group 37"/>
          <p:cNvGrpSpPr>
            <a:grpSpLocks/>
          </p:cNvGrpSpPr>
          <p:nvPr/>
        </p:nvGrpSpPr>
        <p:grpSpPr bwMode="auto">
          <a:xfrm>
            <a:off x="1483360" y="5429250"/>
            <a:ext cx="38100" cy="12700"/>
            <a:chOff x="2276" y="8910"/>
            <a:chExt cx="60" cy="20"/>
          </a:xfrm>
        </p:grpSpPr>
        <p:sp>
          <p:nvSpPr>
            <p:cNvPr id="3762" name="Freeform 38"/>
            <p:cNvSpPr>
              <a:spLocks/>
            </p:cNvSpPr>
            <p:nvPr/>
          </p:nvSpPr>
          <p:spPr bwMode="auto">
            <a:xfrm>
              <a:off x="2276" y="8910"/>
              <a:ext cx="60" cy="20"/>
            </a:xfrm>
            <a:custGeom>
              <a:avLst/>
              <a:gdLst>
                <a:gd name="T0" fmla="+- 0 2334 2276"/>
                <a:gd name="T1" fmla="*/ T0 w 60"/>
                <a:gd name="T2" fmla="+- 0 8910 8910"/>
                <a:gd name="T3" fmla="*/ 8910 h 20"/>
                <a:gd name="T4" fmla="+- 0 2276 2276"/>
                <a:gd name="T5" fmla="*/ T4 w 60"/>
                <a:gd name="T6" fmla="+- 0 8910 8910"/>
                <a:gd name="T7" fmla="*/ 8910 h 20"/>
                <a:gd name="T8" fmla="+- 0 2276 2276"/>
                <a:gd name="T9" fmla="*/ T8 w 60"/>
                <a:gd name="T10" fmla="+- 0 8930 8910"/>
                <a:gd name="T11" fmla="*/ 8930 h 20"/>
                <a:gd name="T12" fmla="+- 0 2333 2276"/>
                <a:gd name="T13" fmla="*/ T12 w 60"/>
                <a:gd name="T14" fmla="+- 0 8930 8910"/>
                <a:gd name="T15" fmla="*/ 8930 h 20"/>
                <a:gd name="T16" fmla="+- 0 2335 2276"/>
                <a:gd name="T17" fmla="*/ T16 w 60"/>
                <a:gd name="T18" fmla="+- 0 8915 8910"/>
                <a:gd name="T19" fmla="*/ 8915 h 20"/>
                <a:gd name="T20" fmla="+- 0 2334 2276"/>
                <a:gd name="T21" fmla="*/ T20 w 60"/>
                <a:gd name="T22" fmla="+- 0 8910 8910"/>
                <a:gd name="T23" fmla="*/ 8910 h 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0" h="20">
                  <a:moveTo>
                    <a:pt x="58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57" y="20"/>
                  </a:lnTo>
                  <a:lnTo>
                    <a:pt x="59" y="5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29" name="Group 35"/>
          <p:cNvGrpSpPr>
            <a:grpSpLocks/>
          </p:cNvGrpSpPr>
          <p:nvPr/>
        </p:nvGrpSpPr>
        <p:grpSpPr bwMode="auto">
          <a:xfrm>
            <a:off x="1115060" y="5398135"/>
            <a:ext cx="74930" cy="75565"/>
            <a:chOff x="1696" y="8861"/>
            <a:chExt cx="118" cy="119"/>
          </a:xfrm>
        </p:grpSpPr>
        <p:sp>
          <p:nvSpPr>
            <p:cNvPr id="3761" name="Freeform 36"/>
            <p:cNvSpPr>
              <a:spLocks/>
            </p:cNvSpPr>
            <p:nvPr/>
          </p:nvSpPr>
          <p:spPr bwMode="auto">
            <a:xfrm>
              <a:off x="1696" y="8861"/>
              <a:ext cx="118" cy="119"/>
            </a:xfrm>
            <a:custGeom>
              <a:avLst/>
              <a:gdLst>
                <a:gd name="T0" fmla="+- 0 1746 1696"/>
                <a:gd name="T1" fmla="*/ T0 w 118"/>
                <a:gd name="T2" fmla="+- 0 8861 8861"/>
                <a:gd name="T3" fmla="*/ 8861 h 119"/>
                <a:gd name="T4" fmla="+- 0 1726 1696"/>
                <a:gd name="T5" fmla="*/ T4 w 118"/>
                <a:gd name="T6" fmla="+- 0 8868 8861"/>
                <a:gd name="T7" fmla="*/ 8868 h 119"/>
                <a:gd name="T8" fmla="+- 0 1710 1696"/>
                <a:gd name="T9" fmla="*/ T8 w 118"/>
                <a:gd name="T10" fmla="+- 0 8882 8861"/>
                <a:gd name="T11" fmla="*/ 8882 h 119"/>
                <a:gd name="T12" fmla="+- 0 1700 1696"/>
                <a:gd name="T13" fmla="*/ T12 w 118"/>
                <a:gd name="T14" fmla="+- 0 8902 8861"/>
                <a:gd name="T15" fmla="*/ 8902 h 119"/>
                <a:gd name="T16" fmla="+- 0 1696 1696"/>
                <a:gd name="T17" fmla="*/ T16 w 118"/>
                <a:gd name="T18" fmla="+- 0 8926 8861"/>
                <a:gd name="T19" fmla="*/ 8926 h 119"/>
                <a:gd name="T20" fmla="+- 0 1702 1696"/>
                <a:gd name="T21" fmla="*/ T20 w 118"/>
                <a:gd name="T22" fmla="+- 0 8947 8861"/>
                <a:gd name="T23" fmla="*/ 8947 h 119"/>
                <a:gd name="T24" fmla="+- 0 1715 1696"/>
                <a:gd name="T25" fmla="*/ T24 w 118"/>
                <a:gd name="T26" fmla="+- 0 8964 8861"/>
                <a:gd name="T27" fmla="*/ 8964 h 119"/>
                <a:gd name="T28" fmla="+- 0 1734 1696"/>
                <a:gd name="T29" fmla="*/ T28 w 118"/>
                <a:gd name="T30" fmla="+- 0 8976 8861"/>
                <a:gd name="T31" fmla="*/ 8976 h 119"/>
                <a:gd name="T32" fmla="+- 0 1756 1696"/>
                <a:gd name="T33" fmla="*/ T32 w 118"/>
                <a:gd name="T34" fmla="+- 0 8980 8861"/>
                <a:gd name="T35" fmla="*/ 8980 h 119"/>
                <a:gd name="T36" fmla="+- 0 1771 1696"/>
                <a:gd name="T37" fmla="*/ T36 w 118"/>
                <a:gd name="T38" fmla="+- 0 8978 8861"/>
                <a:gd name="T39" fmla="*/ 8978 h 119"/>
                <a:gd name="T40" fmla="+- 0 1789 1696"/>
                <a:gd name="T41" fmla="*/ T40 w 118"/>
                <a:gd name="T42" fmla="+- 0 8969 8861"/>
                <a:gd name="T43" fmla="*/ 8969 h 119"/>
                <a:gd name="T44" fmla="+- 0 1803 1696"/>
                <a:gd name="T45" fmla="*/ T44 w 118"/>
                <a:gd name="T46" fmla="+- 0 8954 8861"/>
                <a:gd name="T47" fmla="*/ 8954 h 119"/>
                <a:gd name="T48" fmla="+- 0 1812 1696"/>
                <a:gd name="T49" fmla="*/ T48 w 118"/>
                <a:gd name="T50" fmla="+- 0 8933 8861"/>
                <a:gd name="T51" fmla="*/ 8933 h 119"/>
                <a:gd name="T52" fmla="+- 0 1812 1696"/>
                <a:gd name="T53" fmla="*/ T52 w 118"/>
                <a:gd name="T54" fmla="+- 0 8930 8861"/>
                <a:gd name="T55" fmla="*/ 8930 h 119"/>
                <a:gd name="T56" fmla="+- 0 1756 1696"/>
                <a:gd name="T57" fmla="*/ T56 w 118"/>
                <a:gd name="T58" fmla="+- 0 8930 8861"/>
                <a:gd name="T59" fmla="*/ 8930 h 119"/>
                <a:gd name="T60" fmla="+- 0 1756 1696"/>
                <a:gd name="T61" fmla="*/ T60 w 118"/>
                <a:gd name="T62" fmla="+- 0 8910 8861"/>
                <a:gd name="T63" fmla="*/ 8910 h 119"/>
                <a:gd name="T64" fmla="+- 0 1814 1696"/>
                <a:gd name="T65" fmla="*/ T64 w 118"/>
                <a:gd name="T66" fmla="+- 0 8910 8861"/>
                <a:gd name="T67" fmla="*/ 8910 h 119"/>
                <a:gd name="T68" fmla="+- 0 1814 1696"/>
                <a:gd name="T69" fmla="*/ T68 w 118"/>
                <a:gd name="T70" fmla="+- 0 8907 8861"/>
                <a:gd name="T71" fmla="*/ 8907 h 119"/>
                <a:gd name="T72" fmla="+- 0 1806 1696"/>
                <a:gd name="T73" fmla="*/ T72 w 118"/>
                <a:gd name="T74" fmla="+- 0 8888 8861"/>
                <a:gd name="T75" fmla="*/ 8888 h 119"/>
                <a:gd name="T76" fmla="+- 0 1792 1696"/>
                <a:gd name="T77" fmla="*/ T76 w 118"/>
                <a:gd name="T78" fmla="+- 0 8874 8861"/>
                <a:gd name="T79" fmla="*/ 8874 h 119"/>
                <a:gd name="T80" fmla="+- 0 1771 1696"/>
                <a:gd name="T81" fmla="*/ T80 w 118"/>
                <a:gd name="T82" fmla="+- 0 8864 8861"/>
                <a:gd name="T83" fmla="*/ 8864 h 119"/>
                <a:gd name="T84" fmla="+- 0 1746 1696"/>
                <a:gd name="T85" fmla="*/ T84 w 118"/>
                <a:gd name="T86" fmla="+- 0 8861 8861"/>
                <a:gd name="T87" fmla="*/ 8861 h 1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118" h="119">
                  <a:moveTo>
                    <a:pt x="50" y="0"/>
                  </a:moveTo>
                  <a:lnTo>
                    <a:pt x="30" y="7"/>
                  </a:lnTo>
                  <a:lnTo>
                    <a:pt x="14" y="21"/>
                  </a:lnTo>
                  <a:lnTo>
                    <a:pt x="4" y="41"/>
                  </a:lnTo>
                  <a:lnTo>
                    <a:pt x="0" y="65"/>
                  </a:lnTo>
                  <a:lnTo>
                    <a:pt x="6" y="86"/>
                  </a:lnTo>
                  <a:lnTo>
                    <a:pt x="19" y="103"/>
                  </a:lnTo>
                  <a:lnTo>
                    <a:pt x="38" y="115"/>
                  </a:lnTo>
                  <a:lnTo>
                    <a:pt x="60" y="119"/>
                  </a:lnTo>
                  <a:lnTo>
                    <a:pt x="75" y="117"/>
                  </a:lnTo>
                  <a:lnTo>
                    <a:pt x="93" y="108"/>
                  </a:lnTo>
                  <a:lnTo>
                    <a:pt x="107" y="93"/>
                  </a:lnTo>
                  <a:lnTo>
                    <a:pt x="116" y="72"/>
                  </a:lnTo>
                  <a:lnTo>
                    <a:pt x="116" y="69"/>
                  </a:lnTo>
                  <a:lnTo>
                    <a:pt x="60" y="69"/>
                  </a:lnTo>
                  <a:lnTo>
                    <a:pt x="60" y="49"/>
                  </a:lnTo>
                  <a:lnTo>
                    <a:pt x="118" y="49"/>
                  </a:lnTo>
                  <a:lnTo>
                    <a:pt x="118" y="46"/>
                  </a:lnTo>
                  <a:lnTo>
                    <a:pt x="110" y="27"/>
                  </a:lnTo>
                  <a:lnTo>
                    <a:pt x="96" y="13"/>
                  </a:lnTo>
                  <a:lnTo>
                    <a:pt x="75" y="3"/>
                  </a:lnTo>
                  <a:lnTo>
                    <a:pt x="5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30" name="Group 33"/>
          <p:cNvGrpSpPr>
            <a:grpSpLocks/>
          </p:cNvGrpSpPr>
          <p:nvPr/>
        </p:nvGrpSpPr>
        <p:grpSpPr bwMode="auto">
          <a:xfrm>
            <a:off x="1445895" y="5397500"/>
            <a:ext cx="74295" cy="75565"/>
            <a:chOff x="2217" y="8860"/>
            <a:chExt cx="117" cy="119"/>
          </a:xfrm>
        </p:grpSpPr>
        <p:sp>
          <p:nvSpPr>
            <p:cNvPr id="3760" name="Freeform 34"/>
            <p:cNvSpPr>
              <a:spLocks/>
            </p:cNvSpPr>
            <p:nvPr/>
          </p:nvSpPr>
          <p:spPr bwMode="auto">
            <a:xfrm>
              <a:off x="2217" y="8860"/>
              <a:ext cx="117" cy="119"/>
            </a:xfrm>
            <a:custGeom>
              <a:avLst/>
              <a:gdLst>
                <a:gd name="T0" fmla="+- 0 2276 2217"/>
                <a:gd name="T1" fmla="*/ T0 w 117"/>
                <a:gd name="T2" fmla="+- 0 8860 8860"/>
                <a:gd name="T3" fmla="*/ 8860 h 119"/>
                <a:gd name="T4" fmla="+- 0 2220 2217"/>
                <a:gd name="T5" fmla="*/ T4 w 117"/>
                <a:gd name="T6" fmla="+- 0 8907 8860"/>
                <a:gd name="T7" fmla="*/ 8907 h 119"/>
                <a:gd name="T8" fmla="+- 0 2217 2217"/>
                <a:gd name="T9" fmla="*/ T8 w 117"/>
                <a:gd name="T10" fmla="+- 0 8933 8860"/>
                <a:gd name="T11" fmla="*/ 8933 h 119"/>
                <a:gd name="T12" fmla="+- 0 2225 2217"/>
                <a:gd name="T13" fmla="*/ T12 w 117"/>
                <a:gd name="T14" fmla="+- 0 8952 8860"/>
                <a:gd name="T15" fmla="*/ 8952 h 119"/>
                <a:gd name="T16" fmla="+- 0 2240 2217"/>
                <a:gd name="T17" fmla="*/ T16 w 117"/>
                <a:gd name="T18" fmla="+- 0 8967 8860"/>
                <a:gd name="T19" fmla="*/ 8967 h 119"/>
                <a:gd name="T20" fmla="+- 0 2260 2217"/>
                <a:gd name="T21" fmla="*/ T20 w 117"/>
                <a:gd name="T22" fmla="+- 0 8976 8860"/>
                <a:gd name="T23" fmla="*/ 8976 h 119"/>
                <a:gd name="T24" fmla="+- 0 2285 2217"/>
                <a:gd name="T25" fmla="*/ T24 w 117"/>
                <a:gd name="T26" fmla="+- 0 8979 8860"/>
                <a:gd name="T27" fmla="*/ 8979 h 119"/>
                <a:gd name="T28" fmla="+- 0 2305 2217"/>
                <a:gd name="T29" fmla="*/ T28 w 117"/>
                <a:gd name="T30" fmla="+- 0 8972 8860"/>
                <a:gd name="T31" fmla="*/ 8972 h 119"/>
                <a:gd name="T32" fmla="+- 0 2321 2217"/>
                <a:gd name="T33" fmla="*/ T32 w 117"/>
                <a:gd name="T34" fmla="+- 0 8958 8860"/>
                <a:gd name="T35" fmla="*/ 8958 h 119"/>
                <a:gd name="T36" fmla="+- 0 2332 2217"/>
                <a:gd name="T37" fmla="*/ T36 w 117"/>
                <a:gd name="T38" fmla="+- 0 8939 8860"/>
                <a:gd name="T39" fmla="*/ 8939 h 119"/>
                <a:gd name="T40" fmla="+- 0 2333 2217"/>
                <a:gd name="T41" fmla="*/ T40 w 117"/>
                <a:gd name="T42" fmla="+- 0 8930 8860"/>
                <a:gd name="T43" fmla="*/ 8930 h 119"/>
                <a:gd name="T44" fmla="+- 0 2276 2217"/>
                <a:gd name="T45" fmla="*/ T44 w 117"/>
                <a:gd name="T46" fmla="+- 0 8930 8860"/>
                <a:gd name="T47" fmla="*/ 8930 h 119"/>
                <a:gd name="T48" fmla="+- 0 2276 2217"/>
                <a:gd name="T49" fmla="*/ T48 w 117"/>
                <a:gd name="T50" fmla="+- 0 8910 8860"/>
                <a:gd name="T51" fmla="*/ 8910 h 119"/>
                <a:gd name="T52" fmla="+- 0 2334 2217"/>
                <a:gd name="T53" fmla="*/ T52 w 117"/>
                <a:gd name="T54" fmla="+- 0 8910 8860"/>
                <a:gd name="T55" fmla="*/ 8910 h 119"/>
                <a:gd name="T56" fmla="+- 0 2329 2217"/>
                <a:gd name="T57" fmla="*/ T56 w 117"/>
                <a:gd name="T58" fmla="+- 0 8893 8860"/>
                <a:gd name="T59" fmla="*/ 8893 h 119"/>
                <a:gd name="T60" fmla="+- 0 2316 2217"/>
                <a:gd name="T61" fmla="*/ T60 w 117"/>
                <a:gd name="T62" fmla="+- 0 8876 8860"/>
                <a:gd name="T63" fmla="*/ 8876 h 119"/>
                <a:gd name="T64" fmla="+- 0 2298 2217"/>
                <a:gd name="T65" fmla="*/ T64 w 117"/>
                <a:gd name="T66" fmla="+- 0 8864 8860"/>
                <a:gd name="T67" fmla="*/ 8864 h 119"/>
                <a:gd name="T68" fmla="+- 0 2276 2217"/>
                <a:gd name="T69" fmla="*/ T68 w 117"/>
                <a:gd name="T70" fmla="+- 0 8860 8860"/>
                <a:gd name="T71" fmla="*/ 8860 h 1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17" h="119">
                  <a:moveTo>
                    <a:pt x="59" y="0"/>
                  </a:moveTo>
                  <a:lnTo>
                    <a:pt x="3" y="47"/>
                  </a:lnTo>
                  <a:lnTo>
                    <a:pt x="0" y="73"/>
                  </a:lnTo>
                  <a:lnTo>
                    <a:pt x="8" y="92"/>
                  </a:lnTo>
                  <a:lnTo>
                    <a:pt x="23" y="107"/>
                  </a:lnTo>
                  <a:lnTo>
                    <a:pt x="43" y="116"/>
                  </a:lnTo>
                  <a:lnTo>
                    <a:pt x="68" y="119"/>
                  </a:lnTo>
                  <a:lnTo>
                    <a:pt x="88" y="112"/>
                  </a:lnTo>
                  <a:lnTo>
                    <a:pt x="104" y="98"/>
                  </a:lnTo>
                  <a:lnTo>
                    <a:pt x="115" y="79"/>
                  </a:lnTo>
                  <a:lnTo>
                    <a:pt x="116" y="70"/>
                  </a:lnTo>
                  <a:lnTo>
                    <a:pt x="59" y="70"/>
                  </a:lnTo>
                  <a:lnTo>
                    <a:pt x="59" y="50"/>
                  </a:lnTo>
                  <a:lnTo>
                    <a:pt x="117" y="50"/>
                  </a:lnTo>
                  <a:lnTo>
                    <a:pt x="112" y="33"/>
                  </a:lnTo>
                  <a:lnTo>
                    <a:pt x="99" y="16"/>
                  </a:lnTo>
                  <a:lnTo>
                    <a:pt x="81" y="4"/>
                  </a:lnTo>
                  <a:lnTo>
                    <a:pt x="5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31" name="Group 31"/>
          <p:cNvGrpSpPr>
            <a:grpSpLocks/>
          </p:cNvGrpSpPr>
          <p:nvPr/>
        </p:nvGrpSpPr>
        <p:grpSpPr bwMode="auto">
          <a:xfrm>
            <a:off x="1153160" y="5429250"/>
            <a:ext cx="36830" cy="12700"/>
            <a:chOff x="1756" y="8910"/>
            <a:chExt cx="58" cy="20"/>
          </a:xfrm>
        </p:grpSpPr>
        <p:sp>
          <p:nvSpPr>
            <p:cNvPr id="3759" name="Freeform 32"/>
            <p:cNvSpPr>
              <a:spLocks/>
            </p:cNvSpPr>
            <p:nvPr/>
          </p:nvSpPr>
          <p:spPr bwMode="auto">
            <a:xfrm>
              <a:off x="1756" y="8910"/>
              <a:ext cx="58" cy="20"/>
            </a:xfrm>
            <a:custGeom>
              <a:avLst/>
              <a:gdLst>
                <a:gd name="T0" fmla="+- 0 1814 1756"/>
                <a:gd name="T1" fmla="*/ T0 w 58"/>
                <a:gd name="T2" fmla="+- 0 8910 8910"/>
                <a:gd name="T3" fmla="*/ 8910 h 20"/>
                <a:gd name="T4" fmla="+- 0 1756 1756"/>
                <a:gd name="T5" fmla="*/ T4 w 58"/>
                <a:gd name="T6" fmla="+- 0 8910 8910"/>
                <a:gd name="T7" fmla="*/ 8910 h 20"/>
                <a:gd name="T8" fmla="+- 0 1756 1756"/>
                <a:gd name="T9" fmla="*/ T8 w 58"/>
                <a:gd name="T10" fmla="+- 0 8930 8910"/>
                <a:gd name="T11" fmla="*/ 8930 h 20"/>
                <a:gd name="T12" fmla="+- 0 1812 1756"/>
                <a:gd name="T13" fmla="*/ T12 w 58"/>
                <a:gd name="T14" fmla="+- 0 8930 8910"/>
                <a:gd name="T15" fmla="*/ 8930 h 20"/>
                <a:gd name="T16" fmla="+- 0 1814 1756"/>
                <a:gd name="T17" fmla="*/ T16 w 58"/>
                <a:gd name="T18" fmla="+- 0 8910 8910"/>
                <a:gd name="T19" fmla="*/ 8910 h 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58" h="20">
                  <a:moveTo>
                    <a:pt x="58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56" y="20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32" name="Group 29"/>
          <p:cNvGrpSpPr>
            <a:grpSpLocks/>
          </p:cNvGrpSpPr>
          <p:nvPr/>
        </p:nvGrpSpPr>
        <p:grpSpPr bwMode="auto">
          <a:xfrm>
            <a:off x="1188720" y="5429250"/>
            <a:ext cx="258445" cy="12700"/>
            <a:chOff x="1812" y="8910"/>
            <a:chExt cx="407" cy="20"/>
          </a:xfrm>
        </p:grpSpPr>
        <p:sp>
          <p:nvSpPr>
            <p:cNvPr id="3758" name="Freeform 30"/>
            <p:cNvSpPr>
              <a:spLocks/>
            </p:cNvSpPr>
            <p:nvPr/>
          </p:nvSpPr>
          <p:spPr bwMode="auto">
            <a:xfrm>
              <a:off x="1812" y="8910"/>
              <a:ext cx="407" cy="20"/>
            </a:xfrm>
            <a:custGeom>
              <a:avLst/>
              <a:gdLst>
                <a:gd name="T0" fmla="+- 0 2219 1812"/>
                <a:gd name="T1" fmla="*/ T0 w 407"/>
                <a:gd name="T2" fmla="+- 0 8910 8910"/>
                <a:gd name="T3" fmla="*/ 8910 h 20"/>
                <a:gd name="T4" fmla="+- 0 1814 1812"/>
                <a:gd name="T5" fmla="*/ T4 w 407"/>
                <a:gd name="T6" fmla="+- 0 8910 8910"/>
                <a:gd name="T7" fmla="*/ 8910 h 20"/>
                <a:gd name="T8" fmla="+- 0 1812 1812"/>
                <a:gd name="T9" fmla="*/ T8 w 407"/>
                <a:gd name="T10" fmla="+- 0 8930 8910"/>
                <a:gd name="T11" fmla="*/ 8930 h 20"/>
                <a:gd name="T12" fmla="+- 0 2217 1812"/>
                <a:gd name="T13" fmla="*/ T12 w 407"/>
                <a:gd name="T14" fmla="+- 0 8930 8910"/>
                <a:gd name="T15" fmla="*/ 8930 h 20"/>
                <a:gd name="T16" fmla="+- 0 2219 1812"/>
                <a:gd name="T17" fmla="*/ T16 w 407"/>
                <a:gd name="T18" fmla="+- 0 8910 8910"/>
                <a:gd name="T19" fmla="*/ 8910 h 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07" h="20">
                  <a:moveTo>
                    <a:pt x="407" y="0"/>
                  </a:moveTo>
                  <a:lnTo>
                    <a:pt x="2" y="0"/>
                  </a:lnTo>
                  <a:lnTo>
                    <a:pt x="0" y="20"/>
                  </a:lnTo>
                  <a:lnTo>
                    <a:pt x="405" y="20"/>
                  </a:lnTo>
                  <a:lnTo>
                    <a:pt x="40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33" name="Group 27"/>
          <p:cNvGrpSpPr>
            <a:grpSpLocks/>
          </p:cNvGrpSpPr>
          <p:nvPr/>
        </p:nvGrpSpPr>
        <p:grpSpPr bwMode="auto">
          <a:xfrm>
            <a:off x="1483360" y="5429250"/>
            <a:ext cx="38100" cy="12700"/>
            <a:chOff x="2276" y="8910"/>
            <a:chExt cx="60" cy="20"/>
          </a:xfrm>
        </p:grpSpPr>
        <p:sp>
          <p:nvSpPr>
            <p:cNvPr id="3757" name="Freeform 28"/>
            <p:cNvSpPr>
              <a:spLocks/>
            </p:cNvSpPr>
            <p:nvPr/>
          </p:nvSpPr>
          <p:spPr bwMode="auto">
            <a:xfrm>
              <a:off x="2276" y="8910"/>
              <a:ext cx="60" cy="20"/>
            </a:xfrm>
            <a:custGeom>
              <a:avLst/>
              <a:gdLst>
                <a:gd name="T0" fmla="+- 0 2334 2276"/>
                <a:gd name="T1" fmla="*/ T0 w 60"/>
                <a:gd name="T2" fmla="+- 0 8910 8910"/>
                <a:gd name="T3" fmla="*/ 8910 h 20"/>
                <a:gd name="T4" fmla="+- 0 2276 2276"/>
                <a:gd name="T5" fmla="*/ T4 w 60"/>
                <a:gd name="T6" fmla="+- 0 8910 8910"/>
                <a:gd name="T7" fmla="*/ 8910 h 20"/>
                <a:gd name="T8" fmla="+- 0 2276 2276"/>
                <a:gd name="T9" fmla="*/ T8 w 60"/>
                <a:gd name="T10" fmla="+- 0 8930 8910"/>
                <a:gd name="T11" fmla="*/ 8930 h 20"/>
                <a:gd name="T12" fmla="+- 0 2333 2276"/>
                <a:gd name="T13" fmla="*/ T12 w 60"/>
                <a:gd name="T14" fmla="+- 0 8930 8910"/>
                <a:gd name="T15" fmla="*/ 8930 h 20"/>
                <a:gd name="T16" fmla="+- 0 2335 2276"/>
                <a:gd name="T17" fmla="*/ T16 w 60"/>
                <a:gd name="T18" fmla="+- 0 8915 8910"/>
                <a:gd name="T19" fmla="*/ 8915 h 20"/>
                <a:gd name="T20" fmla="+- 0 2334 2276"/>
                <a:gd name="T21" fmla="*/ T20 w 60"/>
                <a:gd name="T22" fmla="+- 0 8910 8910"/>
                <a:gd name="T23" fmla="*/ 8910 h 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0" h="20">
                  <a:moveTo>
                    <a:pt x="58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57" y="20"/>
                  </a:lnTo>
                  <a:lnTo>
                    <a:pt x="59" y="5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34" name="Group 23"/>
          <p:cNvGrpSpPr>
            <a:grpSpLocks/>
          </p:cNvGrpSpPr>
          <p:nvPr/>
        </p:nvGrpSpPr>
        <p:grpSpPr bwMode="auto">
          <a:xfrm>
            <a:off x="368935" y="4258945"/>
            <a:ext cx="76200" cy="1757680"/>
            <a:chOff x="521" y="7067"/>
            <a:chExt cx="120" cy="2768"/>
          </a:xfrm>
        </p:grpSpPr>
        <p:sp>
          <p:nvSpPr>
            <p:cNvPr id="3754" name="Freeform 26"/>
            <p:cNvSpPr>
              <a:spLocks/>
            </p:cNvSpPr>
            <p:nvPr/>
          </p:nvSpPr>
          <p:spPr bwMode="auto">
            <a:xfrm>
              <a:off x="521" y="7067"/>
              <a:ext cx="120" cy="2768"/>
            </a:xfrm>
            <a:custGeom>
              <a:avLst/>
              <a:gdLst>
                <a:gd name="T0" fmla="+- 0 591 521"/>
                <a:gd name="T1" fmla="*/ T0 w 120"/>
                <a:gd name="T2" fmla="+- 0 7247 7067"/>
                <a:gd name="T3" fmla="*/ 7247 h 2768"/>
                <a:gd name="T4" fmla="+- 0 571 521"/>
                <a:gd name="T5" fmla="*/ T4 w 120"/>
                <a:gd name="T6" fmla="+- 0 7247 7067"/>
                <a:gd name="T7" fmla="*/ 7247 h 2768"/>
                <a:gd name="T8" fmla="+- 0 571 521"/>
                <a:gd name="T9" fmla="*/ T8 w 120"/>
                <a:gd name="T10" fmla="+- 0 9835 7067"/>
                <a:gd name="T11" fmla="*/ 9835 h 2768"/>
                <a:gd name="T12" fmla="+- 0 591 521"/>
                <a:gd name="T13" fmla="*/ T12 w 120"/>
                <a:gd name="T14" fmla="+- 0 9835 7067"/>
                <a:gd name="T15" fmla="*/ 9835 h 2768"/>
                <a:gd name="T16" fmla="+- 0 591 521"/>
                <a:gd name="T17" fmla="*/ T16 w 120"/>
                <a:gd name="T18" fmla="+- 0 7247 7067"/>
                <a:gd name="T19" fmla="*/ 7247 h 27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0" h="2768">
                  <a:moveTo>
                    <a:pt x="70" y="180"/>
                  </a:moveTo>
                  <a:lnTo>
                    <a:pt x="50" y="180"/>
                  </a:lnTo>
                  <a:lnTo>
                    <a:pt x="50" y="2768"/>
                  </a:lnTo>
                  <a:lnTo>
                    <a:pt x="70" y="2768"/>
                  </a:lnTo>
                  <a:lnTo>
                    <a:pt x="70" y="1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5" name="Freeform 25"/>
            <p:cNvSpPr>
              <a:spLocks/>
            </p:cNvSpPr>
            <p:nvPr/>
          </p:nvSpPr>
          <p:spPr bwMode="auto">
            <a:xfrm>
              <a:off x="521" y="7067"/>
              <a:ext cx="120" cy="2768"/>
            </a:xfrm>
            <a:custGeom>
              <a:avLst/>
              <a:gdLst>
                <a:gd name="T0" fmla="+- 0 581 521"/>
                <a:gd name="T1" fmla="*/ T0 w 120"/>
                <a:gd name="T2" fmla="+- 0 7067 7067"/>
                <a:gd name="T3" fmla="*/ 7067 h 2768"/>
                <a:gd name="T4" fmla="+- 0 521 521"/>
                <a:gd name="T5" fmla="*/ T4 w 120"/>
                <a:gd name="T6" fmla="+- 0 7267 7067"/>
                <a:gd name="T7" fmla="*/ 7267 h 2768"/>
                <a:gd name="T8" fmla="+- 0 571 521"/>
                <a:gd name="T9" fmla="*/ T8 w 120"/>
                <a:gd name="T10" fmla="+- 0 7267 7067"/>
                <a:gd name="T11" fmla="*/ 7267 h 2768"/>
                <a:gd name="T12" fmla="+- 0 571 521"/>
                <a:gd name="T13" fmla="*/ T12 w 120"/>
                <a:gd name="T14" fmla="+- 0 7247 7067"/>
                <a:gd name="T15" fmla="*/ 7247 h 2768"/>
                <a:gd name="T16" fmla="+- 0 635 521"/>
                <a:gd name="T17" fmla="*/ T16 w 120"/>
                <a:gd name="T18" fmla="+- 0 7247 7067"/>
                <a:gd name="T19" fmla="*/ 7247 h 2768"/>
                <a:gd name="T20" fmla="+- 0 581 521"/>
                <a:gd name="T21" fmla="*/ T20 w 120"/>
                <a:gd name="T22" fmla="+- 0 7067 7067"/>
                <a:gd name="T23" fmla="*/ 7067 h 27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20" h="2768">
                  <a:moveTo>
                    <a:pt x="60" y="0"/>
                  </a:moveTo>
                  <a:lnTo>
                    <a:pt x="0" y="200"/>
                  </a:lnTo>
                  <a:lnTo>
                    <a:pt x="50" y="200"/>
                  </a:lnTo>
                  <a:lnTo>
                    <a:pt x="50" y="180"/>
                  </a:lnTo>
                  <a:lnTo>
                    <a:pt x="114" y="180"/>
                  </a:lnTo>
                  <a:lnTo>
                    <a:pt x="6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6" name="Freeform 24"/>
            <p:cNvSpPr>
              <a:spLocks/>
            </p:cNvSpPr>
            <p:nvPr/>
          </p:nvSpPr>
          <p:spPr bwMode="auto">
            <a:xfrm>
              <a:off x="521" y="7067"/>
              <a:ext cx="120" cy="2768"/>
            </a:xfrm>
            <a:custGeom>
              <a:avLst/>
              <a:gdLst>
                <a:gd name="T0" fmla="+- 0 635 521"/>
                <a:gd name="T1" fmla="*/ T0 w 120"/>
                <a:gd name="T2" fmla="+- 0 7247 7067"/>
                <a:gd name="T3" fmla="*/ 7247 h 2768"/>
                <a:gd name="T4" fmla="+- 0 591 521"/>
                <a:gd name="T5" fmla="*/ T4 w 120"/>
                <a:gd name="T6" fmla="+- 0 7247 7067"/>
                <a:gd name="T7" fmla="*/ 7247 h 2768"/>
                <a:gd name="T8" fmla="+- 0 591 521"/>
                <a:gd name="T9" fmla="*/ T8 w 120"/>
                <a:gd name="T10" fmla="+- 0 7267 7067"/>
                <a:gd name="T11" fmla="*/ 7267 h 2768"/>
                <a:gd name="T12" fmla="+- 0 641 521"/>
                <a:gd name="T13" fmla="*/ T12 w 120"/>
                <a:gd name="T14" fmla="+- 0 7267 7067"/>
                <a:gd name="T15" fmla="*/ 7267 h 2768"/>
                <a:gd name="T16" fmla="+- 0 635 521"/>
                <a:gd name="T17" fmla="*/ T16 w 120"/>
                <a:gd name="T18" fmla="+- 0 7247 7067"/>
                <a:gd name="T19" fmla="*/ 7247 h 27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0" h="2768">
                  <a:moveTo>
                    <a:pt x="114" y="180"/>
                  </a:moveTo>
                  <a:lnTo>
                    <a:pt x="70" y="180"/>
                  </a:lnTo>
                  <a:lnTo>
                    <a:pt x="70" y="200"/>
                  </a:lnTo>
                  <a:lnTo>
                    <a:pt x="120" y="200"/>
                  </a:lnTo>
                  <a:lnTo>
                    <a:pt x="114" y="1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35" name="Group 18"/>
          <p:cNvGrpSpPr>
            <a:grpSpLocks/>
          </p:cNvGrpSpPr>
          <p:nvPr/>
        </p:nvGrpSpPr>
        <p:grpSpPr bwMode="auto">
          <a:xfrm>
            <a:off x="400685" y="5972810"/>
            <a:ext cx="2515235" cy="76200"/>
            <a:chOff x="571" y="9766"/>
            <a:chExt cx="3961" cy="120"/>
          </a:xfrm>
        </p:grpSpPr>
        <p:sp>
          <p:nvSpPr>
            <p:cNvPr id="3750" name="Freeform 22"/>
            <p:cNvSpPr>
              <a:spLocks/>
            </p:cNvSpPr>
            <p:nvPr/>
          </p:nvSpPr>
          <p:spPr bwMode="auto">
            <a:xfrm>
              <a:off x="571" y="9766"/>
              <a:ext cx="3961" cy="120"/>
            </a:xfrm>
            <a:custGeom>
              <a:avLst/>
              <a:gdLst>
                <a:gd name="T0" fmla="+- 0 4500 571"/>
                <a:gd name="T1" fmla="*/ T0 w 3961"/>
                <a:gd name="T2" fmla="+- 0 9816 9766"/>
                <a:gd name="T3" fmla="*/ 9816 h 120"/>
                <a:gd name="T4" fmla="+- 0 4352 571"/>
                <a:gd name="T5" fmla="*/ T4 w 3961"/>
                <a:gd name="T6" fmla="+- 0 9816 9766"/>
                <a:gd name="T7" fmla="*/ 9816 h 120"/>
                <a:gd name="T8" fmla="+- 0 4353 571"/>
                <a:gd name="T9" fmla="*/ T8 w 3961"/>
                <a:gd name="T10" fmla="+- 0 9836 9766"/>
                <a:gd name="T11" fmla="*/ 9836 h 120"/>
                <a:gd name="T12" fmla="+- 0 4333 571"/>
                <a:gd name="T13" fmla="*/ T12 w 3961"/>
                <a:gd name="T14" fmla="+- 0 9836 9766"/>
                <a:gd name="T15" fmla="*/ 9836 h 120"/>
                <a:gd name="T16" fmla="+- 0 4333 571"/>
                <a:gd name="T17" fmla="*/ T16 w 3961"/>
                <a:gd name="T18" fmla="+- 0 9886 9766"/>
                <a:gd name="T19" fmla="*/ 9886 h 120"/>
                <a:gd name="T20" fmla="+- 0 4532 571"/>
                <a:gd name="T21" fmla="*/ T20 w 3961"/>
                <a:gd name="T22" fmla="+- 0 9825 9766"/>
                <a:gd name="T23" fmla="*/ 9825 h 120"/>
                <a:gd name="T24" fmla="+- 0 4500 571"/>
                <a:gd name="T25" fmla="*/ T24 w 3961"/>
                <a:gd name="T26" fmla="+- 0 9816 9766"/>
                <a:gd name="T27" fmla="*/ 9816 h 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3961" h="120">
                  <a:moveTo>
                    <a:pt x="3929" y="50"/>
                  </a:moveTo>
                  <a:lnTo>
                    <a:pt x="3781" y="50"/>
                  </a:lnTo>
                  <a:lnTo>
                    <a:pt x="3782" y="70"/>
                  </a:lnTo>
                  <a:lnTo>
                    <a:pt x="3762" y="70"/>
                  </a:lnTo>
                  <a:lnTo>
                    <a:pt x="3762" y="120"/>
                  </a:lnTo>
                  <a:lnTo>
                    <a:pt x="3961" y="59"/>
                  </a:lnTo>
                  <a:lnTo>
                    <a:pt x="3929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1" name="Freeform 21"/>
            <p:cNvSpPr>
              <a:spLocks/>
            </p:cNvSpPr>
            <p:nvPr/>
          </p:nvSpPr>
          <p:spPr bwMode="auto">
            <a:xfrm>
              <a:off x="571" y="9766"/>
              <a:ext cx="3961" cy="120"/>
            </a:xfrm>
            <a:custGeom>
              <a:avLst/>
              <a:gdLst>
                <a:gd name="T0" fmla="+- 0 4332 571"/>
                <a:gd name="T1" fmla="*/ T0 w 3961"/>
                <a:gd name="T2" fmla="+- 0 9816 9766"/>
                <a:gd name="T3" fmla="*/ 9816 h 120"/>
                <a:gd name="T4" fmla="+- 0 571 571"/>
                <a:gd name="T5" fmla="*/ T4 w 3961"/>
                <a:gd name="T6" fmla="+- 0 9820 9766"/>
                <a:gd name="T7" fmla="*/ 9820 h 120"/>
                <a:gd name="T8" fmla="+- 0 571 571"/>
                <a:gd name="T9" fmla="*/ T8 w 3961"/>
                <a:gd name="T10" fmla="+- 0 9840 9766"/>
                <a:gd name="T11" fmla="*/ 9840 h 120"/>
                <a:gd name="T12" fmla="+- 0 4333 571"/>
                <a:gd name="T13" fmla="*/ T12 w 3961"/>
                <a:gd name="T14" fmla="+- 0 9836 9766"/>
                <a:gd name="T15" fmla="*/ 9836 h 120"/>
                <a:gd name="T16" fmla="+- 0 4332 571"/>
                <a:gd name="T17" fmla="*/ T16 w 3961"/>
                <a:gd name="T18" fmla="+- 0 9816 9766"/>
                <a:gd name="T19" fmla="*/ 9816 h 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961" h="120">
                  <a:moveTo>
                    <a:pt x="3761" y="50"/>
                  </a:moveTo>
                  <a:lnTo>
                    <a:pt x="0" y="54"/>
                  </a:lnTo>
                  <a:lnTo>
                    <a:pt x="0" y="74"/>
                  </a:lnTo>
                  <a:lnTo>
                    <a:pt x="3762" y="70"/>
                  </a:lnTo>
                  <a:lnTo>
                    <a:pt x="3761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2" name="Freeform 20"/>
            <p:cNvSpPr>
              <a:spLocks/>
            </p:cNvSpPr>
            <p:nvPr/>
          </p:nvSpPr>
          <p:spPr bwMode="auto">
            <a:xfrm>
              <a:off x="571" y="9766"/>
              <a:ext cx="3961" cy="120"/>
            </a:xfrm>
            <a:custGeom>
              <a:avLst/>
              <a:gdLst>
                <a:gd name="T0" fmla="+- 0 4352 571"/>
                <a:gd name="T1" fmla="*/ T0 w 3961"/>
                <a:gd name="T2" fmla="+- 0 9816 9766"/>
                <a:gd name="T3" fmla="*/ 9816 h 120"/>
                <a:gd name="T4" fmla="+- 0 4332 571"/>
                <a:gd name="T5" fmla="*/ T4 w 3961"/>
                <a:gd name="T6" fmla="+- 0 9816 9766"/>
                <a:gd name="T7" fmla="*/ 9816 h 120"/>
                <a:gd name="T8" fmla="+- 0 4333 571"/>
                <a:gd name="T9" fmla="*/ T8 w 3961"/>
                <a:gd name="T10" fmla="+- 0 9836 9766"/>
                <a:gd name="T11" fmla="*/ 9836 h 120"/>
                <a:gd name="T12" fmla="+- 0 4353 571"/>
                <a:gd name="T13" fmla="*/ T12 w 3961"/>
                <a:gd name="T14" fmla="+- 0 9836 9766"/>
                <a:gd name="T15" fmla="*/ 9836 h 120"/>
                <a:gd name="T16" fmla="+- 0 4352 571"/>
                <a:gd name="T17" fmla="*/ T16 w 3961"/>
                <a:gd name="T18" fmla="+- 0 9816 9766"/>
                <a:gd name="T19" fmla="*/ 9816 h 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961" h="120">
                  <a:moveTo>
                    <a:pt x="3781" y="50"/>
                  </a:moveTo>
                  <a:lnTo>
                    <a:pt x="3761" y="50"/>
                  </a:lnTo>
                  <a:lnTo>
                    <a:pt x="3762" y="70"/>
                  </a:lnTo>
                  <a:lnTo>
                    <a:pt x="3782" y="70"/>
                  </a:lnTo>
                  <a:lnTo>
                    <a:pt x="3781" y="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53" name="Freeform 19"/>
            <p:cNvSpPr>
              <a:spLocks/>
            </p:cNvSpPr>
            <p:nvPr/>
          </p:nvSpPr>
          <p:spPr bwMode="auto">
            <a:xfrm>
              <a:off x="571" y="9766"/>
              <a:ext cx="3961" cy="120"/>
            </a:xfrm>
            <a:custGeom>
              <a:avLst/>
              <a:gdLst>
                <a:gd name="T0" fmla="+- 0 4332 571"/>
                <a:gd name="T1" fmla="*/ T0 w 3961"/>
                <a:gd name="T2" fmla="+- 0 9766 9766"/>
                <a:gd name="T3" fmla="*/ 9766 h 120"/>
                <a:gd name="T4" fmla="+- 0 4332 571"/>
                <a:gd name="T5" fmla="*/ T4 w 3961"/>
                <a:gd name="T6" fmla="+- 0 9816 9766"/>
                <a:gd name="T7" fmla="*/ 9816 h 120"/>
                <a:gd name="T8" fmla="+- 0 4500 571"/>
                <a:gd name="T9" fmla="*/ T8 w 3961"/>
                <a:gd name="T10" fmla="+- 0 9816 9766"/>
                <a:gd name="T11" fmla="*/ 9816 h 120"/>
                <a:gd name="T12" fmla="+- 0 4332 571"/>
                <a:gd name="T13" fmla="*/ T12 w 3961"/>
                <a:gd name="T14" fmla="+- 0 9766 9766"/>
                <a:gd name="T15" fmla="*/ 9766 h 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3961" h="120">
                  <a:moveTo>
                    <a:pt x="3761" y="0"/>
                  </a:moveTo>
                  <a:lnTo>
                    <a:pt x="3761" y="50"/>
                  </a:lnTo>
                  <a:lnTo>
                    <a:pt x="3929" y="50"/>
                  </a:lnTo>
                  <a:lnTo>
                    <a:pt x="376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36" name="Group 16"/>
          <p:cNvGrpSpPr>
            <a:grpSpLocks/>
          </p:cNvGrpSpPr>
          <p:nvPr/>
        </p:nvGrpSpPr>
        <p:grpSpPr bwMode="auto">
          <a:xfrm>
            <a:off x="995680" y="5393690"/>
            <a:ext cx="81280" cy="85090"/>
            <a:chOff x="1508" y="8854"/>
            <a:chExt cx="128" cy="134"/>
          </a:xfrm>
        </p:grpSpPr>
        <p:sp>
          <p:nvSpPr>
            <p:cNvPr id="3749" name="Freeform 17"/>
            <p:cNvSpPr>
              <a:spLocks/>
            </p:cNvSpPr>
            <p:nvPr/>
          </p:nvSpPr>
          <p:spPr bwMode="auto">
            <a:xfrm>
              <a:off x="1508" y="8854"/>
              <a:ext cx="128" cy="134"/>
            </a:xfrm>
            <a:custGeom>
              <a:avLst/>
              <a:gdLst>
                <a:gd name="T0" fmla="+- 0 1562 1508"/>
                <a:gd name="T1" fmla="*/ T0 w 128"/>
                <a:gd name="T2" fmla="+- 0 8854 8854"/>
                <a:gd name="T3" fmla="*/ 8854 h 134"/>
                <a:gd name="T4" fmla="+- 0 1510 1508"/>
                <a:gd name="T5" fmla="*/ T4 w 128"/>
                <a:gd name="T6" fmla="+- 0 8911 8854"/>
                <a:gd name="T7" fmla="*/ 8911 h 134"/>
                <a:gd name="T8" fmla="+- 0 1508 1508"/>
                <a:gd name="T9" fmla="*/ T8 w 128"/>
                <a:gd name="T10" fmla="+- 0 8939 8854"/>
                <a:gd name="T11" fmla="*/ 8939 h 134"/>
                <a:gd name="T12" fmla="+- 0 1518 1508"/>
                <a:gd name="T13" fmla="*/ T12 w 128"/>
                <a:gd name="T14" fmla="+- 0 8959 8854"/>
                <a:gd name="T15" fmla="*/ 8959 h 134"/>
                <a:gd name="T16" fmla="+- 0 1533 1508"/>
                <a:gd name="T17" fmla="*/ T16 w 128"/>
                <a:gd name="T18" fmla="+- 0 8974 8854"/>
                <a:gd name="T19" fmla="*/ 8974 h 134"/>
                <a:gd name="T20" fmla="+- 0 1552 1508"/>
                <a:gd name="T21" fmla="*/ T20 w 128"/>
                <a:gd name="T22" fmla="+- 0 8984 8854"/>
                <a:gd name="T23" fmla="*/ 8984 h 134"/>
                <a:gd name="T24" fmla="+- 0 1574 1508"/>
                <a:gd name="T25" fmla="*/ T24 w 128"/>
                <a:gd name="T26" fmla="+- 0 8988 8854"/>
                <a:gd name="T27" fmla="*/ 8988 h 134"/>
                <a:gd name="T28" fmla="+- 0 1595 1508"/>
                <a:gd name="T29" fmla="*/ T28 w 128"/>
                <a:gd name="T30" fmla="+- 0 8984 8854"/>
                <a:gd name="T31" fmla="*/ 8984 h 134"/>
                <a:gd name="T32" fmla="+- 0 1614 1508"/>
                <a:gd name="T33" fmla="*/ T32 w 128"/>
                <a:gd name="T34" fmla="+- 0 8974 8854"/>
                <a:gd name="T35" fmla="*/ 8974 h 134"/>
                <a:gd name="T36" fmla="+- 0 1628 1508"/>
                <a:gd name="T37" fmla="*/ T36 w 128"/>
                <a:gd name="T38" fmla="+- 0 8958 8854"/>
                <a:gd name="T39" fmla="*/ 8958 h 134"/>
                <a:gd name="T40" fmla="+- 0 1635 1508"/>
                <a:gd name="T41" fmla="*/ T40 w 128"/>
                <a:gd name="T42" fmla="+- 0 8943 8854"/>
                <a:gd name="T43" fmla="*/ 8943 h 134"/>
                <a:gd name="T44" fmla="+- 0 1573 1508"/>
                <a:gd name="T45" fmla="*/ T44 w 128"/>
                <a:gd name="T46" fmla="+- 0 8943 8854"/>
                <a:gd name="T47" fmla="*/ 8943 h 134"/>
                <a:gd name="T48" fmla="+- 0 1573 1508"/>
                <a:gd name="T49" fmla="*/ T48 w 128"/>
                <a:gd name="T50" fmla="+- 0 8898 8854"/>
                <a:gd name="T51" fmla="*/ 8898 h 134"/>
                <a:gd name="T52" fmla="+- 0 1636 1508"/>
                <a:gd name="T53" fmla="*/ T52 w 128"/>
                <a:gd name="T54" fmla="+- 0 8897 8854"/>
                <a:gd name="T55" fmla="*/ 8897 h 134"/>
                <a:gd name="T56" fmla="+- 0 1636 1508"/>
                <a:gd name="T57" fmla="*/ T56 w 128"/>
                <a:gd name="T58" fmla="+- 0 8895 8854"/>
                <a:gd name="T59" fmla="*/ 8895 h 134"/>
                <a:gd name="T60" fmla="+- 0 1625 1508"/>
                <a:gd name="T61" fmla="*/ T60 w 128"/>
                <a:gd name="T62" fmla="+- 0 8878 8854"/>
                <a:gd name="T63" fmla="*/ 8878 h 134"/>
                <a:gd name="T64" fmla="+- 0 1608 1508"/>
                <a:gd name="T65" fmla="*/ T64 w 128"/>
                <a:gd name="T66" fmla="+- 0 8864 8854"/>
                <a:gd name="T67" fmla="*/ 8864 h 134"/>
                <a:gd name="T68" fmla="+- 0 1587 1508"/>
                <a:gd name="T69" fmla="*/ T68 w 128"/>
                <a:gd name="T70" fmla="+- 0 8856 8854"/>
                <a:gd name="T71" fmla="*/ 8856 h 134"/>
                <a:gd name="T72" fmla="+- 0 1562 1508"/>
                <a:gd name="T73" fmla="*/ T72 w 128"/>
                <a:gd name="T74" fmla="+- 0 8854 8854"/>
                <a:gd name="T75" fmla="*/ 8854 h 1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28" h="134">
                  <a:moveTo>
                    <a:pt x="54" y="0"/>
                  </a:moveTo>
                  <a:lnTo>
                    <a:pt x="2" y="57"/>
                  </a:lnTo>
                  <a:lnTo>
                    <a:pt x="0" y="85"/>
                  </a:lnTo>
                  <a:lnTo>
                    <a:pt x="10" y="105"/>
                  </a:lnTo>
                  <a:lnTo>
                    <a:pt x="25" y="120"/>
                  </a:lnTo>
                  <a:lnTo>
                    <a:pt x="44" y="130"/>
                  </a:lnTo>
                  <a:lnTo>
                    <a:pt x="66" y="134"/>
                  </a:lnTo>
                  <a:lnTo>
                    <a:pt x="87" y="130"/>
                  </a:lnTo>
                  <a:lnTo>
                    <a:pt x="106" y="120"/>
                  </a:lnTo>
                  <a:lnTo>
                    <a:pt x="120" y="104"/>
                  </a:lnTo>
                  <a:lnTo>
                    <a:pt x="127" y="89"/>
                  </a:lnTo>
                  <a:lnTo>
                    <a:pt x="65" y="89"/>
                  </a:lnTo>
                  <a:lnTo>
                    <a:pt x="65" y="44"/>
                  </a:lnTo>
                  <a:lnTo>
                    <a:pt x="128" y="43"/>
                  </a:lnTo>
                  <a:lnTo>
                    <a:pt x="128" y="41"/>
                  </a:lnTo>
                  <a:lnTo>
                    <a:pt x="117" y="24"/>
                  </a:lnTo>
                  <a:lnTo>
                    <a:pt x="100" y="10"/>
                  </a:lnTo>
                  <a:lnTo>
                    <a:pt x="79" y="2"/>
                  </a:lnTo>
                  <a:lnTo>
                    <a:pt x="54" y="0"/>
                  </a:lnTo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37" name="Group 14"/>
          <p:cNvGrpSpPr>
            <a:grpSpLocks/>
          </p:cNvGrpSpPr>
          <p:nvPr/>
        </p:nvGrpSpPr>
        <p:grpSpPr bwMode="auto">
          <a:xfrm>
            <a:off x="1443355" y="5416550"/>
            <a:ext cx="81280" cy="56515"/>
            <a:chOff x="2213" y="8890"/>
            <a:chExt cx="128" cy="89"/>
          </a:xfrm>
        </p:grpSpPr>
        <p:sp>
          <p:nvSpPr>
            <p:cNvPr id="3748" name="Freeform 15"/>
            <p:cNvSpPr>
              <a:spLocks/>
            </p:cNvSpPr>
            <p:nvPr/>
          </p:nvSpPr>
          <p:spPr bwMode="auto">
            <a:xfrm>
              <a:off x="2213" y="8890"/>
              <a:ext cx="128" cy="89"/>
            </a:xfrm>
            <a:custGeom>
              <a:avLst/>
              <a:gdLst>
                <a:gd name="T0" fmla="+- 0 2339 2213"/>
                <a:gd name="T1" fmla="*/ T0 w 128"/>
                <a:gd name="T2" fmla="+- 0 8890 8890"/>
                <a:gd name="T3" fmla="*/ 8890 h 89"/>
                <a:gd name="T4" fmla="+- 0 2275 2213"/>
                <a:gd name="T5" fmla="*/ T4 w 128"/>
                <a:gd name="T6" fmla="+- 0 8890 8890"/>
                <a:gd name="T7" fmla="*/ 8890 h 89"/>
                <a:gd name="T8" fmla="+- 0 2276 2213"/>
                <a:gd name="T9" fmla="*/ T8 w 128"/>
                <a:gd name="T10" fmla="+- 0 8935 8890"/>
                <a:gd name="T11" fmla="*/ 8935 h 89"/>
                <a:gd name="T12" fmla="+- 0 2213 2213"/>
                <a:gd name="T13" fmla="*/ T12 w 128"/>
                <a:gd name="T14" fmla="+- 0 8936 8890"/>
                <a:gd name="T15" fmla="*/ 8936 h 89"/>
                <a:gd name="T16" fmla="+- 0 2262 2213"/>
                <a:gd name="T17" fmla="*/ T16 w 128"/>
                <a:gd name="T18" fmla="+- 0 8977 8890"/>
                <a:gd name="T19" fmla="*/ 8977 h 89"/>
                <a:gd name="T20" fmla="+- 0 2287 2213"/>
                <a:gd name="T21" fmla="*/ T20 w 128"/>
                <a:gd name="T22" fmla="+- 0 8979 8890"/>
                <a:gd name="T23" fmla="*/ 8979 h 89"/>
                <a:gd name="T24" fmla="+- 0 2305 2213"/>
                <a:gd name="T25" fmla="*/ T24 w 128"/>
                <a:gd name="T26" fmla="+- 0 8973 8890"/>
                <a:gd name="T27" fmla="*/ 8973 h 89"/>
                <a:gd name="T28" fmla="+- 0 2321 2213"/>
                <a:gd name="T29" fmla="*/ T28 w 128"/>
                <a:gd name="T30" fmla="+- 0 8961 8890"/>
                <a:gd name="T31" fmla="*/ 8961 h 89"/>
                <a:gd name="T32" fmla="+- 0 2332 2213"/>
                <a:gd name="T33" fmla="*/ T32 w 128"/>
                <a:gd name="T34" fmla="+- 0 8944 8890"/>
                <a:gd name="T35" fmla="*/ 8944 h 89"/>
                <a:gd name="T36" fmla="+- 0 2339 2213"/>
                <a:gd name="T37" fmla="*/ T36 w 128"/>
                <a:gd name="T38" fmla="+- 0 8921 8890"/>
                <a:gd name="T39" fmla="*/ 8921 h 89"/>
                <a:gd name="T40" fmla="+- 0 2340 2213"/>
                <a:gd name="T41" fmla="*/ T40 w 128"/>
                <a:gd name="T42" fmla="+- 0 8894 8890"/>
                <a:gd name="T43" fmla="*/ 8894 h 89"/>
                <a:gd name="T44" fmla="+- 0 2339 2213"/>
                <a:gd name="T45" fmla="*/ T44 w 128"/>
                <a:gd name="T46" fmla="+- 0 8890 8890"/>
                <a:gd name="T47" fmla="*/ 8890 h 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128" h="89">
                  <a:moveTo>
                    <a:pt x="126" y="0"/>
                  </a:moveTo>
                  <a:lnTo>
                    <a:pt x="62" y="0"/>
                  </a:lnTo>
                  <a:lnTo>
                    <a:pt x="63" y="45"/>
                  </a:lnTo>
                  <a:lnTo>
                    <a:pt x="0" y="46"/>
                  </a:lnTo>
                  <a:lnTo>
                    <a:pt x="49" y="87"/>
                  </a:lnTo>
                  <a:lnTo>
                    <a:pt x="74" y="89"/>
                  </a:lnTo>
                  <a:lnTo>
                    <a:pt x="92" y="83"/>
                  </a:lnTo>
                  <a:lnTo>
                    <a:pt x="108" y="71"/>
                  </a:lnTo>
                  <a:lnTo>
                    <a:pt x="119" y="54"/>
                  </a:lnTo>
                  <a:lnTo>
                    <a:pt x="126" y="31"/>
                  </a:lnTo>
                  <a:lnTo>
                    <a:pt x="127" y="4"/>
                  </a:lnTo>
                  <a:lnTo>
                    <a:pt x="126" y="0"/>
                  </a:lnTo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38" name="Group 12"/>
          <p:cNvGrpSpPr>
            <a:grpSpLocks/>
          </p:cNvGrpSpPr>
          <p:nvPr/>
        </p:nvGrpSpPr>
        <p:grpSpPr bwMode="auto">
          <a:xfrm>
            <a:off x="1036955" y="5420995"/>
            <a:ext cx="42545" cy="29210"/>
            <a:chOff x="1573" y="8897"/>
            <a:chExt cx="67" cy="46"/>
          </a:xfrm>
        </p:grpSpPr>
        <p:sp>
          <p:nvSpPr>
            <p:cNvPr id="3747" name="Freeform 13"/>
            <p:cNvSpPr>
              <a:spLocks/>
            </p:cNvSpPr>
            <p:nvPr/>
          </p:nvSpPr>
          <p:spPr bwMode="auto">
            <a:xfrm>
              <a:off x="1573" y="8897"/>
              <a:ext cx="67" cy="46"/>
            </a:xfrm>
            <a:custGeom>
              <a:avLst/>
              <a:gdLst>
                <a:gd name="T0" fmla="+- 0 1636 1573"/>
                <a:gd name="T1" fmla="*/ T0 w 67"/>
                <a:gd name="T2" fmla="+- 0 8897 8897"/>
                <a:gd name="T3" fmla="*/ 8897 h 46"/>
                <a:gd name="T4" fmla="+- 0 1573 1573"/>
                <a:gd name="T5" fmla="*/ T4 w 67"/>
                <a:gd name="T6" fmla="+- 0 8898 8897"/>
                <a:gd name="T7" fmla="*/ 8898 h 46"/>
                <a:gd name="T8" fmla="+- 0 1573 1573"/>
                <a:gd name="T9" fmla="*/ T8 w 67"/>
                <a:gd name="T10" fmla="+- 0 8943 8897"/>
                <a:gd name="T11" fmla="*/ 8943 h 46"/>
                <a:gd name="T12" fmla="+- 0 1636 1573"/>
                <a:gd name="T13" fmla="*/ T12 w 67"/>
                <a:gd name="T14" fmla="+- 0 8942 8897"/>
                <a:gd name="T15" fmla="*/ 8942 h 46"/>
                <a:gd name="T16" fmla="+- 0 1637 1573"/>
                <a:gd name="T17" fmla="*/ T16 w 67"/>
                <a:gd name="T18" fmla="+- 0 8938 8897"/>
                <a:gd name="T19" fmla="*/ 8938 h 46"/>
                <a:gd name="T20" fmla="+- 0 1640 1573"/>
                <a:gd name="T21" fmla="*/ T20 w 67"/>
                <a:gd name="T22" fmla="+- 0 8914 8897"/>
                <a:gd name="T23" fmla="*/ 8914 h 46"/>
                <a:gd name="T24" fmla="+- 0 1636 1573"/>
                <a:gd name="T25" fmla="*/ T24 w 67"/>
                <a:gd name="T26" fmla="+- 0 8897 8897"/>
                <a:gd name="T27" fmla="*/ 8897 h 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67" h="46">
                  <a:moveTo>
                    <a:pt x="63" y="0"/>
                  </a:moveTo>
                  <a:lnTo>
                    <a:pt x="0" y="1"/>
                  </a:lnTo>
                  <a:lnTo>
                    <a:pt x="0" y="46"/>
                  </a:lnTo>
                  <a:lnTo>
                    <a:pt x="63" y="45"/>
                  </a:lnTo>
                  <a:lnTo>
                    <a:pt x="64" y="41"/>
                  </a:lnTo>
                  <a:lnTo>
                    <a:pt x="67" y="17"/>
                  </a:lnTo>
                  <a:lnTo>
                    <a:pt x="63" y="0"/>
                  </a:lnTo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39" name="Group 10"/>
          <p:cNvGrpSpPr>
            <a:grpSpLocks/>
          </p:cNvGrpSpPr>
          <p:nvPr/>
        </p:nvGrpSpPr>
        <p:grpSpPr bwMode="auto">
          <a:xfrm>
            <a:off x="1036955" y="5449570"/>
            <a:ext cx="39370" cy="1270"/>
            <a:chOff x="1573" y="8942"/>
            <a:chExt cx="62" cy="2"/>
          </a:xfrm>
        </p:grpSpPr>
        <p:sp>
          <p:nvSpPr>
            <p:cNvPr id="3746" name="Freeform 11"/>
            <p:cNvSpPr>
              <a:spLocks/>
            </p:cNvSpPr>
            <p:nvPr/>
          </p:nvSpPr>
          <p:spPr bwMode="auto">
            <a:xfrm>
              <a:off x="1573" y="8942"/>
              <a:ext cx="62" cy="2"/>
            </a:xfrm>
            <a:custGeom>
              <a:avLst/>
              <a:gdLst>
                <a:gd name="T0" fmla="+- 0 1636 1573"/>
                <a:gd name="T1" fmla="*/ T0 w 62"/>
                <a:gd name="T2" fmla="+- 0 8942 8942"/>
                <a:gd name="T3" fmla="*/ 8942 h 1"/>
                <a:gd name="T4" fmla="+- 0 1573 1573"/>
                <a:gd name="T5" fmla="*/ T4 w 62"/>
                <a:gd name="T6" fmla="+- 0 8943 8942"/>
                <a:gd name="T7" fmla="*/ 8943 h 1"/>
                <a:gd name="T8" fmla="+- 0 1635 1573"/>
                <a:gd name="T9" fmla="*/ T8 w 62"/>
                <a:gd name="T10" fmla="+- 0 8943 8942"/>
                <a:gd name="T11" fmla="*/ 8943 h 1"/>
                <a:gd name="T12" fmla="+- 0 1636 1573"/>
                <a:gd name="T13" fmla="*/ T12 w 62"/>
                <a:gd name="T14" fmla="+- 0 8942 8942"/>
                <a:gd name="T15" fmla="*/ 8942 h 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62" h="1">
                  <a:moveTo>
                    <a:pt x="63" y="0"/>
                  </a:moveTo>
                  <a:lnTo>
                    <a:pt x="0" y="1"/>
                  </a:lnTo>
                  <a:lnTo>
                    <a:pt x="62" y="1"/>
                  </a:lnTo>
                  <a:lnTo>
                    <a:pt x="63" y="0"/>
                  </a:lnTo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40" name="Group 8"/>
          <p:cNvGrpSpPr>
            <a:grpSpLocks/>
          </p:cNvGrpSpPr>
          <p:nvPr/>
        </p:nvGrpSpPr>
        <p:grpSpPr bwMode="auto">
          <a:xfrm>
            <a:off x="1076960" y="5417185"/>
            <a:ext cx="366395" cy="32385"/>
            <a:chOff x="1636" y="8891"/>
            <a:chExt cx="577" cy="51"/>
          </a:xfrm>
        </p:grpSpPr>
        <p:sp>
          <p:nvSpPr>
            <p:cNvPr id="3745" name="Freeform 9"/>
            <p:cNvSpPr>
              <a:spLocks/>
            </p:cNvSpPr>
            <p:nvPr/>
          </p:nvSpPr>
          <p:spPr bwMode="auto">
            <a:xfrm>
              <a:off x="1636" y="8891"/>
              <a:ext cx="577" cy="51"/>
            </a:xfrm>
            <a:custGeom>
              <a:avLst/>
              <a:gdLst>
                <a:gd name="T0" fmla="+- 0 2213 1636"/>
                <a:gd name="T1" fmla="*/ T0 w 577"/>
                <a:gd name="T2" fmla="+- 0 8891 8891"/>
                <a:gd name="T3" fmla="*/ 8891 h 51"/>
                <a:gd name="T4" fmla="+- 0 1636 1636"/>
                <a:gd name="T5" fmla="*/ T4 w 577"/>
                <a:gd name="T6" fmla="+- 0 8897 8891"/>
                <a:gd name="T7" fmla="*/ 8897 h 51"/>
                <a:gd name="T8" fmla="+- 0 1640 1636"/>
                <a:gd name="T9" fmla="*/ T8 w 577"/>
                <a:gd name="T10" fmla="+- 0 8914 8891"/>
                <a:gd name="T11" fmla="*/ 8914 h 51"/>
                <a:gd name="T12" fmla="+- 0 1637 1636"/>
                <a:gd name="T13" fmla="*/ T12 w 577"/>
                <a:gd name="T14" fmla="+- 0 8938 8891"/>
                <a:gd name="T15" fmla="*/ 8938 h 51"/>
                <a:gd name="T16" fmla="+- 0 1636 1636"/>
                <a:gd name="T17" fmla="*/ T16 w 577"/>
                <a:gd name="T18" fmla="+- 0 8942 8891"/>
                <a:gd name="T19" fmla="*/ 8942 h 51"/>
                <a:gd name="T20" fmla="+- 0 2213 1636"/>
                <a:gd name="T21" fmla="*/ T20 w 577"/>
                <a:gd name="T22" fmla="+- 0 8936 8891"/>
                <a:gd name="T23" fmla="*/ 8936 h 51"/>
                <a:gd name="T24" fmla="+- 0 2208 1636"/>
                <a:gd name="T25" fmla="*/ T24 w 577"/>
                <a:gd name="T26" fmla="+- 0 8918 8891"/>
                <a:gd name="T27" fmla="*/ 8918 h 51"/>
                <a:gd name="T28" fmla="+- 0 2211 1636"/>
                <a:gd name="T29" fmla="*/ T28 w 577"/>
                <a:gd name="T30" fmla="+- 0 8895 8891"/>
                <a:gd name="T31" fmla="*/ 8895 h 51"/>
                <a:gd name="T32" fmla="+- 0 2213 1636"/>
                <a:gd name="T33" fmla="*/ T32 w 577"/>
                <a:gd name="T34" fmla="+- 0 8891 8891"/>
                <a:gd name="T35" fmla="*/ 8891 h 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577" h="51">
                  <a:moveTo>
                    <a:pt x="577" y="0"/>
                  </a:moveTo>
                  <a:lnTo>
                    <a:pt x="0" y="6"/>
                  </a:lnTo>
                  <a:lnTo>
                    <a:pt x="4" y="23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577" y="45"/>
                  </a:lnTo>
                  <a:lnTo>
                    <a:pt x="572" y="27"/>
                  </a:lnTo>
                  <a:lnTo>
                    <a:pt x="575" y="4"/>
                  </a:lnTo>
                  <a:lnTo>
                    <a:pt x="577" y="0"/>
                  </a:lnTo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41" name="Group 6"/>
          <p:cNvGrpSpPr>
            <a:grpSpLocks/>
          </p:cNvGrpSpPr>
          <p:nvPr/>
        </p:nvGrpSpPr>
        <p:grpSpPr bwMode="auto">
          <a:xfrm>
            <a:off x="1440180" y="5416550"/>
            <a:ext cx="43180" cy="29210"/>
            <a:chOff x="2208" y="8890"/>
            <a:chExt cx="68" cy="46"/>
          </a:xfrm>
        </p:grpSpPr>
        <p:sp>
          <p:nvSpPr>
            <p:cNvPr id="3744" name="Freeform 7"/>
            <p:cNvSpPr>
              <a:spLocks/>
            </p:cNvSpPr>
            <p:nvPr/>
          </p:nvSpPr>
          <p:spPr bwMode="auto">
            <a:xfrm>
              <a:off x="2208" y="8890"/>
              <a:ext cx="68" cy="46"/>
            </a:xfrm>
            <a:custGeom>
              <a:avLst/>
              <a:gdLst>
                <a:gd name="T0" fmla="+- 0 2275 2208"/>
                <a:gd name="T1" fmla="*/ T0 w 68"/>
                <a:gd name="T2" fmla="+- 0 8890 8890"/>
                <a:gd name="T3" fmla="*/ 8890 h 46"/>
                <a:gd name="T4" fmla="+- 0 2213 2208"/>
                <a:gd name="T5" fmla="*/ T4 w 68"/>
                <a:gd name="T6" fmla="+- 0 8891 8890"/>
                <a:gd name="T7" fmla="*/ 8891 h 46"/>
                <a:gd name="T8" fmla="+- 0 2211 2208"/>
                <a:gd name="T9" fmla="*/ T8 w 68"/>
                <a:gd name="T10" fmla="+- 0 8895 8890"/>
                <a:gd name="T11" fmla="*/ 8895 h 46"/>
                <a:gd name="T12" fmla="+- 0 2208 2208"/>
                <a:gd name="T13" fmla="*/ T12 w 68"/>
                <a:gd name="T14" fmla="+- 0 8918 8890"/>
                <a:gd name="T15" fmla="*/ 8918 h 46"/>
                <a:gd name="T16" fmla="+- 0 2213 2208"/>
                <a:gd name="T17" fmla="*/ T16 w 68"/>
                <a:gd name="T18" fmla="+- 0 8936 8890"/>
                <a:gd name="T19" fmla="*/ 8936 h 46"/>
                <a:gd name="T20" fmla="+- 0 2276 2208"/>
                <a:gd name="T21" fmla="*/ T20 w 68"/>
                <a:gd name="T22" fmla="+- 0 8935 8890"/>
                <a:gd name="T23" fmla="*/ 8935 h 46"/>
                <a:gd name="T24" fmla="+- 0 2275 2208"/>
                <a:gd name="T25" fmla="*/ T24 w 68"/>
                <a:gd name="T26" fmla="+- 0 8890 8890"/>
                <a:gd name="T27" fmla="*/ 8890 h 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68" h="46">
                  <a:moveTo>
                    <a:pt x="67" y="0"/>
                  </a:moveTo>
                  <a:lnTo>
                    <a:pt x="5" y="1"/>
                  </a:lnTo>
                  <a:lnTo>
                    <a:pt x="3" y="5"/>
                  </a:lnTo>
                  <a:lnTo>
                    <a:pt x="0" y="28"/>
                  </a:lnTo>
                  <a:lnTo>
                    <a:pt x="5" y="46"/>
                  </a:lnTo>
                  <a:lnTo>
                    <a:pt x="68" y="45"/>
                  </a:lnTo>
                  <a:lnTo>
                    <a:pt x="67" y="0"/>
                  </a:lnTo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742" name="Group 4"/>
          <p:cNvGrpSpPr>
            <a:grpSpLocks/>
          </p:cNvGrpSpPr>
          <p:nvPr/>
        </p:nvGrpSpPr>
        <p:grpSpPr bwMode="auto">
          <a:xfrm>
            <a:off x="1443355" y="5387975"/>
            <a:ext cx="79375" cy="29210"/>
            <a:chOff x="2213" y="8845"/>
            <a:chExt cx="125" cy="46"/>
          </a:xfrm>
        </p:grpSpPr>
        <p:sp>
          <p:nvSpPr>
            <p:cNvPr id="3743" name="Freeform 5"/>
            <p:cNvSpPr>
              <a:spLocks/>
            </p:cNvSpPr>
            <p:nvPr/>
          </p:nvSpPr>
          <p:spPr bwMode="auto">
            <a:xfrm>
              <a:off x="2213" y="8845"/>
              <a:ext cx="125" cy="46"/>
            </a:xfrm>
            <a:custGeom>
              <a:avLst/>
              <a:gdLst>
                <a:gd name="T0" fmla="+- 0 2275 2213"/>
                <a:gd name="T1" fmla="*/ T0 w 125"/>
                <a:gd name="T2" fmla="+- 0 8845 8845"/>
                <a:gd name="T3" fmla="*/ 8845 h 46"/>
                <a:gd name="T4" fmla="+- 0 2254 2213"/>
                <a:gd name="T5" fmla="*/ T4 w 125"/>
                <a:gd name="T6" fmla="+- 0 8849 8845"/>
                <a:gd name="T7" fmla="*/ 8849 h 46"/>
                <a:gd name="T8" fmla="+- 0 2235 2213"/>
                <a:gd name="T9" fmla="*/ T8 w 125"/>
                <a:gd name="T10" fmla="+- 0 8859 8845"/>
                <a:gd name="T11" fmla="*/ 8859 h 46"/>
                <a:gd name="T12" fmla="+- 0 2221 2213"/>
                <a:gd name="T13" fmla="*/ T12 w 125"/>
                <a:gd name="T14" fmla="+- 0 8874 8845"/>
                <a:gd name="T15" fmla="*/ 8874 h 46"/>
                <a:gd name="T16" fmla="+- 0 2213 2213"/>
                <a:gd name="T17" fmla="*/ T16 w 125"/>
                <a:gd name="T18" fmla="+- 0 8891 8845"/>
                <a:gd name="T19" fmla="*/ 8891 h 46"/>
                <a:gd name="T20" fmla="+- 0 2275 2213"/>
                <a:gd name="T21" fmla="*/ T20 w 125"/>
                <a:gd name="T22" fmla="+- 0 8890 8845"/>
                <a:gd name="T23" fmla="*/ 8890 h 46"/>
                <a:gd name="T24" fmla="+- 0 2339 2213"/>
                <a:gd name="T25" fmla="*/ T24 w 125"/>
                <a:gd name="T26" fmla="+- 0 8890 8845"/>
                <a:gd name="T27" fmla="*/ 8890 h 46"/>
                <a:gd name="T28" fmla="+- 0 2331 2213"/>
                <a:gd name="T29" fmla="*/ T28 w 125"/>
                <a:gd name="T30" fmla="+- 0 8874 8845"/>
                <a:gd name="T31" fmla="*/ 8874 h 46"/>
                <a:gd name="T32" fmla="+- 0 2316 2213"/>
                <a:gd name="T33" fmla="*/ T32 w 125"/>
                <a:gd name="T34" fmla="+- 0 8859 8845"/>
                <a:gd name="T35" fmla="*/ 8859 h 46"/>
                <a:gd name="T36" fmla="+- 0 2297 2213"/>
                <a:gd name="T37" fmla="*/ T36 w 125"/>
                <a:gd name="T38" fmla="+- 0 8849 8845"/>
                <a:gd name="T39" fmla="*/ 8849 h 46"/>
                <a:gd name="T40" fmla="+- 0 2275 2213"/>
                <a:gd name="T41" fmla="*/ T40 w 125"/>
                <a:gd name="T42" fmla="+- 0 8845 8845"/>
                <a:gd name="T43" fmla="*/ 8845 h 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125" h="46">
                  <a:moveTo>
                    <a:pt x="62" y="0"/>
                  </a:moveTo>
                  <a:lnTo>
                    <a:pt x="41" y="4"/>
                  </a:lnTo>
                  <a:lnTo>
                    <a:pt x="22" y="14"/>
                  </a:lnTo>
                  <a:lnTo>
                    <a:pt x="8" y="29"/>
                  </a:lnTo>
                  <a:lnTo>
                    <a:pt x="0" y="46"/>
                  </a:lnTo>
                  <a:lnTo>
                    <a:pt x="62" y="45"/>
                  </a:lnTo>
                  <a:lnTo>
                    <a:pt x="126" y="45"/>
                  </a:lnTo>
                  <a:lnTo>
                    <a:pt x="118" y="29"/>
                  </a:lnTo>
                  <a:lnTo>
                    <a:pt x="103" y="14"/>
                  </a:lnTo>
                  <a:lnTo>
                    <a:pt x="84" y="4"/>
                  </a:lnTo>
                  <a:lnTo>
                    <a:pt x="62" y="0"/>
                  </a:lnTo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83" name="Text Box 96"/>
          <p:cNvSpPr txBox="1">
            <a:spLocks noChangeArrowheads="1"/>
          </p:cNvSpPr>
          <p:nvPr/>
        </p:nvSpPr>
        <p:spPr bwMode="auto">
          <a:xfrm>
            <a:off x="85725" y="1138237"/>
            <a:ext cx="244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Pressure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584" name="Text Box 96"/>
          <p:cNvSpPr txBox="1">
            <a:spLocks noChangeArrowheads="1"/>
          </p:cNvSpPr>
          <p:nvPr/>
        </p:nvSpPr>
        <p:spPr bwMode="auto">
          <a:xfrm>
            <a:off x="86043" y="4179570"/>
            <a:ext cx="244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Pressure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585" name="Text Box 96"/>
          <p:cNvSpPr txBox="1">
            <a:spLocks noChangeArrowheads="1"/>
          </p:cNvSpPr>
          <p:nvPr/>
        </p:nvSpPr>
        <p:spPr bwMode="auto">
          <a:xfrm rot="5400000">
            <a:off x="2475584" y="2603575"/>
            <a:ext cx="244475" cy="101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err="1" smtClean="0">
                <a:latin typeface="Bell MT" panose="02020503060305020303" pitchFamily="18" charset="0"/>
              </a:rPr>
              <a:t>E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nthalpy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586" name="Text Box 96"/>
          <p:cNvSpPr txBox="1">
            <a:spLocks noChangeArrowheads="1"/>
          </p:cNvSpPr>
          <p:nvPr/>
        </p:nvSpPr>
        <p:spPr bwMode="auto">
          <a:xfrm rot="5400000">
            <a:off x="2429864" y="5633719"/>
            <a:ext cx="244475" cy="101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err="1" smtClean="0">
                <a:latin typeface="Bell MT" panose="02020503060305020303" pitchFamily="18" charset="0"/>
              </a:rPr>
              <a:t>E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nthalpy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587" name="Text Box 104"/>
          <p:cNvSpPr txBox="1">
            <a:spLocks noChangeArrowheads="1"/>
          </p:cNvSpPr>
          <p:nvPr/>
        </p:nvSpPr>
        <p:spPr bwMode="auto">
          <a:xfrm>
            <a:off x="500380" y="1321434"/>
            <a:ext cx="5429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Liquid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588" name="Text Box 104"/>
          <p:cNvSpPr txBox="1">
            <a:spLocks noChangeArrowheads="1"/>
          </p:cNvSpPr>
          <p:nvPr/>
        </p:nvSpPr>
        <p:spPr bwMode="auto">
          <a:xfrm>
            <a:off x="2349818" y="1276032"/>
            <a:ext cx="5429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Gas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589" name="Text Box 104"/>
          <p:cNvSpPr txBox="1">
            <a:spLocks noChangeArrowheads="1"/>
          </p:cNvSpPr>
          <p:nvPr/>
        </p:nvSpPr>
        <p:spPr bwMode="auto">
          <a:xfrm>
            <a:off x="873304" y="2725737"/>
            <a:ext cx="1234749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2-phase</a:t>
            </a:r>
          </a:p>
        </p:txBody>
      </p:sp>
      <p:sp>
        <p:nvSpPr>
          <p:cNvPr id="590" name="Text Box 104"/>
          <p:cNvSpPr txBox="1">
            <a:spLocks noChangeArrowheads="1"/>
          </p:cNvSpPr>
          <p:nvPr/>
        </p:nvSpPr>
        <p:spPr bwMode="auto">
          <a:xfrm>
            <a:off x="494823" y="4350543"/>
            <a:ext cx="5429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Liquid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591" name="Text Box 104"/>
          <p:cNvSpPr txBox="1">
            <a:spLocks noChangeArrowheads="1"/>
          </p:cNvSpPr>
          <p:nvPr/>
        </p:nvSpPr>
        <p:spPr bwMode="auto">
          <a:xfrm>
            <a:off x="2344261" y="4305141"/>
            <a:ext cx="5429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Gas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592" name="Text Box 104"/>
          <p:cNvSpPr txBox="1">
            <a:spLocks noChangeArrowheads="1"/>
          </p:cNvSpPr>
          <p:nvPr/>
        </p:nvSpPr>
        <p:spPr bwMode="auto">
          <a:xfrm>
            <a:off x="867747" y="5754846"/>
            <a:ext cx="1234749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2-phase</a:t>
            </a:r>
          </a:p>
        </p:txBody>
      </p:sp>
      <p:sp>
        <p:nvSpPr>
          <p:cNvPr id="3975" name="Rectangle 3974"/>
          <p:cNvSpPr/>
          <p:nvPr/>
        </p:nvSpPr>
        <p:spPr>
          <a:xfrm>
            <a:off x="3136899" y="583893"/>
            <a:ext cx="5584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err="1">
                <a:solidFill>
                  <a:srgbClr val="0032CC"/>
                </a:solidFill>
                <a:latin typeface="Bell MT" panose="02020503060305020303" pitchFamily="18" charset="0"/>
              </a:rPr>
              <a:t>Refrigeration</a:t>
            </a:r>
            <a:r>
              <a:rPr lang="fr-FR" sz="1800" dirty="0">
                <a:solidFill>
                  <a:srgbClr val="0032CC"/>
                </a:solidFill>
                <a:latin typeface="Bell MT" panose="02020503060305020303" pitchFamily="18" charset="0"/>
              </a:rPr>
              <a:t> </a:t>
            </a:r>
            <a:r>
              <a:rPr lang="fr-FR" sz="1800" dirty="0" err="1">
                <a:solidFill>
                  <a:srgbClr val="0032CC"/>
                </a:solidFill>
                <a:latin typeface="Bell MT" panose="02020503060305020303" pitchFamily="18" charset="0"/>
              </a:rPr>
              <a:t>method</a:t>
            </a:r>
            <a:r>
              <a:rPr lang="fr-FR" sz="1800" dirty="0" smtClean="0">
                <a:solidFill>
                  <a:srgbClr val="0032CC"/>
                </a:solidFill>
                <a:latin typeface="Bell MT" panose="02020503060305020303" pitchFamily="18" charset="0"/>
              </a:rPr>
              <a:t>: </a:t>
            </a:r>
            <a:r>
              <a:rPr lang="fr-FR" sz="1800" b="1" dirty="0" err="1">
                <a:solidFill>
                  <a:srgbClr val="FF3200"/>
                </a:solidFill>
                <a:latin typeface="Bell MT" panose="02020503060305020303" pitchFamily="18" charset="0"/>
              </a:rPr>
              <a:t>Vapor</a:t>
            </a:r>
            <a:r>
              <a:rPr lang="fr-FR" sz="1800" b="1" dirty="0">
                <a:solidFill>
                  <a:srgbClr val="FF3200"/>
                </a:solidFill>
                <a:latin typeface="Bell MT" panose="02020503060305020303" pitchFamily="18" charset="0"/>
              </a:rPr>
              <a:t> compression system</a:t>
            </a:r>
            <a:endParaRPr lang="fr-FR" sz="1800" dirty="0">
              <a:solidFill>
                <a:srgbClr val="0032CC"/>
              </a:solidFill>
              <a:latin typeface="Bell MT" panose="02020503060305020303" pitchFamily="18" charset="0"/>
            </a:endParaRPr>
          </a:p>
          <a:p>
            <a:r>
              <a:rPr lang="fr-FR" sz="1800" b="1" dirty="0">
                <a:solidFill>
                  <a:srgbClr val="0032CC"/>
                </a:solidFill>
                <a:latin typeface="Bell MT" panose="02020503060305020303" pitchFamily="18" charset="0"/>
              </a:rPr>
              <a:t>(</a:t>
            </a:r>
            <a:r>
              <a:rPr lang="fr-FR" sz="1800" b="1" dirty="0" smtClean="0">
                <a:solidFill>
                  <a:srgbClr val="0032CC"/>
                </a:solidFill>
                <a:latin typeface="Bell MT" panose="02020503060305020303" pitchFamily="18" charset="0"/>
              </a:rPr>
              <a:t>Atlas)</a:t>
            </a:r>
            <a:endParaRPr lang="fr-FR" sz="1800" dirty="0">
              <a:latin typeface="Bell MT" panose="02020503060305020303" pitchFamily="18" charset="0"/>
            </a:endParaRPr>
          </a:p>
        </p:txBody>
      </p:sp>
      <p:sp>
        <p:nvSpPr>
          <p:cNvPr id="594" name="Rectangle 593"/>
          <p:cNvSpPr/>
          <p:nvPr/>
        </p:nvSpPr>
        <p:spPr>
          <a:xfrm>
            <a:off x="3148329" y="3510061"/>
            <a:ext cx="5584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solidFill>
                  <a:srgbClr val="0032CC"/>
                </a:solidFill>
                <a:latin typeface="Bell MT" panose="02020503060305020303" pitchFamily="18" charset="0"/>
              </a:rPr>
              <a:t>2PACL </a:t>
            </a:r>
            <a:r>
              <a:rPr lang="fr-FR" sz="1800" dirty="0" err="1">
                <a:solidFill>
                  <a:srgbClr val="0032CC"/>
                </a:solidFill>
                <a:latin typeface="Bell MT" panose="02020503060305020303" pitchFamily="18" charset="0"/>
              </a:rPr>
              <a:t>method</a:t>
            </a:r>
            <a:r>
              <a:rPr lang="fr-FR" sz="1800" dirty="0">
                <a:solidFill>
                  <a:srgbClr val="0032CC"/>
                </a:solidFill>
                <a:latin typeface="Bell MT" panose="02020503060305020303" pitchFamily="18" charset="0"/>
              </a:rPr>
              <a:t>: </a:t>
            </a:r>
            <a:r>
              <a:rPr lang="en-US" sz="1800" b="1" dirty="0">
                <a:solidFill>
                  <a:srgbClr val="FF3200"/>
                </a:solidFill>
                <a:latin typeface="Bell MT" panose="02020503060305020303" pitchFamily="18" charset="0"/>
              </a:rPr>
              <a:t>Pumped liquid system, </a:t>
            </a:r>
            <a:endParaRPr lang="en-US" sz="1800" b="1" dirty="0" smtClean="0">
              <a:solidFill>
                <a:srgbClr val="FF3200"/>
              </a:solidFill>
              <a:latin typeface="Bell MT" panose="02020503060305020303" pitchFamily="18" charset="0"/>
            </a:endParaRPr>
          </a:p>
          <a:p>
            <a:r>
              <a:rPr lang="fr-FR" sz="1800" b="1" dirty="0" smtClean="0">
                <a:solidFill>
                  <a:srgbClr val="0032CC"/>
                </a:solidFill>
                <a:latin typeface="Bell MT" panose="02020503060305020303" pitchFamily="18" charset="0"/>
              </a:rPr>
              <a:t>(Atlas)		</a:t>
            </a:r>
            <a:r>
              <a:rPr lang="en-US" sz="1800" b="1" dirty="0" smtClean="0">
                <a:solidFill>
                  <a:srgbClr val="FF3200"/>
                </a:solidFill>
                <a:latin typeface="Bell MT" panose="02020503060305020303" pitchFamily="18" charset="0"/>
              </a:rPr>
              <a:t> cooled externally</a:t>
            </a:r>
            <a:endParaRPr lang="fr-FR" sz="1800" dirty="0">
              <a:latin typeface="Bell MT" panose="02020503060305020303" pitchFamily="18" charset="0"/>
            </a:endParaRPr>
          </a:p>
        </p:txBody>
      </p:sp>
      <p:sp>
        <p:nvSpPr>
          <p:cNvPr id="595" name="ZoneTexte 594"/>
          <p:cNvSpPr txBox="1"/>
          <p:nvPr/>
        </p:nvSpPr>
        <p:spPr>
          <a:xfrm>
            <a:off x="8165847" y="6419463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bart@nikhef.nl</a:t>
            </a:r>
            <a:endParaRPr lang="en-US" sz="1000" dirty="0">
              <a:solidFill>
                <a:srgbClr val="0000FF"/>
              </a:solidFill>
              <a:latin typeface="Bell MT" panose="02020503060305020303" pitchFamily="18" charset="0"/>
            </a:endParaRPr>
          </a:p>
        </p:txBody>
      </p:sp>
      <p:sp>
        <p:nvSpPr>
          <p:cNvPr id="3978" name="ZoneTexte 3977"/>
          <p:cNvSpPr txBox="1"/>
          <p:nvPr/>
        </p:nvSpPr>
        <p:spPr>
          <a:xfrm>
            <a:off x="3249617" y="1447800"/>
            <a:ext cx="8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>
                <a:latin typeface="Bell MT" panose="02020503060305020303" pitchFamily="18" charset="0"/>
              </a:rPr>
              <a:t>C</a:t>
            </a:r>
            <a:r>
              <a:rPr lang="fr-FR" sz="1000" dirty="0" err="1" smtClean="0">
                <a:latin typeface="Bell MT" panose="02020503060305020303" pitchFamily="18" charset="0"/>
              </a:rPr>
              <a:t>ompressor</a:t>
            </a:r>
            <a:endParaRPr lang="fr-FR" sz="1000" dirty="0">
              <a:latin typeface="Bell MT" panose="02020503060305020303" pitchFamily="18" charset="0"/>
            </a:endParaRPr>
          </a:p>
        </p:txBody>
      </p:sp>
      <p:sp>
        <p:nvSpPr>
          <p:cNvPr id="599" name="ZoneTexte 598"/>
          <p:cNvSpPr txBox="1"/>
          <p:nvPr/>
        </p:nvSpPr>
        <p:spPr>
          <a:xfrm>
            <a:off x="3229300" y="4278233"/>
            <a:ext cx="8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>
                <a:latin typeface="Bell MT" panose="02020503060305020303" pitchFamily="18" charset="0"/>
              </a:rPr>
              <a:t>C</a:t>
            </a:r>
            <a:r>
              <a:rPr lang="fr-FR" sz="1000" dirty="0" err="1" smtClean="0">
                <a:latin typeface="Bell MT" panose="02020503060305020303" pitchFamily="18" charset="0"/>
              </a:rPr>
              <a:t>ompressor</a:t>
            </a:r>
            <a:endParaRPr lang="fr-FR" sz="1000" dirty="0">
              <a:latin typeface="Bell MT" panose="02020503060305020303" pitchFamily="18" charset="0"/>
            </a:endParaRPr>
          </a:p>
        </p:txBody>
      </p:sp>
      <p:sp>
        <p:nvSpPr>
          <p:cNvPr id="600" name="ZoneTexte 599"/>
          <p:cNvSpPr txBox="1"/>
          <p:nvPr/>
        </p:nvSpPr>
        <p:spPr>
          <a:xfrm>
            <a:off x="3336935" y="5230654"/>
            <a:ext cx="548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Bell MT" panose="02020503060305020303" pitchFamily="18" charset="0"/>
              </a:rPr>
              <a:t>C</a:t>
            </a:r>
            <a:r>
              <a:rPr lang="fr-FR" sz="1000" dirty="0" smtClean="0">
                <a:latin typeface="Bell MT" panose="02020503060305020303" pitchFamily="18" charset="0"/>
              </a:rPr>
              <a:t>hiller</a:t>
            </a:r>
            <a:endParaRPr lang="fr-FR" sz="1000" dirty="0">
              <a:latin typeface="Bell MT" panose="02020503060305020303" pitchFamily="18" charset="0"/>
            </a:endParaRPr>
          </a:p>
        </p:txBody>
      </p:sp>
      <p:sp>
        <p:nvSpPr>
          <p:cNvPr id="601" name="ZoneTexte 600"/>
          <p:cNvSpPr txBox="1"/>
          <p:nvPr/>
        </p:nvSpPr>
        <p:spPr>
          <a:xfrm>
            <a:off x="4379920" y="5244544"/>
            <a:ext cx="1119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>
                <a:latin typeface="Bell MT" panose="02020503060305020303" pitchFamily="18" charset="0"/>
              </a:rPr>
              <a:t>Liquid</a:t>
            </a:r>
            <a:r>
              <a:rPr lang="fr-FR" sz="1000" dirty="0" smtClean="0">
                <a:latin typeface="Bell MT" panose="02020503060305020303" pitchFamily="18" charset="0"/>
              </a:rPr>
              <a:t> circulation</a:t>
            </a:r>
            <a:endParaRPr lang="fr-FR" sz="1000" dirty="0">
              <a:latin typeface="Bell MT" panose="02020503060305020303" pitchFamily="18" charset="0"/>
            </a:endParaRPr>
          </a:p>
        </p:txBody>
      </p:sp>
      <p:sp>
        <p:nvSpPr>
          <p:cNvPr id="3979" name="Triangle isocèle 3978"/>
          <p:cNvSpPr/>
          <p:nvPr/>
        </p:nvSpPr>
        <p:spPr bwMode="auto">
          <a:xfrm rot="5400000">
            <a:off x="4838699" y="5065196"/>
            <a:ext cx="159385" cy="13335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03" name="ZoneTexte 602"/>
          <p:cNvSpPr txBox="1"/>
          <p:nvPr/>
        </p:nvSpPr>
        <p:spPr>
          <a:xfrm>
            <a:off x="5356492" y="1853724"/>
            <a:ext cx="1018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latin typeface="Bell MT" panose="02020503060305020303" pitchFamily="18" charset="0"/>
              </a:rPr>
              <a:t>Warm transfert</a:t>
            </a:r>
            <a:endParaRPr lang="fr-FR" sz="1000" dirty="0">
              <a:latin typeface="Bell MT" panose="02020503060305020303" pitchFamily="18" charset="0"/>
            </a:endParaRPr>
          </a:p>
        </p:txBody>
      </p:sp>
      <p:sp>
        <p:nvSpPr>
          <p:cNvPr id="604" name="ZoneTexte 603"/>
          <p:cNvSpPr txBox="1"/>
          <p:nvPr/>
        </p:nvSpPr>
        <p:spPr>
          <a:xfrm>
            <a:off x="3773805" y="2688749"/>
            <a:ext cx="1260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Bell MT" panose="02020503060305020303" pitchFamily="18" charset="0"/>
              </a:rPr>
              <a:t>Cooling</a:t>
            </a:r>
            <a:r>
              <a:rPr lang="fr-FR" sz="1600" dirty="0" smtClean="0">
                <a:latin typeface="Bell MT" panose="02020503060305020303" pitchFamily="18" charset="0"/>
              </a:rPr>
              <a:t> plan</a:t>
            </a:r>
            <a:endParaRPr lang="fr-FR" sz="1600" dirty="0">
              <a:latin typeface="Bell MT" panose="02020503060305020303" pitchFamily="18" charset="0"/>
            </a:endParaRPr>
          </a:p>
        </p:txBody>
      </p:sp>
      <p:sp>
        <p:nvSpPr>
          <p:cNvPr id="605" name="ZoneTexte 604"/>
          <p:cNvSpPr txBox="1"/>
          <p:nvPr/>
        </p:nvSpPr>
        <p:spPr>
          <a:xfrm>
            <a:off x="3720856" y="5810409"/>
            <a:ext cx="1260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latin typeface="Bell MT" panose="02020503060305020303" pitchFamily="18" charset="0"/>
              </a:rPr>
              <a:t>Cooling</a:t>
            </a:r>
            <a:r>
              <a:rPr lang="fr-FR" sz="1600" dirty="0" smtClean="0">
                <a:latin typeface="Bell MT" panose="02020503060305020303" pitchFamily="18" charset="0"/>
              </a:rPr>
              <a:t> plan</a:t>
            </a:r>
            <a:endParaRPr lang="fr-FR" sz="1600" dirty="0">
              <a:latin typeface="Bell MT" panose="02020503060305020303" pitchFamily="18" charset="0"/>
            </a:endParaRPr>
          </a:p>
        </p:txBody>
      </p:sp>
      <p:sp>
        <p:nvSpPr>
          <p:cNvPr id="606" name="ZoneTexte 605"/>
          <p:cNvSpPr txBox="1"/>
          <p:nvPr/>
        </p:nvSpPr>
        <p:spPr>
          <a:xfrm>
            <a:off x="7006243" y="2693571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Bell MT" panose="02020503060305020303" pitchFamily="18" charset="0"/>
              </a:rPr>
              <a:t>Detector</a:t>
            </a:r>
            <a:endParaRPr lang="fr-FR" sz="1600" dirty="0">
              <a:latin typeface="Bell MT" panose="02020503060305020303" pitchFamily="18" charset="0"/>
            </a:endParaRPr>
          </a:p>
        </p:txBody>
      </p:sp>
      <p:sp>
        <p:nvSpPr>
          <p:cNvPr id="607" name="ZoneTexte 606"/>
          <p:cNvSpPr txBox="1"/>
          <p:nvPr/>
        </p:nvSpPr>
        <p:spPr>
          <a:xfrm>
            <a:off x="7457440" y="5847348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Bell MT" panose="02020503060305020303" pitchFamily="18" charset="0"/>
              </a:rPr>
              <a:t>Detector</a:t>
            </a:r>
            <a:endParaRPr lang="fr-FR" sz="1600" dirty="0">
              <a:latin typeface="Bell MT" panose="02020503060305020303" pitchFamily="18" charset="0"/>
            </a:endParaRPr>
          </a:p>
        </p:txBody>
      </p:sp>
      <p:sp>
        <p:nvSpPr>
          <p:cNvPr id="608" name="ZoneTexte 607"/>
          <p:cNvSpPr txBox="1"/>
          <p:nvPr/>
        </p:nvSpPr>
        <p:spPr>
          <a:xfrm>
            <a:off x="5743575" y="5327094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latin typeface="Bell MT" panose="02020503060305020303" pitchFamily="18" charset="0"/>
              </a:rPr>
              <a:t>Cold transfert</a:t>
            </a:r>
            <a:endParaRPr lang="fr-FR" sz="1000" dirty="0">
              <a:latin typeface="Bell MT" panose="02020503060305020303" pitchFamily="18" charset="0"/>
            </a:endParaRPr>
          </a:p>
        </p:txBody>
      </p:sp>
      <p:sp>
        <p:nvSpPr>
          <p:cNvPr id="609" name="ZoneTexte 608"/>
          <p:cNvSpPr txBox="1"/>
          <p:nvPr/>
        </p:nvSpPr>
        <p:spPr>
          <a:xfrm>
            <a:off x="4611826" y="4805204"/>
            <a:ext cx="4940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>
                <a:latin typeface="Bell MT" panose="02020503060305020303" pitchFamily="18" charset="0"/>
              </a:rPr>
              <a:t>Pump</a:t>
            </a:r>
            <a:endParaRPr lang="fr-FR" sz="1000" dirty="0">
              <a:latin typeface="Bell MT" panose="02020503060305020303" pitchFamily="18" charset="0"/>
            </a:endParaRPr>
          </a:p>
        </p:txBody>
      </p:sp>
      <p:sp>
        <p:nvSpPr>
          <p:cNvPr id="610" name="ZoneTexte 609"/>
          <p:cNvSpPr txBox="1"/>
          <p:nvPr/>
        </p:nvSpPr>
        <p:spPr>
          <a:xfrm rot="16200000">
            <a:off x="6708929" y="1623139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>
                <a:latin typeface="Bell MT" panose="02020503060305020303" pitchFamily="18" charset="0"/>
              </a:rPr>
              <a:t>Heater</a:t>
            </a:r>
            <a:endParaRPr lang="fr-FR" sz="1000" dirty="0">
              <a:latin typeface="Bell MT" panose="02020503060305020303" pitchFamily="18" charset="0"/>
            </a:endParaRPr>
          </a:p>
        </p:txBody>
      </p:sp>
      <p:sp>
        <p:nvSpPr>
          <p:cNvPr id="611" name="ZoneTexte 610"/>
          <p:cNvSpPr txBox="1"/>
          <p:nvPr/>
        </p:nvSpPr>
        <p:spPr>
          <a:xfrm>
            <a:off x="4457078" y="1777841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>
                <a:latin typeface="Bell MT" panose="02020503060305020303" pitchFamily="18" charset="0"/>
              </a:rPr>
              <a:t>B.p</a:t>
            </a:r>
            <a:r>
              <a:rPr lang="fr-FR" sz="1000" dirty="0" smtClean="0">
                <a:latin typeface="Bell MT" panose="02020503060305020303" pitchFamily="18" charset="0"/>
              </a:rPr>
              <a:t>. </a:t>
            </a:r>
            <a:r>
              <a:rPr lang="fr-FR" sz="1000" dirty="0" err="1" smtClean="0">
                <a:latin typeface="Bell MT" panose="02020503060305020303" pitchFamily="18" charset="0"/>
              </a:rPr>
              <a:t>regulator</a:t>
            </a:r>
            <a:endParaRPr lang="fr-FR" sz="1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5098" y="2094"/>
            <a:ext cx="8638902" cy="432000"/>
          </a:xfrm>
        </p:spPr>
        <p:txBody>
          <a:bodyPr/>
          <a:lstStyle/>
          <a:p>
            <a:r>
              <a:rPr lang="en-US" dirty="0"/>
              <a:t>2-Phase Accumulator Controlled Loop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10" name="Freeform 807"/>
          <p:cNvSpPr>
            <a:spLocks noChangeArrowheads="1"/>
          </p:cNvSpPr>
          <p:nvPr/>
        </p:nvSpPr>
        <p:spPr bwMode="auto">
          <a:xfrm>
            <a:off x="6728068" y="921422"/>
            <a:ext cx="1420814" cy="3367088"/>
          </a:xfrm>
          <a:custGeom>
            <a:avLst/>
            <a:gdLst>
              <a:gd name="T0" fmla="+- 0 4516 4516"/>
              <a:gd name="T1" fmla="*/ T0 w 3515"/>
              <a:gd name="T2" fmla="+- 0 8935 4110"/>
              <a:gd name="T3" fmla="*/ 8935 h 4825"/>
              <a:gd name="T4" fmla="+- 0 8031 4516"/>
              <a:gd name="T5" fmla="*/ T4 w 3515"/>
              <a:gd name="T6" fmla="+- 0 8935 4110"/>
              <a:gd name="T7" fmla="*/ 8935 h 4825"/>
              <a:gd name="T8" fmla="+- 0 8031 4516"/>
              <a:gd name="T9" fmla="*/ T8 w 3515"/>
              <a:gd name="T10" fmla="+- 0 4110 4110"/>
              <a:gd name="T11" fmla="*/ 4110 h 4825"/>
              <a:gd name="T12" fmla="+- 0 4516 4516"/>
              <a:gd name="T13" fmla="*/ T12 w 3515"/>
              <a:gd name="T14" fmla="+- 0 4110 4110"/>
              <a:gd name="T15" fmla="*/ 4110 h 4825"/>
              <a:gd name="T16" fmla="+- 0 4516 4516"/>
              <a:gd name="T17" fmla="*/ T16 w 3515"/>
              <a:gd name="T18" fmla="+- 0 8935 4110"/>
              <a:gd name="T19" fmla="*/ 8935 h 48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515" h="4825">
                <a:moveTo>
                  <a:pt x="0" y="4825"/>
                </a:moveTo>
                <a:lnTo>
                  <a:pt x="3515" y="4825"/>
                </a:lnTo>
                <a:lnTo>
                  <a:pt x="3515" y="0"/>
                </a:lnTo>
                <a:lnTo>
                  <a:pt x="0" y="0"/>
                </a:lnTo>
                <a:lnTo>
                  <a:pt x="0" y="4825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1" name="Freeform 103"/>
          <p:cNvSpPr>
            <a:spLocks noChangeArrowheads="1"/>
          </p:cNvSpPr>
          <p:nvPr/>
        </p:nvSpPr>
        <p:spPr bwMode="auto">
          <a:xfrm>
            <a:off x="3501903" y="921423"/>
            <a:ext cx="1675178" cy="3372950"/>
          </a:xfrm>
          <a:custGeom>
            <a:avLst/>
            <a:gdLst>
              <a:gd name="T0" fmla="+- 0 8763 8763"/>
              <a:gd name="T1" fmla="*/ T0 w 4070"/>
              <a:gd name="T2" fmla="+- 0 4449 3639"/>
              <a:gd name="T3" fmla="*/ 4449 h 810"/>
              <a:gd name="T4" fmla="+- 0 12832 8763"/>
              <a:gd name="T5" fmla="*/ T4 w 4070"/>
              <a:gd name="T6" fmla="+- 0 4449 3639"/>
              <a:gd name="T7" fmla="*/ 4449 h 810"/>
              <a:gd name="T8" fmla="+- 0 12832 8763"/>
              <a:gd name="T9" fmla="*/ T8 w 4070"/>
              <a:gd name="T10" fmla="+- 0 3639 3639"/>
              <a:gd name="T11" fmla="*/ 3639 h 810"/>
              <a:gd name="T12" fmla="+- 0 8763 8763"/>
              <a:gd name="T13" fmla="*/ T12 w 4070"/>
              <a:gd name="T14" fmla="+- 0 3639 3639"/>
              <a:gd name="T15" fmla="*/ 3639 h 810"/>
              <a:gd name="T16" fmla="+- 0 8763 8763"/>
              <a:gd name="T17" fmla="*/ T16 w 4070"/>
              <a:gd name="T18" fmla="+- 0 4449 3639"/>
              <a:gd name="T19" fmla="*/ 4449 h 8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4070" h="810">
                <a:moveTo>
                  <a:pt x="0" y="810"/>
                </a:moveTo>
                <a:lnTo>
                  <a:pt x="4069" y="810"/>
                </a:lnTo>
                <a:lnTo>
                  <a:pt x="4069" y="0"/>
                </a:lnTo>
                <a:lnTo>
                  <a:pt x="0" y="0"/>
                </a:lnTo>
                <a:lnTo>
                  <a:pt x="0" y="810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pic>
        <p:nvPicPr>
          <p:cNvPr id="12" name="Picture 122" descr="image157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" t="4001" r="2480" b="3647"/>
          <a:stretch/>
        </p:blipFill>
        <p:spPr bwMode="auto">
          <a:xfrm>
            <a:off x="5160841" y="923009"/>
            <a:ext cx="1576754" cy="3153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14"/>
          <p:cNvSpPr>
            <a:spLocks noChangeArrowheads="1"/>
          </p:cNvSpPr>
          <p:nvPr/>
        </p:nvSpPr>
        <p:spPr bwMode="auto">
          <a:xfrm>
            <a:off x="4232519" y="1575473"/>
            <a:ext cx="2566987" cy="2730500"/>
          </a:xfrm>
          <a:custGeom>
            <a:avLst/>
            <a:gdLst>
              <a:gd name="T0" fmla="+- 0 10304 10304"/>
              <a:gd name="T1" fmla="*/ T0 w 7131"/>
              <a:gd name="T2" fmla="+- 0 12825 5239"/>
              <a:gd name="T3" fmla="*/ 12825 h 7587"/>
              <a:gd name="T4" fmla="+- 0 11422 10304"/>
              <a:gd name="T5" fmla="*/ T4 w 7131"/>
              <a:gd name="T6" fmla="+- 0 9720 5239"/>
              <a:gd name="T7" fmla="*/ 9720 h 7587"/>
              <a:gd name="T8" fmla="+- 0 12828 10304"/>
              <a:gd name="T9" fmla="*/ T8 w 7131"/>
              <a:gd name="T10" fmla="+- 0 7113 5239"/>
              <a:gd name="T11" fmla="*/ 7113 h 7587"/>
              <a:gd name="T12" fmla="+- 0 14197 10304"/>
              <a:gd name="T13" fmla="*/ T12 w 7131"/>
              <a:gd name="T14" fmla="+- 0 5640 5239"/>
              <a:gd name="T15" fmla="*/ 5640 h 7587"/>
              <a:gd name="T16" fmla="+- 0 15229 10304"/>
              <a:gd name="T17" fmla="*/ T16 w 7131"/>
              <a:gd name="T18" fmla="+- 0 5357 5239"/>
              <a:gd name="T19" fmla="*/ 5357 h 7587"/>
              <a:gd name="T20" fmla="+- 0 16288 10304"/>
              <a:gd name="T21" fmla="*/ T20 w 7131"/>
              <a:gd name="T22" fmla="+- 0 5481 5239"/>
              <a:gd name="T23" fmla="*/ 5481 h 7587"/>
              <a:gd name="T24" fmla="+- 0 17091 10304"/>
              <a:gd name="T25" fmla="*/ T24 w 7131"/>
              <a:gd name="T26" fmla="+- 0 6802 5239"/>
              <a:gd name="T27" fmla="*/ 6802 h 7587"/>
              <a:gd name="T28" fmla="+- 0 17406 10304"/>
              <a:gd name="T29" fmla="*/ T28 w 7131"/>
              <a:gd name="T30" fmla="+- 0 9810 5239"/>
              <a:gd name="T31" fmla="*/ 9810 h 7587"/>
              <a:gd name="T32" fmla="+- 0 17260 10304"/>
              <a:gd name="T33" fmla="*/ T32 w 7131"/>
              <a:gd name="T34" fmla="+- 0 12763 5239"/>
              <a:gd name="T35" fmla="*/ 12763 h 758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7131" h="7587">
                <a:moveTo>
                  <a:pt x="0" y="7586"/>
                </a:moveTo>
                <a:cubicBezTo>
                  <a:pt x="347" y="6507"/>
                  <a:pt x="698" y="5435"/>
                  <a:pt x="1118" y="4481"/>
                </a:cubicBezTo>
                <a:cubicBezTo>
                  <a:pt x="1538" y="3527"/>
                  <a:pt x="2063" y="2552"/>
                  <a:pt x="2524" y="1874"/>
                </a:cubicBezTo>
                <a:cubicBezTo>
                  <a:pt x="2985" y="1196"/>
                  <a:pt x="3492" y="692"/>
                  <a:pt x="3893" y="401"/>
                </a:cubicBezTo>
                <a:cubicBezTo>
                  <a:pt x="4295" y="111"/>
                  <a:pt x="4578" y="145"/>
                  <a:pt x="4925" y="118"/>
                </a:cubicBezTo>
                <a:cubicBezTo>
                  <a:pt x="5272" y="90"/>
                  <a:pt x="5673" y="0"/>
                  <a:pt x="5984" y="242"/>
                </a:cubicBezTo>
                <a:cubicBezTo>
                  <a:pt x="6294" y="484"/>
                  <a:pt x="6600" y="844"/>
                  <a:pt x="6787" y="1563"/>
                </a:cubicBezTo>
                <a:cubicBezTo>
                  <a:pt x="6974" y="2282"/>
                  <a:pt x="7075" y="3575"/>
                  <a:pt x="7102" y="4571"/>
                </a:cubicBezTo>
                <a:cubicBezTo>
                  <a:pt x="7130" y="5567"/>
                  <a:pt x="7043" y="6542"/>
                  <a:pt x="6956" y="7524"/>
                </a:cubicBezTo>
              </a:path>
            </a:pathLst>
          </a:cu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3184769" y="972223"/>
            <a:ext cx="244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Pressure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7" name="Freeform 77"/>
          <p:cNvSpPr>
            <a:spLocks noChangeArrowheads="1"/>
          </p:cNvSpPr>
          <p:nvPr/>
        </p:nvSpPr>
        <p:spPr bwMode="auto">
          <a:xfrm>
            <a:off x="1544881" y="5263235"/>
            <a:ext cx="396875" cy="0"/>
          </a:xfrm>
          <a:custGeom>
            <a:avLst/>
            <a:gdLst>
              <a:gd name="T0" fmla="+- 0 2836 2836"/>
              <a:gd name="T1" fmla="*/ T0 w 1103"/>
              <a:gd name="T2" fmla="+- 0 3939 2836"/>
              <a:gd name="T3" fmla="*/ T2 w 1103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103">
                <a:moveTo>
                  <a:pt x="0" y="0"/>
                </a:moveTo>
                <a:lnTo>
                  <a:pt x="1103" y="0"/>
                </a:lnTo>
              </a:path>
            </a:pathLst>
          </a:custGeom>
          <a:noFill/>
          <a:ln w="28575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8" name="AutoShape 76"/>
          <p:cNvSpPr>
            <a:spLocks noChangeArrowheads="1"/>
          </p:cNvSpPr>
          <p:nvPr/>
        </p:nvSpPr>
        <p:spPr bwMode="auto">
          <a:xfrm>
            <a:off x="1054344" y="5487073"/>
            <a:ext cx="419100" cy="396875"/>
          </a:xfrm>
          <a:custGeom>
            <a:avLst/>
            <a:gdLst>
              <a:gd name="T0" fmla="+- 0 2053 1472"/>
              <a:gd name="T1" fmla="*/ T0 w 1013"/>
              <a:gd name="T2" fmla="+- 0 17168 16106"/>
              <a:gd name="T3" fmla="*/ 17168 h 1101"/>
              <a:gd name="T4" fmla="+- 0 2141 1472"/>
              <a:gd name="T5" fmla="*/ T4 w 1013"/>
              <a:gd name="T6" fmla="+- 0 17147 16106"/>
              <a:gd name="T7" fmla="*/ 17147 h 1101"/>
              <a:gd name="T8" fmla="+- 0 2179 1472"/>
              <a:gd name="T9" fmla="*/ T8 w 1013"/>
              <a:gd name="T10" fmla="+- 0 17131 16106"/>
              <a:gd name="T11" fmla="*/ 17131 h 1101"/>
              <a:gd name="T12" fmla="+- 0 2255 1472"/>
              <a:gd name="T13" fmla="*/ T12 w 1013"/>
              <a:gd name="T14" fmla="+- 0 17083 16106"/>
              <a:gd name="T15" fmla="*/ 17083 h 1101"/>
              <a:gd name="T16" fmla="+- 0 2287 1472"/>
              <a:gd name="T17" fmla="*/ T16 w 1013"/>
              <a:gd name="T18" fmla="+- 0 17054 16106"/>
              <a:gd name="T19" fmla="*/ 17054 h 1101"/>
              <a:gd name="T20" fmla="+- 0 2348 1472"/>
              <a:gd name="T21" fmla="*/ T20 w 1013"/>
              <a:gd name="T22" fmla="+- 0 16983 16106"/>
              <a:gd name="T23" fmla="*/ 16983 h 1101"/>
              <a:gd name="T24" fmla="+- 0 2373 1472"/>
              <a:gd name="T25" fmla="*/ T24 w 1013"/>
              <a:gd name="T26" fmla="+- 0 16945 16106"/>
              <a:gd name="T27" fmla="*/ 16945 h 1101"/>
              <a:gd name="T28" fmla="+- 0 2414 1472"/>
              <a:gd name="T29" fmla="*/ T28 w 1013"/>
              <a:gd name="T30" fmla="+- 0 16856 16106"/>
              <a:gd name="T31" fmla="*/ 16856 h 1101"/>
              <a:gd name="T32" fmla="+- 0 2429 1472"/>
              <a:gd name="T33" fmla="*/ T32 w 1013"/>
              <a:gd name="T34" fmla="+- 0 16810 16106"/>
              <a:gd name="T35" fmla="*/ 16810 h 1101"/>
              <a:gd name="T36" fmla="+- 0 2447 1472"/>
              <a:gd name="T37" fmla="*/ T36 w 1013"/>
              <a:gd name="T38" fmla="+- 0 16708 16106"/>
              <a:gd name="T39" fmla="*/ 16708 h 1101"/>
              <a:gd name="T40" fmla="+- 0 2449 1472"/>
              <a:gd name="T41" fmla="*/ T40 w 1013"/>
              <a:gd name="T42" fmla="+- 0 16657 16106"/>
              <a:gd name="T43" fmla="*/ 16657 h 1101"/>
              <a:gd name="T44" fmla="+- 0 2440 1472"/>
              <a:gd name="T45" fmla="*/ T44 w 1013"/>
              <a:gd name="T46" fmla="+- 0 16551 16106"/>
              <a:gd name="T47" fmla="*/ 16551 h 1101"/>
              <a:gd name="T48" fmla="+- 0 2429 1472"/>
              <a:gd name="T49" fmla="*/ T48 w 1013"/>
              <a:gd name="T50" fmla="+- 0 16503 16106"/>
              <a:gd name="T51" fmla="*/ 16503 h 1101"/>
              <a:gd name="T52" fmla="+- 0 2395 1472"/>
              <a:gd name="T53" fmla="*/ T52 w 1013"/>
              <a:gd name="T54" fmla="+- 0 16409 16106"/>
              <a:gd name="T55" fmla="*/ 16409 h 1101"/>
              <a:gd name="T56" fmla="+- 0 2374 1472"/>
              <a:gd name="T57" fmla="*/ T56 w 1013"/>
              <a:gd name="T58" fmla="+- 0 16368 16106"/>
              <a:gd name="T59" fmla="*/ 16368 h 1101"/>
              <a:gd name="T60" fmla="+- 0 2319 1472"/>
              <a:gd name="T61" fmla="*/ T60 w 1013"/>
              <a:gd name="T62" fmla="+- 0 16290 16106"/>
              <a:gd name="T63" fmla="*/ 16290 h 1101"/>
              <a:gd name="T64" fmla="+- 0 2289 1472"/>
              <a:gd name="T65" fmla="*/ T64 w 1013"/>
              <a:gd name="T66" fmla="+- 0 16258 16106"/>
              <a:gd name="T67" fmla="*/ 16258 h 1101"/>
              <a:gd name="T68" fmla="+- 0 2217 1472"/>
              <a:gd name="T69" fmla="*/ T68 w 1013"/>
              <a:gd name="T70" fmla="+- 0 16202 16106"/>
              <a:gd name="T71" fmla="*/ 16202 h 1101"/>
              <a:gd name="T72" fmla="+- 0 2180 1472"/>
              <a:gd name="T73" fmla="*/ T72 w 1013"/>
              <a:gd name="T74" fmla="+- 0 16181 16106"/>
              <a:gd name="T75" fmla="*/ 16181 h 1101"/>
              <a:gd name="T76" fmla="+- 0 2097 1472"/>
              <a:gd name="T77" fmla="*/ T76 w 1013"/>
              <a:gd name="T78" fmla="+- 0 16151 16106"/>
              <a:gd name="T79" fmla="*/ 16151 h 1101"/>
              <a:gd name="T80" fmla="+- 0 2055 1472"/>
              <a:gd name="T81" fmla="*/ T80 w 1013"/>
              <a:gd name="T82" fmla="+- 0 16144 16106"/>
              <a:gd name="T83" fmla="*/ 16144 h 1101"/>
              <a:gd name="T84" fmla="+- 0 1964 1472"/>
              <a:gd name="T85" fmla="*/ T84 w 1013"/>
              <a:gd name="T86" fmla="+- 0 16144 16106"/>
              <a:gd name="T87" fmla="*/ 16144 h 1101"/>
              <a:gd name="T88" fmla="+- 0 1922 1472"/>
              <a:gd name="T89" fmla="*/ T88 w 1013"/>
              <a:gd name="T90" fmla="+- 0 16151 16106"/>
              <a:gd name="T91" fmla="*/ 16151 h 1101"/>
              <a:gd name="T92" fmla="+- 0 1838 1472"/>
              <a:gd name="T93" fmla="*/ T92 w 1013"/>
              <a:gd name="T94" fmla="+- 0 16181 16106"/>
              <a:gd name="T95" fmla="*/ 16181 h 1101"/>
              <a:gd name="T96" fmla="+- 0 1802 1472"/>
              <a:gd name="T97" fmla="*/ T96 w 1013"/>
              <a:gd name="T98" fmla="+- 0 16202 16106"/>
              <a:gd name="T99" fmla="*/ 16202 h 1101"/>
              <a:gd name="T100" fmla="+- 0 1730 1472"/>
              <a:gd name="T101" fmla="*/ T100 w 1013"/>
              <a:gd name="T102" fmla="+- 0 16258 16106"/>
              <a:gd name="T103" fmla="*/ 16258 h 1101"/>
              <a:gd name="T104" fmla="+- 0 1700 1472"/>
              <a:gd name="T105" fmla="*/ T104 w 1013"/>
              <a:gd name="T106" fmla="+- 0 16290 16106"/>
              <a:gd name="T107" fmla="*/ 16290 h 1101"/>
              <a:gd name="T108" fmla="+- 0 1645 1472"/>
              <a:gd name="T109" fmla="*/ T108 w 1013"/>
              <a:gd name="T110" fmla="+- 0 16368 16106"/>
              <a:gd name="T111" fmla="*/ 16368 h 1101"/>
              <a:gd name="T112" fmla="+- 0 1624 1472"/>
              <a:gd name="T113" fmla="*/ T112 w 1013"/>
              <a:gd name="T114" fmla="+- 0 16409 16106"/>
              <a:gd name="T115" fmla="*/ 16409 h 1101"/>
              <a:gd name="T116" fmla="+- 0 1590 1472"/>
              <a:gd name="T117" fmla="*/ T116 w 1013"/>
              <a:gd name="T118" fmla="+- 0 16523 16106"/>
              <a:gd name="T119" fmla="*/ 16523 h 1101"/>
              <a:gd name="T120" fmla="+- 0 1591 1472"/>
              <a:gd name="T121" fmla="*/ T120 w 1013"/>
              <a:gd name="T122" fmla="+- 0 16394 16106"/>
              <a:gd name="T123" fmla="*/ 16394 h 1101"/>
              <a:gd name="T124" fmla="+- 0 1673 1472"/>
              <a:gd name="T125" fmla="*/ T124 w 1013"/>
              <a:gd name="T126" fmla="+- 0 16268 16106"/>
              <a:gd name="T127" fmla="*/ 16268 h 1101"/>
              <a:gd name="T128" fmla="+- 0 1782 1472"/>
              <a:gd name="T129" fmla="*/ T128 w 1013"/>
              <a:gd name="T130" fmla="+- 0 16173 16106"/>
              <a:gd name="T131" fmla="*/ 16173 h 1101"/>
              <a:gd name="T132" fmla="+- 0 1913 1472"/>
              <a:gd name="T133" fmla="*/ T132 w 1013"/>
              <a:gd name="T134" fmla="+- 0 16117 16106"/>
              <a:gd name="T135" fmla="*/ 16117 h 1101"/>
              <a:gd name="T136" fmla="+- 0 2058 1472"/>
              <a:gd name="T137" fmla="*/ T136 w 1013"/>
              <a:gd name="T138" fmla="+- 0 16108 16106"/>
              <a:gd name="T139" fmla="*/ 16108 h 1101"/>
              <a:gd name="T140" fmla="+- 0 2195 1472"/>
              <a:gd name="T141" fmla="*/ T140 w 1013"/>
              <a:gd name="T142" fmla="+- 0 16149 16106"/>
              <a:gd name="T143" fmla="*/ 16149 h 1101"/>
              <a:gd name="T144" fmla="+- 0 2313 1472"/>
              <a:gd name="T145" fmla="*/ T144 w 1013"/>
              <a:gd name="T146" fmla="+- 0 16232 16106"/>
              <a:gd name="T147" fmla="*/ 16232 h 1101"/>
              <a:gd name="T148" fmla="+- 0 2404 1472"/>
              <a:gd name="T149" fmla="*/ T148 w 1013"/>
              <a:gd name="T150" fmla="+- 0 16349 16106"/>
              <a:gd name="T151" fmla="*/ 16349 h 1101"/>
              <a:gd name="T152" fmla="+- 0 2463 1472"/>
              <a:gd name="T153" fmla="*/ T152 w 1013"/>
              <a:gd name="T154" fmla="+- 0 16493 16106"/>
              <a:gd name="T155" fmla="*/ 16493 h 1101"/>
              <a:gd name="T156" fmla="+- 0 2484 1472"/>
              <a:gd name="T157" fmla="*/ T156 w 1013"/>
              <a:gd name="T158" fmla="+- 0 16656 16106"/>
              <a:gd name="T159" fmla="*/ 16656 h 1101"/>
              <a:gd name="T160" fmla="+- 0 2463 1472"/>
              <a:gd name="T161" fmla="*/ T160 w 1013"/>
              <a:gd name="T162" fmla="+- 0 16819 16106"/>
              <a:gd name="T163" fmla="*/ 16819 h 1101"/>
              <a:gd name="T164" fmla="+- 0 2404 1472"/>
              <a:gd name="T165" fmla="*/ T164 w 1013"/>
              <a:gd name="T166" fmla="+- 0 16962 16106"/>
              <a:gd name="T167" fmla="*/ 16962 h 1101"/>
              <a:gd name="T168" fmla="+- 0 2313 1472"/>
              <a:gd name="T169" fmla="*/ T168 w 1013"/>
              <a:gd name="T170" fmla="+- 0 17079 16106"/>
              <a:gd name="T171" fmla="*/ 17079 h 1101"/>
              <a:gd name="T172" fmla="+- 0 2195 1472"/>
              <a:gd name="T173" fmla="*/ T172 w 1013"/>
              <a:gd name="T174" fmla="+- 0 17162 16106"/>
              <a:gd name="T175" fmla="*/ 17162 h 1101"/>
              <a:gd name="T176" fmla="+- 0 2058 1472"/>
              <a:gd name="T177" fmla="*/ T176 w 1013"/>
              <a:gd name="T178" fmla="+- 0 17203 16106"/>
              <a:gd name="T179" fmla="*/ 17203 h 1101"/>
              <a:gd name="T180" fmla="+- 0 1553 1472"/>
              <a:gd name="T181" fmla="*/ T180 w 1013"/>
              <a:gd name="T182" fmla="+- 0 16695 16106"/>
              <a:gd name="T183" fmla="*/ 16695 h 11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1013" h="1101">
                <a:moveTo>
                  <a:pt x="519" y="1065"/>
                </a:moveTo>
                <a:lnTo>
                  <a:pt x="583" y="1061"/>
                </a:lnTo>
                <a:lnTo>
                  <a:pt x="581" y="1062"/>
                </a:lnTo>
                <a:lnTo>
                  <a:pt x="626" y="1054"/>
                </a:lnTo>
                <a:lnTo>
                  <a:pt x="625" y="1054"/>
                </a:lnTo>
                <a:lnTo>
                  <a:pt x="669" y="1041"/>
                </a:lnTo>
                <a:lnTo>
                  <a:pt x="667" y="1042"/>
                </a:lnTo>
                <a:lnTo>
                  <a:pt x="708" y="1024"/>
                </a:lnTo>
                <a:lnTo>
                  <a:pt x="707" y="1025"/>
                </a:lnTo>
                <a:lnTo>
                  <a:pt x="747" y="1002"/>
                </a:lnTo>
                <a:lnTo>
                  <a:pt x="745" y="1003"/>
                </a:lnTo>
                <a:lnTo>
                  <a:pt x="783" y="977"/>
                </a:lnTo>
                <a:lnTo>
                  <a:pt x="782" y="978"/>
                </a:lnTo>
                <a:lnTo>
                  <a:pt x="817" y="947"/>
                </a:lnTo>
                <a:lnTo>
                  <a:pt x="815" y="948"/>
                </a:lnTo>
                <a:lnTo>
                  <a:pt x="848" y="914"/>
                </a:lnTo>
                <a:lnTo>
                  <a:pt x="847" y="915"/>
                </a:lnTo>
                <a:lnTo>
                  <a:pt x="876" y="877"/>
                </a:lnTo>
                <a:lnTo>
                  <a:pt x="875" y="878"/>
                </a:lnTo>
                <a:lnTo>
                  <a:pt x="902" y="838"/>
                </a:lnTo>
                <a:lnTo>
                  <a:pt x="901" y="839"/>
                </a:lnTo>
                <a:lnTo>
                  <a:pt x="924" y="795"/>
                </a:lnTo>
                <a:lnTo>
                  <a:pt x="923" y="797"/>
                </a:lnTo>
                <a:lnTo>
                  <a:pt x="942" y="750"/>
                </a:lnTo>
                <a:lnTo>
                  <a:pt x="942" y="752"/>
                </a:lnTo>
                <a:lnTo>
                  <a:pt x="957" y="703"/>
                </a:lnTo>
                <a:lnTo>
                  <a:pt x="957" y="704"/>
                </a:lnTo>
                <a:lnTo>
                  <a:pt x="968" y="653"/>
                </a:lnTo>
                <a:lnTo>
                  <a:pt x="968" y="655"/>
                </a:lnTo>
                <a:lnTo>
                  <a:pt x="975" y="602"/>
                </a:lnTo>
                <a:lnTo>
                  <a:pt x="975" y="603"/>
                </a:lnTo>
                <a:lnTo>
                  <a:pt x="977" y="549"/>
                </a:lnTo>
                <a:lnTo>
                  <a:pt x="977" y="551"/>
                </a:lnTo>
                <a:lnTo>
                  <a:pt x="975" y="496"/>
                </a:lnTo>
                <a:lnTo>
                  <a:pt x="975" y="498"/>
                </a:lnTo>
                <a:lnTo>
                  <a:pt x="968" y="445"/>
                </a:lnTo>
                <a:lnTo>
                  <a:pt x="968" y="446"/>
                </a:lnTo>
                <a:lnTo>
                  <a:pt x="957" y="395"/>
                </a:lnTo>
                <a:lnTo>
                  <a:pt x="957" y="397"/>
                </a:lnTo>
                <a:lnTo>
                  <a:pt x="942" y="348"/>
                </a:lnTo>
                <a:lnTo>
                  <a:pt x="942" y="349"/>
                </a:lnTo>
                <a:lnTo>
                  <a:pt x="923" y="303"/>
                </a:lnTo>
                <a:lnTo>
                  <a:pt x="924" y="304"/>
                </a:lnTo>
                <a:lnTo>
                  <a:pt x="901" y="260"/>
                </a:lnTo>
                <a:lnTo>
                  <a:pt x="902" y="262"/>
                </a:lnTo>
                <a:lnTo>
                  <a:pt x="875" y="221"/>
                </a:lnTo>
                <a:lnTo>
                  <a:pt x="876" y="222"/>
                </a:lnTo>
                <a:lnTo>
                  <a:pt x="847" y="184"/>
                </a:lnTo>
                <a:lnTo>
                  <a:pt x="848" y="185"/>
                </a:lnTo>
                <a:lnTo>
                  <a:pt x="815" y="151"/>
                </a:lnTo>
                <a:lnTo>
                  <a:pt x="817" y="152"/>
                </a:lnTo>
                <a:lnTo>
                  <a:pt x="782" y="122"/>
                </a:lnTo>
                <a:lnTo>
                  <a:pt x="783" y="123"/>
                </a:lnTo>
                <a:lnTo>
                  <a:pt x="745" y="96"/>
                </a:lnTo>
                <a:lnTo>
                  <a:pt x="747" y="97"/>
                </a:lnTo>
                <a:lnTo>
                  <a:pt x="707" y="75"/>
                </a:lnTo>
                <a:lnTo>
                  <a:pt x="708" y="75"/>
                </a:lnTo>
                <a:lnTo>
                  <a:pt x="667" y="57"/>
                </a:lnTo>
                <a:lnTo>
                  <a:pt x="669" y="58"/>
                </a:lnTo>
                <a:lnTo>
                  <a:pt x="625" y="45"/>
                </a:lnTo>
                <a:lnTo>
                  <a:pt x="626" y="46"/>
                </a:lnTo>
                <a:lnTo>
                  <a:pt x="581" y="37"/>
                </a:lnTo>
                <a:lnTo>
                  <a:pt x="583" y="38"/>
                </a:lnTo>
                <a:lnTo>
                  <a:pt x="536" y="35"/>
                </a:lnTo>
                <a:lnTo>
                  <a:pt x="538" y="35"/>
                </a:lnTo>
                <a:lnTo>
                  <a:pt x="492" y="38"/>
                </a:lnTo>
                <a:lnTo>
                  <a:pt x="494" y="37"/>
                </a:lnTo>
                <a:lnTo>
                  <a:pt x="449" y="46"/>
                </a:lnTo>
                <a:lnTo>
                  <a:pt x="450" y="45"/>
                </a:lnTo>
                <a:lnTo>
                  <a:pt x="407" y="58"/>
                </a:lnTo>
                <a:lnTo>
                  <a:pt x="408" y="57"/>
                </a:lnTo>
                <a:lnTo>
                  <a:pt x="366" y="75"/>
                </a:lnTo>
                <a:lnTo>
                  <a:pt x="368" y="75"/>
                </a:lnTo>
                <a:lnTo>
                  <a:pt x="328" y="97"/>
                </a:lnTo>
                <a:lnTo>
                  <a:pt x="330" y="96"/>
                </a:lnTo>
                <a:lnTo>
                  <a:pt x="292" y="123"/>
                </a:lnTo>
                <a:lnTo>
                  <a:pt x="293" y="122"/>
                </a:lnTo>
                <a:lnTo>
                  <a:pt x="258" y="152"/>
                </a:lnTo>
                <a:lnTo>
                  <a:pt x="259" y="151"/>
                </a:lnTo>
                <a:lnTo>
                  <a:pt x="227" y="185"/>
                </a:lnTo>
                <a:lnTo>
                  <a:pt x="228" y="184"/>
                </a:lnTo>
                <a:lnTo>
                  <a:pt x="198" y="222"/>
                </a:lnTo>
                <a:lnTo>
                  <a:pt x="199" y="221"/>
                </a:lnTo>
                <a:lnTo>
                  <a:pt x="173" y="262"/>
                </a:lnTo>
                <a:lnTo>
                  <a:pt x="174" y="260"/>
                </a:lnTo>
                <a:lnTo>
                  <a:pt x="151" y="304"/>
                </a:lnTo>
                <a:lnTo>
                  <a:pt x="152" y="303"/>
                </a:lnTo>
                <a:lnTo>
                  <a:pt x="132" y="349"/>
                </a:lnTo>
                <a:lnTo>
                  <a:pt x="133" y="346"/>
                </a:lnTo>
                <a:lnTo>
                  <a:pt x="118" y="417"/>
                </a:lnTo>
                <a:lnTo>
                  <a:pt x="84" y="410"/>
                </a:lnTo>
                <a:lnTo>
                  <a:pt x="99" y="337"/>
                </a:lnTo>
                <a:lnTo>
                  <a:pt x="119" y="288"/>
                </a:lnTo>
                <a:lnTo>
                  <a:pt x="143" y="243"/>
                </a:lnTo>
                <a:lnTo>
                  <a:pt x="170" y="201"/>
                </a:lnTo>
                <a:lnTo>
                  <a:pt x="201" y="162"/>
                </a:lnTo>
                <a:lnTo>
                  <a:pt x="234" y="126"/>
                </a:lnTo>
                <a:lnTo>
                  <a:pt x="271" y="95"/>
                </a:lnTo>
                <a:lnTo>
                  <a:pt x="310" y="67"/>
                </a:lnTo>
                <a:lnTo>
                  <a:pt x="352" y="43"/>
                </a:lnTo>
                <a:lnTo>
                  <a:pt x="395" y="25"/>
                </a:lnTo>
                <a:lnTo>
                  <a:pt x="441" y="11"/>
                </a:lnTo>
                <a:lnTo>
                  <a:pt x="489" y="2"/>
                </a:lnTo>
                <a:lnTo>
                  <a:pt x="538" y="0"/>
                </a:lnTo>
                <a:lnTo>
                  <a:pt x="586" y="2"/>
                </a:lnTo>
                <a:lnTo>
                  <a:pt x="634" y="11"/>
                </a:lnTo>
                <a:lnTo>
                  <a:pt x="680" y="25"/>
                </a:lnTo>
                <a:lnTo>
                  <a:pt x="723" y="43"/>
                </a:lnTo>
                <a:lnTo>
                  <a:pt x="765" y="67"/>
                </a:lnTo>
                <a:lnTo>
                  <a:pt x="804" y="95"/>
                </a:lnTo>
                <a:lnTo>
                  <a:pt x="841" y="126"/>
                </a:lnTo>
                <a:lnTo>
                  <a:pt x="874" y="162"/>
                </a:lnTo>
                <a:lnTo>
                  <a:pt x="905" y="201"/>
                </a:lnTo>
                <a:lnTo>
                  <a:pt x="932" y="243"/>
                </a:lnTo>
                <a:lnTo>
                  <a:pt x="955" y="288"/>
                </a:lnTo>
                <a:lnTo>
                  <a:pt x="975" y="336"/>
                </a:lnTo>
                <a:lnTo>
                  <a:pt x="991" y="387"/>
                </a:lnTo>
                <a:lnTo>
                  <a:pt x="1003" y="440"/>
                </a:lnTo>
                <a:lnTo>
                  <a:pt x="1010" y="494"/>
                </a:lnTo>
                <a:lnTo>
                  <a:pt x="1012" y="550"/>
                </a:lnTo>
                <a:lnTo>
                  <a:pt x="1010" y="606"/>
                </a:lnTo>
                <a:lnTo>
                  <a:pt x="1003" y="660"/>
                </a:lnTo>
                <a:lnTo>
                  <a:pt x="991" y="713"/>
                </a:lnTo>
                <a:lnTo>
                  <a:pt x="975" y="763"/>
                </a:lnTo>
                <a:lnTo>
                  <a:pt x="955" y="811"/>
                </a:lnTo>
                <a:lnTo>
                  <a:pt x="932" y="856"/>
                </a:lnTo>
                <a:lnTo>
                  <a:pt x="905" y="898"/>
                </a:lnTo>
                <a:lnTo>
                  <a:pt x="874" y="937"/>
                </a:lnTo>
                <a:lnTo>
                  <a:pt x="841" y="973"/>
                </a:lnTo>
                <a:lnTo>
                  <a:pt x="804" y="1005"/>
                </a:lnTo>
                <a:lnTo>
                  <a:pt x="765" y="1032"/>
                </a:lnTo>
                <a:lnTo>
                  <a:pt x="723" y="1056"/>
                </a:lnTo>
                <a:lnTo>
                  <a:pt x="680" y="1075"/>
                </a:lnTo>
                <a:lnTo>
                  <a:pt x="634" y="1088"/>
                </a:lnTo>
                <a:lnTo>
                  <a:pt x="586" y="1097"/>
                </a:lnTo>
                <a:lnTo>
                  <a:pt x="521" y="1100"/>
                </a:lnTo>
                <a:close/>
                <a:moveTo>
                  <a:pt x="210" y="390"/>
                </a:moveTo>
                <a:lnTo>
                  <a:pt x="81" y="589"/>
                </a:lnTo>
                <a:lnTo>
                  <a:pt x="0" y="3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9" name="Freeform 75"/>
          <p:cNvSpPr>
            <a:spLocks noChangeArrowheads="1"/>
          </p:cNvSpPr>
          <p:nvPr/>
        </p:nvSpPr>
        <p:spPr bwMode="auto">
          <a:xfrm>
            <a:off x="886069" y="5263235"/>
            <a:ext cx="460375" cy="0"/>
          </a:xfrm>
          <a:custGeom>
            <a:avLst/>
            <a:gdLst>
              <a:gd name="T0" fmla="+- 0 2285 1007"/>
              <a:gd name="T1" fmla="*/ T0 w 1278"/>
              <a:gd name="T2" fmla="+- 0 1007 1007"/>
              <a:gd name="T3" fmla="*/ T2 w 1278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278">
                <a:moveTo>
                  <a:pt x="1278" y="0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20" name="Freeform 74"/>
          <p:cNvSpPr>
            <a:spLocks noChangeArrowheads="1"/>
          </p:cNvSpPr>
          <p:nvPr/>
        </p:nvSpPr>
        <p:spPr bwMode="auto">
          <a:xfrm>
            <a:off x="1346444" y="5036223"/>
            <a:ext cx="300037" cy="458787"/>
          </a:xfrm>
          <a:custGeom>
            <a:avLst/>
            <a:gdLst>
              <a:gd name="T0" fmla="+- 0 3119 2285"/>
              <a:gd name="T1" fmla="*/ T0 w 834"/>
              <a:gd name="T2" fmla="+- 0 14851 14851"/>
              <a:gd name="T3" fmla="*/ 14851 h 1273"/>
              <a:gd name="T4" fmla="+- 0 2285 2285"/>
              <a:gd name="T5" fmla="*/ T4 w 834"/>
              <a:gd name="T6" fmla="+- 0 15169 14851"/>
              <a:gd name="T7" fmla="*/ 15169 h 1273"/>
              <a:gd name="T8" fmla="+- 0 2285 2285"/>
              <a:gd name="T9" fmla="*/ T8 w 834"/>
              <a:gd name="T10" fmla="+- 0 15805 14851"/>
              <a:gd name="T11" fmla="*/ 15805 h 1273"/>
              <a:gd name="T12" fmla="+- 0 3119 2285"/>
              <a:gd name="T13" fmla="*/ T12 w 834"/>
              <a:gd name="T14" fmla="+- 0 16123 14851"/>
              <a:gd name="T15" fmla="*/ 16123 h 12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834" h="1273">
                <a:moveTo>
                  <a:pt x="834" y="0"/>
                </a:moveTo>
                <a:lnTo>
                  <a:pt x="0" y="318"/>
                </a:lnTo>
                <a:lnTo>
                  <a:pt x="0" y="954"/>
                </a:lnTo>
                <a:lnTo>
                  <a:pt x="834" y="1272"/>
                </a:lnTo>
                <a:close/>
              </a:path>
            </a:pathLst>
          </a:custGeom>
          <a:solidFill>
            <a:srgbClr val="BADFE2"/>
          </a:solidFill>
          <a:ln w="12700" cap="sq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24" name="AutoShape 69"/>
          <p:cNvSpPr>
            <a:spLocks noChangeArrowheads="1"/>
          </p:cNvSpPr>
          <p:nvPr/>
        </p:nvSpPr>
        <p:spPr bwMode="auto">
          <a:xfrm>
            <a:off x="1646481" y="5036223"/>
            <a:ext cx="0" cy="458787"/>
          </a:xfrm>
          <a:custGeom>
            <a:avLst/>
            <a:gdLst>
              <a:gd name="T0" fmla="+- 0 16123 14851"/>
              <a:gd name="T1" fmla="*/ 16123 h 1273"/>
              <a:gd name="T2" fmla="+- 0 14851 14851"/>
              <a:gd name="T3" fmla="*/ 14851 h 1273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1273">
                <a:moveTo>
                  <a:pt x="0" y="1272"/>
                </a:moveTo>
                <a:moveTo>
                  <a:pt x="0" y="0"/>
                </a:move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ADFE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25" name="Freeform 68"/>
          <p:cNvSpPr>
            <a:spLocks noChangeArrowheads="1"/>
          </p:cNvSpPr>
          <p:nvPr/>
        </p:nvSpPr>
        <p:spPr bwMode="auto">
          <a:xfrm>
            <a:off x="952744" y="6104610"/>
            <a:ext cx="461962" cy="0"/>
          </a:xfrm>
          <a:custGeom>
            <a:avLst/>
            <a:gdLst>
              <a:gd name="T0" fmla="+- 0 1189 1189"/>
              <a:gd name="T1" fmla="*/ T0 w 1285"/>
              <a:gd name="T2" fmla="+- 0 2473 1189"/>
              <a:gd name="T3" fmla="*/ T2 w 1285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285">
                <a:moveTo>
                  <a:pt x="0" y="0"/>
                </a:moveTo>
                <a:lnTo>
                  <a:pt x="1284" y="0"/>
                </a:lnTo>
              </a:path>
            </a:pathLst>
          </a:custGeom>
          <a:noFill/>
          <a:ln w="285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26" name="Freeform 67"/>
          <p:cNvSpPr>
            <a:spLocks noChangeArrowheads="1"/>
          </p:cNvSpPr>
          <p:nvPr/>
        </p:nvSpPr>
        <p:spPr bwMode="auto">
          <a:xfrm>
            <a:off x="1376606" y="6044285"/>
            <a:ext cx="80963" cy="117475"/>
          </a:xfrm>
          <a:custGeom>
            <a:avLst/>
            <a:gdLst>
              <a:gd name="T0" fmla="+- 0 2368 2368"/>
              <a:gd name="T1" fmla="*/ T0 w 227"/>
              <a:gd name="T2" fmla="+- 0 17979 17654"/>
              <a:gd name="T3" fmla="*/ 17979 h 326"/>
              <a:gd name="T4" fmla="+- 0 2594 2368"/>
              <a:gd name="T5" fmla="*/ T4 w 227"/>
              <a:gd name="T6" fmla="+- 0 17816 17654"/>
              <a:gd name="T7" fmla="*/ 17816 h 326"/>
              <a:gd name="T8" fmla="+- 0 2368 2368"/>
              <a:gd name="T9" fmla="*/ T8 w 227"/>
              <a:gd name="T10" fmla="+- 0 17654 17654"/>
              <a:gd name="T11" fmla="*/ 17654 h 3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27" h="326">
                <a:moveTo>
                  <a:pt x="0" y="325"/>
                </a:moveTo>
                <a:lnTo>
                  <a:pt x="226" y="162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0" name="Freeform 62"/>
          <p:cNvSpPr>
            <a:spLocks noChangeArrowheads="1"/>
          </p:cNvSpPr>
          <p:nvPr/>
        </p:nvSpPr>
        <p:spPr bwMode="auto">
          <a:xfrm>
            <a:off x="1881431" y="6104610"/>
            <a:ext cx="57150" cy="0"/>
          </a:xfrm>
          <a:custGeom>
            <a:avLst/>
            <a:gdLst>
              <a:gd name="T0" fmla="+- 0 3932 3771"/>
              <a:gd name="T1" fmla="*/ T0 w 162"/>
              <a:gd name="T2" fmla="+- 0 3771 3771"/>
              <a:gd name="T3" fmla="*/ T2 w 162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62">
                <a:moveTo>
                  <a:pt x="161" y="0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1" name="Freeform 61"/>
          <p:cNvSpPr>
            <a:spLocks noChangeArrowheads="1"/>
          </p:cNvSpPr>
          <p:nvPr/>
        </p:nvSpPr>
        <p:spPr bwMode="auto">
          <a:xfrm>
            <a:off x="1540119" y="6104610"/>
            <a:ext cx="341312" cy="0"/>
          </a:xfrm>
          <a:custGeom>
            <a:avLst/>
            <a:gdLst>
              <a:gd name="T0" fmla="+- 0 2823 2823"/>
              <a:gd name="T1" fmla="*/ T0 w 949"/>
              <a:gd name="T2" fmla="+- 0 3771 2823"/>
              <a:gd name="T3" fmla="*/ T2 w 949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949">
                <a:moveTo>
                  <a:pt x="0" y="0"/>
                </a:moveTo>
                <a:lnTo>
                  <a:pt x="948" y="0"/>
                </a:lnTo>
              </a:path>
            </a:pathLst>
          </a:custGeom>
          <a:noFill/>
          <a:ln w="28575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2" name="Freeform 60"/>
          <p:cNvSpPr>
            <a:spLocks noChangeArrowheads="1"/>
          </p:cNvSpPr>
          <p:nvPr/>
        </p:nvSpPr>
        <p:spPr bwMode="auto">
          <a:xfrm>
            <a:off x="1479794" y="6104610"/>
            <a:ext cx="460375" cy="0"/>
          </a:xfrm>
          <a:custGeom>
            <a:avLst/>
            <a:gdLst>
              <a:gd name="T0" fmla="+- 0 2655 2655"/>
              <a:gd name="T1" fmla="*/ T0 w 1278"/>
              <a:gd name="T2" fmla="+- 0 3932 2655"/>
              <a:gd name="T3" fmla="*/ T2 w 1278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278">
                <a:moveTo>
                  <a:pt x="0" y="0"/>
                </a:moveTo>
                <a:lnTo>
                  <a:pt x="1277" y="0"/>
                </a:lnTo>
              </a:path>
            </a:pathLst>
          </a:custGeom>
          <a:noFill/>
          <a:ln w="28575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3" name="Freeform 59"/>
          <p:cNvSpPr>
            <a:spLocks noChangeArrowheads="1"/>
          </p:cNvSpPr>
          <p:nvPr/>
        </p:nvSpPr>
        <p:spPr bwMode="auto">
          <a:xfrm>
            <a:off x="1457569" y="6045873"/>
            <a:ext cx="82550" cy="117475"/>
          </a:xfrm>
          <a:custGeom>
            <a:avLst/>
            <a:gdLst>
              <a:gd name="T0" fmla="+- 0 2823 2592"/>
              <a:gd name="T1" fmla="*/ T0 w 231"/>
              <a:gd name="T2" fmla="+- 0 17656 17656"/>
              <a:gd name="T3" fmla="*/ 17656 h 326"/>
              <a:gd name="T4" fmla="+- 0 2592 2592"/>
              <a:gd name="T5" fmla="*/ T4 w 231"/>
              <a:gd name="T6" fmla="+- 0 17819 17656"/>
              <a:gd name="T7" fmla="*/ 17819 h 326"/>
              <a:gd name="T8" fmla="+- 0 2823 2592"/>
              <a:gd name="T9" fmla="*/ T8 w 231"/>
              <a:gd name="T10" fmla="+- 0 17982 17656"/>
              <a:gd name="T11" fmla="*/ 17982 h 3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31" h="326">
                <a:moveTo>
                  <a:pt x="231" y="0"/>
                </a:moveTo>
                <a:lnTo>
                  <a:pt x="0" y="163"/>
                </a:lnTo>
                <a:lnTo>
                  <a:pt x="231" y="326"/>
                </a:lnTo>
                <a:close/>
              </a:path>
            </a:pathLst>
          </a:custGeom>
          <a:solidFill>
            <a:srgbClr val="BADFE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6" name="Freeform 55"/>
          <p:cNvSpPr>
            <a:spLocks noChangeArrowheads="1"/>
          </p:cNvSpPr>
          <p:nvPr/>
        </p:nvSpPr>
        <p:spPr bwMode="auto">
          <a:xfrm>
            <a:off x="1457569" y="5944272"/>
            <a:ext cx="1587" cy="152400"/>
          </a:xfrm>
          <a:custGeom>
            <a:avLst/>
            <a:gdLst>
              <a:gd name="T0" fmla="+- 0 2596 2592"/>
              <a:gd name="T1" fmla="*/ T0 w 4"/>
              <a:gd name="T2" fmla="+- 0 17774 17349"/>
              <a:gd name="T3" fmla="*/ 17774 h 425"/>
              <a:gd name="T4" fmla="+- 0 2592 2592"/>
              <a:gd name="T5" fmla="*/ T4 w 4"/>
              <a:gd name="T6" fmla="+- 0 17349 17349"/>
              <a:gd name="T7" fmla="*/ 17349 h 425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4" h="425">
                <a:moveTo>
                  <a:pt x="4" y="42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ADFE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7" name="Freeform 54"/>
          <p:cNvSpPr>
            <a:spLocks noChangeArrowheads="1"/>
          </p:cNvSpPr>
          <p:nvPr/>
        </p:nvSpPr>
        <p:spPr bwMode="auto">
          <a:xfrm>
            <a:off x="1421057" y="5937129"/>
            <a:ext cx="69850" cy="0"/>
          </a:xfrm>
          <a:custGeom>
            <a:avLst/>
            <a:gdLst>
              <a:gd name="T0" fmla="+- 0 2698 2503"/>
              <a:gd name="T1" fmla="*/ T0 w 195"/>
              <a:gd name="T2" fmla="+- 0 2503 2503"/>
              <a:gd name="T3" fmla="*/ T2 w 195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95">
                <a:moveTo>
                  <a:pt x="195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ADFE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8" name="Freeform 53"/>
          <p:cNvSpPr>
            <a:spLocks noChangeArrowheads="1"/>
          </p:cNvSpPr>
          <p:nvPr/>
        </p:nvSpPr>
        <p:spPr bwMode="auto">
          <a:xfrm>
            <a:off x="2005256" y="6042698"/>
            <a:ext cx="1825625" cy="0"/>
          </a:xfrm>
          <a:custGeom>
            <a:avLst/>
            <a:gdLst>
              <a:gd name="T0" fmla="+- 0 4114 4114"/>
              <a:gd name="T1" fmla="*/ T0 w 5070"/>
              <a:gd name="T2" fmla="+- 0 9184 4114"/>
              <a:gd name="T3" fmla="*/ T2 w 5070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5070">
                <a:moveTo>
                  <a:pt x="0" y="0"/>
                </a:moveTo>
                <a:lnTo>
                  <a:pt x="5070" y="0"/>
                </a:lnTo>
              </a:path>
            </a:pathLst>
          </a:custGeom>
          <a:noFill/>
          <a:ln w="28575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9" name="Freeform 52"/>
          <p:cNvSpPr>
            <a:spLocks noChangeArrowheads="1"/>
          </p:cNvSpPr>
          <p:nvPr/>
        </p:nvSpPr>
        <p:spPr bwMode="auto">
          <a:xfrm>
            <a:off x="2905369" y="5864898"/>
            <a:ext cx="384175" cy="377825"/>
          </a:xfrm>
          <a:custGeom>
            <a:avLst/>
            <a:gdLst>
              <a:gd name="T0" fmla="+- 0 7147 6614"/>
              <a:gd name="T1" fmla="*/ T0 w 1066"/>
              <a:gd name="T2" fmla="+- 0 17152 17152"/>
              <a:gd name="T3" fmla="*/ 17152 h 1049"/>
              <a:gd name="T4" fmla="+- 0 7680 6614"/>
              <a:gd name="T5" fmla="*/ T4 w 1066"/>
              <a:gd name="T6" fmla="+- 0 17677 17152"/>
              <a:gd name="T7" fmla="*/ 17677 h 1049"/>
              <a:gd name="T8" fmla="+- 0 7680 6614"/>
              <a:gd name="T9" fmla="*/ T8 w 1066"/>
              <a:gd name="T10" fmla="+- 0 17677 17152"/>
              <a:gd name="T11" fmla="*/ 17677 h 1049"/>
              <a:gd name="T12" fmla="+- 0 7680 6614"/>
              <a:gd name="T13" fmla="*/ T12 w 1066"/>
              <a:gd name="T14" fmla="+- 0 17677 17152"/>
              <a:gd name="T15" fmla="*/ 17677 h 1049"/>
              <a:gd name="T16" fmla="+- 0 7147 6614"/>
              <a:gd name="T17" fmla="*/ T16 w 1066"/>
              <a:gd name="T18" fmla="+- 0 18201 17152"/>
              <a:gd name="T19" fmla="*/ 18201 h 1049"/>
              <a:gd name="T20" fmla="+- 0 7147 6614"/>
              <a:gd name="T21" fmla="*/ T20 w 1066"/>
              <a:gd name="T22" fmla="+- 0 18201 17152"/>
              <a:gd name="T23" fmla="*/ 18201 h 1049"/>
              <a:gd name="T24" fmla="+- 0 7147 6614"/>
              <a:gd name="T25" fmla="*/ T24 w 1066"/>
              <a:gd name="T26" fmla="+- 0 18201 17152"/>
              <a:gd name="T27" fmla="*/ 18201 h 1049"/>
              <a:gd name="T28" fmla="+- 0 6614 6614"/>
              <a:gd name="T29" fmla="*/ T28 w 1066"/>
              <a:gd name="T30" fmla="+- 0 17677 17152"/>
              <a:gd name="T31" fmla="*/ 17677 h 1049"/>
              <a:gd name="T32" fmla="+- 0 6614 6614"/>
              <a:gd name="T33" fmla="*/ T32 w 1066"/>
              <a:gd name="T34" fmla="+- 0 17677 17152"/>
              <a:gd name="T35" fmla="*/ 17677 h 1049"/>
              <a:gd name="T36" fmla="+- 0 6614 6614"/>
              <a:gd name="T37" fmla="*/ T36 w 1066"/>
              <a:gd name="T38" fmla="+- 0 17677 17152"/>
              <a:gd name="T39" fmla="*/ 17677 h 1049"/>
              <a:gd name="T40" fmla="+- 0 7147 6614"/>
              <a:gd name="T41" fmla="*/ T40 w 1066"/>
              <a:gd name="T42" fmla="+- 0 17152 17152"/>
              <a:gd name="T43" fmla="*/ 17152 h 1049"/>
              <a:gd name="T44" fmla="+- 0 7147 6614"/>
              <a:gd name="T45" fmla="*/ T44 w 1066"/>
              <a:gd name="T46" fmla="+- 0 17152 17152"/>
              <a:gd name="T47" fmla="*/ 17152 h 10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1066" h="1049">
                <a:moveTo>
                  <a:pt x="533" y="0"/>
                </a:moveTo>
                <a:cubicBezTo>
                  <a:pt x="827" y="0"/>
                  <a:pt x="1066" y="235"/>
                  <a:pt x="1066" y="525"/>
                </a:cubicBezTo>
                <a:cubicBezTo>
                  <a:pt x="1066" y="525"/>
                  <a:pt x="1066" y="525"/>
                  <a:pt x="1066" y="525"/>
                </a:cubicBezTo>
                <a:lnTo>
                  <a:pt x="1066" y="525"/>
                </a:lnTo>
                <a:cubicBezTo>
                  <a:pt x="1066" y="814"/>
                  <a:pt x="827" y="1049"/>
                  <a:pt x="533" y="1049"/>
                </a:cubicBezTo>
                <a:cubicBezTo>
                  <a:pt x="533" y="1049"/>
                  <a:pt x="533" y="1049"/>
                  <a:pt x="533" y="1049"/>
                </a:cubicBezTo>
                <a:lnTo>
                  <a:pt x="533" y="1049"/>
                </a:lnTo>
                <a:cubicBezTo>
                  <a:pt x="239" y="1049"/>
                  <a:pt x="0" y="814"/>
                  <a:pt x="0" y="525"/>
                </a:cubicBezTo>
                <a:cubicBezTo>
                  <a:pt x="0" y="525"/>
                  <a:pt x="0" y="525"/>
                  <a:pt x="0" y="525"/>
                </a:cubicBezTo>
                <a:lnTo>
                  <a:pt x="0" y="525"/>
                </a:lnTo>
                <a:cubicBezTo>
                  <a:pt x="0" y="235"/>
                  <a:pt x="239" y="0"/>
                  <a:pt x="533" y="0"/>
                </a:cubicBezTo>
                <a:cubicBezTo>
                  <a:pt x="533" y="0"/>
                  <a:pt x="533" y="0"/>
                  <a:pt x="533" y="0"/>
                </a:cubicBez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0" name="Freeform 51"/>
          <p:cNvSpPr>
            <a:spLocks noChangeArrowheads="1"/>
          </p:cNvSpPr>
          <p:nvPr/>
        </p:nvSpPr>
        <p:spPr bwMode="auto">
          <a:xfrm>
            <a:off x="2905369" y="5864898"/>
            <a:ext cx="384175" cy="377825"/>
          </a:xfrm>
          <a:custGeom>
            <a:avLst/>
            <a:gdLst>
              <a:gd name="T0" fmla="+- 0 7147 6614"/>
              <a:gd name="T1" fmla="*/ T0 w 1066"/>
              <a:gd name="T2" fmla="+- 0 17152 17152"/>
              <a:gd name="T3" fmla="*/ 17152 h 1049"/>
              <a:gd name="T4" fmla="+- 0 7680 6614"/>
              <a:gd name="T5" fmla="*/ T4 w 1066"/>
              <a:gd name="T6" fmla="+- 0 17677 17152"/>
              <a:gd name="T7" fmla="*/ 17677 h 1049"/>
              <a:gd name="T8" fmla="+- 0 7680 6614"/>
              <a:gd name="T9" fmla="*/ T8 w 1066"/>
              <a:gd name="T10" fmla="+- 0 17677 17152"/>
              <a:gd name="T11" fmla="*/ 17677 h 1049"/>
              <a:gd name="T12" fmla="+- 0 7680 6614"/>
              <a:gd name="T13" fmla="*/ T12 w 1066"/>
              <a:gd name="T14" fmla="+- 0 17677 17152"/>
              <a:gd name="T15" fmla="*/ 17677 h 1049"/>
              <a:gd name="T16" fmla="+- 0 7147 6614"/>
              <a:gd name="T17" fmla="*/ T16 w 1066"/>
              <a:gd name="T18" fmla="+- 0 18201 17152"/>
              <a:gd name="T19" fmla="*/ 18201 h 1049"/>
              <a:gd name="T20" fmla="+- 0 7147 6614"/>
              <a:gd name="T21" fmla="*/ T20 w 1066"/>
              <a:gd name="T22" fmla="+- 0 18201 17152"/>
              <a:gd name="T23" fmla="*/ 18201 h 1049"/>
              <a:gd name="T24" fmla="+- 0 7147 6614"/>
              <a:gd name="T25" fmla="*/ T24 w 1066"/>
              <a:gd name="T26" fmla="+- 0 18201 17152"/>
              <a:gd name="T27" fmla="*/ 18201 h 1049"/>
              <a:gd name="T28" fmla="+- 0 6614 6614"/>
              <a:gd name="T29" fmla="*/ T28 w 1066"/>
              <a:gd name="T30" fmla="+- 0 17677 17152"/>
              <a:gd name="T31" fmla="*/ 17677 h 1049"/>
              <a:gd name="T32" fmla="+- 0 6614 6614"/>
              <a:gd name="T33" fmla="*/ T32 w 1066"/>
              <a:gd name="T34" fmla="+- 0 17677 17152"/>
              <a:gd name="T35" fmla="*/ 17677 h 1049"/>
              <a:gd name="T36" fmla="+- 0 6614 6614"/>
              <a:gd name="T37" fmla="*/ T36 w 1066"/>
              <a:gd name="T38" fmla="+- 0 17677 17152"/>
              <a:gd name="T39" fmla="*/ 17677 h 1049"/>
              <a:gd name="T40" fmla="+- 0 7147 6614"/>
              <a:gd name="T41" fmla="*/ T40 w 1066"/>
              <a:gd name="T42" fmla="+- 0 17152 17152"/>
              <a:gd name="T43" fmla="*/ 17152 h 1049"/>
              <a:gd name="T44" fmla="+- 0 7147 6614"/>
              <a:gd name="T45" fmla="*/ T44 w 1066"/>
              <a:gd name="T46" fmla="+- 0 17152 17152"/>
              <a:gd name="T47" fmla="*/ 17152 h 10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1066" h="1049">
                <a:moveTo>
                  <a:pt x="533" y="0"/>
                </a:moveTo>
                <a:cubicBezTo>
                  <a:pt x="827" y="0"/>
                  <a:pt x="1066" y="235"/>
                  <a:pt x="1066" y="525"/>
                </a:cubicBezTo>
                <a:cubicBezTo>
                  <a:pt x="1066" y="525"/>
                  <a:pt x="1066" y="525"/>
                  <a:pt x="1066" y="525"/>
                </a:cubicBezTo>
                <a:lnTo>
                  <a:pt x="1066" y="525"/>
                </a:lnTo>
                <a:cubicBezTo>
                  <a:pt x="1066" y="814"/>
                  <a:pt x="827" y="1049"/>
                  <a:pt x="533" y="1049"/>
                </a:cubicBezTo>
                <a:cubicBezTo>
                  <a:pt x="533" y="1049"/>
                  <a:pt x="533" y="1049"/>
                  <a:pt x="533" y="1049"/>
                </a:cubicBezTo>
                <a:lnTo>
                  <a:pt x="533" y="1049"/>
                </a:lnTo>
                <a:cubicBezTo>
                  <a:pt x="239" y="1049"/>
                  <a:pt x="0" y="814"/>
                  <a:pt x="0" y="525"/>
                </a:cubicBezTo>
                <a:cubicBezTo>
                  <a:pt x="0" y="525"/>
                  <a:pt x="0" y="525"/>
                  <a:pt x="0" y="525"/>
                </a:cubicBezTo>
                <a:lnTo>
                  <a:pt x="0" y="525"/>
                </a:lnTo>
                <a:cubicBezTo>
                  <a:pt x="0" y="235"/>
                  <a:pt x="239" y="0"/>
                  <a:pt x="533" y="0"/>
                </a:cubicBezTo>
                <a:cubicBezTo>
                  <a:pt x="533" y="0"/>
                  <a:pt x="533" y="0"/>
                  <a:pt x="533" y="0"/>
                </a:cubicBez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1" name="Freeform 50"/>
          <p:cNvSpPr>
            <a:spLocks noChangeArrowheads="1"/>
          </p:cNvSpPr>
          <p:nvPr/>
        </p:nvSpPr>
        <p:spPr bwMode="auto">
          <a:xfrm>
            <a:off x="2994269" y="5926810"/>
            <a:ext cx="266700" cy="125413"/>
          </a:xfrm>
          <a:custGeom>
            <a:avLst/>
            <a:gdLst>
              <a:gd name="T0" fmla="+- 0 7604 6862"/>
              <a:gd name="T1" fmla="*/ T0 w 743"/>
              <a:gd name="T2" fmla="+- 0 17677 17327"/>
              <a:gd name="T3" fmla="*/ 17677 h 350"/>
              <a:gd name="T4" fmla="+- 0 6862 6862"/>
              <a:gd name="T5" fmla="*/ T4 w 743"/>
              <a:gd name="T6" fmla="+- 0 17327 17327"/>
              <a:gd name="T7" fmla="*/ 17327 h 350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743" h="350">
                <a:moveTo>
                  <a:pt x="742" y="35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2" name="Freeform 49"/>
          <p:cNvSpPr>
            <a:spLocks noChangeArrowheads="1"/>
          </p:cNvSpPr>
          <p:nvPr/>
        </p:nvSpPr>
        <p:spPr bwMode="auto">
          <a:xfrm>
            <a:off x="2994269" y="5926810"/>
            <a:ext cx="0" cy="250825"/>
          </a:xfrm>
          <a:custGeom>
            <a:avLst/>
            <a:gdLst>
              <a:gd name="T0" fmla="+- 0 17327 17327"/>
              <a:gd name="T1" fmla="*/ 17327 h 700"/>
              <a:gd name="T2" fmla="+- 0 18026 17327"/>
              <a:gd name="T3" fmla="*/ 18026 h 700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700">
                <a:moveTo>
                  <a:pt x="0" y="0"/>
                </a:moveTo>
                <a:lnTo>
                  <a:pt x="0" y="69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3" name="Freeform 48"/>
          <p:cNvSpPr>
            <a:spLocks noChangeArrowheads="1"/>
          </p:cNvSpPr>
          <p:nvPr/>
        </p:nvSpPr>
        <p:spPr bwMode="auto">
          <a:xfrm>
            <a:off x="2994269" y="6052223"/>
            <a:ext cx="266700" cy="125412"/>
          </a:xfrm>
          <a:custGeom>
            <a:avLst/>
            <a:gdLst>
              <a:gd name="T0" fmla="+- 0 6862 6862"/>
              <a:gd name="T1" fmla="*/ T0 w 743"/>
              <a:gd name="T2" fmla="+- 0 18026 17677"/>
              <a:gd name="T3" fmla="*/ 18026 h 350"/>
              <a:gd name="T4" fmla="+- 0 7604 6862"/>
              <a:gd name="T5" fmla="*/ T4 w 743"/>
              <a:gd name="T6" fmla="+- 0 17677 17677"/>
              <a:gd name="T7" fmla="*/ 17677 h 350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743" h="350">
                <a:moveTo>
                  <a:pt x="0" y="349"/>
                </a:moveTo>
                <a:lnTo>
                  <a:pt x="74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pic>
        <p:nvPicPr>
          <p:cNvPr id="44" name="Picture 47" descr="image164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44" y="5180685"/>
            <a:ext cx="2079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" name="Freeform 46"/>
          <p:cNvSpPr>
            <a:spLocks noChangeArrowheads="1"/>
          </p:cNvSpPr>
          <p:nvPr/>
        </p:nvSpPr>
        <p:spPr bwMode="auto">
          <a:xfrm>
            <a:off x="752719" y="5185448"/>
            <a:ext cx="198437" cy="996950"/>
          </a:xfrm>
          <a:custGeom>
            <a:avLst/>
            <a:gdLst>
              <a:gd name="T0" fmla="+- 0 638 638"/>
              <a:gd name="T1" fmla="*/ T0 w 552"/>
              <a:gd name="T2" fmla="+- 0 18036 15267"/>
              <a:gd name="T3" fmla="*/ 18036 h 2769"/>
              <a:gd name="T4" fmla="+- 0 1189 638"/>
              <a:gd name="T5" fmla="*/ T4 w 552"/>
              <a:gd name="T6" fmla="+- 0 18036 15267"/>
              <a:gd name="T7" fmla="*/ 18036 h 2769"/>
              <a:gd name="T8" fmla="+- 0 1189 638"/>
              <a:gd name="T9" fmla="*/ T8 w 552"/>
              <a:gd name="T10" fmla="+- 0 15267 15267"/>
              <a:gd name="T11" fmla="*/ 15267 h 2769"/>
              <a:gd name="T12" fmla="+- 0 638 638"/>
              <a:gd name="T13" fmla="*/ T12 w 552"/>
              <a:gd name="T14" fmla="+- 0 15267 15267"/>
              <a:gd name="T15" fmla="*/ 15267 h 2769"/>
              <a:gd name="T16" fmla="+- 0 638 638"/>
              <a:gd name="T17" fmla="*/ T16 w 552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552" h="2769">
                <a:moveTo>
                  <a:pt x="0" y="2769"/>
                </a:moveTo>
                <a:lnTo>
                  <a:pt x="551" y="2769"/>
                </a:lnTo>
                <a:lnTo>
                  <a:pt x="551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6" name="Freeform 45"/>
          <p:cNvSpPr>
            <a:spLocks noChangeArrowheads="1"/>
          </p:cNvSpPr>
          <p:nvPr/>
        </p:nvSpPr>
        <p:spPr bwMode="auto">
          <a:xfrm>
            <a:off x="1881431" y="5185448"/>
            <a:ext cx="130175" cy="996950"/>
          </a:xfrm>
          <a:custGeom>
            <a:avLst/>
            <a:gdLst>
              <a:gd name="T0" fmla="+- 0 3771 3771"/>
              <a:gd name="T1" fmla="*/ T0 w 364"/>
              <a:gd name="T2" fmla="+- 0 18036 15267"/>
              <a:gd name="T3" fmla="*/ 18036 h 2769"/>
              <a:gd name="T4" fmla="+- 0 4134 3771"/>
              <a:gd name="T5" fmla="*/ T4 w 364"/>
              <a:gd name="T6" fmla="+- 0 18036 15267"/>
              <a:gd name="T7" fmla="*/ 18036 h 2769"/>
              <a:gd name="T8" fmla="+- 0 4134 3771"/>
              <a:gd name="T9" fmla="*/ T8 w 364"/>
              <a:gd name="T10" fmla="+- 0 15267 15267"/>
              <a:gd name="T11" fmla="*/ 15267 h 2769"/>
              <a:gd name="T12" fmla="+- 0 3771 3771"/>
              <a:gd name="T13" fmla="*/ T12 w 364"/>
              <a:gd name="T14" fmla="+- 0 15267 15267"/>
              <a:gd name="T15" fmla="*/ 15267 h 2769"/>
              <a:gd name="T16" fmla="+- 0 3771 3771"/>
              <a:gd name="T17" fmla="*/ T16 w 364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64" h="2769">
                <a:moveTo>
                  <a:pt x="0" y="2769"/>
                </a:moveTo>
                <a:lnTo>
                  <a:pt x="363" y="2769"/>
                </a:lnTo>
                <a:lnTo>
                  <a:pt x="363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7" name="Freeform 44"/>
          <p:cNvSpPr>
            <a:spLocks noChangeArrowheads="1"/>
          </p:cNvSpPr>
          <p:nvPr/>
        </p:nvSpPr>
        <p:spPr bwMode="auto">
          <a:xfrm>
            <a:off x="1881431" y="5185448"/>
            <a:ext cx="130175" cy="996950"/>
          </a:xfrm>
          <a:custGeom>
            <a:avLst/>
            <a:gdLst>
              <a:gd name="T0" fmla="+- 0 3771 3771"/>
              <a:gd name="T1" fmla="*/ T0 w 364"/>
              <a:gd name="T2" fmla="+- 0 18036 15267"/>
              <a:gd name="T3" fmla="*/ 18036 h 2769"/>
              <a:gd name="T4" fmla="+- 0 4134 3771"/>
              <a:gd name="T5" fmla="*/ T4 w 364"/>
              <a:gd name="T6" fmla="+- 0 18036 15267"/>
              <a:gd name="T7" fmla="*/ 18036 h 2769"/>
              <a:gd name="T8" fmla="+- 0 4134 3771"/>
              <a:gd name="T9" fmla="*/ T8 w 364"/>
              <a:gd name="T10" fmla="+- 0 15267 15267"/>
              <a:gd name="T11" fmla="*/ 15267 h 2769"/>
              <a:gd name="T12" fmla="+- 0 3771 3771"/>
              <a:gd name="T13" fmla="*/ T12 w 364"/>
              <a:gd name="T14" fmla="+- 0 15267 15267"/>
              <a:gd name="T15" fmla="*/ 15267 h 2769"/>
              <a:gd name="T16" fmla="+- 0 3771 3771"/>
              <a:gd name="T17" fmla="*/ T16 w 364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64" h="2769">
                <a:moveTo>
                  <a:pt x="0" y="2769"/>
                </a:moveTo>
                <a:lnTo>
                  <a:pt x="363" y="2769"/>
                </a:lnTo>
                <a:lnTo>
                  <a:pt x="363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8" name="Freeform 43"/>
          <p:cNvSpPr>
            <a:spLocks noChangeArrowheads="1"/>
          </p:cNvSpPr>
          <p:nvPr/>
        </p:nvSpPr>
        <p:spPr bwMode="auto">
          <a:xfrm>
            <a:off x="3697531" y="5277523"/>
            <a:ext cx="0" cy="692150"/>
          </a:xfrm>
          <a:custGeom>
            <a:avLst/>
            <a:gdLst>
              <a:gd name="T0" fmla="+- 0 17442 15522"/>
              <a:gd name="T1" fmla="*/ 17442 h 1921"/>
              <a:gd name="T2" fmla="+- 0 15522 15522"/>
              <a:gd name="T3" fmla="*/ 15522 h 1921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1921">
                <a:moveTo>
                  <a:pt x="0" y="1920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9" name="Freeform 42"/>
          <p:cNvSpPr>
            <a:spLocks noChangeArrowheads="1"/>
          </p:cNvSpPr>
          <p:nvPr/>
        </p:nvSpPr>
        <p:spPr bwMode="auto">
          <a:xfrm>
            <a:off x="2135431" y="5263235"/>
            <a:ext cx="1562100" cy="3175"/>
          </a:xfrm>
          <a:custGeom>
            <a:avLst/>
            <a:gdLst>
              <a:gd name="T0" fmla="+- 0 8814 4477"/>
              <a:gd name="T1" fmla="*/ T0 w 4338"/>
              <a:gd name="T2" fmla="+- 0 15491 15483"/>
              <a:gd name="T3" fmla="*/ 15491 h 8"/>
              <a:gd name="T4" fmla="+- 0 4477 4477"/>
              <a:gd name="T5" fmla="*/ T4 w 4338"/>
              <a:gd name="T6" fmla="+- 0 15483 15483"/>
              <a:gd name="T7" fmla="*/ 15483 h 8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4338" h="8">
                <a:moveTo>
                  <a:pt x="4337" y="8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0" name="Freeform 41"/>
          <p:cNvSpPr>
            <a:spLocks noChangeArrowheads="1"/>
          </p:cNvSpPr>
          <p:nvPr/>
        </p:nvSpPr>
        <p:spPr bwMode="auto">
          <a:xfrm>
            <a:off x="2011606" y="5185448"/>
            <a:ext cx="133350" cy="996950"/>
          </a:xfrm>
          <a:custGeom>
            <a:avLst/>
            <a:gdLst>
              <a:gd name="T0" fmla="+- 0 4134 4134"/>
              <a:gd name="T1" fmla="*/ T0 w 370"/>
              <a:gd name="T2" fmla="+- 0 18036 15267"/>
              <a:gd name="T3" fmla="*/ 18036 h 2769"/>
              <a:gd name="T4" fmla="+- 0 4504 4134"/>
              <a:gd name="T5" fmla="*/ T4 w 370"/>
              <a:gd name="T6" fmla="+- 0 18036 15267"/>
              <a:gd name="T7" fmla="*/ 18036 h 2769"/>
              <a:gd name="T8" fmla="+- 0 4504 4134"/>
              <a:gd name="T9" fmla="*/ T8 w 370"/>
              <a:gd name="T10" fmla="+- 0 15267 15267"/>
              <a:gd name="T11" fmla="*/ 15267 h 2769"/>
              <a:gd name="T12" fmla="+- 0 4134 4134"/>
              <a:gd name="T13" fmla="*/ T12 w 370"/>
              <a:gd name="T14" fmla="+- 0 15267 15267"/>
              <a:gd name="T15" fmla="*/ 15267 h 2769"/>
              <a:gd name="T16" fmla="+- 0 4134 4134"/>
              <a:gd name="T17" fmla="*/ T16 w 370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70" h="2769">
                <a:moveTo>
                  <a:pt x="0" y="2769"/>
                </a:moveTo>
                <a:lnTo>
                  <a:pt x="370" y="2769"/>
                </a:lnTo>
                <a:lnTo>
                  <a:pt x="370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1" name="Freeform 40"/>
          <p:cNvSpPr>
            <a:spLocks noChangeArrowheads="1"/>
          </p:cNvSpPr>
          <p:nvPr/>
        </p:nvSpPr>
        <p:spPr bwMode="auto">
          <a:xfrm>
            <a:off x="2011606" y="5185448"/>
            <a:ext cx="133350" cy="996950"/>
          </a:xfrm>
          <a:custGeom>
            <a:avLst/>
            <a:gdLst>
              <a:gd name="T0" fmla="+- 0 4134 4134"/>
              <a:gd name="T1" fmla="*/ T0 w 370"/>
              <a:gd name="T2" fmla="+- 0 18036 15267"/>
              <a:gd name="T3" fmla="*/ 18036 h 2769"/>
              <a:gd name="T4" fmla="+- 0 4504 4134"/>
              <a:gd name="T5" fmla="*/ T4 w 370"/>
              <a:gd name="T6" fmla="+- 0 18036 15267"/>
              <a:gd name="T7" fmla="*/ 18036 h 2769"/>
              <a:gd name="T8" fmla="+- 0 4504 4134"/>
              <a:gd name="T9" fmla="*/ T8 w 370"/>
              <a:gd name="T10" fmla="+- 0 15267 15267"/>
              <a:gd name="T11" fmla="*/ 15267 h 2769"/>
              <a:gd name="T12" fmla="+- 0 4134 4134"/>
              <a:gd name="T13" fmla="*/ T12 w 370"/>
              <a:gd name="T14" fmla="+- 0 15267 15267"/>
              <a:gd name="T15" fmla="*/ 15267 h 2769"/>
              <a:gd name="T16" fmla="+- 0 4134 4134"/>
              <a:gd name="T17" fmla="*/ T16 w 370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70" h="2769">
                <a:moveTo>
                  <a:pt x="0" y="2769"/>
                </a:moveTo>
                <a:lnTo>
                  <a:pt x="370" y="2769"/>
                </a:lnTo>
                <a:lnTo>
                  <a:pt x="370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2" name="AutoShape 39"/>
          <p:cNvSpPr>
            <a:spLocks noChangeArrowheads="1"/>
          </p:cNvSpPr>
          <p:nvPr/>
        </p:nvSpPr>
        <p:spPr bwMode="auto">
          <a:xfrm>
            <a:off x="6294681" y="5490248"/>
            <a:ext cx="573088" cy="622300"/>
          </a:xfrm>
          <a:custGeom>
            <a:avLst/>
            <a:gdLst>
              <a:gd name="T0" fmla="+- 0 16370 16030"/>
              <a:gd name="T1" fmla="*/ T0 w 1593"/>
              <a:gd name="T2" fmla="+- 0 17715 16114"/>
              <a:gd name="T3" fmla="*/ 17715 h 1731"/>
              <a:gd name="T4" fmla="+- 0 16484 16030"/>
              <a:gd name="T5" fmla="*/ T4 w 1593"/>
              <a:gd name="T6" fmla="+- 0 17765 16114"/>
              <a:gd name="T7" fmla="*/ 17765 h 1731"/>
              <a:gd name="T8" fmla="+- 0 16561 16030"/>
              <a:gd name="T9" fmla="*/ T8 w 1593"/>
              <a:gd name="T10" fmla="+- 0 17788 16114"/>
              <a:gd name="T11" fmla="*/ 17788 h 1731"/>
              <a:gd name="T12" fmla="+- 0 16681 16030"/>
              <a:gd name="T13" fmla="*/ T12 w 1593"/>
              <a:gd name="T14" fmla="+- 0 17807 16114"/>
              <a:gd name="T15" fmla="*/ 17807 h 1731"/>
              <a:gd name="T16" fmla="+- 0 16760 16030"/>
              <a:gd name="T17" fmla="*/ T16 w 1593"/>
              <a:gd name="T18" fmla="+- 0 17810 16114"/>
              <a:gd name="T19" fmla="*/ 17810 h 1731"/>
              <a:gd name="T20" fmla="+- 0 16879 16030"/>
              <a:gd name="T21" fmla="*/ T20 w 1593"/>
              <a:gd name="T22" fmla="+- 0 17800 16114"/>
              <a:gd name="T23" fmla="*/ 17800 h 1731"/>
              <a:gd name="T24" fmla="+- 0 16956 16030"/>
              <a:gd name="T25" fmla="*/ T24 w 1593"/>
              <a:gd name="T26" fmla="+- 0 17784 16114"/>
              <a:gd name="T27" fmla="*/ 17784 h 1731"/>
              <a:gd name="T28" fmla="+- 0 17070 16030"/>
              <a:gd name="T29" fmla="*/ T28 w 1593"/>
              <a:gd name="T30" fmla="+- 0 17746 16114"/>
              <a:gd name="T31" fmla="*/ 17746 h 1731"/>
              <a:gd name="T32" fmla="+- 0 17142 16030"/>
              <a:gd name="T33" fmla="*/ T32 w 1593"/>
              <a:gd name="T34" fmla="+- 0 17712 16114"/>
              <a:gd name="T35" fmla="*/ 17712 h 1731"/>
              <a:gd name="T36" fmla="+- 0 17245 16030"/>
              <a:gd name="T37" fmla="*/ T36 w 1593"/>
              <a:gd name="T38" fmla="+- 0 17647 16114"/>
              <a:gd name="T39" fmla="*/ 17647 h 1731"/>
              <a:gd name="T40" fmla="+- 0 17308 16030"/>
              <a:gd name="T41" fmla="*/ T40 w 1593"/>
              <a:gd name="T42" fmla="+- 0 17596 16114"/>
              <a:gd name="T43" fmla="*/ 17596 h 1731"/>
              <a:gd name="T44" fmla="+- 0 17394 16030"/>
              <a:gd name="T45" fmla="*/ T44 w 1593"/>
              <a:gd name="T46" fmla="+- 0 17505 16114"/>
              <a:gd name="T47" fmla="*/ 17505 h 1731"/>
              <a:gd name="T48" fmla="+- 0 17445 16030"/>
              <a:gd name="T49" fmla="*/ T48 w 1593"/>
              <a:gd name="T50" fmla="+- 0 17437 16114"/>
              <a:gd name="T51" fmla="*/ 17437 h 1731"/>
              <a:gd name="T52" fmla="+- 0 17508 16030"/>
              <a:gd name="T53" fmla="*/ T52 w 1593"/>
              <a:gd name="T54" fmla="+- 0 17325 16114"/>
              <a:gd name="T55" fmla="*/ 17325 h 1731"/>
              <a:gd name="T56" fmla="+- 0 17539 16030"/>
              <a:gd name="T57" fmla="*/ T56 w 1593"/>
              <a:gd name="T58" fmla="+- 0 17249 16114"/>
              <a:gd name="T59" fmla="*/ 17249 h 1731"/>
              <a:gd name="T60" fmla="+- 0 17572 16030"/>
              <a:gd name="T61" fmla="*/ T60 w 1593"/>
              <a:gd name="T62" fmla="+- 0 17130 16114"/>
              <a:gd name="T63" fmla="*/ 17130 h 1731"/>
              <a:gd name="T64" fmla="+- 0 17584 16030"/>
              <a:gd name="T65" fmla="*/ T64 w 1593"/>
              <a:gd name="T66" fmla="+- 0 17051 16114"/>
              <a:gd name="T67" fmla="*/ 17051 h 1731"/>
              <a:gd name="T68" fmla="+- 0 17587 16030"/>
              <a:gd name="T69" fmla="*/ T68 w 1593"/>
              <a:gd name="T70" fmla="+- 0 16930 16114"/>
              <a:gd name="T71" fmla="*/ 16930 h 1731"/>
              <a:gd name="T72" fmla="+- 0 17579 16030"/>
              <a:gd name="T73" fmla="*/ T72 w 1593"/>
              <a:gd name="T74" fmla="+- 0 16852 16114"/>
              <a:gd name="T75" fmla="*/ 16852 h 1731"/>
              <a:gd name="T76" fmla="+- 0 17554 16030"/>
              <a:gd name="T77" fmla="*/ T76 w 1593"/>
              <a:gd name="T78" fmla="+- 0 16735 16114"/>
              <a:gd name="T79" fmla="*/ 16735 h 1731"/>
              <a:gd name="T80" fmla="+- 0 17528 16030"/>
              <a:gd name="T81" fmla="*/ T80 w 1593"/>
              <a:gd name="T82" fmla="+- 0 16661 16114"/>
              <a:gd name="T83" fmla="*/ 16661 h 1731"/>
              <a:gd name="T84" fmla="+- 0 17475 16030"/>
              <a:gd name="T85" fmla="*/ T84 w 1593"/>
              <a:gd name="T86" fmla="+- 0 16553 16114"/>
              <a:gd name="T87" fmla="*/ 16553 h 1731"/>
              <a:gd name="T88" fmla="+- 0 17432 16030"/>
              <a:gd name="T89" fmla="*/ T88 w 1593"/>
              <a:gd name="T90" fmla="+- 0 16486 16114"/>
              <a:gd name="T91" fmla="*/ 16486 h 1731"/>
              <a:gd name="T92" fmla="+- 0 17353 16030"/>
              <a:gd name="T93" fmla="*/ T92 w 1593"/>
              <a:gd name="T94" fmla="+- 0 16393 16114"/>
              <a:gd name="T95" fmla="*/ 16393 h 1731"/>
              <a:gd name="T96" fmla="+- 0 17293 16030"/>
              <a:gd name="T97" fmla="*/ T96 w 1593"/>
              <a:gd name="T98" fmla="+- 0 16337 16114"/>
              <a:gd name="T99" fmla="*/ 16337 h 1731"/>
              <a:gd name="T100" fmla="+- 0 17189 16030"/>
              <a:gd name="T101" fmla="*/ T100 w 1593"/>
              <a:gd name="T102" fmla="+- 0 16264 16114"/>
              <a:gd name="T103" fmla="*/ 16264 h 1731"/>
              <a:gd name="T104" fmla="+- 0 17116 16030"/>
              <a:gd name="T105" fmla="*/ T104 w 1593"/>
              <a:gd name="T106" fmla="+- 0 16225 16114"/>
              <a:gd name="T107" fmla="*/ 16225 h 1731"/>
              <a:gd name="T108" fmla="+- 0 17000 16030"/>
              <a:gd name="T109" fmla="*/ T108 w 1593"/>
              <a:gd name="T110" fmla="+- 0 16182 16114"/>
              <a:gd name="T111" fmla="*/ 16182 h 1731"/>
              <a:gd name="T112" fmla="+- 0 16923 16030"/>
              <a:gd name="T113" fmla="*/ T112 w 1593"/>
              <a:gd name="T114" fmla="+- 0 16163 16114"/>
              <a:gd name="T115" fmla="*/ 16163 h 1731"/>
              <a:gd name="T116" fmla="+- 0 16803 16030"/>
              <a:gd name="T117" fmla="*/ T116 w 1593"/>
              <a:gd name="T118" fmla="+- 0 16150 16114"/>
              <a:gd name="T119" fmla="*/ 16150 h 1731"/>
              <a:gd name="T120" fmla="+- 0 16724 16030"/>
              <a:gd name="T121" fmla="*/ T120 w 1593"/>
              <a:gd name="T122" fmla="+- 0 16151 16114"/>
              <a:gd name="T123" fmla="*/ 16151 h 1731"/>
              <a:gd name="T124" fmla="+- 0 16605 16030"/>
              <a:gd name="T125" fmla="*/ T124 w 1593"/>
              <a:gd name="T126" fmla="+- 0 16166 16114"/>
              <a:gd name="T127" fmla="*/ 16166 h 1731"/>
              <a:gd name="T128" fmla="+- 0 16529 16030"/>
              <a:gd name="T129" fmla="*/ T128 w 1593"/>
              <a:gd name="T130" fmla="+- 0 16186 16114"/>
              <a:gd name="T131" fmla="*/ 16186 h 1731"/>
              <a:gd name="T132" fmla="+- 0 16417 16030"/>
              <a:gd name="T133" fmla="*/ T132 w 1593"/>
              <a:gd name="T134" fmla="+- 0 16230 16114"/>
              <a:gd name="T135" fmla="*/ 16230 h 1731"/>
              <a:gd name="T136" fmla="+- 0 16347 16030"/>
              <a:gd name="T137" fmla="*/ T136 w 1593"/>
              <a:gd name="T138" fmla="+- 0 16267 16114"/>
              <a:gd name="T139" fmla="*/ 16267 h 1731"/>
              <a:gd name="T140" fmla="+- 0 16246 16030"/>
              <a:gd name="T141" fmla="*/ T140 w 1593"/>
              <a:gd name="T142" fmla="+- 0 16337 16114"/>
              <a:gd name="T143" fmla="*/ 16337 h 1731"/>
              <a:gd name="T144" fmla="+- 0 16187 16030"/>
              <a:gd name="T145" fmla="*/ T144 w 1593"/>
              <a:gd name="T146" fmla="+- 0 16391 16114"/>
              <a:gd name="T147" fmla="*/ 16391 h 1731"/>
              <a:gd name="T148" fmla="+- 0 16224 16030"/>
              <a:gd name="T149" fmla="*/ T148 w 1593"/>
              <a:gd name="T150" fmla="+- 0 16310 16114"/>
              <a:gd name="T151" fmla="*/ 16310 h 1731"/>
              <a:gd name="T152" fmla="+- 0 16402 16030"/>
              <a:gd name="T153" fmla="*/ T152 w 1593"/>
              <a:gd name="T154" fmla="+- 0 16198 16114"/>
              <a:gd name="T155" fmla="*/ 16198 h 1731"/>
              <a:gd name="T156" fmla="+- 0 16599 16030"/>
              <a:gd name="T157" fmla="*/ T156 w 1593"/>
              <a:gd name="T158" fmla="+- 0 16132 16114"/>
              <a:gd name="T159" fmla="*/ 16132 h 1731"/>
              <a:gd name="T160" fmla="+- 0 16805 16030"/>
              <a:gd name="T161" fmla="*/ T160 w 1593"/>
              <a:gd name="T162" fmla="+- 0 16115 16114"/>
              <a:gd name="T163" fmla="*/ 16115 h 1731"/>
              <a:gd name="T164" fmla="+- 0 17011 16030"/>
              <a:gd name="T165" fmla="*/ T164 w 1593"/>
              <a:gd name="T166" fmla="+- 0 16148 16114"/>
              <a:gd name="T167" fmla="*/ 16148 h 1731"/>
              <a:gd name="T168" fmla="+- 0 17207 16030"/>
              <a:gd name="T169" fmla="*/ T168 w 1593"/>
              <a:gd name="T170" fmla="+- 0 16234 16114"/>
              <a:gd name="T171" fmla="*/ 16234 h 1731"/>
              <a:gd name="T172" fmla="+- 0 17378 16030"/>
              <a:gd name="T173" fmla="*/ T172 w 1593"/>
              <a:gd name="T174" fmla="+- 0 16368 16114"/>
              <a:gd name="T175" fmla="*/ 16368 h 1731"/>
              <a:gd name="T176" fmla="+- 0 17506 16030"/>
              <a:gd name="T177" fmla="*/ T176 w 1593"/>
              <a:gd name="T178" fmla="+- 0 16535 16114"/>
              <a:gd name="T179" fmla="*/ 16535 h 1731"/>
              <a:gd name="T180" fmla="+- 0 17588 16030"/>
              <a:gd name="T181" fmla="*/ T180 w 1593"/>
              <a:gd name="T182" fmla="+- 0 16725 16114"/>
              <a:gd name="T183" fmla="*/ 16725 h 1731"/>
              <a:gd name="T184" fmla="+- 0 17622 16030"/>
              <a:gd name="T185" fmla="*/ T184 w 1593"/>
              <a:gd name="T186" fmla="+- 0 16929 16114"/>
              <a:gd name="T187" fmla="*/ 16929 h 1731"/>
              <a:gd name="T188" fmla="+- 0 17607 16030"/>
              <a:gd name="T189" fmla="*/ T188 w 1593"/>
              <a:gd name="T190" fmla="+- 0 17137 16114"/>
              <a:gd name="T191" fmla="*/ 17137 h 1731"/>
              <a:gd name="T192" fmla="+- 0 17540 16030"/>
              <a:gd name="T193" fmla="*/ T192 w 1593"/>
              <a:gd name="T194" fmla="+- 0 17341 16114"/>
              <a:gd name="T195" fmla="*/ 17341 h 1731"/>
              <a:gd name="T196" fmla="+- 0 17422 16030"/>
              <a:gd name="T197" fmla="*/ T196 w 1593"/>
              <a:gd name="T198" fmla="+- 0 17527 16114"/>
              <a:gd name="T199" fmla="*/ 17527 h 1731"/>
              <a:gd name="T200" fmla="+- 0 17265 16030"/>
              <a:gd name="T201" fmla="*/ T200 w 1593"/>
              <a:gd name="T202" fmla="+- 0 17676 16114"/>
              <a:gd name="T203" fmla="*/ 17676 h 1731"/>
              <a:gd name="T204" fmla="+- 0 17083 16030"/>
              <a:gd name="T205" fmla="*/ T204 w 1593"/>
              <a:gd name="T206" fmla="+- 0 17778 16114"/>
              <a:gd name="T207" fmla="*/ 17778 h 1731"/>
              <a:gd name="T208" fmla="+- 0 16884 16030"/>
              <a:gd name="T209" fmla="*/ T208 w 1593"/>
              <a:gd name="T210" fmla="+- 0 17835 16114"/>
              <a:gd name="T211" fmla="*/ 17835 h 1731"/>
              <a:gd name="T212" fmla="+- 0 16677 16030"/>
              <a:gd name="T213" fmla="*/ T212 w 1593"/>
              <a:gd name="T214" fmla="+- 0 17842 16114"/>
              <a:gd name="T215" fmla="*/ 17842 h 1731"/>
              <a:gd name="T216" fmla="+- 0 16472 16030"/>
              <a:gd name="T217" fmla="*/ T216 w 1593"/>
              <a:gd name="T218" fmla="+- 0 17798 16114"/>
              <a:gd name="T219" fmla="*/ 17798 h 1731"/>
              <a:gd name="T220" fmla="+- 0 16265 16030"/>
              <a:gd name="T221" fmla="*/ T220 w 1593"/>
              <a:gd name="T222" fmla="+- 0 17693 16114"/>
              <a:gd name="T223" fmla="*/ 17693 h 17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</a:cxnLst>
            <a:rect l="0" t="0" r="r" b="b"/>
            <a:pathLst>
              <a:path w="1593" h="1731">
                <a:moveTo>
                  <a:pt x="253" y="1549"/>
                </a:moveTo>
                <a:lnTo>
                  <a:pt x="305" y="1581"/>
                </a:lnTo>
                <a:lnTo>
                  <a:pt x="304" y="1581"/>
                </a:lnTo>
                <a:lnTo>
                  <a:pt x="341" y="1602"/>
                </a:lnTo>
                <a:lnTo>
                  <a:pt x="340" y="1601"/>
                </a:lnTo>
                <a:lnTo>
                  <a:pt x="379" y="1620"/>
                </a:lnTo>
                <a:lnTo>
                  <a:pt x="378" y="1620"/>
                </a:lnTo>
                <a:lnTo>
                  <a:pt x="416" y="1636"/>
                </a:lnTo>
                <a:lnTo>
                  <a:pt x="415" y="1636"/>
                </a:lnTo>
                <a:lnTo>
                  <a:pt x="454" y="1651"/>
                </a:lnTo>
                <a:lnTo>
                  <a:pt x="493" y="1663"/>
                </a:lnTo>
                <a:lnTo>
                  <a:pt x="492" y="1663"/>
                </a:lnTo>
                <a:lnTo>
                  <a:pt x="532" y="1674"/>
                </a:lnTo>
                <a:lnTo>
                  <a:pt x="531" y="1674"/>
                </a:lnTo>
                <a:lnTo>
                  <a:pt x="571" y="1682"/>
                </a:lnTo>
                <a:lnTo>
                  <a:pt x="570" y="1682"/>
                </a:lnTo>
                <a:lnTo>
                  <a:pt x="611" y="1688"/>
                </a:lnTo>
                <a:lnTo>
                  <a:pt x="610" y="1688"/>
                </a:lnTo>
                <a:lnTo>
                  <a:pt x="651" y="1693"/>
                </a:lnTo>
                <a:lnTo>
                  <a:pt x="650" y="1692"/>
                </a:lnTo>
                <a:lnTo>
                  <a:pt x="691" y="1695"/>
                </a:lnTo>
                <a:lnTo>
                  <a:pt x="690" y="1695"/>
                </a:lnTo>
                <a:lnTo>
                  <a:pt x="730" y="1696"/>
                </a:lnTo>
                <a:lnTo>
                  <a:pt x="770" y="1694"/>
                </a:lnTo>
                <a:lnTo>
                  <a:pt x="769" y="1694"/>
                </a:lnTo>
                <a:lnTo>
                  <a:pt x="809" y="1691"/>
                </a:lnTo>
                <a:lnTo>
                  <a:pt x="808" y="1691"/>
                </a:lnTo>
                <a:lnTo>
                  <a:pt x="849" y="1686"/>
                </a:lnTo>
                <a:lnTo>
                  <a:pt x="848" y="1686"/>
                </a:lnTo>
                <a:lnTo>
                  <a:pt x="888" y="1679"/>
                </a:lnTo>
                <a:lnTo>
                  <a:pt x="887" y="1679"/>
                </a:lnTo>
                <a:lnTo>
                  <a:pt x="927" y="1670"/>
                </a:lnTo>
                <a:lnTo>
                  <a:pt x="926" y="1670"/>
                </a:lnTo>
                <a:lnTo>
                  <a:pt x="965" y="1659"/>
                </a:lnTo>
                <a:lnTo>
                  <a:pt x="964" y="1659"/>
                </a:lnTo>
                <a:lnTo>
                  <a:pt x="1003" y="1646"/>
                </a:lnTo>
                <a:lnTo>
                  <a:pt x="1002" y="1647"/>
                </a:lnTo>
                <a:lnTo>
                  <a:pt x="1040" y="1632"/>
                </a:lnTo>
                <a:lnTo>
                  <a:pt x="1039" y="1632"/>
                </a:lnTo>
                <a:lnTo>
                  <a:pt x="1077" y="1615"/>
                </a:lnTo>
                <a:lnTo>
                  <a:pt x="1076" y="1616"/>
                </a:lnTo>
                <a:lnTo>
                  <a:pt x="1112" y="1598"/>
                </a:lnTo>
                <a:lnTo>
                  <a:pt x="1148" y="1578"/>
                </a:lnTo>
                <a:lnTo>
                  <a:pt x="1147" y="1578"/>
                </a:lnTo>
                <a:lnTo>
                  <a:pt x="1182" y="1556"/>
                </a:lnTo>
                <a:lnTo>
                  <a:pt x="1181" y="1557"/>
                </a:lnTo>
                <a:lnTo>
                  <a:pt x="1215" y="1533"/>
                </a:lnTo>
                <a:lnTo>
                  <a:pt x="1214" y="1533"/>
                </a:lnTo>
                <a:lnTo>
                  <a:pt x="1247" y="1508"/>
                </a:lnTo>
                <a:lnTo>
                  <a:pt x="1278" y="1481"/>
                </a:lnTo>
                <a:lnTo>
                  <a:pt x="1278" y="1482"/>
                </a:lnTo>
                <a:lnTo>
                  <a:pt x="1308" y="1453"/>
                </a:lnTo>
                <a:lnTo>
                  <a:pt x="1337" y="1422"/>
                </a:lnTo>
                <a:lnTo>
                  <a:pt x="1337" y="1423"/>
                </a:lnTo>
                <a:lnTo>
                  <a:pt x="1364" y="1391"/>
                </a:lnTo>
                <a:lnTo>
                  <a:pt x="1391" y="1357"/>
                </a:lnTo>
                <a:lnTo>
                  <a:pt x="1390" y="1358"/>
                </a:lnTo>
                <a:lnTo>
                  <a:pt x="1416" y="1322"/>
                </a:lnTo>
                <a:lnTo>
                  <a:pt x="1415" y="1323"/>
                </a:lnTo>
                <a:lnTo>
                  <a:pt x="1439" y="1286"/>
                </a:lnTo>
                <a:lnTo>
                  <a:pt x="1438" y="1287"/>
                </a:lnTo>
                <a:lnTo>
                  <a:pt x="1459" y="1249"/>
                </a:lnTo>
                <a:lnTo>
                  <a:pt x="1459" y="1250"/>
                </a:lnTo>
                <a:lnTo>
                  <a:pt x="1478" y="1211"/>
                </a:lnTo>
                <a:lnTo>
                  <a:pt x="1478" y="1212"/>
                </a:lnTo>
                <a:lnTo>
                  <a:pt x="1495" y="1173"/>
                </a:lnTo>
                <a:lnTo>
                  <a:pt x="1495" y="1174"/>
                </a:lnTo>
                <a:lnTo>
                  <a:pt x="1510" y="1134"/>
                </a:lnTo>
                <a:lnTo>
                  <a:pt x="1509" y="1135"/>
                </a:lnTo>
                <a:lnTo>
                  <a:pt x="1523" y="1095"/>
                </a:lnTo>
                <a:lnTo>
                  <a:pt x="1522" y="1096"/>
                </a:lnTo>
                <a:lnTo>
                  <a:pt x="1533" y="1056"/>
                </a:lnTo>
                <a:lnTo>
                  <a:pt x="1533" y="1057"/>
                </a:lnTo>
                <a:lnTo>
                  <a:pt x="1542" y="1016"/>
                </a:lnTo>
                <a:lnTo>
                  <a:pt x="1542" y="1017"/>
                </a:lnTo>
                <a:lnTo>
                  <a:pt x="1549" y="977"/>
                </a:lnTo>
                <a:lnTo>
                  <a:pt x="1554" y="936"/>
                </a:lnTo>
                <a:lnTo>
                  <a:pt x="1554" y="937"/>
                </a:lnTo>
                <a:lnTo>
                  <a:pt x="1557" y="897"/>
                </a:lnTo>
                <a:lnTo>
                  <a:pt x="1556" y="897"/>
                </a:lnTo>
                <a:lnTo>
                  <a:pt x="1557" y="857"/>
                </a:lnTo>
                <a:lnTo>
                  <a:pt x="1557" y="816"/>
                </a:lnTo>
                <a:lnTo>
                  <a:pt x="1557" y="817"/>
                </a:lnTo>
                <a:lnTo>
                  <a:pt x="1554" y="777"/>
                </a:lnTo>
                <a:lnTo>
                  <a:pt x="1554" y="778"/>
                </a:lnTo>
                <a:lnTo>
                  <a:pt x="1549" y="737"/>
                </a:lnTo>
                <a:lnTo>
                  <a:pt x="1549" y="738"/>
                </a:lnTo>
                <a:lnTo>
                  <a:pt x="1543" y="698"/>
                </a:lnTo>
                <a:lnTo>
                  <a:pt x="1543" y="699"/>
                </a:lnTo>
                <a:lnTo>
                  <a:pt x="1534" y="660"/>
                </a:lnTo>
                <a:lnTo>
                  <a:pt x="1535" y="660"/>
                </a:lnTo>
                <a:lnTo>
                  <a:pt x="1524" y="621"/>
                </a:lnTo>
                <a:lnTo>
                  <a:pt x="1524" y="622"/>
                </a:lnTo>
                <a:lnTo>
                  <a:pt x="1512" y="583"/>
                </a:lnTo>
                <a:lnTo>
                  <a:pt x="1512" y="584"/>
                </a:lnTo>
                <a:lnTo>
                  <a:pt x="1498" y="546"/>
                </a:lnTo>
                <a:lnTo>
                  <a:pt x="1498" y="547"/>
                </a:lnTo>
                <a:lnTo>
                  <a:pt x="1482" y="510"/>
                </a:lnTo>
                <a:lnTo>
                  <a:pt x="1465" y="473"/>
                </a:lnTo>
                <a:lnTo>
                  <a:pt x="1465" y="474"/>
                </a:lnTo>
                <a:lnTo>
                  <a:pt x="1445" y="439"/>
                </a:lnTo>
                <a:lnTo>
                  <a:pt x="1446" y="439"/>
                </a:lnTo>
                <a:lnTo>
                  <a:pt x="1424" y="405"/>
                </a:lnTo>
                <a:lnTo>
                  <a:pt x="1425" y="405"/>
                </a:lnTo>
                <a:lnTo>
                  <a:pt x="1402" y="372"/>
                </a:lnTo>
                <a:lnTo>
                  <a:pt x="1377" y="339"/>
                </a:lnTo>
                <a:lnTo>
                  <a:pt x="1378" y="340"/>
                </a:lnTo>
                <a:lnTo>
                  <a:pt x="1351" y="308"/>
                </a:lnTo>
                <a:lnTo>
                  <a:pt x="1352" y="309"/>
                </a:lnTo>
                <a:lnTo>
                  <a:pt x="1323" y="279"/>
                </a:lnTo>
                <a:lnTo>
                  <a:pt x="1324" y="279"/>
                </a:lnTo>
                <a:lnTo>
                  <a:pt x="1293" y="250"/>
                </a:lnTo>
                <a:lnTo>
                  <a:pt x="1294" y="250"/>
                </a:lnTo>
                <a:lnTo>
                  <a:pt x="1262" y="223"/>
                </a:lnTo>
                <a:lnTo>
                  <a:pt x="1263" y="223"/>
                </a:lnTo>
                <a:lnTo>
                  <a:pt x="1229" y="197"/>
                </a:lnTo>
                <a:lnTo>
                  <a:pt x="1230" y="197"/>
                </a:lnTo>
                <a:lnTo>
                  <a:pt x="1195" y="172"/>
                </a:lnTo>
                <a:lnTo>
                  <a:pt x="1195" y="173"/>
                </a:lnTo>
                <a:lnTo>
                  <a:pt x="1159" y="150"/>
                </a:lnTo>
                <a:lnTo>
                  <a:pt x="1160" y="150"/>
                </a:lnTo>
                <a:lnTo>
                  <a:pt x="1122" y="129"/>
                </a:lnTo>
                <a:lnTo>
                  <a:pt x="1123" y="130"/>
                </a:lnTo>
                <a:lnTo>
                  <a:pt x="1085" y="111"/>
                </a:lnTo>
                <a:lnTo>
                  <a:pt x="1086" y="111"/>
                </a:lnTo>
                <a:lnTo>
                  <a:pt x="1047" y="95"/>
                </a:lnTo>
                <a:lnTo>
                  <a:pt x="1048" y="95"/>
                </a:lnTo>
                <a:lnTo>
                  <a:pt x="1009" y="80"/>
                </a:lnTo>
                <a:lnTo>
                  <a:pt x="1010" y="80"/>
                </a:lnTo>
                <a:lnTo>
                  <a:pt x="970" y="68"/>
                </a:lnTo>
                <a:lnTo>
                  <a:pt x="971" y="68"/>
                </a:lnTo>
                <a:lnTo>
                  <a:pt x="931" y="57"/>
                </a:lnTo>
                <a:lnTo>
                  <a:pt x="932" y="58"/>
                </a:lnTo>
                <a:lnTo>
                  <a:pt x="892" y="49"/>
                </a:lnTo>
                <a:lnTo>
                  <a:pt x="893" y="49"/>
                </a:lnTo>
                <a:lnTo>
                  <a:pt x="852" y="43"/>
                </a:lnTo>
                <a:lnTo>
                  <a:pt x="853" y="43"/>
                </a:lnTo>
                <a:lnTo>
                  <a:pt x="813" y="39"/>
                </a:lnTo>
                <a:lnTo>
                  <a:pt x="814" y="39"/>
                </a:lnTo>
                <a:lnTo>
                  <a:pt x="773" y="36"/>
                </a:lnTo>
                <a:lnTo>
                  <a:pt x="774" y="36"/>
                </a:lnTo>
                <a:lnTo>
                  <a:pt x="733" y="36"/>
                </a:lnTo>
                <a:lnTo>
                  <a:pt x="734" y="36"/>
                </a:lnTo>
                <a:lnTo>
                  <a:pt x="693" y="37"/>
                </a:lnTo>
                <a:lnTo>
                  <a:pt x="694" y="37"/>
                </a:lnTo>
                <a:lnTo>
                  <a:pt x="654" y="40"/>
                </a:lnTo>
                <a:lnTo>
                  <a:pt x="655" y="40"/>
                </a:lnTo>
                <a:lnTo>
                  <a:pt x="614" y="45"/>
                </a:lnTo>
                <a:lnTo>
                  <a:pt x="615" y="45"/>
                </a:lnTo>
                <a:lnTo>
                  <a:pt x="575" y="52"/>
                </a:lnTo>
                <a:lnTo>
                  <a:pt x="576" y="52"/>
                </a:lnTo>
                <a:lnTo>
                  <a:pt x="537" y="61"/>
                </a:lnTo>
                <a:lnTo>
                  <a:pt x="498" y="72"/>
                </a:lnTo>
                <a:lnTo>
                  <a:pt x="499" y="72"/>
                </a:lnTo>
                <a:lnTo>
                  <a:pt x="461" y="85"/>
                </a:lnTo>
                <a:lnTo>
                  <a:pt x="461" y="84"/>
                </a:lnTo>
                <a:lnTo>
                  <a:pt x="423" y="99"/>
                </a:lnTo>
                <a:lnTo>
                  <a:pt x="424" y="99"/>
                </a:lnTo>
                <a:lnTo>
                  <a:pt x="387" y="116"/>
                </a:lnTo>
                <a:lnTo>
                  <a:pt x="387" y="115"/>
                </a:lnTo>
                <a:lnTo>
                  <a:pt x="351" y="134"/>
                </a:lnTo>
                <a:lnTo>
                  <a:pt x="352" y="133"/>
                </a:lnTo>
                <a:lnTo>
                  <a:pt x="316" y="153"/>
                </a:lnTo>
                <a:lnTo>
                  <a:pt x="317" y="153"/>
                </a:lnTo>
                <a:lnTo>
                  <a:pt x="282" y="175"/>
                </a:lnTo>
                <a:lnTo>
                  <a:pt x="248" y="198"/>
                </a:lnTo>
                <a:lnTo>
                  <a:pt x="249" y="198"/>
                </a:lnTo>
                <a:lnTo>
                  <a:pt x="216" y="223"/>
                </a:lnTo>
                <a:lnTo>
                  <a:pt x="217" y="223"/>
                </a:lnTo>
                <a:lnTo>
                  <a:pt x="185" y="250"/>
                </a:lnTo>
                <a:lnTo>
                  <a:pt x="186" y="250"/>
                </a:lnTo>
                <a:lnTo>
                  <a:pt x="155" y="279"/>
                </a:lnTo>
                <a:lnTo>
                  <a:pt x="157" y="277"/>
                </a:lnTo>
                <a:lnTo>
                  <a:pt x="120" y="322"/>
                </a:lnTo>
                <a:lnTo>
                  <a:pt x="92" y="299"/>
                </a:lnTo>
                <a:lnTo>
                  <a:pt x="130" y="254"/>
                </a:lnTo>
                <a:lnTo>
                  <a:pt x="162" y="224"/>
                </a:lnTo>
                <a:lnTo>
                  <a:pt x="194" y="196"/>
                </a:lnTo>
                <a:lnTo>
                  <a:pt x="228" y="170"/>
                </a:lnTo>
                <a:lnTo>
                  <a:pt x="262" y="146"/>
                </a:lnTo>
                <a:lnTo>
                  <a:pt x="298" y="123"/>
                </a:lnTo>
                <a:lnTo>
                  <a:pt x="335" y="102"/>
                </a:lnTo>
                <a:lnTo>
                  <a:pt x="372" y="84"/>
                </a:lnTo>
                <a:lnTo>
                  <a:pt x="410" y="67"/>
                </a:lnTo>
                <a:lnTo>
                  <a:pt x="449" y="52"/>
                </a:lnTo>
                <a:lnTo>
                  <a:pt x="489" y="39"/>
                </a:lnTo>
                <a:lnTo>
                  <a:pt x="528" y="27"/>
                </a:lnTo>
                <a:lnTo>
                  <a:pt x="569" y="18"/>
                </a:lnTo>
                <a:lnTo>
                  <a:pt x="610" y="11"/>
                </a:lnTo>
                <a:lnTo>
                  <a:pt x="651" y="5"/>
                </a:lnTo>
                <a:lnTo>
                  <a:pt x="692" y="2"/>
                </a:lnTo>
                <a:lnTo>
                  <a:pt x="733" y="0"/>
                </a:lnTo>
                <a:lnTo>
                  <a:pt x="775" y="1"/>
                </a:lnTo>
                <a:lnTo>
                  <a:pt x="816" y="3"/>
                </a:lnTo>
                <a:lnTo>
                  <a:pt x="858" y="8"/>
                </a:lnTo>
                <a:lnTo>
                  <a:pt x="899" y="15"/>
                </a:lnTo>
                <a:lnTo>
                  <a:pt x="940" y="23"/>
                </a:lnTo>
                <a:lnTo>
                  <a:pt x="981" y="34"/>
                </a:lnTo>
                <a:lnTo>
                  <a:pt x="1021" y="47"/>
                </a:lnTo>
                <a:lnTo>
                  <a:pt x="1061" y="62"/>
                </a:lnTo>
                <a:lnTo>
                  <a:pt x="1100" y="79"/>
                </a:lnTo>
                <a:lnTo>
                  <a:pt x="1139" y="98"/>
                </a:lnTo>
                <a:lnTo>
                  <a:pt x="1177" y="120"/>
                </a:lnTo>
                <a:lnTo>
                  <a:pt x="1214" y="143"/>
                </a:lnTo>
                <a:lnTo>
                  <a:pt x="1251" y="169"/>
                </a:lnTo>
                <a:lnTo>
                  <a:pt x="1285" y="196"/>
                </a:lnTo>
                <a:lnTo>
                  <a:pt x="1317" y="224"/>
                </a:lnTo>
                <a:lnTo>
                  <a:pt x="1348" y="254"/>
                </a:lnTo>
                <a:lnTo>
                  <a:pt x="1378" y="285"/>
                </a:lnTo>
                <a:lnTo>
                  <a:pt x="1405" y="318"/>
                </a:lnTo>
                <a:lnTo>
                  <a:pt x="1430" y="351"/>
                </a:lnTo>
                <a:lnTo>
                  <a:pt x="1454" y="386"/>
                </a:lnTo>
                <a:lnTo>
                  <a:pt x="1476" y="421"/>
                </a:lnTo>
                <a:lnTo>
                  <a:pt x="1496" y="458"/>
                </a:lnTo>
                <a:lnTo>
                  <a:pt x="1515" y="495"/>
                </a:lnTo>
                <a:lnTo>
                  <a:pt x="1531" y="533"/>
                </a:lnTo>
                <a:lnTo>
                  <a:pt x="1545" y="572"/>
                </a:lnTo>
                <a:lnTo>
                  <a:pt x="1558" y="611"/>
                </a:lnTo>
                <a:lnTo>
                  <a:pt x="1569" y="652"/>
                </a:lnTo>
                <a:lnTo>
                  <a:pt x="1577" y="692"/>
                </a:lnTo>
                <a:lnTo>
                  <a:pt x="1584" y="733"/>
                </a:lnTo>
                <a:lnTo>
                  <a:pt x="1589" y="774"/>
                </a:lnTo>
                <a:lnTo>
                  <a:pt x="1592" y="815"/>
                </a:lnTo>
                <a:lnTo>
                  <a:pt x="1593" y="857"/>
                </a:lnTo>
                <a:lnTo>
                  <a:pt x="1592" y="899"/>
                </a:lnTo>
                <a:lnTo>
                  <a:pt x="1589" y="940"/>
                </a:lnTo>
                <a:lnTo>
                  <a:pt x="1584" y="982"/>
                </a:lnTo>
                <a:lnTo>
                  <a:pt x="1577" y="1023"/>
                </a:lnTo>
                <a:lnTo>
                  <a:pt x="1568" y="1065"/>
                </a:lnTo>
                <a:lnTo>
                  <a:pt x="1556" y="1106"/>
                </a:lnTo>
                <a:lnTo>
                  <a:pt x="1543" y="1147"/>
                </a:lnTo>
                <a:lnTo>
                  <a:pt x="1527" y="1187"/>
                </a:lnTo>
                <a:lnTo>
                  <a:pt x="1510" y="1227"/>
                </a:lnTo>
                <a:lnTo>
                  <a:pt x="1491" y="1266"/>
                </a:lnTo>
                <a:lnTo>
                  <a:pt x="1469" y="1304"/>
                </a:lnTo>
                <a:lnTo>
                  <a:pt x="1445" y="1342"/>
                </a:lnTo>
                <a:lnTo>
                  <a:pt x="1419" y="1379"/>
                </a:lnTo>
                <a:lnTo>
                  <a:pt x="1392" y="1413"/>
                </a:lnTo>
                <a:lnTo>
                  <a:pt x="1363" y="1446"/>
                </a:lnTo>
                <a:lnTo>
                  <a:pt x="1333" y="1478"/>
                </a:lnTo>
                <a:lnTo>
                  <a:pt x="1302" y="1508"/>
                </a:lnTo>
                <a:lnTo>
                  <a:pt x="1269" y="1535"/>
                </a:lnTo>
                <a:lnTo>
                  <a:pt x="1235" y="1562"/>
                </a:lnTo>
                <a:lnTo>
                  <a:pt x="1201" y="1586"/>
                </a:lnTo>
                <a:lnTo>
                  <a:pt x="1165" y="1608"/>
                </a:lnTo>
                <a:lnTo>
                  <a:pt x="1129" y="1629"/>
                </a:lnTo>
                <a:lnTo>
                  <a:pt x="1091" y="1647"/>
                </a:lnTo>
                <a:lnTo>
                  <a:pt x="1053" y="1664"/>
                </a:lnTo>
                <a:lnTo>
                  <a:pt x="1014" y="1680"/>
                </a:lnTo>
                <a:lnTo>
                  <a:pt x="975" y="1693"/>
                </a:lnTo>
                <a:lnTo>
                  <a:pt x="935" y="1704"/>
                </a:lnTo>
                <a:lnTo>
                  <a:pt x="895" y="1713"/>
                </a:lnTo>
                <a:lnTo>
                  <a:pt x="854" y="1721"/>
                </a:lnTo>
                <a:lnTo>
                  <a:pt x="813" y="1726"/>
                </a:lnTo>
                <a:lnTo>
                  <a:pt x="772" y="1730"/>
                </a:lnTo>
                <a:lnTo>
                  <a:pt x="730" y="1731"/>
                </a:lnTo>
                <a:lnTo>
                  <a:pt x="689" y="1730"/>
                </a:lnTo>
                <a:lnTo>
                  <a:pt x="647" y="1728"/>
                </a:lnTo>
                <a:lnTo>
                  <a:pt x="606" y="1723"/>
                </a:lnTo>
                <a:lnTo>
                  <a:pt x="564" y="1717"/>
                </a:lnTo>
                <a:lnTo>
                  <a:pt x="523" y="1708"/>
                </a:lnTo>
                <a:lnTo>
                  <a:pt x="483" y="1697"/>
                </a:lnTo>
                <a:lnTo>
                  <a:pt x="442" y="1684"/>
                </a:lnTo>
                <a:lnTo>
                  <a:pt x="402" y="1669"/>
                </a:lnTo>
                <a:lnTo>
                  <a:pt x="363" y="1652"/>
                </a:lnTo>
                <a:lnTo>
                  <a:pt x="324" y="1633"/>
                </a:lnTo>
                <a:lnTo>
                  <a:pt x="286" y="1611"/>
                </a:lnTo>
                <a:lnTo>
                  <a:pt x="235" y="1579"/>
                </a:lnTo>
                <a:close/>
                <a:moveTo>
                  <a:pt x="212" y="345"/>
                </a:moveTo>
                <a:lnTo>
                  <a:pt x="0" y="452"/>
                </a:lnTo>
                <a:lnTo>
                  <a:pt x="42" y="2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3" name="AutoShape 38"/>
          <p:cNvSpPr>
            <a:spLocks noChangeArrowheads="1"/>
          </p:cNvSpPr>
          <p:nvPr/>
        </p:nvSpPr>
        <p:spPr bwMode="auto">
          <a:xfrm>
            <a:off x="4734169" y="6106198"/>
            <a:ext cx="179387" cy="50800"/>
          </a:xfrm>
          <a:custGeom>
            <a:avLst/>
            <a:gdLst>
              <a:gd name="T0" fmla="+- 0 11693 11693"/>
              <a:gd name="T1" fmla="*/ T0 w 499"/>
              <a:gd name="T2" fmla="+- 0 17879 17826"/>
              <a:gd name="T3" fmla="*/ 17879 h 142"/>
              <a:gd name="T4" fmla="+- 0 12085 11693"/>
              <a:gd name="T5" fmla="*/ T4 w 499"/>
              <a:gd name="T6" fmla="+- 0 17879 17826"/>
              <a:gd name="T7" fmla="*/ 17879 h 142"/>
              <a:gd name="T8" fmla="+- 0 12085 11693"/>
              <a:gd name="T9" fmla="*/ T8 w 499"/>
              <a:gd name="T10" fmla="+- 0 17914 17826"/>
              <a:gd name="T11" fmla="*/ 17914 h 142"/>
              <a:gd name="T12" fmla="+- 0 11693 11693"/>
              <a:gd name="T13" fmla="*/ T12 w 499"/>
              <a:gd name="T14" fmla="+- 0 17914 17826"/>
              <a:gd name="T15" fmla="*/ 17914 h 142"/>
              <a:gd name="T16" fmla="+- 0 12050 11693"/>
              <a:gd name="T17" fmla="*/ T16 w 499"/>
              <a:gd name="T18" fmla="+- 0 17826 17826"/>
              <a:gd name="T19" fmla="*/ 17826 h 142"/>
              <a:gd name="T20" fmla="+- 0 12191 11693"/>
              <a:gd name="T21" fmla="*/ T20 w 499"/>
              <a:gd name="T22" fmla="+- 0 17897 17826"/>
              <a:gd name="T23" fmla="*/ 17897 h 142"/>
              <a:gd name="T24" fmla="+- 0 12050 11693"/>
              <a:gd name="T25" fmla="*/ T24 w 499"/>
              <a:gd name="T26" fmla="+- 0 17967 17826"/>
              <a:gd name="T27" fmla="*/ 17967 h 14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99" h="142">
                <a:moveTo>
                  <a:pt x="0" y="53"/>
                </a:moveTo>
                <a:lnTo>
                  <a:pt x="392" y="53"/>
                </a:lnTo>
                <a:lnTo>
                  <a:pt x="392" y="88"/>
                </a:lnTo>
                <a:lnTo>
                  <a:pt x="0" y="88"/>
                </a:lnTo>
                <a:close/>
                <a:moveTo>
                  <a:pt x="357" y="0"/>
                </a:moveTo>
                <a:lnTo>
                  <a:pt x="498" y="71"/>
                </a:lnTo>
                <a:lnTo>
                  <a:pt x="357" y="1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4" name="Freeform 37"/>
          <p:cNvSpPr>
            <a:spLocks noChangeArrowheads="1"/>
          </p:cNvSpPr>
          <p:nvPr/>
        </p:nvSpPr>
        <p:spPr bwMode="auto">
          <a:xfrm>
            <a:off x="5340594" y="6036348"/>
            <a:ext cx="914400" cy="3175"/>
          </a:xfrm>
          <a:custGeom>
            <a:avLst/>
            <a:gdLst>
              <a:gd name="T0" fmla="+- 0 13382 13382"/>
              <a:gd name="T1" fmla="*/ T0 w 2540"/>
              <a:gd name="T2" fmla="+- 0 17641 17632"/>
              <a:gd name="T3" fmla="*/ 17641 h 9"/>
              <a:gd name="T4" fmla="+- 0 15922 13382"/>
              <a:gd name="T5" fmla="*/ T4 w 2540"/>
              <a:gd name="T6" fmla="+- 0 17632 17632"/>
              <a:gd name="T7" fmla="*/ 17632 h 9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2540" h="9">
                <a:moveTo>
                  <a:pt x="0" y="9"/>
                </a:moveTo>
                <a:lnTo>
                  <a:pt x="2540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5" name="Freeform 36"/>
          <p:cNvSpPr>
            <a:spLocks noChangeArrowheads="1"/>
          </p:cNvSpPr>
          <p:nvPr/>
        </p:nvSpPr>
        <p:spPr bwMode="auto">
          <a:xfrm>
            <a:off x="5762869" y="5558510"/>
            <a:ext cx="0" cy="395288"/>
          </a:xfrm>
          <a:custGeom>
            <a:avLst/>
            <a:gdLst>
              <a:gd name="T0" fmla="+- 0 17403 16305"/>
              <a:gd name="T1" fmla="*/ 17403 h 1098"/>
              <a:gd name="T2" fmla="+- 0 16305 16305"/>
              <a:gd name="T3" fmla="*/ 16305 h 1098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1098">
                <a:moveTo>
                  <a:pt x="0" y="1098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6" name="AutoShape 35"/>
          <p:cNvSpPr>
            <a:spLocks noChangeArrowheads="1"/>
          </p:cNvSpPr>
          <p:nvPr/>
        </p:nvSpPr>
        <p:spPr bwMode="auto">
          <a:xfrm>
            <a:off x="4740519" y="5837910"/>
            <a:ext cx="179387" cy="50800"/>
          </a:xfrm>
          <a:custGeom>
            <a:avLst/>
            <a:gdLst>
              <a:gd name="T0" fmla="+- 0 12209 11710"/>
              <a:gd name="T1" fmla="*/ T0 w 499"/>
              <a:gd name="T2" fmla="+- 0 17169 17081"/>
              <a:gd name="T3" fmla="*/ 17169 h 142"/>
              <a:gd name="T4" fmla="+- 0 11816 11710"/>
              <a:gd name="T5" fmla="*/ T4 w 499"/>
              <a:gd name="T6" fmla="+- 0 17169 17081"/>
              <a:gd name="T7" fmla="*/ 17169 h 142"/>
              <a:gd name="T8" fmla="+- 0 11816 11710"/>
              <a:gd name="T9" fmla="*/ T8 w 499"/>
              <a:gd name="T10" fmla="+- 0 17134 17081"/>
              <a:gd name="T11" fmla="*/ 17134 h 142"/>
              <a:gd name="T12" fmla="+- 0 12209 11710"/>
              <a:gd name="T13" fmla="*/ T12 w 499"/>
              <a:gd name="T14" fmla="+- 0 17134 17081"/>
              <a:gd name="T15" fmla="*/ 17134 h 142"/>
              <a:gd name="T16" fmla="+- 0 11851 11710"/>
              <a:gd name="T17" fmla="*/ T16 w 499"/>
              <a:gd name="T18" fmla="+- 0 17222 17081"/>
              <a:gd name="T19" fmla="*/ 17222 h 142"/>
              <a:gd name="T20" fmla="+- 0 11710 11710"/>
              <a:gd name="T21" fmla="*/ T20 w 499"/>
              <a:gd name="T22" fmla="+- 0 17151 17081"/>
              <a:gd name="T23" fmla="*/ 17151 h 142"/>
              <a:gd name="T24" fmla="+- 0 11851 11710"/>
              <a:gd name="T25" fmla="*/ T24 w 499"/>
              <a:gd name="T26" fmla="+- 0 17081 17081"/>
              <a:gd name="T27" fmla="*/ 17081 h 14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99" h="142">
                <a:moveTo>
                  <a:pt x="499" y="88"/>
                </a:moveTo>
                <a:lnTo>
                  <a:pt x="106" y="88"/>
                </a:lnTo>
                <a:lnTo>
                  <a:pt x="106" y="53"/>
                </a:lnTo>
                <a:lnTo>
                  <a:pt x="499" y="53"/>
                </a:lnTo>
                <a:close/>
                <a:moveTo>
                  <a:pt x="141" y="141"/>
                </a:moveTo>
                <a:lnTo>
                  <a:pt x="0" y="70"/>
                </a:lnTo>
                <a:lnTo>
                  <a:pt x="1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7" name="Freeform 34"/>
          <p:cNvSpPr>
            <a:spLocks noChangeArrowheads="1"/>
          </p:cNvSpPr>
          <p:nvPr/>
        </p:nvSpPr>
        <p:spPr bwMode="auto">
          <a:xfrm>
            <a:off x="3635619" y="5909348"/>
            <a:ext cx="2176462" cy="87312"/>
          </a:xfrm>
          <a:custGeom>
            <a:avLst/>
            <a:gdLst>
              <a:gd name="T0" fmla="+- 0 8646 8646"/>
              <a:gd name="T1" fmla="*/ T0 w 6046"/>
              <a:gd name="T2" fmla="+- 0 17523 17279"/>
              <a:gd name="T3" fmla="*/ 17523 h 244"/>
              <a:gd name="T4" fmla="+- 0 14691 8646"/>
              <a:gd name="T5" fmla="*/ T4 w 6046"/>
              <a:gd name="T6" fmla="+- 0 17523 17279"/>
              <a:gd name="T7" fmla="*/ 17523 h 244"/>
              <a:gd name="T8" fmla="+- 0 14691 8646"/>
              <a:gd name="T9" fmla="*/ T8 w 6046"/>
              <a:gd name="T10" fmla="+- 0 17279 17279"/>
              <a:gd name="T11" fmla="*/ 17279 h 244"/>
              <a:gd name="T12" fmla="+- 0 8646 8646"/>
              <a:gd name="T13" fmla="*/ T12 w 6046"/>
              <a:gd name="T14" fmla="+- 0 17279 17279"/>
              <a:gd name="T15" fmla="*/ 17279 h 244"/>
              <a:gd name="T16" fmla="+- 0 8646 8646"/>
              <a:gd name="T17" fmla="*/ T16 w 6046"/>
              <a:gd name="T18" fmla="+- 0 17523 17279"/>
              <a:gd name="T19" fmla="*/ 17523 h 2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6046" h="244">
                <a:moveTo>
                  <a:pt x="0" y="244"/>
                </a:moveTo>
                <a:lnTo>
                  <a:pt x="6045" y="244"/>
                </a:lnTo>
                <a:lnTo>
                  <a:pt x="6045" y="0"/>
                </a:lnTo>
                <a:lnTo>
                  <a:pt x="0" y="0"/>
                </a:lnTo>
                <a:lnTo>
                  <a:pt x="0" y="244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8" name="Freeform 33"/>
          <p:cNvSpPr>
            <a:spLocks noChangeArrowheads="1"/>
          </p:cNvSpPr>
          <p:nvPr/>
        </p:nvSpPr>
        <p:spPr bwMode="auto">
          <a:xfrm>
            <a:off x="3635619" y="5909348"/>
            <a:ext cx="2176462" cy="87312"/>
          </a:xfrm>
          <a:custGeom>
            <a:avLst/>
            <a:gdLst>
              <a:gd name="T0" fmla="+- 0 8646 8646"/>
              <a:gd name="T1" fmla="*/ T0 w 6046"/>
              <a:gd name="T2" fmla="+- 0 17523 17279"/>
              <a:gd name="T3" fmla="*/ 17523 h 244"/>
              <a:gd name="T4" fmla="+- 0 14691 8646"/>
              <a:gd name="T5" fmla="*/ T4 w 6046"/>
              <a:gd name="T6" fmla="+- 0 17523 17279"/>
              <a:gd name="T7" fmla="*/ 17523 h 244"/>
              <a:gd name="T8" fmla="+- 0 14691 8646"/>
              <a:gd name="T9" fmla="*/ T8 w 6046"/>
              <a:gd name="T10" fmla="+- 0 17279 17279"/>
              <a:gd name="T11" fmla="*/ 17279 h 244"/>
              <a:gd name="T12" fmla="+- 0 8646 8646"/>
              <a:gd name="T13" fmla="*/ T12 w 6046"/>
              <a:gd name="T14" fmla="+- 0 17279 17279"/>
              <a:gd name="T15" fmla="*/ 17279 h 244"/>
              <a:gd name="T16" fmla="+- 0 8646 8646"/>
              <a:gd name="T17" fmla="*/ T16 w 6046"/>
              <a:gd name="T18" fmla="+- 0 17523 17279"/>
              <a:gd name="T19" fmla="*/ 17523 h 2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6046" h="244">
                <a:moveTo>
                  <a:pt x="0" y="244"/>
                </a:moveTo>
                <a:lnTo>
                  <a:pt x="6045" y="244"/>
                </a:lnTo>
                <a:lnTo>
                  <a:pt x="6045" y="0"/>
                </a:lnTo>
                <a:lnTo>
                  <a:pt x="0" y="0"/>
                </a:lnTo>
                <a:lnTo>
                  <a:pt x="0" y="244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pic>
        <p:nvPicPr>
          <p:cNvPr id="59" name="Picture 32" descr="image165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69" y="5991898"/>
            <a:ext cx="2189162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0" name="Freeform 31"/>
          <p:cNvSpPr>
            <a:spLocks noChangeArrowheads="1"/>
          </p:cNvSpPr>
          <p:nvPr/>
        </p:nvSpPr>
        <p:spPr bwMode="auto">
          <a:xfrm>
            <a:off x="3635619" y="5998248"/>
            <a:ext cx="2176462" cy="87312"/>
          </a:xfrm>
          <a:custGeom>
            <a:avLst/>
            <a:gdLst>
              <a:gd name="T0" fmla="+- 0 8646 8646"/>
              <a:gd name="T1" fmla="*/ T0 w 6046"/>
              <a:gd name="T2" fmla="+- 0 17764 17523"/>
              <a:gd name="T3" fmla="*/ 17764 h 242"/>
              <a:gd name="T4" fmla="+- 0 14691 8646"/>
              <a:gd name="T5" fmla="*/ T4 w 6046"/>
              <a:gd name="T6" fmla="+- 0 17764 17523"/>
              <a:gd name="T7" fmla="*/ 17764 h 242"/>
              <a:gd name="T8" fmla="+- 0 14691 8646"/>
              <a:gd name="T9" fmla="*/ T8 w 6046"/>
              <a:gd name="T10" fmla="+- 0 17523 17523"/>
              <a:gd name="T11" fmla="*/ 17523 h 242"/>
              <a:gd name="T12" fmla="+- 0 8646 8646"/>
              <a:gd name="T13" fmla="*/ T12 w 6046"/>
              <a:gd name="T14" fmla="+- 0 17523 17523"/>
              <a:gd name="T15" fmla="*/ 17523 h 242"/>
              <a:gd name="T16" fmla="+- 0 8646 8646"/>
              <a:gd name="T17" fmla="*/ T16 w 6046"/>
              <a:gd name="T18" fmla="+- 0 17764 17523"/>
              <a:gd name="T19" fmla="*/ 17764 h 24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6046" h="242">
                <a:moveTo>
                  <a:pt x="0" y="241"/>
                </a:moveTo>
                <a:lnTo>
                  <a:pt x="6045" y="241"/>
                </a:lnTo>
                <a:lnTo>
                  <a:pt x="6045" y="0"/>
                </a:lnTo>
                <a:lnTo>
                  <a:pt x="0" y="0"/>
                </a:lnTo>
                <a:lnTo>
                  <a:pt x="0" y="241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61" name="Freeform 30"/>
          <p:cNvSpPr>
            <a:spLocks noChangeArrowheads="1"/>
          </p:cNvSpPr>
          <p:nvPr/>
        </p:nvSpPr>
        <p:spPr bwMode="auto">
          <a:xfrm>
            <a:off x="5762869" y="5558510"/>
            <a:ext cx="493712" cy="0"/>
          </a:xfrm>
          <a:custGeom>
            <a:avLst/>
            <a:gdLst>
              <a:gd name="T0" fmla="+- 0 14550 14550"/>
              <a:gd name="T1" fmla="*/ T0 w 1372"/>
              <a:gd name="T2" fmla="+- 0 15922 14550"/>
              <a:gd name="T3" fmla="*/ T2 w 1372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372">
                <a:moveTo>
                  <a:pt x="0" y="0"/>
                </a:moveTo>
                <a:lnTo>
                  <a:pt x="1372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62" name="Freeform 29"/>
          <p:cNvSpPr>
            <a:spLocks noChangeArrowheads="1"/>
          </p:cNvSpPr>
          <p:nvPr/>
        </p:nvSpPr>
        <p:spPr bwMode="auto">
          <a:xfrm>
            <a:off x="5912094" y="5969673"/>
            <a:ext cx="101600" cy="46037"/>
          </a:xfrm>
          <a:custGeom>
            <a:avLst/>
            <a:gdLst>
              <a:gd name="T0" fmla="+- 0 15251 14969"/>
              <a:gd name="T1" fmla="*/ T0 w 283"/>
              <a:gd name="T2" fmla="+- 0 17467 17446"/>
              <a:gd name="T3" fmla="*/ 17467 h 129"/>
              <a:gd name="T4" fmla="+- 0 15115 14969"/>
              <a:gd name="T5" fmla="*/ T4 w 283"/>
              <a:gd name="T6" fmla="+- 0 17575 17446"/>
              <a:gd name="T7" fmla="*/ 17575 h 129"/>
              <a:gd name="T8" fmla="+- 0 14969 14969"/>
              <a:gd name="T9" fmla="*/ T8 w 283"/>
              <a:gd name="T10" fmla="+- 0 17446 17446"/>
              <a:gd name="T11" fmla="*/ 17446 h 12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83" h="129">
                <a:moveTo>
                  <a:pt x="282" y="21"/>
                </a:moveTo>
                <a:cubicBezTo>
                  <a:pt x="246" y="90"/>
                  <a:pt x="197" y="129"/>
                  <a:pt x="146" y="129"/>
                </a:cubicBezTo>
                <a:cubicBezTo>
                  <a:pt x="91" y="129"/>
                  <a:pt x="37" y="82"/>
                  <a:pt x="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63" name="Freeform 28"/>
          <p:cNvSpPr>
            <a:spLocks noChangeArrowheads="1"/>
          </p:cNvSpPr>
          <p:nvPr/>
        </p:nvSpPr>
        <p:spPr bwMode="auto">
          <a:xfrm>
            <a:off x="5915269" y="6058573"/>
            <a:ext cx="101600" cy="44450"/>
          </a:xfrm>
          <a:custGeom>
            <a:avLst/>
            <a:gdLst>
              <a:gd name="T0" fmla="+- 0 14975 14975"/>
              <a:gd name="T1" fmla="*/ T0 w 283"/>
              <a:gd name="T2" fmla="+- 0 17820 17694"/>
              <a:gd name="T3" fmla="*/ 17820 h 126"/>
              <a:gd name="T4" fmla="+- 0 15101 14975"/>
              <a:gd name="T5" fmla="*/ T4 w 283"/>
              <a:gd name="T6" fmla="+- 0 17699 17694"/>
              <a:gd name="T7" fmla="*/ 17699 h 126"/>
              <a:gd name="T8" fmla="+- 0 15258 14975"/>
              <a:gd name="T9" fmla="*/ T8 w 283"/>
              <a:gd name="T10" fmla="+- 0 17814 17694"/>
              <a:gd name="T11" fmla="*/ 17814 h 1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83" h="126">
                <a:moveTo>
                  <a:pt x="0" y="126"/>
                </a:moveTo>
                <a:cubicBezTo>
                  <a:pt x="30" y="53"/>
                  <a:pt x="75" y="10"/>
                  <a:pt x="126" y="5"/>
                </a:cubicBezTo>
                <a:cubicBezTo>
                  <a:pt x="182" y="0"/>
                  <a:pt x="239" y="42"/>
                  <a:pt x="283" y="1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2603985" y="6104610"/>
            <a:ext cx="19049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latin typeface="Bell MT" panose="02020503060305020303" pitchFamily="18" charset="0"/>
              </a:rPr>
              <a:t>1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5900981" y="5292484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5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66" name="Text Box 25"/>
          <p:cNvSpPr txBox="1">
            <a:spLocks noChangeArrowheads="1"/>
          </p:cNvSpPr>
          <p:nvPr/>
        </p:nvSpPr>
        <p:spPr bwMode="auto">
          <a:xfrm>
            <a:off x="3407019" y="6104610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2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67" name="Text Box 24"/>
          <p:cNvSpPr txBox="1">
            <a:spLocks noChangeArrowheads="1"/>
          </p:cNvSpPr>
          <p:nvPr/>
        </p:nvSpPr>
        <p:spPr bwMode="auto">
          <a:xfrm>
            <a:off x="3459406" y="5292484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solidFill>
                  <a:srgbClr val="000000"/>
                </a:solidFill>
                <a:latin typeface="Bell MT" panose="02020503060305020303" pitchFamily="18" charset="0"/>
                <a:ea typeface="Arial" panose="020B0604020202020204" pitchFamily="34" charset="0"/>
              </a:rPr>
              <a:t>6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68" name="Freeform 23"/>
          <p:cNvSpPr>
            <a:spLocks noChangeArrowheads="1"/>
          </p:cNvSpPr>
          <p:nvPr/>
        </p:nvSpPr>
        <p:spPr bwMode="auto">
          <a:xfrm>
            <a:off x="2448169" y="5018760"/>
            <a:ext cx="0" cy="230188"/>
          </a:xfrm>
          <a:custGeom>
            <a:avLst/>
            <a:gdLst>
              <a:gd name="T0" fmla="+- 0 14804 14804"/>
              <a:gd name="T1" fmla="*/ 14804 h 641"/>
              <a:gd name="T2" fmla="+- 0 15444 14804"/>
              <a:gd name="T3" fmla="*/ 15444 h 641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641">
                <a:moveTo>
                  <a:pt x="0" y="0"/>
                </a:moveTo>
                <a:lnTo>
                  <a:pt x="0" y="640"/>
                </a:lnTo>
              </a:path>
            </a:pathLst>
          </a:custGeom>
          <a:noFill/>
          <a:ln w="28575" cap="sq">
            <a:solidFill>
              <a:srgbClr val="00AF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pic>
        <p:nvPicPr>
          <p:cNvPr id="69" name="Picture 22" descr="image166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19" y="4337723"/>
            <a:ext cx="39528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0" name="Picture 21" descr="image167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19" y="4274223"/>
            <a:ext cx="395287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" name="Freeform 19"/>
          <p:cNvSpPr>
            <a:spLocks noChangeArrowheads="1"/>
          </p:cNvSpPr>
          <p:nvPr/>
        </p:nvSpPr>
        <p:spPr bwMode="auto">
          <a:xfrm>
            <a:off x="2267194" y="4353598"/>
            <a:ext cx="366712" cy="63500"/>
          </a:xfrm>
          <a:custGeom>
            <a:avLst/>
            <a:gdLst>
              <a:gd name="T0" fmla="+- 0 5858 4840"/>
              <a:gd name="T1" fmla="*/ T0 w 1018"/>
              <a:gd name="T2" fmla="+- 0 12955 12955"/>
              <a:gd name="T3" fmla="*/ 12955 h 179"/>
              <a:gd name="T4" fmla="+- 0 5349 4840"/>
              <a:gd name="T5" fmla="*/ T4 w 1018"/>
              <a:gd name="T6" fmla="+- 0 13133 12955"/>
              <a:gd name="T7" fmla="*/ 13133 h 179"/>
              <a:gd name="T8" fmla="+- 0 4840 4840"/>
              <a:gd name="T9" fmla="*/ T8 w 1018"/>
              <a:gd name="T10" fmla="+- 0 12955 12955"/>
              <a:gd name="T11" fmla="*/ 12955 h 179"/>
              <a:gd name="T12" fmla="+- 0 4840 4840"/>
              <a:gd name="T13" fmla="*/ T12 w 1018"/>
              <a:gd name="T14" fmla="+- 0 12955 12955"/>
              <a:gd name="T15" fmla="*/ 12955 h 1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18" h="179">
                <a:moveTo>
                  <a:pt x="1018" y="0"/>
                </a:moveTo>
                <a:cubicBezTo>
                  <a:pt x="1018" y="98"/>
                  <a:pt x="790" y="178"/>
                  <a:pt x="509" y="178"/>
                </a:cubicBezTo>
                <a:cubicBezTo>
                  <a:pt x="228" y="178"/>
                  <a:pt x="0" y="98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2" name="Freeform 17"/>
          <p:cNvSpPr>
            <a:spLocks noChangeArrowheads="1"/>
          </p:cNvSpPr>
          <p:nvPr/>
        </p:nvSpPr>
        <p:spPr bwMode="auto">
          <a:xfrm>
            <a:off x="2267194" y="4288510"/>
            <a:ext cx="366712" cy="63500"/>
          </a:xfrm>
          <a:custGeom>
            <a:avLst/>
            <a:gdLst>
              <a:gd name="T0" fmla="+- 0 4840 4840"/>
              <a:gd name="T1" fmla="*/ T0 w 1018"/>
              <a:gd name="T2" fmla="+- 0 12955 12776"/>
              <a:gd name="T3" fmla="*/ 12955 h 179"/>
              <a:gd name="T4" fmla="+- 0 5349 4840"/>
              <a:gd name="T5" fmla="*/ T4 w 1018"/>
              <a:gd name="T6" fmla="+- 0 12776 12776"/>
              <a:gd name="T7" fmla="*/ 12776 h 179"/>
              <a:gd name="T8" fmla="+- 0 5858 4840"/>
              <a:gd name="T9" fmla="*/ T8 w 1018"/>
              <a:gd name="T10" fmla="+- 0 12955 12776"/>
              <a:gd name="T11" fmla="*/ 12955 h 179"/>
              <a:gd name="T12" fmla="+- 0 5858 4840"/>
              <a:gd name="T13" fmla="*/ T12 w 1018"/>
              <a:gd name="T14" fmla="+- 0 12955 12776"/>
              <a:gd name="T15" fmla="*/ 12955 h 1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18" h="179">
                <a:moveTo>
                  <a:pt x="0" y="179"/>
                </a:moveTo>
                <a:cubicBezTo>
                  <a:pt x="0" y="80"/>
                  <a:pt x="228" y="0"/>
                  <a:pt x="509" y="0"/>
                </a:cubicBezTo>
                <a:cubicBezTo>
                  <a:pt x="790" y="0"/>
                  <a:pt x="1018" y="80"/>
                  <a:pt x="1018" y="179"/>
                </a:cubicBezTo>
                <a:cubicBezTo>
                  <a:pt x="1018" y="179"/>
                  <a:pt x="1018" y="179"/>
                  <a:pt x="1018" y="179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3" name="Freeform 16"/>
          <p:cNvSpPr>
            <a:spLocks noChangeArrowheads="1"/>
          </p:cNvSpPr>
          <p:nvPr/>
        </p:nvSpPr>
        <p:spPr bwMode="auto">
          <a:xfrm>
            <a:off x="2639939" y="4353598"/>
            <a:ext cx="0" cy="679450"/>
          </a:xfrm>
          <a:custGeom>
            <a:avLst/>
            <a:gdLst>
              <a:gd name="T0" fmla="+- 0 12955 12955"/>
              <a:gd name="T1" fmla="*/ 12955 h 1890"/>
              <a:gd name="T2" fmla="+- 0 12955 12955"/>
              <a:gd name="T3" fmla="*/ 12955 h 1890"/>
              <a:gd name="T4" fmla="+- 0 14844 12955"/>
              <a:gd name="T5" fmla="*/ 14844 h 1890"/>
              <a:gd name="T6" fmla="+- 0 14844 12955"/>
              <a:gd name="T7" fmla="*/ 14844 h 1890"/>
            </a:gdLst>
            <a:ahLst/>
            <a:cxnLst>
              <a:cxn ang="0">
                <a:pos x="0" y="T1"/>
              </a:cxn>
              <a:cxn ang="0">
                <a:pos x="0" y="T3"/>
              </a:cxn>
              <a:cxn ang="0">
                <a:pos x="0" y="T5"/>
              </a:cxn>
              <a:cxn ang="0">
                <a:pos x="0" y="T7"/>
              </a:cxn>
            </a:cxnLst>
            <a:rect l="0" t="0" r="r" b="b"/>
            <a:pathLst>
              <a:path h="1890">
                <a:moveTo>
                  <a:pt x="0" y="0"/>
                </a:moveTo>
                <a:lnTo>
                  <a:pt x="0" y="0"/>
                </a:lnTo>
                <a:lnTo>
                  <a:pt x="0" y="1889"/>
                </a:ln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4" name="Freeform 15"/>
          <p:cNvSpPr>
            <a:spLocks noChangeArrowheads="1"/>
          </p:cNvSpPr>
          <p:nvPr/>
        </p:nvSpPr>
        <p:spPr bwMode="auto">
          <a:xfrm>
            <a:off x="2267194" y="5033048"/>
            <a:ext cx="366712" cy="63500"/>
          </a:xfrm>
          <a:custGeom>
            <a:avLst/>
            <a:gdLst>
              <a:gd name="T0" fmla="+- 0 5858 4840"/>
              <a:gd name="T1" fmla="*/ T0 w 1018"/>
              <a:gd name="T2" fmla="+- 0 14844 14844"/>
              <a:gd name="T3" fmla="*/ 14844 h 179"/>
              <a:gd name="T4" fmla="+- 0 5349 4840"/>
              <a:gd name="T5" fmla="*/ T4 w 1018"/>
              <a:gd name="T6" fmla="+- 0 15023 14844"/>
              <a:gd name="T7" fmla="*/ 15023 h 179"/>
              <a:gd name="T8" fmla="+- 0 4840 4840"/>
              <a:gd name="T9" fmla="*/ T8 w 1018"/>
              <a:gd name="T10" fmla="+- 0 14844 14844"/>
              <a:gd name="T11" fmla="*/ 14844 h 179"/>
              <a:gd name="T12" fmla="+- 0 4840 4840"/>
              <a:gd name="T13" fmla="*/ T12 w 1018"/>
              <a:gd name="T14" fmla="+- 0 14844 14844"/>
              <a:gd name="T15" fmla="*/ 14844 h 1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18" h="179">
                <a:moveTo>
                  <a:pt x="1018" y="0"/>
                </a:moveTo>
                <a:cubicBezTo>
                  <a:pt x="1018" y="99"/>
                  <a:pt x="790" y="179"/>
                  <a:pt x="509" y="179"/>
                </a:cubicBezTo>
                <a:cubicBezTo>
                  <a:pt x="228" y="179"/>
                  <a:pt x="0" y="99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5" name="Freeform 14"/>
          <p:cNvSpPr>
            <a:spLocks noChangeArrowheads="1"/>
          </p:cNvSpPr>
          <p:nvPr/>
        </p:nvSpPr>
        <p:spPr bwMode="auto">
          <a:xfrm>
            <a:off x="2267194" y="4353598"/>
            <a:ext cx="0" cy="679450"/>
          </a:xfrm>
          <a:custGeom>
            <a:avLst/>
            <a:gdLst>
              <a:gd name="T0" fmla="+- 0 14844 12955"/>
              <a:gd name="T1" fmla="*/ 14844 h 1890"/>
              <a:gd name="T2" fmla="+- 0 14844 12955"/>
              <a:gd name="T3" fmla="*/ 14844 h 1890"/>
              <a:gd name="T4" fmla="+- 0 12955 12955"/>
              <a:gd name="T5" fmla="*/ 12955 h 1890"/>
            </a:gdLst>
            <a:ahLst/>
            <a:cxnLst>
              <a:cxn ang="0">
                <a:pos x="0" y="T1"/>
              </a:cxn>
              <a:cxn ang="0">
                <a:pos x="0" y="T3"/>
              </a:cxn>
              <a:cxn ang="0">
                <a:pos x="0" y="T5"/>
              </a:cxn>
            </a:cxnLst>
            <a:rect l="0" t="0" r="r" b="b"/>
            <a:pathLst>
              <a:path h="1890">
                <a:moveTo>
                  <a:pt x="0" y="1889"/>
                </a:moveTo>
                <a:lnTo>
                  <a:pt x="0" y="1889"/>
                </a:lnTo>
                <a:lnTo>
                  <a:pt x="0" y="0"/>
                </a:ln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6" name="Freeform 13"/>
          <p:cNvSpPr>
            <a:spLocks noChangeArrowheads="1"/>
          </p:cNvSpPr>
          <p:nvPr/>
        </p:nvSpPr>
        <p:spPr bwMode="auto">
          <a:xfrm>
            <a:off x="2262431" y="4925098"/>
            <a:ext cx="366713" cy="168275"/>
          </a:xfrm>
          <a:custGeom>
            <a:avLst/>
            <a:gdLst>
              <a:gd name="T0" fmla="+- 0 4828 4828"/>
              <a:gd name="T1" fmla="*/ T0 w 1018"/>
              <a:gd name="T2" fmla="+- 0 14543 14543"/>
              <a:gd name="T3" fmla="*/ 14543 h 468"/>
              <a:gd name="T4" fmla="+- 0 5336 4828"/>
              <a:gd name="T5" fmla="*/ T4 w 1018"/>
              <a:gd name="T6" fmla="+- 0 14699 14543"/>
              <a:gd name="T7" fmla="*/ 14699 h 468"/>
              <a:gd name="T8" fmla="+- 0 5845 4828"/>
              <a:gd name="T9" fmla="*/ T8 w 1018"/>
              <a:gd name="T10" fmla="+- 0 14543 14543"/>
              <a:gd name="T11" fmla="*/ 14543 h 468"/>
              <a:gd name="T12" fmla="+- 0 5845 4828"/>
              <a:gd name="T13" fmla="*/ T12 w 1018"/>
              <a:gd name="T14" fmla="+- 0 14543 14543"/>
              <a:gd name="T15" fmla="*/ 14543 h 468"/>
              <a:gd name="T16" fmla="+- 0 5845 4828"/>
              <a:gd name="T17" fmla="*/ T16 w 1018"/>
              <a:gd name="T18" fmla="+- 0 14854 14543"/>
              <a:gd name="T19" fmla="*/ 14854 h 468"/>
              <a:gd name="T20" fmla="+- 0 5845 4828"/>
              <a:gd name="T21" fmla="*/ T20 w 1018"/>
              <a:gd name="T22" fmla="+- 0 14854 14543"/>
              <a:gd name="T23" fmla="*/ 14854 h 468"/>
              <a:gd name="T24" fmla="+- 0 5336 4828"/>
              <a:gd name="T25" fmla="*/ T24 w 1018"/>
              <a:gd name="T26" fmla="+- 0 15010 14543"/>
              <a:gd name="T27" fmla="*/ 15010 h 468"/>
              <a:gd name="T28" fmla="+- 0 4828 4828"/>
              <a:gd name="T29" fmla="*/ T28 w 1018"/>
              <a:gd name="T30" fmla="+- 0 14854 14543"/>
              <a:gd name="T31" fmla="*/ 14854 h 468"/>
              <a:gd name="T32" fmla="+- 0 4828 4828"/>
              <a:gd name="T33" fmla="*/ T32 w 1018"/>
              <a:gd name="T34" fmla="+- 0 14854 14543"/>
              <a:gd name="T35" fmla="*/ 14854 h 4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1018" h="468">
                <a:moveTo>
                  <a:pt x="0" y="0"/>
                </a:moveTo>
                <a:cubicBezTo>
                  <a:pt x="0" y="86"/>
                  <a:pt x="227" y="156"/>
                  <a:pt x="508" y="156"/>
                </a:cubicBezTo>
                <a:cubicBezTo>
                  <a:pt x="789" y="156"/>
                  <a:pt x="1017" y="86"/>
                  <a:pt x="1017" y="0"/>
                </a:cubicBezTo>
                <a:lnTo>
                  <a:pt x="1017" y="0"/>
                </a:lnTo>
                <a:lnTo>
                  <a:pt x="1017" y="311"/>
                </a:lnTo>
                <a:cubicBezTo>
                  <a:pt x="1017" y="397"/>
                  <a:pt x="789" y="467"/>
                  <a:pt x="508" y="467"/>
                </a:cubicBezTo>
                <a:cubicBezTo>
                  <a:pt x="227" y="467"/>
                  <a:pt x="0" y="397"/>
                  <a:pt x="0" y="311"/>
                </a:cubicBezTo>
                <a:cubicBezTo>
                  <a:pt x="0" y="311"/>
                  <a:pt x="0" y="311"/>
                  <a:pt x="0" y="311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7" name="Freeform 12"/>
          <p:cNvSpPr>
            <a:spLocks noChangeArrowheads="1"/>
          </p:cNvSpPr>
          <p:nvPr/>
        </p:nvSpPr>
        <p:spPr bwMode="auto">
          <a:xfrm>
            <a:off x="2262431" y="4867948"/>
            <a:ext cx="366713" cy="111125"/>
          </a:xfrm>
          <a:custGeom>
            <a:avLst/>
            <a:gdLst>
              <a:gd name="T0" fmla="+- 0 4828 4828"/>
              <a:gd name="T1" fmla="*/ T0 w 1018"/>
              <a:gd name="T2" fmla="+- 0 14543 14388"/>
              <a:gd name="T3" fmla="*/ 14543 h 312"/>
              <a:gd name="T4" fmla="+- 0 5336 4828"/>
              <a:gd name="T5" fmla="*/ T4 w 1018"/>
              <a:gd name="T6" fmla="+- 0 14388 14388"/>
              <a:gd name="T7" fmla="*/ 14388 h 312"/>
              <a:gd name="T8" fmla="+- 0 5845 4828"/>
              <a:gd name="T9" fmla="*/ T8 w 1018"/>
              <a:gd name="T10" fmla="+- 0 14543 14388"/>
              <a:gd name="T11" fmla="*/ 14543 h 312"/>
              <a:gd name="T12" fmla="+- 0 5845 4828"/>
              <a:gd name="T13" fmla="*/ T12 w 1018"/>
              <a:gd name="T14" fmla="+- 0 14543 14388"/>
              <a:gd name="T15" fmla="*/ 14543 h 312"/>
              <a:gd name="T16" fmla="+- 0 5845 4828"/>
              <a:gd name="T17" fmla="*/ T16 w 1018"/>
              <a:gd name="T18" fmla="+- 0 14543 14388"/>
              <a:gd name="T19" fmla="*/ 14543 h 312"/>
              <a:gd name="T20" fmla="+- 0 5336 4828"/>
              <a:gd name="T21" fmla="*/ T20 w 1018"/>
              <a:gd name="T22" fmla="+- 0 14699 14388"/>
              <a:gd name="T23" fmla="*/ 14699 h 312"/>
              <a:gd name="T24" fmla="+- 0 4828 4828"/>
              <a:gd name="T25" fmla="*/ T24 w 1018"/>
              <a:gd name="T26" fmla="+- 0 14543 14388"/>
              <a:gd name="T27" fmla="*/ 14543 h 312"/>
              <a:gd name="T28" fmla="+- 0 4828 4828"/>
              <a:gd name="T29" fmla="*/ T28 w 1018"/>
              <a:gd name="T30" fmla="+- 0 14543 14388"/>
              <a:gd name="T31" fmla="*/ 14543 h 3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1018" h="312">
                <a:moveTo>
                  <a:pt x="0" y="155"/>
                </a:moveTo>
                <a:cubicBezTo>
                  <a:pt x="0" y="69"/>
                  <a:pt x="227" y="0"/>
                  <a:pt x="508" y="0"/>
                </a:cubicBezTo>
                <a:cubicBezTo>
                  <a:pt x="789" y="0"/>
                  <a:pt x="1017" y="69"/>
                  <a:pt x="1017" y="155"/>
                </a:cubicBezTo>
                <a:cubicBezTo>
                  <a:pt x="1017" y="155"/>
                  <a:pt x="1017" y="155"/>
                  <a:pt x="1017" y="155"/>
                </a:cubicBezTo>
                <a:lnTo>
                  <a:pt x="1017" y="155"/>
                </a:lnTo>
                <a:cubicBezTo>
                  <a:pt x="1017" y="241"/>
                  <a:pt x="789" y="311"/>
                  <a:pt x="508" y="311"/>
                </a:cubicBezTo>
                <a:cubicBezTo>
                  <a:pt x="227" y="311"/>
                  <a:pt x="0" y="241"/>
                  <a:pt x="0" y="155"/>
                </a:cubicBezTo>
                <a:cubicBezTo>
                  <a:pt x="0" y="155"/>
                  <a:pt x="0" y="155"/>
                  <a:pt x="0" y="155"/>
                </a:cubicBezTo>
                <a:close/>
              </a:path>
            </a:pathLst>
          </a:custGeom>
          <a:solidFill>
            <a:srgbClr val="6666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0" name="Freeform 7"/>
          <p:cNvSpPr>
            <a:spLocks noChangeArrowheads="1"/>
          </p:cNvSpPr>
          <p:nvPr/>
        </p:nvSpPr>
        <p:spPr bwMode="auto">
          <a:xfrm>
            <a:off x="2627556" y="4925098"/>
            <a:ext cx="0" cy="111125"/>
          </a:xfrm>
          <a:custGeom>
            <a:avLst/>
            <a:gdLst>
              <a:gd name="T0" fmla="+- 0 14543 14543"/>
              <a:gd name="T1" fmla="*/ 14543 h 312"/>
              <a:gd name="T2" fmla="+- 0 14543 14543"/>
              <a:gd name="T3" fmla="*/ 14543 h 312"/>
              <a:gd name="T4" fmla="+- 0 14854 14543"/>
              <a:gd name="T5" fmla="*/ 14854 h 312"/>
              <a:gd name="T6" fmla="+- 0 14854 14543"/>
              <a:gd name="T7" fmla="*/ 14854 h 312"/>
            </a:gdLst>
            <a:ahLst/>
            <a:cxnLst>
              <a:cxn ang="0">
                <a:pos x="0" y="T1"/>
              </a:cxn>
              <a:cxn ang="0">
                <a:pos x="0" y="T3"/>
              </a:cxn>
              <a:cxn ang="0">
                <a:pos x="0" y="T5"/>
              </a:cxn>
              <a:cxn ang="0">
                <a:pos x="0" y="T7"/>
              </a:cxn>
            </a:cxnLst>
            <a:rect l="0" t="0" r="r" b="b"/>
            <a:pathLst>
              <a:path h="312">
                <a:moveTo>
                  <a:pt x="0" y="0"/>
                </a:moveTo>
                <a:lnTo>
                  <a:pt x="0" y="0"/>
                </a:lnTo>
                <a:lnTo>
                  <a:pt x="0" y="311"/>
                </a:ln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66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1" name="Freeform 6"/>
          <p:cNvSpPr>
            <a:spLocks noChangeArrowheads="1"/>
          </p:cNvSpPr>
          <p:nvPr/>
        </p:nvSpPr>
        <p:spPr bwMode="auto">
          <a:xfrm>
            <a:off x="2262431" y="5036223"/>
            <a:ext cx="366713" cy="55562"/>
          </a:xfrm>
          <a:custGeom>
            <a:avLst/>
            <a:gdLst>
              <a:gd name="T0" fmla="+- 0 5845 4828"/>
              <a:gd name="T1" fmla="*/ T0 w 1018"/>
              <a:gd name="T2" fmla="+- 0 14854 14854"/>
              <a:gd name="T3" fmla="*/ 14854 h 156"/>
              <a:gd name="T4" fmla="+- 0 5336 4828"/>
              <a:gd name="T5" fmla="*/ T4 w 1018"/>
              <a:gd name="T6" fmla="+- 0 15010 14854"/>
              <a:gd name="T7" fmla="*/ 15010 h 156"/>
              <a:gd name="T8" fmla="+- 0 4828 4828"/>
              <a:gd name="T9" fmla="*/ T8 w 1018"/>
              <a:gd name="T10" fmla="+- 0 14854 14854"/>
              <a:gd name="T11" fmla="*/ 14854 h 156"/>
              <a:gd name="T12" fmla="+- 0 4828 4828"/>
              <a:gd name="T13" fmla="*/ T12 w 1018"/>
              <a:gd name="T14" fmla="+- 0 14854 14854"/>
              <a:gd name="T15" fmla="*/ 14854 h 1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18" h="156">
                <a:moveTo>
                  <a:pt x="1017" y="0"/>
                </a:moveTo>
                <a:cubicBezTo>
                  <a:pt x="1017" y="86"/>
                  <a:pt x="789" y="156"/>
                  <a:pt x="508" y="156"/>
                </a:cubicBezTo>
                <a:cubicBezTo>
                  <a:pt x="227" y="156"/>
                  <a:pt x="0" y="86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66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2730744" y="4490123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7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84" name="Freeform 3"/>
          <p:cNvSpPr>
            <a:spLocks noChangeArrowheads="1"/>
          </p:cNvSpPr>
          <p:nvPr/>
        </p:nvSpPr>
        <p:spPr bwMode="auto">
          <a:xfrm>
            <a:off x="4645269" y="3169323"/>
            <a:ext cx="0" cy="20637"/>
          </a:xfrm>
          <a:custGeom>
            <a:avLst/>
            <a:gdLst>
              <a:gd name="T0" fmla="+- 0 11450 11450"/>
              <a:gd name="T1" fmla="*/ T0 w 1"/>
              <a:gd name="T2" fmla="+- 0 9667 9667"/>
              <a:gd name="T3" fmla="*/ 9667 h 58"/>
              <a:gd name="T4" fmla="+- 0 11450 11450"/>
              <a:gd name="T5" fmla="*/ T4 w 1"/>
              <a:gd name="T6" fmla="+- 0 9724 9667"/>
              <a:gd name="T7" fmla="*/ 9724 h 58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58">
                <a:moveTo>
                  <a:pt x="0" y="0"/>
                </a:moveTo>
                <a:lnTo>
                  <a:pt x="0" y="57"/>
                </a:ln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6" name="Freeform 125"/>
          <p:cNvSpPr>
            <a:spLocks noChangeArrowheads="1"/>
          </p:cNvSpPr>
          <p:nvPr/>
        </p:nvSpPr>
        <p:spPr bwMode="auto">
          <a:xfrm>
            <a:off x="6255605" y="5427725"/>
            <a:ext cx="685800" cy="742950"/>
          </a:xfrm>
          <a:custGeom>
            <a:avLst/>
            <a:gdLst>
              <a:gd name="T0" fmla="+- 0 15922 15922"/>
              <a:gd name="T1" fmla="*/ T0 w 1906"/>
              <a:gd name="T2" fmla="+- 0 17641 15943"/>
              <a:gd name="T3" fmla="*/ 17641 h 2064"/>
              <a:gd name="T4" fmla="+- 0 16747 15922"/>
              <a:gd name="T5" fmla="*/ T4 w 1906"/>
              <a:gd name="T6" fmla="+- 0 18007 15943"/>
              <a:gd name="T7" fmla="*/ 18007 h 2064"/>
              <a:gd name="T8" fmla="+- 0 17827 15922"/>
              <a:gd name="T9" fmla="*/ T8 w 1906"/>
              <a:gd name="T10" fmla="+- 0 16975 15943"/>
              <a:gd name="T11" fmla="*/ 16975 h 2064"/>
              <a:gd name="T12" fmla="+- 0 16747 15922"/>
              <a:gd name="T13" fmla="*/ T12 w 1906"/>
              <a:gd name="T14" fmla="+- 0 15943 15943"/>
              <a:gd name="T15" fmla="*/ 15943 h 2064"/>
              <a:gd name="T16" fmla="+- 0 15930 15922"/>
              <a:gd name="T17" fmla="*/ T16 w 1906"/>
              <a:gd name="T18" fmla="+- 0 16300 15943"/>
              <a:gd name="T19" fmla="*/ 16300 h 206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906" h="2064">
                <a:moveTo>
                  <a:pt x="0" y="1698"/>
                </a:moveTo>
                <a:cubicBezTo>
                  <a:pt x="205" y="1930"/>
                  <a:pt x="507" y="2064"/>
                  <a:pt x="825" y="2064"/>
                </a:cubicBezTo>
                <a:cubicBezTo>
                  <a:pt x="1421" y="2064"/>
                  <a:pt x="1905" y="1602"/>
                  <a:pt x="1905" y="1032"/>
                </a:cubicBezTo>
                <a:cubicBezTo>
                  <a:pt x="1905" y="462"/>
                  <a:pt x="1421" y="0"/>
                  <a:pt x="825" y="0"/>
                </a:cubicBezTo>
                <a:cubicBezTo>
                  <a:pt x="511" y="0"/>
                  <a:pt x="213" y="130"/>
                  <a:pt x="8" y="357"/>
                </a:cubicBez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7" name="Freeform 121"/>
          <p:cNvSpPr>
            <a:spLocks noChangeArrowheads="1"/>
          </p:cNvSpPr>
          <p:nvPr/>
        </p:nvSpPr>
        <p:spPr bwMode="auto">
          <a:xfrm>
            <a:off x="3810244" y="1159548"/>
            <a:ext cx="65087" cy="3130550"/>
          </a:xfrm>
          <a:custGeom>
            <a:avLst/>
            <a:gdLst>
              <a:gd name="T0" fmla="+- 0 9310 9129"/>
              <a:gd name="T1" fmla="*/ T0 w 181"/>
              <a:gd name="T2" fmla="+- 0 4082 4082"/>
              <a:gd name="T3" fmla="*/ 4082 h 8697"/>
              <a:gd name="T4" fmla="+- 0 9169 9129"/>
              <a:gd name="T5" fmla="*/ T4 w 181"/>
              <a:gd name="T6" fmla="+- 0 9415 4082"/>
              <a:gd name="T7" fmla="*/ 9415 h 8697"/>
              <a:gd name="T8" fmla="+- 0 9129 9129"/>
              <a:gd name="T9" fmla="*/ T8 w 181"/>
              <a:gd name="T10" fmla="+- 0 12778 4082"/>
              <a:gd name="T11" fmla="*/ 12778 h 8697"/>
              <a:gd name="T12" fmla="+- 0 9129 9129"/>
              <a:gd name="T13" fmla="*/ T12 w 181"/>
              <a:gd name="T14" fmla="+- 0 12778 4082"/>
              <a:gd name="T15" fmla="*/ 12778 h 86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81" h="8697">
                <a:moveTo>
                  <a:pt x="181" y="0"/>
                </a:moveTo>
                <a:cubicBezTo>
                  <a:pt x="125" y="1942"/>
                  <a:pt x="70" y="3884"/>
                  <a:pt x="40" y="5333"/>
                </a:cubicBezTo>
                <a:cubicBezTo>
                  <a:pt x="10" y="6783"/>
                  <a:pt x="0" y="8696"/>
                  <a:pt x="0" y="8696"/>
                </a:cubicBezTo>
                <a:lnTo>
                  <a:pt x="0" y="869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8" name="Freeform 120"/>
          <p:cNvSpPr>
            <a:spLocks noChangeArrowheads="1"/>
          </p:cNvSpPr>
          <p:nvPr/>
        </p:nvSpPr>
        <p:spPr bwMode="auto">
          <a:xfrm>
            <a:off x="4623044" y="1016673"/>
            <a:ext cx="26987" cy="2176462"/>
          </a:xfrm>
          <a:custGeom>
            <a:avLst/>
            <a:gdLst>
              <a:gd name="T0" fmla="+- 0 11388 11388"/>
              <a:gd name="T1" fmla="*/ T0 w 74"/>
              <a:gd name="T2" fmla="+- 0 3687 3687"/>
              <a:gd name="T3" fmla="*/ 3687 h 6048"/>
              <a:gd name="T4" fmla="+- 0 11403 11388"/>
              <a:gd name="T5" fmla="*/ T4 w 74"/>
              <a:gd name="T6" fmla="+- 0 7395 3687"/>
              <a:gd name="T7" fmla="*/ 7395 h 6048"/>
              <a:gd name="T8" fmla="+- 0 11462 11388"/>
              <a:gd name="T9" fmla="*/ T8 w 74"/>
              <a:gd name="T10" fmla="+- 0 9735 3687"/>
              <a:gd name="T11" fmla="*/ 9735 h 6048"/>
              <a:gd name="T12" fmla="+- 0 11462 11388"/>
              <a:gd name="T13" fmla="*/ T12 w 74"/>
              <a:gd name="T14" fmla="+- 0 9735 3687"/>
              <a:gd name="T15" fmla="*/ 9735 h 604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74" h="6048">
                <a:moveTo>
                  <a:pt x="0" y="0"/>
                </a:moveTo>
                <a:cubicBezTo>
                  <a:pt x="2" y="1350"/>
                  <a:pt x="3" y="2700"/>
                  <a:pt x="15" y="3708"/>
                </a:cubicBezTo>
                <a:cubicBezTo>
                  <a:pt x="28" y="4716"/>
                  <a:pt x="74" y="6048"/>
                  <a:pt x="74" y="6048"/>
                </a:cubicBezTo>
                <a:lnTo>
                  <a:pt x="74" y="604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9" name="Freeform 119"/>
          <p:cNvSpPr>
            <a:spLocks noChangeArrowheads="1"/>
          </p:cNvSpPr>
          <p:nvPr/>
        </p:nvSpPr>
        <p:spPr bwMode="auto">
          <a:xfrm>
            <a:off x="4276969" y="1038898"/>
            <a:ext cx="28575" cy="3130550"/>
          </a:xfrm>
          <a:custGeom>
            <a:avLst/>
            <a:gdLst>
              <a:gd name="T0" fmla="+- 0 10505 10424"/>
              <a:gd name="T1" fmla="*/ T0 w 81"/>
              <a:gd name="T2" fmla="+- 0 3750 3750"/>
              <a:gd name="T3" fmla="*/ 3750 h 8698"/>
              <a:gd name="T4" fmla="+- 0 10435 10424"/>
              <a:gd name="T5" fmla="*/ T4 w 81"/>
              <a:gd name="T6" fmla="+- 0 9085 3750"/>
              <a:gd name="T7" fmla="*/ 9085 h 8698"/>
              <a:gd name="T8" fmla="+- 0 10440 10424"/>
              <a:gd name="T9" fmla="*/ T8 w 81"/>
              <a:gd name="T10" fmla="+- 0 12448 3750"/>
              <a:gd name="T11" fmla="*/ 12448 h 8698"/>
              <a:gd name="T12" fmla="+- 0 10440 10424"/>
              <a:gd name="T13" fmla="*/ T12 w 81"/>
              <a:gd name="T14" fmla="+- 0 12448 3750"/>
              <a:gd name="T15" fmla="*/ 12448 h 869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81" h="8698">
                <a:moveTo>
                  <a:pt x="81" y="0"/>
                </a:moveTo>
                <a:cubicBezTo>
                  <a:pt x="51" y="1943"/>
                  <a:pt x="22" y="3885"/>
                  <a:pt x="11" y="5335"/>
                </a:cubicBezTo>
                <a:cubicBezTo>
                  <a:pt x="0" y="6784"/>
                  <a:pt x="16" y="8698"/>
                  <a:pt x="16" y="8698"/>
                </a:cubicBezTo>
                <a:lnTo>
                  <a:pt x="16" y="869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0" name="Freeform 118"/>
          <p:cNvSpPr>
            <a:spLocks noChangeArrowheads="1"/>
          </p:cNvSpPr>
          <p:nvPr/>
        </p:nvSpPr>
        <p:spPr bwMode="auto">
          <a:xfrm>
            <a:off x="6720131" y="2305723"/>
            <a:ext cx="622300" cy="1995487"/>
          </a:xfrm>
          <a:custGeom>
            <a:avLst/>
            <a:gdLst>
              <a:gd name="T0" fmla="+- 0 17211 17211"/>
              <a:gd name="T1" fmla="*/ T0 w 1729"/>
              <a:gd name="T2" fmla="+- 0 7269 7269"/>
              <a:gd name="T3" fmla="*/ 7269 h 5544"/>
              <a:gd name="T4" fmla="+- 0 17669 17211"/>
              <a:gd name="T5" fmla="*/ T4 w 1729"/>
              <a:gd name="T6" fmla="+- 0 7577 7269"/>
              <a:gd name="T7" fmla="*/ 7577 h 5544"/>
              <a:gd name="T8" fmla="+- 0 18483 17211"/>
              <a:gd name="T9" fmla="*/ T8 w 1729"/>
              <a:gd name="T10" fmla="+- 0 9065 7269"/>
              <a:gd name="T11" fmla="*/ 9065 h 5544"/>
              <a:gd name="T12" fmla="+- 0 18940 17211"/>
              <a:gd name="T13" fmla="*/ T12 w 1729"/>
              <a:gd name="T14" fmla="+- 0 12813 7269"/>
              <a:gd name="T15" fmla="*/ 12813 h 55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729" h="5544">
                <a:moveTo>
                  <a:pt x="0" y="0"/>
                </a:moveTo>
                <a:cubicBezTo>
                  <a:pt x="123" y="4"/>
                  <a:pt x="246" y="9"/>
                  <a:pt x="458" y="308"/>
                </a:cubicBezTo>
                <a:cubicBezTo>
                  <a:pt x="670" y="608"/>
                  <a:pt x="1060" y="924"/>
                  <a:pt x="1272" y="1796"/>
                </a:cubicBezTo>
                <a:cubicBezTo>
                  <a:pt x="1483" y="2669"/>
                  <a:pt x="1606" y="4106"/>
                  <a:pt x="1729" y="5544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1" name="Freeform 117"/>
          <p:cNvSpPr>
            <a:spLocks noChangeArrowheads="1"/>
          </p:cNvSpPr>
          <p:nvPr/>
        </p:nvSpPr>
        <p:spPr bwMode="auto">
          <a:xfrm>
            <a:off x="6750294" y="4165661"/>
            <a:ext cx="200025" cy="139700"/>
          </a:xfrm>
          <a:custGeom>
            <a:avLst/>
            <a:gdLst>
              <a:gd name="T0" fmla="+- 0 17298 17298"/>
              <a:gd name="T1" fmla="*/ T0 w 559"/>
              <a:gd name="T2" fmla="+- 0 12466 12466"/>
              <a:gd name="T3" fmla="*/ 12466 h 390"/>
              <a:gd name="T4" fmla="+- 0 17446 17298"/>
              <a:gd name="T5" fmla="*/ T4 w 559"/>
              <a:gd name="T6" fmla="+- 0 12488 12466"/>
              <a:gd name="T7" fmla="*/ 12488 h 390"/>
              <a:gd name="T8" fmla="+- 0 17708 17298"/>
              <a:gd name="T9" fmla="*/ T8 w 559"/>
              <a:gd name="T10" fmla="+- 0 12593 12466"/>
              <a:gd name="T11" fmla="*/ 12593 h 390"/>
              <a:gd name="T12" fmla="+- 0 17856 17298"/>
              <a:gd name="T13" fmla="*/ T12 w 559"/>
              <a:gd name="T14" fmla="+- 0 12856 12466"/>
              <a:gd name="T15" fmla="*/ 12856 h 39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559" h="390">
                <a:moveTo>
                  <a:pt x="0" y="0"/>
                </a:moveTo>
                <a:cubicBezTo>
                  <a:pt x="40" y="1"/>
                  <a:pt x="79" y="1"/>
                  <a:pt x="148" y="22"/>
                </a:cubicBezTo>
                <a:cubicBezTo>
                  <a:pt x="216" y="43"/>
                  <a:pt x="342" y="65"/>
                  <a:pt x="410" y="127"/>
                </a:cubicBezTo>
                <a:cubicBezTo>
                  <a:pt x="479" y="188"/>
                  <a:pt x="518" y="289"/>
                  <a:pt x="558" y="39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2" name="Freeform 116"/>
          <p:cNvSpPr>
            <a:spLocks noChangeArrowheads="1"/>
          </p:cNvSpPr>
          <p:nvPr/>
        </p:nvSpPr>
        <p:spPr bwMode="auto">
          <a:xfrm>
            <a:off x="6791569" y="3188373"/>
            <a:ext cx="336550" cy="1117600"/>
          </a:xfrm>
          <a:custGeom>
            <a:avLst/>
            <a:gdLst>
              <a:gd name="T0" fmla="+- 0 17411 17411"/>
              <a:gd name="T1" fmla="*/ T0 w 936"/>
              <a:gd name="T2" fmla="+- 0 9718 9718"/>
              <a:gd name="T3" fmla="*/ 9718 h 3104"/>
              <a:gd name="T4" fmla="+- 0 17659 17411"/>
              <a:gd name="T5" fmla="*/ T4 w 936"/>
              <a:gd name="T6" fmla="+- 0 9890 9718"/>
              <a:gd name="T7" fmla="*/ 9890 h 3104"/>
              <a:gd name="T8" fmla="+- 0 18099 17411"/>
              <a:gd name="T9" fmla="*/ T8 w 936"/>
              <a:gd name="T10" fmla="+- 0 10723 9718"/>
              <a:gd name="T11" fmla="*/ 10723 h 3104"/>
              <a:gd name="T12" fmla="+- 0 18347 17411"/>
              <a:gd name="T13" fmla="*/ T12 w 936"/>
              <a:gd name="T14" fmla="+- 0 12821 9718"/>
              <a:gd name="T15" fmla="*/ 12821 h 31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936" h="3104">
                <a:moveTo>
                  <a:pt x="0" y="0"/>
                </a:moveTo>
                <a:cubicBezTo>
                  <a:pt x="67" y="2"/>
                  <a:pt x="133" y="5"/>
                  <a:pt x="248" y="172"/>
                </a:cubicBezTo>
                <a:cubicBezTo>
                  <a:pt x="362" y="340"/>
                  <a:pt x="573" y="517"/>
                  <a:pt x="688" y="1005"/>
                </a:cubicBezTo>
                <a:cubicBezTo>
                  <a:pt x="803" y="1494"/>
                  <a:pt x="869" y="2298"/>
                  <a:pt x="936" y="3103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3" name="Freeform 115"/>
          <p:cNvSpPr>
            <a:spLocks noChangeArrowheads="1"/>
          </p:cNvSpPr>
          <p:nvPr/>
        </p:nvSpPr>
        <p:spPr bwMode="auto">
          <a:xfrm>
            <a:off x="4975469" y="1050010"/>
            <a:ext cx="127000" cy="1276350"/>
          </a:xfrm>
          <a:custGeom>
            <a:avLst/>
            <a:gdLst>
              <a:gd name="T0" fmla="+- 0 12366 12366"/>
              <a:gd name="T1" fmla="*/ T0 w 352"/>
              <a:gd name="T2" fmla="+- 0 3780 3780"/>
              <a:gd name="T3" fmla="*/ 3780 h 3546"/>
              <a:gd name="T4" fmla="+- 0 12566 12366"/>
              <a:gd name="T5" fmla="*/ T4 w 352"/>
              <a:gd name="T6" fmla="+- 0 5956 3780"/>
              <a:gd name="T7" fmla="*/ 5956 h 3546"/>
              <a:gd name="T8" fmla="+- 0 12717 12366"/>
              <a:gd name="T9" fmla="*/ T8 w 352"/>
              <a:gd name="T10" fmla="+- 0 7326 3780"/>
              <a:gd name="T11" fmla="*/ 7326 h 3546"/>
              <a:gd name="T12" fmla="+- 0 12717 12366"/>
              <a:gd name="T13" fmla="*/ T12 w 352"/>
              <a:gd name="T14" fmla="+- 0 7326 3780"/>
              <a:gd name="T15" fmla="*/ 7326 h 35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352" h="3546">
                <a:moveTo>
                  <a:pt x="0" y="0"/>
                </a:moveTo>
                <a:cubicBezTo>
                  <a:pt x="71" y="793"/>
                  <a:pt x="142" y="1585"/>
                  <a:pt x="200" y="2176"/>
                </a:cubicBezTo>
                <a:cubicBezTo>
                  <a:pt x="259" y="2767"/>
                  <a:pt x="351" y="3546"/>
                  <a:pt x="351" y="3546"/>
                </a:cubicBezTo>
                <a:lnTo>
                  <a:pt x="351" y="354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4" name="Freeform 113"/>
          <p:cNvSpPr>
            <a:spLocks noChangeArrowheads="1"/>
          </p:cNvSpPr>
          <p:nvPr/>
        </p:nvSpPr>
        <p:spPr bwMode="auto">
          <a:xfrm>
            <a:off x="4232519" y="1575473"/>
            <a:ext cx="2566987" cy="2730500"/>
          </a:xfrm>
          <a:custGeom>
            <a:avLst/>
            <a:gdLst>
              <a:gd name="T0" fmla="+- 0 10304 10304"/>
              <a:gd name="T1" fmla="*/ T0 w 7131"/>
              <a:gd name="T2" fmla="+- 0 12825 5239"/>
              <a:gd name="T3" fmla="*/ 12825 h 7587"/>
              <a:gd name="T4" fmla="+- 0 11422 10304"/>
              <a:gd name="T5" fmla="*/ T4 w 7131"/>
              <a:gd name="T6" fmla="+- 0 9720 5239"/>
              <a:gd name="T7" fmla="*/ 9720 h 7587"/>
              <a:gd name="T8" fmla="+- 0 12828 10304"/>
              <a:gd name="T9" fmla="*/ T8 w 7131"/>
              <a:gd name="T10" fmla="+- 0 7113 5239"/>
              <a:gd name="T11" fmla="*/ 7113 h 7587"/>
              <a:gd name="T12" fmla="+- 0 14197 10304"/>
              <a:gd name="T13" fmla="*/ T12 w 7131"/>
              <a:gd name="T14" fmla="+- 0 5640 5239"/>
              <a:gd name="T15" fmla="*/ 5640 h 7587"/>
              <a:gd name="T16" fmla="+- 0 15229 10304"/>
              <a:gd name="T17" fmla="*/ T16 w 7131"/>
              <a:gd name="T18" fmla="+- 0 5357 5239"/>
              <a:gd name="T19" fmla="*/ 5357 h 7587"/>
              <a:gd name="T20" fmla="+- 0 16288 10304"/>
              <a:gd name="T21" fmla="*/ T20 w 7131"/>
              <a:gd name="T22" fmla="+- 0 5481 5239"/>
              <a:gd name="T23" fmla="*/ 5481 h 7587"/>
              <a:gd name="T24" fmla="+- 0 17091 10304"/>
              <a:gd name="T25" fmla="*/ T24 w 7131"/>
              <a:gd name="T26" fmla="+- 0 6802 5239"/>
              <a:gd name="T27" fmla="*/ 6802 h 7587"/>
              <a:gd name="T28" fmla="+- 0 17406 10304"/>
              <a:gd name="T29" fmla="*/ T28 w 7131"/>
              <a:gd name="T30" fmla="+- 0 9810 5239"/>
              <a:gd name="T31" fmla="*/ 9810 h 7587"/>
              <a:gd name="T32" fmla="+- 0 17260 10304"/>
              <a:gd name="T33" fmla="*/ T32 w 7131"/>
              <a:gd name="T34" fmla="+- 0 12763 5239"/>
              <a:gd name="T35" fmla="*/ 12763 h 758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7131" h="7587">
                <a:moveTo>
                  <a:pt x="0" y="7586"/>
                </a:moveTo>
                <a:cubicBezTo>
                  <a:pt x="347" y="6507"/>
                  <a:pt x="698" y="5435"/>
                  <a:pt x="1118" y="4481"/>
                </a:cubicBezTo>
                <a:cubicBezTo>
                  <a:pt x="1538" y="3527"/>
                  <a:pt x="2063" y="2552"/>
                  <a:pt x="2524" y="1874"/>
                </a:cubicBezTo>
                <a:cubicBezTo>
                  <a:pt x="2985" y="1196"/>
                  <a:pt x="3492" y="692"/>
                  <a:pt x="3893" y="401"/>
                </a:cubicBezTo>
                <a:cubicBezTo>
                  <a:pt x="4295" y="111"/>
                  <a:pt x="4578" y="145"/>
                  <a:pt x="4925" y="118"/>
                </a:cubicBezTo>
                <a:cubicBezTo>
                  <a:pt x="5272" y="90"/>
                  <a:pt x="5673" y="0"/>
                  <a:pt x="5984" y="242"/>
                </a:cubicBezTo>
                <a:cubicBezTo>
                  <a:pt x="6294" y="484"/>
                  <a:pt x="6600" y="844"/>
                  <a:pt x="6787" y="1563"/>
                </a:cubicBezTo>
                <a:cubicBezTo>
                  <a:pt x="6974" y="2282"/>
                  <a:pt x="7075" y="3575"/>
                  <a:pt x="7102" y="4571"/>
                </a:cubicBezTo>
                <a:cubicBezTo>
                  <a:pt x="7130" y="5567"/>
                  <a:pt x="7043" y="6542"/>
                  <a:pt x="6956" y="7524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5" name="Freeform 109"/>
          <p:cNvSpPr>
            <a:spLocks noChangeArrowheads="1"/>
          </p:cNvSpPr>
          <p:nvPr/>
        </p:nvSpPr>
        <p:spPr bwMode="auto">
          <a:xfrm>
            <a:off x="4283319" y="4166273"/>
            <a:ext cx="2465387" cy="9525"/>
          </a:xfrm>
          <a:custGeom>
            <a:avLst/>
            <a:gdLst>
              <a:gd name="T0" fmla="+- 0 10441 10441"/>
              <a:gd name="T1" fmla="*/ T0 w 6848"/>
              <a:gd name="T2" fmla="+- 0 12462 12435"/>
              <a:gd name="T3" fmla="*/ 12462 h 27"/>
              <a:gd name="T4" fmla="+- 0 17288 10441"/>
              <a:gd name="T5" fmla="*/ T4 w 6848"/>
              <a:gd name="T6" fmla="+- 0 12435 12435"/>
              <a:gd name="T7" fmla="*/ 12435 h 27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6848" h="27">
                <a:moveTo>
                  <a:pt x="0" y="27"/>
                </a:moveTo>
                <a:lnTo>
                  <a:pt x="6847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6" name="Freeform 108"/>
          <p:cNvSpPr>
            <a:spLocks noChangeArrowheads="1"/>
          </p:cNvSpPr>
          <p:nvPr/>
        </p:nvSpPr>
        <p:spPr bwMode="auto">
          <a:xfrm>
            <a:off x="3678481" y="1005560"/>
            <a:ext cx="1465263" cy="292100"/>
          </a:xfrm>
          <a:custGeom>
            <a:avLst/>
            <a:gdLst>
              <a:gd name="T0" fmla="+- 0 8763 8763"/>
              <a:gd name="T1" fmla="*/ T0 w 4070"/>
              <a:gd name="T2" fmla="+- 0 4467 3658"/>
              <a:gd name="T3" fmla="*/ 4467 h 810"/>
              <a:gd name="T4" fmla="+- 0 12832 8763"/>
              <a:gd name="T5" fmla="*/ T4 w 4070"/>
              <a:gd name="T6" fmla="+- 0 4467 3658"/>
              <a:gd name="T7" fmla="*/ 4467 h 810"/>
              <a:gd name="T8" fmla="+- 0 12832 8763"/>
              <a:gd name="T9" fmla="*/ T8 w 4070"/>
              <a:gd name="T10" fmla="+- 0 3658 3658"/>
              <a:gd name="T11" fmla="*/ 3658 h 810"/>
              <a:gd name="T12" fmla="+- 0 8763 8763"/>
              <a:gd name="T13" fmla="*/ T12 w 4070"/>
              <a:gd name="T14" fmla="+- 0 3658 3658"/>
              <a:gd name="T15" fmla="*/ 3658 h 810"/>
              <a:gd name="T16" fmla="+- 0 8763 8763"/>
              <a:gd name="T17" fmla="*/ T16 w 4070"/>
              <a:gd name="T18" fmla="+- 0 4467 3658"/>
              <a:gd name="T19" fmla="*/ 4467 h 8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4070" h="810">
                <a:moveTo>
                  <a:pt x="0" y="809"/>
                </a:moveTo>
                <a:lnTo>
                  <a:pt x="4069" y="809"/>
                </a:lnTo>
                <a:lnTo>
                  <a:pt x="4069" y="0"/>
                </a:lnTo>
                <a:lnTo>
                  <a:pt x="0" y="0"/>
                </a:lnTo>
                <a:lnTo>
                  <a:pt x="0" y="809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7" name="Text Box 104"/>
          <p:cNvSpPr txBox="1">
            <a:spLocks noChangeArrowheads="1"/>
          </p:cNvSpPr>
          <p:nvPr/>
        </p:nvSpPr>
        <p:spPr bwMode="auto">
          <a:xfrm>
            <a:off x="4011856" y="1016673"/>
            <a:ext cx="5429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Liquid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98" name="Freeform 83"/>
          <p:cNvSpPr>
            <a:spLocks noChangeArrowheads="1"/>
          </p:cNvSpPr>
          <p:nvPr/>
        </p:nvSpPr>
        <p:spPr bwMode="auto">
          <a:xfrm>
            <a:off x="4663343" y="3177748"/>
            <a:ext cx="2120900" cy="11113"/>
          </a:xfrm>
          <a:custGeom>
            <a:avLst/>
            <a:gdLst>
              <a:gd name="T0" fmla="+- 0 11468 11468"/>
              <a:gd name="T1" fmla="*/ T0 w 5889"/>
              <a:gd name="T2" fmla="+- 0 9705 9705"/>
              <a:gd name="T3" fmla="*/ 9705 h 32"/>
              <a:gd name="T4" fmla="+- 0 17357 11468"/>
              <a:gd name="T5" fmla="*/ T4 w 5889"/>
              <a:gd name="T6" fmla="+- 0 9737 9705"/>
              <a:gd name="T7" fmla="*/ 9737 h 32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5889" h="32">
                <a:moveTo>
                  <a:pt x="0" y="0"/>
                </a:moveTo>
                <a:lnTo>
                  <a:pt x="5889" y="32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9" name="Freeform 93"/>
          <p:cNvSpPr>
            <a:spLocks noChangeArrowheads="1"/>
          </p:cNvSpPr>
          <p:nvPr/>
        </p:nvSpPr>
        <p:spPr bwMode="auto">
          <a:xfrm>
            <a:off x="5113581" y="2305723"/>
            <a:ext cx="1606550" cy="6350"/>
          </a:xfrm>
          <a:custGeom>
            <a:avLst/>
            <a:gdLst>
              <a:gd name="T0" fmla="+- 0 12749 12749"/>
              <a:gd name="T1" fmla="*/ T0 w 4462"/>
              <a:gd name="T2" fmla="+- 0 7289 7269"/>
              <a:gd name="T3" fmla="*/ 7289 h 20"/>
              <a:gd name="T4" fmla="+- 0 17211 12749"/>
              <a:gd name="T5" fmla="*/ T4 w 4462"/>
              <a:gd name="T6" fmla="+- 0 7269 7269"/>
              <a:gd name="T7" fmla="*/ 7269 h 20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4462" h="20">
                <a:moveTo>
                  <a:pt x="0" y="20"/>
                </a:moveTo>
                <a:lnTo>
                  <a:pt x="4462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01" name="Text Box 96"/>
          <p:cNvSpPr txBox="1">
            <a:spLocks noChangeArrowheads="1"/>
          </p:cNvSpPr>
          <p:nvPr/>
        </p:nvSpPr>
        <p:spPr bwMode="auto">
          <a:xfrm rot="5400000">
            <a:off x="7597102" y="3995495"/>
            <a:ext cx="244475" cy="101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err="1" smtClean="0">
                <a:latin typeface="Bell MT" panose="02020503060305020303" pitchFamily="18" charset="0"/>
              </a:rPr>
              <a:t>E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nthalpy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02" name="Text Box 104"/>
          <p:cNvSpPr txBox="1">
            <a:spLocks noChangeArrowheads="1"/>
          </p:cNvSpPr>
          <p:nvPr/>
        </p:nvSpPr>
        <p:spPr bwMode="auto">
          <a:xfrm>
            <a:off x="7089775" y="1016673"/>
            <a:ext cx="5429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Gas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19" name="Text Box 104"/>
          <p:cNvSpPr txBox="1">
            <a:spLocks noChangeArrowheads="1"/>
          </p:cNvSpPr>
          <p:nvPr/>
        </p:nvSpPr>
        <p:spPr bwMode="auto">
          <a:xfrm>
            <a:off x="4913556" y="3868371"/>
            <a:ext cx="1234749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Isothermal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 line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20" name="Text Box 104"/>
          <p:cNvSpPr txBox="1">
            <a:spLocks noChangeArrowheads="1"/>
          </p:cNvSpPr>
          <p:nvPr/>
        </p:nvSpPr>
        <p:spPr bwMode="auto">
          <a:xfrm>
            <a:off x="5348694" y="1778672"/>
            <a:ext cx="1234749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2-phase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latin typeface="Bell MT" panose="02020503060305020303" pitchFamily="18" charset="0"/>
              </a:rPr>
              <a:t>(Evaporation)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21" name="Text Box 96"/>
          <p:cNvSpPr txBox="1">
            <a:spLocks noChangeArrowheads="1"/>
          </p:cNvSpPr>
          <p:nvPr/>
        </p:nvSpPr>
        <p:spPr bwMode="auto">
          <a:xfrm rot="5400000">
            <a:off x="3037406" y="5349359"/>
            <a:ext cx="244475" cy="6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Pump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1795" y="1267925"/>
            <a:ext cx="2029723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fr-FR" sz="1800" dirty="0" smtClean="0">
                <a:solidFill>
                  <a:srgbClr val="000099"/>
                </a:solidFill>
                <a:latin typeface="Bell MT" panose="02020503060305020303" pitchFamily="18" charset="0"/>
              </a:rPr>
              <a:t>Pressure control</a:t>
            </a:r>
          </a:p>
          <a:p>
            <a:pPr algn="ctr"/>
            <a:r>
              <a:rPr lang="fr-FR" sz="1800" dirty="0" err="1">
                <a:solidFill>
                  <a:srgbClr val="000099"/>
                </a:solidFill>
                <a:latin typeface="Bell MT" panose="02020503060305020303" pitchFamily="18" charset="0"/>
              </a:rPr>
              <a:t>u</a:t>
            </a:r>
            <a:r>
              <a:rPr lang="fr-FR" sz="18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sing</a:t>
            </a:r>
            <a:r>
              <a:rPr lang="fr-FR" sz="1800" dirty="0" smtClean="0">
                <a:solidFill>
                  <a:srgbClr val="000099"/>
                </a:solidFill>
                <a:latin typeface="Bell MT" panose="02020503060305020303" pitchFamily="18" charset="0"/>
              </a:rPr>
              <a:t> </a:t>
            </a:r>
            <a:r>
              <a:rPr lang="fr-FR" sz="18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accumulator</a:t>
            </a:r>
            <a:endParaRPr lang="fr-FR" sz="1800" dirty="0" smtClean="0">
              <a:solidFill>
                <a:srgbClr val="000099"/>
              </a:solidFill>
              <a:latin typeface="Bell MT" panose="02020503060305020303" pitchFamily="18" charset="0"/>
            </a:endParaRPr>
          </a:p>
          <a:p>
            <a:pPr algn="ctr"/>
            <a:r>
              <a:rPr lang="fr-FR" sz="1800" dirty="0" smtClean="0">
                <a:solidFill>
                  <a:srgbClr val="FF0000"/>
                </a:solidFill>
                <a:latin typeface="Bell MT" panose="02020503060305020303" pitchFamily="18" charset="0"/>
                <a:sym typeface="Wingdings" panose="05000000000000000000" pitchFamily="2" charset="2"/>
              </a:rPr>
              <a:t></a:t>
            </a:r>
            <a:r>
              <a:rPr lang="fr-FR" sz="1800" dirty="0">
                <a:solidFill>
                  <a:srgbClr val="FF0000"/>
                </a:solidFill>
                <a:latin typeface="Bell MT" panose="02020503060305020303" pitchFamily="18" charset="0"/>
                <a:sym typeface="Wingdings" panose="05000000000000000000" pitchFamily="2" charset="2"/>
              </a:rPr>
              <a:t>C</a:t>
            </a:r>
            <a:r>
              <a:rPr lang="fr-FR" sz="18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hange set-point</a:t>
            </a:r>
            <a:endParaRPr lang="en-US" sz="18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cxnSp>
        <p:nvCxnSpPr>
          <p:cNvPr id="6" name="Connecteur droit avec flèche 5"/>
          <p:cNvCxnSpPr>
            <a:stCxn id="124" idx="0"/>
          </p:cNvCxnSpPr>
          <p:nvPr/>
        </p:nvCxnSpPr>
        <p:spPr bwMode="auto">
          <a:xfrm flipH="1" flipV="1">
            <a:off x="4654804" y="3245523"/>
            <a:ext cx="285556" cy="123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4" name="ZoneTexte 123"/>
          <p:cNvSpPr txBox="1"/>
          <p:nvPr/>
        </p:nvSpPr>
        <p:spPr>
          <a:xfrm>
            <a:off x="3501903" y="4481587"/>
            <a:ext cx="2876914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Detector: </a:t>
            </a:r>
            <a:r>
              <a:rPr lang="fr-FR" sz="1600" dirty="0" err="1">
                <a:solidFill>
                  <a:srgbClr val="000099"/>
                </a:solidFill>
                <a:latin typeface="Bell MT" panose="02020503060305020303" pitchFamily="18" charset="0"/>
              </a:rPr>
              <a:t>f</a:t>
            </a:r>
            <a:r>
              <a:rPr lang="fr-FR" sz="16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ollows</a:t>
            </a:r>
            <a:r>
              <a:rPr lang="fr-FR" sz="1600" dirty="0" smtClean="0">
                <a:solidFill>
                  <a:srgbClr val="000099"/>
                </a:solidFill>
                <a:latin typeface="Bell MT" panose="02020503060305020303" pitchFamily="18" charset="0"/>
              </a:rPr>
              <a:t> saturation line</a:t>
            </a:r>
            <a:endParaRPr lang="en-US" sz="1600" dirty="0">
              <a:solidFill>
                <a:srgbClr val="000099"/>
              </a:solidFill>
              <a:latin typeface="Bell MT" panose="02020503060305020303" pitchFamily="18" charset="0"/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1258774" y="4457371"/>
            <a:ext cx="84991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Cooling</a:t>
            </a:r>
            <a:endParaRPr lang="en-US" sz="16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951156" y="3057196"/>
            <a:ext cx="1854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Lower</a:t>
            </a:r>
            <a:r>
              <a:rPr lang="fr-FR" sz="1600" dirty="0" smtClean="0">
                <a:solidFill>
                  <a:srgbClr val="000099"/>
                </a:solidFill>
                <a:latin typeface="Bell MT" panose="02020503060305020303" pitchFamily="18" charset="0"/>
              </a:rPr>
              <a:t> the pressure </a:t>
            </a:r>
            <a:endParaRPr lang="en-US" sz="16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grpSp>
        <p:nvGrpSpPr>
          <p:cNvPr id="132" name="Groupe 131"/>
          <p:cNvGrpSpPr/>
          <p:nvPr/>
        </p:nvGrpSpPr>
        <p:grpSpPr>
          <a:xfrm>
            <a:off x="2878900" y="2098922"/>
            <a:ext cx="2239444" cy="1345038"/>
            <a:chOff x="2878900" y="2098922"/>
            <a:chExt cx="2239444" cy="1345038"/>
          </a:xfrm>
        </p:grpSpPr>
        <p:sp>
          <p:nvSpPr>
            <p:cNvPr id="104" name="Text Box 91"/>
            <p:cNvSpPr txBox="1">
              <a:spLocks noChangeArrowheads="1"/>
            </p:cNvSpPr>
            <p:nvPr/>
          </p:nvSpPr>
          <p:spPr bwMode="auto">
            <a:xfrm>
              <a:off x="4705594" y="2127923"/>
              <a:ext cx="166687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3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05" name="Text Box 90"/>
            <p:cNvSpPr txBox="1">
              <a:spLocks noChangeArrowheads="1"/>
            </p:cNvSpPr>
            <p:nvPr/>
          </p:nvSpPr>
          <p:spPr bwMode="auto">
            <a:xfrm>
              <a:off x="3903541" y="2098922"/>
              <a:ext cx="255953" cy="198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2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08" name="Text Box 87"/>
            <p:cNvSpPr txBox="1">
              <a:spLocks noChangeArrowheads="1"/>
            </p:cNvSpPr>
            <p:nvPr/>
          </p:nvSpPr>
          <p:spPr bwMode="auto">
            <a:xfrm>
              <a:off x="2878900" y="3046806"/>
              <a:ext cx="287337" cy="23256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7 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09" name="Text Box 84"/>
            <p:cNvSpPr txBox="1">
              <a:spLocks noChangeArrowheads="1"/>
            </p:cNvSpPr>
            <p:nvPr/>
          </p:nvSpPr>
          <p:spPr bwMode="auto">
            <a:xfrm>
              <a:off x="3911844" y="3216948"/>
              <a:ext cx="166687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6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10" name="Text Box 81"/>
            <p:cNvSpPr txBox="1">
              <a:spLocks noChangeArrowheads="1"/>
            </p:cNvSpPr>
            <p:nvPr/>
          </p:nvSpPr>
          <p:spPr bwMode="auto">
            <a:xfrm>
              <a:off x="4783381" y="3226473"/>
              <a:ext cx="334963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4</a:t>
              </a: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&amp;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5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11" name="AutoShape 80"/>
            <p:cNvSpPr>
              <a:spLocks noChangeArrowheads="1"/>
            </p:cNvSpPr>
            <p:nvPr/>
          </p:nvSpPr>
          <p:spPr bwMode="auto">
            <a:xfrm>
              <a:off x="4121394" y="2367635"/>
              <a:ext cx="257175" cy="819150"/>
            </a:xfrm>
            <a:custGeom>
              <a:avLst/>
              <a:gdLst>
                <a:gd name="T0" fmla="+- 0 10569 9994"/>
                <a:gd name="T1" fmla="*/ T0 w 717"/>
                <a:gd name="T2" fmla="+- 0 9537 7439"/>
                <a:gd name="T3" fmla="*/ 9537 h 2274"/>
                <a:gd name="T4" fmla="+- 0 10620 9994"/>
                <a:gd name="T5" fmla="*/ T4 w 717"/>
                <a:gd name="T6" fmla="+- 0 9385 7439"/>
                <a:gd name="T7" fmla="*/ 9385 h 2274"/>
                <a:gd name="T8" fmla="+- 0 10653 9994"/>
                <a:gd name="T9" fmla="*/ T8 w 717"/>
                <a:gd name="T10" fmla="+- 0 9257 7439"/>
                <a:gd name="T11" fmla="*/ 9257 h 2274"/>
                <a:gd name="T12" fmla="+- 0 10665 9994"/>
                <a:gd name="T13" fmla="*/ T12 w 717"/>
                <a:gd name="T14" fmla="+- 0 9156 7439"/>
                <a:gd name="T15" fmla="*/ 9156 h 2274"/>
                <a:gd name="T16" fmla="+- 0 10670 9994"/>
                <a:gd name="T17" fmla="*/ T16 w 717"/>
                <a:gd name="T18" fmla="+- 0 9003 7439"/>
                <a:gd name="T19" fmla="*/ 9003 h 2274"/>
                <a:gd name="T20" fmla="+- 0 10674 9994"/>
                <a:gd name="T21" fmla="*/ T20 w 717"/>
                <a:gd name="T22" fmla="+- 0 8894 7439"/>
                <a:gd name="T23" fmla="*/ 8894 h 2274"/>
                <a:gd name="T24" fmla="+- 0 10657 9994"/>
                <a:gd name="T25" fmla="*/ T24 w 717"/>
                <a:gd name="T26" fmla="+- 0 8798 7439"/>
                <a:gd name="T27" fmla="*/ 8798 h 2274"/>
                <a:gd name="T28" fmla="+- 0 10638 9994"/>
                <a:gd name="T29" fmla="*/ T28 w 717"/>
                <a:gd name="T30" fmla="+- 0 8728 7439"/>
                <a:gd name="T31" fmla="*/ 8728 h 2274"/>
                <a:gd name="T32" fmla="+- 0 10595 9994"/>
                <a:gd name="T33" fmla="*/ T32 w 717"/>
                <a:gd name="T34" fmla="+- 0 8585 7439"/>
                <a:gd name="T35" fmla="*/ 8585 h 2274"/>
                <a:gd name="T36" fmla="+- 0 10550 9994"/>
                <a:gd name="T37" fmla="*/ T36 w 717"/>
                <a:gd name="T38" fmla="+- 0 8481 7439"/>
                <a:gd name="T39" fmla="*/ 8481 h 2274"/>
                <a:gd name="T40" fmla="+- 0 10512 9994"/>
                <a:gd name="T41" fmla="*/ T40 w 717"/>
                <a:gd name="T42" fmla="+- 0 8427 7439"/>
                <a:gd name="T43" fmla="*/ 8427 h 2274"/>
                <a:gd name="T44" fmla="+- 0 10488 9994"/>
                <a:gd name="T45" fmla="*/ T44 w 717"/>
                <a:gd name="T46" fmla="+- 0 8409 7439"/>
                <a:gd name="T47" fmla="*/ 8409 h 2274"/>
                <a:gd name="T48" fmla="+- 0 10478 9994"/>
                <a:gd name="T49" fmla="*/ T48 w 717"/>
                <a:gd name="T50" fmla="+- 0 8407 7439"/>
                <a:gd name="T51" fmla="*/ 8407 h 2274"/>
                <a:gd name="T52" fmla="+- 0 10444 9994"/>
                <a:gd name="T53" fmla="*/ T52 w 717"/>
                <a:gd name="T54" fmla="+- 0 8407 7439"/>
                <a:gd name="T55" fmla="*/ 8407 h 2274"/>
                <a:gd name="T56" fmla="+- 0 10367 9994"/>
                <a:gd name="T57" fmla="*/ T56 w 717"/>
                <a:gd name="T58" fmla="+- 0 8431 7439"/>
                <a:gd name="T59" fmla="*/ 8431 h 2274"/>
                <a:gd name="T60" fmla="+- 0 10263 9994"/>
                <a:gd name="T61" fmla="*/ T60 w 717"/>
                <a:gd name="T62" fmla="+- 0 8469 7439"/>
                <a:gd name="T63" fmla="*/ 8469 h 2274"/>
                <a:gd name="T64" fmla="+- 0 10221 9994"/>
                <a:gd name="T65" fmla="*/ T64 w 717"/>
                <a:gd name="T66" fmla="+- 0 8473 7439"/>
                <a:gd name="T67" fmla="*/ 8473 h 2274"/>
                <a:gd name="T68" fmla="+- 0 10136 9994"/>
                <a:gd name="T69" fmla="*/ T68 w 717"/>
                <a:gd name="T70" fmla="+- 0 8455 7439"/>
                <a:gd name="T71" fmla="*/ 8455 h 2274"/>
                <a:gd name="T72" fmla="+- 0 10066 9994"/>
                <a:gd name="T73" fmla="*/ T72 w 717"/>
                <a:gd name="T74" fmla="+- 0 8431 7439"/>
                <a:gd name="T75" fmla="*/ 8431 h 2274"/>
                <a:gd name="T76" fmla="+- 0 10034 9994"/>
                <a:gd name="T77" fmla="*/ T76 w 717"/>
                <a:gd name="T78" fmla="+- 0 8407 7439"/>
                <a:gd name="T79" fmla="*/ 8407 h 2274"/>
                <a:gd name="T80" fmla="+- 0 10020 9994"/>
                <a:gd name="T81" fmla="*/ T80 w 717"/>
                <a:gd name="T82" fmla="+- 0 8389 7439"/>
                <a:gd name="T83" fmla="*/ 8389 h 2274"/>
                <a:gd name="T84" fmla="+- 0 10002 9994"/>
                <a:gd name="T85" fmla="*/ T84 w 717"/>
                <a:gd name="T86" fmla="+- 0 8351 7439"/>
                <a:gd name="T87" fmla="*/ 8351 h 2274"/>
                <a:gd name="T88" fmla="+- 0 9994 9994"/>
                <a:gd name="T89" fmla="*/ T88 w 717"/>
                <a:gd name="T90" fmla="+- 0 8298 7439"/>
                <a:gd name="T91" fmla="*/ 8298 h 2274"/>
                <a:gd name="T92" fmla="+- 0 10005 9994"/>
                <a:gd name="T93" fmla="*/ T92 w 717"/>
                <a:gd name="T94" fmla="+- 0 8193 7439"/>
                <a:gd name="T95" fmla="*/ 8193 h 2274"/>
                <a:gd name="T96" fmla="+- 0 10039 9994"/>
                <a:gd name="T97" fmla="*/ T96 w 717"/>
                <a:gd name="T98" fmla="+- 0 8061 7439"/>
                <a:gd name="T99" fmla="*/ 8061 h 2274"/>
                <a:gd name="T100" fmla="+- 0 10090 9994"/>
                <a:gd name="T101" fmla="*/ T100 w 717"/>
                <a:gd name="T102" fmla="+- 0 7907 7439"/>
                <a:gd name="T103" fmla="*/ 7907 h 2274"/>
                <a:gd name="T104" fmla="+- 0 10176 9994"/>
                <a:gd name="T105" fmla="*/ T104 w 717"/>
                <a:gd name="T106" fmla="+- 0 7677 7439"/>
                <a:gd name="T107" fmla="*/ 7677 h 2274"/>
                <a:gd name="T108" fmla="+- 0 10292 9994"/>
                <a:gd name="T109" fmla="*/ T108 w 717"/>
                <a:gd name="T110" fmla="+- 0 7477 7439"/>
                <a:gd name="T111" fmla="*/ 7477 h 2274"/>
                <a:gd name="T112" fmla="+- 0 10164 9994"/>
                <a:gd name="T113" fmla="*/ T112 w 717"/>
                <a:gd name="T114" fmla="+- 0 7807 7439"/>
                <a:gd name="T115" fmla="*/ 7807 h 2274"/>
                <a:gd name="T116" fmla="+- 0 10105 9994"/>
                <a:gd name="T117" fmla="*/ T116 w 717"/>
                <a:gd name="T118" fmla="+- 0 7972 7439"/>
                <a:gd name="T119" fmla="*/ 7972 h 2274"/>
                <a:gd name="T120" fmla="+- 0 10060 9994"/>
                <a:gd name="T121" fmla="*/ T120 w 717"/>
                <a:gd name="T122" fmla="+- 0 8117 7439"/>
                <a:gd name="T123" fmla="*/ 8117 h 2274"/>
                <a:gd name="T124" fmla="+- 0 10034 9994"/>
                <a:gd name="T125" fmla="*/ T124 w 717"/>
                <a:gd name="T126" fmla="+- 0 8235 7439"/>
                <a:gd name="T127" fmla="*/ 8235 h 2274"/>
                <a:gd name="T128" fmla="+- 0 10031 9994"/>
                <a:gd name="T129" fmla="*/ T128 w 717"/>
                <a:gd name="T130" fmla="+- 0 8319 7439"/>
                <a:gd name="T131" fmla="*/ 8319 h 2274"/>
                <a:gd name="T132" fmla="+- 0 10042 9994"/>
                <a:gd name="T133" fmla="*/ T132 w 717"/>
                <a:gd name="T134" fmla="+- 0 8358 7439"/>
                <a:gd name="T135" fmla="*/ 8358 h 2274"/>
                <a:gd name="T136" fmla="+- 0 10049 9994"/>
                <a:gd name="T137" fmla="*/ T136 w 717"/>
                <a:gd name="T138" fmla="+- 0 8369 7439"/>
                <a:gd name="T139" fmla="*/ 8369 h 2274"/>
                <a:gd name="T140" fmla="+- 0 10070 9994"/>
                <a:gd name="T141" fmla="*/ T140 w 717"/>
                <a:gd name="T142" fmla="+- 0 8392 7439"/>
                <a:gd name="T143" fmla="*/ 8392 h 2274"/>
                <a:gd name="T144" fmla="+- 0 10095 9994"/>
                <a:gd name="T145" fmla="*/ T144 w 717"/>
                <a:gd name="T146" fmla="+- 0 8406 7439"/>
                <a:gd name="T147" fmla="*/ 8406 h 2274"/>
                <a:gd name="T148" fmla="+- 0 10178 9994"/>
                <a:gd name="T149" fmla="*/ T148 w 717"/>
                <a:gd name="T150" fmla="+- 0 8428 7439"/>
                <a:gd name="T151" fmla="*/ 8428 h 2274"/>
                <a:gd name="T152" fmla="+- 0 10223 9994"/>
                <a:gd name="T153" fmla="*/ T152 w 717"/>
                <a:gd name="T154" fmla="+- 0 8438 7439"/>
                <a:gd name="T155" fmla="*/ 8438 h 2274"/>
                <a:gd name="T156" fmla="+- 0 10272 9994"/>
                <a:gd name="T157" fmla="*/ T156 w 717"/>
                <a:gd name="T158" fmla="+- 0 8430 7439"/>
                <a:gd name="T159" fmla="*/ 8430 h 2274"/>
                <a:gd name="T160" fmla="+- 0 10398 9994"/>
                <a:gd name="T161" fmla="*/ T160 w 717"/>
                <a:gd name="T162" fmla="+- 0 8382 7439"/>
                <a:gd name="T163" fmla="*/ 8382 h 2274"/>
                <a:gd name="T164" fmla="+- 0 10460 9994"/>
                <a:gd name="T165" fmla="*/ T164 w 717"/>
                <a:gd name="T166" fmla="+- 0 8370 7439"/>
                <a:gd name="T167" fmla="*/ 8370 h 2274"/>
                <a:gd name="T168" fmla="+- 0 10484 9994"/>
                <a:gd name="T169" fmla="*/ T168 w 717"/>
                <a:gd name="T170" fmla="+- 0 8372 7439"/>
                <a:gd name="T171" fmla="*/ 8372 h 2274"/>
                <a:gd name="T172" fmla="+- 0 10520 9994"/>
                <a:gd name="T173" fmla="*/ T172 w 717"/>
                <a:gd name="T174" fmla="+- 0 8387 7439"/>
                <a:gd name="T175" fmla="*/ 8387 h 2274"/>
                <a:gd name="T176" fmla="+- 0 10554 9994"/>
                <a:gd name="T177" fmla="*/ T176 w 717"/>
                <a:gd name="T178" fmla="+- 0 8421 7439"/>
                <a:gd name="T179" fmla="*/ 8421 h 2274"/>
                <a:gd name="T180" fmla="+- 0 10594 9994"/>
                <a:gd name="T181" fmla="*/ T180 w 717"/>
                <a:gd name="T182" fmla="+- 0 8490 7439"/>
                <a:gd name="T183" fmla="*/ 8490 h 2274"/>
                <a:gd name="T184" fmla="+- 0 10648 9994"/>
                <a:gd name="T185" fmla="*/ T184 w 717"/>
                <a:gd name="T186" fmla="+- 0 8634 7439"/>
                <a:gd name="T187" fmla="*/ 8634 h 2274"/>
                <a:gd name="T188" fmla="+- 0 10680 9994"/>
                <a:gd name="T189" fmla="*/ T188 w 717"/>
                <a:gd name="T190" fmla="+- 0 8744 7439"/>
                <a:gd name="T191" fmla="*/ 8744 h 2274"/>
                <a:gd name="T192" fmla="+- 0 10701 9994"/>
                <a:gd name="T193" fmla="*/ T192 w 717"/>
                <a:gd name="T194" fmla="+- 0 8828 7439"/>
                <a:gd name="T195" fmla="*/ 8828 h 2274"/>
                <a:gd name="T196" fmla="+- 0 10710 9994"/>
                <a:gd name="T197" fmla="*/ T196 w 717"/>
                <a:gd name="T198" fmla="+- 0 8923 7439"/>
                <a:gd name="T199" fmla="*/ 8923 h 2274"/>
                <a:gd name="T200" fmla="+- 0 10704 9994"/>
                <a:gd name="T201" fmla="*/ T200 w 717"/>
                <a:gd name="T202" fmla="+- 0 9034 7439"/>
                <a:gd name="T203" fmla="*/ 9034 h 2274"/>
                <a:gd name="T204" fmla="+- 0 10698 9994"/>
                <a:gd name="T205" fmla="*/ T204 w 717"/>
                <a:gd name="T206" fmla="+- 0 9192 7439"/>
                <a:gd name="T207" fmla="*/ 9192 h 2274"/>
                <a:gd name="T208" fmla="+- 0 10678 9994"/>
                <a:gd name="T209" fmla="*/ T208 w 717"/>
                <a:gd name="T210" fmla="+- 0 9305 7439"/>
                <a:gd name="T211" fmla="*/ 9305 h 2274"/>
                <a:gd name="T212" fmla="+- 0 10638 9994"/>
                <a:gd name="T213" fmla="*/ T212 w 717"/>
                <a:gd name="T214" fmla="+- 0 9445 7439"/>
                <a:gd name="T215" fmla="*/ 9445 h 2274"/>
                <a:gd name="T216" fmla="+- 0 10583 9994"/>
                <a:gd name="T217" fmla="*/ T216 w 717"/>
                <a:gd name="T218" fmla="+- 0 9603 7439"/>
                <a:gd name="T219" fmla="*/ 9603 h 2274"/>
                <a:gd name="T220" fmla="+- 0 10289 9994"/>
                <a:gd name="T221" fmla="*/ T220 w 717"/>
                <a:gd name="T222" fmla="+- 0 7439 7439"/>
                <a:gd name="T223" fmla="*/ 7439 h 2274"/>
                <a:gd name="T224" fmla="+- 0 10295 9994"/>
                <a:gd name="T225" fmla="*/ T224 w 717"/>
                <a:gd name="T226" fmla="+- 0 7716 7439"/>
                <a:gd name="T227" fmla="*/ 7716 h 2274"/>
                <a:gd name="T228" fmla="+- 0 10094 9994"/>
                <a:gd name="T229" fmla="*/ T228 w 717"/>
                <a:gd name="T230" fmla="+- 0 7636 7439"/>
                <a:gd name="T231" fmla="*/ 7636 h 22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717" h="2274">
                  <a:moveTo>
                    <a:pt x="516" y="2261"/>
                  </a:moveTo>
                  <a:lnTo>
                    <a:pt x="556" y="2152"/>
                  </a:lnTo>
                  <a:lnTo>
                    <a:pt x="575" y="2098"/>
                  </a:lnTo>
                  <a:lnTo>
                    <a:pt x="594" y="2046"/>
                  </a:lnTo>
                  <a:lnTo>
                    <a:pt x="610" y="1995"/>
                  </a:lnTo>
                  <a:lnTo>
                    <a:pt x="626" y="1946"/>
                  </a:lnTo>
                  <a:lnTo>
                    <a:pt x="639" y="1901"/>
                  </a:lnTo>
                  <a:lnTo>
                    <a:pt x="650" y="1857"/>
                  </a:lnTo>
                  <a:lnTo>
                    <a:pt x="659" y="1818"/>
                  </a:lnTo>
                  <a:lnTo>
                    <a:pt x="665" y="1782"/>
                  </a:lnTo>
                  <a:lnTo>
                    <a:pt x="669" y="1748"/>
                  </a:lnTo>
                  <a:lnTo>
                    <a:pt x="671" y="1717"/>
                  </a:lnTo>
                  <a:lnTo>
                    <a:pt x="674" y="1656"/>
                  </a:lnTo>
                  <a:lnTo>
                    <a:pt x="675" y="1595"/>
                  </a:lnTo>
                  <a:lnTo>
                    <a:pt x="676" y="1564"/>
                  </a:lnTo>
                  <a:lnTo>
                    <a:pt x="678" y="1536"/>
                  </a:lnTo>
                  <a:lnTo>
                    <a:pt x="681" y="1482"/>
                  </a:lnTo>
                  <a:lnTo>
                    <a:pt x="680" y="1455"/>
                  </a:lnTo>
                  <a:lnTo>
                    <a:pt x="678" y="1426"/>
                  </a:lnTo>
                  <a:lnTo>
                    <a:pt x="672" y="1395"/>
                  </a:lnTo>
                  <a:lnTo>
                    <a:pt x="663" y="1359"/>
                  </a:lnTo>
                  <a:lnTo>
                    <a:pt x="658" y="1338"/>
                  </a:lnTo>
                  <a:lnTo>
                    <a:pt x="652" y="1315"/>
                  </a:lnTo>
                  <a:lnTo>
                    <a:pt x="644" y="1289"/>
                  </a:lnTo>
                  <a:lnTo>
                    <a:pt x="637" y="1262"/>
                  </a:lnTo>
                  <a:lnTo>
                    <a:pt x="620" y="1204"/>
                  </a:lnTo>
                  <a:lnTo>
                    <a:pt x="601" y="1146"/>
                  </a:lnTo>
                  <a:lnTo>
                    <a:pt x="579" y="1091"/>
                  </a:lnTo>
                  <a:lnTo>
                    <a:pt x="568" y="1065"/>
                  </a:lnTo>
                  <a:lnTo>
                    <a:pt x="556" y="1042"/>
                  </a:lnTo>
                  <a:lnTo>
                    <a:pt x="544" y="1020"/>
                  </a:lnTo>
                  <a:lnTo>
                    <a:pt x="531" y="1002"/>
                  </a:lnTo>
                  <a:lnTo>
                    <a:pt x="518" y="988"/>
                  </a:lnTo>
                  <a:lnTo>
                    <a:pt x="505" y="977"/>
                  </a:lnTo>
                  <a:lnTo>
                    <a:pt x="509" y="979"/>
                  </a:lnTo>
                  <a:lnTo>
                    <a:pt x="494" y="970"/>
                  </a:lnTo>
                  <a:lnTo>
                    <a:pt x="497" y="972"/>
                  </a:lnTo>
                  <a:lnTo>
                    <a:pt x="480" y="967"/>
                  </a:lnTo>
                  <a:lnTo>
                    <a:pt x="484" y="968"/>
                  </a:lnTo>
                  <a:lnTo>
                    <a:pt x="466" y="966"/>
                  </a:lnTo>
                  <a:lnTo>
                    <a:pt x="469" y="966"/>
                  </a:lnTo>
                  <a:lnTo>
                    <a:pt x="450" y="968"/>
                  </a:lnTo>
                  <a:lnTo>
                    <a:pt x="432" y="972"/>
                  </a:lnTo>
                  <a:lnTo>
                    <a:pt x="414" y="977"/>
                  </a:lnTo>
                  <a:lnTo>
                    <a:pt x="373" y="992"/>
                  </a:lnTo>
                  <a:lnTo>
                    <a:pt x="332" y="1009"/>
                  </a:lnTo>
                  <a:lnTo>
                    <a:pt x="291" y="1024"/>
                  </a:lnTo>
                  <a:lnTo>
                    <a:pt x="269" y="1030"/>
                  </a:lnTo>
                  <a:lnTo>
                    <a:pt x="250" y="1033"/>
                  </a:lnTo>
                  <a:lnTo>
                    <a:pt x="229" y="1034"/>
                  </a:lnTo>
                  <a:cubicBezTo>
                    <a:pt x="229" y="1034"/>
                    <a:pt x="227" y="1034"/>
                    <a:pt x="227" y="1034"/>
                  </a:cubicBezTo>
                  <a:lnTo>
                    <a:pt x="210" y="1032"/>
                  </a:lnTo>
                  <a:lnTo>
                    <a:pt x="176" y="1024"/>
                  </a:lnTo>
                  <a:lnTo>
                    <a:pt x="142" y="1016"/>
                  </a:lnTo>
                  <a:lnTo>
                    <a:pt x="107" y="1007"/>
                  </a:lnTo>
                  <a:lnTo>
                    <a:pt x="88" y="1000"/>
                  </a:lnTo>
                  <a:lnTo>
                    <a:pt x="72" y="992"/>
                  </a:lnTo>
                  <a:lnTo>
                    <a:pt x="55" y="981"/>
                  </a:lnTo>
                  <a:cubicBezTo>
                    <a:pt x="55" y="981"/>
                    <a:pt x="54" y="980"/>
                    <a:pt x="53" y="980"/>
                  </a:cubicBezTo>
                  <a:lnTo>
                    <a:pt x="40" y="968"/>
                  </a:lnTo>
                  <a:cubicBezTo>
                    <a:pt x="39" y="968"/>
                    <a:pt x="39" y="967"/>
                    <a:pt x="38" y="966"/>
                  </a:cubicBezTo>
                  <a:lnTo>
                    <a:pt x="27" y="952"/>
                  </a:lnTo>
                  <a:cubicBezTo>
                    <a:pt x="26" y="952"/>
                    <a:pt x="26" y="951"/>
                    <a:pt x="26" y="950"/>
                  </a:cubicBezTo>
                  <a:lnTo>
                    <a:pt x="16" y="934"/>
                  </a:lnTo>
                  <a:cubicBezTo>
                    <a:pt x="15" y="933"/>
                    <a:pt x="15" y="932"/>
                    <a:pt x="15" y="931"/>
                  </a:cubicBezTo>
                  <a:lnTo>
                    <a:pt x="8" y="912"/>
                  </a:lnTo>
                  <a:cubicBezTo>
                    <a:pt x="7" y="911"/>
                    <a:pt x="7" y="910"/>
                    <a:pt x="7" y="910"/>
                  </a:cubicBezTo>
                  <a:lnTo>
                    <a:pt x="2" y="887"/>
                  </a:lnTo>
                  <a:lnTo>
                    <a:pt x="0" y="859"/>
                  </a:lnTo>
                  <a:lnTo>
                    <a:pt x="1" y="827"/>
                  </a:lnTo>
                  <a:lnTo>
                    <a:pt x="5" y="792"/>
                  </a:lnTo>
                  <a:lnTo>
                    <a:pt x="11" y="754"/>
                  </a:lnTo>
                  <a:lnTo>
                    <a:pt x="20" y="713"/>
                  </a:lnTo>
                  <a:lnTo>
                    <a:pt x="32" y="669"/>
                  </a:lnTo>
                  <a:lnTo>
                    <a:pt x="45" y="622"/>
                  </a:lnTo>
                  <a:lnTo>
                    <a:pt x="60" y="573"/>
                  </a:lnTo>
                  <a:lnTo>
                    <a:pt x="77" y="522"/>
                  </a:lnTo>
                  <a:lnTo>
                    <a:pt x="96" y="468"/>
                  </a:lnTo>
                  <a:lnTo>
                    <a:pt x="115" y="413"/>
                  </a:lnTo>
                  <a:lnTo>
                    <a:pt x="137" y="356"/>
                  </a:lnTo>
                  <a:lnTo>
                    <a:pt x="182" y="238"/>
                  </a:lnTo>
                  <a:lnTo>
                    <a:pt x="229" y="116"/>
                  </a:lnTo>
                  <a:lnTo>
                    <a:pt x="265" y="26"/>
                  </a:lnTo>
                  <a:lnTo>
                    <a:pt x="298" y="38"/>
                  </a:lnTo>
                  <a:lnTo>
                    <a:pt x="262" y="129"/>
                  </a:lnTo>
                  <a:lnTo>
                    <a:pt x="215" y="251"/>
                  </a:lnTo>
                  <a:lnTo>
                    <a:pt x="170" y="368"/>
                  </a:lnTo>
                  <a:lnTo>
                    <a:pt x="149" y="425"/>
                  </a:lnTo>
                  <a:lnTo>
                    <a:pt x="129" y="480"/>
                  </a:lnTo>
                  <a:lnTo>
                    <a:pt x="111" y="533"/>
                  </a:lnTo>
                  <a:lnTo>
                    <a:pt x="94" y="584"/>
                  </a:lnTo>
                  <a:lnTo>
                    <a:pt x="79" y="632"/>
                  </a:lnTo>
                  <a:lnTo>
                    <a:pt x="66" y="678"/>
                  </a:lnTo>
                  <a:lnTo>
                    <a:pt x="55" y="721"/>
                  </a:lnTo>
                  <a:lnTo>
                    <a:pt x="46" y="760"/>
                  </a:lnTo>
                  <a:lnTo>
                    <a:pt x="40" y="796"/>
                  </a:lnTo>
                  <a:lnTo>
                    <a:pt x="36" y="829"/>
                  </a:lnTo>
                  <a:lnTo>
                    <a:pt x="35" y="856"/>
                  </a:lnTo>
                  <a:lnTo>
                    <a:pt x="37" y="880"/>
                  </a:lnTo>
                  <a:lnTo>
                    <a:pt x="41" y="902"/>
                  </a:lnTo>
                  <a:lnTo>
                    <a:pt x="41" y="900"/>
                  </a:lnTo>
                  <a:lnTo>
                    <a:pt x="48" y="919"/>
                  </a:lnTo>
                  <a:lnTo>
                    <a:pt x="46" y="916"/>
                  </a:lnTo>
                  <a:lnTo>
                    <a:pt x="56" y="933"/>
                  </a:lnTo>
                  <a:lnTo>
                    <a:pt x="55" y="930"/>
                  </a:lnTo>
                  <a:lnTo>
                    <a:pt x="66" y="944"/>
                  </a:lnTo>
                  <a:lnTo>
                    <a:pt x="64" y="942"/>
                  </a:lnTo>
                  <a:lnTo>
                    <a:pt x="76" y="953"/>
                  </a:lnTo>
                  <a:lnTo>
                    <a:pt x="74" y="952"/>
                  </a:lnTo>
                  <a:lnTo>
                    <a:pt x="88" y="960"/>
                  </a:lnTo>
                  <a:lnTo>
                    <a:pt x="101" y="967"/>
                  </a:lnTo>
                  <a:lnTo>
                    <a:pt x="116" y="973"/>
                  </a:lnTo>
                  <a:lnTo>
                    <a:pt x="149" y="982"/>
                  </a:lnTo>
                  <a:lnTo>
                    <a:pt x="184" y="989"/>
                  </a:lnTo>
                  <a:lnTo>
                    <a:pt x="215" y="997"/>
                  </a:lnTo>
                  <a:lnTo>
                    <a:pt x="231" y="999"/>
                  </a:lnTo>
                  <a:lnTo>
                    <a:pt x="229" y="999"/>
                  </a:lnTo>
                  <a:lnTo>
                    <a:pt x="244" y="999"/>
                  </a:lnTo>
                  <a:lnTo>
                    <a:pt x="261" y="996"/>
                  </a:lnTo>
                  <a:lnTo>
                    <a:pt x="278" y="991"/>
                  </a:lnTo>
                  <a:lnTo>
                    <a:pt x="319" y="977"/>
                  </a:lnTo>
                  <a:lnTo>
                    <a:pt x="361" y="959"/>
                  </a:lnTo>
                  <a:lnTo>
                    <a:pt x="404" y="943"/>
                  </a:lnTo>
                  <a:lnTo>
                    <a:pt x="425" y="937"/>
                  </a:lnTo>
                  <a:lnTo>
                    <a:pt x="447" y="933"/>
                  </a:lnTo>
                  <a:lnTo>
                    <a:pt x="466" y="931"/>
                  </a:lnTo>
                  <a:cubicBezTo>
                    <a:pt x="467" y="931"/>
                    <a:pt x="468" y="931"/>
                    <a:pt x="469" y="931"/>
                  </a:cubicBezTo>
                  <a:lnTo>
                    <a:pt x="486" y="933"/>
                  </a:lnTo>
                  <a:cubicBezTo>
                    <a:pt x="488" y="933"/>
                    <a:pt x="489" y="933"/>
                    <a:pt x="490" y="933"/>
                  </a:cubicBezTo>
                  <a:lnTo>
                    <a:pt x="507" y="938"/>
                  </a:lnTo>
                  <a:cubicBezTo>
                    <a:pt x="508" y="938"/>
                    <a:pt x="509" y="939"/>
                    <a:pt x="510" y="939"/>
                  </a:cubicBezTo>
                  <a:lnTo>
                    <a:pt x="526" y="948"/>
                  </a:lnTo>
                  <a:cubicBezTo>
                    <a:pt x="527" y="948"/>
                    <a:pt x="528" y="949"/>
                    <a:pt x="529" y="950"/>
                  </a:cubicBezTo>
                  <a:lnTo>
                    <a:pt x="545" y="964"/>
                  </a:lnTo>
                  <a:lnTo>
                    <a:pt x="560" y="982"/>
                  </a:lnTo>
                  <a:lnTo>
                    <a:pt x="574" y="1003"/>
                  </a:lnTo>
                  <a:lnTo>
                    <a:pt x="588" y="1026"/>
                  </a:lnTo>
                  <a:lnTo>
                    <a:pt x="600" y="1051"/>
                  </a:lnTo>
                  <a:lnTo>
                    <a:pt x="612" y="1078"/>
                  </a:lnTo>
                  <a:lnTo>
                    <a:pt x="634" y="1135"/>
                  </a:lnTo>
                  <a:lnTo>
                    <a:pt x="654" y="1195"/>
                  </a:lnTo>
                  <a:lnTo>
                    <a:pt x="671" y="1252"/>
                  </a:lnTo>
                  <a:lnTo>
                    <a:pt x="678" y="1280"/>
                  </a:lnTo>
                  <a:lnTo>
                    <a:pt x="686" y="1305"/>
                  </a:lnTo>
                  <a:lnTo>
                    <a:pt x="692" y="1329"/>
                  </a:lnTo>
                  <a:lnTo>
                    <a:pt x="698" y="1351"/>
                  </a:lnTo>
                  <a:lnTo>
                    <a:pt x="707" y="1389"/>
                  </a:lnTo>
                  <a:lnTo>
                    <a:pt x="713" y="1424"/>
                  </a:lnTo>
                  <a:lnTo>
                    <a:pt x="715" y="1455"/>
                  </a:lnTo>
                  <a:lnTo>
                    <a:pt x="716" y="1484"/>
                  </a:lnTo>
                  <a:lnTo>
                    <a:pt x="713" y="1538"/>
                  </a:lnTo>
                  <a:lnTo>
                    <a:pt x="711" y="1566"/>
                  </a:lnTo>
                  <a:lnTo>
                    <a:pt x="710" y="1595"/>
                  </a:lnTo>
                  <a:lnTo>
                    <a:pt x="709" y="1657"/>
                  </a:lnTo>
                  <a:lnTo>
                    <a:pt x="707" y="1720"/>
                  </a:lnTo>
                  <a:lnTo>
                    <a:pt x="704" y="1753"/>
                  </a:lnTo>
                  <a:lnTo>
                    <a:pt x="699" y="1788"/>
                  </a:lnTo>
                  <a:lnTo>
                    <a:pt x="693" y="1825"/>
                  </a:lnTo>
                  <a:lnTo>
                    <a:pt x="684" y="1866"/>
                  </a:lnTo>
                  <a:lnTo>
                    <a:pt x="673" y="1910"/>
                  </a:lnTo>
                  <a:lnTo>
                    <a:pt x="659" y="1957"/>
                  </a:lnTo>
                  <a:lnTo>
                    <a:pt x="644" y="2006"/>
                  </a:lnTo>
                  <a:lnTo>
                    <a:pt x="627" y="2058"/>
                  </a:lnTo>
                  <a:lnTo>
                    <a:pt x="608" y="2110"/>
                  </a:lnTo>
                  <a:lnTo>
                    <a:pt x="589" y="2164"/>
                  </a:lnTo>
                  <a:lnTo>
                    <a:pt x="549" y="2273"/>
                  </a:lnTo>
                  <a:close/>
                  <a:moveTo>
                    <a:pt x="78" y="169"/>
                  </a:moveTo>
                  <a:lnTo>
                    <a:pt x="295" y="0"/>
                  </a:lnTo>
                  <a:lnTo>
                    <a:pt x="336" y="271"/>
                  </a:lnTo>
                  <a:cubicBezTo>
                    <a:pt x="337" y="281"/>
                    <a:pt x="331" y="290"/>
                    <a:pt x="321" y="292"/>
                  </a:cubicBezTo>
                  <a:cubicBezTo>
                    <a:pt x="312" y="293"/>
                    <a:pt x="302" y="287"/>
                    <a:pt x="301" y="277"/>
                  </a:cubicBezTo>
                  <a:lnTo>
                    <a:pt x="264" y="34"/>
                  </a:lnTo>
                  <a:lnTo>
                    <a:pt x="292" y="46"/>
                  </a:lnTo>
                  <a:lnTo>
                    <a:pt x="100" y="197"/>
                  </a:lnTo>
                  <a:cubicBezTo>
                    <a:pt x="92" y="203"/>
                    <a:pt x="81" y="202"/>
                    <a:pt x="75" y="194"/>
                  </a:cubicBezTo>
                  <a:cubicBezTo>
                    <a:pt x="69" y="186"/>
                    <a:pt x="70" y="175"/>
                    <a:pt x="78" y="1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Bell MT" panose="02020503060305020303" pitchFamily="18" charset="0"/>
              </a:endParaRPr>
            </a:p>
          </p:txBody>
        </p:sp>
        <p:sp>
          <p:nvSpPr>
            <p:cNvPr id="118" name="Text Box 84"/>
            <p:cNvSpPr txBox="1">
              <a:spLocks noChangeArrowheads="1"/>
            </p:cNvSpPr>
            <p:nvPr/>
          </p:nvSpPr>
          <p:spPr bwMode="auto">
            <a:xfrm>
              <a:off x="3549894" y="3226473"/>
              <a:ext cx="166687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1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grpSp>
          <p:nvGrpSpPr>
            <p:cNvPr id="85" name="Groupe 84"/>
            <p:cNvGrpSpPr/>
            <p:nvPr/>
          </p:nvGrpSpPr>
          <p:grpSpPr>
            <a:xfrm>
              <a:off x="3716581" y="2337158"/>
              <a:ext cx="946762" cy="837845"/>
              <a:chOff x="1687976" y="2317190"/>
              <a:chExt cx="902317" cy="683407"/>
            </a:xfrm>
          </p:grpSpPr>
          <p:cxnSp>
            <p:nvCxnSpPr>
              <p:cNvPr id="21" name="Connecteur droit 20"/>
              <p:cNvCxnSpPr/>
              <p:nvPr/>
            </p:nvCxnSpPr>
            <p:spPr bwMode="auto">
              <a:xfrm>
                <a:off x="1870293" y="2317190"/>
                <a:ext cx="7200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5" name="Connecteur droit 124"/>
              <p:cNvCxnSpPr/>
              <p:nvPr/>
            </p:nvCxnSpPr>
            <p:spPr bwMode="auto">
              <a:xfrm>
                <a:off x="2590293" y="2317190"/>
                <a:ext cx="0" cy="68285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6" name="Connecteur droit 125"/>
              <p:cNvCxnSpPr/>
              <p:nvPr/>
            </p:nvCxnSpPr>
            <p:spPr bwMode="auto">
              <a:xfrm>
                <a:off x="1869830" y="2999009"/>
                <a:ext cx="7200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7" name="Connecteur droit 126"/>
              <p:cNvCxnSpPr/>
              <p:nvPr/>
            </p:nvCxnSpPr>
            <p:spPr bwMode="auto">
              <a:xfrm>
                <a:off x="1687976" y="2995834"/>
                <a:ext cx="1800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28" name="Connecteur droit 127"/>
              <p:cNvCxnSpPr/>
              <p:nvPr/>
            </p:nvCxnSpPr>
            <p:spPr bwMode="auto">
              <a:xfrm flipH="1">
                <a:off x="1687976" y="2317190"/>
                <a:ext cx="180000" cy="67864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</p:grpSp>
        <p:cxnSp>
          <p:nvCxnSpPr>
            <p:cNvPr id="129" name="Connecteur droit 128"/>
            <p:cNvCxnSpPr/>
            <p:nvPr/>
          </p:nvCxnSpPr>
          <p:spPr bwMode="auto">
            <a:xfrm flipH="1" flipV="1">
              <a:off x="3166237" y="3169440"/>
              <a:ext cx="54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3" name="Ellipse 132"/>
          <p:cNvSpPr>
            <a:spLocks noChangeAspect="1"/>
          </p:cNvSpPr>
          <p:nvPr/>
        </p:nvSpPr>
        <p:spPr bwMode="auto">
          <a:xfrm>
            <a:off x="4601331" y="3116061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9942"/>
            <a:ext cx="1619250" cy="179388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0E1FE852-9AAD-40BE-8295-AF26D2A4ABA6}" type="slidenum">
              <a:rPr lang="en-US" sz="1100" smtClean="0">
                <a:latin typeface="Bell MT" panose="02020503060305020303" pitchFamily="18" charset="0"/>
              </a:rPr>
              <a:pPr algn="r">
                <a:defRPr/>
              </a:pPr>
              <a:t>7</a:t>
            </a:fld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13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85725" y="6669942"/>
            <a:ext cx="1619250" cy="1793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1100" dirty="0" smtClean="0">
                <a:latin typeface="Bell MT" panose="02020503060305020303" pitchFamily="18" charset="0"/>
              </a:rPr>
              <a:t>November 28</a:t>
            </a:r>
            <a:r>
              <a:rPr lang="en-US" sz="1100" baseline="30000" dirty="0" smtClean="0">
                <a:latin typeface="Bell MT" panose="02020503060305020303" pitchFamily="18" charset="0"/>
              </a:rPr>
              <a:t>th</a:t>
            </a:r>
            <a:r>
              <a:rPr lang="en-US" sz="1100" dirty="0" smtClean="0">
                <a:latin typeface="Bell MT" panose="02020503060305020303" pitchFamily="18" charset="0"/>
              </a:rPr>
              <a:t>, 2013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13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782763" y="6669942"/>
            <a:ext cx="5578475" cy="1793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1100" dirty="0" smtClean="0">
                <a:latin typeface="Bell MT" panose="02020503060305020303" pitchFamily="18" charset="0"/>
              </a:rPr>
              <a:t>– Two-Phase CO</a:t>
            </a:r>
            <a:r>
              <a:rPr lang="en-US" sz="1100" baseline="-25000" dirty="0" smtClean="0">
                <a:latin typeface="Bell MT" panose="02020503060305020303" pitchFamily="18" charset="0"/>
              </a:rPr>
              <a:t>2</a:t>
            </a:r>
            <a:r>
              <a:rPr lang="en-US" sz="1100" dirty="0" smtClean="0">
                <a:latin typeface="Bell MT" panose="02020503060305020303" pitchFamily="18" charset="0"/>
              </a:rPr>
              <a:t> Cooling – </a:t>
            </a:r>
            <a:endParaRPr lang="en-US" sz="1100" dirty="0">
              <a:latin typeface="Bell MT" panose="02020503060305020303" pitchFamily="18" charset="0"/>
            </a:endParaRPr>
          </a:p>
        </p:txBody>
      </p:sp>
      <p:cxnSp>
        <p:nvCxnSpPr>
          <p:cNvPr id="137" name="Connecteur droit avec flèche 136"/>
          <p:cNvCxnSpPr/>
          <p:nvPr/>
        </p:nvCxnSpPr>
        <p:spPr bwMode="auto">
          <a:xfrm flipV="1">
            <a:off x="3487189" y="773389"/>
            <a:ext cx="0" cy="3528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8" name="Connecteur droit avec flèche 137"/>
          <p:cNvCxnSpPr/>
          <p:nvPr/>
        </p:nvCxnSpPr>
        <p:spPr bwMode="auto">
          <a:xfrm>
            <a:off x="3492864" y="4294812"/>
            <a:ext cx="4860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2" name="ZoneTexte 111"/>
          <p:cNvSpPr txBox="1"/>
          <p:nvPr/>
        </p:nvSpPr>
        <p:spPr>
          <a:xfrm>
            <a:off x="8165847" y="6419463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bart@nikhef.nl</a:t>
            </a:r>
            <a:endParaRPr lang="en-US" sz="1000" dirty="0">
              <a:solidFill>
                <a:srgbClr val="0000FF"/>
              </a:solidFill>
              <a:latin typeface="Bell MT" panose="02020503060305020303" pitchFamily="18" charset="0"/>
            </a:endParaRPr>
          </a:p>
        </p:txBody>
      </p:sp>
      <p:cxnSp>
        <p:nvCxnSpPr>
          <p:cNvPr id="113" name="Connecteur droit avec flèche 112"/>
          <p:cNvCxnSpPr>
            <a:stCxn id="4" idx="2"/>
            <a:endCxn id="108" idx="0"/>
          </p:cNvCxnSpPr>
          <p:nvPr/>
        </p:nvCxnSpPr>
        <p:spPr bwMode="auto">
          <a:xfrm>
            <a:off x="1566657" y="2191255"/>
            <a:ext cx="1455912" cy="8555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Connecteur droit avec flèche 114"/>
          <p:cNvCxnSpPr>
            <a:stCxn id="4" idx="2"/>
            <a:endCxn id="70" idx="0"/>
          </p:cNvCxnSpPr>
          <p:nvPr/>
        </p:nvCxnSpPr>
        <p:spPr bwMode="auto">
          <a:xfrm>
            <a:off x="1566657" y="2191255"/>
            <a:ext cx="882306" cy="20829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0" name="Text Box 25"/>
          <p:cNvSpPr txBox="1">
            <a:spLocks noChangeArrowheads="1"/>
          </p:cNvSpPr>
          <p:nvPr/>
        </p:nvSpPr>
        <p:spPr bwMode="auto">
          <a:xfrm>
            <a:off x="5735428" y="6093724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3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31" name="Text Box 25"/>
          <p:cNvSpPr txBox="1">
            <a:spLocks noChangeArrowheads="1"/>
          </p:cNvSpPr>
          <p:nvPr/>
        </p:nvSpPr>
        <p:spPr bwMode="auto">
          <a:xfrm>
            <a:off x="6128675" y="6093724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4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2" grpId="0" animBg="1"/>
      <p:bldP spid="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2-Phase Accumulator Controlled Loop</a:t>
            </a:r>
          </a:p>
        </p:txBody>
      </p:sp>
      <p:sp>
        <p:nvSpPr>
          <p:cNvPr id="10" name="Freeform 807"/>
          <p:cNvSpPr>
            <a:spLocks noChangeArrowheads="1"/>
          </p:cNvSpPr>
          <p:nvPr/>
        </p:nvSpPr>
        <p:spPr bwMode="auto">
          <a:xfrm>
            <a:off x="6728068" y="921422"/>
            <a:ext cx="1420814" cy="3367088"/>
          </a:xfrm>
          <a:custGeom>
            <a:avLst/>
            <a:gdLst>
              <a:gd name="T0" fmla="+- 0 4516 4516"/>
              <a:gd name="T1" fmla="*/ T0 w 3515"/>
              <a:gd name="T2" fmla="+- 0 8935 4110"/>
              <a:gd name="T3" fmla="*/ 8935 h 4825"/>
              <a:gd name="T4" fmla="+- 0 8031 4516"/>
              <a:gd name="T5" fmla="*/ T4 w 3515"/>
              <a:gd name="T6" fmla="+- 0 8935 4110"/>
              <a:gd name="T7" fmla="*/ 8935 h 4825"/>
              <a:gd name="T8" fmla="+- 0 8031 4516"/>
              <a:gd name="T9" fmla="*/ T8 w 3515"/>
              <a:gd name="T10" fmla="+- 0 4110 4110"/>
              <a:gd name="T11" fmla="*/ 4110 h 4825"/>
              <a:gd name="T12" fmla="+- 0 4516 4516"/>
              <a:gd name="T13" fmla="*/ T12 w 3515"/>
              <a:gd name="T14" fmla="+- 0 4110 4110"/>
              <a:gd name="T15" fmla="*/ 4110 h 4825"/>
              <a:gd name="T16" fmla="+- 0 4516 4516"/>
              <a:gd name="T17" fmla="*/ T16 w 3515"/>
              <a:gd name="T18" fmla="+- 0 8935 4110"/>
              <a:gd name="T19" fmla="*/ 8935 h 48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515" h="4825">
                <a:moveTo>
                  <a:pt x="0" y="4825"/>
                </a:moveTo>
                <a:lnTo>
                  <a:pt x="3515" y="4825"/>
                </a:lnTo>
                <a:lnTo>
                  <a:pt x="3515" y="0"/>
                </a:lnTo>
                <a:lnTo>
                  <a:pt x="0" y="0"/>
                </a:lnTo>
                <a:lnTo>
                  <a:pt x="0" y="4825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1" name="Freeform 103"/>
          <p:cNvSpPr>
            <a:spLocks noChangeArrowheads="1"/>
          </p:cNvSpPr>
          <p:nvPr/>
        </p:nvSpPr>
        <p:spPr bwMode="auto">
          <a:xfrm>
            <a:off x="3501903" y="921423"/>
            <a:ext cx="1675178" cy="3372950"/>
          </a:xfrm>
          <a:custGeom>
            <a:avLst/>
            <a:gdLst>
              <a:gd name="T0" fmla="+- 0 8763 8763"/>
              <a:gd name="T1" fmla="*/ T0 w 4070"/>
              <a:gd name="T2" fmla="+- 0 4449 3639"/>
              <a:gd name="T3" fmla="*/ 4449 h 810"/>
              <a:gd name="T4" fmla="+- 0 12832 8763"/>
              <a:gd name="T5" fmla="*/ T4 w 4070"/>
              <a:gd name="T6" fmla="+- 0 4449 3639"/>
              <a:gd name="T7" fmla="*/ 4449 h 810"/>
              <a:gd name="T8" fmla="+- 0 12832 8763"/>
              <a:gd name="T9" fmla="*/ T8 w 4070"/>
              <a:gd name="T10" fmla="+- 0 3639 3639"/>
              <a:gd name="T11" fmla="*/ 3639 h 810"/>
              <a:gd name="T12" fmla="+- 0 8763 8763"/>
              <a:gd name="T13" fmla="*/ T12 w 4070"/>
              <a:gd name="T14" fmla="+- 0 3639 3639"/>
              <a:gd name="T15" fmla="*/ 3639 h 810"/>
              <a:gd name="T16" fmla="+- 0 8763 8763"/>
              <a:gd name="T17" fmla="*/ T16 w 4070"/>
              <a:gd name="T18" fmla="+- 0 4449 3639"/>
              <a:gd name="T19" fmla="*/ 4449 h 8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4070" h="810">
                <a:moveTo>
                  <a:pt x="0" y="810"/>
                </a:moveTo>
                <a:lnTo>
                  <a:pt x="4069" y="810"/>
                </a:lnTo>
                <a:lnTo>
                  <a:pt x="4069" y="0"/>
                </a:lnTo>
                <a:lnTo>
                  <a:pt x="0" y="0"/>
                </a:lnTo>
                <a:lnTo>
                  <a:pt x="0" y="810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pic>
        <p:nvPicPr>
          <p:cNvPr id="12" name="Picture 122" descr="image157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" t="4001" r="2480" b="3647"/>
          <a:stretch/>
        </p:blipFill>
        <p:spPr bwMode="auto">
          <a:xfrm>
            <a:off x="5160841" y="923009"/>
            <a:ext cx="1576754" cy="3153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14"/>
          <p:cNvSpPr>
            <a:spLocks noChangeArrowheads="1"/>
          </p:cNvSpPr>
          <p:nvPr/>
        </p:nvSpPr>
        <p:spPr bwMode="auto">
          <a:xfrm>
            <a:off x="4232519" y="1575473"/>
            <a:ext cx="2566987" cy="2730500"/>
          </a:xfrm>
          <a:custGeom>
            <a:avLst/>
            <a:gdLst>
              <a:gd name="T0" fmla="+- 0 10304 10304"/>
              <a:gd name="T1" fmla="*/ T0 w 7131"/>
              <a:gd name="T2" fmla="+- 0 12825 5239"/>
              <a:gd name="T3" fmla="*/ 12825 h 7587"/>
              <a:gd name="T4" fmla="+- 0 11422 10304"/>
              <a:gd name="T5" fmla="*/ T4 w 7131"/>
              <a:gd name="T6" fmla="+- 0 9720 5239"/>
              <a:gd name="T7" fmla="*/ 9720 h 7587"/>
              <a:gd name="T8" fmla="+- 0 12828 10304"/>
              <a:gd name="T9" fmla="*/ T8 w 7131"/>
              <a:gd name="T10" fmla="+- 0 7113 5239"/>
              <a:gd name="T11" fmla="*/ 7113 h 7587"/>
              <a:gd name="T12" fmla="+- 0 14197 10304"/>
              <a:gd name="T13" fmla="*/ T12 w 7131"/>
              <a:gd name="T14" fmla="+- 0 5640 5239"/>
              <a:gd name="T15" fmla="*/ 5640 h 7587"/>
              <a:gd name="T16" fmla="+- 0 15229 10304"/>
              <a:gd name="T17" fmla="*/ T16 w 7131"/>
              <a:gd name="T18" fmla="+- 0 5357 5239"/>
              <a:gd name="T19" fmla="*/ 5357 h 7587"/>
              <a:gd name="T20" fmla="+- 0 16288 10304"/>
              <a:gd name="T21" fmla="*/ T20 w 7131"/>
              <a:gd name="T22" fmla="+- 0 5481 5239"/>
              <a:gd name="T23" fmla="*/ 5481 h 7587"/>
              <a:gd name="T24" fmla="+- 0 17091 10304"/>
              <a:gd name="T25" fmla="*/ T24 w 7131"/>
              <a:gd name="T26" fmla="+- 0 6802 5239"/>
              <a:gd name="T27" fmla="*/ 6802 h 7587"/>
              <a:gd name="T28" fmla="+- 0 17406 10304"/>
              <a:gd name="T29" fmla="*/ T28 w 7131"/>
              <a:gd name="T30" fmla="+- 0 9810 5239"/>
              <a:gd name="T31" fmla="*/ 9810 h 7587"/>
              <a:gd name="T32" fmla="+- 0 17260 10304"/>
              <a:gd name="T33" fmla="*/ T32 w 7131"/>
              <a:gd name="T34" fmla="+- 0 12763 5239"/>
              <a:gd name="T35" fmla="*/ 12763 h 758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7131" h="7587">
                <a:moveTo>
                  <a:pt x="0" y="7586"/>
                </a:moveTo>
                <a:cubicBezTo>
                  <a:pt x="347" y="6507"/>
                  <a:pt x="698" y="5435"/>
                  <a:pt x="1118" y="4481"/>
                </a:cubicBezTo>
                <a:cubicBezTo>
                  <a:pt x="1538" y="3527"/>
                  <a:pt x="2063" y="2552"/>
                  <a:pt x="2524" y="1874"/>
                </a:cubicBezTo>
                <a:cubicBezTo>
                  <a:pt x="2985" y="1196"/>
                  <a:pt x="3492" y="692"/>
                  <a:pt x="3893" y="401"/>
                </a:cubicBezTo>
                <a:cubicBezTo>
                  <a:pt x="4295" y="111"/>
                  <a:pt x="4578" y="145"/>
                  <a:pt x="4925" y="118"/>
                </a:cubicBezTo>
                <a:cubicBezTo>
                  <a:pt x="5272" y="90"/>
                  <a:pt x="5673" y="0"/>
                  <a:pt x="5984" y="242"/>
                </a:cubicBezTo>
                <a:cubicBezTo>
                  <a:pt x="6294" y="484"/>
                  <a:pt x="6600" y="844"/>
                  <a:pt x="6787" y="1563"/>
                </a:cubicBezTo>
                <a:cubicBezTo>
                  <a:pt x="6974" y="2282"/>
                  <a:pt x="7075" y="3575"/>
                  <a:pt x="7102" y="4571"/>
                </a:cubicBezTo>
                <a:cubicBezTo>
                  <a:pt x="7130" y="5567"/>
                  <a:pt x="7043" y="6542"/>
                  <a:pt x="6956" y="7524"/>
                </a:cubicBezTo>
              </a:path>
            </a:pathLst>
          </a:cu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3184769" y="972223"/>
            <a:ext cx="244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Pressure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7" name="Freeform 77"/>
          <p:cNvSpPr>
            <a:spLocks noChangeArrowheads="1"/>
          </p:cNvSpPr>
          <p:nvPr/>
        </p:nvSpPr>
        <p:spPr bwMode="auto">
          <a:xfrm>
            <a:off x="1544881" y="5263235"/>
            <a:ext cx="396875" cy="0"/>
          </a:xfrm>
          <a:custGeom>
            <a:avLst/>
            <a:gdLst>
              <a:gd name="T0" fmla="+- 0 2836 2836"/>
              <a:gd name="T1" fmla="*/ T0 w 1103"/>
              <a:gd name="T2" fmla="+- 0 3939 2836"/>
              <a:gd name="T3" fmla="*/ T2 w 1103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103">
                <a:moveTo>
                  <a:pt x="0" y="0"/>
                </a:moveTo>
                <a:lnTo>
                  <a:pt x="1103" y="0"/>
                </a:lnTo>
              </a:path>
            </a:pathLst>
          </a:custGeom>
          <a:noFill/>
          <a:ln w="28575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8" name="AutoShape 76"/>
          <p:cNvSpPr>
            <a:spLocks noChangeArrowheads="1"/>
          </p:cNvSpPr>
          <p:nvPr/>
        </p:nvSpPr>
        <p:spPr bwMode="auto">
          <a:xfrm>
            <a:off x="1054344" y="5487073"/>
            <a:ext cx="419100" cy="396875"/>
          </a:xfrm>
          <a:custGeom>
            <a:avLst/>
            <a:gdLst>
              <a:gd name="T0" fmla="+- 0 2053 1472"/>
              <a:gd name="T1" fmla="*/ T0 w 1013"/>
              <a:gd name="T2" fmla="+- 0 17168 16106"/>
              <a:gd name="T3" fmla="*/ 17168 h 1101"/>
              <a:gd name="T4" fmla="+- 0 2141 1472"/>
              <a:gd name="T5" fmla="*/ T4 w 1013"/>
              <a:gd name="T6" fmla="+- 0 17147 16106"/>
              <a:gd name="T7" fmla="*/ 17147 h 1101"/>
              <a:gd name="T8" fmla="+- 0 2179 1472"/>
              <a:gd name="T9" fmla="*/ T8 w 1013"/>
              <a:gd name="T10" fmla="+- 0 17131 16106"/>
              <a:gd name="T11" fmla="*/ 17131 h 1101"/>
              <a:gd name="T12" fmla="+- 0 2255 1472"/>
              <a:gd name="T13" fmla="*/ T12 w 1013"/>
              <a:gd name="T14" fmla="+- 0 17083 16106"/>
              <a:gd name="T15" fmla="*/ 17083 h 1101"/>
              <a:gd name="T16" fmla="+- 0 2287 1472"/>
              <a:gd name="T17" fmla="*/ T16 w 1013"/>
              <a:gd name="T18" fmla="+- 0 17054 16106"/>
              <a:gd name="T19" fmla="*/ 17054 h 1101"/>
              <a:gd name="T20" fmla="+- 0 2348 1472"/>
              <a:gd name="T21" fmla="*/ T20 w 1013"/>
              <a:gd name="T22" fmla="+- 0 16983 16106"/>
              <a:gd name="T23" fmla="*/ 16983 h 1101"/>
              <a:gd name="T24" fmla="+- 0 2373 1472"/>
              <a:gd name="T25" fmla="*/ T24 w 1013"/>
              <a:gd name="T26" fmla="+- 0 16945 16106"/>
              <a:gd name="T27" fmla="*/ 16945 h 1101"/>
              <a:gd name="T28" fmla="+- 0 2414 1472"/>
              <a:gd name="T29" fmla="*/ T28 w 1013"/>
              <a:gd name="T30" fmla="+- 0 16856 16106"/>
              <a:gd name="T31" fmla="*/ 16856 h 1101"/>
              <a:gd name="T32" fmla="+- 0 2429 1472"/>
              <a:gd name="T33" fmla="*/ T32 w 1013"/>
              <a:gd name="T34" fmla="+- 0 16810 16106"/>
              <a:gd name="T35" fmla="*/ 16810 h 1101"/>
              <a:gd name="T36" fmla="+- 0 2447 1472"/>
              <a:gd name="T37" fmla="*/ T36 w 1013"/>
              <a:gd name="T38" fmla="+- 0 16708 16106"/>
              <a:gd name="T39" fmla="*/ 16708 h 1101"/>
              <a:gd name="T40" fmla="+- 0 2449 1472"/>
              <a:gd name="T41" fmla="*/ T40 w 1013"/>
              <a:gd name="T42" fmla="+- 0 16657 16106"/>
              <a:gd name="T43" fmla="*/ 16657 h 1101"/>
              <a:gd name="T44" fmla="+- 0 2440 1472"/>
              <a:gd name="T45" fmla="*/ T44 w 1013"/>
              <a:gd name="T46" fmla="+- 0 16551 16106"/>
              <a:gd name="T47" fmla="*/ 16551 h 1101"/>
              <a:gd name="T48" fmla="+- 0 2429 1472"/>
              <a:gd name="T49" fmla="*/ T48 w 1013"/>
              <a:gd name="T50" fmla="+- 0 16503 16106"/>
              <a:gd name="T51" fmla="*/ 16503 h 1101"/>
              <a:gd name="T52" fmla="+- 0 2395 1472"/>
              <a:gd name="T53" fmla="*/ T52 w 1013"/>
              <a:gd name="T54" fmla="+- 0 16409 16106"/>
              <a:gd name="T55" fmla="*/ 16409 h 1101"/>
              <a:gd name="T56" fmla="+- 0 2374 1472"/>
              <a:gd name="T57" fmla="*/ T56 w 1013"/>
              <a:gd name="T58" fmla="+- 0 16368 16106"/>
              <a:gd name="T59" fmla="*/ 16368 h 1101"/>
              <a:gd name="T60" fmla="+- 0 2319 1472"/>
              <a:gd name="T61" fmla="*/ T60 w 1013"/>
              <a:gd name="T62" fmla="+- 0 16290 16106"/>
              <a:gd name="T63" fmla="*/ 16290 h 1101"/>
              <a:gd name="T64" fmla="+- 0 2289 1472"/>
              <a:gd name="T65" fmla="*/ T64 w 1013"/>
              <a:gd name="T66" fmla="+- 0 16258 16106"/>
              <a:gd name="T67" fmla="*/ 16258 h 1101"/>
              <a:gd name="T68" fmla="+- 0 2217 1472"/>
              <a:gd name="T69" fmla="*/ T68 w 1013"/>
              <a:gd name="T70" fmla="+- 0 16202 16106"/>
              <a:gd name="T71" fmla="*/ 16202 h 1101"/>
              <a:gd name="T72" fmla="+- 0 2180 1472"/>
              <a:gd name="T73" fmla="*/ T72 w 1013"/>
              <a:gd name="T74" fmla="+- 0 16181 16106"/>
              <a:gd name="T75" fmla="*/ 16181 h 1101"/>
              <a:gd name="T76" fmla="+- 0 2097 1472"/>
              <a:gd name="T77" fmla="*/ T76 w 1013"/>
              <a:gd name="T78" fmla="+- 0 16151 16106"/>
              <a:gd name="T79" fmla="*/ 16151 h 1101"/>
              <a:gd name="T80" fmla="+- 0 2055 1472"/>
              <a:gd name="T81" fmla="*/ T80 w 1013"/>
              <a:gd name="T82" fmla="+- 0 16144 16106"/>
              <a:gd name="T83" fmla="*/ 16144 h 1101"/>
              <a:gd name="T84" fmla="+- 0 1964 1472"/>
              <a:gd name="T85" fmla="*/ T84 w 1013"/>
              <a:gd name="T86" fmla="+- 0 16144 16106"/>
              <a:gd name="T87" fmla="*/ 16144 h 1101"/>
              <a:gd name="T88" fmla="+- 0 1922 1472"/>
              <a:gd name="T89" fmla="*/ T88 w 1013"/>
              <a:gd name="T90" fmla="+- 0 16151 16106"/>
              <a:gd name="T91" fmla="*/ 16151 h 1101"/>
              <a:gd name="T92" fmla="+- 0 1838 1472"/>
              <a:gd name="T93" fmla="*/ T92 w 1013"/>
              <a:gd name="T94" fmla="+- 0 16181 16106"/>
              <a:gd name="T95" fmla="*/ 16181 h 1101"/>
              <a:gd name="T96" fmla="+- 0 1802 1472"/>
              <a:gd name="T97" fmla="*/ T96 w 1013"/>
              <a:gd name="T98" fmla="+- 0 16202 16106"/>
              <a:gd name="T99" fmla="*/ 16202 h 1101"/>
              <a:gd name="T100" fmla="+- 0 1730 1472"/>
              <a:gd name="T101" fmla="*/ T100 w 1013"/>
              <a:gd name="T102" fmla="+- 0 16258 16106"/>
              <a:gd name="T103" fmla="*/ 16258 h 1101"/>
              <a:gd name="T104" fmla="+- 0 1700 1472"/>
              <a:gd name="T105" fmla="*/ T104 w 1013"/>
              <a:gd name="T106" fmla="+- 0 16290 16106"/>
              <a:gd name="T107" fmla="*/ 16290 h 1101"/>
              <a:gd name="T108" fmla="+- 0 1645 1472"/>
              <a:gd name="T109" fmla="*/ T108 w 1013"/>
              <a:gd name="T110" fmla="+- 0 16368 16106"/>
              <a:gd name="T111" fmla="*/ 16368 h 1101"/>
              <a:gd name="T112" fmla="+- 0 1624 1472"/>
              <a:gd name="T113" fmla="*/ T112 w 1013"/>
              <a:gd name="T114" fmla="+- 0 16409 16106"/>
              <a:gd name="T115" fmla="*/ 16409 h 1101"/>
              <a:gd name="T116" fmla="+- 0 1590 1472"/>
              <a:gd name="T117" fmla="*/ T116 w 1013"/>
              <a:gd name="T118" fmla="+- 0 16523 16106"/>
              <a:gd name="T119" fmla="*/ 16523 h 1101"/>
              <a:gd name="T120" fmla="+- 0 1591 1472"/>
              <a:gd name="T121" fmla="*/ T120 w 1013"/>
              <a:gd name="T122" fmla="+- 0 16394 16106"/>
              <a:gd name="T123" fmla="*/ 16394 h 1101"/>
              <a:gd name="T124" fmla="+- 0 1673 1472"/>
              <a:gd name="T125" fmla="*/ T124 w 1013"/>
              <a:gd name="T126" fmla="+- 0 16268 16106"/>
              <a:gd name="T127" fmla="*/ 16268 h 1101"/>
              <a:gd name="T128" fmla="+- 0 1782 1472"/>
              <a:gd name="T129" fmla="*/ T128 w 1013"/>
              <a:gd name="T130" fmla="+- 0 16173 16106"/>
              <a:gd name="T131" fmla="*/ 16173 h 1101"/>
              <a:gd name="T132" fmla="+- 0 1913 1472"/>
              <a:gd name="T133" fmla="*/ T132 w 1013"/>
              <a:gd name="T134" fmla="+- 0 16117 16106"/>
              <a:gd name="T135" fmla="*/ 16117 h 1101"/>
              <a:gd name="T136" fmla="+- 0 2058 1472"/>
              <a:gd name="T137" fmla="*/ T136 w 1013"/>
              <a:gd name="T138" fmla="+- 0 16108 16106"/>
              <a:gd name="T139" fmla="*/ 16108 h 1101"/>
              <a:gd name="T140" fmla="+- 0 2195 1472"/>
              <a:gd name="T141" fmla="*/ T140 w 1013"/>
              <a:gd name="T142" fmla="+- 0 16149 16106"/>
              <a:gd name="T143" fmla="*/ 16149 h 1101"/>
              <a:gd name="T144" fmla="+- 0 2313 1472"/>
              <a:gd name="T145" fmla="*/ T144 w 1013"/>
              <a:gd name="T146" fmla="+- 0 16232 16106"/>
              <a:gd name="T147" fmla="*/ 16232 h 1101"/>
              <a:gd name="T148" fmla="+- 0 2404 1472"/>
              <a:gd name="T149" fmla="*/ T148 w 1013"/>
              <a:gd name="T150" fmla="+- 0 16349 16106"/>
              <a:gd name="T151" fmla="*/ 16349 h 1101"/>
              <a:gd name="T152" fmla="+- 0 2463 1472"/>
              <a:gd name="T153" fmla="*/ T152 w 1013"/>
              <a:gd name="T154" fmla="+- 0 16493 16106"/>
              <a:gd name="T155" fmla="*/ 16493 h 1101"/>
              <a:gd name="T156" fmla="+- 0 2484 1472"/>
              <a:gd name="T157" fmla="*/ T156 w 1013"/>
              <a:gd name="T158" fmla="+- 0 16656 16106"/>
              <a:gd name="T159" fmla="*/ 16656 h 1101"/>
              <a:gd name="T160" fmla="+- 0 2463 1472"/>
              <a:gd name="T161" fmla="*/ T160 w 1013"/>
              <a:gd name="T162" fmla="+- 0 16819 16106"/>
              <a:gd name="T163" fmla="*/ 16819 h 1101"/>
              <a:gd name="T164" fmla="+- 0 2404 1472"/>
              <a:gd name="T165" fmla="*/ T164 w 1013"/>
              <a:gd name="T166" fmla="+- 0 16962 16106"/>
              <a:gd name="T167" fmla="*/ 16962 h 1101"/>
              <a:gd name="T168" fmla="+- 0 2313 1472"/>
              <a:gd name="T169" fmla="*/ T168 w 1013"/>
              <a:gd name="T170" fmla="+- 0 17079 16106"/>
              <a:gd name="T171" fmla="*/ 17079 h 1101"/>
              <a:gd name="T172" fmla="+- 0 2195 1472"/>
              <a:gd name="T173" fmla="*/ T172 w 1013"/>
              <a:gd name="T174" fmla="+- 0 17162 16106"/>
              <a:gd name="T175" fmla="*/ 17162 h 1101"/>
              <a:gd name="T176" fmla="+- 0 2058 1472"/>
              <a:gd name="T177" fmla="*/ T176 w 1013"/>
              <a:gd name="T178" fmla="+- 0 17203 16106"/>
              <a:gd name="T179" fmla="*/ 17203 h 1101"/>
              <a:gd name="T180" fmla="+- 0 1553 1472"/>
              <a:gd name="T181" fmla="*/ T180 w 1013"/>
              <a:gd name="T182" fmla="+- 0 16695 16106"/>
              <a:gd name="T183" fmla="*/ 16695 h 11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1013" h="1101">
                <a:moveTo>
                  <a:pt x="519" y="1065"/>
                </a:moveTo>
                <a:lnTo>
                  <a:pt x="583" y="1061"/>
                </a:lnTo>
                <a:lnTo>
                  <a:pt x="581" y="1062"/>
                </a:lnTo>
                <a:lnTo>
                  <a:pt x="626" y="1054"/>
                </a:lnTo>
                <a:lnTo>
                  <a:pt x="625" y="1054"/>
                </a:lnTo>
                <a:lnTo>
                  <a:pt x="669" y="1041"/>
                </a:lnTo>
                <a:lnTo>
                  <a:pt x="667" y="1042"/>
                </a:lnTo>
                <a:lnTo>
                  <a:pt x="708" y="1024"/>
                </a:lnTo>
                <a:lnTo>
                  <a:pt x="707" y="1025"/>
                </a:lnTo>
                <a:lnTo>
                  <a:pt x="747" y="1002"/>
                </a:lnTo>
                <a:lnTo>
                  <a:pt x="745" y="1003"/>
                </a:lnTo>
                <a:lnTo>
                  <a:pt x="783" y="977"/>
                </a:lnTo>
                <a:lnTo>
                  <a:pt x="782" y="978"/>
                </a:lnTo>
                <a:lnTo>
                  <a:pt x="817" y="947"/>
                </a:lnTo>
                <a:lnTo>
                  <a:pt x="815" y="948"/>
                </a:lnTo>
                <a:lnTo>
                  <a:pt x="848" y="914"/>
                </a:lnTo>
                <a:lnTo>
                  <a:pt x="847" y="915"/>
                </a:lnTo>
                <a:lnTo>
                  <a:pt x="876" y="877"/>
                </a:lnTo>
                <a:lnTo>
                  <a:pt x="875" y="878"/>
                </a:lnTo>
                <a:lnTo>
                  <a:pt x="902" y="838"/>
                </a:lnTo>
                <a:lnTo>
                  <a:pt x="901" y="839"/>
                </a:lnTo>
                <a:lnTo>
                  <a:pt x="924" y="795"/>
                </a:lnTo>
                <a:lnTo>
                  <a:pt x="923" y="797"/>
                </a:lnTo>
                <a:lnTo>
                  <a:pt x="942" y="750"/>
                </a:lnTo>
                <a:lnTo>
                  <a:pt x="942" y="752"/>
                </a:lnTo>
                <a:lnTo>
                  <a:pt x="957" y="703"/>
                </a:lnTo>
                <a:lnTo>
                  <a:pt x="957" y="704"/>
                </a:lnTo>
                <a:lnTo>
                  <a:pt x="968" y="653"/>
                </a:lnTo>
                <a:lnTo>
                  <a:pt x="968" y="655"/>
                </a:lnTo>
                <a:lnTo>
                  <a:pt x="975" y="602"/>
                </a:lnTo>
                <a:lnTo>
                  <a:pt x="975" y="603"/>
                </a:lnTo>
                <a:lnTo>
                  <a:pt x="977" y="549"/>
                </a:lnTo>
                <a:lnTo>
                  <a:pt x="977" y="551"/>
                </a:lnTo>
                <a:lnTo>
                  <a:pt x="975" y="496"/>
                </a:lnTo>
                <a:lnTo>
                  <a:pt x="975" y="498"/>
                </a:lnTo>
                <a:lnTo>
                  <a:pt x="968" y="445"/>
                </a:lnTo>
                <a:lnTo>
                  <a:pt x="968" y="446"/>
                </a:lnTo>
                <a:lnTo>
                  <a:pt x="957" y="395"/>
                </a:lnTo>
                <a:lnTo>
                  <a:pt x="957" y="397"/>
                </a:lnTo>
                <a:lnTo>
                  <a:pt x="942" y="348"/>
                </a:lnTo>
                <a:lnTo>
                  <a:pt x="942" y="349"/>
                </a:lnTo>
                <a:lnTo>
                  <a:pt x="923" y="303"/>
                </a:lnTo>
                <a:lnTo>
                  <a:pt x="924" y="304"/>
                </a:lnTo>
                <a:lnTo>
                  <a:pt x="901" y="260"/>
                </a:lnTo>
                <a:lnTo>
                  <a:pt x="902" y="262"/>
                </a:lnTo>
                <a:lnTo>
                  <a:pt x="875" y="221"/>
                </a:lnTo>
                <a:lnTo>
                  <a:pt x="876" y="222"/>
                </a:lnTo>
                <a:lnTo>
                  <a:pt x="847" y="184"/>
                </a:lnTo>
                <a:lnTo>
                  <a:pt x="848" y="185"/>
                </a:lnTo>
                <a:lnTo>
                  <a:pt x="815" y="151"/>
                </a:lnTo>
                <a:lnTo>
                  <a:pt x="817" y="152"/>
                </a:lnTo>
                <a:lnTo>
                  <a:pt x="782" y="122"/>
                </a:lnTo>
                <a:lnTo>
                  <a:pt x="783" y="123"/>
                </a:lnTo>
                <a:lnTo>
                  <a:pt x="745" y="96"/>
                </a:lnTo>
                <a:lnTo>
                  <a:pt x="747" y="97"/>
                </a:lnTo>
                <a:lnTo>
                  <a:pt x="707" y="75"/>
                </a:lnTo>
                <a:lnTo>
                  <a:pt x="708" y="75"/>
                </a:lnTo>
                <a:lnTo>
                  <a:pt x="667" y="57"/>
                </a:lnTo>
                <a:lnTo>
                  <a:pt x="669" y="58"/>
                </a:lnTo>
                <a:lnTo>
                  <a:pt x="625" y="45"/>
                </a:lnTo>
                <a:lnTo>
                  <a:pt x="626" y="46"/>
                </a:lnTo>
                <a:lnTo>
                  <a:pt x="581" y="37"/>
                </a:lnTo>
                <a:lnTo>
                  <a:pt x="583" y="38"/>
                </a:lnTo>
                <a:lnTo>
                  <a:pt x="536" y="35"/>
                </a:lnTo>
                <a:lnTo>
                  <a:pt x="538" y="35"/>
                </a:lnTo>
                <a:lnTo>
                  <a:pt x="492" y="38"/>
                </a:lnTo>
                <a:lnTo>
                  <a:pt x="494" y="37"/>
                </a:lnTo>
                <a:lnTo>
                  <a:pt x="449" y="46"/>
                </a:lnTo>
                <a:lnTo>
                  <a:pt x="450" y="45"/>
                </a:lnTo>
                <a:lnTo>
                  <a:pt x="407" y="58"/>
                </a:lnTo>
                <a:lnTo>
                  <a:pt x="408" y="57"/>
                </a:lnTo>
                <a:lnTo>
                  <a:pt x="366" y="75"/>
                </a:lnTo>
                <a:lnTo>
                  <a:pt x="368" y="75"/>
                </a:lnTo>
                <a:lnTo>
                  <a:pt x="328" y="97"/>
                </a:lnTo>
                <a:lnTo>
                  <a:pt x="330" y="96"/>
                </a:lnTo>
                <a:lnTo>
                  <a:pt x="292" y="123"/>
                </a:lnTo>
                <a:lnTo>
                  <a:pt x="293" y="122"/>
                </a:lnTo>
                <a:lnTo>
                  <a:pt x="258" y="152"/>
                </a:lnTo>
                <a:lnTo>
                  <a:pt x="259" y="151"/>
                </a:lnTo>
                <a:lnTo>
                  <a:pt x="227" y="185"/>
                </a:lnTo>
                <a:lnTo>
                  <a:pt x="228" y="184"/>
                </a:lnTo>
                <a:lnTo>
                  <a:pt x="198" y="222"/>
                </a:lnTo>
                <a:lnTo>
                  <a:pt x="199" y="221"/>
                </a:lnTo>
                <a:lnTo>
                  <a:pt x="173" y="262"/>
                </a:lnTo>
                <a:lnTo>
                  <a:pt x="174" y="260"/>
                </a:lnTo>
                <a:lnTo>
                  <a:pt x="151" y="304"/>
                </a:lnTo>
                <a:lnTo>
                  <a:pt x="152" y="303"/>
                </a:lnTo>
                <a:lnTo>
                  <a:pt x="132" y="349"/>
                </a:lnTo>
                <a:lnTo>
                  <a:pt x="133" y="346"/>
                </a:lnTo>
                <a:lnTo>
                  <a:pt x="118" y="417"/>
                </a:lnTo>
                <a:lnTo>
                  <a:pt x="84" y="410"/>
                </a:lnTo>
                <a:lnTo>
                  <a:pt x="99" y="337"/>
                </a:lnTo>
                <a:lnTo>
                  <a:pt x="119" y="288"/>
                </a:lnTo>
                <a:lnTo>
                  <a:pt x="143" y="243"/>
                </a:lnTo>
                <a:lnTo>
                  <a:pt x="170" y="201"/>
                </a:lnTo>
                <a:lnTo>
                  <a:pt x="201" y="162"/>
                </a:lnTo>
                <a:lnTo>
                  <a:pt x="234" y="126"/>
                </a:lnTo>
                <a:lnTo>
                  <a:pt x="271" y="95"/>
                </a:lnTo>
                <a:lnTo>
                  <a:pt x="310" y="67"/>
                </a:lnTo>
                <a:lnTo>
                  <a:pt x="352" y="43"/>
                </a:lnTo>
                <a:lnTo>
                  <a:pt x="395" y="25"/>
                </a:lnTo>
                <a:lnTo>
                  <a:pt x="441" y="11"/>
                </a:lnTo>
                <a:lnTo>
                  <a:pt x="489" y="2"/>
                </a:lnTo>
                <a:lnTo>
                  <a:pt x="538" y="0"/>
                </a:lnTo>
                <a:lnTo>
                  <a:pt x="586" y="2"/>
                </a:lnTo>
                <a:lnTo>
                  <a:pt x="634" y="11"/>
                </a:lnTo>
                <a:lnTo>
                  <a:pt x="680" y="25"/>
                </a:lnTo>
                <a:lnTo>
                  <a:pt x="723" y="43"/>
                </a:lnTo>
                <a:lnTo>
                  <a:pt x="765" y="67"/>
                </a:lnTo>
                <a:lnTo>
                  <a:pt x="804" y="95"/>
                </a:lnTo>
                <a:lnTo>
                  <a:pt x="841" y="126"/>
                </a:lnTo>
                <a:lnTo>
                  <a:pt x="874" y="162"/>
                </a:lnTo>
                <a:lnTo>
                  <a:pt x="905" y="201"/>
                </a:lnTo>
                <a:lnTo>
                  <a:pt x="932" y="243"/>
                </a:lnTo>
                <a:lnTo>
                  <a:pt x="955" y="288"/>
                </a:lnTo>
                <a:lnTo>
                  <a:pt x="975" y="336"/>
                </a:lnTo>
                <a:lnTo>
                  <a:pt x="991" y="387"/>
                </a:lnTo>
                <a:lnTo>
                  <a:pt x="1003" y="440"/>
                </a:lnTo>
                <a:lnTo>
                  <a:pt x="1010" y="494"/>
                </a:lnTo>
                <a:lnTo>
                  <a:pt x="1012" y="550"/>
                </a:lnTo>
                <a:lnTo>
                  <a:pt x="1010" y="606"/>
                </a:lnTo>
                <a:lnTo>
                  <a:pt x="1003" y="660"/>
                </a:lnTo>
                <a:lnTo>
                  <a:pt x="991" y="713"/>
                </a:lnTo>
                <a:lnTo>
                  <a:pt x="975" y="763"/>
                </a:lnTo>
                <a:lnTo>
                  <a:pt x="955" y="811"/>
                </a:lnTo>
                <a:lnTo>
                  <a:pt x="932" y="856"/>
                </a:lnTo>
                <a:lnTo>
                  <a:pt x="905" y="898"/>
                </a:lnTo>
                <a:lnTo>
                  <a:pt x="874" y="937"/>
                </a:lnTo>
                <a:lnTo>
                  <a:pt x="841" y="973"/>
                </a:lnTo>
                <a:lnTo>
                  <a:pt x="804" y="1005"/>
                </a:lnTo>
                <a:lnTo>
                  <a:pt x="765" y="1032"/>
                </a:lnTo>
                <a:lnTo>
                  <a:pt x="723" y="1056"/>
                </a:lnTo>
                <a:lnTo>
                  <a:pt x="680" y="1075"/>
                </a:lnTo>
                <a:lnTo>
                  <a:pt x="634" y="1088"/>
                </a:lnTo>
                <a:lnTo>
                  <a:pt x="586" y="1097"/>
                </a:lnTo>
                <a:lnTo>
                  <a:pt x="521" y="1100"/>
                </a:lnTo>
                <a:close/>
                <a:moveTo>
                  <a:pt x="210" y="390"/>
                </a:moveTo>
                <a:lnTo>
                  <a:pt x="81" y="589"/>
                </a:lnTo>
                <a:lnTo>
                  <a:pt x="0" y="3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9" name="Freeform 75"/>
          <p:cNvSpPr>
            <a:spLocks noChangeArrowheads="1"/>
          </p:cNvSpPr>
          <p:nvPr/>
        </p:nvSpPr>
        <p:spPr bwMode="auto">
          <a:xfrm>
            <a:off x="886069" y="5263235"/>
            <a:ext cx="460375" cy="0"/>
          </a:xfrm>
          <a:custGeom>
            <a:avLst/>
            <a:gdLst>
              <a:gd name="T0" fmla="+- 0 2285 1007"/>
              <a:gd name="T1" fmla="*/ T0 w 1278"/>
              <a:gd name="T2" fmla="+- 0 1007 1007"/>
              <a:gd name="T3" fmla="*/ T2 w 1278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278">
                <a:moveTo>
                  <a:pt x="1278" y="0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20" name="Freeform 74"/>
          <p:cNvSpPr>
            <a:spLocks noChangeArrowheads="1"/>
          </p:cNvSpPr>
          <p:nvPr/>
        </p:nvSpPr>
        <p:spPr bwMode="auto">
          <a:xfrm>
            <a:off x="1346444" y="5036223"/>
            <a:ext cx="300037" cy="458787"/>
          </a:xfrm>
          <a:custGeom>
            <a:avLst/>
            <a:gdLst>
              <a:gd name="T0" fmla="+- 0 3119 2285"/>
              <a:gd name="T1" fmla="*/ T0 w 834"/>
              <a:gd name="T2" fmla="+- 0 14851 14851"/>
              <a:gd name="T3" fmla="*/ 14851 h 1273"/>
              <a:gd name="T4" fmla="+- 0 2285 2285"/>
              <a:gd name="T5" fmla="*/ T4 w 834"/>
              <a:gd name="T6" fmla="+- 0 15169 14851"/>
              <a:gd name="T7" fmla="*/ 15169 h 1273"/>
              <a:gd name="T8" fmla="+- 0 2285 2285"/>
              <a:gd name="T9" fmla="*/ T8 w 834"/>
              <a:gd name="T10" fmla="+- 0 15805 14851"/>
              <a:gd name="T11" fmla="*/ 15805 h 1273"/>
              <a:gd name="T12" fmla="+- 0 3119 2285"/>
              <a:gd name="T13" fmla="*/ T12 w 834"/>
              <a:gd name="T14" fmla="+- 0 16123 14851"/>
              <a:gd name="T15" fmla="*/ 16123 h 12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834" h="1273">
                <a:moveTo>
                  <a:pt x="834" y="0"/>
                </a:moveTo>
                <a:lnTo>
                  <a:pt x="0" y="318"/>
                </a:lnTo>
                <a:lnTo>
                  <a:pt x="0" y="954"/>
                </a:lnTo>
                <a:lnTo>
                  <a:pt x="834" y="1272"/>
                </a:lnTo>
                <a:close/>
              </a:path>
            </a:pathLst>
          </a:custGeom>
          <a:solidFill>
            <a:srgbClr val="BADFE2"/>
          </a:solidFill>
          <a:ln w="12700" cap="sq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24" name="AutoShape 69"/>
          <p:cNvSpPr>
            <a:spLocks noChangeArrowheads="1"/>
          </p:cNvSpPr>
          <p:nvPr/>
        </p:nvSpPr>
        <p:spPr bwMode="auto">
          <a:xfrm>
            <a:off x="1646481" y="5036223"/>
            <a:ext cx="0" cy="458787"/>
          </a:xfrm>
          <a:custGeom>
            <a:avLst/>
            <a:gdLst>
              <a:gd name="T0" fmla="+- 0 16123 14851"/>
              <a:gd name="T1" fmla="*/ 16123 h 1273"/>
              <a:gd name="T2" fmla="+- 0 14851 14851"/>
              <a:gd name="T3" fmla="*/ 14851 h 1273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1273">
                <a:moveTo>
                  <a:pt x="0" y="1272"/>
                </a:moveTo>
                <a:moveTo>
                  <a:pt x="0" y="0"/>
                </a:move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ADFE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25" name="Freeform 68"/>
          <p:cNvSpPr>
            <a:spLocks noChangeArrowheads="1"/>
          </p:cNvSpPr>
          <p:nvPr/>
        </p:nvSpPr>
        <p:spPr bwMode="auto">
          <a:xfrm>
            <a:off x="952744" y="6104610"/>
            <a:ext cx="461962" cy="0"/>
          </a:xfrm>
          <a:custGeom>
            <a:avLst/>
            <a:gdLst>
              <a:gd name="T0" fmla="+- 0 1189 1189"/>
              <a:gd name="T1" fmla="*/ T0 w 1285"/>
              <a:gd name="T2" fmla="+- 0 2473 1189"/>
              <a:gd name="T3" fmla="*/ T2 w 1285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285">
                <a:moveTo>
                  <a:pt x="0" y="0"/>
                </a:moveTo>
                <a:lnTo>
                  <a:pt x="1284" y="0"/>
                </a:lnTo>
              </a:path>
            </a:pathLst>
          </a:custGeom>
          <a:noFill/>
          <a:ln w="285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26" name="Freeform 67"/>
          <p:cNvSpPr>
            <a:spLocks noChangeArrowheads="1"/>
          </p:cNvSpPr>
          <p:nvPr/>
        </p:nvSpPr>
        <p:spPr bwMode="auto">
          <a:xfrm>
            <a:off x="1376606" y="6044285"/>
            <a:ext cx="80963" cy="117475"/>
          </a:xfrm>
          <a:custGeom>
            <a:avLst/>
            <a:gdLst>
              <a:gd name="T0" fmla="+- 0 2368 2368"/>
              <a:gd name="T1" fmla="*/ T0 w 227"/>
              <a:gd name="T2" fmla="+- 0 17979 17654"/>
              <a:gd name="T3" fmla="*/ 17979 h 326"/>
              <a:gd name="T4" fmla="+- 0 2594 2368"/>
              <a:gd name="T5" fmla="*/ T4 w 227"/>
              <a:gd name="T6" fmla="+- 0 17816 17654"/>
              <a:gd name="T7" fmla="*/ 17816 h 326"/>
              <a:gd name="T8" fmla="+- 0 2368 2368"/>
              <a:gd name="T9" fmla="*/ T8 w 227"/>
              <a:gd name="T10" fmla="+- 0 17654 17654"/>
              <a:gd name="T11" fmla="*/ 17654 h 3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27" h="326">
                <a:moveTo>
                  <a:pt x="0" y="325"/>
                </a:moveTo>
                <a:lnTo>
                  <a:pt x="226" y="162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0" name="Freeform 62"/>
          <p:cNvSpPr>
            <a:spLocks noChangeArrowheads="1"/>
          </p:cNvSpPr>
          <p:nvPr/>
        </p:nvSpPr>
        <p:spPr bwMode="auto">
          <a:xfrm>
            <a:off x="1881431" y="6104610"/>
            <a:ext cx="57150" cy="0"/>
          </a:xfrm>
          <a:custGeom>
            <a:avLst/>
            <a:gdLst>
              <a:gd name="T0" fmla="+- 0 3932 3771"/>
              <a:gd name="T1" fmla="*/ T0 w 162"/>
              <a:gd name="T2" fmla="+- 0 3771 3771"/>
              <a:gd name="T3" fmla="*/ T2 w 162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62">
                <a:moveTo>
                  <a:pt x="161" y="0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1" name="Freeform 61"/>
          <p:cNvSpPr>
            <a:spLocks noChangeArrowheads="1"/>
          </p:cNvSpPr>
          <p:nvPr/>
        </p:nvSpPr>
        <p:spPr bwMode="auto">
          <a:xfrm>
            <a:off x="1540119" y="6104610"/>
            <a:ext cx="341312" cy="0"/>
          </a:xfrm>
          <a:custGeom>
            <a:avLst/>
            <a:gdLst>
              <a:gd name="T0" fmla="+- 0 2823 2823"/>
              <a:gd name="T1" fmla="*/ T0 w 949"/>
              <a:gd name="T2" fmla="+- 0 3771 2823"/>
              <a:gd name="T3" fmla="*/ T2 w 949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949">
                <a:moveTo>
                  <a:pt x="0" y="0"/>
                </a:moveTo>
                <a:lnTo>
                  <a:pt x="948" y="0"/>
                </a:lnTo>
              </a:path>
            </a:pathLst>
          </a:custGeom>
          <a:noFill/>
          <a:ln w="28575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2" name="Freeform 60"/>
          <p:cNvSpPr>
            <a:spLocks noChangeArrowheads="1"/>
          </p:cNvSpPr>
          <p:nvPr/>
        </p:nvSpPr>
        <p:spPr bwMode="auto">
          <a:xfrm>
            <a:off x="1479794" y="6104610"/>
            <a:ext cx="460375" cy="0"/>
          </a:xfrm>
          <a:custGeom>
            <a:avLst/>
            <a:gdLst>
              <a:gd name="T0" fmla="+- 0 2655 2655"/>
              <a:gd name="T1" fmla="*/ T0 w 1278"/>
              <a:gd name="T2" fmla="+- 0 3932 2655"/>
              <a:gd name="T3" fmla="*/ T2 w 1278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278">
                <a:moveTo>
                  <a:pt x="0" y="0"/>
                </a:moveTo>
                <a:lnTo>
                  <a:pt x="1277" y="0"/>
                </a:lnTo>
              </a:path>
            </a:pathLst>
          </a:custGeom>
          <a:noFill/>
          <a:ln w="28575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3" name="Freeform 59"/>
          <p:cNvSpPr>
            <a:spLocks noChangeArrowheads="1"/>
          </p:cNvSpPr>
          <p:nvPr/>
        </p:nvSpPr>
        <p:spPr bwMode="auto">
          <a:xfrm>
            <a:off x="1457569" y="6045873"/>
            <a:ext cx="82550" cy="117475"/>
          </a:xfrm>
          <a:custGeom>
            <a:avLst/>
            <a:gdLst>
              <a:gd name="T0" fmla="+- 0 2823 2592"/>
              <a:gd name="T1" fmla="*/ T0 w 231"/>
              <a:gd name="T2" fmla="+- 0 17656 17656"/>
              <a:gd name="T3" fmla="*/ 17656 h 326"/>
              <a:gd name="T4" fmla="+- 0 2592 2592"/>
              <a:gd name="T5" fmla="*/ T4 w 231"/>
              <a:gd name="T6" fmla="+- 0 17819 17656"/>
              <a:gd name="T7" fmla="*/ 17819 h 326"/>
              <a:gd name="T8" fmla="+- 0 2823 2592"/>
              <a:gd name="T9" fmla="*/ T8 w 231"/>
              <a:gd name="T10" fmla="+- 0 17982 17656"/>
              <a:gd name="T11" fmla="*/ 17982 h 3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31" h="326">
                <a:moveTo>
                  <a:pt x="231" y="0"/>
                </a:moveTo>
                <a:lnTo>
                  <a:pt x="0" y="163"/>
                </a:lnTo>
                <a:lnTo>
                  <a:pt x="231" y="326"/>
                </a:lnTo>
                <a:close/>
              </a:path>
            </a:pathLst>
          </a:custGeom>
          <a:solidFill>
            <a:srgbClr val="BADFE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6" name="Freeform 55"/>
          <p:cNvSpPr>
            <a:spLocks noChangeArrowheads="1"/>
          </p:cNvSpPr>
          <p:nvPr/>
        </p:nvSpPr>
        <p:spPr bwMode="auto">
          <a:xfrm>
            <a:off x="1457569" y="5944272"/>
            <a:ext cx="1587" cy="152400"/>
          </a:xfrm>
          <a:custGeom>
            <a:avLst/>
            <a:gdLst>
              <a:gd name="T0" fmla="+- 0 2596 2592"/>
              <a:gd name="T1" fmla="*/ T0 w 4"/>
              <a:gd name="T2" fmla="+- 0 17774 17349"/>
              <a:gd name="T3" fmla="*/ 17774 h 425"/>
              <a:gd name="T4" fmla="+- 0 2592 2592"/>
              <a:gd name="T5" fmla="*/ T4 w 4"/>
              <a:gd name="T6" fmla="+- 0 17349 17349"/>
              <a:gd name="T7" fmla="*/ 17349 h 425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4" h="425">
                <a:moveTo>
                  <a:pt x="4" y="42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ADFE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7" name="Freeform 54"/>
          <p:cNvSpPr>
            <a:spLocks noChangeArrowheads="1"/>
          </p:cNvSpPr>
          <p:nvPr/>
        </p:nvSpPr>
        <p:spPr bwMode="auto">
          <a:xfrm>
            <a:off x="1421057" y="5937129"/>
            <a:ext cx="69850" cy="0"/>
          </a:xfrm>
          <a:custGeom>
            <a:avLst/>
            <a:gdLst>
              <a:gd name="T0" fmla="+- 0 2698 2503"/>
              <a:gd name="T1" fmla="*/ T0 w 195"/>
              <a:gd name="T2" fmla="+- 0 2503 2503"/>
              <a:gd name="T3" fmla="*/ T2 w 195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95">
                <a:moveTo>
                  <a:pt x="195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ADFE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8" name="Freeform 53"/>
          <p:cNvSpPr>
            <a:spLocks noChangeArrowheads="1"/>
          </p:cNvSpPr>
          <p:nvPr/>
        </p:nvSpPr>
        <p:spPr bwMode="auto">
          <a:xfrm>
            <a:off x="2005256" y="6042698"/>
            <a:ext cx="1825625" cy="0"/>
          </a:xfrm>
          <a:custGeom>
            <a:avLst/>
            <a:gdLst>
              <a:gd name="T0" fmla="+- 0 4114 4114"/>
              <a:gd name="T1" fmla="*/ T0 w 5070"/>
              <a:gd name="T2" fmla="+- 0 9184 4114"/>
              <a:gd name="T3" fmla="*/ T2 w 5070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5070">
                <a:moveTo>
                  <a:pt x="0" y="0"/>
                </a:moveTo>
                <a:lnTo>
                  <a:pt x="5070" y="0"/>
                </a:lnTo>
              </a:path>
            </a:pathLst>
          </a:custGeom>
          <a:noFill/>
          <a:ln w="28575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9" name="Freeform 52"/>
          <p:cNvSpPr>
            <a:spLocks noChangeArrowheads="1"/>
          </p:cNvSpPr>
          <p:nvPr/>
        </p:nvSpPr>
        <p:spPr bwMode="auto">
          <a:xfrm>
            <a:off x="2905369" y="5864898"/>
            <a:ext cx="384175" cy="377825"/>
          </a:xfrm>
          <a:custGeom>
            <a:avLst/>
            <a:gdLst>
              <a:gd name="T0" fmla="+- 0 7147 6614"/>
              <a:gd name="T1" fmla="*/ T0 w 1066"/>
              <a:gd name="T2" fmla="+- 0 17152 17152"/>
              <a:gd name="T3" fmla="*/ 17152 h 1049"/>
              <a:gd name="T4" fmla="+- 0 7680 6614"/>
              <a:gd name="T5" fmla="*/ T4 w 1066"/>
              <a:gd name="T6" fmla="+- 0 17677 17152"/>
              <a:gd name="T7" fmla="*/ 17677 h 1049"/>
              <a:gd name="T8" fmla="+- 0 7680 6614"/>
              <a:gd name="T9" fmla="*/ T8 w 1066"/>
              <a:gd name="T10" fmla="+- 0 17677 17152"/>
              <a:gd name="T11" fmla="*/ 17677 h 1049"/>
              <a:gd name="T12" fmla="+- 0 7680 6614"/>
              <a:gd name="T13" fmla="*/ T12 w 1066"/>
              <a:gd name="T14" fmla="+- 0 17677 17152"/>
              <a:gd name="T15" fmla="*/ 17677 h 1049"/>
              <a:gd name="T16" fmla="+- 0 7147 6614"/>
              <a:gd name="T17" fmla="*/ T16 w 1066"/>
              <a:gd name="T18" fmla="+- 0 18201 17152"/>
              <a:gd name="T19" fmla="*/ 18201 h 1049"/>
              <a:gd name="T20" fmla="+- 0 7147 6614"/>
              <a:gd name="T21" fmla="*/ T20 w 1066"/>
              <a:gd name="T22" fmla="+- 0 18201 17152"/>
              <a:gd name="T23" fmla="*/ 18201 h 1049"/>
              <a:gd name="T24" fmla="+- 0 7147 6614"/>
              <a:gd name="T25" fmla="*/ T24 w 1066"/>
              <a:gd name="T26" fmla="+- 0 18201 17152"/>
              <a:gd name="T27" fmla="*/ 18201 h 1049"/>
              <a:gd name="T28" fmla="+- 0 6614 6614"/>
              <a:gd name="T29" fmla="*/ T28 w 1066"/>
              <a:gd name="T30" fmla="+- 0 17677 17152"/>
              <a:gd name="T31" fmla="*/ 17677 h 1049"/>
              <a:gd name="T32" fmla="+- 0 6614 6614"/>
              <a:gd name="T33" fmla="*/ T32 w 1066"/>
              <a:gd name="T34" fmla="+- 0 17677 17152"/>
              <a:gd name="T35" fmla="*/ 17677 h 1049"/>
              <a:gd name="T36" fmla="+- 0 6614 6614"/>
              <a:gd name="T37" fmla="*/ T36 w 1066"/>
              <a:gd name="T38" fmla="+- 0 17677 17152"/>
              <a:gd name="T39" fmla="*/ 17677 h 1049"/>
              <a:gd name="T40" fmla="+- 0 7147 6614"/>
              <a:gd name="T41" fmla="*/ T40 w 1066"/>
              <a:gd name="T42" fmla="+- 0 17152 17152"/>
              <a:gd name="T43" fmla="*/ 17152 h 1049"/>
              <a:gd name="T44" fmla="+- 0 7147 6614"/>
              <a:gd name="T45" fmla="*/ T44 w 1066"/>
              <a:gd name="T46" fmla="+- 0 17152 17152"/>
              <a:gd name="T47" fmla="*/ 17152 h 10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1066" h="1049">
                <a:moveTo>
                  <a:pt x="533" y="0"/>
                </a:moveTo>
                <a:cubicBezTo>
                  <a:pt x="827" y="0"/>
                  <a:pt x="1066" y="235"/>
                  <a:pt x="1066" y="525"/>
                </a:cubicBezTo>
                <a:cubicBezTo>
                  <a:pt x="1066" y="525"/>
                  <a:pt x="1066" y="525"/>
                  <a:pt x="1066" y="525"/>
                </a:cubicBezTo>
                <a:lnTo>
                  <a:pt x="1066" y="525"/>
                </a:lnTo>
                <a:cubicBezTo>
                  <a:pt x="1066" y="814"/>
                  <a:pt x="827" y="1049"/>
                  <a:pt x="533" y="1049"/>
                </a:cubicBezTo>
                <a:cubicBezTo>
                  <a:pt x="533" y="1049"/>
                  <a:pt x="533" y="1049"/>
                  <a:pt x="533" y="1049"/>
                </a:cubicBezTo>
                <a:lnTo>
                  <a:pt x="533" y="1049"/>
                </a:lnTo>
                <a:cubicBezTo>
                  <a:pt x="239" y="1049"/>
                  <a:pt x="0" y="814"/>
                  <a:pt x="0" y="525"/>
                </a:cubicBezTo>
                <a:cubicBezTo>
                  <a:pt x="0" y="525"/>
                  <a:pt x="0" y="525"/>
                  <a:pt x="0" y="525"/>
                </a:cubicBezTo>
                <a:lnTo>
                  <a:pt x="0" y="525"/>
                </a:lnTo>
                <a:cubicBezTo>
                  <a:pt x="0" y="235"/>
                  <a:pt x="239" y="0"/>
                  <a:pt x="533" y="0"/>
                </a:cubicBezTo>
                <a:cubicBezTo>
                  <a:pt x="533" y="0"/>
                  <a:pt x="533" y="0"/>
                  <a:pt x="533" y="0"/>
                </a:cubicBez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0" name="Freeform 51"/>
          <p:cNvSpPr>
            <a:spLocks noChangeArrowheads="1"/>
          </p:cNvSpPr>
          <p:nvPr/>
        </p:nvSpPr>
        <p:spPr bwMode="auto">
          <a:xfrm>
            <a:off x="2905369" y="5864898"/>
            <a:ext cx="384175" cy="377825"/>
          </a:xfrm>
          <a:custGeom>
            <a:avLst/>
            <a:gdLst>
              <a:gd name="T0" fmla="+- 0 7147 6614"/>
              <a:gd name="T1" fmla="*/ T0 w 1066"/>
              <a:gd name="T2" fmla="+- 0 17152 17152"/>
              <a:gd name="T3" fmla="*/ 17152 h 1049"/>
              <a:gd name="T4" fmla="+- 0 7680 6614"/>
              <a:gd name="T5" fmla="*/ T4 w 1066"/>
              <a:gd name="T6" fmla="+- 0 17677 17152"/>
              <a:gd name="T7" fmla="*/ 17677 h 1049"/>
              <a:gd name="T8" fmla="+- 0 7680 6614"/>
              <a:gd name="T9" fmla="*/ T8 w 1066"/>
              <a:gd name="T10" fmla="+- 0 17677 17152"/>
              <a:gd name="T11" fmla="*/ 17677 h 1049"/>
              <a:gd name="T12" fmla="+- 0 7680 6614"/>
              <a:gd name="T13" fmla="*/ T12 w 1066"/>
              <a:gd name="T14" fmla="+- 0 17677 17152"/>
              <a:gd name="T15" fmla="*/ 17677 h 1049"/>
              <a:gd name="T16" fmla="+- 0 7147 6614"/>
              <a:gd name="T17" fmla="*/ T16 w 1066"/>
              <a:gd name="T18" fmla="+- 0 18201 17152"/>
              <a:gd name="T19" fmla="*/ 18201 h 1049"/>
              <a:gd name="T20" fmla="+- 0 7147 6614"/>
              <a:gd name="T21" fmla="*/ T20 w 1066"/>
              <a:gd name="T22" fmla="+- 0 18201 17152"/>
              <a:gd name="T23" fmla="*/ 18201 h 1049"/>
              <a:gd name="T24" fmla="+- 0 7147 6614"/>
              <a:gd name="T25" fmla="*/ T24 w 1066"/>
              <a:gd name="T26" fmla="+- 0 18201 17152"/>
              <a:gd name="T27" fmla="*/ 18201 h 1049"/>
              <a:gd name="T28" fmla="+- 0 6614 6614"/>
              <a:gd name="T29" fmla="*/ T28 w 1066"/>
              <a:gd name="T30" fmla="+- 0 17677 17152"/>
              <a:gd name="T31" fmla="*/ 17677 h 1049"/>
              <a:gd name="T32" fmla="+- 0 6614 6614"/>
              <a:gd name="T33" fmla="*/ T32 w 1066"/>
              <a:gd name="T34" fmla="+- 0 17677 17152"/>
              <a:gd name="T35" fmla="*/ 17677 h 1049"/>
              <a:gd name="T36" fmla="+- 0 6614 6614"/>
              <a:gd name="T37" fmla="*/ T36 w 1066"/>
              <a:gd name="T38" fmla="+- 0 17677 17152"/>
              <a:gd name="T39" fmla="*/ 17677 h 1049"/>
              <a:gd name="T40" fmla="+- 0 7147 6614"/>
              <a:gd name="T41" fmla="*/ T40 w 1066"/>
              <a:gd name="T42" fmla="+- 0 17152 17152"/>
              <a:gd name="T43" fmla="*/ 17152 h 1049"/>
              <a:gd name="T44" fmla="+- 0 7147 6614"/>
              <a:gd name="T45" fmla="*/ T44 w 1066"/>
              <a:gd name="T46" fmla="+- 0 17152 17152"/>
              <a:gd name="T47" fmla="*/ 17152 h 10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1066" h="1049">
                <a:moveTo>
                  <a:pt x="533" y="0"/>
                </a:moveTo>
                <a:cubicBezTo>
                  <a:pt x="827" y="0"/>
                  <a:pt x="1066" y="235"/>
                  <a:pt x="1066" y="525"/>
                </a:cubicBezTo>
                <a:cubicBezTo>
                  <a:pt x="1066" y="525"/>
                  <a:pt x="1066" y="525"/>
                  <a:pt x="1066" y="525"/>
                </a:cubicBezTo>
                <a:lnTo>
                  <a:pt x="1066" y="525"/>
                </a:lnTo>
                <a:cubicBezTo>
                  <a:pt x="1066" y="814"/>
                  <a:pt x="827" y="1049"/>
                  <a:pt x="533" y="1049"/>
                </a:cubicBezTo>
                <a:cubicBezTo>
                  <a:pt x="533" y="1049"/>
                  <a:pt x="533" y="1049"/>
                  <a:pt x="533" y="1049"/>
                </a:cubicBezTo>
                <a:lnTo>
                  <a:pt x="533" y="1049"/>
                </a:lnTo>
                <a:cubicBezTo>
                  <a:pt x="239" y="1049"/>
                  <a:pt x="0" y="814"/>
                  <a:pt x="0" y="525"/>
                </a:cubicBezTo>
                <a:cubicBezTo>
                  <a:pt x="0" y="525"/>
                  <a:pt x="0" y="525"/>
                  <a:pt x="0" y="525"/>
                </a:cubicBezTo>
                <a:lnTo>
                  <a:pt x="0" y="525"/>
                </a:lnTo>
                <a:cubicBezTo>
                  <a:pt x="0" y="235"/>
                  <a:pt x="239" y="0"/>
                  <a:pt x="533" y="0"/>
                </a:cubicBezTo>
                <a:cubicBezTo>
                  <a:pt x="533" y="0"/>
                  <a:pt x="533" y="0"/>
                  <a:pt x="533" y="0"/>
                </a:cubicBez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1" name="Freeform 50"/>
          <p:cNvSpPr>
            <a:spLocks noChangeArrowheads="1"/>
          </p:cNvSpPr>
          <p:nvPr/>
        </p:nvSpPr>
        <p:spPr bwMode="auto">
          <a:xfrm>
            <a:off x="2994269" y="5926810"/>
            <a:ext cx="266700" cy="125413"/>
          </a:xfrm>
          <a:custGeom>
            <a:avLst/>
            <a:gdLst>
              <a:gd name="T0" fmla="+- 0 7604 6862"/>
              <a:gd name="T1" fmla="*/ T0 w 743"/>
              <a:gd name="T2" fmla="+- 0 17677 17327"/>
              <a:gd name="T3" fmla="*/ 17677 h 350"/>
              <a:gd name="T4" fmla="+- 0 6862 6862"/>
              <a:gd name="T5" fmla="*/ T4 w 743"/>
              <a:gd name="T6" fmla="+- 0 17327 17327"/>
              <a:gd name="T7" fmla="*/ 17327 h 350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743" h="350">
                <a:moveTo>
                  <a:pt x="742" y="35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2" name="Freeform 49"/>
          <p:cNvSpPr>
            <a:spLocks noChangeArrowheads="1"/>
          </p:cNvSpPr>
          <p:nvPr/>
        </p:nvSpPr>
        <p:spPr bwMode="auto">
          <a:xfrm>
            <a:off x="2994269" y="5926810"/>
            <a:ext cx="0" cy="250825"/>
          </a:xfrm>
          <a:custGeom>
            <a:avLst/>
            <a:gdLst>
              <a:gd name="T0" fmla="+- 0 17327 17327"/>
              <a:gd name="T1" fmla="*/ 17327 h 700"/>
              <a:gd name="T2" fmla="+- 0 18026 17327"/>
              <a:gd name="T3" fmla="*/ 18026 h 700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700">
                <a:moveTo>
                  <a:pt x="0" y="0"/>
                </a:moveTo>
                <a:lnTo>
                  <a:pt x="0" y="69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3" name="Freeform 48"/>
          <p:cNvSpPr>
            <a:spLocks noChangeArrowheads="1"/>
          </p:cNvSpPr>
          <p:nvPr/>
        </p:nvSpPr>
        <p:spPr bwMode="auto">
          <a:xfrm>
            <a:off x="2994269" y="6052223"/>
            <a:ext cx="266700" cy="125412"/>
          </a:xfrm>
          <a:custGeom>
            <a:avLst/>
            <a:gdLst>
              <a:gd name="T0" fmla="+- 0 6862 6862"/>
              <a:gd name="T1" fmla="*/ T0 w 743"/>
              <a:gd name="T2" fmla="+- 0 18026 17677"/>
              <a:gd name="T3" fmla="*/ 18026 h 350"/>
              <a:gd name="T4" fmla="+- 0 7604 6862"/>
              <a:gd name="T5" fmla="*/ T4 w 743"/>
              <a:gd name="T6" fmla="+- 0 17677 17677"/>
              <a:gd name="T7" fmla="*/ 17677 h 350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743" h="350">
                <a:moveTo>
                  <a:pt x="0" y="349"/>
                </a:moveTo>
                <a:lnTo>
                  <a:pt x="74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pic>
        <p:nvPicPr>
          <p:cNvPr id="44" name="Picture 47" descr="image164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44" y="5180685"/>
            <a:ext cx="2079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" name="Freeform 46"/>
          <p:cNvSpPr>
            <a:spLocks noChangeArrowheads="1"/>
          </p:cNvSpPr>
          <p:nvPr/>
        </p:nvSpPr>
        <p:spPr bwMode="auto">
          <a:xfrm>
            <a:off x="752719" y="5185448"/>
            <a:ext cx="198437" cy="996950"/>
          </a:xfrm>
          <a:custGeom>
            <a:avLst/>
            <a:gdLst>
              <a:gd name="T0" fmla="+- 0 638 638"/>
              <a:gd name="T1" fmla="*/ T0 w 552"/>
              <a:gd name="T2" fmla="+- 0 18036 15267"/>
              <a:gd name="T3" fmla="*/ 18036 h 2769"/>
              <a:gd name="T4" fmla="+- 0 1189 638"/>
              <a:gd name="T5" fmla="*/ T4 w 552"/>
              <a:gd name="T6" fmla="+- 0 18036 15267"/>
              <a:gd name="T7" fmla="*/ 18036 h 2769"/>
              <a:gd name="T8" fmla="+- 0 1189 638"/>
              <a:gd name="T9" fmla="*/ T8 w 552"/>
              <a:gd name="T10" fmla="+- 0 15267 15267"/>
              <a:gd name="T11" fmla="*/ 15267 h 2769"/>
              <a:gd name="T12" fmla="+- 0 638 638"/>
              <a:gd name="T13" fmla="*/ T12 w 552"/>
              <a:gd name="T14" fmla="+- 0 15267 15267"/>
              <a:gd name="T15" fmla="*/ 15267 h 2769"/>
              <a:gd name="T16" fmla="+- 0 638 638"/>
              <a:gd name="T17" fmla="*/ T16 w 552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552" h="2769">
                <a:moveTo>
                  <a:pt x="0" y="2769"/>
                </a:moveTo>
                <a:lnTo>
                  <a:pt x="551" y="2769"/>
                </a:lnTo>
                <a:lnTo>
                  <a:pt x="551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6" name="Freeform 45"/>
          <p:cNvSpPr>
            <a:spLocks noChangeArrowheads="1"/>
          </p:cNvSpPr>
          <p:nvPr/>
        </p:nvSpPr>
        <p:spPr bwMode="auto">
          <a:xfrm>
            <a:off x="1881431" y="5185448"/>
            <a:ext cx="130175" cy="996950"/>
          </a:xfrm>
          <a:custGeom>
            <a:avLst/>
            <a:gdLst>
              <a:gd name="T0" fmla="+- 0 3771 3771"/>
              <a:gd name="T1" fmla="*/ T0 w 364"/>
              <a:gd name="T2" fmla="+- 0 18036 15267"/>
              <a:gd name="T3" fmla="*/ 18036 h 2769"/>
              <a:gd name="T4" fmla="+- 0 4134 3771"/>
              <a:gd name="T5" fmla="*/ T4 w 364"/>
              <a:gd name="T6" fmla="+- 0 18036 15267"/>
              <a:gd name="T7" fmla="*/ 18036 h 2769"/>
              <a:gd name="T8" fmla="+- 0 4134 3771"/>
              <a:gd name="T9" fmla="*/ T8 w 364"/>
              <a:gd name="T10" fmla="+- 0 15267 15267"/>
              <a:gd name="T11" fmla="*/ 15267 h 2769"/>
              <a:gd name="T12" fmla="+- 0 3771 3771"/>
              <a:gd name="T13" fmla="*/ T12 w 364"/>
              <a:gd name="T14" fmla="+- 0 15267 15267"/>
              <a:gd name="T15" fmla="*/ 15267 h 2769"/>
              <a:gd name="T16" fmla="+- 0 3771 3771"/>
              <a:gd name="T17" fmla="*/ T16 w 364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64" h="2769">
                <a:moveTo>
                  <a:pt x="0" y="2769"/>
                </a:moveTo>
                <a:lnTo>
                  <a:pt x="363" y="2769"/>
                </a:lnTo>
                <a:lnTo>
                  <a:pt x="363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7" name="Freeform 44"/>
          <p:cNvSpPr>
            <a:spLocks noChangeArrowheads="1"/>
          </p:cNvSpPr>
          <p:nvPr/>
        </p:nvSpPr>
        <p:spPr bwMode="auto">
          <a:xfrm>
            <a:off x="1881431" y="5185448"/>
            <a:ext cx="130175" cy="996950"/>
          </a:xfrm>
          <a:custGeom>
            <a:avLst/>
            <a:gdLst>
              <a:gd name="T0" fmla="+- 0 3771 3771"/>
              <a:gd name="T1" fmla="*/ T0 w 364"/>
              <a:gd name="T2" fmla="+- 0 18036 15267"/>
              <a:gd name="T3" fmla="*/ 18036 h 2769"/>
              <a:gd name="T4" fmla="+- 0 4134 3771"/>
              <a:gd name="T5" fmla="*/ T4 w 364"/>
              <a:gd name="T6" fmla="+- 0 18036 15267"/>
              <a:gd name="T7" fmla="*/ 18036 h 2769"/>
              <a:gd name="T8" fmla="+- 0 4134 3771"/>
              <a:gd name="T9" fmla="*/ T8 w 364"/>
              <a:gd name="T10" fmla="+- 0 15267 15267"/>
              <a:gd name="T11" fmla="*/ 15267 h 2769"/>
              <a:gd name="T12" fmla="+- 0 3771 3771"/>
              <a:gd name="T13" fmla="*/ T12 w 364"/>
              <a:gd name="T14" fmla="+- 0 15267 15267"/>
              <a:gd name="T15" fmla="*/ 15267 h 2769"/>
              <a:gd name="T16" fmla="+- 0 3771 3771"/>
              <a:gd name="T17" fmla="*/ T16 w 364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64" h="2769">
                <a:moveTo>
                  <a:pt x="0" y="2769"/>
                </a:moveTo>
                <a:lnTo>
                  <a:pt x="363" y="2769"/>
                </a:lnTo>
                <a:lnTo>
                  <a:pt x="363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8" name="Freeform 43"/>
          <p:cNvSpPr>
            <a:spLocks noChangeArrowheads="1"/>
          </p:cNvSpPr>
          <p:nvPr/>
        </p:nvSpPr>
        <p:spPr bwMode="auto">
          <a:xfrm>
            <a:off x="3697531" y="5277523"/>
            <a:ext cx="0" cy="692150"/>
          </a:xfrm>
          <a:custGeom>
            <a:avLst/>
            <a:gdLst>
              <a:gd name="T0" fmla="+- 0 17442 15522"/>
              <a:gd name="T1" fmla="*/ 17442 h 1921"/>
              <a:gd name="T2" fmla="+- 0 15522 15522"/>
              <a:gd name="T3" fmla="*/ 15522 h 1921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1921">
                <a:moveTo>
                  <a:pt x="0" y="1920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9" name="Freeform 42"/>
          <p:cNvSpPr>
            <a:spLocks noChangeArrowheads="1"/>
          </p:cNvSpPr>
          <p:nvPr/>
        </p:nvSpPr>
        <p:spPr bwMode="auto">
          <a:xfrm>
            <a:off x="2135431" y="5263235"/>
            <a:ext cx="1562100" cy="3175"/>
          </a:xfrm>
          <a:custGeom>
            <a:avLst/>
            <a:gdLst>
              <a:gd name="T0" fmla="+- 0 8814 4477"/>
              <a:gd name="T1" fmla="*/ T0 w 4338"/>
              <a:gd name="T2" fmla="+- 0 15491 15483"/>
              <a:gd name="T3" fmla="*/ 15491 h 8"/>
              <a:gd name="T4" fmla="+- 0 4477 4477"/>
              <a:gd name="T5" fmla="*/ T4 w 4338"/>
              <a:gd name="T6" fmla="+- 0 15483 15483"/>
              <a:gd name="T7" fmla="*/ 15483 h 8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4338" h="8">
                <a:moveTo>
                  <a:pt x="4337" y="8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0" name="Freeform 41"/>
          <p:cNvSpPr>
            <a:spLocks noChangeArrowheads="1"/>
          </p:cNvSpPr>
          <p:nvPr/>
        </p:nvSpPr>
        <p:spPr bwMode="auto">
          <a:xfrm>
            <a:off x="2011606" y="5185448"/>
            <a:ext cx="133350" cy="996950"/>
          </a:xfrm>
          <a:custGeom>
            <a:avLst/>
            <a:gdLst>
              <a:gd name="T0" fmla="+- 0 4134 4134"/>
              <a:gd name="T1" fmla="*/ T0 w 370"/>
              <a:gd name="T2" fmla="+- 0 18036 15267"/>
              <a:gd name="T3" fmla="*/ 18036 h 2769"/>
              <a:gd name="T4" fmla="+- 0 4504 4134"/>
              <a:gd name="T5" fmla="*/ T4 w 370"/>
              <a:gd name="T6" fmla="+- 0 18036 15267"/>
              <a:gd name="T7" fmla="*/ 18036 h 2769"/>
              <a:gd name="T8" fmla="+- 0 4504 4134"/>
              <a:gd name="T9" fmla="*/ T8 w 370"/>
              <a:gd name="T10" fmla="+- 0 15267 15267"/>
              <a:gd name="T11" fmla="*/ 15267 h 2769"/>
              <a:gd name="T12" fmla="+- 0 4134 4134"/>
              <a:gd name="T13" fmla="*/ T12 w 370"/>
              <a:gd name="T14" fmla="+- 0 15267 15267"/>
              <a:gd name="T15" fmla="*/ 15267 h 2769"/>
              <a:gd name="T16" fmla="+- 0 4134 4134"/>
              <a:gd name="T17" fmla="*/ T16 w 370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70" h="2769">
                <a:moveTo>
                  <a:pt x="0" y="2769"/>
                </a:moveTo>
                <a:lnTo>
                  <a:pt x="370" y="2769"/>
                </a:lnTo>
                <a:lnTo>
                  <a:pt x="370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1" name="Freeform 40"/>
          <p:cNvSpPr>
            <a:spLocks noChangeArrowheads="1"/>
          </p:cNvSpPr>
          <p:nvPr/>
        </p:nvSpPr>
        <p:spPr bwMode="auto">
          <a:xfrm>
            <a:off x="2011606" y="5185448"/>
            <a:ext cx="133350" cy="996950"/>
          </a:xfrm>
          <a:custGeom>
            <a:avLst/>
            <a:gdLst>
              <a:gd name="T0" fmla="+- 0 4134 4134"/>
              <a:gd name="T1" fmla="*/ T0 w 370"/>
              <a:gd name="T2" fmla="+- 0 18036 15267"/>
              <a:gd name="T3" fmla="*/ 18036 h 2769"/>
              <a:gd name="T4" fmla="+- 0 4504 4134"/>
              <a:gd name="T5" fmla="*/ T4 w 370"/>
              <a:gd name="T6" fmla="+- 0 18036 15267"/>
              <a:gd name="T7" fmla="*/ 18036 h 2769"/>
              <a:gd name="T8" fmla="+- 0 4504 4134"/>
              <a:gd name="T9" fmla="*/ T8 w 370"/>
              <a:gd name="T10" fmla="+- 0 15267 15267"/>
              <a:gd name="T11" fmla="*/ 15267 h 2769"/>
              <a:gd name="T12" fmla="+- 0 4134 4134"/>
              <a:gd name="T13" fmla="*/ T12 w 370"/>
              <a:gd name="T14" fmla="+- 0 15267 15267"/>
              <a:gd name="T15" fmla="*/ 15267 h 2769"/>
              <a:gd name="T16" fmla="+- 0 4134 4134"/>
              <a:gd name="T17" fmla="*/ T16 w 370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70" h="2769">
                <a:moveTo>
                  <a:pt x="0" y="2769"/>
                </a:moveTo>
                <a:lnTo>
                  <a:pt x="370" y="2769"/>
                </a:lnTo>
                <a:lnTo>
                  <a:pt x="370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2" name="AutoShape 39"/>
          <p:cNvSpPr>
            <a:spLocks noChangeArrowheads="1"/>
          </p:cNvSpPr>
          <p:nvPr/>
        </p:nvSpPr>
        <p:spPr bwMode="auto">
          <a:xfrm>
            <a:off x="6294681" y="5490248"/>
            <a:ext cx="573088" cy="622300"/>
          </a:xfrm>
          <a:custGeom>
            <a:avLst/>
            <a:gdLst>
              <a:gd name="T0" fmla="+- 0 16370 16030"/>
              <a:gd name="T1" fmla="*/ T0 w 1593"/>
              <a:gd name="T2" fmla="+- 0 17715 16114"/>
              <a:gd name="T3" fmla="*/ 17715 h 1731"/>
              <a:gd name="T4" fmla="+- 0 16484 16030"/>
              <a:gd name="T5" fmla="*/ T4 w 1593"/>
              <a:gd name="T6" fmla="+- 0 17765 16114"/>
              <a:gd name="T7" fmla="*/ 17765 h 1731"/>
              <a:gd name="T8" fmla="+- 0 16561 16030"/>
              <a:gd name="T9" fmla="*/ T8 w 1593"/>
              <a:gd name="T10" fmla="+- 0 17788 16114"/>
              <a:gd name="T11" fmla="*/ 17788 h 1731"/>
              <a:gd name="T12" fmla="+- 0 16681 16030"/>
              <a:gd name="T13" fmla="*/ T12 w 1593"/>
              <a:gd name="T14" fmla="+- 0 17807 16114"/>
              <a:gd name="T15" fmla="*/ 17807 h 1731"/>
              <a:gd name="T16" fmla="+- 0 16760 16030"/>
              <a:gd name="T17" fmla="*/ T16 w 1593"/>
              <a:gd name="T18" fmla="+- 0 17810 16114"/>
              <a:gd name="T19" fmla="*/ 17810 h 1731"/>
              <a:gd name="T20" fmla="+- 0 16879 16030"/>
              <a:gd name="T21" fmla="*/ T20 w 1593"/>
              <a:gd name="T22" fmla="+- 0 17800 16114"/>
              <a:gd name="T23" fmla="*/ 17800 h 1731"/>
              <a:gd name="T24" fmla="+- 0 16956 16030"/>
              <a:gd name="T25" fmla="*/ T24 w 1593"/>
              <a:gd name="T26" fmla="+- 0 17784 16114"/>
              <a:gd name="T27" fmla="*/ 17784 h 1731"/>
              <a:gd name="T28" fmla="+- 0 17070 16030"/>
              <a:gd name="T29" fmla="*/ T28 w 1593"/>
              <a:gd name="T30" fmla="+- 0 17746 16114"/>
              <a:gd name="T31" fmla="*/ 17746 h 1731"/>
              <a:gd name="T32" fmla="+- 0 17142 16030"/>
              <a:gd name="T33" fmla="*/ T32 w 1593"/>
              <a:gd name="T34" fmla="+- 0 17712 16114"/>
              <a:gd name="T35" fmla="*/ 17712 h 1731"/>
              <a:gd name="T36" fmla="+- 0 17245 16030"/>
              <a:gd name="T37" fmla="*/ T36 w 1593"/>
              <a:gd name="T38" fmla="+- 0 17647 16114"/>
              <a:gd name="T39" fmla="*/ 17647 h 1731"/>
              <a:gd name="T40" fmla="+- 0 17308 16030"/>
              <a:gd name="T41" fmla="*/ T40 w 1593"/>
              <a:gd name="T42" fmla="+- 0 17596 16114"/>
              <a:gd name="T43" fmla="*/ 17596 h 1731"/>
              <a:gd name="T44" fmla="+- 0 17394 16030"/>
              <a:gd name="T45" fmla="*/ T44 w 1593"/>
              <a:gd name="T46" fmla="+- 0 17505 16114"/>
              <a:gd name="T47" fmla="*/ 17505 h 1731"/>
              <a:gd name="T48" fmla="+- 0 17445 16030"/>
              <a:gd name="T49" fmla="*/ T48 w 1593"/>
              <a:gd name="T50" fmla="+- 0 17437 16114"/>
              <a:gd name="T51" fmla="*/ 17437 h 1731"/>
              <a:gd name="T52" fmla="+- 0 17508 16030"/>
              <a:gd name="T53" fmla="*/ T52 w 1593"/>
              <a:gd name="T54" fmla="+- 0 17325 16114"/>
              <a:gd name="T55" fmla="*/ 17325 h 1731"/>
              <a:gd name="T56" fmla="+- 0 17539 16030"/>
              <a:gd name="T57" fmla="*/ T56 w 1593"/>
              <a:gd name="T58" fmla="+- 0 17249 16114"/>
              <a:gd name="T59" fmla="*/ 17249 h 1731"/>
              <a:gd name="T60" fmla="+- 0 17572 16030"/>
              <a:gd name="T61" fmla="*/ T60 w 1593"/>
              <a:gd name="T62" fmla="+- 0 17130 16114"/>
              <a:gd name="T63" fmla="*/ 17130 h 1731"/>
              <a:gd name="T64" fmla="+- 0 17584 16030"/>
              <a:gd name="T65" fmla="*/ T64 w 1593"/>
              <a:gd name="T66" fmla="+- 0 17051 16114"/>
              <a:gd name="T67" fmla="*/ 17051 h 1731"/>
              <a:gd name="T68" fmla="+- 0 17587 16030"/>
              <a:gd name="T69" fmla="*/ T68 w 1593"/>
              <a:gd name="T70" fmla="+- 0 16930 16114"/>
              <a:gd name="T71" fmla="*/ 16930 h 1731"/>
              <a:gd name="T72" fmla="+- 0 17579 16030"/>
              <a:gd name="T73" fmla="*/ T72 w 1593"/>
              <a:gd name="T74" fmla="+- 0 16852 16114"/>
              <a:gd name="T75" fmla="*/ 16852 h 1731"/>
              <a:gd name="T76" fmla="+- 0 17554 16030"/>
              <a:gd name="T77" fmla="*/ T76 w 1593"/>
              <a:gd name="T78" fmla="+- 0 16735 16114"/>
              <a:gd name="T79" fmla="*/ 16735 h 1731"/>
              <a:gd name="T80" fmla="+- 0 17528 16030"/>
              <a:gd name="T81" fmla="*/ T80 w 1593"/>
              <a:gd name="T82" fmla="+- 0 16661 16114"/>
              <a:gd name="T83" fmla="*/ 16661 h 1731"/>
              <a:gd name="T84" fmla="+- 0 17475 16030"/>
              <a:gd name="T85" fmla="*/ T84 w 1593"/>
              <a:gd name="T86" fmla="+- 0 16553 16114"/>
              <a:gd name="T87" fmla="*/ 16553 h 1731"/>
              <a:gd name="T88" fmla="+- 0 17432 16030"/>
              <a:gd name="T89" fmla="*/ T88 w 1593"/>
              <a:gd name="T90" fmla="+- 0 16486 16114"/>
              <a:gd name="T91" fmla="*/ 16486 h 1731"/>
              <a:gd name="T92" fmla="+- 0 17353 16030"/>
              <a:gd name="T93" fmla="*/ T92 w 1593"/>
              <a:gd name="T94" fmla="+- 0 16393 16114"/>
              <a:gd name="T95" fmla="*/ 16393 h 1731"/>
              <a:gd name="T96" fmla="+- 0 17293 16030"/>
              <a:gd name="T97" fmla="*/ T96 w 1593"/>
              <a:gd name="T98" fmla="+- 0 16337 16114"/>
              <a:gd name="T99" fmla="*/ 16337 h 1731"/>
              <a:gd name="T100" fmla="+- 0 17189 16030"/>
              <a:gd name="T101" fmla="*/ T100 w 1593"/>
              <a:gd name="T102" fmla="+- 0 16264 16114"/>
              <a:gd name="T103" fmla="*/ 16264 h 1731"/>
              <a:gd name="T104" fmla="+- 0 17116 16030"/>
              <a:gd name="T105" fmla="*/ T104 w 1593"/>
              <a:gd name="T106" fmla="+- 0 16225 16114"/>
              <a:gd name="T107" fmla="*/ 16225 h 1731"/>
              <a:gd name="T108" fmla="+- 0 17000 16030"/>
              <a:gd name="T109" fmla="*/ T108 w 1593"/>
              <a:gd name="T110" fmla="+- 0 16182 16114"/>
              <a:gd name="T111" fmla="*/ 16182 h 1731"/>
              <a:gd name="T112" fmla="+- 0 16923 16030"/>
              <a:gd name="T113" fmla="*/ T112 w 1593"/>
              <a:gd name="T114" fmla="+- 0 16163 16114"/>
              <a:gd name="T115" fmla="*/ 16163 h 1731"/>
              <a:gd name="T116" fmla="+- 0 16803 16030"/>
              <a:gd name="T117" fmla="*/ T116 w 1593"/>
              <a:gd name="T118" fmla="+- 0 16150 16114"/>
              <a:gd name="T119" fmla="*/ 16150 h 1731"/>
              <a:gd name="T120" fmla="+- 0 16724 16030"/>
              <a:gd name="T121" fmla="*/ T120 w 1593"/>
              <a:gd name="T122" fmla="+- 0 16151 16114"/>
              <a:gd name="T123" fmla="*/ 16151 h 1731"/>
              <a:gd name="T124" fmla="+- 0 16605 16030"/>
              <a:gd name="T125" fmla="*/ T124 w 1593"/>
              <a:gd name="T126" fmla="+- 0 16166 16114"/>
              <a:gd name="T127" fmla="*/ 16166 h 1731"/>
              <a:gd name="T128" fmla="+- 0 16529 16030"/>
              <a:gd name="T129" fmla="*/ T128 w 1593"/>
              <a:gd name="T130" fmla="+- 0 16186 16114"/>
              <a:gd name="T131" fmla="*/ 16186 h 1731"/>
              <a:gd name="T132" fmla="+- 0 16417 16030"/>
              <a:gd name="T133" fmla="*/ T132 w 1593"/>
              <a:gd name="T134" fmla="+- 0 16230 16114"/>
              <a:gd name="T135" fmla="*/ 16230 h 1731"/>
              <a:gd name="T136" fmla="+- 0 16347 16030"/>
              <a:gd name="T137" fmla="*/ T136 w 1593"/>
              <a:gd name="T138" fmla="+- 0 16267 16114"/>
              <a:gd name="T139" fmla="*/ 16267 h 1731"/>
              <a:gd name="T140" fmla="+- 0 16246 16030"/>
              <a:gd name="T141" fmla="*/ T140 w 1593"/>
              <a:gd name="T142" fmla="+- 0 16337 16114"/>
              <a:gd name="T143" fmla="*/ 16337 h 1731"/>
              <a:gd name="T144" fmla="+- 0 16187 16030"/>
              <a:gd name="T145" fmla="*/ T144 w 1593"/>
              <a:gd name="T146" fmla="+- 0 16391 16114"/>
              <a:gd name="T147" fmla="*/ 16391 h 1731"/>
              <a:gd name="T148" fmla="+- 0 16224 16030"/>
              <a:gd name="T149" fmla="*/ T148 w 1593"/>
              <a:gd name="T150" fmla="+- 0 16310 16114"/>
              <a:gd name="T151" fmla="*/ 16310 h 1731"/>
              <a:gd name="T152" fmla="+- 0 16402 16030"/>
              <a:gd name="T153" fmla="*/ T152 w 1593"/>
              <a:gd name="T154" fmla="+- 0 16198 16114"/>
              <a:gd name="T155" fmla="*/ 16198 h 1731"/>
              <a:gd name="T156" fmla="+- 0 16599 16030"/>
              <a:gd name="T157" fmla="*/ T156 w 1593"/>
              <a:gd name="T158" fmla="+- 0 16132 16114"/>
              <a:gd name="T159" fmla="*/ 16132 h 1731"/>
              <a:gd name="T160" fmla="+- 0 16805 16030"/>
              <a:gd name="T161" fmla="*/ T160 w 1593"/>
              <a:gd name="T162" fmla="+- 0 16115 16114"/>
              <a:gd name="T163" fmla="*/ 16115 h 1731"/>
              <a:gd name="T164" fmla="+- 0 17011 16030"/>
              <a:gd name="T165" fmla="*/ T164 w 1593"/>
              <a:gd name="T166" fmla="+- 0 16148 16114"/>
              <a:gd name="T167" fmla="*/ 16148 h 1731"/>
              <a:gd name="T168" fmla="+- 0 17207 16030"/>
              <a:gd name="T169" fmla="*/ T168 w 1593"/>
              <a:gd name="T170" fmla="+- 0 16234 16114"/>
              <a:gd name="T171" fmla="*/ 16234 h 1731"/>
              <a:gd name="T172" fmla="+- 0 17378 16030"/>
              <a:gd name="T173" fmla="*/ T172 w 1593"/>
              <a:gd name="T174" fmla="+- 0 16368 16114"/>
              <a:gd name="T175" fmla="*/ 16368 h 1731"/>
              <a:gd name="T176" fmla="+- 0 17506 16030"/>
              <a:gd name="T177" fmla="*/ T176 w 1593"/>
              <a:gd name="T178" fmla="+- 0 16535 16114"/>
              <a:gd name="T179" fmla="*/ 16535 h 1731"/>
              <a:gd name="T180" fmla="+- 0 17588 16030"/>
              <a:gd name="T181" fmla="*/ T180 w 1593"/>
              <a:gd name="T182" fmla="+- 0 16725 16114"/>
              <a:gd name="T183" fmla="*/ 16725 h 1731"/>
              <a:gd name="T184" fmla="+- 0 17622 16030"/>
              <a:gd name="T185" fmla="*/ T184 w 1593"/>
              <a:gd name="T186" fmla="+- 0 16929 16114"/>
              <a:gd name="T187" fmla="*/ 16929 h 1731"/>
              <a:gd name="T188" fmla="+- 0 17607 16030"/>
              <a:gd name="T189" fmla="*/ T188 w 1593"/>
              <a:gd name="T190" fmla="+- 0 17137 16114"/>
              <a:gd name="T191" fmla="*/ 17137 h 1731"/>
              <a:gd name="T192" fmla="+- 0 17540 16030"/>
              <a:gd name="T193" fmla="*/ T192 w 1593"/>
              <a:gd name="T194" fmla="+- 0 17341 16114"/>
              <a:gd name="T195" fmla="*/ 17341 h 1731"/>
              <a:gd name="T196" fmla="+- 0 17422 16030"/>
              <a:gd name="T197" fmla="*/ T196 w 1593"/>
              <a:gd name="T198" fmla="+- 0 17527 16114"/>
              <a:gd name="T199" fmla="*/ 17527 h 1731"/>
              <a:gd name="T200" fmla="+- 0 17265 16030"/>
              <a:gd name="T201" fmla="*/ T200 w 1593"/>
              <a:gd name="T202" fmla="+- 0 17676 16114"/>
              <a:gd name="T203" fmla="*/ 17676 h 1731"/>
              <a:gd name="T204" fmla="+- 0 17083 16030"/>
              <a:gd name="T205" fmla="*/ T204 w 1593"/>
              <a:gd name="T206" fmla="+- 0 17778 16114"/>
              <a:gd name="T207" fmla="*/ 17778 h 1731"/>
              <a:gd name="T208" fmla="+- 0 16884 16030"/>
              <a:gd name="T209" fmla="*/ T208 w 1593"/>
              <a:gd name="T210" fmla="+- 0 17835 16114"/>
              <a:gd name="T211" fmla="*/ 17835 h 1731"/>
              <a:gd name="T212" fmla="+- 0 16677 16030"/>
              <a:gd name="T213" fmla="*/ T212 w 1593"/>
              <a:gd name="T214" fmla="+- 0 17842 16114"/>
              <a:gd name="T215" fmla="*/ 17842 h 1731"/>
              <a:gd name="T216" fmla="+- 0 16472 16030"/>
              <a:gd name="T217" fmla="*/ T216 w 1593"/>
              <a:gd name="T218" fmla="+- 0 17798 16114"/>
              <a:gd name="T219" fmla="*/ 17798 h 1731"/>
              <a:gd name="T220" fmla="+- 0 16265 16030"/>
              <a:gd name="T221" fmla="*/ T220 w 1593"/>
              <a:gd name="T222" fmla="+- 0 17693 16114"/>
              <a:gd name="T223" fmla="*/ 17693 h 17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</a:cxnLst>
            <a:rect l="0" t="0" r="r" b="b"/>
            <a:pathLst>
              <a:path w="1593" h="1731">
                <a:moveTo>
                  <a:pt x="253" y="1549"/>
                </a:moveTo>
                <a:lnTo>
                  <a:pt x="305" y="1581"/>
                </a:lnTo>
                <a:lnTo>
                  <a:pt x="304" y="1581"/>
                </a:lnTo>
                <a:lnTo>
                  <a:pt x="341" y="1602"/>
                </a:lnTo>
                <a:lnTo>
                  <a:pt x="340" y="1601"/>
                </a:lnTo>
                <a:lnTo>
                  <a:pt x="379" y="1620"/>
                </a:lnTo>
                <a:lnTo>
                  <a:pt x="378" y="1620"/>
                </a:lnTo>
                <a:lnTo>
                  <a:pt x="416" y="1636"/>
                </a:lnTo>
                <a:lnTo>
                  <a:pt x="415" y="1636"/>
                </a:lnTo>
                <a:lnTo>
                  <a:pt x="454" y="1651"/>
                </a:lnTo>
                <a:lnTo>
                  <a:pt x="493" y="1663"/>
                </a:lnTo>
                <a:lnTo>
                  <a:pt x="492" y="1663"/>
                </a:lnTo>
                <a:lnTo>
                  <a:pt x="532" y="1674"/>
                </a:lnTo>
                <a:lnTo>
                  <a:pt x="531" y="1674"/>
                </a:lnTo>
                <a:lnTo>
                  <a:pt x="571" y="1682"/>
                </a:lnTo>
                <a:lnTo>
                  <a:pt x="570" y="1682"/>
                </a:lnTo>
                <a:lnTo>
                  <a:pt x="611" y="1688"/>
                </a:lnTo>
                <a:lnTo>
                  <a:pt x="610" y="1688"/>
                </a:lnTo>
                <a:lnTo>
                  <a:pt x="651" y="1693"/>
                </a:lnTo>
                <a:lnTo>
                  <a:pt x="650" y="1692"/>
                </a:lnTo>
                <a:lnTo>
                  <a:pt x="691" y="1695"/>
                </a:lnTo>
                <a:lnTo>
                  <a:pt x="690" y="1695"/>
                </a:lnTo>
                <a:lnTo>
                  <a:pt x="730" y="1696"/>
                </a:lnTo>
                <a:lnTo>
                  <a:pt x="770" y="1694"/>
                </a:lnTo>
                <a:lnTo>
                  <a:pt x="769" y="1694"/>
                </a:lnTo>
                <a:lnTo>
                  <a:pt x="809" y="1691"/>
                </a:lnTo>
                <a:lnTo>
                  <a:pt x="808" y="1691"/>
                </a:lnTo>
                <a:lnTo>
                  <a:pt x="849" y="1686"/>
                </a:lnTo>
                <a:lnTo>
                  <a:pt x="848" y="1686"/>
                </a:lnTo>
                <a:lnTo>
                  <a:pt x="888" y="1679"/>
                </a:lnTo>
                <a:lnTo>
                  <a:pt x="887" y="1679"/>
                </a:lnTo>
                <a:lnTo>
                  <a:pt x="927" y="1670"/>
                </a:lnTo>
                <a:lnTo>
                  <a:pt x="926" y="1670"/>
                </a:lnTo>
                <a:lnTo>
                  <a:pt x="965" y="1659"/>
                </a:lnTo>
                <a:lnTo>
                  <a:pt x="964" y="1659"/>
                </a:lnTo>
                <a:lnTo>
                  <a:pt x="1003" y="1646"/>
                </a:lnTo>
                <a:lnTo>
                  <a:pt x="1002" y="1647"/>
                </a:lnTo>
                <a:lnTo>
                  <a:pt x="1040" y="1632"/>
                </a:lnTo>
                <a:lnTo>
                  <a:pt x="1039" y="1632"/>
                </a:lnTo>
                <a:lnTo>
                  <a:pt x="1077" y="1615"/>
                </a:lnTo>
                <a:lnTo>
                  <a:pt x="1076" y="1616"/>
                </a:lnTo>
                <a:lnTo>
                  <a:pt x="1112" y="1598"/>
                </a:lnTo>
                <a:lnTo>
                  <a:pt x="1148" y="1578"/>
                </a:lnTo>
                <a:lnTo>
                  <a:pt x="1147" y="1578"/>
                </a:lnTo>
                <a:lnTo>
                  <a:pt x="1182" y="1556"/>
                </a:lnTo>
                <a:lnTo>
                  <a:pt x="1181" y="1557"/>
                </a:lnTo>
                <a:lnTo>
                  <a:pt x="1215" y="1533"/>
                </a:lnTo>
                <a:lnTo>
                  <a:pt x="1214" y="1533"/>
                </a:lnTo>
                <a:lnTo>
                  <a:pt x="1247" y="1508"/>
                </a:lnTo>
                <a:lnTo>
                  <a:pt x="1278" y="1481"/>
                </a:lnTo>
                <a:lnTo>
                  <a:pt x="1278" y="1482"/>
                </a:lnTo>
                <a:lnTo>
                  <a:pt x="1308" y="1453"/>
                </a:lnTo>
                <a:lnTo>
                  <a:pt x="1337" y="1422"/>
                </a:lnTo>
                <a:lnTo>
                  <a:pt x="1337" y="1423"/>
                </a:lnTo>
                <a:lnTo>
                  <a:pt x="1364" y="1391"/>
                </a:lnTo>
                <a:lnTo>
                  <a:pt x="1391" y="1357"/>
                </a:lnTo>
                <a:lnTo>
                  <a:pt x="1390" y="1358"/>
                </a:lnTo>
                <a:lnTo>
                  <a:pt x="1416" y="1322"/>
                </a:lnTo>
                <a:lnTo>
                  <a:pt x="1415" y="1323"/>
                </a:lnTo>
                <a:lnTo>
                  <a:pt x="1439" y="1286"/>
                </a:lnTo>
                <a:lnTo>
                  <a:pt x="1438" y="1287"/>
                </a:lnTo>
                <a:lnTo>
                  <a:pt x="1459" y="1249"/>
                </a:lnTo>
                <a:lnTo>
                  <a:pt x="1459" y="1250"/>
                </a:lnTo>
                <a:lnTo>
                  <a:pt x="1478" y="1211"/>
                </a:lnTo>
                <a:lnTo>
                  <a:pt x="1478" y="1212"/>
                </a:lnTo>
                <a:lnTo>
                  <a:pt x="1495" y="1173"/>
                </a:lnTo>
                <a:lnTo>
                  <a:pt x="1495" y="1174"/>
                </a:lnTo>
                <a:lnTo>
                  <a:pt x="1510" y="1134"/>
                </a:lnTo>
                <a:lnTo>
                  <a:pt x="1509" y="1135"/>
                </a:lnTo>
                <a:lnTo>
                  <a:pt x="1523" y="1095"/>
                </a:lnTo>
                <a:lnTo>
                  <a:pt x="1522" y="1096"/>
                </a:lnTo>
                <a:lnTo>
                  <a:pt x="1533" y="1056"/>
                </a:lnTo>
                <a:lnTo>
                  <a:pt x="1533" y="1057"/>
                </a:lnTo>
                <a:lnTo>
                  <a:pt x="1542" y="1016"/>
                </a:lnTo>
                <a:lnTo>
                  <a:pt x="1542" y="1017"/>
                </a:lnTo>
                <a:lnTo>
                  <a:pt x="1549" y="977"/>
                </a:lnTo>
                <a:lnTo>
                  <a:pt x="1554" y="936"/>
                </a:lnTo>
                <a:lnTo>
                  <a:pt x="1554" y="937"/>
                </a:lnTo>
                <a:lnTo>
                  <a:pt x="1557" y="897"/>
                </a:lnTo>
                <a:lnTo>
                  <a:pt x="1556" y="897"/>
                </a:lnTo>
                <a:lnTo>
                  <a:pt x="1557" y="857"/>
                </a:lnTo>
                <a:lnTo>
                  <a:pt x="1557" y="816"/>
                </a:lnTo>
                <a:lnTo>
                  <a:pt x="1557" y="817"/>
                </a:lnTo>
                <a:lnTo>
                  <a:pt x="1554" y="777"/>
                </a:lnTo>
                <a:lnTo>
                  <a:pt x="1554" y="778"/>
                </a:lnTo>
                <a:lnTo>
                  <a:pt x="1549" y="737"/>
                </a:lnTo>
                <a:lnTo>
                  <a:pt x="1549" y="738"/>
                </a:lnTo>
                <a:lnTo>
                  <a:pt x="1543" y="698"/>
                </a:lnTo>
                <a:lnTo>
                  <a:pt x="1543" y="699"/>
                </a:lnTo>
                <a:lnTo>
                  <a:pt x="1534" y="660"/>
                </a:lnTo>
                <a:lnTo>
                  <a:pt x="1535" y="660"/>
                </a:lnTo>
                <a:lnTo>
                  <a:pt x="1524" y="621"/>
                </a:lnTo>
                <a:lnTo>
                  <a:pt x="1524" y="622"/>
                </a:lnTo>
                <a:lnTo>
                  <a:pt x="1512" y="583"/>
                </a:lnTo>
                <a:lnTo>
                  <a:pt x="1512" y="584"/>
                </a:lnTo>
                <a:lnTo>
                  <a:pt x="1498" y="546"/>
                </a:lnTo>
                <a:lnTo>
                  <a:pt x="1498" y="547"/>
                </a:lnTo>
                <a:lnTo>
                  <a:pt x="1482" y="510"/>
                </a:lnTo>
                <a:lnTo>
                  <a:pt x="1465" y="473"/>
                </a:lnTo>
                <a:lnTo>
                  <a:pt x="1465" y="474"/>
                </a:lnTo>
                <a:lnTo>
                  <a:pt x="1445" y="439"/>
                </a:lnTo>
                <a:lnTo>
                  <a:pt x="1446" y="439"/>
                </a:lnTo>
                <a:lnTo>
                  <a:pt x="1424" y="405"/>
                </a:lnTo>
                <a:lnTo>
                  <a:pt x="1425" y="405"/>
                </a:lnTo>
                <a:lnTo>
                  <a:pt x="1402" y="372"/>
                </a:lnTo>
                <a:lnTo>
                  <a:pt x="1377" y="339"/>
                </a:lnTo>
                <a:lnTo>
                  <a:pt x="1378" y="340"/>
                </a:lnTo>
                <a:lnTo>
                  <a:pt x="1351" y="308"/>
                </a:lnTo>
                <a:lnTo>
                  <a:pt x="1352" y="309"/>
                </a:lnTo>
                <a:lnTo>
                  <a:pt x="1323" y="279"/>
                </a:lnTo>
                <a:lnTo>
                  <a:pt x="1324" y="279"/>
                </a:lnTo>
                <a:lnTo>
                  <a:pt x="1293" y="250"/>
                </a:lnTo>
                <a:lnTo>
                  <a:pt x="1294" y="250"/>
                </a:lnTo>
                <a:lnTo>
                  <a:pt x="1262" y="223"/>
                </a:lnTo>
                <a:lnTo>
                  <a:pt x="1263" y="223"/>
                </a:lnTo>
                <a:lnTo>
                  <a:pt x="1229" y="197"/>
                </a:lnTo>
                <a:lnTo>
                  <a:pt x="1230" y="197"/>
                </a:lnTo>
                <a:lnTo>
                  <a:pt x="1195" y="172"/>
                </a:lnTo>
                <a:lnTo>
                  <a:pt x="1195" y="173"/>
                </a:lnTo>
                <a:lnTo>
                  <a:pt x="1159" y="150"/>
                </a:lnTo>
                <a:lnTo>
                  <a:pt x="1160" y="150"/>
                </a:lnTo>
                <a:lnTo>
                  <a:pt x="1122" y="129"/>
                </a:lnTo>
                <a:lnTo>
                  <a:pt x="1123" y="130"/>
                </a:lnTo>
                <a:lnTo>
                  <a:pt x="1085" y="111"/>
                </a:lnTo>
                <a:lnTo>
                  <a:pt x="1086" y="111"/>
                </a:lnTo>
                <a:lnTo>
                  <a:pt x="1047" y="95"/>
                </a:lnTo>
                <a:lnTo>
                  <a:pt x="1048" y="95"/>
                </a:lnTo>
                <a:lnTo>
                  <a:pt x="1009" y="80"/>
                </a:lnTo>
                <a:lnTo>
                  <a:pt x="1010" y="80"/>
                </a:lnTo>
                <a:lnTo>
                  <a:pt x="970" y="68"/>
                </a:lnTo>
                <a:lnTo>
                  <a:pt x="971" y="68"/>
                </a:lnTo>
                <a:lnTo>
                  <a:pt x="931" y="57"/>
                </a:lnTo>
                <a:lnTo>
                  <a:pt x="932" y="58"/>
                </a:lnTo>
                <a:lnTo>
                  <a:pt x="892" y="49"/>
                </a:lnTo>
                <a:lnTo>
                  <a:pt x="893" y="49"/>
                </a:lnTo>
                <a:lnTo>
                  <a:pt x="852" y="43"/>
                </a:lnTo>
                <a:lnTo>
                  <a:pt x="853" y="43"/>
                </a:lnTo>
                <a:lnTo>
                  <a:pt x="813" y="39"/>
                </a:lnTo>
                <a:lnTo>
                  <a:pt x="814" y="39"/>
                </a:lnTo>
                <a:lnTo>
                  <a:pt x="773" y="36"/>
                </a:lnTo>
                <a:lnTo>
                  <a:pt x="774" y="36"/>
                </a:lnTo>
                <a:lnTo>
                  <a:pt x="733" y="36"/>
                </a:lnTo>
                <a:lnTo>
                  <a:pt x="734" y="36"/>
                </a:lnTo>
                <a:lnTo>
                  <a:pt x="693" y="37"/>
                </a:lnTo>
                <a:lnTo>
                  <a:pt x="694" y="37"/>
                </a:lnTo>
                <a:lnTo>
                  <a:pt x="654" y="40"/>
                </a:lnTo>
                <a:lnTo>
                  <a:pt x="655" y="40"/>
                </a:lnTo>
                <a:lnTo>
                  <a:pt x="614" y="45"/>
                </a:lnTo>
                <a:lnTo>
                  <a:pt x="615" y="45"/>
                </a:lnTo>
                <a:lnTo>
                  <a:pt x="575" y="52"/>
                </a:lnTo>
                <a:lnTo>
                  <a:pt x="576" y="52"/>
                </a:lnTo>
                <a:lnTo>
                  <a:pt x="537" y="61"/>
                </a:lnTo>
                <a:lnTo>
                  <a:pt x="498" y="72"/>
                </a:lnTo>
                <a:lnTo>
                  <a:pt x="499" y="72"/>
                </a:lnTo>
                <a:lnTo>
                  <a:pt x="461" y="85"/>
                </a:lnTo>
                <a:lnTo>
                  <a:pt x="461" y="84"/>
                </a:lnTo>
                <a:lnTo>
                  <a:pt x="423" y="99"/>
                </a:lnTo>
                <a:lnTo>
                  <a:pt x="424" y="99"/>
                </a:lnTo>
                <a:lnTo>
                  <a:pt x="387" y="116"/>
                </a:lnTo>
                <a:lnTo>
                  <a:pt x="387" y="115"/>
                </a:lnTo>
                <a:lnTo>
                  <a:pt x="351" y="134"/>
                </a:lnTo>
                <a:lnTo>
                  <a:pt x="352" y="133"/>
                </a:lnTo>
                <a:lnTo>
                  <a:pt x="316" y="153"/>
                </a:lnTo>
                <a:lnTo>
                  <a:pt x="317" y="153"/>
                </a:lnTo>
                <a:lnTo>
                  <a:pt x="282" y="175"/>
                </a:lnTo>
                <a:lnTo>
                  <a:pt x="248" y="198"/>
                </a:lnTo>
                <a:lnTo>
                  <a:pt x="249" y="198"/>
                </a:lnTo>
                <a:lnTo>
                  <a:pt x="216" y="223"/>
                </a:lnTo>
                <a:lnTo>
                  <a:pt x="217" y="223"/>
                </a:lnTo>
                <a:lnTo>
                  <a:pt x="185" y="250"/>
                </a:lnTo>
                <a:lnTo>
                  <a:pt x="186" y="250"/>
                </a:lnTo>
                <a:lnTo>
                  <a:pt x="155" y="279"/>
                </a:lnTo>
                <a:lnTo>
                  <a:pt x="157" y="277"/>
                </a:lnTo>
                <a:lnTo>
                  <a:pt x="120" y="322"/>
                </a:lnTo>
                <a:lnTo>
                  <a:pt x="92" y="299"/>
                </a:lnTo>
                <a:lnTo>
                  <a:pt x="130" y="254"/>
                </a:lnTo>
                <a:lnTo>
                  <a:pt x="162" y="224"/>
                </a:lnTo>
                <a:lnTo>
                  <a:pt x="194" y="196"/>
                </a:lnTo>
                <a:lnTo>
                  <a:pt x="228" y="170"/>
                </a:lnTo>
                <a:lnTo>
                  <a:pt x="262" y="146"/>
                </a:lnTo>
                <a:lnTo>
                  <a:pt x="298" y="123"/>
                </a:lnTo>
                <a:lnTo>
                  <a:pt x="335" y="102"/>
                </a:lnTo>
                <a:lnTo>
                  <a:pt x="372" y="84"/>
                </a:lnTo>
                <a:lnTo>
                  <a:pt x="410" y="67"/>
                </a:lnTo>
                <a:lnTo>
                  <a:pt x="449" y="52"/>
                </a:lnTo>
                <a:lnTo>
                  <a:pt x="489" y="39"/>
                </a:lnTo>
                <a:lnTo>
                  <a:pt x="528" y="27"/>
                </a:lnTo>
                <a:lnTo>
                  <a:pt x="569" y="18"/>
                </a:lnTo>
                <a:lnTo>
                  <a:pt x="610" y="11"/>
                </a:lnTo>
                <a:lnTo>
                  <a:pt x="651" y="5"/>
                </a:lnTo>
                <a:lnTo>
                  <a:pt x="692" y="2"/>
                </a:lnTo>
                <a:lnTo>
                  <a:pt x="733" y="0"/>
                </a:lnTo>
                <a:lnTo>
                  <a:pt x="775" y="1"/>
                </a:lnTo>
                <a:lnTo>
                  <a:pt x="816" y="3"/>
                </a:lnTo>
                <a:lnTo>
                  <a:pt x="858" y="8"/>
                </a:lnTo>
                <a:lnTo>
                  <a:pt x="899" y="15"/>
                </a:lnTo>
                <a:lnTo>
                  <a:pt x="940" y="23"/>
                </a:lnTo>
                <a:lnTo>
                  <a:pt x="981" y="34"/>
                </a:lnTo>
                <a:lnTo>
                  <a:pt x="1021" y="47"/>
                </a:lnTo>
                <a:lnTo>
                  <a:pt x="1061" y="62"/>
                </a:lnTo>
                <a:lnTo>
                  <a:pt x="1100" y="79"/>
                </a:lnTo>
                <a:lnTo>
                  <a:pt x="1139" y="98"/>
                </a:lnTo>
                <a:lnTo>
                  <a:pt x="1177" y="120"/>
                </a:lnTo>
                <a:lnTo>
                  <a:pt x="1214" y="143"/>
                </a:lnTo>
                <a:lnTo>
                  <a:pt x="1251" y="169"/>
                </a:lnTo>
                <a:lnTo>
                  <a:pt x="1285" y="196"/>
                </a:lnTo>
                <a:lnTo>
                  <a:pt x="1317" y="224"/>
                </a:lnTo>
                <a:lnTo>
                  <a:pt x="1348" y="254"/>
                </a:lnTo>
                <a:lnTo>
                  <a:pt x="1378" y="285"/>
                </a:lnTo>
                <a:lnTo>
                  <a:pt x="1405" y="318"/>
                </a:lnTo>
                <a:lnTo>
                  <a:pt x="1430" y="351"/>
                </a:lnTo>
                <a:lnTo>
                  <a:pt x="1454" y="386"/>
                </a:lnTo>
                <a:lnTo>
                  <a:pt x="1476" y="421"/>
                </a:lnTo>
                <a:lnTo>
                  <a:pt x="1496" y="458"/>
                </a:lnTo>
                <a:lnTo>
                  <a:pt x="1515" y="495"/>
                </a:lnTo>
                <a:lnTo>
                  <a:pt x="1531" y="533"/>
                </a:lnTo>
                <a:lnTo>
                  <a:pt x="1545" y="572"/>
                </a:lnTo>
                <a:lnTo>
                  <a:pt x="1558" y="611"/>
                </a:lnTo>
                <a:lnTo>
                  <a:pt x="1569" y="652"/>
                </a:lnTo>
                <a:lnTo>
                  <a:pt x="1577" y="692"/>
                </a:lnTo>
                <a:lnTo>
                  <a:pt x="1584" y="733"/>
                </a:lnTo>
                <a:lnTo>
                  <a:pt x="1589" y="774"/>
                </a:lnTo>
                <a:lnTo>
                  <a:pt x="1592" y="815"/>
                </a:lnTo>
                <a:lnTo>
                  <a:pt x="1593" y="857"/>
                </a:lnTo>
                <a:lnTo>
                  <a:pt x="1592" y="899"/>
                </a:lnTo>
                <a:lnTo>
                  <a:pt x="1589" y="940"/>
                </a:lnTo>
                <a:lnTo>
                  <a:pt x="1584" y="982"/>
                </a:lnTo>
                <a:lnTo>
                  <a:pt x="1577" y="1023"/>
                </a:lnTo>
                <a:lnTo>
                  <a:pt x="1568" y="1065"/>
                </a:lnTo>
                <a:lnTo>
                  <a:pt x="1556" y="1106"/>
                </a:lnTo>
                <a:lnTo>
                  <a:pt x="1543" y="1147"/>
                </a:lnTo>
                <a:lnTo>
                  <a:pt x="1527" y="1187"/>
                </a:lnTo>
                <a:lnTo>
                  <a:pt x="1510" y="1227"/>
                </a:lnTo>
                <a:lnTo>
                  <a:pt x="1491" y="1266"/>
                </a:lnTo>
                <a:lnTo>
                  <a:pt x="1469" y="1304"/>
                </a:lnTo>
                <a:lnTo>
                  <a:pt x="1445" y="1342"/>
                </a:lnTo>
                <a:lnTo>
                  <a:pt x="1419" y="1379"/>
                </a:lnTo>
                <a:lnTo>
                  <a:pt x="1392" y="1413"/>
                </a:lnTo>
                <a:lnTo>
                  <a:pt x="1363" y="1446"/>
                </a:lnTo>
                <a:lnTo>
                  <a:pt x="1333" y="1478"/>
                </a:lnTo>
                <a:lnTo>
                  <a:pt x="1302" y="1508"/>
                </a:lnTo>
                <a:lnTo>
                  <a:pt x="1269" y="1535"/>
                </a:lnTo>
                <a:lnTo>
                  <a:pt x="1235" y="1562"/>
                </a:lnTo>
                <a:lnTo>
                  <a:pt x="1201" y="1586"/>
                </a:lnTo>
                <a:lnTo>
                  <a:pt x="1165" y="1608"/>
                </a:lnTo>
                <a:lnTo>
                  <a:pt x="1129" y="1629"/>
                </a:lnTo>
                <a:lnTo>
                  <a:pt x="1091" y="1647"/>
                </a:lnTo>
                <a:lnTo>
                  <a:pt x="1053" y="1664"/>
                </a:lnTo>
                <a:lnTo>
                  <a:pt x="1014" y="1680"/>
                </a:lnTo>
                <a:lnTo>
                  <a:pt x="975" y="1693"/>
                </a:lnTo>
                <a:lnTo>
                  <a:pt x="935" y="1704"/>
                </a:lnTo>
                <a:lnTo>
                  <a:pt x="895" y="1713"/>
                </a:lnTo>
                <a:lnTo>
                  <a:pt x="854" y="1721"/>
                </a:lnTo>
                <a:lnTo>
                  <a:pt x="813" y="1726"/>
                </a:lnTo>
                <a:lnTo>
                  <a:pt x="772" y="1730"/>
                </a:lnTo>
                <a:lnTo>
                  <a:pt x="730" y="1731"/>
                </a:lnTo>
                <a:lnTo>
                  <a:pt x="689" y="1730"/>
                </a:lnTo>
                <a:lnTo>
                  <a:pt x="647" y="1728"/>
                </a:lnTo>
                <a:lnTo>
                  <a:pt x="606" y="1723"/>
                </a:lnTo>
                <a:lnTo>
                  <a:pt x="564" y="1717"/>
                </a:lnTo>
                <a:lnTo>
                  <a:pt x="523" y="1708"/>
                </a:lnTo>
                <a:lnTo>
                  <a:pt x="483" y="1697"/>
                </a:lnTo>
                <a:lnTo>
                  <a:pt x="442" y="1684"/>
                </a:lnTo>
                <a:lnTo>
                  <a:pt x="402" y="1669"/>
                </a:lnTo>
                <a:lnTo>
                  <a:pt x="363" y="1652"/>
                </a:lnTo>
                <a:lnTo>
                  <a:pt x="324" y="1633"/>
                </a:lnTo>
                <a:lnTo>
                  <a:pt x="286" y="1611"/>
                </a:lnTo>
                <a:lnTo>
                  <a:pt x="235" y="1579"/>
                </a:lnTo>
                <a:close/>
                <a:moveTo>
                  <a:pt x="212" y="345"/>
                </a:moveTo>
                <a:lnTo>
                  <a:pt x="0" y="452"/>
                </a:lnTo>
                <a:lnTo>
                  <a:pt x="42" y="2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3" name="AutoShape 38"/>
          <p:cNvSpPr>
            <a:spLocks noChangeArrowheads="1"/>
          </p:cNvSpPr>
          <p:nvPr/>
        </p:nvSpPr>
        <p:spPr bwMode="auto">
          <a:xfrm>
            <a:off x="4734169" y="6106198"/>
            <a:ext cx="179387" cy="50800"/>
          </a:xfrm>
          <a:custGeom>
            <a:avLst/>
            <a:gdLst>
              <a:gd name="T0" fmla="+- 0 11693 11693"/>
              <a:gd name="T1" fmla="*/ T0 w 499"/>
              <a:gd name="T2" fmla="+- 0 17879 17826"/>
              <a:gd name="T3" fmla="*/ 17879 h 142"/>
              <a:gd name="T4" fmla="+- 0 12085 11693"/>
              <a:gd name="T5" fmla="*/ T4 w 499"/>
              <a:gd name="T6" fmla="+- 0 17879 17826"/>
              <a:gd name="T7" fmla="*/ 17879 h 142"/>
              <a:gd name="T8" fmla="+- 0 12085 11693"/>
              <a:gd name="T9" fmla="*/ T8 w 499"/>
              <a:gd name="T10" fmla="+- 0 17914 17826"/>
              <a:gd name="T11" fmla="*/ 17914 h 142"/>
              <a:gd name="T12" fmla="+- 0 11693 11693"/>
              <a:gd name="T13" fmla="*/ T12 w 499"/>
              <a:gd name="T14" fmla="+- 0 17914 17826"/>
              <a:gd name="T15" fmla="*/ 17914 h 142"/>
              <a:gd name="T16" fmla="+- 0 12050 11693"/>
              <a:gd name="T17" fmla="*/ T16 w 499"/>
              <a:gd name="T18" fmla="+- 0 17826 17826"/>
              <a:gd name="T19" fmla="*/ 17826 h 142"/>
              <a:gd name="T20" fmla="+- 0 12191 11693"/>
              <a:gd name="T21" fmla="*/ T20 w 499"/>
              <a:gd name="T22" fmla="+- 0 17897 17826"/>
              <a:gd name="T23" fmla="*/ 17897 h 142"/>
              <a:gd name="T24" fmla="+- 0 12050 11693"/>
              <a:gd name="T25" fmla="*/ T24 w 499"/>
              <a:gd name="T26" fmla="+- 0 17967 17826"/>
              <a:gd name="T27" fmla="*/ 17967 h 14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99" h="142">
                <a:moveTo>
                  <a:pt x="0" y="53"/>
                </a:moveTo>
                <a:lnTo>
                  <a:pt x="392" y="53"/>
                </a:lnTo>
                <a:lnTo>
                  <a:pt x="392" y="88"/>
                </a:lnTo>
                <a:lnTo>
                  <a:pt x="0" y="88"/>
                </a:lnTo>
                <a:close/>
                <a:moveTo>
                  <a:pt x="357" y="0"/>
                </a:moveTo>
                <a:lnTo>
                  <a:pt x="498" y="71"/>
                </a:lnTo>
                <a:lnTo>
                  <a:pt x="357" y="1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4" name="Freeform 37"/>
          <p:cNvSpPr>
            <a:spLocks noChangeArrowheads="1"/>
          </p:cNvSpPr>
          <p:nvPr/>
        </p:nvSpPr>
        <p:spPr bwMode="auto">
          <a:xfrm>
            <a:off x="5340594" y="6036348"/>
            <a:ext cx="914400" cy="3175"/>
          </a:xfrm>
          <a:custGeom>
            <a:avLst/>
            <a:gdLst>
              <a:gd name="T0" fmla="+- 0 13382 13382"/>
              <a:gd name="T1" fmla="*/ T0 w 2540"/>
              <a:gd name="T2" fmla="+- 0 17641 17632"/>
              <a:gd name="T3" fmla="*/ 17641 h 9"/>
              <a:gd name="T4" fmla="+- 0 15922 13382"/>
              <a:gd name="T5" fmla="*/ T4 w 2540"/>
              <a:gd name="T6" fmla="+- 0 17632 17632"/>
              <a:gd name="T7" fmla="*/ 17632 h 9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2540" h="9">
                <a:moveTo>
                  <a:pt x="0" y="9"/>
                </a:moveTo>
                <a:lnTo>
                  <a:pt x="2540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5" name="Freeform 36"/>
          <p:cNvSpPr>
            <a:spLocks noChangeArrowheads="1"/>
          </p:cNvSpPr>
          <p:nvPr/>
        </p:nvSpPr>
        <p:spPr bwMode="auto">
          <a:xfrm>
            <a:off x="5762869" y="5558510"/>
            <a:ext cx="0" cy="395288"/>
          </a:xfrm>
          <a:custGeom>
            <a:avLst/>
            <a:gdLst>
              <a:gd name="T0" fmla="+- 0 17403 16305"/>
              <a:gd name="T1" fmla="*/ 17403 h 1098"/>
              <a:gd name="T2" fmla="+- 0 16305 16305"/>
              <a:gd name="T3" fmla="*/ 16305 h 1098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1098">
                <a:moveTo>
                  <a:pt x="0" y="1098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6" name="AutoShape 35"/>
          <p:cNvSpPr>
            <a:spLocks noChangeArrowheads="1"/>
          </p:cNvSpPr>
          <p:nvPr/>
        </p:nvSpPr>
        <p:spPr bwMode="auto">
          <a:xfrm>
            <a:off x="4740519" y="5837910"/>
            <a:ext cx="179387" cy="50800"/>
          </a:xfrm>
          <a:custGeom>
            <a:avLst/>
            <a:gdLst>
              <a:gd name="T0" fmla="+- 0 12209 11710"/>
              <a:gd name="T1" fmla="*/ T0 w 499"/>
              <a:gd name="T2" fmla="+- 0 17169 17081"/>
              <a:gd name="T3" fmla="*/ 17169 h 142"/>
              <a:gd name="T4" fmla="+- 0 11816 11710"/>
              <a:gd name="T5" fmla="*/ T4 w 499"/>
              <a:gd name="T6" fmla="+- 0 17169 17081"/>
              <a:gd name="T7" fmla="*/ 17169 h 142"/>
              <a:gd name="T8" fmla="+- 0 11816 11710"/>
              <a:gd name="T9" fmla="*/ T8 w 499"/>
              <a:gd name="T10" fmla="+- 0 17134 17081"/>
              <a:gd name="T11" fmla="*/ 17134 h 142"/>
              <a:gd name="T12" fmla="+- 0 12209 11710"/>
              <a:gd name="T13" fmla="*/ T12 w 499"/>
              <a:gd name="T14" fmla="+- 0 17134 17081"/>
              <a:gd name="T15" fmla="*/ 17134 h 142"/>
              <a:gd name="T16" fmla="+- 0 11851 11710"/>
              <a:gd name="T17" fmla="*/ T16 w 499"/>
              <a:gd name="T18" fmla="+- 0 17222 17081"/>
              <a:gd name="T19" fmla="*/ 17222 h 142"/>
              <a:gd name="T20" fmla="+- 0 11710 11710"/>
              <a:gd name="T21" fmla="*/ T20 w 499"/>
              <a:gd name="T22" fmla="+- 0 17151 17081"/>
              <a:gd name="T23" fmla="*/ 17151 h 142"/>
              <a:gd name="T24" fmla="+- 0 11851 11710"/>
              <a:gd name="T25" fmla="*/ T24 w 499"/>
              <a:gd name="T26" fmla="+- 0 17081 17081"/>
              <a:gd name="T27" fmla="*/ 17081 h 14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99" h="142">
                <a:moveTo>
                  <a:pt x="499" y="88"/>
                </a:moveTo>
                <a:lnTo>
                  <a:pt x="106" y="88"/>
                </a:lnTo>
                <a:lnTo>
                  <a:pt x="106" y="53"/>
                </a:lnTo>
                <a:lnTo>
                  <a:pt x="499" y="53"/>
                </a:lnTo>
                <a:close/>
                <a:moveTo>
                  <a:pt x="141" y="141"/>
                </a:moveTo>
                <a:lnTo>
                  <a:pt x="0" y="70"/>
                </a:lnTo>
                <a:lnTo>
                  <a:pt x="1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7" name="Freeform 34"/>
          <p:cNvSpPr>
            <a:spLocks noChangeArrowheads="1"/>
          </p:cNvSpPr>
          <p:nvPr/>
        </p:nvSpPr>
        <p:spPr bwMode="auto">
          <a:xfrm>
            <a:off x="3635619" y="5909348"/>
            <a:ext cx="2176462" cy="87312"/>
          </a:xfrm>
          <a:custGeom>
            <a:avLst/>
            <a:gdLst>
              <a:gd name="T0" fmla="+- 0 8646 8646"/>
              <a:gd name="T1" fmla="*/ T0 w 6046"/>
              <a:gd name="T2" fmla="+- 0 17523 17279"/>
              <a:gd name="T3" fmla="*/ 17523 h 244"/>
              <a:gd name="T4" fmla="+- 0 14691 8646"/>
              <a:gd name="T5" fmla="*/ T4 w 6046"/>
              <a:gd name="T6" fmla="+- 0 17523 17279"/>
              <a:gd name="T7" fmla="*/ 17523 h 244"/>
              <a:gd name="T8" fmla="+- 0 14691 8646"/>
              <a:gd name="T9" fmla="*/ T8 w 6046"/>
              <a:gd name="T10" fmla="+- 0 17279 17279"/>
              <a:gd name="T11" fmla="*/ 17279 h 244"/>
              <a:gd name="T12" fmla="+- 0 8646 8646"/>
              <a:gd name="T13" fmla="*/ T12 w 6046"/>
              <a:gd name="T14" fmla="+- 0 17279 17279"/>
              <a:gd name="T15" fmla="*/ 17279 h 244"/>
              <a:gd name="T16" fmla="+- 0 8646 8646"/>
              <a:gd name="T17" fmla="*/ T16 w 6046"/>
              <a:gd name="T18" fmla="+- 0 17523 17279"/>
              <a:gd name="T19" fmla="*/ 17523 h 2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6046" h="244">
                <a:moveTo>
                  <a:pt x="0" y="244"/>
                </a:moveTo>
                <a:lnTo>
                  <a:pt x="6045" y="244"/>
                </a:lnTo>
                <a:lnTo>
                  <a:pt x="6045" y="0"/>
                </a:lnTo>
                <a:lnTo>
                  <a:pt x="0" y="0"/>
                </a:lnTo>
                <a:lnTo>
                  <a:pt x="0" y="244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8" name="Freeform 33"/>
          <p:cNvSpPr>
            <a:spLocks noChangeArrowheads="1"/>
          </p:cNvSpPr>
          <p:nvPr/>
        </p:nvSpPr>
        <p:spPr bwMode="auto">
          <a:xfrm>
            <a:off x="3635619" y="5909348"/>
            <a:ext cx="2176462" cy="87312"/>
          </a:xfrm>
          <a:custGeom>
            <a:avLst/>
            <a:gdLst>
              <a:gd name="T0" fmla="+- 0 8646 8646"/>
              <a:gd name="T1" fmla="*/ T0 w 6046"/>
              <a:gd name="T2" fmla="+- 0 17523 17279"/>
              <a:gd name="T3" fmla="*/ 17523 h 244"/>
              <a:gd name="T4" fmla="+- 0 14691 8646"/>
              <a:gd name="T5" fmla="*/ T4 w 6046"/>
              <a:gd name="T6" fmla="+- 0 17523 17279"/>
              <a:gd name="T7" fmla="*/ 17523 h 244"/>
              <a:gd name="T8" fmla="+- 0 14691 8646"/>
              <a:gd name="T9" fmla="*/ T8 w 6046"/>
              <a:gd name="T10" fmla="+- 0 17279 17279"/>
              <a:gd name="T11" fmla="*/ 17279 h 244"/>
              <a:gd name="T12" fmla="+- 0 8646 8646"/>
              <a:gd name="T13" fmla="*/ T12 w 6046"/>
              <a:gd name="T14" fmla="+- 0 17279 17279"/>
              <a:gd name="T15" fmla="*/ 17279 h 244"/>
              <a:gd name="T16" fmla="+- 0 8646 8646"/>
              <a:gd name="T17" fmla="*/ T16 w 6046"/>
              <a:gd name="T18" fmla="+- 0 17523 17279"/>
              <a:gd name="T19" fmla="*/ 17523 h 2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6046" h="244">
                <a:moveTo>
                  <a:pt x="0" y="244"/>
                </a:moveTo>
                <a:lnTo>
                  <a:pt x="6045" y="244"/>
                </a:lnTo>
                <a:lnTo>
                  <a:pt x="6045" y="0"/>
                </a:lnTo>
                <a:lnTo>
                  <a:pt x="0" y="0"/>
                </a:lnTo>
                <a:lnTo>
                  <a:pt x="0" y="244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pic>
        <p:nvPicPr>
          <p:cNvPr id="59" name="Picture 32" descr="image165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69" y="5991898"/>
            <a:ext cx="2189162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0" name="Freeform 31"/>
          <p:cNvSpPr>
            <a:spLocks noChangeArrowheads="1"/>
          </p:cNvSpPr>
          <p:nvPr/>
        </p:nvSpPr>
        <p:spPr bwMode="auto">
          <a:xfrm>
            <a:off x="3635619" y="5998248"/>
            <a:ext cx="2176462" cy="87312"/>
          </a:xfrm>
          <a:custGeom>
            <a:avLst/>
            <a:gdLst>
              <a:gd name="T0" fmla="+- 0 8646 8646"/>
              <a:gd name="T1" fmla="*/ T0 w 6046"/>
              <a:gd name="T2" fmla="+- 0 17764 17523"/>
              <a:gd name="T3" fmla="*/ 17764 h 242"/>
              <a:gd name="T4" fmla="+- 0 14691 8646"/>
              <a:gd name="T5" fmla="*/ T4 w 6046"/>
              <a:gd name="T6" fmla="+- 0 17764 17523"/>
              <a:gd name="T7" fmla="*/ 17764 h 242"/>
              <a:gd name="T8" fmla="+- 0 14691 8646"/>
              <a:gd name="T9" fmla="*/ T8 w 6046"/>
              <a:gd name="T10" fmla="+- 0 17523 17523"/>
              <a:gd name="T11" fmla="*/ 17523 h 242"/>
              <a:gd name="T12" fmla="+- 0 8646 8646"/>
              <a:gd name="T13" fmla="*/ T12 w 6046"/>
              <a:gd name="T14" fmla="+- 0 17523 17523"/>
              <a:gd name="T15" fmla="*/ 17523 h 242"/>
              <a:gd name="T16" fmla="+- 0 8646 8646"/>
              <a:gd name="T17" fmla="*/ T16 w 6046"/>
              <a:gd name="T18" fmla="+- 0 17764 17523"/>
              <a:gd name="T19" fmla="*/ 17764 h 24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6046" h="242">
                <a:moveTo>
                  <a:pt x="0" y="241"/>
                </a:moveTo>
                <a:lnTo>
                  <a:pt x="6045" y="241"/>
                </a:lnTo>
                <a:lnTo>
                  <a:pt x="6045" y="0"/>
                </a:lnTo>
                <a:lnTo>
                  <a:pt x="0" y="0"/>
                </a:lnTo>
                <a:lnTo>
                  <a:pt x="0" y="241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61" name="Freeform 30"/>
          <p:cNvSpPr>
            <a:spLocks noChangeArrowheads="1"/>
          </p:cNvSpPr>
          <p:nvPr/>
        </p:nvSpPr>
        <p:spPr bwMode="auto">
          <a:xfrm>
            <a:off x="5762869" y="5558510"/>
            <a:ext cx="493712" cy="0"/>
          </a:xfrm>
          <a:custGeom>
            <a:avLst/>
            <a:gdLst>
              <a:gd name="T0" fmla="+- 0 14550 14550"/>
              <a:gd name="T1" fmla="*/ T0 w 1372"/>
              <a:gd name="T2" fmla="+- 0 15922 14550"/>
              <a:gd name="T3" fmla="*/ T2 w 1372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372">
                <a:moveTo>
                  <a:pt x="0" y="0"/>
                </a:moveTo>
                <a:lnTo>
                  <a:pt x="1372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62" name="Freeform 29"/>
          <p:cNvSpPr>
            <a:spLocks noChangeArrowheads="1"/>
          </p:cNvSpPr>
          <p:nvPr/>
        </p:nvSpPr>
        <p:spPr bwMode="auto">
          <a:xfrm>
            <a:off x="5912094" y="5969673"/>
            <a:ext cx="101600" cy="46037"/>
          </a:xfrm>
          <a:custGeom>
            <a:avLst/>
            <a:gdLst>
              <a:gd name="T0" fmla="+- 0 15251 14969"/>
              <a:gd name="T1" fmla="*/ T0 w 283"/>
              <a:gd name="T2" fmla="+- 0 17467 17446"/>
              <a:gd name="T3" fmla="*/ 17467 h 129"/>
              <a:gd name="T4" fmla="+- 0 15115 14969"/>
              <a:gd name="T5" fmla="*/ T4 w 283"/>
              <a:gd name="T6" fmla="+- 0 17575 17446"/>
              <a:gd name="T7" fmla="*/ 17575 h 129"/>
              <a:gd name="T8" fmla="+- 0 14969 14969"/>
              <a:gd name="T9" fmla="*/ T8 w 283"/>
              <a:gd name="T10" fmla="+- 0 17446 17446"/>
              <a:gd name="T11" fmla="*/ 17446 h 12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83" h="129">
                <a:moveTo>
                  <a:pt x="282" y="21"/>
                </a:moveTo>
                <a:cubicBezTo>
                  <a:pt x="246" y="90"/>
                  <a:pt x="197" y="129"/>
                  <a:pt x="146" y="129"/>
                </a:cubicBezTo>
                <a:cubicBezTo>
                  <a:pt x="91" y="129"/>
                  <a:pt x="37" y="82"/>
                  <a:pt x="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63" name="Freeform 28"/>
          <p:cNvSpPr>
            <a:spLocks noChangeArrowheads="1"/>
          </p:cNvSpPr>
          <p:nvPr/>
        </p:nvSpPr>
        <p:spPr bwMode="auto">
          <a:xfrm>
            <a:off x="5915269" y="6058573"/>
            <a:ext cx="101600" cy="44450"/>
          </a:xfrm>
          <a:custGeom>
            <a:avLst/>
            <a:gdLst>
              <a:gd name="T0" fmla="+- 0 14975 14975"/>
              <a:gd name="T1" fmla="*/ T0 w 283"/>
              <a:gd name="T2" fmla="+- 0 17820 17694"/>
              <a:gd name="T3" fmla="*/ 17820 h 126"/>
              <a:gd name="T4" fmla="+- 0 15101 14975"/>
              <a:gd name="T5" fmla="*/ T4 w 283"/>
              <a:gd name="T6" fmla="+- 0 17699 17694"/>
              <a:gd name="T7" fmla="*/ 17699 h 126"/>
              <a:gd name="T8" fmla="+- 0 15258 14975"/>
              <a:gd name="T9" fmla="*/ T8 w 283"/>
              <a:gd name="T10" fmla="+- 0 17814 17694"/>
              <a:gd name="T11" fmla="*/ 17814 h 1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83" h="126">
                <a:moveTo>
                  <a:pt x="0" y="126"/>
                </a:moveTo>
                <a:cubicBezTo>
                  <a:pt x="30" y="53"/>
                  <a:pt x="75" y="10"/>
                  <a:pt x="126" y="5"/>
                </a:cubicBezTo>
                <a:cubicBezTo>
                  <a:pt x="182" y="0"/>
                  <a:pt x="239" y="42"/>
                  <a:pt x="283" y="1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2603985" y="6104610"/>
            <a:ext cx="19049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latin typeface="Bell MT" panose="02020503060305020303" pitchFamily="18" charset="0"/>
              </a:rPr>
              <a:t>1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5900981" y="5292484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5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66" name="Text Box 25"/>
          <p:cNvSpPr txBox="1">
            <a:spLocks noChangeArrowheads="1"/>
          </p:cNvSpPr>
          <p:nvPr/>
        </p:nvSpPr>
        <p:spPr bwMode="auto">
          <a:xfrm>
            <a:off x="3407019" y="6104610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2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67" name="Text Box 24"/>
          <p:cNvSpPr txBox="1">
            <a:spLocks noChangeArrowheads="1"/>
          </p:cNvSpPr>
          <p:nvPr/>
        </p:nvSpPr>
        <p:spPr bwMode="auto">
          <a:xfrm>
            <a:off x="3459406" y="5292484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solidFill>
                  <a:srgbClr val="000000"/>
                </a:solidFill>
                <a:latin typeface="Bell MT" panose="02020503060305020303" pitchFamily="18" charset="0"/>
                <a:ea typeface="Arial" panose="020B0604020202020204" pitchFamily="34" charset="0"/>
              </a:rPr>
              <a:t>6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68" name="Freeform 23"/>
          <p:cNvSpPr>
            <a:spLocks noChangeArrowheads="1"/>
          </p:cNvSpPr>
          <p:nvPr/>
        </p:nvSpPr>
        <p:spPr bwMode="auto">
          <a:xfrm>
            <a:off x="2448169" y="5018760"/>
            <a:ext cx="0" cy="230188"/>
          </a:xfrm>
          <a:custGeom>
            <a:avLst/>
            <a:gdLst>
              <a:gd name="T0" fmla="+- 0 14804 14804"/>
              <a:gd name="T1" fmla="*/ 14804 h 641"/>
              <a:gd name="T2" fmla="+- 0 15444 14804"/>
              <a:gd name="T3" fmla="*/ 15444 h 641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641">
                <a:moveTo>
                  <a:pt x="0" y="0"/>
                </a:moveTo>
                <a:lnTo>
                  <a:pt x="0" y="640"/>
                </a:lnTo>
              </a:path>
            </a:pathLst>
          </a:custGeom>
          <a:noFill/>
          <a:ln w="28575" cap="sq">
            <a:solidFill>
              <a:srgbClr val="00AF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pic>
        <p:nvPicPr>
          <p:cNvPr id="69" name="Picture 22" descr="image166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19" y="4337723"/>
            <a:ext cx="39528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0" name="Picture 21" descr="image167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19" y="4274223"/>
            <a:ext cx="395287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" name="Freeform 19"/>
          <p:cNvSpPr>
            <a:spLocks noChangeArrowheads="1"/>
          </p:cNvSpPr>
          <p:nvPr/>
        </p:nvSpPr>
        <p:spPr bwMode="auto">
          <a:xfrm>
            <a:off x="2267194" y="4353598"/>
            <a:ext cx="366712" cy="63500"/>
          </a:xfrm>
          <a:custGeom>
            <a:avLst/>
            <a:gdLst>
              <a:gd name="T0" fmla="+- 0 5858 4840"/>
              <a:gd name="T1" fmla="*/ T0 w 1018"/>
              <a:gd name="T2" fmla="+- 0 12955 12955"/>
              <a:gd name="T3" fmla="*/ 12955 h 179"/>
              <a:gd name="T4" fmla="+- 0 5349 4840"/>
              <a:gd name="T5" fmla="*/ T4 w 1018"/>
              <a:gd name="T6" fmla="+- 0 13133 12955"/>
              <a:gd name="T7" fmla="*/ 13133 h 179"/>
              <a:gd name="T8" fmla="+- 0 4840 4840"/>
              <a:gd name="T9" fmla="*/ T8 w 1018"/>
              <a:gd name="T10" fmla="+- 0 12955 12955"/>
              <a:gd name="T11" fmla="*/ 12955 h 179"/>
              <a:gd name="T12" fmla="+- 0 4840 4840"/>
              <a:gd name="T13" fmla="*/ T12 w 1018"/>
              <a:gd name="T14" fmla="+- 0 12955 12955"/>
              <a:gd name="T15" fmla="*/ 12955 h 1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18" h="179">
                <a:moveTo>
                  <a:pt x="1018" y="0"/>
                </a:moveTo>
                <a:cubicBezTo>
                  <a:pt x="1018" y="98"/>
                  <a:pt x="790" y="178"/>
                  <a:pt x="509" y="178"/>
                </a:cubicBezTo>
                <a:cubicBezTo>
                  <a:pt x="228" y="178"/>
                  <a:pt x="0" y="98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2" name="Freeform 17"/>
          <p:cNvSpPr>
            <a:spLocks noChangeArrowheads="1"/>
          </p:cNvSpPr>
          <p:nvPr/>
        </p:nvSpPr>
        <p:spPr bwMode="auto">
          <a:xfrm>
            <a:off x="2267194" y="4288510"/>
            <a:ext cx="366712" cy="63500"/>
          </a:xfrm>
          <a:custGeom>
            <a:avLst/>
            <a:gdLst>
              <a:gd name="T0" fmla="+- 0 4840 4840"/>
              <a:gd name="T1" fmla="*/ T0 w 1018"/>
              <a:gd name="T2" fmla="+- 0 12955 12776"/>
              <a:gd name="T3" fmla="*/ 12955 h 179"/>
              <a:gd name="T4" fmla="+- 0 5349 4840"/>
              <a:gd name="T5" fmla="*/ T4 w 1018"/>
              <a:gd name="T6" fmla="+- 0 12776 12776"/>
              <a:gd name="T7" fmla="*/ 12776 h 179"/>
              <a:gd name="T8" fmla="+- 0 5858 4840"/>
              <a:gd name="T9" fmla="*/ T8 w 1018"/>
              <a:gd name="T10" fmla="+- 0 12955 12776"/>
              <a:gd name="T11" fmla="*/ 12955 h 179"/>
              <a:gd name="T12" fmla="+- 0 5858 4840"/>
              <a:gd name="T13" fmla="*/ T12 w 1018"/>
              <a:gd name="T14" fmla="+- 0 12955 12776"/>
              <a:gd name="T15" fmla="*/ 12955 h 1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18" h="179">
                <a:moveTo>
                  <a:pt x="0" y="179"/>
                </a:moveTo>
                <a:cubicBezTo>
                  <a:pt x="0" y="80"/>
                  <a:pt x="228" y="0"/>
                  <a:pt x="509" y="0"/>
                </a:cubicBezTo>
                <a:cubicBezTo>
                  <a:pt x="790" y="0"/>
                  <a:pt x="1018" y="80"/>
                  <a:pt x="1018" y="179"/>
                </a:cubicBezTo>
                <a:cubicBezTo>
                  <a:pt x="1018" y="179"/>
                  <a:pt x="1018" y="179"/>
                  <a:pt x="1018" y="179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3" name="Freeform 16"/>
          <p:cNvSpPr>
            <a:spLocks noChangeArrowheads="1"/>
          </p:cNvSpPr>
          <p:nvPr/>
        </p:nvSpPr>
        <p:spPr bwMode="auto">
          <a:xfrm>
            <a:off x="2639939" y="4353598"/>
            <a:ext cx="0" cy="679450"/>
          </a:xfrm>
          <a:custGeom>
            <a:avLst/>
            <a:gdLst>
              <a:gd name="T0" fmla="+- 0 12955 12955"/>
              <a:gd name="T1" fmla="*/ 12955 h 1890"/>
              <a:gd name="T2" fmla="+- 0 12955 12955"/>
              <a:gd name="T3" fmla="*/ 12955 h 1890"/>
              <a:gd name="T4" fmla="+- 0 14844 12955"/>
              <a:gd name="T5" fmla="*/ 14844 h 1890"/>
              <a:gd name="T6" fmla="+- 0 14844 12955"/>
              <a:gd name="T7" fmla="*/ 14844 h 1890"/>
            </a:gdLst>
            <a:ahLst/>
            <a:cxnLst>
              <a:cxn ang="0">
                <a:pos x="0" y="T1"/>
              </a:cxn>
              <a:cxn ang="0">
                <a:pos x="0" y="T3"/>
              </a:cxn>
              <a:cxn ang="0">
                <a:pos x="0" y="T5"/>
              </a:cxn>
              <a:cxn ang="0">
                <a:pos x="0" y="T7"/>
              </a:cxn>
            </a:cxnLst>
            <a:rect l="0" t="0" r="r" b="b"/>
            <a:pathLst>
              <a:path h="1890">
                <a:moveTo>
                  <a:pt x="0" y="0"/>
                </a:moveTo>
                <a:lnTo>
                  <a:pt x="0" y="0"/>
                </a:lnTo>
                <a:lnTo>
                  <a:pt x="0" y="1889"/>
                </a:ln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4" name="Freeform 15"/>
          <p:cNvSpPr>
            <a:spLocks noChangeArrowheads="1"/>
          </p:cNvSpPr>
          <p:nvPr/>
        </p:nvSpPr>
        <p:spPr bwMode="auto">
          <a:xfrm>
            <a:off x="2267194" y="5033048"/>
            <a:ext cx="366712" cy="63500"/>
          </a:xfrm>
          <a:custGeom>
            <a:avLst/>
            <a:gdLst>
              <a:gd name="T0" fmla="+- 0 5858 4840"/>
              <a:gd name="T1" fmla="*/ T0 w 1018"/>
              <a:gd name="T2" fmla="+- 0 14844 14844"/>
              <a:gd name="T3" fmla="*/ 14844 h 179"/>
              <a:gd name="T4" fmla="+- 0 5349 4840"/>
              <a:gd name="T5" fmla="*/ T4 w 1018"/>
              <a:gd name="T6" fmla="+- 0 15023 14844"/>
              <a:gd name="T7" fmla="*/ 15023 h 179"/>
              <a:gd name="T8" fmla="+- 0 4840 4840"/>
              <a:gd name="T9" fmla="*/ T8 w 1018"/>
              <a:gd name="T10" fmla="+- 0 14844 14844"/>
              <a:gd name="T11" fmla="*/ 14844 h 179"/>
              <a:gd name="T12" fmla="+- 0 4840 4840"/>
              <a:gd name="T13" fmla="*/ T12 w 1018"/>
              <a:gd name="T14" fmla="+- 0 14844 14844"/>
              <a:gd name="T15" fmla="*/ 14844 h 1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18" h="179">
                <a:moveTo>
                  <a:pt x="1018" y="0"/>
                </a:moveTo>
                <a:cubicBezTo>
                  <a:pt x="1018" y="99"/>
                  <a:pt x="790" y="179"/>
                  <a:pt x="509" y="179"/>
                </a:cubicBezTo>
                <a:cubicBezTo>
                  <a:pt x="228" y="179"/>
                  <a:pt x="0" y="99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5" name="Freeform 14"/>
          <p:cNvSpPr>
            <a:spLocks noChangeArrowheads="1"/>
          </p:cNvSpPr>
          <p:nvPr/>
        </p:nvSpPr>
        <p:spPr bwMode="auto">
          <a:xfrm>
            <a:off x="2267194" y="4353598"/>
            <a:ext cx="0" cy="679450"/>
          </a:xfrm>
          <a:custGeom>
            <a:avLst/>
            <a:gdLst>
              <a:gd name="T0" fmla="+- 0 14844 12955"/>
              <a:gd name="T1" fmla="*/ 14844 h 1890"/>
              <a:gd name="T2" fmla="+- 0 14844 12955"/>
              <a:gd name="T3" fmla="*/ 14844 h 1890"/>
              <a:gd name="T4" fmla="+- 0 12955 12955"/>
              <a:gd name="T5" fmla="*/ 12955 h 1890"/>
            </a:gdLst>
            <a:ahLst/>
            <a:cxnLst>
              <a:cxn ang="0">
                <a:pos x="0" y="T1"/>
              </a:cxn>
              <a:cxn ang="0">
                <a:pos x="0" y="T3"/>
              </a:cxn>
              <a:cxn ang="0">
                <a:pos x="0" y="T5"/>
              </a:cxn>
            </a:cxnLst>
            <a:rect l="0" t="0" r="r" b="b"/>
            <a:pathLst>
              <a:path h="1890">
                <a:moveTo>
                  <a:pt x="0" y="1889"/>
                </a:moveTo>
                <a:lnTo>
                  <a:pt x="0" y="1889"/>
                </a:lnTo>
                <a:lnTo>
                  <a:pt x="0" y="0"/>
                </a:ln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6" name="Freeform 13"/>
          <p:cNvSpPr>
            <a:spLocks noChangeArrowheads="1"/>
          </p:cNvSpPr>
          <p:nvPr/>
        </p:nvSpPr>
        <p:spPr bwMode="auto">
          <a:xfrm>
            <a:off x="2268781" y="4925098"/>
            <a:ext cx="366713" cy="168275"/>
          </a:xfrm>
          <a:custGeom>
            <a:avLst/>
            <a:gdLst>
              <a:gd name="T0" fmla="+- 0 4828 4828"/>
              <a:gd name="T1" fmla="*/ T0 w 1018"/>
              <a:gd name="T2" fmla="+- 0 14543 14543"/>
              <a:gd name="T3" fmla="*/ 14543 h 468"/>
              <a:gd name="T4" fmla="+- 0 5336 4828"/>
              <a:gd name="T5" fmla="*/ T4 w 1018"/>
              <a:gd name="T6" fmla="+- 0 14699 14543"/>
              <a:gd name="T7" fmla="*/ 14699 h 468"/>
              <a:gd name="T8" fmla="+- 0 5845 4828"/>
              <a:gd name="T9" fmla="*/ T8 w 1018"/>
              <a:gd name="T10" fmla="+- 0 14543 14543"/>
              <a:gd name="T11" fmla="*/ 14543 h 468"/>
              <a:gd name="T12" fmla="+- 0 5845 4828"/>
              <a:gd name="T13" fmla="*/ T12 w 1018"/>
              <a:gd name="T14" fmla="+- 0 14543 14543"/>
              <a:gd name="T15" fmla="*/ 14543 h 468"/>
              <a:gd name="T16" fmla="+- 0 5845 4828"/>
              <a:gd name="T17" fmla="*/ T16 w 1018"/>
              <a:gd name="T18" fmla="+- 0 14854 14543"/>
              <a:gd name="T19" fmla="*/ 14854 h 468"/>
              <a:gd name="T20" fmla="+- 0 5845 4828"/>
              <a:gd name="T21" fmla="*/ T20 w 1018"/>
              <a:gd name="T22" fmla="+- 0 14854 14543"/>
              <a:gd name="T23" fmla="*/ 14854 h 468"/>
              <a:gd name="T24" fmla="+- 0 5336 4828"/>
              <a:gd name="T25" fmla="*/ T24 w 1018"/>
              <a:gd name="T26" fmla="+- 0 15010 14543"/>
              <a:gd name="T27" fmla="*/ 15010 h 468"/>
              <a:gd name="T28" fmla="+- 0 4828 4828"/>
              <a:gd name="T29" fmla="*/ T28 w 1018"/>
              <a:gd name="T30" fmla="+- 0 14854 14543"/>
              <a:gd name="T31" fmla="*/ 14854 h 468"/>
              <a:gd name="T32" fmla="+- 0 4828 4828"/>
              <a:gd name="T33" fmla="*/ T32 w 1018"/>
              <a:gd name="T34" fmla="+- 0 14854 14543"/>
              <a:gd name="T35" fmla="*/ 14854 h 4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1018" h="468">
                <a:moveTo>
                  <a:pt x="0" y="0"/>
                </a:moveTo>
                <a:cubicBezTo>
                  <a:pt x="0" y="86"/>
                  <a:pt x="227" y="156"/>
                  <a:pt x="508" y="156"/>
                </a:cubicBezTo>
                <a:cubicBezTo>
                  <a:pt x="789" y="156"/>
                  <a:pt x="1017" y="86"/>
                  <a:pt x="1017" y="0"/>
                </a:cubicBezTo>
                <a:lnTo>
                  <a:pt x="1017" y="0"/>
                </a:lnTo>
                <a:lnTo>
                  <a:pt x="1017" y="311"/>
                </a:lnTo>
                <a:cubicBezTo>
                  <a:pt x="1017" y="397"/>
                  <a:pt x="789" y="467"/>
                  <a:pt x="508" y="467"/>
                </a:cubicBezTo>
                <a:cubicBezTo>
                  <a:pt x="227" y="467"/>
                  <a:pt x="0" y="397"/>
                  <a:pt x="0" y="311"/>
                </a:cubicBezTo>
                <a:cubicBezTo>
                  <a:pt x="0" y="311"/>
                  <a:pt x="0" y="311"/>
                  <a:pt x="0" y="311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7" name="Freeform 12"/>
          <p:cNvSpPr>
            <a:spLocks noChangeArrowheads="1"/>
          </p:cNvSpPr>
          <p:nvPr/>
        </p:nvSpPr>
        <p:spPr bwMode="auto">
          <a:xfrm>
            <a:off x="2262431" y="4515523"/>
            <a:ext cx="366713" cy="111125"/>
          </a:xfrm>
          <a:custGeom>
            <a:avLst/>
            <a:gdLst>
              <a:gd name="T0" fmla="+- 0 4828 4828"/>
              <a:gd name="T1" fmla="*/ T0 w 1018"/>
              <a:gd name="T2" fmla="+- 0 14543 14388"/>
              <a:gd name="T3" fmla="*/ 14543 h 312"/>
              <a:gd name="T4" fmla="+- 0 5336 4828"/>
              <a:gd name="T5" fmla="*/ T4 w 1018"/>
              <a:gd name="T6" fmla="+- 0 14388 14388"/>
              <a:gd name="T7" fmla="*/ 14388 h 312"/>
              <a:gd name="T8" fmla="+- 0 5845 4828"/>
              <a:gd name="T9" fmla="*/ T8 w 1018"/>
              <a:gd name="T10" fmla="+- 0 14543 14388"/>
              <a:gd name="T11" fmla="*/ 14543 h 312"/>
              <a:gd name="T12" fmla="+- 0 5845 4828"/>
              <a:gd name="T13" fmla="*/ T12 w 1018"/>
              <a:gd name="T14" fmla="+- 0 14543 14388"/>
              <a:gd name="T15" fmla="*/ 14543 h 312"/>
              <a:gd name="T16" fmla="+- 0 5845 4828"/>
              <a:gd name="T17" fmla="*/ T16 w 1018"/>
              <a:gd name="T18" fmla="+- 0 14543 14388"/>
              <a:gd name="T19" fmla="*/ 14543 h 312"/>
              <a:gd name="T20" fmla="+- 0 5336 4828"/>
              <a:gd name="T21" fmla="*/ T20 w 1018"/>
              <a:gd name="T22" fmla="+- 0 14699 14388"/>
              <a:gd name="T23" fmla="*/ 14699 h 312"/>
              <a:gd name="T24" fmla="+- 0 4828 4828"/>
              <a:gd name="T25" fmla="*/ T24 w 1018"/>
              <a:gd name="T26" fmla="+- 0 14543 14388"/>
              <a:gd name="T27" fmla="*/ 14543 h 312"/>
              <a:gd name="T28" fmla="+- 0 4828 4828"/>
              <a:gd name="T29" fmla="*/ T28 w 1018"/>
              <a:gd name="T30" fmla="+- 0 14543 14388"/>
              <a:gd name="T31" fmla="*/ 14543 h 3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1018" h="312">
                <a:moveTo>
                  <a:pt x="0" y="155"/>
                </a:moveTo>
                <a:cubicBezTo>
                  <a:pt x="0" y="69"/>
                  <a:pt x="227" y="0"/>
                  <a:pt x="508" y="0"/>
                </a:cubicBezTo>
                <a:cubicBezTo>
                  <a:pt x="789" y="0"/>
                  <a:pt x="1017" y="69"/>
                  <a:pt x="1017" y="155"/>
                </a:cubicBezTo>
                <a:cubicBezTo>
                  <a:pt x="1017" y="155"/>
                  <a:pt x="1017" y="155"/>
                  <a:pt x="1017" y="155"/>
                </a:cubicBezTo>
                <a:lnTo>
                  <a:pt x="1017" y="155"/>
                </a:lnTo>
                <a:cubicBezTo>
                  <a:pt x="1017" y="241"/>
                  <a:pt x="789" y="311"/>
                  <a:pt x="508" y="311"/>
                </a:cubicBezTo>
                <a:cubicBezTo>
                  <a:pt x="227" y="311"/>
                  <a:pt x="0" y="241"/>
                  <a:pt x="0" y="155"/>
                </a:cubicBezTo>
                <a:cubicBezTo>
                  <a:pt x="0" y="155"/>
                  <a:pt x="0" y="155"/>
                  <a:pt x="0" y="155"/>
                </a:cubicBezTo>
                <a:close/>
              </a:path>
            </a:pathLst>
          </a:custGeom>
          <a:solidFill>
            <a:srgbClr val="6666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0" name="Freeform 7"/>
          <p:cNvSpPr>
            <a:spLocks noChangeArrowheads="1"/>
          </p:cNvSpPr>
          <p:nvPr/>
        </p:nvSpPr>
        <p:spPr bwMode="auto">
          <a:xfrm>
            <a:off x="2627556" y="4925098"/>
            <a:ext cx="0" cy="111125"/>
          </a:xfrm>
          <a:custGeom>
            <a:avLst/>
            <a:gdLst>
              <a:gd name="T0" fmla="+- 0 14543 14543"/>
              <a:gd name="T1" fmla="*/ 14543 h 312"/>
              <a:gd name="T2" fmla="+- 0 14543 14543"/>
              <a:gd name="T3" fmla="*/ 14543 h 312"/>
              <a:gd name="T4" fmla="+- 0 14854 14543"/>
              <a:gd name="T5" fmla="*/ 14854 h 312"/>
              <a:gd name="T6" fmla="+- 0 14854 14543"/>
              <a:gd name="T7" fmla="*/ 14854 h 312"/>
            </a:gdLst>
            <a:ahLst/>
            <a:cxnLst>
              <a:cxn ang="0">
                <a:pos x="0" y="T1"/>
              </a:cxn>
              <a:cxn ang="0">
                <a:pos x="0" y="T3"/>
              </a:cxn>
              <a:cxn ang="0">
                <a:pos x="0" y="T5"/>
              </a:cxn>
              <a:cxn ang="0">
                <a:pos x="0" y="T7"/>
              </a:cxn>
            </a:cxnLst>
            <a:rect l="0" t="0" r="r" b="b"/>
            <a:pathLst>
              <a:path h="312">
                <a:moveTo>
                  <a:pt x="0" y="0"/>
                </a:moveTo>
                <a:lnTo>
                  <a:pt x="0" y="0"/>
                </a:lnTo>
                <a:lnTo>
                  <a:pt x="0" y="311"/>
                </a:ln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66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1" name="Freeform 6"/>
          <p:cNvSpPr>
            <a:spLocks noChangeArrowheads="1"/>
          </p:cNvSpPr>
          <p:nvPr/>
        </p:nvSpPr>
        <p:spPr bwMode="auto">
          <a:xfrm>
            <a:off x="2262431" y="5036223"/>
            <a:ext cx="366713" cy="55562"/>
          </a:xfrm>
          <a:custGeom>
            <a:avLst/>
            <a:gdLst>
              <a:gd name="T0" fmla="+- 0 5845 4828"/>
              <a:gd name="T1" fmla="*/ T0 w 1018"/>
              <a:gd name="T2" fmla="+- 0 14854 14854"/>
              <a:gd name="T3" fmla="*/ 14854 h 156"/>
              <a:gd name="T4" fmla="+- 0 5336 4828"/>
              <a:gd name="T5" fmla="*/ T4 w 1018"/>
              <a:gd name="T6" fmla="+- 0 15010 14854"/>
              <a:gd name="T7" fmla="*/ 15010 h 156"/>
              <a:gd name="T8" fmla="+- 0 4828 4828"/>
              <a:gd name="T9" fmla="*/ T8 w 1018"/>
              <a:gd name="T10" fmla="+- 0 14854 14854"/>
              <a:gd name="T11" fmla="*/ 14854 h 156"/>
              <a:gd name="T12" fmla="+- 0 4828 4828"/>
              <a:gd name="T13" fmla="*/ T12 w 1018"/>
              <a:gd name="T14" fmla="+- 0 14854 14854"/>
              <a:gd name="T15" fmla="*/ 14854 h 1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18" h="156">
                <a:moveTo>
                  <a:pt x="1017" y="0"/>
                </a:moveTo>
                <a:cubicBezTo>
                  <a:pt x="1017" y="86"/>
                  <a:pt x="789" y="156"/>
                  <a:pt x="508" y="156"/>
                </a:cubicBezTo>
                <a:cubicBezTo>
                  <a:pt x="227" y="156"/>
                  <a:pt x="0" y="86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66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2730744" y="4490123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7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84" name="Freeform 3"/>
          <p:cNvSpPr>
            <a:spLocks noChangeArrowheads="1"/>
          </p:cNvSpPr>
          <p:nvPr/>
        </p:nvSpPr>
        <p:spPr bwMode="auto">
          <a:xfrm>
            <a:off x="4645269" y="3169323"/>
            <a:ext cx="0" cy="20637"/>
          </a:xfrm>
          <a:custGeom>
            <a:avLst/>
            <a:gdLst>
              <a:gd name="T0" fmla="+- 0 11450 11450"/>
              <a:gd name="T1" fmla="*/ T0 w 1"/>
              <a:gd name="T2" fmla="+- 0 9667 9667"/>
              <a:gd name="T3" fmla="*/ 9667 h 58"/>
              <a:gd name="T4" fmla="+- 0 11450 11450"/>
              <a:gd name="T5" fmla="*/ T4 w 1"/>
              <a:gd name="T6" fmla="+- 0 9724 9667"/>
              <a:gd name="T7" fmla="*/ 9724 h 58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58">
                <a:moveTo>
                  <a:pt x="0" y="0"/>
                </a:moveTo>
                <a:lnTo>
                  <a:pt x="0" y="57"/>
                </a:ln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6" name="Freeform 125"/>
          <p:cNvSpPr>
            <a:spLocks noChangeArrowheads="1"/>
          </p:cNvSpPr>
          <p:nvPr/>
        </p:nvSpPr>
        <p:spPr bwMode="auto">
          <a:xfrm>
            <a:off x="6255605" y="5427725"/>
            <a:ext cx="685800" cy="742950"/>
          </a:xfrm>
          <a:custGeom>
            <a:avLst/>
            <a:gdLst>
              <a:gd name="T0" fmla="+- 0 15922 15922"/>
              <a:gd name="T1" fmla="*/ T0 w 1906"/>
              <a:gd name="T2" fmla="+- 0 17641 15943"/>
              <a:gd name="T3" fmla="*/ 17641 h 2064"/>
              <a:gd name="T4" fmla="+- 0 16747 15922"/>
              <a:gd name="T5" fmla="*/ T4 w 1906"/>
              <a:gd name="T6" fmla="+- 0 18007 15943"/>
              <a:gd name="T7" fmla="*/ 18007 h 2064"/>
              <a:gd name="T8" fmla="+- 0 17827 15922"/>
              <a:gd name="T9" fmla="*/ T8 w 1906"/>
              <a:gd name="T10" fmla="+- 0 16975 15943"/>
              <a:gd name="T11" fmla="*/ 16975 h 2064"/>
              <a:gd name="T12" fmla="+- 0 16747 15922"/>
              <a:gd name="T13" fmla="*/ T12 w 1906"/>
              <a:gd name="T14" fmla="+- 0 15943 15943"/>
              <a:gd name="T15" fmla="*/ 15943 h 2064"/>
              <a:gd name="T16" fmla="+- 0 15930 15922"/>
              <a:gd name="T17" fmla="*/ T16 w 1906"/>
              <a:gd name="T18" fmla="+- 0 16300 15943"/>
              <a:gd name="T19" fmla="*/ 16300 h 206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906" h="2064">
                <a:moveTo>
                  <a:pt x="0" y="1698"/>
                </a:moveTo>
                <a:cubicBezTo>
                  <a:pt x="205" y="1930"/>
                  <a:pt x="507" y="2064"/>
                  <a:pt x="825" y="2064"/>
                </a:cubicBezTo>
                <a:cubicBezTo>
                  <a:pt x="1421" y="2064"/>
                  <a:pt x="1905" y="1602"/>
                  <a:pt x="1905" y="1032"/>
                </a:cubicBezTo>
                <a:cubicBezTo>
                  <a:pt x="1905" y="462"/>
                  <a:pt x="1421" y="0"/>
                  <a:pt x="825" y="0"/>
                </a:cubicBezTo>
                <a:cubicBezTo>
                  <a:pt x="511" y="0"/>
                  <a:pt x="213" y="130"/>
                  <a:pt x="8" y="357"/>
                </a:cubicBez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7" name="Freeform 121"/>
          <p:cNvSpPr>
            <a:spLocks noChangeArrowheads="1"/>
          </p:cNvSpPr>
          <p:nvPr/>
        </p:nvSpPr>
        <p:spPr bwMode="auto">
          <a:xfrm>
            <a:off x="3810244" y="1159548"/>
            <a:ext cx="65087" cy="3130550"/>
          </a:xfrm>
          <a:custGeom>
            <a:avLst/>
            <a:gdLst>
              <a:gd name="T0" fmla="+- 0 9310 9129"/>
              <a:gd name="T1" fmla="*/ T0 w 181"/>
              <a:gd name="T2" fmla="+- 0 4082 4082"/>
              <a:gd name="T3" fmla="*/ 4082 h 8697"/>
              <a:gd name="T4" fmla="+- 0 9169 9129"/>
              <a:gd name="T5" fmla="*/ T4 w 181"/>
              <a:gd name="T6" fmla="+- 0 9415 4082"/>
              <a:gd name="T7" fmla="*/ 9415 h 8697"/>
              <a:gd name="T8" fmla="+- 0 9129 9129"/>
              <a:gd name="T9" fmla="*/ T8 w 181"/>
              <a:gd name="T10" fmla="+- 0 12778 4082"/>
              <a:gd name="T11" fmla="*/ 12778 h 8697"/>
              <a:gd name="T12" fmla="+- 0 9129 9129"/>
              <a:gd name="T13" fmla="*/ T12 w 181"/>
              <a:gd name="T14" fmla="+- 0 12778 4082"/>
              <a:gd name="T15" fmla="*/ 12778 h 86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81" h="8697">
                <a:moveTo>
                  <a:pt x="181" y="0"/>
                </a:moveTo>
                <a:cubicBezTo>
                  <a:pt x="125" y="1942"/>
                  <a:pt x="70" y="3884"/>
                  <a:pt x="40" y="5333"/>
                </a:cubicBezTo>
                <a:cubicBezTo>
                  <a:pt x="10" y="6783"/>
                  <a:pt x="0" y="8696"/>
                  <a:pt x="0" y="8696"/>
                </a:cubicBezTo>
                <a:lnTo>
                  <a:pt x="0" y="869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8" name="Freeform 120"/>
          <p:cNvSpPr>
            <a:spLocks noChangeArrowheads="1"/>
          </p:cNvSpPr>
          <p:nvPr/>
        </p:nvSpPr>
        <p:spPr bwMode="auto">
          <a:xfrm>
            <a:off x="4623044" y="1016673"/>
            <a:ext cx="26987" cy="2176462"/>
          </a:xfrm>
          <a:custGeom>
            <a:avLst/>
            <a:gdLst>
              <a:gd name="T0" fmla="+- 0 11388 11388"/>
              <a:gd name="T1" fmla="*/ T0 w 74"/>
              <a:gd name="T2" fmla="+- 0 3687 3687"/>
              <a:gd name="T3" fmla="*/ 3687 h 6048"/>
              <a:gd name="T4" fmla="+- 0 11403 11388"/>
              <a:gd name="T5" fmla="*/ T4 w 74"/>
              <a:gd name="T6" fmla="+- 0 7395 3687"/>
              <a:gd name="T7" fmla="*/ 7395 h 6048"/>
              <a:gd name="T8" fmla="+- 0 11462 11388"/>
              <a:gd name="T9" fmla="*/ T8 w 74"/>
              <a:gd name="T10" fmla="+- 0 9735 3687"/>
              <a:gd name="T11" fmla="*/ 9735 h 6048"/>
              <a:gd name="T12" fmla="+- 0 11462 11388"/>
              <a:gd name="T13" fmla="*/ T12 w 74"/>
              <a:gd name="T14" fmla="+- 0 9735 3687"/>
              <a:gd name="T15" fmla="*/ 9735 h 604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74" h="6048">
                <a:moveTo>
                  <a:pt x="0" y="0"/>
                </a:moveTo>
                <a:cubicBezTo>
                  <a:pt x="2" y="1350"/>
                  <a:pt x="3" y="2700"/>
                  <a:pt x="15" y="3708"/>
                </a:cubicBezTo>
                <a:cubicBezTo>
                  <a:pt x="28" y="4716"/>
                  <a:pt x="74" y="6048"/>
                  <a:pt x="74" y="6048"/>
                </a:cubicBezTo>
                <a:lnTo>
                  <a:pt x="74" y="604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9" name="Freeform 119"/>
          <p:cNvSpPr>
            <a:spLocks noChangeArrowheads="1"/>
          </p:cNvSpPr>
          <p:nvPr/>
        </p:nvSpPr>
        <p:spPr bwMode="auto">
          <a:xfrm>
            <a:off x="4276969" y="1038898"/>
            <a:ext cx="28575" cy="3130550"/>
          </a:xfrm>
          <a:custGeom>
            <a:avLst/>
            <a:gdLst>
              <a:gd name="T0" fmla="+- 0 10505 10424"/>
              <a:gd name="T1" fmla="*/ T0 w 81"/>
              <a:gd name="T2" fmla="+- 0 3750 3750"/>
              <a:gd name="T3" fmla="*/ 3750 h 8698"/>
              <a:gd name="T4" fmla="+- 0 10435 10424"/>
              <a:gd name="T5" fmla="*/ T4 w 81"/>
              <a:gd name="T6" fmla="+- 0 9085 3750"/>
              <a:gd name="T7" fmla="*/ 9085 h 8698"/>
              <a:gd name="T8" fmla="+- 0 10440 10424"/>
              <a:gd name="T9" fmla="*/ T8 w 81"/>
              <a:gd name="T10" fmla="+- 0 12448 3750"/>
              <a:gd name="T11" fmla="*/ 12448 h 8698"/>
              <a:gd name="T12" fmla="+- 0 10440 10424"/>
              <a:gd name="T13" fmla="*/ T12 w 81"/>
              <a:gd name="T14" fmla="+- 0 12448 3750"/>
              <a:gd name="T15" fmla="*/ 12448 h 869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81" h="8698">
                <a:moveTo>
                  <a:pt x="81" y="0"/>
                </a:moveTo>
                <a:cubicBezTo>
                  <a:pt x="51" y="1943"/>
                  <a:pt x="22" y="3885"/>
                  <a:pt x="11" y="5335"/>
                </a:cubicBezTo>
                <a:cubicBezTo>
                  <a:pt x="0" y="6784"/>
                  <a:pt x="16" y="8698"/>
                  <a:pt x="16" y="8698"/>
                </a:cubicBezTo>
                <a:lnTo>
                  <a:pt x="16" y="869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0" name="Freeform 118"/>
          <p:cNvSpPr>
            <a:spLocks noChangeArrowheads="1"/>
          </p:cNvSpPr>
          <p:nvPr/>
        </p:nvSpPr>
        <p:spPr bwMode="auto">
          <a:xfrm>
            <a:off x="6720131" y="2305723"/>
            <a:ext cx="622300" cy="1995487"/>
          </a:xfrm>
          <a:custGeom>
            <a:avLst/>
            <a:gdLst>
              <a:gd name="T0" fmla="+- 0 17211 17211"/>
              <a:gd name="T1" fmla="*/ T0 w 1729"/>
              <a:gd name="T2" fmla="+- 0 7269 7269"/>
              <a:gd name="T3" fmla="*/ 7269 h 5544"/>
              <a:gd name="T4" fmla="+- 0 17669 17211"/>
              <a:gd name="T5" fmla="*/ T4 w 1729"/>
              <a:gd name="T6" fmla="+- 0 7577 7269"/>
              <a:gd name="T7" fmla="*/ 7577 h 5544"/>
              <a:gd name="T8" fmla="+- 0 18483 17211"/>
              <a:gd name="T9" fmla="*/ T8 w 1729"/>
              <a:gd name="T10" fmla="+- 0 9065 7269"/>
              <a:gd name="T11" fmla="*/ 9065 h 5544"/>
              <a:gd name="T12" fmla="+- 0 18940 17211"/>
              <a:gd name="T13" fmla="*/ T12 w 1729"/>
              <a:gd name="T14" fmla="+- 0 12813 7269"/>
              <a:gd name="T15" fmla="*/ 12813 h 55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729" h="5544">
                <a:moveTo>
                  <a:pt x="0" y="0"/>
                </a:moveTo>
                <a:cubicBezTo>
                  <a:pt x="123" y="4"/>
                  <a:pt x="246" y="9"/>
                  <a:pt x="458" y="308"/>
                </a:cubicBezTo>
                <a:cubicBezTo>
                  <a:pt x="670" y="608"/>
                  <a:pt x="1060" y="924"/>
                  <a:pt x="1272" y="1796"/>
                </a:cubicBezTo>
                <a:cubicBezTo>
                  <a:pt x="1483" y="2669"/>
                  <a:pt x="1606" y="4106"/>
                  <a:pt x="1729" y="5544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1" name="Freeform 117"/>
          <p:cNvSpPr>
            <a:spLocks noChangeArrowheads="1"/>
          </p:cNvSpPr>
          <p:nvPr/>
        </p:nvSpPr>
        <p:spPr bwMode="auto">
          <a:xfrm>
            <a:off x="6750294" y="4165661"/>
            <a:ext cx="200025" cy="139700"/>
          </a:xfrm>
          <a:custGeom>
            <a:avLst/>
            <a:gdLst>
              <a:gd name="T0" fmla="+- 0 17298 17298"/>
              <a:gd name="T1" fmla="*/ T0 w 559"/>
              <a:gd name="T2" fmla="+- 0 12466 12466"/>
              <a:gd name="T3" fmla="*/ 12466 h 390"/>
              <a:gd name="T4" fmla="+- 0 17446 17298"/>
              <a:gd name="T5" fmla="*/ T4 w 559"/>
              <a:gd name="T6" fmla="+- 0 12488 12466"/>
              <a:gd name="T7" fmla="*/ 12488 h 390"/>
              <a:gd name="T8" fmla="+- 0 17708 17298"/>
              <a:gd name="T9" fmla="*/ T8 w 559"/>
              <a:gd name="T10" fmla="+- 0 12593 12466"/>
              <a:gd name="T11" fmla="*/ 12593 h 390"/>
              <a:gd name="T12" fmla="+- 0 17856 17298"/>
              <a:gd name="T13" fmla="*/ T12 w 559"/>
              <a:gd name="T14" fmla="+- 0 12856 12466"/>
              <a:gd name="T15" fmla="*/ 12856 h 39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559" h="390">
                <a:moveTo>
                  <a:pt x="0" y="0"/>
                </a:moveTo>
                <a:cubicBezTo>
                  <a:pt x="40" y="1"/>
                  <a:pt x="79" y="1"/>
                  <a:pt x="148" y="22"/>
                </a:cubicBezTo>
                <a:cubicBezTo>
                  <a:pt x="216" y="43"/>
                  <a:pt x="342" y="65"/>
                  <a:pt x="410" y="127"/>
                </a:cubicBezTo>
                <a:cubicBezTo>
                  <a:pt x="479" y="188"/>
                  <a:pt x="518" y="289"/>
                  <a:pt x="558" y="39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2" name="Freeform 116"/>
          <p:cNvSpPr>
            <a:spLocks noChangeArrowheads="1"/>
          </p:cNvSpPr>
          <p:nvPr/>
        </p:nvSpPr>
        <p:spPr bwMode="auto">
          <a:xfrm>
            <a:off x="6791569" y="3188373"/>
            <a:ext cx="336550" cy="1117600"/>
          </a:xfrm>
          <a:custGeom>
            <a:avLst/>
            <a:gdLst>
              <a:gd name="T0" fmla="+- 0 17411 17411"/>
              <a:gd name="T1" fmla="*/ T0 w 936"/>
              <a:gd name="T2" fmla="+- 0 9718 9718"/>
              <a:gd name="T3" fmla="*/ 9718 h 3104"/>
              <a:gd name="T4" fmla="+- 0 17659 17411"/>
              <a:gd name="T5" fmla="*/ T4 w 936"/>
              <a:gd name="T6" fmla="+- 0 9890 9718"/>
              <a:gd name="T7" fmla="*/ 9890 h 3104"/>
              <a:gd name="T8" fmla="+- 0 18099 17411"/>
              <a:gd name="T9" fmla="*/ T8 w 936"/>
              <a:gd name="T10" fmla="+- 0 10723 9718"/>
              <a:gd name="T11" fmla="*/ 10723 h 3104"/>
              <a:gd name="T12" fmla="+- 0 18347 17411"/>
              <a:gd name="T13" fmla="*/ T12 w 936"/>
              <a:gd name="T14" fmla="+- 0 12821 9718"/>
              <a:gd name="T15" fmla="*/ 12821 h 31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936" h="3104">
                <a:moveTo>
                  <a:pt x="0" y="0"/>
                </a:moveTo>
                <a:cubicBezTo>
                  <a:pt x="67" y="2"/>
                  <a:pt x="133" y="5"/>
                  <a:pt x="248" y="172"/>
                </a:cubicBezTo>
                <a:cubicBezTo>
                  <a:pt x="362" y="340"/>
                  <a:pt x="573" y="517"/>
                  <a:pt x="688" y="1005"/>
                </a:cubicBezTo>
                <a:cubicBezTo>
                  <a:pt x="803" y="1494"/>
                  <a:pt x="869" y="2298"/>
                  <a:pt x="936" y="3103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3" name="Freeform 115"/>
          <p:cNvSpPr>
            <a:spLocks noChangeArrowheads="1"/>
          </p:cNvSpPr>
          <p:nvPr/>
        </p:nvSpPr>
        <p:spPr bwMode="auto">
          <a:xfrm>
            <a:off x="4975469" y="1050010"/>
            <a:ext cx="127000" cy="1276350"/>
          </a:xfrm>
          <a:custGeom>
            <a:avLst/>
            <a:gdLst>
              <a:gd name="T0" fmla="+- 0 12366 12366"/>
              <a:gd name="T1" fmla="*/ T0 w 352"/>
              <a:gd name="T2" fmla="+- 0 3780 3780"/>
              <a:gd name="T3" fmla="*/ 3780 h 3546"/>
              <a:gd name="T4" fmla="+- 0 12566 12366"/>
              <a:gd name="T5" fmla="*/ T4 w 352"/>
              <a:gd name="T6" fmla="+- 0 5956 3780"/>
              <a:gd name="T7" fmla="*/ 5956 h 3546"/>
              <a:gd name="T8" fmla="+- 0 12717 12366"/>
              <a:gd name="T9" fmla="*/ T8 w 352"/>
              <a:gd name="T10" fmla="+- 0 7326 3780"/>
              <a:gd name="T11" fmla="*/ 7326 h 3546"/>
              <a:gd name="T12" fmla="+- 0 12717 12366"/>
              <a:gd name="T13" fmla="*/ T12 w 352"/>
              <a:gd name="T14" fmla="+- 0 7326 3780"/>
              <a:gd name="T15" fmla="*/ 7326 h 35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352" h="3546">
                <a:moveTo>
                  <a:pt x="0" y="0"/>
                </a:moveTo>
                <a:cubicBezTo>
                  <a:pt x="71" y="793"/>
                  <a:pt x="142" y="1585"/>
                  <a:pt x="200" y="2176"/>
                </a:cubicBezTo>
                <a:cubicBezTo>
                  <a:pt x="259" y="2767"/>
                  <a:pt x="351" y="3546"/>
                  <a:pt x="351" y="3546"/>
                </a:cubicBezTo>
                <a:lnTo>
                  <a:pt x="351" y="354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4" name="Freeform 113"/>
          <p:cNvSpPr>
            <a:spLocks noChangeArrowheads="1"/>
          </p:cNvSpPr>
          <p:nvPr/>
        </p:nvSpPr>
        <p:spPr bwMode="auto">
          <a:xfrm>
            <a:off x="4232519" y="1575473"/>
            <a:ext cx="2566987" cy="2730500"/>
          </a:xfrm>
          <a:custGeom>
            <a:avLst/>
            <a:gdLst>
              <a:gd name="T0" fmla="+- 0 10304 10304"/>
              <a:gd name="T1" fmla="*/ T0 w 7131"/>
              <a:gd name="T2" fmla="+- 0 12825 5239"/>
              <a:gd name="T3" fmla="*/ 12825 h 7587"/>
              <a:gd name="T4" fmla="+- 0 11422 10304"/>
              <a:gd name="T5" fmla="*/ T4 w 7131"/>
              <a:gd name="T6" fmla="+- 0 9720 5239"/>
              <a:gd name="T7" fmla="*/ 9720 h 7587"/>
              <a:gd name="T8" fmla="+- 0 12828 10304"/>
              <a:gd name="T9" fmla="*/ T8 w 7131"/>
              <a:gd name="T10" fmla="+- 0 7113 5239"/>
              <a:gd name="T11" fmla="*/ 7113 h 7587"/>
              <a:gd name="T12" fmla="+- 0 14197 10304"/>
              <a:gd name="T13" fmla="*/ T12 w 7131"/>
              <a:gd name="T14" fmla="+- 0 5640 5239"/>
              <a:gd name="T15" fmla="*/ 5640 h 7587"/>
              <a:gd name="T16" fmla="+- 0 15229 10304"/>
              <a:gd name="T17" fmla="*/ T16 w 7131"/>
              <a:gd name="T18" fmla="+- 0 5357 5239"/>
              <a:gd name="T19" fmla="*/ 5357 h 7587"/>
              <a:gd name="T20" fmla="+- 0 16288 10304"/>
              <a:gd name="T21" fmla="*/ T20 w 7131"/>
              <a:gd name="T22" fmla="+- 0 5481 5239"/>
              <a:gd name="T23" fmla="*/ 5481 h 7587"/>
              <a:gd name="T24" fmla="+- 0 17091 10304"/>
              <a:gd name="T25" fmla="*/ T24 w 7131"/>
              <a:gd name="T26" fmla="+- 0 6802 5239"/>
              <a:gd name="T27" fmla="*/ 6802 h 7587"/>
              <a:gd name="T28" fmla="+- 0 17406 10304"/>
              <a:gd name="T29" fmla="*/ T28 w 7131"/>
              <a:gd name="T30" fmla="+- 0 9810 5239"/>
              <a:gd name="T31" fmla="*/ 9810 h 7587"/>
              <a:gd name="T32" fmla="+- 0 17260 10304"/>
              <a:gd name="T33" fmla="*/ T32 w 7131"/>
              <a:gd name="T34" fmla="+- 0 12763 5239"/>
              <a:gd name="T35" fmla="*/ 12763 h 758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7131" h="7587">
                <a:moveTo>
                  <a:pt x="0" y="7586"/>
                </a:moveTo>
                <a:cubicBezTo>
                  <a:pt x="347" y="6507"/>
                  <a:pt x="698" y="5435"/>
                  <a:pt x="1118" y="4481"/>
                </a:cubicBezTo>
                <a:cubicBezTo>
                  <a:pt x="1538" y="3527"/>
                  <a:pt x="2063" y="2552"/>
                  <a:pt x="2524" y="1874"/>
                </a:cubicBezTo>
                <a:cubicBezTo>
                  <a:pt x="2985" y="1196"/>
                  <a:pt x="3492" y="692"/>
                  <a:pt x="3893" y="401"/>
                </a:cubicBezTo>
                <a:cubicBezTo>
                  <a:pt x="4295" y="111"/>
                  <a:pt x="4578" y="145"/>
                  <a:pt x="4925" y="118"/>
                </a:cubicBezTo>
                <a:cubicBezTo>
                  <a:pt x="5272" y="90"/>
                  <a:pt x="5673" y="0"/>
                  <a:pt x="5984" y="242"/>
                </a:cubicBezTo>
                <a:cubicBezTo>
                  <a:pt x="6294" y="484"/>
                  <a:pt x="6600" y="844"/>
                  <a:pt x="6787" y="1563"/>
                </a:cubicBezTo>
                <a:cubicBezTo>
                  <a:pt x="6974" y="2282"/>
                  <a:pt x="7075" y="3575"/>
                  <a:pt x="7102" y="4571"/>
                </a:cubicBezTo>
                <a:cubicBezTo>
                  <a:pt x="7130" y="5567"/>
                  <a:pt x="7043" y="6542"/>
                  <a:pt x="6956" y="7524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5" name="Freeform 109"/>
          <p:cNvSpPr>
            <a:spLocks noChangeArrowheads="1"/>
          </p:cNvSpPr>
          <p:nvPr/>
        </p:nvSpPr>
        <p:spPr bwMode="auto">
          <a:xfrm>
            <a:off x="4283319" y="4166273"/>
            <a:ext cx="2465387" cy="9525"/>
          </a:xfrm>
          <a:custGeom>
            <a:avLst/>
            <a:gdLst>
              <a:gd name="T0" fmla="+- 0 10441 10441"/>
              <a:gd name="T1" fmla="*/ T0 w 6848"/>
              <a:gd name="T2" fmla="+- 0 12462 12435"/>
              <a:gd name="T3" fmla="*/ 12462 h 27"/>
              <a:gd name="T4" fmla="+- 0 17288 10441"/>
              <a:gd name="T5" fmla="*/ T4 w 6848"/>
              <a:gd name="T6" fmla="+- 0 12435 12435"/>
              <a:gd name="T7" fmla="*/ 12435 h 27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6848" h="27">
                <a:moveTo>
                  <a:pt x="0" y="27"/>
                </a:moveTo>
                <a:lnTo>
                  <a:pt x="6847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6" name="Freeform 108"/>
          <p:cNvSpPr>
            <a:spLocks noChangeArrowheads="1"/>
          </p:cNvSpPr>
          <p:nvPr/>
        </p:nvSpPr>
        <p:spPr bwMode="auto">
          <a:xfrm>
            <a:off x="3678481" y="1005560"/>
            <a:ext cx="1465263" cy="292100"/>
          </a:xfrm>
          <a:custGeom>
            <a:avLst/>
            <a:gdLst>
              <a:gd name="T0" fmla="+- 0 8763 8763"/>
              <a:gd name="T1" fmla="*/ T0 w 4070"/>
              <a:gd name="T2" fmla="+- 0 4467 3658"/>
              <a:gd name="T3" fmla="*/ 4467 h 810"/>
              <a:gd name="T4" fmla="+- 0 12832 8763"/>
              <a:gd name="T5" fmla="*/ T4 w 4070"/>
              <a:gd name="T6" fmla="+- 0 4467 3658"/>
              <a:gd name="T7" fmla="*/ 4467 h 810"/>
              <a:gd name="T8" fmla="+- 0 12832 8763"/>
              <a:gd name="T9" fmla="*/ T8 w 4070"/>
              <a:gd name="T10" fmla="+- 0 3658 3658"/>
              <a:gd name="T11" fmla="*/ 3658 h 810"/>
              <a:gd name="T12" fmla="+- 0 8763 8763"/>
              <a:gd name="T13" fmla="*/ T12 w 4070"/>
              <a:gd name="T14" fmla="+- 0 3658 3658"/>
              <a:gd name="T15" fmla="*/ 3658 h 810"/>
              <a:gd name="T16" fmla="+- 0 8763 8763"/>
              <a:gd name="T17" fmla="*/ T16 w 4070"/>
              <a:gd name="T18" fmla="+- 0 4467 3658"/>
              <a:gd name="T19" fmla="*/ 4467 h 8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4070" h="810">
                <a:moveTo>
                  <a:pt x="0" y="809"/>
                </a:moveTo>
                <a:lnTo>
                  <a:pt x="4069" y="809"/>
                </a:lnTo>
                <a:lnTo>
                  <a:pt x="4069" y="0"/>
                </a:lnTo>
                <a:lnTo>
                  <a:pt x="0" y="0"/>
                </a:lnTo>
                <a:lnTo>
                  <a:pt x="0" y="809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7" name="Text Box 104"/>
          <p:cNvSpPr txBox="1">
            <a:spLocks noChangeArrowheads="1"/>
          </p:cNvSpPr>
          <p:nvPr/>
        </p:nvSpPr>
        <p:spPr bwMode="auto">
          <a:xfrm>
            <a:off x="4011856" y="1016673"/>
            <a:ext cx="5429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Liquid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98" name="Freeform 83"/>
          <p:cNvSpPr>
            <a:spLocks noChangeArrowheads="1"/>
          </p:cNvSpPr>
          <p:nvPr/>
        </p:nvSpPr>
        <p:spPr bwMode="auto">
          <a:xfrm>
            <a:off x="4663343" y="3177748"/>
            <a:ext cx="2120900" cy="11113"/>
          </a:xfrm>
          <a:custGeom>
            <a:avLst/>
            <a:gdLst>
              <a:gd name="T0" fmla="+- 0 11468 11468"/>
              <a:gd name="T1" fmla="*/ T0 w 5889"/>
              <a:gd name="T2" fmla="+- 0 9705 9705"/>
              <a:gd name="T3" fmla="*/ 9705 h 32"/>
              <a:gd name="T4" fmla="+- 0 17357 11468"/>
              <a:gd name="T5" fmla="*/ T4 w 5889"/>
              <a:gd name="T6" fmla="+- 0 9737 9705"/>
              <a:gd name="T7" fmla="*/ 9737 h 32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5889" h="32">
                <a:moveTo>
                  <a:pt x="0" y="0"/>
                </a:moveTo>
                <a:lnTo>
                  <a:pt x="5889" y="32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9" name="Freeform 93"/>
          <p:cNvSpPr>
            <a:spLocks noChangeArrowheads="1"/>
          </p:cNvSpPr>
          <p:nvPr/>
        </p:nvSpPr>
        <p:spPr bwMode="auto">
          <a:xfrm>
            <a:off x="5113581" y="2305723"/>
            <a:ext cx="1606550" cy="6350"/>
          </a:xfrm>
          <a:custGeom>
            <a:avLst/>
            <a:gdLst>
              <a:gd name="T0" fmla="+- 0 12749 12749"/>
              <a:gd name="T1" fmla="*/ T0 w 4462"/>
              <a:gd name="T2" fmla="+- 0 7289 7269"/>
              <a:gd name="T3" fmla="*/ 7289 h 20"/>
              <a:gd name="T4" fmla="+- 0 17211 12749"/>
              <a:gd name="T5" fmla="*/ T4 w 4462"/>
              <a:gd name="T6" fmla="+- 0 7269 7269"/>
              <a:gd name="T7" fmla="*/ 7269 h 20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4462" h="20">
                <a:moveTo>
                  <a:pt x="0" y="20"/>
                </a:moveTo>
                <a:lnTo>
                  <a:pt x="4462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01" name="Text Box 96"/>
          <p:cNvSpPr txBox="1">
            <a:spLocks noChangeArrowheads="1"/>
          </p:cNvSpPr>
          <p:nvPr/>
        </p:nvSpPr>
        <p:spPr bwMode="auto">
          <a:xfrm rot="5400000">
            <a:off x="7597102" y="3995495"/>
            <a:ext cx="244475" cy="101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err="1" smtClean="0">
                <a:latin typeface="Bell MT" panose="02020503060305020303" pitchFamily="18" charset="0"/>
              </a:rPr>
              <a:t>E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nthalpy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02" name="Text Box 104"/>
          <p:cNvSpPr txBox="1">
            <a:spLocks noChangeArrowheads="1"/>
          </p:cNvSpPr>
          <p:nvPr/>
        </p:nvSpPr>
        <p:spPr bwMode="auto">
          <a:xfrm>
            <a:off x="7089775" y="1016673"/>
            <a:ext cx="5429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Gas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19" name="Text Box 104"/>
          <p:cNvSpPr txBox="1">
            <a:spLocks noChangeArrowheads="1"/>
          </p:cNvSpPr>
          <p:nvPr/>
        </p:nvSpPr>
        <p:spPr bwMode="auto">
          <a:xfrm>
            <a:off x="4913556" y="3868371"/>
            <a:ext cx="1234749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Isothermal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 line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20" name="Text Box 104"/>
          <p:cNvSpPr txBox="1">
            <a:spLocks noChangeArrowheads="1"/>
          </p:cNvSpPr>
          <p:nvPr/>
        </p:nvSpPr>
        <p:spPr bwMode="auto">
          <a:xfrm>
            <a:off x="5348694" y="1778672"/>
            <a:ext cx="1234749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2-phase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latin typeface="Bell MT" panose="02020503060305020303" pitchFamily="18" charset="0"/>
              </a:rPr>
              <a:t>(Evaporation)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21" name="Text Box 96"/>
          <p:cNvSpPr txBox="1">
            <a:spLocks noChangeArrowheads="1"/>
          </p:cNvSpPr>
          <p:nvPr/>
        </p:nvSpPr>
        <p:spPr bwMode="auto">
          <a:xfrm rot="5400000">
            <a:off x="3037406" y="5349359"/>
            <a:ext cx="244475" cy="6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Pump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1258774" y="4457371"/>
            <a:ext cx="84991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Cooling</a:t>
            </a:r>
            <a:endParaRPr lang="en-US" sz="16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123" name="ZoneTexte 122"/>
          <p:cNvSpPr txBox="1"/>
          <p:nvPr/>
        </p:nvSpPr>
        <p:spPr>
          <a:xfrm>
            <a:off x="596132" y="3694278"/>
            <a:ext cx="1854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Lower</a:t>
            </a:r>
            <a:r>
              <a:rPr lang="fr-FR" sz="1600" dirty="0" smtClean="0">
                <a:solidFill>
                  <a:srgbClr val="000099"/>
                </a:solidFill>
                <a:latin typeface="Bell MT" panose="02020503060305020303" pitchFamily="18" charset="0"/>
              </a:rPr>
              <a:t> the pressure </a:t>
            </a:r>
            <a:endParaRPr lang="en-US" sz="16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128" name="Text Box 87"/>
          <p:cNvSpPr txBox="1">
            <a:spLocks noChangeArrowheads="1"/>
          </p:cNvSpPr>
          <p:nvPr/>
        </p:nvSpPr>
        <p:spPr bwMode="auto">
          <a:xfrm>
            <a:off x="2603985" y="3768507"/>
            <a:ext cx="287337" cy="232568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7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cxnSp>
        <p:nvCxnSpPr>
          <p:cNvPr id="134" name="Connecteur droit 133"/>
          <p:cNvCxnSpPr/>
          <p:nvPr/>
        </p:nvCxnSpPr>
        <p:spPr bwMode="auto">
          <a:xfrm flipH="1" flipV="1">
            <a:off x="2891321" y="3891141"/>
            <a:ext cx="7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e 1"/>
          <p:cNvGrpSpPr/>
          <p:nvPr/>
        </p:nvGrpSpPr>
        <p:grpSpPr>
          <a:xfrm>
            <a:off x="3480581" y="2820623"/>
            <a:ext cx="1286337" cy="1345038"/>
            <a:chOff x="3289261" y="2820623"/>
            <a:chExt cx="1577141" cy="1345038"/>
          </a:xfrm>
        </p:grpSpPr>
        <p:sp>
          <p:nvSpPr>
            <p:cNvPr id="126" name="Text Box 91"/>
            <p:cNvSpPr txBox="1">
              <a:spLocks noChangeArrowheads="1"/>
            </p:cNvSpPr>
            <p:nvPr/>
          </p:nvSpPr>
          <p:spPr bwMode="auto">
            <a:xfrm>
              <a:off x="4430679" y="2849624"/>
              <a:ext cx="166687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3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27" name="Text Box 90"/>
            <p:cNvSpPr txBox="1">
              <a:spLocks noChangeArrowheads="1"/>
            </p:cNvSpPr>
            <p:nvPr/>
          </p:nvSpPr>
          <p:spPr bwMode="auto">
            <a:xfrm>
              <a:off x="3628626" y="2820623"/>
              <a:ext cx="255953" cy="198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2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29" name="Text Box 84"/>
            <p:cNvSpPr txBox="1">
              <a:spLocks noChangeArrowheads="1"/>
            </p:cNvSpPr>
            <p:nvPr/>
          </p:nvSpPr>
          <p:spPr bwMode="auto">
            <a:xfrm>
              <a:off x="3636929" y="3938649"/>
              <a:ext cx="166687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6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30" name="Text Box 81"/>
            <p:cNvSpPr txBox="1">
              <a:spLocks noChangeArrowheads="1"/>
            </p:cNvSpPr>
            <p:nvPr/>
          </p:nvSpPr>
          <p:spPr bwMode="auto">
            <a:xfrm>
              <a:off x="4531439" y="3700524"/>
              <a:ext cx="334963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4</a:t>
              </a: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&amp;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5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31" name="AutoShape 80"/>
            <p:cNvSpPr>
              <a:spLocks noChangeArrowheads="1"/>
            </p:cNvSpPr>
            <p:nvPr/>
          </p:nvSpPr>
          <p:spPr bwMode="auto">
            <a:xfrm>
              <a:off x="3846479" y="3089336"/>
              <a:ext cx="257175" cy="819150"/>
            </a:xfrm>
            <a:custGeom>
              <a:avLst/>
              <a:gdLst>
                <a:gd name="T0" fmla="+- 0 10569 9994"/>
                <a:gd name="T1" fmla="*/ T0 w 717"/>
                <a:gd name="T2" fmla="+- 0 9537 7439"/>
                <a:gd name="T3" fmla="*/ 9537 h 2274"/>
                <a:gd name="T4" fmla="+- 0 10620 9994"/>
                <a:gd name="T5" fmla="*/ T4 w 717"/>
                <a:gd name="T6" fmla="+- 0 9385 7439"/>
                <a:gd name="T7" fmla="*/ 9385 h 2274"/>
                <a:gd name="T8" fmla="+- 0 10653 9994"/>
                <a:gd name="T9" fmla="*/ T8 w 717"/>
                <a:gd name="T10" fmla="+- 0 9257 7439"/>
                <a:gd name="T11" fmla="*/ 9257 h 2274"/>
                <a:gd name="T12" fmla="+- 0 10665 9994"/>
                <a:gd name="T13" fmla="*/ T12 w 717"/>
                <a:gd name="T14" fmla="+- 0 9156 7439"/>
                <a:gd name="T15" fmla="*/ 9156 h 2274"/>
                <a:gd name="T16" fmla="+- 0 10670 9994"/>
                <a:gd name="T17" fmla="*/ T16 w 717"/>
                <a:gd name="T18" fmla="+- 0 9003 7439"/>
                <a:gd name="T19" fmla="*/ 9003 h 2274"/>
                <a:gd name="T20" fmla="+- 0 10674 9994"/>
                <a:gd name="T21" fmla="*/ T20 w 717"/>
                <a:gd name="T22" fmla="+- 0 8894 7439"/>
                <a:gd name="T23" fmla="*/ 8894 h 2274"/>
                <a:gd name="T24" fmla="+- 0 10657 9994"/>
                <a:gd name="T25" fmla="*/ T24 w 717"/>
                <a:gd name="T26" fmla="+- 0 8798 7439"/>
                <a:gd name="T27" fmla="*/ 8798 h 2274"/>
                <a:gd name="T28" fmla="+- 0 10638 9994"/>
                <a:gd name="T29" fmla="*/ T28 w 717"/>
                <a:gd name="T30" fmla="+- 0 8728 7439"/>
                <a:gd name="T31" fmla="*/ 8728 h 2274"/>
                <a:gd name="T32" fmla="+- 0 10595 9994"/>
                <a:gd name="T33" fmla="*/ T32 w 717"/>
                <a:gd name="T34" fmla="+- 0 8585 7439"/>
                <a:gd name="T35" fmla="*/ 8585 h 2274"/>
                <a:gd name="T36" fmla="+- 0 10550 9994"/>
                <a:gd name="T37" fmla="*/ T36 w 717"/>
                <a:gd name="T38" fmla="+- 0 8481 7439"/>
                <a:gd name="T39" fmla="*/ 8481 h 2274"/>
                <a:gd name="T40" fmla="+- 0 10512 9994"/>
                <a:gd name="T41" fmla="*/ T40 w 717"/>
                <a:gd name="T42" fmla="+- 0 8427 7439"/>
                <a:gd name="T43" fmla="*/ 8427 h 2274"/>
                <a:gd name="T44" fmla="+- 0 10488 9994"/>
                <a:gd name="T45" fmla="*/ T44 w 717"/>
                <a:gd name="T46" fmla="+- 0 8409 7439"/>
                <a:gd name="T47" fmla="*/ 8409 h 2274"/>
                <a:gd name="T48" fmla="+- 0 10478 9994"/>
                <a:gd name="T49" fmla="*/ T48 w 717"/>
                <a:gd name="T50" fmla="+- 0 8407 7439"/>
                <a:gd name="T51" fmla="*/ 8407 h 2274"/>
                <a:gd name="T52" fmla="+- 0 10444 9994"/>
                <a:gd name="T53" fmla="*/ T52 w 717"/>
                <a:gd name="T54" fmla="+- 0 8407 7439"/>
                <a:gd name="T55" fmla="*/ 8407 h 2274"/>
                <a:gd name="T56" fmla="+- 0 10367 9994"/>
                <a:gd name="T57" fmla="*/ T56 w 717"/>
                <a:gd name="T58" fmla="+- 0 8431 7439"/>
                <a:gd name="T59" fmla="*/ 8431 h 2274"/>
                <a:gd name="T60" fmla="+- 0 10263 9994"/>
                <a:gd name="T61" fmla="*/ T60 w 717"/>
                <a:gd name="T62" fmla="+- 0 8469 7439"/>
                <a:gd name="T63" fmla="*/ 8469 h 2274"/>
                <a:gd name="T64" fmla="+- 0 10221 9994"/>
                <a:gd name="T65" fmla="*/ T64 w 717"/>
                <a:gd name="T66" fmla="+- 0 8473 7439"/>
                <a:gd name="T67" fmla="*/ 8473 h 2274"/>
                <a:gd name="T68" fmla="+- 0 10136 9994"/>
                <a:gd name="T69" fmla="*/ T68 w 717"/>
                <a:gd name="T70" fmla="+- 0 8455 7439"/>
                <a:gd name="T71" fmla="*/ 8455 h 2274"/>
                <a:gd name="T72" fmla="+- 0 10066 9994"/>
                <a:gd name="T73" fmla="*/ T72 w 717"/>
                <a:gd name="T74" fmla="+- 0 8431 7439"/>
                <a:gd name="T75" fmla="*/ 8431 h 2274"/>
                <a:gd name="T76" fmla="+- 0 10034 9994"/>
                <a:gd name="T77" fmla="*/ T76 w 717"/>
                <a:gd name="T78" fmla="+- 0 8407 7439"/>
                <a:gd name="T79" fmla="*/ 8407 h 2274"/>
                <a:gd name="T80" fmla="+- 0 10020 9994"/>
                <a:gd name="T81" fmla="*/ T80 w 717"/>
                <a:gd name="T82" fmla="+- 0 8389 7439"/>
                <a:gd name="T83" fmla="*/ 8389 h 2274"/>
                <a:gd name="T84" fmla="+- 0 10002 9994"/>
                <a:gd name="T85" fmla="*/ T84 w 717"/>
                <a:gd name="T86" fmla="+- 0 8351 7439"/>
                <a:gd name="T87" fmla="*/ 8351 h 2274"/>
                <a:gd name="T88" fmla="+- 0 9994 9994"/>
                <a:gd name="T89" fmla="*/ T88 w 717"/>
                <a:gd name="T90" fmla="+- 0 8298 7439"/>
                <a:gd name="T91" fmla="*/ 8298 h 2274"/>
                <a:gd name="T92" fmla="+- 0 10005 9994"/>
                <a:gd name="T93" fmla="*/ T92 w 717"/>
                <a:gd name="T94" fmla="+- 0 8193 7439"/>
                <a:gd name="T95" fmla="*/ 8193 h 2274"/>
                <a:gd name="T96" fmla="+- 0 10039 9994"/>
                <a:gd name="T97" fmla="*/ T96 w 717"/>
                <a:gd name="T98" fmla="+- 0 8061 7439"/>
                <a:gd name="T99" fmla="*/ 8061 h 2274"/>
                <a:gd name="T100" fmla="+- 0 10090 9994"/>
                <a:gd name="T101" fmla="*/ T100 w 717"/>
                <a:gd name="T102" fmla="+- 0 7907 7439"/>
                <a:gd name="T103" fmla="*/ 7907 h 2274"/>
                <a:gd name="T104" fmla="+- 0 10176 9994"/>
                <a:gd name="T105" fmla="*/ T104 w 717"/>
                <a:gd name="T106" fmla="+- 0 7677 7439"/>
                <a:gd name="T107" fmla="*/ 7677 h 2274"/>
                <a:gd name="T108" fmla="+- 0 10292 9994"/>
                <a:gd name="T109" fmla="*/ T108 w 717"/>
                <a:gd name="T110" fmla="+- 0 7477 7439"/>
                <a:gd name="T111" fmla="*/ 7477 h 2274"/>
                <a:gd name="T112" fmla="+- 0 10164 9994"/>
                <a:gd name="T113" fmla="*/ T112 w 717"/>
                <a:gd name="T114" fmla="+- 0 7807 7439"/>
                <a:gd name="T115" fmla="*/ 7807 h 2274"/>
                <a:gd name="T116" fmla="+- 0 10105 9994"/>
                <a:gd name="T117" fmla="*/ T116 w 717"/>
                <a:gd name="T118" fmla="+- 0 7972 7439"/>
                <a:gd name="T119" fmla="*/ 7972 h 2274"/>
                <a:gd name="T120" fmla="+- 0 10060 9994"/>
                <a:gd name="T121" fmla="*/ T120 w 717"/>
                <a:gd name="T122" fmla="+- 0 8117 7439"/>
                <a:gd name="T123" fmla="*/ 8117 h 2274"/>
                <a:gd name="T124" fmla="+- 0 10034 9994"/>
                <a:gd name="T125" fmla="*/ T124 w 717"/>
                <a:gd name="T126" fmla="+- 0 8235 7439"/>
                <a:gd name="T127" fmla="*/ 8235 h 2274"/>
                <a:gd name="T128" fmla="+- 0 10031 9994"/>
                <a:gd name="T129" fmla="*/ T128 w 717"/>
                <a:gd name="T130" fmla="+- 0 8319 7439"/>
                <a:gd name="T131" fmla="*/ 8319 h 2274"/>
                <a:gd name="T132" fmla="+- 0 10042 9994"/>
                <a:gd name="T133" fmla="*/ T132 w 717"/>
                <a:gd name="T134" fmla="+- 0 8358 7439"/>
                <a:gd name="T135" fmla="*/ 8358 h 2274"/>
                <a:gd name="T136" fmla="+- 0 10049 9994"/>
                <a:gd name="T137" fmla="*/ T136 w 717"/>
                <a:gd name="T138" fmla="+- 0 8369 7439"/>
                <a:gd name="T139" fmla="*/ 8369 h 2274"/>
                <a:gd name="T140" fmla="+- 0 10070 9994"/>
                <a:gd name="T141" fmla="*/ T140 w 717"/>
                <a:gd name="T142" fmla="+- 0 8392 7439"/>
                <a:gd name="T143" fmla="*/ 8392 h 2274"/>
                <a:gd name="T144" fmla="+- 0 10095 9994"/>
                <a:gd name="T145" fmla="*/ T144 w 717"/>
                <a:gd name="T146" fmla="+- 0 8406 7439"/>
                <a:gd name="T147" fmla="*/ 8406 h 2274"/>
                <a:gd name="T148" fmla="+- 0 10178 9994"/>
                <a:gd name="T149" fmla="*/ T148 w 717"/>
                <a:gd name="T150" fmla="+- 0 8428 7439"/>
                <a:gd name="T151" fmla="*/ 8428 h 2274"/>
                <a:gd name="T152" fmla="+- 0 10223 9994"/>
                <a:gd name="T153" fmla="*/ T152 w 717"/>
                <a:gd name="T154" fmla="+- 0 8438 7439"/>
                <a:gd name="T155" fmla="*/ 8438 h 2274"/>
                <a:gd name="T156" fmla="+- 0 10272 9994"/>
                <a:gd name="T157" fmla="*/ T156 w 717"/>
                <a:gd name="T158" fmla="+- 0 8430 7439"/>
                <a:gd name="T159" fmla="*/ 8430 h 2274"/>
                <a:gd name="T160" fmla="+- 0 10398 9994"/>
                <a:gd name="T161" fmla="*/ T160 w 717"/>
                <a:gd name="T162" fmla="+- 0 8382 7439"/>
                <a:gd name="T163" fmla="*/ 8382 h 2274"/>
                <a:gd name="T164" fmla="+- 0 10460 9994"/>
                <a:gd name="T165" fmla="*/ T164 w 717"/>
                <a:gd name="T166" fmla="+- 0 8370 7439"/>
                <a:gd name="T167" fmla="*/ 8370 h 2274"/>
                <a:gd name="T168" fmla="+- 0 10484 9994"/>
                <a:gd name="T169" fmla="*/ T168 w 717"/>
                <a:gd name="T170" fmla="+- 0 8372 7439"/>
                <a:gd name="T171" fmla="*/ 8372 h 2274"/>
                <a:gd name="T172" fmla="+- 0 10520 9994"/>
                <a:gd name="T173" fmla="*/ T172 w 717"/>
                <a:gd name="T174" fmla="+- 0 8387 7439"/>
                <a:gd name="T175" fmla="*/ 8387 h 2274"/>
                <a:gd name="T176" fmla="+- 0 10554 9994"/>
                <a:gd name="T177" fmla="*/ T176 w 717"/>
                <a:gd name="T178" fmla="+- 0 8421 7439"/>
                <a:gd name="T179" fmla="*/ 8421 h 2274"/>
                <a:gd name="T180" fmla="+- 0 10594 9994"/>
                <a:gd name="T181" fmla="*/ T180 w 717"/>
                <a:gd name="T182" fmla="+- 0 8490 7439"/>
                <a:gd name="T183" fmla="*/ 8490 h 2274"/>
                <a:gd name="T184" fmla="+- 0 10648 9994"/>
                <a:gd name="T185" fmla="*/ T184 w 717"/>
                <a:gd name="T186" fmla="+- 0 8634 7439"/>
                <a:gd name="T187" fmla="*/ 8634 h 2274"/>
                <a:gd name="T188" fmla="+- 0 10680 9994"/>
                <a:gd name="T189" fmla="*/ T188 w 717"/>
                <a:gd name="T190" fmla="+- 0 8744 7439"/>
                <a:gd name="T191" fmla="*/ 8744 h 2274"/>
                <a:gd name="T192" fmla="+- 0 10701 9994"/>
                <a:gd name="T193" fmla="*/ T192 w 717"/>
                <a:gd name="T194" fmla="+- 0 8828 7439"/>
                <a:gd name="T195" fmla="*/ 8828 h 2274"/>
                <a:gd name="T196" fmla="+- 0 10710 9994"/>
                <a:gd name="T197" fmla="*/ T196 w 717"/>
                <a:gd name="T198" fmla="+- 0 8923 7439"/>
                <a:gd name="T199" fmla="*/ 8923 h 2274"/>
                <a:gd name="T200" fmla="+- 0 10704 9994"/>
                <a:gd name="T201" fmla="*/ T200 w 717"/>
                <a:gd name="T202" fmla="+- 0 9034 7439"/>
                <a:gd name="T203" fmla="*/ 9034 h 2274"/>
                <a:gd name="T204" fmla="+- 0 10698 9994"/>
                <a:gd name="T205" fmla="*/ T204 w 717"/>
                <a:gd name="T206" fmla="+- 0 9192 7439"/>
                <a:gd name="T207" fmla="*/ 9192 h 2274"/>
                <a:gd name="T208" fmla="+- 0 10678 9994"/>
                <a:gd name="T209" fmla="*/ T208 w 717"/>
                <a:gd name="T210" fmla="+- 0 9305 7439"/>
                <a:gd name="T211" fmla="*/ 9305 h 2274"/>
                <a:gd name="T212" fmla="+- 0 10638 9994"/>
                <a:gd name="T213" fmla="*/ T212 w 717"/>
                <a:gd name="T214" fmla="+- 0 9445 7439"/>
                <a:gd name="T215" fmla="*/ 9445 h 2274"/>
                <a:gd name="T216" fmla="+- 0 10583 9994"/>
                <a:gd name="T217" fmla="*/ T216 w 717"/>
                <a:gd name="T218" fmla="+- 0 9603 7439"/>
                <a:gd name="T219" fmla="*/ 9603 h 2274"/>
                <a:gd name="T220" fmla="+- 0 10289 9994"/>
                <a:gd name="T221" fmla="*/ T220 w 717"/>
                <a:gd name="T222" fmla="+- 0 7439 7439"/>
                <a:gd name="T223" fmla="*/ 7439 h 2274"/>
                <a:gd name="T224" fmla="+- 0 10295 9994"/>
                <a:gd name="T225" fmla="*/ T224 w 717"/>
                <a:gd name="T226" fmla="+- 0 7716 7439"/>
                <a:gd name="T227" fmla="*/ 7716 h 2274"/>
                <a:gd name="T228" fmla="+- 0 10094 9994"/>
                <a:gd name="T229" fmla="*/ T228 w 717"/>
                <a:gd name="T230" fmla="+- 0 7636 7439"/>
                <a:gd name="T231" fmla="*/ 7636 h 22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717" h="2274">
                  <a:moveTo>
                    <a:pt x="516" y="2261"/>
                  </a:moveTo>
                  <a:lnTo>
                    <a:pt x="556" y="2152"/>
                  </a:lnTo>
                  <a:lnTo>
                    <a:pt x="575" y="2098"/>
                  </a:lnTo>
                  <a:lnTo>
                    <a:pt x="594" y="2046"/>
                  </a:lnTo>
                  <a:lnTo>
                    <a:pt x="610" y="1995"/>
                  </a:lnTo>
                  <a:lnTo>
                    <a:pt x="626" y="1946"/>
                  </a:lnTo>
                  <a:lnTo>
                    <a:pt x="639" y="1901"/>
                  </a:lnTo>
                  <a:lnTo>
                    <a:pt x="650" y="1857"/>
                  </a:lnTo>
                  <a:lnTo>
                    <a:pt x="659" y="1818"/>
                  </a:lnTo>
                  <a:lnTo>
                    <a:pt x="665" y="1782"/>
                  </a:lnTo>
                  <a:lnTo>
                    <a:pt x="669" y="1748"/>
                  </a:lnTo>
                  <a:lnTo>
                    <a:pt x="671" y="1717"/>
                  </a:lnTo>
                  <a:lnTo>
                    <a:pt x="674" y="1656"/>
                  </a:lnTo>
                  <a:lnTo>
                    <a:pt x="675" y="1595"/>
                  </a:lnTo>
                  <a:lnTo>
                    <a:pt x="676" y="1564"/>
                  </a:lnTo>
                  <a:lnTo>
                    <a:pt x="678" y="1536"/>
                  </a:lnTo>
                  <a:lnTo>
                    <a:pt x="681" y="1482"/>
                  </a:lnTo>
                  <a:lnTo>
                    <a:pt x="680" y="1455"/>
                  </a:lnTo>
                  <a:lnTo>
                    <a:pt x="678" y="1426"/>
                  </a:lnTo>
                  <a:lnTo>
                    <a:pt x="672" y="1395"/>
                  </a:lnTo>
                  <a:lnTo>
                    <a:pt x="663" y="1359"/>
                  </a:lnTo>
                  <a:lnTo>
                    <a:pt x="658" y="1338"/>
                  </a:lnTo>
                  <a:lnTo>
                    <a:pt x="652" y="1315"/>
                  </a:lnTo>
                  <a:lnTo>
                    <a:pt x="644" y="1289"/>
                  </a:lnTo>
                  <a:lnTo>
                    <a:pt x="637" y="1262"/>
                  </a:lnTo>
                  <a:lnTo>
                    <a:pt x="620" y="1204"/>
                  </a:lnTo>
                  <a:lnTo>
                    <a:pt x="601" y="1146"/>
                  </a:lnTo>
                  <a:lnTo>
                    <a:pt x="579" y="1091"/>
                  </a:lnTo>
                  <a:lnTo>
                    <a:pt x="568" y="1065"/>
                  </a:lnTo>
                  <a:lnTo>
                    <a:pt x="556" y="1042"/>
                  </a:lnTo>
                  <a:lnTo>
                    <a:pt x="544" y="1020"/>
                  </a:lnTo>
                  <a:lnTo>
                    <a:pt x="531" y="1002"/>
                  </a:lnTo>
                  <a:lnTo>
                    <a:pt x="518" y="988"/>
                  </a:lnTo>
                  <a:lnTo>
                    <a:pt x="505" y="977"/>
                  </a:lnTo>
                  <a:lnTo>
                    <a:pt x="509" y="979"/>
                  </a:lnTo>
                  <a:lnTo>
                    <a:pt x="494" y="970"/>
                  </a:lnTo>
                  <a:lnTo>
                    <a:pt x="497" y="972"/>
                  </a:lnTo>
                  <a:lnTo>
                    <a:pt x="480" y="967"/>
                  </a:lnTo>
                  <a:lnTo>
                    <a:pt x="484" y="968"/>
                  </a:lnTo>
                  <a:lnTo>
                    <a:pt x="466" y="966"/>
                  </a:lnTo>
                  <a:lnTo>
                    <a:pt x="469" y="966"/>
                  </a:lnTo>
                  <a:lnTo>
                    <a:pt x="450" y="968"/>
                  </a:lnTo>
                  <a:lnTo>
                    <a:pt x="432" y="972"/>
                  </a:lnTo>
                  <a:lnTo>
                    <a:pt x="414" y="977"/>
                  </a:lnTo>
                  <a:lnTo>
                    <a:pt x="373" y="992"/>
                  </a:lnTo>
                  <a:lnTo>
                    <a:pt x="332" y="1009"/>
                  </a:lnTo>
                  <a:lnTo>
                    <a:pt x="291" y="1024"/>
                  </a:lnTo>
                  <a:lnTo>
                    <a:pt x="269" y="1030"/>
                  </a:lnTo>
                  <a:lnTo>
                    <a:pt x="250" y="1033"/>
                  </a:lnTo>
                  <a:lnTo>
                    <a:pt x="229" y="1034"/>
                  </a:lnTo>
                  <a:cubicBezTo>
                    <a:pt x="229" y="1034"/>
                    <a:pt x="227" y="1034"/>
                    <a:pt x="227" y="1034"/>
                  </a:cubicBezTo>
                  <a:lnTo>
                    <a:pt x="210" y="1032"/>
                  </a:lnTo>
                  <a:lnTo>
                    <a:pt x="176" y="1024"/>
                  </a:lnTo>
                  <a:lnTo>
                    <a:pt x="142" y="1016"/>
                  </a:lnTo>
                  <a:lnTo>
                    <a:pt x="107" y="1007"/>
                  </a:lnTo>
                  <a:lnTo>
                    <a:pt x="88" y="1000"/>
                  </a:lnTo>
                  <a:lnTo>
                    <a:pt x="72" y="992"/>
                  </a:lnTo>
                  <a:lnTo>
                    <a:pt x="55" y="981"/>
                  </a:lnTo>
                  <a:cubicBezTo>
                    <a:pt x="55" y="981"/>
                    <a:pt x="54" y="980"/>
                    <a:pt x="53" y="980"/>
                  </a:cubicBezTo>
                  <a:lnTo>
                    <a:pt x="40" y="968"/>
                  </a:lnTo>
                  <a:cubicBezTo>
                    <a:pt x="39" y="968"/>
                    <a:pt x="39" y="967"/>
                    <a:pt x="38" y="966"/>
                  </a:cubicBezTo>
                  <a:lnTo>
                    <a:pt x="27" y="952"/>
                  </a:lnTo>
                  <a:cubicBezTo>
                    <a:pt x="26" y="952"/>
                    <a:pt x="26" y="951"/>
                    <a:pt x="26" y="950"/>
                  </a:cubicBezTo>
                  <a:lnTo>
                    <a:pt x="16" y="934"/>
                  </a:lnTo>
                  <a:cubicBezTo>
                    <a:pt x="15" y="933"/>
                    <a:pt x="15" y="932"/>
                    <a:pt x="15" y="931"/>
                  </a:cubicBezTo>
                  <a:lnTo>
                    <a:pt x="8" y="912"/>
                  </a:lnTo>
                  <a:cubicBezTo>
                    <a:pt x="7" y="911"/>
                    <a:pt x="7" y="910"/>
                    <a:pt x="7" y="910"/>
                  </a:cubicBezTo>
                  <a:lnTo>
                    <a:pt x="2" y="887"/>
                  </a:lnTo>
                  <a:lnTo>
                    <a:pt x="0" y="859"/>
                  </a:lnTo>
                  <a:lnTo>
                    <a:pt x="1" y="827"/>
                  </a:lnTo>
                  <a:lnTo>
                    <a:pt x="5" y="792"/>
                  </a:lnTo>
                  <a:lnTo>
                    <a:pt x="11" y="754"/>
                  </a:lnTo>
                  <a:lnTo>
                    <a:pt x="20" y="713"/>
                  </a:lnTo>
                  <a:lnTo>
                    <a:pt x="32" y="669"/>
                  </a:lnTo>
                  <a:lnTo>
                    <a:pt x="45" y="622"/>
                  </a:lnTo>
                  <a:lnTo>
                    <a:pt x="60" y="573"/>
                  </a:lnTo>
                  <a:lnTo>
                    <a:pt x="77" y="522"/>
                  </a:lnTo>
                  <a:lnTo>
                    <a:pt x="96" y="468"/>
                  </a:lnTo>
                  <a:lnTo>
                    <a:pt x="115" y="413"/>
                  </a:lnTo>
                  <a:lnTo>
                    <a:pt x="137" y="356"/>
                  </a:lnTo>
                  <a:lnTo>
                    <a:pt x="182" y="238"/>
                  </a:lnTo>
                  <a:lnTo>
                    <a:pt x="229" y="116"/>
                  </a:lnTo>
                  <a:lnTo>
                    <a:pt x="265" y="26"/>
                  </a:lnTo>
                  <a:lnTo>
                    <a:pt x="298" y="38"/>
                  </a:lnTo>
                  <a:lnTo>
                    <a:pt x="262" y="129"/>
                  </a:lnTo>
                  <a:lnTo>
                    <a:pt x="215" y="251"/>
                  </a:lnTo>
                  <a:lnTo>
                    <a:pt x="170" y="368"/>
                  </a:lnTo>
                  <a:lnTo>
                    <a:pt x="149" y="425"/>
                  </a:lnTo>
                  <a:lnTo>
                    <a:pt x="129" y="480"/>
                  </a:lnTo>
                  <a:lnTo>
                    <a:pt x="111" y="533"/>
                  </a:lnTo>
                  <a:lnTo>
                    <a:pt x="94" y="584"/>
                  </a:lnTo>
                  <a:lnTo>
                    <a:pt x="79" y="632"/>
                  </a:lnTo>
                  <a:lnTo>
                    <a:pt x="66" y="678"/>
                  </a:lnTo>
                  <a:lnTo>
                    <a:pt x="55" y="721"/>
                  </a:lnTo>
                  <a:lnTo>
                    <a:pt x="46" y="760"/>
                  </a:lnTo>
                  <a:lnTo>
                    <a:pt x="40" y="796"/>
                  </a:lnTo>
                  <a:lnTo>
                    <a:pt x="36" y="829"/>
                  </a:lnTo>
                  <a:lnTo>
                    <a:pt x="35" y="856"/>
                  </a:lnTo>
                  <a:lnTo>
                    <a:pt x="37" y="880"/>
                  </a:lnTo>
                  <a:lnTo>
                    <a:pt x="41" y="902"/>
                  </a:lnTo>
                  <a:lnTo>
                    <a:pt x="41" y="900"/>
                  </a:lnTo>
                  <a:lnTo>
                    <a:pt x="48" y="919"/>
                  </a:lnTo>
                  <a:lnTo>
                    <a:pt x="46" y="916"/>
                  </a:lnTo>
                  <a:lnTo>
                    <a:pt x="56" y="933"/>
                  </a:lnTo>
                  <a:lnTo>
                    <a:pt x="55" y="930"/>
                  </a:lnTo>
                  <a:lnTo>
                    <a:pt x="66" y="944"/>
                  </a:lnTo>
                  <a:lnTo>
                    <a:pt x="64" y="942"/>
                  </a:lnTo>
                  <a:lnTo>
                    <a:pt x="76" y="953"/>
                  </a:lnTo>
                  <a:lnTo>
                    <a:pt x="74" y="952"/>
                  </a:lnTo>
                  <a:lnTo>
                    <a:pt x="88" y="960"/>
                  </a:lnTo>
                  <a:lnTo>
                    <a:pt x="101" y="967"/>
                  </a:lnTo>
                  <a:lnTo>
                    <a:pt x="116" y="973"/>
                  </a:lnTo>
                  <a:lnTo>
                    <a:pt x="149" y="982"/>
                  </a:lnTo>
                  <a:lnTo>
                    <a:pt x="184" y="989"/>
                  </a:lnTo>
                  <a:lnTo>
                    <a:pt x="215" y="997"/>
                  </a:lnTo>
                  <a:lnTo>
                    <a:pt x="231" y="999"/>
                  </a:lnTo>
                  <a:lnTo>
                    <a:pt x="229" y="999"/>
                  </a:lnTo>
                  <a:lnTo>
                    <a:pt x="244" y="999"/>
                  </a:lnTo>
                  <a:lnTo>
                    <a:pt x="261" y="996"/>
                  </a:lnTo>
                  <a:lnTo>
                    <a:pt x="278" y="991"/>
                  </a:lnTo>
                  <a:lnTo>
                    <a:pt x="319" y="977"/>
                  </a:lnTo>
                  <a:lnTo>
                    <a:pt x="361" y="959"/>
                  </a:lnTo>
                  <a:lnTo>
                    <a:pt x="404" y="943"/>
                  </a:lnTo>
                  <a:lnTo>
                    <a:pt x="425" y="937"/>
                  </a:lnTo>
                  <a:lnTo>
                    <a:pt x="447" y="933"/>
                  </a:lnTo>
                  <a:lnTo>
                    <a:pt x="466" y="931"/>
                  </a:lnTo>
                  <a:cubicBezTo>
                    <a:pt x="467" y="931"/>
                    <a:pt x="468" y="931"/>
                    <a:pt x="469" y="931"/>
                  </a:cubicBezTo>
                  <a:lnTo>
                    <a:pt x="486" y="933"/>
                  </a:lnTo>
                  <a:cubicBezTo>
                    <a:pt x="488" y="933"/>
                    <a:pt x="489" y="933"/>
                    <a:pt x="490" y="933"/>
                  </a:cubicBezTo>
                  <a:lnTo>
                    <a:pt x="507" y="938"/>
                  </a:lnTo>
                  <a:cubicBezTo>
                    <a:pt x="508" y="938"/>
                    <a:pt x="509" y="939"/>
                    <a:pt x="510" y="939"/>
                  </a:cubicBezTo>
                  <a:lnTo>
                    <a:pt x="526" y="948"/>
                  </a:lnTo>
                  <a:cubicBezTo>
                    <a:pt x="527" y="948"/>
                    <a:pt x="528" y="949"/>
                    <a:pt x="529" y="950"/>
                  </a:cubicBezTo>
                  <a:lnTo>
                    <a:pt x="545" y="964"/>
                  </a:lnTo>
                  <a:lnTo>
                    <a:pt x="560" y="982"/>
                  </a:lnTo>
                  <a:lnTo>
                    <a:pt x="574" y="1003"/>
                  </a:lnTo>
                  <a:lnTo>
                    <a:pt x="588" y="1026"/>
                  </a:lnTo>
                  <a:lnTo>
                    <a:pt x="600" y="1051"/>
                  </a:lnTo>
                  <a:lnTo>
                    <a:pt x="612" y="1078"/>
                  </a:lnTo>
                  <a:lnTo>
                    <a:pt x="634" y="1135"/>
                  </a:lnTo>
                  <a:lnTo>
                    <a:pt x="654" y="1195"/>
                  </a:lnTo>
                  <a:lnTo>
                    <a:pt x="671" y="1252"/>
                  </a:lnTo>
                  <a:lnTo>
                    <a:pt x="678" y="1280"/>
                  </a:lnTo>
                  <a:lnTo>
                    <a:pt x="686" y="1305"/>
                  </a:lnTo>
                  <a:lnTo>
                    <a:pt x="692" y="1329"/>
                  </a:lnTo>
                  <a:lnTo>
                    <a:pt x="698" y="1351"/>
                  </a:lnTo>
                  <a:lnTo>
                    <a:pt x="707" y="1389"/>
                  </a:lnTo>
                  <a:lnTo>
                    <a:pt x="713" y="1424"/>
                  </a:lnTo>
                  <a:lnTo>
                    <a:pt x="715" y="1455"/>
                  </a:lnTo>
                  <a:lnTo>
                    <a:pt x="716" y="1484"/>
                  </a:lnTo>
                  <a:lnTo>
                    <a:pt x="713" y="1538"/>
                  </a:lnTo>
                  <a:lnTo>
                    <a:pt x="711" y="1566"/>
                  </a:lnTo>
                  <a:lnTo>
                    <a:pt x="710" y="1595"/>
                  </a:lnTo>
                  <a:lnTo>
                    <a:pt x="709" y="1657"/>
                  </a:lnTo>
                  <a:lnTo>
                    <a:pt x="707" y="1720"/>
                  </a:lnTo>
                  <a:lnTo>
                    <a:pt x="704" y="1753"/>
                  </a:lnTo>
                  <a:lnTo>
                    <a:pt x="699" y="1788"/>
                  </a:lnTo>
                  <a:lnTo>
                    <a:pt x="693" y="1825"/>
                  </a:lnTo>
                  <a:lnTo>
                    <a:pt x="684" y="1866"/>
                  </a:lnTo>
                  <a:lnTo>
                    <a:pt x="673" y="1910"/>
                  </a:lnTo>
                  <a:lnTo>
                    <a:pt x="659" y="1957"/>
                  </a:lnTo>
                  <a:lnTo>
                    <a:pt x="644" y="2006"/>
                  </a:lnTo>
                  <a:lnTo>
                    <a:pt x="627" y="2058"/>
                  </a:lnTo>
                  <a:lnTo>
                    <a:pt x="608" y="2110"/>
                  </a:lnTo>
                  <a:lnTo>
                    <a:pt x="589" y="2164"/>
                  </a:lnTo>
                  <a:lnTo>
                    <a:pt x="549" y="2273"/>
                  </a:lnTo>
                  <a:close/>
                  <a:moveTo>
                    <a:pt x="78" y="169"/>
                  </a:moveTo>
                  <a:lnTo>
                    <a:pt x="295" y="0"/>
                  </a:lnTo>
                  <a:lnTo>
                    <a:pt x="336" y="271"/>
                  </a:lnTo>
                  <a:cubicBezTo>
                    <a:pt x="337" y="281"/>
                    <a:pt x="331" y="290"/>
                    <a:pt x="321" y="292"/>
                  </a:cubicBezTo>
                  <a:cubicBezTo>
                    <a:pt x="312" y="293"/>
                    <a:pt x="302" y="287"/>
                    <a:pt x="301" y="277"/>
                  </a:cubicBezTo>
                  <a:lnTo>
                    <a:pt x="264" y="34"/>
                  </a:lnTo>
                  <a:lnTo>
                    <a:pt x="292" y="46"/>
                  </a:lnTo>
                  <a:lnTo>
                    <a:pt x="100" y="197"/>
                  </a:lnTo>
                  <a:cubicBezTo>
                    <a:pt x="92" y="203"/>
                    <a:pt x="81" y="202"/>
                    <a:pt x="75" y="194"/>
                  </a:cubicBezTo>
                  <a:cubicBezTo>
                    <a:pt x="69" y="186"/>
                    <a:pt x="70" y="175"/>
                    <a:pt x="78" y="1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Bell MT" panose="02020503060305020303" pitchFamily="18" charset="0"/>
              </a:endParaRPr>
            </a:p>
          </p:txBody>
        </p:sp>
        <p:sp>
          <p:nvSpPr>
            <p:cNvPr id="132" name="Text Box 84"/>
            <p:cNvSpPr txBox="1">
              <a:spLocks noChangeArrowheads="1"/>
            </p:cNvSpPr>
            <p:nvPr/>
          </p:nvSpPr>
          <p:spPr bwMode="auto">
            <a:xfrm>
              <a:off x="3289261" y="3948174"/>
              <a:ext cx="166687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1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grpSp>
          <p:nvGrpSpPr>
            <p:cNvPr id="133" name="Groupe 132"/>
            <p:cNvGrpSpPr/>
            <p:nvPr/>
          </p:nvGrpSpPr>
          <p:grpSpPr>
            <a:xfrm>
              <a:off x="3441666" y="3058859"/>
              <a:ext cx="946762" cy="837845"/>
              <a:chOff x="1687976" y="2317190"/>
              <a:chExt cx="902317" cy="683407"/>
            </a:xfrm>
          </p:grpSpPr>
          <p:cxnSp>
            <p:nvCxnSpPr>
              <p:cNvPr id="136" name="Connecteur droit 135"/>
              <p:cNvCxnSpPr/>
              <p:nvPr/>
            </p:nvCxnSpPr>
            <p:spPr bwMode="auto">
              <a:xfrm>
                <a:off x="1870293" y="2317190"/>
                <a:ext cx="7200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37" name="Connecteur droit 136"/>
              <p:cNvCxnSpPr/>
              <p:nvPr/>
            </p:nvCxnSpPr>
            <p:spPr bwMode="auto">
              <a:xfrm>
                <a:off x="2590293" y="2317190"/>
                <a:ext cx="0" cy="68285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38" name="Connecteur droit 137"/>
              <p:cNvCxnSpPr/>
              <p:nvPr/>
            </p:nvCxnSpPr>
            <p:spPr bwMode="auto">
              <a:xfrm>
                <a:off x="1869830" y="2999009"/>
                <a:ext cx="7200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39" name="Connecteur droit 138"/>
              <p:cNvCxnSpPr/>
              <p:nvPr/>
            </p:nvCxnSpPr>
            <p:spPr bwMode="auto">
              <a:xfrm>
                <a:off x="1687976" y="2995834"/>
                <a:ext cx="1800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40" name="Connecteur droit 139"/>
              <p:cNvCxnSpPr/>
              <p:nvPr/>
            </p:nvCxnSpPr>
            <p:spPr bwMode="auto">
              <a:xfrm flipH="1">
                <a:off x="1687976" y="2317190"/>
                <a:ext cx="180000" cy="67864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</p:grpSp>
      </p:grpSp>
      <p:sp>
        <p:nvSpPr>
          <p:cNvPr id="141" name="Ellipse 140"/>
          <p:cNvSpPr>
            <a:spLocks noChangeAspect="1"/>
          </p:cNvSpPr>
          <p:nvPr/>
        </p:nvSpPr>
        <p:spPr bwMode="auto">
          <a:xfrm>
            <a:off x="4330750" y="3830791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2" name="Freeform 13"/>
          <p:cNvSpPr>
            <a:spLocks noChangeArrowheads="1"/>
          </p:cNvSpPr>
          <p:nvPr/>
        </p:nvSpPr>
        <p:spPr bwMode="auto">
          <a:xfrm>
            <a:off x="2268781" y="4842548"/>
            <a:ext cx="366713" cy="168275"/>
          </a:xfrm>
          <a:custGeom>
            <a:avLst/>
            <a:gdLst>
              <a:gd name="T0" fmla="+- 0 4828 4828"/>
              <a:gd name="T1" fmla="*/ T0 w 1018"/>
              <a:gd name="T2" fmla="+- 0 14543 14543"/>
              <a:gd name="T3" fmla="*/ 14543 h 468"/>
              <a:gd name="T4" fmla="+- 0 5336 4828"/>
              <a:gd name="T5" fmla="*/ T4 w 1018"/>
              <a:gd name="T6" fmla="+- 0 14699 14543"/>
              <a:gd name="T7" fmla="*/ 14699 h 468"/>
              <a:gd name="T8" fmla="+- 0 5845 4828"/>
              <a:gd name="T9" fmla="*/ T8 w 1018"/>
              <a:gd name="T10" fmla="+- 0 14543 14543"/>
              <a:gd name="T11" fmla="*/ 14543 h 468"/>
              <a:gd name="T12" fmla="+- 0 5845 4828"/>
              <a:gd name="T13" fmla="*/ T12 w 1018"/>
              <a:gd name="T14" fmla="+- 0 14543 14543"/>
              <a:gd name="T15" fmla="*/ 14543 h 468"/>
              <a:gd name="T16" fmla="+- 0 5845 4828"/>
              <a:gd name="T17" fmla="*/ T16 w 1018"/>
              <a:gd name="T18" fmla="+- 0 14854 14543"/>
              <a:gd name="T19" fmla="*/ 14854 h 468"/>
              <a:gd name="T20" fmla="+- 0 5845 4828"/>
              <a:gd name="T21" fmla="*/ T20 w 1018"/>
              <a:gd name="T22" fmla="+- 0 14854 14543"/>
              <a:gd name="T23" fmla="*/ 14854 h 468"/>
              <a:gd name="T24" fmla="+- 0 5336 4828"/>
              <a:gd name="T25" fmla="*/ T24 w 1018"/>
              <a:gd name="T26" fmla="+- 0 15010 14543"/>
              <a:gd name="T27" fmla="*/ 15010 h 468"/>
              <a:gd name="T28" fmla="+- 0 4828 4828"/>
              <a:gd name="T29" fmla="*/ T28 w 1018"/>
              <a:gd name="T30" fmla="+- 0 14854 14543"/>
              <a:gd name="T31" fmla="*/ 14854 h 468"/>
              <a:gd name="T32" fmla="+- 0 4828 4828"/>
              <a:gd name="T33" fmla="*/ T32 w 1018"/>
              <a:gd name="T34" fmla="+- 0 14854 14543"/>
              <a:gd name="T35" fmla="*/ 14854 h 4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1018" h="468">
                <a:moveTo>
                  <a:pt x="0" y="0"/>
                </a:moveTo>
                <a:cubicBezTo>
                  <a:pt x="0" y="86"/>
                  <a:pt x="227" y="156"/>
                  <a:pt x="508" y="156"/>
                </a:cubicBezTo>
                <a:cubicBezTo>
                  <a:pt x="789" y="156"/>
                  <a:pt x="1017" y="86"/>
                  <a:pt x="1017" y="0"/>
                </a:cubicBezTo>
                <a:lnTo>
                  <a:pt x="1017" y="0"/>
                </a:lnTo>
                <a:lnTo>
                  <a:pt x="1017" y="311"/>
                </a:lnTo>
                <a:cubicBezTo>
                  <a:pt x="1017" y="397"/>
                  <a:pt x="789" y="467"/>
                  <a:pt x="508" y="467"/>
                </a:cubicBezTo>
                <a:cubicBezTo>
                  <a:pt x="227" y="467"/>
                  <a:pt x="0" y="397"/>
                  <a:pt x="0" y="311"/>
                </a:cubicBezTo>
                <a:cubicBezTo>
                  <a:pt x="0" y="311"/>
                  <a:pt x="0" y="311"/>
                  <a:pt x="0" y="311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43" name="Freeform 13"/>
          <p:cNvSpPr>
            <a:spLocks noChangeArrowheads="1"/>
          </p:cNvSpPr>
          <p:nvPr/>
        </p:nvSpPr>
        <p:spPr bwMode="auto">
          <a:xfrm>
            <a:off x="2268781" y="4753648"/>
            <a:ext cx="366713" cy="168275"/>
          </a:xfrm>
          <a:custGeom>
            <a:avLst/>
            <a:gdLst>
              <a:gd name="T0" fmla="+- 0 4828 4828"/>
              <a:gd name="T1" fmla="*/ T0 w 1018"/>
              <a:gd name="T2" fmla="+- 0 14543 14543"/>
              <a:gd name="T3" fmla="*/ 14543 h 468"/>
              <a:gd name="T4" fmla="+- 0 5336 4828"/>
              <a:gd name="T5" fmla="*/ T4 w 1018"/>
              <a:gd name="T6" fmla="+- 0 14699 14543"/>
              <a:gd name="T7" fmla="*/ 14699 h 468"/>
              <a:gd name="T8" fmla="+- 0 5845 4828"/>
              <a:gd name="T9" fmla="*/ T8 w 1018"/>
              <a:gd name="T10" fmla="+- 0 14543 14543"/>
              <a:gd name="T11" fmla="*/ 14543 h 468"/>
              <a:gd name="T12" fmla="+- 0 5845 4828"/>
              <a:gd name="T13" fmla="*/ T12 w 1018"/>
              <a:gd name="T14" fmla="+- 0 14543 14543"/>
              <a:gd name="T15" fmla="*/ 14543 h 468"/>
              <a:gd name="T16" fmla="+- 0 5845 4828"/>
              <a:gd name="T17" fmla="*/ T16 w 1018"/>
              <a:gd name="T18" fmla="+- 0 14854 14543"/>
              <a:gd name="T19" fmla="*/ 14854 h 468"/>
              <a:gd name="T20" fmla="+- 0 5845 4828"/>
              <a:gd name="T21" fmla="*/ T20 w 1018"/>
              <a:gd name="T22" fmla="+- 0 14854 14543"/>
              <a:gd name="T23" fmla="*/ 14854 h 468"/>
              <a:gd name="T24" fmla="+- 0 5336 4828"/>
              <a:gd name="T25" fmla="*/ T24 w 1018"/>
              <a:gd name="T26" fmla="+- 0 15010 14543"/>
              <a:gd name="T27" fmla="*/ 15010 h 468"/>
              <a:gd name="T28" fmla="+- 0 4828 4828"/>
              <a:gd name="T29" fmla="*/ T28 w 1018"/>
              <a:gd name="T30" fmla="+- 0 14854 14543"/>
              <a:gd name="T31" fmla="*/ 14854 h 468"/>
              <a:gd name="T32" fmla="+- 0 4828 4828"/>
              <a:gd name="T33" fmla="*/ T32 w 1018"/>
              <a:gd name="T34" fmla="+- 0 14854 14543"/>
              <a:gd name="T35" fmla="*/ 14854 h 4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1018" h="468">
                <a:moveTo>
                  <a:pt x="0" y="0"/>
                </a:moveTo>
                <a:cubicBezTo>
                  <a:pt x="0" y="86"/>
                  <a:pt x="227" y="156"/>
                  <a:pt x="508" y="156"/>
                </a:cubicBezTo>
                <a:cubicBezTo>
                  <a:pt x="789" y="156"/>
                  <a:pt x="1017" y="86"/>
                  <a:pt x="1017" y="0"/>
                </a:cubicBezTo>
                <a:lnTo>
                  <a:pt x="1017" y="0"/>
                </a:lnTo>
                <a:lnTo>
                  <a:pt x="1017" y="311"/>
                </a:lnTo>
                <a:cubicBezTo>
                  <a:pt x="1017" y="397"/>
                  <a:pt x="789" y="467"/>
                  <a:pt x="508" y="467"/>
                </a:cubicBezTo>
                <a:cubicBezTo>
                  <a:pt x="227" y="467"/>
                  <a:pt x="0" y="397"/>
                  <a:pt x="0" y="311"/>
                </a:cubicBezTo>
                <a:cubicBezTo>
                  <a:pt x="0" y="311"/>
                  <a:pt x="0" y="311"/>
                  <a:pt x="0" y="311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44" name="Freeform 13"/>
          <p:cNvSpPr>
            <a:spLocks noChangeArrowheads="1"/>
          </p:cNvSpPr>
          <p:nvPr/>
        </p:nvSpPr>
        <p:spPr bwMode="auto">
          <a:xfrm>
            <a:off x="2268781" y="4664748"/>
            <a:ext cx="366713" cy="168275"/>
          </a:xfrm>
          <a:custGeom>
            <a:avLst/>
            <a:gdLst>
              <a:gd name="T0" fmla="+- 0 4828 4828"/>
              <a:gd name="T1" fmla="*/ T0 w 1018"/>
              <a:gd name="T2" fmla="+- 0 14543 14543"/>
              <a:gd name="T3" fmla="*/ 14543 h 468"/>
              <a:gd name="T4" fmla="+- 0 5336 4828"/>
              <a:gd name="T5" fmla="*/ T4 w 1018"/>
              <a:gd name="T6" fmla="+- 0 14699 14543"/>
              <a:gd name="T7" fmla="*/ 14699 h 468"/>
              <a:gd name="T8" fmla="+- 0 5845 4828"/>
              <a:gd name="T9" fmla="*/ T8 w 1018"/>
              <a:gd name="T10" fmla="+- 0 14543 14543"/>
              <a:gd name="T11" fmla="*/ 14543 h 468"/>
              <a:gd name="T12" fmla="+- 0 5845 4828"/>
              <a:gd name="T13" fmla="*/ T12 w 1018"/>
              <a:gd name="T14" fmla="+- 0 14543 14543"/>
              <a:gd name="T15" fmla="*/ 14543 h 468"/>
              <a:gd name="T16" fmla="+- 0 5845 4828"/>
              <a:gd name="T17" fmla="*/ T16 w 1018"/>
              <a:gd name="T18" fmla="+- 0 14854 14543"/>
              <a:gd name="T19" fmla="*/ 14854 h 468"/>
              <a:gd name="T20" fmla="+- 0 5845 4828"/>
              <a:gd name="T21" fmla="*/ T20 w 1018"/>
              <a:gd name="T22" fmla="+- 0 14854 14543"/>
              <a:gd name="T23" fmla="*/ 14854 h 468"/>
              <a:gd name="T24" fmla="+- 0 5336 4828"/>
              <a:gd name="T25" fmla="*/ T24 w 1018"/>
              <a:gd name="T26" fmla="+- 0 15010 14543"/>
              <a:gd name="T27" fmla="*/ 15010 h 468"/>
              <a:gd name="T28" fmla="+- 0 4828 4828"/>
              <a:gd name="T29" fmla="*/ T28 w 1018"/>
              <a:gd name="T30" fmla="+- 0 14854 14543"/>
              <a:gd name="T31" fmla="*/ 14854 h 468"/>
              <a:gd name="T32" fmla="+- 0 4828 4828"/>
              <a:gd name="T33" fmla="*/ T32 w 1018"/>
              <a:gd name="T34" fmla="+- 0 14854 14543"/>
              <a:gd name="T35" fmla="*/ 14854 h 4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1018" h="468">
                <a:moveTo>
                  <a:pt x="0" y="0"/>
                </a:moveTo>
                <a:cubicBezTo>
                  <a:pt x="0" y="86"/>
                  <a:pt x="227" y="156"/>
                  <a:pt x="508" y="156"/>
                </a:cubicBezTo>
                <a:cubicBezTo>
                  <a:pt x="789" y="156"/>
                  <a:pt x="1017" y="86"/>
                  <a:pt x="1017" y="0"/>
                </a:cubicBezTo>
                <a:lnTo>
                  <a:pt x="1017" y="0"/>
                </a:lnTo>
                <a:lnTo>
                  <a:pt x="1017" y="311"/>
                </a:lnTo>
                <a:cubicBezTo>
                  <a:pt x="1017" y="397"/>
                  <a:pt x="789" y="467"/>
                  <a:pt x="508" y="467"/>
                </a:cubicBezTo>
                <a:cubicBezTo>
                  <a:pt x="227" y="467"/>
                  <a:pt x="0" y="397"/>
                  <a:pt x="0" y="311"/>
                </a:cubicBezTo>
                <a:cubicBezTo>
                  <a:pt x="0" y="311"/>
                  <a:pt x="0" y="311"/>
                  <a:pt x="0" y="311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45" name="Freeform 13"/>
          <p:cNvSpPr>
            <a:spLocks noChangeArrowheads="1"/>
          </p:cNvSpPr>
          <p:nvPr/>
        </p:nvSpPr>
        <p:spPr bwMode="auto">
          <a:xfrm>
            <a:off x="2268781" y="4569498"/>
            <a:ext cx="366713" cy="168275"/>
          </a:xfrm>
          <a:custGeom>
            <a:avLst/>
            <a:gdLst>
              <a:gd name="T0" fmla="+- 0 4828 4828"/>
              <a:gd name="T1" fmla="*/ T0 w 1018"/>
              <a:gd name="T2" fmla="+- 0 14543 14543"/>
              <a:gd name="T3" fmla="*/ 14543 h 468"/>
              <a:gd name="T4" fmla="+- 0 5336 4828"/>
              <a:gd name="T5" fmla="*/ T4 w 1018"/>
              <a:gd name="T6" fmla="+- 0 14699 14543"/>
              <a:gd name="T7" fmla="*/ 14699 h 468"/>
              <a:gd name="T8" fmla="+- 0 5845 4828"/>
              <a:gd name="T9" fmla="*/ T8 w 1018"/>
              <a:gd name="T10" fmla="+- 0 14543 14543"/>
              <a:gd name="T11" fmla="*/ 14543 h 468"/>
              <a:gd name="T12" fmla="+- 0 5845 4828"/>
              <a:gd name="T13" fmla="*/ T12 w 1018"/>
              <a:gd name="T14" fmla="+- 0 14543 14543"/>
              <a:gd name="T15" fmla="*/ 14543 h 468"/>
              <a:gd name="T16" fmla="+- 0 5845 4828"/>
              <a:gd name="T17" fmla="*/ T16 w 1018"/>
              <a:gd name="T18" fmla="+- 0 14854 14543"/>
              <a:gd name="T19" fmla="*/ 14854 h 468"/>
              <a:gd name="T20" fmla="+- 0 5845 4828"/>
              <a:gd name="T21" fmla="*/ T20 w 1018"/>
              <a:gd name="T22" fmla="+- 0 14854 14543"/>
              <a:gd name="T23" fmla="*/ 14854 h 468"/>
              <a:gd name="T24" fmla="+- 0 5336 4828"/>
              <a:gd name="T25" fmla="*/ T24 w 1018"/>
              <a:gd name="T26" fmla="+- 0 15010 14543"/>
              <a:gd name="T27" fmla="*/ 15010 h 468"/>
              <a:gd name="T28" fmla="+- 0 4828 4828"/>
              <a:gd name="T29" fmla="*/ T28 w 1018"/>
              <a:gd name="T30" fmla="+- 0 14854 14543"/>
              <a:gd name="T31" fmla="*/ 14854 h 468"/>
              <a:gd name="T32" fmla="+- 0 4828 4828"/>
              <a:gd name="T33" fmla="*/ T32 w 1018"/>
              <a:gd name="T34" fmla="+- 0 14854 14543"/>
              <a:gd name="T35" fmla="*/ 14854 h 4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1018" h="468">
                <a:moveTo>
                  <a:pt x="0" y="0"/>
                </a:moveTo>
                <a:cubicBezTo>
                  <a:pt x="0" y="86"/>
                  <a:pt x="227" y="156"/>
                  <a:pt x="508" y="156"/>
                </a:cubicBezTo>
                <a:cubicBezTo>
                  <a:pt x="789" y="156"/>
                  <a:pt x="1017" y="86"/>
                  <a:pt x="1017" y="0"/>
                </a:cubicBezTo>
                <a:lnTo>
                  <a:pt x="1017" y="0"/>
                </a:lnTo>
                <a:lnTo>
                  <a:pt x="1017" y="311"/>
                </a:lnTo>
                <a:cubicBezTo>
                  <a:pt x="1017" y="397"/>
                  <a:pt x="789" y="467"/>
                  <a:pt x="508" y="467"/>
                </a:cubicBezTo>
                <a:cubicBezTo>
                  <a:pt x="227" y="467"/>
                  <a:pt x="0" y="397"/>
                  <a:pt x="0" y="311"/>
                </a:cubicBezTo>
                <a:cubicBezTo>
                  <a:pt x="0" y="311"/>
                  <a:pt x="0" y="311"/>
                  <a:pt x="0" y="311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4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9942"/>
            <a:ext cx="1619250" cy="179388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0E1FE852-9AAD-40BE-8295-AF26D2A4ABA6}" type="slidenum">
              <a:rPr lang="en-US" sz="1100" smtClean="0">
                <a:latin typeface="Bell MT" panose="02020503060305020303" pitchFamily="18" charset="0"/>
              </a:rPr>
              <a:pPr algn="r">
                <a:defRPr/>
              </a:pPr>
              <a:t>8</a:t>
            </a:fld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147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85725" y="6669942"/>
            <a:ext cx="1619250" cy="1793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1100" dirty="0" smtClean="0">
                <a:latin typeface="Bell MT" panose="02020503060305020303" pitchFamily="18" charset="0"/>
              </a:rPr>
              <a:t>November 28</a:t>
            </a:r>
            <a:r>
              <a:rPr lang="en-US" sz="1100" baseline="30000" dirty="0" smtClean="0">
                <a:latin typeface="Bell MT" panose="02020503060305020303" pitchFamily="18" charset="0"/>
              </a:rPr>
              <a:t>th</a:t>
            </a:r>
            <a:r>
              <a:rPr lang="en-US" sz="1100" dirty="0" smtClean="0">
                <a:latin typeface="Bell MT" panose="02020503060305020303" pitchFamily="18" charset="0"/>
              </a:rPr>
              <a:t>, 2013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148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782763" y="6669942"/>
            <a:ext cx="5578475" cy="1793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1100" dirty="0" smtClean="0">
                <a:latin typeface="Bell MT" panose="02020503060305020303" pitchFamily="18" charset="0"/>
              </a:rPr>
              <a:t>– Two-Phase CO</a:t>
            </a:r>
            <a:r>
              <a:rPr lang="en-US" sz="1100" baseline="-25000" dirty="0" smtClean="0">
                <a:latin typeface="Bell MT" panose="02020503060305020303" pitchFamily="18" charset="0"/>
              </a:rPr>
              <a:t>2</a:t>
            </a:r>
            <a:r>
              <a:rPr lang="en-US" sz="1100" dirty="0" smtClean="0">
                <a:latin typeface="Bell MT" panose="02020503060305020303" pitchFamily="18" charset="0"/>
              </a:rPr>
              <a:t> Cooling – </a:t>
            </a:r>
            <a:endParaRPr lang="en-US" sz="1100" dirty="0">
              <a:latin typeface="Bell MT" panose="02020503060305020303" pitchFamily="18" charset="0"/>
            </a:endParaRPr>
          </a:p>
        </p:txBody>
      </p:sp>
      <p:cxnSp>
        <p:nvCxnSpPr>
          <p:cNvPr id="150" name="Connecteur droit avec flèche 149"/>
          <p:cNvCxnSpPr/>
          <p:nvPr/>
        </p:nvCxnSpPr>
        <p:spPr bwMode="auto">
          <a:xfrm flipV="1">
            <a:off x="3487189" y="773389"/>
            <a:ext cx="0" cy="3528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1" name="Connecteur droit avec flèche 150"/>
          <p:cNvCxnSpPr/>
          <p:nvPr/>
        </p:nvCxnSpPr>
        <p:spPr bwMode="auto">
          <a:xfrm>
            <a:off x="3492864" y="4294812"/>
            <a:ext cx="4860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6" name="ZoneTexte 115"/>
          <p:cNvSpPr txBox="1"/>
          <p:nvPr/>
        </p:nvSpPr>
        <p:spPr>
          <a:xfrm>
            <a:off x="8165847" y="6419463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bart@nikhef.nl</a:t>
            </a:r>
            <a:endParaRPr lang="en-US" sz="1000" dirty="0">
              <a:solidFill>
                <a:srgbClr val="0000FF"/>
              </a:solidFill>
              <a:latin typeface="Bell MT" panose="02020503060305020303" pitchFamily="18" charset="0"/>
            </a:endParaRPr>
          </a:p>
        </p:txBody>
      </p:sp>
      <p:cxnSp>
        <p:nvCxnSpPr>
          <p:cNvPr id="117" name="Connecteur droit avec flèche 116"/>
          <p:cNvCxnSpPr>
            <a:stCxn id="118" idx="0"/>
          </p:cNvCxnSpPr>
          <p:nvPr/>
        </p:nvCxnSpPr>
        <p:spPr bwMode="auto">
          <a:xfrm flipH="1" flipV="1">
            <a:off x="4438750" y="3938649"/>
            <a:ext cx="501610" cy="5429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ZoneTexte 117"/>
          <p:cNvSpPr txBox="1"/>
          <p:nvPr/>
        </p:nvSpPr>
        <p:spPr>
          <a:xfrm>
            <a:off x="3501903" y="4481587"/>
            <a:ext cx="2876914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Detector: </a:t>
            </a:r>
            <a:r>
              <a:rPr lang="fr-FR" sz="1600" dirty="0" err="1">
                <a:solidFill>
                  <a:srgbClr val="000099"/>
                </a:solidFill>
                <a:latin typeface="Bell MT" panose="02020503060305020303" pitchFamily="18" charset="0"/>
              </a:rPr>
              <a:t>f</a:t>
            </a:r>
            <a:r>
              <a:rPr lang="fr-FR" sz="16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ollows</a:t>
            </a:r>
            <a:r>
              <a:rPr lang="fr-FR" sz="1600" dirty="0" smtClean="0">
                <a:solidFill>
                  <a:srgbClr val="000099"/>
                </a:solidFill>
                <a:latin typeface="Bell MT" panose="02020503060305020303" pitchFamily="18" charset="0"/>
              </a:rPr>
              <a:t> saturation line</a:t>
            </a:r>
            <a:endParaRPr lang="en-US" sz="1600" dirty="0">
              <a:solidFill>
                <a:srgbClr val="000099"/>
              </a:solidFill>
              <a:latin typeface="Bell MT" panose="02020503060305020303" pitchFamily="18" charset="0"/>
            </a:endParaRPr>
          </a:p>
        </p:txBody>
      </p:sp>
      <p:sp>
        <p:nvSpPr>
          <p:cNvPr id="114" name="Text Box 25"/>
          <p:cNvSpPr txBox="1">
            <a:spLocks noChangeArrowheads="1"/>
          </p:cNvSpPr>
          <p:nvPr/>
        </p:nvSpPr>
        <p:spPr bwMode="auto">
          <a:xfrm>
            <a:off x="5735428" y="6093724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3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15" name="Text Box 25"/>
          <p:cNvSpPr txBox="1">
            <a:spLocks noChangeArrowheads="1"/>
          </p:cNvSpPr>
          <p:nvPr/>
        </p:nvSpPr>
        <p:spPr bwMode="auto">
          <a:xfrm>
            <a:off x="6128675" y="6093724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4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2-Phase Accumulator Controlled Loop</a:t>
            </a:r>
          </a:p>
        </p:txBody>
      </p:sp>
      <p:sp>
        <p:nvSpPr>
          <p:cNvPr id="10" name="Freeform 807"/>
          <p:cNvSpPr>
            <a:spLocks noChangeArrowheads="1"/>
          </p:cNvSpPr>
          <p:nvPr/>
        </p:nvSpPr>
        <p:spPr bwMode="auto">
          <a:xfrm>
            <a:off x="6728068" y="921422"/>
            <a:ext cx="1420814" cy="3367088"/>
          </a:xfrm>
          <a:custGeom>
            <a:avLst/>
            <a:gdLst>
              <a:gd name="T0" fmla="+- 0 4516 4516"/>
              <a:gd name="T1" fmla="*/ T0 w 3515"/>
              <a:gd name="T2" fmla="+- 0 8935 4110"/>
              <a:gd name="T3" fmla="*/ 8935 h 4825"/>
              <a:gd name="T4" fmla="+- 0 8031 4516"/>
              <a:gd name="T5" fmla="*/ T4 w 3515"/>
              <a:gd name="T6" fmla="+- 0 8935 4110"/>
              <a:gd name="T7" fmla="*/ 8935 h 4825"/>
              <a:gd name="T8" fmla="+- 0 8031 4516"/>
              <a:gd name="T9" fmla="*/ T8 w 3515"/>
              <a:gd name="T10" fmla="+- 0 4110 4110"/>
              <a:gd name="T11" fmla="*/ 4110 h 4825"/>
              <a:gd name="T12" fmla="+- 0 4516 4516"/>
              <a:gd name="T13" fmla="*/ T12 w 3515"/>
              <a:gd name="T14" fmla="+- 0 4110 4110"/>
              <a:gd name="T15" fmla="*/ 4110 h 4825"/>
              <a:gd name="T16" fmla="+- 0 4516 4516"/>
              <a:gd name="T17" fmla="*/ T16 w 3515"/>
              <a:gd name="T18" fmla="+- 0 8935 4110"/>
              <a:gd name="T19" fmla="*/ 8935 h 48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515" h="4825">
                <a:moveTo>
                  <a:pt x="0" y="4825"/>
                </a:moveTo>
                <a:lnTo>
                  <a:pt x="3515" y="4825"/>
                </a:lnTo>
                <a:lnTo>
                  <a:pt x="3515" y="0"/>
                </a:lnTo>
                <a:lnTo>
                  <a:pt x="0" y="0"/>
                </a:lnTo>
                <a:lnTo>
                  <a:pt x="0" y="4825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1" name="Freeform 103"/>
          <p:cNvSpPr>
            <a:spLocks noChangeArrowheads="1"/>
          </p:cNvSpPr>
          <p:nvPr/>
        </p:nvSpPr>
        <p:spPr bwMode="auto">
          <a:xfrm>
            <a:off x="3501903" y="921423"/>
            <a:ext cx="1675178" cy="3372950"/>
          </a:xfrm>
          <a:custGeom>
            <a:avLst/>
            <a:gdLst>
              <a:gd name="T0" fmla="+- 0 8763 8763"/>
              <a:gd name="T1" fmla="*/ T0 w 4070"/>
              <a:gd name="T2" fmla="+- 0 4449 3639"/>
              <a:gd name="T3" fmla="*/ 4449 h 810"/>
              <a:gd name="T4" fmla="+- 0 12832 8763"/>
              <a:gd name="T5" fmla="*/ T4 w 4070"/>
              <a:gd name="T6" fmla="+- 0 4449 3639"/>
              <a:gd name="T7" fmla="*/ 4449 h 810"/>
              <a:gd name="T8" fmla="+- 0 12832 8763"/>
              <a:gd name="T9" fmla="*/ T8 w 4070"/>
              <a:gd name="T10" fmla="+- 0 3639 3639"/>
              <a:gd name="T11" fmla="*/ 3639 h 810"/>
              <a:gd name="T12" fmla="+- 0 8763 8763"/>
              <a:gd name="T13" fmla="*/ T12 w 4070"/>
              <a:gd name="T14" fmla="+- 0 3639 3639"/>
              <a:gd name="T15" fmla="*/ 3639 h 810"/>
              <a:gd name="T16" fmla="+- 0 8763 8763"/>
              <a:gd name="T17" fmla="*/ T16 w 4070"/>
              <a:gd name="T18" fmla="+- 0 4449 3639"/>
              <a:gd name="T19" fmla="*/ 4449 h 8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4070" h="810">
                <a:moveTo>
                  <a:pt x="0" y="810"/>
                </a:moveTo>
                <a:lnTo>
                  <a:pt x="4069" y="810"/>
                </a:lnTo>
                <a:lnTo>
                  <a:pt x="4069" y="0"/>
                </a:lnTo>
                <a:lnTo>
                  <a:pt x="0" y="0"/>
                </a:lnTo>
                <a:lnTo>
                  <a:pt x="0" y="810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pic>
        <p:nvPicPr>
          <p:cNvPr id="12" name="Picture 122" descr="image157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" t="4001" r="2480" b="3647"/>
          <a:stretch/>
        </p:blipFill>
        <p:spPr bwMode="auto">
          <a:xfrm>
            <a:off x="5160841" y="923009"/>
            <a:ext cx="1576754" cy="3153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14"/>
          <p:cNvSpPr>
            <a:spLocks noChangeArrowheads="1"/>
          </p:cNvSpPr>
          <p:nvPr/>
        </p:nvSpPr>
        <p:spPr bwMode="auto">
          <a:xfrm>
            <a:off x="4232519" y="1575473"/>
            <a:ext cx="2566987" cy="2730500"/>
          </a:xfrm>
          <a:custGeom>
            <a:avLst/>
            <a:gdLst>
              <a:gd name="T0" fmla="+- 0 10304 10304"/>
              <a:gd name="T1" fmla="*/ T0 w 7131"/>
              <a:gd name="T2" fmla="+- 0 12825 5239"/>
              <a:gd name="T3" fmla="*/ 12825 h 7587"/>
              <a:gd name="T4" fmla="+- 0 11422 10304"/>
              <a:gd name="T5" fmla="*/ T4 w 7131"/>
              <a:gd name="T6" fmla="+- 0 9720 5239"/>
              <a:gd name="T7" fmla="*/ 9720 h 7587"/>
              <a:gd name="T8" fmla="+- 0 12828 10304"/>
              <a:gd name="T9" fmla="*/ T8 w 7131"/>
              <a:gd name="T10" fmla="+- 0 7113 5239"/>
              <a:gd name="T11" fmla="*/ 7113 h 7587"/>
              <a:gd name="T12" fmla="+- 0 14197 10304"/>
              <a:gd name="T13" fmla="*/ T12 w 7131"/>
              <a:gd name="T14" fmla="+- 0 5640 5239"/>
              <a:gd name="T15" fmla="*/ 5640 h 7587"/>
              <a:gd name="T16" fmla="+- 0 15229 10304"/>
              <a:gd name="T17" fmla="*/ T16 w 7131"/>
              <a:gd name="T18" fmla="+- 0 5357 5239"/>
              <a:gd name="T19" fmla="*/ 5357 h 7587"/>
              <a:gd name="T20" fmla="+- 0 16288 10304"/>
              <a:gd name="T21" fmla="*/ T20 w 7131"/>
              <a:gd name="T22" fmla="+- 0 5481 5239"/>
              <a:gd name="T23" fmla="*/ 5481 h 7587"/>
              <a:gd name="T24" fmla="+- 0 17091 10304"/>
              <a:gd name="T25" fmla="*/ T24 w 7131"/>
              <a:gd name="T26" fmla="+- 0 6802 5239"/>
              <a:gd name="T27" fmla="*/ 6802 h 7587"/>
              <a:gd name="T28" fmla="+- 0 17406 10304"/>
              <a:gd name="T29" fmla="*/ T28 w 7131"/>
              <a:gd name="T30" fmla="+- 0 9810 5239"/>
              <a:gd name="T31" fmla="*/ 9810 h 7587"/>
              <a:gd name="T32" fmla="+- 0 17260 10304"/>
              <a:gd name="T33" fmla="*/ T32 w 7131"/>
              <a:gd name="T34" fmla="+- 0 12763 5239"/>
              <a:gd name="T35" fmla="*/ 12763 h 758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7131" h="7587">
                <a:moveTo>
                  <a:pt x="0" y="7586"/>
                </a:moveTo>
                <a:cubicBezTo>
                  <a:pt x="347" y="6507"/>
                  <a:pt x="698" y="5435"/>
                  <a:pt x="1118" y="4481"/>
                </a:cubicBezTo>
                <a:cubicBezTo>
                  <a:pt x="1538" y="3527"/>
                  <a:pt x="2063" y="2552"/>
                  <a:pt x="2524" y="1874"/>
                </a:cubicBezTo>
                <a:cubicBezTo>
                  <a:pt x="2985" y="1196"/>
                  <a:pt x="3492" y="692"/>
                  <a:pt x="3893" y="401"/>
                </a:cubicBezTo>
                <a:cubicBezTo>
                  <a:pt x="4295" y="111"/>
                  <a:pt x="4578" y="145"/>
                  <a:pt x="4925" y="118"/>
                </a:cubicBezTo>
                <a:cubicBezTo>
                  <a:pt x="5272" y="90"/>
                  <a:pt x="5673" y="0"/>
                  <a:pt x="5984" y="242"/>
                </a:cubicBezTo>
                <a:cubicBezTo>
                  <a:pt x="6294" y="484"/>
                  <a:pt x="6600" y="844"/>
                  <a:pt x="6787" y="1563"/>
                </a:cubicBezTo>
                <a:cubicBezTo>
                  <a:pt x="6974" y="2282"/>
                  <a:pt x="7075" y="3575"/>
                  <a:pt x="7102" y="4571"/>
                </a:cubicBezTo>
                <a:cubicBezTo>
                  <a:pt x="7130" y="5567"/>
                  <a:pt x="7043" y="6542"/>
                  <a:pt x="6956" y="7524"/>
                </a:cubicBezTo>
              </a:path>
            </a:pathLst>
          </a:cu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3184769" y="972223"/>
            <a:ext cx="244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Pressure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7" name="Freeform 77"/>
          <p:cNvSpPr>
            <a:spLocks noChangeArrowheads="1"/>
          </p:cNvSpPr>
          <p:nvPr/>
        </p:nvSpPr>
        <p:spPr bwMode="auto">
          <a:xfrm>
            <a:off x="1544881" y="5263235"/>
            <a:ext cx="396875" cy="0"/>
          </a:xfrm>
          <a:custGeom>
            <a:avLst/>
            <a:gdLst>
              <a:gd name="T0" fmla="+- 0 2836 2836"/>
              <a:gd name="T1" fmla="*/ T0 w 1103"/>
              <a:gd name="T2" fmla="+- 0 3939 2836"/>
              <a:gd name="T3" fmla="*/ T2 w 1103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103">
                <a:moveTo>
                  <a:pt x="0" y="0"/>
                </a:moveTo>
                <a:lnTo>
                  <a:pt x="1103" y="0"/>
                </a:lnTo>
              </a:path>
            </a:pathLst>
          </a:custGeom>
          <a:noFill/>
          <a:ln w="28575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8" name="AutoShape 76"/>
          <p:cNvSpPr>
            <a:spLocks noChangeArrowheads="1"/>
          </p:cNvSpPr>
          <p:nvPr/>
        </p:nvSpPr>
        <p:spPr bwMode="auto">
          <a:xfrm>
            <a:off x="1054344" y="5487073"/>
            <a:ext cx="419100" cy="396875"/>
          </a:xfrm>
          <a:custGeom>
            <a:avLst/>
            <a:gdLst>
              <a:gd name="T0" fmla="+- 0 2053 1472"/>
              <a:gd name="T1" fmla="*/ T0 w 1013"/>
              <a:gd name="T2" fmla="+- 0 17168 16106"/>
              <a:gd name="T3" fmla="*/ 17168 h 1101"/>
              <a:gd name="T4" fmla="+- 0 2141 1472"/>
              <a:gd name="T5" fmla="*/ T4 w 1013"/>
              <a:gd name="T6" fmla="+- 0 17147 16106"/>
              <a:gd name="T7" fmla="*/ 17147 h 1101"/>
              <a:gd name="T8" fmla="+- 0 2179 1472"/>
              <a:gd name="T9" fmla="*/ T8 w 1013"/>
              <a:gd name="T10" fmla="+- 0 17131 16106"/>
              <a:gd name="T11" fmla="*/ 17131 h 1101"/>
              <a:gd name="T12" fmla="+- 0 2255 1472"/>
              <a:gd name="T13" fmla="*/ T12 w 1013"/>
              <a:gd name="T14" fmla="+- 0 17083 16106"/>
              <a:gd name="T15" fmla="*/ 17083 h 1101"/>
              <a:gd name="T16" fmla="+- 0 2287 1472"/>
              <a:gd name="T17" fmla="*/ T16 w 1013"/>
              <a:gd name="T18" fmla="+- 0 17054 16106"/>
              <a:gd name="T19" fmla="*/ 17054 h 1101"/>
              <a:gd name="T20" fmla="+- 0 2348 1472"/>
              <a:gd name="T21" fmla="*/ T20 w 1013"/>
              <a:gd name="T22" fmla="+- 0 16983 16106"/>
              <a:gd name="T23" fmla="*/ 16983 h 1101"/>
              <a:gd name="T24" fmla="+- 0 2373 1472"/>
              <a:gd name="T25" fmla="*/ T24 w 1013"/>
              <a:gd name="T26" fmla="+- 0 16945 16106"/>
              <a:gd name="T27" fmla="*/ 16945 h 1101"/>
              <a:gd name="T28" fmla="+- 0 2414 1472"/>
              <a:gd name="T29" fmla="*/ T28 w 1013"/>
              <a:gd name="T30" fmla="+- 0 16856 16106"/>
              <a:gd name="T31" fmla="*/ 16856 h 1101"/>
              <a:gd name="T32" fmla="+- 0 2429 1472"/>
              <a:gd name="T33" fmla="*/ T32 w 1013"/>
              <a:gd name="T34" fmla="+- 0 16810 16106"/>
              <a:gd name="T35" fmla="*/ 16810 h 1101"/>
              <a:gd name="T36" fmla="+- 0 2447 1472"/>
              <a:gd name="T37" fmla="*/ T36 w 1013"/>
              <a:gd name="T38" fmla="+- 0 16708 16106"/>
              <a:gd name="T39" fmla="*/ 16708 h 1101"/>
              <a:gd name="T40" fmla="+- 0 2449 1472"/>
              <a:gd name="T41" fmla="*/ T40 w 1013"/>
              <a:gd name="T42" fmla="+- 0 16657 16106"/>
              <a:gd name="T43" fmla="*/ 16657 h 1101"/>
              <a:gd name="T44" fmla="+- 0 2440 1472"/>
              <a:gd name="T45" fmla="*/ T44 w 1013"/>
              <a:gd name="T46" fmla="+- 0 16551 16106"/>
              <a:gd name="T47" fmla="*/ 16551 h 1101"/>
              <a:gd name="T48" fmla="+- 0 2429 1472"/>
              <a:gd name="T49" fmla="*/ T48 w 1013"/>
              <a:gd name="T50" fmla="+- 0 16503 16106"/>
              <a:gd name="T51" fmla="*/ 16503 h 1101"/>
              <a:gd name="T52" fmla="+- 0 2395 1472"/>
              <a:gd name="T53" fmla="*/ T52 w 1013"/>
              <a:gd name="T54" fmla="+- 0 16409 16106"/>
              <a:gd name="T55" fmla="*/ 16409 h 1101"/>
              <a:gd name="T56" fmla="+- 0 2374 1472"/>
              <a:gd name="T57" fmla="*/ T56 w 1013"/>
              <a:gd name="T58" fmla="+- 0 16368 16106"/>
              <a:gd name="T59" fmla="*/ 16368 h 1101"/>
              <a:gd name="T60" fmla="+- 0 2319 1472"/>
              <a:gd name="T61" fmla="*/ T60 w 1013"/>
              <a:gd name="T62" fmla="+- 0 16290 16106"/>
              <a:gd name="T63" fmla="*/ 16290 h 1101"/>
              <a:gd name="T64" fmla="+- 0 2289 1472"/>
              <a:gd name="T65" fmla="*/ T64 w 1013"/>
              <a:gd name="T66" fmla="+- 0 16258 16106"/>
              <a:gd name="T67" fmla="*/ 16258 h 1101"/>
              <a:gd name="T68" fmla="+- 0 2217 1472"/>
              <a:gd name="T69" fmla="*/ T68 w 1013"/>
              <a:gd name="T70" fmla="+- 0 16202 16106"/>
              <a:gd name="T71" fmla="*/ 16202 h 1101"/>
              <a:gd name="T72" fmla="+- 0 2180 1472"/>
              <a:gd name="T73" fmla="*/ T72 w 1013"/>
              <a:gd name="T74" fmla="+- 0 16181 16106"/>
              <a:gd name="T75" fmla="*/ 16181 h 1101"/>
              <a:gd name="T76" fmla="+- 0 2097 1472"/>
              <a:gd name="T77" fmla="*/ T76 w 1013"/>
              <a:gd name="T78" fmla="+- 0 16151 16106"/>
              <a:gd name="T79" fmla="*/ 16151 h 1101"/>
              <a:gd name="T80" fmla="+- 0 2055 1472"/>
              <a:gd name="T81" fmla="*/ T80 w 1013"/>
              <a:gd name="T82" fmla="+- 0 16144 16106"/>
              <a:gd name="T83" fmla="*/ 16144 h 1101"/>
              <a:gd name="T84" fmla="+- 0 1964 1472"/>
              <a:gd name="T85" fmla="*/ T84 w 1013"/>
              <a:gd name="T86" fmla="+- 0 16144 16106"/>
              <a:gd name="T87" fmla="*/ 16144 h 1101"/>
              <a:gd name="T88" fmla="+- 0 1922 1472"/>
              <a:gd name="T89" fmla="*/ T88 w 1013"/>
              <a:gd name="T90" fmla="+- 0 16151 16106"/>
              <a:gd name="T91" fmla="*/ 16151 h 1101"/>
              <a:gd name="T92" fmla="+- 0 1838 1472"/>
              <a:gd name="T93" fmla="*/ T92 w 1013"/>
              <a:gd name="T94" fmla="+- 0 16181 16106"/>
              <a:gd name="T95" fmla="*/ 16181 h 1101"/>
              <a:gd name="T96" fmla="+- 0 1802 1472"/>
              <a:gd name="T97" fmla="*/ T96 w 1013"/>
              <a:gd name="T98" fmla="+- 0 16202 16106"/>
              <a:gd name="T99" fmla="*/ 16202 h 1101"/>
              <a:gd name="T100" fmla="+- 0 1730 1472"/>
              <a:gd name="T101" fmla="*/ T100 w 1013"/>
              <a:gd name="T102" fmla="+- 0 16258 16106"/>
              <a:gd name="T103" fmla="*/ 16258 h 1101"/>
              <a:gd name="T104" fmla="+- 0 1700 1472"/>
              <a:gd name="T105" fmla="*/ T104 w 1013"/>
              <a:gd name="T106" fmla="+- 0 16290 16106"/>
              <a:gd name="T107" fmla="*/ 16290 h 1101"/>
              <a:gd name="T108" fmla="+- 0 1645 1472"/>
              <a:gd name="T109" fmla="*/ T108 w 1013"/>
              <a:gd name="T110" fmla="+- 0 16368 16106"/>
              <a:gd name="T111" fmla="*/ 16368 h 1101"/>
              <a:gd name="T112" fmla="+- 0 1624 1472"/>
              <a:gd name="T113" fmla="*/ T112 w 1013"/>
              <a:gd name="T114" fmla="+- 0 16409 16106"/>
              <a:gd name="T115" fmla="*/ 16409 h 1101"/>
              <a:gd name="T116" fmla="+- 0 1590 1472"/>
              <a:gd name="T117" fmla="*/ T116 w 1013"/>
              <a:gd name="T118" fmla="+- 0 16523 16106"/>
              <a:gd name="T119" fmla="*/ 16523 h 1101"/>
              <a:gd name="T120" fmla="+- 0 1591 1472"/>
              <a:gd name="T121" fmla="*/ T120 w 1013"/>
              <a:gd name="T122" fmla="+- 0 16394 16106"/>
              <a:gd name="T123" fmla="*/ 16394 h 1101"/>
              <a:gd name="T124" fmla="+- 0 1673 1472"/>
              <a:gd name="T125" fmla="*/ T124 w 1013"/>
              <a:gd name="T126" fmla="+- 0 16268 16106"/>
              <a:gd name="T127" fmla="*/ 16268 h 1101"/>
              <a:gd name="T128" fmla="+- 0 1782 1472"/>
              <a:gd name="T129" fmla="*/ T128 w 1013"/>
              <a:gd name="T130" fmla="+- 0 16173 16106"/>
              <a:gd name="T131" fmla="*/ 16173 h 1101"/>
              <a:gd name="T132" fmla="+- 0 1913 1472"/>
              <a:gd name="T133" fmla="*/ T132 w 1013"/>
              <a:gd name="T134" fmla="+- 0 16117 16106"/>
              <a:gd name="T135" fmla="*/ 16117 h 1101"/>
              <a:gd name="T136" fmla="+- 0 2058 1472"/>
              <a:gd name="T137" fmla="*/ T136 w 1013"/>
              <a:gd name="T138" fmla="+- 0 16108 16106"/>
              <a:gd name="T139" fmla="*/ 16108 h 1101"/>
              <a:gd name="T140" fmla="+- 0 2195 1472"/>
              <a:gd name="T141" fmla="*/ T140 w 1013"/>
              <a:gd name="T142" fmla="+- 0 16149 16106"/>
              <a:gd name="T143" fmla="*/ 16149 h 1101"/>
              <a:gd name="T144" fmla="+- 0 2313 1472"/>
              <a:gd name="T145" fmla="*/ T144 w 1013"/>
              <a:gd name="T146" fmla="+- 0 16232 16106"/>
              <a:gd name="T147" fmla="*/ 16232 h 1101"/>
              <a:gd name="T148" fmla="+- 0 2404 1472"/>
              <a:gd name="T149" fmla="*/ T148 w 1013"/>
              <a:gd name="T150" fmla="+- 0 16349 16106"/>
              <a:gd name="T151" fmla="*/ 16349 h 1101"/>
              <a:gd name="T152" fmla="+- 0 2463 1472"/>
              <a:gd name="T153" fmla="*/ T152 w 1013"/>
              <a:gd name="T154" fmla="+- 0 16493 16106"/>
              <a:gd name="T155" fmla="*/ 16493 h 1101"/>
              <a:gd name="T156" fmla="+- 0 2484 1472"/>
              <a:gd name="T157" fmla="*/ T156 w 1013"/>
              <a:gd name="T158" fmla="+- 0 16656 16106"/>
              <a:gd name="T159" fmla="*/ 16656 h 1101"/>
              <a:gd name="T160" fmla="+- 0 2463 1472"/>
              <a:gd name="T161" fmla="*/ T160 w 1013"/>
              <a:gd name="T162" fmla="+- 0 16819 16106"/>
              <a:gd name="T163" fmla="*/ 16819 h 1101"/>
              <a:gd name="T164" fmla="+- 0 2404 1472"/>
              <a:gd name="T165" fmla="*/ T164 w 1013"/>
              <a:gd name="T166" fmla="+- 0 16962 16106"/>
              <a:gd name="T167" fmla="*/ 16962 h 1101"/>
              <a:gd name="T168" fmla="+- 0 2313 1472"/>
              <a:gd name="T169" fmla="*/ T168 w 1013"/>
              <a:gd name="T170" fmla="+- 0 17079 16106"/>
              <a:gd name="T171" fmla="*/ 17079 h 1101"/>
              <a:gd name="T172" fmla="+- 0 2195 1472"/>
              <a:gd name="T173" fmla="*/ T172 w 1013"/>
              <a:gd name="T174" fmla="+- 0 17162 16106"/>
              <a:gd name="T175" fmla="*/ 17162 h 1101"/>
              <a:gd name="T176" fmla="+- 0 2058 1472"/>
              <a:gd name="T177" fmla="*/ T176 w 1013"/>
              <a:gd name="T178" fmla="+- 0 17203 16106"/>
              <a:gd name="T179" fmla="*/ 17203 h 1101"/>
              <a:gd name="T180" fmla="+- 0 1553 1472"/>
              <a:gd name="T181" fmla="*/ T180 w 1013"/>
              <a:gd name="T182" fmla="+- 0 16695 16106"/>
              <a:gd name="T183" fmla="*/ 16695 h 11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1013" h="1101">
                <a:moveTo>
                  <a:pt x="519" y="1065"/>
                </a:moveTo>
                <a:lnTo>
                  <a:pt x="583" y="1061"/>
                </a:lnTo>
                <a:lnTo>
                  <a:pt x="581" y="1062"/>
                </a:lnTo>
                <a:lnTo>
                  <a:pt x="626" y="1054"/>
                </a:lnTo>
                <a:lnTo>
                  <a:pt x="625" y="1054"/>
                </a:lnTo>
                <a:lnTo>
                  <a:pt x="669" y="1041"/>
                </a:lnTo>
                <a:lnTo>
                  <a:pt x="667" y="1042"/>
                </a:lnTo>
                <a:lnTo>
                  <a:pt x="708" y="1024"/>
                </a:lnTo>
                <a:lnTo>
                  <a:pt x="707" y="1025"/>
                </a:lnTo>
                <a:lnTo>
                  <a:pt x="747" y="1002"/>
                </a:lnTo>
                <a:lnTo>
                  <a:pt x="745" y="1003"/>
                </a:lnTo>
                <a:lnTo>
                  <a:pt x="783" y="977"/>
                </a:lnTo>
                <a:lnTo>
                  <a:pt x="782" y="978"/>
                </a:lnTo>
                <a:lnTo>
                  <a:pt x="817" y="947"/>
                </a:lnTo>
                <a:lnTo>
                  <a:pt x="815" y="948"/>
                </a:lnTo>
                <a:lnTo>
                  <a:pt x="848" y="914"/>
                </a:lnTo>
                <a:lnTo>
                  <a:pt x="847" y="915"/>
                </a:lnTo>
                <a:lnTo>
                  <a:pt x="876" y="877"/>
                </a:lnTo>
                <a:lnTo>
                  <a:pt x="875" y="878"/>
                </a:lnTo>
                <a:lnTo>
                  <a:pt x="902" y="838"/>
                </a:lnTo>
                <a:lnTo>
                  <a:pt x="901" y="839"/>
                </a:lnTo>
                <a:lnTo>
                  <a:pt x="924" y="795"/>
                </a:lnTo>
                <a:lnTo>
                  <a:pt x="923" y="797"/>
                </a:lnTo>
                <a:lnTo>
                  <a:pt x="942" y="750"/>
                </a:lnTo>
                <a:lnTo>
                  <a:pt x="942" y="752"/>
                </a:lnTo>
                <a:lnTo>
                  <a:pt x="957" y="703"/>
                </a:lnTo>
                <a:lnTo>
                  <a:pt x="957" y="704"/>
                </a:lnTo>
                <a:lnTo>
                  <a:pt x="968" y="653"/>
                </a:lnTo>
                <a:lnTo>
                  <a:pt x="968" y="655"/>
                </a:lnTo>
                <a:lnTo>
                  <a:pt x="975" y="602"/>
                </a:lnTo>
                <a:lnTo>
                  <a:pt x="975" y="603"/>
                </a:lnTo>
                <a:lnTo>
                  <a:pt x="977" y="549"/>
                </a:lnTo>
                <a:lnTo>
                  <a:pt x="977" y="551"/>
                </a:lnTo>
                <a:lnTo>
                  <a:pt x="975" y="496"/>
                </a:lnTo>
                <a:lnTo>
                  <a:pt x="975" y="498"/>
                </a:lnTo>
                <a:lnTo>
                  <a:pt x="968" y="445"/>
                </a:lnTo>
                <a:lnTo>
                  <a:pt x="968" y="446"/>
                </a:lnTo>
                <a:lnTo>
                  <a:pt x="957" y="395"/>
                </a:lnTo>
                <a:lnTo>
                  <a:pt x="957" y="397"/>
                </a:lnTo>
                <a:lnTo>
                  <a:pt x="942" y="348"/>
                </a:lnTo>
                <a:lnTo>
                  <a:pt x="942" y="349"/>
                </a:lnTo>
                <a:lnTo>
                  <a:pt x="923" y="303"/>
                </a:lnTo>
                <a:lnTo>
                  <a:pt x="924" y="304"/>
                </a:lnTo>
                <a:lnTo>
                  <a:pt x="901" y="260"/>
                </a:lnTo>
                <a:lnTo>
                  <a:pt x="902" y="262"/>
                </a:lnTo>
                <a:lnTo>
                  <a:pt x="875" y="221"/>
                </a:lnTo>
                <a:lnTo>
                  <a:pt x="876" y="222"/>
                </a:lnTo>
                <a:lnTo>
                  <a:pt x="847" y="184"/>
                </a:lnTo>
                <a:lnTo>
                  <a:pt x="848" y="185"/>
                </a:lnTo>
                <a:lnTo>
                  <a:pt x="815" y="151"/>
                </a:lnTo>
                <a:lnTo>
                  <a:pt x="817" y="152"/>
                </a:lnTo>
                <a:lnTo>
                  <a:pt x="782" y="122"/>
                </a:lnTo>
                <a:lnTo>
                  <a:pt x="783" y="123"/>
                </a:lnTo>
                <a:lnTo>
                  <a:pt x="745" y="96"/>
                </a:lnTo>
                <a:lnTo>
                  <a:pt x="747" y="97"/>
                </a:lnTo>
                <a:lnTo>
                  <a:pt x="707" y="75"/>
                </a:lnTo>
                <a:lnTo>
                  <a:pt x="708" y="75"/>
                </a:lnTo>
                <a:lnTo>
                  <a:pt x="667" y="57"/>
                </a:lnTo>
                <a:lnTo>
                  <a:pt x="669" y="58"/>
                </a:lnTo>
                <a:lnTo>
                  <a:pt x="625" y="45"/>
                </a:lnTo>
                <a:lnTo>
                  <a:pt x="626" y="46"/>
                </a:lnTo>
                <a:lnTo>
                  <a:pt x="581" y="37"/>
                </a:lnTo>
                <a:lnTo>
                  <a:pt x="583" y="38"/>
                </a:lnTo>
                <a:lnTo>
                  <a:pt x="536" y="35"/>
                </a:lnTo>
                <a:lnTo>
                  <a:pt x="538" y="35"/>
                </a:lnTo>
                <a:lnTo>
                  <a:pt x="492" y="38"/>
                </a:lnTo>
                <a:lnTo>
                  <a:pt x="494" y="37"/>
                </a:lnTo>
                <a:lnTo>
                  <a:pt x="449" y="46"/>
                </a:lnTo>
                <a:lnTo>
                  <a:pt x="450" y="45"/>
                </a:lnTo>
                <a:lnTo>
                  <a:pt x="407" y="58"/>
                </a:lnTo>
                <a:lnTo>
                  <a:pt x="408" y="57"/>
                </a:lnTo>
                <a:lnTo>
                  <a:pt x="366" y="75"/>
                </a:lnTo>
                <a:lnTo>
                  <a:pt x="368" y="75"/>
                </a:lnTo>
                <a:lnTo>
                  <a:pt x="328" y="97"/>
                </a:lnTo>
                <a:lnTo>
                  <a:pt x="330" y="96"/>
                </a:lnTo>
                <a:lnTo>
                  <a:pt x="292" y="123"/>
                </a:lnTo>
                <a:lnTo>
                  <a:pt x="293" y="122"/>
                </a:lnTo>
                <a:lnTo>
                  <a:pt x="258" y="152"/>
                </a:lnTo>
                <a:lnTo>
                  <a:pt x="259" y="151"/>
                </a:lnTo>
                <a:lnTo>
                  <a:pt x="227" y="185"/>
                </a:lnTo>
                <a:lnTo>
                  <a:pt x="228" y="184"/>
                </a:lnTo>
                <a:lnTo>
                  <a:pt x="198" y="222"/>
                </a:lnTo>
                <a:lnTo>
                  <a:pt x="199" y="221"/>
                </a:lnTo>
                <a:lnTo>
                  <a:pt x="173" y="262"/>
                </a:lnTo>
                <a:lnTo>
                  <a:pt x="174" y="260"/>
                </a:lnTo>
                <a:lnTo>
                  <a:pt x="151" y="304"/>
                </a:lnTo>
                <a:lnTo>
                  <a:pt x="152" y="303"/>
                </a:lnTo>
                <a:lnTo>
                  <a:pt x="132" y="349"/>
                </a:lnTo>
                <a:lnTo>
                  <a:pt x="133" y="346"/>
                </a:lnTo>
                <a:lnTo>
                  <a:pt x="118" y="417"/>
                </a:lnTo>
                <a:lnTo>
                  <a:pt x="84" y="410"/>
                </a:lnTo>
                <a:lnTo>
                  <a:pt x="99" y="337"/>
                </a:lnTo>
                <a:lnTo>
                  <a:pt x="119" y="288"/>
                </a:lnTo>
                <a:lnTo>
                  <a:pt x="143" y="243"/>
                </a:lnTo>
                <a:lnTo>
                  <a:pt x="170" y="201"/>
                </a:lnTo>
                <a:lnTo>
                  <a:pt x="201" y="162"/>
                </a:lnTo>
                <a:lnTo>
                  <a:pt x="234" y="126"/>
                </a:lnTo>
                <a:lnTo>
                  <a:pt x="271" y="95"/>
                </a:lnTo>
                <a:lnTo>
                  <a:pt x="310" y="67"/>
                </a:lnTo>
                <a:lnTo>
                  <a:pt x="352" y="43"/>
                </a:lnTo>
                <a:lnTo>
                  <a:pt x="395" y="25"/>
                </a:lnTo>
                <a:lnTo>
                  <a:pt x="441" y="11"/>
                </a:lnTo>
                <a:lnTo>
                  <a:pt x="489" y="2"/>
                </a:lnTo>
                <a:lnTo>
                  <a:pt x="538" y="0"/>
                </a:lnTo>
                <a:lnTo>
                  <a:pt x="586" y="2"/>
                </a:lnTo>
                <a:lnTo>
                  <a:pt x="634" y="11"/>
                </a:lnTo>
                <a:lnTo>
                  <a:pt x="680" y="25"/>
                </a:lnTo>
                <a:lnTo>
                  <a:pt x="723" y="43"/>
                </a:lnTo>
                <a:lnTo>
                  <a:pt x="765" y="67"/>
                </a:lnTo>
                <a:lnTo>
                  <a:pt x="804" y="95"/>
                </a:lnTo>
                <a:lnTo>
                  <a:pt x="841" y="126"/>
                </a:lnTo>
                <a:lnTo>
                  <a:pt x="874" y="162"/>
                </a:lnTo>
                <a:lnTo>
                  <a:pt x="905" y="201"/>
                </a:lnTo>
                <a:lnTo>
                  <a:pt x="932" y="243"/>
                </a:lnTo>
                <a:lnTo>
                  <a:pt x="955" y="288"/>
                </a:lnTo>
                <a:lnTo>
                  <a:pt x="975" y="336"/>
                </a:lnTo>
                <a:lnTo>
                  <a:pt x="991" y="387"/>
                </a:lnTo>
                <a:lnTo>
                  <a:pt x="1003" y="440"/>
                </a:lnTo>
                <a:lnTo>
                  <a:pt x="1010" y="494"/>
                </a:lnTo>
                <a:lnTo>
                  <a:pt x="1012" y="550"/>
                </a:lnTo>
                <a:lnTo>
                  <a:pt x="1010" y="606"/>
                </a:lnTo>
                <a:lnTo>
                  <a:pt x="1003" y="660"/>
                </a:lnTo>
                <a:lnTo>
                  <a:pt x="991" y="713"/>
                </a:lnTo>
                <a:lnTo>
                  <a:pt x="975" y="763"/>
                </a:lnTo>
                <a:lnTo>
                  <a:pt x="955" y="811"/>
                </a:lnTo>
                <a:lnTo>
                  <a:pt x="932" y="856"/>
                </a:lnTo>
                <a:lnTo>
                  <a:pt x="905" y="898"/>
                </a:lnTo>
                <a:lnTo>
                  <a:pt x="874" y="937"/>
                </a:lnTo>
                <a:lnTo>
                  <a:pt x="841" y="973"/>
                </a:lnTo>
                <a:lnTo>
                  <a:pt x="804" y="1005"/>
                </a:lnTo>
                <a:lnTo>
                  <a:pt x="765" y="1032"/>
                </a:lnTo>
                <a:lnTo>
                  <a:pt x="723" y="1056"/>
                </a:lnTo>
                <a:lnTo>
                  <a:pt x="680" y="1075"/>
                </a:lnTo>
                <a:lnTo>
                  <a:pt x="634" y="1088"/>
                </a:lnTo>
                <a:lnTo>
                  <a:pt x="586" y="1097"/>
                </a:lnTo>
                <a:lnTo>
                  <a:pt x="521" y="1100"/>
                </a:lnTo>
                <a:close/>
                <a:moveTo>
                  <a:pt x="210" y="390"/>
                </a:moveTo>
                <a:lnTo>
                  <a:pt x="81" y="589"/>
                </a:lnTo>
                <a:lnTo>
                  <a:pt x="0" y="3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9" name="Freeform 75"/>
          <p:cNvSpPr>
            <a:spLocks noChangeArrowheads="1"/>
          </p:cNvSpPr>
          <p:nvPr/>
        </p:nvSpPr>
        <p:spPr bwMode="auto">
          <a:xfrm>
            <a:off x="886069" y="5263235"/>
            <a:ext cx="460375" cy="0"/>
          </a:xfrm>
          <a:custGeom>
            <a:avLst/>
            <a:gdLst>
              <a:gd name="T0" fmla="+- 0 2285 1007"/>
              <a:gd name="T1" fmla="*/ T0 w 1278"/>
              <a:gd name="T2" fmla="+- 0 1007 1007"/>
              <a:gd name="T3" fmla="*/ T2 w 1278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278">
                <a:moveTo>
                  <a:pt x="1278" y="0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20" name="Freeform 74"/>
          <p:cNvSpPr>
            <a:spLocks noChangeArrowheads="1"/>
          </p:cNvSpPr>
          <p:nvPr/>
        </p:nvSpPr>
        <p:spPr bwMode="auto">
          <a:xfrm>
            <a:off x="1346444" y="5036223"/>
            <a:ext cx="300037" cy="458787"/>
          </a:xfrm>
          <a:custGeom>
            <a:avLst/>
            <a:gdLst>
              <a:gd name="T0" fmla="+- 0 3119 2285"/>
              <a:gd name="T1" fmla="*/ T0 w 834"/>
              <a:gd name="T2" fmla="+- 0 14851 14851"/>
              <a:gd name="T3" fmla="*/ 14851 h 1273"/>
              <a:gd name="T4" fmla="+- 0 2285 2285"/>
              <a:gd name="T5" fmla="*/ T4 w 834"/>
              <a:gd name="T6" fmla="+- 0 15169 14851"/>
              <a:gd name="T7" fmla="*/ 15169 h 1273"/>
              <a:gd name="T8" fmla="+- 0 2285 2285"/>
              <a:gd name="T9" fmla="*/ T8 w 834"/>
              <a:gd name="T10" fmla="+- 0 15805 14851"/>
              <a:gd name="T11" fmla="*/ 15805 h 1273"/>
              <a:gd name="T12" fmla="+- 0 3119 2285"/>
              <a:gd name="T13" fmla="*/ T12 w 834"/>
              <a:gd name="T14" fmla="+- 0 16123 14851"/>
              <a:gd name="T15" fmla="*/ 16123 h 127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834" h="1273">
                <a:moveTo>
                  <a:pt x="834" y="0"/>
                </a:moveTo>
                <a:lnTo>
                  <a:pt x="0" y="318"/>
                </a:lnTo>
                <a:lnTo>
                  <a:pt x="0" y="954"/>
                </a:lnTo>
                <a:lnTo>
                  <a:pt x="834" y="1272"/>
                </a:lnTo>
                <a:close/>
              </a:path>
            </a:pathLst>
          </a:custGeom>
          <a:solidFill>
            <a:srgbClr val="BADFE2"/>
          </a:solidFill>
          <a:ln w="12700" cap="sq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24" name="AutoShape 69"/>
          <p:cNvSpPr>
            <a:spLocks noChangeArrowheads="1"/>
          </p:cNvSpPr>
          <p:nvPr/>
        </p:nvSpPr>
        <p:spPr bwMode="auto">
          <a:xfrm>
            <a:off x="1646481" y="5036223"/>
            <a:ext cx="0" cy="458787"/>
          </a:xfrm>
          <a:custGeom>
            <a:avLst/>
            <a:gdLst>
              <a:gd name="T0" fmla="+- 0 16123 14851"/>
              <a:gd name="T1" fmla="*/ 16123 h 1273"/>
              <a:gd name="T2" fmla="+- 0 14851 14851"/>
              <a:gd name="T3" fmla="*/ 14851 h 1273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1273">
                <a:moveTo>
                  <a:pt x="0" y="1272"/>
                </a:moveTo>
                <a:moveTo>
                  <a:pt x="0" y="0"/>
                </a:move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ADFE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25" name="Freeform 68"/>
          <p:cNvSpPr>
            <a:spLocks noChangeArrowheads="1"/>
          </p:cNvSpPr>
          <p:nvPr/>
        </p:nvSpPr>
        <p:spPr bwMode="auto">
          <a:xfrm>
            <a:off x="952744" y="6104610"/>
            <a:ext cx="461962" cy="0"/>
          </a:xfrm>
          <a:custGeom>
            <a:avLst/>
            <a:gdLst>
              <a:gd name="T0" fmla="+- 0 1189 1189"/>
              <a:gd name="T1" fmla="*/ T0 w 1285"/>
              <a:gd name="T2" fmla="+- 0 2473 1189"/>
              <a:gd name="T3" fmla="*/ T2 w 1285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285">
                <a:moveTo>
                  <a:pt x="0" y="0"/>
                </a:moveTo>
                <a:lnTo>
                  <a:pt x="1284" y="0"/>
                </a:lnTo>
              </a:path>
            </a:pathLst>
          </a:custGeom>
          <a:noFill/>
          <a:ln w="2857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26" name="Freeform 67"/>
          <p:cNvSpPr>
            <a:spLocks noChangeArrowheads="1"/>
          </p:cNvSpPr>
          <p:nvPr/>
        </p:nvSpPr>
        <p:spPr bwMode="auto">
          <a:xfrm>
            <a:off x="1376606" y="6044285"/>
            <a:ext cx="80963" cy="117475"/>
          </a:xfrm>
          <a:custGeom>
            <a:avLst/>
            <a:gdLst>
              <a:gd name="T0" fmla="+- 0 2368 2368"/>
              <a:gd name="T1" fmla="*/ T0 w 227"/>
              <a:gd name="T2" fmla="+- 0 17979 17654"/>
              <a:gd name="T3" fmla="*/ 17979 h 326"/>
              <a:gd name="T4" fmla="+- 0 2594 2368"/>
              <a:gd name="T5" fmla="*/ T4 w 227"/>
              <a:gd name="T6" fmla="+- 0 17816 17654"/>
              <a:gd name="T7" fmla="*/ 17816 h 326"/>
              <a:gd name="T8" fmla="+- 0 2368 2368"/>
              <a:gd name="T9" fmla="*/ T8 w 227"/>
              <a:gd name="T10" fmla="+- 0 17654 17654"/>
              <a:gd name="T11" fmla="*/ 17654 h 3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27" h="326">
                <a:moveTo>
                  <a:pt x="0" y="325"/>
                </a:moveTo>
                <a:lnTo>
                  <a:pt x="226" y="162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0" name="Freeform 62"/>
          <p:cNvSpPr>
            <a:spLocks noChangeArrowheads="1"/>
          </p:cNvSpPr>
          <p:nvPr/>
        </p:nvSpPr>
        <p:spPr bwMode="auto">
          <a:xfrm>
            <a:off x="1881431" y="6104610"/>
            <a:ext cx="57150" cy="0"/>
          </a:xfrm>
          <a:custGeom>
            <a:avLst/>
            <a:gdLst>
              <a:gd name="T0" fmla="+- 0 3932 3771"/>
              <a:gd name="T1" fmla="*/ T0 w 162"/>
              <a:gd name="T2" fmla="+- 0 3771 3771"/>
              <a:gd name="T3" fmla="*/ T2 w 162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62">
                <a:moveTo>
                  <a:pt x="161" y="0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1" name="Freeform 61"/>
          <p:cNvSpPr>
            <a:spLocks noChangeArrowheads="1"/>
          </p:cNvSpPr>
          <p:nvPr/>
        </p:nvSpPr>
        <p:spPr bwMode="auto">
          <a:xfrm>
            <a:off x="1540119" y="6104610"/>
            <a:ext cx="341312" cy="0"/>
          </a:xfrm>
          <a:custGeom>
            <a:avLst/>
            <a:gdLst>
              <a:gd name="T0" fmla="+- 0 2823 2823"/>
              <a:gd name="T1" fmla="*/ T0 w 949"/>
              <a:gd name="T2" fmla="+- 0 3771 2823"/>
              <a:gd name="T3" fmla="*/ T2 w 949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949">
                <a:moveTo>
                  <a:pt x="0" y="0"/>
                </a:moveTo>
                <a:lnTo>
                  <a:pt x="948" y="0"/>
                </a:lnTo>
              </a:path>
            </a:pathLst>
          </a:custGeom>
          <a:noFill/>
          <a:ln w="28575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2" name="Freeform 60"/>
          <p:cNvSpPr>
            <a:spLocks noChangeArrowheads="1"/>
          </p:cNvSpPr>
          <p:nvPr/>
        </p:nvSpPr>
        <p:spPr bwMode="auto">
          <a:xfrm>
            <a:off x="1479794" y="6104610"/>
            <a:ext cx="460375" cy="0"/>
          </a:xfrm>
          <a:custGeom>
            <a:avLst/>
            <a:gdLst>
              <a:gd name="T0" fmla="+- 0 2655 2655"/>
              <a:gd name="T1" fmla="*/ T0 w 1278"/>
              <a:gd name="T2" fmla="+- 0 3932 2655"/>
              <a:gd name="T3" fmla="*/ T2 w 1278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278">
                <a:moveTo>
                  <a:pt x="0" y="0"/>
                </a:moveTo>
                <a:lnTo>
                  <a:pt x="1277" y="0"/>
                </a:lnTo>
              </a:path>
            </a:pathLst>
          </a:custGeom>
          <a:noFill/>
          <a:ln w="28575" cap="sq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3" name="Freeform 59"/>
          <p:cNvSpPr>
            <a:spLocks noChangeArrowheads="1"/>
          </p:cNvSpPr>
          <p:nvPr/>
        </p:nvSpPr>
        <p:spPr bwMode="auto">
          <a:xfrm>
            <a:off x="1457569" y="6045873"/>
            <a:ext cx="82550" cy="117475"/>
          </a:xfrm>
          <a:custGeom>
            <a:avLst/>
            <a:gdLst>
              <a:gd name="T0" fmla="+- 0 2823 2592"/>
              <a:gd name="T1" fmla="*/ T0 w 231"/>
              <a:gd name="T2" fmla="+- 0 17656 17656"/>
              <a:gd name="T3" fmla="*/ 17656 h 326"/>
              <a:gd name="T4" fmla="+- 0 2592 2592"/>
              <a:gd name="T5" fmla="*/ T4 w 231"/>
              <a:gd name="T6" fmla="+- 0 17819 17656"/>
              <a:gd name="T7" fmla="*/ 17819 h 326"/>
              <a:gd name="T8" fmla="+- 0 2823 2592"/>
              <a:gd name="T9" fmla="*/ T8 w 231"/>
              <a:gd name="T10" fmla="+- 0 17982 17656"/>
              <a:gd name="T11" fmla="*/ 17982 h 3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31" h="326">
                <a:moveTo>
                  <a:pt x="231" y="0"/>
                </a:moveTo>
                <a:lnTo>
                  <a:pt x="0" y="163"/>
                </a:lnTo>
                <a:lnTo>
                  <a:pt x="231" y="326"/>
                </a:lnTo>
                <a:close/>
              </a:path>
            </a:pathLst>
          </a:custGeom>
          <a:solidFill>
            <a:srgbClr val="BADFE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6" name="Freeform 55"/>
          <p:cNvSpPr>
            <a:spLocks noChangeArrowheads="1"/>
          </p:cNvSpPr>
          <p:nvPr/>
        </p:nvSpPr>
        <p:spPr bwMode="auto">
          <a:xfrm>
            <a:off x="1457569" y="5944272"/>
            <a:ext cx="1587" cy="152400"/>
          </a:xfrm>
          <a:custGeom>
            <a:avLst/>
            <a:gdLst>
              <a:gd name="T0" fmla="+- 0 2596 2592"/>
              <a:gd name="T1" fmla="*/ T0 w 4"/>
              <a:gd name="T2" fmla="+- 0 17774 17349"/>
              <a:gd name="T3" fmla="*/ 17774 h 425"/>
              <a:gd name="T4" fmla="+- 0 2592 2592"/>
              <a:gd name="T5" fmla="*/ T4 w 4"/>
              <a:gd name="T6" fmla="+- 0 17349 17349"/>
              <a:gd name="T7" fmla="*/ 17349 h 425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4" h="425">
                <a:moveTo>
                  <a:pt x="4" y="42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ADFE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7" name="Freeform 54"/>
          <p:cNvSpPr>
            <a:spLocks noChangeArrowheads="1"/>
          </p:cNvSpPr>
          <p:nvPr/>
        </p:nvSpPr>
        <p:spPr bwMode="auto">
          <a:xfrm>
            <a:off x="1421057" y="5937129"/>
            <a:ext cx="69850" cy="0"/>
          </a:xfrm>
          <a:custGeom>
            <a:avLst/>
            <a:gdLst>
              <a:gd name="T0" fmla="+- 0 2698 2503"/>
              <a:gd name="T1" fmla="*/ T0 w 195"/>
              <a:gd name="T2" fmla="+- 0 2503 2503"/>
              <a:gd name="T3" fmla="*/ T2 w 195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95">
                <a:moveTo>
                  <a:pt x="195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ADFE2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8" name="Freeform 53"/>
          <p:cNvSpPr>
            <a:spLocks noChangeArrowheads="1"/>
          </p:cNvSpPr>
          <p:nvPr/>
        </p:nvSpPr>
        <p:spPr bwMode="auto">
          <a:xfrm>
            <a:off x="2005256" y="6042698"/>
            <a:ext cx="1825625" cy="0"/>
          </a:xfrm>
          <a:custGeom>
            <a:avLst/>
            <a:gdLst>
              <a:gd name="T0" fmla="+- 0 4114 4114"/>
              <a:gd name="T1" fmla="*/ T0 w 5070"/>
              <a:gd name="T2" fmla="+- 0 9184 4114"/>
              <a:gd name="T3" fmla="*/ T2 w 5070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5070">
                <a:moveTo>
                  <a:pt x="0" y="0"/>
                </a:moveTo>
                <a:lnTo>
                  <a:pt x="5070" y="0"/>
                </a:lnTo>
              </a:path>
            </a:pathLst>
          </a:custGeom>
          <a:noFill/>
          <a:ln w="28575" cap="sq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39" name="Freeform 52"/>
          <p:cNvSpPr>
            <a:spLocks noChangeArrowheads="1"/>
          </p:cNvSpPr>
          <p:nvPr/>
        </p:nvSpPr>
        <p:spPr bwMode="auto">
          <a:xfrm>
            <a:off x="2905369" y="5864898"/>
            <a:ext cx="384175" cy="377825"/>
          </a:xfrm>
          <a:custGeom>
            <a:avLst/>
            <a:gdLst>
              <a:gd name="T0" fmla="+- 0 7147 6614"/>
              <a:gd name="T1" fmla="*/ T0 w 1066"/>
              <a:gd name="T2" fmla="+- 0 17152 17152"/>
              <a:gd name="T3" fmla="*/ 17152 h 1049"/>
              <a:gd name="T4" fmla="+- 0 7680 6614"/>
              <a:gd name="T5" fmla="*/ T4 w 1066"/>
              <a:gd name="T6" fmla="+- 0 17677 17152"/>
              <a:gd name="T7" fmla="*/ 17677 h 1049"/>
              <a:gd name="T8" fmla="+- 0 7680 6614"/>
              <a:gd name="T9" fmla="*/ T8 w 1066"/>
              <a:gd name="T10" fmla="+- 0 17677 17152"/>
              <a:gd name="T11" fmla="*/ 17677 h 1049"/>
              <a:gd name="T12" fmla="+- 0 7680 6614"/>
              <a:gd name="T13" fmla="*/ T12 w 1066"/>
              <a:gd name="T14" fmla="+- 0 17677 17152"/>
              <a:gd name="T15" fmla="*/ 17677 h 1049"/>
              <a:gd name="T16" fmla="+- 0 7147 6614"/>
              <a:gd name="T17" fmla="*/ T16 w 1066"/>
              <a:gd name="T18" fmla="+- 0 18201 17152"/>
              <a:gd name="T19" fmla="*/ 18201 h 1049"/>
              <a:gd name="T20" fmla="+- 0 7147 6614"/>
              <a:gd name="T21" fmla="*/ T20 w 1066"/>
              <a:gd name="T22" fmla="+- 0 18201 17152"/>
              <a:gd name="T23" fmla="*/ 18201 h 1049"/>
              <a:gd name="T24" fmla="+- 0 7147 6614"/>
              <a:gd name="T25" fmla="*/ T24 w 1066"/>
              <a:gd name="T26" fmla="+- 0 18201 17152"/>
              <a:gd name="T27" fmla="*/ 18201 h 1049"/>
              <a:gd name="T28" fmla="+- 0 6614 6614"/>
              <a:gd name="T29" fmla="*/ T28 w 1066"/>
              <a:gd name="T30" fmla="+- 0 17677 17152"/>
              <a:gd name="T31" fmla="*/ 17677 h 1049"/>
              <a:gd name="T32" fmla="+- 0 6614 6614"/>
              <a:gd name="T33" fmla="*/ T32 w 1066"/>
              <a:gd name="T34" fmla="+- 0 17677 17152"/>
              <a:gd name="T35" fmla="*/ 17677 h 1049"/>
              <a:gd name="T36" fmla="+- 0 6614 6614"/>
              <a:gd name="T37" fmla="*/ T36 w 1066"/>
              <a:gd name="T38" fmla="+- 0 17677 17152"/>
              <a:gd name="T39" fmla="*/ 17677 h 1049"/>
              <a:gd name="T40" fmla="+- 0 7147 6614"/>
              <a:gd name="T41" fmla="*/ T40 w 1066"/>
              <a:gd name="T42" fmla="+- 0 17152 17152"/>
              <a:gd name="T43" fmla="*/ 17152 h 1049"/>
              <a:gd name="T44" fmla="+- 0 7147 6614"/>
              <a:gd name="T45" fmla="*/ T44 w 1066"/>
              <a:gd name="T46" fmla="+- 0 17152 17152"/>
              <a:gd name="T47" fmla="*/ 17152 h 10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1066" h="1049">
                <a:moveTo>
                  <a:pt x="533" y="0"/>
                </a:moveTo>
                <a:cubicBezTo>
                  <a:pt x="827" y="0"/>
                  <a:pt x="1066" y="235"/>
                  <a:pt x="1066" y="525"/>
                </a:cubicBezTo>
                <a:cubicBezTo>
                  <a:pt x="1066" y="525"/>
                  <a:pt x="1066" y="525"/>
                  <a:pt x="1066" y="525"/>
                </a:cubicBezTo>
                <a:lnTo>
                  <a:pt x="1066" y="525"/>
                </a:lnTo>
                <a:cubicBezTo>
                  <a:pt x="1066" y="814"/>
                  <a:pt x="827" y="1049"/>
                  <a:pt x="533" y="1049"/>
                </a:cubicBezTo>
                <a:cubicBezTo>
                  <a:pt x="533" y="1049"/>
                  <a:pt x="533" y="1049"/>
                  <a:pt x="533" y="1049"/>
                </a:cubicBezTo>
                <a:lnTo>
                  <a:pt x="533" y="1049"/>
                </a:lnTo>
                <a:cubicBezTo>
                  <a:pt x="239" y="1049"/>
                  <a:pt x="0" y="814"/>
                  <a:pt x="0" y="525"/>
                </a:cubicBezTo>
                <a:cubicBezTo>
                  <a:pt x="0" y="525"/>
                  <a:pt x="0" y="525"/>
                  <a:pt x="0" y="525"/>
                </a:cubicBezTo>
                <a:lnTo>
                  <a:pt x="0" y="525"/>
                </a:lnTo>
                <a:cubicBezTo>
                  <a:pt x="0" y="235"/>
                  <a:pt x="239" y="0"/>
                  <a:pt x="533" y="0"/>
                </a:cubicBezTo>
                <a:cubicBezTo>
                  <a:pt x="533" y="0"/>
                  <a:pt x="533" y="0"/>
                  <a:pt x="533" y="0"/>
                </a:cubicBezTo>
                <a:close/>
              </a:path>
            </a:pathLst>
          </a:cu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0" name="Freeform 51"/>
          <p:cNvSpPr>
            <a:spLocks noChangeArrowheads="1"/>
          </p:cNvSpPr>
          <p:nvPr/>
        </p:nvSpPr>
        <p:spPr bwMode="auto">
          <a:xfrm>
            <a:off x="2905369" y="5864898"/>
            <a:ext cx="384175" cy="377825"/>
          </a:xfrm>
          <a:custGeom>
            <a:avLst/>
            <a:gdLst>
              <a:gd name="T0" fmla="+- 0 7147 6614"/>
              <a:gd name="T1" fmla="*/ T0 w 1066"/>
              <a:gd name="T2" fmla="+- 0 17152 17152"/>
              <a:gd name="T3" fmla="*/ 17152 h 1049"/>
              <a:gd name="T4" fmla="+- 0 7680 6614"/>
              <a:gd name="T5" fmla="*/ T4 w 1066"/>
              <a:gd name="T6" fmla="+- 0 17677 17152"/>
              <a:gd name="T7" fmla="*/ 17677 h 1049"/>
              <a:gd name="T8" fmla="+- 0 7680 6614"/>
              <a:gd name="T9" fmla="*/ T8 w 1066"/>
              <a:gd name="T10" fmla="+- 0 17677 17152"/>
              <a:gd name="T11" fmla="*/ 17677 h 1049"/>
              <a:gd name="T12" fmla="+- 0 7680 6614"/>
              <a:gd name="T13" fmla="*/ T12 w 1066"/>
              <a:gd name="T14" fmla="+- 0 17677 17152"/>
              <a:gd name="T15" fmla="*/ 17677 h 1049"/>
              <a:gd name="T16" fmla="+- 0 7147 6614"/>
              <a:gd name="T17" fmla="*/ T16 w 1066"/>
              <a:gd name="T18" fmla="+- 0 18201 17152"/>
              <a:gd name="T19" fmla="*/ 18201 h 1049"/>
              <a:gd name="T20" fmla="+- 0 7147 6614"/>
              <a:gd name="T21" fmla="*/ T20 w 1066"/>
              <a:gd name="T22" fmla="+- 0 18201 17152"/>
              <a:gd name="T23" fmla="*/ 18201 h 1049"/>
              <a:gd name="T24" fmla="+- 0 7147 6614"/>
              <a:gd name="T25" fmla="*/ T24 w 1066"/>
              <a:gd name="T26" fmla="+- 0 18201 17152"/>
              <a:gd name="T27" fmla="*/ 18201 h 1049"/>
              <a:gd name="T28" fmla="+- 0 6614 6614"/>
              <a:gd name="T29" fmla="*/ T28 w 1066"/>
              <a:gd name="T30" fmla="+- 0 17677 17152"/>
              <a:gd name="T31" fmla="*/ 17677 h 1049"/>
              <a:gd name="T32" fmla="+- 0 6614 6614"/>
              <a:gd name="T33" fmla="*/ T32 w 1066"/>
              <a:gd name="T34" fmla="+- 0 17677 17152"/>
              <a:gd name="T35" fmla="*/ 17677 h 1049"/>
              <a:gd name="T36" fmla="+- 0 6614 6614"/>
              <a:gd name="T37" fmla="*/ T36 w 1066"/>
              <a:gd name="T38" fmla="+- 0 17677 17152"/>
              <a:gd name="T39" fmla="*/ 17677 h 1049"/>
              <a:gd name="T40" fmla="+- 0 7147 6614"/>
              <a:gd name="T41" fmla="*/ T40 w 1066"/>
              <a:gd name="T42" fmla="+- 0 17152 17152"/>
              <a:gd name="T43" fmla="*/ 17152 h 1049"/>
              <a:gd name="T44" fmla="+- 0 7147 6614"/>
              <a:gd name="T45" fmla="*/ T44 w 1066"/>
              <a:gd name="T46" fmla="+- 0 17152 17152"/>
              <a:gd name="T47" fmla="*/ 17152 h 10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0" t="0" r="r" b="b"/>
            <a:pathLst>
              <a:path w="1066" h="1049">
                <a:moveTo>
                  <a:pt x="533" y="0"/>
                </a:moveTo>
                <a:cubicBezTo>
                  <a:pt x="827" y="0"/>
                  <a:pt x="1066" y="235"/>
                  <a:pt x="1066" y="525"/>
                </a:cubicBezTo>
                <a:cubicBezTo>
                  <a:pt x="1066" y="525"/>
                  <a:pt x="1066" y="525"/>
                  <a:pt x="1066" y="525"/>
                </a:cubicBezTo>
                <a:lnTo>
                  <a:pt x="1066" y="525"/>
                </a:lnTo>
                <a:cubicBezTo>
                  <a:pt x="1066" y="814"/>
                  <a:pt x="827" y="1049"/>
                  <a:pt x="533" y="1049"/>
                </a:cubicBezTo>
                <a:cubicBezTo>
                  <a:pt x="533" y="1049"/>
                  <a:pt x="533" y="1049"/>
                  <a:pt x="533" y="1049"/>
                </a:cubicBezTo>
                <a:lnTo>
                  <a:pt x="533" y="1049"/>
                </a:lnTo>
                <a:cubicBezTo>
                  <a:pt x="239" y="1049"/>
                  <a:pt x="0" y="814"/>
                  <a:pt x="0" y="525"/>
                </a:cubicBezTo>
                <a:cubicBezTo>
                  <a:pt x="0" y="525"/>
                  <a:pt x="0" y="525"/>
                  <a:pt x="0" y="525"/>
                </a:cubicBezTo>
                <a:lnTo>
                  <a:pt x="0" y="525"/>
                </a:lnTo>
                <a:cubicBezTo>
                  <a:pt x="0" y="235"/>
                  <a:pt x="239" y="0"/>
                  <a:pt x="533" y="0"/>
                </a:cubicBezTo>
                <a:cubicBezTo>
                  <a:pt x="533" y="0"/>
                  <a:pt x="533" y="0"/>
                  <a:pt x="533" y="0"/>
                </a:cubicBez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1" name="Freeform 50"/>
          <p:cNvSpPr>
            <a:spLocks noChangeArrowheads="1"/>
          </p:cNvSpPr>
          <p:nvPr/>
        </p:nvSpPr>
        <p:spPr bwMode="auto">
          <a:xfrm>
            <a:off x="2994269" y="5926810"/>
            <a:ext cx="266700" cy="125413"/>
          </a:xfrm>
          <a:custGeom>
            <a:avLst/>
            <a:gdLst>
              <a:gd name="T0" fmla="+- 0 7604 6862"/>
              <a:gd name="T1" fmla="*/ T0 w 743"/>
              <a:gd name="T2" fmla="+- 0 17677 17327"/>
              <a:gd name="T3" fmla="*/ 17677 h 350"/>
              <a:gd name="T4" fmla="+- 0 6862 6862"/>
              <a:gd name="T5" fmla="*/ T4 w 743"/>
              <a:gd name="T6" fmla="+- 0 17327 17327"/>
              <a:gd name="T7" fmla="*/ 17327 h 350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743" h="350">
                <a:moveTo>
                  <a:pt x="742" y="35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2" name="Freeform 49"/>
          <p:cNvSpPr>
            <a:spLocks noChangeArrowheads="1"/>
          </p:cNvSpPr>
          <p:nvPr/>
        </p:nvSpPr>
        <p:spPr bwMode="auto">
          <a:xfrm>
            <a:off x="2994269" y="5926810"/>
            <a:ext cx="0" cy="250825"/>
          </a:xfrm>
          <a:custGeom>
            <a:avLst/>
            <a:gdLst>
              <a:gd name="T0" fmla="+- 0 17327 17327"/>
              <a:gd name="T1" fmla="*/ 17327 h 700"/>
              <a:gd name="T2" fmla="+- 0 18026 17327"/>
              <a:gd name="T3" fmla="*/ 18026 h 700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700">
                <a:moveTo>
                  <a:pt x="0" y="0"/>
                </a:moveTo>
                <a:lnTo>
                  <a:pt x="0" y="69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3" name="Freeform 48"/>
          <p:cNvSpPr>
            <a:spLocks noChangeArrowheads="1"/>
          </p:cNvSpPr>
          <p:nvPr/>
        </p:nvSpPr>
        <p:spPr bwMode="auto">
          <a:xfrm>
            <a:off x="2994269" y="6052223"/>
            <a:ext cx="266700" cy="125412"/>
          </a:xfrm>
          <a:custGeom>
            <a:avLst/>
            <a:gdLst>
              <a:gd name="T0" fmla="+- 0 6862 6862"/>
              <a:gd name="T1" fmla="*/ T0 w 743"/>
              <a:gd name="T2" fmla="+- 0 18026 17677"/>
              <a:gd name="T3" fmla="*/ 18026 h 350"/>
              <a:gd name="T4" fmla="+- 0 7604 6862"/>
              <a:gd name="T5" fmla="*/ T4 w 743"/>
              <a:gd name="T6" fmla="+- 0 17677 17677"/>
              <a:gd name="T7" fmla="*/ 17677 h 350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743" h="350">
                <a:moveTo>
                  <a:pt x="0" y="349"/>
                </a:moveTo>
                <a:lnTo>
                  <a:pt x="742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pic>
        <p:nvPicPr>
          <p:cNvPr id="44" name="Picture 47" descr="image164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44" y="5180685"/>
            <a:ext cx="2079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5" name="Freeform 46"/>
          <p:cNvSpPr>
            <a:spLocks noChangeArrowheads="1"/>
          </p:cNvSpPr>
          <p:nvPr/>
        </p:nvSpPr>
        <p:spPr bwMode="auto">
          <a:xfrm>
            <a:off x="752719" y="5185448"/>
            <a:ext cx="198437" cy="996950"/>
          </a:xfrm>
          <a:custGeom>
            <a:avLst/>
            <a:gdLst>
              <a:gd name="T0" fmla="+- 0 638 638"/>
              <a:gd name="T1" fmla="*/ T0 w 552"/>
              <a:gd name="T2" fmla="+- 0 18036 15267"/>
              <a:gd name="T3" fmla="*/ 18036 h 2769"/>
              <a:gd name="T4" fmla="+- 0 1189 638"/>
              <a:gd name="T5" fmla="*/ T4 w 552"/>
              <a:gd name="T6" fmla="+- 0 18036 15267"/>
              <a:gd name="T7" fmla="*/ 18036 h 2769"/>
              <a:gd name="T8" fmla="+- 0 1189 638"/>
              <a:gd name="T9" fmla="*/ T8 w 552"/>
              <a:gd name="T10" fmla="+- 0 15267 15267"/>
              <a:gd name="T11" fmla="*/ 15267 h 2769"/>
              <a:gd name="T12" fmla="+- 0 638 638"/>
              <a:gd name="T13" fmla="*/ T12 w 552"/>
              <a:gd name="T14" fmla="+- 0 15267 15267"/>
              <a:gd name="T15" fmla="*/ 15267 h 2769"/>
              <a:gd name="T16" fmla="+- 0 638 638"/>
              <a:gd name="T17" fmla="*/ T16 w 552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552" h="2769">
                <a:moveTo>
                  <a:pt x="0" y="2769"/>
                </a:moveTo>
                <a:lnTo>
                  <a:pt x="551" y="2769"/>
                </a:lnTo>
                <a:lnTo>
                  <a:pt x="551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6" name="Freeform 45"/>
          <p:cNvSpPr>
            <a:spLocks noChangeArrowheads="1"/>
          </p:cNvSpPr>
          <p:nvPr/>
        </p:nvSpPr>
        <p:spPr bwMode="auto">
          <a:xfrm>
            <a:off x="1881431" y="5185448"/>
            <a:ext cx="130175" cy="996950"/>
          </a:xfrm>
          <a:custGeom>
            <a:avLst/>
            <a:gdLst>
              <a:gd name="T0" fmla="+- 0 3771 3771"/>
              <a:gd name="T1" fmla="*/ T0 w 364"/>
              <a:gd name="T2" fmla="+- 0 18036 15267"/>
              <a:gd name="T3" fmla="*/ 18036 h 2769"/>
              <a:gd name="T4" fmla="+- 0 4134 3771"/>
              <a:gd name="T5" fmla="*/ T4 w 364"/>
              <a:gd name="T6" fmla="+- 0 18036 15267"/>
              <a:gd name="T7" fmla="*/ 18036 h 2769"/>
              <a:gd name="T8" fmla="+- 0 4134 3771"/>
              <a:gd name="T9" fmla="*/ T8 w 364"/>
              <a:gd name="T10" fmla="+- 0 15267 15267"/>
              <a:gd name="T11" fmla="*/ 15267 h 2769"/>
              <a:gd name="T12" fmla="+- 0 3771 3771"/>
              <a:gd name="T13" fmla="*/ T12 w 364"/>
              <a:gd name="T14" fmla="+- 0 15267 15267"/>
              <a:gd name="T15" fmla="*/ 15267 h 2769"/>
              <a:gd name="T16" fmla="+- 0 3771 3771"/>
              <a:gd name="T17" fmla="*/ T16 w 364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64" h="2769">
                <a:moveTo>
                  <a:pt x="0" y="2769"/>
                </a:moveTo>
                <a:lnTo>
                  <a:pt x="363" y="2769"/>
                </a:lnTo>
                <a:lnTo>
                  <a:pt x="363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7" name="Freeform 44"/>
          <p:cNvSpPr>
            <a:spLocks noChangeArrowheads="1"/>
          </p:cNvSpPr>
          <p:nvPr/>
        </p:nvSpPr>
        <p:spPr bwMode="auto">
          <a:xfrm>
            <a:off x="1881431" y="5185448"/>
            <a:ext cx="130175" cy="996950"/>
          </a:xfrm>
          <a:custGeom>
            <a:avLst/>
            <a:gdLst>
              <a:gd name="T0" fmla="+- 0 3771 3771"/>
              <a:gd name="T1" fmla="*/ T0 w 364"/>
              <a:gd name="T2" fmla="+- 0 18036 15267"/>
              <a:gd name="T3" fmla="*/ 18036 h 2769"/>
              <a:gd name="T4" fmla="+- 0 4134 3771"/>
              <a:gd name="T5" fmla="*/ T4 w 364"/>
              <a:gd name="T6" fmla="+- 0 18036 15267"/>
              <a:gd name="T7" fmla="*/ 18036 h 2769"/>
              <a:gd name="T8" fmla="+- 0 4134 3771"/>
              <a:gd name="T9" fmla="*/ T8 w 364"/>
              <a:gd name="T10" fmla="+- 0 15267 15267"/>
              <a:gd name="T11" fmla="*/ 15267 h 2769"/>
              <a:gd name="T12" fmla="+- 0 3771 3771"/>
              <a:gd name="T13" fmla="*/ T12 w 364"/>
              <a:gd name="T14" fmla="+- 0 15267 15267"/>
              <a:gd name="T15" fmla="*/ 15267 h 2769"/>
              <a:gd name="T16" fmla="+- 0 3771 3771"/>
              <a:gd name="T17" fmla="*/ T16 w 364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64" h="2769">
                <a:moveTo>
                  <a:pt x="0" y="2769"/>
                </a:moveTo>
                <a:lnTo>
                  <a:pt x="363" y="2769"/>
                </a:lnTo>
                <a:lnTo>
                  <a:pt x="363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8" name="Freeform 43"/>
          <p:cNvSpPr>
            <a:spLocks noChangeArrowheads="1"/>
          </p:cNvSpPr>
          <p:nvPr/>
        </p:nvSpPr>
        <p:spPr bwMode="auto">
          <a:xfrm>
            <a:off x="3697531" y="5277523"/>
            <a:ext cx="0" cy="692150"/>
          </a:xfrm>
          <a:custGeom>
            <a:avLst/>
            <a:gdLst>
              <a:gd name="T0" fmla="+- 0 17442 15522"/>
              <a:gd name="T1" fmla="*/ 17442 h 1921"/>
              <a:gd name="T2" fmla="+- 0 15522 15522"/>
              <a:gd name="T3" fmla="*/ 15522 h 1921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1921">
                <a:moveTo>
                  <a:pt x="0" y="1920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49" name="Freeform 42"/>
          <p:cNvSpPr>
            <a:spLocks noChangeArrowheads="1"/>
          </p:cNvSpPr>
          <p:nvPr/>
        </p:nvSpPr>
        <p:spPr bwMode="auto">
          <a:xfrm>
            <a:off x="2135431" y="5263235"/>
            <a:ext cx="1562100" cy="3175"/>
          </a:xfrm>
          <a:custGeom>
            <a:avLst/>
            <a:gdLst>
              <a:gd name="T0" fmla="+- 0 8814 4477"/>
              <a:gd name="T1" fmla="*/ T0 w 4338"/>
              <a:gd name="T2" fmla="+- 0 15491 15483"/>
              <a:gd name="T3" fmla="*/ 15491 h 8"/>
              <a:gd name="T4" fmla="+- 0 4477 4477"/>
              <a:gd name="T5" fmla="*/ T4 w 4338"/>
              <a:gd name="T6" fmla="+- 0 15483 15483"/>
              <a:gd name="T7" fmla="*/ 15483 h 8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4338" h="8">
                <a:moveTo>
                  <a:pt x="4337" y="8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0" name="Freeform 41"/>
          <p:cNvSpPr>
            <a:spLocks noChangeArrowheads="1"/>
          </p:cNvSpPr>
          <p:nvPr/>
        </p:nvSpPr>
        <p:spPr bwMode="auto">
          <a:xfrm>
            <a:off x="2011606" y="5185448"/>
            <a:ext cx="133350" cy="996950"/>
          </a:xfrm>
          <a:custGeom>
            <a:avLst/>
            <a:gdLst>
              <a:gd name="T0" fmla="+- 0 4134 4134"/>
              <a:gd name="T1" fmla="*/ T0 w 370"/>
              <a:gd name="T2" fmla="+- 0 18036 15267"/>
              <a:gd name="T3" fmla="*/ 18036 h 2769"/>
              <a:gd name="T4" fmla="+- 0 4504 4134"/>
              <a:gd name="T5" fmla="*/ T4 w 370"/>
              <a:gd name="T6" fmla="+- 0 18036 15267"/>
              <a:gd name="T7" fmla="*/ 18036 h 2769"/>
              <a:gd name="T8" fmla="+- 0 4504 4134"/>
              <a:gd name="T9" fmla="*/ T8 w 370"/>
              <a:gd name="T10" fmla="+- 0 15267 15267"/>
              <a:gd name="T11" fmla="*/ 15267 h 2769"/>
              <a:gd name="T12" fmla="+- 0 4134 4134"/>
              <a:gd name="T13" fmla="*/ T12 w 370"/>
              <a:gd name="T14" fmla="+- 0 15267 15267"/>
              <a:gd name="T15" fmla="*/ 15267 h 2769"/>
              <a:gd name="T16" fmla="+- 0 4134 4134"/>
              <a:gd name="T17" fmla="*/ T16 w 370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70" h="2769">
                <a:moveTo>
                  <a:pt x="0" y="2769"/>
                </a:moveTo>
                <a:lnTo>
                  <a:pt x="370" y="2769"/>
                </a:lnTo>
                <a:lnTo>
                  <a:pt x="370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1" name="Freeform 40"/>
          <p:cNvSpPr>
            <a:spLocks noChangeArrowheads="1"/>
          </p:cNvSpPr>
          <p:nvPr/>
        </p:nvSpPr>
        <p:spPr bwMode="auto">
          <a:xfrm>
            <a:off x="2011606" y="5185448"/>
            <a:ext cx="133350" cy="996950"/>
          </a:xfrm>
          <a:custGeom>
            <a:avLst/>
            <a:gdLst>
              <a:gd name="T0" fmla="+- 0 4134 4134"/>
              <a:gd name="T1" fmla="*/ T0 w 370"/>
              <a:gd name="T2" fmla="+- 0 18036 15267"/>
              <a:gd name="T3" fmla="*/ 18036 h 2769"/>
              <a:gd name="T4" fmla="+- 0 4504 4134"/>
              <a:gd name="T5" fmla="*/ T4 w 370"/>
              <a:gd name="T6" fmla="+- 0 18036 15267"/>
              <a:gd name="T7" fmla="*/ 18036 h 2769"/>
              <a:gd name="T8" fmla="+- 0 4504 4134"/>
              <a:gd name="T9" fmla="*/ T8 w 370"/>
              <a:gd name="T10" fmla="+- 0 15267 15267"/>
              <a:gd name="T11" fmla="*/ 15267 h 2769"/>
              <a:gd name="T12" fmla="+- 0 4134 4134"/>
              <a:gd name="T13" fmla="*/ T12 w 370"/>
              <a:gd name="T14" fmla="+- 0 15267 15267"/>
              <a:gd name="T15" fmla="*/ 15267 h 2769"/>
              <a:gd name="T16" fmla="+- 0 4134 4134"/>
              <a:gd name="T17" fmla="*/ T16 w 370"/>
              <a:gd name="T18" fmla="+- 0 18036 15267"/>
              <a:gd name="T19" fmla="*/ 18036 h 276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70" h="2769">
                <a:moveTo>
                  <a:pt x="0" y="2769"/>
                </a:moveTo>
                <a:lnTo>
                  <a:pt x="370" y="2769"/>
                </a:lnTo>
                <a:lnTo>
                  <a:pt x="370" y="0"/>
                </a:lnTo>
                <a:lnTo>
                  <a:pt x="0" y="0"/>
                </a:lnTo>
                <a:lnTo>
                  <a:pt x="0" y="2769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2" name="AutoShape 39"/>
          <p:cNvSpPr>
            <a:spLocks noChangeArrowheads="1"/>
          </p:cNvSpPr>
          <p:nvPr/>
        </p:nvSpPr>
        <p:spPr bwMode="auto">
          <a:xfrm>
            <a:off x="6294681" y="5490248"/>
            <a:ext cx="573088" cy="622300"/>
          </a:xfrm>
          <a:custGeom>
            <a:avLst/>
            <a:gdLst>
              <a:gd name="T0" fmla="+- 0 16370 16030"/>
              <a:gd name="T1" fmla="*/ T0 w 1593"/>
              <a:gd name="T2" fmla="+- 0 17715 16114"/>
              <a:gd name="T3" fmla="*/ 17715 h 1731"/>
              <a:gd name="T4" fmla="+- 0 16484 16030"/>
              <a:gd name="T5" fmla="*/ T4 w 1593"/>
              <a:gd name="T6" fmla="+- 0 17765 16114"/>
              <a:gd name="T7" fmla="*/ 17765 h 1731"/>
              <a:gd name="T8" fmla="+- 0 16561 16030"/>
              <a:gd name="T9" fmla="*/ T8 w 1593"/>
              <a:gd name="T10" fmla="+- 0 17788 16114"/>
              <a:gd name="T11" fmla="*/ 17788 h 1731"/>
              <a:gd name="T12" fmla="+- 0 16681 16030"/>
              <a:gd name="T13" fmla="*/ T12 w 1593"/>
              <a:gd name="T14" fmla="+- 0 17807 16114"/>
              <a:gd name="T15" fmla="*/ 17807 h 1731"/>
              <a:gd name="T16" fmla="+- 0 16760 16030"/>
              <a:gd name="T17" fmla="*/ T16 w 1593"/>
              <a:gd name="T18" fmla="+- 0 17810 16114"/>
              <a:gd name="T19" fmla="*/ 17810 h 1731"/>
              <a:gd name="T20" fmla="+- 0 16879 16030"/>
              <a:gd name="T21" fmla="*/ T20 w 1593"/>
              <a:gd name="T22" fmla="+- 0 17800 16114"/>
              <a:gd name="T23" fmla="*/ 17800 h 1731"/>
              <a:gd name="T24" fmla="+- 0 16956 16030"/>
              <a:gd name="T25" fmla="*/ T24 w 1593"/>
              <a:gd name="T26" fmla="+- 0 17784 16114"/>
              <a:gd name="T27" fmla="*/ 17784 h 1731"/>
              <a:gd name="T28" fmla="+- 0 17070 16030"/>
              <a:gd name="T29" fmla="*/ T28 w 1593"/>
              <a:gd name="T30" fmla="+- 0 17746 16114"/>
              <a:gd name="T31" fmla="*/ 17746 h 1731"/>
              <a:gd name="T32" fmla="+- 0 17142 16030"/>
              <a:gd name="T33" fmla="*/ T32 w 1593"/>
              <a:gd name="T34" fmla="+- 0 17712 16114"/>
              <a:gd name="T35" fmla="*/ 17712 h 1731"/>
              <a:gd name="T36" fmla="+- 0 17245 16030"/>
              <a:gd name="T37" fmla="*/ T36 w 1593"/>
              <a:gd name="T38" fmla="+- 0 17647 16114"/>
              <a:gd name="T39" fmla="*/ 17647 h 1731"/>
              <a:gd name="T40" fmla="+- 0 17308 16030"/>
              <a:gd name="T41" fmla="*/ T40 w 1593"/>
              <a:gd name="T42" fmla="+- 0 17596 16114"/>
              <a:gd name="T43" fmla="*/ 17596 h 1731"/>
              <a:gd name="T44" fmla="+- 0 17394 16030"/>
              <a:gd name="T45" fmla="*/ T44 w 1593"/>
              <a:gd name="T46" fmla="+- 0 17505 16114"/>
              <a:gd name="T47" fmla="*/ 17505 h 1731"/>
              <a:gd name="T48" fmla="+- 0 17445 16030"/>
              <a:gd name="T49" fmla="*/ T48 w 1593"/>
              <a:gd name="T50" fmla="+- 0 17437 16114"/>
              <a:gd name="T51" fmla="*/ 17437 h 1731"/>
              <a:gd name="T52" fmla="+- 0 17508 16030"/>
              <a:gd name="T53" fmla="*/ T52 w 1593"/>
              <a:gd name="T54" fmla="+- 0 17325 16114"/>
              <a:gd name="T55" fmla="*/ 17325 h 1731"/>
              <a:gd name="T56" fmla="+- 0 17539 16030"/>
              <a:gd name="T57" fmla="*/ T56 w 1593"/>
              <a:gd name="T58" fmla="+- 0 17249 16114"/>
              <a:gd name="T59" fmla="*/ 17249 h 1731"/>
              <a:gd name="T60" fmla="+- 0 17572 16030"/>
              <a:gd name="T61" fmla="*/ T60 w 1593"/>
              <a:gd name="T62" fmla="+- 0 17130 16114"/>
              <a:gd name="T63" fmla="*/ 17130 h 1731"/>
              <a:gd name="T64" fmla="+- 0 17584 16030"/>
              <a:gd name="T65" fmla="*/ T64 w 1593"/>
              <a:gd name="T66" fmla="+- 0 17051 16114"/>
              <a:gd name="T67" fmla="*/ 17051 h 1731"/>
              <a:gd name="T68" fmla="+- 0 17587 16030"/>
              <a:gd name="T69" fmla="*/ T68 w 1593"/>
              <a:gd name="T70" fmla="+- 0 16930 16114"/>
              <a:gd name="T71" fmla="*/ 16930 h 1731"/>
              <a:gd name="T72" fmla="+- 0 17579 16030"/>
              <a:gd name="T73" fmla="*/ T72 w 1593"/>
              <a:gd name="T74" fmla="+- 0 16852 16114"/>
              <a:gd name="T75" fmla="*/ 16852 h 1731"/>
              <a:gd name="T76" fmla="+- 0 17554 16030"/>
              <a:gd name="T77" fmla="*/ T76 w 1593"/>
              <a:gd name="T78" fmla="+- 0 16735 16114"/>
              <a:gd name="T79" fmla="*/ 16735 h 1731"/>
              <a:gd name="T80" fmla="+- 0 17528 16030"/>
              <a:gd name="T81" fmla="*/ T80 w 1593"/>
              <a:gd name="T82" fmla="+- 0 16661 16114"/>
              <a:gd name="T83" fmla="*/ 16661 h 1731"/>
              <a:gd name="T84" fmla="+- 0 17475 16030"/>
              <a:gd name="T85" fmla="*/ T84 w 1593"/>
              <a:gd name="T86" fmla="+- 0 16553 16114"/>
              <a:gd name="T87" fmla="*/ 16553 h 1731"/>
              <a:gd name="T88" fmla="+- 0 17432 16030"/>
              <a:gd name="T89" fmla="*/ T88 w 1593"/>
              <a:gd name="T90" fmla="+- 0 16486 16114"/>
              <a:gd name="T91" fmla="*/ 16486 h 1731"/>
              <a:gd name="T92" fmla="+- 0 17353 16030"/>
              <a:gd name="T93" fmla="*/ T92 w 1593"/>
              <a:gd name="T94" fmla="+- 0 16393 16114"/>
              <a:gd name="T95" fmla="*/ 16393 h 1731"/>
              <a:gd name="T96" fmla="+- 0 17293 16030"/>
              <a:gd name="T97" fmla="*/ T96 w 1593"/>
              <a:gd name="T98" fmla="+- 0 16337 16114"/>
              <a:gd name="T99" fmla="*/ 16337 h 1731"/>
              <a:gd name="T100" fmla="+- 0 17189 16030"/>
              <a:gd name="T101" fmla="*/ T100 w 1593"/>
              <a:gd name="T102" fmla="+- 0 16264 16114"/>
              <a:gd name="T103" fmla="*/ 16264 h 1731"/>
              <a:gd name="T104" fmla="+- 0 17116 16030"/>
              <a:gd name="T105" fmla="*/ T104 w 1593"/>
              <a:gd name="T106" fmla="+- 0 16225 16114"/>
              <a:gd name="T107" fmla="*/ 16225 h 1731"/>
              <a:gd name="T108" fmla="+- 0 17000 16030"/>
              <a:gd name="T109" fmla="*/ T108 w 1593"/>
              <a:gd name="T110" fmla="+- 0 16182 16114"/>
              <a:gd name="T111" fmla="*/ 16182 h 1731"/>
              <a:gd name="T112" fmla="+- 0 16923 16030"/>
              <a:gd name="T113" fmla="*/ T112 w 1593"/>
              <a:gd name="T114" fmla="+- 0 16163 16114"/>
              <a:gd name="T115" fmla="*/ 16163 h 1731"/>
              <a:gd name="T116" fmla="+- 0 16803 16030"/>
              <a:gd name="T117" fmla="*/ T116 w 1593"/>
              <a:gd name="T118" fmla="+- 0 16150 16114"/>
              <a:gd name="T119" fmla="*/ 16150 h 1731"/>
              <a:gd name="T120" fmla="+- 0 16724 16030"/>
              <a:gd name="T121" fmla="*/ T120 w 1593"/>
              <a:gd name="T122" fmla="+- 0 16151 16114"/>
              <a:gd name="T123" fmla="*/ 16151 h 1731"/>
              <a:gd name="T124" fmla="+- 0 16605 16030"/>
              <a:gd name="T125" fmla="*/ T124 w 1593"/>
              <a:gd name="T126" fmla="+- 0 16166 16114"/>
              <a:gd name="T127" fmla="*/ 16166 h 1731"/>
              <a:gd name="T128" fmla="+- 0 16529 16030"/>
              <a:gd name="T129" fmla="*/ T128 w 1593"/>
              <a:gd name="T130" fmla="+- 0 16186 16114"/>
              <a:gd name="T131" fmla="*/ 16186 h 1731"/>
              <a:gd name="T132" fmla="+- 0 16417 16030"/>
              <a:gd name="T133" fmla="*/ T132 w 1593"/>
              <a:gd name="T134" fmla="+- 0 16230 16114"/>
              <a:gd name="T135" fmla="*/ 16230 h 1731"/>
              <a:gd name="T136" fmla="+- 0 16347 16030"/>
              <a:gd name="T137" fmla="*/ T136 w 1593"/>
              <a:gd name="T138" fmla="+- 0 16267 16114"/>
              <a:gd name="T139" fmla="*/ 16267 h 1731"/>
              <a:gd name="T140" fmla="+- 0 16246 16030"/>
              <a:gd name="T141" fmla="*/ T140 w 1593"/>
              <a:gd name="T142" fmla="+- 0 16337 16114"/>
              <a:gd name="T143" fmla="*/ 16337 h 1731"/>
              <a:gd name="T144" fmla="+- 0 16187 16030"/>
              <a:gd name="T145" fmla="*/ T144 w 1593"/>
              <a:gd name="T146" fmla="+- 0 16391 16114"/>
              <a:gd name="T147" fmla="*/ 16391 h 1731"/>
              <a:gd name="T148" fmla="+- 0 16224 16030"/>
              <a:gd name="T149" fmla="*/ T148 w 1593"/>
              <a:gd name="T150" fmla="+- 0 16310 16114"/>
              <a:gd name="T151" fmla="*/ 16310 h 1731"/>
              <a:gd name="T152" fmla="+- 0 16402 16030"/>
              <a:gd name="T153" fmla="*/ T152 w 1593"/>
              <a:gd name="T154" fmla="+- 0 16198 16114"/>
              <a:gd name="T155" fmla="*/ 16198 h 1731"/>
              <a:gd name="T156" fmla="+- 0 16599 16030"/>
              <a:gd name="T157" fmla="*/ T156 w 1593"/>
              <a:gd name="T158" fmla="+- 0 16132 16114"/>
              <a:gd name="T159" fmla="*/ 16132 h 1731"/>
              <a:gd name="T160" fmla="+- 0 16805 16030"/>
              <a:gd name="T161" fmla="*/ T160 w 1593"/>
              <a:gd name="T162" fmla="+- 0 16115 16114"/>
              <a:gd name="T163" fmla="*/ 16115 h 1731"/>
              <a:gd name="T164" fmla="+- 0 17011 16030"/>
              <a:gd name="T165" fmla="*/ T164 w 1593"/>
              <a:gd name="T166" fmla="+- 0 16148 16114"/>
              <a:gd name="T167" fmla="*/ 16148 h 1731"/>
              <a:gd name="T168" fmla="+- 0 17207 16030"/>
              <a:gd name="T169" fmla="*/ T168 w 1593"/>
              <a:gd name="T170" fmla="+- 0 16234 16114"/>
              <a:gd name="T171" fmla="*/ 16234 h 1731"/>
              <a:gd name="T172" fmla="+- 0 17378 16030"/>
              <a:gd name="T173" fmla="*/ T172 w 1593"/>
              <a:gd name="T174" fmla="+- 0 16368 16114"/>
              <a:gd name="T175" fmla="*/ 16368 h 1731"/>
              <a:gd name="T176" fmla="+- 0 17506 16030"/>
              <a:gd name="T177" fmla="*/ T176 w 1593"/>
              <a:gd name="T178" fmla="+- 0 16535 16114"/>
              <a:gd name="T179" fmla="*/ 16535 h 1731"/>
              <a:gd name="T180" fmla="+- 0 17588 16030"/>
              <a:gd name="T181" fmla="*/ T180 w 1593"/>
              <a:gd name="T182" fmla="+- 0 16725 16114"/>
              <a:gd name="T183" fmla="*/ 16725 h 1731"/>
              <a:gd name="T184" fmla="+- 0 17622 16030"/>
              <a:gd name="T185" fmla="*/ T184 w 1593"/>
              <a:gd name="T186" fmla="+- 0 16929 16114"/>
              <a:gd name="T187" fmla="*/ 16929 h 1731"/>
              <a:gd name="T188" fmla="+- 0 17607 16030"/>
              <a:gd name="T189" fmla="*/ T188 w 1593"/>
              <a:gd name="T190" fmla="+- 0 17137 16114"/>
              <a:gd name="T191" fmla="*/ 17137 h 1731"/>
              <a:gd name="T192" fmla="+- 0 17540 16030"/>
              <a:gd name="T193" fmla="*/ T192 w 1593"/>
              <a:gd name="T194" fmla="+- 0 17341 16114"/>
              <a:gd name="T195" fmla="*/ 17341 h 1731"/>
              <a:gd name="T196" fmla="+- 0 17422 16030"/>
              <a:gd name="T197" fmla="*/ T196 w 1593"/>
              <a:gd name="T198" fmla="+- 0 17527 16114"/>
              <a:gd name="T199" fmla="*/ 17527 h 1731"/>
              <a:gd name="T200" fmla="+- 0 17265 16030"/>
              <a:gd name="T201" fmla="*/ T200 w 1593"/>
              <a:gd name="T202" fmla="+- 0 17676 16114"/>
              <a:gd name="T203" fmla="*/ 17676 h 1731"/>
              <a:gd name="T204" fmla="+- 0 17083 16030"/>
              <a:gd name="T205" fmla="*/ T204 w 1593"/>
              <a:gd name="T206" fmla="+- 0 17778 16114"/>
              <a:gd name="T207" fmla="*/ 17778 h 1731"/>
              <a:gd name="T208" fmla="+- 0 16884 16030"/>
              <a:gd name="T209" fmla="*/ T208 w 1593"/>
              <a:gd name="T210" fmla="+- 0 17835 16114"/>
              <a:gd name="T211" fmla="*/ 17835 h 1731"/>
              <a:gd name="T212" fmla="+- 0 16677 16030"/>
              <a:gd name="T213" fmla="*/ T212 w 1593"/>
              <a:gd name="T214" fmla="+- 0 17842 16114"/>
              <a:gd name="T215" fmla="*/ 17842 h 1731"/>
              <a:gd name="T216" fmla="+- 0 16472 16030"/>
              <a:gd name="T217" fmla="*/ T216 w 1593"/>
              <a:gd name="T218" fmla="+- 0 17798 16114"/>
              <a:gd name="T219" fmla="*/ 17798 h 1731"/>
              <a:gd name="T220" fmla="+- 0 16265 16030"/>
              <a:gd name="T221" fmla="*/ T220 w 1593"/>
              <a:gd name="T222" fmla="+- 0 17693 16114"/>
              <a:gd name="T223" fmla="*/ 17693 h 173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</a:cxnLst>
            <a:rect l="0" t="0" r="r" b="b"/>
            <a:pathLst>
              <a:path w="1593" h="1731">
                <a:moveTo>
                  <a:pt x="253" y="1549"/>
                </a:moveTo>
                <a:lnTo>
                  <a:pt x="305" y="1581"/>
                </a:lnTo>
                <a:lnTo>
                  <a:pt x="304" y="1581"/>
                </a:lnTo>
                <a:lnTo>
                  <a:pt x="341" y="1602"/>
                </a:lnTo>
                <a:lnTo>
                  <a:pt x="340" y="1601"/>
                </a:lnTo>
                <a:lnTo>
                  <a:pt x="379" y="1620"/>
                </a:lnTo>
                <a:lnTo>
                  <a:pt x="378" y="1620"/>
                </a:lnTo>
                <a:lnTo>
                  <a:pt x="416" y="1636"/>
                </a:lnTo>
                <a:lnTo>
                  <a:pt x="415" y="1636"/>
                </a:lnTo>
                <a:lnTo>
                  <a:pt x="454" y="1651"/>
                </a:lnTo>
                <a:lnTo>
                  <a:pt x="493" y="1663"/>
                </a:lnTo>
                <a:lnTo>
                  <a:pt x="492" y="1663"/>
                </a:lnTo>
                <a:lnTo>
                  <a:pt x="532" y="1674"/>
                </a:lnTo>
                <a:lnTo>
                  <a:pt x="531" y="1674"/>
                </a:lnTo>
                <a:lnTo>
                  <a:pt x="571" y="1682"/>
                </a:lnTo>
                <a:lnTo>
                  <a:pt x="570" y="1682"/>
                </a:lnTo>
                <a:lnTo>
                  <a:pt x="611" y="1688"/>
                </a:lnTo>
                <a:lnTo>
                  <a:pt x="610" y="1688"/>
                </a:lnTo>
                <a:lnTo>
                  <a:pt x="651" y="1693"/>
                </a:lnTo>
                <a:lnTo>
                  <a:pt x="650" y="1692"/>
                </a:lnTo>
                <a:lnTo>
                  <a:pt x="691" y="1695"/>
                </a:lnTo>
                <a:lnTo>
                  <a:pt x="690" y="1695"/>
                </a:lnTo>
                <a:lnTo>
                  <a:pt x="730" y="1696"/>
                </a:lnTo>
                <a:lnTo>
                  <a:pt x="770" y="1694"/>
                </a:lnTo>
                <a:lnTo>
                  <a:pt x="769" y="1694"/>
                </a:lnTo>
                <a:lnTo>
                  <a:pt x="809" y="1691"/>
                </a:lnTo>
                <a:lnTo>
                  <a:pt x="808" y="1691"/>
                </a:lnTo>
                <a:lnTo>
                  <a:pt x="849" y="1686"/>
                </a:lnTo>
                <a:lnTo>
                  <a:pt x="848" y="1686"/>
                </a:lnTo>
                <a:lnTo>
                  <a:pt x="888" y="1679"/>
                </a:lnTo>
                <a:lnTo>
                  <a:pt x="887" y="1679"/>
                </a:lnTo>
                <a:lnTo>
                  <a:pt x="927" y="1670"/>
                </a:lnTo>
                <a:lnTo>
                  <a:pt x="926" y="1670"/>
                </a:lnTo>
                <a:lnTo>
                  <a:pt x="965" y="1659"/>
                </a:lnTo>
                <a:lnTo>
                  <a:pt x="964" y="1659"/>
                </a:lnTo>
                <a:lnTo>
                  <a:pt x="1003" y="1646"/>
                </a:lnTo>
                <a:lnTo>
                  <a:pt x="1002" y="1647"/>
                </a:lnTo>
                <a:lnTo>
                  <a:pt x="1040" y="1632"/>
                </a:lnTo>
                <a:lnTo>
                  <a:pt x="1039" y="1632"/>
                </a:lnTo>
                <a:lnTo>
                  <a:pt x="1077" y="1615"/>
                </a:lnTo>
                <a:lnTo>
                  <a:pt x="1076" y="1616"/>
                </a:lnTo>
                <a:lnTo>
                  <a:pt x="1112" y="1598"/>
                </a:lnTo>
                <a:lnTo>
                  <a:pt x="1148" y="1578"/>
                </a:lnTo>
                <a:lnTo>
                  <a:pt x="1147" y="1578"/>
                </a:lnTo>
                <a:lnTo>
                  <a:pt x="1182" y="1556"/>
                </a:lnTo>
                <a:lnTo>
                  <a:pt x="1181" y="1557"/>
                </a:lnTo>
                <a:lnTo>
                  <a:pt x="1215" y="1533"/>
                </a:lnTo>
                <a:lnTo>
                  <a:pt x="1214" y="1533"/>
                </a:lnTo>
                <a:lnTo>
                  <a:pt x="1247" y="1508"/>
                </a:lnTo>
                <a:lnTo>
                  <a:pt x="1278" y="1481"/>
                </a:lnTo>
                <a:lnTo>
                  <a:pt x="1278" y="1482"/>
                </a:lnTo>
                <a:lnTo>
                  <a:pt x="1308" y="1453"/>
                </a:lnTo>
                <a:lnTo>
                  <a:pt x="1337" y="1422"/>
                </a:lnTo>
                <a:lnTo>
                  <a:pt x="1337" y="1423"/>
                </a:lnTo>
                <a:lnTo>
                  <a:pt x="1364" y="1391"/>
                </a:lnTo>
                <a:lnTo>
                  <a:pt x="1391" y="1357"/>
                </a:lnTo>
                <a:lnTo>
                  <a:pt x="1390" y="1358"/>
                </a:lnTo>
                <a:lnTo>
                  <a:pt x="1416" y="1322"/>
                </a:lnTo>
                <a:lnTo>
                  <a:pt x="1415" y="1323"/>
                </a:lnTo>
                <a:lnTo>
                  <a:pt x="1439" y="1286"/>
                </a:lnTo>
                <a:lnTo>
                  <a:pt x="1438" y="1287"/>
                </a:lnTo>
                <a:lnTo>
                  <a:pt x="1459" y="1249"/>
                </a:lnTo>
                <a:lnTo>
                  <a:pt x="1459" y="1250"/>
                </a:lnTo>
                <a:lnTo>
                  <a:pt x="1478" y="1211"/>
                </a:lnTo>
                <a:lnTo>
                  <a:pt x="1478" y="1212"/>
                </a:lnTo>
                <a:lnTo>
                  <a:pt x="1495" y="1173"/>
                </a:lnTo>
                <a:lnTo>
                  <a:pt x="1495" y="1174"/>
                </a:lnTo>
                <a:lnTo>
                  <a:pt x="1510" y="1134"/>
                </a:lnTo>
                <a:lnTo>
                  <a:pt x="1509" y="1135"/>
                </a:lnTo>
                <a:lnTo>
                  <a:pt x="1523" y="1095"/>
                </a:lnTo>
                <a:lnTo>
                  <a:pt x="1522" y="1096"/>
                </a:lnTo>
                <a:lnTo>
                  <a:pt x="1533" y="1056"/>
                </a:lnTo>
                <a:lnTo>
                  <a:pt x="1533" y="1057"/>
                </a:lnTo>
                <a:lnTo>
                  <a:pt x="1542" y="1016"/>
                </a:lnTo>
                <a:lnTo>
                  <a:pt x="1542" y="1017"/>
                </a:lnTo>
                <a:lnTo>
                  <a:pt x="1549" y="977"/>
                </a:lnTo>
                <a:lnTo>
                  <a:pt x="1554" y="936"/>
                </a:lnTo>
                <a:lnTo>
                  <a:pt x="1554" y="937"/>
                </a:lnTo>
                <a:lnTo>
                  <a:pt x="1557" y="897"/>
                </a:lnTo>
                <a:lnTo>
                  <a:pt x="1556" y="897"/>
                </a:lnTo>
                <a:lnTo>
                  <a:pt x="1557" y="857"/>
                </a:lnTo>
                <a:lnTo>
                  <a:pt x="1557" y="816"/>
                </a:lnTo>
                <a:lnTo>
                  <a:pt x="1557" y="817"/>
                </a:lnTo>
                <a:lnTo>
                  <a:pt x="1554" y="777"/>
                </a:lnTo>
                <a:lnTo>
                  <a:pt x="1554" y="778"/>
                </a:lnTo>
                <a:lnTo>
                  <a:pt x="1549" y="737"/>
                </a:lnTo>
                <a:lnTo>
                  <a:pt x="1549" y="738"/>
                </a:lnTo>
                <a:lnTo>
                  <a:pt x="1543" y="698"/>
                </a:lnTo>
                <a:lnTo>
                  <a:pt x="1543" y="699"/>
                </a:lnTo>
                <a:lnTo>
                  <a:pt x="1534" y="660"/>
                </a:lnTo>
                <a:lnTo>
                  <a:pt x="1535" y="660"/>
                </a:lnTo>
                <a:lnTo>
                  <a:pt x="1524" y="621"/>
                </a:lnTo>
                <a:lnTo>
                  <a:pt x="1524" y="622"/>
                </a:lnTo>
                <a:lnTo>
                  <a:pt x="1512" y="583"/>
                </a:lnTo>
                <a:lnTo>
                  <a:pt x="1512" y="584"/>
                </a:lnTo>
                <a:lnTo>
                  <a:pt x="1498" y="546"/>
                </a:lnTo>
                <a:lnTo>
                  <a:pt x="1498" y="547"/>
                </a:lnTo>
                <a:lnTo>
                  <a:pt x="1482" y="510"/>
                </a:lnTo>
                <a:lnTo>
                  <a:pt x="1465" y="473"/>
                </a:lnTo>
                <a:lnTo>
                  <a:pt x="1465" y="474"/>
                </a:lnTo>
                <a:lnTo>
                  <a:pt x="1445" y="439"/>
                </a:lnTo>
                <a:lnTo>
                  <a:pt x="1446" y="439"/>
                </a:lnTo>
                <a:lnTo>
                  <a:pt x="1424" y="405"/>
                </a:lnTo>
                <a:lnTo>
                  <a:pt x="1425" y="405"/>
                </a:lnTo>
                <a:lnTo>
                  <a:pt x="1402" y="372"/>
                </a:lnTo>
                <a:lnTo>
                  <a:pt x="1377" y="339"/>
                </a:lnTo>
                <a:lnTo>
                  <a:pt x="1378" y="340"/>
                </a:lnTo>
                <a:lnTo>
                  <a:pt x="1351" y="308"/>
                </a:lnTo>
                <a:lnTo>
                  <a:pt x="1352" y="309"/>
                </a:lnTo>
                <a:lnTo>
                  <a:pt x="1323" y="279"/>
                </a:lnTo>
                <a:lnTo>
                  <a:pt x="1324" y="279"/>
                </a:lnTo>
                <a:lnTo>
                  <a:pt x="1293" y="250"/>
                </a:lnTo>
                <a:lnTo>
                  <a:pt x="1294" y="250"/>
                </a:lnTo>
                <a:lnTo>
                  <a:pt x="1262" y="223"/>
                </a:lnTo>
                <a:lnTo>
                  <a:pt x="1263" y="223"/>
                </a:lnTo>
                <a:lnTo>
                  <a:pt x="1229" y="197"/>
                </a:lnTo>
                <a:lnTo>
                  <a:pt x="1230" y="197"/>
                </a:lnTo>
                <a:lnTo>
                  <a:pt x="1195" y="172"/>
                </a:lnTo>
                <a:lnTo>
                  <a:pt x="1195" y="173"/>
                </a:lnTo>
                <a:lnTo>
                  <a:pt x="1159" y="150"/>
                </a:lnTo>
                <a:lnTo>
                  <a:pt x="1160" y="150"/>
                </a:lnTo>
                <a:lnTo>
                  <a:pt x="1122" y="129"/>
                </a:lnTo>
                <a:lnTo>
                  <a:pt x="1123" y="130"/>
                </a:lnTo>
                <a:lnTo>
                  <a:pt x="1085" y="111"/>
                </a:lnTo>
                <a:lnTo>
                  <a:pt x="1086" y="111"/>
                </a:lnTo>
                <a:lnTo>
                  <a:pt x="1047" y="95"/>
                </a:lnTo>
                <a:lnTo>
                  <a:pt x="1048" y="95"/>
                </a:lnTo>
                <a:lnTo>
                  <a:pt x="1009" y="80"/>
                </a:lnTo>
                <a:lnTo>
                  <a:pt x="1010" y="80"/>
                </a:lnTo>
                <a:lnTo>
                  <a:pt x="970" y="68"/>
                </a:lnTo>
                <a:lnTo>
                  <a:pt x="971" y="68"/>
                </a:lnTo>
                <a:lnTo>
                  <a:pt x="931" y="57"/>
                </a:lnTo>
                <a:lnTo>
                  <a:pt x="932" y="58"/>
                </a:lnTo>
                <a:lnTo>
                  <a:pt x="892" y="49"/>
                </a:lnTo>
                <a:lnTo>
                  <a:pt x="893" y="49"/>
                </a:lnTo>
                <a:lnTo>
                  <a:pt x="852" y="43"/>
                </a:lnTo>
                <a:lnTo>
                  <a:pt x="853" y="43"/>
                </a:lnTo>
                <a:lnTo>
                  <a:pt x="813" y="39"/>
                </a:lnTo>
                <a:lnTo>
                  <a:pt x="814" y="39"/>
                </a:lnTo>
                <a:lnTo>
                  <a:pt x="773" y="36"/>
                </a:lnTo>
                <a:lnTo>
                  <a:pt x="774" y="36"/>
                </a:lnTo>
                <a:lnTo>
                  <a:pt x="733" y="36"/>
                </a:lnTo>
                <a:lnTo>
                  <a:pt x="734" y="36"/>
                </a:lnTo>
                <a:lnTo>
                  <a:pt x="693" y="37"/>
                </a:lnTo>
                <a:lnTo>
                  <a:pt x="694" y="37"/>
                </a:lnTo>
                <a:lnTo>
                  <a:pt x="654" y="40"/>
                </a:lnTo>
                <a:lnTo>
                  <a:pt x="655" y="40"/>
                </a:lnTo>
                <a:lnTo>
                  <a:pt x="614" y="45"/>
                </a:lnTo>
                <a:lnTo>
                  <a:pt x="615" y="45"/>
                </a:lnTo>
                <a:lnTo>
                  <a:pt x="575" y="52"/>
                </a:lnTo>
                <a:lnTo>
                  <a:pt x="576" y="52"/>
                </a:lnTo>
                <a:lnTo>
                  <a:pt x="537" y="61"/>
                </a:lnTo>
                <a:lnTo>
                  <a:pt x="498" y="72"/>
                </a:lnTo>
                <a:lnTo>
                  <a:pt x="499" y="72"/>
                </a:lnTo>
                <a:lnTo>
                  <a:pt x="461" y="85"/>
                </a:lnTo>
                <a:lnTo>
                  <a:pt x="461" y="84"/>
                </a:lnTo>
                <a:lnTo>
                  <a:pt x="423" y="99"/>
                </a:lnTo>
                <a:lnTo>
                  <a:pt x="424" y="99"/>
                </a:lnTo>
                <a:lnTo>
                  <a:pt x="387" y="116"/>
                </a:lnTo>
                <a:lnTo>
                  <a:pt x="387" y="115"/>
                </a:lnTo>
                <a:lnTo>
                  <a:pt x="351" y="134"/>
                </a:lnTo>
                <a:lnTo>
                  <a:pt x="352" y="133"/>
                </a:lnTo>
                <a:lnTo>
                  <a:pt x="316" y="153"/>
                </a:lnTo>
                <a:lnTo>
                  <a:pt x="317" y="153"/>
                </a:lnTo>
                <a:lnTo>
                  <a:pt x="282" y="175"/>
                </a:lnTo>
                <a:lnTo>
                  <a:pt x="248" y="198"/>
                </a:lnTo>
                <a:lnTo>
                  <a:pt x="249" y="198"/>
                </a:lnTo>
                <a:lnTo>
                  <a:pt x="216" y="223"/>
                </a:lnTo>
                <a:lnTo>
                  <a:pt x="217" y="223"/>
                </a:lnTo>
                <a:lnTo>
                  <a:pt x="185" y="250"/>
                </a:lnTo>
                <a:lnTo>
                  <a:pt x="186" y="250"/>
                </a:lnTo>
                <a:lnTo>
                  <a:pt x="155" y="279"/>
                </a:lnTo>
                <a:lnTo>
                  <a:pt x="157" y="277"/>
                </a:lnTo>
                <a:lnTo>
                  <a:pt x="120" y="322"/>
                </a:lnTo>
                <a:lnTo>
                  <a:pt x="92" y="299"/>
                </a:lnTo>
                <a:lnTo>
                  <a:pt x="130" y="254"/>
                </a:lnTo>
                <a:lnTo>
                  <a:pt x="162" y="224"/>
                </a:lnTo>
                <a:lnTo>
                  <a:pt x="194" y="196"/>
                </a:lnTo>
                <a:lnTo>
                  <a:pt x="228" y="170"/>
                </a:lnTo>
                <a:lnTo>
                  <a:pt x="262" y="146"/>
                </a:lnTo>
                <a:lnTo>
                  <a:pt x="298" y="123"/>
                </a:lnTo>
                <a:lnTo>
                  <a:pt x="335" y="102"/>
                </a:lnTo>
                <a:lnTo>
                  <a:pt x="372" y="84"/>
                </a:lnTo>
                <a:lnTo>
                  <a:pt x="410" y="67"/>
                </a:lnTo>
                <a:lnTo>
                  <a:pt x="449" y="52"/>
                </a:lnTo>
                <a:lnTo>
                  <a:pt x="489" y="39"/>
                </a:lnTo>
                <a:lnTo>
                  <a:pt x="528" y="27"/>
                </a:lnTo>
                <a:lnTo>
                  <a:pt x="569" y="18"/>
                </a:lnTo>
                <a:lnTo>
                  <a:pt x="610" y="11"/>
                </a:lnTo>
                <a:lnTo>
                  <a:pt x="651" y="5"/>
                </a:lnTo>
                <a:lnTo>
                  <a:pt x="692" y="2"/>
                </a:lnTo>
                <a:lnTo>
                  <a:pt x="733" y="0"/>
                </a:lnTo>
                <a:lnTo>
                  <a:pt x="775" y="1"/>
                </a:lnTo>
                <a:lnTo>
                  <a:pt x="816" y="3"/>
                </a:lnTo>
                <a:lnTo>
                  <a:pt x="858" y="8"/>
                </a:lnTo>
                <a:lnTo>
                  <a:pt x="899" y="15"/>
                </a:lnTo>
                <a:lnTo>
                  <a:pt x="940" y="23"/>
                </a:lnTo>
                <a:lnTo>
                  <a:pt x="981" y="34"/>
                </a:lnTo>
                <a:lnTo>
                  <a:pt x="1021" y="47"/>
                </a:lnTo>
                <a:lnTo>
                  <a:pt x="1061" y="62"/>
                </a:lnTo>
                <a:lnTo>
                  <a:pt x="1100" y="79"/>
                </a:lnTo>
                <a:lnTo>
                  <a:pt x="1139" y="98"/>
                </a:lnTo>
                <a:lnTo>
                  <a:pt x="1177" y="120"/>
                </a:lnTo>
                <a:lnTo>
                  <a:pt x="1214" y="143"/>
                </a:lnTo>
                <a:lnTo>
                  <a:pt x="1251" y="169"/>
                </a:lnTo>
                <a:lnTo>
                  <a:pt x="1285" y="196"/>
                </a:lnTo>
                <a:lnTo>
                  <a:pt x="1317" y="224"/>
                </a:lnTo>
                <a:lnTo>
                  <a:pt x="1348" y="254"/>
                </a:lnTo>
                <a:lnTo>
                  <a:pt x="1378" y="285"/>
                </a:lnTo>
                <a:lnTo>
                  <a:pt x="1405" y="318"/>
                </a:lnTo>
                <a:lnTo>
                  <a:pt x="1430" y="351"/>
                </a:lnTo>
                <a:lnTo>
                  <a:pt x="1454" y="386"/>
                </a:lnTo>
                <a:lnTo>
                  <a:pt x="1476" y="421"/>
                </a:lnTo>
                <a:lnTo>
                  <a:pt x="1496" y="458"/>
                </a:lnTo>
                <a:lnTo>
                  <a:pt x="1515" y="495"/>
                </a:lnTo>
                <a:lnTo>
                  <a:pt x="1531" y="533"/>
                </a:lnTo>
                <a:lnTo>
                  <a:pt x="1545" y="572"/>
                </a:lnTo>
                <a:lnTo>
                  <a:pt x="1558" y="611"/>
                </a:lnTo>
                <a:lnTo>
                  <a:pt x="1569" y="652"/>
                </a:lnTo>
                <a:lnTo>
                  <a:pt x="1577" y="692"/>
                </a:lnTo>
                <a:lnTo>
                  <a:pt x="1584" y="733"/>
                </a:lnTo>
                <a:lnTo>
                  <a:pt x="1589" y="774"/>
                </a:lnTo>
                <a:lnTo>
                  <a:pt x="1592" y="815"/>
                </a:lnTo>
                <a:lnTo>
                  <a:pt x="1593" y="857"/>
                </a:lnTo>
                <a:lnTo>
                  <a:pt x="1592" y="899"/>
                </a:lnTo>
                <a:lnTo>
                  <a:pt x="1589" y="940"/>
                </a:lnTo>
                <a:lnTo>
                  <a:pt x="1584" y="982"/>
                </a:lnTo>
                <a:lnTo>
                  <a:pt x="1577" y="1023"/>
                </a:lnTo>
                <a:lnTo>
                  <a:pt x="1568" y="1065"/>
                </a:lnTo>
                <a:lnTo>
                  <a:pt x="1556" y="1106"/>
                </a:lnTo>
                <a:lnTo>
                  <a:pt x="1543" y="1147"/>
                </a:lnTo>
                <a:lnTo>
                  <a:pt x="1527" y="1187"/>
                </a:lnTo>
                <a:lnTo>
                  <a:pt x="1510" y="1227"/>
                </a:lnTo>
                <a:lnTo>
                  <a:pt x="1491" y="1266"/>
                </a:lnTo>
                <a:lnTo>
                  <a:pt x="1469" y="1304"/>
                </a:lnTo>
                <a:lnTo>
                  <a:pt x="1445" y="1342"/>
                </a:lnTo>
                <a:lnTo>
                  <a:pt x="1419" y="1379"/>
                </a:lnTo>
                <a:lnTo>
                  <a:pt x="1392" y="1413"/>
                </a:lnTo>
                <a:lnTo>
                  <a:pt x="1363" y="1446"/>
                </a:lnTo>
                <a:lnTo>
                  <a:pt x="1333" y="1478"/>
                </a:lnTo>
                <a:lnTo>
                  <a:pt x="1302" y="1508"/>
                </a:lnTo>
                <a:lnTo>
                  <a:pt x="1269" y="1535"/>
                </a:lnTo>
                <a:lnTo>
                  <a:pt x="1235" y="1562"/>
                </a:lnTo>
                <a:lnTo>
                  <a:pt x="1201" y="1586"/>
                </a:lnTo>
                <a:lnTo>
                  <a:pt x="1165" y="1608"/>
                </a:lnTo>
                <a:lnTo>
                  <a:pt x="1129" y="1629"/>
                </a:lnTo>
                <a:lnTo>
                  <a:pt x="1091" y="1647"/>
                </a:lnTo>
                <a:lnTo>
                  <a:pt x="1053" y="1664"/>
                </a:lnTo>
                <a:lnTo>
                  <a:pt x="1014" y="1680"/>
                </a:lnTo>
                <a:lnTo>
                  <a:pt x="975" y="1693"/>
                </a:lnTo>
                <a:lnTo>
                  <a:pt x="935" y="1704"/>
                </a:lnTo>
                <a:lnTo>
                  <a:pt x="895" y="1713"/>
                </a:lnTo>
                <a:lnTo>
                  <a:pt x="854" y="1721"/>
                </a:lnTo>
                <a:lnTo>
                  <a:pt x="813" y="1726"/>
                </a:lnTo>
                <a:lnTo>
                  <a:pt x="772" y="1730"/>
                </a:lnTo>
                <a:lnTo>
                  <a:pt x="730" y="1731"/>
                </a:lnTo>
                <a:lnTo>
                  <a:pt x="689" y="1730"/>
                </a:lnTo>
                <a:lnTo>
                  <a:pt x="647" y="1728"/>
                </a:lnTo>
                <a:lnTo>
                  <a:pt x="606" y="1723"/>
                </a:lnTo>
                <a:lnTo>
                  <a:pt x="564" y="1717"/>
                </a:lnTo>
                <a:lnTo>
                  <a:pt x="523" y="1708"/>
                </a:lnTo>
                <a:lnTo>
                  <a:pt x="483" y="1697"/>
                </a:lnTo>
                <a:lnTo>
                  <a:pt x="442" y="1684"/>
                </a:lnTo>
                <a:lnTo>
                  <a:pt x="402" y="1669"/>
                </a:lnTo>
                <a:lnTo>
                  <a:pt x="363" y="1652"/>
                </a:lnTo>
                <a:lnTo>
                  <a:pt x="324" y="1633"/>
                </a:lnTo>
                <a:lnTo>
                  <a:pt x="286" y="1611"/>
                </a:lnTo>
                <a:lnTo>
                  <a:pt x="235" y="1579"/>
                </a:lnTo>
                <a:close/>
                <a:moveTo>
                  <a:pt x="212" y="345"/>
                </a:moveTo>
                <a:lnTo>
                  <a:pt x="0" y="452"/>
                </a:lnTo>
                <a:lnTo>
                  <a:pt x="42" y="2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3" name="AutoShape 38"/>
          <p:cNvSpPr>
            <a:spLocks noChangeArrowheads="1"/>
          </p:cNvSpPr>
          <p:nvPr/>
        </p:nvSpPr>
        <p:spPr bwMode="auto">
          <a:xfrm>
            <a:off x="4734169" y="6106198"/>
            <a:ext cx="179387" cy="50800"/>
          </a:xfrm>
          <a:custGeom>
            <a:avLst/>
            <a:gdLst>
              <a:gd name="T0" fmla="+- 0 11693 11693"/>
              <a:gd name="T1" fmla="*/ T0 w 499"/>
              <a:gd name="T2" fmla="+- 0 17879 17826"/>
              <a:gd name="T3" fmla="*/ 17879 h 142"/>
              <a:gd name="T4" fmla="+- 0 12085 11693"/>
              <a:gd name="T5" fmla="*/ T4 w 499"/>
              <a:gd name="T6" fmla="+- 0 17879 17826"/>
              <a:gd name="T7" fmla="*/ 17879 h 142"/>
              <a:gd name="T8" fmla="+- 0 12085 11693"/>
              <a:gd name="T9" fmla="*/ T8 w 499"/>
              <a:gd name="T10" fmla="+- 0 17914 17826"/>
              <a:gd name="T11" fmla="*/ 17914 h 142"/>
              <a:gd name="T12" fmla="+- 0 11693 11693"/>
              <a:gd name="T13" fmla="*/ T12 w 499"/>
              <a:gd name="T14" fmla="+- 0 17914 17826"/>
              <a:gd name="T15" fmla="*/ 17914 h 142"/>
              <a:gd name="T16" fmla="+- 0 12050 11693"/>
              <a:gd name="T17" fmla="*/ T16 w 499"/>
              <a:gd name="T18" fmla="+- 0 17826 17826"/>
              <a:gd name="T19" fmla="*/ 17826 h 142"/>
              <a:gd name="T20" fmla="+- 0 12191 11693"/>
              <a:gd name="T21" fmla="*/ T20 w 499"/>
              <a:gd name="T22" fmla="+- 0 17897 17826"/>
              <a:gd name="T23" fmla="*/ 17897 h 142"/>
              <a:gd name="T24" fmla="+- 0 12050 11693"/>
              <a:gd name="T25" fmla="*/ T24 w 499"/>
              <a:gd name="T26" fmla="+- 0 17967 17826"/>
              <a:gd name="T27" fmla="*/ 17967 h 14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99" h="142">
                <a:moveTo>
                  <a:pt x="0" y="53"/>
                </a:moveTo>
                <a:lnTo>
                  <a:pt x="392" y="53"/>
                </a:lnTo>
                <a:lnTo>
                  <a:pt x="392" y="88"/>
                </a:lnTo>
                <a:lnTo>
                  <a:pt x="0" y="88"/>
                </a:lnTo>
                <a:close/>
                <a:moveTo>
                  <a:pt x="357" y="0"/>
                </a:moveTo>
                <a:lnTo>
                  <a:pt x="498" y="71"/>
                </a:lnTo>
                <a:lnTo>
                  <a:pt x="357" y="1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4" name="Freeform 37"/>
          <p:cNvSpPr>
            <a:spLocks noChangeArrowheads="1"/>
          </p:cNvSpPr>
          <p:nvPr/>
        </p:nvSpPr>
        <p:spPr bwMode="auto">
          <a:xfrm>
            <a:off x="5340594" y="6036348"/>
            <a:ext cx="914400" cy="3175"/>
          </a:xfrm>
          <a:custGeom>
            <a:avLst/>
            <a:gdLst>
              <a:gd name="T0" fmla="+- 0 13382 13382"/>
              <a:gd name="T1" fmla="*/ T0 w 2540"/>
              <a:gd name="T2" fmla="+- 0 17641 17632"/>
              <a:gd name="T3" fmla="*/ 17641 h 9"/>
              <a:gd name="T4" fmla="+- 0 15922 13382"/>
              <a:gd name="T5" fmla="*/ T4 w 2540"/>
              <a:gd name="T6" fmla="+- 0 17632 17632"/>
              <a:gd name="T7" fmla="*/ 17632 h 9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2540" h="9">
                <a:moveTo>
                  <a:pt x="0" y="9"/>
                </a:moveTo>
                <a:lnTo>
                  <a:pt x="2540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5" name="Freeform 36"/>
          <p:cNvSpPr>
            <a:spLocks noChangeArrowheads="1"/>
          </p:cNvSpPr>
          <p:nvPr/>
        </p:nvSpPr>
        <p:spPr bwMode="auto">
          <a:xfrm>
            <a:off x="5762869" y="5558510"/>
            <a:ext cx="0" cy="395288"/>
          </a:xfrm>
          <a:custGeom>
            <a:avLst/>
            <a:gdLst>
              <a:gd name="T0" fmla="+- 0 17403 16305"/>
              <a:gd name="T1" fmla="*/ 17403 h 1098"/>
              <a:gd name="T2" fmla="+- 0 16305 16305"/>
              <a:gd name="T3" fmla="*/ 16305 h 1098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1098">
                <a:moveTo>
                  <a:pt x="0" y="1098"/>
                </a:moveTo>
                <a:lnTo>
                  <a:pt x="0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6" name="AutoShape 35"/>
          <p:cNvSpPr>
            <a:spLocks noChangeArrowheads="1"/>
          </p:cNvSpPr>
          <p:nvPr/>
        </p:nvSpPr>
        <p:spPr bwMode="auto">
          <a:xfrm>
            <a:off x="4740519" y="5837910"/>
            <a:ext cx="179387" cy="50800"/>
          </a:xfrm>
          <a:custGeom>
            <a:avLst/>
            <a:gdLst>
              <a:gd name="T0" fmla="+- 0 12209 11710"/>
              <a:gd name="T1" fmla="*/ T0 w 499"/>
              <a:gd name="T2" fmla="+- 0 17169 17081"/>
              <a:gd name="T3" fmla="*/ 17169 h 142"/>
              <a:gd name="T4" fmla="+- 0 11816 11710"/>
              <a:gd name="T5" fmla="*/ T4 w 499"/>
              <a:gd name="T6" fmla="+- 0 17169 17081"/>
              <a:gd name="T7" fmla="*/ 17169 h 142"/>
              <a:gd name="T8" fmla="+- 0 11816 11710"/>
              <a:gd name="T9" fmla="*/ T8 w 499"/>
              <a:gd name="T10" fmla="+- 0 17134 17081"/>
              <a:gd name="T11" fmla="*/ 17134 h 142"/>
              <a:gd name="T12" fmla="+- 0 12209 11710"/>
              <a:gd name="T13" fmla="*/ T12 w 499"/>
              <a:gd name="T14" fmla="+- 0 17134 17081"/>
              <a:gd name="T15" fmla="*/ 17134 h 142"/>
              <a:gd name="T16" fmla="+- 0 11851 11710"/>
              <a:gd name="T17" fmla="*/ T16 w 499"/>
              <a:gd name="T18" fmla="+- 0 17222 17081"/>
              <a:gd name="T19" fmla="*/ 17222 h 142"/>
              <a:gd name="T20" fmla="+- 0 11710 11710"/>
              <a:gd name="T21" fmla="*/ T20 w 499"/>
              <a:gd name="T22" fmla="+- 0 17151 17081"/>
              <a:gd name="T23" fmla="*/ 17151 h 142"/>
              <a:gd name="T24" fmla="+- 0 11851 11710"/>
              <a:gd name="T25" fmla="*/ T24 w 499"/>
              <a:gd name="T26" fmla="+- 0 17081 17081"/>
              <a:gd name="T27" fmla="*/ 17081 h 14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499" h="142">
                <a:moveTo>
                  <a:pt x="499" y="88"/>
                </a:moveTo>
                <a:lnTo>
                  <a:pt x="106" y="88"/>
                </a:lnTo>
                <a:lnTo>
                  <a:pt x="106" y="53"/>
                </a:lnTo>
                <a:lnTo>
                  <a:pt x="499" y="53"/>
                </a:lnTo>
                <a:close/>
                <a:moveTo>
                  <a:pt x="141" y="141"/>
                </a:moveTo>
                <a:lnTo>
                  <a:pt x="0" y="70"/>
                </a:lnTo>
                <a:lnTo>
                  <a:pt x="1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7" name="Freeform 34"/>
          <p:cNvSpPr>
            <a:spLocks noChangeArrowheads="1"/>
          </p:cNvSpPr>
          <p:nvPr/>
        </p:nvSpPr>
        <p:spPr bwMode="auto">
          <a:xfrm>
            <a:off x="3635619" y="5909348"/>
            <a:ext cx="2176462" cy="87312"/>
          </a:xfrm>
          <a:custGeom>
            <a:avLst/>
            <a:gdLst>
              <a:gd name="T0" fmla="+- 0 8646 8646"/>
              <a:gd name="T1" fmla="*/ T0 w 6046"/>
              <a:gd name="T2" fmla="+- 0 17523 17279"/>
              <a:gd name="T3" fmla="*/ 17523 h 244"/>
              <a:gd name="T4" fmla="+- 0 14691 8646"/>
              <a:gd name="T5" fmla="*/ T4 w 6046"/>
              <a:gd name="T6" fmla="+- 0 17523 17279"/>
              <a:gd name="T7" fmla="*/ 17523 h 244"/>
              <a:gd name="T8" fmla="+- 0 14691 8646"/>
              <a:gd name="T9" fmla="*/ T8 w 6046"/>
              <a:gd name="T10" fmla="+- 0 17279 17279"/>
              <a:gd name="T11" fmla="*/ 17279 h 244"/>
              <a:gd name="T12" fmla="+- 0 8646 8646"/>
              <a:gd name="T13" fmla="*/ T12 w 6046"/>
              <a:gd name="T14" fmla="+- 0 17279 17279"/>
              <a:gd name="T15" fmla="*/ 17279 h 244"/>
              <a:gd name="T16" fmla="+- 0 8646 8646"/>
              <a:gd name="T17" fmla="*/ T16 w 6046"/>
              <a:gd name="T18" fmla="+- 0 17523 17279"/>
              <a:gd name="T19" fmla="*/ 17523 h 2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6046" h="244">
                <a:moveTo>
                  <a:pt x="0" y="244"/>
                </a:moveTo>
                <a:lnTo>
                  <a:pt x="6045" y="244"/>
                </a:lnTo>
                <a:lnTo>
                  <a:pt x="6045" y="0"/>
                </a:lnTo>
                <a:lnTo>
                  <a:pt x="0" y="0"/>
                </a:lnTo>
                <a:lnTo>
                  <a:pt x="0" y="244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sq">
                <a:solidFill>
                  <a:srgbClr val="33CC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58" name="Freeform 33"/>
          <p:cNvSpPr>
            <a:spLocks noChangeArrowheads="1"/>
          </p:cNvSpPr>
          <p:nvPr/>
        </p:nvSpPr>
        <p:spPr bwMode="auto">
          <a:xfrm>
            <a:off x="3635619" y="5909348"/>
            <a:ext cx="2176462" cy="87312"/>
          </a:xfrm>
          <a:custGeom>
            <a:avLst/>
            <a:gdLst>
              <a:gd name="T0" fmla="+- 0 8646 8646"/>
              <a:gd name="T1" fmla="*/ T0 w 6046"/>
              <a:gd name="T2" fmla="+- 0 17523 17279"/>
              <a:gd name="T3" fmla="*/ 17523 h 244"/>
              <a:gd name="T4" fmla="+- 0 14691 8646"/>
              <a:gd name="T5" fmla="*/ T4 w 6046"/>
              <a:gd name="T6" fmla="+- 0 17523 17279"/>
              <a:gd name="T7" fmla="*/ 17523 h 244"/>
              <a:gd name="T8" fmla="+- 0 14691 8646"/>
              <a:gd name="T9" fmla="*/ T8 w 6046"/>
              <a:gd name="T10" fmla="+- 0 17279 17279"/>
              <a:gd name="T11" fmla="*/ 17279 h 244"/>
              <a:gd name="T12" fmla="+- 0 8646 8646"/>
              <a:gd name="T13" fmla="*/ T12 w 6046"/>
              <a:gd name="T14" fmla="+- 0 17279 17279"/>
              <a:gd name="T15" fmla="*/ 17279 h 244"/>
              <a:gd name="T16" fmla="+- 0 8646 8646"/>
              <a:gd name="T17" fmla="*/ T16 w 6046"/>
              <a:gd name="T18" fmla="+- 0 17523 17279"/>
              <a:gd name="T19" fmla="*/ 17523 h 2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6046" h="244">
                <a:moveTo>
                  <a:pt x="0" y="244"/>
                </a:moveTo>
                <a:lnTo>
                  <a:pt x="6045" y="244"/>
                </a:lnTo>
                <a:lnTo>
                  <a:pt x="6045" y="0"/>
                </a:lnTo>
                <a:lnTo>
                  <a:pt x="0" y="0"/>
                </a:lnTo>
                <a:lnTo>
                  <a:pt x="0" y="244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pic>
        <p:nvPicPr>
          <p:cNvPr id="59" name="Picture 32" descr="image165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69" y="5991898"/>
            <a:ext cx="2189162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0" name="Freeform 31"/>
          <p:cNvSpPr>
            <a:spLocks noChangeArrowheads="1"/>
          </p:cNvSpPr>
          <p:nvPr/>
        </p:nvSpPr>
        <p:spPr bwMode="auto">
          <a:xfrm>
            <a:off x="3635619" y="5998248"/>
            <a:ext cx="2176462" cy="87312"/>
          </a:xfrm>
          <a:custGeom>
            <a:avLst/>
            <a:gdLst>
              <a:gd name="T0" fmla="+- 0 8646 8646"/>
              <a:gd name="T1" fmla="*/ T0 w 6046"/>
              <a:gd name="T2" fmla="+- 0 17764 17523"/>
              <a:gd name="T3" fmla="*/ 17764 h 242"/>
              <a:gd name="T4" fmla="+- 0 14691 8646"/>
              <a:gd name="T5" fmla="*/ T4 w 6046"/>
              <a:gd name="T6" fmla="+- 0 17764 17523"/>
              <a:gd name="T7" fmla="*/ 17764 h 242"/>
              <a:gd name="T8" fmla="+- 0 14691 8646"/>
              <a:gd name="T9" fmla="*/ T8 w 6046"/>
              <a:gd name="T10" fmla="+- 0 17523 17523"/>
              <a:gd name="T11" fmla="*/ 17523 h 242"/>
              <a:gd name="T12" fmla="+- 0 8646 8646"/>
              <a:gd name="T13" fmla="*/ T12 w 6046"/>
              <a:gd name="T14" fmla="+- 0 17523 17523"/>
              <a:gd name="T15" fmla="*/ 17523 h 242"/>
              <a:gd name="T16" fmla="+- 0 8646 8646"/>
              <a:gd name="T17" fmla="*/ T16 w 6046"/>
              <a:gd name="T18" fmla="+- 0 17764 17523"/>
              <a:gd name="T19" fmla="*/ 17764 h 24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6046" h="242">
                <a:moveTo>
                  <a:pt x="0" y="241"/>
                </a:moveTo>
                <a:lnTo>
                  <a:pt x="6045" y="241"/>
                </a:lnTo>
                <a:lnTo>
                  <a:pt x="6045" y="0"/>
                </a:lnTo>
                <a:lnTo>
                  <a:pt x="0" y="0"/>
                </a:lnTo>
                <a:lnTo>
                  <a:pt x="0" y="241"/>
                </a:lnTo>
                <a:close/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61" name="Freeform 30"/>
          <p:cNvSpPr>
            <a:spLocks noChangeArrowheads="1"/>
          </p:cNvSpPr>
          <p:nvPr/>
        </p:nvSpPr>
        <p:spPr bwMode="auto">
          <a:xfrm>
            <a:off x="5762869" y="5558510"/>
            <a:ext cx="493712" cy="0"/>
          </a:xfrm>
          <a:custGeom>
            <a:avLst/>
            <a:gdLst>
              <a:gd name="T0" fmla="+- 0 14550 14550"/>
              <a:gd name="T1" fmla="*/ T0 w 1372"/>
              <a:gd name="T2" fmla="+- 0 15922 14550"/>
              <a:gd name="T3" fmla="*/ T2 w 1372"/>
            </a:gdLst>
            <a:ahLst/>
            <a:cxnLst>
              <a:cxn ang="0">
                <a:pos x="T1" y="0"/>
              </a:cxn>
              <a:cxn ang="0">
                <a:pos x="T3" y="0"/>
              </a:cxn>
            </a:cxnLst>
            <a:rect l="0" t="0" r="r" b="b"/>
            <a:pathLst>
              <a:path w="1372">
                <a:moveTo>
                  <a:pt x="0" y="0"/>
                </a:moveTo>
                <a:lnTo>
                  <a:pt x="1372" y="0"/>
                </a:ln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62" name="Freeform 29"/>
          <p:cNvSpPr>
            <a:spLocks noChangeArrowheads="1"/>
          </p:cNvSpPr>
          <p:nvPr/>
        </p:nvSpPr>
        <p:spPr bwMode="auto">
          <a:xfrm>
            <a:off x="5912094" y="5969673"/>
            <a:ext cx="101600" cy="46037"/>
          </a:xfrm>
          <a:custGeom>
            <a:avLst/>
            <a:gdLst>
              <a:gd name="T0" fmla="+- 0 15251 14969"/>
              <a:gd name="T1" fmla="*/ T0 w 283"/>
              <a:gd name="T2" fmla="+- 0 17467 17446"/>
              <a:gd name="T3" fmla="*/ 17467 h 129"/>
              <a:gd name="T4" fmla="+- 0 15115 14969"/>
              <a:gd name="T5" fmla="*/ T4 w 283"/>
              <a:gd name="T6" fmla="+- 0 17575 17446"/>
              <a:gd name="T7" fmla="*/ 17575 h 129"/>
              <a:gd name="T8" fmla="+- 0 14969 14969"/>
              <a:gd name="T9" fmla="*/ T8 w 283"/>
              <a:gd name="T10" fmla="+- 0 17446 17446"/>
              <a:gd name="T11" fmla="*/ 17446 h 12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83" h="129">
                <a:moveTo>
                  <a:pt x="282" y="21"/>
                </a:moveTo>
                <a:cubicBezTo>
                  <a:pt x="246" y="90"/>
                  <a:pt x="197" y="129"/>
                  <a:pt x="146" y="129"/>
                </a:cubicBezTo>
                <a:cubicBezTo>
                  <a:pt x="91" y="129"/>
                  <a:pt x="37" y="82"/>
                  <a:pt x="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63" name="Freeform 28"/>
          <p:cNvSpPr>
            <a:spLocks noChangeArrowheads="1"/>
          </p:cNvSpPr>
          <p:nvPr/>
        </p:nvSpPr>
        <p:spPr bwMode="auto">
          <a:xfrm>
            <a:off x="5915269" y="6058573"/>
            <a:ext cx="101600" cy="44450"/>
          </a:xfrm>
          <a:custGeom>
            <a:avLst/>
            <a:gdLst>
              <a:gd name="T0" fmla="+- 0 14975 14975"/>
              <a:gd name="T1" fmla="*/ T0 w 283"/>
              <a:gd name="T2" fmla="+- 0 17820 17694"/>
              <a:gd name="T3" fmla="*/ 17820 h 126"/>
              <a:gd name="T4" fmla="+- 0 15101 14975"/>
              <a:gd name="T5" fmla="*/ T4 w 283"/>
              <a:gd name="T6" fmla="+- 0 17699 17694"/>
              <a:gd name="T7" fmla="*/ 17699 h 126"/>
              <a:gd name="T8" fmla="+- 0 15258 14975"/>
              <a:gd name="T9" fmla="*/ T8 w 283"/>
              <a:gd name="T10" fmla="+- 0 17814 17694"/>
              <a:gd name="T11" fmla="*/ 17814 h 1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</a:cxnLst>
            <a:rect l="0" t="0" r="r" b="b"/>
            <a:pathLst>
              <a:path w="283" h="126">
                <a:moveTo>
                  <a:pt x="0" y="126"/>
                </a:moveTo>
                <a:cubicBezTo>
                  <a:pt x="30" y="53"/>
                  <a:pt x="75" y="10"/>
                  <a:pt x="126" y="5"/>
                </a:cubicBezTo>
                <a:cubicBezTo>
                  <a:pt x="182" y="0"/>
                  <a:pt x="239" y="42"/>
                  <a:pt x="283" y="1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2603985" y="6104610"/>
            <a:ext cx="19049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latin typeface="Bell MT" panose="02020503060305020303" pitchFamily="18" charset="0"/>
              </a:rPr>
              <a:t>1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ll MT" panose="02020503060305020303" pitchFamily="18" charset="0"/>
              <a:ea typeface="Arial" panose="020B0604020202020204" pitchFamily="34" charset="0"/>
            </a:endParaRPr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5900981" y="5292484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5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66" name="Text Box 25"/>
          <p:cNvSpPr txBox="1">
            <a:spLocks noChangeArrowheads="1"/>
          </p:cNvSpPr>
          <p:nvPr/>
        </p:nvSpPr>
        <p:spPr bwMode="auto">
          <a:xfrm>
            <a:off x="3407019" y="6104610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2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67" name="Text Box 24"/>
          <p:cNvSpPr txBox="1">
            <a:spLocks noChangeArrowheads="1"/>
          </p:cNvSpPr>
          <p:nvPr/>
        </p:nvSpPr>
        <p:spPr bwMode="auto">
          <a:xfrm>
            <a:off x="3459406" y="5292484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>
                <a:solidFill>
                  <a:srgbClr val="000000"/>
                </a:solidFill>
                <a:latin typeface="Bell MT" panose="02020503060305020303" pitchFamily="18" charset="0"/>
                <a:ea typeface="Arial" panose="020B0604020202020204" pitchFamily="34" charset="0"/>
              </a:rPr>
              <a:t>6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68" name="Freeform 23"/>
          <p:cNvSpPr>
            <a:spLocks noChangeArrowheads="1"/>
          </p:cNvSpPr>
          <p:nvPr/>
        </p:nvSpPr>
        <p:spPr bwMode="auto">
          <a:xfrm>
            <a:off x="2448169" y="5018760"/>
            <a:ext cx="0" cy="230188"/>
          </a:xfrm>
          <a:custGeom>
            <a:avLst/>
            <a:gdLst>
              <a:gd name="T0" fmla="+- 0 14804 14804"/>
              <a:gd name="T1" fmla="*/ 14804 h 641"/>
              <a:gd name="T2" fmla="+- 0 15444 14804"/>
              <a:gd name="T3" fmla="*/ 15444 h 641"/>
            </a:gdLst>
            <a:ahLst/>
            <a:cxnLst>
              <a:cxn ang="0">
                <a:pos x="0" y="T1"/>
              </a:cxn>
              <a:cxn ang="0">
                <a:pos x="0" y="T3"/>
              </a:cxn>
            </a:cxnLst>
            <a:rect l="0" t="0" r="r" b="b"/>
            <a:pathLst>
              <a:path h="641">
                <a:moveTo>
                  <a:pt x="0" y="0"/>
                </a:moveTo>
                <a:lnTo>
                  <a:pt x="0" y="640"/>
                </a:lnTo>
              </a:path>
            </a:pathLst>
          </a:custGeom>
          <a:noFill/>
          <a:ln w="28575" cap="sq">
            <a:solidFill>
              <a:srgbClr val="00AF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pic>
        <p:nvPicPr>
          <p:cNvPr id="69" name="Picture 22" descr="image166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19" y="4337723"/>
            <a:ext cx="39528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0" name="Picture 21" descr="image167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19" y="4274223"/>
            <a:ext cx="395287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" name="Freeform 19"/>
          <p:cNvSpPr>
            <a:spLocks noChangeArrowheads="1"/>
          </p:cNvSpPr>
          <p:nvPr/>
        </p:nvSpPr>
        <p:spPr bwMode="auto">
          <a:xfrm>
            <a:off x="2267194" y="4353598"/>
            <a:ext cx="366712" cy="63500"/>
          </a:xfrm>
          <a:custGeom>
            <a:avLst/>
            <a:gdLst>
              <a:gd name="T0" fmla="+- 0 5858 4840"/>
              <a:gd name="T1" fmla="*/ T0 w 1018"/>
              <a:gd name="T2" fmla="+- 0 12955 12955"/>
              <a:gd name="T3" fmla="*/ 12955 h 179"/>
              <a:gd name="T4" fmla="+- 0 5349 4840"/>
              <a:gd name="T5" fmla="*/ T4 w 1018"/>
              <a:gd name="T6" fmla="+- 0 13133 12955"/>
              <a:gd name="T7" fmla="*/ 13133 h 179"/>
              <a:gd name="T8" fmla="+- 0 4840 4840"/>
              <a:gd name="T9" fmla="*/ T8 w 1018"/>
              <a:gd name="T10" fmla="+- 0 12955 12955"/>
              <a:gd name="T11" fmla="*/ 12955 h 179"/>
              <a:gd name="T12" fmla="+- 0 4840 4840"/>
              <a:gd name="T13" fmla="*/ T12 w 1018"/>
              <a:gd name="T14" fmla="+- 0 12955 12955"/>
              <a:gd name="T15" fmla="*/ 12955 h 1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18" h="179">
                <a:moveTo>
                  <a:pt x="1018" y="0"/>
                </a:moveTo>
                <a:cubicBezTo>
                  <a:pt x="1018" y="98"/>
                  <a:pt x="790" y="178"/>
                  <a:pt x="509" y="178"/>
                </a:cubicBezTo>
                <a:cubicBezTo>
                  <a:pt x="228" y="178"/>
                  <a:pt x="0" y="98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2" name="Freeform 17"/>
          <p:cNvSpPr>
            <a:spLocks noChangeArrowheads="1"/>
          </p:cNvSpPr>
          <p:nvPr/>
        </p:nvSpPr>
        <p:spPr bwMode="auto">
          <a:xfrm>
            <a:off x="2267194" y="4288510"/>
            <a:ext cx="366712" cy="63500"/>
          </a:xfrm>
          <a:custGeom>
            <a:avLst/>
            <a:gdLst>
              <a:gd name="T0" fmla="+- 0 4840 4840"/>
              <a:gd name="T1" fmla="*/ T0 w 1018"/>
              <a:gd name="T2" fmla="+- 0 12955 12776"/>
              <a:gd name="T3" fmla="*/ 12955 h 179"/>
              <a:gd name="T4" fmla="+- 0 5349 4840"/>
              <a:gd name="T5" fmla="*/ T4 w 1018"/>
              <a:gd name="T6" fmla="+- 0 12776 12776"/>
              <a:gd name="T7" fmla="*/ 12776 h 179"/>
              <a:gd name="T8" fmla="+- 0 5858 4840"/>
              <a:gd name="T9" fmla="*/ T8 w 1018"/>
              <a:gd name="T10" fmla="+- 0 12955 12776"/>
              <a:gd name="T11" fmla="*/ 12955 h 179"/>
              <a:gd name="T12" fmla="+- 0 5858 4840"/>
              <a:gd name="T13" fmla="*/ T12 w 1018"/>
              <a:gd name="T14" fmla="+- 0 12955 12776"/>
              <a:gd name="T15" fmla="*/ 12955 h 1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18" h="179">
                <a:moveTo>
                  <a:pt x="0" y="179"/>
                </a:moveTo>
                <a:cubicBezTo>
                  <a:pt x="0" y="80"/>
                  <a:pt x="228" y="0"/>
                  <a:pt x="509" y="0"/>
                </a:cubicBezTo>
                <a:cubicBezTo>
                  <a:pt x="790" y="0"/>
                  <a:pt x="1018" y="80"/>
                  <a:pt x="1018" y="179"/>
                </a:cubicBezTo>
                <a:cubicBezTo>
                  <a:pt x="1018" y="179"/>
                  <a:pt x="1018" y="179"/>
                  <a:pt x="1018" y="179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3" name="Freeform 16"/>
          <p:cNvSpPr>
            <a:spLocks noChangeArrowheads="1"/>
          </p:cNvSpPr>
          <p:nvPr/>
        </p:nvSpPr>
        <p:spPr bwMode="auto">
          <a:xfrm>
            <a:off x="2639939" y="4353598"/>
            <a:ext cx="0" cy="679450"/>
          </a:xfrm>
          <a:custGeom>
            <a:avLst/>
            <a:gdLst>
              <a:gd name="T0" fmla="+- 0 12955 12955"/>
              <a:gd name="T1" fmla="*/ 12955 h 1890"/>
              <a:gd name="T2" fmla="+- 0 12955 12955"/>
              <a:gd name="T3" fmla="*/ 12955 h 1890"/>
              <a:gd name="T4" fmla="+- 0 14844 12955"/>
              <a:gd name="T5" fmla="*/ 14844 h 1890"/>
              <a:gd name="T6" fmla="+- 0 14844 12955"/>
              <a:gd name="T7" fmla="*/ 14844 h 1890"/>
            </a:gdLst>
            <a:ahLst/>
            <a:cxnLst>
              <a:cxn ang="0">
                <a:pos x="0" y="T1"/>
              </a:cxn>
              <a:cxn ang="0">
                <a:pos x="0" y="T3"/>
              </a:cxn>
              <a:cxn ang="0">
                <a:pos x="0" y="T5"/>
              </a:cxn>
              <a:cxn ang="0">
                <a:pos x="0" y="T7"/>
              </a:cxn>
            </a:cxnLst>
            <a:rect l="0" t="0" r="r" b="b"/>
            <a:pathLst>
              <a:path h="1890">
                <a:moveTo>
                  <a:pt x="0" y="0"/>
                </a:moveTo>
                <a:lnTo>
                  <a:pt x="0" y="0"/>
                </a:lnTo>
                <a:lnTo>
                  <a:pt x="0" y="1889"/>
                </a:ln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4" name="Freeform 15"/>
          <p:cNvSpPr>
            <a:spLocks noChangeArrowheads="1"/>
          </p:cNvSpPr>
          <p:nvPr/>
        </p:nvSpPr>
        <p:spPr bwMode="auto">
          <a:xfrm>
            <a:off x="2267194" y="5033048"/>
            <a:ext cx="366712" cy="63500"/>
          </a:xfrm>
          <a:custGeom>
            <a:avLst/>
            <a:gdLst>
              <a:gd name="T0" fmla="+- 0 5858 4840"/>
              <a:gd name="T1" fmla="*/ T0 w 1018"/>
              <a:gd name="T2" fmla="+- 0 14844 14844"/>
              <a:gd name="T3" fmla="*/ 14844 h 179"/>
              <a:gd name="T4" fmla="+- 0 5349 4840"/>
              <a:gd name="T5" fmla="*/ T4 w 1018"/>
              <a:gd name="T6" fmla="+- 0 15023 14844"/>
              <a:gd name="T7" fmla="*/ 15023 h 179"/>
              <a:gd name="T8" fmla="+- 0 4840 4840"/>
              <a:gd name="T9" fmla="*/ T8 w 1018"/>
              <a:gd name="T10" fmla="+- 0 14844 14844"/>
              <a:gd name="T11" fmla="*/ 14844 h 179"/>
              <a:gd name="T12" fmla="+- 0 4840 4840"/>
              <a:gd name="T13" fmla="*/ T12 w 1018"/>
              <a:gd name="T14" fmla="+- 0 14844 14844"/>
              <a:gd name="T15" fmla="*/ 14844 h 1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18" h="179">
                <a:moveTo>
                  <a:pt x="1018" y="0"/>
                </a:moveTo>
                <a:cubicBezTo>
                  <a:pt x="1018" y="99"/>
                  <a:pt x="790" y="179"/>
                  <a:pt x="509" y="179"/>
                </a:cubicBezTo>
                <a:cubicBezTo>
                  <a:pt x="228" y="179"/>
                  <a:pt x="0" y="99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5" name="Freeform 14"/>
          <p:cNvSpPr>
            <a:spLocks noChangeArrowheads="1"/>
          </p:cNvSpPr>
          <p:nvPr/>
        </p:nvSpPr>
        <p:spPr bwMode="auto">
          <a:xfrm>
            <a:off x="2267194" y="4353598"/>
            <a:ext cx="0" cy="679450"/>
          </a:xfrm>
          <a:custGeom>
            <a:avLst/>
            <a:gdLst>
              <a:gd name="T0" fmla="+- 0 14844 12955"/>
              <a:gd name="T1" fmla="*/ 14844 h 1890"/>
              <a:gd name="T2" fmla="+- 0 14844 12955"/>
              <a:gd name="T3" fmla="*/ 14844 h 1890"/>
              <a:gd name="T4" fmla="+- 0 12955 12955"/>
              <a:gd name="T5" fmla="*/ 12955 h 1890"/>
            </a:gdLst>
            <a:ahLst/>
            <a:cxnLst>
              <a:cxn ang="0">
                <a:pos x="0" y="T1"/>
              </a:cxn>
              <a:cxn ang="0">
                <a:pos x="0" y="T3"/>
              </a:cxn>
              <a:cxn ang="0">
                <a:pos x="0" y="T5"/>
              </a:cxn>
            </a:cxnLst>
            <a:rect l="0" t="0" r="r" b="b"/>
            <a:pathLst>
              <a:path h="1890">
                <a:moveTo>
                  <a:pt x="0" y="1889"/>
                </a:moveTo>
                <a:lnTo>
                  <a:pt x="0" y="1889"/>
                </a:lnTo>
                <a:lnTo>
                  <a:pt x="0" y="0"/>
                </a:ln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6" name="Freeform 13"/>
          <p:cNvSpPr>
            <a:spLocks noChangeArrowheads="1"/>
          </p:cNvSpPr>
          <p:nvPr/>
        </p:nvSpPr>
        <p:spPr bwMode="auto">
          <a:xfrm>
            <a:off x="2268781" y="4925098"/>
            <a:ext cx="366713" cy="168275"/>
          </a:xfrm>
          <a:custGeom>
            <a:avLst/>
            <a:gdLst>
              <a:gd name="T0" fmla="+- 0 4828 4828"/>
              <a:gd name="T1" fmla="*/ T0 w 1018"/>
              <a:gd name="T2" fmla="+- 0 14543 14543"/>
              <a:gd name="T3" fmla="*/ 14543 h 468"/>
              <a:gd name="T4" fmla="+- 0 5336 4828"/>
              <a:gd name="T5" fmla="*/ T4 w 1018"/>
              <a:gd name="T6" fmla="+- 0 14699 14543"/>
              <a:gd name="T7" fmla="*/ 14699 h 468"/>
              <a:gd name="T8" fmla="+- 0 5845 4828"/>
              <a:gd name="T9" fmla="*/ T8 w 1018"/>
              <a:gd name="T10" fmla="+- 0 14543 14543"/>
              <a:gd name="T11" fmla="*/ 14543 h 468"/>
              <a:gd name="T12" fmla="+- 0 5845 4828"/>
              <a:gd name="T13" fmla="*/ T12 w 1018"/>
              <a:gd name="T14" fmla="+- 0 14543 14543"/>
              <a:gd name="T15" fmla="*/ 14543 h 468"/>
              <a:gd name="T16" fmla="+- 0 5845 4828"/>
              <a:gd name="T17" fmla="*/ T16 w 1018"/>
              <a:gd name="T18" fmla="+- 0 14854 14543"/>
              <a:gd name="T19" fmla="*/ 14854 h 468"/>
              <a:gd name="T20" fmla="+- 0 5845 4828"/>
              <a:gd name="T21" fmla="*/ T20 w 1018"/>
              <a:gd name="T22" fmla="+- 0 14854 14543"/>
              <a:gd name="T23" fmla="*/ 14854 h 468"/>
              <a:gd name="T24" fmla="+- 0 5336 4828"/>
              <a:gd name="T25" fmla="*/ T24 w 1018"/>
              <a:gd name="T26" fmla="+- 0 15010 14543"/>
              <a:gd name="T27" fmla="*/ 15010 h 468"/>
              <a:gd name="T28" fmla="+- 0 4828 4828"/>
              <a:gd name="T29" fmla="*/ T28 w 1018"/>
              <a:gd name="T30" fmla="+- 0 14854 14543"/>
              <a:gd name="T31" fmla="*/ 14854 h 468"/>
              <a:gd name="T32" fmla="+- 0 4828 4828"/>
              <a:gd name="T33" fmla="*/ T32 w 1018"/>
              <a:gd name="T34" fmla="+- 0 14854 14543"/>
              <a:gd name="T35" fmla="*/ 14854 h 4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1018" h="468">
                <a:moveTo>
                  <a:pt x="0" y="0"/>
                </a:moveTo>
                <a:cubicBezTo>
                  <a:pt x="0" y="86"/>
                  <a:pt x="227" y="156"/>
                  <a:pt x="508" y="156"/>
                </a:cubicBezTo>
                <a:cubicBezTo>
                  <a:pt x="789" y="156"/>
                  <a:pt x="1017" y="86"/>
                  <a:pt x="1017" y="0"/>
                </a:cubicBezTo>
                <a:lnTo>
                  <a:pt x="1017" y="0"/>
                </a:lnTo>
                <a:lnTo>
                  <a:pt x="1017" y="311"/>
                </a:lnTo>
                <a:cubicBezTo>
                  <a:pt x="1017" y="397"/>
                  <a:pt x="789" y="467"/>
                  <a:pt x="508" y="467"/>
                </a:cubicBezTo>
                <a:cubicBezTo>
                  <a:pt x="227" y="467"/>
                  <a:pt x="0" y="397"/>
                  <a:pt x="0" y="311"/>
                </a:cubicBezTo>
                <a:cubicBezTo>
                  <a:pt x="0" y="311"/>
                  <a:pt x="0" y="311"/>
                  <a:pt x="0" y="311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77" name="Freeform 12"/>
          <p:cNvSpPr>
            <a:spLocks noChangeArrowheads="1"/>
          </p:cNvSpPr>
          <p:nvPr/>
        </p:nvSpPr>
        <p:spPr bwMode="auto">
          <a:xfrm>
            <a:off x="2262431" y="4515523"/>
            <a:ext cx="366713" cy="111125"/>
          </a:xfrm>
          <a:custGeom>
            <a:avLst/>
            <a:gdLst>
              <a:gd name="T0" fmla="+- 0 4828 4828"/>
              <a:gd name="T1" fmla="*/ T0 w 1018"/>
              <a:gd name="T2" fmla="+- 0 14543 14388"/>
              <a:gd name="T3" fmla="*/ 14543 h 312"/>
              <a:gd name="T4" fmla="+- 0 5336 4828"/>
              <a:gd name="T5" fmla="*/ T4 w 1018"/>
              <a:gd name="T6" fmla="+- 0 14388 14388"/>
              <a:gd name="T7" fmla="*/ 14388 h 312"/>
              <a:gd name="T8" fmla="+- 0 5845 4828"/>
              <a:gd name="T9" fmla="*/ T8 w 1018"/>
              <a:gd name="T10" fmla="+- 0 14543 14388"/>
              <a:gd name="T11" fmla="*/ 14543 h 312"/>
              <a:gd name="T12" fmla="+- 0 5845 4828"/>
              <a:gd name="T13" fmla="*/ T12 w 1018"/>
              <a:gd name="T14" fmla="+- 0 14543 14388"/>
              <a:gd name="T15" fmla="*/ 14543 h 312"/>
              <a:gd name="T16" fmla="+- 0 5845 4828"/>
              <a:gd name="T17" fmla="*/ T16 w 1018"/>
              <a:gd name="T18" fmla="+- 0 14543 14388"/>
              <a:gd name="T19" fmla="*/ 14543 h 312"/>
              <a:gd name="T20" fmla="+- 0 5336 4828"/>
              <a:gd name="T21" fmla="*/ T20 w 1018"/>
              <a:gd name="T22" fmla="+- 0 14699 14388"/>
              <a:gd name="T23" fmla="*/ 14699 h 312"/>
              <a:gd name="T24" fmla="+- 0 4828 4828"/>
              <a:gd name="T25" fmla="*/ T24 w 1018"/>
              <a:gd name="T26" fmla="+- 0 14543 14388"/>
              <a:gd name="T27" fmla="*/ 14543 h 312"/>
              <a:gd name="T28" fmla="+- 0 4828 4828"/>
              <a:gd name="T29" fmla="*/ T28 w 1018"/>
              <a:gd name="T30" fmla="+- 0 14543 14388"/>
              <a:gd name="T31" fmla="*/ 14543 h 3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1018" h="312">
                <a:moveTo>
                  <a:pt x="0" y="155"/>
                </a:moveTo>
                <a:cubicBezTo>
                  <a:pt x="0" y="69"/>
                  <a:pt x="227" y="0"/>
                  <a:pt x="508" y="0"/>
                </a:cubicBezTo>
                <a:cubicBezTo>
                  <a:pt x="789" y="0"/>
                  <a:pt x="1017" y="69"/>
                  <a:pt x="1017" y="155"/>
                </a:cubicBezTo>
                <a:cubicBezTo>
                  <a:pt x="1017" y="155"/>
                  <a:pt x="1017" y="155"/>
                  <a:pt x="1017" y="155"/>
                </a:cubicBezTo>
                <a:lnTo>
                  <a:pt x="1017" y="155"/>
                </a:lnTo>
                <a:cubicBezTo>
                  <a:pt x="1017" y="241"/>
                  <a:pt x="789" y="311"/>
                  <a:pt x="508" y="311"/>
                </a:cubicBezTo>
                <a:cubicBezTo>
                  <a:pt x="227" y="311"/>
                  <a:pt x="0" y="241"/>
                  <a:pt x="0" y="155"/>
                </a:cubicBezTo>
                <a:cubicBezTo>
                  <a:pt x="0" y="155"/>
                  <a:pt x="0" y="155"/>
                  <a:pt x="0" y="155"/>
                </a:cubicBezTo>
                <a:close/>
              </a:path>
            </a:pathLst>
          </a:custGeom>
          <a:solidFill>
            <a:srgbClr val="6666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0" name="Freeform 7"/>
          <p:cNvSpPr>
            <a:spLocks noChangeArrowheads="1"/>
          </p:cNvSpPr>
          <p:nvPr/>
        </p:nvSpPr>
        <p:spPr bwMode="auto">
          <a:xfrm>
            <a:off x="2627556" y="4925098"/>
            <a:ext cx="0" cy="111125"/>
          </a:xfrm>
          <a:custGeom>
            <a:avLst/>
            <a:gdLst>
              <a:gd name="T0" fmla="+- 0 14543 14543"/>
              <a:gd name="T1" fmla="*/ 14543 h 312"/>
              <a:gd name="T2" fmla="+- 0 14543 14543"/>
              <a:gd name="T3" fmla="*/ 14543 h 312"/>
              <a:gd name="T4" fmla="+- 0 14854 14543"/>
              <a:gd name="T5" fmla="*/ 14854 h 312"/>
              <a:gd name="T6" fmla="+- 0 14854 14543"/>
              <a:gd name="T7" fmla="*/ 14854 h 312"/>
            </a:gdLst>
            <a:ahLst/>
            <a:cxnLst>
              <a:cxn ang="0">
                <a:pos x="0" y="T1"/>
              </a:cxn>
              <a:cxn ang="0">
                <a:pos x="0" y="T3"/>
              </a:cxn>
              <a:cxn ang="0">
                <a:pos x="0" y="T5"/>
              </a:cxn>
              <a:cxn ang="0">
                <a:pos x="0" y="T7"/>
              </a:cxn>
            </a:cxnLst>
            <a:rect l="0" t="0" r="r" b="b"/>
            <a:pathLst>
              <a:path h="312">
                <a:moveTo>
                  <a:pt x="0" y="0"/>
                </a:moveTo>
                <a:lnTo>
                  <a:pt x="0" y="0"/>
                </a:lnTo>
                <a:lnTo>
                  <a:pt x="0" y="311"/>
                </a:ln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66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1" name="Freeform 6"/>
          <p:cNvSpPr>
            <a:spLocks noChangeArrowheads="1"/>
          </p:cNvSpPr>
          <p:nvPr/>
        </p:nvSpPr>
        <p:spPr bwMode="auto">
          <a:xfrm>
            <a:off x="2262431" y="5036223"/>
            <a:ext cx="366713" cy="55562"/>
          </a:xfrm>
          <a:custGeom>
            <a:avLst/>
            <a:gdLst>
              <a:gd name="T0" fmla="+- 0 5845 4828"/>
              <a:gd name="T1" fmla="*/ T0 w 1018"/>
              <a:gd name="T2" fmla="+- 0 14854 14854"/>
              <a:gd name="T3" fmla="*/ 14854 h 156"/>
              <a:gd name="T4" fmla="+- 0 5336 4828"/>
              <a:gd name="T5" fmla="*/ T4 w 1018"/>
              <a:gd name="T6" fmla="+- 0 15010 14854"/>
              <a:gd name="T7" fmla="*/ 15010 h 156"/>
              <a:gd name="T8" fmla="+- 0 4828 4828"/>
              <a:gd name="T9" fmla="*/ T8 w 1018"/>
              <a:gd name="T10" fmla="+- 0 14854 14854"/>
              <a:gd name="T11" fmla="*/ 14854 h 156"/>
              <a:gd name="T12" fmla="+- 0 4828 4828"/>
              <a:gd name="T13" fmla="*/ T12 w 1018"/>
              <a:gd name="T14" fmla="+- 0 14854 14854"/>
              <a:gd name="T15" fmla="*/ 14854 h 15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018" h="156">
                <a:moveTo>
                  <a:pt x="1017" y="0"/>
                </a:moveTo>
                <a:cubicBezTo>
                  <a:pt x="1017" y="86"/>
                  <a:pt x="789" y="156"/>
                  <a:pt x="508" y="156"/>
                </a:cubicBezTo>
                <a:cubicBezTo>
                  <a:pt x="227" y="156"/>
                  <a:pt x="0" y="86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66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2730744" y="4490123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7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84" name="Freeform 3"/>
          <p:cNvSpPr>
            <a:spLocks noChangeArrowheads="1"/>
          </p:cNvSpPr>
          <p:nvPr/>
        </p:nvSpPr>
        <p:spPr bwMode="auto">
          <a:xfrm>
            <a:off x="4645269" y="3169323"/>
            <a:ext cx="0" cy="20637"/>
          </a:xfrm>
          <a:custGeom>
            <a:avLst/>
            <a:gdLst>
              <a:gd name="T0" fmla="+- 0 11450 11450"/>
              <a:gd name="T1" fmla="*/ T0 w 1"/>
              <a:gd name="T2" fmla="+- 0 9667 9667"/>
              <a:gd name="T3" fmla="*/ 9667 h 58"/>
              <a:gd name="T4" fmla="+- 0 11450 11450"/>
              <a:gd name="T5" fmla="*/ T4 w 1"/>
              <a:gd name="T6" fmla="+- 0 9724 9667"/>
              <a:gd name="T7" fmla="*/ 9724 h 58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58">
                <a:moveTo>
                  <a:pt x="0" y="0"/>
                </a:moveTo>
                <a:lnTo>
                  <a:pt x="0" y="57"/>
                </a:ln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6" name="Freeform 125"/>
          <p:cNvSpPr>
            <a:spLocks noChangeArrowheads="1"/>
          </p:cNvSpPr>
          <p:nvPr/>
        </p:nvSpPr>
        <p:spPr bwMode="auto">
          <a:xfrm>
            <a:off x="6255605" y="5427725"/>
            <a:ext cx="685800" cy="742950"/>
          </a:xfrm>
          <a:custGeom>
            <a:avLst/>
            <a:gdLst>
              <a:gd name="T0" fmla="+- 0 15922 15922"/>
              <a:gd name="T1" fmla="*/ T0 w 1906"/>
              <a:gd name="T2" fmla="+- 0 17641 15943"/>
              <a:gd name="T3" fmla="*/ 17641 h 2064"/>
              <a:gd name="T4" fmla="+- 0 16747 15922"/>
              <a:gd name="T5" fmla="*/ T4 w 1906"/>
              <a:gd name="T6" fmla="+- 0 18007 15943"/>
              <a:gd name="T7" fmla="*/ 18007 h 2064"/>
              <a:gd name="T8" fmla="+- 0 17827 15922"/>
              <a:gd name="T9" fmla="*/ T8 w 1906"/>
              <a:gd name="T10" fmla="+- 0 16975 15943"/>
              <a:gd name="T11" fmla="*/ 16975 h 2064"/>
              <a:gd name="T12" fmla="+- 0 16747 15922"/>
              <a:gd name="T13" fmla="*/ T12 w 1906"/>
              <a:gd name="T14" fmla="+- 0 15943 15943"/>
              <a:gd name="T15" fmla="*/ 15943 h 2064"/>
              <a:gd name="T16" fmla="+- 0 15930 15922"/>
              <a:gd name="T17" fmla="*/ T16 w 1906"/>
              <a:gd name="T18" fmla="+- 0 16300 15943"/>
              <a:gd name="T19" fmla="*/ 16300 h 206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906" h="2064">
                <a:moveTo>
                  <a:pt x="0" y="1698"/>
                </a:moveTo>
                <a:cubicBezTo>
                  <a:pt x="205" y="1930"/>
                  <a:pt x="507" y="2064"/>
                  <a:pt x="825" y="2064"/>
                </a:cubicBezTo>
                <a:cubicBezTo>
                  <a:pt x="1421" y="2064"/>
                  <a:pt x="1905" y="1602"/>
                  <a:pt x="1905" y="1032"/>
                </a:cubicBezTo>
                <a:cubicBezTo>
                  <a:pt x="1905" y="462"/>
                  <a:pt x="1421" y="0"/>
                  <a:pt x="825" y="0"/>
                </a:cubicBezTo>
                <a:cubicBezTo>
                  <a:pt x="511" y="0"/>
                  <a:pt x="213" y="130"/>
                  <a:pt x="8" y="357"/>
                </a:cubicBezTo>
              </a:path>
            </a:pathLst>
          </a:custGeom>
          <a:noFill/>
          <a:ln w="28575" cap="sq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7" name="Freeform 121"/>
          <p:cNvSpPr>
            <a:spLocks noChangeArrowheads="1"/>
          </p:cNvSpPr>
          <p:nvPr/>
        </p:nvSpPr>
        <p:spPr bwMode="auto">
          <a:xfrm>
            <a:off x="3810244" y="1159548"/>
            <a:ext cx="65087" cy="3130550"/>
          </a:xfrm>
          <a:custGeom>
            <a:avLst/>
            <a:gdLst>
              <a:gd name="T0" fmla="+- 0 9310 9129"/>
              <a:gd name="T1" fmla="*/ T0 w 181"/>
              <a:gd name="T2" fmla="+- 0 4082 4082"/>
              <a:gd name="T3" fmla="*/ 4082 h 8697"/>
              <a:gd name="T4" fmla="+- 0 9169 9129"/>
              <a:gd name="T5" fmla="*/ T4 w 181"/>
              <a:gd name="T6" fmla="+- 0 9415 4082"/>
              <a:gd name="T7" fmla="*/ 9415 h 8697"/>
              <a:gd name="T8" fmla="+- 0 9129 9129"/>
              <a:gd name="T9" fmla="*/ T8 w 181"/>
              <a:gd name="T10" fmla="+- 0 12778 4082"/>
              <a:gd name="T11" fmla="*/ 12778 h 8697"/>
              <a:gd name="T12" fmla="+- 0 9129 9129"/>
              <a:gd name="T13" fmla="*/ T12 w 181"/>
              <a:gd name="T14" fmla="+- 0 12778 4082"/>
              <a:gd name="T15" fmla="*/ 12778 h 86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81" h="8697">
                <a:moveTo>
                  <a:pt x="181" y="0"/>
                </a:moveTo>
                <a:cubicBezTo>
                  <a:pt x="125" y="1942"/>
                  <a:pt x="70" y="3884"/>
                  <a:pt x="40" y="5333"/>
                </a:cubicBezTo>
                <a:cubicBezTo>
                  <a:pt x="10" y="6783"/>
                  <a:pt x="0" y="8696"/>
                  <a:pt x="0" y="8696"/>
                </a:cubicBezTo>
                <a:lnTo>
                  <a:pt x="0" y="869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8" name="Freeform 120"/>
          <p:cNvSpPr>
            <a:spLocks noChangeArrowheads="1"/>
          </p:cNvSpPr>
          <p:nvPr/>
        </p:nvSpPr>
        <p:spPr bwMode="auto">
          <a:xfrm>
            <a:off x="4623044" y="1016673"/>
            <a:ext cx="26987" cy="2176462"/>
          </a:xfrm>
          <a:custGeom>
            <a:avLst/>
            <a:gdLst>
              <a:gd name="T0" fmla="+- 0 11388 11388"/>
              <a:gd name="T1" fmla="*/ T0 w 74"/>
              <a:gd name="T2" fmla="+- 0 3687 3687"/>
              <a:gd name="T3" fmla="*/ 3687 h 6048"/>
              <a:gd name="T4" fmla="+- 0 11403 11388"/>
              <a:gd name="T5" fmla="*/ T4 w 74"/>
              <a:gd name="T6" fmla="+- 0 7395 3687"/>
              <a:gd name="T7" fmla="*/ 7395 h 6048"/>
              <a:gd name="T8" fmla="+- 0 11462 11388"/>
              <a:gd name="T9" fmla="*/ T8 w 74"/>
              <a:gd name="T10" fmla="+- 0 9735 3687"/>
              <a:gd name="T11" fmla="*/ 9735 h 6048"/>
              <a:gd name="T12" fmla="+- 0 11462 11388"/>
              <a:gd name="T13" fmla="*/ T12 w 74"/>
              <a:gd name="T14" fmla="+- 0 9735 3687"/>
              <a:gd name="T15" fmla="*/ 9735 h 604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74" h="6048">
                <a:moveTo>
                  <a:pt x="0" y="0"/>
                </a:moveTo>
                <a:cubicBezTo>
                  <a:pt x="2" y="1350"/>
                  <a:pt x="3" y="2700"/>
                  <a:pt x="15" y="3708"/>
                </a:cubicBezTo>
                <a:cubicBezTo>
                  <a:pt x="28" y="4716"/>
                  <a:pt x="74" y="6048"/>
                  <a:pt x="74" y="6048"/>
                </a:cubicBezTo>
                <a:lnTo>
                  <a:pt x="74" y="604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89" name="Freeform 119"/>
          <p:cNvSpPr>
            <a:spLocks noChangeArrowheads="1"/>
          </p:cNvSpPr>
          <p:nvPr/>
        </p:nvSpPr>
        <p:spPr bwMode="auto">
          <a:xfrm>
            <a:off x="4276969" y="1038898"/>
            <a:ext cx="28575" cy="3130550"/>
          </a:xfrm>
          <a:custGeom>
            <a:avLst/>
            <a:gdLst>
              <a:gd name="T0" fmla="+- 0 10505 10424"/>
              <a:gd name="T1" fmla="*/ T0 w 81"/>
              <a:gd name="T2" fmla="+- 0 3750 3750"/>
              <a:gd name="T3" fmla="*/ 3750 h 8698"/>
              <a:gd name="T4" fmla="+- 0 10435 10424"/>
              <a:gd name="T5" fmla="*/ T4 w 81"/>
              <a:gd name="T6" fmla="+- 0 9085 3750"/>
              <a:gd name="T7" fmla="*/ 9085 h 8698"/>
              <a:gd name="T8" fmla="+- 0 10440 10424"/>
              <a:gd name="T9" fmla="*/ T8 w 81"/>
              <a:gd name="T10" fmla="+- 0 12448 3750"/>
              <a:gd name="T11" fmla="*/ 12448 h 8698"/>
              <a:gd name="T12" fmla="+- 0 10440 10424"/>
              <a:gd name="T13" fmla="*/ T12 w 81"/>
              <a:gd name="T14" fmla="+- 0 12448 3750"/>
              <a:gd name="T15" fmla="*/ 12448 h 869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81" h="8698">
                <a:moveTo>
                  <a:pt x="81" y="0"/>
                </a:moveTo>
                <a:cubicBezTo>
                  <a:pt x="51" y="1943"/>
                  <a:pt x="22" y="3885"/>
                  <a:pt x="11" y="5335"/>
                </a:cubicBezTo>
                <a:cubicBezTo>
                  <a:pt x="0" y="6784"/>
                  <a:pt x="16" y="8698"/>
                  <a:pt x="16" y="8698"/>
                </a:cubicBezTo>
                <a:lnTo>
                  <a:pt x="16" y="8698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0" name="Freeform 118"/>
          <p:cNvSpPr>
            <a:spLocks noChangeArrowheads="1"/>
          </p:cNvSpPr>
          <p:nvPr/>
        </p:nvSpPr>
        <p:spPr bwMode="auto">
          <a:xfrm>
            <a:off x="6720131" y="2305723"/>
            <a:ext cx="622300" cy="1995487"/>
          </a:xfrm>
          <a:custGeom>
            <a:avLst/>
            <a:gdLst>
              <a:gd name="T0" fmla="+- 0 17211 17211"/>
              <a:gd name="T1" fmla="*/ T0 w 1729"/>
              <a:gd name="T2" fmla="+- 0 7269 7269"/>
              <a:gd name="T3" fmla="*/ 7269 h 5544"/>
              <a:gd name="T4" fmla="+- 0 17669 17211"/>
              <a:gd name="T5" fmla="*/ T4 w 1729"/>
              <a:gd name="T6" fmla="+- 0 7577 7269"/>
              <a:gd name="T7" fmla="*/ 7577 h 5544"/>
              <a:gd name="T8" fmla="+- 0 18483 17211"/>
              <a:gd name="T9" fmla="*/ T8 w 1729"/>
              <a:gd name="T10" fmla="+- 0 9065 7269"/>
              <a:gd name="T11" fmla="*/ 9065 h 5544"/>
              <a:gd name="T12" fmla="+- 0 18940 17211"/>
              <a:gd name="T13" fmla="*/ T12 w 1729"/>
              <a:gd name="T14" fmla="+- 0 12813 7269"/>
              <a:gd name="T15" fmla="*/ 12813 h 55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729" h="5544">
                <a:moveTo>
                  <a:pt x="0" y="0"/>
                </a:moveTo>
                <a:cubicBezTo>
                  <a:pt x="123" y="4"/>
                  <a:pt x="246" y="9"/>
                  <a:pt x="458" y="308"/>
                </a:cubicBezTo>
                <a:cubicBezTo>
                  <a:pt x="670" y="608"/>
                  <a:pt x="1060" y="924"/>
                  <a:pt x="1272" y="1796"/>
                </a:cubicBezTo>
                <a:cubicBezTo>
                  <a:pt x="1483" y="2669"/>
                  <a:pt x="1606" y="4106"/>
                  <a:pt x="1729" y="5544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1" name="Freeform 117"/>
          <p:cNvSpPr>
            <a:spLocks noChangeArrowheads="1"/>
          </p:cNvSpPr>
          <p:nvPr/>
        </p:nvSpPr>
        <p:spPr bwMode="auto">
          <a:xfrm>
            <a:off x="6750294" y="4165661"/>
            <a:ext cx="200025" cy="139700"/>
          </a:xfrm>
          <a:custGeom>
            <a:avLst/>
            <a:gdLst>
              <a:gd name="T0" fmla="+- 0 17298 17298"/>
              <a:gd name="T1" fmla="*/ T0 w 559"/>
              <a:gd name="T2" fmla="+- 0 12466 12466"/>
              <a:gd name="T3" fmla="*/ 12466 h 390"/>
              <a:gd name="T4" fmla="+- 0 17446 17298"/>
              <a:gd name="T5" fmla="*/ T4 w 559"/>
              <a:gd name="T6" fmla="+- 0 12488 12466"/>
              <a:gd name="T7" fmla="*/ 12488 h 390"/>
              <a:gd name="T8" fmla="+- 0 17708 17298"/>
              <a:gd name="T9" fmla="*/ T8 w 559"/>
              <a:gd name="T10" fmla="+- 0 12593 12466"/>
              <a:gd name="T11" fmla="*/ 12593 h 390"/>
              <a:gd name="T12" fmla="+- 0 17856 17298"/>
              <a:gd name="T13" fmla="*/ T12 w 559"/>
              <a:gd name="T14" fmla="+- 0 12856 12466"/>
              <a:gd name="T15" fmla="*/ 12856 h 39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559" h="390">
                <a:moveTo>
                  <a:pt x="0" y="0"/>
                </a:moveTo>
                <a:cubicBezTo>
                  <a:pt x="40" y="1"/>
                  <a:pt x="79" y="1"/>
                  <a:pt x="148" y="22"/>
                </a:cubicBezTo>
                <a:cubicBezTo>
                  <a:pt x="216" y="43"/>
                  <a:pt x="342" y="65"/>
                  <a:pt x="410" y="127"/>
                </a:cubicBezTo>
                <a:cubicBezTo>
                  <a:pt x="479" y="188"/>
                  <a:pt x="518" y="289"/>
                  <a:pt x="558" y="39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2" name="Freeform 116"/>
          <p:cNvSpPr>
            <a:spLocks noChangeArrowheads="1"/>
          </p:cNvSpPr>
          <p:nvPr/>
        </p:nvSpPr>
        <p:spPr bwMode="auto">
          <a:xfrm>
            <a:off x="6791569" y="3188373"/>
            <a:ext cx="336550" cy="1117600"/>
          </a:xfrm>
          <a:custGeom>
            <a:avLst/>
            <a:gdLst>
              <a:gd name="T0" fmla="+- 0 17411 17411"/>
              <a:gd name="T1" fmla="*/ T0 w 936"/>
              <a:gd name="T2" fmla="+- 0 9718 9718"/>
              <a:gd name="T3" fmla="*/ 9718 h 3104"/>
              <a:gd name="T4" fmla="+- 0 17659 17411"/>
              <a:gd name="T5" fmla="*/ T4 w 936"/>
              <a:gd name="T6" fmla="+- 0 9890 9718"/>
              <a:gd name="T7" fmla="*/ 9890 h 3104"/>
              <a:gd name="T8" fmla="+- 0 18099 17411"/>
              <a:gd name="T9" fmla="*/ T8 w 936"/>
              <a:gd name="T10" fmla="+- 0 10723 9718"/>
              <a:gd name="T11" fmla="*/ 10723 h 3104"/>
              <a:gd name="T12" fmla="+- 0 18347 17411"/>
              <a:gd name="T13" fmla="*/ T12 w 936"/>
              <a:gd name="T14" fmla="+- 0 12821 9718"/>
              <a:gd name="T15" fmla="*/ 12821 h 31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936" h="3104">
                <a:moveTo>
                  <a:pt x="0" y="0"/>
                </a:moveTo>
                <a:cubicBezTo>
                  <a:pt x="67" y="2"/>
                  <a:pt x="133" y="5"/>
                  <a:pt x="248" y="172"/>
                </a:cubicBezTo>
                <a:cubicBezTo>
                  <a:pt x="362" y="340"/>
                  <a:pt x="573" y="517"/>
                  <a:pt x="688" y="1005"/>
                </a:cubicBezTo>
                <a:cubicBezTo>
                  <a:pt x="803" y="1494"/>
                  <a:pt x="869" y="2298"/>
                  <a:pt x="936" y="3103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3" name="Freeform 115"/>
          <p:cNvSpPr>
            <a:spLocks noChangeArrowheads="1"/>
          </p:cNvSpPr>
          <p:nvPr/>
        </p:nvSpPr>
        <p:spPr bwMode="auto">
          <a:xfrm>
            <a:off x="4975469" y="1050010"/>
            <a:ext cx="127000" cy="1276350"/>
          </a:xfrm>
          <a:custGeom>
            <a:avLst/>
            <a:gdLst>
              <a:gd name="T0" fmla="+- 0 12366 12366"/>
              <a:gd name="T1" fmla="*/ T0 w 352"/>
              <a:gd name="T2" fmla="+- 0 3780 3780"/>
              <a:gd name="T3" fmla="*/ 3780 h 3546"/>
              <a:gd name="T4" fmla="+- 0 12566 12366"/>
              <a:gd name="T5" fmla="*/ T4 w 352"/>
              <a:gd name="T6" fmla="+- 0 5956 3780"/>
              <a:gd name="T7" fmla="*/ 5956 h 3546"/>
              <a:gd name="T8" fmla="+- 0 12717 12366"/>
              <a:gd name="T9" fmla="*/ T8 w 352"/>
              <a:gd name="T10" fmla="+- 0 7326 3780"/>
              <a:gd name="T11" fmla="*/ 7326 h 3546"/>
              <a:gd name="T12" fmla="+- 0 12717 12366"/>
              <a:gd name="T13" fmla="*/ T12 w 352"/>
              <a:gd name="T14" fmla="+- 0 7326 3780"/>
              <a:gd name="T15" fmla="*/ 7326 h 35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352" h="3546">
                <a:moveTo>
                  <a:pt x="0" y="0"/>
                </a:moveTo>
                <a:cubicBezTo>
                  <a:pt x="71" y="793"/>
                  <a:pt x="142" y="1585"/>
                  <a:pt x="200" y="2176"/>
                </a:cubicBezTo>
                <a:cubicBezTo>
                  <a:pt x="259" y="2767"/>
                  <a:pt x="351" y="3546"/>
                  <a:pt x="351" y="3546"/>
                </a:cubicBezTo>
                <a:lnTo>
                  <a:pt x="351" y="3546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4" name="Freeform 113"/>
          <p:cNvSpPr>
            <a:spLocks noChangeArrowheads="1"/>
          </p:cNvSpPr>
          <p:nvPr/>
        </p:nvSpPr>
        <p:spPr bwMode="auto">
          <a:xfrm>
            <a:off x="4232519" y="1575473"/>
            <a:ext cx="2566987" cy="2730500"/>
          </a:xfrm>
          <a:custGeom>
            <a:avLst/>
            <a:gdLst>
              <a:gd name="T0" fmla="+- 0 10304 10304"/>
              <a:gd name="T1" fmla="*/ T0 w 7131"/>
              <a:gd name="T2" fmla="+- 0 12825 5239"/>
              <a:gd name="T3" fmla="*/ 12825 h 7587"/>
              <a:gd name="T4" fmla="+- 0 11422 10304"/>
              <a:gd name="T5" fmla="*/ T4 w 7131"/>
              <a:gd name="T6" fmla="+- 0 9720 5239"/>
              <a:gd name="T7" fmla="*/ 9720 h 7587"/>
              <a:gd name="T8" fmla="+- 0 12828 10304"/>
              <a:gd name="T9" fmla="*/ T8 w 7131"/>
              <a:gd name="T10" fmla="+- 0 7113 5239"/>
              <a:gd name="T11" fmla="*/ 7113 h 7587"/>
              <a:gd name="T12" fmla="+- 0 14197 10304"/>
              <a:gd name="T13" fmla="*/ T12 w 7131"/>
              <a:gd name="T14" fmla="+- 0 5640 5239"/>
              <a:gd name="T15" fmla="*/ 5640 h 7587"/>
              <a:gd name="T16" fmla="+- 0 15229 10304"/>
              <a:gd name="T17" fmla="*/ T16 w 7131"/>
              <a:gd name="T18" fmla="+- 0 5357 5239"/>
              <a:gd name="T19" fmla="*/ 5357 h 7587"/>
              <a:gd name="T20" fmla="+- 0 16288 10304"/>
              <a:gd name="T21" fmla="*/ T20 w 7131"/>
              <a:gd name="T22" fmla="+- 0 5481 5239"/>
              <a:gd name="T23" fmla="*/ 5481 h 7587"/>
              <a:gd name="T24" fmla="+- 0 17091 10304"/>
              <a:gd name="T25" fmla="*/ T24 w 7131"/>
              <a:gd name="T26" fmla="+- 0 6802 5239"/>
              <a:gd name="T27" fmla="*/ 6802 h 7587"/>
              <a:gd name="T28" fmla="+- 0 17406 10304"/>
              <a:gd name="T29" fmla="*/ T28 w 7131"/>
              <a:gd name="T30" fmla="+- 0 9810 5239"/>
              <a:gd name="T31" fmla="*/ 9810 h 7587"/>
              <a:gd name="T32" fmla="+- 0 17260 10304"/>
              <a:gd name="T33" fmla="*/ T32 w 7131"/>
              <a:gd name="T34" fmla="+- 0 12763 5239"/>
              <a:gd name="T35" fmla="*/ 12763 h 758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7131" h="7587">
                <a:moveTo>
                  <a:pt x="0" y="7586"/>
                </a:moveTo>
                <a:cubicBezTo>
                  <a:pt x="347" y="6507"/>
                  <a:pt x="698" y="5435"/>
                  <a:pt x="1118" y="4481"/>
                </a:cubicBezTo>
                <a:cubicBezTo>
                  <a:pt x="1538" y="3527"/>
                  <a:pt x="2063" y="2552"/>
                  <a:pt x="2524" y="1874"/>
                </a:cubicBezTo>
                <a:cubicBezTo>
                  <a:pt x="2985" y="1196"/>
                  <a:pt x="3492" y="692"/>
                  <a:pt x="3893" y="401"/>
                </a:cubicBezTo>
                <a:cubicBezTo>
                  <a:pt x="4295" y="111"/>
                  <a:pt x="4578" y="145"/>
                  <a:pt x="4925" y="118"/>
                </a:cubicBezTo>
                <a:cubicBezTo>
                  <a:pt x="5272" y="90"/>
                  <a:pt x="5673" y="0"/>
                  <a:pt x="5984" y="242"/>
                </a:cubicBezTo>
                <a:cubicBezTo>
                  <a:pt x="6294" y="484"/>
                  <a:pt x="6600" y="844"/>
                  <a:pt x="6787" y="1563"/>
                </a:cubicBezTo>
                <a:cubicBezTo>
                  <a:pt x="6974" y="2282"/>
                  <a:pt x="7075" y="3575"/>
                  <a:pt x="7102" y="4571"/>
                </a:cubicBezTo>
                <a:cubicBezTo>
                  <a:pt x="7130" y="5567"/>
                  <a:pt x="7043" y="6542"/>
                  <a:pt x="6956" y="7524"/>
                </a:cubicBezTo>
              </a:path>
            </a:pathLst>
          </a:cu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5" name="Freeform 109"/>
          <p:cNvSpPr>
            <a:spLocks noChangeArrowheads="1"/>
          </p:cNvSpPr>
          <p:nvPr/>
        </p:nvSpPr>
        <p:spPr bwMode="auto">
          <a:xfrm>
            <a:off x="4283319" y="4166273"/>
            <a:ext cx="2465387" cy="9525"/>
          </a:xfrm>
          <a:custGeom>
            <a:avLst/>
            <a:gdLst>
              <a:gd name="T0" fmla="+- 0 10441 10441"/>
              <a:gd name="T1" fmla="*/ T0 w 6848"/>
              <a:gd name="T2" fmla="+- 0 12462 12435"/>
              <a:gd name="T3" fmla="*/ 12462 h 27"/>
              <a:gd name="T4" fmla="+- 0 17288 10441"/>
              <a:gd name="T5" fmla="*/ T4 w 6848"/>
              <a:gd name="T6" fmla="+- 0 12435 12435"/>
              <a:gd name="T7" fmla="*/ 12435 h 27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6848" h="27">
                <a:moveTo>
                  <a:pt x="0" y="27"/>
                </a:moveTo>
                <a:lnTo>
                  <a:pt x="6847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6" name="Freeform 108"/>
          <p:cNvSpPr>
            <a:spLocks noChangeArrowheads="1"/>
          </p:cNvSpPr>
          <p:nvPr/>
        </p:nvSpPr>
        <p:spPr bwMode="auto">
          <a:xfrm>
            <a:off x="3678481" y="1005560"/>
            <a:ext cx="1465263" cy="292100"/>
          </a:xfrm>
          <a:custGeom>
            <a:avLst/>
            <a:gdLst>
              <a:gd name="T0" fmla="+- 0 8763 8763"/>
              <a:gd name="T1" fmla="*/ T0 w 4070"/>
              <a:gd name="T2" fmla="+- 0 4467 3658"/>
              <a:gd name="T3" fmla="*/ 4467 h 810"/>
              <a:gd name="T4" fmla="+- 0 12832 8763"/>
              <a:gd name="T5" fmla="*/ T4 w 4070"/>
              <a:gd name="T6" fmla="+- 0 4467 3658"/>
              <a:gd name="T7" fmla="*/ 4467 h 810"/>
              <a:gd name="T8" fmla="+- 0 12832 8763"/>
              <a:gd name="T9" fmla="*/ T8 w 4070"/>
              <a:gd name="T10" fmla="+- 0 3658 3658"/>
              <a:gd name="T11" fmla="*/ 3658 h 810"/>
              <a:gd name="T12" fmla="+- 0 8763 8763"/>
              <a:gd name="T13" fmla="*/ T12 w 4070"/>
              <a:gd name="T14" fmla="+- 0 3658 3658"/>
              <a:gd name="T15" fmla="*/ 3658 h 810"/>
              <a:gd name="T16" fmla="+- 0 8763 8763"/>
              <a:gd name="T17" fmla="*/ T16 w 4070"/>
              <a:gd name="T18" fmla="+- 0 4467 3658"/>
              <a:gd name="T19" fmla="*/ 4467 h 81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4070" h="810">
                <a:moveTo>
                  <a:pt x="0" y="809"/>
                </a:moveTo>
                <a:lnTo>
                  <a:pt x="4069" y="809"/>
                </a:lnTo>
                <a:lnTo>
                  <a:pt x="4069" y="0"/>
                </a:lnTo>
                <a:lnTo>
                  <a:pt x="0" y="0"/>
                </a:lnTo>
                <a:lnTo>
                  <a:pt x="0" y="809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7" name="Text Box 104"/>
          <p:cNvSpPr txBox="1">
            <a:spLocks noChangeArrowheads="1"/>
          </p:cNvSpPr>
          <p:nvPr/>
        </p:nvSpPr>
        <p:spPr bwMode="auto">
          <a:xfrm>
            <a:off x="4011856" y="1016673"/>
            <a:ext cx="5429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Liquid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98" name="Freeform 83"/>
          <p:cNvSpPr>
            <a:spLocks noChangeArrowheads="1"/>
          </p:cNvSpPr>
          <p:nvPr/>
        </p:nvSpPr>
        <p:spPr bwMode="auto">
          <a:xfrm>
            <a:off x="4663343" y="3177748"/>
            <a:ext cx="2120900" cy="11113"/>
          </a:xfrm>
          <a:custGeom>
            <a:avLst/>
            <a:gdLst>
              <a:gd name="T0" fmla="+- 0 11468 11468"/>
              <a:gd name="T1" fmla="*/ T0 w 5889"/>
              <a:gd name="T2" fmla="+- 0 9705 9705"/>
              <a:gd name="T3" fmla="*/ 9705 h 32"/>
              <a:gd name="T4" fmla="+- 0 17357 11468"/>
              <a:gd name="T5" fmla="*/ T4 w 5889"/>
              <a:gd name="T6" fmla="+- 0 9737 9705"/>
              <a:gd name="T7" fmla="*/ 9737 h 32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5889" h="32">
                <a:moveTo>
                  <a:pt x="0" y="0"/>
                </a:moveTo>
                <a:lnTo>
                  <a:pt x="5889" y="32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99" name="Freeform 93"/>
          <p:cNvSpPr>
            <a:spLocks noChangeArrowheads="1"/>
          </p:cNvSpPr>
          <p:nvPr/>
        </p:nvSpPr>
        <p:spPr bwMode="auto">
          <a:xfrm>
            <a:off x="5113581" y="2305723"/>
            <a:ext cx="1606550" cy="6350"/>
          </a:xfrm>
          <a:custGeom>
            <a:avLst/>
            <a:gdLst>
              <a:gd name="T0" fmla="+- 0 12749 12749"/>
              <a:gd name="T1" fmla="*/ T0 w 4462"/>
              <a:gd name="T2" fmla="+- 0 7289 7269"/>
              <a:gd name="T3" fmla="*/ 7289 h 20"/>
              <a:gd name="T4" fmla="+- 0 17211 12749"/>
              <a:gd name="T5" fmla="*/ T4 w 4462"/>
              <a:gd name="T6" fmla="+- 0 7269 7269"/>
              <a:gd name="T7" fmla="*/ 7269 h 20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4462" h="20">
                <a:moveTo>
                  <a:pt x="0" y="20"/>
                </a:moveTo>
                <a:lnTo>
                  <a:pt x="4462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01" name="Text Box 96"/>
          <p:cNvSpPr txBox="1">
            <a:spLocks noChangeArrowheads="1"/>
          </p:cNvSpPr>
          <p:nvPr/>
        </p:nvSpPr>
        <p:spPr bwMode="auto">
          <a:xfrm rot="5400000">
            <a:off x="7597102" y="3995495"/>
            <a:ext cx="244475" cy="101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err="1" smtClean="0">
                <a:latin typeface="Bell MT" panose="02020503060305020303" pitchFamily="18" charset="0"/>
              </a:rPr>
              <a:t>E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nthalpy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02" name="Text Box 104"/>
          <p:cNvSpPr txBox="1">
            <a:spLocks noChangeArrowheads="1"/>
          </p:cNvSpPr>
          <p:nvPr/>
        </p:nvSpPr>
        <p:spPr bwMode="auto">
          <a:xfrm>
            <a:off x="7089775" y="1016673"/>
            <a:ext cx="5429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Gas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19" name="Text Box 104"/>
          <p:cNvSpPr txBox="1">
            <a:spLocks noChangeArrowheads="1"/>
          </p:cNvSpPr>
          <p:nvPr/>
        </p:nvSpPr>
        <p:spPr bwMode="auto">
          <a:xfrm>
            <a:off x="4913556" y="3868371"/>
            <a:ext cx="1234749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Isothermal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 line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20" name="Text Box 104"/>
          <p:cNvSpPr txBox="1">
            <a:spLocks noChangeArrowheads="1"/>
          </p:cNvSpPr>
          <p:nvPr/>
        </p:nvSpPr>
        <p:spPr bwMode="auto">
          <a:xfrm>
            <a:off x="5348694" y="1778672"/>
            <a:ext cx="1234749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rPr>
              <a:t>2-phase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 smtClean="0">
                <a:latin typeface="Bell MT" panose="02020503060305020303" pitchFamily="18" charset="0"/>
              </a:rPr>
              <a:t>(Evaporation)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21" name="Text Box 96"/>
          <p:cNvSpPr txBox="1">
            <a:spLocks noChangeArrowheads="1"/>
          </p:cNvSpPr>
          <p:nvPr/>
        </p:nvSpPr>
        <p:spPr bwMode="auto">
          <a:xfrm rot="5400000">
            <a:off x="3037406" y="5349359"/>
            <a:ext cx="244475" cy="6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270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Pump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28" name="Text Box 87"/>
          <p:cNvSpPr txBox="1">
            <a:spLocks noChangeArrowheads="1"/>
          </p:cNvSpPr>
          <p:nvPr/>
        </p:nvSpPr>
        <p:spPr bwMode="auto">
          <a:xfrm>
            <a:off x="2603985" y="3768507"/>
            <a:ext cx="287337" cy="232568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7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cxnSp>
        <p:nvCxnSpPr>
          <p:cNvPr id="134" name="Connecteur droit 133"/>
          <p:cNvCxnSpPr/>
          <p:nvPr/>
        </p:nvCxnSpPr>
        <p:spPr bwMode="auto">
          <a:xfrm flipH="1" flipV="1">
            <a:off x="2891321" y="3891141"/>
            <a:ext cx="72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e 1"/>
          <p:cNvGrpSpPr/>
          <p:nvPr/>
        </p:nvGrpSpPr>
        <p:grpSpPr>
          <a:xfrm>
            <a:off x="3604888" y="2820623"/>
            <a:ext cx="942605" cy="1335513"/>
            <a:chOff x="3441666" y="2820623"/>
            <a:chExt cx="1155700" cy="1335513"/>
          </a:xfrm>
        </p:grpSpPr>
        <p:sp>
          <p:nvSpPr>
            <p:cNvPr id="126" name="Text Box 91"/>
            <p:cNvSpPr txBox="1">
              <a:spLocks noChangeArrowheads="1"/>
            </p:cNvSpPr>
            <p:nvPr/>
          </p:nvSpPr>
          <p:spPr bwMode="auto">
            <a:xfrm>
              <a:off x="4430679" y="2849624"/>
              <a:ext cx="166687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3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27" name="Text Box 90"/>
            <p:cNvSpPr txBox="1">
              <a:spLocks noChangeArrowheads="1"/>
            </p:cNvSpPr>
            <p:nvPr/>
          </p:nvSpPr>
          <p:spPr bwMode="auto">
            <a:xfrm>
              <a:off x="3628626" y="2820623"/>
              <a:ext cx="255953" cy="198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2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29" name="Text Box 84"/>
            <p:cNvSpPr txBox="1">
              <a:spLocks noChangeArrowheads="1"/>
            </p:cNvSpPr>
            <p:nvPr/>
          </p:nvSpPr>
          <p:spPr bwMode="auto">
            <a:xfrm>
              <a:off x="3636929" y="3938649"/>
              <a:ext cx="166687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ell MT" panose="02020503060305020303" pitchFamily="18" charset="0"/>
                  <a:ea typeface="Arial" panose="020B0604020202020204" pitchFamily="34" charset="0"/>
                </a:rPr>
                <a:t>6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ll MT" panose="02020503060305020303" pitchFamily="18" charset="0"/>
              </a:endParaRPr>
            </a:p>
          </p:txBody>
        </p:sp>
        <p:sp>
          <p:nvSpPr>
            <p:cNvPr id="131" name="AutoShape 80"/>
            <p:cNvSpPr>
              <a:spLocks noChangeArrowheads="1"/>
            </p:cNvSpPr>
            <p:nvPr/>
          </p:nvSpPr>
          <p:spPr bwMode="auto">
            <a:xfrm>
              <a:off x="3846479" y="3089336"/>
              <a:ext cx="257175" cy="819150"/>
            </a:xfrm>
            <a:custGeom>
              <a:avLst/>
              <a:gdLst>
                <a:gd name="T0" fmla="+- 0 10569 9994"/>
                <a:gd name="T1" fmla="*/ T0 w 717"/>
                <a:gd name="T2" fmla="+- 0 9537 7439"/>
                <a:gd name="T3" fmla="*/ 9537 h 2274"/>
                <a:gd name="T4" fmla="+- 0 10620 9994"/>
                <a:gd name="T5" fmla="*/ T4 w 717"/>
                <a:gd name="T6" fmla="+- 0 9385 7439"/>
                <a:gd name="T7" fmla="*/ 9385 h 2274"/>
                <a:gd name="T8" fmla="+- 0 10653 9994"/>
                <a:gd name="T9" fmla="*/ T8 w 717"/>
                <a:gd name="T10" fmla="+- 0 9257 7439"/>
                <a:gd name="T11" fmla="*/ 9257 h 2274"/>
                <a:gd name="T12" fmla="+- 0 10665 9994"/>
                <a:gd name="T13" fmla="*/ T12 w 717"/>
                <a:gd name="T14" fmla="+- 0 9156 7439"/>
                <a:gd name="T15" fmla="*/ 9156 h 2274"/>
                <a:gd name="T16" fmla="+- 0 10670 9994"/>
                <a:gd name="T17" fmla="*/ T16 w 717"/>
                <a:gd name="T18" fmla="+- 0 9003 7439"/>
                <a:gd name="T19" fmla="*/ 9003 h 2274"/>
                <a:gd name="T20" fmla="+- 0 10674 9994"/>
                <a:gd name="T21" fmla="*/ T20 w 717"/>
                <a:gd name="T22" fmla="+- 0 8894 7439"/>
                <a:gd name="T23" fmla="*/ 8894 h 2274"/>
                <a:gd name="T24" fmla="+- 0 10657 9994"/>
                <a:gd name="T25" fmla="*/ T24 w 717"/>
                <a:gd name="T26" fmla="+- 0 8798 7439"/>
                <a:gd name="T27" fmla="*/ 8798 h 2274"/>
                <a:gd name="T28" fmla="+- 0 10638 9994"/>
                <a:gd name="T29" fmla="*/ T28 w 717"/>
                <a:gd name="T30" fmla="+- 0 8728 7439"/>
                <a:gd name="T31" fmla="*/ 8728 h 2274"/>
                <a:gd name="T32" fmla="+- 0 10595 9994"/>
                <a:gd name="T33" fmla="*/ T32 w 717"/>
                <a:gd name="T34" fmla="+- 0 8585 7439"/>
                <a:gd name="T35" fmla="*/ 8585 h 2274"/>
                <a:gd name="T36" fmla="+- 0 10550 9994"/>
                <a:gd name="T37" fmla="*/ T36 w 717"/>
                <a:gd name="T38" fmla="+- 0 8481 7439"/>
                <a:gd name="T39" fmla="*/ 8481 h 2274"/>
                <a:gd name="T40" fmla="+- 0 10512 9994"/>
                <a:gd name="T41" fmla="*/ T40 w 717"/>
                <a:gd name="T42" fmla="+- 0 8427 7439"/>
                <a:gd name="T43" fmla="*/ 8427 h 2274"/>
                <a:gd name="T44" fmla="+- 0 10488 9994"/>
                <a:gd name="T45" fmla="*/ T44 w 717"/>
                <a:gd name="T46" fmla="+- 0 8409 7439"/>
                <a:gd name="T47" fmla="*/ 8409 h 2274"/>
                <a:gd name="T48" fmla="+- 0 10478 9994"/>
                <a:gd name="T49" fmla="*/ T48 w 717"/>
                <a:gd name="T50" fmla="+- 0 8407 7439"/>
                <a:gd name="T51" fmla="*/ 8407 h 2274"/>
                <a:gd name="T52" fmla="+- 0 10444 9994"/>
                <a:gd name="T53" fmla="*/ T52 w 717"/>
                <a:gd name="T54" fmla="+- 0 8407 7439"/>
                <a:gd name="T55" fmla="*/ 8407 h 2274"/>
                <a:gd name="T56" fmla="+- 0 10367 9994"/>
                <a:gd name="T57" fmla="*/ T56 w 717"/>
                <a:gd name="T58" fmla="+- 0 8431 7439"/>
                <a:gd name="T59" fmla="*/ 8431 h 2274"/>
                <a:gd name="T60" fmla="+- 0 10263 9994"/>
                <a:gd name="T61" fmla="*/ T60 w 717"/>
                <a:gd name="T62" fmla="+- 0 8469 7439"/>
                <a:gd name="T63" fmla="*/ 8469 h 2274"/>
                <a:gd name="T64" fmla="+- 0 10221 9994"/>
                <a:gd name="T65" fmla="*/ T64 w 717"/>
                <a:gd name="T66" fmla="+- 0 8473 7439"/>
                <a:gd name="T67" fmla="*/ 8473 h 2274"/>
                <a:gd name="T68" fmla="+- 0 10136 9994"/>
                <a:gd name="T69" fmla="*/ T68 w 717"/>
                <a:gd name="T70" fmla="+- 0 8455 7439"/>
                <a:gd name="T71" fmla="*/ 8455 h 2274"/>
                <a:gd name="T72" fmla="+- 0 10066 9994"/>
                <a:gd name="T73" fmla="*/ T72 w 717"/>
                <a:gd name="T74" fmla="+- 0 8431 7439"/>
                <a:gd name="T75" fmla="*/ 8431 h 2274"/>
                <a:gd name="T76" fmla="+- 0 10034 9994"/>
                <a:gd name="T77" fmla="*/ T76 w 717"/>
                <a:gd name="T78" fmla="+- 0 8407 7439"/>
                <a:gd name="T79" fmla="*/ 8407 h 2274"/>
                <a:gd name="T80" fmla="+- 0 10020 9994"/>
                <a:gd name="T81" fmla="*/ T80 w 717"/>
                <a:gd name="T82" fmla="+- 0 8389 7439"/>
                <a:gd name="T83" fmla="*/ 8389 h 2274"/>
                <a:gd name="T84" fmla="+- 0 10002 9994"/>
                <a:gd name="T85" fmla="*/ T84 w 717"/>
                <a:gd name="T86" fmla="+- 0 8351 7439"/>
                <a:gd name="T87" fmla="*/ 8351 h 2274"/>
                <a:gd name="T88" fmla="+- 0 9994 9994"/>
                <a:gd name="T89" fmla="*/ T88 w 717"/>
                <a:gd name="T90" fmla="+- 0 8298 7439"/>
                <a:gd name="T91" fmla="*/ 8298 h 2274"/>
                <a:gd name="T92" fmla="+- 0 10005 9994"/>
                <a:gd name="T93" fmla="*/ T92 w 717"/>
                <a:gd name="T94" fmla="+- 0 8193 7439"/>
                <a:gd name="T95" fmla="*/ 8193 h 2274"/>
                <a:gd name="T96" fmla="+- 0 10039 9994"/>
                <a:gd name="T97" fmla="*/ T96 w 717"/>
                <a:gd name="T98" fmla="+- 0 8061 7439"/>
                <a:gd name="T99" fmla="*/ 8061 h 2274"/>
                <a:gd name="T100" fmla="+- 0 10090 9994"/>
                <a:gd name="T101" fmla="*/ T100 w 717"/>
                <a:gd name="T102" fmla="+- 0 7907 7439"/>
                <a:gd name="T103" fmla="*/ 7907 h 2274"/>
                <a:gd name="T104" fmla="+- 0 10176 9994"/>
                <a:gd name="T105" fmla="*/ T104 w 717"/>
                <a:gd name="T106" fmla="+- 0 7677 7439"/>
                <a:gd name="T107" fmla="*/ 7677 h 2274"/>
                <a:gd name="T108" fmla="+- 0 10292 9994"/>
                <a:gd name="T109" fmla="*/ T108 w 717"/>
                <a:gd name="T110" fmla="+- 0 7477 7439"/>
                <a:gd name="T111" fmla="*/ 7477 h 2274"/>
                <a:gd name="T112" fmla="+- 0 10164 9994"/>
                <a:gd name="T113" fmla="*/ T112 w 717"/>
                <a:gd name="T114" fmla="+- 0 7807 7439"/>
                <a:gd name="T115" fmla="*/ 7807 h 2274"/>
                <a:gd name="T116" fmla="+- 0 10105 9994"/>
                <a:gd name="T117" fmla="*/ T116 w 717"/>
                <a:gd name="T118" fmla="+- 0 7972 7439"/>
                <a:gd name="T119" fmla="*/ 7972 h 2274"/>
                <a:gd name="T120" fmla="+- 0 10060 9994"/>
                <a:gd name="T121" fmla="*/ T120 w 717"/>
                <a:gd name="T122" fmla="+- 0 8117 7439"/>
                <a:gd name="T123" fmla="*/ 8117 h 2274"/>
                <a:gd name="T124" fmla="+- 0 10034 9994"/>
                <a:gd name="T125" fmla="*/ T124 w 717"/>
                <a:gd name="T126" fmla="+- 0 8235 7439"/>
                <a:gd name="T127" fmla="*/ 8235 h 2274"/>
                <a:gd name="T128" fmla="+- 0 10031 9994"/>
                <a:gd name="T129" fmla="*/ T128 w 717"/>
                <a:gd name="T130" fmla="+- 0 8319 7439"/>
                <a:gd name="T131" fmla="*/ 8319 h 2274"/>
                <a:gd name="T132" fmla="+- 0 10042 9994"/>
                <a:gd name="T133" fmla="*/ T132 w 717"/>
                <a:gd name="T134" fmla="+- 0 8358 7439"/>
                <a:gd name="T135" fmla="*/ 8358 h 2274"/>
                <a:gd name="T136" fmla="+- 0 10049 9994"/>
                <a:gd name="T137" fmla="*/ T136 w 717"/>
                <a:gd name="T138" fmla="+- 0 8369 7439"/>
                <a:gd name="T139" fmla="*/ 8369 h 2274"/>
                <a:gd name="T140" fmla="+- 0 10070 9994"/>
                <a:gd name="T141" fmla="*/ T140 w 717"/>
                <a:gd name="T142" fmla="+- 0 8392 7439"/>
                <a:gd name="T143" fmla="*/ 8392 h 2274"/>
                <a:gd name="T144" fmla="+- 0 10095 9994"/>
                <a:gd name="T145" fmla="*/ T144 w 717"/>
                <a:gd name="T146" fmla="+- 0 8406 7439"/>
                <a:gd name="T147" fmla="*/ 8406 h 2274"/>
                <a:gd name="T148" fmla="+- 0 10178 9994"/>
                <a:gd name="T149" fmla="*/ T148 w 717"/>
                <a:gd name="T150" fmla="+- 0 8428 7439"/>
                <a:gd name="T151" fmla="*/ 8428 h 2274"/>
                <a:gd name="T152" fmla="+- 0 10223 9994"/>
                <a:gd name="T153" fmla="*/ T152 w 717"/>
                <a:gd name="T154" fmla="+- 0 8438 7439"/>
                <a:gd name="T155" fmla="*/ 8438 h 2274"/>
                <a:gd name="T156" fmla="+- 0 10272 9994"/>
                <a:gd name="T157" fmla="*/ T156 w 717"/>
                <a:gd name="T158" fmla="+- 0 8430 7439"/>
                <a:gd name="T159" fmla="*/ 8430 h 2274"/>
                <a:gd name="T160" fmla="+- 0 10398 9994"/>
                <a:gd name="T161" fmla="*/ T160 w 717"/>
                <a:gd name="T162" fmla="+- 0 8382 7439"/>
                <a:gd name="T163" fmla="*/ 8382 h 2274"/>
                <a:gd name="T164" fmla="+- 0 10460 9994"/>
                <a:gd name="T165" fmla="*/ T164 w 717"/>
                <a:gd name="T166" fmla="+- 0 8370 7439"/>
                <a:gd name="T167" fmla="*/ 8370 h 2274"/>
                <a:gd name="T168" fmla="+- 0 10484 9994"/>
                <a:gd name="T169" fmla="*/ T168 w 717"/>
                <a:gd name="T170" fmla="+- 0 8372 7439"/>
                <a:gd name="T171" fmla="*/ 8372 h 2274"/>
                <a:gd name="T172" fmla="+- 0 10520 9994"/>
                <a:gd name="T173" fmla="*/ T172 w 717"/>
                <a:gd name="T174" fmla="+- 0 8387 7439"/>
                <a:gd name="T175" fmla="*/ 8387 h 2274"/>
                <a:gd name="T176" fmla="+- 0 10554 9994"/>
                <a:gd name="T177" fmla="*/ T176 w 717"/>
                <a:gd name="T178" fmla="+- 0 8421 7439"/>
                <a:gd name="T179" fmla="*/ 8421 h 2274"/>
                <a:gd name="T180" fmla="+- 0 10594 9994"/>
                <a:gd name="T181" fmla="*/ T180 w 717"/>
                <a:gd name="T182" fmla="+- 0 8490 7439"/>
                <a:gd name="T183" fmla="*/ 8490 h 2274"/>
                <a:gd name="T184" fmla="+- 0 10648 9994"/>
                <a:gd name="T185" fmla="*/ T184 w 717"/>
                <a:gd name="T186" fmla="+- 0 8634 7439"/>
                <a:gd name="T187" fmla="*/ 8634 h 2274"/>
                <a:gd name="T188" fmla="+- 0 10680 9994"/>
                <a:gd name="T189" fmla="*/ T188 w 717"/>
                <a:gd name="T190" fmla="+- 0 8744 7439"/>
                <a:gd name="T191" fmla="*/ 8744 h 2274"/>
                <a:gd name="T192" fmla="+- 0 10701 9994"/>
                <a:gd name="T193" fmla="*/ T192 w 717"/>
                <a:gd name="T194" fmla="+- 0 8828 7439"/>
                <a:gd name="T195" fmla="*/ 8828 h 2274"/>
                <a:gd name="T196" fmla="+- 0 10710 9994"/>
                <a:gd name="T197" fmla="*/ T196 w 717"/>
                <a:gd name="T198" fmla="+- 0 8923 7439"/>
                <a:gd name="T199" fmla="*/ 8923 h 2274"/>
                <a:gd name="T200" fmla="+- 0 10704 9994"/>
                <a:gd name="T201" fmla="*/ T200 w 717"/>
                <a:gd name="T202" fmla="+- 0 9034 7439"/>
                <a:gd name="T203" fmla="*/ 9034 h 2274"/>
                <a:gd name="T204" fmla="+- 0 10698 9994"/>
                <a:gd name="T205" fmla="*/ T204 w 717"/>
                <a:gd name="T206" fmla="+- 0 9192 7439"/>
                <a:gd name="T207" fmla="*/ 9192 h 2274"/>
                <a:gd name="T208" fmla="+- 0 10678 9994"/>
                <a:gd name="T209" fmla="*/ T208 w 717"/>
                <a:gd name="T210" fmla="+- 0 9305 7439"/>
                <a:gd name="T211" fmla="*/ 9305 h 2274"/>
                <a:gd name="T212" fmla="+- 0 10638 9994"/>
                <a:gd name="T213" fmla="*/ T212 w 717"/>
                <a:gd name="T214" fmla="+- 0 9445 7439"/>
                <a:gd name="T215" fmla="*/ 9445 h 2274"/>
                <a:gd name="T216" fmla="+- 0 10583 9994"/>
                <a:gd name="T217" fmla="*/ T216 w 717"/>
                <a:gd name="T218" fmla="+- 0 9603 7439"/>
                <a:gd name="T219" fmla="*/ 9603 h 2274"/>
                <a:gd name="T220" fmla="+- 0 10289 9994"/>
                <a:gd name="T221" fmla="*/ T220 w 717"/>
                <a:gd name="T222" fmla="+- 0 7439 7439"/>
                <a:gd name="T223" fmla="*/ 7439 h 2274"/>
                <a:gd name="T224" fmla="+- 0 10295 9994"/>
                <a:gd name="T225" fmla="*/ T224 w 717"/>
                <a:gd name="T226" fmla="+- 0 7716 7439"/>
                <a:gd name="T227" fmla="*/ 7716 h 2274"/>
                <a:gd name="T228" fmla="+- 0 10094 9994"/>
                <a:gd name="T229" fmla="*/ T228 w 717"/>
                <a:gd name="T230" fmla="+- 0 7636 7439"/>
                <a:gd name="T231" fmla="*/ 7636 h 22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717" h="2274">
                  <a:moveTo>
                    <a:pt x="516" y="2261"/>
                  </a:moveTo>
                  <a:lnTo>
                    <a:pt x="556" y="2152"/>
                  </a:lnTo>
                  <a:lnTo>
                    <a:pt x="575" y="2098"/>
                  </a:lnTo>
                  <a:lnTo>
                    <a:pt x="594" y="2046"/>
                  </a:lnTo>
                  <a:lnTo>
                    <a:pt x="610" y="1995"/>
                  </a:lnTo>
                  <a:lnTo>
                    <a:pt x="626" y="1946"/>
                  </a:lnTo>
                  <a:lnTo>
                    <a:pt x="639" y="1901"/>
                  </a:lnTo>
                  <a:lnTo>
                    <a:pt x="650" y="1857"/>
                  </a:lnTo>
                  <a:lnTo>
                    <a:pt x="659" y="1818"/>
                  </a:lnTo>
                  <a:lnTo>
                    <a:pt x="665" y="1782"/>
                  </a:lnTo>
                  <a:lnTo>
                    <a:pt x="669" y="1748"/>
                  </a:lnTo>
                  <a:lnTo>
                    <a:pt x="671" y="1717"/>
                  </a:lnTo>
                  <a:lnTo>
                    <a:pt x="674" y="1656"/>
                  </a:lnTo>
                  <a:lnTo>
                    <a:pt x="675" y="1595"/>
                  </a:lnTo>
                  <a:lnTo>
                    <a:pt x="676" y="1564"/>
                  </a:lnTo>
                  <a:lnTo>
                    <a:pt x="678" y="1536"/>
                  </a:lnTo>
                  <a:lnTo>
                    <a:pt x="681" y="1482"/>
                  </a:lnTo>
                  <a:lnTo>
                    <a:pt x="680" y="1455"/>
                  </a:lnTo>
                  <a:lnTo>
                    <a:pt x="678" y="1426"/>
                  </a:lnTo>
                  <a:lnTo>
                    <a:pt x="672" y="1395"/>
                  </a:lnTo>
                  <a:lnTo>
                    <a:pt x="663" y="1359"/>
                  </a:lnTo>
                  <a:lnTo>
                    <a:pt x="658" y="1338"/>
                  </a:lnTo>
                  <a:lnTo>
                    <a:pt x="652" y="1315"/>
                  </a:lnTo>
                  <a:lnTo>
                    <a:pt x="644" y="1289"/>
                  </a:lnTo>
                  <a:lnTo>
                    <a:pt x="637" y="1262"/>
                  </a:lnTo>
                  <a:lnTo>
                    <a:pt x="620" y="1204"/>
                  </a:lnTo>
                  <a:lnTo>
                    <a:pt x="601" y="1146"/>
                  </a:lnTo>
                  <a:lnTo>
                    <a:pt x="579" y="1091"/>
                  </a:lnTo>
                  <a:lnTo>
                    <a:pt x="568" y="1065"/>
                  </a:lnTo>
                  <a:lnTo>
                    <a:pt x="556" y="1042"/>
                  </a:lnTo>
                  <a:lnTo>
                    <a:pt x="544" y="1020"/>
                  </a:lnTo>
                  <a:lnTo>
                    <a:pt x="531" y="1002"/>
                  </a:lnTo>
                  <a:lnTo>
                    <a:pt x="518" y="988"/>
                  </a:lnTo>
                  <a:lnTo>
                    <a:pt x="505" y="977"/>
                  </a:lnTo>
                  <a:lnTo>
                    <a:pt x="509" y="979"/>
                  </a:lnTo>
                  <a:lnTo>
                    <a:pt x="494" y="970"/>
                  </a:lnTo>
                  <a:lnTo>
                    <a:pt x="497" y="972"/>
                  </a:lnTo>
                  <a:lnTo>
                    <a:pt x="480" y="967"/>
                  </a:lnTo>
                  <a:lnTo>
                    <a:pt x="484" y="968"/>
                  </a:lnTo>
                  <a:lnTo>
                    <a:pt x="466" y="966"/>
                  </a:lnTo>
                  <a:lnTo>
                    <a:pt x="469" y="966"/>
                  </a:lnTo>
                  <a:lnTo>
                    <a:pt x="450" y="968"/>
                  </a:lnTo>
                  <a:lnTo>
                    <a:pt x="432" y="972"/>
                  </a:lnTo>
                  <a:lnTo>
                    <a:pt x="414" y="977"/>
                  </a:lnTo>
                  <a:lnTo>
                    <a:pt x="373" y="992"/>
                  </a:lnTo>
                  <a:lnTo>
                    <a:pt x="332" y="1009"/>
                  </a:lnTo>
                  <a:lnTo>
                    <a:pt x="291" y="1024"/>
                  </a:lnTo>
                  <a:lnTo>
                    <a:pt x="269" y="1030"/>
                  </a:lnTo>
                  <a:lnTo>
                    <a:pt x="250" y="1033"/>
                  </a:lnTo>
                  <a:lnTo>
                    <a:pt x="229" y="1034"/>
                  </a:lnTo>
                  <a:cubicBezTo>
                    <a:pt x="229" y="1034"/>
                    <a:pt x="227" y="1034"/>
                    <a:pt x="227" y="1034"/>
                  </a:cubicBezTo>
                  <a:lnTo>
                    <a:pt x="210" y="1032"/>
                  </a:lnTo>
                  <a:lnTo>
                    <a:pt x="176" y="1024"/>
                  </a:lnTo>
                  <a:lnTo>
                    <a:pt x="142" y="1016"/>
                  </a:lnTo>
                  <a:lnTo>
                    <a:pt x="107" y="1007"/>
                  </a:lnTo>
                  <a:lnTo>
                    <a:pt x="88" y="1000"/>
                  </a:lnTo>
                  <a:lnTo>
                    <a:pt x="72" y="992"/>
                  </a:lnTo>
                  <a:lnTo>
                    <a:pt x="55" y="981"/>
                  </a:lnTo>
                  <a:cubicBezTo>
                    <a:pt x="55" y="981"/>
                    <a:pt x="54" y="980"/>
                    <a:pt x="53" y="980"/>
                  </a:cubicBezTo>
                  <a:lnTo>
                    <a:pt x="40" y="968"/>
                  </a:lnTo>
                  <a:cubicBezTo>
                    <a:pt x="39" y="968"/>
                    <a:pt x="39" y="967"/>
                    <a:pt x="38" y="966"/>
                  </a:cubicBezTo>
                  <a:lnTo>
                    <a:pt x="27" y="952"/>
                  </a:lnTo>
                  <a:cubicBezTo>
                    <a:pt x="26" y="952"/>
                    <a:pt x="26" y="951"/>
                    <a:pt x="26" y="950"/>
                  </a:cubicBezTo>
                  <a:lnTo>
                    <a:pt x="16" y="934"/>
                  </a:lnTo>
                  <a:cubicBezTo>
                    <a:pt x="15" y="933"/>
                    <a:pt x="15" y="932"/>
                    <a:pt x="15" y="931"/>
                  </a:cubicBezTo>
                  <a:lnTo>
                    <a:pt x="8" y="912"/>
                  </a:lnTo>
                  <a:cubicBezTo>
                    <a:pt x="7" y="911"/>
                    <a:pt x="7" y="910"/>
                    <a:pt x="7" y="910"/>
                  </a:cubicBezTo>
                  <a:lnTo>
                    <a:pt x="2" y="887"/>
                  </a:lnTo>
                  <a:lnTo>
                    <a:pt x="0" y="859"/>
                  </a:lnTo>
                  <a:lnTo>
                    <a:pt x="1" y="827"/>
                  </a:lnTo>
                  <a:lnTo>
                    <a:pt x="5" y="792"/>
                  </a:lnTo>
                  <a:lnTo>
                    <a:pt x="11" y="754"/>
                  </a:lnTo>
                  <a:lnTo>
                    <a:pt x="20" y="713"/>
                  </a:lnTo>
                  <a:lnTo>
                    <a:pt x="32" y="669"/>
                  </a:lnTo>
                  <a:lnTo>
                    <a:pt x="45" y="622"/>
                  </a:lnTo>
                  <a:lnTo>
                    <a:pt x="60" y="573"/>
                  </a:lnTo>
                  <a:lnTo>
                    <a:pt x="77" y="522"/>
                  </a:lnTo>
                  <a:lnTo>
                    <a:pt x="96" y="468"/>
                  </a:lnTo>
                  <a:lnTo>
                    <a:pt x="115" y="413"/>
                  </a:lnTo>
                  <a:lnTo>
                    <a:pt x="137" y="356"/>
                  </a:lnTo>
                  <a:lnTo>
                    <a:pt x="182" y="238"/>
                  </a:lnTo>
                  <a:lnTo>
                    <a:pt x="229" y="116"/>
                  </a:lnTo>
                  <a:lnTo>
                    <a:pt x="265" y="26"/>
                  </a:lnTo>
                  <a:lnTo>
                    <a:pt x="298" y="38"/>
                  </a:lnTo>
                  <a:lnTo>
                    <a:pt x="262" y="129"/>
                  </a:lnTo>
                  <a:lnTo>
                    <a:pt x="215" y="251"/>
                  </a:lnTo>
                  <a:lnTo>
                    <a:pt x="170" y="368"/>
                  </a:lnTo>
                  <a:lnTo>
                    <a:pt x="149" y="425"/>
                  </a:lnTo>
                  <a:lnTo>
                    <a:pt x="129" y="480"/>
                  </a:lnTo>
                  <a:lnTo>
                    <a:pt x="111" y="533"/>
                  </a:lnTo>
                  <a:lnTo>
                    <a:pt x="94" y="584"/>
                  </a:lnTo>
                  <a:lnTo>
                    <a:pt x="79" y="632"/>
                  </a:lnTo>
                  <a:lnTo>
                    <a:pt x="66" y="678"/>
                  </a:lnTo>
                  <a:lnTo>
                    <a:pt x="55" y="721"/>
                  </a:lnTo>
                  <a:lnTo>
                    <a:pt x="46" y="760"/>
                  </a:lnTo>
                  <a:lnTo>
                    <a:pt x="40" y="796"/>
                  </a:lnTo>
                  <a:lnTo>
                    <a:pt x="36" y="829"/>
                  </a:lnTo>
                  <a:lnTo>
                    <a:pt x="35" y="856"/>
                  </a:lnTo>
                  <a:lnTo>
                    <a:pt x="37" y="880"/>
                  </a:lnTo>
                  <a:lnTo>
                    <a:pt x="41" y="902"/>
                  </a:lnTo>
                  <a:lnTo>
                    <a:pt x="41" y="900"/>
                  </a:lnTo>
                  <a:lnTo>
                    <a:pt x="48" y="919"/>
                  </a:lnTo>
                  <a:lnTo>
                    <a:pt x="46" y="916"/>
                  </a:lnTo>
                  <a:lnTo>
                    <a:pt x="56" y="933"/>
                  </a:lnTo>
                  <a:lnTo>
                    <a:pt x="55" y="930"/>
                  </a:lnTo>
                  <a:lnTo>
                    <a:pt x="66" y="944"/>
                  </a:lnTo>
                  <a:lnTo>
                    <a:pt x="64" y="942"/>
                  </a:lnTo>
                  <a:lnTo>
                    <a:pt x="76" y="953"/>
                  </a:lnTo>
                  <a:lnTo>
                    <a:pt x="74" y="952"/>
                  </a:lnTo>
                  <a:lnTo>
                    <a:pt x="88" y="960"/>
                  </a:lnTo>
                  <a:lnTo>
                    <a:pt x="101" y="967"/>
                  </a:lnTo>
                  <a:lnTo>
                    <a:pt x="116" y="973"/>
                  </a:lnTo>
                  <a:lnTo>
                    <a:pt x="149" y="982"/>
                  </a:lnTo>
                  <a:lnTo>
                    <a:pt x="184" y="989"/>
                  </a:lnTo>
                  <a:lnTo>
                    <a:pt x="215" y="997"/>
                  </a:lnTo>
                  <a:lnTo>
                    <a:pt x="231" y="999"/>
                  </a:lnTo>
                  <a:lnTo>
                    <a:pt x="229" y="999"/>
                  </a:lnTo>
                  <a:lnTo>
                    <a:pt x="244" y="999"/>
                  </a:lnTo>
                  <a:lnTo>
                    <a:pt x="261" y="996"/>
                  </a:lnTo>
                  <a:lnTo>
                    <a:pt x="278" y="991"/>
                  </a:lnTo>
                  <a:lnTo>
                    <a:pt x="319" y="977"/>
                  </a:lnTo>
                  <a:lnTo>
                    <a:pt x="361" y="959"/>
                  </a:lnTo>
                  <a:lnTo>
                    <a:pt x="404" y="943"/>
                  </a:lnTo>
                  <a:lnTo>
                    <a:pt x="425" y="937"/>
                  </a:lnTo>
                  <a:lnTo>
                    <a:pt x="447" y="933"/>
                  </a:lnTo>
                  <a:lnTo>
                    <a:pt x="466" y="931"/>
                  </a:lnTo>
                  <a:cubicBezTo>
                    <a:pt x="467" y="931"/>
                    <a:pt x="468" y="931"/>
                    <a:pt x="469" y="931"/>
                  </a:cubicBezTo>
                  <a:lnTo>
                    <a:pt x="486" y="933"/>
                  </a:lnTo>
                  <a:cubicBezTo>
                    <a:pt x="488" y="933"/>
                    <a:pt x="489" y="933"/>
                    <a:pt x="490" y="933"/>
                  </a:cubicBezTo>
                  <a:lnTo>
                    <a:pt x="507" y="938"/>
                  </a:lnTo>
                  <a:cubicBezTo>
                    <a:pt x="508" y="938"/>
                    <a:pt x="509" y="939"/>
                    <a:pt x="510" y="939"/>
                  </a:cubicBezTo>
                  <a:lnTo>
                    <a:pt x="526" y="948"/>
                  </a:lnTo>
                  <a:cubicBezTo>
                    <a:pt x="527" y="948"/>
                    <a:pt x="528" y="949"/>
                    <a:pt x="529" y="950"/>
                  </a:cubicBezTo>
                  <a:lnTo>
                    <a:pt x="545" y="964"/>
                  </a:lnTo>
                  <a:lnTo>
                    <a:pt x="560" y="982"/>
                  </a:lnTo>
                  <a:lnTo>
                    <a:pt x="574" y="1003"/>
                  </a:lnTo>
                  <a:lnTo>
                    <a:pt x="588" y="1026"/>
                  </a:lnTo>
                  <a:lnTo>
                    <a:pt x="600" y="1051"/>
                  </a:lnTo>
                  <a:lnTo>
                    <a:pt x="612" y="1078"/>
                  </a:lnTo>
                  <a:lnTo>
                    <a:pt x="634" y="1135"/>
                  </a:lnTo>
                  <a:lnTo>
                    <a:pt x="654" y="1195"/>
                  </a:lnTo>
                  <a:lnTo>
                    <a:pt x="671" y="1252"/>
                  </a:lnTo>
                  <a:lnTo>
                    <a:pt x="678" y="1280"/>
                  </a:lnTo>
                  <a:lnTo>
                    <a:pt x="686" y="1305"/>
                  </a:lnTo>
                  <a:lnTo>
                    <a:pt x="692" y="1329"/>
                  </a:lnTo>
                  <a:lnTo>
                    <a:pt x="698" y="1351"/>
                  </a:lnTo>
                  <a:lnTo>
                    <a:pt x="707" y="1389"/>
                  </a:lnTo>
                  <a:lnTo>
                    <a:pt x="713" y="1424"/>
                  </a:lnTo>
                  <a:lnTo>
                    <a:pt x="715" y="1455"/>
                  </a:lnTo>
                  <a:lnTo>
                    <a:pt x="716" y="1484"/>
                  </a:lnTo>
                  <a:lnTo>
                    <a:pt x="713" y="1538"/>
                  </a:lnTo>
                  <a:lnTo>
                    <a:pt x="711" y="1566"/>
                  </a:lnTo>
                  <a:lnTo>
                    <a:pt x="710" y="1595"/>
                  </a:lnTo>
                  <a:lnTo>
                    <a:pt x="709" y="1657"/>
                  </a:lnTo>
                  <a:lnTo>
                    <a:pt x="707" y="1720"/>
                  </a:lnTo>
                  <a:lnTo>
                    <a:pt x="704" y="1753"/>
                  </a:lnTo>
                  <a:lnTo>
                    <a:pt x="699" y="1788"/>
                  </a:lnTo>
                  <a:lnTo>
                    <a:pt x="693" y="1825"/>
                  </a:lnTo>
                  <a:lnTo>
                    <a:pt x="684" y="1866"/>
                  </a:lnTo>
                  <a:lnTo>
                    <a:pt x="673" y="1910"/>
                  </a:lnTo>
                  <a:lnTo>
                    <a:pt x="659" y="1957"/>
                  </a:lnTo>
                  <a:lnTo>
                    <a:pt x="644" y="2006"/>
                  </a:lnTo>
                  <a:lnTo>
                    <a:pt x="627" y="2058"/>
                  </a:lnTo>
                  <a:lnTo>
                    <a:pt x="608" y="2110"/>
                  </a:lnTo>
                  <a:lnTo>
                    <a:pt x="589" y="2164"/>
                  </a:lnTo>
                  <a:lnTo>
                    <a:pt x="549" y="2273"/>
                  </a:lnTo>
                  <a:close/>
                  <a:moveTo>
                    <a:pt x="78" y="169"/>
                  </a:moveTo>
                  <a:lnTo>
                    <a:pt x="295" y="0"/>
                  </a:lnTo>
                  <a:lnTo>
                    <a:pt x="336" y="271"/>
                  </a:lnTo>
                  <a:cubicBezTo>
                    <a:pt x="337" y="281"/>
                    <a:pt x="331" y="290"/>
                    <a:pt x="321" y="292"/>
                  </a:cubicBezTo>
                  <a:cubicBezTo>
                    <a:pt x="312" y="293"/>
                    <a:pt x="302" y="287"/>
                    <a:pt x="301" y="277"/>
                  </a:cubicBezTo>
                  <a:lnTo>
                    <a:pt x="264" y="34"/>
                  </a:lnTo>
                  <a:lnTo>
                    <a:pt x="292" y="46"/>
                  </a:lnTo>
                  <a:lnTo>
                    <a:pt x="100" y="197"/>
                  </a:lnTo>
                  <a:cubicBezTo>
                    <a:pt x="92" y="203"/>
                    <a:pt x="81" y="202"/>
                    <a:pt x="75" y="194"/>
                  </a:cubicBezTo>
                  <a:cubicBezTo>
                    <a:pt x="69" y="186"/>
                    <a:pt x="70" y="175"/>
                    <a:pt x="78" y="1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atin typeface="Bell MT" panose="02020503060305020303" pitchFamily="18" charset="0"/>
              </a:endParaRPr>
            </a:p>
          </p:txBody>
        </p:sp>
        <p:grpSp>
          <p:nvGrpSpPr>
            <p:cNvPr id="133" name="Groupe 132"/>
            <p:cNvGrpSpPr/>
            <p:nvPr/>
          </p:nvGrpSpPr>
          <p:grpSpPr>
            <a:xfrm>
              <a:off x="3441666" y="3058859"/>
              <a:ext cx="946762" cy="837845"/>
              <a:chOff x="1687976" y="2317190"/>
              <a:chExt cx="902317" cy="683407"/>
            </a:xfrm>
          </p:grpSpPr>
          <p:cxnSp>
            <p:nvCxnSpPr>
              <p:cNvPr id="136" name="Connecteur droit 135"/>
              <p:cNvCxnSpPr/>
              <p:nvPr/>
            </p:nvCxnSpPr>
            <p:spPr bwMode="auto">
              <a:xfrm>
                <a:off x="1870293" y="2317190"/>
                <a:ext cx="7200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37" name="Connecteur droit 136"/>
              <p:cNvCxnSpPr/>
              <p:nvPr/>
            </p:nvCxnSpPr>
            <p:spPr bwMode="auto">
              <a:xfrm>
                <a:off x="2590293" y="2317190"/>
                <a:ext cx="0" cy="68285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38" name="Connecteur droit 137"/>
              <p:cNvCxnSpPr/>
              <p:nvPr/>
            </p:nvCxnSpPr>
            <p:spPr bwMode="auto">
              <a:xfrm>
                <a:off x="1869830" y="2999009"/>
                <a:ext cx="7200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39" name="Connecteur droit 138"/>
              <p:cNvCxnSpPr/>
              <p:nvPr/>
            </p:nvCxnSpPr>
            <p:spPr bwMode="auto">
              <a:xfrm>
                <a:off x="1687976" y="2995834"/>
                <a:ext cx="180000" cy="158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cxnSp>
            <p:nvCxnSpPr>
              <p:cNvPr id="140" name="Connecteur droit 139"/>
              <p:cNvCxnSpPr/>
              <p:nvPr/>
            </p:nvCxnSpPr>
            <p:spPr bwMode="auto">
              <a:xfrm flipH="1">
                <a:off x="1687976" y="2317190"/>
                <a:ext cx="180000" cy="67864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</p:grpSp>
      </p:grpSp>
      <p:sp>
        <p:nvSpPr>
          <p:cNvPr id="141" name="Ellipse 140"/>
          <p:cNvSpPr>
            <a:spLocks noChangeAspect="1"/>
          </p:cNvSpPr>
          <p:nvPr/>
        </p:nvSpPr>
        <p:spPr bwMode="auto">
          <a:xfrm>
            <a:off x="4330750" y="3830791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2" name="Freeform 13"/>
          <p:cNvSpPr>
            <a:spLocks noChangeArrowheads="1"/>
          </p:cNvSpPr>
          <p:nvPr/>
        </p:nvSpPr>
        <p:spPr bwMode="auto">
          <a:xfrm>
            <a:off x="2268781" y="4842548"/>
            <a:ext cx="366713" cy="168275"/>
          </a:xfrm>
          <a:custGeom>
            <a:avLst/>
            <a:gdLst>
              <a:gd name="T0" fmla="+- 0 4828 4828"/>
              <a:gd name="T1" fmla="*/ T0 w 1018"/>
              <a:gd name="T2" fmla="+- 0 14543 14543"/>
              <a:gd name="T3" fmla="*/ 14543 h 468"/>
              <a:gd name="T4" fmla="+- 0 5336 4828"/>
              <a:gd name="T5" fmla="*/ T4 w 1018"/>
              <a:gd name="T6" fmla="+- 0 14699 14543"/>
              <a:gd name="T7" fmla="*/ 14699 h 468"/>
              <a:gd name="T8" fmla="+- 0 5845 4828"/>
              <a:gd name="T9" fmla="*/ T8 w 1018"/>
              <a:gd name="T10" fmla="+- 0 14543 14543"/>
              <a:gd name="T11" fmla="*/ 14543 h 468"/>
              <a:gd name="T12" fmla="+- 0 5845 4828"/>
              <a:gd name="T13" fmla="*/ T12 w 1018"/>
              <a:gd name="T14" fmla="+- 0 14543 14543"/>
              <a:gd name="T15" fmla="*/ 14543 h 468"/>
              <a:gd name="T16" fmla="+- 0 5845 4828"/>
              <a:gd name="T17" fmla="*/ T16 w 1018"/>
              <a:gd name="T18" fmla="+- 0 14854 14543"/>
              <a:gd name="T19" fmla="*/ 14854 h 468"/>
              <a:gd name="T20" fmla="+- 0 5845 4828"/>
              <a:gd name="T21" fmla="*/ T20 w 1018"/>
              <a:gd name="T22" fmla="+- 0 14854 14543"/>
              <a:gd name="T23" fmla="*/ 14854 h 468"/>
              <a:gd name="T24" fmla="+- 0 5336 4828"/>
              <a:gd name="T25" fmla="*/ T24 w 1018"/>
              <a:gd name="T26" fmla="+- 0 15010 14543"/>
              <a:gd name="T27" fmla="*/ 15010 h 468"/>
              <a:gd name="T28" fmla="+- 0 4828 4828"/>
              <a:gd name="T29" fmla="*/ T28 w 1018"/>
              <a:gd name="T30" fmla="+- 0 14854 14543"/>
              <a:gd name="T31" fmla="*/ 14854 h 468"/>
              <a:gd name="T32" fmla="+- 0 4828 4828"/>
              <a:gd name="T33" fmla="*/ T32 w 1018"/>
              <a:gd name="T34" fmla="+- 0 14854 14543"/>
              <a:gd name="T35" fmla="*/ 14854 h 4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1018" h="468">
                <a:moveTo>
                  <a:pt x="0" y="0"/>
                </a:moveTo>
                <a:cubicBezTo>
                  <a:pt x="0" y="86"/>
                  <a:pt x="227" y="156"/>
                  <a:pt x="508" y="156"/>
                </a:cubicBezTo>
                <a:cubicBezTo>
                  <a:pt x="789" y="156"/>
                  <a:pt x="1017" y="86"/>
                  <a:pt x="1017" y="0"/>
                </a:cubicBezTo>
                <a:lnTo>
                  <a:pt x="1017" y="0"/>
                </a:lnTo>
                <a:lnTo>
                  <a:pt x="1017" y="311"/>
                </a:lnTo>
                <a:cubicBezTo>
                  <a:pt x="1017" y="397"/>
                  <a:pt x="789" y="467"/>
                  <a:pt x="508" y="467"/>
                </a:cubicBezTo>
                <a:cubicBezTo>
                  <a:pt x="227" y="467"/>
                  <a:pt x="0" y="397"/>
                  <a:pt x="0" y="311"/>
                </a:cubicBezTo>
                <a:cubicBezTo>
                  <a:pt x="0" y="311"/>
                  <a:pt x="0" y="311"/>
                  <a:pt x="0" y="311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43" name="Freeform 13"/>
          <p:cNvSpPr>
            <a:spLocks noChangeArrowheads="1"/>
          </p:cNvSpPr>
          <p:nvPr/>
        </p:nvSpPr>
        <p:spPr bwMode="auto">
          <a:xfrm>
            <a:off x="2268781" y="4753648"/>
            <a:ext cx="366713" cy="168275"/>
          </a:xfrm>
          <a:custGeom>
            <a:avLst/>
            <a:gdLst>
              <a:gd name="T0" fmla="+- 0 4828 4828"/>
              <a:gd name="T1" fmla="*/ T0 w 1018"/>
              <a:gd name="T2" fmla="+- 0 14543 14543"/>
              <a:gd name="T3" fmla="*/ 14543 h 468"/>
              <a:gd name="T4" fmla="+- 0 5336 4828"/>
              <a:gd name="T5" fmla="*/ T4 w 1018"/>
              <a:gd name="T6" fmla="+- 0 14699 14543"/>
              <a:gd name="T7" fmla="*/ 14699 h 468"/>
              <a:gd name="T8" fmla="+- 0 5845 4828"/>
              <a:gd name="T9" fmla="*/ T8 w 1018"/>
              <a:gd name="T10" fmla="+- 0 14543 14543"/>
              <a:gd name="T11" fmla="*/ 14543 h 468"/>
              <a:gd name="T12" fmla="+- 0 5845 4828"/>
              <a:gd name="T13" fmla="*/ T12 w 1018"/>
              <a:gd name="T14" fmla="+- 0 14543 14543"/>
              <a:gd name="T15" fmla="*/ 14543 h 468"/>
              <a:gd name="T16" fmla="+- 0 5845 4828"/>
              <a:gd name="T17" fmla="*/ T16 w 1018"/>
              <a:gd name="T18" fmla="+- 0 14854 14543"/>
              <a:gd name="T19" fmla="*/ 14854 h 468"/>
              <a:gd name="T20" fmla="+- 0 5845 4828"/>
              <a:gd name="T21" fmla="*/ T20 w 1018"/>
              <a:gd name="T22" fmla="+- 0 14854 14543"/>
              <a:gd name="T23" fmla="*/ 14854 h 468"/>
              <a:gd name="T24" fmla="+- 0 5336 4828"/>
              <a:gd name="T25" fmla="*/ T24 w 1018"/>
              <a:gd name="T26" fmla="+- 0 15010 14543"/>
              <a:gd name="T27" fmla="*/ 15010 h 468"/>
              <a:gd name="T28" fmla="+- 0 4828 4828"/>
              <a:gd name="T29" fmla="*/ T28 w 1018"/>
              <a:gd name="T30" fmla="+- 0 14854 14543"/>
              <a:gd name="T31" fmla="*/ 14854 h 468"/>
              <a:gd name="T32" fmla="+- 0 4828 4828"/>
              <a:gd name="T33" fmla="*/ T32 w 1018"/>
              <a:gd name="T34" fmla="+- 0 14854 14543"/>
              <a:gd name="T35" fmla="*/ 14854 h 4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1018" h="468">
                <a:moveTo>
                  <a:pt x="0" y="0"/>
                </a:moveTo>
                <a:cubicBezTo>
                  <a:pt x="0" y="86"/>
                  <a:pt x="227" y="156"/>
                  <a:pt x="508" y="156"/>
                </a:cubicBezTo>
                <a:cubicBezTo>
                  <a:pt x="789" y="156"/>
                  <a:pt x="1017" y="86"/>
                  <a:pt x="1017" y="0"/>
                </a:cubicBezTo>
                <a:lnTo>
                  <a:pt x="1017" y="0"/>
                </a:lnTo>
                <a:lnTo>
                  <a:pt x="1017" y="311"/>
                </a:lnTo>
                <a:cubicBezTo>
                  <a:pt x="1017" y="397"/>
                  <a:pt x="789" y="467"/>
                  <a:pt x="508" y="467"/>
                </a:cubicBezTo>
                <a:cubicBezTo>
                  <a:pt x="227" y="467"/>
                  <a:pt x="0" y="397"/>
                  <a:pt x="0" y="311"/>
                </a:cubicBezTo>
                <a:cubicBezTo>
                  <a:pt x="0" y="311"/>
                  <a:pt x="0" y="311"/>
                  <a:pt x="0" y="311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44" name="Freeform 13"/>
          <p:cNvSpPr>
            <a:spLocks noChangeArrowheads="1"/>
          </p:cNvSpPr>
          <p:nvPr/>
        </p:nvSpPr>
        <p:spPr bwMode="auto">
          <a:xfrm>
            <a:off x="2268781" y="4664748"/>
            <a:ext cx="366713" cy="168275"/>
          </a:xfrm>
          <a:custGeom>
            <a:avLst/>
            <a:gdLst>
              <a:gd name="T0" fmla="+- 0 4828 4828"/>
              <a:gd name="T1" fmla="*/ T0 w 1018"/>
              <a:gd name="T2" fmla="+- 0 14543 14543"/>
              <a:gd name="T3" fmla="*/ 14543 h 468"/>
              <a:gd name="T4" fmla="+- 0 5336 4828"/>
              <a:gd name="T5" fmla="*/ T4 w 1018"/>
              <a:gd name="T6" fmla="+- 0 14699 14543"/>
              <a:gd name="T7" fmla="*/ 14699 h 468"/>
              <a:gd name="T8" fmla="+- 0 5845 4828"/>
              <a:gd name="T9" fmla="*/ T8 w 1018"/>
              <a:gd name="T10" fmla="+- 0 14543 14543"/>
              <a:gd name="T11" fmla="*/ 14543 h 468"/>
              <a:gd name="T12" fmla="+- 0 5845 4828"/>
              <a:gd name="T13" fmla="*/ T12 w 1018"/>
              <a:gd name="T14" fmla="+- 0 14543 14543"/>
              <a:gd name="T15" fmla="*/ 14543 h 468"/>
              <a:gd name="T16" fmla="+- 0 5845 4828"/>
              <a:gd name="T17" fmla="*/ T16 w 1018"/>
              <a:gd name="T18" fmla="+- 0 14854 14543"/>
              <a:gd name="T19" fmla="*/ 14854 h 468"/>
              <a:gd name="T20" fmla="+- 0 5845 4828"/>
              <a:gd name="T21" fmla="*/ T20 w 1018"/>
              <a:gd name="T22" fmla="+- 0 14854 14543"/>
              <a:gd name="T23" fmla="*/ 14854 h 468"/>
              <a:gd name="T24" fmla="+- 0 5336 4828"/>
              <a:gd name="T25" fmla="*/ T24 w 1018"/>
              <a:gd name="T26" fmla="+- 0 15010 14543"/>
              <a:gd name="T27" fmla="*/ 15010 h 468"/>
              <a:gd name="T28" fmla="+- 0 4828 4828"/>
              <a:gd name="T29" fmla="*/ T28 w 1018"/>
              <a:gd name="T30" fmla="+- 0 14854 14543"/>
              <a:gd name="T31" fmla="*/ 14854 h 468"/>
              <a:gd name="T32" fmla="+- 0 4828 4828"/>
              <a:gd name="T33" fmla="*/ T32 w 1018"/>
              <a:gd name="T34" fmla="+- 0 14854 14543"/>
              <a:gd name="T35" fmla="*/ 14854 h 4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1018" h="468">
                <a:moveTo>
                  <a:pt x="0" y="0"/>
                </a:moveTo>
                <a:cubicBezTo>
                  <a:pt x="0" y="86"/>
                  <a:pt x="227" y="156"/>
                  <a:pt x="508" y="156"/>
                </a:cubicBezTo>
                <a:cubicBezTo>
                  <a:pt x="789" y="156"/>
                  <a:pt x="1017" y="86"/>
                  <a:pt x="1017" y="0"/>
                </a:cubicBezTo>
                <a:lnTo>
                  <a:pt x="1017" y="0"/>
                </a:lnTo>
                <a:lnTo>
                  <a:pt x="1017" y="311"/>
                </a:lnTo>
                <a:cubicBezTo>
                  <a:pt x="1017" y="397"/>
                  <a:pt x="789" y="467"/>
                  <a:pt x="508" y="467"/>
                </a:cubicBezTo>
                <a:cubicBezTo>
                  <a:pt x="227" y="467"/>
                  <a:pt x="0" y="397"/>
                  <a:pt x="0" y="311"/>
                </a:cubicBezTo>
                <a:cubicBezTo>
                  <a:pt x="0" y="311"/>
                  <a:pt x="0" y="311"/>
                  <a:pt x="0" y="311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45" name="Freeform 13"/>
          <p:cNvSpPr>
            <a:spLocks noChangeArrowheads="1"/>
          </p:cNvSpPr>
          <p:nvPr/>
        </p:nvSpPr>
        <p:spPr bwMode="auto">
          <a:xfrm>
            <a:off x="2268781" y="4569498"/>
            <a:ext cx="366713" cy="168275"/>
          </a:xfrm>
          <a:custGeom>
            <a:avLst/>
            <a:gdLst>
              <a:gd name="T0" fmla="+- 0 4828 4828"/>
              <a:gd name="T1" fmla="*/ T0 w 1018"/>
              <a:gd name="T2" fmla="+- 0 14543 14543"/>
              <a:gd name="T3" fmla="*/ 14543 h 468"/>
              <a:gd name="T4" fmla="+- 0 5336 4828"/>
              <a:gd name="T5" fmla="*/ T4 w 1018"/>
              <a:gd name="T6" fmla="+- 0 14699 14543"/>
              <a:gd name="T7" fmla="*/ 14699 h 468"/>
              <a:gd name="T8" fmla="+- 0 5845 4828"/>
              <a:gd name="T9" fmla="*/ T8 w 1018"/>
              <a:gd name="T10" fmla="+- 0 14543 14543"/>
              <a:gd name="T11" fmla="*/ 14543 h 468"/>
              <a:gd name="T12" fmla="+- 0 5845 4828"/>
              <a:gd name="T13" fmla="*/ T12 w 1018"/>
              <a:gd name="T14" fmla="+- 0 14543 14543"/>
              <a:gd name="T15" fmla="*/ 14543 h 468"/>
              <a:gd name="T16" fmla="+- 0 5845 4828"/>
              <a:gd name="T17" fmla="*/ T16 w 1018"/>
              <a:gd name="T18" fmla="+- 0 14854 14543"/>
              <a:gd name="T19" fmla="*/ 14854 h 468"/>
              <a:gd name="T20" fmla="+- 0 5845 4828"/>
              <a:gd name="T21" fmla="*/ T20 w 1018"/>
              <a:gd name="T22" fmla="+- 0 14854 14543"/>
              <a:gd name="T23" fmla="*/ 14854 h 468"/>
              <a:gd name="T24" fmla="+- 0 5336 4828"/>
              <a:gd name="T25" fmla="*/ T24 w 1018"/>
              <a:gd name="T26" fmla="+- 0 15010 14543"/>
              <a:gd name="T27" fmla="*/ 15010 h 468"/>
              <a:gd name="T28" fmla="+- 0 4828 4828"/>
              <a:gd name="T29" fmla="*/ T28 w 1018"/>
              <a:gd name="T30" fmla="+- 0 14854 14543"/>
              <a:gd name="T31" fmla="*/ 14854 h 468"/>
              <a:gd name="T32" fmla="+- 0 4828 4828"/>
              <a:gd name="T33" fmla="*/ T32 w 1018"/>
              <a:gd name="T34" fmla="+- 0 14854 14543"/>
              <a:gd name="T35" fmla="*/ 14854 h 4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1018" h="468">
                <a:moveTo>
                  <a:pt x="0" y="0"/>
                </a:moveTo>
                <a:cubicBezTo>
                  <a:pt x="0" y="86"/>
                  <a:pt x="227" y="156"/>
                  <a:pt x="508" y="156"/>
                </a:cubicBezTo>
                <a:cubicBezTo>
                  <a:pt x="789" y="156"/>
                  <a:pt x="1017" y="86"/>
                  <a:pt x="1017" y="0"/>
                </a:cubicBezTo>
                <a:lnTo>
                  <a:pt x="1017" y="0"/>
                </a:lnTo>
                <a:lnTo>
                  <a:pt x="1017" y="311"/>
                </a:lnTo>
                <a:cubicBezTo>
                  <a:pt x="1017" y="397"/>
                  <a:pt x="789" y="467"/>
                  <a:pt x="508" y="467"/>
                </a:cubicBezTo>
                <a:cubicBezTo>
                  <a:pt x="227" y="467"/>
                  <a:pt x="0" y="397"/>
                  <a:pt x="0" y="311"/>
                </a:cubicBezTo>
                <a:cubicBezTo>
                  <a:pt x="0" y="311"/>
                  <a:pt x="0" y="311"/>
                  <a:pt x="0" y="311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Bell MT" panose="02020503060305020303" pitchFamily="18" charset="0"/>
            </a:endParaRPr>
          </a:p>
        </p:txBody>
      </p:sp>
      <p:sp>
        <p:nvSpPr>
          <p:cNvPr id="14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442200" y="6669942"/>
            <a:ext cx="1619250" cy="179388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0E1FE852-9AAD-40BE-8295-AF26D2A4ABA6}" type="slidenum">
              <a:rPr lang="en-US" sz="1100" smtClean="0">
                <a:latin typeface="Bell MT" panose="02020503060305020303" pitchFamily="18" charset="0"/>
              </a:rPr>
              <a:pPr algn="r">
                <a:defRPr/>
              </a:pPr>
              <a:t>9</a:t>
            </a:fld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147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85725" y="6669942"/>
            <a:ext cx="1619250" cy="1793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1100" dirty="0" smtClean="0">
                <a:latin typeface="Bell MT" panose="02020503060305020303" pitchFamily="18" charset="0"/>
              </a:rPr>
              <a:t>November 28</a:t>
            </a:r>
            <a:r>
              <a:rPr lang="en-US" sz="1100" baseline="30000" dirty="0" smtClean="0">
                <a:latin typeface="Bell MT" panose="02020503060305020303" pitchFamily="18" charset="0"/>
              </a:rPr>
              <a:t>th</a:t>
            </a:r>
            <a:r>
              <a:rPr lang="en-US" sz="1100" dirty="0" smtClean="0">
                <a:latin typeface="Bell MT" panose="02020503060305020303" pitchFamily="18" charset="0"/>
              </a:rPr>
              <a:t>, 2013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148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1782763" y="6669942"/>
            <a:ext cx="5578475" cy="1793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1100" dirty="0" smtClean="0">
                <a:latin typeface="Bell MT" panose="02020503060305020303" pitchFamily="18" charset="0"/>
              </a:rPr>
              <a:t>– Two-Phase CO</a:t>
            </a:r>
            <a:r>
              <a:rPr lang="en-US" sz="1100" baseline="-25000" dirty="0" smtClean="0">
                <a:latin typeface="Bell MT" panose="02020503060305020303" pitchFamily="18" charset="0"/>
              </a:rPr>
              <a:t>2</a:t>
            </a:r>
            <a:r>
              <a:rPr lang="en-US" sz="1100" dirty="0" smtClean="0">
                <a:latin typeface="Bell MT" panose="02020503060305020303" pitchFamily="18" charset="0"/>
              </a:rPr>
              <a:t> Cooling – </a:t>
            </a:r>
            <a:endParaRPr lang="en-US" sz="1100" dirty="0">
              <a:latin typeface="Bell MT" panose="02020503060305020303" pitchFamily="18" charset="0"/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1258774" y="4457371"/>
            <a:ext cx="856004" cy="338554"/>
          </a:xfrm>
          <a:prstGeom prst="rect">
            <a:avLst/>
          </a:prstGeom>
          <a:solidFill>
            <a:srgbClr val="E60000"/>
          </a:solidFill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Heating</a:t>
            </a:r>
            <a:endParaRPr lang="en-US" sz="16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596132" y="3694278"/>
            <a:ext cx="1697901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16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Increase</a:t>
            </a:r>
            <a:r>
              <a:rPr lang="fr-FR" sz="1600" dirty="0" smtClean="0">
                <a:solidFill>
                  <a:srgbClr val="000099"/>
                </a:solidFill>
                <a:latin typeface="Bell MT" panose="02020503060305020303" pitchFamily="18" charset="0"/>
              </a:rPr>
              <a:t> pressure </a:t>
            </a:r>
          </a:p>
          <a:p>
            <a:pPr algn="ctr"/>
            <a:r>
              <a:rPr lang="fr-FR" sz="1600" dirty="0" smtClean="0">
                <a:solidFill>
                  <a:srgbClr val="000099"/>
                </a:solidFill>
                <a:latin typeface="Bell MT" panose="02020503060305020303" pitchFamily="18" charset="0"/>
              </a:rPr>
              <a:t>of saturation</a:t>
            </a:r>
            <a:endParaRPr lang="en-US" sz="16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cxnSp>
        <p:nvCxnSpPr>
          <p:cNvPr id="117" name="Connecteur droit avec flèche 116"/>
          <p:cNvCxnSpPr/>
          <p:nvPr/>
        </p:nvCxnSpPr>
        <p:spPr bwMode="auto">
          <a:xfrm flipV="1">
            <a:off x="3487189" y="773389"/>
            <a:ext cx="0" cy="3528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Connecteur droit avec flèche 117"/>
          <p:cNvCxnSpPr/>
          <p:nvPr/>
        </p:nvCxnSpPr>
        <p:spPr bwMode="auto">
          <a:xfrm>
            <a:off x="3492864" y="4294812"/>
            <a:ext cx="4860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2" name="ZoneTexte 121"/>
          <p:cNvSpPr txBox="1"/>
          <p:nvPr/>
        </p:nvSpPr>
        <p:spPr>
          <a:xfrm>
            <a:off x="8165847" y="6419463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rgbClr val="0000FF"/>
                </a:solidFill>
                <a:latin typeface="Bell MT" panose="02020503060305020303" pitchFamily="18" charset="0"/>
              </a:rPr>
              <a:t>bart@nikhef.nl</a:t>
            </a:r>
            <a:endParaRPr lang="en-US" sz="1000" dirty="0">
              <a:solidFill>
                <a:srgbClr val="0000FF"/>
              </a:solidFill>
              <a:latin typeface="Bell MT" panose="02020503060305020303" pitchFamily="18" charset="0"/>
            </a:endParaRPr>
          </a:p>
        </p:txBody>
      </p:sp>
      <p:sp>
        <p:nvSpPr>
          <p:cNvPr id="123" name="Text Box 84"/>
          <p:cNvSpPr txBox="1">
            <a:spLocks noChangeArrowheads="1"/>
          </p:cNvSpPr>
          <p:nvPr/>
        </p:nvSpPr>
        <p:spPr bwMode="auto">
          <a:xfrm>
            <a:off x="3480581" y="3948174"/>
            <a:ext cx="135952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1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25" name="Text Box 81"/>
          <p:cNvSpPr txBox="1">
            <a:spLocks noChangeArrowheads="1"/>
          </p:cNvSpPr>
          <p:nvPr/>
        </p:nvSpPr>
        <p:spPr bwMode="auto">
          <a:xfrm>
            <a:off x="4493718" y="3700524"/>
            <a:ext cx="2732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4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&amp;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5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cxnSp>
        <p:nvCxnSpPr>
          <p:cNvPr id="135" name="Connecteur droit avec flèche 134"/>
          <p:cNvCxnSpPr>
            <a:stCxn id="149" idx="0"/>
          </p:cNvCxnSpPr>
          <p:nvPr/>
        </p:nvCxnSpPr>
        <p:spPr bwMode="auto">
          <a:xfrm flipH="1" flipV="1">
            <a:off x="4438750" y="3938649"/>
            <a:ext cx="501610" cy="5429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9" name="ZoneTexte 148"/>
          <p:cNvSpPr txBox="1"/>
          <p:nvPr/>
        </p:nvSpPr>
        <p:spPr>
          <a:xfrm>
            <a:off x="3501903" y="4481587"/>
            <a:ext cx="2876914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Detector: </a:t>
            </a:r>
            <a:r>
              <a:rPr lang="fr-FR" sz="1600" dirty="0" err="1">
                <a:solidFill>
                  <a:srgbClr val="000099"/>
                </a:solidFill>
                <a:latin typeface="Bell MT" panose="02020503060305020303" pitchFamily="18" charset="0"/>
              </a:rPr>
              <a:t>f</a:t>
            </a:r>
            <a:r>
              <a:rPr lang="fr-FR" sz="1600" dirty="0" err="1" smtClean="0">
                <a:solidFill>
                  <a:srgbClr val="000099"/>
                </a:solidFill>
                <a:latin typeface="Bell MT" panose="02020503060305020303" pitchFamily="18" charset="0"/>
              </a:rPr>
              <a:t>ollows</a:t>
            </a:r>
            <a:r>
              <a:rPr lang="fr-FR" sz="1600" dirty="0" smtClean="0">
                <a:solidFill>
                  <a:srgbClr val="000099"/>
                </a:solidFill>
                <a:latin typeface="Bell MT" panose="02020503060305020303" pitchFamily="18" charset="0"/>
              </a:rPr>
              <a:t> saturation line</a:t>
            </a:r>
            <a:endParaRPr lang="en-US" sz="1600" dirty="0">
              <a:solidFill>
                <a:srgbClr val="000099"/>
              </a:solidFill>
              <a:latin typeface="Bell MT" panose="02020503060305020303" pitchFamily="18" charset="0"/>
            </a:endParaRPr>
          </a:p>
        </p:txBody>
      </p:sp>
      <p:sp>
        <p:nvSpPr>
          <p:cNvPr id="114" name="Text Box 25"/>
          <p:cNvSpPr txBox="1">
            <a:spLocks noChangeArrowheads="1"/>
          </p:cNvSpPr>
          <p:nvPr/>
        </p:nvSpPr>
        <p:spPr bwMode="auto">
          <a:xfrm>
            <a:off x="5735428" y="6093724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3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  <p:sp>
        <p:nvSpPr>
          <p:cNvPr id="124" name="Text Box 25"/>
          <p:cNvSpPr txBox="1">
            <a:spLocks noChangeArrowheads="1"/>
          </p:cNvSpPr>
          <p:nvPr/>
        </p:nvSpPr>
        <p:spPr bwMode="auto">
          <a:xfrm>
            <a:off x="6128675" y="6093724"/>
            <a:ext cx="2095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ll MT" panose="02020503060305020303" pitchFamily="18" charset="0"/>
                <a:ea typeface="Arial" panose="020B0604020202020204" pitchFamily="34" charset="0"/>
              </a:rPr>
              <a:t>4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>
            <a:latin typeface="Bell MT" panose="02020503060305020303" pitchFamily="18" charset="0"/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45069</TotalTime>
  <Words>998</Words>
  <Application>Microsoft Office PowerPoint</Application>
  <PresentationFormat>Affichage à l'écran (4:3)</PresentationFormat>
  <Paragraphs>411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Modèle par défaut</vt:lpstr>
      <vt:lpstr>Présentation PowerPoint</vt:lpstr>
      <vt:lpstr>Overview</vt:lpstr>
      <vt:lpstr>Comparison of refrigerants vs. CO2</vt:lpstr>
      <vt:lpstr>Why CO2 cooling?</vt:lpstr>
      <vt:lpstr>Cooling tube</vt:lpstr>
      <vt:lpstr>How to evaporate liquid CO2 in your detector?</vt:lpstr>
      <vt:lpstr>2-Phase Accumulator Controlled Loop</vt:lpstr>
      <vt:lpstr>2-Phase Accumulator Controlled Loop</vt:lpstr>
      <vt:lpstr>2-Phase Accumulator Controlled Loop</vt:lpstr>
      <vt:lpstr>2-Phase Accumulator Controlled Loop</vt:lpstr>
      <vt:lpstr>2-Phase Accumulator Controlled Loop</vt:lpstr>
      <vt:lpstr>2-Phase Accumulator Controlled Loop</vt:lpstr>
      <vt:lpstr>Traci Project</vt:lpstr>
      <vt:lpstr>Traci performance </vt:lpstr>
      <vt:lpstr>Large Prototype Micromegas TPC for ILC</vt:lpstr>
      <vt:lpstr>Micromegas Module of the LP-TPC</vt:lpstr>
      <vt:lpstr>Air Cooling for the Micromegas Module</vt:lpstr>
      <vt:lpstr>2P-CO2 Cooling for ILC-TPC Micromegas LP</vt:lpstr>
      <vt:lpstr>7 modules in serial 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test of the Micromegas ILC-TPC Large Prototype</dc:title>
  <dc:subject>MPGD2009</dc:subject>
  <dc:creator>David Attié</dc:creator>
  <cp:lastModifiedBy>ATTIE David</cp:lastModifiedBy>
  <cp:revision>3078</cp:revision>
  <dcterms:created xsi:type="dcterms:W3CDTF">1601-01-01T00:00:00Z</dcterms:created>
  <dcterms:modified xsi:type="dcterms:W3CDTF">2013-11-28T14:33:53Z</dcterms:modified>
</cp:coreProperties>
</file>