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26" r:id="rId2"/>
    <p:sldId id="371" r:id="rId3"/>
    <p:sldId id="454" r:id="rId4"/>
    <p:sldId id="404" r:id="rId5"/>
    <p:sldId id="437" r:id="rId6"/>
    <p:sldId id="446" r:id="rId7"/>
    <p:sldId id="442" r:id="rId8"/>
    <p:sldId id="455" r:id="rId9"/>
    <p:sldId id="439" r:id="rId10"/>
    <p:sldId id="436" r:id="rId11"/>
    <p:sldId id="440" r:id="rId12"/>
    <p:sldId id="447" r:id="rId13"/>
    <p:sldId id="449" r:id="rId14"/>
    <p:sldId id="456" r:id="rId15"/>
    <p:sldId id="450" r:id="rId16"/>
    <p:sldId id="451" r:id="rId17"/>
    <p:sldId id="452" r:id="rId18"/>
    <p:sldId id="458" r:id="rId19"/>
    <p:sldId id="457" r:id="rId20"/>
    <p:sldId id="369" r:id="rId21"/>
  </p:sldIdLst>
  <p:sldSz cx="9144000" cy="6858000" type="screen4x3"/>
  <p:notesSz cx="9906000" cy="68834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48F52B"/>
    <a:srgbClr val="AEAEE4"/>
    <a:srgbClr val="B0DBDE"/>
    <a:srgbClr val="FF99FF"/>
    <a:srgbClr val="A808A8"/>
    <a:srgbClr val="A8D8DC"/>
    <a:srgbClr val="FF9FE6"/>
    <a:srgbClr val="A9A9A9"/>
    <a:srgbClr val="FFA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9" autoAdjust="0"/>
    <p:restoredTop sz="93191" autoAdjust="0"/>
  </p:normalViewPr>
  <p:slideViewPr>
    <p:cSldViewPr>
      <p:cViewPr varScale="1">
        <p:scale>
          <a:sx n="64" d="100"/>
          <a:sy n="64" d="100"/>
        </p:scale>
        <p:origin x="-7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-1434" y="-84"/>
      </p:cViewPr>
      <p:guideLst>
        <p:guide orient="horz" pos="2168"/>
        <p:guide pos="3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0225" y="0"/>
            <a:ext cx="429418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38913"/>
            <a:ext cx="4292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0225" y="6538913"/>
            <a:ext cx="429418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39" tIns="47969" rIns="95939" bIns="47969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63E9393-5BD0-41A8-B8D8-B832BA7FE13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054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11813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0D74598-4E9A-4BA3-B7FD-ECFCDC4A429E}" type="datetimeFigureOut">
              <a:rPr lang="fr-FR"/>
              <a:pPr>
                <a:defRPr/>
              </a:pPr>
              <a:t>27/11/2013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321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0600" y="3270250"/>
            <a:ext cx="7924800" cy="3097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37325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11813" y="6537325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0CC52DA-1B78-4804-8F0A-9D035E3950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758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CC52DA-1B78-4804-8F0A-9D035E3950EA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894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250825" y="0"/>
            <a:ext cx="504825" cy="68580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DC4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0" y="0"/>
            <a:ext cx="250825" cy="6858000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 rot="16200000">
            <a:off x="-3304381" y="3282156"/>
            <a:ext cx="6858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rIns="180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fr-FR" sz="1300" dirty="0" err="1" smtClean="0">
                <a:solidFill>
                  <a:schemeClr val="bg1"/>
                </a:solidFill>
                <a:latin typeface="Calibri" pitchFamily="34" charset="0"/>
              </a:rPr>
              <a:t>Carbon-aluminum</a:t>
            </a:r>
            <a:r>
              <a:rPr lang="fr-FR" sz="1300" dirty="0" smtClean="0">
                <a:solidFill>
                  <a:schemeClr val="bg1"/>
                </a:solidFill>
                <a:latin typeface="Calibri" pitchFamily="34" charset="0"/>
              </a:rPr>
              <a:t> composite structures</a:t>
            </a:r>
            <a:r>
              <a:rPr lang="fr-FR" sz="1300" baseline="0" dirty="0" smtClean="0">
                <a:solidFill>
                  <a:schemeClr val="bg1"/>
                </a:solidFill>
                <a:latin typeface="Calibri" pitchFamily="34" charset="0"/>
              </a:rPr>
              <a:t> for the </a:t>
            </a:r>
            <a:r>
              <a:rPr lang="fr-FR" sz="1300" dirty="0" smtClean="0">
                <a:solidFill>
                  <a:schemeClr val="bg1"/>
                </a:solidFill>
                <a:latin typeface="Calibri" pitchFamily="34" charset="0"/>
              </a:rPr>
              <a:t>TPC</a:t>
            </a:r>
            <a:r>
              <a:rPr lang="en-US" sz="1300" dirty="0" smtClean="0">
                <a:solidFill>
                  <a:schemeClr val="bg1"/>
                </a:solidFill>
                <a:latin typeface="Calibri" pitchFamily="34" charset="0"/>
              </a:rPr>
              <a:t>, 28</a:t>
            </a:r>
            <a:r>
              <a:rPr lang="en-US" sz="1300" dirty="0" smtClean="0">
                <a:solidFill>
                  <a:srgbClr val="FFC000"/>
                </a:solidFill>
                <a:latin typeface="Calibri" pitchFamily="34" charset="0"/>
              </a:rPr>
              <a:t>11</a:t>
            </a:r>
            <a:r>
              <a:rPr lang="en-US" sz="1300" dirty="0" smtClean="0">
                <a:solidFill>
                  <a:schemeClr val="bg1"/>
                </a:solidFill>
                <a:latin typeface="Calibri" pitchFamily="34" charset="0"/>
              </a:rPr>
              <a:t>2013, Pierre Manil, </a:t>
            </a:r>
            <a:fld id="{DE509316-9AF9-499D-9E3C-B7D01D97DFE9}" type="slidenum">
              <a:rPr lang="en-US" sz="1300" smtClean="0">
                <a:solidFill>
                  <a:srgbClr val="FFCC00"/>
                </a:solidFill>
                <a:latin typeface="Calibri" pitchFamily="34" charset="0"/>
              </a:rPr>
              <a:pPr eaLnBrk="1" hangingPunct="1">
                <a:spcBef>
                  <a:spcPct val="50000"/>
                </a:spcBef>
                <a:defRPr/>
              </a:pPr>
              <a:t>‹N°›</a:t>
            </a:fld>
            <a:endParaRPr lang="en-US" sz="1300" baseline="-25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1042988" y="4581525"/>
            <a:ext cx="8101012" cy="381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C1C1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 b="1"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42988" y="0"/>
            <a:ext cx="8101012" cy="45815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dirty="0" smtClean="0"/>
              <a:t>Title</a:t>
            </a:r>
            <a:endParaRPr lang="en-US" noProof="0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5013325"/>
            <a:ext cx="8101012" cy="1844675"/>
          </a:xfrm>
        </p:spPr>
        <p:txBody>
          <a:bodyPr/>
          <a:lstStyle>
            <a:lvl1pPr marL="0" indent="0" algn="ctr">
              <a:spcBef>
                <a:spcPct val="0"/>
              </a:spcBef>
              <a:buFontTx/>
              <a:buNone/>
              <a:defRPr sz="2400"/>
            </a:lvl1pPr>
          </a:lstStyle>
          <a:p>
            <a:r>
              <a:rPr lang="fr-FR"/>
              <a:t>Author</a:t>
            </a:r>
          </a:p>
          <a:p>
            <a:r>
              <a:rPr lang="fr-FR"/>
              <a:t>Lab</a:t>
            </a:r>
          </a:p>
          <a:p>
            <a:r>
              <a:rPr lang="fr-FR"/>
              <a:t>Date</a:t>
            </a:r>
          </a:p>
        </p:txBody>
      </p:sp>
      <p:pic>
        <p:nvPicPr>
          <p:cNvPr id="9" name="Image 5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2400" y="254013"/>
            <a:ext cx="726782" cy="7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454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400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19938" y="0"/>
            <a:ext cx="2024062" cy="68580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42988" y="0"/>
            <a:ext cx="5924550" cy="68580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76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err="1" smtClean="0"/>
              <a:t>Cliquez</a:t>
            </a:r>
            <a:r>
              <a:rPr lang="en-US" noProof="0" dirty="0" smtClean="0"/>
              <a:t> pour modifier les styles du </a:t>
            </a:r>
            <a:r>
              <a:rPr lang="en-US" noProof="0" dirty="0" err="1" smtClean="0"/>
              <a:t>texte</a:t>
            </a:r>
            <a:r>
              <a:rPr lang="en-US" noProof="0" dirty="0" smtClean="0"/>
              <a:t> du masque</a:t>
            </a:r>
          </a:p>
          <a:p>
            <a:pPr lvl="1"/>
            <a:r>
              <a:rPr lang="en-US" noProof="0" dirty="0" err="1" smtClean="0"/>
              <a:t>Deuxième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Troisième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Quatrième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Cinquième</a:t>
            </a:r>
            <a:r>
              <a:rPr lang="en-US" noProof="0" dirty="0" smtClean="0"/>
              <a:t> </a:t>
            </a:r>
            <a:r>
              <a:rPr lang="en-US" noProof="0" dirty="0" err="1" smtClean="0"/>
              <a:t>niveau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600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9438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42988" y="1268413"/>
            <a:ext cx="3973512" cy="558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68900" y="1268413"/>
            <a:ext cx="3975100" cy="558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39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1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87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223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9562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57431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0"/>
            <a:ext cx="810101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1268413"/>
            <a:ext cx="8101012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Level 1</a:t>
            </a:r>
          </a:p>
          <a:p>
            <a:pPr lvl="1"/>
            <a:r>
              <a:rPr lang="en-US" smtClean="0"/>
              <a:t>Level 2</a:t>
            </a:r>
          </a:p>
          <a:p>
            <a:pPr lvl="2"/>
            <a:r>
              <a:rPr lang="en-US" smtClean="0"/>
              <a:t>Level 3</a:t>
            </a: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0" y="0"/>
            <a:ext cx="250825" cy="6858000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0" name="Text Box 10"/>
          <p:cNvSpPr txBox="1">
            <a:spLocks noChangeArrowheads="1"/>
          </p:cNvSpPr>
          <p:nvPr/>
        </p:nvSpPr>
        <p:spPr bwMode="auto">
          <a:xfrm rot="-5400000">
            <a:off x="-3304381" y="3282156"/>
            <a:ext cx="6858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rIns="180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fr-FR" sz="1300" dirty="0" err="1" smtClean="0">
                <a:solidFill>
                  <a:schemeClr val="bg1"/>
                </a:solidFill>
                <a:latin typeface="Calibri" pitchFamily="34" charset="0"/>
              </a:rPr>
              <a:t>Carbon-aluminum</a:t>
            </a:r>
            <a:r>
              <a:rPr lang="fr-FR" sz="1300" dirty="0" smtClean="0">
                <a:solidFill>
                  <a:schemeClr val="bg1"/>
                </a:solidFill>
                <a:latin typeface="Calibri" pitchFamily="34" charset="0"/>
              </a:rPr>
              <a:t> composite structures</a:t>
            </a:r>
            <a:r>
              <a:rPr lang="fr-FR" sz="1300" baseline="0" dirty="0" smtClean="0">
                <a:solidFill>
                  <a:schemeClr val="bg1"/>
                </a:solidFill>
                <a:latin typeface="Calibri" pitchFamily="34" charset="0"/>
              </a:rPr>
              <a:t> for the </a:t>
            </a:r>
            <a:r>
              <a:rPr lang="fr-FR" sz="1300" dirty="0" smtClean="0">
                <a:solidFill>
                  <a:schemeClr val="bg1"/>
                </a:solidFill>
                <a:latin typeface="Calibri" pitchFamily="34" charset="0"/>
              </a:rPr>
              <a:t>TPC</a:t>
            </a:r>
            <a:r>
              <a:rPr lang="en-US" sz="1300" dirty="0" smtClean="0">
                <a:solidFill>
                  <a:schemeClr val="bg1"/>
                </a:solidFill>
                <a:latin typeface="Calibri" pitchFamily="34" charset="0"/>
              </a:rPr>
              <a:t>, 28</a:t>
            </a:r>
            <a:r>
              <a:rPr lang="en-US" sz="1300" dirty="0" smtClean="0">
                <a:solidFill>
                  <a:srgbClr val="FFC000"/>
                </a:solidFill>
                <a:latin typeface="Calibri" pitchFamily="34" charset="0"/>
              </a:rPr>
              <a:t>11</a:t>
            </a:r>
            <a:r>
              <a:rPr lang="en-US" sz="1300" dirty="0" smtClean="0">
                <a:solidFill>
                  <a:schemeClr val="bg1"/>
                </a:solidFill>
                <a:latin typeface="Calibri" pitchFamily="34" charset="0"/>
              </a:rPr>
              <a:t>2013, Pierre Manil, </a:t>
            </a:r>
            <a:fld id="{DE509316-9AF9-499D-9E3C-B7D01D97DFE9}" type="slidenum">
              <a:rPr lang="en-US" sz="1300" smtClean="0">
                <a:solidFill>
                  <a:srgbClr val="FFCC00"/>
                </a:solidFill>
                <a:latin typeface="Calibri" pitchFamily="34" charset="0"/>
              </a:rPr>
              <a:pPr eaLnBrk="1" hangingPunct="1">
                <a:spcBef>
                  <a:spcPct val="50000"/>
                </a:spcBef>
                <a:defRPr/>
              </a:pPr>
              <a:t>‹N°›</a:t>
            </a:fld>
            <a:endParaRPr lang="en-US" sz="1300" baseline="-250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1042988" y="836613"/>
            <a:ext cx="8101012" cy="381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C1C1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400" b="1">
              <a:latin typeface="Tahoma" pitchFamily="34" charset="0"/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5000"/>
        </a:spcBef>
        <a:spcAft>
          <a:spcPct val="0"/>
        </a:spcAft>
        <a:buClr>
          <a:schemeClr val="accent2"/>
        </a:buClr>
        <a:buSzPct val="70000"/>
        <a:buFont typeface="Arial" charset="0"/>
        <a:buChar char="►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Calibri" pitchFamily="34" charset="0"/>
        <a:buChar char="»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0"/>
            <a:ext cx="8101012" cy="43656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Detector structure: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sz="32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Carbon-aluminum</a:t>
            </a: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/>
            </a:r>
            <a:b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composite structures</a:t>
            </a:r>
            <a:b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</a:br>
            <a:r>
              <a:rPr lang="fr-FR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for the TPC</a:t>
            </a:r>
            <a:endParaRPr lang="en-US" sz="3200" b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5135563"/>
            <a:ext cx="8101012" cy="1079500"/>
          </a:xfrm>
        </p:spPr>
        <p:txBody>
          <a:bodyPr/>
          <a:lstStyle/>
          <a:p>
            <a:pPr eaLnBrk="1" hangingPunct="1"/>
            <a:r>
              <a:rPr lang="en-US" dirty="0" smtClean="0"/>
              <a:t>Pierre MANIL</a:t>
            </a:r>
          </a:p>
          <a:p>
            <a:pPr eaLnBrk="1" hangingPunct="1"/>
            <a:r>
              <a:rPr lang="en-US" sz="1800" dirty="0" smtClean="0"/>
              <a:t>CEA/IRFU/SIS</a:t>
            </a:r>
          </a:p>
          <a:p>
            <a:pPr eaLnBrk="1" hangingPunct="1"/>
            <a:r>
              <a:rPr lang="en-US" sz="1800" dirty="0" smtClean="0"/>
              <a:t>28 November 2013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111145"/>
            <a:ext cx="1224136" cy="35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54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2| </a:t>
            </a:r>
            <a:r>
              <a:rPr lang="fr-FR" dirty="0"/>
              <a:t>Large Prototype </a:t>
            </a:r>
            <a:r>
              <a:rPr lang="fr-FR" dirty="0" err="1" smtClean="0"/>
              <a:t>status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2988" y="1268413"/>
            <a:ext cx="2088852" cy="1101005"/>
          </a:xfrm>
        </p:spPr>
        <p:txBody>
          <a:bodyPr/>
          <a:lstStyle/>
          <a:p>
            <a:r>
              <a:rPr lang="fr-FR" dirty="0" smtClean="0"/>
              <a:t>374 cm²</a:t>
            </a:r>
          </a:p>
          <a:p>
            <a:r>
              <a:rPr lang="fr-FR" dirty="0" smtClean="0"/>
              <a:t>~1 500 g</a:t>
            </a:r>
          </a:p>
          <a:p>
            <a:endParaRPr lang="fr-FR" dirty="0"/>
          </a:p>
        </p:txBody>
      </p:sp>
      <p:grpSp>
        <p:nvGrpSpPr>
          <p:cNvPr id="18" name="Groupe 17"/>
          <p:cNvGrpSpPr/>
          <p:nvPr/>
        </p:nvGrpSpPr>
        <p:grpSpPr>
          <a:xfrm>
            <a:off x="1403648" y="2369418"/>
            <a:ext cx="6422801" cy="4466481"/>
            <a:chOff x="1389559" y="2006600"/>
            <a:chExt cx="6422801" cy="4466481"/>
          </a:xfrm>
        </p:grpSpPr>
        <p:grpSp>
          <p:nvGrpSpPr>
            <p:cNvPr id="5" name="Groupe 4"/>
            <p:cNvGrpSpPr/>
            <p:nvPr/>
          </p:nvGrpSpPr>
          <p:grpSpPr>
            <a:xfrm>
              <a:off x="1816100" y="2006600"/>
              <a:ext cx="5996260" cy="4230712"/>
              <a:chOff x="1816100" y="2006600"/>
              <a:chExt cx="5996260" cy="4230712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3" t="2155" r="1343" b="2764"/>
              <a:stretch/>
            </p:blipFill>
            <p:spPr bwMode="auto">
              <a:xfrm>
                <a:off x="1816100" y="2006600"/>
                <a:ext cx="5686229" cy="3959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6012160" y="5445224"/>
                <a:ext cx="1800200" cy="792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0" name="Connecteur droit avec flèche 9"/>
            <p:cNvCxnSpPr>
              <a:stCxn id="11" idx="0"/>
            </p:cNvCxnSpPr>
            <p:nvPr/>
          </p:nvCxnSpPr>
          <p:spPr>
            <a:xfrm flipH="1" flipV="1">
              <a:off x="6228185" y="4725144"/>
              <a:ext cx="419434" cy="720080"/>
            </a:xfrm>
            <a:prstGeom prst="straightConnector1">
              <a:avLst/>
            </a:prstGeom>
            <a:ln w="12700">
              <a:solidFill>
                <a:srgbClr val="CC0099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5765626" y="5445224"/>
              <a:ext cx="17639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err="1" smtClean="0">
                  <a:solidFill>
                    <a:srgbClr val="CC0099"/>
                  </a:solidFill>
                  <a:latin typeface="+mj-lt"/>
                </a:rPr>
                <a:t>Aluminum</a:t>
              </a:r>
              <a:r>
                <a:rPr lang="fr-FR" sz="1400" dirty="0" smtClean="0">
                  <a:solidFill>
                    <a:srgbClr val="CC0099"/>
                  </a:solidFill>
                  <a:latin typeface="+mj-lt"/>
                </a:rPr>
                <a:t> = 300 g</a:t>
              </a:r>
            </a:p>
            <a:p>
              <a:pPr algn="ctr">
                <a:defRPr/>
              </a:pPr>
              <a:r>
                <a:rPr lang="fr-FR" sz="1400" dirty="0" smtClean="0">
                  <a:solidFill>
                    <a:srgbClr val="CC0099"/>
                  </a:solidFill>
                  <a:latin typeface="+mj-lt"/>
                </a:rPr>
                <a:t>(</a:t>
              </a:r>
              <a:r>
                <a:rPr lang="fr-FR" sz="1400" dirty="0" err="1" smtClean="0">
                  <a:solidFill>
                    <a:srgbClr val="CC0099"/>
                  </a:solidFill>
                  <a:latin typeface="+mj-lt"/>
                </a:rPr>
                <a:t>Micromégas</a:t>
              </a:r>
              <a:r>
                <a:rPr lang="fr-FR" sz="1400" dirty="0" smtClean="0">
                  <a:solidFill>
                    <a:srgbClr val="CC0099"/>
                  </a:solidFill>
                  <a:latin typeface="+mj-lt"/>
                </a:rPr>
                <a:t> option)</a:t>
              </a:r>
              <a:endParaRPr lang="fr-FR" sz="1400" dirty="0">
                <a:solidFill>
                  <a:srgbClr val="CC0099"/>
                </a:solidFill>
                <a:latin typeface="+mj-lt"/>
              </a:endParaRP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 flipH="1" flipV="1">
              <a:off x="5364088" y="4653136"/>
              <a:ext cx="401538" cy="1512168"/>
            </a:xfrm>
            <a:prstGeom prst="straightConnector1">
              <a:avLst/>
            </a:prstGeom>
            <a:ln w="12700">
              <a:solidFill>
                <a:srgbClr val="CC0099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5045968" y="6111552"/>
              <a:ext cx="1655762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solidFill>
                    <a:srgbClr val="CC0099"/>
                  </a:solidFill>
                  <a:latin typeface="+mj-lt"/>
                </a:rPr>
                <a:t>6 FECS = 300 g</a:t>
              </a:r>
              <a:endParaRPr lang="fr-FR" sz="1400" baseline="-25000" dirty="0">
                <a:solidFill>
                  <a:srgbClr val="CC0099"/>
                </a:solidFill>
                <a:latin typeface="+mj-lt"/>
              </a:endParaRP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flipV="1">
              <a:off x="4013858" y="5500465"/>
              <a:ext cx="371152" cy="664839"/>
            </a:xfrm>
            <a:prstGeom prst="straightConnector1">
              <a:avLst/>
            </a:prstGeom>
            <a:ln w="12700">
              <a:solidFill>
                <a:srgbClr val="CC0099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3327364" y="6165304"/>
              <a:ext cx="1655762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solidFill>
                    <a:srgbClr val="CC0099"/>
                  </a:solidFill>
                  <a:latin typeface="+mj-lt"/>
                </a:rPr>
                <a:t>FEMI = 170 g</a:t>
              </a:r>
              <a:endParaRPr lang="fr-FR" sz="1400" baseline="-25000" dirty="0">
                <a:solidFill>
                  <a:srgbClr val="CC0099"/>
                </a:solidFill>
                <a:latin typeface="+mj-lt"/>
              </a:endParaRPr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 flipV="1">
              <a:off x="2512841" y="5229200"/>
              <a:ext cx="814523" cy="753235"/>
            </a:xfrm>
            <a:prstGeom prst="straightConnector1">
              <a:avLst/>
            </a:prstGeom>
            <a:ln w="12700">
              <a:solidFill>
                <a:srgbClr val="CC0099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1389559" y="5929535"/>
              <a:ext cx="195116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solidFill>
                    <a:srgbClr val="CC0099"/>
                  </a:solidFill>
                  <a:latin typeface="+mj-lt"/>
                </a:rPr>
                <a:t>Air </a:t>
              </a:r>
              <a:r>
                <a:rPr lang="fr-FR" sz="1400" dirty="0" err="1" smtClean="0">
                  <a:solidFill>
                    <a:srgbClr val="CC0099"/>
                  </a:solidFill>
                  <a:latin typeface="+mj-lt"/>
                </a:rPr>
                <a:t>c</a:t>
              </a:r>
              <a:r>
                <a:rPr lang="fr-FR" sz="1400" dirty="0" err="1" smtClean="0">
                  <a:solidFill>
                    <a:srgbClr val="CC0099"/>
                  </a:solidFill>
                  <a:latin typeface="+mj-lt"/>
                </a:rPr>
                <a:t>ooling</a:t>
              </a:r>
              <a:r>
                <a:rPr lang="fr-FR" sz="1400" dirty="0" smtClean="0">
                  <a:solidFill>
                    <a:srgbClr val="CC0099"/>
                  </a:solidFill>
                  <a:latin typeface="+mj-lt"/>
                </a:rPr>
                <a:t> </a:t>
              </a:r>
              <a:r>
                <a:rPr lang="fr-FR" sz="1400" dirty="0" smtClean="0">
                  <a:solidFill>
                    <a:srgbClr val="CC0099"/>
                  </a:solidFill>
                  <a:latin typeface="+mj-lt"/>
                </a:rPr>
                <a:t>= 140 </a:t>
              </a:r>
              <a:r>
                <a:rPr lang="fr-FR" sz="1400" dirty="0" smtClean="0">
                  <a:solidFill>
                    <a:srgbClr val="CC0099"/>
                  </a:solidFill>
                  <a:latin typeface="+mj-lt"/>
                </a:rPr>
                <a:t>g</a:t>
              </a:r>
            </a:p>
            <a:p>
              <a:pPr algn="ctr">
                <a:defRPr/>
              </a:pPr>
              <a:r>
                <a:rPr lang="fr-FR" sz="1200" i="1" dirty="0" smtClean="0">
                  <a:solidFill>
                    <a:srgbClr val="CC0099"/>
                  </a:solidFill>
                  <a:latin typeface="+mj-lt"/>
                </a:rPr>
                <a:t>(cf. David </a:t>
              </a:r>
              <a:r>
                <a:rPr lang="fr-FR" sz="1200" i="1" dirty="0" err="1" smtClean="0">
                  <a:solidFill>
                    <a:srgbClr val="CC0099"/>
                  </a:solidFill>
                  <a:latin typeface="+mj-lt"/>
                </a:rPr>
                <a:t>Attié’s</a:t>
              </a:r>
              <a:r>
                <a:rPr lang="fr-FR" sz="1200" i="1" dirty="0" smtClean="0">
                  <a:solidFill>
                    <a:srgbClr val="CC0099"/>
                  </a:solidFill>
                  <a:latin typeface="+mj-lt"/>
                </a:rPr>
                <a:t> talk)</a:t>
              </a:r>
              <a:endParaRPr lang="fr-FR" sz="1200" i="1" dirty="0">
                <a:solidFill>
                  <a:srgbClr val="CC0099"/>
                </a:solidFill>
                <a:latin typeface="+mj-lt"/>
              </a:endParaRPr>
            </a:p>
          </p:txBody>
        </p:sp>
      </p:grpSp>
      <p:sp>
        <p:nvSpPr>
          <p:cNvPr id="21" name="Accolade fermante 20"/>
          <p:cNvSpPr/>
          <p:nvPr/>
        </p:nvSpPr>
        <p:spPr>
          <a:xfrm>
            <a:off x="2843808" y="1340768"/>
            <a:ext cx="90383" cy="86409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3024698" y="1511206"/>
            <a:ext cx="57957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/>
              <a:t>4 g/cm² on Si/Al → </a:t>
            </a:r>
            <a:r>
              <a:rPr lang="fr-FR" sz="2800" dirty="0" smtClean="0">
                <a:solidFill>
                  <a:schemeClr val="accent2"/>
                </a:solidFill>
              </a:rPr>
              <a:t>&lt; 25% X</a:t>
            </a:r>
            <a:r>
              <a:rPr lang="fr-FR" sz="2800" baseline="-25000" dirty="0" smtClean="0">
                <a:solidFill>
                  <a:schemeClr val="accent2"/>
                </a:solidFill>
              </a:rPr>
              <a:t>0</a:t>
            </a:r>
            <a:endParaRPr lang="fr-FR" baseline="-25000" dirty="0">
              <a:solidFill>
                <a:schemeClr val="accent2"/>
              </a:solidFill>
            </a:endParaRPr>
          </a:p>
        </p:txBody>
      </p:sp>
      <p:sp>
        <p:nvSpPr>
          <p:cNvPr id="23" name="Accolade fermante 22"/>
          <p:cNvSpPr/>
          <p:nvPr/>
        </p:nvSpPr>
        <p:spPr>
          <a:xfrm>
            <a:off x="7452320" y="3429000"/>
            <a:ext cx="91380" cy="2775086"/>
          </a:xfrm>
          <a:prstGeom prst="rightBrace">
            <a:avLst/>
          </a:prstGeom>
          <a:ln>
            <a:solidFill>
              <a:srgbClr val="CC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7498010" y="4447211"/>
            <a:ext cx="11064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Frame</a:t>
            </a:r>
          </a:p>
          <a:p>
            <a:pPr algn="ctr">
              <a:defRPr/>
            </a:pP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+ Detector</a:t>
            </a:r>
          </a:p>
          <a:p>
            <a:pPr algn="ctr">
              <a:defRPr/>
            </a:pP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= 750 g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300192" y="6511983"/>
            <a:ext cx="282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200" dirty="0" smtClean="0">
                <a:latin typeface="+mj-lt"/>
              </a:rPr>
              <a:t>[</a:t>
            </a:r>
            <a:r>
              <a:rPr lang="fr-FR" sz="1200" dirty="0" err="1" smtClean="0">
                <a:latin typeface="+mj-lt"/>
              </a:rPr>
              <a:t>courtesy</a:t>
            </a:r>
            <a:r>
              <a:rPr lang="fr-FR" sz="1200" dirty="0" smtClean="0">
                <a:latin typeface="+mj-lt"/>
              </a:rPr>
              <a:t> of M. </a:t>
            </a:r>
            <a:r>
              <a:rPr lang="fr-FR" sz="1200" dirty="0" err="1" smtClean="0">
                <a:latin typeface="+mj-lt"/>
              </a:rPr>
              <a:t>Riallot</a:t>
            </a:r>
            <a:r>
              <a:rPr lang="fr-FR" sz="1200" dirty="0" smtClean="0">
                <a:latin typeface="+mj-lt"/>
              </a:rPr>
              <a:t>]</a:t>
            </a:r>
            <a:endParaRPr lang="fr-F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349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2| </a:t>
            </a:r>
            <a:r>
              <a:rPr lang="fr-FR" dirty="0"/>
              <a:t>Large Prototype </a:t>
            </a:r>
            <a:r>
              <a:rPr lang="fr-FR" dirty="0" err="1" smtClean="0"/>
              <a:t>status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« LP1 »: 100% </a:t>
            </a:r>
            <a:r>
              <a:rPr lang="fr-FR" dirty="0" err="1" smtClean="0"/>
              <a:t>aluminum</a:t>
            </a:r>
            <a:r>
              <a:rPr lang="fr-FR" dirty="0" smtClean="0"/>
              <a:t> frame</a:t>
            </a:r>
          </a:p>
          <a:p>
            <a:r>
              <a:rPr lang="fr-FR" dirty="0" err="1" smtClean="0">
                <a:solidFill>
                  <a:schemeClr val="accent2"/>
                </a:solidFill>
              </a:rPr>
              <a:t>Built</a:t>
            </a:r>
            <a:r>
              <a:rPr lang="fr-FR" dirty="0" smtClean="0">
                <a:solidFill>
                  <a:schemeClr val="accent2"/>
                </a:solidFill>
              </a:rPr>
              <a:t> by </a:t>
            </a:r>
            <a:r>
              <a:rPr lang="fr-FR" dirty="0" err="1" smtClean="0">
                <a:solidFill>
                  <a:schemeClr val="accent2"/>
                </a:solidFill>
              </a:rPr>
              <a:t>Cornell</a:t>
            </a:r>
            <a:r>
              <a:rPr lang="fr-FR" dirty="0" smtClean="0">
                <a:solidFill>
                  <a:schemeClr val="accent2"/>
                </a:solidFill>
              </a:rPr>
              <a:t> in </a:t>
            </a:r>
            <a:r>
              <a:rPr lang="fr-FR" dirty="0" smtClean="0">
                <a:solidFill>
                  <a:schemeClr val="accent2"/>
                </a:solidFill>
              </a:rPr>
              <a:t>2008 </a:t>
            </a:r>
            <a:r>
              <a:rPr lang="fr-FR" dirty="0" smtClean="0">
                <a:solidFill>
                  <a:schemeClr val="accent2"/>
                </a:solidFill>
              </a:rPr>
              <a:t>(</a:t>
            </a:r>
            <a:r>
              <a:rPr lang="fr-FR" dirty="0" err="1" smtClean="0">
                <a:solidFill>
                  <a:schemeClr val="accent2"/>
                </a:solidFill>
              </a:rPr>
              <a:t>accuracy</a:t>
            </a:r>
            <a:r>
              <a:rPr lang="fr-FR" dirty="0" smtClean="0">
                <a:solidFill>
                  <a:schemeClr val="accent2"/>
                </a:solidFill>
              </a:rPr>
              <a:t> ~30 </a:t>
            </a:r>
            <a:r>
              <a:rPr lang="el-GR" dirty="0">
                <a:solidFill>
                  <a:schemeClr val="accent2"/>
                </a:solidFill>
              </a:rPr>
              <a:t>μ</a:t>
            </a:r>
            <a:r>
              <a:rPr lang="fr-FR" dirty="0" smtClean="0">
                <a:solidFill>
                  <a:schemeClr val="accent2"/>
                </a:solidFill>
              </a:rPr>
              <a:t>m)</a:t>
            </a:r>
          </a:p>
          <a:p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Tested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at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DESY in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2008-11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1 module,</a:t>
            </a:r>
          </a:p>
          <a:p>
            <a:pPr marL="0" indent="0">
              <a:buNone/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2010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6 modules, 2013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7 modules</a:t>
            </a:r>
            <a:endParaRPr lang="fr-FR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sz="2400" dirty="0" smtClean="0"/>
          </a:p>
          <a:p>
            <a:endParaRPr lang="fr-FR" sz="1800" dirty="0"/>
          </a:p>
          <a:p>
            <a:pPr>
              <a:buFont typeface="Symbol"/>
              <a:buChar char="Þ"/>
            </a:pPr>
            <a:r>
              <a:rPr lang="fr-FR" dirty="0" smtClean="0">
                <a:solidFill>
                  <a:srgbClr val="CC0099"/>
                </a:solidFill>
              </a:rPr>
              <a:t> </a:t>
            </a:r>
            <a:r>
              <a:rPr lang="fr-FR" dirty="0" err="1" smtClean="0">
                <a:solidFill>
                  <a:srgbClr val="CC0099"/>
                </a:solidFill>
              </a:rPr>
              <a:t>Precision</a:t>
            </a:r>
            <a:r>
              <a:rPr lang="fr-FR" dirty="0" smtClean="0">
                <a:solidFill>
                  <a:srgbClr val="CC0099"/>
                </a:solidFill>
              </a:rPr>
              <a:t> OK </a:t>
            </a:r>
            <a:r>
              <a:rPr lang="fr-FR" dirty="0" err="1" smtClean="0">
                <a:solidFill>
                  <a:srgbClr val="CC0099"/>
                </a:solidFill>
              </a:rPr>
              <a:t>with</a:t>
            </a:r>
            <a:r>
              <a:rPr lang="fr-FR" dirty="0" smtClean="0">
                <a:solidFill>
                  <a:srgbClr val="CC0099"/>
                </a:solidFill>
              </a:rPr>
              <a:t> plain </a:t>
            </a:r>
            <a:r>
              <a:rPr lang="fr-FR" dirty="0" err="1" smtClean="0">
                <a:solidFill>
                  <a:srgbClr val="CC0099"/>
                </a:solidFill>
              </a:rPr>
              <a:t>aluminum</a:t>
            </a:r>
            <a:r>
              <a:rPr lang="fr-FR" dirty="0" smtClean="0">
                <a:solidFill>
                  <a:srgbClr val="CC0099"/>
                </a:solidFill>
              </a:rPr>
              <a:t> </a:t>
            </a:r>
            <a:r>
              <a:rPr lang="fr-FR" sz="2400" dirty="0" smtClean="0">
                <a:solidFill>
                  <a:srgbClr val="CC0099"/>
                </a:solidFill>
              </a:rPr>
              <a:t>(</a:t>
            </a:r>
            <a:r>
              <a:rPr lang="fr-FR" sz="2400" dirty="0" err="1" smtClean="0">
                <a:solidFill>
                  <a:srgbClr val="CC0099"/>
                </a:solidFill>
              </a:rPr>
              <a:t>deflection</a:t>
            </a:r>
            <a:r>
              <a:rPr lang="fr-FR" sz="2400" dirty="0" smtClean="0">
                <a:solidFill>
                  <a:srgbClr val="CC0099"/>
                </a:solidFill>
              </a:rPr>
              <a:t> = 33 </a:t>
            </a:r>
            <a:r>
              <a:rPr lang="el-GR" sz="2400" dirty="0" smtClean="0">
                <a:solidFill>
                  <a:srgbClr val="CC0099"/>
                </a:solidFill>
              </a:rPr>
              <a:t>μ</a:t>
            </a:r>
            <a:r>
              <a:rPr lang="fr-FR" sz="2400" dirty="0" smtClean="0">
                <a:solidFill>
                  <a:srgbClr val="CC0099"/>
                </a:solidFill>
              </a:rPr>
              <a:t>m) </a:t>
            </a:r>
          </a:p>
          <a:p>
            <a:pPr>
              <a:buFont typeface="Symbol"/>
              <a:buChar char="Þ"/>
            </a:pPr>
            <a:r>
              <a:rPr lang="fr-FR" dirty="0" err="1" smtClean="0">
                <a:solidFill>
                  <a:schemeClr val="accent2"/>
                </a:solidFill>
              </a:rPr>
              <a:t>Still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too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heavy</a:t>
            </a:r>
            <a:r>
              <a:rPr lang="fr-FR" dirty="0" smtClean="0">
                <a:solidFill>
                  <a:schemeClr val="accent2"/>
                </a:solidFill>
              </a:rPr>
              <a:t>: ~19 kg over 4 650 cm² → 17 % X</a:t>
            </a:r>
            <a:r>
              <a:rPr lang="fr-FR" baseline="-25000" dirty="0" smtClean="0">
                <a:solidFill>
                  <a:schemeClr val="accent2"/>
                </a:solidFill>
              </a:rPr>
              <a:t>0</a:t>
            </a:r>
          </a:p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4092"/>
            <a:ext cx="2887129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4092"/>
            <a:ext cx="2493976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12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2| </a:t>
            </a:r>
            <a:r>
              <a:rPr lang="fr-FR" dirty="0"/>
              <a:t>Large Prototype </a:t>
            </a:r>
            <a:r>
              <a:rPr lang="fr-FR" dirty="0" err="1" smtClean="0"/>
              <a:t>status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« LP2 »: 100% </a:t>
            </a:r>
            <a:r>
              <a:rPr lang="fr-FR" dirty="0" err="1" smtClean="0"/>
              <a:t>aluminum</a:t>
            </a:r>
            <a:r>
              <a:rPr lang="fr-FR" dirty="0" smtClean="0"/>
              <a:t> </a:t>
            </a:r>
            <a:r>
              <a:rPr lang="fr-FR" b="1" dirty="0" err="1" smtClean="0"/>
              <a:t>strut-based</a:t>
            </a:r>
            <a:r>
              <a:rPr lang="fr-FR" dirty="0" smtClean="0"/>
              <a:t> </a:t>
            </a:r>
            <a:r>
              <a:rPr lang="fr-FR" dirty="0" err="1" smtClean="0"/>
              <a:t>space</a:t>
            </a:r>
            <a:r>
              <a:rPr lang="fr-FR" dirty="0" smtClean="0"/>
              <a:t>-frame</a:t>
            </a:r>
          </a:p>
          <a:p>
            <a:r>
              <a:rPr lang="fr-FR" dirty="0" err="1" smtClean="0">
                <a:solidFill>
                  <a:schemeClr val="accent2"/>
                </a:solidFill>
              </a:rPr>
              <a:t>Built</a:t>
            </a:r>
            <a:r>
              <a:rPr lang="fr-FR" dirty="0" smtClean="0">
                <a:solidFill>
                  <a:schemeClr val="accent2"/>
                </a:solidFill>
              </a:rPr>
              <a:t> by </a:t>
            </a:r>
            <a:r>
              <a:rPr lang="fr-FR" dirty="0" err="1" smtClean="0">
                <a:solidFill>
                  <a:schemeClr val="accent2"/>
                </a:solidFill>
              </a:rPr>
              <a:t>Cornell</a:t>
            </a:r>
            <a:r>
              <a:rPr lang="fr-FR" dirty="0" smtClean="0">
                <a:solidFill>
                  <a:schemeClr val="accent2"/>
                </a:solidFill>
              </a:rPr>
              <a:t> in 2013 (2 ex.)</a:t>
            </a:r>
          </a:p>
          <a:p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Shipped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to DESY for tests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sz="1400" dirty="0"/>
          </a:p>
          <a:p>
            <a:pPr>
              <a:buFont typeface="Symbol"/>
              <a:buChar char="Þ"/>
            </a:pPr>
            <a:r>
              <a:rPr lang="fr-FR" dirty="0" smtClean="0">
                <a:solidFill>
                  <a:srgbClr val="CC0099"/>
                </a:solidFill>
              </a:rPr>
              <a:t> </a:t>
            </a:r>
            <a:r>
              <a:rPr lang="en-US" dirty="0">
                <a:solidFill>
                  <a:srgbClr val="CC0099"/>
                </a:solidFill>
              </a:rPr>
              <a:t>Max. </a:t>
            </a:r>
            <a:r>
              <a:rPr lang="en-US" dirty="0" smtClean="0">
                <a:solidFill>
                  <a:srgbClr val="CC0099"/>
                </a:solidFill>
              </a:rPr>
              <a:t>deflection = </a:t>
            </a:r>
            <a:r>
              <a:rPr lang="en-US" dirty="0">
                <a:solidFill>
                  <a:srgbClr val="CC0099"/>
                </a:solidFill>
              </a:rPr>
              <a:t>23 μm for </a:t>
            </a:r>
            <a:r>
              <a:rPr lang="en-US" dirty="0" smtClean="0">
                <a:solidFill>
                  <a:srgbClr val="CC0099"/>
                </a:solidFill>
              </a:rPr>
              <a:t>100 N load</a:t>
            </a:r>
            <a:r>
              <a:rPr lang="fr-FR" dirty="0" smtClean="0">
                <a:solidFill>
                  <a:srgbClr val="CC0099"/>
                </a:solidFill>
              </a:rPr>
              <a:t> </a:t>
            </a:r>
          </a:p>
          <a:p>
            <a:pPr>
              <a:buFont typeface="Symbol"/>
              <a:buChar char="Þ"/>
            </a:pPr>
            <a:r>
              <a:rPr lang="fr-FR" dirty="0" smtClean="0"/>
              <a:t> ~8.5 kg </a:t>
            </a:r>
            <a:r>
              <a:rPr lang="fr-FR" dirty="0" err="1" smtClean="0"/>
              <a:t>after</a:t>
            </a:r>
            <a:r>
              <a:rPr lang="fr-FR" dirty="0" smtClean="0"/>
              <a:t> </a:t>
            </a:r>
            <a:r>
              <a:rPr lang="fr-FR" dirty="0" err="1" smtClean="0"/>
              <a:t>optimization</a:t>
            </a:r>
            <a:r>
              <a:rPr lang="fr-FR" dirty="0" smtClean="0"/>
              <a:t> → 8.6 % X</a:t>
            </a:r>
            <a:r>
              <a:rPr lang="fr-FR" baseline="-25000" dirty="0" smtClean="0"/>
              <a:t>0</a:t>
            </a:r>
          </a:p>
          <a:p>
            <a:pPr>
              <a:buFont typeface="Symbol"/>
              <a:buChar char="Þ"/>
            </a:pP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Additional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work</a:t>
            </a:r>
            <a:r>
              <a:rPr lang="fr-FR" dirty="0" smtClean="0">
                <a:solidFill>
                  <a:schemeClr val="accent2"/>
                </a:solidFill>
              </a:rPr>
              <a:t> on </a:t>
            </a:r>
            <a:r>
              <a:rPr lang="fr-FR" dirty="0" err="1" smtClean="0">
                <a:solidFill>
                  <a:schemeClr val="accent2"/>
                </a:solidFill>
              </a:rPr>
              <a:t>lateral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rigidity</a:t>
            </a:r>
            <a:r>
              <a:rPr lang="fr-FR" dirty="0" smtClean="0">
                <a:solidFill>
                  <a:schemeClr val="accent2"/>
                </a:solidFill>
              </a:rPr>
              <a:t> &amp; </a:t>
            </a:r>
            <a:r>
              <a:rPr lang="fr-FR" dirty="0" err="1" smtClean="0">
                <a:solidFill>
                  <a:schemeClr val="accent2"/>
                </a:solidFill>
              </a:rPr>
              <a:t>stability</a:t>
            </a:r>
            <a:endParaRPr lang="fr-FR" dirty="0" smtClean="0">
              <a:solidFill>
                <a:schemeClr val="accent2"/>
              </a:solidFill>
            </a:endParaRPr>
          </a:p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89"/>
          <a:stretch/>
        </p:blipFill>
        <p:spPr bwMode="auto">
          <a:xfrm>
            <a:off x="6982172" y="2924944"/>
            <a:ext cx="216182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87" y="2924944"/>
            <a:ext cx="288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995" y="2924944"/>
            <a:ext cx="287794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 flipV="1">
            <a:off x="938014" y="3587679"/>
            <a:ext cx="537642" cy="256278"/>
          </a:xfrm>
          <a:prstGeom prst="straightConnector1">
            <a:avLst/>
          </a:prstGeom>
          <a:ln w="12700">
            <a:solidFill>
              <a:srgbClr val="CC009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51520" y="3587679"/>
            <a:ext cx="872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132</a:t>
            </a:r>
          </a:p>
          <a:p>
            <a:pPr algn="ctr">
              <a:defRPr/>
            </a:pPr>
            <a:r>
              <a:rPr lang="fr-FR" sz="1400" dirty="0" err="1" smtClean="0">
                <a:solidFill>
                  <a:srgbClr val="CC0099"/>
                </a:solidFill>
                <a:latin typeface="+mj-lt"/>
              </a:rPr>
              <a:t>struts</a:t>
            </a:r>
            <a:endParaRPr lang="fr-FR" sz="1400" dirty="0">
              <a:solidFill>
                <a:srgbClr val="CC0099"/>
              </a:solidFill>
              <a:latin typeface="+mj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300192" y="6511983"/>
            <a:ext cx="282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200" dirty="0" smtClean="0">
                <a:latin typeface="+mj-lt"/>
              </a:rPr>
              <a:t>[</a:t>
            </a:r>
            <a:r>
              <a:rPr lang="fr-FR" sz="1200" dirty="0" err="1" smtClean="0">
                <a:latin typeface="+mj-lt"/>
              </a:rPr>
              <a:t>courtesy</a:t>
            </a:r>
            <a:r>
              <a:rPr lang="fr-FR" sz="1200" dirty="0" smtClean="0">
                <a:latin typeface="+mj-lt"/>
              </a:rPr>
              <a:t> of D. Peterson]</a:t>
            </a:r>
            <a:endParaRPr lang="fr-FR" sz="1200" dirty="0">
              <a:latin typeface="+mj-lt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1043608" y="4519666"/>
            <a:ext cx="459545" cy="349494"/>
          </a:xfrm>
          <a:prstGeom prst="straightConnector1">
            <a:avLst/>
          </a:prstGeom>
          <a:ln w="12700">
            <a:solidFill>
              <a:srgbClr val="CC009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67192" y="4775943"/>
            <a:ext cx="112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mass</a:t>
            </a:r>
          </a:p>
          <a:p>
            <a:pPr algn="ctr">
              <a:defRPr/>
            </a:pPr>
            <a:r>
              <a:rPr lang="fr-FR" sz="1400" dirty="0" err="1" smtClean="0">
                <a:solidFill>
                  <a:srgbClr val="CC0099"/>
                </a:solidFill>
                <a:latin typeface="+mj-lt"/>
              </a:rPr>
              <a:t>optimization</a:t>
            </a:r>
            <a:endParaRPr lang="fr-FR" sz="1400" dirty="0">
              <a:solidFill>
                <a:srgbClr val="CC0099"/>
              </a:solidFill>
              <a:latin typeface="+mj-lt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7993949" y="2558899"/>
            <a:ext cx="268821" cy="942109"/>
          </a:xfrm>
          <a:prstGeom prst="straightConnector1">
            <a:avLst/>
          </a:prstGeom>
          <a:ln w="12700">
            <a:solidFill>
              <a:srgbClr val="CC009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557914" y="2276872"/>
            <a:ext cx="872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 err="1" smtClean="0">
                <a:solidFill>
                  <a:srgbClr val="CC0099"/>
                </a:solidFill>
                <a:latin typeface="+mj-lt"/>
              </a:rPr>
              <a:t>struts</a:t>
            </a:r>
            <a:endParaRPr lang="fr-FR" sz="1400" dirty="0">
              <a:solidFill>
                <a:srgbClr val="CC0099"/>
              </a:solidFill>
              <a:latin typeface="+mj-lt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7668344" y="2567940"/>
            <a:ext cx="248836" cy="645036"/>
          </a:xfrm>
          <a:prstGeom prst="straightConnector1">
            <a:avLst/>
          </a:prstGeom>
          <a:ln w="12700">
            <a:solidFill>
              <a:srgbClr val="CC009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31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2| </a:t>
            </a:r>
            <a:r>
              <a:rPr lang="fr-FR" dirty="0"/>
              <a:t>Large Prototype </a:t>
            </a:r>
            <a:r>
              <a:rPr lang="fr-FR" dirty="0" smtClean="0"/>
              <a:t>options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Aluminum</a:t>
            </a:r>
            <a:r>
              <a:rPr lang="fr-FR" dirty="0" smtClean="0"/>
              <a:t> </a:t>
            </a:r>
            <a:r>
              <a:rPr lang="fr-FR" dirty="0" err="1" smtClean="0"/>
              <a:t>brings</a:t>
            </a:r>
            <a:r>
              <a:rPr lang="fr-FR" dirty="0" smtClean="0"/>
              <a:t> surface </a:t>
            </a:r>
            <a:r>
              <a:rPr lang="fr-FR" dirty="0" err="1" smtClean="0"/>
              <a:t>precision</a:t>
            </a:r>
            <a:r>
              <a:rPr lang="fr-FR" dirty="0" smtClean="0"/>
              <a:t> (</a:t>
            </a:r>
            <a:r>
              <a:rPr lang="fr-FR" dirty="0" err="1" smtClean="0"/>
              <a:t>planarity</a:t>
            </a:r>
            <a:r>
              <a:rPr lang="fr-FR" dirty="0" smtClean="0"/>
              <a:t>…)</a:t>
            </a:r>
          </a:p>
          <a:p>
            <a:r>
              <a:rPr lang="fr-FR" dirty="0" err="1" smtClean="0">
                <a:solidFill>
                  <a:schemeClr val="accent2"/>
                </a:solidFill>
              </a:rPr>
              <a:t>Carbon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can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bring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stiffness</a:t>
            </a:r>
            <a:r>
              <a:rPr lang="fr-FR" dirty="0" smtClean="0">
                <a:solidFill>
                  <a:schemeClr val="accent2"/>
                </a:solidFill>
              </a:rPr>
              <a:t>/light</a:t>
            </a:r>
          </a:p>
          <a:p>
            <a:pPr>
              <a:buFont typeface="Symbol"/>
              <a:buChar char="Þ"/>
            </a:pP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Al plates and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struts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+ C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backframes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seem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attractive</a:t>
            </a:r>
          </a:p>
          <a:p>
            <a:pPr>
              <a:buFont typeface="Symbol"/>
              <a:buChar char="Þ"/>
            </a:pP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Symbol"/>
              <a:buChar char="Þ"/>
            </a:pPr>
            <a:endParaRPr lang="fr-F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Symbol"/>
              <a:buChar char="Þ"/>
            </a:pP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Symbol"/>
              <a:buChar char="Þ"/>
            </a:pPr>
            <a:endParaRPr lang="fr-FR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Symbol"/>
              <a:buChar char="Þ"/>
            </a:pP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Symbol"/>
              <a:buChar char="Þ"/>
            </a:pPr>
            <a:r>
              <a:rPr lang="fr-FR" dirty="0" smtClean="0"/>
              <a:t> </a:t>
            </a:r>
            <a:r>
              <a:rPr lang="fr-FR" dirty="0" err="1" smtClean="0"/>
              <a:t>Struts</a:t>
            </a:r>
            <a:r>
              <a:rPr lang="fr-FR" dirty="0" smtClean="0"/>
              <a:t> + C </a:t>
            </a:r>
            <a:r>
              <a:rPr lang="fr-FR" dirty="0" err="1" smtClean="0"/>
              <a:t>backframes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good candidate to </a:t>
            </a:r>
            <a:r>
              <a:rPr lang="fr-FR" dirty="0" err="1" smtClean="0"/>
              <a:t>meet</a:t>
            </a:r>
            <a:r>
              <a:rPr lang="fr-FR" dirty="0" smtClean="0"/>
              <a:t> </a:t>
            </a:r>
            <a:r>
              <a:rPr lang="fr-FR" dirty="0" err="1" smtClean="0"/>
              <a:t>ILD’s</a:t>
            </a:r>
            <a:r>
              <a:rPr lang="fr-FR" dirty="0" smtClean="0"/>
              <a:t> </a:t>
            </a:r>
            <a:r>
              <a:rPr lang="fr-FR" dirty="0" err="1" smtClean="0"/>
              <a:t>requirements</a:t>
            </a:r>
            <a:r>
              <a:rPr lang="fr-FR" dirty="0" smtClean="0"/>
              <a:t> (8 % X</a:t>
            </a:r>
            <a:r>
              <a:rPr lang="fr-FR" baseline="-25000" dirty="0" smtClean="0"/>
              <a:t>0</a:t>
            </a:r>
            <a:r>
              <a:rPr lang="fr-FR" dirty="0" smtClean="0"/>
              <a:t>)</a:t>
            </a:r>
          </a:p>
          <a:p>
            <a:pPr>
              <a:buFont typeface="Symbol"/>
              <a:buChar char="Þ"/>
            </a:pPr>
            <a:endParaRPr lang="fr-FR" dirty="0" smtClean="0">
              <a:solidFill>
                <a:schemeClr val="accent2"/>
              </a:solidFill>
            </a:endParaRPr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300192" y="6511983"/>
            <a:ext cx="282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200" dirty="0" smtClean="0">
                <a:latin typeface="+mj-lt"/>
              </a:rPr>
              <a:t>[</a:t>
            </a:r>
            <a:r>
              <a:rPr lang="fr-FR" sz="1200" dirty="0" err="1" smtClean="0">
                <a:latin typeface="+mj-lt"/>
              </a:rPr>
              <a:t>courtesy</a:t>
            </a:r>
            <a:r>
              <a:rPr lang="fr-FR" sz="1200" dirty="0" smtClean="0">
                <a:latin typeface="+mj-lt"/>
              </a:rPr>
              <a:t> of J. </a:t>
            </a:r>
            <a:r>
              <a:rPr lang="fr-FR" sz="1200" dirty="0" err="1" smtClean="0">
                <a:latin typeface="+mj-lt"/>
              </a:rPr>
              <a:t>Kaminski</a:t>
            </a:r>
            <a:r>
              <a:rPr lang="fr-FR" sz="1200" dirty="0" smtClean="0">
                <a:latin typeface="+mj-lt"/>
              </a:rPr>
              <a:t>]</a:t>
            </a:r>
            <a:endParaRPr lang="fr-FR" sz="1200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80631" y="4846845"/>
            <a:ext cx="70784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     LP1		                 LP1+	            </a:t>
            </a:r>
            <a:r>
              <a:rPr lang="fr-FR" sz="1400" dirty="0" err="1" smtClean="0">
                <a:solidFill>
                  <a:srgbClr val="CC0099"/>
                </a:solidFill>
                <a:latin typeface="+mj-lt"/>
              </a:rPr>
              <a:t>Al+C</a:t>
            </a: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		            LP2</a:t>
            </a:r>
            <a:endParaRPr lang="fr-FR" sz="1400" baseline="-250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03" y="2954813"/>
            <a:ext cx="703667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66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91680" y="2492896"/>
            <a:ext cx="7452320" cy="4365104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1| Context and constraints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2| Large prototype: status and options</a:t>
            </a:r>
          </a:p>
          <a:p>
            <a:r>
              <a:rPr lang="en-US" dirty="0" smtClean="0">
                <a:solidFill>
                  <a:srgbClr val="A8D8DC"/>
                </a:solidFill>
              </a:rPr>
              <a:t>3|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Options for the ILD-TPC</a:t>
            </a: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3| </a:t>
            </a:r>
            <a:r>
              <a:rPr lang="fr-FR" dirty="0" smtClean="0"/>
              <a:t>Options for the future ILD-TPC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ILD </a:t>
            </a:r>
            <a:r>
              <a:rPr lang="fr-FR" dirty="0" err="1" smtClean="0"/>
              <a:t>endplate</a:t>
            </a:r>
            <a:r>
              <a:rPr lang="fr-FR" dirty="0" smtClean="0"/>
              <a:t> design (8 </a:t>
            </a:r>
            <a:r>
              <a:rPr lang="fr-FR" dirty="0" err="1" smtClean="0"/>
              <a:t>rows</a:t>
            </a:r>
            <a:r>
              <a:rPr lang="fr-FR" dirty="0" smtClean="0"/>
              <a:t>):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>
                <a:solidFill>
                  <a:schemeClr val="accent2"/>
                </a:solidFill>
              </a:rPr>
              <a:t>Frame = 136 kg → 5.7 % X</a:t>
            </a:r>
            <a:r>
              <a:rPr lang="fr-FR" baseline="-25000" dirty="0" smtClean="0">
                <a:solidFill>
                  <a:schemeClr val="accent2"/>
                </a:solidFill>
              </a:rPr>
              <a:t>0</a:t>
            </a:r>
          </a:p>
          <a:p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Backframe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: C-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fiber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necessary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keep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&lt; 2.3 % X</a:t>
            </a:r>
            <a:r>
              <a:rPr lang="fr-FR" baseline="-25000" dirty="0" smtClean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!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88840"/>
            <a:ext cx="6514732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300192" y="6511983"/>
            <a:ext cx="282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200" dirty="0" smtClean="0">
                <a:latin typeface="+mj-lt"/>
              </a:rPr>
              <a:t>[</a:t>
            </a:r>
            <a:r>
              <a:rPr lang="fr-FR" sz="1200" dirty="0" err="1" smtClean="0">
                <a:latin typeface="+mj-lt"/>
              </a:rPr>
              <a:t>courtesy</a:t>
            </a:r>
            <a:r>
              <a:rPr lang="fr-FR" sz="1200" dirty="0" smtClean="0">
                <a:latin typeface="+mj-lt"/>
              </a:rPr>
              <a:t> of D. Peterson]</a:t>
            </a:r>
            <a:endParaRPr lang="fr-FR" sz="1200" dirty="0">
              <a:latin typeface="+mj-lt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516216" y="3573016"/>
            <a:ext cx="2575910" cy="1788131"/>
            <a:chOff x="6516216" y="3573016"/>
            <a:chExt cx="2575910" cy="178813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0600" y="4137011"/>
              <a:ext cx="1641526" cy="1224136"/>
            </a:xfrm>
            <a:prstGeom prst="rect">
              <a:avLst/>
            </a:prstGeom>
            <a:noFill/>
            <a:ln w="158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516216" y="3573016"/>
              <a:ext cx="864096" cy="720080"/>
            </a:xfrm>
            <a:prstGeom prst="rect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7380312" y="3573016"/>
              <a:ext cx="1711814" cy="56399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6516216" y="4289411"/>
              <a:ext cx="934384" cy="107173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307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3| </a:t>
            </a:r>
            <a:r>
              <a:rPr lang="fr-FR" dirty="0"/>
              <a:t>Options for the future ILD-TPC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FEM </a:t>
            </a:r>
            <a:r>
              <a:rPr lang="fr-FR" dirty="0" err="1" smtClean="0"/>
              <a:t>performed</a:t>
            </a:r>
            <a:r>
              <a:rPr lang="fr-FR" dirty="0" smtClean="0"/>
              <a:t> by Dan Peterson (</a:t>
            </a:r>
            <a:r>
              <a:rPr lang="fr-FR" dirty="0" err="1" smtClean="0"/>
              <a:t>Cornell</a:t>
            </a:r>
            <a:r>
              <a:rPr lang="fr-FR" dirty="0" smtClean="0"/>
              <a:t>) 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>
                <a:solidFill>
                  <a:schemeClr val="accent2"/>
                </a:solidFill>
              </a:rPr>
              <a:t>Cross-check </a:t>
            </a:r>
            <a:r>
              <a:rPr lang="fr-FR" dirty="0" err="1" smtClean="0">
                <a:solidFill>
                  <a:schemeClr val="accent2"/>
                </a:solidFill>
              </a:rPr>
              <a:t>with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sample</a:t>
            </a:r>
            <a:r>
              <a:rPr lang="fr-FR" dirty="0" smtClean="0">
                <a:solidFill>
                  <a:schemeClr val="accent2"/>
                </a:solidFill>
              </a:rPr>
              <a:t> tests</a:t>
            </a: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5736" y="1700808"/>
            <a:ext cx="4896544" cy="302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373216"/>
            <a:ext cx="742659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300192" y="6511983"/>
            <a:ext cx="282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200" dirty="0" smtClean="0">
                <a:latin typeface="+mj-lt"/>
              </a:rPr>
              <a:t>[</a:t>
            </a:r>
            <a:r>
              <a:rPr lang="fr-FR" sz="1200" dirty="0" err="1" smtClean="0">
                <a:latin typeface="+mj-lt"/>
              </a:rPr>
              <a:t>courtesy</a:t>
            </a:r>
            <a:r>
              <a:rPr lang="fr-FR" sz="1200" dirty="0" smtClean="0">
                <a:latin typeface="+mj-lt"/>
              </a:rPr>
              <a:t> of D. Peterson]</a:t>
            </a:r>
            <a:endParaRPr lang="fr-F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732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3| </a:t>
            </a:r>
            <a:r>
              <a:rPr lang="fr-FR" dirty="0"/>
              <a:t>Options for the future ILD-TPC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1800" dirty="0" smtClean="0"/>
          </a:p>
          <a:p>
            <a:r>
              <a:rPr lang="fr-FR" dirty="0" err="1" smtClean="0"/>
              <a:t>Changing</a:t>
            </a:r>
            <a:r>
              <a:rPr lang="fr-FR" dirty="0" smtClean="0"/>
              <a:t> the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modules’ dimensions?</a:t>
            </a:r>
          </a:p>
          <a:p>
            <a:pPr>
              <a:buFont typeface="Symbol"/>
              <a:buChar char="Þ"/>
            </a:pPr>
            <a:r>
              <a:rPr lang="fr-FR" dirty="0" smtClean="0">
                <a:solidFill>
                  <a:schemeClr val="accent2"/>
                </a:solidFill>
              </a:rPr>
              <a:t> AIDA 2014</a:t>
            </a: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5" name="Picture 2" descr="\\Dapnia\data\users\pmanil_pub\10- ILC-TPC\ILC-TPC_Endplate_8_rou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7189" y="3629225"/>
            <a:ext cx="2146557" cy="243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\\Dapnia\data\users\pmanil_pub\10- ILC-TPC\ILC-TPC_Endplate_3_rou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464" y="3573016"/>
            <a:ext cx="2007850" cy="24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\\Dapnia\data\users\pmanil_pub\10- ILC-TPC\ILC-TPC_Endplate_4_rou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8314" y="3518427"/>
            <a:ext cx="211043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Dapnia\data\users\pmanil_pub\10- ILC-TPC\ILC-TPC_Endplate_6_roue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6719" y="3428584"/>
            <a:ext cx="2146413" cy="269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24026" y="6077958"/>
            <a:ext cx="82913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3 </a:t>
            </a:r>
            <a:r>
              <a:rPr lang="fr-FR" sz="1400" dirty="0" err="1" smtClean="0">
                <a:solidFill>
                  <a:srgbClr val="CC0099"/>
                </a:solidFill>
                <a:latin typeface="+mj-lt"/>
              </a:rPr>
              <a:t>wheels</a:t>
            </a: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		4 </a:t>
            </a:r>
            <a:r>
              <a:rPr lang="fr-FR" sz="1400" dirty="0" err="1" smtClean="0">
                <a:solidFill>
                  <a:srgbClr val="CC0099"/>
                </a:solidFill>
                <a:latin typeface="+mj-lt"/>
              </a:rPr>
              <a:t>wheels</a:t>
            </a: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		6 </a:t>
            </a:r>
            <a:r>
              <a:rPr lang="fr-FR" sz="1400" dirty="0" err="1" smtClean="0">
                <a:solidFill>
                  <a:srgbClr val="CC0099"/>
                </a:solidFill>
                <a:latin typeface="+mj-lt"/>
              </a:rPr>
              <a:t>wheels</a:t>
            </a: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		      8 </a:t>
            </a:r>
            <a:r>
              <a:rPr lang="fr-FR" sz="1400" dirty="0" err="1" smtClean="0">
                <a:solidFill>
                  <a:srgbClr val="CC0099"/>
                </a:solidFill>
                <a:latin typeface="+mj-lt"/>
              </a:rPr>
              <a:t>wheels</a:t>
            </a:r>
            <a:endParaRPr lang="fr-FR" sz="1400" dirty="0" smtClean="0">
              <a:solidFill>
                <a:srgbClr val="CC0099"/>
              </a:solidFill>
              <a:latin typeface="+mj-lt"/>
            </a:endParaRPr>
          </a:p>
          <a:p>
            <a:pPr lvl="1">
              <a:defRPr/>
            </a:pPr>
            <a:r>
              <a:rPr lang="fr-FR" sz="1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42 modules		61 modules		110 modules	      171 modules</a:t>
            </a:r>
          </a:p>
          <a:p>
            <a:pPr lvl="1">
              <a:defRPr/>
            </a:pPr>
            <a:r>
              <a:rPr lang="fr-FR" sz="1400" dirty="0" smtClean="0">
                <a:solidFill>
                  <a:schemeClr val="accent2"/>
                </a:solidFill>
                <a:latin typeface="+mj-lt"/>
              </a:rPr>
              <a:t>m			1.5 m		1.9 m		      2.2 m	</a:t>
            </a:r>
          </a:p>
          <a:p>
            <a:pPr lvl="1">
              <a:defRPr/>
            </a:pPr>
            <a:endParaRPr lang="fr-FR" sz="14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569" y="1234066"/>
            <a:ext cx="3456384" cy="242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317381" y="1227061"/>
            <a:ext cx="282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200" dirty="0" smtClean="0">
                <a:latin typeface="+mj-lt"/>
              </a:rPr>
              <a:t>[</a:t>
            </a:r>
            <a:r>
              <a:rPr lang="fr-FR" sz="1200" dirty="0" err="1" smtClean="0">
                <a:latin typeface="+mj-lt"/>
              </a:rPr>
              <a:t>courtesy</a:t>
            </a:r>
            <a:r>
              <a:rPr lang="fr-FR" sz="1200" dirty="0" smtClean="0">
                <a:latin typeface="+mj-lt"/>
              </a:rPr>
              <a:t> of D. </a:t>
            </a:r>
            <a:r>
              <a:rPr lang="fr-FR" sz="1200" dirty="0" err="1" smtClean="0">
                <a:latin typeface="+mj-lt"/>
              </a:rPr>
              <a:t>Bachet</a:t>
            </a:r>
            <a:r>
              <a:rPr lang="fr-FR" sz="1200" dirty="0" smtClean="0">
                <a:latin typeface="+mj-lt"/>
              </a:rPr>
              <a:t>]</a:t>
            </a:r>
            <a:endParaRPr lang="fr-F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52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3| </a:t>
            </a:r>
            <a:r>
              <a:rPr lang="fr-FR" dirty="0"/>
              <a:t>Options for the future ILD-TPC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Full TPC </a:t>
            </a:r>
            <a:r>
              <a:rPr lang="fr-FR" dirty="0" err="1" smtClean="0"/>
              <a:t>analysis</a:t>
            </a:r>
            <a:r>
              <a:rPr lang="fr-FR" dirty="0" smtClean="0"/>
              <a:t>:</a:t>
            </a:r>
          </a:p>
          <a:p>
            <a:r>
              <a:rPr lang="fr-FR" dirty="0" smtClean="0">
                <a:solidFill>
                  <a:schemeClr val="accent2"/>
                </a:solidFill>
              </a:rPr>
              <a:t>Self-</a:t>
            </a:r>
            <a:r>
              <a:rPr lang="fr-FR" dirty="0" err="1" smtClean="0">
                <a:solidFill>
                  <a:schemeClr val="accent2"/>
                </a:solidFill>
              </a:rPr>
              <a:t>weight</a:t>
            </a:r>
            <a:r>
              <a:rPr lang="fr-FR" dirty="0" smtClean="0">
                <a:solidFill>
                  <a:schemeClr val="accent2"/>
                </a:solidFill>
              </a:rPr>
              <a:t> and </a:t>
            </a:r>
            <a:r>
              <a:rPr lang="fr-FR" dirty="0" err="1" smtClean="0">
                <a:solidFill>
                  <a:schemeClr val="accent2"/>
                </a:solidFill>
              </a:rPr>
              <a:t>mounting</a:t>
            </a:r>
            <a:r>
              <a:rPr lang="fr-FR" dirty="0" smtClean="0">
                <a:solidFill>
                  <a:schemeClr val="accent2"/>
                </a:solidFill>
              </a:rPr>
              <a:t> (2 tons)</a:t>
            </a:r>
          </a:p>
          <a:p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Overpressure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Δ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P = 3 mbar)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454" y="2859822"/>
            <a:ext cx="6868328" cy="365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300192" y="6511983"/>
            <a:ext cx="282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200" dirty="0" smtClean="0">
                <a:latin typeface="+mj-lt"/>
              </a:rPr>
              <a:t>[</a:t>
            </a:r>
            <a:r>
              <a:rPr lang="fr-FR" sz="1200" dirty="0" err="1" smtClean="0">
                <a:latin typeface="+mj-lt"/>
              </a:rPr>
              <a:t>courtesy</a:t>
            </a:r>
            <a:r>
              <a:rPr lang="fr-FR" sz="1200" dirty="0" smtClean="0">
                <a:latin typeface="+mj-lt"/>
              </a:rPr>
              <a:t> of M. </a:t>
            </a:r>
            <a:r>
              <a:rPr lang="fr-FR" sz="1200" dirty="0" err="1" smtClean="0">
                <a:latin typeface="+mj-lt"/>
              </a:rPr>
              <a:t>Carty</a:t>
            </a:r>
            <a:r>
              <a:rPr lang="fr-FR" sz="1200" dirty="0" smtClean="0">
                <a:latin typeface="+mj-lt"/>
              </a:rPr>
              <a:t>]</a:t>
            </a:r>
            <a:endParaRPr lang="fr-FR" sz="1200" dirty="0">
              <a:latin typeface="+mj-lt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1268963" y="3377682"/>
            <a:ext cx="589168" cy="411358"/>
          </a:xfrm>
          <a:prstGeom prst="straightConnector1">
            <a:avLst/>
          </a:prstGeom>
          <a:ln w="12700">
            <a:solidFill>
              <a:srgbClr val="CC009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23528" y="3088705"/>
            <a:ext cx="1655762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2 x 370 kg (Al)</a:t>
            </a:r>
            <a:endParaRPr lang="fr-FR" sz="1400" baseline="-25000" dirty="0">
              <a:solidFill>
                <a:srgbClr val="CC0099"/>
              </a:solidFill>
              <a:latin typeface="+mj-lt"/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1664781" y="4005064"/>
            <a:ext cx="589168" cy="495883"/>
          </a:xfrm>
          <a:prstGeom prst="straightConnector1">
            <a:avLst/>
          </a:prstGeom>
          <a:ln w="12700">
            <a:solidFill>
              <a:srgbClr val="CC009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23528" y="4378125"/>
            <a:ext cx="1655762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265 kg (NIDA)</a:t>
            </a:r>
            <a:endParaRPr lang="fr-FR" sz="1400" baseline="-25000" dirty="0">
              <a:solidFill>
                <a:srgbClr val="CC0099"/>
              </a:solidFill>
              <a:latin typeface="+mj-lt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1268216" y="3841647"/>
            <a:ext cx="589915" cy="163417"/>
          </a:xfrm>
          <a:prstGeom prst="straightConnector1">
            <a:avLst/>
          </a:prstGeom>
          <a:ln w="12700">
            <a:solidFill>
              <a:srgbClr val="CC009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251521" y="3552670"/>
            <a:ext cx="13799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2 x 530 kg (G11)</a:t>
            </a:r>
            <a:endParaRPr lang="fr-FR" sz="1400" baseline="-25000" dirty="0">
              <a:solidFill>
                <a:srgbClr val="CC0099"/>
              </a:solidFill>
              <a:latin typeface="+mj-lt"/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1138335" y="5085184"/>
            <a:ext cx="494522" cy="466530"/>
          </a:xfrm>
          <a:prstGeom prst="straightConnector1">
            <a:avLst/>
          </a:prstGeom>
          <a:ln w="127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90201" y="5507676"/>
            <a:ext cx="1655762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~200 </a:t>
            </a:r>
            <a:r>
              <a:rPr lang="el-GR" sz="1400" dirty="0" smtClean="0">
                <a:solidFill>
                  <a:srgbClr val="FF0000"/>
                </a:solidFill>
                <a:latin typeface="+mj-lt"/>
              </a:rPr>
              <a:t>μ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m</a:t>
            </a:r>
            <a:endParaRPr lang="fr-FR" sz="1400" baseline="-25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16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 bwMode="auto">
          <a:xfrm>
            <a:off x="1042988" y="1772816"/>
            <a:ext cx="8101012" cy="522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charset="0"/>
              <a:buChar char="►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Calibri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 smtClean="0"/>
              <a:t>Large Prototype (LP) </a:t>
            </a:r>
            <a:r>
              <a:rPr lang="fr-FR" kern="0" dirty="0" err="1" smtClean="0"/>
              <a:t>was</a:t>
            </a:r>
            <a:r>
              <a:rPr lang="fr-FR" kern="0" dirty="0" smtClean="0"/>
              <a:t> </a:t>
            </a:r>
            <a:r>
              <a:rPr lang="fr-FR" kern="0" dirty="0" err="1" smtClean="0"/>
              <a:t>built</a:t>
            </a:r>
            <a:r>
              <a:rPr lang="fr-FR" kern="0" dirty="0" smtClean="0"/>
              <a:t> and </a:t>
            </a:r>
            <a:r>
              <a:rPr lang="fr-FR" kern="0" dirty="0" err="1" smtClean="0"/>
              <a:t>tested</a:t>
            </a:r>
            <a:endParaRPr lang="fr-FR" kern="0" dirty="0" smtClean="0"/>
          </a:p>
          <a:p>
            <a:r>
              <a:rPr lang="fr-FR" kern="0" dirty="0" err="1" smtClean="0">
                <a:solidFill>
                  <a:schemeClr val="accent2"/>
                </a:solidFill>
              </a:rPr>
              <a:t>Strut-based</a:t>
            </a:r>
            <a:r>
              <a:rPr lang="fr-FR" kern="0" dirty="0" smtClean="0">
                <a:solidFill>
                  <a:schemeClr val="accent2"/>
                </a:solidFill>
              </a:rPr>
              <a:t> </a:t>
            </a:r>
            <a:r>
              <a:rPr lang="fr-FR" kern="0" dirty="0" err="1" smtClean="0">
                <a:solidFill>
                  <a:schemeClr val="accent2"/>
                </a:solidFill>
              </a:rPr>
              <a:t>aluminum</a:t>
            </a:r>
            <a:r>
              <a:rPr lang="fr-FR" kern="0" dirty="0" smtClean="0">
                <a:solidFill>
                  <a:schemeClr val="accent2"/>
                </a:solidFill>
              </a:rPr>
              <a:t> </a:t>
            </a:r>
            <a:r>
              <a:rPr lang="fr-FR" kern="0" dirty="0" err="1" smtClean="0">
                <a:solidFill>
                  <a:schemeClr val="accent2"/>
                </a:solidFill>
              </a:rPr>
              <a:t>endplate</a:t>
            </a:r>
            <a:r>
              <a:rPr lang="fr-FR" kern="0" dirty="0" smtClean="0">
                <a:solidFill>
                  <a:schemeClr val="accent2"/>
                </a:solidFill>
              </a:rPr>
              <a:t> </a:t>
            </a:r>
            <a:r>
              <a:rPr lang="fr-FR" kern="0" dirty="0" err="1" smtClean="0">
                <a:solidFill>
                  <a:schemeClr val="accent2"/>
                </a:solidFill>
              </a:rPr>
              <a:t>will</a:t>
            </a:r>
            <a:r>
              <a:rPr lang="fr-FR" kern="0" dirty="0" smtClean="0">
                <a:solidFill>
                  <a:schemeClr val="accent2"/>
                </a:solidFill>
              </a:rPr>
              <a:t> </a:t>
            </a:r>
            <a:r>
              <a:rPr lang="fr-FR" kern="0" dirty="0" err="1" smtClean="0">
                <a:solidFill>
                  <a:schemeClr val="accent2"/>
                </a:solidFill>
              </a:rPr>
              <a:t>be</a:t>
            </a:r>
            <a:r>
              <a:rPr lang="fr-FR" kern="0" dirty="0" smtClean="0">
                <a:solidFill>
                  <a:schemeClr val="accent2"/>
                </a:solidFill>
              </a:rPr>
              <a:t> </a:t>
            </a:r>
            <a:r>
              <a:rPr lang="fr-FR" kern="0" dirty="0" err="1" smtClean="0">
                <a:solidFill>
                  <a:schemeClr val="accent2"/>
                </a:solidFill>
              </a:rPr>
              <a:t>tested</a:t>
            </a:r>
            <a:endParaRPr lang="fr-FR" kern="0" dirty="0" smtClean="0">
              <a:solidFill>
                <a:schemeClr val="accent2"/>
              </a:solidFill>
            </a:endParaRPr>
          </a:p>
          <a:p>
            <a:r>
              <a:rPr lang="fr-FR" kern="0" dirty="0" err="1" smtClean="0">
                <a:solidFill>
                  <a:schemeClr val="accent1">
                    <a:lumMod val="50000"/>
                  </a:schemeClr>
                </a:solidFill>
              </a:rPr>
              <a:t>Satisfying</a:t>
            </a:r>
            <a:r>
              <a:rPr lang="fr-FR" kern="0" dirty="0" smtClean="0">
                <a:solidFill>
                  <a:schemeClr val="accent1">
                    <a:lumMod val="50000"/>
                  </a:schemeClr>
                </a:solidFill>
              </a:rPr>
              <a:t> solution in </a:t>
            </a:r>
            <a:r>
              <a:rPr lang="fr-FR" kern="0" dirty="0" err="1" smtClean="0">
                <a:solidFill>
                  <a:schemeClr val="accent1">
                    <a:lumMod val="50000"/>
                  </a:schemeClr>
                </a:solidFill>
              </a:rPr>
              <a:t>terms</a:t>
            </a:r>
            <a:r>
              <a:rPr lang="fr-FR" kern="0" dirty="0" smtClean="0">
                <a:solidFill>
                  <a:schemeClr val="accent1">
                    <a:lumMod val="50000"/>
                  </a:schemeClr>
                </a:solidFill>
              </a:rPr>
              <a:t> of mass for LP</a:t>
            </a:r>
          </a:p>
          <a:p>
            <a:r>
              <a:rPr lang="fr-FR" kern="0" dirty="0" err="1" smtClean="0">
                <a:solidFill>
                  <a:srgbClr val="CC0099"/>
                </a:solidFill>
              </a:rPr>
              <a:t>Hybrid</a:t>
            </a:r>
            <a:r>
              <a:rPr lang="fr-FR" kern="0" dirty="0" smtClean="0">
                <a:solidFill>
                  <a:srgbClr val="CC0099"/>
                </a:solidFill>
              </a:rPr>
              <a:t> </a:t>
            </a:r>
            <a:r>
              <a:rPr lang="fr-FR" kern="0" dirty="0" err="1" smtClean="0">
                <a:solidFill>
                  <a:srgbClr val="CC0099"/>
                </a:solidFill>
              </a:rPr>
              <a:t>carbon-aluminum</a:t>
            </a:r>
            <a:r>
              <a:rPr lang="fr-FR" kern="0" dirty="0" smtClean="0">
                <a:solidFill>
                  <a:srgbClr val="CC0099"/>
                </a:solidFill>
              </a:rPr>
              <a:t> solution </a:t>
            </a:r>
            <a:r>
              <a:rPr lang="fr-FR" kern="0" dirty="0" err="1" smtClean="0">
                <a:solidFill>
                  <a:srgbClr val="CC0099"/>
                </a:solidFill>
              </a:rPr>
              <a:t>necessary</a:t>
            </a:r>
            <a:r>
              <a:rPr lang="fr-FR" kern="0" dirty="0" smtClean="0">
                <a:solidFill>
                  <a:srgbClr val="CC0099"/>
                </a:solidFill>
              </a:rPr>
              <a:t> for ILD</a:t>
            </a:r>
          </a:p>
          <a:p>
            <a:r>
              <a:rPr lang="fr-FR" kern="0" dirty="0" err="1" smtClean="0"/>
              <a:t>Parametric</a:t>
            </a:r>
            <a:r>
              <a:rPr lang="fr-FR" kern="0" dirty="0" smtClean="0"/>
              <a:t> simulations are </a:t>
            </a:r>
            <a:r>
              <a:rPr lang="fr-FR" kern="0" dirty="0" err="1" smtClean="0"/>
              <a:t>necessary</a:t>
            </a:r>
            <a:endParaRPr lang="fr-FR" kern="0" dirty="0" smtClean="0"/>
          </a:p>
          <a:p>
            <a:pPr lvl="1">
              <a:buClrTx/>
            </a:pPr>
            <a:r>
              <a:rPr lang="fr-FR" kern="0" dirty="0" smtClean="0">
                <a:solidFill>
                  <a:schemeClr val="tx1"/>
                </a:solidFill>
              </a:rPr>
              <a:t>On </a:t>
            </a:r>
            <a:r>
              <a:rPr lang="fr-FR" kern="0" dirty="0" err="1" smtClean="0">
                <a:solidFill>
                  <a:schemeClr val="tx1"/>
                </a:solidFill>
              </a:rPr>
              <a:t>materials</a:t>
            </a:r>
            <a:endParaRPr lang="fr-FR" kern="0" dirty="0" smtClean="0">
              <a:solidFill>
                <a:schemeClr val="tx1"/>
              </a:solidFill>
            </a:endParaRPr>
          </a:p>
          <a:p>
            <a:pPr lvl="1">
              <a:buClrTx/>
            </a:pPr>
            <a:r>
              <a:rPr lang="fr-FR" kern="0" dirty="0" smtClean="0">
                <a:solidFill>
                  <a:schemeClr val="tx1"/>
                </a:solidFill>
              </a:rPr>
              <a:t>On detector </a:t>
            </a:r>
            <a:r>
              <a:rPr lang="fr-FR" kern="0" dirty="0" err="1" smtClean="0">
                <a:solidFill>
                  <a:schemeClr val="tx1"/>
                </a:solidFill>
              </a:rPr>
              <a:t>layout</a:t>
            </a:r>
            <a:endParaRPr lang="fr-FR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91680" y="2492896"/>
            <a:ext cx="7452320" cy="4365104"/>
          </a:xfrm>
        </p:spPr>
        <p:txBody>
          <a:bodyPr/>
          <a:lstStyle/>
          <a:p>
            <a:r>
              <a:rPr lang="en-US" dirty="0" smtClean="0">
                <a:solidFill>
                  <a:srgbClr val="A9A9A9"/>
                </a:solidFill>
              </a:rPr>
              <a:t>1| </a:t>
            </a:r>
            <a:r>
              <a:rPr lang="en-US" dirty="0" smtClean="0"/>
              <a:t>Context and constraints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AEAEE4"/>
                </a:solidFill>
              </a:rPr>
              <a:t>2| </a:t>
            </a:r>
            <a:r>
              <a:rPr lang="en-US" dirty="0" smtClean="0">
                <a:solidFill>
                  <a:schemeClr val="accent2"/>
                </a:solidFill>
              </a:rPr>
              <a:t>Large prototype: status and options</a:t>
            </a:r>
          </a:p>
          <a:p>
            <a:r>
              <a:rPr lang="en-US" dirty="0" smtClean="0">
                <a:solidFill>
                  <a:srgbClr val="A8D8DC"/>
                </a:solidFill>
              </a:rPr>
              <a:t>3|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Options for the ILD-TPC</a:t>
            </a: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2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/>
          </p:nvPr>
        </p:nvSpPr>
        <p:spPr>
          <a:xfrm>
            <a:off x="251520" y="3284984"/>
            <a:ext cx="8892480" cy="836613"/>
          </a:xfrm>
        </p:spPr>
        <p:txBody>
          <a:bodyPr/>
          <a:lstStyle/>
          <a:p>
            <a:pPr algn="ctr"/>
            <a:r>
              <a:rPr lang="fr-FR" altLang="fr-FR" dirty="0" err="1" smtClean="0"/>
              <a:t>Thank</a:t>
            </a:r>
            <a:r>
              <a:rPr lang="fr-FR" altLang="fr-FR" dirty="0" smtClean="0"/>
              <a:t> </a:t>
            </a:r>
            <a:r>
              <a:rPr lang="fr-FR" altLang="fr-FR" dirty="0" err="1" smtClean="0"/>
              <a:t>you</a:t>
            </a: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37259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91680" y="2492896"/>
            <a:ext cx="7452320" cy="4365104"/>
          </a:xfrm>
        </p:spPr>
        <p:txBody>
          <a:bodyPr/>
          <a:lstStyle/>
          <a:p>
            <a:r>
              <a:rPr lang="en-US" dirty="0" smtClean="0">
                <a:solidFill>
                  <a:srgbClr val="A9A9A9"/>
                </a:solidFill>
              </a:rPr>
              <a:t>1| </a:t>
            </a:r>
            <a:r>
              <a:rPr lang="en-US" dirty="0" smtClean="0"/>
              <a:t>Context and constraints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2| Large prototype: status and options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3| Options for the ILD-TPC</a:t>
            </a: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RO\MES PROJETS\ILC-TPC\Réunion DESY 01-2012\ILD_all_110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72" y="2130846"/>
            <a:ext cx="4819495" cy="43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1| </a:t>
            </a:r>
            <a:r>
              <a:rPr lang="fr-FR" dirty="0" err="1" smtClean="0"/>
              <a:t>Context</a:t>
            </a:r>
            <a:r>
              <a:rPr lang="fr-FR" dirty="0" smtClean="0"/>
              <a:t> and </a:t>
            </a:r>
            <a:r>
              <a:rPr lang="fr-FR" dirty="0" err="1" smtClean="0"/>
              <a:t>constraints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2843807" y="1354795"/>
            <a:ext cx="6264696" cy="3383260"/>
            <a:chOff x="2843807" y="1354795"/>
            <a:chExt cx="6264696" cy="3383260"/>
          </a:xfrm>
        </p:grpSpPr>
        <p:sp>
          <p:nvSpPr>
            <p:cNvPr id="19" name="ZoneTexte 18"/>
            <p:cNvSpPr txBox="1"/>
            <p:nvPr/>
          </p:nvSpPr>
          <p:spPr>
            <a:xfrm>
              <a:off x="6669756" y="4252119"/>
              <a:ext cx="147637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dirty="0" smtClean="0">
                  <a:solidFill>
                    <a:srgbClr val="FF0000"/>
                  </a:solidFill>
                  <a:latin typeface="+mj-lt"/>
                </a:rPr>
                <a:t>4 700</a:t>
              </a:r>
              <a:endParaRPr lang="fr-FR" sz="1400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1" y="1369307"/>
              <a:ext cx="3384376" cy="1892596"/>
            </a:xfrm>
            <a:prstGeom prst="rect">
              <a:avLst/>
            </a:prstGeom>
            <a:noFill/>
            <a:ln w="2540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843807" y="3153879"/>
              <a:ext cx="1656184" cy="792088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6"/>
            <p:cNvCxnSpPr/>
            <p:nvPr/>
          </p:nvCxnSpPr>
          <p:spPr>
            <a:xfrm flipV="1">
              <a:off x="2843807" y="1354795"/>
              <a:ext cx="2726412" cy="1799084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V="1">
              <a:off x="4496739" y="3275035"/>
              <a:ext cx="4479620" cy="670932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6660231" y="2793839"/>
              <a:ext cx="0" cy="19442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8136606" y="2774789"/>
              <a:ext cx="0" cy="19442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>
              <a:off x="6660231" y="4522031"/>
              <a:ext cx="1476375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6372199" y="2315605"/>
              <a:ext cx="516001" cy="26221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5580111" y="2100448"/>
              <a:ext cx="11663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l-GR" sz="1400" dirty="0" smtClean="0">
                  <a:solidFill>
                    <a:srgbClr val="FF0000"/>
                  </a:solidFill>
                  <a:latin typeface="+mj-lt"/>
                </a:rPr>
                <a:t>Φ</a:t>
              </a:r>
              <a:r>
                <a:rPr lang="fr-FR" sz="1400" dirty="0" smtClean="0">
                  <a:solidFill>
                    <a:srgbClr val="FF0000"/>
                  </a:solidFill>
                  <a:latin typeface="+mj-lt"/>
                </a:rPr>
                <a:t>600</a:t>
              </a:r>
              <a:endParaRPr lang="fr-FR" sz="1400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26" name="Connecteur droit avec flèche 25"/>
            <p:cNvCxnSpPr/>
            <p:nvPr/>
          </p:nvCxnSpPr>
          <p:spPr>
            <a:xfrm>
              <a:off x="6372199" y="1883557"/>
              <a:ext cx="384567" cy="26221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5592194" y="1703040"/>
              <a:ext cx="11663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l-GR" sz="1400" dirty="0" smtClean="0">
                  <a:solidFill>
                    <a:srgbClr val="FF0000"/>
                  </a:solidFill>
                  <a:latin typeface="+mj-lt"/>
                </a:rPr>
                <a:t>Φ</a:t>
              </a:r>
              <a:r>
                <a:rPr lang="fr-FR" sz="1400" dirty="0" smtClean="0">
                  <a:solidFill>
                    <a:srgbClr val="FF0000"/>
                  </a:solidFill>
                  <a:latin typeface="+mj-lt"/>
                </a:rPr>
                <a:t>3600</a:t>
              </a:r>
              <a:endParaRPr lang="fr-FR" sz="14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8342492" y="3298096"/>
              <a:ext cx="7660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200" dirty="0" smtClean="0">
                  <a:latin typeface="+mj-lt"/>
                </a:rPr>
                <a:t>[mm]</a:t>
              </a:r>
              <a:endParaRPr lang="fr-FR" sz="1200" dirty="0">
                <a:latin typeface="+mj-lt"/>
              </a:endParaRPr>
            </a:p>
          </p:txBody>
        </p:sp>
      </p:grpSp>
      <p:sp>
        <p:nvSpPr>
          <p:cNvPr id="30" name="Espace réservé du contenu 2"/>
          <p:cNvSpPr txBox="1">
            <a:spLocks/>
          </p:cNvSpPr>
          <p:nvPr/>
        </p:nvSpPr>
        <p:spPr bwMode="auto">
          <a:xfrm>
            <a:off x="467544" y="6309320"/>
            <a:ext cx="8856984" cy="693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charset="0"/>
              <a:buChar char="►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Calibri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 err="1" smtClean="0"/>
              <a:t>Overall</a:t>
            </a:r>
            <a:r>
              <a:rPr lang="fr-FR" kern="0" dirty="0" smtClean="0"/>
              <a:t> </a:t>
            </a:r>
            <a:r>
              <a:rPr lang="fr-FR" kern="0" dirty="0" err="1" smtClean="0"/>
              <a:t>parameters</a:t>
            </a:r>
            <a:r>
              <a:rPr lang="fr-FR" kern="0" dirty="0" smtClean="0"/>
              <a:t> are </a:t>
            </a:r>
            <a:r>
              <a:rPr lang="fr-FR" kern="0" dirty="0" err="1" smtClean="0"/>
              <a:t>defined</a:t>
            </a:r>
            <a:r>
              <a:rPr lang="fr-FR" kern="0" dirty="0" smtClean="0"/>
              <a:t> (</a:t>
            </a:r>
            <a:r>
              <a:rPr lang="fr-FR" kern="0" dirty="0" err="1" smtClean="0"/>
              <a:t>field</a:t>
            </a:r>
            <a:r>
              <a:rPr lang="fr-FR" kern="0" dirty="0"/>
              <a:t> </a:t>
            </a:r>
            <a:r>
              <a:rPr lang="fr-FR" kern="0" dirty="0" smtClean="0"/>
              <a:t>&amp; dimension range)</a:t>
            </a:r>
          </a:p>
          <a:p>
            <a:pPr marL="0" indent="0">
              <a:buFontTx/>
              <a:buNone/>
            </a:pPr>
            <a:endParaRPr lang="fr-FR" kern="0" dirty="0" smtClean="0"/>
          </a:p>
        </p:txBody>
      </p:sp>
    </p:spTree>
    <p:extLst>
      <p:ext uri="{BB962C8B-B14F-4D97-AF65-F5344CB8AC3E}">
        <p14:creationId xmlns:p14="http://schemas.microsoft.com/office/powerpoint/2010/main" val="313249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1| </a:t>
            </a:r>
            <a:r>
              <a:rPr lang="fr-FR" dirty="0" err="1"/>
              <a:t>Context</a:t>
            </a:r>
            <a:r>
              <a:rPr lang="fr-FR" dirty="0"/>
              <a:t> and </a:t>
            </a:r>
            <a:r>
              <a:rPr lang="fr-FR" dirty="0" err="1" smtClean="0"/>
              <a:t>constraints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 bwMode="auto">
          <a:xfrm>
            <a:off x="1042988" y="1412776"/>
            <a:ext cx="8101012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charset="0"/>
              <a:buChar char="►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Calibri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kern="0" dirty="0" smtClean="0"/>
              <a:t>Detector </a:t>
            </a:r>
            <a:r>
              <a:rPr lang="fr-FR" kern="0" dirty="0" err="1" smtClean="0"/>
              <a:t>resolution</a:t>
            </a:r>
            <a:r>
              <a:rPr lang="fr-FR" kern="0" dirty="0" smtClean="0"/>
              <a:t> </a:t>
            </a:r>
            <a:r>
              <a:rPr lang="fr-FR" kern="0" dirty="0" err="1" smtClean="0"/>
              <a:t>strongly</a:t>
            </a:r>
            <a:r>
              <a:rPr lang="fr-FR" kern="0" dirty="0" smtClean="0"/>
              <a:t> </a:t>
            </a:r>
            <a:r>
              <a:rPr lang="fr-FR" kern="0" dirty="0" err="1" smtClean="0"/>
              <a:t>depends</a:t>
            </a:r>
            <a:r>
              <a:rPr lang="fr-FR" kern="0" dirty="0" smtClean="0"/>
              <a:t>…</a:t>
            </a:r>
            <a:endParaRPr lang="fr-FR" kern="0" dirty="0"/>
          </a:p>
          <a:p>
            <a:pPr marL="0" indent="0">
              <a:buNone/>
            </a:pPr>
            <a:r>
              <a:rPr lang="en-US" kern="0" dirty="0" smtClean="0">
                <a:solidFill>
                  <a:schemeClr val="accent2"/>
                </a:solidFill>
              </a:rPr>
              <a:t>…</a:t>
            </a:r>
            <a:r>
              <a:rPr lang="en-US" kern="0" dirty="0">
                <a:solidFill>
                  <a:schemeClr val="accent2"/>
                </a:solidFill>
              </a:rPr>
              <a:t>on the layout of the tracking </a:t>
            </a:r>
            <a:r>
              <a:rPr lang="en-US" kern="0" dirty="0" smtClean="0">
                <a:solidFill>
                  <a:schemeClr val="accent2"/>
                </a:solidFill>
              </a:rPr>
              <a:t>system… </a:t>
            </a:r>
            <a:endParaRPr lang="en-US" kern="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fr-FR" kern="0" dirty="0" smtClean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fr-FR" kern="0" dirty="0" err="1" smtClean="0">
                <a:solidFill>
                  <a:schemeClr val="accent1">
                    <a:lumMod val="50000"/>
                  </a:schemeClr>
                </a:solidFill>
              </a:rPr>
              <a:t>which</a:t>
            </a:r>
            <a:r>
              <a:rPr lang="fr-FR" kern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kern="0" dirty="0" err="1" smtClean="0">
                <a:solidFill>
                  <a:schemeClr val="accent1">
                    <a:lumMod val="50000"/>
                  </a:schemeClr>
                </a:solidFill>
              </a:rPr>
              <a:t>depends</a:t>
            </a:r>
            <a:r>
              <a:rPr lang="fr-FR" kern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kern="0" dirty="0">
                <a:solidFill>
                  <a:schemeClr val="accent1">
                    <a:lumMod val="50000"/>
                  </a:schemeClr>
                </a:solidFill>
              </a:rPr>
              <a:t>on </a:t>
            </a:r>
            <a:r>
              <a:rPr lang="fr-FR" kern="0" dirty="0" err="1">
                <a:solidFill>
                  <a:schemeClr val="accent1">
                    <a:lumMod val="50000"/>
                  </a:schemeClr>
                </a:solidFill>
              </a:rPr>
              <a:t>mechanical</a:t>
            </a:r>
            <a:r>
              <a:rPr lang="fr-FR" kern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kern="0" dirty="0" smtClean="0">
                <a:solidFill>
                  <a:schemeClr val="accent1">
                    <a:lumMod val="50000"/>
                  </a:schemeClr>
                </a:solidFill>
              </a:rPr>
              <a:t>design…</a:t>
            </a:r>
          </a:p>
          <a:p>
            <a:pPr marL="0" indent="0">
              <a:buNone/>
            </a:pPr>
            <a:r>
              <a:rPr lang="fr-FR" kern="0" dirty="0" smtClean="0">
                <a:solidFill>
                  <a:srgbClr val="CC0099"/>
                </a:solidFill>
              </a:rPr>
              <a:t>…</a:t>
            </a:r>
            <a:r>
              <a:rPr lang="fr-FR" kern="0" dirty="0" err="1" smtClean="0">
                <a:solidFill>
                  <a:srgbClr val="CC0099"/>
                </a:solidFill>
              </a:rPr>
              <a:t>which</a:t>
            </a:r>
            <a:r>
              <a:rPr lang="fr-FR" kern="0" dirty="0" smtClean="0">
                <a:solidFill>
                  <a:srgbClr val="CC0099"/>
                </a:solidFill>
              </a:rPr>
              <a:t> </a:t>
            </a:r>
            <a:r>
              <a:rPr lang="fr-FR" kern="0" dirty="0" err="1" smtClean="0">
                <a:solidFill>
                  <a:srgbClr val="CC0099"/>
                </a:solidFill>
              </a:rPr>
              <a:t>depends</a:t>
            </a:r>
            <a:r>
              <a:rPr lang="fr-FR" kern="0" dirty="0" smtClean="0">
                <a:solidFill>
                  <a:srgbClr val="CC0099"/>
                </a:solidFill>
              </a:rPr>
              <a:t> on structural </a:t>
            </a:r>
            <a:r>
              <a:rPr lang="fr-FR" kern="0" dirty="0" err="1" smtClean="0">
                <a:solidFill>
                  <a:srgbClr val="CC0099"/>
                </a:solidFill>
              </a:rPr>
              <a:t>materials</a:t>
            </a:r>
            <a:r>
              <a:rPr lang="fr-FR" kern="0" dirty="0" smtClean="0">
                <a:solidFill>
                  <a:srgbClr val="CC0099"/>
                </a:solidFill>
              </a:rPr>
              <a:t> and </a:t>
            </a:r>
            <a:r>
              <a:rPr lang="fr-FR" kern="0" dirty="0" err="1" smtClean="0">
                <a:solidFill>
                  <a:srgbClr val="CC0099"/>
                </a:solidFill>
              </a:rPr>
              <a:t>layout</a:t>
            </a:r>
            <a:r>
              <a:rPr lang="fr-FR" kern="0" dirty="0" smtClean="0">
                <a:solidFill>
                  <a:srgbClr val="CC0099"/>
                </a:solidFill>
              </a:rPr>
              <a:t>.</a:t>
            </a:r>
            <a:endParaRPr lang="fr-FR" kern="0" dirty="0">
              <a:solidFill>
                <a:srgbClr val="CC0099"/>
              </a:solidFill>
            </a:endParaRPr>
          </a:p>
          <a:p>
            <a:pPr marL="0" indent="0">
              <a:buFontTx/>
              <a:buNone/>
            </a:pPr>
            <a:endParaRPr lang="fr-FR" kern="0" dirty="0" smtClean="0"/>
          </a:p>
          <a:p>
            <a:pPr marL="0" indent="0">
              <a:buFontTx/>
              <a:buNone/>
            </a:pPr>
            <a:r>
              <a:rPr lang="fr-FR" kern="0" dirty="0" err="1" smtClean="0"/>
              <a:t>Material</a:t>
            </a:r>
            <a:r>
              <a:rPr lang="fr-FR" kern="0" dirty="0" smtClean="0"/>
              <a:t> budget of the TPC:</a:t>
            </a:r>
          </a:p>
          <a:p>
            <a:r>
              <a:rPr lang="fr-FR" kern="0" dirty="0" smtClean="0"/>
              <a:t>5% X</a:t>
            </a:r>
            <a:r>
              <a:rPr lang="fr-FR" kern="0" baseline="-25000" dirty="0" smtClean="0"/>
              <a:t>0</a:t>
            </a:r>
            <a:r>
              <a:rPr lang="fr-FR" kern="0" dirty="0" smtClean="0"/>
              <a:t> in the barrel </a:t>
            </a:r>
            <a:r>
              <a:rPr lang="fr-FR" kern="0" dirty="0" err="1" smtClean="0"/>
              <a:t>region</a:t>
            </a:r>
            <a:endParaRPr lang="fr-FR" kern="0" dirty="0" smtClean="0"/>
          </a:p>
          <a:p>
            <a:r>
              <a:rPr lang="fr-FR" kern="0" dirty="0" smtClean="0"/>
              <a:t>25% X</a:t>
            </a:r>
            <a:r>
              <a:rPr lang="fr-FR" kern="0" baseline="-25000" dirty="0" smtClean="0"/>
              <a:t>0</a:t>
            </a:r>
            <a:r>
              <a:rPr lang="fr-FR" kern="0" dirty="0" smtClean="0"/>
              <a:t> in the </a:t>
            </a:r>
            <a:r>
              <a:rPr lang="fr-FR" kern="0" dirty="0" err="1" smtClean="0"/>
              <a:t>endcap</a:t>
            </a:r>
            <a:r>
              <a:rPr lang="fr-FR" kern="0" dirty="0" smtClean="0"/>
              <a:t> </a:t>
            </a:r>
            <a:r>
              <a:rPr lang="fr-FR" kern="0" dirty="0" err="1" smtClean="0"/>
              <a:t>region</a:t>
            </a:r>
            <a:endParaRPr lang="fr-FR" kern="0" dirty="0" smtClean="0"/>
          </a:p>
          <a:p>
            <a:endParaRPr lang="fr-FR" kern="0" dirty="0"/>
          </a:p>
          <a:p>
            <a:pPr marL="0" indent="0">
              <a:buNone/>
            </a:pPr>
            <a:r>
              <a:rPr lang="fr-FR" kern="0" dirty="0" smtClean="0">
                <a:solidFill>
                  <a:schemeClr val="accent2"/>
                </a:solidFill>
              </a:rPr>
              <a:t>+ Challenge of high </a:t>
            </a:r>
            <a:r>
              <a:rPr lang="fr-FR" kern="0" dirty="0" err="1" smtClean="0">
                <a:solidFill>
                  <a:schemeClr val="accent2"/>
                </a:solidFill>
              </a:rPr>
              <a:t>precision</a:t>
            </a:r>
            <a:r>
              <a:rPr lang="fr-FR" kern="0" dirty="0" smtClean="0">
                <a:solidFill>
                  <a:schemeClr val="accent2"/>
                </a:solidFill>
              </a:rPr>
              <a:t> ~</a:t>
            </a:r>
            <a:r>
              <a:rPr lang="fr-FR" sz="2400" kern="0" dirty="0" smtClean="0">
                <a:solidFill>
                  <a:schemeClr val="accent2"/>
                </a:solidFill>
              </a:rPr>
              <a:t>10 </a:t>
            </a:r>
            <a:r>
              <a:rPr lang="el-GR" sz="2400" kern="0" dirty="0" smtClean="0">
                <a:solidFill>
                  <a:schemeClr val="accent2"/>
                </a:solidFill>
              </a:rPr>
              <a:t>μ</a:t>
            </a:r>
            <a:r>
              <a:rPr lang="fr-FR" sz="2400" kern="0" dirty="0" smtClean="0">
                <a:solidFill>
                  <a:schemeClr val="accent2"/>
                </a:solidFill>
              </a:rPr>
              <a:t>m </a:t>
            </a:r>
            <a:r>
              <a:rPr lang="fr-FR" sz="2400" kern="0" dirty="0" err="1" smtClean="0">
                <a:solidFill>
                  <a:schemeClr val="accent2"/>
                </a:solidFill>
              </a:rPr>
              <a:t>syst</a:t>
            </a:r>
            <a:r>
              <a:rPr lang="fr-FR" sz="2400" kern="0" dirty="0" smtClean="0">
                <a:solidFill>
                  <a:schemeClr val="accent2"/>
                </a:solidFill>
              </a:rPr>
              <a:t>. </a:t>
            </a:r>
            <a:r>
              <a:rPr lang="fr-FR" sz="2400" kern="0" dirty="0" err="1" smtClean="0">
                <a:solidFill>
                  <a:schemeClr val="accent2"/>
                </a:solidFill>
              </a:rPr>
              <a:t>error</a:t>
            </a:r>
            <a:r>
              <a:rPr lang="fr-FR" sz="2400" kern="0" dirty="0" smtClean="0">
                <a:solidFill>
                  <a:schemeClr val="accent2"/>
                </a:solidFill>
              </a:rPr>
              <a:t> on </a:t>
            </a:r>
            <a:r>
              <a:rPr lang="fr-FR" sz="2400" kern="0" dirty="0" err="1" smtClean="0">
                <a:solidFill>
                  <a:schemeClr val="accent2"/>
                </a:solidFill>
              </a:rPr>
              <a:t>Sagitta</a:t>
            </a:r>
            <a:endParaRPr lang="fr-FR" sz="2400" kern="0" dirty="0">
              <a:solidFill>
                <a:schemeClr val="accent2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00192" y="6511983"/>
            <a:ext cx="282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200" dirty="0" smtClean="0">
                <a:latin typeface="+mj-lt"/>
              </a:rPr>
              <a:t>[TPC-PRC2010 report]</a:t>
            </a:r>
            <a:endParaRPr lang="fr-FR" sz="1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2988" y="3933056"/>
            <a:ext cx="4969172" cy="16561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88" y="3594190"/>
            <a:ext cx="2601825" cy="233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90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1| </a:t>
            </a:r>
            <a:r>
              <a:rPr lang="fr-FR" dirty="0" err="1"/>
              <a:t>Context</a:t>
            </a:r>
            <a:r>
              <a:rPr lang="fr-FR" dirty="0"/>
              <a:t> and </a:t>
            </a:r>
            <a:r>
              <a:rPr lang="fr-FR" dirty="0" err="1" smtClean="0"/>
              <a:t>constraints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Focus on the </a:t>
            </a:r>
            <a:r>
              <a:rPr lang="fr-FR" dirty="0" err="1" smtClean="0"/>
              <a:t>endplate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41" y="2125203"/>
            <a:ext cx="3811656" cy="341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>
            <a:off x="6300192" y="3159108"/>
            <a:ext cx="757212" cy="485916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6732240" y="2932382"/>
            <a:ext cx="1166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 err="1" smtClean="0">
                <a:solidFill>
                  <a:srgbClr val="FF0000"/>
                </a:solidFill>
                <a:latin typeface="+mj-lt"/>
              </a:rPr>
              <a:t>Endplate</a:t>
            </a:r>
            <a:endParaRPr lang="fr-FR" sz="14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4765869" y="2689424"/>
            <a:ext cx="2173395" cy="883592"/>
          </a:xfrm>
          <a:prstGeom prst="straightConnector1">
            <a:avLst/>
          </a:prstGeom>
          <a:ln w="12700">
            <a:solidFill>
              <a:srgbClr val="CC0099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752778" y="2529176"/>
            <a:ext cx="1166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 smtClean="0">
                <a:solidFill>
                  <a:srgbClr val="CC0099"/>
                </a:solidFill>
                <a:latin typeface="+mj-lt"/>
              </a:rPr>
              <a:t>Field cage</a:t>
            </a:r>
            <a:endParaRPr lang="fr-FR" sz="1400" dirty="0">
              <a:solidFill>
                <a:srgbClr val="CC0099"/>
              </a:solidFill>
              <a:latin typeface="+mj-lt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765869" y="2279090"/>
            <a:ext cx="2230992" cy="403974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671697" y="2125202"/>
            <a:ext cx="1166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Barrel</a:t>
            </a:r>
            <a:endParaRPr lang="fr-FR" sz="1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300192" y="6511983"/>
            <a:ext cx="282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200" dirty="0" smtClean="0">
                <a:latin typeface="+mj-lt"/>
              </a:rPr>
              <a:t>[</a:t>
            </a:r>
            <a:r>
              <a:rPr lang="fr-FR" sz="1200" dirty="0" err="1" smtClean="0">
                <a:latin typeface="+mj-lt"/>
              </a:rPr>
              <a:t>courtesy</a:t>
            </a:r>
            <a:r>
              <a:rPr lang="fr-FR" sz="1200" dirty="0" smtClean="0">
                <a:latin typeface="+mj-lt"/>
              </a:rPr>
              <a:t> of M. </a:t>
            </a:r>
            <a:r>
              <a:rPr lang="fr-FR" sz="1200" dirty="0" err="1" smtClean="0">
                <a:latin typeface="+mj-lt"/>
              </a:rPr>
              <a:t>Carty</a:t>
            </a:r>
            <a:r>
              <a:rPr lang="fr-FR" sz="1200" dirty="0" smtClean="0">
                <a:latin typeface="+mj-lt"/>
              </a:rPr>
              <a:t>]</a:t>
            </a:r>
            <a:endParaRPr lang="fr-F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385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2200" y="2996952"/>
            <a:ext cx="2174159" cy="280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1| </a:t>
            </a:r>
            <a:r>
              <a:rPr lang="fr-FR" dirty="0" err="1"/>
              <a:t>Context</a:t>
            </a:r>
            <a:r>
              <a:rPr lang="fr-FR" dirty="0"/>
              <a:t> and </a:t>
            </a:r>
            <a:r>
              <a:rPr lang="fr-FR" dirty="0" err="1" smtClean="0"/>
              <a:t>constraints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 bwMode="auto">
          <a:xfrm>
            <a:off x="1066999" y="1412775"/>
            <a:ext cx="8101012" cy="496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5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charset="0"/>
              <a:buChar char="►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Calibri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fr-FR" kern="0" dirty="0" err="1" smtClean="0"/>
              <a:t>Constraints</a:t>
            </a:r>
            <a:r>
              <a:rPr lang="fr-FR" kern="0" dirty="0" smtClean="0"/>
              <a:t> on the </a:t>
            </a:r>
            <a:r>
              <a:rPr lang="fr-FR" kern="0" dirty="0" err="1" smtClean="0"/>
              <a:t>endplate</a:t>
            </a:r>
            <a:r>
              <a:rPr lang="fr-FR" kern="0" dirty="0" smtClean="0"/>
              <a:t>:</a:t>
            </a:r>
          </a:p>
          <a:p>
            <a:r>
              <a:rPr lang="fr-FR" kern="0" dirty="0" smtClean="0">
                <a:solidFill>
                  <a:schemeClr val="accent2"/>
                </a:solidFill>
              </a:rPr>
              <a:t>Maximum surface </a:t>
            </a:r>
            <a:r>
              <a:rPr lang="fr-FR" kern="0" dirty="0" err="1" smtClean="0">
                <a:solidFill>
                  <a:schemeClr val="accent2"/>
                </a:solidFill>
              </a:rPr>
              <a:t>coverage</a:t>
            </a:r>
            <a:endParaRPr lang="fr-FR" kern="0" dirty="0" smtClean="0">
              <a:solidFill>
                <a:schemeClr val="accent2"/>
              </a:solidFill>
            </a:endParaRPr>
          </a:p>
          <a:p>
            <a:r>
              <a:rPr lang="fr-FR" kern="0" dirty="0" err="1" smtClean="0">
                <a:solidFill>
                  <a:schemeClr val="accent1">
                    <a:lumMod val="50000"/>
                  </a:schemeClr>
                </a:solidFill>
              </a:rPr>
              <a:t>Dismontability</a:t>
            </a:r>
            <a:r>
              <a:rPr lang="fr-FR" kern="0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fr-FR" kern="0" dirty="0" err="1" smtClean="0">
                <a:solidFill>
                  <a:schemeClr val="accent1">
                    <a:lumMod val="50000"/>
                  </a:schemeClr>
                </a:solidFill>
              </a:rPr>
              <a:t>individual</a:t>
            </a:r>
            <a:r>
              <a:rPr lang="fr-FR" kern="0" dirty="0" smtClean="0">
                <a:solidFill>
                  <a:schemeClr val="accent1">
                    <a:lumMod val="50000"/>
                  </a:schemeClr>
                </a:solidFill>
              </a:rPr>
              <a:t> modules</a:t>
            </a:r>
          </a:p>
          <a:p>
            <a:r>
              <a:rPr lang="en-US" dirty="0" smtClean="0">
                <a:solidFill>
                  <a:srgbClr val="CC0099"/>
                </a:solidFill>
              </a:rPr>
              <a:t>X-Y precision </a:t>
            </a:r>
            <a:r>
              <a:rPr lang="en-US" dirty="0">
                <a:solidFill>
                  <a:srgbClr val="CC0099"/>
                </a:solidFill>
              </a:rPr>
              <a:t>and stability </a:t>
            </a:r>
            <a:r>
              <a:rPr lang="en-US" dirty="0" smtClean="0">
                <a:solidFill>
                  <a:srgbClr val="CC0099"/>
                </a:solidFill>
              </a:rPr>
              <a:t>&lt; </a:t>
            </a:r>
            <a:r>
              <a:rPr lang="en-US" dirty="0">
                <a:solidFill>
                  <a:srgbClr val="CC0099"/>
                </a:solidFill>
              </a:rPr>
              <a:t>50 </a:t>
            </a:r>
            <a:r>
              <a:rPr lang="en-US" dirty="0" smtClean="0">
                <a:solidFill>
                  <a:srgbClr val="CC0099"/>
                </a:solidFill>
              </a:rPr>
              <a:t>μm</a:t>
            </a:r>
          </a:p>
          <a:p>
            <a:r>
              <a:rPr lang="en-US" kern="0" dirty="0" smtClean="0"/>
              <a:t>Thickness &lt; 100 mm</a:t>
            </a:r>
          </a:p>
          <a:p>
            <a:r>
              <a:rPr lang="en-US" kern="0" dirty="0" smtClean="0">
                <a:solidFill>
                  <a:schemeClr val="accent2"/>
                </a:solidFill>
              </a:rPr>
              <a:t>Material budget: 25% X</a:t>
            </a:r>
            <a:r>
              <a:rPr lang="en-US" kern="0" baseline="-25000" dirty="0" smtClean="0">
                <a:solidFill>
                  <a:schemeClr val="accent2"/>
                </a:solidFill>
              </a:rPr>
              <a:t>0</a:t>
            </a:r>
            <a:endParaRPr lang="fr-FR" kern="0" baseline="-25000" dirty="0" smtClean="0">
              <a:solidFill>
                <a:schemeClr val="accent2"/>
              </a:solidFill>
            </a:endParaRPr>
          </a:p>
          <a:p>
            <a:pPr lvl="1"/>
            <a:r>
              <a:rPr lang="fr-FR" kern="0" dirty="0" err="1" smtClean="0">
                <a:solidFill>
                  <a:schemeClr val="accent2"/>
                </a:solidFill>
              </a:rPr>
              <a:t>Readout</a:t>
            </a:r>
            <a:r>
              <a:rPr lang="fr-FR" kern="0" dirty="0" smtClean="0">
                <a:solidFill>
                  <a:schemeClr val="accent2"/>
                </a:solidFill>
              </a:rPr>
              <a:t> &amp; FEE: 	5%?</a:t>
            </a:r>
            <a:endParaRPr lang="fr-FR" kern="0" baseline="-25000" dirty="0" smtClean="0">
              <a:solidFill>
                <a:schemeClr val="accent2"/>
              </a:solidFill>
            </a:endParaRPr>
          </a:p>
          <a:p>
            <a:pPr lvl="1"/>
            <a:r>
              <a:rPr lang="fr-FR" kern="0" dirty="0" err="1" smtClean="0">
                <a:solidFill>
                  <a:schemeClr val="accent2"/>
                </a:solidFill>
              </a:rPr>
              <a:t>Cooling</a:t>
            </a:r>
            <a:r>
              <a:rPr lang="fr-FR" kern="0" dirty="0" smtClean="0">
                <a:solidFill>
                  <a:schemeClr val="accent2"/>
                </a:solidFill>
              </a:rPr>
              <a:t>:		2%</a:t>
            </a:r>
            <a:r>
              <a:rPr lang="fr-FR" kern="0" dirty="0" smtClean="0"/>
              <a:t>?</a:t>
            </a:r>
            <a:endParaRPr lang="fr-FR" kern="0" baseline="-25000" dirty="0"/>
          </a:p>
          <a:p>
            <a:pPr lvl="1"/>
            <a:r>
              <a:rPr lang="fr-FR" kern="0" dirty="0" smtClean="0">
                <a:solidFill>
                  <a:schemeClr val="accent2"/>
                </a:solidFill>
              </a:rPr>
              <a:t>Power:		10%</a:t>
            </a:r>
            <a:r>
              <a:rPr lang="fr-FR" kern="0" dirty="0" smtClean="0"/>
              <a:t>?</a:t>
            </a:r>
            <a:endParaRPr lang="fr-FR" kern="0" baseline="-25000" dirty="0"/>
          </a:p>
          <a:p>
            <a:pPr lvl="1"/>
            <a:r>
              <a:rPr lang="fr-FR" kern="0" dirty="0" err="1" smtClean="0">
                <a:solidFill>
                  <a:schemeClr val="accent2"/>
                </a:solidFill>
              </a:rPr>
              <a:t>Mechanics</a:t>
            </a:r>
            <a:r>
              <a:rPr lang="fr-FR" kern="0" dirty="0" smtClean="0">
                <a:solidFill>
                  <a:schemeClr val="accent2"/>
                </a:solidFill>
              </a:rPr>
              <a:t>:	8%</a:t>
            </a:r>
            <a:r>
              <a:rPr lang="fr-FR" kern="0" dirty="0" smtClean="0"/>
              <a:t>?</a:t>
            </a:r>
          </a:p>
          <a:p>
            <a:r>
              <a:rPr lang="fr-FR" kern="0" dirty="0" smtClean="0">
                <a:solidFill>
                  <a:schemeClr val="accent1">
                    <a:lumMod val="50000"/>
                  </a:schemeClr>
                </a:solidFill>
              </a:rPr>
              <a:t>Interface </a:t>
            </a:r>
            <a:r>
              <a:rPr lang="fr-FR" kern="0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fr-FR" kern="0" dirty="0" smtClean="0">
                <a:solidFill>
                  <a:schemeClr val="accent1">
                    <a:lumMod val="50000"/>
                  </a:schemeClr>
                </a:solidFill>
              </a:rPr>
              <a:t> the </a:t>
            </a:r>
            <a:r>
              <a:rPr lang="fr-FR" kern="0" dirty="0" err="1" smtClean="0">
                <a:solidFill>
                  <a:schemeClr val="accent1">
                    <a:lumMod val="50000"/>
                  </a:schemeClr>
                </a:solidFill>
              </a:rPr>
              <a:t>field</a:t>
            </a:r>
            <a:r>
              <a:rPr lang="fr-FR" kern="0" dirty="0" smtClean="0">
                <a:solidFill>
                  <a:schemeClr val="accent1">
                    <a:lumMod val="50000"/>
                  </a:schemeClr>
                </a:solidFill>
              </a:rPr>
              <a:t> cage / barrel + support</a:t>
            </a:r>
            <a:endParaRPr lang="fr-FR" kern="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fr-FR" kern="0" dirty="0"/>
          </a:p>
        </p:txBody>
      </p:sp>
      <p:sp>
        <p:nvSpPr>
          <p:cNvPr id="8" name="ZoneTexte 7"/>
          <p:cNvSpPr txBox="1"/>
          <p:nvPr/>
        </p:nvSpPr>
        <p:spPr>
          <a:xfrm>
            <a:off x="6300192" y="6511983"/>
            <a:ext cx="282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200" dirty="0" smtClean="0">
                <a:latin typeface="+mj-lt"/>
              </a:rPr>
              <a:t>[</a:t>
            </a:r>
            <a:r>
              <a:rPr lang="fr-FR" sz="1200" dirty="0" err="1" smtClean="0">
                <a:latin typeface="+mj-lt"/>
              </a:rPr>
              <a:t>courtesy</a:t>
            </a:r>
            <a:r>
              <a:rPr lang="fr-FR" sz="1200" dirty="0" smtClean="0">
                <a:latin typeface="+mj-lt"/>
              </a:rPr>
              <a:t> of J. </a:t>
            </a:r>
            <a:r>
              <a:rPr lang="fr-FR" sz="1200" dirty="0" err="1" smtClean="0">
                <a:latin typeface="+mj-lt"/>
              </a:rPr>
              <a:t>Kaminski</a:t>
            </a:r>
            <a:r>
              <a:rPr lang="fr-FR" sz="1200" dirty="0" smtClean="0">
                <a:latin typeface="+mj-lt"/>
              </a:rPr>
              <a:t>]</a:t>
            </a:r>
            <a:endParaRPr lang="fr-FR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315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91680" y="2492896"/>
            <a:ext cx="7452320" cy="4365104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1| Context and constraints</a:t>
            </a:r>
          </a:p>
          <a:p>
            <a:r>
              <a:rPr lang="en-US" dirty="0" smtClean="0">
                <a:solidFill>
                  <a:srgbClr val="AEAEE4"/>
                </a:solidFill>
              </a:rPr>
              <a:t>2| </a:t>
            </a:r>
            <a:r>
              <a:rPr lang="en-US" dirty="0" smtClean="0">
                <a:solidFill>
                  <a:schemeClr val="accent2"/>
                </a:solidFill>
              </a:rPr>
              <a:t>Large prototype: status and options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3| Options for the ILD-TPC</a:t>
            </a:r>
          </a:p>
          <a:p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22" y="4018472"/>
            <a:ext cx="2736304" cy="187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2| </a:t>
            </a:r>
            <a:r>
              <a:rPr lang="fr-FR" dirty="0" smtClean="0"/>
              <a:t>Large Prototype </a:t>
            </a:r>
            <a:r>
              <a:rPr lang="fr-FR" dirty="0" err="1" smtClean="0"/>
              <a:t>status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Detector R&amp;D (</a:t>
            </a:r>
            <a:r>
              <a:rPr lang="fr-FR" dirty="0" err="1" smtClean="0"/>
              <a:t>readouts</a:t>
            </a:r>
            <a:r>
              <a:rPr lang="fr-FR" dirty="0" smtClean="0"/>
              <a:t>)</a:t>
            </a:r>
          </a:p>
          <a:p>
            <a:r>
              <a:rPr lang="fr-FR" dirty="0" smtClean="0">
                <a:solidFill>
                  <a:schemeClr val="accent2"/>
                </a:solidFill>
              </a:rPr>
              <a:t>Hands-on </a:t>
            </a:r>
            <a:r>
              <a:rPr lang="fr-FR" dirty="0" err="1" smtClean="0">
                <a:solidFill>
                  <a:schemeClr val="accent2"/>
                </a:solidFill>
              </a:rPr>
              <a:t>experience</a:t>
            </a:r>
            <a:r>
              <a:rPr lang="fr-FR" dirty="0" smtClean="0">
                <a:solidFill>
                  <a:schemeClr val="accent2"/>
                </a:solidFill>
              </a:rPr>
              <a:t> of </a:t>
            </a:r>
            <a:r>
              <a:rPr lang="fr-FR" dirty="0" err="1" smtClean="0">
                <a:solidFill>
                  <a:schemeClr val="accent2"/>
                </a:solidFill>
              </a:rPr>
              <a:t>integration</a:t>
            </a:r>
            <a:endParaRPr lang="fr-FR" dirty="0" smtClean="0">
              <a:solidFill>
                <a:schemeClr val="accent2"/>
              </a:solidFill>
            </a:endParaRPr>
          </a:p>
          <a:p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Design of a large TPC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 high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precision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dirty="0" smtClean="0">
                <a:solidFill>
                  <a:schemeClr val="accent1">
                    <a:lumMod val="50000"/>
                  </a:schemeClr>
                </a:solidFill>
              </a:rPr>
              <a:t>&amp; </a:t>
            </a:r>
            <a:r>
              <a:rPr lang="fr-FR" dirty="0" err="1" smtClean="0">
                <a:solidFill>
                  <a:schemeClr val="accent1">
                    <a:lumMod val="50000"/>
                  </a:schemeClr>
                </a:solidFill>
              </a:rPr>
              <a:t>stability</a:t>
            </a:r>
            <a:endParaRPr lang="fr-FR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FR" dirty="0" smtClean="0">
                <a:solidFill>
                  <a:srgbClr val="CC0099"/>
                </a:solidFill>
              </a:rPr>
              <a:t>3 modules (GEM) / 7 modules (</a:t>
            </a:r>
            <a:r>
              <a:rPr lang="fr-FR" dirty="0" err="1" smtClean="0">
                <a:solidFill>
                  <a:srgbClr val="CC0099"/>
                </a:solidFill>
              </a:rPr>
              <a:t>Micromégas</a:t>
            </a:r>
            <a:r>
              <a:rPr lang="fr-FR" dirty="0" smtClean="0">
                <a:solidFill>
                  <a:srgbClr val="CC0099"/>
                </a:solidFill>
              </a:rPr>
              <a:t>)</a:t>
            </a:r>
          </a:p>
          <a:p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1" t="23097" r="5604" b="20732"/>
          <a:stretch/>
        </p:blipFill>
        <p:spPr bwMode="auto">
          <a:xfrm>
            <a:off x="467544" y="4017192"/>
            <a:ext cx="35337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>
            <a:off x="6084168" y="3830117"/>
            <a:ext cx="1189260" cy="561255"/>
          </a:xfrm>
          <a:prstGeom prst="straightConnector1">
            <a:avLst/>
          </a:prstGeom>
          <a:ln w="127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6948264" y="3614960"/>
            <a:ext cx="1728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1400" dirty="0" smtClean="0">
                <a:solidFill>
                  <a:srgbClr val="FF0000"/>
                </a:solidFill>
                <a:latin typeface="+mj-lt"/>
              </a:rPr>
              <a:t>Φ</a:t>
            </a:r>
            <a:r>
              <a:rPr lang="fr-FR" sz="1400" dirty="0" smtClean="0">
                <a:solidFill>
                  <a:srgbClr val="FF0000"/>
                </a:solidFill>
                <a:latin typeface="+mj-lt"/>
              </a:rPr>
              <a:t> ~1 500 mm</a:t>
            </a:r>
            <a:endParaRPr lang="fr-FR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300192" y="6511983"/>
            <a:ext cx="2826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1200" dirty="0" smtClean="0">
                <a:latin typeface="+mj-lt"/>
              </a:rPr>
              <a:t>[</a:t>
            </a:r>
            <a:r>
              <a:rPr lang="fr-FR" sz="1200" dirty="0" err="1" smtClean="0">
                <a:latin typeface="+mj-lt"/>
              </a:rPr>
              <a:t>courtesy</a:t>
            </a:r>
            <a:r>
              <a:rPr lang="fr-FR" sz="1200" dirty="0" smtClean="0">
                <a:latin typeface="+mj-lt"/>
              </a:rPr>
              <a:t> of P. Colas, J. </a:t>
            </a:r>
            <a:r>
              <a:rPr lang="fr-FR" sz="1200" dirty="0" err="1" smtClean="0">
                <a:latin typeface="+mj-lt"/>
              </a:rPr>
              <a:t>Kaminski</a:t>
            </a:r>
            <a:r>
              <a:rPr lang="fr-FR" sz="1200" dirty="0" smtClean="0">
                <a:latin typeface="+mj-lt"/>
              </a:rPr>
              <a:t>]</a:t>
            </a:r>
            <a:endParaRPr lang="fr-FR" sz="1200" dirty="0">
              <a:latin typeface="+mj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428" y="4391372"/>
            <a:ext cx="1547044" cy="1713474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7751" y="4293096"/>
            <a:ext cx="2406250" cy="182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475656" y="5896645"/>
            <a:ext cx="51125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40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with</a:t>
            </a:r>
            <a:r>
              <a:rPr lang="fr-FR" sz="1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3 GEM modules		        </a:t>
            </a:r>
            <a:r>
              <a:rPr lang="fr-FR" sz="140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with</a:t>
            </a:r>
            <a:r>
              <a:rPr lang="fr-FR" sz="1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7 MM modules</a:t>
            </a:r>
            <a:endParaRPr lang="fr-FR" sz="1400" baseline="-25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5436096" y="4077072"/>
            <a:ext cx="1837332" cy="31430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353050" y="5781675"/>
            <a:ext cx="2023627" cy="319136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1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r">
          <a:defRPr sz="1200" dirty="0" smtClean="0">
            <a:latin typeface="+mj-lt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9041</TotalTime>
  <Words>635</Words>
  <Application>Microsoft Office PowerPoint</Application>
  <PresentationFormat>Affichage à l'écran (4:3)</PresentationFormat>
  <Paragraphs>170</Paragraphs>
  <Slides>20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Modèle par défaut</vt:lpstr>
      <vt:lpstr>Detector structure: Carbon-aluminum composite structures for the TPC</vt:lpstr>
      <vt:lpstr>Content</vt:lpstr>
      <vt:lpstr>Content</vt:lpstr>
      <vt:lpstr>1| Context and constraints</vt:lpstr>
      <vt:lpstr>1| Context and constraints</vt:lpstr>
      <vt:lpstr>1| Context and constraints</vt:lpstr>
      <vt:lpstr>1| Context and constraints</vt:lpstr>
      <vt:lpstr>Content</vt:lpstr>
      <vt:lpstr>2| Large Prototype status</vt:lpstr>
      <vt:lpstr>2| Large Prototype status</vt:lpstr>
      <vt:lpstr>2| Large Prototype status</vt:lpstr>
      <vt:lpstr>2| Large Prototype status</vt:lpstr>
      <vt:lpstr>2| Large Prototype options</vt:lpstr>
      <vt:lpstr>Content</vt:lpstr>
      <vt:lpstr>3| Options for the future ILD-TPC</vt:lpstr>
      <vt:lpstr>3| Options for the future ILD-TPC</vt:lpstr>
      <vt:lpstr>3| Options for the future ILD-TPC</vt:lpstr>
      <vt:lpstr>3| Options for the future ILD-TPC</vt:lpstr>
      <vt:lpstr>Conclusions</vt:lpstr>
      <vt:lpstr>Thank you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Pierre Manil</dc:creator>
  <cp:lastModifiedBy>Pierre Manil</cp:lastModifiedBy>
  <cp:revision>341</cp:revision>
  <dcterms:created xsi:type="dcterms:W3CDTF">2009-03-12T14:59:47Z</dcterms:created>
  <dcterms:modified xsi:type="dcterms:W3CDTF">2013-11-27T12:41:49Z</dcterms:modified>
</cp:coreProperties>
</file>