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7" r:id="rId2"/>
  </p:sldMasterIdLst>
  <p:notesMasterIdLst>
    <p:notesMasterId r:id="rId37"/>
  </p:notesMasterIdLst>
  <p:handoutMasterIdLst>
    <p:handoutMasterId r:id="rId38"/>
  </p:handoutMasterIdLst>
  <p:sldIdLst>
    <p:sldId id="256" r:id="rId3"/>
    <p:sldId id="258" r:id="rId4"/>
    <p:sldId id="259" r:id="rId5"/>
    <p:sldId id="257" r:id="rId6"/>
    <p:sldId id="268" r:id="rId7"/>
    <p:sldId id="271" r:id="rId8"/>
    <p:sldId id="266" r:id="rId9"/>
    <p:sldId id="267" r:id="rId10"/>
    <p:sldId id="280" r:id="rId11"/>
    <p:sldId id="281" r:id="rId12"/>
    <p:sldId id="282" r:id="rId13"/>
    <p:sldId id="260" r:id="rId14"/>
    <p:sldId id="270" r:id="rId15"/>
    <p:sldId id="288" r:id="rId16"/>
    <p:sldId id="269" r:id="rId17"/>
    <p:sldId id="290" r:id="rId18"/>
    <p:sldId id="291" r:id="rId19"/>
    <p:sldId id="292" r:id="rId20"/>
    <p:sldId id="277" r:id="rId21"/>
    <p:sldId id="276" r:id="rId22"/>
    <p:sldId id="275" r:id="rId23"/>
    <p:sldId id="278" r:id="rId24"/>
    <p:sldId id="293" r:id="rId25"/>
    <p:sldId id="279" r:id="rId26"/>
    <p:sldId id="294" r:id="rId27"/>
    <p:sldId id="284" r:id="rId28"/>
    <p:sldId id="285" r:id="rId29"/>
    <p:sldId id="286" r:id="rId30"/>
    <p:sldId id="289" r:id="rId31"/>
    <p:sldId id="287" r:id="rId32"/>
    <p:sldId id="261" r:id="rId33"/>
    <p:sldId id="262" r:id="rId34"/>
    <p:sldId id="264" r:id="rId35"/>
    <p:sldId id="265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682" autoAdjust="0"/>
  </p:normalViewPr>
  <p:slideViewPr>
    <p:cSldViewPr>
      <p:cViewPr varScale="1">
        <p:scale>
          <a:sx n="84" d="100"/>
          <a:sy n="84" d="100"/>
        </p:scale>
        <p:origin x="-140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640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2671-36B8-4D60-A45F-ABB6C224A096}" type="datetimeFigureOut">
              <a:rPr lang="fr-FR" smtClean="0"/>
              <a:t>26/02/2014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6F172-924E-4D64-B193-88BB4DAD4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752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260A5-AD5D-4206-BF8D-A2B54247E7A2}" type="datetimeFigureOut">
              <a:rPr lang="fr-FR" smtClean="0"/>
              <a:t>26/02/2014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D4015-F5C2-4166-B235-9BEB72089B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49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3"/>
          <p:cNvCxnSpPr/>
          <p:nvPr userDrawn="1"/>
        </p:nvCxnSpPr>
        <p:spPr>
          <a:xfrm>
            <a:off x="0" y="6550025"/>
            <a:ext cx="9144000" cy="317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914400" y="503237"/>
            <a:ext cx="7848600" cy="563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1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C2E9-B719-4DBE-9B0E-A95DCFB9C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497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C2E9-B719-4DBE-9B0E-A95DCFB9C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963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C2E9-B719-4DBE-9B0E-A95DCFB9C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792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C2E9-B719-4DBE-9B0E-A95DCFB9C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307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C2E9-B719-4DBE-9B0E-A95DCFB9C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805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C2E9-B719-4DBE-9B0E-A95DCFB9C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359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C2E9-B719-4DBE-9B0E-A95DCFB9C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86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C2E9-B719-4DBE-9B0E-A95DCFB9C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324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C2E9-B719-4DBE-9B0E-A95DCFB9C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202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C2E9-B719-4DBE-9B0E-A95DCFB9C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156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C2E9-B719-4DBE-9B0E-A95DCFB9C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6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5B68E1-9483-4805-AC7B-11F35EE5EB2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9C2E9-B719-4DBE-9B0E-A95DCFB9C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5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5.jpeg"/><Relationship Id="rId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 TPC for the </a:t>
            </a:r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Collider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770440" cy="990600"/>
          </a:xfrm>
        </p:spPr>
        <p:txBody>
          <a:bodyPr/>
          <a:lstStyle/>
          <a:p>
            <a:r>
              <a:rPr lang="fr-FR" dirty="0" smtClean="0"/>
              <a:t>P. Colas, on </a:t>
            </a:r>
            <a:r>
              <a:rPr lang="fr-FR" dirty="0" err="1" smtClean="0"/>
              <a:t>behalf</a:t>
            </a:r>
            <a:r>
              <a:rPr lang="fr-FR" dirty="0" smtClean="0"/>
              <a:t> of the LCTPC collaboration</a:t>
            </a:r>
            <a:endParaRPr lang="fr-FR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0925" y="116632"/>
            <a:ext cx="16414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971600" y="18864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Instrumentation for </a:t>
            </a:r>
            <a:r>
              <a:rPr lang="fr-FR" dirty="0" err="1" smtClean="0">
                <a:solidFill>
                  <a:schemeClr val="bg1"/>
                </a:solidFill>
              </a:rPr>
              <a:t>Colliding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Beam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Physics</a:t>
            </a:r>
            <a:r>
              <a:rPr lang="fr-FR" dirty="0" smtClean="0">
                <a:solidFill>
                  <a:schemeClr val="bg1"/>
                </a:solidFill>
              </a:rPr>
              <a:t> 2014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Novosibirsk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err="1" smtClean="0">
                <a:solidFill>
                  <a:schemeClr val="bg1"/>
                </a:solidFill>
              </a:rPr>
              <a:t>Russia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3224" y="5229200"/>
            <a:ext cx="5770984" cy="996720"/>
          </a:xfrm>
        </p:spPr>
        <p:txBody>
          <a:bodyPr>
            <a:noAutofit/>
          </a:bodyPr>
          <a:lstStyle/>
          <a:p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GEMs</a:t>
            </a:r>
            <a:endParaRPr lang="fr-F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4" y="2204864"/>
            <a:ext cx="819877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55576" y="77747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standard CERN </a:t>
            </a:r>
            <a:r>
              <a:rPr lang="fr-FR" dirty="0" err="1" smtClean="0"/>
              <a:t>GEMs</a:t>
            </a:r>
            <a:r>
              <a:rPr lang="fr-FR" dirty="0" smtClean="0"/>
              <a:t> </a:t>
            </a:r>
            <a:r>
              <a:rPr lang="fr-FR" dirty="0" err="1" smtClean="0"/>
              <a:t>mounted</a:t>
            </a:r>
            <a:r>
              <a:rPr lang="fr-FR" dirty="0" smtClean="0"/>
              <a:t> on a light </a:t>
            </a:r>
            <a:r>
              <a:rPr lang="fr-FR" dirty="0" err="1" smtClean="0"/>
              <a:t>ceramic</a:t>
            </a:r>
            <a:r>
              <a:rPr lang="fr-FR" dirty="0" smtClean="0"/>
              <a:t> frame (1 mm) and </a:t>
            </a:r>
            <a:r>
              <a:rPr lang="fr-FR" dirty="0" err="1" smtClean="0"/>
              <a:t>segmented</a:t>
            </a:r>
            <a:r>
              <a:rPr lang="fr-FR" dirty="0" smtClean="0"/>
              <a:t> in 4 to </a:t>
            </a:r>
            <a:r>
              <a:rPr lang="fr-FR" dirty="0" err="1" smtClean="0"/>
              <a:t>reduce</a:t>
            </a:r>
            <a:r>
              <a:rPr lang="fr-FR" dirty="0" smtClean="0"/>
              <a:t> </a:t>
            </a:r>
            <a:r>
              <a:rPr lang="fr-FR" dirty="0" err="1" smtClean="0"/>
              <a:t>stored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.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/>
              <a:t>module has </a:t>
            </a:r>
            <a:r>
              <a:rPr lang="fr-FR" dirty="0" smtClean="0"/>
              <a:t>5000 pads, </a:t>
            </a:r>
            <a:r>
              <a:rPr lang="fr-FR" dirty="0"/>
              <a:t>1.26 x 5.85 mm²</a:t>
            </a:r>
            <a:endParaRPr lang="fr-FR" dirty="0" smtClean="0"/>
          </a:p>
          <a:p>
            <a:r>
              <a:rPr lang="fr-FR" dirty="0" smtClean="0"/>
              <a:t>3 modules </a:t>
            </a:r>
            <a:r>
              <a:rPr lang="fr-FR" dirty="0" err="1" smtClean="0"/>
              <a:t>equipped</a:t>
            </a:r>
            <a:r>
              <a:rPr lang="fr-FR" dirty="0" smtClean="0"/>
              <a:t> (10,000 </a:t>
            </a:r>
            <a:r>
              <a:rPr lang="fr-FR" dirty="0" err="1" smtClean="0"/>
              <a:t>channels</a:t>
            </a:r>
            <a:r>
              <a:rPr lang="fr-FR" dirty="0" smtClean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5"/>
            <a:ext cx="412718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72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62880" y="5442960"/>
            <a:ext cx="8229600" cy="794352"/>
          </a:xfrm>
        </p:spPr>
        <p:txBody>
          <a:bodyPr>
            <a:noAutofit/>
          </a:bodyPr>
          <a:lstStyle/>
          <a:p>
            <a:r>
              <a:rPr lang="fr-FR" sz="4400" dirty="0" err="1" smtClean="0"/>
              <a:t>Micromegas</a:t>
            </a:r>
            <a:r>
              <a:rPr lang="fr-FR" sz="4400" dirty="0" smtClean="0"/>
              <a:t> </a:t>
            </a:r>
            <a:r>
              <a:rPr lang="fr-FR" sz="4400" dirty="0" err="1" smtClean="0"/>
              <a:t>with</a:t>
            </a:r>
            <a:r>
              <a:rPr lang="fr-FR" sz="4400" dirty="0" smtClean="0"/>
              <a:t> </a:t>
            </a:r>
            <a:r>
              <a:rPr lang="fr-FR" sz="4400" dirty="0" err="1" smtClean="0"/>
              <a:t>resistive</a:t>
            </a:r>
            <a:r>
              <a:rPr lang="fr-FR" sz="4400" dirty="0" smtClean="0"/>
              <a:t> </a:t>
            </a:r>
            <a:r>
              <a:rPr lang="fr-FR" sz="4400" dirty="0" err="1" smtClean="0"/>
              <a:t>coating</a:t>
            </a:r>
            <a:endParaRPr lang="fr-FR" sz="4400" dirty="0"/>
          </a:p>
        </p:txBody>
      </p:sp>
      <p:pic>
        <p:nvPicPr>
          <p:cNvPr id="7" name="Picture 2" descr="D:\PROJETS\TPC\MESURES\081208-11_LP_BeamTestsMagnet_DESY\Pictures\081209_LowDrift_500ns_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19394"/>
            <a:ext cx="4280096" cy="312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4159757" y="500388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24 </a:t>
            </a:r>
            <a:r>
              <a:rPr lang="fr-FR" dirty="0" err="1" smtClean="0"/>
              <a:t>rows</a:t>
            </a:r>
            <a:r>
              <a:rPr lang="fr-FR" dirty="0" smtClean="0"/>
              <a:t> x 72 </a:t>
            </a:r>
            <a:r>
              <a:rPr lang="fr-FR" dirty="0" err="1" smtClean="0"/>
              <a:t>columns</a:t>
            </a:r>
            <a:r>
              <a:rPr lang="fr-FR" dirty="0" smtClean="0"/>
              <a:t> of 3 x 6.8 mm² pads</a:t>
            </a:r>
            <a:endParaRPr lang="fr-FR" dirty="0"/>
          </a:p>
        </p:txBody>
      </p:sp>
      <p:pic>
        <p:nvPicPr>
          <p:cNvPr id="8" name="Picture 2" descr="D:\PROJETS\TPC\MESURES\091102-05_LP_BeamTests_SiEnveloppe_DESY\IMGP0070_r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5455" y="2564904"/>
            <a:ext cx="3528392" cy="274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95536" y="332656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Micromegas</a:t>
            </a:r>
            <a:r>
              <a:rPr lang="fr-FR" dirty="0" smtClean="0"/>
              <a:t>, the avalanche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too</a:t>
            </a:r>
            <a:r>
              <a:rPr lang="fr-FR" dirty="0" smtClean="0"/>
              <a:t> </a:t>
            </a:r>
            <a:r>
              <a:rPr lang="fr-FR" dirty="0" err="1" smtClean="0"/>
              <a:t>localized</a:t>
            </a:r>
            <a:r>
              <a:rPr lang="fr-FR" dirty="0" smtClean="0"/>
              <a:t> to </a:t>
            </a:r>
            <a:r>
              <a:rPr lang="fr-FR" dirty="0" err="1" smtClean="0"/>
              <a:t>allow</a:t>
            </a:r>
            <a:r>
              <a:rPr lang="fr-FR" dirty="0" smtClean="0"/>
              <a:t> charge sharing: a </a:t>
            </a:r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coating</a:t>
            </a:r>
            <a:r>
              <a:rPr lang="fr-FR" dirty="0" smtClean="0"/>
              <a:t> on an </a:t>
            </a:r>
            <a:r>
              <a:rPr lang="fr-FR" dirty="0" err="1" smtClean="0"/>
              <a:t>insulator</a:t>
            </a:r>
            <a:r>
              <a:rPr lang="fr-FR" dirty="0" smtClean="0"/>
              <a:t> </a:t>
            </a:r>
            <a:r>
              <a:rPr lang="fr-FR" dirty="0" err="1" smtClean="0"/>
              <a:t>provides</a:t>
            </a:r>
            <a:r>
              <a:rPr lang="fr-FR" dirty="0" smtClean="0"/>
              <a:t> a </a:t>
            </a:r>
            <a:r>
              <a:rPr lang="fr-FR" dirty="0" err="1" smtClean="0"/>
              <a:t>Resistive</a:t>
            </a:r>
            <a:r>
              <a:rPr lang="fr-FR" dirty="0" smtClean="0"/>
              <a:t>-Capacitive 2D network to </a:t>
            </a:r>
            <a:r>
              <a:rPr lang="fr-FR" dirty="0" err="1" smtClean="0"/>
              <a:t>spread</a:t>
            </a:r>
            <a:r>
              <a:rPr lang="fr-FR" dirty="0" smtClean="0"/>
              <a:t> the charge</a:t>
            </a:r>
          </a:p>
          <a:p>
            <a:endParaRPr lang="fr-FR" dirty="0"/>
          </a:p>
          <a:p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coatings</a:t>
            </a:r>
            <a:r>
              <a:rPr lang="fr-FR" dirty="0" smtClean="0"/>
              <a:t> have been </a:t>
            </a:r>
            <a:r>
              <a:rPr lang="fr-FR" dirty="0" err="1" smtClean="0"/>
              <a:t>tried</a:t>
            </a:r>
            <a:r>
              <a:rPr lang="fr-FR" dirty="0" smtClean="0"/>
              <a:t>: </a:t>
            </a:r>
            <a:r>
              <a:rPr lang="fr-FR" dirty="0" err="1" smtClean="0"/>
              <a:t>Carbon-loaded</a:t>
            </a:r>
            <a:r>
              <a:rPr lang="fr-FR" dirty="0" smtClean="0"/>
              <a:t> </a:t>
            </a:r>
            <a:r>
              <a:rPr lang="fr-FR" dirty="0" err="1" smtClean="0"/>
              <a:t>Kapton</a:t>
            </a:r>
            <a:r>
              <a:rPr lang="fr-FR" dirty="0" smtClean="0"/>
              <a:t> (CLK),</a:t>
            </a:r>
          </a:p>
          <a:p>
            <a:r>
              <a:rPr lang="fr-FR" dirty="0" smtClean="0"/>
              <a:t>3 and 5 </a:t>
            </a:r>
            <a:r>
              <a:rPr lang="fr-FR" dirty="0" err="1" smtClean="0"/>
              <a:t>MOhm</a:t>
            </a:r>
            <a:r>
              <a:rPr lang="fr-FR" dirty="0" smtClean="0"/>
              <a:t>/square, </a:t>
            </a:r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ink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41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Resolution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70" y="548680"/>
            <a:ext cx="392487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55576" y="620688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Tracks</a:t>
            </a:r>
            <a:r>
              <a:rPr lang="fr-FR" dirty="0" smtClean="0"/>
              <a:t> are </a:t>
            </a:r>
            <a:r>
              <a:rPr lang="fr-FR" dirty="0" err="1" smtClean="0"/>
              <a:t>fitted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all </a:t>
            </a:r>
            <a:r>
              <a:rPr lang="fr-FR" dirty="0" err="1" smtClean="0"/>
              <a:t>padrows</a:t>
            </a:r>
            <a:r>
              <a:rPr lang="fr-FR" dirty="0" smtClean="0"/>
              <a:t>.</a:t>
            </a:r>
          </a:p>
          <a:p>
            <a:r>
              <a:rPr lang="fr-FR" dirty="0" smtClean="0"/>
              <a:t>To </a:t>
            </a:r>
            <a:r>
              <a:rPr lang="fr-FR" dirty="0" err="1" smtClean="0"/>
              <a:t>determine</a:t>
            </a:r>
            <a:r>
              <a:rPr lang="fr-FR" dirty="0" smtClean="0"/>
              <a:t> the </a:t>
            </a:r>
            <a:r>
              <a:rPr lang="fr-FR" dirty="0" err="1" smtClean="0"/>
              <a:t>expected</a:t>
            </a:r>
            <a:r>
              <a:rPr lang="fr-FR" dirty="0" smtClean="0"/>
              <a:t>  </a:t>
            </a:r>
            <a:r>
              <a:rPr lang="fr-FR" dirty="0" err="1" smtClean="0"/>
              <a:t>track</a:t>
            </a:r>
            <a:r>
              <a:rPr lang="fr-FR" dirty="0" smtClean="0"/>
              <a:t> the points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significant</a:t>
            </a:r>
            <a:r>
              <a:rPr lang="fr-FR" dirty="0" smtClean="0"/>
              <a:t> contribution to the </a:t>
            </a:r>
            <a:r>
              <a:rPr lang="fr-FR" dirty="0" smtClean="0">
                <a:latin typeface="Symbol" panose="05050102010706020507" pitchFamily="18" charset="2"/>
              </a:rPr>
              <a:t>c</a:t>
            </a:r>
            <a:r>
              <a:rPr lang="fr-FR" baseline="30000" dirty="0" smtClean="0"/>
              <a:t>2</a:t>
            </a:r>
            <a:r>
              <a:rPr lang="fr-FR" dirty="0" smtClean="0"/>
              <a:t> are </a:t>
            </a:r>
            <a:r>
              <a:rPr lang="fr-FR" dirty="0" err="1" smtClean="0"/>
              <a:t>discarded</a:t>
            </a:r>
            <a:r>
              <a:rPr lang="fr-FR" dirty="0" smtClean="0"/>
              <a:t> (but </a:t>
            </a:r>
            <a:r>
              <a:rPr lang="fr-FR" dirty="0" err="1" smtClean="0"/>
              <a:t>used</a:t>
            </a:r>
            <a:r>
              <a:rPr lang="fr-FR" dirty="0" smtClean="0"/>
              <a:t> in the </a:t>
            </a:r>
            <a:r>
              <a:rPr lang="fr-FR" dirty="0" err="1" smtClean="0"/>
              <a:t>resolution</a:t>
            </a:r>
            <a:r>
              <a:rPr lang="fr-FR" dirty="0" smtClean="0"/>
              <a:t> </a:t>
            </a:r>
            <a:r>
              <a:rPr lang="fr-FR" dirty="0" err="1" smtClean="0"/>
              <a:t>calculation</a:t>
            </a:r>
            <a:r>
              <a:rPr lang="fr-FR" dirty="0" smtClean="0"/>
              <a:t>)</a:t>
            </a:r>
          </a:p>
          <a:p>
            <a:r>
              <a:rPr lang="fr-FR" dirty="0" smtClean="0"/>
              <a:t>Resolution²=variance of the </a:t>
            </a:r>
            <a:r>
              <a:rPr lang="fr-FR" dirty="0" err="1" smtClean="0"/>
              <a:t>residuals</a:t>
            </a:r>
            <a:endParaRPr lang="fr-FR" dirty="0"/>
          </a:p>
          <a:p>
            <a:endParaRPr lang="fr-FR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492896"/>
            <a:ext cx="365210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2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ule 4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8" y="3068960"/>
            <a:ext cx="3816424" cy="29523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98741" y="404664"/>
            <a:ext cx="8445259" cy="9361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Micromegas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 transverse resolution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(B = 0T &amp; 1T)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Carbon-loaded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kapton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 resistive foil</a:t>
            </a:r>
            <a:endParaRPr kumimoji="0" lang="en-CA" sz="32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387345"/>
              </p:ext>
            </p:extLst>
          </p:nvPr>
        </p:nvGraphicFramePr>
        <p:xfrm>
          <a:off x="2356246" y="1732717"/>
          <a:ext cx="17272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公式" r:id="rId4" imgW="1168200" imgH="507960" progId="Equation.3">
                  <p:embed/>
                </p:oleObj>
              </mc:Choice>
              <mc:Fallback>
                <p:oleObj name="公式" r:id="rId4" imgW="1168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246" y="1732717"/>
                        <a:ext cx="1727200" cy="7508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0474" y="1612162"/>
            <a:ext cx="3944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83568" y="299695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B=0 T  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d</a:t>
            </a:r>
            <a:r>
              <a:rPr lang="en-US" dirty="0" smtClean="0"/>
              <a:t> = 3</a:t>
            </a:r>
            <a:r>
              <a:rPr lang="fr-FR" dirty="0" smtClean="0"/>
              <a:t>15.1</a:t>
            </a:r>
            <a:r>
              <a:rPr lang="en-US" baseline="-25000" dirty="0" smtClean="0"/>
              <a:t>  </a:t>
            </a:r>
            <a:r>
              <a:rPr lang="en-US" dirty="0" smtClean="0"/>
              <a:t>µm/√cm (</a:t>
            </a:r>
            <a:r>
              <a:rPr lang="en-US" dirty="0" err="1" smtClean="0"/>
              <a:t>Magboltz</a:t>
            </a:r>
            <a:r>
              <a:rPr lang="en-US" dirty="0" smtClean="0"/>
              <a:t>)</a:t>
            </a:r>
            <a:endParaRPr lang="fr-FR" dirty="0"/>
          </a:p>
        </p:txBody>
      </p:sp>
      <p:pic>
        <p:nvPicPr>
          <p:cNvPr id="24" name="Picture 23" descr="module CLK.gif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88024" y="3068960"/>
            <a:ext cx="3672408" cy="295232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88024" y="299695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B=1 T  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d</a:t>
            </a:r>
            <a:r>
              <a:rPr lang="en-US" dirty="0" smtClean="0"/>
              <a:t> = 94.2</a:t>
            </a:r>
            <a:r>
              <a:rPr lang="en-US" baseline="-25000" dirty="0" smtClean="0"/>
              <a:t>  </a:t>
            </a:r>
            <a:r>
              <a:rPr lang="en-US" dirty="0" smtClean="0"/>
              <a:t>µm/√cm (</a:t>
            </a:r>
            <a:r>
              <a:rPr lang="en-US" dirty="0" err="1" smtClean="0"/>
              <a:t>Magboltz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4499992" y="2267580"/>
            <a:ext cx="264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C</a:t>
            </a:r>
            <a:r>
              <a:rPr lang="fr-FR" i="1" baseline="-25000" dirty="0" smtClean="0"/>
              <a:t>d</a:t>
            </a:r>
            <a:r>
              <a:rPr lang="fr-FR" dirty="0" smtClean="0"/>
              <a:t> : the diffusion constant </a:t>
            </a:r>
            <a:endParaRPr lang="fr-FR" dirty="0">
              <a:latin typeface="+mj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347864" y="13314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Gas</a:t>
            </a:r>
            <a:r>
              <a:rPr lang="fr-FR" dirty="0" smtClean="0"/>
              <a:t>:  Ar/CF4/Iso   95/3/2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5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085184"/>
            <a:ext cx="6781800" cy="1087016"/>
          </a:xfrm>
        </p:spPr>
        <p:txBody>
          <a:bodyPr/>
          <a:lstStyle/>
          <a:p>
            <a:r>
              <a:rPr lang="fr-FR" dirty="0" err="1" smtClean="0"/>
              <a:t>Asian</a:t>
            </a:r>
            <a:r>
              <a:rPr lang="fr-FR" dirty="0" smtClean="0"/>
              <a:t> GEM </a:t>
            </a:r>
            <a:r>
              <a:rPr lang="fr-FR" dirty="0" err="1" smtClean="0"/>
              <a:t>resolution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59" y="476672"/>
            <a:ext cx="7118317" cy="428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300192" y="83671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Arial Black" panose="020B0A04020102020204" pitchFamily="34" charset="0"/>
              </a:rPr>
              <a:t>GEM</a:t>
            </a:r>
            <a:endParaRPr lang="fr-FR" sz="2400" b="1" dirty="0">
              <a:latin typeface="Arial Black" panose="020B0A040201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5576" y="472514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GEM and </a:t>
            </a:r>
            <a:r>
              <a:rPr lang="fr-FR" dirty="0" err="1" smtClean="0"/>
              <a:t>Micromegas</a:t>
            </a:r>
            <a:r>
              <a:rPr lang="fr-FR" dirty="0" smtClean="0"/>
              <a:t> </a:t>
            </a:r>
            <a:r>
              <a:rPr lang="fr-FR" dirty="0" err="1" smtClean="0"/>
              <a:t>resolutions</a:t>
            </a:r>
            <a:r>
              <a:rPr lang="fr-FR" dirty="0" smtClean="0"/>
              <a:t> are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similar</a:t>
            </a:r>
            <a:r>
              <a:rPr lang="fr-FR" dirty="0" smtClean="0"/>
              <a:t>.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extrapolate</a:t>
            </a:r>
            <a:r>
              <a:rPr lang="fr-FR" dirty="0" smtClean="0"/>
              <a:t> to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100 µm at B=3.5 T and z=2.25 m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2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085184"/>
            <a:ext cx="6781800" cy="1087016"/>
          </a:xfrm>
        </p:spPr>
        <p:txBody>
          <a:bodyPr/>
          <a:lstStyle/>
          <a:p>
            <a:r>
              <a:rPr lang="fr-FR" dirty="0" err="1" smtClean="0"/>
              <a:t>Multimodule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3"/>
            <a:ext cx="52578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13846" y="870931"/>
            <a:ext cx="3600400" cy="281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429309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With</a:t>
            </a:r>
            <a:r>
              <a:rPr lang="fr-FR" dirty="0" smtClean="0"/>
              <a:t> a multi-module detector, </a:t>
            </a:r>
            <a:r>
              <a:rPr lang="fr-FR" dirty="0" err="1" smtClean="0"/>
              <a:t>you</a:t>
            </a:r>
            <a:r>
              <a:rPr lang="fr-FR" dirty="0" smtClean="0"/>
              <a:t> are sensitive to </a:t>
            </a:r>
            <a:r>
              <a:rPr lang="fr-FR" dirty="0" err="1" smtClean="0"/>
              <a:t>misalignment</a:t>
            </a:r>
            <a:r>
              <a:rPr lang="fr-FR" dirty="0" smtClean="0"/>
              <a:t> and </a:t>
            </a:r>
            <a:r>
              <a:rPr lang="fr-FR" dirty="0" err="1" smtClean="0"/>
              <a:t>distortions</a:t>
            </a:r>
            <a:r>
              <a:rPr lang="fr-FR" dirty="0" smtClean="0"/>
              <a:t>.</a:t>
            </a:r>
          </a:p>
          <a:p>
            <a:r>
              <a:rPr lang="fr-FR" dirty="0" smtClean="0"/>
              <a:t>For </a:t>
            </a:r>
            <a:r>
              <a:rPr lang="fr-FR" dirty="0" err="1" smtClean="0"/>
              <a:t>Micromegas</a:t>
            </a:r>
            <a:r>
              <a:rPr lang="fr-FR" dirty="0" smtClean="0"/>
              <a:t>, a major </a:t>
            </a:r>
            <a:r>
              <a:rPr lang="fr-FR" dirty="0" err="1" smtClean="0"/>
              <a:t>miniaturization</a:t>
            </a:r>
            <a:r>
              <a:rPr lang="fr-FR" dirty="0" smtClean="0"/>
              <a:t> of the </a:t>
            </a:r>
            <a:r>
              <a:rPr lang="fr-FR" dirty="0" err="1" smtClean="0"/>
              <a:t>electronics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necessary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2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00035" y="1492617"/>
            <a:ext cx="5465178" cy="3154501"/>
            <a:chOff x="1066799" y="1492617"/>
            <a:chExt cx="5465179" cy="3154501"/>
          </a:xfrm>
        </p:grpSpPr>
        <p:grpSp>
          <p:nvGrpSpPr>
            <p:cNvPr id="40983" name="Group 44"/>
            <p:cNvGrpSpPr>
              <a:grpSpLocks/>
            </p:cNvGrpSpPr>
            <p:nvPr/>
          </p:nvGrpSpPr>
          <p:grpSpPr bwMode="auto">
            <a:xfrm>
              <a:off x="1066799" y="1492617"/>
              <a:ext cx="3048053" cy="2912598"/>
              <a:chOff x="1015005" y="1524000"/>
              <a:chExt cx="3048882" cy="2911944"/>
            </a:xfrm>
          </p:grpSpPr>
          <p:sp>
            <p:nvSpPr>
              <p:cNvPr id="40992" name="ZoneTexte 39"/>
              <p:cNvSpPr txBox="1">
                <a:spLocks noChangeArrowheads="1"/>
              </p:cNvSpPr>
              <p:nvPr/>
            </p:nvSpPr>
            <p:spPr bwMode="auto">
              <a:xfrm>
                <a:off x="2121039" y="4128236"/>
                <a:ext cx="643749" cy="307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fr-FR" sz="1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14</a:t>
                </a:r>
                <a:r>
                  <a:rPr lang="fr-FR" sz="1400" dirty="0">
                    <a:solidFill>
                      <a:srgbClr val="0000FF"/>
                    </a:solidFill>
                    <a:latin typeface="Constantia" pitchFamily="18" charset="0"/>
                  </a:rPr>
                  <a:t> cm</a:t>
                </a:r>
              </a:p>
            </p:txBody>
          </p:sp>
          <p:grpSp>
            <p:nvGrpSpPr>
              <p:cNvPr id="40993" name="Group 1"/>
              <p:cNvGrpSpPr>
                <a:grpSpLocks/>
              </p:cNvGrpSpPr>
              <p:nvPr/>
            </p:nvGrpSpPr>
            <p:grpSpPr bwMode="auto">
              <a:xfrm>
                <a:off x="1015005" y="1524000"/>
                <a:ext cx="3048882" cy="2604039"/>
                <a:chOff x="-166720" y="684213"/>
                <a:chExt cx="3693144" cy="3224212"/>
              </a:xfrm>
            </p:grpSpPr>
            <p:pic>
              <p:nvPicPr>
                <p:cNvPr id="40994" name="Picture 9" descr="PhotoFEC 00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6900" y="684213"/>
                  <a:ext cx="1965325" cy="31511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0995" name="Connecteur droit avec flèche 12"/>
                <p:cNvCxnSpPr>
                  <a:cxnSpLocks noChangeShapeType="1"/>
                </p:cNvCxnSpPr>
                <p:nvPr/>
              </p:nvCxnSpPr>
              <p:spPr bwMode="auto">
                <a:xfrm>
                  <a:off x="727075" y="3906838"/>
                  <a:ext cx="1800225" cy="1587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0996" name="Connecteur droit avec flèche 1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117600" y="2284413"/>
                  <a:ext cx="3060700" cy="0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0997" name="ZoneTexte 38"/>
                <p:cNvSpPr txBox="1">
                  <a:spLocks noChangeArrowheads="1"/>
                </p:cNvSpPr>
                <p:nvPr/>
              </p:nvSpPr>
              <p:spPr bwMode="auto">
                <a:xfrm>
                  <a:off x="2746644" y="2331894"/>
                  <a:ext cx="779780" cy="3809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fr-FR" sz="140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25</a:t>
                  </a:r>
                  <a:r>
                    <a:rPr lang="fr-FR" sz="1400" dirty="0">
                      <a:solidFill>
                        <a:srgbClr val="0000FF"/>
                      </a:solidFill>
                      <a:latin typeface="Constantia" pitchFamily="18" charset="0"/>
                    </a:rPr>
                    <a:t> cm</a:t>
                  </a:r>
                </a:p>
              </p:txBody>
            </p:sp>
            <p:sp>
              <p:nvSpPr>
                <p:cNvPr id="29" name="Espace réservé du contenu 1"/>
                <p:cNvSpPr txBox="1">
                  <a:spLocks/>
                </p:cNvSpPr>
                <p:nvPr/>
              </p:nvSpPr>
              <p:spPr bwMode="auto">
                <a:xfrm rot="16200000">
                  <a:off x="-981414" y="1918709"/>
                  <a:ext cx="2004468" cy="3750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18" tIns="45709" rIns="91418" bIns="45709"/>
                <a:lstStyle/>
                <a:p>
                  <a:pPr marL="174625" indent="-174625" algn="ctr" eaLnBrk="0" fontAlgn="auto" hangingPunct="0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sz="1600" kern="0" dirty="0">
                      <a:solidFill>
                        <a:srgbClr val="0000FF"/>
                      </a:solidFill>
                      <a:latin typeface="Constantia" pitchFamily="18" charset="0"/>
                      <a:cs typeface="+mn-cs"/>
                    </a:rPr>
                    <a:t>Front-End Card </a:t>
                  </a:r>
                </a:p>
                <a:p>
                  <a:pPr marL="174625" indent="-174625" algn="ctr" eaLnBrk="0" fontAlgn="auto" hangingPunct="0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sz="1600" kern="0" dirty="0" smtClean="0">
                      <a:solidFill>
                        <a:srgbClr val="0000FF"/>
                      </a:solidFill>
                      <a:latin typeface="Constantia" pitchFamily="18" charset="0"/>
                      <a:cs typeface="+mn-cs"/>
                    </a:rPr>
                    <a:t>(FEC)</a:t>
                  </a:r>
                  <a:endParaRPr lang="en-US" sz="1600" kern="0" dirty="0">
                    <a:solidFill>
                      <a:srgbClr val="0000FF"/>
                    </a:solidFill>
                    <a:latin typeface="Constantia" pitchFamily="18" charset="0"/>
                    <a:cs typeface="+mn-cs"/>
                  </a:endParaRPr>
                </a:p>
              </p:txBody>
            </p:sp>
          </p:grpSp>
        </p:grpSp>
        <p:grpSp>
          <p:nvGrpSpPr>
            <p:cNvPr id="40984" name="Group 2"/>
            <p:cNvGrpSpPr>
              <a:grpSpLocks/>
            </p:cNvGrpSpPr>
            <p:nvPr/>
          </p:nvGrpSpPr>
          <p:grpSpPr bwMode="auto">
            <a:xfrm>
              <a:off x="3476625" y="2332038"/>
              <a:ext cx="3055353" cy="2315080"/>
              <a:chOff x="3476625" y="2332038"/>
              <a:chExt cx="3055353" cy="2315080"/>
            </a:xfrm>
          </p:grpSpPr>
          <p:grpSp>
            <p:nvGrpSpPr>
              <p:cNvPr id="40985" name="Group 5"/>
              <p:cNvGrpSpPr>
                <a:grpSpLocks/>
              </p:cNvGrpSpPr>
              <p:nvPr/>
            </p:nvGrpSpPr>
            <p:grpSpPr bwMode="auto">
              <a:xfrm>
                <a:off x="4530724" y="2332038"/>
                <a:ext cx="2001254" cy="2315080"/>
                <a:chOff x="4079179" y="2059160"/>
                <a:chExt cx="2150082" cy="2599891"/>
              </a:xfrm>
            </p:grpSpPr>
            <p:pic>
              <p:nvPicPr>
                <p:cNvPr id="40987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79179" y="2059160"/>
                  <a:ext cx="1366837" cy="2320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0988" name="Connecteur droit avec flèche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545904" y="3384724"/>
                  <a:ext cx="1800225" cy="0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0989" name="ZoneTexte 43"/>
                <p:cNvSpPr txBox="1">
                  <a:spLocks noChangeArrowheads="1"/>
                </p:cNvSpPr>
                <p:nvPr/>
              </p:nvSpPr>
              <p:spPr bwMode="auto">
                <a:xfrm>
                  <a:off x="5393160" y="3234878"/>
                  <a:ext cx="836101" cy="3456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fr-FR" sz="1400" dirty="0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12.5</a:t>
                  </a:r>
                  <a:r>
                    <a:rPr lang="fr-FR" sz="1400" dirty="0" smtClean="0">
                      <a:solidFill>
                        <a:srgbClr val="0000FF"/>
                      </a:solidFill>
                      <a:latin typeface="Constantia" pitchFamily="18" charset="0"/>
                    </a:rPr>
                    <a:t> </a:t>
                  </a:r>
                  <a:r>
                    <a:rPr lang="fr-FR" sz="1400" dirty="0">
                      <a:solidFill>
                        <a:srgbClr val="0000FF"/>
                      </a:solidFill>
                      <a:latin typeface="Constantia" pitchFamily="18" charset="0"/>
                    </a:rPr>
                    <a:t>cm</a:t>
                  </a:r>
                </a:p>
              </p:txBody>
            </p:sp>
            <p:sp>
              <p:nvSpPr>
                <p:cNvPr id="40990" name="ZoneTexte 44"/>
                <p:cNvSpPr txBox="1">
                  <a:spLocks noChangeArrowheads="1"/>
                </p:cNvSpPr>
                <p:nvPr/>
              </p:nvSpPr>
              <p:spPr bwMode="auto">
                <a:xfrm>
                  <a:off x="4550665" y="4313410"/>
                  <a:ext cx="739657" cy="3456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fr-FR" sz="1400" dirty="0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2.8</a:t>
                  </a:r>
                  <a:r>
                    <a:rPr lang="fr-FR" sz="1400" dirty="0" smtClean="0">
                      <a:solidFill>
                        <a:srgbClr val="0000FF"/>
                      </a:solidFill>
                      <a:latin typeface="Constantia" pitchFamily="18" charset="0"/>
                    </a:rPr>
                    <a:t> </a:t>
                  </a:r>
                  <a:r>
                    <a:rPr lang="fr-FR" sz="1400" dirty="0">
                      <a:solidFill>
                        <a:srgbClr val="0000FF"/>
                      </a:solidFill>
                      <a:latin typeface="Constantia" pitchFamily="18" charset="0"/>
                    </a:rPr>
                    <a:t>cm</a:t>
                  </a:r>
                </a:p>
              </p:txBody>
            </p:sp>
            <p:cxnSp>
              <p:nvCxnSpPr>
                <p:cNvPr id="40991" name="Connecteur droit avec flèche 45"/>
                <p:cNvCxnSpPr>
                  <a:cxnSpLocks noChangeAspect="1"/>
                </p:cNvCxnSpPr>
                <p:nvPr/>
              </p:nvCxnSpPr>
              <p:spPr bwMode="auto">
                <a:xfrm>
                  <a:off x="4758630" y="4145135"/>
                  <a:ext cx="388937" cy="223837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8" name="Flèche droite 34"/>
              <p:cNvSpPr/>
              <p:nvPr/>
            </p:nvSpPr>
            <p:spPr bwMode="auto">
              <a:xfrm>
                <a:off x="3476625" y="3113088"/>
                <a:ext cx="1020763" cy="344487"/>
              </a:xfrm>
              <a:prstGeom prst="rightArrow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prstClr val="black"/>
                  </a:solidFill>
                  <a:latin typeface="Constantia"/>
                  <a:cs typeface="+mn-cs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17165"/>
            <a:ext cx="6530975" cy="563563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Integrated electronics</a:t>
            </a:r>
            <a:endParaRPr lang="en-US" dirty="0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 bwMode="auto">
          <a:xfrm>
            <a:off x="2790825" y="1295400"/>
            <a:ext cx="47529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600" kern="0" dirty="0" smtClean="0">
                <a:solidFill>
                  <a:srgbClr val="0000FF"/>
                </a:solidFill>
                <a:latin typeface="Constantia" pitchFamily="18" charset="0"/>
                <a:cs typeface="Arial" charset="0"/>
              </a:rPr>
              <a:t>Remove packaging and protection diodes</a:t>
            </a:r>
          </a:p>
          <a:p>
            <a:pPr>
              <a:defRPr/>
            </a:pPr>
            <a:r>
              <a:rPr lang="en-US" sz="1600" kern="0" dirty="0" smtClean="0">
                <a:solidFill>
                  <a:srgbClr val="0000FF"/>
                </a:solidFill>
                <a:latin typeface="Constantia" pitchFamily="18" charset="0"/>
                <a:cs typeface="Arial" charset="0"/>
              </a:rPr>
              <a:t>Wire-bond AFTER chips</a:t>
            </a:r>
          </a:p>
          <a:p>
            <a:pPr>
              <a:defRPr/>
            </a:pPr>
            <a:r>
              <a:rPr lang="en-US" sz="1600" kern="0" dirty="0" smtClean="0">
                <a:solidFill>
                  <a:srgbClr val="0000FF"/>
                </a:solidFill>
                <a:latin typeface="Constantia" pitchFamily="18" charset="0"/>
                <a:cs typeface="Arial" charset="0"/>
              </a:rPr>
              <a:t>Use two </a:t>
            </a:r>
            <a:r>
              <a:rPr lang="en-US" sz="16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en-US" sz="1600" kern="0" dirty="0" smtClean="0">
                <a:solidFill>
                  <a:srgbClr val="0000FF"/>
                </a:solidFill>
                <a:latin typeface="Constantia" pitchFamily="18" charset="0"/>
                <a:cs typeface="Arial" charset="0"/>
              </a:rPr>
              <a:t>-point connectors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81013" y="4333875"/>
            <a:ext cx="5269261" cy="2143125"/>
            <a:chOff x="1603377" y="4333875"/>
            <a:chExt cx="5269261" cy="2143125"/>
          </a:xfrm>
        </p:grpSpPr>
        <p:cxnSp>
          <p:nvCxnSpPr>
            <p:cNvPr id="40999" name="Connecteur droit avec flèche 20"/>
            <p:cNvCxnSpPr>
              <a:cxnSpLocks noChangeShapeType="1"/>
            </p:cNvCxnSpPr>
            <p:nvPr/>
          </p:nvCxnSpPr>
          <p:spPr bwMode="auto">
            <a:xfrm rot="5400000" flipH="1" flipV="1">
              <a:off x="3019426" y="5588000"/>
              <a:ext cx="1776412" cy="1587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1000" name="Group 6"/>
            <p:cNvGrpSpPr>
              <a:grpSpLocks/>
            </p:cNvGrpSpPr>
            <p:nvPr/>
          </p:nvGrpSpPr>
          <p:grpSpPr bwMode="auto">
            <a:xfrm>
              <a:off x="1603377" y="4333875"/>
              <a:ext cx="5269261" cy="2120900"/>
              <a:chOff x="1603377" y="4333875"/>
              <a:chExt cx="5269261" cy="2120900"/>
            </a:xfrm>
          </p:grpSpPr>
          <p:grpSp>
            <p:nvGrpSpPr>
              <p:cNvPr id="41001" name="Group 3"/>
              <p:cNvGrpSpPr>
                <a:grpSpLocks/>
              </p:cNvGrpSpPr>
              <p:nvPr/>
            </p:nvGrpSpPr>
            <p:grpSpPr bwMode="auto">
              <a:xfrm>
                <a:off x="4322763" y="4959350"/>
                <a:ext cx="2549875" cy="909638"/>
                <a:chOff x="4322763" y="4959350"/>
                <a:chExt cx="2549875" cy="909638"/>
              </a:xfrm>
            </p:grpSpPr>
            <p:grpSp>
              <p:nvGrpSpPr>
                <p:cNvPr id="41009" name="Group 42"/>
                <p:cNvGrpSpPr>
                  <a:grpSpLocks/>
                </p:cNvGrpSpPr>
                <p:nvPr/>
              </p:nvGrpSpPr>
              <p:grpSpPr bwMode="auto">
                <a:xfrm>
                  <a:off x="5422900" y="4959350"/>
                  <a:ext cx="1449738" cy="909638"/>
                  <a:chOff x="4716463" y="4867275"/>
                  <a:chExt cx="1449737" cy="910183"/>
                </a:xfrm>
              </p:grpSpPr>
              <p:pic>
                <p:nvPicPr>
                  <p:cNvPr id="41011" name="Picture 3" descr="Camera3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6150" y="5301208"/>
                    <a:ext cx="503238" cy="476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41012" name="Connecteur droit avec flèche 2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30750" y="5224463"/>
                    <a:ext cx="576263" cy="1587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0000FF"/>
                    </a:solidFill>
                    <a:round/>
                    <a:headEnd type="arrow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013" name="Connecteur droit avec flèche 2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142707" y="5516562"/>
                    <a:ext cx="431800" cy="1587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0000FF"/>
                    </a:solidFill>
                    <a:round/>
                    <a:headEnd type="arrow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1014" name="ZoneTexte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16463" y="4867275"/>
                    <a:ext cx="778225" cy="3079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r>
                      <a:rPr lang="fr-FR" sz="14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0.78</a:t>
                    </a:r>
                    <a:r>
                      <a:rPr lang="fr-FR" sz="1400" dirty="0" smtClean="0">
                        <a:solidFill>
                          <a:srgbClr val="0000FF"/>
                        </a:solidFill>
                        <a:latin typeface="Constantia" pitchFamily="18" charset="0"/>
                      </a:rPr>
                      <a:t> </a:t>
                    </a:r>
                    <a:r>
                      <a:rPr lang="fr-FR" sz="1400" dirty="0">
                        <a:solidFill>
                          <a:srgbClr val="0000FF"/>
                        </a:solidFill>
                        <a:latin typeface="Constantia" pitchFamily="18" charset="0"/>
                      </a:rPr>
                      <a:t>cm</a:t>
                    </a:r>
                  </a:p>
                </p:txBody>
              </p:sp>
              <p:sp>
                <p:nvSpPr>
                  <p:cNvPr id="41015" name="ZoneTexte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87975" y="5301208"/>
                    <a:ext cx="778225" cy="3079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r>
                      <a:rPr lang="fr-FR" sz="14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0.74</a:t>
                    </a:r>
                    <a:r>
                      <a:rPr lang="fr-FR" sz="1400" dirty="0" smtClean="0">
                        <a:solidFill>
                          <a:srgbClr val="0000FF"/>
                        </a:solidFill>
                        <a:latin typeface="Constantia" pitchFamily="18" charset="0"/>
                      </a:rPr>
                      <a:t> </a:t>
                    </a:r>
                    <a:r>
                      <a:rPr lang="fr-FR" sz="1400" dirty="0">
                        <a:solidFill>
                          <a:srgbClr val="0000FF"/>
                        </a:solidFill>
                        <a:latin typeface="Constantia" pitchFamily="18" charset="0"/>
                      </a:rPr>
                      <a:t>cm</a:t>
                    </a:r>
                  </a:p>
                </p:txBody>
              </p:sp>
            </p:grpSp>
            <p:sp>
              <p:nvSpPr>
                <p:cNvPr id="22" name="Flèche droite 29"/>
                <p:cNvSpPr/>
                <p:nvPr/>
              </p:nvSpPr>
              <p:spPr bwMode="auto">
                <a:xfrm>
                  <a:off x="4322763" y="5414963"/>
                  <a:ext cx="1020762" cy="346075"/>
                </a:xfrm>
                <a:prstGeom prst="rightArrow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>
                    <a:solidFill>
                      <a:prstClr val="black"/>
                    </a:solidFill>
                    <a:latin typeface="Constantia"/>
                    <a:cs typeface="+mn-cs"/>
                  </a:endParaRPr>
                </a:p>
              </p:txBody>
            </p:sp>
          </p:grpSp>
          <p:grpSp>
            <p:nvGrpSpPr>
              <p:cNvPr id="41002" name="Group 29"/>
              <p:cNvGrpSpPr>
                <a:grpSpLocks/>
              </p:cNvGrpSpPr>
              <p:nvPr/>
            </p:nvGrpSpPr>
            <p:grpSpPr bwMode="auto">
              <a:xfrm>
                <a:off x="1603377" y="4333875"/>
                <a:ext cx="2995747" cy="2120900"/>
                <a:chOff x="157794" y="4178300"/>
                <a:chExt cx="3276464" cy="2268538"/>
              </a:xfrm>
            </p:grpSpPr>
            <p:cxnSp>
              <p:nvCxnSpPr>
                <p:cNvPr id="41003" name="Connecteur droit avec flèche 17"/>
                <p:cNvCxnSpPr>
                  <a:cxnSpLocks noChangeShapeType="1"/>
                </p:cNvCxnSpPr>
                <p:nvPr/>
              </p:nvCxnSpPr>
              <p:spPr bwMode="auto">
                <a:xfrm>
                  <a:off x="749300" y="4518025"/>
                  <a:ext cx="1800225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41004" name="Group 3"/>
                <p:cNvGrpSpPr>
                  <a:grpSpLocks/>
                </p:cNvGrpSpPr>
                <p:nvPr/>
              </p:nvGrpSpPr>
              <p:grpSpPr bwMode="auto">
                <a:xfrm>
                  <a:off x="157794" y="4178300"/>
                  <a:ext cx="3276464" cy="2268538"/>
                  <a:chOff x="157794" y="4178300"/>
                  <a:chExt cx="3276464" cy="2268538"/>
                </a:xfrm>
              </p:grpSpPr>
              <p:pic>
                <p:nvPicPr>
                  <p:cNvPr id="41005" name="Picture 6" descr="Photos 018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42" t="1726" r="47417" b="2589"/>
                  <a:stretch>
                    <a:fillRect/>
                  </a:stretch>
                </p:blipFill>
                <p:spPr bwMode="auto">
                  <a:xfrm>
                    <a:off x="762000" y="4637088"/>
                    <a:ext cx="1800225" cy="1809750"/>
                  </a:xfrm>
                  <a:prstGeom prst="rect">
                    <a:avLst/>
                  </a:prstGeom>
                  <a:solidFill>
                    <a:srgbClr val="FFFF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1006" name="ZoneTexte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93825" y="4178300"/>
                    <a:ext cx="752970" cy="3292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r>
                      <a:rPr lang="fr-FR" sz="14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3.5</a:t>
                    </a:r>
                    <a:r>
                      <a:rPr lang="fr-FR" sz="1400" dirty="0" smtClean="0">
                        <a:solidFill>
                          <a:srgbClr val="0000FF"/>
                        </a:solidFill>
                        <a:latin typeface="Constantia" pitchFamily="18" charset="0"/>
                      </a:rPr>
                      <a:t> </a:t>
                    </a:r>
                    <a:r>
                      <a:rPr lang="fr-FR" sz="1400" dirty="0">
                        <a:solidFill>
                          <a:srgbClr val="0000FF"/>
                        </a:solidFill>
                        <a:latin typeface="Constantia" pitchFamily="18" charset="0"/>
                      </a:rPr>
                      <a:t>cm</a:t>
                    </a:r>
                  </a:p>
                </p:txBody>
              </p:sp>
              <p:sp>
                <p:nvSpPr>
                  <p:cNvPr id="41007" name="ZoneTexte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1288" y="4991503"/>
                    <a:ext cx="752970" cy="3292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r>
                      <a:rPr lang="fr-FR" sz="14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3.5</a:t>
                    </a:r>
                    <a:r>
                      <a:rPr lang="fr-FR" sz="1400" dirty="0" smtClean="0">
                        <a:solidFill>
                          <a:srgbClr val="0000FF"/>
                        </a:solidFill>
                        <a:latin typeface="Constantia" pitchFamily="18" charset="0"/>
                      </a:rPr>
                      <a:t> </a:t>
                    </a:r>
                    <a:r>
                      <a:rPr lang="fr-FR" sz="1400" dirty="0">
                        <a:solidFill>
                          <a:srgbClr val="0000FF"/>
                        </a:solidFill>
                        <a:latin typeface="Constantia" pitchFamily="18" charset="0"/>
                      </a:rPr>
                      <a:t>cm</a:t>
                    </a:r>
                  </a:p>
                </p:txBody>
              </p:sp>
              <p:sp>
                <p:nvSpPr>
                  <p:cNvPr id="37" name="Espace réservé du contenu 1"/>
                  <p:cNvSpPr txBox="1">
                    <a:spLocks/>
                  </p:cNvSpPr>
                  <p:nvPr/>
                </p:nvSpPr>
                <p:spPr bwMode="auto">
                  <a:xfrm rot="16200000">
                    <a:off x="-440550" y="5235432"/>
                    <a:ext cx="1587346" cy="39065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1418" tIns="45709" rIns="91418" bIns="45709"/>
                  <a:lstStyle/>
                  <a:p>
                    <a:pPr marL="174625" indent="-174625" eaLnBrk="0" fontAlgn="auto" hangingPunct="0">
                      <a:spcBef>
                        <a:spcPct val="2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600" kern="0" dirty="0" smtClean="0">
                        <a:solidFill>
                          <a:srgbClr val="0000FF"/>
                        </a:solidFill>
                        <a:latin typeface="Constantia" pitchFamily="18" charset="0"/>
                        <a:cs typeface="+mn-cs"/>
                      </a:rPr>
                      <a:t>AFTER Chip</a:t>
                    </a:r>
                    <a:endParaRPr lang="en-US" sz="1600" kern="0" dirty="0">
                      <a:solidFill>
                        <a:srgbClr val="0000FF"/>
                      </a:solidFill>
                      <a:latin typeface="Constantia" pitchFamily="18" charset="0"/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39947" name="Rectangle 39"/>
          <p:cNvSpPr>
            <a:spLocks noChangeArrowheads="1"/>
          </p:cNvSpPr>
          <p:nvPr/>
        </p:nvSpPr>
        <p:spPr bwMode="auto">
          <a:xfrm>
            <a:off x="2962275" y="6046788"/>
            <a:ext cx="5419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sz="2000" b="1" dirty="0">
                <a:solidFill>
                  <a:srgbClr val="C00000"/>
                </a:solidFill>
                <a:latin typeface="Constantia" pitchFamily="18" charset="0"/>
              </a:rPr>
              <a:t>The resistive foil protects against sparks</a:t>
            </a:r>
          </a:p>
        </p:txBody>
      </p: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4818062" y="1460500"/>
            <a:ext cx="3563938" cy="4330700"/>
            <a:chOff x="5221956" y="1460758"/>
            <a:chExt cx="3563401" cy="4330700"/>
          </a:xfrm>
        </p:grpSpPr>
        <p:pic>
          <p:nvPicPr>
            <p:cNvPr id="39" name="Image 38" descr="IMG_4380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769510" y="1460758"/>
              <a:ext cx="1015847" cy="43307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0" name="Straight Arrow Connector 59"/>
            <p:cNvCxnSpPr/>
            <p:nvPr/>
          </p:nvCxnSpPr>
          <p:spPr>
            <a:xfrm>
              <a:off x="5261636" y="4314156"/>
              <a:ext cx="2434860" cy="1477302"/>
            </a:xfrm>
            <a:prstGeom prst="straightConnector1">
              <a:avLst/>
            </a:prstGeom>
            <a:ln w="15875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5221956" y="1460759"/>
              <a:ext cx="2626917" cy="1130299"/>
            </a:xfrm>
            <a:prstGeom prst="straightConnector1">
              <a:avLst/>
            </a:prstGeom>
            <a:ln w="15875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4738685" y="2541588"/>
            <a:ext cx="2489200" cy="980899"/>
            <a:chOff x="5207727" y="2541794"/>
            <a:chExt cx="2488473" cy="980460"/>
          </a:xfrm>
        </p:grpSpPr>
        <p:grpSp>
          <p:nvGrpSpPr>
            <p:cNvPr id="40977" name="Group 6"/>
            <p:cNvGrpSpPr>
              <a:grpSpLocks/>
            </p:cNvGrpSpPr>
            <p:nvPr/>
          </p:nvGrpSpPr>
          <p:grpSpPr bwMode="auto">
            <a:xfrm>
              <a:off x="6173526" y="2541794"/>
              <a:ext cx="1522674" cy="980460"/>
              <a:chOff x="5475195" y="2204864"/>
              <a:chExt cx="1936074" cy="1202513"/>
            </a:xfrm>
          </p:grpSpPr>
          <p:pic>
            <p:nvPicPr>
              <p:cNvPr id="40980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2204864"/>
                <a:ext cx="1831157" cy="1202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0981" name="Connecteur droit avec flèche 28"/>
              <p:cNvCxnSpPr>
                <a:cxnSpLocks noChangeAspect="1"/>
              </p:cNvCxnSpPr>
              <p:nvPr/>
            </p:nvCxnSpPr>
            <p:spPr bwMode="auto">
              <a:xfrm>
                <a:off x="5585063" y="2638858"/>
                <a:ext cx="1174273" cy="674514"/>
              </a:xfrm>
              <a:prstGeom prst="straightConnector1">
                <a:avLst/>
              </a:prstGeom>
              <a:noFill/>
              <a:ln w="9525" algn="ctr">
                <a:solidFill>
                  <a:srgbClr val="0000FF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982" name="ZoneTexte 42"/>
              <p:cNvSpPr txBox="1">
                <a:spLocks noChangeArrowheads="1"/>
              </p:cNvSpPr>
              <p:nvPr/>
            </p:nvSpPr>
            <p:spPr bwMode="auto">
              <a:xfrm>
                <a:off x="5475195" y="2946847"/>
                <a:ext cx="875116" cy="37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fr-FR" sz="1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4.5</a:t>
                </a:r>
                <a:r>
                  <a:rPr lang="fr-FR" sz="1400" dirty="0" smtClean="0">
                    <a:solidFill>
                      <a:srgbClr val="0000FF"/>
                    </a:solidFill>
                    <a:latin typeface="Constantia" pitchFamily="18" charset="0"/>
                  </a:rPr>
                  <a:t> </a:t>
                </a:r>
                <a:r>
                  <a:rPr lang="fr-FR" sz="1400" dirty="0">
                    <a:solidFill>
                      <a:srgbClr val="0000FF"/>
                    </a:solidFill>
                    <a:latin typeface="Constantia" pitchFamily="18" charset="0"/>
                  </a:rPr>
                  <a:t>cm</a:t>
                </a:r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 flipV="1">
              <a:off x="5207727" y="2619547"/>
              <a:ext cx="1161711" cy="176710"/>
            </a:xfrm>
            <a:prstGeom prst="straightConnector1">
              <a:avLst/>
            </a:prstGeom>
            <a:ln w="158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207727" y="3362164"/>
              <a:ext cx="2183762" cy="9520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/>
          <p:cNvSpPr txBox="1"/>
          <p:nvPr/>
        </p:nvSpPr>
        <p:spPr>
          <a:xfrm>
            <a:off x="7020272" y="116632"/>
            <a:ext cx="205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is</a:t>
            </a:r>
            <a:r>
              <a:rPr lang="fr-FR" dirty="0" smtClean="0"/>
              <a:t> for AFTER chips. </a:t>
            </a:r>
            <a:r>
              <a:rPr lang="fr-FR" dirty="0" err="1" smtClean="0"/>
              <a:t>Similar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S-ALTRO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61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9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Material budget of a module</a:t>
            </a:r>
            <a:endParaRPr lang="fr-FR" dirty="0" smtClean="0"/>
          </a:p>
        </p:txBody>
      </p:sp>
      <p:graphicFrame>
        <p:nvGraphicFramePr>
          <p:cNvPr id="5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911744"/>
              </p:ext>
            </p:extLst>
          </p:nvPr>
        </p:nvGraphicFramePr>
        <p:xfrm>
          <a:off x="76200" y="1295400"/>
          <a:ext cx="4648200" cy="3835875"/>
        </p:xfrm>
        <a:graphic>
          <a:graphicData uri="http://schemas.openxmlformats.org/drawingml/2006/table">
            <a:tbl>
              <a:tblPr/>
              <a:tblGrid>
                <a:gridCol w="2082057"/>
                <a:gridCol w="889743"/>
                <a:gridCol w="685800"/>
                <a:gridCol w="990600"/>
              </a:tblGrid>
              <a:tr h="518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M (g)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Radiation </a:t>
                      </a: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Length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 (g/cm</a:t>
                      </a:r>
                      <a:r>
                        <a:rPr kumimoji="0" lang="fr-FR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2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)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Module frame +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Back-frame +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Radiator (×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)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Al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714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24.01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Detector +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FEC PCB (×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) +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FEM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Si</a:t>
                      </a:r>
                      <a:endParaRPr kumimoji="0" 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712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21.82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 ‘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-point’ </a:t>
                      </a: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connectors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Carbon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42.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screws for FEC +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Stud screws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+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Fe</a:t>
                      </a:r>
                      <a:endParaRPr kumimoji="0" 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13.8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Air </a:t>
                      </a: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cooling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brass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12.73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Plexiglas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40.54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Average of a module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1890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21.38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03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975421"/>
              </p:ext>
            </p:extLst>
          </p:nvPr>
        </p:nvGraphicFramePr>
        <p:xfrm>
          <a:off x="5978724" y="5334000"/>
          <a:ext cx="216693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3" imgW="1180800" imgH="431640" progId="Equation.3">
                  <p:embed/>
                </p:oleObj>
              </mc:Choice>
              <mc:Fallback>
                <p:oleObj name="Equation" r:id="rId3" imgW="1180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724" y="5334000"/>
                        <a:ext cx="2166937" cy="79216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52400" y="5334000"/>
            <a:ext cx="533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latin typeface="Constantia"/>
                <a:cs typeface="Times New Roman" pitchFamily="18" charset="0"/>
              </a:rPr>
              <a:t>Low material budget </a:t>
            </a:r>
            <a:r>
              <a:rPr lang="en-US" b="1" dirty="0" smtClean="0">
                <a:solidFill>
                  <a:srgbClr val="0000CC"/>
                </a:solidFill>
                <a:latin typeface="Constantia"/>
                <a:cs typeface="Times New Roman" pitchFamily="18" charset="0"/>
              </a:rPr>
              <a:t>requirement </a:t>
            </a:r>
            <a:r>
              <a:rPr lang="en-US" b="1" dirty="0" smtClean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for </a:t>
            </a:r>
            <a:r>
              <a:rPr lang="en-US" b="1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ILD-TPC: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Constantia" pitchFamily="18" charset="0"/>
              <a:buChar char="‐"/>
              <a:defRPr/>
            </a:pPr>
            <a:r>
              <a:rPr lang="en-US" b="1" dirty="0" smtClean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Endplates</a:t>
            </a:r>
            <a:r>
              <a:rPr lang="en-US" b="1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: </a:t>
            </a:r>
            <a:r>
              <a:rPr lang="en-US" b="1" dirty="0">
                <a:solidFill>
                  <a:srgbClr val="C00000"/>
                </a:solidFill>
                <a:latin typeface="Constantia"/>
                <a:cs typeface="Times New Roman" pitchFamily="18" charset="0"/>
              </a:rPr>
              <a:t>~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b="1" dirty="0">
                <a:solidFill>
                  <a:srgbClr val="C00000"/>
                </a:solidFill>
                <a:latin typeface="Constantia"/>
                <a:cs typeface="Times New Roman" pitchFamily="18" charset="0"/>
              </a:rPr>
              <a:t>% X</a:t>
            </a:r>
            <a:r>
              <a:rPr lang="en-US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dirty="0">
                <a:solidFill>
                  <a:srgbClr val="C00000"/>
                </a:solidFill>
                <a:latin typeface="Constantia"/>
                <a:cs typeface="Times New Roman" pitchFamily="18" charset="0"/>
              </a:rPr>
              <a:t> </a:t>
            </a:r>
            <a:endParaRPr lang="en-US" b="1" dirty="0" smtClean="0">
              <a:solidFill>
                <a:srgbClr val="C00000"/>
              </a:solidFill>
              <a:latin typeface="Constantia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nstantia"/>
                <a:cs typeface="Times New Roman" pitchFamily="18" charset="0"/>
              </a:rPr>
              <a:t> </a:t>
            </a:r>
            <a:r>
              <a:rPr lang="en-US" b="1" dirty="0" smtClean="0">
                <a:latin typeface="Constantia"/>
                <a:cs typeface="Times New Roman" pitchFamily="18" charset="0"/>
              </a:rPr>
              <a:t> </a:t>
            </a:r>
            <a:r>
              <a:rPr lang="en-US" b="1" dirty="0">
                <a:latin typeface="Constantia"/>
                <a:cs typeface="Times New Roman" pitchFamily="18" charset="0"/>
              </a:rPr>
              <a:t> </a:t>
            </a:r>
            <a:r>
              <a:rPr lang="en-US" b="1" dirty="0" smtClean="0">
                <a:latin typeface="Constantia"/>
                <a:cs typeface="Times New Roman" pitchFamily="18" charset="0"/>
              </a:rPr>
              <a:t>   (X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dirty="0" smtClean="0">
                <a:latin typeface="Constantia"/>
                <a:cs typeface="Times New Roman" pitchFamily="18" charset="0"/>
              </a:rPr>
              <a:t>: radiation length in cm)</a:t>
            </a:r>
            <a:endParaRPr lang="fr-FR" b="1" dirty="0">
              <a:latin typeface="Constantia"/>
              <a:cs typeface="Times New Roman" pitchFamily="18" charset="0"/>
            </a:endParaRPr>
          </a:p>
        </p:txBody>
      </p:sp>
      <p:pic>
        <p:nvPicPr>
          <p:cNvPr id="10" name="Picture 5" descr="\\dapdc5\Manip\ILCTPC\7 Modules\CAO Détecteur\7-MODULES_V6\Ensemble module Final-V6-éclaté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1006" y="1752600"/>
            <a:ext cx="4468413" cy="305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58972" y="1692810"/>
            <a:ext cx="1483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nstantia" pitchFamily="18" charset="0"/>
              </a:rPr>
              <a:t>Front-End Card </a:t>
            </a:r>
            <a:r>
              <a:rPr lang="en-US" sz="1200" b="1" dirty="0" smtClean="0">
                <a:latin typeface="Constantia" pitchFamily="18" charset="0"/>
              </a:rPr>
              <a:t>(FEC)</a:t>
            </a:r>
            <a:endParaRPr lang="en-US" sz="1200" b="1" dirty="0">
              <a:latin typeface="Constantia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248400" y="2209800"/>
            <a:ext cx="228600" cy="3048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248400" y="3962399"/>
            <a:ext cx="685801" cy="4052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17"/>
          <p:cNvSpPr txBox="1"/>
          <p:nvPr/>
        </p:nvSpPr>
        <p:spPr>
          <a:xfrm>
            <a:off x="7772400" y="3859767"/>
            <a:ext cx="1733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Constantia" pitchFamily="18" charset="0"/>
              </a:rPr>
              <a:t>Pads PCB +</a:t>
            </a:r>
          </a:p>
          <a:p>
            <a:pPr algn="ctr"/>
            <a:r>
              <a:rPr lang="fr-FR" sz="1200" b="1" dirty="0" err="1" smtClean="0">
                <a:latin typeface="Constantia" pitchFamily="18" charset="0"/>
              </a:rPr>
              <a:t>Micromegas</a:t>
            </a:r>
            <a:r>
              <a:rPr lang="fr-FR" sz="1200" b="1" dirty="0" smtClean="0">
                <a:latin typeface="Constantia" pitchFamily="18" charset="0"/>
              </a:rPr>
              <a:t> </a:t>
            </a:r>
            <a:r>
              <a:rPr lang="fr-FR" sz="1200" b="1" dirty="0" smtClean="0">
                <a:solidFill>
                  <a:srgbClr val="0000CC"/>
                </a:solidFill>
                <a:latin typeface="Constantia" pitchFamily="18" charset="0"/>
              </a:rPr>
              <a:t> </a:t>
            </a:r>
            <a:endParaRPr lang="fr-FR" sz="1200" b="1" dirty="0">
              <a:solidFill>
                <a:srgbClr val="0000CC"/>
              </a:solidFill>
              <a:latin typeface="Constantia" pitchFamily="18" charset="0"/>
            </a:endParaRPr>
          </a:p>
        </p:txBody>
      </p:sp>
      <p:sp>
        <p:nvSpPr>
          <p:cNvPr id="23" name="ZoneTexte 19"/>
          <p:cNvSpPr txBox="1"/>
          <p:nvPr/>
        </p:nvSpPr>
        <p:spPr>
          <a:xfrm>
            <a:off x="6300835" y="4367599"/>
            <a:ext cx="188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Constantia" pitchFamily="18" charset="0"/>
              </a:rPr>
              <a:t>Front-End Mezzanine (FEM)</a:t>
            </a:r>
            <a:endParaRPr lang="fr-FR" sz="1200" b="1" dirty="0">
              <a:latin typeface="Constantia" pitchFamily="18" charset="0"/>
            </a:endParaRPr>
          </a:p>
        </p:txBody>
      </p:sp>
      <p:sp>
        <p:nvSpPr>
          <p:cNvPr id="25" name="ZoneTexte 18"/>
          <p:cNvSpPr txBox="1"/>
          <p:nvPr/>
        </p:nvSpPr>
        <p:spPr>
          <a:xfrm>
            <a:off x="4724400" y="4090600"/>
            <a:ext cx="1410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>
                <a:latin typeface="Constantia" pitchFamily="18" charset="0"/>
              </a:rPr>
              <a:t>Cooling</a:t>
            </a:r>
            <a:r>
              <a:rPr lang="fr-FR" sz="1200" b="1" dirty="0" smtClean="0">
                <a:latin typeface="Constantia" pitchFamily="18" charset="0"/>
              </a:rPr>
              <a:t> system</a:t>
            </a:r>
            <a:endParaRPr lang="fr-FR" sz="1200" b="1" dirty="0">
              <a:latin typeface="Constant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84107" y="1691038"/>
            <a:ext cx="17882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latin typeface="Constantia" pitchFamily="18" charset="0"/>
              </a:rPr>
              <a:t>‘</a:t>
            </a:r>
            <a:r>
              <a:rPr lang="fr-FR" sz="1200" b="1" dirty="0"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fr-FR" sz="1200" b="1" dirty="0">
                <a:latin typeface="Constantia" pitchFamily="18" charset="0"/>
              </a:rPr>
              <a:t>-point’ </a:t>
            </a:r>
            <a:r>
              <a:rPr lang="fr-FR" sz="1200" b="1" dirty="0" err="1">
                <a:latin typeface="Constantia" pitchFamily="18" charset="0"/>
              </a:rPr>
              <a:t>connectors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924800" y="1905000"/>
            <a:ext cx="152400" cy="43855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8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7" y="476672"/>
            <a:ext cx="7836265" cy="560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5150296"/>
            <a:ext cx="6781800" cy="1087016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Distortions</a:t>
            </a:r>
            <a:r>
              <a:rPr lang="fr-FR" dirty="0" smtClean="0"/>
              <a:t> in </a:t>
            </a:r>
            <a:r>
              <a:rPr lang="fr-FR" dirty="0" err="1" smtClean="0"/>
              <a:t>r</a:t>
            </a:r>
            <a:r>
              <a:rPr lang="fr-FR" sz="6600" b="1" dirty="0" err="1" smtClean="0">
                <a:latin typeface="Symbol" panose="05050102010706020507" pitchFamily="18" charset="2"/>
              </a:rPr>
              <a:t>f</a:t>
            </a:r>
            <a:r>
              <a:rPr lang="fr-FR" dirty="0" smtClean="0"/>
              <a:t>, B=0</a:t>
            </a:r>
            <a:endParaRPr lang="fr-FR" dirty="0"/>
          </a:p>
        </p:txBody>
      </p:sp>
      <p:pic>
        <p:nvPicPr>
          <p:cNvPr id="7170" name="Picture 2" descr="D:\Paul\ilc\Novosibirsk\plots_B0\dist_before\dist_r_phi_B0_befor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6" r="16009"/>
          <a:stretch/>
        </p:blipFill>
        <p:spPr bwMode="auto">
          <a:xfrm>
            <a:off x="0" y="476672"/>
            <a:ext cx="4169742" cy="430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07704" y="9714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Micromegas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B=0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D:\Paul\ilc\Novosibirsk\plots_B0\dist_after\dist_r_phi_B0_af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73" y="640087"/>
            <a:ext cx="4909531" cy="415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508104" y="10434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Micromegas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B=0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7971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At B=0,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distortions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due to 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(150 to 200 µm) and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easily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corrected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 down to 20 µm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19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580112" y="5393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corrections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LCTPC collaboration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common</a:t>
            </a:r>
            <a:r>
              <a:rPr lang="fr-FR" dirty="0" smtClean="0"/>
              <a:t> test setup</a:t>
            </a:r>
            <a:endParaRPr lang="fr-FR" dirty="0"/>
          </a:p>
          <a:p>
            <a:r>
              <a:rPr lang="fr-FR" dirty="0" err="1" smtClean="0"/>
              <a:t>Micromegas</a:t>
            </a:r>
            <a:r>
              <a:rPr lang="fr-FR" dirty="0" smtClean="0"/>
              <a:t> and </a:t>
            </a:r>
            <a:r>
              <a:rPr lang="fr-FR" dirty="0" err="1" smtClean="0"/>
              <a:t>GEMs</a:t>
            </a:r>
            <a:endParaRPr lang="fr-FR" dirty="0" smtClean="0"/>
          </a:p>
          <a:p>
            <a:r>
              <a:rPr lang="fr-FR" dirty="0" err="1" smtClean="0"/>
              <a:t>Results</a:t>
            </a:r>
            <a:r>
              <a:rPr lang="fr-FR" dirty="0" smtClean="0"/>
              <a:t> on </a:t>
            </a:r>
            <a:r>
              <a:rPr lang="fr-FR" dirty="0" err="1" smtClean="0"/>
              <a:t>resolution</a:t>
            </a:r>
            <a:endParaRPr lang="fr-FR" dirty="0" smtClean="0"/>
          </a:p>
          <a:p>
            <a:r>
              <a:rPr lang="fr-FR" dirty="0" smtClean="0"/>
              <a:t>Multi-modules </a:t>
            </a:r>
            <a:r>
              <a:rPr lang="fr-FR" dirty="0" err="1" smtClean="0"/>
              <a:t>studies</a:t>
            </a:r>
            <a:r>
              <a:rPr lang="fr-FR" dirty="0" smtClean="0"/>
              <a:t> : </a:t>
            </a:r>
            <a:r>
              <a:rPr lang="fr-FR" dirty="0" err="1" smtClean="0"/>
              <a:t>alignment</a:t>
            </a:r>
            <a:r>
              <a:rPr lang="fr-FR" dirty="0" smtClean="0"/>
              <a:t>, </a:t>
            </a:r>
            <a:r>
              <a:rPr lang="fr-FR" dirty="0" err="1" smtClean="0"/>
              <a:t>distortions</a:t>
            </a:r>
            <a:endParaRPr lang="fr-FR" dirty="0"/>
          </a:p>
          <a:p>
            <a:r>
              <a:rPr lang="fr-FR" dirty="0" smtClean="0"/>
              <a:t>Ion </a:t>
            </a:r>
            <a:r>
              <a:rPr lang="fr-FR" dirty="0" err="1" smtClean="0"/>
              <a:t>backflow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endParaRPr lang="fr-FR" dirty="0" smtClean="0"/>
          </a:p>
          <a:p>
            <a:r>
              <a:rPr lang="fr-FR" dirty="0" smtClean="0"/>
              <a:t>2-phase CO2 </a:t>
            </a:r>
            <a:r>
              <a:rPr lang="fr-FR" smtClean="0"/>
              <a:t>cooling</a:t>
            </a:r>
            <a:endParaRPr lang="fr-FR" dirty="0" smtClean="0"/>
          </a:p>
          <a:p>
            <a:r>
              <a:rPr lang="fr-FR" dirty="0" err="1" smtClean="0"/>
              <a:t>Electronics</a:t>
            </a:r>
            <a:r>
              <a:rPr lang="fr-FR" dirty="0" smtClean="0"/>
              <a:t> for the real detector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2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5085184"/>
            <a:ext cx="6781800" cy="1087016"/>
          </a:xfrm>
        </p:spPr>
        <p:txBody>
          <a:bodyPr/>
          <a:lstStyle/>
          <a:p>
            <a:r>
              <a:rPr lang="fr-FR" dirty="0" err="1" smtClean="0"/>
              <a:t>Distortions</a:t>
            </a:r>
            <a:r>
              <a:rPr lang="fr-FR" dirty="0" smtClean="0"/>
              <a:t> in z, B=0</a:t>
            </a:r>
            <a:endParaRPr lang="fr-FR" dirty="0"/>
          </a:p>
        </p:txBody>
      </p:sp>
      <p:pic>
        <p:nvPicPr>
          <p:cNvPr id="2050" name="Picture 2" descr="D:\Paul\ilc\Novosibirsk\plots_B0\dist_before\dist_Z_B0_befor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8" r="15841" b="-1"/>
          <a:stretch/>
        </p:blipFill>
        <p:spPr bwMode="auto">
          <a:xfrm>
            <a:off x="35496" y="408562"/>
            <a:ext cx="4176464" cy="427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19672" y="32756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Micromegas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B=0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D:\Paul\ilc\Novosibirsk\plots_B0\dist_after\dist_Z_B0_af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78702"/>
            <a:ext cx="484739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55576" y="4787860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z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coordinate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20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580112" y="5393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corrections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20072" y="32849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Micromegas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B=0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5085184"/>
            <a:ext cx="6781800" cy="1087016"/>
          </a:xfrm>
        </p:spPr>
        <p:txBody>
          <a:bodyPr/>
          <a:lstStyle/>
          <a:p>
            <a:r>
              <a:rPr lang="fr-FR" dirty="0" err="1" smtClean="0"/>
              <a:t>Distortions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344151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193756" cy="311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27584" y="69269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E-field</a:t>
            </a:r>
            <a:r>
              <a:rPr lang="fr-FR" dirty="0" smtClean="0"/>
              <a:t> non-</a:t>
            </a:r>
            <a:r>
              <a:rPr lang="fr-FR" dirty="0" err="1" smtClean="0"/>
              <a:t>uniform</a:t>
            </a:r>
            <a:r>
              <a:rPr lang="fr-FR" dirty="0" smtClean="0"/>
              <a:t> </a:t>
            </a:r>
            <a:r>
              <a:rPr lang="fr-FR" dirty="0" err="1" smtClean="0"/>
              <a:t>near</a:t>
            </a:r>
            <a:r>
              <a:rPr lang="fr-FR" dirty="0" smtClean="0"/>
              <a:t> module </a:t>
            </a:r>
            <a:r>
              <a:rPr lang="fr-FR" dirty="0" err="1" smtClean="0"/>
              <a:t>boundaries</a:t>
            </a:r>
            <a:r>
              <a:rPr lang="fr-FR" dirty="0" smtClean="0"/>
              <a:t> (</a:t>
            </a:r>
            <a:r>
              <a:rPr lang="fr-FR" dirty="0" err="1" smtClean="0"/>
              <a:t>especially</a:t>
            </a:r>
            <a:r>
              <a:rPr lang="fr-FR" dirty="0" smtClean="0"/>
              <a:t> for the </a:t>
            </a:r>
            <a:r>
              <a:rPr lang="fr-FR" dirty="0" err="1" smtClean="0"/>
              <a:t>present</a:t>
            </a:r>
            <a:r>
              <a:rPr lang="fr-FR" dirty="0" smtClean="0"/>
              <a:t> </a:t>
            </a:r>
            <a:r>
              <a:rPr lang="fr-FR" dirty="0" err="1" smtClean="0"/>
              <a:t>Micromegas</a:t>
            </a:r>
            <a:r>
              <a:rPr lang="fr-FR" dirty="0" smtClean="0"/>
              <a:t> design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grounding</a:t>
            </a:r>
            <a:r>
              <a:rPr lang="fr-FR" dirty="0" smtClean="0"/>
              <a:t> frame for the </a:t>
            </a:r>
            <a:r>
              <a:rPr lang="fr-FR" dirty="0" err="1" smtClean="0"/>
              <a:t>resistive</a:t>
            </a:r>
            <a:r>
              <a:rPr lang="fr-FR" dirty="0" smtClean="0"/>
              <a:t> foil). </a:t>
            </a:r>
          </a:p>
          <a:p>
            <a:endParaRPr lang="fr-FR" dirty="0"/>
          </a:p>
          <a:p>
            <a:r>
              <a:rPr lang="fr-FR" dirty="0" smtClean="0"/>
              <a:t>This </a:t>
            </a:r>
            <a:r>
              <a:rPr lang="fr-FR" smtClean="0"/>
              <a:t>induces  </a:t>
            </a:r>
            <a:r>
              <a:rPr lang="fr-FR" dirty="0" err="1" smtClean="0"/>
              <a:t>ExB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21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63688" y="3236783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Simulation of the </a:t>
            </a:r>
            <a:r>
              <a:rPr lang="fr-FR" dirty="0" err="1" smtClean="0"/>
              <a:t>distortions</a:t>
            </a:r>
            <a:r>
              <a:rPr lang="fr-FR" dirty="0" smtClean="0"/>
              <a:t> in the case of </a:t>
            </a:r>
            <a:r>
              <a:rPr lang="fr-FR" dirty="0" err="1" smtClean="0"/>
              <a:t>Micromegas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07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5150296"/>
            <a:ext cx="6781800" cy="1087016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Distortions</a:t>
            </a:r>
            <a:r>
              <a:rPr lang="fr-FR" dirty="0" smtClean="0"/>
              <a:t> in </a:t>
            </a:r>
            <a:r>
              <a:rPr lang="fr-FR" dirty="0" err="1" smtClean="0"/>
              <a:t>r</a:t>
            </a:r>
            <a:r>
              <a:rPr lang="fr-FR" sz="6600" b="1" dirty="0" err="1" smtClean="0">
                <a:latin typeface="Symbol" panose="05050102010706020507" pitchFamily="18" charset="2"/>
              </a:rPr>
              <a:t>f</a:t>
            </a:r>
            <a:r>
              <a:rPr lang="fr-FR" dirty="0" smtClean="0"/>
              <a:t>, B=1T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15"/>
          <a:stretch/>
        </p:blipFill>
        <p:spPr bwMode="auto">
          <a:xfrm>
            <a:off x="0" y="548680"/>
            <a:ext cx="424904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835696" y="9714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Micromegas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B=1T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4931876"/>
            <a:ext cx="676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At B=1T,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distortions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due to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ExB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(up to 1 mm)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96048"/>
            <a:ext cx="4867672" cy="398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660232" y="10434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GEM, B=1T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0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5150296"/>
            <a:ext cx="6781800" cy="1087016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Distortions</a:t>
            </a:r>
            <a:r>
              <a:rPr lang="fr-FR" dirty="0" smtClean="0"/>
              <a:t> in </a:t>
            </a:r>
            <a:r>
              <a:rPr lang="fr-FR" dirty="0" err="1" smtClean="0"/>
              <a:t>r</a:t>
            </a:r>
            <a:r>
              <a:rPr lang="fr-FR" sz="6600" b="1" dirty="0" err="1" smtClean="0">
                <a:latin typeface="Symbol" panose="05050102010706020507" pitchFamily="18" charset="2"/>
              </a:rPr>
              <a:t>f</a:t>
            </a:r>
            <a:r>
              <a:rPr lang="fr-FR" dirty="0" smtClean="0"/>
              <a:t>, B=1T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15"/>
          <a:stretch/>
        </p:blipFill>
        <p:spPr bwMode="auto">
          <a:xfrm>
            <a:off x="0" y="548680"/>
            <a:ext cx="424904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835696" y="9807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Micromegas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B=1T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8973" y="640087"/>
            <a:ext cx="4909530" cy="415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580112" y="9798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Micromegas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B=1T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60140" y="4859868"/>
            <a:ext cx="676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At B=1T,  150 to 200 µm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distortions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remain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corrections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80112" y="5393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corrections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1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5085184"/>
            <a:ext cx="6781800" cy="1087016"/>
          </a:xfrm>
        </p:spPr>
        <p:txBody>
          <a:bodyPr/>
          <a:lstStyle/>
          <a:p>
            <a:r>
              <a:rPr lang="fr-FR" dirty="0" err="1" smtClean="0"/>
              <a:t>Distortions</a:t>
            </a:r>
            <a:r>
              <a:rPr lang="fr-FR" dirty="0" smtClean="0"/>
              <a:t> in z, B=1T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14519" b="2765"/>
          <a:stretch/>
        </p:blipFill>
        <p:spPr bwMode="auto">
          <a:xfrm>
            <a:off x="35496" y="548680"/>
            <a:ext cx="4320480" cy="420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55576" y="4787860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z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coordinate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64088" y="34917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GEM, B=1T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26" y="740372"/>
            <a:ext cx="4931837" cy="401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763688" y="31409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Micromegas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B=1T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660232" y="34197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GEM, B=1T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9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5085184"/>
            <a:ext cx="6781800" cy="1087016"/>
          </a:xfrm>
        </p:spPr>
        <p:txBody>
          <a:bodyPr/>
          <a:lstStyle/>
          <a:p>
            <a:r>
              <a:rPr lang="fr-FR" dirty="0" err="1" smtClean="0"/>
              <a:t>Distortions</a:t>
            </a:r>
            <a:r>
              <a:rPr lang="fr-FR" dirty="0" smtClean="0"/>
              <a:t> in z, B=1T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14519" b="2765"/>
          <a:stretch/>
        </p:blipFill>
        <p:spPr bwMode="auto">
          <a:xfrm>
            <a:off x="35496" y="548680"/>
            <a:ext cx="4320480" cy="420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91680" y="321297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Micromegas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B=1T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620689"/>
            <a:ext cx="4847398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55576" y="4787860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z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coordinate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80112" y="349171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Micromegas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B=1T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148064" y="4766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AFTER CORRECTIONS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2-phase CO</a:t>
            </a:r>
            <a:r>
              <a:rPr lang="fr-FR" baseline="-25000" dirty="0" smtClean="0"/>
              <a:t>2</a:t>
            </a:r>
            <a:r>
              <a:rPr lang="fr-FR" dirty="0" smtClean="0"/>
              <a:t> </a:t>
            </a:r>
            <a:r>
              <a:rPr lang="fr-FR" dirty="0" err="1" smtClean="0"/>
              <a:t>cooling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332656"/>
            <a:ext cx="7543800" cy="1800200"/>
          </a:xfrm>
        </p:spPr>
        <p:txBody>
          <a:bodyPr/>
          <a:lstStyle/>
          <a:p>
            <a:r>
              <a:rPr lang="fr-FR" dirty="0" err="1" smtClean="0"/>
              <a:t>Principle</a:t>
            </a:r>
            <a:r>
              <a:rPr lang="fr-FR" dirty="0" smtClean="0"/>
              <a:t> : CO</a:t>
            </a:r>
            <a:r>
              <a:rPr lang="fr-FR" baseline="-25000" dirty="0" smtClean="0"/>
              <a:t>2</a:t>
            </a:r>
            <a:r>
              <a:rPr lang="fr-FR" dirty="0" smtClean="0"/>
              <a:t> has a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viscosity</a:t>
            </a:r>
            <a:r>
              <a:rPr lang="fr-FR" dirty="0" smtClean="0"/>
              <a:t> and a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larger</a:t>
            </a:r>
            <a:r>
              <a:rPr lang="fr-FR" dirty="0" smtClean="0"/>
              <a:t> latent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all </a:t>
            </a:r>
            <a:r>
              <a:rPr lang="fr-FR" dirty="0" err="1" smtClean="0"/>
              <a:t>usual</a:t>
            </a:r>
            <a:r>
              <a:rPr lang="fr-FR" dirty="0" smtClean="0"/>
              <a:t> </a:t>
            </a:r>
            <a:r>
              <a:rPr lang="fr-FR" dirty="0" err="1" smtClean="0"/>
              <a:t>refrigerants</a:t>
            </a:r>
            <a:r>
              <a:rPr lang="fr-FR" dirty="0" smtClean="0"/>
              <a:t>. The </a:t>
            </a:r>
            <a:r>
              <a:rPr lang="fr-FR" dirty="0" err="1" smtClean="0"/>
              <a:t>two</a:t>
            </a:r>
            <a:r>
              <a:rPr lang="fr-FR" dirty="0" smtClean="0"/>
              <a:t> phases (</a:t>
            </a:r>
            <a:r>
              <a:rPr lang="fr-FR" dirty="0" err="1" smtClean="0"/>
              <a:t>liquid</a:t>
            </a:r>
            <a:r>
              <a:rPr lang="fr-FR" dirty="0" smtClean="0"/>
              <a:t> and </a:t>
            </a:r>
            <a:r>
              <a:rPr lang="fr-FR" dirty="0" err="1" smtClean="0"/>
              <a:t>gas</a:t>
            </a:r>
            <a:r>
              <a:rPr lang="fr-FR" dirty="0" smtClean="0"/>
              <a:t>)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co-exist</a:t>
            </a:r>
            <a:r>
              <a:rPr lang="fr-FR" dirty="0" smtClean="0"/>
              <a:t> a room </a:t>
            </a:r>
            <a:r>
              <a:rPr lang="fr-FR" dirty="0" err="1" smtClean="0"/>
              <a:t>temperature</a:t>
            </a:r>
            <a:r>
              <a:rPr lang="fr-FR" dirty="0" smtClean="0"/>
              <a:t> (10-20°C at P=45-57 bar).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45196"/>
            <a:ext cx="4907419" cy="332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755576" y="2132856"/>
            <a:ext cx="2510463" cy="23042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pipes </a:t>
            </a:r>
            <a:r>
              <a:rPr lang="fr-FR" dirty="0" err="1" smtClean="0"/>
              <a:t>suffice</a:t>
            </a:r>
            <a:r>
              <a:rPr lang="fr-FR" dirty="0" smtClean="0"/>
              <a:t> and </a:t>
            </a:r>
            <a:r>
              <a:rPr lang="fr-FR" dirty="0" err="1" smtClean="0"/>
              <a:t>hold</a:t>
            </a:r>
            <a:r>
              <a:rPr lang="fr-FR" dirty="0" smtClean="0"/>
              <a:t> high pressure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charge </a:t>
            </a:r>
            <a:r>
              <a:rPr lang="fr-FR" dirty="0" err="1" smtClean="0"/>
              <a:t>loss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139952" y="249289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 test at </a:t>
            </a:r>
            <a:r>
              <a:rPr lang="fr-FR" dirty="0" err="1" smtClean="0"/>
              <a:t>Nikhef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4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2-phase CO</a:t>
            </a:r>
            <a:r>
              <a:rPr lang="fr-FR" baseline="-25000" dirty="0" smtClean="0"/>
              <a:t>2</a:t>
            </a:r>
            <a:r>
              <a:rPr lang="fr-FR" dirty="0" smtClean="0"/>
              <a:t> </a:t>
            </a:r>
            <a:r>
              <a:rPr lang="fr-FR" dirty="0" err="1" smtClean="0"/>
              <a:t>cooling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332656"/>
            <a:ext cx="7543800" cy="115212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Tests </a:t>
            </a:r>
            <a:r>
              <a:rPr lang="fr-FR" dirty="0" err="1" smtClean="0"/>
              <a:t>with</a:t>
            </a:r>
            <a:r>
              <a:rPr lang="fr-FR" dirty="0" smtClean="0"/>
              <a:t> 1 module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performed</a:t>
            </a:r>
            <a:r>
              <a:rPr lang="fr-FR" dirty="0" smtClean="0"/>
              <a:t> at </a:t>
            </a:r>
            <a:r>
              <a:rPr lang="fr-FR" dirty="0" err="1" smtClean="0"/>
              <a:t>Nikhef</a:t>
            </a:r>
            <a:r>
              <a:rPr lang="fr-FR" dirty="0" smtClean="0"/>
              <a:t> in </a:t>
            </a:r>
            <a:r>
              <a:rPr lang="fr-FR" dirty="0" err="1" smtClean="0"/>
              <a:t>December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Tests </a:t>
            </a:r>
            <a:r>
              <a:rPr lang="fr-FR" dirty="0" err="1" smtClean="0"/>
              <a:t>with</a:t>
            </a:r>
            <a:r>
              <a:rPr lang="fr-FR" dirty="0" smtClean="0"/>
              <a:t> 7 modules are </a:t>
            </a:r>
            <a:r>
              <a:rPr lang="fr-FR" dirty="0" err="1" smtClean="0"/>
              <a:t>ongoing</a:t>
            </a:r>
            <a:r>
              <a:rPr lang="fr-FR" dirty="0" smtClean="0"/>
              <a:t> at DESY</a:t>
            </a:r>
            <a:endParaRPr lang="fr-FR" dirty="0"/>
          </a:p>
        </p:txBody>
      </p:sp>
      <p:pic>
        <p:nvPicPr>
          <p:cNvPr id="6146" name="Picture 2" descr="D:\Paul\ilc\2PCO2doc\EndpwCoo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4572992" cy="34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6993"/>
            <a:ext cx="2304255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56800"/>
            <a:ext cx="23042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5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Electronics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1045840"/>
            <a:ext cx="7543800" cy="3607296"/>
          </a:xfrm>
        </p:spPr>
        <p:txBody>
          <a:bodyPr/>
          <a:lstStyle/>
          <a:p>
            <a:r>
              <a:rPr lang="fr-FR" dirty="0" smtClean="0"/>
              <a:t>The test </a:t>
            </a:r>
            <a:r>
              <a:rPr lang="fr-FR" dirty="0" err="1" smtClean="0"/>
              <a:t>electronics</a:t>
            </a:r>
            <a:r>
              <a:rPr lang="fr-FR" dirty="0" smtClean="0"/>
              <a:t> are not </a:t>
            </a:r>
            <a:r>
              <a:rPr lang="fr-FR" dirty="0" err="1" smtClean="0"/>
              <a:t>those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in the final ILD detector, for the </a:t>
            </a:r>
            <a:r>
              <a:rPr lang="fr-FR" dirty="0" err="1" smtClean="0"/>
              <a:t>following</a:t>
            </a:r>
            <a:r>
              <a:rPr lang="fr-FR" dirty="0" smtClean="0"/>
              <a:t> </a:t>
            </a:r>
            <a:r>
              <a:rPr lang="fr-FR" dirty="0" err="1" smtClean="0"/>
              <a:t>reasons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AFTER not extrapolable to </a:t>
            </a:r>
            <a:r>
              <a:rPr lang="fr-FR" dirty="0" err="1" smtClean="0"/>
              <a:t>Switched</a:t>
            </a:r>
            <a:r>
              <a:rPr lang="fr-FR" dirty="0" smtClean="0"/>
              <a:t> </a:t>
            </a:r>
            <a:r>
              <a:rPr lang="fr-FR" dirty="0" err="1" smtClean="0"/>
              <a:t>Capacitor</a:t>
            </a:r>
            <a:r>
              <a:rPr lang="fr-FR" dirty="0" smtClean="0"/>
              <a:t> </a:t>
            </a:r>
            <a:r>
              <a:rPr lang="fr-FR" dirty="0" err="1" smtClean="0"/>
              <a:t>Array</a:t>
            </a:r>
            <a:r>
              <a:rPr lang="fr-FR" dirty="0" smtClean="0"/>
              <a:t> </a:t>
            </a:r>
            <a:r>
              <a:rPr lang="fr-FR" dirty="0" err="1" smtClean="0"/>
              <a:t>depths</a:t>
            </a:r>
            <a:r>
              <a:rPr lang="fr-FR" dirty="0" smtClean="0"/>
              <a:t> of 1 </a:t>
            </a:r>
            <a:r>
              <a:rPr lang="fr-FR" dirty="0" err="1" smtClean="0"/>
              <a:t>bunch</a:t>
            </a:r>
            <a:r>
              <a:rPr lang="fr-FR" dirty="0" smtClean="0"/>
              <a:t> train</a:t>
            </a:r>
          </a:p>
          <a:p>
            <a:pPr lvl="1"/>
            <a:r>
              <a:rPr lang="fr-FR" dirty="0" smtClean="0"/>
              <a:t>S-</a:t>
            </a:r>
            <a:r>
              <a:rPr lang="fr-FR" dirty="0" err="1" smtClean="0"/>
              <a:t>Altro</a:t>
            </a:r>
            <a:r>
              <a:rPr lang="fr-FR" dirty="0" smtClean="0"/>
              <a:t> 16 has to </a:t>
            </a:r>
            <a:r>
              <a:rPr lang="fr-FR" dirty="0" err="1" smtClean="0"/>
              <a:t>evolve</a:t>
            </a:r>
            <a:r>
              <a:rPr lang="fr-FR" dirty="0" smtClean="0"/>
              <a:t> : </a:t>
            </a:r>
            <a:r>
              <a:rPr lang="fr-FR" dirty="0" err="1" smtClean="0"/>
              <a:t>improve</a:t>
            </a:r>
            <a:r>
              <a:rPr lang="fr-FR" dirty="0" smtClean="0"/>
              <a:t> </a:t>
            </a:r>
            <a:r>
              <a:rPr lang="fr-FR" dirty="0" err="1" smtClean="0"/>
              <a:t>packing</a:t>
            </a:r>
            <a:r>
              <a:rPr lang="fr-FR" dirty="0" smtClean="0"/>
              <a:t> factor, </a:t>
            </a:r>
            <a:r>
              <a:rPr lang="fr-FR" dirty="0" err="1" smtClean="0"/>
              <a:t>lower</a:t>
            </a:r>
            <a:r>
              <a:rPr lang="fr-FR" dirty="0" smtClean="0"/>
              <a:t> power consumption, power-</a:t>
            </a:r>
            <a:r>
              <a:rPr lang="fr-FR" dirty="0" err="1" smtClean="0"/>
              <a:t>pulsing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beginning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Present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AIDA : Common Front End for GDSP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6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Ion </a:t>
            </a:r>
            <a:r>
              <a:rPr lang="fr-FR" dirty="0" err="1" smtClean="0"/>
              <a:t>space</a:t>
            </a:r>
            <a:r>
              <a:rPr lang="fr-FR" dirty="0" smtClean="0"/>
              <a:t> charge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25259"/>
            <a:ext cx="5553985" cy="321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55576" y="62068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Primary</a:t>
            </a:r>
            <a:r>
              <a:rPr lang="fr-FR" dirty="0" smtClean="0"/>
              <a:t> ions </a:t>
            </a:r>
            <a:r>
              <a:rPr lang="fr-FR" dirty="0" err="1" smtClean="0"/>
              <a:t>create</a:t>
            </a:r>
            <a:r>
              <a:rPr lang="fr-FR" dirty="0" smtClean="0"/>
              <a:t> </a:t>
            </a:r>
            <a:r>
              <a:rPr lang="fr-FR" dirty="0" err="1" smtClean="0"/>
              <a:t>distortions</a:t>
            </a:r>
            <a:r>
              <a:rPr lang="fr-FR" dirty="0" smtClean="0"/>
              <a:t> in the Electric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result</a:t>
            </a:r>
            <a:r>
              <a:rPr lang="fr-FR" dirty="0" smtClean="0"/>
              <a:t> to O(&lt;1µm) </a:t>
            </a:r>
            <a:r>
              <a:rPr lang="fr-FR" dirty="0" err="1" smtClean="0"/>
              <a:t>track</a:t>
            </a:r>
            <a:r>
              <a:rPr lang="fr-FR" dirty="0" smtClean="0"/>
              <a:t> </a:t>
            </a:r>
            <a:r>
              <a:rPr lang="fr-FR" dirty="0" err="1" smtClean="0"/>
              <a:t>distortions</a:t>
            </a:r>
            <a:r>
              <a:rPr lang="fr-FR" dirty="0" smtClean="0"/>
              <a:t>. 1 to 2 </a:t>
            </a:r>
            <a:r>
              <a:rPr lang="fr-FR" dirty="0" err="1" smtClean="0"/>
              <a:t>orders</a:t>
            </a:r>
            <a:r>
              <a:rPr lang="fr-FR" dirty="0" smtClean="0"/>
              <a:t> of magnitude </a:t>
            </a:r>
            <a:r>
              <a:rPr lang="fr-FR" dirty="0" err="1" smtClean="0"/>
              <a:t>safety</a:t>
            </a:r>
            <a:r>
              <a:rPr lang="fr-FR" dirty="0" smtClean="0"/>
              <a:t> </a:t>
            </a:r>
            <a:r>
              <a:rPr lang="fr-FR" dirty="0" err="1" smtClean="0"/>
              <a:t>margin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estimated</a:t>
            </a:r>
            <a:r>
              <a:rPr lang="fr-FR" dirty="0" smtClean="0"/>
              <a:t> BG.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27584" y="1934830"/>
            <a:ext cx="2592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However</a:t>
            </a:r>
            <a:r>
              <a:rPr lang="fr-FR" dirty="0" smtClean="0"/>
              <a:t>  ions </a:t>
            </a:r>
            <a:r>
              <a:rPr lang="fr-FR" dirty="0" err="1" smtClean="0"/>
              <a:t>flowing</a:t>
            </a:r>
            <a:r>
              <a:rPr lang="fr-FR" dirty="0" smtClean="0"/>
              <a:t> back </a:t>
            </a:r>
            <a:r>
              <a:rPr lang="fr-FR" dirty="0" err="1" smtClean="0"/>
              <a:t>from</a:t>
            </a:r>
            <a:r>
              <a:rPr lang="fr-FR" dirty="0" smtClean="0"/>
              <a:t> the amplification </a:t>
            </a:r>
            <a:r>
              <a:rPr lang="fr-FR" dirty="0" err="1" smtClean="0"/>
              <a:t>region</a:t>
            </a:r>
            <a:r>
              <a:rPr lang="fr-FR" dirty="0" smtClean="0"/>
              <a:t> </a:t>
            </a:r>
            <a:r>
              <a:rPr lang="fr-FR" dirty="0" err="1" smtClean="0"/>
              <a:t>produce</a:t>
            </a:r>
            <a:r>
              <a:rPr lang="fr-FR" dirty="0" smtClean="0"/>
              <a:t> a high </a:t>
            </a:r>
            <a:r>
              <a:rPr lang="fr-FR" dirty="0" err="1" smtClean="0"/>
              <a:t>density</a:t>
            </a:r>
            <a:r>
              <a:rPr lang="fr-FR" dirty="0" smtClean="0"/>
              <a:t> ion </a:t>
            </a:r>
            <a:r>
              <a:rPr lang="fr-FR" dirty="0" err="1" smtClean="0"/>
              <a:t>disk</a:t>
            </a:r>
            <a:r>
              <a:rPr lang="fr-FR" dirty="0" smtClean="0"/>
              <a:t> for </a:t>
            </a:r>
            <a:r>
              <a:rPr lang="fr-FR" dirty="0" err="1" smtClean="0"/>
              <a:t>each</a:t>
            </a:r>
            <a:r>
              <a:rPr lang="fr-FR" dirty="0" smtClean="0"/>
              <a:t> train </a:t>
            </a:r>
            <a:r>
              <a:rPr lang="fr-FR" dirty="0" err="1" smtClean="0"/>
              <a:t>crossing</a:t>
            </a:r>
            <a:r>
              <a:rPr lang="fr-FR" dirty="0" smtClean="0"/>
              <a:t>. This </a:t>
            </a:r>
            <a:r>
              <a:rPr lang="fr-FR" dirty="0" err="1" smtClean="0"/>
              <a:t>disk</a:t>
            </a:r>
            <a:r>
              <a:rPr lang="fr-FR" dirty="0" smtClean="0"/>
              <a:t> drifts </a:t>
            </a:r>
            <a:r>
              <a:rPr lang="fr-FR" dirty="0" err="1" smtClean="0"/>
              <a:t>slowly</a:t>
            </a:r>
            <a:r>
              <a:rPr lang="fr-FR" dirty="0" smtClean="0"/>
              <a:t> (1m/s) to the cathode, </a:t>
            </a:r>
            <a:r>
              <a:rPr lang="fr-FR" dirty="0" err="1" smtClean="0"/>
              <a:t>influencing</a:t>
            </a:r>
            <a:r>
              <a:rPr lang="fr-FR" dirty="0" smtClean="0"/>
              <a:t> </a:t>
            </a:r>
            <a:r>
              <a:rPr lang="fr-FR" dirty="0" err="1" smtClean="0"/>
              <a:t>electron</a:t>
            </a:r>
            <a:r>
              <a:rPr lang="fr-FR" dirty="0" smtClean="0"/>
              <a:t> drift of </a:t>
            </a:r>
            <a:r>
              <a:rPr lang="fr-FR" dirty="0" err="1" smtClean="0"/>
              <a:t>subsequent</a:t>
            </a:r>
            <a:r>
              <a:rPr lang="fr-FR" dirty="0" smtClean="0"/>
              <a:t> train </a:t>
            </a:r>
            <a:r>
              <a:rPr lang="fr-FR" dirty="0" err="1" smtClean="0"/>
              <a:t>crossings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8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10400" cy="16002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125 </a:t>
            </a:r>
            <a:r>
              <a:rPr lang="fr-FR" dirty="0" err="1" smtClean="0"/>
              <a:t>GeV</a:t>
            </a:r>
            <a:r>
              <a:rPr lang="fr-FR" dirty="0" smtClean="0"/>
              <a:t> </a:t>
            </a:r>
            <a:r>
              <a:rPr lang="fr-FR" dirty="0" err="1" smtClean="0"/>
              <a:t>Higgs</a:t>
            </a:r>
            <a:r>
              <a:rPr lang="fr-FR" dirty="0" smtClean="0"/>
              <a:t> at the ILC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620688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If the ILC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built</a:t>
            </a:r>
            <a:r>
              <a:rPr lang="fr-FR" dirty="0" smtClean="0"/>
              <a:t>, 10</a:t>
            </a:r>
            <a:r>
              <a:rPr lang="fr-FR" baseline="30000" dirty="0" smtClean="0"/>
              <a:t>4</a:t>
            </a:r>
            <a:r>
              <a:rPr lang="fr-FR" dirty="0" smtClean="0"/>
              <a:t> </a:t>
            </a:r>
            <a:r>
              <a:rPr lang="fr-FR" dirty="0" err="1" smtClean="0"/>
              <a:t>Higgs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produced</a:t>
            </a:r>
            <a:r>
              <a:rPr lang="fr-FR" dirty="0" smtClean="0"/>
              <a:t> </a:t>
            </a:r>
            <a:r>
              <a:rPr lang="fr-FR" dirty="0" err="1" smtClean="0"/>
              <a:t>accompanied</a:t>
            </a:r>
            <a:r>
              <a:rPr lang="fr-FR" dirty="0" smtClean="0"/>
              <a:t> by a Z -&gt;µµ or </a:t>
            </a:r>
            <a:r>
              <a:rPr lang="fr-FR" dirty="0" err="1" smtClean="0"/>
              <a:t>ee</a:t>
            </a:r>
            <a:r>
              <a:rPr lang="fr-FR" dirty="0" smtClean="0"/>
              <a:t>.</a:t>
            </a:r>
          </a:p>
          <a:p>
            <a:r>
              <a:rPr lang="fr-FR" dirty="0" smtClean="0"/>
              <a:t>In </a:t>
            </a:r>
            <a:r>
              <a:rPr lang="fr-FR" dirty="0" err="1" smtClean="0"/>
              <a:t>contrast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LHC </a:t>
            </a:r>
            <a:r>
              <a:rPr lang="fr-FR" dirty="0" err="1" smtClean="0"/>
              <a:t>where</a:t>
            </a:r>
            <a:r>
              <a:rPr lang="fr-FR" dirty="0" smtClean="0"/>
              <a:t> production </a:t>
            </a:r>
            <a:r>
              <a:rPr lang="fr-FR" dirty="0" err="1" smtClean="0"/>
              <a:t>involves</a:t>
            </a:r>
            <a:r>
              <a:rPr lang="fr-FR" dirty="0" smtClean="0"/>
              <a:t>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processes</a:t>
            </a:r>
            <a:r>
              <a:rPr lang="fr-FR" dirty="0" smtClean="0"/>
              <a:t>, the </a:t>
            </a:r>
            <a:r>
              <a:rPr lang="fr-FR" dirty="0" err="1" smtClean="0"/>
              <a:t>Higgs</a:t>
            </a:r>
            <a:r>
              <a:rPr lang="fr-FR" dirty="0" smtClean="0"/>
              <a:t>- </a:t>
            </a:r>
            <a:r>
              <a:rPr lang="fr-FR" dirty="0" err="1" smtClean="0"/>
              <a:t>Strahlung</a:t>
            </a:r>
            <a:r>
              <a:rPr lang="fr-FR" dirty="0" smtClean="0"/>
              <a:t> at ILC </a:t>
            </a:r>
            <a:r>
              <a:rPr lang="fr-FR" dirty="0" err="1" smtClean="0"/>
              <a:t>provides</a:t>
            </a:r>
            <a:r>
              <a:rPr lang="fr-FR" dirty="0" smtClean="0"/>
              <a:t> an </a:t>
            </a:r>
            <a:r>
              <a:rPr lang="fr-FR" dirty="0" err="1" smtClean="0"/>
              <a:t>unbiased</a:t>
            </a:r>
            <a:r>
              <a:rPr lang="fr-FR" dirty="0" smtClean="0"/>
              <a:t> tag of </a:t>
            </a:r>
            <a:r>
              <a:rPr lang="fr-FR" dirty="0" err="1" smtClean="0"/>
              <a:t>Higgses</a:t>
            </a:r>
            <a:r>
              <a:rPr lang="fr-FR" dirty="0" smtClean="0"/>
              <a:t> </a:t>
            </a:r>
            <a:r>
              <a:rPr lang="fr-FR" dirty="0" err="1" smtClean="0"/>
              <a:t>independent</a:t>
            </a:r>
            <a:r>
              <a:rPr lang="fr-FR" dirty="0" smtClean="0"/>
              <a:t> of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decay</a:t>
            </a:r>
            <a:r>
              <a:rPr lang="fr-FR" dirty="0" smtClean="0"/>
              <a:t>, </a:t>
            </a:r>
            <a:r>
              <a:rPr lang="fr-FR" dirty="0" err="1" smtClean="0"/>
              <a:t>allowing</a:t>
            </a:r>
            <a:r>
              <a:rPr lang="fr-FR" dirty="0" smtClean="0"/>
              <a:t> a model-</a:t>
            </a:r>
            <a:r>
              <a:rPr lang="fr-FR" dirty="0" err="1" smtClean="0"/>
              <a:t>independent</a:t>
            </a:r>
            <a:r>
              <a:rPr lang="fr-FR" dirty="0" smtClean="0"/>
              <a:t> </a:t>
            </a:r>
            <a:r>
              <a:rPr lang="fr-FR" dirty="0" err="1" smtClean="0"/>
              <a:t>determination</a:t>
            </a:r>
            <a:r>
              <a:rPr lang="fr-FR" dirty="0" smtClean="0"/>
              <a:t> of the </a:t>
            </a:r>
            <a:r>
              <a:rPr lang="fr-FR" dirty="0" err="1" smtClean="0"/>
              <a:t>BRs</a:t>
            </a:r>
            <a:r>
              <a:rPr lang="fr-FR" dirty="0" smtClean="0"/>
              <a:t>, </a:t>
            </a:r>
            <a:r>
              <a:rPr lang="fr-FR" dirty="0" err="1" smtClean="0"/>
              <a:t>including</a:t>
            </a:r>
            <a:r>
              <a:rPr lang="fr-FR" dirty="0" smtClean="0"/>
              <a:t> invisible modes</a:t>
            </a:r>
            <a:endParaRPr lang="fr-FR" dirty="0"/>
          </a:p>
        </p:txBody>
      </p:sp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2"/>
          <a:srcRect t="1911" b="1911"/>
          <a:stretch>
            <a:fillRect/>
          </a:stretch>
        </p:blipFill>
        <p:spPr>
          <a:xfrm>
            <a:off x="3018517" y="2236356"/>
            <a:ext cx="5441915" cy="299284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76" y="3135028"/>
            <a:ext cx="2118925" cy="209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98776" y="2564904"/>
            <a:ext cx="201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e</a:t>
            </a:r>
            <a:r>
              <a:rPr lang="fr-FR" dirty="0" err="1" smtClean="0"/>
              <a:t>+e</a:t>
            </a:r>
            <a:r>
              <a:rPr lang="fr-FR" dirty="0" smtClean="0"/>
              <a:t>- -&gt; HZ, Z-&gt;µµ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99592" y="31409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B=3.5 T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3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139952" y="2082334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Note: </a:t>
            </a:r>
            <a:r>
              <a:rPr lang="fr-FR" sz="1600" dirty="0" err="1" smtClean="0"/>
              <a:t>this</a:t>
            </a:r>
            <a:r>
              <a:rPr lang="fr-FR" sz="1600" dirty="0" smtClean="0"/>
              <a:t>  </a:t>
            </a:r>
            <a:r>
              <a:rPr lang="fr-FR" sz="1600" dirty="0" err="1" smtClean="0"/>
              <a:t>study</a:t>
            </a:r>
            <a:r>
              <a:rPr lang="fr-FR" sz="1600" dirty="0" smtClean="0"/>
              <a:t> </a:t>
            </a:r>
            <a:r>
              <a:rPr lang="fr-FR" sz="1600" dirty="0" err="1" smtClean="0"/>
              <a:t>was</a:t>
            </a:r>
            <a:r>
              <a:rPr lang="fr-FR" sz="1600" dirty="0" smtClean="0"/>
              <a:t> </a:t>
            </a:r>
            <a:r>
              <a:rPr lang="fr-FR" sz="1600" dirty="0" err="1" smtClean="0"/>
              <a:t>done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mH</a:t>
            </a:r>
            <a:r>
              <a:rPr lang="fr-FR" sz="1600" dirty="0" smtClean="0"/>
              <a:t>=120 </a:t>
            </a:r>
            <a:r>
              <a:rPr lang="fr-FR" sz="1600" dirty="0" err="1" smtClean="0"/>
              <a:t>GeV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3415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445224"/>
            <a:ext cx="7914456" cy="726976"/>
          </a:xfrm>
        </p:spPr>
        <p:txBody>
          <a:bodyPr>
            <a:normAutofit/>
          </a:bodyPr>
          <a:lstStyle/>
          <a:p>
            <a:r>
              <a:rPr lang="fr-FR" sz="4000" dirty="0" err="1" smtClean="0"/>
              <a:t>Distortions</a:t>
            </a:r>
            <a:r>
              <a:rPr lang="fr-FR" sz="4000" dirty="0" smtClean="0"/>
              <a:t> </a:t>
            </a:r>
            <a:r>
              <a:rPr lang="fr-FR" sz="4000" dirty="0" err="1" smtClean="0"/>
              <a:t>from</a:t>
            </a:r>
            <a:r>
              <a:rPr lang="fr-FR" sz="4000" dirty="0" smtClean="0"/>
              <a:t> </a:t>
            </a:r>
            <a:r>
              <a:rPr lang="fr-FR" sz="4000" dirty="0" err="1" smtClean="0"/>
              <a:t>backflowing</a:t>
            </a:r>
            <a:r>
              <a:rPr lang="fr-FR" sz="4000" dirty="0" smtClean="0"/>
              <a:t> ions</a:t>
            </a:r>
            <a:endParaRPr lang="fr-FR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303864" cy="401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479715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Example</a:t>
            </a:r>
            <a:r>
              <a:rPr lang="fr-FR" dirty="0" smtClean="0"/>
              <a:t> for the case of 2 ion </a:t>
            </a:r>
            <a:r>
              <a:rPr lang="fr-FR" dirty="0" err="1" smtClean="0"/>
              <a:t>disks</a:t>
            </a:r>
            <a:r>
              <a:rPr lang="fr-FR" dirty="0" smtClean="0"/>
              <a:t> : </a:t>
            </a:r>
          </a:p>
          <a:p>
            <a:r>
              <a:rPr lang="fr-FR" dirty="0" smtClean="0"/>
              <a:t>60 µm </a:t>
            </a:r>
            <a:r>
              <a:rPr lang="fr-FR" dirty="0" err="1" smtClean="0"/>
              <a:t>distortion</a:t>
            </a:r>
            <a:r>
              <a:rPr lang="fr-FR" dirty="0" smtClean="0"/>
              <a:t> for ‘feed-back fraction’ x ‘gain’ = 1 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444208" y="49411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GATE NEEDED</a:t>
            </a:r>
            <a:endParaRPr lang="fr-FR" b="1" dirty="0"/>
          </a:p>
        </p:txBody>
      </p:sp>
      <p:sp>
        <p:nvSpPr>
          <p:cNvPr id="6" name="Flèche droite 5"/>
          <p:cNvSpPr/>
          <p:nvPr/>
        </p:nvSpPr>
        <p:spPr>
          <a:xfrm>
            <a:off x="5796136" y="5044534"/>
            <a:ext cx="648072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29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58063" cy="1152128"/>
          </a:xfrm>
        </p:spPr>
        <p:txBody>
          <a:bodyPr/>
          <a:lstStyle/>
          <a:p>
            <a:r>
              <a:rPr kumimoji="1" lang="en-US" altLang="ja-JP" sz="2400" u="sng" dirty="0" smtClean="0"/>
              <a:t>A Possible Schedule of ILC in Japan </a:t>
            </a:r>
            <a:br>
              <a:rPr kumimoji="1" lang="en-US" altLang="ja-JP" sz="2400" u="sng" dirty="0" smtClean="0"/>
            </a:br>
            <a:r>
              <a:rPr kumimoji="1" lang="en-US" altLang="ja-JP" sz="2000" dirty="0" smtClean="0"/>
              <a:t>As presented in the 2013 ILD meeting in Cracow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9318-37C9-4DAD-9E86-37DCB4E96665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589840" cy="5349792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15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Remaining</a:t>
            </a:r>
            <a:r>
              <a:rPr lang="fr-FR" dirty="0" smtClean="0"/>
              <a:t> R&amp;D issues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Ion </a:t>
            </a:r>
            <a:r>
              <a:rPr lang="fr-FR" dirty="0" err="1" smtClean="0"/>
              <a:t>backflow</a:t>
            </a:r>
            <a:r>
              <a:rPr lang="fr-FR" dirty="0" smtClean="0"/>
              <a:t> and ion </a:t>
            </a:r>
            <a:r>
              <a:rPr lang="fr-FR" dirty="0" err="1" smtClean="0"/>
              <a:t>gating</a:t>
            </a:r>
            <a:endParaRPr lang="fr-FR" dirty="0" smtClean="0"/>
          </a:p>
          <a:p>
            <a:r>
              <a:rPr lang="fr-FR" dirty="0" err="1" smtClean="0"/>
              <a:t>Fully</a:t>
            </a:r>
            <a:r>
              <a:rPr lang="fr-FR" dirty="0" smtClean="0"/>
              <a:t> </a:t>
            </a:r>
            <a:r>
              <a:rPr lang="fr-FR" dirty="0" err="1" smtClean="0"/>
              <a:t>understand</a:t>
            </a:r>
            <a:r>
              <a:rPr lang="fr-FR" dirty="0" smtClean="0"/>
              <a:t>, </a:t>
            </a:r>
            <a:r>
              <a:rPr lang="fr-FR" dirty="0" err="1" smtClean="0"/>
              <a:t>mitigate</a:t>
            </a:r>
            <a:r>
              <a:rPr lang="fr-FR" dirty="0" smtClean="0"/>
              <a:t> and correct </a:t>
            </a:r>
            <a:r>
              <a:rPr lang="fr-FR" dirty="0" err="1" smtClean="0"/>
              <a:t>distortions</a:t>
            </a:r>
            <a:endParaRPr lang="fr-FR" dirty="0" smtClean="0"/>
          </a:p>
          <a:p>
            <a:r>
              <a:rPr lang="fr-FR" dirty="0" smtClean="0"/>
              <a:t>Design a new </a:t>
            </a:r>
            <a:r>
              <a:rPr lang="fr-FR" dirty="0" err="1" smtClean="0"/>
              <a:t>electronics</a:t>
            </a:r>
            <a:r>
              <a:rPr lang="fr-FR" dirty="0" smtClean="0"/>
              <a:t>, at a pace </a:t>
            </a:r>
            <a:r>
              <a:rPr lang="fr-FR" dirty="0" err="1" smtClean="0"/>
              <a:t>adapted</a:t>
            </a:r>
            <a:r>
              <a:rPr lang="fr-FR" dirty="0" smtClean="0"/>
              <a:t> to the </a:t>
            </a:r>
            <a:r>
              <a:rPr lang="fr-FR" dirty="0" err="1" smtClean="0"/>
              <a:t>progress</a:t>
            </a:r>
            <a:r>
              <a:rPr lang="fr-FR" dirty="0" smtClean="0"/>
              <a:t> of the </a:t>
            </a:r>
            <a:r>
              <a:rPr lang="fr-FR" dirty="0" err="1" smtClean="0"/>
              <a:t>technology</a:t>
            </a:r>
            <a:r>
              <a:rPr lang="fr-FR" dirty="0" smtClean="0"/>
              <a:t>. </a:t>
            </a:r>
            <a:r>
              <a:rPr lang="fr-FR" dirty="0" err="1" smtClean="0"/>
              <a:t>Optimization</a:t>
            </a:r>
            <a:r>
              <a:rPr lang="fr-FR" dirty="0" smtClean="0"/>
              <a:t> of power consumption and power </a:t>
            </a:r>
            <a:r>
              <a:rPr lang="fr-FR" smtClean="0"/>
              <a:t>pulsing</a:t>
            </a:r>
            <a:r>
              <a:rPr lang="fr-FR" dirty="0" smtClean="0"/>
              <a:t> must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included</a:t>
            </a:r>
            <a:r>
              <a:rPr lang="fr-FR" dirty="0" smtClean="0"/>
              <a:t> in the design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beginning</a:t>
            </a:r>
            <a:r>
              <a:rPr lang="fr-FR" dirty="0" smtClean="0"/>
              <a:t>.</a:t>
            </a:r>
          </a:p>
          <a:p>
            <a:r>
              <a:rPr lang="fr-FR" dirty="0" smtClean="0"/>
              <a:t>Carry out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 for connections to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channels</a:t>
            </a:r>
            <a:r>
              <a:rPr lang="fr-FR" dirty="0" smtClean="0"/>
              <a:t>, </a:t>
            </a:r>
            <a:r>
              <a:rPr lang="fr-FR" dirty="0" err="1" smtClean="0"/>
              <a:t>precision</a:t>
            </a:r>
            <a:r>
              <a:rPr lang="fr-FR" dirty="0" smtClean="0"/>
              <a:t> </a:t>
            </a:r>
            <a:r>
              <a:rPr lang="fr-FR" dirty="0" err="1" smtClean="0"/>
              <a:t>mechanics</a:t>
            </a:r>
            <a:r>
              <a:rPr lang="fr-FR" dirty="0" smtClean="0"/>
              <a:t> for large </a:t>
            </a:r>
            <a:r>
              <a:rPr lang="fr-FR" dirty="0" err="1" smtClean="0"/>
              <a:t>devices</a:t>
            </a:r>
            <a:r>
              <a:rPr lang="fr-FR" dirty="0" smtClean="0"/>
              <a:t>, </a:t>
            </a:r>
            <a:r>
              <a:rPr lang="fr-FR" dirty="0" err="1" smtClean="0"/>
              <a:t>cooling</a:t>
            </a:r>
            <a:r>
              <a:rPr lang="fr-FR" dirty="0" smtClean="0"/>
              <a:t>, etc…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5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95536" y="1340768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8275" indent="-1438275"/>
            <a:r>
              <a:rPr lang="en-US" altLang="ja-JP" b="1" dirty="0" smtClean="0">
                <a:latin typeface="+mj-lt"/>
              </a:rPr>
              <a:t>2014-15	R&amp;D on ion gates and a decision on the ion gate: </a:t>
            </a:r>
          </a:p>
          <a:p>
            <a:pPr marL="1438275" lvl="1" indent="-1438275"/>
            <a:r>
              <a:rPr lang="en-US" altLang="ja-JP" b="1" dirty="0" smtClean="0">
                <a:latin typeface="+mj-lt"/>
              </a:rPr>
              <a:t>2015-17        	Beam tests of new LP modules with the gate</a:t>
            </a:r>
          </a:p>
          <a:p>
            <a:pPr marL="1438275" lvl="1" indent="-1438275"/>
            <a:r>
              <a:rPr lang="en-US" altLang="ja-JP" b="1" dirty="0" smtClean="0">
                <a:latin typeface="+mj-lt"/>
              </a:rPr>
              <a:t>2017</a:t>
            </a:r>
            <a:r>
              <a:rPr lang="en-US" altLang="ja-JP" b="1" dirty="0">
                <a:solidFill>
                  <a:srgbClr val="FF9900"/>
                </a:solidFill>
                <a:latin typeface="+mj-lt"/>
              </a:rPr>
              <a:t>	</a:t>
            </a:r>
            <a:r>
              <a:rPr lang="en-US" altLang="ja-JP" b="1" dirty="0">
                <a:latin typeface="+mj-lt"/>
              </a:rPr>
              <a:t>Prioritization of the MPGD technology and module</a:t>
            </a:r>
          </a:p>
          <a:p>
            <a:pPr marL="342900" lvl="1" indent="-342900">
              <a:buAutoNum type="arabicPlain" startAt="2017"/>
              <a:tabLst>
                <a:tab pos="1438275" algn="l"/>
              </a:tabLst>
            </a:pPr>
            <a:r>
              <a:rPr lang="en-US" altLang="ja-JP" b="1" dirty="0">
                <a:solidFill>
                  <a:srgbClr val="FF9900"/>
                </a:solidFill>
                <a:latin typeface="+mj-lt"/>
              </a:rPr>
              <a:t>	ILC </a:t>
            </a:r>
            <a:r>
              <a:rPr lang="en-US" altLang="ja-JP" b="1" dirty="0" smtClean="0">
                <a:solidFill>
                  <a:srgbClr val="FF9900"/>
                </a:solidFill>
                <a:latin typeface="+mj-lt"/>
              </a:rPr>
              <a:t>LAB &amp;  ILD detector proposal</a:t>
            </a:r>
          </a:p>
          <a:p>
            <a:pPr marL="0" lvl="1">
              <a:tabLst>
                <a:tab pos="1438275" algn="l"/>
              </a:tabLst>
            </a:pPr>
            <a:endParaRPr lang="en-US" altLang="ja-JP" b="1" dirty="0">
              <a:latin typeface="+mj-lt"/>
            </a:endParaRPr>
          </a:p>
          <a:p>
            <a:pPr marL="0" lvl="1">
              <a:tabLst>
                <a:tab pos="1438275" algn="l"/>
              </a:tabLst>
            </a:pPr>
            <a:r>
              <a:rPr lang="en-US" altLang="ja-JP" b="1" dirty="0" smtClean="0">
                <a:latin typeface="+mj-lt"/>
              </a:rPr>
              <a:t>2017-19</a:t>
            </a:r>
            <a:r>
              <a:rPr lang="en-US" altLang="ja-JP" b="1" dirty="0">
                <a:latin typeface="+mj-lt"/>
              </a:rPr>
              <a:t>	</a:t>
            </a:r>
            <a:r>
              <a:rPr lang="en-US" altLang="ja-JP" b="1" dirty="0" smtClean="0">
                <a:latin typeface="+mj-lt"/>
              </a:rPr>
              <a:t>Final design </a:t>
            </a:r>
            <a:r>
              <a:rPr lang="en-US" altLang="ja-JP" b="1" dirty="0">
                <a:latin typeface="+mj-lt"/>
              </a:rPr>
              <a:t>of the readout electronics </a:t>
            </a:r>
            <a:r>
              <a:rPr lang="en-US" altLang="ja-JP" b="1" dirty="0" smtClean="0">
                <a:latin typeface="+mj-lt"/>
              </a:rPr>
              <a:t>for ILD TPC and </a:t>
            </a:r>
            <a:r>
              <a:rPr lang="en-US" altLang="ja-JP" b="1" dirty="0">
                <a:latin typeface="+mj-lt"/>
              </a:rPr>
              <a:t>its  </a:t>
            </a:r>
            <a:r>
              <a:rPr lang="en-US" altLang="ja-JP" b="1" dirty="0" smtClean="0">
                <a:latin typeface="+mj-lt"/>
              </a:rPr>
              <a:t>tests</a:t>
            </a:r>
          </a:p>
          <a:p>
            <a:pPr marL="0" lvl="1">
              <a:tabLst>
                <a:tab pos="1438275" algn="l"/>
              </a:tabLst>
            </a:pPr>
            <a:r>
              <a:rPr lang="en-US" altLang="ja-JP" b="1" dirty="0">
                <a:latin typeface="+mj-lt"/>
              </a:rPr>
              <a:t>	</a:t>
            </a:r>
            <a:r>
              <a:rPr lang="en-US" altLang="ja-JP" b="1" dirty="0" smtClean="0">
                <a:latin typeface="+mj-lt"/>
              </a:rPr>
              <a:t>Design of ILD TPC</a:t>
            </a:r>
          </a:p>
          <a:p>
            <a:pPr marL="1438275" indent="-1438275"/>
            <a:r>
              <a:rPr lang="en-US" altLang="ja-JP" b="1" dirty="0" smtClean="0">
                <a:solidFill>
                  <a:srgbClr val="FF9900"/>
                </a:solidFill>
                <a:latin typeface="+mj-lt"/>
              </a:rPr>
              <a:t>2018-19</a:t>
            </a:r>
            <a:r>
              <a:rPr lang="en-US" altLang="ja-JP" b="1" dirty="0">
                <a:solidFill>
                  <a:srgbClr val="FF9900"/>
                </a:solidFill>
                <a:latin typeface="+mj-lt"/>
              </a:rPr>
              <a:t>	</a:t>
            </a:r>
            <a:r>
              <a:rPr lang="en-US" altLang="ja-JP" b="1" dirty="0" smtClean="0">
                <a:solidFill>
                  <a:srgbClr val="FF9900"/>
                </a:solidFill>
                <a:latin typeface="+mj-lt"/>
              </a:rPr>
              <a:t>TDR for the ILD tracking system:</a:t>
            </a:r>
          </a:p>
          <a:p>
            <a:pPr marL="1438275" indent="-1438275"/>
            <a:endParaRPr lang="en-US" altLang="ja-JP" b="1" dirty="0" smtClean="0">
              <a:solidFill>
                <a:srgbClr val="FF9900"/>
              </a:solidFill>
              <a:latin typeface="+mj-lt"/>
            </a:endParaRPr>
          </a:p>
          <a:p>
            <a:pPr marL="1438275" indent="-1438275"/>
            <a:r>
              <a:rPr lang="en-US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2019-23            	Prototyping and production: Electronics (</a:t>
            </a:r>
            <a:r>
              <a:rPr lang="en-US" altLang="ja-JP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chips</a:t>
            </a:r>
            <a:r>
              <a:rPr lang="en-US" altLang="ja-JP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altLang="ja-JP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boards</a:t>
            </a:r>
            <a:r>
              <a:rPr lang="en-US" altLang="ja-JP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) </a:t>
            </a:r>
            <a:endParaRPr lang="en-US" altLang="ja-JP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1438275" indent="-1438275"/>
            <a:r>
              <a:rPr lang="en-US" altLang="ja-JP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	</a:t>
            </a:r>
            <a:r>
              <a:rPr lang="en-US" altLang="ja-JP" b="1" dirty="0" smtClean="0">
                <a:latin typeface="+mj-lt"/>
              </a:rPr>
              <a:t>Prototyping </a:t>
            </a:r>
            <a:r>
              <a:rPr lang="en-US" altLang="ja-JP" b="1" dirty="0">
                <a:latin typeface="+mj-lt"/>
              </a:rPr>
              <a:t>and p</a:t>
            </a:r>
            <a:r>
              <a:rPr lang="en-US" altLang="ja-JP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roduction: Modules </a:t>
            </a:r>
          </a:p>
          <a:p>
            <a:pPr marL="1438275" indent="-1438275"/>
            <a:r>
              <a:rPr lang="en-US" altLang="ja-JP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	</a:t>
            </a:r>
            <a:r>
              <a:rPr lang="en-US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Production: Field cage/endplate and all others</a:t>
            </a:r>
          </a:p>
          <a:p>
            <a:pPr marL="1438275" indent="-1438275"/>
            <a:r>
              <a:rPr lang="en-US" altLang="ja-JP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	</a:t>
            </a:r>
            <a:endParaRPr lang="en-US" altLang="ja-JP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1438275" indent="-1438275"/>
            <a:r>
              <a:rPr lang="en-US" altLang="ja-JP" b="1" dirty="0" smtClean="0">
                <a:latin typeface="+mj-lt"/>
              </a:rPr>
              <a:t>2024-25	TPC integration and test </a:t>
            </a:r>
          </a:p>
          <a:p>
            <a:pPr marL="1438275" indent="-1438275"/>
            <a:endParaRPr lang="en-US" altLang="ja-JP" b="1" dirty="0">
              <a:latin typeface="+mj-lt"/>
            </a:endParaRPr>
          </a:p>
          <a:p>
            <a:pPr marL="1438275" indent="-1438275"/>
            <a:r>
              <a:rPr lang="en-US" altLang="ja-JP" b="1" dirty="0" smtClean="0">
                <a:solidFill>
                  <a:srgbClr val="FF9900"/>
                </a:solidFill>
                <a:latin typeface="+mj-lt"/>
              </a:rPr>
              <a:t>2026	TPC Installation into the ILD detector</a:t>
            </a:r>
          </a:p>
          <a:p>
            <a:pPr marL="1438275" indent="-1438275">
              <a:buAutoNum type="arabicPlain" startAt="2027"/>
            </a:pPr>
            <a:r>
              <a:rPr lang="en-US" altLang="ja-JP" b="1" dirty="0" smtClean="0">
                <a:solidFill>
                  <a:srgbClr val="FF9900"/>
                </a:solidFill>
                <a:latin typeface="+mj-lt"/>
              </a:rPr>
              <a:t>ILC commissioning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9318-37C9-4DAD-9E86-37DCB4E96665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331640" y="764704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latin typeface="+mj-lt"/>
              </a:rPr>
              <a:t> </a:t>
            </a:r>
            <a:endParaRPr lang="en-US" altLang="ja-JP" sz="2400" b="1" dirty="0">
              <a:latin typeface="+mj-lt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251520" y="260363"/>
            <a:ext cx="856895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5590" tIns="35590" rIns="35590" bIns="355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 pitchFamily="-8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pitchFamily="-8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pitchFamily="-8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pitchFamily="-8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pitchFamily="-84" charset="0"/>
              </a:defRPr>
            </a:lvl5pPr>
            <a:lvl6pPr marL="320379" algn="ctr" rtl="0" fontAlgn="base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6pPr>
            <a:lvl7pPr marL="640771" algn="ctr" rtl="0" fontAlgn="base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7pPr>
            <a:lvl8pPr marL="961169" algn="ctr" rtl="0" fontAlgn="base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8pPr>
            <a:lvl9pPr marL="1281554" algn="ctr" rtl="0" fontAlgn="base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9pPr>
          </a:lstStyle>
          <a:p>
            <a:pPr marL="360408" indent="-360408" defTabSz="642915" eaLnBrk="1" hangingPunct="1">
              <a:lnSpc>
                <a:spcPts val="2200"/>
              </a:lnSpc>
              <a:spcBef>
                <a:spcPts val="773"/>
              </a:spcBef>
            </a:pPr>
            <a:r>
              <a:rPr kumimoji="0" lang="en-US" altLang="ja-JP" sz="3600" kern="0" dirty="0" smtClean="0">
                <a:sym typeface="Helvetica Neue" charset="0"/>
              </a:rPr>
              <a:t>Toward the Final Design of ILD TPC</a:t>
            </a:r>
          </a:p>
          <a:p>
            <a:pPr marL="360408" indent="-360408" defTabSz="642915" eaLnBrk="1" hangingPunct="1">
              <a:lnSpc>
                <a:spcPts val="2200"/>
              </a:lnSpc>
              <a:spcBef>
                <a:spcPts val="773"/>
              </a:spcBef>
            </a:pPr>
            <a:r>
              <a:rPr kumimoji="0" lang="en-US" altLang="ja-JP" sz="2000" u="sng" kern="0" dirty="0" smtClean="0">
                <a:sym typeface="Helvetica Neue Medium" pitchFamily="-84" charset="0"/>
              </a:rPr>
              <a:t>The earliest timeline?</a:t>
            </a:r>
            <a:endParaRPr kumimoji="0" lang="en-US" altLang="ja-JP" sz="2000" u="sng" kern="0" dirty="0">
              <a:sym typeface="Helvetica Neue Medium" pitchFamily="-84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97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R&amp;D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worldwide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the LCTPC collaboration, </a:t>
            </a:r>
            <a:r>
              <a:rPr lang="fr-FR" dirty="0" err="1" smtClean="0"/>
              <a:t>with</a:t>
            </a:r>
            <a:r>
              <a:rPr lang="fr-FR" dirty="0" smtClean="0"/>
              <a:t> the tests </a:t>
            </a:r>
            <a:r>
              <a:rPr lang="fr-FR" dirty="0" err="1" smtClean="0"/>
              <a:t>performed</a:t>
            </a:r>
            <a:r>
              <a:rPr lang="fr-FR" dirty="0" smtClean="0"/>
              <a:t> at DESY in the last six </a:t>
            </a:r>
            <a:r>
              <a:rPr lang="fr-FR" dirty="0" err="1" smtClean="0"/>
              <a:t>years</a:t>
            </a:r>
            <a:r>
              <a:rPr lang="fr-FR" dirty="0" smtClean="0"/>
              <a:t>, </a:t>
            </a:r>
            <a:r>
              <a:rPr lang="fr-FR" dirty="0" err="1" smtClean="0"/>
              <a:t>demonstrated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MPGDs</a:t>
            </a:r>
            <a:r>
              <a:rPr lang="fr-FR" dirty="0" smtClean="0"/>
              <a:t> are able to </a:t>
            </a:r>
            <a:r>
              <a:rPr lang="fr-FR" dirty="0" err="1" smtClean="0"/>
              <a:t>fulfill</a:t>
            </a:r>
            <a:r>
              <a:rPr lang="fr-FR" dirty="0" smtClean="0"/>
              <a:t> the goals for main </a:t>
            </a:r>
            <a:r>
              <a:rPr lang="fr-FR" dirty="0" err="1" smtClean="0"/>
              <a:t>tracking</a:t>
            </a:r>
            <a:r>
              <a:rPr lang="fr-FR" dirty="0" smtClean="0"/>
              <a:t> at ILC</a:t>
            </a:r>
          </a:p>
          <a:p>
            <a:r>
              <a:rPr lang="fr-FR" dirty="0" smtClean="0"/>
              <a:t>It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allowed</a:t>
            </a:r>
            <a:r>
              <a:rPr lang="fr-FR" dirty="0" smtClean="0"/>
              <a:t> to </a:t>
            </a:r>
            <a:r>
              <a:rPr lang="fr-FR" dirty="0" err="1" smtClean="0"/>
              <a:t>identify</a:t>
            </a:r>
            <a:r>
              <a:rPr lang="fr-FR" dirty="0" smtClean="0"/>
              <a:t> a few points </a:t>
            </a:r>
            <a:r>
              <a:rPr lang="fr-FR" dirty="0" err="1" smtClean="0"/>
              <a:t>requiring</a:t>
            </a:r>
            <a:r>
              <a:rPr lang="fr-FR" dirty="0" smtClean="0"/>
              <a:t> active R&amp;D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pursued</a:t>
            </a:r>
            <a:r>
              <a:rPr lang="fr-FR" dirty="0" smtClean="0"/>
              <a:t> in the </a:t>
            </a:r>
            <a:r>
              <a:rPr lang="fr-FR" dirty="0" err="1" smtClean="0"/>
              <a:t>next</a:t>
            </a:r>
            <a:r>
              <a:rPr lang="fr-FR" dirty="0" smtClean="0"/>
              <a:t> few </a:t>
            </a:r>
            <a:r>
              <a:rPr lang="fr-FR" dirty="0" err="1" smtClean="0"/>
              <a:t>years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 LCTPC COLLABORATION</a:t>
            </a:r>
            <a:endParaRPr lang="fr-FR" dirty="0"/>
          </a:p>
        </p:txBody>
      </p:sp>
      <p:pic>
        <p:nvPicPr>
          <p:cNvPr id="4" name="Tijdelijke aanduiding voor inhoud 5" descr="large_LCTPC_WorlMap_Institutes_wObservers.jpg"/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15" b="836"/>
          <a:stretch/>
        </p:blipFill>
        <p:spPr bwMode="auto">
          <a:xfrm>
            <a:off x="827584" y="620687"/>
            <a:ext cx="5976664" cy="418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27584" y="47158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www.lctpc.org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732240" y="620688"/>
            <a:ext cx="15841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27 </a:t>
            </a:r>
            <a:r>
              <a:rPr lang="fr-FR" dirty="0" err="1" smtClean="0"/>
              <a:t>signatories</a:t>
            </a:r>
            <a:endParaRPr lang="fr-FR" dirty="0" smtClean="0"/>
          </a:p>
          <a:p>
            <a:pPr algn="r"/>
            <a:r>
              <a:rPr lang="fr-FR" dirty="0" smtClean="0"/>
              <a:t>5 </a:t>
            </a:r>
            <a:r>
              <a:rPr lang="fr-FR" dirty="0" err="1" smtClean="0"/>
              <a:t>pending</a:t>
            </a:r>
            <a:endParaRPr lang="fr-FR" dirty="0" smtClean="0"/>
          </a:p>
          <a:p>
            <a:pPr algn="r"/>
            <a:r>
              <a:rPr lang="fr-FR" dirty="0" smtClean="0"/>
              <a:t>13 </a:t>
            </a:r>
            <a:r>
              <a:rPr lang="fr-FR" dirty="0" err="1" smtClean="0"/>
              <a:t>observers</a:t>
            </a:r>
            <a:endParaRPr lang="fr-FR" dirty="0" smtClean="0"/>
          </a:p>
          <a:p>
            <a:pPr algn="r"/>
            <a:endParaRPr lang="fr-FR" dirty="0"/>
          </a:p>
          <a:p>
            <a:pPr algn="r"/>
            <a:r>
              <a:rPr lang="fr-FR" dirty="0" smtClean="0"/>
              <a:t>All R&amp;D for ILC </a:t>
            </a:r>
            <a:r>
              <a:rPr lang="fr-FR" dirty="0" err="1" smtClean="0"/>
              <a:t>carried</a:t>
            </a:r>
            <a:r>
              <a:rPr lang="fr-FR" dirty="0" smtClean="0"/>
              <a:t> out </a:t>
            </a:r>
            <a:r>
              <a:rPr lang="fr-FR" dirty="0" err="1" smtClean="0"/>
              <a:t>here</a:t>
            </a:r>
            <a:endParaRPr lang="fr-FR" dirty="0" smtClean="0"/>
          </a:p>
          <a:p>
            <a:pPr algn="r"/>
            <a:endParaRPr lang="fr-FR" dirty="0"/>
          </a:p>
          <a:p>
            <a:pPr algn="r"/>
            <a:r>
              <a:rPr lang="fr-FR" dirty="0" err="1" smtClean="0"/>
              <a:t>Reviewed</a:t>
            </a:r>
            <a:r>
              <a:rPr lang="fr-FR" dirty="0" smtClean="0"/>
              <a:t> by ECFA panel (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recent</a:t>
            </a:r>
            <a:r>
              <a:rPr lang="fr-FR" dirty="0" smtClean="0"/>
              <a:t> Nov. 2013) </a:t>
            </a:r>
            <a:endParaRPr lang="fr-FR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150334"/>
            <a:ext cx="1512168" cy="86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8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4928394"/>
            <a:ext cx="3737992" cy="1243806"/>
          </a:xfrm>
        </p:spPr>
        <p:txBody>
          <a:bodyPr/>
          <a:lstStyle/>
          <a:p>
            <a:r>
              <a:rPr lang="fr-FR" dirty="0" smtClean="0"/>
              <a:t>The ILD TPC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404664"/>
            <a:ext cx="7543800" cy="2232248"/>
          </a:xfrm>
        </p:spPr>
        <p:txBody>
          <a:bodyPr>
            <a:normAutofit fontScale="92500" lnSpcReduction="10000"/>
          </a:bodyPr>
          <a:lstStyle/>
          <a:p>
            <a:r>
              <a:rPr lang="fr-FR" dirty="0" err="1" smtClean="0"/>
              <a:t>Requirements</a:t>
            </a:r>
            <a:r>
              <a:rPr lang="fr-FR" dirty="0" smtClean="0"/>
              <a:t> : self-</a:t>
            </a:r>
            <a:r>
              <a:rPr lang="fr-FR" dirty="0" err="1" smtClean="0"/>
              <a:t>sustained</a:t>
            </a:r>
            <a:r>
              <a:rPr lang="fr-FR" dirty="0" smtClean="0"/>
              <a:t> double </a:t>
            </a:r>
            <a:r>
              <a:rPr lang="fr-FR" dirty="0" err="1" smtClean="0"/>
              <a:t>cylinder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uniformity</a:t>
            </a:r>
            <a:r>
              <a:rPr lang="fr-FR" dirty="0" smtClean="0"/>
              <a:t> </a:t>
            </a:r>
            <a:r>
              <a:rPr lang="fr-FR" dirty="0" smtClean="0">
                <a:latin typeface="Symbol" panose="05050102010706020507" pitchFamily="18" charset="2"/>
              </a:rPr>
              <a:t>D</a:t>
            </a:r>
            <a:r>
              <a:rPr lang="fr-FR" dirty="0" smtClean="0"/>
              <a:t>E/E ~ 2x10</a:t>
            </a:r>
            <a:r>
              <a:rPr lang="fr-FR" baseline="30000" dirty="0" smtClean="0"/>
              <a:t>-4 </a:t>
            </a:r>
            <a:r>
              <a:rPr lang="fr-FR" dirty="0" smtClean="0"/>
              <a:t>.  Dimensions 4.7 m x </a:t>
            </a:r>
            <a:r>
              <a:rPr lang="fr-FR" dirty="0" smtClean="0">
                <a:latin typeface="Symbol" panose="05050102010706020507" pitchFamily="18" charset="2"/>
              </a:rPr>
              <a:t>f</a:t>
            </a:r>
            <a:r>
              <a:rPr lang="fr-FR" dirty="0" smtClean="0"/>
              <a:t> 3.62 m</a:t>
            </a:r>
          </a:p>
          <a:p>
            <a:r>
              <a:rPr lang="fr-FR" dirty="0" err="1" smtClean="0"/>
              <a:t>r</a:t>
            </a:r>
            <a:r>
              <a:rPr lang="fr-FR" dirty="0" err="1" smtClean="0">
                <a:latin typeface="Symbol" panose="05050102010706020507" pitchFamily="18" charset="2"/>
              </a:rPr>
              <a:t>f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&lt; 100 µm at all drift distances</a:t>
            </a:r>
          </a:p>
          <a:p>
            <a:r>
              <a:rPr lang="fr-FR" dirty="0"/>
              <a:t>z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O(500 µm)</a:t>
            </a:r>
          </a:p>
          <a:p>
            <a:r>
              <a:rPr lang="fr-FR" dirty="0" smtClean="0"/>
              <a:t>For </a:t>
            </a:r>
            <a:r>
              <a:rPr lang="fr-FR" dirty="0" err="1" smtClean="0"/>
              <a:t>extreme</a:t>
            </a:r>
            <a:r>
              <a:rPr lang="fr-FR" dirty="0" smtClean="0"/>
              <a:t> case of 500 </a:t>
            </a:r>
            <a:r>
              <a:rPr lang="fr-FR" dirty="0" err="1" smtClean="0"/>
              <a:t>GeV</a:t>
            </a:r>
            <a:r>
              <a:rPr lang="fr-FR" dirty="0" smtClean="0"/>
              <a:t> </a:t>
            </a:r>
            <a:r>
              <a:rPr lang="fr-FR" dirty="0" err="1" smtClean="0"/>
              <a:t>tracks</a:t>
            </a:r>
            <a:r>
              <a:rPr lang="fr-FR" dirty="0" smtClean="0"/>
              <a:t>  : </a:t>
            </a:r>
            <a:r>
              <a:rPr lang="fr-FR" dirty="0" err="1" smtClean="0"/>
              <a:t>systematics</a:t>
            </a:r>
            <a:r>
              <a:rPr lang="fr-FR" dirty="0" smtClean="0"/>
              <a:t> on the </a:t>
            </a:r>
            <a:r>
              <a:rPr lang="fr-FR" dirty="0" err="1" smtClean="0"/>
              <a:t>sagitta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controlled</a:t>
            </a:r>
            <a:r>
              <a:rPr lang="fr-FR" dirty="0" smtClean="0"/>
              <a:t> down to 10 µm!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27584" y="436510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inner </a:t>
            </a:r>
            <a:r>
              <a:rPr lang="en-GB" dirty="0"/>
              <a:t>sensitive radius </a:t>
            </a:r>
            <a:r>
              <a:rPr lang="en-GB" dirty="0" smtClean="0"/>
              <a:t>395 mm</a:t>
            </a:r>
            <a:endParaRPr lang="fr-FR" dirty="0"/>
          </a:p>
          <a:p>
            <a:r>
              <a:rPr lang="en-GB" dirty="0"/>
              <a:t>outer sensitive radius </a:t>
            </a:r>
            <a:r>
              <a:rPr lang="en-GB" dirty="0" smtClean="0"/>
              <a:t>1739 mm</a:t>
            </a:r>
            <a:endParaRPr lang="fr-FR" dirty="0"/>
          </a:p>
          <a:p>
            <a:r>
              <a:rPr lang="fr-FR" dirty="0"/>
              <a:t>drift </a:t>
            </a:r>
            <a:r>
              <a:rPr lang="fr-FR" dirty="0" err="1"/>
              <a:t>length</a:t>
            </a:r>
            <a:r>
              <a:rPr lang="fr-FR" dirty="0"/>
              <a:t> </a:t>
            </a:r>
            <a:r>
              <a:rPr lang="fr-FR" dirty="0" smtClean="0"/>
              <a:t>2250 mm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28804"/>
            <a:ext cx="3768477" cy="339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86734" y="2570987"/>
            <a:ext cx="40732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fr-FR" sz="2000" dirty="0" err="1" smtClean="0">
                <a:solidFill>
                  <a:srgbClr val="303030"/>
                </a:solidFill>
              </a:rPr>
              <a:t>Inner</a:t>
            </a:r>
            <a:r>
              <a:rPr lang="fr-FR" sz="2000" dirty="0" smtClean="0">
                <a:solidFill>
                  <a:srgbClr val="303030"/>
                </a:solidFill>
              </a:rPr>
              <a:t> barrel </a:t>
            </a:r>
            <a:r>
              <a:rPr lang="fr-FR" sz="2000" dirty="0" err="1" smtClean="0">
                <a:solidFill>
                  <a:srgbClr val="303030"/>
                </a:solidFill>
              </a:rPr>
              <a:t>matter</a:t>
            </a:r>
            <a:r>
              <a:rPr lang="fr-FR" sz="2000" dirty="0" smtClean="0">
                <a:solidFill>
                  <a:srgbClr val="303030"/>
                </a:solidFill>
              </a:rPr>
              <a:t> &lt; 1% X</a:t>
            </a:r>
            <a:r>
              <a:rPr lang="fr-FR" sz="2000" baseline="-25000" dirty="0" smtClean="0">
                <a:solidFill>
                  <a:srgbClr val="303030"/>
                </a:solidFill>
              </a:rPr>
              <a:t>0</a:t>
            </a:r>
          </a:p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fr-FR" sz="2000" dirty="0" err="1" smtClean="0">
                <a:solidFill>
                  <a:srgbClr val="303030"/>
                </a:solidFill>
              </a:rPr>
              <a:t>Outer</a:t>
            </a:r>
            <a:r>
              <a:rPr lang="fr-FR" sz="2000" dirty="0" smtClean="0">
                <a:solidFill>
                  <a:srgbClr val="303030"/>
                </a:solidFill>
              </a:rPr>
              <a:t> barrel </a:t>
            </a:r>
            <a:r>
              <a:rPr lang="fr-FR" sz="2000" dirty="0" err="1">
                <a:solidFill>
                  <a:srgbClr val="303030"/>
                </a:solidFill>
              </a:rPr>
              <a:t>matter</a:t>
            </a:r>
            <a:r>
              <a:rPr lang="fr-FR" sz="2000" dirty="0">
                <a:solidFill>
                  <a:srgbClr val="303030"/>
                </a:solidFill>
              </a:rPr>
              <a:t> &lt; 5% X</a:t>
            </a:r>
            <a:r>
              <a:rPr lang="fr-FR" sz="2000" baseline="-25000" dirty="0">
                <a:solidFill>
                  <a:srgbClr val="303030"/>
                </a:solidFill>
              </a:rPr>
              <a:t>0</a:t>
            </a:r>
          </a:p>
          <a:p>
            <a:pPr marL="27432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fr-FR" sz="2000" dirty="0" err="1">
                <a:solidFill>
                  <a:srgbClr val="303030"/>
                </a:solidFill>
              </a:rPr>
              <a:t>Endcap</a:t>
            </a:r>
            <a:r>
              <a:rPr lang="fr-FR" sz="2000" dirty="0">
                <a:solidFill>
                  <a:srgbClr val="303030"/>
                </a:solidFill>
              </a:rPr>
              <a:t> </a:t>
            </a:r>
            <a:r>
              <a:rPr lang="fr-FR" sz="2000" dirty="0" err="1">
                <a:solidFill>
                  <a:srgbClr val="303030"/>
                </a:solidFill>
              </a:rPr>
              <a:t>matter</a:t>
            </a:r>
            <a:r>
              <a:rPr lang="fr-FR" sz="2000" dirty="0">
                <a:solidFill>
                  <a:srgbClr val="303030"/>
                </a:solidFill>
              </a:rPr>
              <a:t> &lt; 25% X</a:t>
            </a:r>
            <a:r>
              <a:rPr lang="fr-FR" sz="2000" baseline="-25000" dirty="0">
                <a:solidFill>
                  <a:srgbClr val="303030"/>
                </a:solidFill>
              </a:rPr>
              <a:t>0</a:t>
            </a:r>
            <a:r>
              <a:rPr lang="fr-FR" sz="2000" dirty="0">
                <a:solidFill>
                  <a:srgbClr val="303030"/>
                </a:solidFill>
              </a:rPr>
              <a:t> and </a:t>
            </a:r>
            <a:r>
              <a:rPr lang="fr-FR" sz="2000" dirty="0" err="1">
                <a:solidFill>
                  <a:srgbClr val="303030"/>
                </a:solidFill>
              </a:rPr>
              <a:t>thickness</a:t>
            </a:r>
            <a:r>
              <a:rPr lang="fr-FR" sz="2000" dirty="0">
                <a:solidFill>
                  <a:srgbClr val="303030"/>
                </a:solidFill>
              </a:rPr>
              <a:t> &lt; 10 </a:t>
            </a:r>
            <a:r>
              <a:rPr lang="fr-FR" sz="2000" dirty="0" smtClean="0">
                <a:solidFill>
                  <a:srgbClr val="303030"/>
                </a:solidFill>
              </a:rPr>
              <a:t>cm</a:t>
            </a:r>
          </a:p>
          <a:p>
            <a:pPr lvl="0">
              <a:spcBef>
                <a:spcPct val="20000"/>
              </a:spcBef>
              <a:buClr>
                <a:srgbClr val="AD0101"/>
              </a:buClr>
            </a:pPr>
            <a:r>
              <a:rPr lang="fr-FR" sz="2000" dirty="0" smtClean="0">
                <a:solidFill>
                  <a:srgbClr val="303030"/>
                </a:solidFill>
              </a:rPr>
              <a:t>(</a:t>
            </a:r>
            <a:r>
              <a:rPr lang="fr-FR" sz="2000" dirty="0" err="1">
                <a:solidFill>
                  <a:srgbClr val="303030"/>
                </a:solidFill>
              </a:rPr>
              <a:t>this</a:t>
            </a:r>
            <a:r>
              <a:rPr lang="fr-FR" sz="2000" dirty="0">
                <a:solidFill>
                  <a:srgbClr val="303030"/>
                </a:solidFill>
              </a:rPr>
              <a:t> </a:t>
            </a:r>
            <a:r>
              <a:rPr lang="fr-FR" sz="2000" dirty="0" err="1">
                <a:solidFill>
                  <a:srgbClr val="303030"/>
                </a:solidFill>
              </a:rPr>
              <a:t>implies</a:t>
            </a:r>
            <a:r>
              <a:rPr lang="fr-FR" sz="2000" dirty="0">
                <a:solidFill>
                  <a:srgbClr val="303030"/>
                </a:solidFill>
              </a:rPr>
              <a:t> mass &lt; 500 kg</a:t>
            </a:r>
            <a:r>
              <a:rPr lang="fr-FR" sz="2000" dirty="0" smtClean="0">
                <a:solidFill>
                  <a:srgbClr val="303030"/>
                </a:solidFill>
              </a:rPr>
              <a:t>)</a:t>
            </a:r>
            <a:endParaRPr lang="fr-FR" sz="2000" dirty="0">
              <a:solidFill>
                <a:srgbClr val="303030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6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4882753" cy="258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ILD_fieldcage_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12976"/>
            <a:ext cx="3856651" cy="292747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868144" y="692696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to 8 ‘</a:t>
            </a:r>
            <a:r>
              <a:rPr lang="fr-FR" dirty="0" err="1" smtClean="0"/>
              <a:t>wheels</a:t>
            </a:r>
            <a:r>
              <a:rPr lang="fr-FR" dirty="0" smtClean="0"/>
              <a:t>’</a:t>
            </a:r>
          </a:p>
          <a:p>
            <a:r>
              <a:rPr lang="fr-FR" dirty="0" smtClean="0"/>
              <a:t>(GEM size </a:t>
            </a:r>
            <a:r>
              <a:rPr lang="fr-FR" dirty="0" err="1" smtClean="0"/>
              <a:t>limited</a:t>
            </a:r>
            <a:r>
              <a:rPr lang="fr-FR" dirty="0" smtClean="0"/>
              <a:t>) </a:t>
            </a:r>
          </a:p>
          <a:p>
            <a:endParaRPr lang="fr-FR" dirty="0"/>
          </a:p>
          <a:p>
            <a:r>
              <a:rPr lang="fr-FR" dirty="0" smtClean="0"/>
              <a:t>4-wheel </a:t>
            </a:r>
            <a:r>
              <a:rPr lang="fr-FR" dirty="0" err="1" smtClean="0"/>
              <a:t>scheme</a:t>
            </a:r>
            <a:r>
              <a:rPr lang="fr-FR" dirty="0" smtClean="0"/>
              <a:t> : 80 modules/</a:t>
            </a:r>
            <a:r>
              <a:rPr lang="fr-FR" dirty="0" err="1" smtClean="0"/>
              <a:t>endplate</a:t>
            </a:r>
            <a:r>
              <a:rPr lang="fr-FR" dirty="0" smtClean="0"/>
              <a:t>, 4 </a:t>
            </a:r>
            <a:r>
              <a:rPr lang="fr-FR" dirty="0" err="1" smtClean="0"/>
              <a:t>kinds</a:t>
            </a:r>
            <a:r>
              <a:rPr lang="fr-FR" dirty="0" smtClean="0"/>
              <a:t>, about 40 x 40 cm² (T2K size)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741751" y="3467955"/>
            <a:ext cx="40067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8-wheel </a:t>
            </a:r>
            <a:r>
              <a:rPr lang="fr-FR" dirty="0" err="1"/>
              <a:t>scheme</a:t>
            </a:r>
            <a:r>
              <a:rPr lang="fr-FR" dirty="0"/>
              <a:t>: 240 modules, 8 </a:t>
            </a:r>
            <a:r>
              <a:rPr lang="fr-FR" dirty="0" err="1"/>
              <a:t>kinds</a:t>
            </a:r>
            <a:r>
              <a:rPr lang="fr-FR" dirty="0"/>
              <a:t>, </a:t>
            </a:r>
          </a:p>
          <a:p>
            <a:r>
              <a:rPr lang="fr-FR" dirty="0"/>
              <a:t>21x17 cm² (</a:t>
            </a:r>
            <a:r>
              <a:rPr lang="fr-FR" dirty="0" err="1"/>
              <a:t>present</a:t>
            </a:r>
            <a:r>
              <a:rPr lang="fr-FR" dirty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-test size)</a:t>
            </a:r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Advantages</a:t>
            </a:r>
            <a:r>
              <a:rPr lang="fr-FR" dirty="0" smtClean="0"/>
              <a:t> of </a:t>
            </a:r>
            <a:r>
              <a:rPr lang="fr-FR" dirty="0" err="1" smtClean="0"/>
              <a:t>larger</a:t>
            </a:r>
            <a:r>
              <a:rPr lang="fr-FR" dirty="0" smtClean="0"/>
              <a:t> modules: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Easier</a:t>
            </a:r>
            <a:r>
              <a:rPr lang="fr-FR" dirty="0" smtClean="0"/>
              <a:t> to </a:t>
            </a:r>
            <a:r>
              <a:rPr lang="fr-FR" dirty="0" err="1" smtClean="0"/>
              <a:t>align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Fewer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shapes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boundaries</a:t>
            </a:r>
            <a:r>
              <a:rPr lang="fr-FR" dirty="0" smtClean="0"/>
              <a:t> (</a:t>
            </a:r>
            <a:r>
              <a:rPr lang="fr-FR" dirty="0" err="1" smtClean="0"/>
              <a:t>thus</a:t>
            </a:r>
            <a:r>
              <a:rPr lang="fr-FR" dirty="0" smtClean="0"/>
              <a:t>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distortions</a:t>
            </a:r>
            <a:r>
              <a:rPr lang="fr-FR" dirty="0" smtClean="0"/>
              <a:t> and </a:t>
            </a:r>
            <a:r>
              <a:rPr lang="fr-FR" dirty="0" err="1" smtClean="0"/>
              <a:t>less</a:t>
            </a:r>
            <a:r>
              <a:rPr lang="fr-FR" dirty="0" smtClean="0"/>
              <a:t> cracks)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2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1911" y="404664"/>
            <a:ext cx="7800529" cy="7829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EUDET test setup </a:t>
            </a:r>
            <a:r>
              <a:rPr lang="fr-FR" dirty="0" err="1" smtClean="0"/>
              <a:t>at</a:t>
            </a:r>
            <a:r>
              <a:rPr lang="fr-FR" dirty="0" smtClean="0"/>
              <a:t> DESY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124744"/>
            <a:ext cx="7992888" cy="1296144"/>
          </a:xfrm>
        </p:spPr>
        <p:txBody>
          <a:bodyPr/>
          <a:lstStyle/>
          <a:p>
            <a:r>
              <a:rPr lang="fr-FR" dirty="0" smtClean="0"/>
              <a:t>The EUDET setup at DESY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operational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2008</a:t>
            </a:r>
          </a:p>
          <a:p>
            <a:r>
              <a:rPr lang="fr-FR" dirty="0" err="1"/>
              <a:t>U</a:t>
            </a:r>
            <a:r>
              <a:rPr lang="fr-FR" dirty="0" err="1" smtClean="0"/>
              <a:t>pgraded</a:t>
            </a:r>
            <a:r>
              <a:rPr lang="fr-FR" dirty="0" smtClean="0"/>
              <a:t> in 2012 </a:t>
            </a:r>
            <a:r>
              <a:rPr lang="fr-FR" dirty="0" err="1" smtClean="0"/>
              <a:t>within</a:t>
            </a:r>
            <a:r>
              <a:rPr lang="fr-FR" dirty="0" smtClean="0"/>
              <a:t> AIDA: </a:t>
            </a:r>
            <a:r>
              <a:rPr lang="fr-FR" dirty="0" err="1" smtClean="0"/>
              <a:t>autonomous</a:t>
            </a:r>
            <a:r>
              <a:rPr lang="fr-FR" dirty="0" smtClean="0"/>
              <a:t> </a:t>
            </a:r>
            <a:r>
              <a:rPr lang="fr-FR" dirty="0" err="1" smtClean="0"/>
              <a:t>magnet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2 </a:t>
            </a:r>
            <a:r>
              <a:rPr lang="fr-FR" dirty="0" err="1" smtClean="0"/>
              <a:t>cryo-coolers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35843" name="Picture 3" descr="D:\Paul\ilc\LPtrigger\Aimant\Time-Projection-Chamber+MicromégasPanel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4248472" cy="36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27584" y="270892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SiPM</a:t>
            </a:r>
            <a:r>
              <a:rPr lang="fr-FR" dirty="0" smtClean="0"/>
              <a:t> trigger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55576" y="37890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Field cage</a:t>
            </a:r>
            <a:endParaRPr lang="fr-F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22200"/>
          <a:stretch/>
        </p:blipFill>
        <p:spPr bwMode="auto">
          <a:xfrm>
            <a:off x="5076056" y="2237750"/>
            <a:ext cx="3264025" cy="385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 t="46537" r="7595"/>
          <a:stretch/>
        </p:blipFill>
        <p:spPr bwMode="auto">
          <a:xfrm>
            <a:off x="3548029" y="2060848"/>
            <a:ext cx="1888067" cy="96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6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2040"/>
            <a:ext cx="8229600" cy="852704"/>
          </a:xfrm>
        </p:spPr>
        <p:txBody>
          <a:bodyPr>
            <a:noAutofit/>
          </a:bodyPr>
          <a:lstStyle/>
          <a:p>
            <a:r>
              <a:rPr lang="fr-FR" sz="4400" dirty="0" err="1" smtClean="0"/>
              <a:t>Beam</a:t>
            </a:r>
            <a:r>
              <a:rPr lang="fr-FR" sz="4400" dirty="0" smtClean="0"/>
              <a:t> tests </a:t>
            </a:r>
            <a:r>
              <a:rPr lang="fr-FR" sz="4400" dirty="0" err="1" smtClean="0"/>
              <a:t>at</a:t>
            </a:r>
            <a:r>
              <a:rPr lang="fr-FR" sz="4400" dirty="0" smtClean="0"/>
              <a:t> DESY : 5 technologies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4824536" cy="4320480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Laser-</a:t>
            </a:r>
            <a:r>
              <a:rPr lang="fr-FR" dirty="0" err="1" smtClean="0"/>
              <a:t>etched</a:t>
            </a:r>
            <a:r>
              <a:rPr lang="fr-FR" dirty="0" smtClean="0"/>
              <a:t> Double </a:t>
            </a:r>
            <a:r>
              <a:rPr lang="fr-FR" dirty="0" err="1" smtClean="0"/>
              <a:t>GEMs</a:t>
            </a:r>
            <a:r>
              <a:rPr lang="fr-FR" dirty="0" smtClean="0"/>
              <a:t> 100µm </a:t>
            </a:r>
            <a:r>
              <a:rPr lang="fr-FR" dirty="0" err="1" smtClean="0"/>
              <a:t>thick</a:t>
            </a:r>
            <a:r>
              <a:rPr lang="fr-FR" dirty="0" smtClean="0"/>
              <a:t> (‘</a:t>
            </a:r>
            <a:r>
              <a:rPr lang="fr-FR" dirty="0" err="1"/>
              <a:t>A</a:t>
            </a:r>
            <a:r>
              <a:rPr lang="fr-FR" dirty="0" err="1" smtClean="0"/>
              <a:t>sian</a:t>
            </a:r>
            <a:r>
              <a:rPr lang="fr-FR" dirty="0" smtClean="0"/>
              <a:t> </a:t>
            </a:r>
            <a:r>
              <a:rPr lang="fr-FR" dirty="0" err="1" smtClean="0"/>
              <a:t>GEMs</a:t>
            </a:r>
            <a:r>
              <a:rPr lang="fr-FR" dirty="0" smtClean="0"/>
              <a:t>’)</a:t>
            </a:r>
          </a:p>
          <a:p>
            <a:pPr algn="just"/>
            <a:r>
              <a:rPr lang="fr-FR" dirty="0" err="1" smtClean="0"/>
              <a:t>Micromegas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charge dispersion by </a:t>
            </a:r>
            <a:r>
              <a:rPr lang="fr-FR" dirty="0" err="1" smtClean="0"/>
              <a:t>resistive</a:t>
            </a:r>
            <a:r>
              <a:rPr lang="fr-FR" dirty="0" smtClean="0"/>
              <a:t> anode</a:t>
            </a:r>
          </a:p>
          <a:p>
            <a:pPr algn="just"/>
            <a:r>
              <a:rPr lang="fr-FR" dirty="0" smtClean="0"/>
              <a:t>GEM + pixel </a:t>
            </a:r>
            <a:r>
              <a:rPr lang="fr-FR" dirty="0" err="1" smtClean="0"/>
              <a:t>readout</a:t>
            </a:r>
            <a:endParaRPr lang="fr-FR" dirty="0" smtClean="0"/>
          </a:p>
          <a:p>
            <a:pPr algn="just"/>
            <a:r>
              <a:rPr lang="fr-FR" dirty="0" smtClean="0"/>
              <a:t>InGrid (</a:t>
            </a:r>
            <a:r>
              <a:rPr lang="fr-FR" dirty="0" err="1" smtClean="0"/>
              <a:t>integrated</a:t>
            </a:r>
            <a:r>
              <a:rPr lang="fr-FR" dirty="0" smtClean="0"/>
              <a:t> </a:t>
            </a:r>
            <a:r>
              <a:rPr lang="fr-FR" dirty="0" err="1" smtClean="0"/>
              <a:t>Micromegas</a:t>
            </a:r>
            <a:r>
              <a:rPr lang="fr-FR" dirty="0" smtClean="0"/>
              <a:t> </a:t>
            </a:r>
            <a:r>
              <a:rPr lang="fr-FR" dirty="0" err="1" smtClean="0"/>
              <a:t>grid</a:t>
            </a:r>
            <a:r>
              <a:rPr lang="fr-FR" dirty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pixel </a:t>
            </a:r>
            <a:r>
              <a:rPr lang="fr-FR" dirty="0" err="1" smtClean="0"/>
              <a:t>readout</a:t>
            </a:r>
            <a:r>
              <a:rPr lang="fr-FR" dirty="0" smtClean="0"/>
              <a:t>)</a:t>
            </a:r>
          </a:p>
          <a:p>
            <a:pPr algn="just"/>
            <a:r>
              <a:rPr lang="fr-FR" dirty="0" err="1" smtClean="0"/>
              <a:t>Wet-etched</a:t>
            </a:r>
            <a:r>
              <a:rPr lang="fr-FR" dirty="0" smtClean="0"/>
              <a:t> triple </a:t>
            </a:r>
            <a:r>
              <a:rPr lang="fr-FR" dirty="0" err="1" smtClean="0"/>
              <a:t>GEMs</a:t>
            </a:r>
            <a:r>
              <a:rPr lang="fr-FR" dirty="0" smtClean="0"/>
              <a:t> (‘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GEMs</a:t>
            </a:r>
            <a:r>
              <a:rPr lang="fr-FR" dirty="0" smtClean="0"/>
              <a:t>’)</a:t>
            </a:r>
          </a:p>
        </p:txBody>
      </p:sp>
      <p:pic>
        <p:nvPicPr>
          <p:cNvPr id="4" name="Picture 1" descr="D:\Photos\Photo 070.jpg"/>
          <p:cNvPicPr>
            <a:picLocks noChangeAspect="1" noChangeArrowheads="1"/>
          </p:cNvPicPr>
          <p:nvPr/>
        </p:nvPicPr>
        <p:blipFill>
          <a:blip r:embed="rId2" cstate="print"/>
          <a:srcRect l="14999" r="6779"/>
          <a:stretch>
            <a:fillRect/>
          </a:stretch>
        </p:blipFill>
        <p:spPr bwMode="auto">
          <a:xfrm>
            <a:off x="5186707" y="1467463"/>
            <a:ext cx="3849789" cy="368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8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16" y="5301208"/>
            <a:ext cx="4209624" cy="926976"/>
          </a:xfrm>
        </p:spPr>
        <p:txBody>
          <a:bodyPr>
            <a:normAutofit/>
          </a:bodyPr>
          <a:lstStyle/>
          <a:p>
            <a:r>
              <a:rPr lang="fr-FR" dirty="0" err="1" smtClean="0"/>
              <a:t>Asian</a:t>
            </a:r>
            <a:r>
              <a:rPr lang="fr-FR" dirty="0" smtClean="0"/>
              <a:t> </a:t>
            </a:r>
            <a:r>
              <a:rPr lang="fr-FR" dirty="0" err="1" smtClean="0"/>
              <a:t>GEMs</a:t>
            </a:r>
            <a:endParaRPr lang="fr-F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08" y="476672"/>
            <a:ext cx="4235840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26222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004048" y="476672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Double-GEM modules</a:t>
            </a:r>
            <a:r>
              <a:rPr lang="fr-FR" dirty="0" smtClean="0"/>
              <a:t>: Laser-</a:t>
            </a:r>
            <a:r>
              <a:rPr lang="fr-FR" dirty="0" err="1" smtClean="0"/>
              <a:t>etched</a:t>
            </a:r>
            <a:r>
              <a:rPr lang="fr-FR" dirty="0" smtClean="0"/>
              <a:t> </a:t>
            </a:r>
            <a:r>
              <a:rPr lang="fr-FR" dirty="0" err="1" smtClean="0"/>
              <a:t>Liquid</a:t>
            </a:r>
            <a:r>
              <a:rPr lang="fr-FR" dirty="0" smtClean="0"/>
              <a:t> Crystal </a:t>
            </a:r>
            <a:r>
              <a:rPr lang="fr-FR" dirty="0" err="1" smtClean="0"/>
              <a:t>Polymer</a:t>
            </a:r>
            <a:r>
              <a:rPr lang="fr-FR" dirty="0"/>
              <a:t> </a:t>
            </a:r>
            <a:r>
              <a:rPr lang="fr-FR" dirty="0" smtClean="0"/>
              <a:t>100 µm </a:t>
            </a:r>
            <a:r>
              <a:rPr lang="fr-FR" dirty="0" err="1" smtClean="0"/>
              <a:t>thick</a:t>
            </a:r>
            <a:r>
              <a:rPr lang="fr-FR" dirty="0" smtClean="0"/>
              <a:t>, by </a:t>
            </a:r>
            <a:r>
              <a:rPr lang="fr-FR" dirty="0" err="1" smtClean="0"/>
              <a:t>SciEnergy</a:t>
            </a:r>
            <a:r>
              <a:rPr lang="fr-FR" dirty="0" smtClean="0"/>
              <a:t>, </a:t>
            </a:r>
            <a:r>
              <a:rPr lang="fr-FR" dirty="0" err="1" smtClean="0"/>
              <a:t>Japan</a:t>
            </a:r>
            <a:endParaRPr lang="fr-FR" dirty="0" smtClean="0"/>
          </a:p>
          <a:p>
            <a:r>
              <a:rPr lang="fr-FR" dirty="0" smtClean="0"/>
              <a:t>28 </a:t>
            </a:r>
            <a:r>
              <a:rPr lang="fr-FR" dirty="0" err="1" smtClean="0"/>
              <a:t>staggered</a:t>
            </a:r>
            <a:r>
              <a:rPr lang="fr-FR" dirty="0" smtClean="0"/>
              <a:t> </a:t>
            </a:r>
            <a:r>
              <a:rPr lang="fr-FR" dirty="0" err="1" smtClean="0"/>
              <a:t>rows</a:t>
            </a:r>
            <a:r>
              <a:rPr lang="fr-FR" dirty="0" smtClean="0"/>
              <a:t> of 176-192 pads</a:t>
            </a:r>
          </a:p>
          <a:p>
            <a:r>
              <a:rPr lang="fr-FR" dirty="0" smtClean="0"/>
              <a:t>1.2 x 5.4 mm²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26/02/2014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TPC for ILC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1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2595</TotalTime>
  <Words>1690</Words>
  <Application>Microsoft Office PowerPoint</Application>
  <PresentationFormat>Affichage à l'écran (4:3)</PresentationFormat>
  <Paragraphs>327</Paragraphs>
  <Slides>34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34</vt:i4>
      </vt:variant>
    </vt:vector>
  </HeadingPairs>
  <TitlesOfParts>
    <vt:vector size="38" baseType="lpstr">
      <vt:lpstr>NewsPrint</vt:lpstr>
      <vt:lpstr>Conception personnalisée</vt:lpstr>
      <vt:lpstr>公式</vt:lpstr>
      <vt:lpstr>Equation</vt:lpstr>
      <vt:lpstr>A TPC for the Linear Collider</vt:lpstr>
      <vt:lpstr>Contents</vt:lpstr>
      <vt:lpstr>The 125 GeV Higgs at the ILC</vt:lpstr>
      <vt:lpstr>THE LCTPC COLLABORATION</vt:lpstr>
      <vt:lpstr>The ILD TPC</vt:lpstr>
      <vt:lpstr>Présentation PowerPoint</vt:lpstr>
      <vt:lpstr>The EUDET test setup at DESY</vt:lpstr>
      <vt:lpstr>Beam tests at DESY : 5 technologies</vt:lpstr>
      <vt:lpstr>Asian GEMs</vt:lpstr>
      <vt:lpstr>European GEMs</vt:lpstr>
      <vt:lpstr>Micromegas with resistive coating</vt:lpstr>
      <vt:lpstr>Resolution studies</vt:lpstr>
      <vt:lpstr>Présentation PowerPoint</vt:lpstr>
      <vt:lpstr>Asian GEM resolution</vt:lpstr>
      <vt:lpstr>Multimodule studies</vt:lpstr>
      <vt:lpstr>Integrated electronics</vt:lpstr>
      <vt:lpstr>Material budget of a module</vt:lpstr>
      <vt:lpstr>Présentation PowerPoint</vt:lpstr>
      <vt:lpstr>Distortions in rf, B=0</vt:lpstr>
      <vt:lpstr>Distortions in z, B=0</vt:lpstr>
      <vt:lpstr>Distortions</vt:lpstr>
      <vt:lpstr>Distortions in rf, B=1T</vt:lpstr>
      <vt:lpstr>Distortions in rf, B=1T</vt:lpstr>
      <vt:lpstr>Distortions in z, B=1T</vt:lpstr>
      <vt:lpstr>Distortions in z, B=1T</vt:lpstr>
      <vt:lpstr>2-phase CO2 cooling</vt:lpstr>
      <vt:lpstr>2-phase CO2 cooling</vt:lpstr>
      <vt:lpstr>Electronics</vt:lpstr>
      <vt:lpstr>Ion space charge</vt:lpstr>
      <vt:lpstr>Distortions from backflowing ions</vt:lpstr>
      <vt:lpstr>A Possible Schedule of ILC in Japan  As presented in the 2013 ILD meeting in Cracow</vt:lpstr>
      <vt:lpstr>Remaining R&amp;D issues</vt:lpstr>
      <vt:lpstr>Présentation PowerPoint</vt:lpstr>
      <vt:lpstr>Conclusion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TPC for the Linear Collider</dc:title>
  <dc:creator>Colas Paul</dc:creator>
  <cp:lastModifiedBy>Colas Paul</cp:lastModifiedBy>
  <cp:revision>84</cp:revision>
  <dcterms:created xsi:type="dcterms:W3CDTF">2014-02-18T17:15:58Z</dcterms:created>
  <dcterms:modified xsi:type="dcterms:W3CDTF">2014-02-26T02:00:02Z</dcterms:modified>
</cp:coreProperties>
</file>