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4" r:id="rId8"/>
    <p:sldId id="266" r:id="rId9"/>
    <p:sldId id="270" r:id="rId10"/>
    <p:sldId id="265" r:id="rId11"/>
    <p:sldId id="262" r:id="rId12"/>
    <p:sldId id="267" r:id="rId13"/>
    <p:sldId id="263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3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36977F-D325-4494-A996-6F5F215B9256}" type="datetimeFigureOut">
              <a:rPr lang="fr-FR" smtClean="0"/>
              <a:t>21/05/2014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02624" cy="2547714"/>
          </a:xfrm>
        </p:spPr>
        <p:txBody>
          <a:bodyPr>
            <a:no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 and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(Project N° 4304-1)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report and extension </a:t>
            </a:r>
            <a:r>
              <a:rPr lang="fr-FR" dirty="0" err="1" smtClean="0"/>
              <a:t>request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76056" y="50851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P. Colas, S. </a:t>
            </a:r>
            <a:r>
              <a:rPr lang="fr-FR" dirty="0" err="1" smtClean="0"/>
              <a:t>Mukhopadhyay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49533" y="566220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CEFIPRA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Scientific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Council,  Dinard, France, May 21, 2014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student</a:t>
            </a:r>
            <a:r>
              <a:rPr lang="fr-FR" dirty="0" smtClean="0"/>
              <a:t> Deb Sankar </a:t>
            </a:r>
            <a:r>
              <a:rPr lang="fr-FR" dirty="0" err="1" smtClean="0"/>
              <a:t>Bhattacharya</a:t>
            </a:r>
            <a:endParaRPr lang="fr-FR" dirty="0"/>
          </a:p>
        </p:txBody>
      </p:sp>
      <p:pic>
        <p:nvPicPr>
          <p:cNvPr id="1026" name="Picture 2" descr="D:\Paul\ilc\France-India\ScientifiCouncil2014\DebAtDES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548681"/>
            <a:ext cx="3963585" cy="297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62068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Joined</a:t>
            </a:r>
            <a:r>
              <a:rPr lang="fr-FR" dirty="0" smtClean="0"/>
              <a:t> SINP in </a:t>
            </a:r>
            <a:r>
              <a:rPr lang="fr-FR" dirty="0" err="1" smtClean="0"/>
              <a:t>January</a:t>
            </a:r>
            <a:r>
              <a:rPr lang="fr-FR" dirty="0" smtClean="0"/>
              <a:t> 2013</a:t>
            </a:r>
          </a:p>
          <a:p>
            <a:r>
              <a:rPr lang="fr-FR" dirty="0" err="1" smtClean="0"/>
              <a:t>Registered</a:t>
            </a:r>
            <a:r>
              <a:rPr lang="fr-FR" dirty="0" smtClean="0"/>
              <a:t> in </a:t>
            </a:r>
            <a:r>
              <a:rPr lang="fr-FR" dirty="0" err="1" smtClean="0"/>
              <a:t>PhD</a:t>
            </a:r>
            <a:r>
              <a:rPr lang="fr-FR" dirty="0" smtClean="0"/>
              <a:t> at </a:t>
            </a:r>
            <a:r>
              <a:rPr lang="fr-FR" dirty="0" err="1" smtClean="0"/>
              <a:t>Jadavpur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advisors</a:t>
            </a:r>
            <a:r>
              <a:rPr lang="fr-FR" dirty="0" smtClean="0"/>
              <a:t> S. </a:t>
            </a:r>
            <a:r>
              <a:rPr lang="fr-FR" dirty="0" err="1" smtClean="0"/>
              <a:t>Mukhopadhyay</a:t>
            </a:r>
            <a:r>
              <a:rPr lang="fr-FR" dirty="0" smtClean="0"/>
              <a:t>, A. </a:t>
            </a:r>
            <a:r>
              <a:rPr lang="fr-FR" dirty="0" err="1" smtClean="0"/>
              <a:t>Bhattacharya</a:t>
            </a:r>
            <a:r>
              <a:rPr lang="fr-FR" dirty="0" smtClean="0"/>
              <a:t> and P. Colas.</a:t>
            </a:r>
          </a:p>
          <a:p>
            <a:r>
              <a:rPr lang="fr-FR" dirty="0" err="1" smtClean="0"/>
              <a:t>PhD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defended</a:t>
            </a:r>
            <a:r>
              <a:rPr lang="fr-FR" dirty="0" smtClean="0"/>
              <a:t> in </a:t>
            </a:r>
            <a:r>
              <a:rPr lang="fr-FR" dirty="0" err="1" smtClean="0"/>
              <a:t>Kolkata</a:t>
            </a:r>
            <a:r>
              <a:rPr lang="fr-FR" dirty="0" smtClean="0"/>
              <a:t>, in </a:t>
            </a:r>
            <a:r>
              <a:rPr lang="fr-FR" dirty="0" err="1" smtClean="0"/>
              <a:t>January</a:t>
            </a:r>
            <a:r>
              <a:rPr lang="fr-FR" dirty="0" smtClean="0"/>
              <a:t> 2016.</a:t>
            </a:r>
          </a:p>
          <a:p>
            <a:endParaRPr lang="fr-FR" dirty="0"/>
          </a:p>
          <a:p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payed</a:t>
            </a:r>
            <a:r>
              <a:rPr lang="fr-FR" dirty="0" smtClean="0"/>
              <a:t> on CEFIPRA </a:t>
            </a:r>
            <a:r>
              <a:rPr lang="fr-FR" dirty="0" err="1" smtClean="0"/>
              <a:t>funds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Organigramme : Processus 4"/>
          <p:cNvSpPr/>
          <p:nvPr/>
        </p:nvSpPr>
        <p:spPr>
          <a:xfrm>
            <a:off x="539552" y="4221088"/>
            <a:ext cx="266429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3275856" y="4221088"/>
            <a:ext cx="266429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Processus 7"/>
          <p:cNvSpPr/>
          <p:nvPr/>
        </p:nvSpPr>
        <p:spPr>
          <a:xfrm>
            <a:off x="6012160" y="4221088"/>
            <a:ext cx="266429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47664" y="43558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031940" y="43221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76256" y="43244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2015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87760" y="4005064"/>
            <a:ext cx="1444352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132112" y="4005064"/>
            <a:ext cx="20798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207768" y="4005064"/>
            <a:ext cx="1444352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580112" y="4005064"/>
            <a:ext cx="20798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596336" y="4005064"/>
            <a:ext cx="1296144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043608" y="36357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SINP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572000" y="36357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SINP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812360" y="36357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SINP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843808" y="36357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Saclay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084168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Saclay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45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Large prototype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928" y="692696"/>
            <a:ext cx="3132976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Built</a:t>
            </a:r>
            <a:r>
              <a:rPr lang="fr-FR" dirty="0" smtClean="0"/>
              <a:t> by LCTPC collaboration</a:t>
            </a:r>
          </a:p>
          <a:p>
            <a:pPr marL="0" indent="0">
              <a:buNone/>
            </a:pPr>
            <a:r>
              <a:rPr lang="fr-FR" dirty="0" err="1" smtClean="0"/>
              <a:t>Magnet</a:t>
            </a:r>
            <a:r>
              <a:rPr lang="fr-FR" dirty="0" smtClean="0"/>
              <a:t> and </a:t>
            </a:r>
            <a:r>
              <a:rPr lang="fr-FR" dirty="0" err="1" smtClean="0"/>
              <a:t>cooling</a:t>
            </a:r>
            <a:r>
              <a:rPr lang="fr-FR" dirty="0" smtClean="0"/>
              <a:t> plant by KEK, </a:t>
            </a:r>
            <a:r>
              <a:rPr lang="fr-FR" dirty="0" err="1" smtClean="0"/>
              <a:t>Tsukuba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Equipped</a:t>
            </a:r>
            <a:r>
              <a:rPr lang="fr-FR" dirty="0" smtClean="0"/>
              <a:t> by Saclay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anode </a:t>
            </a:r>
            <a:r>
              <a:rPr lang="fr-FR" dirty="0" err="1" smtClean="0"/>
              <a:t>Micromegas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in </a:t>
            </a:r>
            <a:r>
              <a:rPr lang="fr-FR" dirty="0" err="1" smtClean="0"/>
              <a:t>February</a:t>
            </a:r>
            <a:r>
              <a:rPr lang="fr-FR" dirty="0" smtClean="0"/>
              <a:t> 2014 at DESY </a:t>
            </a:r>
            <a:endParaRPr lang="fr-FR" dirty="0"/>
          </a:p>
        </p:txBody>
      </p:sp>
      <p:pic>
        <p:nvPicPr>
          <p:cNvPr id="2050" name="Picture 2" descr="D:\Paul\ilc\France-India\ScientifiCouncil2014\TPC-LPcoo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r="-2132"/>
          <a:stretch/>
        </p:blipFill>
        <p:spPr bwMode="auto">
          <a:xfrm>
            <a:off x="3707904" y="692696"/>
            <a:ext cx="4933950" cy="416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5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Events in the Large Prototype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5523"/>
            <a:ext cx="7113027" cy="452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1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Analysis</a:t>
            </a:r>
            <a:r>
              <a:rPr lang="fr-FR" dirty="0" smtClean="0"/>
              <a:t> and software</a:t>
            </a:r>
            <a:endParaRPr lang="fr-FR" dirty="0"/>
          </a:p>
        </p:txBody>
      </p:sp>
      <p:pic>
        <p:nvPicPr>
          <p:cNvPr id="1026" name="Picture 2" descr="D:\Paul\ilc\France-India\ScientifiCouncil2014\softIndoFren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58376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90872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‘Software </a:t>
            </a:r>
            <a:r>
              <a:rPr lang="fr-FR" dirty="0" err="1" smtClean="0"/>
              <a:t>week</a:t>
            </a:r>
            <a:r>
              <a:rPr lang="fr-FR" dirty="0" smtClean="0"/>
              <a:t>’ in Saclay,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the </a:t>
            </a:r>
            <a:r>
              <a:rPr lang="fr-FR" dirty="0" err="1" smtClean="0"/>
              <a:t>track</a:t>
            </a:r>
            <a:r>
              <a:rPr lang="fr-FR" dirty="0" smtClean="0"/>
              <a:t> reconstruction and </a:t>
            </a:r>
            <a:r>
              <a:rPr lang="fr-FR" dirty="0" err="1" smtClean="0"/>
              <a:t>analysis</a:t>
            </a:r>
            <a:r>
              <a:rPr lang="fr-FR" smtClean="0"/>
              <a:t>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19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Large Prototype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92" y="620688"/>
            <a:ext cx="5151080" cy="430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35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Large Prototype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081767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Inhomogeneity</a:t>
            </a:r>
            <a:r>
              <a:rPr lang="fr-FR" dirty="0" smtClean="0"/>
              <a:t> of the Electric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edges</a:t>
            </a:r>
            <a:r>
              <a:rPr lang="fr-FR" dirty="0" smtClean="0"/>
              <a:t> of the modules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(</a:t>
            </a:r>
            <a:r>
              <a:rPr lang="fr-FR" dirty="0" err="1" smtClean="0"/>
              <a:t>even</a:t>
            </a:r>
            <a:r>
              <a:rPr lang="fr-FR" dirty="0"/>
              <a:t> </a:t>
            </a:r>
            <a:r>
              <a:rPr lang="fr-FR" dirty="0" smtClean="0"/>
              <a:t>at B=0)</a:t>
            </a:r>
          </a:p>
          <a:p>
            <a:endParaRPr lang="fr-FR" dirty="0"/>
          </a:p>
          <a:p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Changes in E </a:t>
            </a:r>
            <a:r>
              <a:rPr lang="fr-FR" dirty="0" err="1" smtClean="0"/>
              <a:t>also</a:t>
            </a:r>
            <a:r>
              <a:rPr lang="fr-FR" dirty="0" smtClean="0"/>
              <a:t> changes the drift </a:t>
            </a:r>
            <a:r>
              <a:rPr lang="fr-FR" dirty="0" err="1" smtClean="0"/>
              <a:t>velocity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Add</a:t>
            </a:r>
            <a:r>
              <a:rPr lang="fr-FR" dirty="0" smtClean="0"/>
              <a:t> up to 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misalignment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3968" y="46531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Detailed</a:t>
            </a:r>
            <a:r>
              <a:rPr lang="fr-FR" dirty="0" smtClean="0"/>
              <a:t> module </a:t>
            </a:r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endParaRPr lang="fr-FR" dirty="0"/>
          </a:p>
        </p:txBody>
      </p:sp>
      <p:pic>
        <p:nvPicPr>
          <p:cNvPr id="9" name="Picture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30225"/>
            <a:ext cx="4680520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Large Prototype</a:t>
            </a:r>
            <a:endParaRPr lang="fr-FR" dirty="0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5308848" cy="44644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1081767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Inhomogeneity</a:t>
            </a:r>
            <a:r>
              <a:rPr lang="fr-FR" dirty="0" smtClean="0"/>
              <a:t> of the Electric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edges</a:t>
            </a:r>
            <a:r>
              <a:rPr lang="fr-FR" dirty="0" smtClean="0"/>
              <a:t> of the modules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(</a:t>
            </a:r>
            <a:r>
              <a:rPr lang="fr-FR" dirty="0" err="1" smtClean="0"/>
              <a:t>even</a:t>
            </a:r>
            <a:r>
              <a:rPr lang="fr-FR" dirty="0"/>
              <a:t> </a:t>
            </a:r>
            <a:r>
              <a:rPr lang="fr-FR" dirty="0" smtClean="0"/>
              <a:t>at B=0)</a:t>
            </a:r>
          </a:p>
          <a:p>
            <a:endParaRPr lang="fr-FR" dirty="0"/>
          </a:p>
          <a:p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Changes in E </a:t>
            </a:r>
            <a:r>
              <a:rPr lang="fr-FR" dirty="0" err="1" smtClean="0"/>
              <a:t>also</a:t>
            </a:r>
            <a:r>
              <a:rPr lang="fr-FR" dirty="0" smtClean="0"/>
              <a:t> changes the drift </a:t>
            </a:r>
            <a:r>
              <a:rPr lang="fr-FR" dirty="0" err="1" smtClean="0"/>
              <a:t>velocity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Add</a:t>
            </a:r>
            <a:r>
              <a:rPr lang="fr-FR" dirty="0" smtClean="0"/>
              <a:t> up to 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misalignment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3968" y="45091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Calculations</a:t>
            </a:r>
            <a:r>
              <a:rPr lang="fr-FR" dirty="0" smtClean="0"/>
              <a:t> by S. </a:t>
            </a:r>
            <a:r>
              <a:rPr lang="fr-FR" dirty="0" err="1" smtClean="0"/>
              <a:t>Mukhopadhyay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44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Lots of </a:t>
            </a:r>
            <a:r>
              <a:rPr lang="fr-FR" dirty="0" err="1" smtClean="0"/>
              <a:t>achievements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3 </a:t>
            </a:r>
            <a:r>
              <a:rPr lang="fr-FR" dirty="0" err="1" smtClean="0"/>
              <a:t>years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French </a:t>
            </a:r>
            <a:r>
              <a:rPr lang="fr-FR" dirty="0" err="1" smtClean="0"/>
              <a:t>funds</a:t>
            </a:r>
            <a:r>
              <a:rPr lang="fr-FR" dirty="0" smtClean="0"/>
              <a:t> not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spent</a:t>
            </a:r>
            <a:r>
              <a:rPr lang="fr-FR" dirty="0" smtClean="0"/>
              <a:t>, but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</a:t>
            </a:r>
            <a:r>
              <a:rPr lang="fr-FR" dirty="0" err="1" smtClean="0"/>
              <a:t>remains</a:t>
            </a:r>
            <a:r>
              <a:rPr lang="fr-FR" dirty="0" smtClean="0"/>
              <a:t> to </a:t>
            </a:r>
            <a:r>
              <a:rPr lang="fr-FR" dirty="0" err="1" smtClean="0"/>
              <a:t>pay</a:t>
            </a:r>
            <a:r>
              <a:rPr lang="fr-FR" dirty="0" smtClean="0"/>
              <a:t> </a:t>
            </a:r>
            <a:r>
              <a:rPr lang="fr-FR" dirty="0" err="1" smtClean="0"/>
              <a:t>salary</a:t>
            </a:r>
            <a:r>
              <a:rPr lang="fr-FR" dirty="0" smtClean="0"/>
              <a:t> and </a:t>
            </a:r>
            <a:r>
              <a:rPr lang="fr-FR" dirty="0" err="1" smtClean="0"/>
              <a:t>expenses</a:t>
            </a:r>
            <a:r>
              <a:rPr lang="fr-FR" dirty="0" smtClean="0"/>
              <a:t> of D.S. </a:t>
            </a:r>
            <a:r>
              <a:rPr lang="fr-FR" dirty="0" err="1" smtClean="0"/>
              <a:t>Bhattacharya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smtClean="0"/>
              <a:t>2015, </a:t>
            </a:r>
            <a:r>
              <a:rPr lang="fr-FR" dirty="0" err="1" smtClean="0"/>
              <a:t>mainly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in the Large Prototype TPC</a:t>
            </a:r>
          </a:p>
          <a:p>
            <a:r>
              <a:rPr lang="fr-FR" dirty="0" smtClean="0"/>
              <a:t>2 </a:t>
            </a:r>
            <a:r>
              <a:rPr lang="fr-FR" dirty="0" err="1" smtClean="0"/>
              <a:t>weeks</a:t>
            </a:r>
            <a:r>
              <a:rPr lang="fr-FR" dirty="0" smtClean="0"/>
              <a:t> in </a:t>
            </a:r>
            <a:r>
              <a:rPr lang="fr-FR" dirty="0" err="1" smtClean="0"/>
              <a:t>Kolkata</a:t>
            </a:r>
            <a:r>
              <a:rPr lang="fr-FR" dirty="0" smtClean="0"/>
              <a:t> for the French team, end of </a:t>
            </a:r>
            <a:r>
              <a:rPr lang="fr-FR" dirty="0" err="1" smtClean="0"/>
              <a:t>October</a:t>
            </a:r>
            <a:r>
              <a:rPr lang="fr-FR" dirty="0" smtClean="0"/>
              <a:t> 2014: MPGD workshop and </a:t>
            </a:r>
            <a:r>
              <a:rPr lang="fr-FR" dirty="0" err="1" smtClean="0"/>
              <a:t>teaching</a:t>
            </a:r>
            <a:r>
              <a:rPr lang="fr-FR" smtClean="0"/>
              <a:t>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99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Updated</a:t>
            </a:r>
            <a:r>
              <a:rPr lang="fr-FR" dirty="0" smtClean="0"/>
              <a:t> report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Micromegas</a:t>
            </a:r>
            <a:r>
              <a:rPr lang="fr-FR" dirty="0" smtClean="0"/>
              <a:t> Time Projection </a:t>
            </a:r>
            <a:r>
              <a:rPr lang="fr-FR" dirty="0" err="1" smtClean="0"/>
              <a:t>Chamber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prototypes</a:t>
            </a:r>
          </a:p>
          <a:p>
            <a:r>
              <a:rPr lang="fr-FR" dirty="0" smtClean="0"/>
              <a:t>The Large Prototype</a:t>
            </a:r>
          </a:p>
          <a:p>
            <a:r>
              <a:rPr lang="fr-FR" dirty="0" smtClean="0"/>
              <a:t>Software </a:t>
            </a:r>
            <a:r>
              <a:rPr lang="fr-FR" dirty="0" err="1" smtClean="0"/>
              <a:t>studies</a:t>
            </a:r>
            <a:r>
              <a:rPr lang="fr-FR" dirty="0" smtClean="0"/>
              <a:t>, </a:t>
            </a:r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fr-FR" dirty="0" err="1" smtClean="0"/>
              <a:t>distortions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PhD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 Deb Sankar </a:t>
            </a:r>
            <a:r>
              <a:rPr lang="fr-FR" dirty="0" err="1" smtClean="0"/>
              <a:t>Bhattacharya</a:t>
            </a:r>
            <a:endParaRPr lang="fr-FR" dirty="0" smtClean="0"/>
          </a:p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achievements</a:t>
            </a:r>
            <a:endParaRPr lang="fr-FR" dirty="0"/>
          </a:p>
          <a:p>
            <a:r>
              <a:rPr lang="fr-FR" dirty="0" smtClean="0"/>
              <a:t>Plans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39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History</a:t>
            </a:r>
            <a:r>
              <a:rPr lang="fr-FR" dirty="0" smtClean="0"/>
              <a:t> of the </a:t>
            </a:r>
            <a:r>
              <a:rPr lang="fr-FR" dirty="0" err="1" smtClean="0"/>
              <a:t>project</a:t>
            </a:r>
            <a:r>
              <a:rPr lang="fr-FR" dirty="0" smtClean="0"/>
              <a:t> 4304-1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First meeting in Saclay in </a:t>
            </a:r>
            <a:r>
              <a:rPr lang="fr-FR" dirty="0" err="1" smtClean="0"/>
              <a:t>December</a:t>
            </a:r>
            <a:r>
              <a:rPr lang="fr-FR" dirty="0" smtClean="0"/>
              <a:t> 2008, </a:t>
            </a:r>
            <a:r>
              <a:rPr lang="fr-FR" dirty="0" err="1" smtClean="0"/>
              <a:t>discussing</a:t>
            </a:r>
            <a:r>
              <a:rPr lang="fr-FR" dirty="0" smtClean="0"/>
              <a:t> possible collaborations </a:t>
            </a:r>
          </a:p>
          <a:p>
            <a:r>
              <a:rPr lang="fr-FR" dirty="0" smtClean="0"/>
              <a:t>First </a:t>
            </a:r>
            <a:r>
              <a:rPr lang="fr-FR" dirty="0" err="1" smtClean="0"/>
              <a:t>travel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France to </a:t>
            </a:r>
            <a:r>
              <a:rPr lang="fr-FR" dirty="0" err="1" smtClean="0"/>
              <a:t>India</a:t>
            </a:r>
            <a:r>
              <a:rPr lang="fr-FR" dirty="0" smtClean="0"/>
              <a:t> in </a:t>
            </a:r>
            <a:r>
              <a:rPr lang="fr-FR" dirty="0" err="1" smtClean="0"/>
              <a:t>January</a:t>
            </a:r>
            <a:r>
              <a:rPr lang="fr-FR" dirty="0" smtClean="0"/>
              <a:t> 2010. Application to CEFIPRA.</a:t>
            </a:r>
          </a:p>
          <a:p>
            <a:r>
              <a:rPr lang="fr-FR" dirty="0" err="1" smtClean="0"/>
              <a:t>Started</a:t>
            </a:r>
            <a:r>
              <a:rPr lang="fr-FR" dirty="0" smtClean="0"/>
              <a:t> April 1, 2011, due to end on March 31, 2014, extension to </a:t>
            </a:r>
            <a:r>
              <a:rPr lang="fr-FR" dirty="0" err="1" smtClean="0"/>
              <a:t>January</a:t>
            </a:r>
            <a:r>
              <a:rPr lang="fr-FR" dirty="0" smtClean="0"/>
              <a:t> 31, 2016.</a:t>
            </a:r>
          </a:p>
          <a:p>
            <a:r>
              <a:rPr lang="fr-FR" dirty="0" smtClean="0"/>
              <a:t>Documents </a:t>
            </a:r>
            <a:r>
              <a:rPr lang="fr-FR" dirty="0" err="1" smtClean="0"/>
              <a:t>written</a:t>
            </a:r>
            <a:r>
              <a:rPr lang="fr-FR" dirty="0" smtClean="0"/>
              <a:t> :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 March 2009, </a:t>
            </a:r>
            <a:r>
              <a:rPr lang="fr-FR" dirty="0" err="1" smtClean="0"/>
              <a:t>annual</a:t>
            </a:r>
            <a:r>
              <a:rPr lang="fr-FR" dirty="0" smtClean="0"/>
              <a:t> report </a:t>
            </a:r>
            <a:r>
              <a:rPr lang="fr-FR" dirty="0" err="1" smtClean="0"/>
              <a:t>from</a:t>
            </a:r>
            <a:r>
              <a:rPr lang="fr-FR" dirty="0" smtClean="0"/>
              <a:t> April 2011 to March 2012, </a:t>
            </a:r>
            <a:r>
              <a:rPr lang="fr-FR" dirty="0" err="1" smtClean="0"/>
              <a:t>mid-term</a:t>
            </a:r>
            <a:r>
              <a:rPr lang="fr-FR" dirty="0" smtClean="0"/>
              <a:t> report </a:t>
            </a:r>
            <a:r>
              <a:rPr lang="fr-FR" dirty="0" err="1" smtClean="0"/>
              <a:t>presented</a:t>
            </a:r>
            <a:r>
              <a:rPr lang="fr-FR" dirty="0" smtClean="0"/>
              <a:t> on Nov. 17, 2012 at the CEFFIPRA S.C. in Aurangabad, the extension </a:t>
            </a:r>
            <a:r>
              <a:rPr lang="fr-FR" dirty="0" err="1" smtClean="0"/>
              <a:t>proposal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October</a:t>
            </a:r>
            <a:r>
              <a:rPr lang="fr-FR" dirty="0" smtClean="0"/>
              <a:t> 2013,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report and extension </a:t>
            </a:r>
            <a:r>
              <a:rPr lang="fr-FR" dirty="0" err="1" smtClean="0"/>
              <a:t>request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33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113744"/>
            <a:ext cx="8183880" cy="691520"/>
          </a:xfrm>
          <a:solidFill>
            <a:schemeClr val="folHlink"/>
          </a:solidFill>
          <a:ln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altLang="fr-FR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Micromegas</a:t>
            </a:r>
            <a:r>
              <a:rPr lang="en-CA" altLang="fr-FR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How does it work?</a:t>
            </a:r>
          </a:p>
        </p:txBody>
      </p:sp>
      <p:pic>
        <p:nvPicPr>
          <p:cNvPr id="16412" name="Picture 28" descr="i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8109"/>
            <a:ext cx="10541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547813" y="476672"/>
            <a:ext cx="2987675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 sz="1600">
                <a:latin typeface="Times New Roman" pitchFamily="18" charset="0"/>
              </a:rPr>
              <a:t>Y. Giomataris, Ph. Rebourgeard, JP Robert and G. Charpak, </a:t>
            </a:r>
          </a:p>
          <a:p>
            <a:pPr>
              <a:spcBef>
                <a:spcPct val="50000"/>
              </a:spcBef>
            </a:pPr>
            <a:r>
              <a:rPr lang="en-CA" altLang="fr-FR" sz="1600">
                <a:latin typeface="Times New Roman" pitchFamily="18" charset="0"/>
              </a:rPr>
              <a:t>NIM A 376 (1996) 29</a:t>
            </a:r>
          </a:p>
        </p:txBody>
      </p:sp>
      <p:grpSp>
        <p:nvGrpSpPr>
          <p:cNvPr id="16414" name="Group 30"/>
          <p:cNvGrpSpPr>
            <a:grpSpLocks/>
          </p:cNvGrpSpPr>
          <p:nvPr/>
        </p:nvGrpSpPr>
        <p:grpSpPr bwMode="auto">
          <a:xfrm>
            <a:off x="4714875" y="692572"/>
            <a:ext cx="3951288" cy="3775075"/>
            <a:chOff x="2008" y="1656"/>
            <a:chExt cx="3989" cy="2378"/>
          </a:xfrm>
        </p:grpSpPr>
        <p:pic>
          <p:nvPicPr>
            <p:cNvPr id="1641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1895"/>
              <a:ext cx="3978" cy="19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2008" y="3248"/>
              <a:ext cx="3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3960" y="3240"/>
              <a:ext cx="3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5952" y="3232"/>
              <a:ext cx="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9" name="Oval 35"/>
            <p:cNvSpPr>
              <a:spLocks noChangeArrowheads="1"/>
            </p:cNvSpPr>
            <p:nvPr/>
          </p:nvSpPr>
          <p:spPr bwMode="auto">
            <a:xfrm>
              <a:off x="2200" y="1696"/>
              <a:ext cx="1832" cy="152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4104" y="1656"/>
              <a:ext cx="6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2000">
                  <a:latin typeface="Comic Sans MS" pitchFamily="66" charset="0"/>
                </a:rPr>
                <a:t>S1</a:t>
              </a:r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3112" y="3944"/>
              <a:ext cx="80" cy="47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3232" y="3880"/>
              <a:ext cx="4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000">
                  <a:latin typeface="Comic Sans MS" pitchFamily="66" charset="0"/>
                </a:rPr>
                <a:t>S2</a:t>
              </a:r>
            </a:p>
          </p:txBody>
        </p:sp>
      </p:grp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8532813" y="3213522"/>
            <a:ext cx="10795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4427538" y="3500859"/>
            <a:ext cx="1368425" cy="2889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395288" y="2057822"/>
            <a:ext cx="4271962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fr-FR" sz="1400" dirty="0" err="1"/>
              <a:t>Micromesh</a:t>
            </a:r>
            <a:r>
              <a:rPr lang="fr-FR" altLang="fr-FR" sz="1400" dirty="0"/>
              <a:t> </a:t>
            </a:r>
            <a:r>
              <a:rPr lang="fr-FR" altLang="fr-FR" sz="1400" dirty="0" err="1"/>
              <a:t>Gaseous</a:t>
            </a:r>
            <a:r>
              <a:rPr lang="fr-FR" altLang="fr-FR" sz="1400" dirty="0"/>
              <a:t> </a:t>
            </a:r>
            <a:r>
              <a:rPr lang="fr-FR" altLang="fr-FR" sz="1400" dirty="0" err="1"/>
              <a:t>Chamber</a:t>
            </a:r>
            <a:r>
              <a:rPr lang="fr-FR" altLang="fr-FR" sz="1400" dirty="0"/>
              <a:t>: a </a:t>
            </a:r>
            <a:r>
              <a:rPr lang="fr-FR" altLang="fr-FR" sz="1400" dirty="0" err="1"/>
              <a:t>micromesh</a:t>
            </a:r>
            <a:r>
              <a:rPr lang="fr-FR" altLang="fr-FR" sz="1400" dirty="0"/>
              <a:t> </a:t>
            </a:r>
            <a:r>
              <a:rPr lang="fr-FR" altLang="fr-FR" sz="1400" dirty="0" err="1"/>
              <a:t>supported</a:t>
            </a:r>
            <a:r>
              <a:rPr lang="fr-FR" altLang="fr-FR" sz="1400" dirty="0"/>
              <a:t> by 50-100 </a:t>
            </a:r>
            <a:r>
              <a:rPr lang="fr-FR" altLang="fr-FR" sz="1400" dirty="0">
                <a:latin typeface="Symbol" pitchFamily="18" charset="2"/>
              </a:rPr>
              <a:t>m</a:t>
            </a:r>
            <a:r>
              <a:rPr lang="fr-FR" altLang="fr-FR" sz="1400" dirty="0"/>
              <a:t>m </a:t>
            </a:r>
            <a:r>
              <a:rPr lang="fr-FR" altLang="fr-FR" sz="1400" dirty="0" err="1"/>
              <a:t>insulating</a:t>
            </a:r>
            <a:r>
              <a:rPr lang="fr-FR" altLang="fr-FR" sz="1400" dirty="0"/>
              <a:t> </a:t>
            </a:r>
            <a:r>
              <a:rPr lang="fr-FR" altLang="fr-FR" sz="1400" dirty="0" err="1"/>
              <a:t>pillars</a:t>
            </a:r>
            <a:r>
              <a:rPr lang="fr-FR" altLang="fr-FR" sz="1400" dirty="0"/>
              <a:t>, and </a:t>
            </a:r>
            <a:r>
              <a:rPr lang="fr-FR" altLang="fr-FR" sz="1400" dirty="0" err="1"/>
              <a:t>held</a:t>
            </a:r>
            <a:r>
              <a:rPr lang="fr-FR" altLang="fr-FR" sz="1400" dirty="0"/>
              <a:t> at </a:t>
            </a:r>
            <a:r>
              <a:rPr lang="fr-FR" altLang="fr-FR" sz="1400" dirty="0" err="1"/>
              <a:t>V</a:t>
            </a:r>
            <a:r>
              <a:rPr lang="fr-FR" altLang="fr-FR" sz="1400" baseline="-25000" dirty="0" err="1"/>
              <a:t>anode</a:t>
            </a:r>
            <a:r>
              <a:rPr lang="fr-FR" altLang="fr-FR" sz="1400" dirty="0"/>
              <a:t> – 400 V</a:t>
            </a:r>
          </a:p>
          <a:p>
            <a:pPr eaLnBrk="0" hangingPunct="0"/>
            <a:r>
              <a:rPr lang="fr-FR" altLang="fr-FR" sz="1400" dirty="0"/>
              <a:t> </a:t>
            </a:r>
          </a:p>
          <a:p>
            <a:pPr eaLnBrk="0" hangingPunct="0"/>
            <a:r>
              <a:rPr lang="fr-FR" altLang="fr-FR" sz="1400" dirty="0"/>
              <a:t>Multiplication (up to 10</a:t>
            </a:r>
            <a:r>
              <a:rPr lang="fr-FR" altLang="fr-FR" sz="1400" baseline="30000" dirty="0"/>
              <a:t>5</a:t>
            </a:r>
            <a:r>
              <a:rPr lang="fr-FR" altLang="fr-FR" sz="1400" dirty="0"/>
              <a:t> or more) </a:t>
            </a:r>
            <a:r>
              <a:rPr lang="fr-FR" altLang="fr-FR" sz="1400" dirty="0" err="1"/>
              <a:t>takes</a:t>
            </a:r>
            <a:r>
              <a:rPr lang="fr-FR" altLang="fr-FR" sz="1400" dirty="0"/>
              <a:t> place </a:t>
            </a:r>
            <a:r>
              <a:rPr lang="fr-FR" altLang="fr-FR" sz="1400" dirty="0" err="1"/>
              <a:t>between</a:t>
            </a:r>
            <a:r>
              <a:rPr lang="fr-FR" altLang="fr-FR" sz="1400" dirty="0"/>
              <a:t> the anode and the </a:t>
            </a:r>
            <a:r>
              <a:rPr lang="fr-FR" altLang="fr-FR" sz="1400" dirty="0" err="1"/>
              <a:t>mesh</a:t>
            </a:r>
            <a:r>
              <a:rPr lang="fr-FR" altLang="fr-FR" sz="1400" dirty="0"/>
              <a:t> and the charge </a:t>
            </a:r>
            <a:r>
              <a:rPr lang="fr-FR" altLang="fr-FR" sz="1400" dirty="0" err="1"/>
              <a:t>is</a:t>
            </a:r>
            <a:r>
              <a:rPr lang="fr-FR" altLang="fr-FR" sz="1400" dirty="0"/>
              <a:t> </a:t>
            </a:r>
            <a:r>
              <a:rPr lang="fr-FR" altLang="fr-FR" sz="1400" dirty="0" err="1"/>
              <a:t>collected</a:t>
            </a:r>
            <a:r>
              <a:rPr lang="fr-FR" altLang="fr-FR" sz="1400" dirty="0"/>
              <a:t> on the anode (</a:t>
            </a:r>
            <a:r>
              <a:rPr lang="fr-FR" altLang="fr-F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 stage</a:t>
            </a:r>
            <a:r>
              <a:rPr lang="fr-FR" altLang="fr-FR" sz="1400" dirty="0"/>
              <a:t>)</a:t>
            </a:r>
          </a:p>
          <a:p>
            <a:pPr eaLnBrk="0" hangingPunct="0"/>
            <a:endParaRPr lang="fr-FR" altLang="fr-FR" sz="1400" dirty="0"/>
          </a:p>
          <a:p>
            <a:pPr eaLnBrk="0" hangingPunct="0"/>
            <a:r>
              <a:rPr lang="fr-FR" altLang="fr-FR" sz="1400" dirty="0" err="1"/>
              <a:t>Funnel</a:t>
            </a:r>
            <a:r>
              <a:rPr lang="fr-FR" altLang="fr-FR" sz="1400" dirty="0"/>
              <a:t> </a:t>
            </a:r>
            <a:r>
              <a:rPr lang="fr-FR" altLang="fr-FR" sz="1400" dirty="0" err="1"/>
              <a:t>field</a:t>
            </a:r>
            <a:r>
              <a:rPr lang="fr-FR" altLang="fr-FR" sz="1400" dirty="0"/>
              <a:t> </a:t>
            </a:r>
            <a:r>
              <a:rPr lang="fr-FR" altLang="fr-FR" sz="1400" dirty="0" err="1"/>
              <a:t>lines</a:t>
            </a:r>
            <a:r>
              <a:rPr lang="fr-FR" altLang="fr-FR" sz="1400" dirty="0"/>
              <a:t>: </a:t>
            </a:r>
            <a:r>
              <a:rPr lang="fr-FR" altLang="fr-FR" sz="1400" dirty="0" err="1"/>
              <a:t>electron</a:t>
            </a:r>
            <a:r>
              <a:rPr lang="fr-FR" altLang="fr-FR" sz="1400" dirty="0"/>
              <a:t> </a:t>
            </a:r>
            <a:r>
              <a:rPr lang="fr-FR" altLang="fr-FR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transparency</a:t>
            </a:r>
            <a:r>
              <a:rPr lang="fr-FR" altLang="fr-FR" sz="1400" dirty="0"/>
              <a:t> </a:t>
            </a:r>
            <a:r>
              <a:rPr lang="fr-FR" altLang="fr-FR" sz="1400" dirty="0" err="1"/>
              <a:t>very</a:t>
            </a:r>
            <a:r>
              <a:rPr lang="fr-FR" altLang="fr-FR" sz="1400" dirty="0"/>
              <a:t> close to 1 for </a:t>
            </a:r>
            <a:r>
              <a:rPr lang="fr-FR" altLang="fr-FR" sz="1400" dirty="0" err="1"/>
              <a:t>thin</a:t>
            </a:r>
            <a:r>
              <a:rPr lang="fr-FR" altLang="fr-FR" sz="1400" dirty="0"/>
              <a:t> </a:t>
            </a:r>
            <a:r>
              <a:rPr lang="fr-FR" altLang="fr-FR" sz="1400" dirty="0" err="1"/>
              <a:t>meshes</a:t>
            </a:r>
            <a:endParaRPr lang="fr-FR" altLang="fr-FR" sz="1400" dirty="0"/>
          </a:p>
          <a:p>
            <a:pPr eaLnBrk="0" hangingPunct="0"/>
            <a:endParaRPr lang="fr-FR" altLang="fr-FR" sz="1400" dirty="0"/>
          </a:p>
          <a:p>
            <a:pPr eaLnBrk="0" hangingPunct="0"/>
            <a:r>
              <a:rPr lang="fr-FR" altLang="fr-FR" sz="1400" dirty="0"/>
              <a:t>Small gap: </a:t>
            </a:r>
            <a:r>
              <a:rPr lang="fr-FR" altLang="fr-FR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fast</a:t>
            </a:r>
            <a:r>
              <a:rPr lang="fr-FR" altLang="fr-FR" sz="1400" dirty="0"/>
              <a:t> collection of ions</a:t>
            </a:r>
            <a:endParaRPr lang="en-GB" altLang="fr-FR" sz="1400" dirty="0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500884" y="4430439"/>
            <a:ext cx="431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 dirty="0"/>
              <a:t>S2/S1 = </a:t>
            </a:r>
            <a:r>
              <a:rPr lang="en-CA" altLang="fr-FR" dirty="0" err="1"/>
              <a:t>E</a:t>
            </a:r>
            <a:r>
              <a:rPr lang="en-CA" altLang="fr-FR" baseline="-25000" dirty="0" err="1"/>
              <a:t>drift</a:t>
            </a:r>
            <a:r>
              <a:rPr lang="en-CA" altLang="fr-FR" dirty="0"/>
              <a:t>/</a:t>
            </a:r>
            <a:r>
              <a:rPr lang="en-CA" altLang="fr-FR" dirty="0" err="1"/>
              <a:t>E</a:t>
            </a:r>
            <a:r>
              <a:rPr lang="en-CA" altLang="fr-FR" baseline="-25000" dirty="0" err="1"/>
              <a:t>amplif</a:t>
            </a:r>
            <a:r>
              <a:rPr lang="en-CA" altLang="fr-FR" dirty="0"/>
              <a:t> ~ 200/60000= 1/300</a:t>
            </a:r>
          </a:p>
        </p:txBody>
      </p:sp>
    </p:spTree>
    <p:extLst>
      <p:ext uri="{BB962C8B-B14F-4D97-AF65-F5344CB8AC3E}">
        <p14:creationId xmlns:p14="http://schemas.microsoft.com/office/powerpoint/2010/main" val="25183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566-B475-471A-82D7-9FED1699700D}" type="slidenum">
              <a:rPr lang="en-CA" altLang="fr-FR"/>
              <a:pPr/>
              <a:t>5</a:t>
            </a:fld>
            <a:endParaRPr lang="en-CA" altLang="fr-FR"/>
          </a:p>
        </p:txBody>
      </p:sp>
      <p:grpSp>
        <p:nvGrpSpPr>
          <p:cNvPr id="18434" name="Group 2"/>
          <p:cNvGrpSpPr>
            <a:grpSpLocks noChangeAspect="1"/>
          </p:cNvGrpSpPr>
          <p:nvPr/>
        </p:nvGrpSpPr>
        <p:grpSpPr bwMode="auto">
          <a:xfrm>
            <a:off x="990600" y="3657600"/>
            <a:ext cx="6096000" cy="2300288"/>
            <a:chOff x="174" y="598"/>
            <a:chExt cx="853" cy="322"/>
          </a:xfrm>
        </p:grpSpPr>
        <p:sp>
          <p:nvSpPr>
            <p:cNvPr id="18435" name="Freeform 3"/>
            <p:cNvSpPr>
              <a:spLocks noChangeAspect="1"/>
            </p:cNvSpPr>
            <p:nvPr/>
          </p:nvSpPr>
          <p:spPr bwMode="auto">
            <a:xfrm>
              <a:off x="174" y="599"/>
              <a:ext cx="852" cy="254"/>
            </a:xfrm>
            <a:custGeom>
              <a:avLst/>
              <a:gdLst>
                <a:gd name="T0" fmla="*/ 0 w 841"/>
                <a:gd name="T1" fmla="*/ 254 h 254"/>
                <a:gd name="T2" fmla="*/ 213 w 841"/>
                <a:gd name="T3" fmla="*/ 0 h 254"/>
                <a:gd name="T4" fmla="*/ 841 w 841"/>
                <a:gd name="T5" fmla="*/ 0 h 254"/>
                <a:gd name="T6" fmla="*/ 629 w 841"/>
                <a:gd name="T7" fmla="*/ 254 h 254"/>
                <a:gd name="T8" fmla="*/ 0 w 841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1" h="254">
                  <a:moveTo>
                    <a:pt x="0" y="254"/>
                  </a:moveTo>
                  <a:lnTo>
                    <a:pt x="213" y="0"/>
                  </a:lnTo>
                  <a:lnTo>
                    <a:pt x="841" y="0"/>
                  </a:lnTo>
                  <a:lnTo>
                    <a:pt x="629" y="254"/>
                  </a:lnTo>
                  <a:lnTo>
                    <a:pt x="0" y="254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36" name="Freeform 4"/>
            <p:cNvSpPr>
              <a:spLocks noChangeAspect="1"/>
            </p:cNvSpPr>
            <p:nvPr/>
          </p:nvSpPr>
          <p:spPr bwMode="auto">
            <a:xfrm>
              <a:off x="812" y="598"/>
              <a:ext cx="215" cy="322"/>
            </a:xfrm>
            <a:custGeom>
              <a:avLst/>
              <a:gdLst>
                <a:gd name="T0" fmla="*/ 0 w 214"/>
                <a:gd name="T1" fmla="*/ 321 h 321"/>
                <a:gd name="T2" fmla="*/ 0 w 214"/>
                <a:gd name="T3" fmla="*/ 254 h 321"/>
                <a:gd name="T4" fmla="*/ 214 w 214"/>
                <a:gd name="T5" fmla="*/ 0 h 321"/>
                <a:gd name="T6" fmla="*/ 214 w 214"/>
                <a:gd name="T7" fmla="*/ 70 h 321"/>
                <a:gd name="T8" fmla="*/ 0 w 214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321">
                  <a:moveTo>
                    <a:pt x="0" y="321"/>
                  </a:moveTo>
                  <a:lnTo>
                    <a:pt x="0" y="254"/>
                  </a:lnTo>
                  <a:lnTo>
                    <a:pt x="214" y="0"/>
                  </a:lnTo>
                  <a:lnTo>
                    <a:pt x="214" y="70"/>
                  </a:lnTo>
                  <a:lnTo>
                    <a:pt x="0" y="321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37" name="Rectangle 5"/>
            <p:cNvSpPr>
              <a:spLocks noChangeAspect="1" noChangeArrowheads="1"/>
            </p:cNvSpPr>
            <p:nvPr/>
          </p:nvSpPr>
          <p:spPr bwMode="auto">
            <a:xfrm>
              <a:off x="175" y="853"/>
              <a:ext cx="637" cy="66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438" name="Freeform 6"/>
          <p:cNvSpPr>
            <a:spLocks noChangeAspect="1"/>
          </p:cNvSpPr>
          <p:nvPr/>
        </p:nvSpPr>
        <p:spPr bwMode="auto">
          <a:xfrm>
            <a:off x="990600" y="457200"/>
            <a:ext cx="6096000" cy="1833563"/>
          </a:xfrm>
          <a:custGeom>
            <a:avLst/>
            <a:gdLst>
              <a:gd name="T0" fmla="*/ 218 w 862"/>
              <a:gd name="T1" fmla="*/ 0 h 257"/>
              <a:gd name="T2" fmla="*/ 862 w 862"/>
              <a:gd name="T3" fmla="*/ 0 h 257"/>
              <a:gd name="T4" fmla="*/ 640 w 862"/>
              <a:gd name="T5" fmla="*/ 257 h 257"/>
              <a:gd name="T6" fmla="*/ 0 w 862"/>
              <a:gd name="T7" fmla="*/ 257 h 257"/>
              <a:gd name="T8" fmla="*/ 218 w 862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257">
                <a:moveTo>
                  <a:pt x="218" y="0"/>
                </a:moveTo>
                <a:lnTo>
                  <a:pt x="862" y="0"/>
                </a:lnTo>
                <a:lnTo>
                  <a:pt x="640" y="257"/>
                </a:lnTo>
                <a:lnTo>
                  <a:pt x="0" y="257"/>
                </a:lnTo>
                <a:lnTo>
                  <a:pt x="218" y="0"/>
                </a:lnTo>
                <a:close/>
              </a:path>
            </a:pathLst>
          </a:custGeom>
          <a:solidFill>
            <a:srgbClr val="CCFFFF"/>
          </a:solidFill>
          <a:ln w="1587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505200" y="6019800"/>
            <a:ext cx="1701800" cy="766763"/>
          </a:xfrm>
          <a:custGeom>
            <a:avLst/>
            <a:gdLst>
              <a:gd name="T0" fmla="*/ 0 w 1072"/>
              <a:gd name="T1" fmla="*/ 3 h 483"/>
              <a:gd name="T2" fmla="*/ 118 w 1072"/>
              <a:gd name="T3" fmla="*/ 7 h 483"/>
              <a:gd name="T4" fmla="*/ 186 w 1072"/>
              <a:gd name="T5" fmla="*/ 48 h 483"/>
              <a:gd name="T6" fmla="*/ 205 w 1072"/>
              <a:gd name="T7" fmla="*/ 232 h 483"/>
              <a:gd name="T8" fmla="*/ 224 w 1072"/>
              <a:gd name="T9" fmla="*/ 448 h 483"/>
              <a:gd name="T10" fmla="*/ 256 w 1072"/>
              <a:gd name="T11" fmla="*/ 442 h 483"/>
              <a:gd name="T12" fmla="*/ 322 w 1072"/>
              <a:gd name="T13" fmla="*/ 208 h 483"/>
              <a:gd name="T14" fmla="*/ 544 w 1072"/>
              <a:gd name="T15" fmla="*/ 178 h 483"/>
              <a:gd name="T16" fmla="*/ 709 w 1072"/>
              <a:gd name="T17" fmla="*/ 160 h 483"/>
              <a:gd name="T18" fmla="*/ 802 w 1072"/>
              <a:gd name="T19" fmla="*/ 37 h 483"/>
              <a:gd name="T20" fmla="*/ 1072 w 1072"/>
              <a:gd name="T21" fmla="*/ 19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2" h="483">
                <a:moveTo>
                  <a:pt x="0" y="3"/>
                </a:moveTo>
                <a:cubicBezTo>
                  <a:pt x="20" y="4"/>
                  <a:pt x="87" y="0"/>
                  <a:pt x="118" y="7"/>
                </a:cubicBezTo>
                <a:cubicBezTo>
                  <a:pt x="149" y="14"/>
                  <a:pt x="172" y="11"/>
                  <a:pt x="186" y="48"/>
                </a:cubicBezTo>
                <a:cubicBezTo>
                  <a:pt x="200" y="85"/>
                  <a:pt x="199" y="165"/>
                  <a:pt x="205" y="232"/>
                </a:cubicBezTo>
                <a:cubicBezTo>
                  <a:pt x="211" y="299"/>
                  <a:pt x="216" y="413"/>
                  <a:pt x="224" y="448"/>
                </a:cubicBezTo>
                <a:cubicBezTo>
                  <a:pt x="232" y="483"/>
                  <a:pt x="240" y="482"/>
                  <a:pt x="256" y="442"/>
                </a:cubicBezTo>
                <a:cubicBezTo>
                  <a:pt x="272" y="402"/>
                  <a:pt x="274" y="252"/>
                  <a:pt x="322" y="208"/>
                </a:cubicBezTo>
                <a:cubicBezTo>
                  <a:pt x="370" y="164"/>
                  <a:pt x="480" y="186"/>
                  <a:pt x="544" y="178"/>
                </a:cubicBezTo>
                <a:cubicBezTo>
                  <a:pt x="608" y="170"/>
                  <a:pt x="666" y="183"/>
                  <a:pt x="709" y="160"/>
                </a:cubicBezTo>
                <a:cubicBezTo>
                  <a:pt x="752" y="137"/>
                  <a:pt x="742" y="60"/>
                  <a:pt x="802" y="37"/>
                </a:cubicBezTo>
                <a:cubicBezTo>
                  <a:pt x="862" y="14"/>
                  <a:pt x="1016" y="23"/>
                  <a:pt x="1072" y="19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18440" name="Group 8"/>
          <p:cNvGrpSpPr>
            <a:grpSpLocks noChangeAspect="1"/>
          </p:cNvGrpSpPr>
          <p:nvPr/>
        </p:nvGrpSpPr>
        <p:grpSpPr bwMode="auto">
          <a:xfrm>
            <a:off x="1079500" y="3687763"/>
            <a:ext cx="5902325" cy="1751012"/>
            <a:chOff x="813" y="685"/>
            <a:chExt cx="826" cy="245"/>
          </a:xfrm>
        </p:grpSpPr>
        <p:sp>
          <p:nvSpPr>
            <p:cNvPr id="18441" name="Freeform 9"/>
            <p:cNvSpPr>
              <a:spLocks noChangeAspect="1"/>
            </p:cNvSpPr>
            <p:nvPr/>
          </p:nvSpPr>
          <p:spPr bwMode="auto">
            <a:xfrm>
              <a:off x="813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2" name="Freeform 10"/>
            <p:cNvSpPr>
              <a:spLocks noChangeAspect="1"/>
            </p:cNvSpPr>
            <p:nvPr/>
          </p:nvSpPr>
          <p:spPr bwMode="auto">
            <a:xfrm>
              <a:off x="850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3" name="Freeform 11"/>
            <p:cNvSpPr>
              <a:spLocks noChangeAspect="1"/>
            </p:cNvSpPr>
            <p:nvPr/>
          </p:nvSpPr>
          <p:spPr bwMode="auto">
            <a:xfrm>
              <a:off x="886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4" name="Freeform 12"/>
            <p:cNvSpPr>
              <a:spLocks noChangeAspect="1"/>
            </p:cNvSpPr>
            <p:nvPr/>
          </p:nvSpPr>
          <p:spPr bwMode="auto">
            <a:xfrm>
              <a:off x="921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5" name="Freeform 13"/>
            <p:cNvSpPr>
              <a:spLocks noChangeAspect="1"/>
            </p:cNvSpPr>
            <p:nvPr/>
          </p:nvSpPr>
          <p:spPr bwMode="auto">
            <a:xfrm>
              <a:off x="957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6" name="Freeform 14"/>
            <p:cNvSpPr>
              <a:spLocks noChangeAspect="1"/>
            </p:cNvSpPr>
            <p:nvPr/>
          </p:nvSpPr>
          <p:spPr bwMode="auto">
            <a:xfrm>
              <a:off x="1031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7" name="Freeform 15"/>
            <p:cNvSpPr>
              <a:spLocks noChangeAspect="1"/>
            </p:cNvSpPr>
            <p:nvPr/>
          </p:nvSpPr>
          <p:spPr bwMode="auto">
            <a:xfrm>
              <a:off x="1069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8" name="Freeform 16"/>
            <p:cNvSpPr>
              <a:spLocks noChangeAspect="1"/>
            </p:cNvSpPr>
            <p:nvPr/>
          </p:nvSpPr>
          <p:spPr bwMode="auto">
            <a:xfrm>
              <a:off x="994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9" name="Freeform 17"/>
            <p:cNvSpPr>
              <a:spLocks noChangeAspect="1"/>
            </p:cNvSpPr>
            <p:nvPr/>
          </p:nvSpPr>
          <p:spPr bwMode="auto">
            <a:xfrm>
              <a:off x="1106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0" name="Freeform 18"/>
            <p:cNvSpPr>
              <a:spLocks noChangeAspect="1"/>
            </p:cNvSpPr>
            <p:nvPr/>
          </p:nvSpPr>
          <p:spPr bwMode="auto">
            <a:xfrm>
              <a:off x="1143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1" name="Freeform 19"/>
            <p:cNvSpPr>
              <a:spLocks noChangeAspect="1"/>
            </p:cNvSpPr>
            <p:nvPr/>
          </p:nvSpPr>
          <p:spPr bwMode="auto">
            <a:xfrm>
              <a:off x="1181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2" name="Freeform 20"/>
            <p:cNvSpPr>
              <a:spLocks noChangeAspect="1"/>
            </p:cNvSpPr>
            <p:nvPr/>
          </p:nvSpPr>
          <p:spPr bwMode="auto">
            <a:xfrm>
              <a:off x="1218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3" name="Freeform 21"/>
            <p:cNvSpPr>
              <a:spLocks noChangeAspect="1"/>
            </p:cNvSpPr>
            <p:nvPr/>
          </p:nvSpPr>
          <p:spPr bwMode="auto">
            <a:xfrm>
              <a:off x="1256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4" name="Freeform 22"/>
            <p:cNvSpPr>
              <a:spLocks noChangeAspect="1"/>
            </p:cNvSpPr>
            <p:nvPr/>
          </p:nvSpPr>
          <p:spPr bwMode="auto">
            <a:xfrm>
              <a:off x="1295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5" name="Freeform 23"/>
            <p:cNvSpPr>
              <a:spLocks noChangeAspect="1"/>
            </p:cNvSpPr>
            <p:nvPr/>
          </p:nvSpPr>
          <p:spPr bwMode="auto">
            <a:xfrm>
              <a:off x="1332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6" name="Freeform 24"/>
            <p:cNvSpPr>
              <a:spLocks noChangeAspect="1"/>
            </p:cNvSpPr>
            <p:nvPr/>
          </p:nvSpPr>
          <p:spPr bwMode="auto">
            <a:xfrm>
              <a:off x="1370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7" name="Freeform 25"/>
            <p:cNvSpPr>
              <a:spLocks noChangeAspect="1"/>
            </p:cNvSpPr>
            <p:nvPr/>
          </p:nvSpPr>
          <p:spPr bwMode="auto">
            <a:xfrm>
              <a:off x="1408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58" name="Group 26"/>
          <p:cNvGrpSpPr>
            <a:grpSpLocks noChangeAspect="1"/>
          </p:cNvGrpSpPr>
          <p:nvPr/>
        </p:nvGrpSpPr>
        <p:grpSpPr bwMode="auto">
          <a:xfrm>
            <a:off x="4495800" y="4800600"/>
            <a:ext cx="395288" cy="530225"/>
            <a:chOff x="648" y="740"/>
            <a:chExt cx="55" cy="74"/>
          </a:xfrm>
        </p:grpSpPr>
        <p:sp>
          <p:nvSpPr>
            <p:cNvPr id="18459" name="AutoShape 27"/>
            <p:cNvSpPr>
              <a:spLocks noChangeAspect="1" noChangeArrowheads="1"/>
            </p:cNvSpPr>
            <p:nvPr/>
          </p:nvSpPr>
          <p:spPr bwMode="auto">
            <a:xfrm>
              <a:off x="660" y="740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0" name="AutoShape 28"/>
            <p:cNvSpPr>
              <a:spLocks noChangeAspect="1" noChangeArrowheads="1"/>
            </p:cNvSpPr>
            <p:nvPr/>
          </p:nvSpPr>
          <p:spPr bwMode="auto">
            <a:xfrm>
              <a:off x="673" y="745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1" name="AutoShape 29"/>
            <p:cNvSpPr>
              <a:spLocks noChangeAspect="1" noChangeArrowheads="1"/>
            </p:cNvSpPr>
            <p:nvPr/>
          </p:nvSpPr>
          <p:spPr bwMode="auto">
            <a:xfrm>
              <a:off x="648" y="756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2" name="AutoShape 30"/>
            <p:cNvSpPr>
              <a:spLocks noChangeAspect="1" noChangeArrowheads="1"/>
            </p:cNvSpPr>
            <p:nvPr/>
          </p:nvSpPr>
          <p:spPr bwMode="auto">
            <a:xfrm>
              <a:off x="669" y="768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1295400" y="3429000"/>
            <a:ext cx="5530850" cy="1965325"/>
            <a:chOff x="850" y="1860"/>
            <a:chExt cx="3484" cy="1238"/>
          </a:xfrm>
        </p:grpSpPr>
        <p:sp>
          <p:nvSpPr>
            <p:cNvPr id="18464" name="AutoShape 32"/>
            <p:cNvSpPr>
              <a:spLocks noChangeAspect="1" noChangeArrowheads="1"/>
            </p:cNvSpPr>
            <p:nvPr/>
          </p:nvSpPr>
          <p:spPr bwMode="auto">
            <a:xfrm>
              <a:off x="3672" y="2378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5" name="AutoShape 33"/>
            <p:cNvSpPr>
              <a:spLocks noChangeAspect="1" noChangeArrowheads="1"/>
            </p:cNvSpPr>
            <p:nvPr/>
          </p:nvSpPr>
          <p:spPr bwMode="auto">
            <a:xfrm>
              <a:off x="2398" y="2373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6" name="AutoShape 34"/>
            <p:cNvSpPr>
              <a:spLocks noChangeAspect="1" noChangeArrowheads="1"/>
            </p:cNvSpPr>
            <p:nvPr/>
          </p:nvSpPr>
          <p:spPr bwMode="auto">
            <a:xfrm>
              <a:off x="1300" y="2369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7" name="AutoShape 35"/>
            <p:cNvSpPr>
              <a:spLocks noChangeAspect="1" noChangeArrowheads="1"/>
            </p:cNvSpPr>
            <p:nvPr/>
          </p:nvSpPr>
          <p:spPr bwMode="auto">
            <a:xfrm>
              <a:off x="2844" y="1869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8" name="AutoShape 36"/>
            <p:cNvSpPr>
              <a:spLocks noChangeAspect="1" noChangeArrowheads="1"/>
            </p:cNvSpPr>
            <p:nvPr/>
          </p:nvSpPr>
          <p:spPr bwMode="auto">
            <a:xfrm>
              <a:off x="4122" y="1860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9" name="AutoShape 37"/>
            <p:cNvSpPr>
              <a:spLocks noChangeAspect="1" noChangeArrowheads="1"/>
            </p:cNvSpPr>
            <p:nvPr/>
          </p:nvSpPr>
          <p:spPr bwMode="auto">
            <a:xfrm>
              <a:off x="1651" y="1869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0" name="AutoShape 38"/>
            <p:cNvSpPr>
              <a:spLocks noChangeAspect="1" noChangeArrowheads="1"/>
            </p:cNvSpPr>
            <p:nvPr/>
          </p:nvSpPr>
          <p:spPr bwMode="auto">
            <a:xfrm>
              <a:off x="2016" y="2845"/>
              <a:ext cx="211" cy="252"/>
            </a:xfrm>
            <a:prstGeom prst="can">
              <a:avLst>
                <a:gd name="adj" fmla="val 29858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1" name="AutoShape 39"/>
            <p:cNvSpPr>
              <a:spLocks noChangeAspect="1" noChangeArrowheads="1"/>
            </p:cNvSpPr>
            <p:nvPr/>
          </p:nvSpPr>
          <p:spPr bwMode="auto">
            <a:xfrm>
              <a:off x="3276" y="2841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2" name="AutoShape 40"/>
            <p:cNvSpPr>
              <a:spLocks noChangeAspect="1" noChangeArrowheads="1"/>
            </p:cNvSpPr>
            <p:nvPr/>
          </p:nvSpPr>
          <p:spPr bwMode="auto">
            <a:xfrm>
              <a:off x="850" y="2846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73" name="Group 41"/>
          <p:cNvGrpSpPr>
            <a:grpSpLocks noChangeAspect="1"/>
          </p:cNvGrpSpPr>
          <p:nvPr/>
        </p:nvGrpSpPr>
        <p:grpSpPr bwMode="auto">
          <a:xfrm>
            <a:off x="990600" y="3284538"/>
            <a:ext cx="6089650" cy="1812925"/>
            <a:chOff x="39" y="29"/>
            <a:chExt cx="834" cy="248"/>
          </a:xfrm>
        </p:grpSpPr>
        <p:grpSp>
          <p:nvGrpSpPr>
            <p:cNvPr id="18474" name="Group 42"/>
            <p:cNvGrpSpPr>
              <a:grpSpLocks noChangeAspect="1"/>
            </p:cNvGrpSpPr>
            <p:nvPr/>
          </p:nvGrpSpPr>
          <p:grpSpPr bwMode="auto">
            <a:xfrm>
              <a:off x="143" y="29"/>
              <a:ext cx="420" cy="125"/>
              <a:chOff x="15" y="129"/>
              <a:chExt cx="838" cy="219"/>
            </a:xfrm>
          </p:grpSpPr>
          <p:sp>
            <p:nvSpPr>
              <p:cNvPr id="18475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15" y="129"/>
                <a:ext cx="838" cy="219"/>
              </a:xfrm>
              <a:prstGeom prst="parallelogram">
                <a:avLst>
                  <a:gd name="adj" fmla="val 95662"/>
                </a:avLst>
              </a:prstGeom>
              <a:solidFill>
                <a:srgbClr val="0080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476" name="Group 44"/>
              <p:cNvGrpSpPr>
                <a:grpSpLocks noChangeAspect="1"/>
              </p:cNvGrpSpPr>
              <p:nvPr/>
            </p:nvGrpSpPr>
            <p:grpSpPr bwMode="auto">
              <a:xfrm>
                <a:off x="26" y="133"/>
                <a:ext cx="816" cy="212"/>
                <a:chOff x="26" y="133"/>
                <a:chExt cx="816" cy="212"/>
              </a:xfrm>
            </p:grpSpPr>
            <p:grpSp>
              <p:nvGrpSpPr>
                <p:cNvPr id="18477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35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478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79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0" name="AutoShap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1" name="AutoShap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2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3" name="AutoShap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4" name="AutoShape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5" name="AutoShap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6" name="AutoShap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7" name="AutoShap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8" name="AutoShap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9" name="AutoShap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490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40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491" name="AutoShap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2" name="AutoShap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3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4" name="AutoShap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5" name="AutoShap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6" name="AutoShap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7" name="AutoShap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8" name="AutoShap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9" name="AutoShap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0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1" name="AutoShap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2" name="AutoShap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03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04" name="AutoShap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5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6" name="AutoShap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7" name="AutoShap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8" name="AutoShap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9" name="AutoShap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0" name="AutoShap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1" name="AutoShap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2" name="AutoShap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3" name="AutoShap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4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5" name="AutoShap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16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72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17" name="AutoShap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8" name="AutoShap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9" name="AutoShap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0" name="AutoShap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1" name="AutoShap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2" name="AutoShap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3" name="AutoShap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4" name="AutoShap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5" name="AutoShap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6" name="AutoShap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7" name="AutoShap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8" name="AutoShap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29" name="Group 97"/>
                <p:cNvGrpSpPr>
                  <a:grpSpLocks noChangeAspect="1"/>
                </p:cNvGrpSpPr>
                <p:nvPr/>
              </p:nvGrpSpPr>
              <p:grpSpPr bwMode="auto">
                <a:xfrm>
                  <a:off x="11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30" name="AutoShap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1" name="AutoShap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2" name="AutoShap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3" name="AutoShap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4" name="AutoShap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5" name="AutoShap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6" name="AutoShap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7" name="AutoShap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8" name="AutoShap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9" name="AutoShap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0" name="AutoShap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1" name="AutoShap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42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166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543" name="AutoShap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" name="AutoShap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" name="AutoShap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" name="AutoShap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7" name="AutoShap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" name="AutoShap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" name="AutoShap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" name="AutoShap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" name="AutoShap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" name="AutoShap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" name="AutoShap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4" name="AutoShap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55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21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556" name="AutoShap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" name="AutoShap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" name="AutoShap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" name="AutoShap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" name="AutoShap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2" name="AutoShap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3" name="AutoShap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4" name="AutoShap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5" name="AutoShap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6" name="AutoShap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7" name="AutoShap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68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63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69" name="AutoShap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0" name="AutoShap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1" name="AutoShap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2" name="AutoShap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3" name="AutoShap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4" name="AutoShap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5" name="AutoShap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6" name="AutoShap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7" name="AutoShap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8" name="AutoShap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9" name="AutoShap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0" name="AutoShap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81" name="Group 149"/>
                <p:cNvGrpSpPr>
                  <a:grpSpLocks noChangeAspect="1"/>
                </p:cNvGrpSpPr>
                <p:nvPr/>
              </p:nvGrpSpPr>
              <p:grpSpPr bwMode="auto">
                <a:xfrm>
                  <a:off x="31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82" name="AutoShap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3" name="AutoShap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4" name="AutoShap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5" name="AutoShap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6" name="AutoShap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7" name="AutoShap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8" name="AutoShap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9" name="AutoShape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0" name="AutoShape 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1" name="AutoShape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2" name="AutoShape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3" name="AutoShape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94" name="Group 162"/>
                <p:cNvGrpSpPr>
                  <a:grpSpLocks noChangeAspect="1"/>
                </p:cNvGrpSpPr>
                <p:nvPr/>
              </p:nvGrpSpPr>
              <p:grpSpPr bwMode="auto">
                <a:xfrm>
                  <a:off x="45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595" name="AutoShape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6" name="AutoShape 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7" name="AutoShap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8" name="AutoShape 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9" name="AutoShape 1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0" name="AutoShap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1" name="AutoShape 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2" name="AutoShape 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3" name="AutoShap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4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5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6" name="AutoShap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07" name="Group 175"/>
                <p:cNvGrpSpPr>
                  <a:grpSpLocks noChangeAspect="1"/>
                </p:cNvGrpSpPr>
                <p:nvPr/>
              </p:nvGrpSpPr>
              <p:grpSpPr bwMode="auto">
                <a:xfrm>
                  <a:off x="50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08" name="AutoShap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9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0" name="AutoShape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1" name="AutoShape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2" name="AutoShap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3" name="AutoShape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4" name="AutoShape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5" name="AutoShape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6" name="AutoShape 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7" name="AutoShape 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8" name="AutoShape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9" name="AutoShape 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20" name="Group 188"/>
                <p:cNvGrpSpPr>
                  <a:grpSpLocks noChangeAspect="1"/>
                </p:cNvGrpSpPr>
                <p:nvPr/>
              </p:nvGrpSpPr>
              <p:grpSpPr bwMode="auto">
                <a:xfrm>
                  <a:off x="548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621" name="AutoShap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2" name="AutoShap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3" name="AutoShape 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4" name="AutoShap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5" name="AutoShap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6" name="AutoShape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7" name="AutoShap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8" name="AutoShap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9" name="AutoShape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0" name="AutoShap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1" name="AutoShap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2" name="AutoShape 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33" name="Group 201"/>
                <p:cNvGrpSpPr>
                  <a:grpSpLocks noChangeAspect="1"/>
                </p:cNvGrpSpPr>
                <p:nvPr/>
              </p:nvGrpSpPr>
              <p:grpSpPr bwMode="auto">
                <a:xfrm>
                  <a:off x="595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634" name="AutoShape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5" name="AutoShap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6" name="AutoShap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7" name="AutoShape 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8" name="AutoShape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9" name="AutoShape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0" name="AutoShape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1" name="AutoShap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2" name="AutoShape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3" name="AutoShape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4" name="AutoShape 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5" name="AutoShape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8646" name="Group 214"/>
            <p:cNvGrpSpPr>
              <a:grpSpLocks noChangeAspect="1"/>
            </p:cNvGrpSpPr>
            <p:nvPr/>
          </p:nvGrpSpPr>
          <p:grpSpPr bwMode="auto">
            <a:xfrm>
              <a:off x="39" y="152"/>
              <a:ext cx="420" cy="125"/>
              <a:chOff x="15" y="129"/>
              <a:chExt cx="838" cy="219"/>
            </a:xfrm>
          </p:grpSpPr>
          <p:sp>
            <p:nvSpPr>
              <p:cNvPr id="18647" name="AutoShape 215"/>
              <p:cNvSpPr>
                <a:spLocks noChangeAspect="1" noChangeArrowheads="1"/>
              </p:cNvSpPr>
              <p:nvPr/>
            </p:nvSpPr>
            <p:spPr bwMode="auto">
              <a:xfrm>
                <a:off x="15" y="129"/>
                <a:ext cx="838" cy="219"/>
              </a:xfrm>
              <a:prstGeom prst="parallelogram">
                <a:avLst>
                  <a:gd name="adj" fmla="val 95662"/>
                </a:avLst>
              </a:prstGeom>
              <a:solidFill>
                <a:srgbClr val="0080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648" name="Group 216"/>
              <p:cNvGrpSpPr>
                <a:grpSpLocks noChangeAspect="1"/>
              </p:cNvGrpSpPr>
              <p:nvPr/>
            </p:nvGrpSpPr>
            <p:grpSpPr bwMode="auto">
              <a:xfrm>
                <a:off x="26" y="133"/>
                <a:ext cx="816" cy="212"/>
                <a:chOff x="26" y="133"/>
                <a:chExt cx="816" cy="212"/>
              </a:xfrm>
            </p:grpSpPr>
            <p:grpSp>
              <p:nvGrpSpPr>
                <p:cNvPr id="18649" name="Group 217"/>
                <p:cNvGrpSpPr>
                  <a:grpSpLocks noChangeAspect="1"/>
                </p:cNvGrpSpPr>
                <p:nvPr/>
              </p:nvGrpSpPr>
              <p:grpSpPr bwMode="auto">
                <a:xfrm>
                  <a:off x="35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50" name="AutoShape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1" name="AutoShape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2" name="AutoShape 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3" name="AutoShape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4" name="AutoShape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5" name="AutoShape 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6" name="AutoShape 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7" name="AutoShape 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8" name="AutoShape 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9" name="AutoShape 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0" name="AutoShape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1" name="AutoShape 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62" name="Group 230"/>
                <p:cNvGrpSpPr>
                  <a:grpSpLocks noChangeAspect="1"/>
                </p:cNvGrpSpPr>
                <p:nvPr/>
              </p:nvGrpSpPr>
              <p:grpSpPr bwMode="auto">
                <a:xfrm>
                  <a:off x="40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63" name="AutoShape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4" name="AutoShape 2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5" name="AutoShape 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6" name="AutoShape 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7" name="AutoShape 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8" name="AutoShape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9" name="AutoShape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0" name="AutoShape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1" name="AutoShape 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2" name="AutoShape 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3" name="AutoShape 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4" name="AutoShape 2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75" name="Group 243"/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76" name="AutoShape 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7" name="AutoShape 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8" name="AutoShape 2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9" name="AutoShape 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0" name="AutoShape 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1" name="AutoShape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2" name="AutoShape 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3" name="AutoShape 2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4" name="AutoShape 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5" name="AutoShape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6" name="AutoShape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7" name="AutoShape 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88" name="Group 256"/>
                <p:cNvGrpSpPr>
                  <a:grpSpLocks noChangeAspect="1"/>
                </p:cNvGrpSpPr>
                <p:nvPr/>
              </p:nvGrpSpPr>
              <p:grpSpPr bwMode="auto">
                <a:xfrm>
                  <a:off x="72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89" name="AutoShape 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0" name="AutoShape 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1" name="AutoShape 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2" name="AutoShape 2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3" name="AutoShape 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4" name="AutoShape 2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5" name="AutoShape 2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6" name="AutoShape 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7" name="AutoShape 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8" name="AutoShape 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9" name="AutoShape 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0" name="AutoShape 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01" name="Group 269"/>
                <p:cNvGrpSpPr>
                  <a:grpSpLocks noChangeAspect="1"/>
                </p:cNvGrpSpPr>
                <p:nvPr/>
              </p:nvGrpSpPr>
              <p:grpSpPr bwMode="auto">
                <a:xfrm>
                  <a:off x="11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702" name="AutoShape 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3" name="AutoShape 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4" name="AutoShape 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5" name="AutoShape 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6" name="AutoShape 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7" name="AutoShape 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8" name="AutoShape 2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9" name="AutoShape 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0" name="AutoShape 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1" name="AutoShape 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2" name="AutoShape 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3" name="AutoShape 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14" name="Group 282"/>
                <p:cNvGrpSpPr>
                  <a:grpSpLocks noChangeAspect="1"/>
                </p:cNvGrpSpPr>
                <p:nvPr/>
              </p:nvGrpSpPr>
              <p:grpSpPr bwMode="auto">
                <a:xfrm>
                  <a:off x="166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715" name="AutoShape 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6" name="AutoShape 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7" name="AutoShape 2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8" name="AutoShape 2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9" name="AutoShape 2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0" name="AutoShape 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1" name="AutoShape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2" name="AutoShape 2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3" name="AutoShape 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4" name="AutoShape 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5" name="AutoShape 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6" name="AutoShape 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27" name="Group 295"/>
                <p:cNvGrpSpPr>
                  <a:grpSpLocks noChangeAspect="1"/>
                </p:cNvGrpSpPr>
                <p:nvPr/>
              </p:nvGrpSpPr>
              <p:grpSpPr bwMode="auto">
                <a:xfrm>
                  <a:off x="21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728" name="AutoShape 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9" name="AutoShape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0" name="AutoShape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1" name="AutoShape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2" name="AutoShape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3" name="AutoShape 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4" name="AutoShape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5" name="AutoShape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6" name="AutoShape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7" name="AutoShape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8" name="AutoShape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9" name="AutoShape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40" name="Group 308"/>
                <p:cNvGrpSpPr>
                  <a:grpSpLocks noChangeAspect="1"/>
                </p:cNvGrpSpPr>
                <p:nvPr/>
              </p:nvGrpSpPr>
              <p:grpSpPr bwMode="auto">
                <a:xfrm>
                  <a:off x="263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741" name="AutoShape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2" name="AutoShape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3" name="AutoShape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4" name="AutoShape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5" name="AutoShape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6" name="AutoShape 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7" name="AutoShape 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8" name="AutoShape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9" name="AutoShape 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0" name="AutoShape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1" name="AutoShap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2" name="AutoShap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53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31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754" name="AutoShape 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5" name="AutoShape 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6" name="AutoShape 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7" name="AutoShape 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8" name="AutoShape 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9" name="AutoShape 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0" name="AutoShape 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1" name="AutoShape 3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2" name="AutoShape 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3" name="AutoShape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4" name="AutoShape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5" name="AutoShape 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66" name="Group 334"/>
                <p:cNvGrpSpPr>
                  <a:grpSpLocks noChangeAspect="1"/>
                </p:cNvGrpSpPr>
                <p:nvPr/>
              </p:nvGrpSpPr>
              <p:grpSpPr bwMode="auto">
                <a:xfrm>
                  <a:off x="45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767" name="AutoShape 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8" name="AutoShape 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9" name="AutoShape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0" name="AutoShape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1" name="AutoShape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2" name="AutoShape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3" name="AutoShape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4" name="AutoShape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5" name="AutoShape 3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6" name="AutoShape 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7" name="AutoShape 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8" name="AutoShape 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79" name="Group 347"/>
                <p:cNvGrpSpPr>
                  <a:grpSpLocks noChangeAspect="1"/>
                </p:cNvGrpSpPr>
                <p:nvPr/>
              </p:nvGrpSpPr>
              <p:grpSpPr bwMode="auto">
                <a:xfrm>
                  <a:off x="50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780" name="AutoShape 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1" name="AutoShape 3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2" name="AutoShape 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3" name="AutoShape 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4" name="AutoShape 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5" name="AutoShape 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6" name="AutoShape 3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7" name="AutoShape 3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8" name="AutoShape 3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9" name="AutoShape 3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0" name="AutoShape 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1" name="AutoShape 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92" name="Group 360"/>
                <p:cNvGrpSpPr>
                  <a:grpSpLocks noChangeAspect="1"/>
                </p:cNvGrpSpPr>
                <p:nvPr/>
              </p:nvGrpSpPr>
              <p:grpSpPr bwMode="auto">
                <a:xfrm>
                  <a:off x="548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793" name="AutoShape 3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4" name="AutoShape 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5" name="AutoShape 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6" name="AutoShape 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7" name="AutoShape 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8" name="AutoShape 3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9" name="AutoShape 3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0" name="AutoShape 3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1" name="AutoShape 3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2" name="AutoShape 3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3" name="AutoShape 3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4" name="AutoShape 3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05" name="Group 373"/>
                <p:cNvGrpSpPr>
                  <a:grpSpLocks noChangeAspect="1"/>
                </p:cNvGrpSpPr>
                <p:nvPr/>
              </p:nvGrpSpPr>
              <p:grpSpPr bwMode="auto">
                <a:xfrm>
                  <a:off x="595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806" name="AutoShape 3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7" name="AutoShape 3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8" name="AutoShape 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9" name="AutoShape 3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0" name="AutoShape 3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1" name="AutoShape 3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2" name="AutoShape 3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3" name="AutoShape 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4" name="AutoShape 3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5" name="AutoShap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6" name="AutoShape 3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7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8818" name="Group 386"/>
            <p:cNvGrpSpPr>
              <a:grpSpLocks noChangeAspect="1"/>
            </p:cNvGrpSpPr>
            <p:nvPr/>
          </p:nvGrpSpPr>
          <p:grpSpPr bwMode="auto">
            <a:xfrm>
              <a:off x="347" y="152"/>
              <a:ext cx="420" cy="125"/>
              <a:chOff x="15" y="129"/>
              <a:chExt cx="838" cy="219"/>
            </a:xfrm>
          </p:grpSpPr>
          <p:sp>
            <p:nvSpPr>
              <p:cNvPr id="18819" name="AutoShape 387"/>
              <p:cNvSpPr>
                <a:spLocks noChangeAspect="1" noChangeArrowheads="1"/>
              </p:cNvSpPr>
              <p:nvPr/>
            </p:nvSpPr>
            <p:spPr bwMode="auto">
              <a:xfrm>
                <a:off x="15" y="129"/>
                <a:ext cx="838" cy="219"/>
              </a:xfrm>
              <a:prstGeom prst="parallelogram">
                <a:avLst>
                  <a:gd name="adj" fmla="val 95662"/>
                </a:avLst>
              </a:prstGeom>
              <a:solidFill>
                <a:srgbClr val="0080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820" name="Group 388"/>
              <p:cNvGrpSpPr>
                <a:grpSpLocks noChangeAspect="1"/>
              </p:cNvGrpSpPr>
              <p:nvPr/>
            </p:nvGrpSpPr>
            <p:grpSpPr bwMode="auto">
              <a:xfrm>
                <a:off x="26" y="133"/>
                <a:ext cx="816" cy="212"/>
                <a:chOff x="26" y="133"/>
                <a:chExt cx="816" cy="212"/>
              </a:xfrm>
            </p:grpSpPr>
            <p:grpSp>
              <p:nvGrpSpPr>
                <p:cNvPr id="18821" name="Group 389"/>
                <p:cNvGrpSpPr>
                  <a:grpSpLocks noChangeAspect="1"/>
                </p:cNvGrpSpPr>
                <p:nvPr/>
              </p:nvGrpSpPr>
              <p:grpSpPr bwMode="auto">
                <a:xfrm>
                  <a:off x="35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22" name="AutoShape 3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3" name="AutoShape 3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4" name="AutoShape 3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5" name="AutoShape 3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6" name="AutoShape 3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7" name="AutoShape 3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8" name="AutoShape 3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9" name="AutoShape 3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0" name="AutoShape 3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1" name="AutoShape 3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2" name="AutoShape 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3" name="AutoShape 4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34" name="Group 402"/>
                <p:cNvGrpSpPr>
                  <a:grpSpLocks noChangeAspect="1"/>
                </p:cNvGrpSpPr>
                <p:nvPr/>
              </p:nvGrpSpPr>
              <p:grpSpPr bwMode="auto">
                <a:xfrm>
                  <a:off x="40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35" name="AutoShape 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6" name="AutoShape 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7" name="AutoShape 4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8" name="AutoShape 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9" name="AutoShape 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0" name="AutoShape 4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1" name="AutoShape 4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2" name="AutoShape 4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3" name="AutoShape 4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4" name="AutoShape 4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5" name="AutoShape 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6" name="AutoShape 4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47" name="Group 415"/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48" name="AutoShape 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9" name="AutoShape 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0" name="AutoShape 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1" name="AutoShape 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2" name="AutoShape 4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3" name="AutoShape 4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4" name="AutoShape 4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5" name="AutoShape 4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6" name="AutoShape 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7" name="AutoShape 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8" name="AutoShape 4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9" name="AutoShape 4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60" name="Group 428"/>
                <p:cNvGrpSpPr>
                  <a:grpSpLocks noChangeAspect="1"/>
                </p:cNvGrpSpPr>
                <p:nvPr/>
              </p:nvGrpSpPr>
              <p:grpSpPr bwMode="auto">
                <a:xfrm>
                  <a:off x="72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61" name="AutoShape 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2" name="AutoShape 4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3" name="AutoShape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4" name="AutoShape 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5" name="AutoShape 4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6" name="AutoShap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7" name="AutoShape 4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8" name="AutoShape 4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9" name="AutoShape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0" name="AutoShape 4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1" name="AutoShape 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2" name="AutoShape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73" name="Group 441"/>
                <p:cNvGrpSpPr>
                  <a:grpSpLocks noChangeAspect="1"/>
                </p:cNvGrpSpPr>
                <p:nvPr/>
              </p:nvGrpSpPr>
              <p:grpSpPr bwMode="auto">
                <a:xfrm>
                  <a:off x="11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74" name="AutoShape 4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5" name="AutoShape 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6" name="AutoShape 4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7" name="AutoShape 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8" name="AutoShape 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9" name="AutoShape 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0" name="AutoShape 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1" name="AutoShape 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2" name="AutoShape 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3" name="AutoShape 4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4" name="AutoShape 4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5" name="AutoShape 4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86" name="Group 454"/>
                <p:cNvGrpSpPr>
                  <a:grpSpLocks noChangeAspect="1"/>
                </p:cNvGrpSpPr>
                <p:nvPr/>
              </p:nvGrpSpPr>
              <p:grpSpPr bwMode="auto">
                <a:xfrm>
                  <a:off x="166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887" name="AutoShape 4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8" name="AutoShape 4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9" name="AutoShape 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0" name="AutoShape 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1" name="AutoShape 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2" name="AutoShape 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3" name="AutoShape 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4" name="AutoShape 4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5" name="AutoShape 4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6" name="AutoShape 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7" name="AutoShape 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8" name="AutoShape 4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99" name="Group 467"/>
                <p:cNvGrpSpPr>
                  <a:grpSpLocks noChangeAspect="1"/>
                </p:cNvGrpSpPr>
                <p:nvPr/>
              </p:nvGrpSpPr>
              <p:grpSpPr bwMode="auto">
                <a:xfrm>
                  <a:off x="21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900" name="AutoShape 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1" name="AutoShape 4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2" name="AutoShape 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3" name="AutoShape 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4" name="AutoShape 4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5" name="AutoShape 4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6" name="AutoShape 4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7" name="AutoShape 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8" name="AutoShape 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9" name="AutoShape 4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0" name="AutoShape 4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1" name="AutoShape 4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12" name="Group 480"/>
                <p:cNvGrpSpPr>
                  <a:grpSpLocks noChangeAspect="1"/>
                </p:cNvGrpSpPr>
                <p:nvPr/>
              </p:nvGrpSpPr>
              <p:grpSpPr bwMode="auto">
                <a:xfrm>
                  <a:off x="263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913" name="AutoShape 4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4" name="AutoShape 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5" name="AutoShape 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6" name="AutoShape 4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7" name="AutoShape 4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8" name="AutoShape 4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9" name="AutoShape 4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0" name="AutoShape 4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1" name="AutoShape 4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2" name="AutoShape 4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3" name="AutoShape 4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4" name="AutoShape 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25" name="Group 493"/>
                <p:cNvGrpSpPr>
                  <a:grpSpLocks noChangeAspect="1"/>
                </p:cNvGrpSpPr>
                <p:nvPr/>
              </p:nvGrpSpPr>
              <p:grpSpPr bwMode="auto">
                <a:xfrm>
                  <a:off x="31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926" name="AutoShape 4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7" name="AutoShape 4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8" name="AutoShape 4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9" name="AutoShape 4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0" name="AutoShape 4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1" name="AutoShape 4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2" name="AutoShape 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3" name="AutoShape 5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4" name="AutoShape 5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5" name="AutoShape 5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6" name="AutoShape 5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7" name="AutoShape 5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38" name="Group 506"/>
                <p:cNvGrpSpPr>
                  <a:grpSpLocks noChangeAspect="1"/>
                </p:cNvGrpSpPr>
                <p:nvPr/>
              </p:nvGrpSpPr>
              <p:grpSpPr bwMode="auto">
                <a:xfrm>
                  <a:off x="45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939" name="AutoShape 5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0" name="AutoShape 5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1" name="AutoShape 5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2" name="AutoShape 5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3" name="AutoShape 5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4" name="AutoShape 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5" name="AutoShape 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6" name="AutoShape 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7" name="AutoShape 5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8" name="AutoShape 5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9" name="AutoShape 5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0" name="AutoShape 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51" name="Group 519"/>
                <p:cNvGrpSpPr>
                  <a:grpSpLocks noChangeAspect="1"/>
                </p:cNvGrpSpPr>
                <p:nvPr/>
              </p:nvGrpSpPr>
              <p:grpSpPr bwMode="auto">
                <a:xfrm>
                  <a:off x="50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952" name="AutoShape 5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3" name="AutoShape 5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4" name="AutoShape 5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5" name="AutoShape 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6" name="AutoShape 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7" name="AutoShape 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8" name="AutoShape 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9" name="AutoShape 5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0" name="AutoShape 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1" name="AutoShape 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2" name="AutoShape 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3" name="AutoShape 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64" name="Group 532"/>
                <p:cNvGrpSpPr>
                  <a:grpSpLocks noChangeAspect="1"/>
                </p:cNvGrpSpPr>
                <p:nvPr/>
              </p:nvGrpSpPr>
              <p:grpSpPr bwMode="auto">
                <a:xfrm>
                  <a:off x="548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965" name="AutoShape 5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6" name="AutoShape 5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7" name="AutoShape 5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8" name="AutoShape 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9" name="AutoShape 5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0" name="AutoShape 5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1" name="AutoShape 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2" name="AutoShape 5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3" name="AutoShape 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4" name="AutoShape 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5" name="AutoShape 5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6" name="AutoShape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77" name="Group 545"/>
                <p:cNvGrpSpPr>
                  <a:grpSpLocks noChangeAspect="1"/>
                </p:cNvGrpSpPr>
                <p:nvPr/>
              </p:nvGrpSpPr>
              <p:grpSpPr bwMode="auto">
                <a:xfrm>
                  <a:off x="595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978" name="AutoShape 5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9" name="AutoShape 5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0" name="AutoShape 5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1" name="AutoShape 5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2" name="AutoShape 5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3" name="AutoShape 5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4" name="AutoShape 5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5" name="AutoShape 5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6" name="AutoShape 5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7" name="AutoShape 5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8" name="AutoShape 5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9" name="AutoShape 5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8990" name="Group 558"/>
            <p:cNvGrpSpPr>
              <a:grpSpLocks noChangeAspect="1"/>
            </p:cNvGrpSpPr>
            <p:nvPr/>
          </p:nvGrpSpPr>
          <p:grpSpPr bwMode="auto">
            <a:xfrm>
              <a:off x="453" y="29"/>
              <a:ext cx="420" cy="125"/>
              <a:chOff x="15" y="129"/>
              <a:chExt cx="838" cy="219"/>
            </a:xfrm>
          </p:grpSpPr>
          <p:sp>
            <p:nvSpPr>
              <p:cNvPr id="18991" name="AutoShape 559"/>
              <p:cNvSpPr>
                <a:spLocks noChangeAspect="1" noChangeArrowheads="1"/>
              </p:cNvSpPr>
              <p:nvPr/>
            </p:nvSpPr>
            <p:spPr bwMode="auto">
              <a:xfrm>
                <a:off x="15" y="129"/>
                <a:ext cx="838" cy="219"/>
              </a:xfrm>
              <a:prstGeom prst="parallelogram">
                <a:avLst>
                  <a:gd name="adj" fmla="val 95662"/>
                </a:avLst>
              </a:prstGeom>
              <a:solidFill>
                <a:srgbClr val="0080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992" name="Group 560"/>
              <p:cNvGrpSpPr>
                <a:grpSpLocks noChangeAspect="1"/>
              </p:cNvGrpSpPr>
              <p:nvPr/>
            </p:nvGrpSpPr>
            <p:grpSpPr bwMode="auto">
              <a:xfrm>
                <a:off x="26" y="133"/>
                <a:ext cx="816" cy="212"/>
                <a:chOff x="26" y="133"/>
                <a:chExt cx="816" cy="212"/>
              </a:xfrm>
            </p:grpSpPr>
            <p:grpSp>
              <p:nvGrpSpPr>
                <p:cNvPr id="18993" name="Group 561"/>
                <p:cNvGrpSpPr>
                  <a:grpSpLocks noChangeAspect="1"/>
                </p:cNvGrpSpPr>
                <p:nvPr/>
              </p:nvGrpSpPr>
              <p:grpSpPr bwMode="auto">
                <a:xfrm>
                  <a:off x="35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994" name="AutoShape 5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5" name="AutoShape 5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6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7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8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9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0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1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2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3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4" name="AutoShape 5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5" name="AutoShape 5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06" name="Group 574"/>
                <p:cNvGrpSpPr>
                  <a:grpSpLocks noChangeAspect="1"/>
                </p:cNvGrpSpPr>
                <p:nvPr/>
              </p:nvGrpSpPr>
              <p:grpSpPr bwMode="auto">
                <a:xfrm>
                  <a:off x="40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07" name="AutoShape 5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8" name="AutoShape 5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9" name="AutoShape 5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0" name="AutoShape 5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1" name="AutoShape 5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2" name="AutoShape 5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3" name="AutoShape 5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4" name="AutoShape 5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5" name="AutoShape 5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6" name="AutoShape 5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7" name="AutoShape 5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8" name="AutoShape 5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19" name="Group 587"/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20" name="AutoShape 5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1" name="AutoShape 5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2" name="AutoShape 5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3" name="AutoShape 5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4" name="AutoShape 5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5" name="AutoShape 5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6" name="AutoShape 5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7" name="AutoShape 5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8" name="AutoShape 5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9" name="AutoShape 5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0" name="AutoShape 5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1" name="AutoShape 5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32" name="Group 600"/>
                <p:cNvGrpSpPr>
                  <a:grpSpLocks noChangeAspect="1"/>
                </p:cNvGrpSpPr>
                <p:nvPr/>
              </p:nvGrpSpPr>
              <p:grpSpPr bwMode="auto">
                <a:xfrm>
                  <a:off x="72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33" name="AutoShape 6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4" name="AutoShape 6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5" name="AutoShape 6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6" name="AutoShape 6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7" name="AutoShape 6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8" name="AutoShape 6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9" name="AutoShape 6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0" name="AutoShape 6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1" name="AutoShape 6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2" name="AutoShape 6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3" name="AutoShape 6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4" name="AutoShape 6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45" name="Group 613"/>
                <p:cNvGrpSpPr>
                  <a:grpSpLocks noChangeAspect="1"/>
                </p:cNvGrpSpPr>
                <p:nvPr/>
              </p:nvGrpSpPr>
              <p:grpSpPr bwMode="auto">
                <a:xfrm>
                  <a:off x="11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46" name="AutoShape 6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7" name="AutoShape 6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8" name="AutoShape 6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9" name="AutoShape 6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0" name="AutoShape 6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1" name="AutoShape 6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2" name="AutoShape 6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3" name="AutoShape 6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4" name="AutoShape 6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5" name="AutoShape 6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6" name="AutoShape 6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7" name="AutoShape 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58" name="Group 626"/>
                <p:cNvGrpSpPr>
                  <a:grpSpLocks noChangeAspect="1"/>
                </p:cNvGrpSpPr>
                <p:nvPr/>
              </p:nvGrpSpPr>
              <p:grpSpPr bwMode="auto">
                <a:xfrm>
                  <a:off x="166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059" name="AutoShape 6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0" name="AutoShape 6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1" name="AutoShape 6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2" name="AutoShape 6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3" name="AutoShape 6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4" name="AutoShape 6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5" name="AutoShape 6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6" name="AutoShape 6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7" name="AutoShape 6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8" name="AutoShape 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9" name="AutoShape 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0" name="AutoShape 6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71" name="Group 639"/>
                <p:cNvGrpSpPr>
                  <a:grpSpLocks noChangeAspect="1"/>
                </p:cNvGrpSpPr>
                <p:nvPr/>
              </p:nvGrpSpPr>
              <p:grpSpPr bwMode="auto">
                <a:xfrm>
                  <a:off x="21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072" name="AutoShape 6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3" name="AutoShape 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4" name="AutoShape 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5" name="AutoShape 6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6" name="AutoShape 6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7" name="AutoShape 6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8" name="AutoShape 6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9" name="AutoShape 6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0" name="AutoShape 6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1" name="AutoShape 6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2" name="AutoShape 6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3" name="AutoShape 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84" name="Group 652"/>
                <p:cNvGrpSpPr>
                  <a:grpSpLocks noChangeAspect="1"/>
                </p:cNvGrpSpPr>
                <p:nvPr/>
              </p:nvGrpSpPr>
              <p:grpSpPr bwMode="auto">
                <a:xfrm>
                  <a:off x="263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85" name="AutoShape 6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6" name="AutoShape 6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7" name="AutoShape 6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8" name="AutoShape 6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9" name="AutoShape 6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0" name="AutoShape 6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1" name="AutoShape 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2" name="AutoShape 6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3" name="AutoShape 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4" name="AutoShape 6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5" name="AutoShape 6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6" name="AutoShape 6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97" name="Group 665"/>
                <p:cNvGrpSpPr>
                  <a:grpSpLocks noChangeAspect="1"/>
                </p:cNvGrpSpPr>
                <p:nvPr/>
              </p:nvGrpSpPr>
              <p:grpSpPr bwMode="auto">
                <a:xfrm>
                  <a:off x="31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98" name="AutoShape 6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9" name="AutoShape 6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0" name="AutoShape 6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1" name="AutoShape 6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2" name="AutoShape 6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3" name="AutoShape 6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4" name="AutoShape 6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5" name="AutoShape 6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6" name="AutoShape 6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7" name="AutoShape 6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8" name="AutoShape 6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9" name="AutoShape 6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110" name="Group 678"/>
                <p:cNvGrpSpPr>
                  <a:grpSpLocks noChangeAspect="1"/>
                </p:cNvGrpSpPr>
                <p:nvPr/>
              </p:nvGrpSpPr>
              <p:grpSpPr bwMode="auto">
                <a:xfrm>
                  <a:off x="45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111" name="AutoShape 6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2" name="AutoShape 6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3" name="AutoShape 6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4" name="AutoShape 6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5" name="AutoShape 6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6" name="AutoShape 6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7" name="AutoShape 6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8" name="AutoShape 6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9" name="AutoShape 6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0" name="AutoShape 6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1" name="AutoShape 6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2" name="AutoShape 6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123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50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124" name="AutoShape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5" name="AutoShape 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6" name="AutoShape 6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7" name="AutoShape 6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8" name="AutoShape 6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9" name="AutoShape 6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0" name="AutoShape 6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1" name="AutoShape 6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2" name="AutoShape 7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3" name="AutoShape 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4" name="AutoShape 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5" name="AutoShap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136" name="Group 704"/>
                <p:cNvGrpSpPr>
                  <a:grpSpLocks noChangeAspect="1"/>
                </p:cNvGrpSpPr>
                <p:nvPr/>
              </p:nvGrpSpPr>
              <p:grpSpPr bwMode="auto">
                <a:xfrm>
                  <a:off x="548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137" name="AutoShape 7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8" name="AutoShape 7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9" name="AutoShape 7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0" name="AutoShape 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1" name="AutoShape 7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2" name="AutoShape 7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3" name="AutoShape 7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4" name="AutoShape 7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5" name="AutoShape 7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6" name="AutoShape 7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7" name="AutoShape 7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8" name="AutoShape 7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149" name="Group 717"/>
                <p:cNvGrpSpPr>
                  <a:grpSpLocks noChangeAspect="1"/>
                </p:cNvGrpSpPr>
                <p:nvPr/>
              </p:nvGrpSpPr>
              <p:grpSpPr bwMode="auto">
                <a:xfrm>
                  <a:off x="595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150" name="AutoShape 7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1" name="AutoShape 7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2" name="AutoShape 7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3" name="AutoShape 7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4" name="AutoShape 7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5" name="AutoShape 7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6" name="AutoShape 7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7" name="AutoShape 7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8" name="AutoShape 7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9" name="AutoShape 7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60" name="AutoShape 7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61" name="AutoShape 7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19162" name="Group 730"/>
          <p:cNvGrpSpPr>
            <a:grpSpLocks/>
          </p:cNvGrpSpPr>
          <p:nvPr/>
        </p:nvGrpSpPr>
        <p:grpSpPr bwMode="auto">
          <a:xfrm>
            <a:off x="4576763" y="2286000"/>
            <a:ext cx="152400" cy="2362200"/>
            <a:chOff x="4944" y="1584"/>
            <a:chExt cx="96" cy="1488"/>
          </a:xfrm>
        </p:grpSpPr>
        <p:sp>
          <p:nvSpPr>
            <p:cNvPr id="19163" name="Oval 731"/>
            <p:cNvSpPr>
              <a:spLocks noChangeArrowheads="1"/>
            </p:cNvSpPr>
            <p:nvPr/>
          </p:nvSpPr>
          <p:spPr bwMode="auto">
            <a:xfrm>
              <a:off x="4944" y="15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4" name="Oval 732"/>
            <p:cNvSpPr>
              <a:spLocks noChangeArrowheads="1"/>
            </p:cNvSpPr>
            <p:nvPr/>
          </p:nvSpPr>
          <p:spPr bwMode="auto">
            <a:xfrm>
              <a:off x="4992" y="19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5" name="Oval 733"/>
            <p:cNvSpPr>
              <a:spLocks noChangeArrowheads="1"/>
            </p:cNvSpPr>
            <p:nvPr/>
          </p:nvSpPr>
          <p:spPr bwMode="auto">
            <a:xfrm>
              <a:off x="4992" y="23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6" name="Oval 734"/>
            <p:cNvSpPr>
              <a:spLocks noChangeArrowheads="1"/>
            </p:cNvSpPr>
            <p:nvPr/>
          </p:nvSpPr>
          <p:spPr bwMode="auto">
            <a:xfrm>
              <a:off x="4992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7" name="Oval 735"/>
            <p:cNvSpPr>
              <a:spLocks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8" name="Oval 736"/>
            <p:cNvSpPr>
              <a:spLocks noChangeArrowheads="1"/>
            </p:cNvSpPr>
            <p:nvPr/>
          </p:nvSpPr>
          <p:spPr bwMode="auto">
            <a:xfrm>
              <a:off x="4944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9" name="Oval 737"/>
            <p:cNvSpPr>
              <a:spLocks noChangeArrowheads="1"/>
            </p:cNvSpPr>
            <p:nvPr/>
          </p:nvSpPr>
          <p:spPr bwMode="auto">
            <a:xfrm>
              <a:off x="4992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70" name="Oval 738"/>
            <p:cNvSpPr>
              <a:spLocks noChangeArrowheads="1"/>
            </p:cNvSpPr>
            <p:nvPr/>
          </p:nvSpPr>
          <p:spPr bwMode="auto">
            <a:xfrm>
              <a:off x="4944" y="26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71" name="Oval 739"/>
            <p:cNvSpPr>
              <a:spLocks noChangeArrowheads="1"/>
            </p:cNvSpPr>
            <p:nvPr/>
          </p:nvSpPr>
          <p:spPr bwMode="auto">
            <a:xfrm>
              <a:off x="4992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72" name="Oval 740"/>
            <p:cNvSpPr>
              <a:spLocks noChangeArrowheads="1"/>
            </p:cNvSpPr>
            <p:nvPr/>
          </p:nvSpPr>
          <p:spPr bwMode="auto">
            <a:xfrm>
              <a:off x="4992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73" name="Oval 741"/>
            <p:cNvSpPr>
              <a:spLocks noChangeArrowheads="1"/>
            </p:cNvSpPr>
            <p:nvPr/>
          </p:nvSpPr>
          <p:spPr bwMode="auto">
            <a:xfrm>
              <a:off x="4944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174" name="Group 742"/>
          <p:cNvGrpSpPr>
            <a:grpSpLocks/>
          </p:cNvGrpSpPr>
          <p:nvPr/>
        </p:nvGrpSpPr>
        <p:grpSpPr bwMode="auto">
          <a:xfrm>
            <a:off x="4648200" y="838200"/>
            <a:ext cx="14288" cy="5570538"/>
            <a:chOff x="5232" y="288"/>
            <a:chExt cx="9" cy="3509"/>
          </a:xfrm>
        </p:grpSpPr>
        <p:grpSp>
          <p:nvGrpSpPr>
            <p:cNvPr id="19175" name="Group 743"/>
            <p:cNvGrpSpPr>
              <a:grpSpLocks/>
            </p:cNvGrpSpPr>
            <p:nvPr/>
          </p:nvGrpSpPr>
          <p:grpSpPr bwMode="auto">
            <a:xfrm>
              <a:off x="5232" y="288"/>
              <a:ext cx="9" cy="3178"/>
              <a:chOff x="4896" y="384"/>
              <a:chExt cx="9" cy="3178"/>
            </a:xfrm>
          </p:grpSpPr>
          <p:sp>
            <p:nvSpPr>
              <p:cNvPr id="19176" name="Line 744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4896" y="384"/>
                <a:ext cx="5" cy="4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77" name="Line 745"/>
              <p:cNvSpPr>
                <a:spLocks noChangeAspect="1" noChangeShapeType="1"/>
              </p:cNvSpPr>
              <p:nvPr/>
            </p:nvSpPr>
            <p:spPr bwMode="auto">
              <a:xfrm>
                <a:off x="4901" y="864"/>
                <a:ext cx="0" cy="47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78" name="Line 746"/>
              <p:cNvSpPr>
                <a:spLocks noChangeAspect="1" noChangeShapeType="1"/>
              </p:cNvSpPr>
              <p:nvPr/>
            </p:nvSpPr>
            <p:spPr bwMode="auto">
              <a:xfrm>
                <a:off x="4896" y="1370"/>
                <a:ext cx="9" cy="159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79" name="Line 747"/>
              <p:cNvSpPr>
                <a:spLocks noChangeAspect="1" noChangeShapeType="1"/>
              </p:cNvSpPr>
              <p:nvPr/>
            </p:nvSpPr>
            <p:spPr bwMode="auto">
              <a:xfrm>
                <a:off x="4905" y="2955"/>
                <a:ext cx="0" cy="60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180" name="Line 748"/>
            <p:cNvSpPr>
              <a:spLocks noChangeAspect="1" noChangeShapeType="1"/>
            </p:cNvSpPr>
            <p:nvPr/>
          </p:nvSpPr>
          <p:spPr bwMode="auto">
            <a:xfrm>
              <a:off x="5232" y="3504"/>
              <a:ext cx="0" cy="29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181" name="Group 749"/>
          <p:cNvGrpSpPr>
            <a:grpSpLocks noChangeAspect="1"/>
          </p:cNvGrpSpPr>
          <p:nvPr/>
        </p:nvGrpSpPr>
        <p:grpSpPr bwMode="auto">
          <a:xfrm rot="10800000">
            <a:off x="4516438" y="2362200"/>
            <a:ext cx="252412" cy="2632075"/>
            <a:chOff x="1049" y="395"/>
            <a:chExt cx="35" cy="150"/>
          </a:xfrm>
        </p:grpSpPr>
        <p:grpSp>
          <p:nvGrpSpPr>
            <p:cNvPr id="19182" name="Group 750"/>
            <p:cNvGrpSpPr>
              <a:grpSpLocks noChangeAspect="1"/>
            </p:cNvGrpSpPr>
            <p:nvPr/>
          </p:nvGrpSpPr>
          <p:grpSpPr bwMode="auto">
            <a:xfrm>
              <a:off x="1056" y="395"/>
              <a:ext cx="20" cy="88"/>
              <a:chOff x="188" y="187"/>
              <a:chExt cx="20" cy="88"/>
            </a:xfrm>
          </p:grpSpPr>
          <p:sp>
            <p:nvSpPr>
              <p:cNvPr id="19183" name="Line 751"/>
              <p:cNvSpPr>
                <a:spLocks noChangeAspect="1" noChangeShapeType="1"/>
              </p:cNvSpPr>
              <p:nvPr/>
            </p:nvSpPr>
            <p:spPr bwMode="auto">
              <a:xfrm flipV="1">
                <a:off x="196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4" name="Line 7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5" name="Line 753"/>
              <p:cNvSpPr>
                <a:spLocks noChangeAspect="1" noChangeShapeType="1"/>
              </p:cNvSpPr>
              <p:nvPr/>
            </p:nvSpPr>
            <p:spPr bwMode="auto">
              <a:xfrm flipV="1">
                <a:off x="193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6" name="Line 7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97"/>
                <a:ext cx="6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7" name="Line 755"/>
              <p:cNvSpPr>
                <a:spLocks noChangeAspect="1" noChangeShapeType="1"/>
              </p:cNvSpPr>
              <p:nvPr/>
            </p:nvSpPr>
            <p:spPr bwMode="auto">
              <a:xfrm flipV="1">
                <a:off x="189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8" name="Line 756"/>
              <p:cNvSpPr>
                <a:spLocks noChangeAspect="1" noChangeShapeType="1"/>
              </p:cNvSpPr>
              <p:nvPr/>
            </p:nvSpPr>
            <p:spPr bwMode="auto">
              <a:xfrm flipV="1">
                <a:off x="190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9" name="Line 757"/>
              <p:cNvSpPr>
                <a:spLocks noChangeAspect="1" noChangeShapeType="1"/>
              </p:cNvSpPr>
              <p:nvPr/>
            </p:nvSpPr>
            <p:spPr bwMode="auto">
              <a:xfrm>
                <a:off x="191" y="187"/>
                <a:ext cx="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0" name="Line 758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1" name="Line 759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2" name="Line 760"/>
              <p:cNvSpPr>
                <a:spLocks noChangeAspect="1" noChangeShapeType="1"/>
              </p:cNvSpPr>
              <p:nvPr/>
            </p:nvSpPr>
            <p:spPr bwMode="auto">
              <a:xfrm flipV="1">
                <a:off x="202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3" name="Line 7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4" name="Line 762"/>
              <p:cNvSpPr>
                <a:spLocks noChangeAspect="1" noChangeShapeType="1"/>
              </p:cNvSpPr>
              <p:nvPr/>
            </p:nvSpPr>
            <p:spPr bwMode="auto">
              <a:xfrm flipV="1">
                <a:off x="200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5" name="Line 763"/>
              <p:cNvSpPr>
                <a:spLocks noChangeAspect="1" noChangeShapeType="1"/>
              </p:cNvSpPr>
              <p:nvPr/>
            </p:nvSpPr>
            <p:spPr bwMode="auto">
              <a:xfrm flipV="1">
                <a:off x="202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6" name="Line 764"/>
              <p:cNvSpPr>
                <a:spLocks noChangeAspect="1" noChangeShapeType="1"/>
              </p:cNvSpPr>
              <p:nvPr/>
            </p:nvSpPr>
            <p:spPr bwMode="auto">
              <a:xfrm flipV="1">
                <a:off x="203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7" name="Line 765"/>
              <p:cNvSpPr>
                <a:spLocks noChangeAspect="1" noChangeShapeType="1"/>
              </p:cNvSpPr>
              <p:nvPr/>
            </p:nvSpPr>
            <p:spPr bwMode="auto">
              <a:xfrm flipV="1">
                <a:off x="203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8" name="Line 766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5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9" name="Line 767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0" name="Line 768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1" name="Line 7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2" name="Line 770"/>
              <p:cNvSpPr>
                <a:spLocks noChangeAspect="1" noChangeShapeType="1"/>
              </p:cNvSpPr>
              <p:nvPr/>
            </p:nvSpPr>
            <p:spPr bwMode="auto">
              <a:xfrm flipV="1">
                <a:off x="197" y="209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3" name="Line 771"/>
              <p:cNvSpPr>
                <a:spLocks noChangeAspect="1" noChangeShapeType="1"/>
              </p:cNvSpPr>
              <p:nvPr/>
            </p:nvSpPr>
            <p:spPr bwMode="auto">
              <a:xfrm flipV="1">
                <a:off x="202" y="20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4" name="Line 7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5" name="Line 773"/>
              <p:cNvSpPr>
                <a:spLocks noChangeAspect="1" noChangeShapeType="1"/>
              </p:cNvSpPr>
              <p:nvPr/>
            </p:nvSpPr>
            <p:spPr bwMode="auto">
              <a:xfrm flipV="1">
                <a:off x="201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6" name="Line 774"/>
              <p:cNvSpPr>
                <a:spLocks noChangeAspect="1" noChangeShapeType="1"/>
              </p:cNvSpPr>
              <p:nvPr/>
            </p:nvSpPr>
            <p:spPr bwMode="auto">
              <a:xfrm flipV="1">
                <a:off x="203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7" name="Line 775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8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8" name="Line 776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9" name="Line 7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0" name="Line 778"/>
              <p:cNvSpPr>
                <a:spLocks noChangeAspect="1" noChangeShapeType="1"/>
              </p:cNvSpPr>
              <p:nvPr/>
            </p:nvSpPr>
            <p:spPr bwMode="auto">
              <a:xfrm flipV="1">
                <a:off x="196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1" name="Line 779"/>
              <p:cNvSpPr>
                <a:spLocks noChangeAspect="1" noChangeShapeType="1"/>
              </p:cNvSpPr>
              <p:nvPr/>
            </p:nvSpPr>
            <p:spPr bwMode="auto">
              <a:xfrm flipV="1">
                <a:off x="196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2" name="Line 7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3" name="Line 781"/>
              <p:cNvSpPr>
                <a:spLocks noChangeAspect="1" noChangeShapeType="1"/>
              </p:cNvSpPr>
              <p:nvPr/>
            </p:nvSpPr>
            <p:spPr bwMode="auto">
              <a:xfrm flipV="1">
                <a:off x="197" y="197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4" name="Line 7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0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5" name="Line 783"/>
              <p:cNvSpPr>
                <a:spLocks noChangeAspect="1" noChangeShapeType="1"/>
              </p:cNvSpPr>
              <p:nvPr/>
            </p:nvSpPr>
            <p:spPr bwMode="auto">
              <a:xfrm flipV="1">
                <a:off x="197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6" name="Line 784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7" name="Line 785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8" name="Line 786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9" name="Line 7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0" name="Line 788"/>
              <p:cNvSpPr>
                <a:spLocks noChangeAspect="1" noChangeShapeType="1"/>
              </p:cNvSpPr>
              <p:nvPr/>
            </p:nvSpPr>
            <p:spPr bwMode="auto">
              <a:xfrm flipV="1">
                <a:off x="194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1" name="Line 7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2" name="Line 790"/>
              <p:cNvSpPr>
                <a:spLocks noChangeAspect="1" noChangeShapeType="1"/>
              </p:cNvSpPr>
              <p:nvPr/>
            </p:nvSpPr>
            <p:spPr bwMode="auto">
              <a:xfrm flipV="1">
                <a:off x="190" y="19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3" name="Line 7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9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4" name="Line 7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5" name="Line 793"/>
              <p:cNvSpPr>
                <a:spLocks noChangeAspect="1" noChangeShapeType="1"/>
              </p:cNvSpPr>
              <p:nvPr/>
            </p:nvSpPr>
            <p:spPr bwMode="auto">
              <a:xfrm>
                <a:off x="188" y="187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6" name="Line 794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7" name="Line 795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8" name="Line 7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9" name="Line 797"/>
              <p:cNvSpPr>
                <a:spLocks noChangeAspect="1" noChangeShapeType="1"/>
              </p:cNvSpPr>
              <p:nvPr/>
            </p:nvSpPr>
            <p:spPr bwMode="auto">
              <a:xfrm flipV="1">
                <a:off x="199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0" name="Line 798"/>
              <p:cNvSpPr>
                <a:spLocks noChangeAspect="1" noChangeShapeType="1"/>
              </p:cNvSpPr>
              <p:nvPr/>
            </p:nvSpPr>
            <p:spPr bwMode="auto">
              <a:xfrm flipV="1">
                <a:off x="203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1" name="Line 7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2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2" name="Line 800"/>
              <p:cNvSpPr>
                <a:spLocks noChangeAspect="1" noChangeShapeType="1"/>
              </p:cNvSpPr>
              <p:nvPr/>
            </p:nvSpPr>
            <p:spPr bwMode="auto">
              <a:xfrm flipV="1">
                <a:off x="202" y="19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3" name="Line 801"/>
              <p:cNvSpPr>
                <a:spLocks noChangeAspect="1" noChangeShapeType="1"/>
              </p:cNvSpPr>
              <p:nvPr/>
            </p:nvSpPr>
            <p:spPr bwMode="auto">
              <a:xfrm flipV="1">
                <a:off x="206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4" name="Line 802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5" name="Line 80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6" name="Line 804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7" name="Line 805"/>
              <p:cNvSpPr>
                <a:spLocks noChangeAspect="1" noChangeShapeType="1"/>
              </p:cNvSpPr>
              <p:nvPr/>
            </p:nvSpPr>
            <p:spPr bwMode="auto">
              <a:xfrm flipV="1">
                <a:off x="199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8" name="Line 806"/>
              <p:cNvSpPr>
                <a:spLocks noChangeAspect="1" noChangeShapeType="1"/>
              </p:cNvSpPr>
              <p:nvPr/>
            </p:nvSpPr>
            <p:spPr bwMode="auto">
              <a:xfrm flipV="1">
                <a:off x="200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9" name="Line 807"/>
              <p:cNvSpPr>
                <a:spLocks noChangeAspect="1" noChangeShapeType="1"/>
              </p:cNvSpPr>
              <p:nvPr/>
            </p:nvSpPr>
            <p:spPr bwMode="auto">
              <a:xfrm flipV="1">
                <a:off x="202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0" name="Line 8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1" name="Line 809"/>
              <p:cNvSpPr>
                <a:spLocks noChangeAspect="1" noChangeShapeType="1"/>
              </p:cNvSpPr>
              <p:nvPr/>
            </p:nvSpPr>
            <p:spPr bwMode="auto">
              <a:xfrm flipV="1">
                <a:off x="198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2" name="Line 810"/>
              <p:cNvSpPr>
                <a:spLocks noChangeAspect="1" noChangeShapeType="1"/>
              </p:cNvSpPr>
              <p:nvPr/>
            </p:nvSpPr>
            <p:spPr bwMode="auto">
              <a:xfrm flipV="1">
                <a:off x="199" y="187"/>
                <a:ext cx="4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3" name="Line 811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5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4" name="Line 812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5" name="Line 813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6" name="Line 8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7" name="Line 8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8" name="Line 816"/>
              <p:cNvSpPr>
                <a:spLocks noChangeAspect="1" noChangeShapeType="1"/>
              </p:cNvSpPr>
              <p:nvPr/>
            </p:nvSpPr>
            <p:spPr bwMode="auto">
              <a:xfrm flipV="1">
                <a:off x="193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9" name="Line 8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0" name="Line 818"/>
              <p:cNvSpPr>
                <a:spLocks noChangeAspect="1" noChangeShapeType="1"/>
              </p:cNvSpPr>
              <p:nvPr/>
            </p:nvSpPr>
            <p:spPr bwMode="auto">
              <a:xfrm flipV="1">
                <a:off x="191" y="190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1" name="Line 8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187"/>
                <a:ext cx="5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2" name="Line 820"/>
              <p:cNvSpPr>
                <a:spLocks noChangeAspect="1" noChangeShapeType="1"/>
              </p:cNvSpPr>
              <p:nvPr/>
            </p:nvSpPr>
            <p:spPr bwMode="auto">
              <a:xfrm>
                <a:off x="191" y="187"/>
                <a:ext cx="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3" name="Line 821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4" name="Line 822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5" name="Line 8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1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6" name="Line 824"/>
              <p:cNvSpPr>
                <a:spLocks noChangeAspect="1" noChangeShapeType="1"/>
              </p:cNvSpPr>
              <p:nvPr/>
            </p:nvSpPr>
            <p:spPr bwMode="auto">
              <a:xfrm flipV="1">
                <a:off x="196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7" name="Line 825"/>
              <p:cNvSpPr>
                <a:spLocks noChangeAspect="1" noChangeShapeType="1"/>
              </p:cNvSpPr>
              <p:nvPr/>
            </p:nvSpPr>
            <p:spPr bwMode="auto">
              <a:xfrm flipV="1">
                <a:off x="196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8" name="Line 8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9" name="Line 827"/>
              <p:cNvSpPr>
                <a:spLocks noChangeAspect="1" noChangeShapeType="1"/>
              </p:cNvSpPr>
              <p:nvPr/>
            </p:nvSpPr>
            <p:spPr bwMode="auto">
              <a:xfrm flipV="1">
                <a:off x="194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0" name="Line 8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1" name="Line 829"/>
              <p:cNvSpPr>
                <a:spLocks noChangeAspect="1" noChangeShapeType="1"/>
              </p:cNvSpPr>
              <p:nvPr/>
            </p:nvSpPr>
            <p:spPr bwMode="auto">
              <a:xfrm>
                <a:off x="193" y="187"/>
                <a:ext cx="5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2" name="Line 830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3" name="Line 8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4" name="Line 832"/>
              <p:cNvSpPr>
                <a:spLocks noChangeAspect="1" noChangeShapeType="1"/>
              </p:cNvSpPr>
              <p:nvPr/>
            </p:nvSpPr>
            <p:spPr bwMode="auto">
              <a:xfrm flipV="1">
                <a:off x="197" y="21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5" name="Line 833"/>
              <p:cNvSpPr>
                <a:spLocks noChangeAspect="1" noChangeShapeType="1"/>
              </p:cNvSpPr>
              <p:nvPr/>
            </p:nvSpPr>
            <p:spPr bwMode="auto">
              <a:xfrm flipV="1">
                <a:off x="199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6" name="Line 8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7" name="Line 8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8" name="Line 836"/>
              <p:cNvSpPr>
                <a:spLocks noChangeAspect="1" noChangeShapeType="1"/>
              </p:cNvSpPr>
              <p:nvPr/>
            </p:nvSpPr>
            <p:spPr bwMode="auto">
              <a:xfrm flipV="1">
                <a:off x="197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9" name="Line 8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0" name="Line 838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1" name="Line 839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2" name="Line 840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3" name="Line 8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4" name="Line 8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5" name="Line 843"/>
              <p:cNvSpPr>
                <a:spLocks noChangeAspect="1" noChangeShapeType="1"/>
              </p:cNvSpPr>
              <p:nvPr/>
            </p:nvSpPr>
            <p:spPr bwMode="auto">
              <a:xfrm flipV="1">
                <a:off x="196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6" name="Line 8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7" name="Line 8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8" name="Line 846"/>
              <p:cNvSpPr>
                <a:spLocks noChangeAspect="1" noChangeShapeType="1"/>
              </p:cNvSpPr>
              <p:nvPr/>
            </p:nvSpPr>
            <p:spPr bwMode="auto">
              <a:xfrm flipV="1">
                <a:off x="194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9" name="Line 847"/>
              <p:cNvSpPr>
                <a:spLocks noChangeAspect="1" noChangeShapeType="1"/>
              </p:cNvSpPr>
              <p:nvPr/>
            </p:nvSpPr>
            <p:spPr bwMode="auto">
              <a:xfrm>
                <a:off x="196" y="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0" name="Line 848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1" name="Line 849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2" name="Line 850"/>
              <p:cNvSpPr>
                <a:spLocks noChangeAspect="1" noChangeShapeType="1"/>
              </p:cNvSpPr>
              <p:nvPr/>
            </p:nvSpPr>
            <p:spPr bwMode="auto">
              <a:xfrm flipV="1">
                <a:off x="198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3" name="Line 8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4" name="Line 852"/>
              <p:cNvSpPr>
                <a:spLocks noChangeAspect="1" noChangeShapeType="1"/>
              </p:cNvSpPr>
              <p:nvPr/>
            </p:nvSpPr>
            <p:spPr bwMode="auto">
              <a:xfrm flipV="1">
                <a:off x="194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5" name="Line 853"/>
              <p:cNvSpPr>
                <a:spLocks noChangeAspect="1" noChangeShapeType="1"/>
              </p:cNvSpPr>
              <p:nvPr/>
            </p:nvSpPr>
            <p:spPr bwMode="auto">
              <a:xfrm flipV="1">
                <a:off x="196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6" name="Line 854"/>
              <p:cNvSpPr>
                <a:spLocks noChangeAspect="1" noChangeShapeType="1"/>
              </p:cNvSpPr>
              <p:nvPr/>
            </p:nvSpPr>
            <p:spPr bwMode="auto">
              <a:xfrm flipV="1">
                <a:off x="197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7" name="Line 855"/>
              <p:cNvSpPr>
                <a:spLocks noChangeAspect="1" noChangeShapeType="1"/>
              </p:cNvSpPr>
              <p:nvPr/>
            </p:nvSpPr>
            <p:spPr bwMode="auto">
              <a:xfrm flipV="1">
                <a:off x="199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8" name="Line 856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9" name="Line 857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0" name="Line 858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1" name="Line 859"/>
              <p:cNvSpPr>
                <a:spLocks noChangeAspect="1" noChangeShapeType="1"/>
              </p:cNvSpPr>
              <p:nvPr/>
            </p:nvSpPr>
            <p:spPr bwMode="auto">
              <a:xfrm flipV="1">
                <a:off x="199" y="21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2" name="Line 8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3" name="Line 861"/>
              <p:cNvSpPr>
                <a:spLocks noChangeAspect="1" noChangeShapeType="1"/>
              </p:cNvSpPr>
              <p:nvPr/>
            </p:nvSpPr>
            <p:spPr bwMode="auto">
              <a:xfrm flipV="1">
                <a:off x="200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4" name="Line 8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7"/>
                <a:ext cx="8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5" name="Line 863"/>
              <p:cNvSpPr>
                <a:spLocks noChangeAspect="1" noChangeShapeType="1"/>
              </p:cNvSpPr>
              <p:nvPr/>
            </p:nvSpPr>
            <p:spPr bwMode="auto">
              <a:xfrm flipV="1">
                <a:off x="196" y="190"/>
                <a:ext cx="7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6" name="Line 8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7" name="Line 865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8" name="Line 866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9" name="Line 867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0" name="Line 868"/>
              <p:cNvSpPr>
                <a:spLocks noChangeAspect="1" noChangeShapeType="1"/>
              </p:cNvSpPr>
              <p:nvPr/>
            </p:nvSpPr>
            <p:spPr bwMode="auto">
              <a:xfrm flipV="1">
                <a:off x="198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1" name="Line 869"/>
              <p:cNvSpPr>
                <a:spLocks noChangeAspect="1" noChangeShapeType="1"/>
              </p:cNvSpPr>
              <p:nvPr/>
            </p:nvSpPr>
            <p:spPr bwMode="auto">
              <a:xfrm flipV="1">
                <a:off x="201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2" name="Line 8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203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3" name="Line 871"/>
              <p:cNvSpPr>
                <a:spLocks noChangeAspect="1" noChangeShapeType="1"/>
              </p:cNvSpPr>
              <p:nvPr/>
            </p:nvSpPr>
            <p:spPr bwMode="auto">
              <a:xfrm flipV="1">
                <a:off x="200" y="19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4" name="Line 872"/>
              <p:cNvSpPr>
                <a:spLocks noChangeAspect="1" noChangeShapeType="1"/>
              </p:cNvSpPr>
              <p:nvPr/>
            </p:nvSpPr>
            <p:spPr bwMode="auto">
              <a:xfrm flipV="1">
                <a:off x="203" y="19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5" name="Line 873"/>
              <p:cNvSpPr>
                <a:spLocks noChangeAspect="1" noChangeShapeType="1"/>
              </p:cNvSpPr>
              <p:nvPr/>
            </p:nvSpPr>
            <p:spPr bwMode="auto">
              <a:xfrm flipV="1">
                <a:off x="207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6" name="Line 874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7" name="Line 875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8" name="Line 8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9" name="Line 877"/>
              <p:cNvSpPr>
                <a:spLocks noChangeAspect="1" noChangeShapeType="1"/>
              </p:cNvSpPr>
              <p:nvPr/>
            </p:nvSpPr>
            <p:spPr bwMode="auto">
              <a:xfrm flipV="1">
                <a:off x="197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0" name="Line 878"/>
              <p:cNvSpPr>
                <a:spLocks noChangeAspect="1" noChangeShapeType="1"/>
              </p:cNvSpPr>
              <p:nvPr/>
            </p:nvSpPr>
            <p:spPr bwMode="auto">
              <a:xfrm flipV="1">
                <a:off x="197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1" name="Line 879"/>
              <p:cNvSpPr>
                <a:spLocks noChangeAspect="1" noChangeShapeType="1"/>
              </p:cNvSpPr>
              <p:nvPr/>
            </p:nvSpPr>
            <p:spPr bwMode="auto">
              <a:xfrm flipV="1">
                <a:off x="199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2" name="Line 8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97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3" name="Line 881"/>
              <p:cNvSpPr>
                <a:spLocks noChangeAspect="1" noChangeShapeType="1"/>
              </p:cNvSpPr>
              <p:nvPr/>
            </p:nvSpPr>
            <p:spPr bwMode="auto">
              <a:xfrm flipV="1">
                <a:off x="198" y="190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4" name="Line 882"/>
              <p:cNvSpPr>
                <a:spLocks noChangeAspect="1" noChangeShapeType="1"/>
              </p:cNvSpPr>
              <p:nvPr/>
            </p:nvSpPr>
            <p:spPr bwMode="auto">
              <a:xfrm flipV="1">
                <a:off x="201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5" name="Line 883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6" name="Line 884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7" name="Line 885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8" name="Line 886"/>
              <p:cNvSpPr>
                <a:spLocks noChangeAspect="1" noChangeShapeType="1"/>
              </p:cNvSpPr>
              <p:nvPr/>
            </p:nvSpPr>
            <p:spPr bwMode="auto">
              <a:xfrm flipV="1">
                <a:off x="198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9" name="Line 8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0" name="Line 888"/>
              <p:cNvSpPr>
                <a:spLocks noChangeAspect="1" noChangeShapeType="1"/>
              </p:cNvSpPr>
              <p:nvPr/>
            </p:nvSpPr>
            <p:spPr bwMode="auto">
              <a:xfrm flipV="1">
                <a:off x="196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1" name="Line 8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2" name="Line 8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3" name="Line 891"/>
              <p:cNvSpPr>
                <a:spLocks noChangeAspect="1" noChangeShapeType="1"/>
              </p:cNvSpPr>
              <p:nvPr/>
            </p:nvSpPr>
            <p:spPr bwMode="auto">
              <a:xfrm flipV="1">
                <a:off x="193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4" name="Line 892"/>
              <p:cNvSpPr>
                <a:spLocks noChangeAspect="1" noChangeShapeType="1"/>
              </p:cNvSpPr>
              <p:nvPr/>
            </p:nvSpPr>
            <p:spPr bwMode="auto">
              <a:xfrm>
                <a:off x="196" y="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5" name="Line 89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6" name="Line 8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7" name="Line 8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8" name="Line 896"/>
              <p:cNvSpPr>
                <a:spLocks noChangeAspect="1" noChangeShapeType="1"/>
              </p:cNvSpPr>
              <p:nvPr/>
            </p:nvSpPr>
            <p:spPr bwMode="auto">
              <a:xfrm flipV="1">
                <a:off x="193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9" name="Line 8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0" name="Line 898"/>
              <p:cNvSpPr>
                <a:spLocks noChangeAspect="1" noChangeShapeType="1"/>
              </p:cNvSpPr>
              <p:nvPr/>
            </p:nvSpPr>
            <p:spPr bwMode="auto">
              <a:xfrm flipV="1">
                <a:off x="190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1" name="Line 8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2" name="Line 9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3" name="Line 901"/>
              <p:cNvSpPr>
                <a:spLocks noChangeAspect="1" noChangeShapeType="1"/>
              </p:cNvSpPr>
              <p:nvPr/>
            </p:nvSpPr>
            <p:spPr bwMode="auto">
              <a:xfrm>
                <a:off x="189" y="187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4" name="Line 902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5" name="Line 9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6" name="Line 904"/>
              <p:cNvSpPr>
                <a:spLocks noChangeAspect="1" noChangeShapeType="1"/>
              </p:cNvSpPr>
              <p:nvPr/>
            </p:nvSpPr>
            <p:spPr bwMode="auto">
              <a:xfrm flipV="1">
                <a:off x="196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7" name="Line 9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8" name="Line 906"/>
              <p:cNvSpPr>
                <a:spLocks noChangeAspect="1" noChangeShapeType="1"/>
              </p:cNvSpPr>
              <p:nvPr/>
            </p:nvSpPr>
            <p:spPr bwMode="auto">
              <a:xfrm flipV="1">
                <a:off x="195" y="203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9" name="Line 9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0" name="Line 908"/>
              <p:cNvSpPr>
                <a:spLocks noChangeAspect="1" noChangeShapeType="1"/>
              </p:cNvSpPr>
              <p:nvPr/>
            </p:nvSpPr>
            <p:spPr bwMode="auto">
              <a:xfrm flipV="1">
                <a:off x="196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1" name="Line 9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2" name="Line 910"/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3" name="Line 911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4" name="Line 912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5" name="Line 9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6" name="Line 914"/>
              <p:cNvSpPr>
                <a:spLocks noChangeAspect="1" noChangeShapeType="1"/>
              </p:cNvSpPr>
              <p:nvPr/>
            </p:nvSpPr>
            <p:spPr bwMode="auto">
              <a:xfrm flipV="1">
                <a:off x="196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7" name="Line 9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8" name="Line 916"/>
              <p:cNvSpPr>
                <a:spLocks noChangeAspect="1" noChangeShapeType="1"/>
              </p:cNvSpPr>
              <p:nvPr/>
            </p:nvSpPr>
            <p:spPr bwMode="auto">
              <a:xfrm flipV="1">
                <a:off x="199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9" name="Line 917"/>
              <p:cNvSpPr>
                <a:spLocks noChangeAspect="1" noChangeShapeType="1"/>
              </p:cNvSpPr>
              <p:nvPr/>
            </p:nvSpPr>
            <p:spPr bwMode="auto">
              <a:xfrm flipV="1">
                <a:off x="199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0" name="Line 9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1" name="Line 919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2" name="Line 920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3" name="Line 9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4" name="Line 9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5" name="Line 923"/>
              <p:cNvSpPr>
                <a:spLocks noChangeAspect="1" noChangeShapeType="1"/>
              </p:cNvSpPr>
              <p:nvPr/>
            </p:nvSpPr>
            <p:spPr bwMode="auto">
              <a:xfrm flipV="1">
                <a:off x="194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6" name="Line 924"/>
              <p:cNvSpPr>
                <a:spLocks noChangeAspect="1" noChangeShapeType="1"/>
              </p:cNvSpPr>
              <p:nvPr/>
            </p:nvSpPr>
            <p:spPr bwMode="auto">
              <a:xfrm flipV="1">
                <a:off x="197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7" name="Line 9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197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8" name="Line 926"/>
              <p:cNvSpPr>
                <a:spLocks noChangeAspect="1" noChangeShapeType="1"/>
              </p:cNvSpPr>
              <p:nvPr/>
            </p:nvSpPr>
            <p:spPr bwMode="auto">
              <a:xfrm flipV="1">
                <a:off x="193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9" name="Line 9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0" name="Line 928"/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1" name="Line 929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2" name="Line 9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2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3" name="Line 931"/>
              <p:cNvSpPr>
                <a:spLocks noChangeAspect="1" noChangeShapeType="1"/>
              </p:cNvSpPr>
              <p:nvPr/>
            </p:nvSpPr>
            <p:spPr bwMode="auto">
              <a:xfrm flipV="1">
                <a:off x="194" y="21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4" name="Line 932"/>
              <p:cNvSpPr>
                <a:spLocks noChangeAspect="1" noChangeShapeType="1"/>
              </p:cNvSpPr>
              <p:nvPr/>
            </p:nvSpPr>
            <p:spPr bwMode="auto">
              <a:xfrm flipV="1">
                <a:off x="198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5" name="Line 933"/>
              <p:cNvSpPr>
                <a:spLocks noChangeAspect="1" noChangeShapeType="1"/>
              </p:cNvSpPr>
              <p:nvPr/>
            </p:nvSpPr>
            <p:spPr bwMode="auto">
              <a:xfrm flipV="1">
                <a:off x="200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6" name="Line 9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7" name="Line 935"/>
              <p:cNvSpPr>
                <a:spLocks noChangeAspect="1" noChangeShapeType="1"/>
              </p:cNvSpPr>
              <p:nvPr/>
            </p:nvSpPr>
            <p:spPr bwMode="auto">
              <a:xfrm flipV="1">
                <a:off x="197" y="190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8" name="Line 9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9" name="Line 937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0" name="Line 938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1" name="Line 9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6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2" name="Line 940"/>
              <p:cNvSpPr>
                <a:spLocks noChangeAspect="1" noChangeShapeType="1"/>
              </p:cNvSpPr>
              <p:nvPr/>
            </p:nvSpPr>
            <p:spPr bwMode="auto">
              <a:xfrm flipV="1">
                <a:off x="197" y="26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3" name="Line 9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56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4" name="Line 942"/>
              <p:cNvSpPr>
                <a:spLocks noChangeAspect="1" noChangeShapeType="1"/>
              </p:cNvSpPr>
              <p:nvPr/>
            </p:nvSpPr>
            <p:spPr bwMode="auto">
              <a:xfrm flipV="1">
                <a:off x="196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5" name="Line 943"/>
              <p:cNvSpPr>
                <a:spLocks noChangeAspect="1" noChangeShapeType="1"/>
              </p:cNvSpPr>
              <p:nvPr/>
            </p:nvSpPr>
            <p:spPr bwMode="auto">
              <a:xfrm flipV="1">
                <a:off x="198" y="24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6" name="Line 944"/>
              <p:cNvSpPr>
                <a:spLocks noChangeAspect="1" noChangeShapeType="1"/>
              </p:cNvSpPr>
              <p:nvPr/>
            </p:nvSpPr>
            <p:spPr bwMode="auto">
              <a:xfrm flipV="1">
                <a:off x="199" y="237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7" name="Line 9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31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8" name="Line 946"/>
              <p:cNvSpPr>
                <a:spLocks noChangeAspect="1" noChangeShapeType="1"/>
              </p:cNvSpPr>
              <p:nvPr/>
            </p:nvSpPr>
            <p:spPr bwMode="auto">
              <a:xfrm flipV="1">
                <a:off x="195" y="225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9" name="Line 9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8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0" name="Line 948"/>
              <p:cNvSpPr>
                <a:spLocks noChangeAspect="1" noChangeShapeType="1"/>
              </p:cNvSpPr>
              <p:nvPr/>
            </p:nvSpPr>
            <p:spPr bwMode="auto">
              <a:xfrm flipV="1">
                <a:off x="197" y="21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1" name="Line 9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2" name="Line 9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383" name="Group 951"/>
            <p:cNvGrpSpPr>
              <a:grpSpLocks noChangeAspect="1"/>
            </p:cNvGrpSpPr>
            <p:nvPr/>
          </p:nvGrpSpPr>
          <p:grpSpPr bwMode="auto">
            <a:xfrm>
              <a:off x="1049" y="396"/>
              <a:ext cx="35" cy="149"/>
              <a:chOff x="182" y="187"/>
              <a:chExt cx="35" cy="149"/>
            </a:xfrm>
          </p:grpSpPr>
          <p:sp>
            <p:nvSpPr>
              <p:cNvPr id="19384" name="Line 952"/>
              <p:cNvSpPr>
                <a:spLocks noChangeAspect="1" noChangeShapeType="1"/>
              </p:cNvSpPr>
              <p:nvPr/>
            </p:nvSpPr>
            <p:spPr bwMode="auto">
              <a:xfrm flipV="1">
                <a:off x="196" y="1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5" name="Line 9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6" name="Line 954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7" name="Line 955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8" name="Line 956"/>
              <p:cNvSpPr>
                <a:spLocks noChangeAspect="1" noChangeShapeType="1"/>
              </p:cNvSpPr>
              <p:nvPr/>
            </p:nvSpPr>
            <p:spPr bwMode="auto">
              <a:xfrm flipV="1">
                <a:off x="198" y="26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9" name="Line 9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6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0" name="Line 9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56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1" name="Line 9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2" name="Line 9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244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3" name="Line 961"/>
              <p:cNvSpPr>
                <a:spLocks noChangeAspect="1" noChangeShapeType="1"/>
              </p:cNvSpPr>
              <p:nvPr/>
            </p:nvSpPr>
            <p:spPr bwMode="auto">
              <a:xfrm flipV="1">
                <a:off x="189" y="237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4" name="Line 962"/>
              <p:cNvSpPr>
                <a:spLocks noChangeAspect="1" noChangeShapeType="1"/>
              </p:cNvSpPr>
              <p:nvPr/>
            </p:nvSpPr>
            <p:spPr bwMode="auto">
              <a:xfrm flipV="1">
                <a:off x="189" y="231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5" name="Line 9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225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6" name="Line 9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" y="218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7" name="Line 965"/>
              <p:cNvSpPr>
                <a:spLocks noChangeAspect="1" noChangeShapeType="1"/>
              </p:cNvSpPr>
              <p:nvPr/>
            </p:nvSpPr>
            <p:spPr bwMode="auto">
              <a:xfrm flipV="1">
                <a:off x="185" y="21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8" name="Line 9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" y="20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9" name="Line 967"/>
              <p:cNvSpPr>
                <a:spLocks noChangeAspect="1" noChangeShapeType="1"/>
              </p:cNvSpPr>
              <p:nvPr/>
            </p:nvSpPr>
            <p:spPr bwMode="auto">
              <a:xfrm flipV="1">
                <a:off x="185" y="19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0" name="Line 9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3" y="1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1" name="Line 9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2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2" name="Line 970"/>
              <p:cNvSpPr>
                <a:spLocks noChangeAspect="1" noChangeShapeType="1"/>
              </p:cNvSpPr>
              <p:nvPr/>
            </p:nvSpPr>
            <p:spPr bwMode="auto">
              <a:xfrm>
                <a:off x="182" y="187"/>
                <a:ext cx="16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3" name="Line 971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4" name="Line 972"/>
              <p:cNvSpPr>
                <a:spLocks noChangeAspect="1" noChangeShapeType="1"/>
              </p:cNvSpPr>
              <p:nvPr/>
            </p:nvSpPr>
            <p:spPr bwMode="auto">
              <a:xfrm flipV="1">
                <a:off x="198" y="26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5" name="Line 9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6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6" name="Line 9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56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7" name="Line 975"/>
              <p:cNvSpPr>
                <a:spLocks noChangeAspect="1" noChangeShapeType="1"/>
              </p:cNvSpPr>
              <p:nvPr/>
            </p:nvSpPr>
            <p:spPr bwMode="auto">
              <a:xfrm flipV="1">
                <a:off x="197" y="25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8" name="Line 9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44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9" name="Line 977"/>
              <p:cNvSpPr>
                <a:spLocks noChangeAspect="1" noChangeShapeType="1"/>
              </p:cNvSpPr>
              <p:nvPr/>
            </p:nvSpPr>
            <p:spPr bwMode="auto">
              <a:xfrm flipV="1">
                <a:off x="196" y="237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0" name="Line 9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31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1" name="Line 9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2" name="Line 980"/>
              <p:cNvSpPr>
                <a:spLocks noChangeAspect="1" noChangeShapeType="1"/>
              </p:cNvSpPr>
              <p:nvPr/>
            </p:nvSpPr>
            <p:spPr bwMode="auto">
              <a:xfrm flipV="1">
                <a:off x="196" y="218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3" name="Line 9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2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4" name="Line 982"/>
              <p:cNvSpPr>
                <a:spLocks noChangeAspect="1" noChangeShapeType="1"/>
              </p:cNvSpPr>
              <p:nvPr/>
            </p:nvSpPr>
            <p:spPr bwMode="auto">
              <a:xfrm flipV="1">
                <a:off x="194" y="20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5" name="Line 9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19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6" name="Line 9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7" name="Line 985"/>
              <p:cNvSpPr>
                <a:spLocks noChangeAspect="1" noChangeShapeType="1"/>
              </p:cNvSpPr>
              <p:nvPr/>
            </p:nvSpPr>
            <p:spPr bwMode="auto">
              <a:xfrm flipV="1">
                <a:off x="194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8" name="Line 986"/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9" name="Line 987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0" name="Line 9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6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1" name="Line 9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6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2" name="Line 990"/>
              <p:cNvSpPr>
                <a:spLocks noChangeAspect="1" noChangeShapeType="1"/>
              </p:cNvSpPr>
              <p:nvPr/>
            </p:nvSpPr>
            <p:spPr bwMode="auto">
              <a:xfrm flipV="1">
                <a:off x="193" y="256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3" name="Line 9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4" name="Line 992"/>
              <p:cNvSpPr>
                <a:spLocks noChangeAspect="1" noChangeShapeType="1"/>
              </p:cNvSpPr>
              <p:nvPr/>
            </p:nvSpPr>
            <p:spPr bwMode="auto">
              <a:xfrm flipV="1">
                <a:off x="196" y="244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5" name="Line 9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37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6" name="Line 9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3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7" name="Line 995"/>
              <p:cNvSpPr>
                <a:spLocks noChangeAspect="1" noChangeShapeType="1"/>
              </p:cNvSpPr>
              <p:nvPr/>
            </p:nvSpPr>
            <p:spPr bwMode="auto">
              <a:xfrm flipV="1">
                <a:off x="196" y="225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8" name="Line 9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18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9" name="Line 9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" y="21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0" name="Line 998"/>
              <p:cNvSpPr>
                <a:spLocks noChangeAspect="1" noChangeShapeType="1"/>
              </p:cNvSpPr>
              <p:nvPr/>
            </p:nvSpPr>
            <p:spPr bwMode="auto">
              <a:xfrm flipV="1">
                <a:off x="192" y="206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1" name="Line 9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199"/>
                <a:ext cx="6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2" name="Line 1000"/>
              <p:cNvSpPr>
                <a:spLocks noChangeAspect="1" noChangeShapeType="1"/>
              </p:cNvSpPr>
              <p:nvPr/>
            </p:nvSpPr>
            <p:spPr bwMode="auto">
              <a:xfrm flipV="1">
                <a:off x="191" y="1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3" name="Line 1001"/>
              <p:cNvSpPr>
                <a:spLocks noChangeAspect="1" noChangeShapeType="1"/>
              </p:cNvSpPr>
              <p:nvPr/>
            </p:nvSpPr>
            <p:spPr bwMode="auto">
              <a:xfrm flipV="1">
                <a:off x="194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4" name="Line 1002"/>
              <p:cNvSpPr>
                <a:spLocks noChangeAspect="1" noChangeShapeType="1"/>
              </p:cNvSpPr>
              <p:nvPr/>
            </p:nvSpPr>
            <p:spPr bwMode="auto">
              <a:xfrm>
                <a:off x="195" y="18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5" name="Line 100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6" name="Line 10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69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7" name="Line 10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6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8" name="Line 1006"/>
              <p:cNvSpPr>
                <a:spLocks noChangeAspect="1" noChangeShapeType="1"/>
              </p:cNvSpPr>
              <p:nvPr/>
            </p:nvSpPr>
            <p:spPr bwMode="auto">
              <a:xfrm flipV="1">
                <a:off x="194" y="256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9" name="Line 10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0" name="Line 1008"/>
              <p:cNvSpPr>
                <a:spLocks noChangeAspect="1" noChangeShapeType="1"/>
              </p:cNvSpPr>
              <p:nvPr/>
            </p:nvSpPr>
            <p:spPr bwMode="auto">
              <a:xfrm flipV="1">
                <a:off x="197" y="24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1" name="Line 10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37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2" name="Line 1010"/>
              <p:cNvSpPr>
                <a:spLocks noChangeAspect="1" noChangeShapeType="1"/>
              </p:cNvSpPr>
              <p:nvPr/>
            </p:nvSpPr>
            <p:spPr bwMode="auto">
              <a:xfrm flipV="1">
                <a:off x="193" y="23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3" name="Line 1011"/>
              <p:cNvSpPr>
                <a:spLocks noChangeAspect="1" noChangeShapeType="1"/>
              </p:cNvSpPr>
              <p:nvPr/>
            </p:nvSpPr>
            <p:spPr bwMode="auto">
              <a:xfrm flipV="1">
                <a:off x="193" y="22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4" name="Line 1012"/>
              <p:cNvSpPr>
                <a:spLocks noChangeAspect="1" noChangeShapeType="1"/>
              </p:cNvSpPr>
              <p:nvPr/>
            </p:nvSpPr>
            <p:spPr bwMode="auto">
              <a:xfrm flipV="1">
                <a:off x="194" y="218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5" name="Line 10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6" name="Line 10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0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7" name="Line 1015"/>
              <p:cNvSpPr>
                <a:spLocks noChangeAspect="1" noChangeShapeType="1"/>
              </p:cNvSpPr>
              <p:nvPr/>
            </p:nvSpPr>
            <p:spPr bwMode="auto">
              <a:xfrm flipV="1">
                <a:off x="194" y="19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8" name="Line 1016"/>
              <p:cNvSpPr>
                <a:spLocks noChangeAspect="1" noChangeShapeType="1"/>
              </p:cNvSpPr>
              <p:nvPr/>
            </p:nvSpPr>
            <p:spPr bwMode="auto">
              <a:xfrm flipV="1">
                <a:off x="194" y="19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9" name="Line 10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0" name="Line 1018"/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1" name="Line 1019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2" name="Line 10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305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3" name="Line 1021"/>
              <p:cNvSpPr>
                <a:spLocks noChangeAspect="1" noChangeShapeType="1"/>
              </p:cNvSpPr>
              <p:nvPr/>
            </p:nvSpPr>
            <p:spPr bwMode="auto">
              <a:xfrm flipV="1">
                <a:off x="195" y="29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4" name="Line 1022"/>
              <p:cNvSpPr>
                <a:spLocks noChangeAspect="1" noChangeShapeType="1"/>
              </p:cNvSpPr>
              <p:nvPr/>
            </p:nvSpPr>
            <p:spPr bwMode="auto">
              <a:xfrm flipV="1">
                <a:off x="198" y="29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5" name="Line 10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6" name="Line 10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80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7" name="Line 1025"/>
              <p:cNvSpPr>
                <a:spLocks noChangeAspect="1" noChangeShapeType="1"/>
              </p:cNvSpPr>
              <p:nvPr/>
            </p:nvSpPr>
            <p:spPr bwMode="auto">
              <a:xfrm flipV="1">
                <a:off x="196" y="274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8" name="Line 10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6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9" name="Line 1027"/>
              <p:cNvSpPr>
                <a:spLocks noChangeAspect="1" noChangeShapeType="1"/>
              </p:cNvSpPr>
              <p:nvPr/>
            </p:nvSpPr>
            <p:spPr bwMode="auto">
              <a:xfrm flipV="1">
                <a:off x="198" y="261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0" name="Line 10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55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1" name="Line 10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49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2" name="Line 1030"/>
              <p:cNvSpPr>
                <a:spLocks noChangeAspect="1" noChangeShapeType="1"/>
              </p:cNvSpPr>
              <p:nvPr/>
            </p:nvSpPr>
            <p:spPr bwMode="auto">
              <a:xfrm flipV="1">
                <a:off x="196" y="242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3" name="Line 1031"/>
              <p:cNvSpPr>
                <a:spLocks noChangeAspect="1" noChangeShapeType="1"/>
              </p:cNvSpPr>
              <p:nvPr/>
            </p:nvSpPr>
            <p:spPr bwMode="auto">
              <a:xfrm flipV="1">
                <a:off x="200" y="23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4" name="Line 10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30"/>
                <a:ext cx="6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5" name="Line 1033"/>
              <p:cNvSpPr>
                <a:spLocks noChangeAspect="1" noChangeShapeType="1"/>
              </p:cNvSpPr>
              <p:nvPr/>
            </p:nvSpPr>
            <p:spPr bwMode="auto">
              <a:xfrm flipV="1">
                <a:off x="195" y="223"/>
                <a:ext cx="6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6" name="Line 10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7"/>
                <a:ext cx="7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7" name="Line 1035"/>
              <p:cNvSpPr>
                <a:spLocks noChangeAspect="1" noChangeShapeType="1"/>
              </p:cNvSpPr>
              <p:nvPr/>
            </p:nvSpPr>
            <p:spPr bwMode="auto">
              <a:xfrm flipV="1">
                <a:off x="194" y="211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8" name="Line 10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04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9" name="Line 10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0" name="Line 1038"/>
              <p:cNvSpPr>
                <a:spLocks noChangeAspect="1" noChangeShapeType="1"/>
              </p:cNvSpPr>
              <p:nvPr/>
            </p:nvSpPr>
            <p:spPr bwMode="auto">
              <a:xfrm flipV="1">
                <a:off x="194" y="192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1" name="Line 1039"/>
              <p:cNvSpPr>
                <a:spLocks noChangeAspect="1" noChangeShapeType="1"/>
              </p:cNvSpPr>
              <p:nvPr/>
            </p:nvSpPr>
            <p:spPr bwMode="auto">
              <a:xfrm flipV="1">
                <a:off x="197" y="187"/>
                <a:ext cx="1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2" name="Line 1040"/>
              <p:cNvSpPr>
                <a:spLocks noChangeAspect="1" noChangeShapeType="1"/>
              </p:cNvSpPr>
              <p:nvPr/>
            </p:nvSpPr>
            <p:spPr bwMode="auto">
              <a:xfrm>
                <a:off x="197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3" name="Line 1041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4" name="Line 1042"/>
              <p:cNvSpPr>
                <a:spLocks noChangeAspect="1" noChangeShapeType="1"/>
              </p:cNvSpPr>
              <p:nvPr/>
            </p:nvSpPr>
            <p:spPr bwMode="auto">
              <a:xfrm flipV="1">
                <a:off x="198" y="305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5" name="Line 10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99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6" name="Line 10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9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7" name="Line 1045"/>
              <p:cNvSpPr>
                <a:spLocks noChangeAspect="1" noChangeShapeType="1"/>
              </p:cNvSpPr>
              <p:nvPr/>
            </p:nvSpPr>
            <p:spPr bwMode="auto">
              <a:xfrm flipV="1">
                <a:off x="196" y="28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8" name="Line 1046"/>
              <p:cNvSpPr>
                <a:spLocks noChangeAspect="1" noChangeShapeType="1"/>
              </p:cNvSpPr>
              <p:nvPr/>
            </p:nvSpPr>
            <p:spPr bwMode="auto">
              <a:xfrm flipV="1">
                <a:off x="199" y="28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9" name="Line 10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74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0" name="Line 1048"/>
              <p:cNvSpPr>
                <a:spLocks noChangeAspect="1" noChangeShapeType="1"/>
              </p:cNvSpPr>
              <p:nvPr/>
            </p:nvSpPr>
            <p:spPr bwMode="auto">
              <a:xfrm flipV="1">
                <a:off x="198" y="268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1" name="Line 1049"/>
              <p:cNvSpPr>
                <a:spLocks noChangeAspect="1" noChangeShapeType="1"/>
              </p:cNvSpPr>
              <p:nvPr/>
            </p:nvSpPr>
            <p:spPr bwMode="auto">
              <a:xfrm flipV="1">
                <a:off x="198" y="261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2" name="Line 10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55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3" name="Line 1051"/>
              <p:cNvSpPr>
                <a:spLocks noChangeAspect="1" noChangeShapeType="1"/>
              </p:cNvSpPr>
              <p:nvPr/>
            </p:nvSpPr>
            <p:spPr bwMode="auto">
              <a:xfrm flipV="1">
                <a:off x="198" y="24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4" name="Line 1052"/>
              <p:cNvSpPr>
                <a:spLocks noChangeAspect="1" noChangeShapeType="1"/>
              </p:cNvSpPr>
              <p:nvPr/>
            </p:nvSpPr>
            <p:spPr bwMode="auto">
              <a:xfrm flipV="1">
                <a:off x="198" y="242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5" name="Line 10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3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6" name="Line 1054"/>
              <p:cNvSpPr>
                <a:spLocks noChangeAspect="1" noChangeShapeType="1"/>
              </p:cNvSpPr>
              <p:nvPr/>
            </p:nvSpPr>
            <p:spPr bwMode="auto">
              <a:xfrm flipV="1">
                <a:off x="197" y="230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7" name="Line 10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3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8" name="Line 1056"/>
              <p:cNvSpPr>
                <a:spLocks noChangeAspect="1" noChangeShapeType="1"/>
              </p:cNvSpPr>
              <p:nvPr/>
            </p:nvSpPr>
            <p:spPr bwMode="auto">
              <a:xfrm flipV="1">
                <a:off x="196" y="21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9" name="Line 1057"/>
              <p:cNvSpPr>
                <a:spLocks noChangeAspect="1" noChangeShapeType="1"/>
              </p:cNvSpPr>
              <p:nvPr/>
            </p:nvSpPr>
            <p:spPr bwMode="auto">
              <a:xfrm flipV="1">
                <a:off x="197" y="211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0" name="Line 10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4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1" name="Line 10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2" name="Line 1060"/>
              <p:cNvSpPr>
                <a:spLocks noChangeAspect="1" noChangeShapeType="1"/>
              </p:cNvSpPr>
              <p:nvPr/>
            </p:nvSpPr>
            <p:spPr bwMode="auto">
              <a:xfrm flipV="1">
                <a:off x="197" y="19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3" name="Line 10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87"/>
                <a:ext cx="2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4" name="Line 1062"/>
              <p:cNvSpPr>
                <a:spLocks noChangeAspect="1" noChangeShapeType="1"/>
              </p:cNvSpPr>
              <p:nvPr/>
            </p:nvSpPr>
            <p:spPr bwMode="auto">
              <a:xfrm>
                <a:off x="197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5" name="Line 106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6" name="Line 10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305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7" name="Line 1065"/>
              <p:cNvSpPr>
                <a:spLocks noChangeAspect="1" noChangeShapeType="1"/>
              </p:cNvSpPr>
              <p:nvPr/>
            </p:nvSpPr>
            <p:spPr bwMode="auto">
              <a:xfrm flipV="1">
                <a:off x="194" y="299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8" name="Line 10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9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9" name="Line 10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0" name="Line 1068"/>
              <p:cNvSpPr>
                <a:spLocks noChangeAspect="1" noChangeShapeType="1"/>
              </p:cNvSpPr>
              <p:nvPr/>
            </p:nvSpPr>
            <p:spPr bwMode="auto">
              <a:xfrm flipV="1">
                <a:off x="196" y="28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1" name="Line 10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274"/>
                <a:ext cx="9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2" name="Line 1070"/>
              <p:cNvSpPr>
                <a:spLocks noChangeAspect="1" noChangeShapeType="1"/>
              </p:cNvSpPr>
              <p:nvPr/>
            </p:nvSpPr>
            <p:spPr bwMode="auto">
              <a:xfrm flipV="1">
                <a:off x="191" y="26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3" name="Line 10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" y="261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4" name="Line 1072"/>
              <p:cNvSpPr>
                <a:spLocks noChangeAspect="1" noChangeShapeType="1"/>
              </p:cNvSpPr>
              <p:nvPr/>
            </p:nvSpPr>
            <p:spPr bwMode="auto">
              <a:xfrm flipV="1">
                <a:off x="192" y="255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5" name="Line 1073"/>
              <p:cNvSpPr>
                <a:spLocks noChangeAspect="1" noChangeShapeType="1"/>
              </p:cNvSpPr>
              <p:nvPr/>
            </p:nvSpPr>
            <p:spPr bwMode="auto">
              <a:xfrm flipV="1">
                <a:off x="194" y="24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6" name="Line 10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42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7" name="Line 10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3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8" name="Line 10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23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9" name="Line 1077"/>
              <p:cNvSpPr>
                <a:spLocks noChangeAspect="1" noChangeShapeType="1"/>
              </p:cNvSpPr>
              <p:nvPr/>
            </p:nvSpPr>
            <p:spPr bwMode="auto">
              <a:xfrm flipV="1">
                <a:off x="190" y="223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0" name="Line 10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21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1" name="Line 10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21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2" name="Line 1080"/>
              <p:cNvSpPr>
                <a:spLocks noChangeAspect="1" noChangeShapeType="1"/>
              </p:cNvSpPr>
              <p:nvPr/>
            </p:nvSpPr>
            <p:spPr bwMode="auto">
              <a:xfrm flipV="1">
                <a:off x="188" y="204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3" name="Line 10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7" y="198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4" name="Line 1082"/>
              <p:cNvSpPr>
                <a:spLocks noChangeAspect="1" noChangeShapeType="1"/>
              </p:cNvSpPr>
              <p:nvPr/>
            </p:nvSpPr>
            <p:spPr bwMode="auto">
              <a:xfrm flipV="1">
                <a:off x="187" y="192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5" name="Line 10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87"/>
                <a:ext cx="3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6" name="Line 1084"/>
              <p:cNvSpPr>
                <a:spLocks noChangeAspect="1" noChangeShapeType="1"/>
              </p:cNvSpPr>
              <p:nvPr/>
            </p:nvSpPr>
            <p:spPr bwMode="auto">
              <a:xfrm>
                <a:off x="189" y="187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7" name="Line 1085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8" name="Line 1086"/>
              <p:cNvSpPr>
                <a:spLocks noChangeAspect="1" noChangeShapeType="1"/>
              </p:cNvSpPr>
              <p:nvPr/>
            </p:nvSpPr>
            <p:spPr bwMode="auto">
              <a:xfrm flipV="1">
                <a:off x="198" y="305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9" name="Line 10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99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0" name="Line 1088"/>
              <p:cNvSpPr>
                <a:spLocks noChangeAspect="1" noChangeShapeType="1"/>
              </p:cNvSpPr>
              <p:nvPr/>
            </p:nvSpPr>
            <p:spPr bwMode="auto">
              <a:xfrm flipV="1">
                <a:off x="199" y="2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1" name="Line 10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" y="2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2" name="Line 1090"/>
              <p:cNvSpPr>
                <a:spLocks noChangeAspect="1" noChangeShapeType="1"/>
              </p:cNvSpPr>
              <p:nvPr/>
            </p:nvSpPr>
            <p:spPr bwMode="auto">
              <a:xfrm flipV="1">
                <a:off x="201" y="280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3" name="Line 10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3" y="27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4" name="Line 1092"/>
              <p:cNvSpPr>
                <a:spLocks noChangeAspect="1" noChangeShapeType="1"/>
              </p:cNvSpPr>
              <p:nvPr/>
            </p:nvSpPr>
            <p:spPr bwMode="auto">
              <a:xfrm flipV="1">
                <a:off x="203" y="268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5" name="Line 10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3" y="261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6" name="Line 1094"/>
              <p:cNvSpPr>
                <a:spLocks noChangeAspect="1" noChangeShapeType="1"/>
              </p:cNvSpPr>
              <p:nvPr/>
            </p:nvSpPr>
            <p:spPr bwMode="auto">
              <a:xfrm flipV="1">
                <a:off x="203" y="25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7" name="Line 1095"/>
              <p:cNvSpPr>
                <a:spLocks noChangeAspect="1" noChangeShapeType="1"/>
              </p:cNvSpPr>
              <p:nvPr/>
            </p:nvSpPr>
            <p:spPr bwMode="auto">
              <a:xfrm flipV="1">
                <a:off x="204" y="24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8" name="Line 1096"/>
              <p:cNvSpPr>
                <a:spLocks noChangeAspect="1" noChangeShapeType="1"/>
              </p:cNvSpPr>
              <p:nvPr/>
            </p:nvSpPr>
            <p:spPr bwMode="auto">
              <a:xfrm flipV="1">
                <a:off x="207" y="242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9" name="Line 10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6" y="23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0" name="Line 1098"/>
              <p:cNvSpPr>
                <a:spLocks noChangeAspect="1" noChangeShapeType="1"/>
              </p:cNvSpPr>
              <p:nvPr/>
            </p:nvSpPr>
            <p:spPr bwMode="auto">
              <a:xfrm flipV="1">
                <a:off x="206" y="230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1" name="Line 1099"/>
              <p:cNvSpPr>
                <a:spLocks noChangeAspect="1" noChangeShapeType="1"/>
              </p:cNvSpPr>
              <p:nvPr/>
            </p:nvSpPr>
            <p:spPr bwMode="auto">
              <a:xfrm flipV="1">
                <a:off x="210" y="223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2" name="Line 11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8" y="21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3" name="Line 1101"/>
              <p:cNvSpPr>
                <a:spLocks noChangeAspect="1" noChangeShapeType="1"/>
              </p:cNvSpPr>
              <p:nvPr/>
            </p:nvSpPr>
            <p:spPr bwMode="auto">
              <a:xfrm flipV="1">
                <a:off x="208" y="211"/>
                <a:ext cx="6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4" name="Line 11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9" y="204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5" name="Line 1103"/>
              <p:cNvSpPr>
                <a:spLocks noChangeAspect="1" noChangeShapeType="1"/>
              </p:cNvSpPr>
              <p:nvPr/>
            </p:nvSpPr>
            <p:spPr bwMode="auto">
              <a:xfrm flipV="1">
                <a:off x="209" y="198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6" name="Line 1104"/>
              <p:cNvSpPr>
                <a:spLocks noChangeAspect="1" noChangeShapeType="1"/>
              </p:cNvSpPr>
              <p:nvPr/>
            </p:nvSpPr>
            <p:spPr bwMode="auto">
              <a:xfrm flipV="1">
                <a:off x="213" y="19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7" name="Line 11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4" y="187"/>
                <a:ext cx="3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8" name="Line 1106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6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9" name="Line 1107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4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0" name="Line 1108"/>
              <p:cNvSpPr>
                <a:spLocks noChangeAspect="1" noChangeShapeType="1"/>
              </p:cNvSpPr>
              <p:nvPr/>
            </p:nvSpPr>
            <p:spPr bwMode="auto">
              <a:xfrm flipV="1">
                <a:off x="198" y="33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1" name="Line 11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324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2" name="Line 1110"/>
              <p:cNvSpPr>
                <a:spLocks noChangeAspect="1" noChangeShapeType="1"/>
              </p:cNvSpPr>
              <p:nvPr/>
            </p:nvSpPr>
            <p:spPr bwMode="auto">
              <a:xfrm flipV="1">
                <a:off x="196" y="317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3" name="Line 11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311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4" name="Line 11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30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5" name="Line 11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" y="298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6" name="Line 1114"/>
              <p:cNvSpPr>
                <a:spLocks noChangeAspect="1" noChangeShapeType="1"/>
              </p:cNvSpPr>
              <p:nvPr/>
            </p:nvSpPr>
            <p:spPr bwMode="auto">
              <a:xfrm flipV="1">
                <a:off x="192" y="29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7" name="Line 1115"/>
              <p:cNvSpPr>
                <a:spLocks noChangeAspect="1" noChangeShapeType="1"/>
              </p:cNvSpPr>
              <p:nvPr/>
            </p:nvSpPr>
            <p:spPr bwMode="auto">
              <a:xfrm flipV="1">
                <a:off x="193" y="28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8" name="Line 1116"/>
              <p:cNvSpPr>
                <a:spLocks noChangeAspect="1" noChangeShapeType="1"/>
              </p:cNvSpPr>
              <p:nvPr/>
            </p:nvSpPr>
            <p:spPr bwMode="auto">
              <a:xfrm flipV="1">
                <a:off x="193" y="27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9" name="Line 1117"/>
              <p:cNvSpPr>
                <a:spLocks noChangeAspect="1" noChangeShapeType="1"/>
              </p:cNvSpPr>
              <p:nvPr/>
            </p:nvSpPr>
            <p:spPr bwMode="auto">
              <a:xfrm flipV="1">
                <a:off x="193" y="27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0" name="Line 1118"/>
              <p:cNvSpPr>
                <a:spLocks noChangeAspect="1" noChangeShapeType="1"/>
              </p:cNvSpPr>
              <p:nvPr/>
            </p:nvSpPr>
            <p:spPr bwMode="auto">
              <a:xfrm flipV="1">
                <a:off x="193" y="26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1" name="Line 1119"/>
              <p:cNvSpPr>
                <a:spLocks noChangeAspect="1" noChangeShapeType="1"/>
              </p:cNvSpPr>
              <p:nvPr/>
            </p:nvSpPr>
            <p:spPr bwMode="auto">
              <a:xfrm flipV="1">
                <a:off x="193" y="26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2" name="Line 11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254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3" name="Line 1121"/>
              <p:cNvSpPr>
                <a:spLocks noChangeAspect="1" noChangeShapeType="1"/>
              </p:cNvSpPr>
              <p:nvPr/>
            </p:nvSpPr>
            <p:spPr bwMode="auto">
              <a:xfrm flipV="1">
                <a:off x="189" y="24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4" name="Line 1122"/>
              <p:cNvSpPr>
                <a:spLocks noChangeAspect="1" noChangeShapeType="1"/>
              </p:cNvSpPr>
              <p:nvPr/>
            </p:nvSpPr>
            <p:spPr bwMode="auto">
              <a:xfrm flipV="1">
                <a:off x="191" y="24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5" name="Line 11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7" y="235"/>
                <a:ext cx="6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6" name="Line 1124"/>
              <p:cNvSpPr>
                <a:spLocks noChangeAspect="1" noChangeShapeType="1"/>
              </p:cNvSpPr>
              <p:nvPr/>
            </p:nvSpPr>
            <p:spPr bwMode="auto">
              <a:xfrm flipV="1">
                <a:off x="187" y="22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7" name="Line 11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22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8" name="Line 11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" y="216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9" name="Line 1127"/>
              <p:cNvSpPr>
                <a:spLocks noChangeAspect="1" noChangeShapeType="1"/>
              </p:cNvSpPr>
              <p:nvPr/>
            </p:nvSpPr>
            <p:spPr bwMode="auto">
              <a:xfrm flipV="1">
                <a:off x="185" y="210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0" name="Line 11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4" y="20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1" name="Line 11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3" y="197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2" name="Line 1130"/>
              <p:cNvSpPr>
                <a:spLocks noChangeAspect="1" noChangeShapeType="1"/>
              </p:cNvSpPr>
              <p:nvPr/>
            </p:nvSpPr>
            <p:spPr bwMode="auto">
              <a:xfrm flipV="1">
                <a:off x="183" y="191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3" name="Line 11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4" y="187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4" name="Line 1132"/>
              <p:cNvSpPr>
                <a:spLocks noChangeAspect="1" noChangeShapeType="1"/>
              </p:cNvSpPr>
              <p:nvPr/>
            </p:nvSpPr>
            <p:spPr bwMode="auto">
              <a:xfrm>
                <a:off x="184" y="187"/>
                <a:ext cx="1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5" name="Line 113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3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6" name="Line 11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314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7" name="Line 1135"/>
              <p:cNvSpPr>
                <a:spLocks noChangeAspect="1" noChangeShapeType="1"/>
              </p:cNvSpPr>
              <p:nvPr/>
            </p:nvSpPr>
            <p:spPr bwMode="auto">
              <a:xfrm flipV="1">
                <a:off x="195" y="308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8" name="Line 11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301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9" name="Line 1137"/>
              <p:cNvSpPr>
                <a:spLocks noChangeAspect="1" noChangeShapeType="1"/>
              </p:cNvSpPr>
              <p:nvPr/>
            </p:nvSpPr>
            <p:spPr bwMode="auto">
              <a:xfrm flipV="1">
                <a:off x="196" y="29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0" name="Line 1138"/>
              <p:cNvSpPr>
                <a:spLocks noChangeAspect="1" noChangeShapeType="1"/>
              </p:cNvSpPr>
              <p:nvPr/>
            </p:nvSpPr>
            <p:spPr bwMode="auto">
              <a:xfrm flipV="1">
                <a:off x="197" y="28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1" name="Line 11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82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2" name="Line 1140"/>
              <p:cNvSpPr>
                <a:spLocks noChangeAspect="1" noChangeShapeType="1"/>
              </p:cNvSpPr>
              <p:nvPr/>
            </p:nvSpPr>
            <p:spPr bwMode="auto">
              <a:xfrm flipV="1">
                <a:off x="193" y="27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3" name="Line 1141"/>
              <p:cNvSpPr>
                <a:spLocks noChangeAspect="1" noChangeShapeType="1"/>
              </p:cNvSpPr>
              <p:nvPr/>
            </p:nvSpPr>
            <p:spPr bwMode="auto">
              <a:xfrm flipV="1">
                <a:off x="194" y="27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4" name="Line 1142"/>
              <p:cNvSpPr>
                <a:spLocks noChangeAspect="1" noChangeShapeType="1"/>
              </p:cNvSpPr>
              <p:nvPr/>
            </p:nvSpPr>
            <p:spPr bwMode="auto">
              <a:xfrm flipV="1">
                <a:off x="197" y="263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5" name="Line 11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5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6" name="Line 1144"/>
              <p:cNvSpPr>
                <a:spLocks noChangeAspect="1" noChangeShapeType="1"/>
              </p:cNvSpPr>
              <p:nvPr/>
            </p:nvSpPr>
            <p:spPr bwMode="auto">
              <a:xfrm flipV="1">
                <a:off x="196" y="25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7" name="Line 1145"/>
              <p:cNvSpPr>
                <a:spLocks noChangeAspect="1" noChangeShapeType="1"/>
              </p:cNvSpPr>
              <p:nvPr/>
            </p:nvSpPr>
            <p:spPr bwMode="auto">
              <a:xfrm flipV="1">
                <a:off x="196" y="244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8" name="Line 1146"/>
              <p:cNvSpPr>
                <a:spLocks noChangeAspect="1" noChangeShapeType="1"/>
              </p:cNvSpPr>
              <p:nvPr/>
            </p:nvSpPr>
            <p:spPr bwMode="auto">
              <a:xfrm flipV="1">
                <a:off x="196" y="238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9" name="Line 1147"/>
              <p:cNvSpPr>
                <a:spLocks noChangeAspect="1" noChangeShapeType="1"/>
              </p:cNvSpPr>
              <p:nvPr/>
            </p:nvSpPr>
            <p:spPr bwMode="auto">
              <a:xfrm flipV="1">
                <a:off x="197" y="23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80" name="Line 11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25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81" name="Line 1149"/>
              <p:cNvSpPr>
                <a:spLocks noChangeAspect="1" noChangeShapeType="1"/>
              </p:cNvSpPr>
              <p:nvPr/>
            </p:nvSpPr>
            <p:spPr bwMode="auto">
              <a:xfrm flipV="1">
                <a:off x="193" y="21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82" name="Line 11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83" name="Line 1151"/>
              <p:cNvSpPr>
                <a:spLocks noChangeAspect="1" noChangeShapeType="1"/>
              </p:cNvSpPr>
              <p:nvPr/>
            </p:nvSpPr>
            <p:spPr bwMode="auto">
              <a:xfrm flipV="1">
                <a:off x="194" y="20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4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46616" y="4960342"/>
            <a:ext cx="457200" cy="365125"/>
          </a:xfrm>
        </p:spPr>
        <p:txBody>
          <a:bodyPr/>
          <a:lstStyle/>
          <a:p>
            <a:fld id="{301FEC52-27D9-4FFD-9430-67DB52AD1DEF}" type="slidenum">
              <a:rPr lang="en-CA" altLang="fr-FR"/>
              <a:pPr/>
              <a:t>6</a:t>
            </a:fld>
            <a:endParaRPr lang="en-CA" altLang="fr-FR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576" y="4797152"/>
            <a:ext cx="8183880" cy="1051560"/>
          </a:xfrm>
          <a:solidFill>
            <a:schemeClr val="folHlink"/>
          </a:solidFill>
          <a:ln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altLang="fr-F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TPC: Time Projection Chamber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1042863" y="621705"/>
            <a:ext cx="2376488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042863" y="1053505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419351" y="105350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042863" y="3503017"/>
            <a:ext cx="2376488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2" name="Rectangle 8" descr="Briques horizontales"/>
          <p:cNvSpPr>
            <a:spLocks noChangeArrowheads="1"/>
          </p:cNvSpPr>
          <p:nvPr/>
        </p:nvSpPr>
        <p:spPr bwMode="auto">
          <a:xfrm>
            <a:off x="1500063" y="3645892"/>
            <a:ext cx="1439863" cy="576263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538038" y="1918692"/>
            <a:ext cx="3457575" cy="358775"/>
          </a:xfrm>
          <a:prstGeom prst="line">
            <a:avLst/>
          </a:prstGeom>
          <a:noFill/>
          <a:ln w="28575">
            <a:solidFill>
              <a:srgbClr val="F2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3636838" y="2348905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636838" y="2782292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E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1187326" y="1990130"/>
            <a:ext cx="2089150" cy="215900"/>
          </a:xfrm>
          <a:prstGeom prst="line">
            <a:avLst/>
          </a:prstGeom>
          <a:noFill/>
          <a:ln w="5715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636838" y="1340842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Ionizing Particle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1501651" y="3861792"/>
            <a:ext cx="1439862" cy="71438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708276" y="1964730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electrons are separated from ions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995613" y="1053505"/>
            <a:ext cx="324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electrons diffuse and drift due to the E-field </a:t>
            </a:r>
          </a:p>
        </p:txBody>
      </p:sp>
      <p:pic>
        <p:nvPicPr>
          <p:cNvPr id="6161" name="Picture 17" descr="cosm_mm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9544" b="12033"/>
          <a:stretch>
            <a:fillRect/>
          </a:stretch>
        </p:blipFill>
        <p:spPr bwMode="auto">
          <a:xfrm>
            <a:off x="4932238" y="548680"/>
            <a:ext cx="370681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timepad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5972" r="1918" b="1384"/>
          <a:stretch>
            <a:fillRect/>
          </a:stretch>
        </p:blipFill>
        <p:spPr bwMode="auto">
          <a:xfrm>
            <a:off x="4140076" y="548680"/>
            <a:ext cx="720725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788024" y="4412655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 err="1">
                <a:latin typeface="Times New Roman" pitchFamily="18" charset="0"/>
              </a:rPr>
              <a:t>Localization</a:t>
            </a:r>
            <a:r>
              <a:rPr lang="fr-FR" altLang="fr-FR" sz="2400" dirty="0">
                <a:latin typeface="Times New Roman" pitchFamily="18" charset="0"/>
              </a:rPr>
              <a:t> in time and x-y</a:t>
            </a: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4571876" y="2493367"/>
            <a:ext cx="720725" cy="2016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6803901" y="1556742"/>
            <a:ext cx="360362" cy="28813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39626" y="285373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300F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solidFill>
                  <a:srgbClr val="2300F2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V="1">
            <a:off x="899988" y="2455267"/>
            <a:ext cx="0" cy="1152525"/>
          </a:xfrm>
          <a:prstGeom prst="line">
            <a:avLst/>
          </a:prstGeom>
          <a:noFill/>
          <a:ln w="57150">
            <a:solidFill>
              <a:srgbClr val="2300F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 rot="16200000">
            <a:off x="4495676" y="59154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t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8315201" y="4125317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x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8604126" y="3693517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y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779713" y="3255367"/>
            <a:ext cx="4175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A magnetic field </a:t>
            </a:r>
            <a:r>
              <a:rPr lang="fr-FR" altLang="fr-FR" sz="2400" b="1">
                <a:solidFill>
                  <a:srgbClr val="FF0000"/>
                </a:solidFill>
                <a:latin typeface="Times New Roman" pitchFamily="18" charset="0"/>
              </a:rPr>
              <a:t>reduces</a:t>
            </a:r>
            <a:r>
              <a:rPr lang="fr-FR" altLang="fr-FR" sz="2400">
                <a:latin typeface="Times New Roman" pitchFamily="18" charset="0"/>
              </a:rPr>
              <a:t> electron diffusion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39626" y="4366617"/>
            <a:ext cx="4032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 sz="1600" dirty="0" err="1"/>
              <a:t>Micromegas</a:t>
            </a:r>
            <a:r>
              <a:rPr lang="en-CA" altLang="fr-FR" sz="1600" dirty="0"/>
              <a:t> TPC : the amplification is made by a </a:t>
            </a:r>
            <a:r>
              <a:rPr lang="en-CA" altLang="fr-FR" sz="1600" dirty="0" err="1"/>
              <a:t>Micromegas</a:t>
            </a:r>
            <a:endParaRPr lang="en-CA" altLang="fr-FR" sz="1600" dirty="0"/>
          </a:p>
        </p:txBody>
      </p:sp>
    </p:spTree>
    <p:extLst>
      <p:ext uri="{BB962C8B-B14F-4D97-AF65-F5344CB8AC3E}">
        <p14:creationId xmlns:p14="http://schemas.microsoft.com/office/powerpoint/2010/main" val="42262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00399 0.257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28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156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6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  <p:bldP spid="6156" grpId="0" animBg="1"/>
      <p:bldP spid="6156" grpId="1" animBg="1"/>
      <p:bldP spid="6156" grpId="2" animBg="1"/>
      <p:bldP spid="6156" grpId="3" animBg="1"/>
      <p:bldP spid="6156" grpId="4" animBg="1"/>
      <p:bldP spid="6157" grpId="0"/>
      <p:bldP spid="6157" grpId="1"/>
      <p:bldP spid="6158" grpId="0" animBg="1"/>
      <p:bldP spid="6159" grpId="0"/>
      <p:bldP spid="6159" grpId="1"/>
      <p:bldP spid="6160" grpId="0"/>
      <p:bldP spid="6160" grpId="1"/>
      <p:bldP spid="6163" grpId="0"/>
      <p:bldP spid="6164" grpId="0" animBg="1"/>
      <p:bldP spid="6165" grpId="0" animBg="1"/>
      <p:bldP spid="6166" grpId="0"/>
      <p:bldP spid="6167" grpId="0" animBg="1"/>
      <p:bldP spid="6168" grpId="0"/>
      <p:bldP spid="6169" grpId="0"/>
      <p:bldP spid="6170" grpId="0"/>
      <p:bldP spid="6171" grpId="0"/>
      <p:bldP spid="61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prototypes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07725"/>
            <a:ext cx="4573136" cy="459348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Full </a:t>
            </a:r>
            <a:r>
              <a:rPr lang="fr-FR" dirty="0" err="1" smtClean="0"/>
              <a:t>equipment</a:t>
            </a:r>
            <a:r>
              <a:rPr lang="fr-FR" dirty="0" smtClean="0"/>
              <a:t> of the SINP </a:t>
            </a:r>
            <a:r>
              <a:rPr lang="fr-FR" dirty="0" err="1" smtClean="0"/>
              <a:t>lab</a:t>
            </a:r>
            <a:r>
              <a:rPr lang="fr-FR" dirty="0" smtClean="0"/>
              <a:t> for </a:t>
            </a:r>
            <a:r>
              <a:rPr lang="fr-FR" dirty="0" err="1" smtClean="0"/>
              <a:t>small</a:t>
            </a:r>
            <a:r>
              <a:rPr lang="fr-FR" dirty="0" smtClean="0"/>
              <a:t> detector </a:t>
            </a:r>
            <a:r>
              <a:rPr lang="fr-FR" dirty="0" err="1" smtClean="0"/>
              <a:t>studies</a:t>
            </a:r>
            <a:r>
              <a:rPr lang="fr-FR" dirty="0" smtClean="0"/>
              <a:t>, and procuration of </a:t>
            </a:r>
            <a:r>
              <a:rPr lang="fr-FR" dirty="0" err="1" smtClean="0"/>
              <a:t>Micromegas</a:t>
            </a:r>
            <a:r>
              <a:rPr lang="fr-FR" dirty="0" smtClean="0"/>
              <a:t> detectors by the Saclay team</a:t>
            </a:r>
          </a:p>
          <a:p>
            <a:r>
              <a:rPr lang="fr-FR" dirty="0" err="1" smtClean="0"/>
              <a:t>Study</a:t>
            </a:r>
            <a:r>
              <a:rPr lang="fr-FR" dirty="0" smtClean="0"/>
              <a:t> of </a:t>
            </a:r>
            <a:r>
              <a:rPr lang="fr-FR" dirty="0" err="1" smtClean="0"/>
              <a:t>various</a:t>
            </a:r>
            <a:r>
              <a:rPr lang="fr-FR" dirty="0" smtClean="0"/>
              <a:t> gaps and </a:t>
            </a:r>
            <a:r>
              <a:rPr lang="fr-FR" dirty="0" err="1" smtClean="0"/>
              <a:t>geometry</a:t>
            </a:r>
            <a:r>
              <a:rPr lang="fr-FR" dirty="0" smtClean="0"/>
              <a:t> and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simulation</a:t>
            </a:r>
          </a:p>
          <a:p>
            <a:r>
              <a:rPr lang="fr-FR" dirty="0" smtClean="0"/>
              <a:t>2 publications (NIM and JINST)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441313" cy="42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9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prototypes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in Saclay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Indian</a:t>
            </a:r>
            <a:r>
              <a:rPr lang="fr-FR" dirty="0" smtClean="0"/>
              <a:t> team. </a:t>
            </a:r>
            <a:endParaRPr lang="fr-FR" dirty="0"/>
          </a:p>
        </p:txBody>
      </p:sp>
      <p:pic>
        <p:nvPicPr>
          <p:cNvPr id="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20" y="2032635"/>
            <a:ext cx="4505960" cy="27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small</a:t>
            </a:r>
            <a:r>
              <a:rPr lang="fr-FR" dirty="0" smtClean="0"/>
              <a:t> TPC </a:t>
            </a:r>
            <a:r>
              <a:rPr lang="fr-FR" dirty="0" err="1" smtClean="0"/>
              <a:t>built</a:t>
            </a:r>
            <a:r>
              <a:rPr lang="fr-FR" dirty="0" smtClean="0"/>
              <a:t> at SINP </a:t>
            </a:r>
            <a:endParaRPr lang="fr-FR" dirty="0"/>
          </a:p>
        </p:txBody>
      </p:sp>
      <p:pic>
        <p:nvPicPr>
          <p:cNvPr id="6" name="Picture 3" descr="C:\Users\supratik\Pictures\SINP\SmallTPCs\DSC011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688632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758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369</TotalTime>
  <Words>645</Words>
  <Application>Microsoft Office PowerPoint</Application>
  <PresentationFormat>Affichage à l'écran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Aspect</vt:lpstr>
      <vt:lpstr>Research and development of Micromegas detector and related devices (Project N° 4304-1) </vt:lpstr>
      <vt:lpstr>Updated report</vt:lpstr>
      <vt:lpstr>History of the project 4304-1</vt:lpstr>
      <vt:lpstr>Micromegas: How does it work?</vt:lpstr>
      <vt:lpstr>Présentation PowerPoint</vt:lpstr>
      <vt:lpstr>TPC: Time Projection Chamber</vt:lpstr>
      <vt:lpstr>Work with small prototypes</vt:lpstr>
      <vt:lpstr>Work with small prototypes</vt:lpstr>
      <vt:lpstr>New small TPC built at SINP </vt:lpstr>
      <vt:lpstr>The student Deb Sankar Bhattacharya</vt:lpstr>
      <vt:lpstr>The Large prototype</vt:lpstr>
      <vt:lpstr>Events in the Large Prototype</vt:lpstr>
      <vt:lpstr>Analysis and software</vt:lpstr>
      <vt:lpstr>Distortions from the Large Prototype</vt:lpstr>
      <vt:lpstr>Distortions from the Large Prototype</vt:lpstr>
      <vt:lpstr>Distortions from the Large Prototype</vt:lpstr>
      <vt:lpstr>Conclusion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development of Micromegas detector and related devices (Project N° 4304-1)</dc:title>
  <dc:creator>Colas Paul</dc:creator>
  <cp:lastModifiedBy>Colas Paul</cp:lastModifiedBy>
  <cp:revision>17</cp:revision>
  <dcterms:created xsi:type="dcterms:W3CDTF">2014-05-18T16:47:31Z</dcterms:created>
  <dcterms:modified xsi:type="dcterms:W3CDTF">2014-05-21T07:41:00Z</dcterms:modified>
</cp:coreProperties>
</file>