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58" r:id="rId2"/>
    <p:sldId id="958" r:id="rId3"/>
    <p:sldId id="957" r:id="rId4"/>
    <p:sldId id="983" r:id="rId5"/>
    <p:sldId id="980" r:id="rId6"/>
    <p:sldId id="998" r:id="rId7"/>
    <p:sldId id="1011" r:id="rId8"/>
    <p:sldId id="991" r:id="rId9"/>
    <p:sldId id="959" r:id="rId10"/>
    <p:sldId id="1016" r:id="rId11"/>
    <p:sldId id="1019" r:id="rId12"/>
    <p:sldId id="1008" r:id="rId13"/>
    <p:sldId id="1012" r:id="rId14"/>
    <p:sldId id="1013" r:id="rId15"/>
    <p:sldId id="1014" r:id="rId16"/>
    <p:sldId id="1015" r:id="rId17"/>
    <p:sldId id="1010" r:id="rId18"/>
    <p:sldId id="1017" r:id="rId19"/>
    <p:sldId id="1020" r:id="rId20"/>
    <p:sldId id="1018" r:id="rId21"/>
    <p:sldId id="961" r:id="rId22"/>
    <p:sldId id="1006" r:id="rId23"/>
    <p:sldId id="962" r:id="rId24"/>
    <p:sldId id="1021" r:id="rId25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78F00"/>
    <a:srgbClr val="5F9723"/>
    <a:srgbClr val="000099"/>
    <a:srgbClr val="E60000"/>
    <a:srgbClr val="CC0000"/>
    <a:srgbClr val="253971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88" autoAdjust="0"/>
    <p:restoredTop sz="92199" autoAdjust="0"/>
  </p:normalViewPr>
  <p:slideViewPr>
    <p:cSldViewPr snapToGrid="0" snapToObjects="1">
      <p:cViewPr varScale="1">
        <p:scale>
          <a:sx n="87" d="100"/>
          <a:sy n="87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3306" y="-108"/>
      </p:cViewPr>
      <p:guideLst>
        <p:guide orient="horz" pos="3223"/>
        <p:guide pos="2236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ADA98F3-B49D-491B-A47B-7A9A2F26F6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6916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955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l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955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87" tIns="47444" rIns="94887" bIns="47444" numCol="1" anchor="b" anchorCtr="0" compatLnSpc="1">
            <a:prstTxWarp prst="textNoShape">
              <a:avLst/>
            </a:prstTxWarp>
          </a:bodyPr>
          <a:lstStyle>
            <a:lvl1pPr algn="r" defTabSz="949325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14B6A9-369E-4A81-86F7-44FEC0B6C8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6370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0FF1E-FEB5-4021-A40B-C33391F5DF3B}" type="slidenum">
              <a:rPr lang="fr-FR" smtClean="0"/>
              <a:pPr>
                <a:defRPr/>
              </a:pPr>
              <a:t>1</a:t>
            </a:fld>
            <a:endParaRPr lang="fr-FR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fr-FR" smtClean="0"/>
              <a:t>I’m here to present a TPC review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14B6A9-369E-4A81-86F7-44FEC0B6C8E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58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8556352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l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64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8556352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8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20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heme" Target="../theme/theme1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linearcollider.org/files/graphics_resources/logo/logo_transparent_bg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092" y="17877"/>
            <a:ext cx="1099767" cy="71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17"/>
          <p:cNvSpPr>
            <a:spLocks noChangeArrowheads="1"/>
          </p:cNvSpPr>
          <p:nvPr/>
        </p:nvSpPr>
        <p:spPr bwMode="auto">
          <a:xfrm>
            <a:off x="0" y="-7938"/>
            <a:ext cx="9144000" cy="4397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1027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40652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0" y="6593915"/>
            <a:ext cx="9144000" cy="0"/>
          </a:xfrm>
          <a:prstGeom prst="line">
            <a:avLst/>
          </a:prstGeom>
          <a:noFill/>
          <a:ln w="19050">
            <a:solidFill>
              <a:srgbClr val="25397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pPr algn="ctr"/>
            <a:endParaRPr lang="en-US" sz="1050"/>
          </a:p>
        </p:txBody>
      </p:sp>
      <p:pic>
        <p:nvPicPr>
          <p:cNvPr id="10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387" y="420247"/>
            <a:ext cx="5462016" cy="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0822"/>
          <a:stretch/>
        </p:blipFill>
        <p:spPr bwMode="auto">
          <a:xfrm>
            <a:off x="1372765" y="420306"/>
            <a:ext cx="5462016" cy="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:\PROJETS\TPC\MEETINGS\2013\130211-15_VCI2013_Vienna\Pictures\LCTPClogo_simple.wb.png"/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89"/>
            <a:ext cx="1471726" cy="8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36170" y="6634256"/>
            <a:ext cx="1440000" cy="179388"/>
          </a:xfrm>
          <a:prstGeom prst="rect">
            <a:avLst/>
          </a:prstGeom>
        </p:spPr>
        <p:txBody>
          <a:bodyPr anchor="ctr"/>
          <a:lstStyle>
            <a:lvl1pPr algn="r" defTabSz="1076325">
              <a:tabLst/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 algn="ctr">
              <a:tabLst>
                <a:tab pos="806450" algn="l"/>
              </a:tabLst>
              <a:defRPr/>
            </a:pPr>
            <a:r>
              <a:rPr lang="en-US" dirty="0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‹N°›</a:t>
            </a:fld>
            <a:endParaRPr lang="en-US" dirty="0"/>
          </a:p>
        </p:txBody>
      </p:sp>
      <p:sp>
        <p:nvSpPr>
          <p:cNvPr id="1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560674" y="6634256"/>
            <a:ext cx="6183601" cy="179388"/>
          </a:xfrm>
          <a:prstGeom prst="rect">
            <a:avLst/>
          </a:prstGeom>
        </p:spPr>
        <p:txBody>
          <a:bodyPr anchor="ctr"/>
          <a:lstStyle>
            <a:lvl1pPr algn="ctr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85725" y="6634256"/>
            <a:ext cx="1581710" cy="179388"/>
          </a:xfrm>
          <a:prstGeom prst="rect">
            <a:avLst/>
          </a:prstGeom>
        </p:spPr>
        <p:txBody>
          <a:bodyPr anchor="ctr"/>
          <a:lstStyle>
            <a:lvl1pPr algn="l">
              <a:defRPr sz="105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14339" name="Picture 3" descr="D:\PROJETS\TPC\MEETINGS\2014\140602-06_TIPP14_Amsterdam\Images\lcws14\awlc14_Page_01_Image_0001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90"/>
            <a:ext cx="1484150" cy="84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6794" y="418965"/>
            <a:ext cx="5462016" cy="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rgbClr val="FF0000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Bell MT" pitchFamily="18" charset="0"/>
          <a:ea typeface="+mn-ea"/>
          <a:cs typeface="Arial" pitchFamily="34" charset="0"/>
        </a:defRPr>
      </a:lvl1pPr>
      <a:lvl2pPr marL="528638" indent="-1746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99"/>
          </a:solidFill>
          <a:latin typeface="Bell MT" pitchFamily="18" charset="0"/>
          <a:cs typeface="Arial" pitchFamily="34" charset="0"/>
        </a:defRPr>
      </a:lvl2pPr>
      <a:lvl3pPr marL="881063" indent="-173038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000099"/>
          </a:solidFill>
          <a:latin typeface="Bell MT" pitchFamily="18" charset="0"/>
          <a:cs typeface="Arial" pitchFamily="34" charset="0"/>
        </a:defRPr>
      </a:lvl3pPr>
      <a:lvl4pPr marL="1252538" indent="-192088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000099"/>
          </a:solidFill>
          <a:latin typeface="Bell MT" pitchFamily="18" charset="0"/>
          <a:cs typeface="Arial" pitchFamily="34" charset="0"/>
        </a:defRPr>
      </a:lvl4pPr>
      <a:lvl5pPr marL="1611313" indent="-174625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000099"/>
          </a:solidFill>
          <a:latin typeface="Bell MT" pitchFamily="18" charset="0"/>
          <a:cs typeface="Arial" pitchFamily="34" charset="0"/>
        </a:defRPr>
      </a:lvl5pPr>
      <a:lvl6pPr marL="20685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5257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9829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440113" indent="-174625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7" Type="http://schemas.openxmlformats.org/officeDocument/2006/relationships/image" Target="../media/image5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53" y="5965724"/>
            <a:ext cx="9144000" cy="89313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325" name="Picture 13" descr="D:\header-tipp_modi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03" y="5270591"/>
            <a:ext cx="4066096" cy="129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-1"/>
            <a:ext cx="9144000" cy="893135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>
            <a:lvl1pPr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41667" y="3338713"/>
            <a:ext cx="7921625" cy="74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/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On behalf of the LCTPC collaboration</a:t>
            </a:r>
            <a:endParaRPr lang="en-US" sz="18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28320" y="452216"/>
            <a:ext cx="814832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09" rIns="91418" bIns="45709"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Study of a Large Prototype TPC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using </a:t>
            </a:r>
          </a:p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Micro-Pattern Gas Detectors</a:t>
            </a:r>
          </a:p>
          <a:p>
            <a:pPr algn="ctr">
              <a:defRPr/>
            </a:pPr>
            <a:endParaRPr lang="en-US" sz="2000" dirty="0" smtClean="0">
              <a:solidFill>
                <a:srgbClr val="5F972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  <a:p>
            <a:pPr algn="ctr">
              <a:defRPr/>
            </a:pPr>
            <a:r>
              <a:rPr lang="en-US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─  David </a:t>
            </a:r>
            <a:r>
              <a:rPr lang="en-US" sz="18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Attié</a:t>
            </a:r>
            <a:r>
              <a:rPr lang="en-US" sz="1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─</a:t>
            </a:r>
            <a:endParaRPr lang="en-US" sz="180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sym typeface="Symbol"/>
            </a:endParaRPr>
          </a:p>
          <a:p>
            <a:pPr algn="ctr">
              <a:defRPr/>
            </a:pPr>
            <a:endParaRPr lang="en-US" sz="1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  <a:sym typeface="Symbol"/>
            </a:endParaRPr>
          </a:p>
          <a:p>
            <a:pPr algn="ctr">
              <a:defRPr/>
            </a:pPr>
            <a:r>
              <a:rPr lang="en-US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CEA </a:t>
            </a:r>
            <a:r>
              <a:rPr lang="en-US" sz="12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Saclay</a:t>
            </a:r>
            <a:r>
              <a:rPr lang="en-US" sz="1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/</a:t>
            </a:r>
            <a:r>
              <a:rPr lang="en-US" sz="120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sym typeface="Symbol"/>
              </a:rPr>
              <a:t>Irfu</a:t>
            </a:r>
            <a:endParaRPr lang="en-US" sz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074" name="Picture 2" descr="http://indico.in2p3.fr/conferenceDisplay.py/getPic?picId=9&amp;confId=541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21" y="5007001"/>
            <a:ext cx="1517328" cy="68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0360" y="4892432"/>
            <a:ext cx="15986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2475477" y="3885597"/>
            <a:ext cx="4265998" cy="2995943"/>
            <a:chOff x="2475477" y="3885597"/>
            <a:chExt cx="4265998" cy="2995943"/>
          </a:xfrm>
        </p:grpSpPr>
        <p:pic>
          <p:nvPicPr>
            <p:cNvPr id="13314" name="Picture 2" descr="D:\PROJETS\TPC\MEETINGS\2014\140602-06_TIPP14_Amsterdam\Images\lcws14\awlc14_Page_02_Image_00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477" y="3885597"/>
              <a:ext cx="4216322" cy="2953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5942858" y="6666096"/>
              <a:ext cx="79861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>
                  <a:solidFill>
                    <a:srgbClr val="0000FF"/>
                  </a:solidFill>
                  <a:latin typeface="Bell MT" panose="02020503060305020303" pitchFamily="18" charset="0"/>
                </a:rPr>
                <a:t>www.lctpc.org</a:t>
              </a:r>
              <a:endParaRPr lang="fr-FR" sz="800" dirty="0">
                <a:solidFill>
                  <a:srgbClr val="0000FF"/>
                </a:solidFill>
                <a:latin typeface="Bell MT" panose="02020503060305020303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Pixel </a:t>
            </a:r>
            <a:r>
              <a:rPr lang="fr-FR" dirty="0" err="1" smtClean="0"/>
              <a:t>Readout</a:t>
            </a:r>
            <a:r>
              <a:rPr lang="fr-FR" dirty="0" smtClean="0"/>
              <a:t> R&amp;D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728" y="4652970"/>
            <a:ext cx="4500000" cy="192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1" y="4665057"/>
            <a:ext cx="4500000" cy="191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56" y="2658421"/>
            <a:ext cx="2520000" cy="1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6" descr="ingrid on medipix9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51" y="2793548"/>
            <a:ext cx="2160000" cy="16199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Freiburg\Octopuce\P1010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18" y="2658421"/>
            <a:ext cx="2563949" cy="1922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/>
          <p:cNvSpPr txBox="1"/>
          <p:nvPr/>
        </p:nvSpPr>
        <p:spPr>
          <a:xfrm>
            <a:off x="416688" y="6015709"/>
            <a:ext cx="1281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B050"/>
                </a:solidFill>
                <a:latin typeface="Bell MT" panose="02020503060305020303" pitchFamily="18" charset="0"/>
              </a:rPr>
              <a:t>GEM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4925511" y="6015709"/>
            <a:ext cx="12815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InGrid</a:t>
            </a:r>
            <a:endParaRPr lang="en-US" sz="1600" b="1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995690" y="2390768"/>
            <a:ext cx="12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Bonn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3914422" y="2395085"/>
            <a:ext cx="12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Bonn, </a:t>
            </a:r>
            <a:r>
              <a:rPr lang="en-US" sz="1400" dirty="0" err="1" smtClean="0">
                <a:solidFill>
                  <a:srgbClr val="0000FF"/>
                </a:solidFill>
                <a:latin typeface="Bell MT" panose="02020503060305020303" pitchFamily="18" charset="0"/>
              </a:rPr>
              <a:t>Nikhef</a:t>
            </a:r>
            <a:endParaRPr lang="en-US" sz="1400" dirty="0" smtClean="0">
              <a:solidFill>
                <a:srgbClr val="0000FF"/>
              </a:solidFill>
              <a:latin typeface="Bell MT" panose="02020503060305020303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791375" y="2383621"/>
            <a:ext cx="128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0000FF"/>
                </a:solidFill>
                <a:latin typeface="Bell MT" panose="02020503060305020303" pitchFamily="18" charset="0"/>
              </a:rPr>
              <a:t>Irfu</a:t>
            </a:r>
            <a:r>
              <a:rPr lang="en-US" sz="14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, </a:t>
            </a:r>
            <a:r>
              <a:rPr lang="en-US" sz="1400" dirty="0" err="1" smtClean="0">
                <a:solidFill>
                  <a:srgbClr val="0000FF"/>
                </a:solidFill>
                <a:latin typeface="Bell MT" panose="02020503060305020303" pitchFamily="18" charset="0"/>
              </a:rPr>
              <a:t>Nikhef</a:t>
            </a:r>
            <a:endParaRPr lang="en-US" sz="1400" dirty="0" smtClean="0">
              <a:solidFill>
                <a:srgbClr val="0000FF"/>
              </a:solidFill>
              <a:latin typeface="Bell MT" panose="02020503060305020303" pitchFamily="18" charset="0"/>
            </a:endParaRPr>
          </a:p>
        </p:txBody>
      </p:sp>
      <p:sp>
        <p:nvSpPr>
          <p:cNvPr id="19" name="Espace réservé du contenu 1"/>
          <p:cNvSpPr txBox="1">
            <a:spLocks/>
          </p:cNvSpPr>
          <p:nvPr/>
        </p:nvSpPr>
        <p:spPr bwMode="auto">
          <a:xfrm>
            <a:off x="315012" y="825500"/>
            <a:ext cx="844798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err="1" smtClean="0"/>
              <a:t>TimePix</a:t>
            </a:r>
            <a:r>
              <a:rPr lang="en-US" sz="1800" kern="0" dirty="0" smtClean="0"/>
              <a:t> chip: matrix of 256 </a:t>
            </a:r>
            <a:r>
              <a:rPr lang="en-US" sz="1800" kern="0" dirty="0"/>
              <a:t>× 256 </a:t>
            </a:r>
            <a:r>
              <a:rPr lang="en-US" sz="1800" kern="0" dirty="0" smtClean="0"/>
              <a:t>pixels </a:t>
            </a:r>
            <a:r>
              <a:rPr lang="en-US" sz="1800" kern="0" dirty="0"/>
              <a:t>of </a:t>
            </a:r>
            <a:r>
              <a:rPr lang="en-US" sz="1800" kern="0" dirty="0" smtClean="0"/>
              <a:t>55 </a:t>
            </a:r>
            <a:r>
              <a:rPr lang="en-US" sz="1800" kern="0" dirty="0"/>
              <a:t>× 55 µm² </a:t>
            </a:r>
            <a:r>
              <a:rPr lang="en-US" sz="1800" kern="0" dirty="0" smtClean="0"/>
              <a:t>size  </a:t>
            </a:r>
          </a:p>
          <a:p>
            <a:r>
              <a:rPr lang="en-US" sz="1800" kern="0" dirty="0" smtClean="0"/>
              <a:t>Each pixel can be set to:</a:t>
            </a:r>
          </a:p>
          <a:p>
            <a:pPr lvl="1"/>
            <a:r>
              <a:rPr lang="en-US" sz="1600" kern="0" dirty="0" smtClean="0"/>
              <a:t>Hit counting</a:t>
            </a:r>
          </a:p>
          <a:p>
            <a:pPr lvl="1"/>
            <a:r>
              <a:rPr lang="en-US" sz="1600" kern="0" dirty="0" smtClean="0"/>
              <a:t>Charge measurement</a:t>
            </a:r>
          </a:p>
          <a:p>
            <a:pPr lvl="1"/>
            <a:r>
              <a:rPr lang="en-US" sz="1600" kern="0" dirty="0" smtClean="0"/>
              <a:t>Time measurement</a:t>
            </a:r>
          </a:p>
        </p:txBody>
      </p:sp>
    </p:spTree>
    <p:extLst>
      <p:ext uri="{BB962C8B-B14F-4D97-AF65-F5344CB8AC3E}">
        <p14:creationId xmlns:p14="http://schemas.microsoft.com/office/powerpoint/2010/main" val="34322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799" y="825500"/>
            <a:ext cx="8185069" cy="4839030"/>
          </a:xfrm>
        </p:spPr>
        <p:txBody>
          <a:bodyPr/>
          <a:lstStyle/>
          <a:p>
            <a:r>
              <a:rPr lang="en-US" sz="1800" dirty="0"/>
              <a:t>Reconstruction, </a:t>
            </a:r>
            <a:r>
              <a:rPr lang="en-US" sz="1800" dirty="0" smtClean="0"/>
              <a:t>simulation</a:t>
            </a:r>
            <a:r>
              <a:rPr lang="en-US" sz="1800" dirty="0"/>
              <a:t>, </a:t>
            </a:r>
            <a:r>
              <a:rPr lang="en-US" sz="1800" dirty="0" smtClean="0"/>
              <a:t>analysis </a:t>
            </a:r>
            <a:r>
              <a:rPr lang="en-US" sz="1800" dirty="0"/>
              <a:t>based on common ILC software </a:t>
            </a:r>
            <a:r>
              <a:rPr lang="en-US" sz="1800" dirty="0" smtClean="0"/>
              <a:t>tools:</a:t>
            </a:r>
            <a:endParaRPr lang="en-US" sz="1800" dirty="0"/>
          </a:p>
          <a:p>
            <a:pPr lvl="1"/>
            <a:r>
              <a:rPr lang="fr-FR" sz="1600" dirty="0"/>
              <a:t>LCIO </a:t>
            </a:r>
            <a:r>
              <a:rPr lang="fr-FR" sz="1200" dirty="0"/>
              <a:t>(</a:t>
            </a:r>
            <a:r>
              <a:rPr lang="fr-FR" sz="1200" dirty="0" err="1"/>
              <a:t>Linear</a:t>
            </a:r>
            <a:r>
              <a:rPr lang="fr-FR" sz="1200" dirty="0"/>
              <a:t> </a:t>
            </a:r>
            <a:r>
              <a:rPr lang="fr-FR" sz="1200" dirty="0" err="1"/>
              <a:t>Collider</a:t>
            </a:r>
            <a:r>
              <a:rPr lang="fr-FR" sz="1200" dirty="0"/>
              <a:t> I/O</a:t>
            </a:r>
            <a:r>
              <a:rPr lang="fr-FR" sz="1200" dirty="0" smtClean="0"/>
              <a:t>)</a:t>
            </a:r>
            <a:r>
              <a:rPr lang="fr-FR" sz="1600" dirty="0" smtClean="0"/>
              <a:t>: </a:t>
            </a:r>
            <a:r>
              <a:rPr lang="fr-FR" sz="1600" dirty="0" err="1" smtClean="0"/>
              <a:t>event</a:t>
            </a:r>
            <a:r>
              <a:rPr lang="fr-FR" sz="1600" dirty="0" smtClean="0"/>
              <a:t> data model</a:t>
            </a:r>
            <a:endParaRPr lang="fr-FR" sz="1600" dirty="0"/>
          </a:p>
          <a:p>
            <a:pPr lvl="1"/>
            <a:r>
              <a:rPr lang="fr-FR" sz="1600" dirty="0" smtClean="0"/>
              <a:t>Marlin </a:t>
            </a:r>
            <a:r>
              <a:rPr lang="fr-FR" sz="1200" dirty="0" smtClean="0"/>
              <a:t>(</a:t>
            </a:r>
            <a:r>
              <a:rPr lang="fr-FR" sz="1200" dirty="0" err="1" smtClean="0"/>
              <a:t>Modular</a:t>
            </a:r>
            <a:r>
              <a:rPr lang="fr-FR" sz="1200" dirty="0" smtClean="0"/>
              <a:t> </a:t>
            </a:r>
            <a:r>
              <a:rPr lang="fr-FR" sz="1200" dirty="0" err="1" smtClean="0"/>
              <a:t>Analysis</a:t>
            </a:r>
            <a:r>
              <a:rPr lang="fr-FR" sz="1200" dirty="0" smtClean="0"/>
              <a:t> &amp; </a:t>
            </a:r>
            <a:r>
              <a:rPr lang="fr-FR" sz="1200" dirty="0" err="1" smtClean="0"/>
              <a:t>Reconsctruction</a:t>
            </a:r>
            <a:r>
              <a:rPr lang="fr-FR" sz="1200" dirty="0" smtClean="0"/>
              <a:t> for the </a:t>
            </a:r>
            <a:r>
              <a:rPr lang="fr-FR" sz="1200" dirty="0" err="1" smtClean="0"/>
              <a:t>LINear</a:t>
            </a:r>
            <a:r>
              <a:rPr lang="fr-FR" sz="1200" dirty="0" smtClean="0"/>
              <a:t> </a:t>
            </a:r>
            <a:r>
              <a:rPr lang="fr-FR" sz="1200" dirty="0" err="1" smtClean="0"/>
              <a:t>Collider</a:t>
            </a:r>
            <a:r>
              <a:rPr lang="fr-FR" sz="1200" dirty="0" smtClean="0"/>
              <a:t>)</a:t>
            </a:r>
            <a:endParaRPr lang="fr-FR" sz="1200" dirty="0"/>
          </a:p>
          <a:p>
            <a:pPr lvl="1"/>
            <a:r>
              <a:rPr lang="fr-FR" sz="1600" dirty="0" smtClean="0"/>
              <a:t>LCCD: </a:t>
            </a:r>
            <a:r>
              <a:rPr lang="fr-FR" sz="1200" dirty="0" smtClean="0"/>
              <a:t>(</a:t>
            </a:r>
            <a:r>
              <a:rPr lang="fr-FR" sz="1200" dirty="0" err="1" smtClean="0"/>
              <a:t>Linear</a:t>
            </a:r>
            <a:r>
              <a:rPr lang="fr-FR" sz="1200" dirty="0" smtClean="0"/>
              <a:t> </a:t>
            </a:r>
            <a:r>
              <a:rPr lang="fr-FR" sz="1200" dirty="0" err="1" smtClean="0"/>
              <a:t>Collider</a:t>
            </a:r>
            <a:r>
              <a:rPr lang="fr-FR" sz="1200" dirty="0" smtClean="0"/>
              <a:t> Conditions Data </a:t>
            </a:r>
            <a:r>
              <a:rPr lang="fr-FR" sz="1200" dirty="0" err="1" smtClean="0"/>
              <a:t>toolkit</a:t>
            </a:r>
            <a:r>
              <a:rPr lang="fr-FR" sz="1200" dirty="0" smtClean="0"/>
              <a:t>)</a:t>
            </a:r>
            <a:endParaRPr lang="fr-FR" sz="1200" dirty="0"/>
          </a:p>
          <a:p>
            <a:pPr lvl="1"/>
            <a:r>
              <a:rPr lang="fr-FR" sz="1600" dirty="0" err="1" smtClean="0"/>
              <a:t>Gear</a:t>
            </a:r>
            <a:r>
              <a:rPr lang="fr-FR" sz="1600" dirty="0"/>
              <a:t>: </a:t>
            </a:r>
            <a:r>
              <a:rPr lang="fr-FR" sz="1200" dirty="0" smtClean="0"/>
              <a:t>(</a:t>
            </a:r>
            <a:r>
              <a:rPr lang="fr-FR" sz="1200" dirty="0" err="1" smtClean="0"/>
              <a:t>Geometry</a:t>
            </a:r>
            <a:r>
              <a:rPr lang="fr-FR" sz="1200" dirty="0" smtClean="0"/>
              <a:t> Api for Reconstruction)</a:t>
            </a:r>
            <a:endParaRPr lang="fr-FR" sz="1200" dirty="0"/>
          </a:p>
          <a:p>
            <a:pPr lvl="1"/>
            <a:endParaRPr lang="fr-FR" sz="1600" dirty="0" smtClean="0"/>
          </a:p>
          <a:p>
            <a:r>
              <a:rPr lang="fr-FR" sz="1800" dirty="0" err="1" smtClean="0"/>
              <a:t>Specific</a:t>
            </a:r>
            <a:r>
              <a:rPr lang="fr-FR" sz="1800" dirty="0" smtClean="0"/>
              <a:t> software </a:t>
            </a:r>
            <a:r>
              <a:rPr lang="fr-FR" sz="1800" dirty="0"/>
              <a:t>package of LCTPC:</a:t>
            </a:r>
          </a:p>
          <a:p>
            <a:pPr marL="0" indent="0">
              <a:buNone/>
            </a:pPr>
            <a:r>
              <a:rPr lang="fr-FR" dirty="0" smtClean="0"/>
              <a:t>   </a:t>
            </a:r>
            <a:r>
              <a:rPr lang="fr-FR" sz="1200" dirty="0" err="1" smtClean="0"/>
              <a:t>MarlinTPC</a:t>
            </a:r>
            <a:r>
              <a:rPr lang="fr-FR" sz="1200" dirty="0" smtClean="0"/>
              <a:t>: </a:t>
            </a:r>
            <a:r>
              <a:rPr lang="fr-FR" sz="1200" dirty="0"/>
              <a:t>https://znwiki3.ifh.de/MarlinTPC/MarlinTPC</a:t>
            </a:r>
          </a:p>
          <a:p>
            <a:pPr lvl="1"/>
            <a:r>
              <a:rPr lang="fr-FR" sz="1600" dirty="0" smtClean="0"/>
              <a:t>Reconstruction </a:t>
            </a:r>
            <a:r>
              <a:rPr lang="fr-FR" sz="1600" dirty="0"/>
              <a:t>processors</a:t>
            </a:r>
          </a:p>
          <a:p>
            <a:pPr lvl="1"/>
            <a:r>
              <a:rPr lang="fr-FR" sz="1600" dirty="0" smtClean="0"/>
              <a:t>Conditions </a:t>
            </a:r>
            <a:r>
              <a:rPr lang="fr-FR" sz="1600" dirty="0"/>
              <a:t>handling</a:t>
            </a:r>
          </a:p>
          <a:p>
            <a:pPr lvl="1"/>
            <a:r>
              <a:rPr lang="fr-FR" sz="1600" dirty="0" smtClean="0"/>
              <a:t>Simulation </a:t>
            </a:r>
            <a:r>
              <a:rPr lang="fr-FR" sz="1600" dirty="0"/>
              <a:t>(</a:t>
            </a:r>
            <a:r>
              <a:rPr lang="fr-FR" sz="1600" dirty="0" err="1"/>
              <a:t>coarse</a:t>
            </a:r>
            <a:r>
              <a:rPr lang="fr-FR" sz="1600" dirty="0"/>
              <a:t> to </a:t>
            </a:r>
            <a:r>
              <a:rPr lang="fr-FR" sz="1600" dirty="0" err="1"/>
              <a:t>detailed</a:t>
            </a:r>
            <a:r>
              <a:rPr lang="fr-FR" sz="1600" dirty="0"/>
              <a:t>)</a:t>
            </a:r>
          </a:p>
          <a:p>
            <a:pPr lvl="1"/>
            <a:r>
              <a:rPr lang="en-US" sz="1600" dirty="0" smtClean="0"/>
              <a:t>Common </a:t>
            </a:r>
            <a:r>
              <a:rPr lang="en-US" sz="1600" dirty="0"/>
              <a:t>analysis for standard plots</a:t>
            </a:r>
          </a:p>
          <a:p>
            <a:endParaRPr lang="fr-FR" sz="1600" dirty="0" smtClean="0"/>
          </a:p>
          <a:p>
            <a:r>
              <a:rPr lang="fr-FR" sz="1800" dirty="0" smtClean="0"/>
              <a:t>Data</a:t>
            </a:r>
            <a:endParaRPr lang="fr-FR" sz="1800" dirty="0"/>
          </a:p>
          <a:p>
            <a:pPr lvl="1"/>
            <a:r>
              <a:rPr lang="fr-FR" sz="1600" dirty="0" err="1" smtClean="0"/>
              <a:t>Testbeam</a:t>
            </a:r>
            <a:r>
              <a:rPr lang="fr-FR" sz="1600" dirty="0" smtClean="0"/>
              <a:t> </a:t>
            </a:r>
            <a:r>
              <a:rPr lang="fr-FR" sz="1600" dirty="0"/>
              <a:t>data </a:t>
            </a:r>
            <a:r>
              <a:rPr lang="fr-FR" sz="1600" dirty="0" err="1"/>
              <a:t>stored</a:t>
            </a:r>
            <a:r>
              <a:rPr lang="fr-FR" sz="1600" dirty="0"/>
              <a:t> on </a:t>
            </a:r>
            <a:r>
              <a:rPr lang="fr-FR" sz="1600" dirty="0" err="1"/>
              <a:t>Grid</a:t>
            </a:r>
            <a:r>
              <a:rPr lang="fr-FR" sz="1600" dirty="0"/>
              <a:t> </a:t>
            </a:r>
            <a:r>
              <a:rPr lang="fr-FR" sz="1600" dirty="0" err="1" smtClean="0"/>
              <a:t>storage</a:t>
            </a:r>
            <a:endParaRPr lang="fr-FR" sz="1600" dirty="0" smtClean="0"/>
          </a:p>
          <a:p>
            <a:pPr marL="354013" lvl="1" indent="0">
              <a:buNone/>
            </a:pPr>
            <a:r>
              <a:rPr lang="fr-FR" sz="1600" dirty="0"/>
              <a:t> </a:t>
            </a:r>
            <a:r>
              <a:rPr lang="fr-FR" sz="1600" dirty="0" smtClean="0"/>
              <a:t>   → </a:t>
            </a:r>
            <a:r>
              <a:rPr lang="fr-FR" sz="1600" dirty="0"/>
              <a:t>accessible by </a:t>
            </a:r>
            <a:r>
              <a:rPr lang="fr-FR" sz="1600" dirty="0" err="1"/>
              <a:t>whole</a:t>
            </a:r>
            <a:r>
              <a:rPr lang="fr-FR" sz="1600" dirty="0"/>
              <a:t> </a:t>
            </a:r>
            <a:r>
              <a:rPr lang="fr-FR" sz="1600" dirty="0" smtClean="0"/>
              <a:t>collaboration</a:t>
            </a:r>
          </a:p>
          <a:p>
            <a:pPr lvl="1"/>
            <a:r>
              <a:rPr lang="fr-FR" sz="1600" dirty="0" smtClean="0"/>
              <a:t>Common </a:t>
            </a:r>
            <a:r>
              <a:rPr lang="fr-FR" sz="1600" dirty="0"/>
              <a:t>conditions </a:t>
            </a:r>
            <a:r>
              <a:rPr lang="fr-FR" sz="1600" dirty="0" err="1"/>
              <a:t>database</a:t>
            </a:r>
            <a:r>
              <a:rPr lang="fr-FR" sz="1600" dirty="0"/>
              <a:t> </a:t>
            </a:r>
            <a:r>
              <a:rPr lang="fr-FR" sz="1600" dirty="0" smtClean="0"/>
              <a:t>server</a:t>
            </a:r>
            <a:endParaRPr lang="fr-FR" sz="1600" dirty="0"/>
          </a:p>
          <a:p>
            <a:pPr marL="354013" lvl="1" indent="0">
              <a:buNone/>
            </a:pPr>
            <a:endParaRPr lang="fr-FR" sz="16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LCTPC </a:t>
            </a:r>
            <a:r>
              <a:rPr lang="fr-FR" dirty="0" smtClean="0"/>
              <a:t>Software Framework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11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89" y="3486160"/>
            <a:ext cx="4299486" cy="305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57" y="1377539"/>
            <a:ext cx="2523809" cy="186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391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2171452"/>
          </a:xfrm>
        </p:spPr>
        <p:txBody>
          <a:bodyPr/>
          <a:lstStyle/>
          <a:p>
            <a:r>
              <a:rPr lang="fr-FR" sz="1800" dirty="0" err="1" smtClean="0"/>
              <a:t>Gas</a:t>
            </a:r>
            <a:r>
              <a:rPr lang="fr-FR" sz="1800" dirty="0"/>
              <a:t>:  Ar/CF4/Iso   </a:t>
            </a:r>
            <a:r>
              <a:rPr lang="fr-FR" sz="1800" dirty="0" smtClean="0"/>
              <a:t>95/3/2</a:t>
            </a:r>
          </a:p>
          <a:p>
            <a:r>
              <a:rPr lang="fr-FR" sz="1800" dirty="0" smtClean="0"/>
              <a:t>B = 0 &amp; 1T</a:t>
            </a:r>
            <a:endParaRPr lang="fr-FR" sz="18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Transverse </a:t>
            </a:r>
            <a:r>
              <a:rPr lang="fr-FR" dirty="0" err="1" smtClean="0"/>
              <a:t>resolution</a:t>
            </a:r>
            <a:r>
              <a:rPr lang="fr-FR" dirty="0" smtClean="0"/>
              <a:t> [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r>
              <a:rPr lang="fr-FR" dirty="0" smtClean="0"/>
              <a:t>]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16" name="Picture 3" descr="module 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98" y="3511818"/>
            <a:ext cx="4080510" cy="29523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3568" y="299695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B=0 T</a:t>
            </a: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C</a:t>
            </a:r>
            <a:r>
              <a:rPr lang="en-US" sz="1400" baseline="-250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d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= 3</a:t>
            </a:r>
            <a:r>
              <a:rPr lang="fr-FR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15.1</a:t>
            </a:r>
            <a:r>
              <a:rPr lang="en-US" sz="1400" baseline="-250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 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µm/√cm (</a:t>
            </a:r>
            <a:r>
              <a:rPr lang="en-US" sz="14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Magboltz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)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pic>
        <p:nvPicPr>
          <p:cNvPr id="20" name="Picture 23" descr="module CLK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2" y="3511818"/>
            <a:ext cx="4080510" cy="2952328"/>
          </a:xfrm>
          <a:prstGeom prst="rect">
            <a:avLst/>
          </a:prstGeom>
        </p:spPr>
      </p:pic>
      <p:sp>
        <p:nvSpPr>
          <p:cNvPr id="21" name="TextBox 27"/>
          <p:cNvSpPr txBox="1"/>
          <p:nvPr/>
        </p:nvSpPr>
        <p:spPr>
          <a:xfrm>
            <a:off x="4788024" y="299695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B=1 T</a:t>
            </a: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C</a:t>
            </a:r>
            <a:r>
              <a:rPr lang="en-US" sz="1400" baseline="-250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d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= 94.2</a:t>
            </a:r>
            <a:r>
              <a:rPr lang="en-US" sz="1400" baseline="-250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  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µm/√cm (</a:t>
            </a:r>
            <a:r>
              <a:rPr lang="en-US" sz="14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Magboltz</a:t>
            </a:r>
            <a:r>
              <a:rPr lang="en-US" sz="14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)</a:t>
            </a:r>
            <a:endParaRPr lang="fr-FR" sz="1400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3731133"/>
              </p:ext>
            </p:extLst>
          </p:nvPr>
        </p:nvGraphicFramePr>
        <p:xfrm>
          <a:off x="2178446" y="1814284"/>
          <a:ext cx="17272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Equation" r:id="rId5" imgW="1168200" imgH="507960" progId="Equation.3">
                  <p:embed/>
                </p:oleObj>
              </mc:Choice>
              <mc:Fallback>
                <p:oleObj name="Equation" r:id="rId5" imgW="1168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446" y="1814284"/>
                        <a:ext cx="1727200" cy="75088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4585608" y="1814284"/>
            <a:ext cx="2673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</a:t>
            </a:r>
            <a:r>
              <a:rPr lang="fr-FR" sz="1400" baseline="-250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0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: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resolution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 at z=0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N</a:t>
            </a:r>
            <a:r>
              <a:rPr lang="fr-FR" sz="1400" i="1" baseline="-250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eff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: effective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number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 of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electrons</a:t>
            </a:r>
            <a:endParaRPr lang="fr-FR" sz="1400" dirty="0" smtClean="0">
              <a:solidFill>
                <a:srgbClr val="000099"/>
              </a:solidFill>
              <a:latin typeface="Bell MT" panose="0202050306030502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smtClean="0">
                <a:solidFill>
                  <a:srgbClr val="000099"/>
                </a:solidFill>
                <a:latin typeface="Bell MT" panose="02020503060305020303" pitchFamily="18" charset="0"/>
              </a:rPr>
              <a:t>C</a:t>
            </a:r>
            <a:r>
              <a:rPr lang="fr-FR" sz="1400" i="1" baseline="-25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d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 : the diffusion constant </a:t>
            </a:r>
            <a:endParaRPr lang="fr-FR" sz="14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6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2171452"/>
          </a:xfrm>
        </p:spPr>
        <p:txBody>
          <a:bodyPr/>
          <a:lstStyle/>
          <a:p>
            <a:r>
              <a:rPr lang="fr-FR" sz="1800" dirty="0" err="1" smtClean="0"/>
              <a:t>Gas</a:t>
            </a:r>
            <a:r>
              <a:rPr lang="fr-FR" sz="1800" dirty="0"/>
              <a:t>:  Ar/CF4/Iso   </a:t>
            </a:r>
            <a:r>
              <a:rPr lang="fr-FR" sz="1800" dirty="0" smtClean="0"/>
              <a:t>95/3/2</a:t>
            </a:r>
          </a:p>
          <a:p>
            <a:r>
              <a:rPr lang="fr-FR" sz="1800" dirty="0" smtClean="0"/>
              <a:t>B= 1T</a:t>
            </a:r>
            <a:endParaRPr lang="fr-FR" sz="18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Transverse </a:t>
            </a:r>
            <a:r>
              <a:rPr lang="fr-FR" dirty="0" err="1" smtClean="0"/>
              <a:t>resolution</a:t>
            </a:r>
            <a:r>
              <a:rPr lang="fr-FR" dirty="0" smtClean="0"/>
              <a:t> [</a:t>
            </a:r>
            <a:r>
              <a:rPr lang="fr-FR" dirty="0" err="1" smtClean="0"/>
              <a:t>GEMs</a:t>
            </a:r>
            <a:r>
              <a:rPr lang="fr-FR" dirty="0" smtClean="0"/>
              <a:t>]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3568" y="29969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Asian GEM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4788024" y="299695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European GEM  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1" y="3738835"/>
            <a:ext cx="4428000" cy="266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DESY_GEM_Resolu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94" y="3749721"/>
            <a:ext cx="4499113" cy="281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2172254"/>
              </p:ext>
            </p:extLst>
          </p:nvPr>
        </p:nvGraphicFramePr>
        <p:xfrm>
          <a:off x="2178446" y="1814284"/>
          <a:ext cx="1727200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Equation" r:id="rId5" imgW="1168200" imgH="507960" progId="Equation.3">
                  <p:embed/>
                </p:oleObj>
              </mc:Choice>
              <mc:Fallback>
                <p:oleObj name="Equation" r:id="rId5" imgW="1168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8446" y="1814284"/>
                        <a:ext cx="1727200" cy="750887"/>
                      </a:xfrm>
                      <a:prstGeom prst="rect">
                        <a:avLst/>
                      </a:prstGeom>
                      <a:solidFill>
                        <a:sysClr val="window" lastClr="FFFFFF"/>
                      </a:solidFill>
                      <a:ln w="19050">
                        <a:solidFill>
                          <a:srgbClr val="3366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ZoneTexte 25"/>
          <p:cNvSpPr txBox="1"/>
          <p:nvPr/>
        </p:nvSpPr>
        <p:spPr>
          <a:xfrm>
            <a:off x="4585608" y="1814284"/>
            <a:ext cx="2673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</a:t>
            </a:r>
            <a:r>
              <a:rPr lang="fr-FR" sz="1400" baseline="-250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0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: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resolution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 at z=0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N</a:t>
            </a:r>
            <a:r>
              <a:rPr lang="fr-FR" sz="1400" i="1" baseline="-250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eff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: effective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number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 of </a:t>
            </a:r>
            <a:r>
              <a:rPr lang="fr-FR" sz="1400" dirty="0" err="1" smtClean="0">
                <a:solidFill>
                  <a:srgbClr val="000099"/>
                </a:solidFill>
                <a:latin typeface="Bell MT" panose="02020503060305020303" pitchFamily="18" charset="0"/>
                <a:sym typeface="Symbol"/>
              </a:rPr>
              <a:t>electrons</a:t>
            </a:r>
            <a:endParaRPr lang="fr-FR" sz="1400" dirty="0" smtClean="0">
              <a:solidFill>
                <a:srgbClr val="000099"/>
              </a:solidFill>
              <a:latin typeface="Bell MT" panose="02020503060305020303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400" i="1" dirty="0" smtClean="0">
                <a:solidFill>
                  <a:srgbClr val="000099"/>
                </a:solidFill>
                <a:latin typeface="Bell MT" panose="02020503060305020303" pitchFamily="18" charset="0"/>
              </a:rPr>
              <a:t>C</a:t>
            </a:r>
            <a:r>
              <a:rPr lang="fr-FR" sz="1400" i="1" baseline="-250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d</a:t>
            </a:r>
            <a:r>
              <a:rPr lang="fr-FR" sz="1400" dirty="0" smtClean="0">
                <a:solidFill>
                  <a:srgbClr val="000099"/>
                </a:solidFill>
                <a:latin typeface="Bell MT" panose="02020503060305020303" pitchFamily="18" charset="0"/>
              </a:rPr>
              <a:t> : the diffusion constant </a:t>
            </a:r>
            <a:endParaRPr lang="fr-FR" sz="1400" dirty="0">
              <a:solidFill>
                <a:srgbClr val="000099"/>
              </a:solidFill>
              <a:latin typeface="Bell MT" panose="02020503060305020303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0886" y="4865914"/>
            <a:ext cx="239486" cy="3918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9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B=0T, </a:t>
            </a:r>
            <a:r>
              <a:rPr lang="en-US" sz="1800" dirty="0" smtClean="0">
                <a:sym typeface="Symbol"/>
              </a:rPr>
              <a:t>distortions due to E only</a:t>
            </a:r>
          </a:p>
          <a:p>
            <a:pPr lvl="1"/>
            <a:r>
              <a:rPr lang="en-US" sz="1600" dirty="0" smtClean="0"/>
              <a:t>r</a:t>
            </a:r>
            <a:r>
              <a:rPr lang="en-US" sz="1600" dirty="0" smtClean="0">
                <a:sym typeface="Symbol"/>
              </a:rPr>
              <a:t> direction: 150 to 200 µm corrected down to 20 </a:t>
            </a:r>
            <a:r>
              <a:rPr lang="en-US" sz="1600" dirty="0">
                <a:sym typeface="Symbol"/>
              </a:rPr>
              <a:t>µm</a:t>
            </a:r>
            <a:endParaRPr lang="en-US" sz="1600" dirty="0" smtClean="0">
              <a:sym typeface="Symbol"/>
            </a:endParaRPr>
          </a:p>
          <a:p>
            <a:pPr lvl="1"/>
            <a:r>
              <a:rPr lang="en-US" sz="1600" dirty="0" smtClean="0">
                <a:sym typeface="Symbol"/>
              </a:rPr>
              <a:t>Z direction: few 100 µm (50 </a:t>
            </a:r>
            <a:r>
              <a:rPr lang="en-US" sz="1600" dirty="0">
                <a:sym typeface="Symbol"/>
              </a:rPr>
              <a:t>µm</a:t>
            </a:r>
            <a:r>
              <a:rPr lang="en-US" sz="1600" dirty="0" smtClean="0">
                <a:sym typeface="Symbol"/>
              </a:rPr>
              <a:t>)</a:t>
            </a:r>
            <a:endParaRPr lang="en-US" sz="1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Before corrections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After corrections</a:t>
            </a:r>
            <a:endParaRPr lang="en-US" sz="1800" dirty="0"/>
          </a:p>
          <a:p>
            <a:endParaRPr lang="fr-FR" dirty="0"/>
          </a:p>
        </p:txBody>
      </p:sp>
      <p:pic>
        <p:nvPicPr>
          <p:cNvPr id="17" name="Picture 2" descr="D:\Paul\ilc\Novosibirsk\plots_B0\dist_before\dist_r_phi_B0_before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42837" y="1726215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Field distorsions at B=0T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16" name="Espace réservé du numéro de diapositive 7"/>
          <p:cNvSpPr txBox="1">
            <a:spLocks/>
          </p:cNvSpPr>
          <p:nvPr/>
        </p:nvSpPr>
        <p:spPr>
          <a:xfrm>
            <a:off x="7679269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5B68E1-9483-4805-AC7B-11F35EE5EB20}" type="slidenum">
              <a:rPr lang="fr-FR" smtClean="0">
                <a:solidFill>
                  <a:prstClr val="black">
                    <a:lumMod val="85000"/>
                    <a:lumOff val="15000"/>
                  </a:prstClr>
                </a:solidFill>
                <a:latin typeface="Impact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fr-FR">
              <a:solidFill>
                <a:prstClr val="black">
                  <a:lumMod val="85000"/>
                  <a:lumOff val="15000"/>
                </a:prstClr>
              </a:solidFill>
              <a:latin typeface="Impact"/>
            </a:endParaRPr>
          </a:p>
        </p:txBody>
      </p:sp>
      <p:pic>
        <p:nvPicPr>
          <p:cNvPr id="18" name="Picture 2" descr="D:\Paul\ilc\Novosibirsk\plots_B0\dist_after\dist_r_phi_B0_aft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837" y="4008395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Paul\ilc\Novosibirsk\plots_B0\dist_before\dist_Z_B0_before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80181" y="1729623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Paul\ilc\Novosibirsk\plots_B0\dist_after\dist_Z_B0_af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092" y="4007800"/>
            <a:ext cx="297614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8"/>
          <p:cNvSpPr txBox="1"/>
          <p:nvPr/>
        </p:nvSpPr>
        <p:spPr>
          <a:xfrm>
            <a:off x="4255670" y="1541549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r</a:t>
            </a: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  <a:sym typeface="Symbol"/>
              </a:rPr>
              <a:t></a:t>
            </a:r>
            <a:endParaRPr lang="en-US" sz="1800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771924" y="1541549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41800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1"/>
          <p:cNvSpPr txBox="1">
            <a:spLocks/>
          </p:cNvSpPr>
          <p:nvPr/>
        </p:nvSpPr>
        <p:spPr bwMode="auto">
          <a:xfrm>
            <a:off x="714007" y="5365168"/>
            <a:ext cx="1895843" cy="41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ym typeface="Symbol"/>
              </a:rPr>
              <a:t>  </a:t>
            </a:r>
            <a:r>
              <a:rPr lang="en-US" sz="1600" kern="0" dirty="0" smtClean="0">
                <a:sym typeface="Symbol"/>
              </a:rPr>
              <a:t>Before correction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B=1T for GEM and </a:t>
            </a:r>
            <a:r>
              <a:rPr lang="en-US" sz="1800" dirty="0" err="1" smtClean="0"/>
              <a:t>Micromegas</a:t>
            </a:r>
            <a:endParaRPr lang="en-US" sz="1800" dirty="0" smtClean="0">
              <a:sym typeface="Symbol"/>
            </a:endParaRPr>
          </a:p>
          <a:p>
            <a:pPr lvl="1"/>
            <a:r>
              <a:rPr lang="en-US" sz="1600" dirty="0"/>
              <a:t>r</a:t>
            </a:r>
            <a:r>
              <a:rPr lang="en-US" sz="1600" dirty="0">
                <a:sym typeface="Symbol"/>
              </a:rPr>
              <a:t> </a:t>
            </a:r>
            <a:r>
              <a:rPr lang="en-US" sz="1600" dirty="0" smtClean="0">
                <a:sym typeface="Symbol"/>
              </a:rPr>
              <a:t>et Z directions: </a:t>
            </a:r>
            <a:r>
              <a:rPr lang="en-US" sz="1600" dirty="0" err="1" smtClean="0">
                <a:sym typeface="Symbol"/>
              </a:rPr>
              <a:t>distorsions</a:t>
            </a:r>
            <a:r>
              <a:rPr lang="en-US" sz="1600" dirty="0" smtClean="0">
                <a:sym typeface="Symbol"/>
              </a:rPr>
              <a:t> up to 1 mm </a:t>
            </a:r>
            <a:r>
              <a:rPr lang="en-US" sz="1600" dirty="0">
                <a:sym typeface="Symbol"/>
              </a:rPr>
              <a:t>corrected down to </a:t>
            </a:r>
            <a:r>
              <a:rPr lang="en-US" sz="1600" dirty="0" smtClean="0">
                <a:sym typeface="Symbol"/>
              </a:rPr>
              <a:t>200 </a:t>
            </a:r>
            <a:r>
              <a:rPr lang="en-US" sz="1600" dirty="0">
                <a:sym typeface="Symbol"/>
              </a:rPr>
              <a:t>µm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GEM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1800" dirty="0" err="1" smtClean="0"/>
              <a:t>Micromegas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Field distorsions at B=1T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15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438" y="1870148"/>
            <a:ext cx="308054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31575" y="4067069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17" y="1815501"/>
            <a:ext cx="3098203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91067" y="4067069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1"/>
          <a:stretch/>
        </p:blipFill>
        <p:spPr bwMode="auto">
          <a:xfrm>
            <a:off x="3431576" y="4067069"/>
            <a:ext cx="24960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2600" y="4067069"/>
            <a:ext cx="297614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contenu 1"/>
          <p:cNvSpPr txBox="1">
            <a:spLocks/>
          </p:cNvSpPr>
          <p:nvPr/>
        </p:nvSpPr>
        <p:spPr bwMode="auto">
          <a:xfrm>
            <a:off x="733425" y="5360934"/>
            <a:ext cx="1693333" cy="41063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ym typeface="Symbol"/>
              </a:rPr>
              <a:t>  </a:t>
            </a:r>
            <a:r>
              <a:rPr lang="en-US" sz="1600" kern="0" dirty="0" smtClean="0">
                <a:sym typeface="Symbol"/>
              </a:rPr>
              <a:t>After correction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4255670" y="1541549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r</a:t>
            </a: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  <a:sym typeface="Symbol"/>
              </a:rPr>
              <a:t></a:t>
            </a:r>
            <a:endParaRPr lang="en-US" sz="1800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6771924" y="1541549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Z</a:t>
            </a:r>
          </a:p>
        </p:txBody>
      </p:sp>
      <p:sp>
        <p:nvSpPr>
          <p:cNvPr id="16" name="Espace réservé du contenu 1"/>
          <p:cNvSpPr txBox="1">
            <a:spLocks/>
          </p:cNvSpPr>
          <p:nvPr/>
        </p:nvSpPr>
        <p:spPr bwMode="auto">
          <a:xfrm>
            <a:off x="714007" y="3039995"/>
            <a:ext cx="1895843" cy="41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>
                <a:sym typeface="Symbol"/>
              </a:rPr>
              <a:t>  </a:t>
            </a:r>
            <a:r>
              <a:rPr lang="en-US" sz="1600" kern="0" dirty="0" smtClean="0">
                <a:sym typeface="Symbol"/>
              </a:rPr>
              <a:t>Before correction</a:t>
            </a:r>
          </a:p>
        </p:txBody>
      </p:sp>
    </p:spTree>
    <p:extLst>
      <p:ext uri="{BB962C8B-B14F-4D97-AF65-F5344CB8AC3E}">
        <p14:creationId xmlns:p14="http://schemas.microsoft.com/office/powerpoint/2010/main" val="387909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81000" y="825500"/>
            <a:ext cx="7772400" cy="4114800"/>
          </a:xfrm>
        </p:spPr>
        <p:txBody>
          <a:bodyPr/>
          <a:lstStyle/>
          <a:p>
            <a:r>
              <a:rPr lang="en-US" sz="1800" dirty="0" smtClean="0"/>
              <a:t>Primary ions create practically no distortions in the Electric field O(&lt;1µm)</a:t>
            </a:r>
          </a:p>
          <a:p>
            <a:endParaRPr lang="en-US" sz="1800" dirty="0" smtClean="0"/>
          </a:p>
          <a:p>
            <a:r>
              <a:rPr lang="en-US" sz="1800" dirty="0" smtClean="0"/>
              <a:t>After each bunch train, a disk </a:t>
            </a:r>
            <a:br>
              <a:rPr lang="en-US" sz="1800" dirty="0" smtClean="0"/>
            </a:br>
            <a:r>
              <a:rPr lang="en-US" sz="1800" dirty="0" smtClean="0"/>
              <a:t>of positively charged ions from</a:t>
            </a:r>
            <a:br>
              <a:rPr lang="en-US" sz="1800" dirty="0" smtClean="0"/>
            </a:br>
            <a:r>
              <a:rPr lang="en-US" sz="1800" dirty="0" smtClean="0"/>
              <a:t>the amplification stage drifts</a:t>
            </a:r>
            <a:br>
              <a:rPr lang="en-US" sz="1800" dirty="0" smtClean="0"/>
            </a:br>
            <a:r>
              <a:rPr lang="en-US" sz="1800" dirty="0" smtClean="0"/>
              <a:t>back into the TPC volume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1 to 2 orders of </a:t>
            </a:r>
            <a:r>
              <a:rPr lang="en-US" sz="1800" dirty="0" smtClean="0"/>
              <a:t>magnitude safety </a:t>
            </a:r>
            <a:br>
              <a:rPr lang="en-US" sz="1800" dirty="0" smtClean="0"/>
            </a:br>
            <a:r>
              <a:rPr lang="en-US" sz="1800" dirty="0" smtClean="0"/>
              <a:t>margin </a:t>
            </a:r>
            <a:r>
              <a:rPr lang="en-US" sz="1800" dirty="0"/>
              <a:t>with </a:t>
            </a:r>
            <a:r>
              <a:rPr lang="en-US" sz="1800" dirty="0" smtClean="0"/>
              <a:t>estimated background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is needed </a:t>
            </a:r>
            <a:br>
              <a:rPr lang="en-US" sz="1800" dirty="0" smtClean="0"/>
            </a:b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</a:t>
            </a:r>
            <a:r>
              <a:rPr lang="en-US" sz="1800" dirty="0" smtClean="0"/>
              <a:t>A gating grid will be built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Ion Back Flow Issue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92" y="1203201"/>
            <a:ext cx="4349279" cy="251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97" y="3878169"/>
            <a:ext cx="4730804" cy="263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52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Data </a:t>
            </a:r>
            <a:r>
              <a:rPr lang="fr-FR" dirty="0" err="1" smtClean="0"/>
              <a:t>taking</a:t>
            </a:r>
            <a:r>
              <a:rPr lang="fr-FR" dirty="0" smtClean="0"/>
              <a:t> in 2014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17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190" y="3290341"/>
            <a:ext cx="4320000" cy="220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8"/>
          <p:cNvSpPr txBox="1"/>
          <p:nvPr/>
        </p:nvSpPr>
        <p:spPr>
          <a:xfrm>
            <a:off x="3924645" y="620882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Cosmics</a:t>
            </a:r>
            <a:endParaRPr lang="en-US" sz="1800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898099" y="620882"/>
            <a:ext cx="1350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UV Laser</a:t>
            </a:r>
          </a:p>
        </p:txBody>
      </p:sp>
      <p:sp>
        <p:nvSpPr>
          <p:cNvPr id="14" name="TextBox 18"/>
          <p:cNvSpPr txBox="1"/>
          <p:nvPr/>
        </p:nvSpPr>
        <p:spPr>
          <a:xfrm>
            <a:off x="910145" y="628733"/>
            <a:ext cx="1802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B050"/>
                </a:solidFill>
                <a:latin typeface="Bell MT" panose="02020503060305020303" pitchFamily="18" charset="0"/>
              </a:rPr>
              <a:t>Beam 4 </a:t>
            </a:r>
            <a:r>
              <a:rPr lang="en-US" sz="1800" dirty="0" err="1" smtClean="0">
                <a:solidFill>
                  <a:srgbClr val="00B050"/>
                </a:solidFill>
                <a:latin typeface="Bell MT" panose="02020503060305020303" pitchFamily="18" charset="0"/>
              </a:rPr>
              <a:t>GeV</a:t>
            </a:r>
            <a:endParaRPr lang="en-US" sz="1800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  <p:graphicFrame>
        <p:nvGraphicFramePr>
          <p:cNvPr id="16" name="Espace réservé du contenu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4667363"/>
              </p:ext>
            </p:extLst>
          </p:nvPr>
        </p:nvGraphicFramePr>
        <p:xfrm>
          <a:off x="5356680" y="5495435"/>
          <a:ext cx="3357635" cy="101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2643"/>
                <a:gridCol w="1082496"/>
                <a:gridCol w="1082496"/>
              </a:tblGrid>
              <a:tr h="210005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E</a:t>
                      </a:r>
                      <a:r>
                        <a:rPr lang="en-US" sz="1200" baseline="-25000" noProof="0" dirty="0" err="1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drift</a:t>
                      </a:r>
                      <a:r>
                        <a:rPr lang="en-US" sz="120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(V/cm)</a:t>
                      </a:r>
                      <a:endParaRPr lang="en-US" sz="1200" noProof="0" dirty="0" smtClean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Drift</a:t>
                      </a:r>
                      <a:r>
                        <a:rPr lang="en-US" sz="120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 Velocity (cm/</a:t>
                      </a:r>
                      <a:r>
                        <a:rPr lang="en-US" sz="1200" baseline="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  <a:sym typeface="Symbol"/>
                        </a:rPr>
                        <a:t>s)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Bell MT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Measured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Simulated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230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7.44±0.01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7,55±0.1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140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5.84±0.01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 dirty="0" smtClean="0">
                          <a:solidFill>
                            <a:srgbClr val="000099"/>
                          </a:solidFill>
                          <a:latin typeface="Bell MT" pitchFamily="18" charset="0"/>
                        </a:rPr>
                        <a:t>5,79±0.1</a:t>
                      </a:r>
                      <a:endParaRPr lang="en-US" sz="1200" noProof="0" dirty="0">
                        <a:solidFill>
                          <a:srgbClr val="000099"/>
                        </a:solidFill>
                        <a:latin typeface="Bell MT" pitchFamily="18" charset="0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7" name="Espace réservé du contenu 1"/>
          <p:cNvSpPr txBox="1">
            <a:spLocks/>
          </p:cNvSpPr>
          <p:nvPr/>
        </p:nvSpPr>
        <p:spPr bwMode="auto">
          <a:xfrm>
            <a:off x="625131" y="4304781"/>
            <a:ext cx="3191373" cy="134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T2K gas: </a:t>
            </a:r>
            <a:r>
              <a:rPr lang="fr-FR" sz="1600" dirty="0" smtClean="0"/>
              <a:t>Ar/CF4/Iso   95/3/2</a:t>
            </a:r>
          </a:p>
          <a:p>
            <a:r>
              <a:rPr lang="fr-FR" sz="1600" kern="0" dirty="0" err="1" smtClean="0"/>
              <a:t>Gas</a:t>
            </a:r>
            <a:r>
              <a:rPr lang="fr-FR" sz="1600" kern="0" dirty="0" smtClean="0"/>
              <a:t> </a:t>
            </a:r>
            <a:r>
              <a:rPr lang="fr-FR" sz="1600" kern="0" dirty="0" err="1" smtClean="0"/>
              <a:t>impurity</a:t>
            </a:r>
            <a:r>
              <a:rPr lang="fr-FR" sz="1600" kern="0" dirty="0" smtClean="0"/>
              <a:t>: </a:t>
            </a:r>
          </a:p>
          <a:p>
            <a:pPr lvl="1"/>
            <a:r>
              <a:rPr lang="fr-FR" sz="1600" kern="0" dirty="0" smtClean="0"/>
              <a:t>60 ppm O</a:t>
            </a:r>
            <a:r>
              <a:rPr lang="fr-FR" sz="1600" kern="0" baseline="-25000" dirty="0" smtClean="0"/>
              <a:t>2</a:t>
            </a:r>
            <a:r>
              <a:rPr lang="fr-FR" sz="1600" kern="0" dirty="0" smtClean="0"/>
              <a:t>, </a:t>
            </a:r>
          </a:p>
          <a:p>
            <a:pPr lvl="1"/>
            <a:r>
              <a:rPr lang="fr-FR" sz="1600" kern="0" dirty="0" smtClean="0"/>
              <a:t>150 ppm </a:t>
            </a:r>
            <a:r>
              <a:rPr lang="fr-FR" sz="1800" kern="0" dirty="0" smtClean="0"/>
              <a:t>H</a:t>
            </a:r>
            <a:r>
              <a:rPr lang="fr-FR" sz="1800" kern="0" baseline="-25000" dirty="0" smtClean="0"/>
              <a:t>2</a:t>
            </a:r>
            <a:r>
              <a:rPr lang="fr-FR" sz="1800" kern="0" dirty="0" smtClean="0"/>
              <a:t>O</a:t>
            </a:r>
            <a:endParaRPr lang="en-US" sz="1800" kern="0" dirty="0" smtClean="0"/>
          </a:p>
          <a:p>
            <a:endParaRPr lang="en-US" kern="0" dirty="0" smtClean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8" y="3336842"/>
            <a:ext cx="3325776" cy="308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ace réservé du contenu 1"/>
          <p:cNvSpPr txBox="1">
            <a:spLocks/>
          </p:cNvSpPr>
          <p:nvPr/>
        </p:nvSpPr>
        <p:spPr bwMode="auto">
          <a:xfrm>
            <a:off x="725806" y="6207700"/>
            <a:ext cx="3760469" cy="28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Electron momentum measurement</a:t>
            </a:r>
          </a:p>
          <a:p>
            <a:endParaRPr lang="en-US" sz="1600" kern="0" dirty="0" smtClean="0"/>
          </a:p>
        </p:txBody>
      </p:sp>
      <p:pic>
        <p:nvPicPr>
          <p:cNvPr id="5122" name="Picture 2" descr="D:\@GIF\RUN4108\RUN4108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" y="988540"/>
            <a:ext cx="2916000" cy="218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@GIF\RUN4008\RUN4008_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85" y="998065"/>
            <a:ext cx="2916000" cy="218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@GIF\RUN4115\RUN4115_Animation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45" y="998065"/>
            <a:ext cx="2916000" cy="218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of CO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Cooling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15914" r="23848"/>
          <a:stretch/>
        </p:blipFill>
        <p:spPr bwMode="auto">
          <a:xfrm rot="5400000">
            <a:off x="5544952" y="2360585"/>
            <a:ext cx="3466704" cy="31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359652" y="776844"/>
            <a:ext cx="871651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2-phase CO</a:t>
            </a:r>
            <a:r>
              <a:rPr lang="en-US" sz="1800" kern="0" baseline="-25000" dirty="0" smtClean="0"/>
              <a:t>2</a:t>
            </a:r>
            <a:r>
              <a:rPr lang="en-US" sz="1800" kern="0" dirty="0" smtClean="0"/>
              <a:t> cooling system (TRACI) </a:t>
            </a:r>
            <a:r>
              <a:rPr lang="en-US" sz="1800" kern="0" smtClean="0"/>
              <a:t>used with </a:t>
            </a:r>
            <a:r>
              <a:rPr lang="en-US" sz="1800" kern="0" dirty="0" smtClean="0"/>
              <a:t>the LP setup of the </a:t>
            </a:r>
            <a:r>
              <a:rPr lang="en-US" sz="1800" kern="0" dirty="0" err="1" smtClean="0"/>
              <a:t>Micromegas</a:t>
            </a:r>
            <a:r>
              <a:rPr lang="en-US" sz="1800" kern="0" dirty="0" smtClean="0"/>
              <a:t> modules </a:t>
            </a:r>
            <a:r>
              <a:rPr lang="en-US" sz="1800" kern="0" dirty="0"/>
              <a:t>w</a:t>
            </a:r>
            <a:r>
              <a:rPr lang="en-US" sz="1800" kern="0" dirty="0" smtClean="0"/>
              <a:t>ith integrated electronics (26W/module)</a:t>
            </a:r>
          </a:p>
          <a:p>
            <a:r>
              <a:rPr lang="en-US" sz="1800" kern="0" dirty="0" smtClean="0"/>
              <a:t>CO</a:t>
            </a:r>
            <a:r>
              <a:rPr lang="en-US" sz="1800" kern="0" baseline="-25000" dirty="0" smtClean="0"/>
              <a:t>2</a:t>
            </a:r>
            <a:r>
              <a:rPr lang="en-US" sz="1800" kern="0" dirty="0" smtClean="0"/>
              <a:t> has lower viscosity &amp; higher latent heat than all usual refrigerants</a:t>
            </a:r>
          </a:p>
          <a:p>
            <a:pPr lvl="1"/>
            <a:r>
              <a:rPr lang="fr-FR" sz="1600" kern="0" dirty="0" err="1" smtClean="0"/>
              <a:t>Very</a:t>
            </a:r>
            <a:r>
              <a:rPr lang="fr-FR" sz="1600" kern="0" dirty="0" smtClean="0"/>
              <a:t> </a:t>
            </a:r>
            <a:r>
              <a:rPr lang="fr-FR" sz="1600" kern="0" dirty="0" err="1"/>
              <a:t>small</a:t>
            </a:r>
            <a:r>
              <a:rPr lang="fr-FR" sz="1600" kern="0" dirty="0"/>
              <a:t> pipes (high pressure 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low</a:t>
            </a:r>
            <a:r>
              <a:rPr lang="fr-FR" sz="1600" kern="0" dirty="0"/>
              <a:t> </a:t>
            </a:r>
            <a:r>
              <a:rPr lang="fr-FR" sz="1600" kern="0" dirty="0" err="1"/>
              <a:t>material</a:t>
            </a:r>
            <a:r>
              <a:rPr lang="fr-FR" sz="1600" kern="0" dirty="0"/>
              <a:t> </a:t>
            </a:r>
            <a:r>
              <a:rPr lang="fr-FR" sz="1600" kern="0" dirty="0" smtClean="0"/>
              <a:t>budget)</a:t>
            </a:r>
          </a:p>
          <a:p>
            <a:pPr lvl="1"/>
            <a:r>
              <a:rPr lang="fr-FR" sz="1600" kern="0" dirty="0" smtClean="0"/>
              <a:t>CO</a:t>
            </a:r>
            <a:r>
              <a:rPr lang="fr-FR" sz="1600" kern="0" baseline="-25000" dirty="0" smtClean="0"/>
              <a:t>2</a:t>
            </a:r>
            <a:r>
              <a:rPr lang="fr-FR" sz="1600" kern="0" dirty="0" smtClean="0"/>
              <a:t> </a:t>
            </a:r>
            <a:r>
              <a:rPr lang="fr-FR" sz="1600" kern="0" dirty="0" err="1" smtClean="0"/>
              <a:t>liquid</a:t>
            </a:r>
            <a:r>
              <a:rPr lang="fr-FR" sz="1600" kern="0" dirty="0" smtClean="0"/>
              <a:t> </a:t>
            </a:r>
            <a:r>
              <a:rPr lang="fr-FR" sz="1600" kern="0" dirty="0"/>
              <a:t>&amp; </a:t>
            </a:r>
            <a:r>
              <a:rPr lang="fr-FR" sz="1600" kern="0" dirty="0" err="1"/>
              <a:t>gas</a:t>
            </a:r>
            <a:r>
              <a:rPr lang="fr-FR" sz="1600" kern="0" dirty="0"/>
              <a:t> </a:t>
            </a:r>
            <a:r>
              <a:rPr lang="fr-FR" sz="1600" kern="0" dirty="0" err="1" smtClean="0"/>
              <a:t>can</a:t>
            </a:r>
            <a:r>
              <a:rPr lang="fr-FR" sz="1600" kern="0" dirty="0" smtClean="0"/>
              <a:t> </a:t>
            </a:r>
            <a:r>
              <a:rPr lang="fr-FR" sz="1600" kern="0" dirty="0" err="1"/>
              <a:t>be</a:t>
            </a:r>
            <a:r>
              <a:rPr lang="fr-FR" sz="1600" kern="0" dirty="0"/>
              <a:t> </a:t>
            </a:r>
            <a:r>
              <a:rPr lang="fr-FR" sz="1600" kern="0" dirty="0" err="1"/>
              <a:t>used</a:t>
            </a:r>
            <a:r>
              <a:rPr lang="fr-FR" sz="1600" kern="0" dirty="0"/>
              <a:t> at room </a:t>
            </a:r>
            <a:r>
              <a:rPr lang="fr-FR" sz="1600" kern="0" dirty="0" err="1"/>
              <a:t>temperature</a:t>
            </a:r>
            <a:endParaRPr lang="fr-FR" sz="1600" kern="0" dirty="0"/>
          </a:p>
          <a:p>
            <a:r>
              <a:rPr lang="en-US" sz="1800" kern="0" dirty="0" smtClean="0"/>
              <a:t>Operation and test conditions :</a:t>
            </a:r>
          </a:p>
          <a:p>
            <a:pPr lvl="1"/>
            <a:r>
              <a:rPr lang="fr-FR" sz="1600" kern="0" dirty="0" smtClean="0"/>
              <a:t>2PCO</a:t>
            </a:r>
            <a:r>
              <a:rPr lang="fr-FR" sz="1600" kern="0" baseline="-25000" dirty="0" smtClean="0"/>
              <a:t>2</a:t>
            </a:r>
            <a:r>
              <a:rPr lang="fr-FR" sz="1600" kern="0" dirty="0" smtClean="0"/>
              <a:t> at 45 bars </a:t>
            </a:r>
            <a:r>
              <a:rPr lang="fr-FR" sz="1600" kern="0" dirty="0" smtClean="0">
                <a:sym typeface="Wingdings" panose="05000000000000000000" pitchFamily="2" charset="2"/>
              </a:rPr>
              <a:t></a:t>
            </a:r>
            <a:r>
              <a:rPr lang="fr-FR" sz="1600" kern="0" dirty="0" smtClean="0"/>
              <a:t>10°C</a:t>
            </a:r>
          </a:p>
          <a:p>
            <a:pPr lvl="1"/>
            <a:r>
              <a:rPr lang="fr-FR" sz="1600" kern="0" dirty="0" err="1" smtClean="0"/>
              <a:t>Temperature</a:t>
            </a:r>
            <a:r>
              <a:rPr lang="fr-FR" sz="1600" kern="0" dirty="0" smtClean="0"/>
              <a:t> control </a:t>
            </a:r>
            <a:r>
              <a:rPr lang="fr-FR" sz="1600" kern="0" dirty="0" err="1" smtClean="0"/>
              <a:t>during</a:t>
            </a:r>
            <a:r>
              <a:rPr lang="fr-FR" sz="1600" kern="0" dirty="0" smtClean="0"/>
              <a:t> </a:t>
            </a:r>
            <a:r>
              <a:rPr lang="fr-FR" sz="1600" kern="0" dirty="0" err="1" smtClean="0"/>
              <a:t>different</a:t>
            </a:r>
            <a:r>
              <a:rPr lang="fr-FR" sz="1600" kern="0" dirty="0" smtClean="0"/>
              <a:t> </a:t>
            </a:r>
            <a:r>
              <a:rPr lang="fr-FR" sz="1600" kern="0" dirty="0" err="1" smtClean="0"/>
              <a:t>regimes</a:t>
            </a:r>
            <a:endParaRPr lang="fr-FR" sz="1600" kern="0" dirty="0" smtClean="0"/>
          </a:p>
          <a:p>
            <a:pPr lvl="2"/>
            <a:r>
              <a:rPr lang="fr-FR" sz="1200" kern="0" dirty="0" smtClean="0"/>
              <a:t>5V LV </a:t>
            </a:r>
            <a:r>
              <a:rPr lang="fr-FR" sz="1200" kern="0" dirty="0" err="1" smtClean="0"/>
              <a:t>supply</a:t>
            </a:r>
            <a:r>
              <a:rPr lang="fr-FR" sz="1200" kern="0" dirty="0" smtClean="0"/>
              <a:t> on, </a:t>
            </a:r>
            <a:r>
              <a:rPr lang="fr-FR" sz="1200" kern="0" dirty="0" err="1" smtClean="0"/>
              <a:t>nocooling</a:t>
            </a:r>
            <a:endParaRPr lang="fr-FR" sz="1200" kern="0" dirty="0" smtClean="0"/>
          </a:p>
          <a:p>
            <a:pPr lvl="2"/>
            <a:r>
              <a:rPr lang="fr-FR" sz="1200" kern="0" dirty="0" smtClean="0"/>
              <a:t>LV </a:t>
            </a:r>
            <a:r>
              <a:rPr lang="fr-FR" sz="1200" kern="0" dirty="0" err="1" smtClean="0"/>
              <a:t>supply</a:t>
            </a:r>
            <a:r>
              <a:rPr lang="fr-FR" sz="1200" kern="0" dirty="0" smtClean="0"/>
              <a:t> off, </a:t>
            </a:r>
            <a:r>
              <a:rPr lang="fr-FR" sz="1200" kern="0" dirty="0" err="1" smtClean="0"/>
              <a:t>with</a:t>
            </a:r>
            <a:r>
              <a:rPr lang="fr-FR" sz="1200" kern="0" dirty="0" smtClean="0"/>
              <a:t> </a:t>
            </a:r>
            <a:r>
              <a:rPr lang="fr-FR" sz="1200" kern="0" dirty="0" err="1" smtClean="0"/>
              <a:t>cooling</a:t>
            </a:r>
            <a:endParaRPr lang="fr-FR" sz="1200" kern="0" dirty="0" smtClean="0"/>
          </a:p>
          <a:p>
            <a:pPr lvl="2"/>
            <a:r>
              <a:rPr lang="fr-FR" sz="1200" kern="0" dirty="0" smtClean="0"/>
              <a:t>LV </a:t>
            </a:r>
            <a:r>
              <a:rPr lang="fr-FR" sz="1200" kern="0" dirty="0" err="1" smtClean="0"/>
              <a:t>supply</a:t>
            </a:r>
            <a:r>
              <a:rPr lang="fr-FR" sz="1200" kern="0" dirty="0" smtClean="0"/>
              <a:t> on, </a:t>
            </a:r>
            <a:r>
              <a:rPr lang="fr-FR" sz="1200" kern="0" dirty="0" err="1" smtClean="0"/>
              <a:t>with</a:t>
            </a:r>
            <a:r>
              <a:rPr lang="fr-FR" sz="1200" kern="0" dirty="0" smtClean="0"/>
              <a:t> </a:t>
            </a:r>
            <a:r>
              <a:rPr lang="fr-FR" sz="1200" kern="0" dirty="0" err="1" smtClean="0"/>
              <a:t>cooling</a:t>
            </a:r>
            <a:endParaRPr lang="fr-FR" sz="1200" kern="0" dirty="0" smtClean="0"/>
          </a:p>
          <a:p>
            <a:pPr lvl="2"/>
            <a:r>
              <a:rPr lang="fr-FR" sz="1200" kern="0" dirty="0" smtClean="0"/>
              <a:t>2 </a:t>
            </a:r>
            <a:r>
              <a:rPr lang="fr-FR" sz="1200" kern="0" dirty="0" err="1" smtClean="0"/>
              <a:t>series</a:t>
            </a:r>
            <a:r>
              <a:rPr lang="fr-FR" sz="1200" kern="0" dirty="0" smtClean="0"/>
              <a:t> of </a:t>
            </a:r>
            <a:r>
              <a:rPr lang="fr-FR" sz="1200" kern="0" dirty="0" err="1" smtClean="0"/>
              <a:t>measurement</a:t>
            </a:r>
            <a:endParaRPr lang="fr-FR" sz="1200" kern="0" dirty="0" smtClean="0"/>
          </a:p>
        </p:txBody>
      </p:sp>
      <p:sp>
        <p:nvSpPr>
          <p:cNvPr id="10" name="Espace réservé du contenu 1"/>
          <p:cNvSpPr txBox="1">
            <a:spLocks/>
          </p:cNvSpPr>
          <p:nvPr/>
        </p:nvSpPr>
        <p:spPr bwMode="auto">
          <a:xfrm>
            <a:off x="5708172" y="5664069"/>
            <a:ext cx="3248791" cy="88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r-FR" sz="1400" kern="0" dirty="0" smtClean="0">
                <a:solidFill>
                  <a:srgbClr val="00B050"/>
                </a:solidFill>
              </a:rPr>
              <a:t>About 30°C stable </a:t>
            </a:r>
            <a:r>
              <a:rPr lang="fr-FR" sz="1400" kern="0" dirty="0" err="1" smtClean="0">
                <a:solidFill>
                  <a:srgbClr val="00B050"/>
                </a:solidFill>
              </a:rPr>
              <a:t>temperature</a:t>
            </a:r>
            <a:r>
              <a:rPr lang="fr-FR" sz="1400" kern="0" dirty="0" smtClean="0">
                <a:solidFill>
                  <a:srgbClr val="00B050"/>
                </a:solidFill>
              </a:rPr>
              <a:t> </a:t>
            </a:r>
            <a:r>
              <a:rPr lang="fr-FR" sz="1400" kern="0" dirty="0" err="1" smtClean="0">
                <a:solidFill>
                  <a:srgbClr val="00B050"/>
                </a:solidFill>
              </a:rPr>
              <a:t>was</a:t>
            </a:r>
            <a:r>
              <a:rPr lang="fr-FR" sz="1400" kern="0" dirty="0" smtClean="0">
                <a:solidFill>
                  <a:srgbClr val="00B050"/>
                </a:solidFill>
              </a:rPr>
              <a:t> </a:t>
            </a:r>
            <a:r>
              <a:rPr lang="fr-FR" sz="1400" kern="0" dirty="0" err="1" smtClean="0">
                <a:solidFill>
                  <a:srgbClr val="00B050"/>
                </a:solidFill>
              </a:rPr>
              <a:t>achieved</a:t>
            </a:r>
            <a:r>
              <a:rPr lang="fr-FR" sz="1400" kern="0" dirty="0" smtClean="0">
                <a:solidFill>
                  <a:srgbClr val="00B050"/>
                </a:solidFill>
              </a:rPr>
              <a:t> </a:t>
            </a:r>
            <a:r>
              <a:rPr lang="fr-FR" sz="1400" kern="0" dirty="0" err="1" smtClean="0">
                <a:solidFill>
                  <a:srgbClr val="00B050"/>
                </a:solidFill>
              </a:rPr>
              <a:t>during</a:t>
            </a:r>
            <a:r>
              <a:rPr lang="fr-FR" sz="1400" kern="0" dirty="0" smtClean="0">
                <a:solidFill>
                  <a:srgbClr val="00B050"/>
                </a:solidFill>
              </a:rPr>
              <a:t> </a:t>
            </a:r>
            <a:r>
              <a:rPr lang="fr-FR" sz="1400" kern="0" dirty="0" err="1" smtClean="0">
                <a:solidFill>
                  <a:srgbClr val="00B050"/>
                </a:solidFill>
              </a:rPr>
              <a:t>operation</a:t>
            </a:r>
            <a:r>
              <a:rPr lang="fr-FR" sz="1400" kern="0" dirty="0" smtClean="0">
                <a:solidFill>
                  <a:srgbClr val="00B050"/>
                </a:solidFill>
              </a:rPr>
              <a:t> of 7 </a:t>
            </a:r>
            <a:r>
              <a:rPr lang="fr-FR" sz="1400" kern="0" dirty="0" err="1" smtClean="0">
                <a:solidFill>
                  <a:srgbClr val="00B050"/>
                </a:solidFill>
              </a:rPr>
              <a:t>Micromegas</a:t>
            </a:r>
            <a:r>
              <a:rPr lang="fr-FR" sz="1400" kern="0" dirty="0" smtClean="0">
                <a:solidFill>
                  <a:srgbClr val="00B050"/>
                </a:solidFill>
              </a:rPr>
              <a:t> modules at DESY</a:t>
            </a:r>
          </a:p>
          <a:p>
            <a:pPr lvl="1" algn="ctr"/>
            <a:endParaRPr lang="fr-FR" sz="1400" kern="0" dirty="0" smtClean="0">
              <a:solidFill>
                <a:srgbClr val="00B05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r="6851"/>
          <a:stretch/>
        </p:blipFill>
        <p:spPr bwMode="auto">
          <a:xfrm>
            <a:off x="505097" y="4238625"/>
            <a:ext cx="4501299" cy="231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210794" y="5856375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00B050"/>
                </a:solidFill>
              </a:rPr>
              <a:t>7 </a:t>
            </a:r>
            <a:r>
              <a:rPr lang="fr-FR" sz="800" dirty="0" err="1" smtClean="0">
                <a:solidFill>
                  <a:srgbClr val="00B050"/>
                </a:solidFill>
              </a:rPr>
              <a:t>FEMs</a:t>
            </a:r>
            <a:endParaRPr lang="fr-FR" sz="800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74351" y="6045428"/>
            <a:ext cx="9861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smtClean="0">
                <a:solidFill>
                  <a:srgbClr val="00B050"/>
                </a:solidFill>
              </a:rPr>
              <a:t>6 </a:t>
            </a:r>
            <a:r>
              <a:rPr lang="fr-FR" sz="800" dirty="0" err="1" smtClean="0">
                <a:solidFill>
                  <a:srgbClr val="00B050"/>
                </a:solidFill>
              </a:rPr>
              <a:t>FECs</a:t>
            </a:r>
            <a:r>
              <a:rPr lang="fr-FR" sz="800" dirty="0" smtClean="0">
                <a:solidFill>
                  <a:srgbClr val="00B050"/>
                </a:solidFill>
              </a:rPr>
              <a:t> per  FEM</a:t>
            </a:r>
            <a:endParaRPr lang="fr-FR" sz="800" dirty="0">
              <a:solidFill>
                <a:srgbClr val="00B050"/>
              </a:solidFill>
            </a:endParaRPr>
          </a:p>
        </p:txBody>
      </p:sp>
      <p:sp>
        <p:nvSpPr>
          <p:cNvPr id="2" name="Accolade fermante 1"/>
          <p:cNvSpPr/>
          <p:nvPr/>
        </p:nvSpPr>
        <p:spPr bwMode="auto">
          <a:xfrm rot="16200000">
            <a:off x="2036454" y="4174042"/>
            <a:ext cx="174940" cy="1600508"/>
          </a:xfrm>
          <a:prstGeom prst="righ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Accolade fermante 13"/>
          <p:cNvSpPr/>
          <p:nvPr/>
        </p:nvSpPr>
        <p:spPr bwMode="auto">
          <a:xfrm rot="16200000">
            <a:off x="3588125" y="4308296"/>
            <a:ext cx="174940" cy="1332000"/>
          </a:xfrm>
          <a:prstGeom prst="rightBrace">
            <a:avLst/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37929" y="4581987"/>
            <a:ext cx="645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50 bars</a:t>
            </a:r>
            <a:endParaRPr lang="fr-FR" sz="1200" dirty="0">
              <a:solidFill>
                <a:srgbClr val="0000FF"/>
              </a:solidFill>
              <a:latin typeface="Bell MT" panose="02020503060305020303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53006" y="4544348"/>
            <a:ext cx="6451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45 bars</a:t>
            </a:r>
            <a:endParaRPr lang="fr-FR" sz="1200" dirty="0">
              <a:solidFill>
                <a:srgbClr val="0000FF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5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3" b="-2619"/>
          <a:stretch/>
        </p:blipFill>
        <p:spPr bwMode="auto">
          <a:xfrm>
            <a:off x="5846762" y="760020"/>
            <a:ext cx="306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5098" y="4013132"/>
            <a:ext cx="7772400" cy="2603500"/>
          </a:xfrm>
        </p:spPr>
        <p:txBody>
          <a:bodyPr/>
          <a:lstStyle/>
          <a:p>
            <a:r>
              <a:rPr lang="en-US" sz="1800" dirty="0" smtClean="0"/>
              <a:t>Fit each individual (main) pulse with f(t)</a:t>
            </a:r>
          </a:p>
          <a:p>
            <a:pPr lvl="1"/>
            <a:r>
              <a:rPr lang="en-US" sz="1600" dirty="0" smtClean="0"/>
              <a:t>normalize amplitude to A</a:t>
            </a:r>
            <a:r>
              <a:rPr lang="en-US" sz="1600" baseline="-25000" dirty="0" smtClean="0"/>
              <a:t>max</a:t>
            </a:r>
            <a:r>
              <a:rPr lang="en-US" sz="1600" dirty="0" smtClean="0"/>
              <a:t> pulse-by-pulse</a:t>
            </a:r>
          </a:p>
          <a:p>
            <a:pPr lvl="1"/>
            <a:r>
              <a:rPr lang="en-US" sz="1600" dirty="0" smtClean="0"/>
              <a:t>force pulse maximum at zero</a:t>
            </a:r>
          </a:p>
          <a:p>
            <a:pPr lvl="1"/>
            <a:r>
              <a:rPr lang="en-US" sz="1600" dirty="0"/>
              <a:t>3 time bins before and 2 time bins </a:t>
            </a:r>
            <a:r>
              <a:rPr lang="en-US" sz="1600" dirty="0" smtClean="0"/>
              <a:t>after</a:t>
            </a:r>
          </a:p>
          <a:p>
            <a:pPr marL="354013" lvl="1" indent="0">
              <a:buNone/>
            </a:pPr>
            <a:endParaRPr lang="en-US" sz="1600" dirty="0" smtClean="0"/>
          </a:p>
          <a:p>
            <a:pPr lvl="0"/>
            <a:r>
              <a:rPr lang="en-US" sz="1800" dirty="0" err="1"/>
              <a:t>Significatively</a:t>
            </a:r>
            <a:r>
              <a:rPr lang="en-US" sz="1800" dirty="0"/>
              <a:t> improved compared to </a:t>
            </a:r>
            <a:r>
              <a:rPr lang="en-US" sz="1800" dirty="0" smtClean="0"/>
              <a:t>parabolic </a:t>
            </a:r>
            <a:r>
              <a:rPr lang="en-US" sz="1800" dirty="0"/>
              <a:t>or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box </a:t>
            </a:r>
            <a:r>
              <a:rPr lang="en-US" sz="1800" dirty="0"/>
              <a:t>fit</a:t>
            </a:r>
          </a:p>
          <a:p>
            <a:pPr marL="354013" lvl="1" indent="0">
              <a:buNone/>
            </a:pPr>
            <a:endParaRPr lang="en-US" sz="16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Pulse Shape Fit </a:t>
            </a:r>
            <a:r>
              <a:rPr lang="fr-FR" dirty="0" err="1"/>
              <a:t>Procedure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19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/>
              <p:cNvSpPr txBox="1"/>
              <p:nvPr/>
            </p:nvSpPr>
            <p:spPr>
              <a:xfrm>
                <a:off x="588758" y="1864159"/>
                <a:ext cx="4425186" cy="671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f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t</m:t>
                          </m:r>
                        </m:e>
                      </m:d>
                      <m:r>
                        <a:rPr lang="fr-FR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A</m:t>
                      </m:r>
                      <m:r>
                        <a:rPr lang="fr-FR" sz="2000" b="0" i="0" smtClean="0">
                          <a:solidFill>
                            <a:srgbClr val="0000FF"/>
                          </a:solidFill>
                          <a:latin typeface="Cambria Math"/>
                        </a:rPr>
                        <m:t> ·</m:t>
                      </m:r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20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sz="2000" i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1+</m:t>
                              </m:r>
                              <m:box>
                                <m:boxPr>
                                  <m:ctrlPr>
                                    <a:rPr lang="fr-FR" sz="20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fr-FR" sz="20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2000" i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fr-FR" sz="2000" i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t</m:t>
                                      </m:r>
                                    </m:num>
                                    <m:den>
                                      <m:r>
                                        <a:rPr lang="fr-FR" sz="20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𝛼𝛽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d>
                        </m:e>
                        <m:sup>
                          <m:r>
                            <a:rPr lang="fr-FR" sz="20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fr-FR" sz="20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e</m:t>
                          </m:r>
                        </m:e>
                        <m:sup>
                          <m:r>
                            <a:rPr lang="fr-FR" sz="2000" b="0" i="0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fr-FR" sz="20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fr-FR" sz="2000" b="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fr-FR" sz="2000" i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fr-FR" sz="2000" i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t</m:t>
                                  </m:r>
                                </m:num>
                                <m:den>
                                  <m:r>
                                    <a:rPr lang="fr-FR" sz="20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𝛼𝛽</m:t>
                                  </m:r>
                                </m:den>
                              </m:f>
                            </m:e>
                          </m:box>
                        </m:sup>
                      </m:sSup>
                      <m:r>
                        <a:rPr lang="fr-FR" sz="2000" i="0">
                          <a:solidFill>
                            <a:srgbClr val="0000FF"/>
                          </a:solidFill>
                          <a:latin typeface="Cambria Math"/>
                        </a:rPr>
                        <m:t>·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d>
                        <m:dPr>
                          <m:ctrlPr>
                            <a:rPr lang="fr-FR" sz="20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fr-FR" sz="2000" i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m:rPr>
                              <m:sty m:val="p"/>
                            </m:rPr>
                            <a:rPr lang="fr-FR" sz="2000" i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t</m:t>
                          </m:r>
                          <m:r>
                            <a:rPr lang="fr-FR" sz="2000" i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fr-FR" sz="20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𝛼𝛽</m:t>
                          </m:r>
                        </m:e>
                      </m:d>
                    </m:oMath>
                  </m:oMathPara>
                </a14:m>
                <a:endParaRPr lang="fr-FR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ZoneTexte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58" y="1864159"/>
                <a:ext cx="4425186" cy="6717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1322549" y="2788510"/>
                <a:ext cx="14788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fr-FR" sz="1600" i="0">
                          <a:solidFill>
                            <a:srgbClr val="00B050"/>
                          </a:solidFill>
                          <a:latin typeface="Cambria Math"/>
                        </a:rPr>
                        <m:t>t</m:t>
                      </m:r>
                      <m:r>
                        <a:rPr lang="fr-FR" sz="1600" i="0">
                          <a:solidFill>
                            <a:srgbClr val="00B050"/>
                          </a:solidFill>
                          <a:latin typeface="Cambria Math"/>
                        </a:rPr>
                        <m:t> =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t</m:t>
                      </m:r>
                      <m:r>
                        <a:rPr lang="fr-FR" sz="1600" b="0" i="0" smtClean="0">
                          <a:solidFill>
                            <a:srgbClr val="00B050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fr-FR" sz="16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1600" i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1600" b="0" i="0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fr-FR" sz="1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49" y="2788510"/>
                <a:ext cx="1478802" cy="33855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032" y="3659740"/>
            <a:ext cx="3060000" cy="290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/>
              <p:cNvSpPr txBox="1"/>
              <p:nvPr/>
            </p:nvSpPr>
            <p:spPr>
              <a:xfrm>
                <a:off x="1360649" y="3146744"/>
                <a:ext cx="11327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αβ</m:t>
                    </m:r>
                    <m:r>
                      <a:rPr lang="fr-FR" sz="1600" b="0" i="0" smtClean="0">
                        <a:solidFill>
                          <a:srgbClr val="00B050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fr-FR" sz="16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sz="1600" i="0">
                            <a:solidFill>
                              <a:srgbClr val="00B050"/>
                            </a:solidFill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600" b="0" i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rise</m:t>
                        </m:r>
                      </m:sub>
                    </m:sSub>
                  </m:oMath>
                </a14:m>
                <a:r>
                  <a:rPr lang="fr-FR" sz="1600" b="0" dirty="0" smtClean="0">
                    <a:solidFill>
                      <a:srgbClr val="00B05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" name="ZoneTexte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0649" y="3146744"/>
                <a:ext cx="1132746" cy="338554"/>
              </a:xfrm>
              <a:prstGeom prst="rect">
                <a:avLst/>
              </a:prstGeom>
              <a:blipFill rotWithShape="1"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/>
              <p:cNvSpPr txBox="1"/>
              <p:nvPr/>
            </p:nvSpPr>
            <p:spPr>
              <a:xfrm>
                <a:off x="3638699" y="3169524"/>
                <a:ext cx="7569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𝛼</m:t>
                      </m:r>
                      <m:r>
                        <a:rPr lang="fr-FR" sz="1600" i="1" dirty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sz="1600" b="0" i="1" dirty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5</m:t>
                      </m:r>
                    </m:oMath>
                  </m:oMathPara>
                </a14:m>
                <a:endParaRPr lang="fr-FR" sz="1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ZoneTexte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699" y="3169524"/>
                <a:ext cx="756938" cy="33855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/>
              <p:cNvSpPr txBox="1"/>
              <p:nvPr/>
            </p:nvSpPr>
            <p:spPr>
              <a:xfrm>
                <a:off x="3638699" y="2788510"/>
                <a:ext cx="73789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β</m:t>
                      </m:r>
                      <m:r>
                        <a:rPr lang="fr-FR" sz="1600" b="0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fr-FR" sz="1600" b="0" i="0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1</m:t>
                      </m:r>
                    </m:oMath>
                  </m:oMathPara>
                </a14:m>
                <a:endParaRPr lang="fr-FR" sz="1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699" y="2788510"/>
                <a:ext cx="737894" cy="338554"/>
              </a:xfrm>
              <a:prstGeom prst="rect">
                <a:avLst/>
              </a:prstGeom>
              <a:blipFill rotWithShape="1"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contenu 1"/>
          <p:cNvSpPr txBox="1">
            <a:spLocks/>
          </p:cNvSpPr>
          <p:nvPr/>
        </p:nvSpPr>
        <p:spPr bwMode="auto">
          <a:xfrm>
            <a:off x="295548" y="869533"/>
            <a:ext cx="7772400" cy="92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 smtClean="0"/>
              <a:t>The following analysis function f(t) is proposed for </a:t>
            </a:r>
          </a:p>
          <a:p>
            <a:pPr marL="0" indent="0">
              <a:buNone/>
            </a:pPr>
            <a:r>
              <a:rPr lang="en-US" sz="1800" kern="0" dirty="0"/>
              <a:t> </a:t>
            </a:r>
            <a:r>
              <a:rPr lang="en-US" sz="1800" kern="0" dirty="0" smtClean="0"/>
              <a:t>  determination of the charge using pulse shape:</a:t>
            </a:r>
          </a:p>
        </p:txBody>
      </p:sp>
    </p:spTree>
    <p:extLst>
      <p:ext uri="{BB962C8B-B14F-4D97-AF65-F5344CB8AC3E}">
        <p14:creationId xmlns:p14="http://schemas.microsoft.com/office/powerpoint/2010/main" val="81680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91889" y="1086764"/>
            <a:ext cx="8458200" cy="4114800"/>
          </a:xfrm>
        </p:spPr>
        <p:txBody>
          <a:bodyPr/>
          <a:lstStyle/>
          <a:p>
            <a:r>
              <a:rPr lang="en-US" dirty="0" smtClean="0"/>
              <a:t>Introduction: Physics case at International Linear Collider (ILC)</a:t>
            </a:r>
          </a:p>
          <a:p>
            <a:endParaRPr lang="en-US" sz="1600" dirty="0" smtClean="0"/>
          </a:p>
          <a:p>
            <a:r>
              <a:rPr lang="en-US" dirty="0" smtClean="0"/>
              <a:t>R&amp;D of a Large Prototype Time Projection Chamber for ILC</a:t>
            </a:r>
          </a:p>
          <a:p>
            <a:endParaRPr lang="en-US" sz="1600" dirty="0" smtClean="0"/>
          </a:p>
          <a:p>
            <a:r>
              <a:rPr lang="en-US" dirty="0" smtClean="0"/>
              <a:t>TPC Readout using Micro-Pattern Gaseous Detectors:</a:t>
            </a:r>
          </a:p>
          <a:p>
            <a:pPr lvl="1"/>
            <a:r>
              <a:rPr lang="en-US" sz="1600" dirty="0" smtClean="0"/>
              <a:t>GEM modules with ALTRO electronics</a:t>
            </a:r>
          </a:p>
          <a:p>
            <a:pPr lvl="1"/>
            <a:r>
              <a:rPr lang="en-US" sz="1600" dirty="0"/>
              <a:t>Integrated AFTER-based electronics and resistive </a:t>
            </a:r>
            <a:r>
              <a:rPr lang="en-US" sz="1600" dirty="0" err="1" smtClean="0"/>
              <a:t>Micromegas</a:t>
            </a:r>
            <a:r>
              <a:rPr lang="en-US" sz="1600" dirty="0" smtClean="0"/>
              <a:t> detector module</a:t>
            </a:r>
          </a:p>
          <a:p>
            <a:pPr lvl="1"/>
            <a:r>
              <a:rPr lang="en-US" sz="1600" dirty="0" smtClean="0"/>
              <a:t>Pixel readout</a:t>
            </a:r>
          </a:p>
          <a:p>
            <a:pPr marL="354013" lvl="1" indent="0">
              <a:buNone/>
            </a:pPr>
            <a:endParaRPr lang="en-US" sz="1600" dirty="0" smtClean="0"/>
          </a:p>
          <a:p>
            <a:r>
              <a:rPr lang="en-US" dirty="0" smtClean="0"/>
              <a:t>Studies</a:t>
            </a:r>
          </a:p>
          <a:p>
            <a:pPr lvl="1"/>
            <a:r>
              <a:rPr lang="en-US" sz="1600" dirty="0" smtClean="0"/>
              <a:t>Transverses resolution</a:t>
            </a:r>
          </a:p>
          <a:p>
            <a:pPr lvl="1"/>
            <a:r>
              <a:rPr lang="fr-FR" sz="1600" dirty="0" smtClean="0"/>
              <a:t>Multi-module </a:t>
            </a:r>
            <a:r>
              <a:rPr lang="fr-FR" sz="1600" dirty="0" err="1" smtClean="0"/>
              <a:t>effect</a:t>
            </a:r>
            <a:r>
              <a:rPr lang="fr-FR" sz="1600" dirty="0" smtClean="0"/>
              <a:t> &amp; </a:t>
            </a:r>
            <a:r>
              <a:rPr lang="fr-FR" sz="1600" dirty="0" err="1" smtClean="0"/>
              <a:t>field</a:t>
            </a:r>
            <a:r>
              <a:rPr lang="fr-FR" sz="1600" dirty="0" smtClean="0"/>
              <a:t> distorsions</a:t>
            </a:r>
          </a:p>
          <a:p>
            <a:pPr lvl="1"/>
            <a:r>
              <a:rPr lang="fr-FR" sz="1600" dirty="0" smtClean="0"/>
              <a:t>Ion feedback</a:t>
            </a:r>
          </a:p>
          <a:p>
            <a:pPr lvl="1"/>
            <a:r>
              <a:rPr lang="fr-FR" sz="1600" dirty="0" smtClean="0"/>
              <a:t>2-Phase CO</a:t>
            </a:r>
            <a:r>
              <a:rPr lang="fr-FR" sz="1600" baseline="-25000" dirty="0" smtClean="0"/>
              <a:t>2</a:t>
            </a:r>
            <a:r>
              <a:rPr lang="fr-FR" sz="1600" dirty="0" smtClean="0"/>
              <a:t> </a:t>
            </a:r>
            <a:r>
              <a:rPr lang="fr-FR" sz="1600" dirty="0" err="1" smtClean="0"/>
              <a:t>cooling</a:t>
            </a:r>
            <a:endParaRPr lang="fr-FR" sz="1600" dirty="0" smtClean="0"/>
          </a:p>
          <a:p>
            <a:endParaRPr lang="en-US" sz="1600" dirty="0" smtClean="0"/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5" y="1802604"/>
            <a:ext cx="5626395" cy="475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82040" y="820057"/>
            <a:ext cx="8157110" cy="4114800"/>
          </a:xfrm>
        </p:spPr>
        <p:txBody>
          <a:bodyPr/>
          <a:lstStyle/>
          <a:p>
            <a:r>
              <a:rPr lang="en-US" sz="1800" dirty="0" smtClean="0"/>
              <a:t>Z resolution study with the </a:t>
            </a:r>
            <a:r>
              <a:rPr lang="en-US" sz="1800" dirty="0" err="1" smtClean="0"/>
              <a:t>Kalman</a:t>
            </a:r>
            <a:r>
              <a:rPr lang="en-US" sz="1800" dirty="0" smtClean="0"/>
              <a:t> filter is then performed in </a:t>
            </a:r>
            <a:r>
              <a:rPr lang="en-US" sz="1800" dirty="0" err="1" smtClean="0"/>
              <a:t>MarlinTPC</a:t>
            </a:r>
            <a:endParaRPr lang="en-US" sz="1800" dirty="0" smtClean="0"/>
          </a:p>
          <a:p>
            <a:pPr lvl="1"/>
            <a:r>
              <a:rPr lang="en-US" sz="1600" dirty="0" smtClean="0"/>
              <a:t>improvement of about 25% all over drift distance</a:t>
            </a:r>
          </a:p>
          <a:p>
            <a:pPr lvl="1"/>
            <a:r>
              <a:rPr lang="en-US" sz="1600" dirty="0" smtClean="0"/>
              <a:t>this method shows homogeneous resolution across a module</a:t>
            </a:r>
            <a:endParaRPr lang="en-US" sz="16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Pulse Shape Fit </a:t>
            </a:r>
            <a:r>
              <a:rPr lang="fr-FR" dirty="0" err="1" smtClean="0"/>
              <a:t>Procedure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20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685800" y="938044"/>
            <a:ext cx="7772400" cy="4114800"/>
          </a:xfrm>
        </p:spPr>
        <p:txBody>
          <a:bodyPr/>
          <a:lstStyle/>
          <a:p>
            <a:r>
              <a:rPr lang="en-US" sz="1800" dirty="0"/>
              <a:t>The LCTPC collaboration have been working since many years on a Large Prototype of a TPC</a:t>
            </a:r>
          </a:p>
          <a:p>
            <a:endParaRPr lang="en-US" sz="1800" dirty="0"/>
          </a:p>
          <a:p>
            <a:r>
              <a:rPr lang="en-US" sz="1800" dirty="0"/>
              <a:t>The performance of two MPGD technology reached the requirements of the ILD detector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Studies are going on: ion back drift, </a:t>
            </a:r>
            <a:r>
              <a:rPr lang="en-US" sz="1800" dirty="0"/>
              <a:t>electronics, mechanical integration</a:t>
            </a:r>
            <a:r>
              <a:rPr lang="en-US" sz="1800" dirty="0" smtClean="0"/>
              <a:t>, software processors </a:t>
            </a:r>
            <a:r>
              <a:rPr lang="en-US" sz="1800" dirty="0"/>
              <a:t>...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/>
              <a:t>The readout technology has to be chosen (GEM or </a:t>
            </a:r>
            <a:r>
              <a:rPr lang="en-US" sz="1800" dirty="0" err="1"/>
              <a:t>Micromegas</a:t>
            </a:r>
            <a:r>
              <a:rPr lang="en-US" sz="1800" dirty="0" smtClean="0"/>
              <a:t>)</a:t>
            </a:r>
            <a:r>
              <a:rPr lang="en-US" sz="1800" dirty="0"/>
              <a:t> </a:t>
            </a:r>
            <a:r>
              <a:rPr lang="en-US" sz="1800" dirty="0" smtClean="0"/>
              <a:t>for the ILD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21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David.Attie@cea.fr</a:t>
            </a:r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1005967" y="5410200"/>
            <a:ext cx="7222042" cy="523220"/>
          </a:xfrm>
          <a:prstGeom prst="rect">
            <a:avLst/>
          </a:prstGeom>
          <a:noFill/>
          <a:ln>
            <a:solidFill>
              <a:srgbClr val="5F9723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B050"/>
                </a:solidFill>
                <a:latin typeface="Bell MT" panose="02020503060305020303" pitchFamily="18" charset="0"/>
              </a:rPr>
              <a:t>The presented infrastructure has received funding from the European Commission under </a:t>
            </a:r>
            <a:endParaRPr lang="en-US" sz="1400" b="1" dirty="0" smtClean="0">
              <a:solidFill>
                <a:srgbClr val="00B050"/>
              </a:solidFill>
              <a:latin typeface="Bell MT" panose="02020503060305020303" pitchFamily="18" charset="0"/>
            </a:endParaRPr>
          </a:p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Bell MT" panose="02020503060305020303" pitchFamily="18" charset="0"/>
              </a:rPr>
              <a:t>the </a:t>
            </a:r>
            <a:r>
              <a:rPr lang="en-US" sz="1400" b="1" dirty="0">
                <a:solidFill>
                  <a:srgbClr val="00B050"/>
                </a:solidFill>
                <a:latin typeface="Bell MT" panose="02020503060305020303" pitchFamily="18" charset="0"/>
              </a:rPr>
              <a:t>FP7 Research Infrastructures project AIDA, grant agreement no. 262025</a:t>
            </a:r>
            <a:r>
              <a:rPr lang="en-US" sz="1400" b="1" dirty="0" smtClean="0">
                <a:solidFill>
                  <a:srgbClr val="00B050"/>
                </a:solidFill>
                <a:latin typeface="Bell MT" panose="02020503060305020303" pitchFamily="18" charset="0"/>
              </a:rPr>
              <a:t>.</a:t>
            </a:r>
            <a:endParaRPr lang="fr-FR" sz="1400" b="1" dirty="0">
              <a:solidFill>
                <a:srgbClr val="00B05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PROJETS\TPC\MESURES\2013\130128-0208_DESY_7modules\Pictures\RUN_03036_164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651814"/>
            <a:ext cx="9143999" cy="594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Thank you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22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Backup </a:t>
            </a:r>
            <a:r>
              <a:rPr lang="fr-FR" dirty="0" err="1" smtClean="0"/>
              <a:t>slides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53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TRACI </a:t>
            </a:r>
            <a:r>
              <a:rPr lang="fr-FR" dirty="0" err="1" smtClean="0"/>
              <a:t>Cooling</a:t>
            </a:r>
            <a:r>
              <a:rPr lang="fr-FR" dirty="0" smtClean="0"/>
              <a:t> System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24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>
          <a:xfrm>
            <a:off x="359229" y="825500"/>
            <a:ext cx="8702221" cy="4114800"/>
          </a:xfrm>
        </p:spPr>
        <p:txBody>
          <a:bodyPr/>
          <a:lstStyle/>
          <a:p>
            <a:r>
              <a:rPr lang="en-US" sz="1800" dirty="0"/>
              <a:t>Development of a portable CO</a:t>
            </a:r>
            <a:r>
              <a:rPr lang="en-US" sz="1800" baseline="-25000" dirty="0"/>
              <a:t>2</a:t>
            </a:r>
            <a:r>
              <a:rPr lang="en-US" sz="1800" dirty="0"/>
              <a:t> laboratory cooling unit called </a:t>
            </a:r>
            <a:r>
              <a:rPr lang="en-US" sz="1800" dirty="0" smtClean="0"/>
              <a:t>Traci</a:t>
            </a:r>
          </a:p>
          <a:p>
            <a:pPr lvl="1"/>
            <a:r>
              <a:rPr lang="en-US" sz="1600" b="1" dirty="0" smtClean="0"/>
              <a:t>TRACI</a:t>
            </a:r>
            <a:r>
              <a:rPr lang="en-US" sz="1600" dirty="0" smtClean="0"/>
              <a:t>=</a:t>
            </a:r>
            <a:r>
              <a:rPr lang="en-US" sz="1600" b="1" dirty="0" smtClean="0"/>
              <a:t>T</a:t>
            </a:r>
            <a:r>
              <a:rPr lang="en-US" sz="1600" dirty="0" smtClean="0"/>
              <a:t>ransportable </a:t>
            </a:r>
            <a:r>
              <a:rPr lang="en-US" sz="1600" b="1" dirty="0"/>
              <a:t>R</a:t>
            </a:r>
            <a:r>
              <a:rPr lang="en-US" sz="1600" dirty="0"/>
              <a:t>efrigeration </a:t>
            </a:r>
            <a:r>
              <a:rPr lang="en-US" sz="1600" b="1" dirty="0"/>
              <a:t>A</a:t>
            </a:r>
            <a:r>
              <a:rPr lang="en-US" sz="1600" dirty="0"/>
              <a:t>pparatus for </a:t>
            </a:r>
            <a:r>
              <a:rPr lang="en-US" sz="1600" b="1" dirty="0" smtClean="0"/>
              <a:t>C</a:t>
            </a:r>
            <a:r>
              <a:rPr lang="en-US" sz="1600" dirty="0" smtClean="0"/>
              <a:t>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</a:t>
            </a:r>
            <a:r>
              <a:rPr lang="en-US" sz="1600" b="1" dirty="0" smtClean="0"/>
              <a:t>I</a:t>
            </a:r>
            <a:r>
              <a:rPr lang="en-US" sz="1600" dirty="0" smtClean="0"/>
              <a:t>nvestigation.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1800" dirty="0" smtClean="0"/>
              <a:t>Development </a:t>
            </a:r>
            <a:r>
              <a:rPr lang="en-US" sz="1800" dirty="0"/>
              <a:t>in AIDA framework together with interested </a:t>
            </a:r>
            <a:r>
              <a:rPr lang="en-US" sz="1800" dirty="0" smtClean="0"/>
              <a:t>partners.</a:t>
            </a:r>
          </a:p>
          <a:p>
            <a:pPr lvl="1"/>
            <a:r>
              <a:rPr lang="en-US" sz="1600" dirty="0" err="1" smtClean="0"/>
              <a:t>Nikhef</a:t>
            </a:r>
            <a:r>
              <a:rPr lang="en-US" sz="1600" dirty="0" smtClean="0"/>
              <a:t> </a:t>
            </a:r>
            <a:r>
              <a:rPr lang="en-US" sz="1600" dirty="0"/>
              <a:t>&amp; CERN lead development with </a:t>
            </a:r>
            <a:r>
              <a:rPr lang="en-US" sz="1600" dirty="0" smtClean="0"/>
              <a:t>engineering </a:t>
            </a:r>
            <a:r>
              <a:rPr lang="en-US" sz="1600" dirty="0"/>
              <a:t>support of the Cracow University </a:t>
            </a:r>
            <a:r>
              <a:rPr lang="en-US" sz="1600" dirty="0" smtClean="0"/>
              <a:t>of Technology.</a:t>
            </a:r>
          </a:p>
          <a:p>
            <a:pPr lvl="1"/>
            <a:r>
              <a:rPr lang="en-US" sz="1600" dirty="0" smtClean="0"/>
              <a:t>Co-funding </a:t>
            </a:r>
            <a:r>
              <a:rPr lang="en-US" sz="1600" dirty="0"/>
              <a:t>from </a:t>
            </a:r>
            <a:r>
              <a:rPr lang="en-US" sz="1600" dirty="0" smtClean="0"/>
              <a:t>clients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Designed </a:t>
            </a:r>
            <a:r>
              <a:rPr lang="en-US" sz="1800" dirty="0"/>
              <a:t>for applications </a:t>
            </a:r>
            <a:r>
              <a:rPr lang="en-US" sz="1800" dirty="0" smtClean="0"/>
              <a:t>like:</a:t>
            </a:r>
          </a:p>
          <a:p>
            <a:pPr lvl="1"/>
            <a:r>
              <a:rPr lang="en-US" sz="1600" dirty="0" smtClean="0"/>
              <a:t>Test </a:t>
            </a:r>
            <a:r>
              <a:rPr lang="en-US" sz="1600" dirty="0"/>
              <a:t>beam telescope (</a:t>
            </a:r>
            <a:r>
              <a:rPr lang="en-US" sz="1600" dirty="0" smtClean="0"/>
              <a:t>AIDA)</a:t>
            </a:r>
          </a:p>
          <a:p>
            <a:pPr lvl="1"/>
            <a:r>
              <a:rPr lang="en-US" sz="1600" dirty="0" smtClean="0"/>
              <a:t>Micro </a:t>
            </a:r>
            <a:r>
              <a:rPr lang="en-US" sz="1600" dirty="0"/>
              <a:t>channel development (</a:t>
            </a:r>
            <a:r>
              <a:rPr lang="en-US" sz="1600" dirty="0" err="1" smtClean="0"/>
              <a:t>LHCb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Pixel </a:t>
            </a:r>
            <a:r>
              <a:rPr lang="en-US" sz="1600" dirty="0"/>
              <a:t>development (</a:t>
            </a:r>
            <a:r>
              <a:rPr lang="en-US" sz="1600" dirty="0" smtClean="0"/>
              <a:t>CMS)</a:t>
            </a:r>
          </a:p>
          <a:p>
            <a:pPr lvl="1"/>
            <a:r>
              <a:rPr lang="en-US" sz="1600" dirty="0" smtClean="0"/>
              <a:t>Detector </a:t>
            </a:r>
            <a:r>
              <a:rPr lang="en-US" sz="1600" dirty="0"/>
              <a:t>thermal/mechanical </a:t>
            </a:r>
            <a:r>
              <a:rPr lang="en-US" sz="1600" dirty="0" smtClean="0"/>
              <a:t>support structure </a:t>
            </a:r>
            <a:br>
              <a:rPr lang="en-US" sz="1600" dirty="0" smtClean="0"/>
            </a:br>
            <a:r>
              <a:rPr lang="en-US" sz="1600" dirty="0" smtClean="0"/>
              <a:t>development </a:t>
            </a:r>
            <a:r>
              <a:rPr lang="en-US" sz="1600" dirty="0"/>
              <a:t>(Atlas IBL, </a:t>
            </a:r>
            <a:r>
              <a:rPr lang="en-US" sz="1600" dirty="0" smtClean="0"/>
              <a:t>ILCTPC)</a:t>
            </a:r>
          </a:p>
          <a:p>
            <a:pPr lvl="1"/>
            <a:r>
              <a:rPr lang="en-US" sz="1600" dirty="0" smtClean="0"/>
              <a:t>Detector commissioning (Atlas IBL)</a:t>
            </a:r>
          </a:p>
          <a:p>
            <a:pPr lvl="1"/>
            <a:endParaRPr lang="en-US" sz="1800" dirty="0" smtClean="0"/>
          </a:p>
          <a:p>
            <a:r>
              <a:rPr lang="en-US" sz="1800" dirty="0" smtClean="0"/>
              <a:t>Focus </a:t>
            </a:r>
            <a:r>
              <a:rPr lang="en-US" sz="1800" dirty="0"/>
              <a:t>on simplicity for easy </a:t>
            </a:r>
            <a:r>
              <a:rPr lang="en-US" sz="1800" dirty="0" smtClean="0"/>
              <a:t>production in </a:t>
            </a:r>
            <a:r>
              <a:rPr lang="en-US" sz="1800" dirty="0"/>
              <a:t>series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257" y="2895775"/>
            <a:ext cx="3713695" cy="2525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8132340" y="6296352"/>
            <a:ext cx="9781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FF"/>
                </a:solidFill>
                <a:latin typeface="Bell MT" panose="02020503060305020303" pitchFamily="18" charset="0"/>
              </a:rPr>
              <a:t>bart@nikhef.nl</a:t>
            </a:r>
            <a:endParaRPr lang="en-US" sz="1000" dirty="0">
              <a:solidFill>
                <a:srgbClr val="0000FF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5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254654" y="3806271"/>
            <a:ext cx="4290060" cy="2420107"/>
            <a:chOff x="-1153416" y="3659421"/>
            <a:chExt cx="4290060" cy="2420107"/>
          </a:xfrm>
        </p:grpSpPr>
        <p:pic>
          <p:nvPicPr>
            <p:cNvPr id="11" name="Tijdelijke aanduiding voor inhoud 4"/>
            <p:cNvPicPr>
              <a:picLocks noChangeAspect="1"/>
            </p:cNvPicPr>
            <p:nvPr/>
          </p:nvPicPr>
          <p:blipFill rotWithShape="1">
            <a:blip r:embed="rId2"/>
            <a:srcRect l="2263" t="4134" r="2498" b="1911"/>
            <a:stretch/>
          </p:blipFill>
          <p:spPr>
            <a:xfrm>
              <a:off x="-1153416" y="3659421"/>
              <a:ext cx="4290060" cy="242010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7588" y="3814017"/>
              <a:ext cx="1584000" cy="184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 bwMode="auto">
            <a:xfrm>
              <a:off x="1844179" y="3978979"/>
              <a:ext cx="1019756" cy="3491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-21057" y="3994219"/>
              <a:ext cx="996896" cy="3491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869" y="3803464"/>
              <a:ext cx="1476000" cy="209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4590307" y="3846951"/>
            <a:ext cx="4350285" cy="2183753"/>
            <a:chOff x="6280745" y="322239"/>
            <a:chExt cx="4350285" cy="2183753"/>
          </a:xfrm>
        </p:grpSpPr>
        <p:grpSp>
          <p:nvGrpSpPr>
            <p:cNvPr id="2" name="Groupe 1"/>
            <p:cNvGrpSpPr/>
            <p:nvPr/>
          </p:nvGrpSpPr>
          <p:grpSpPr>
            <a:xfrm>
              <a:off x="6280745" y="322239"/>
              <a:ext cx="4350285" cy="1806974"/>
              <a:chOff x="5237035" y="391281"/>
              <a:chExt cx="4350285" cy="1806974"/>
            </a:xfrm>
          </p:grpSpPr>
          <p:pic>
            <p:nvPicPr>
              <p:cNvPr id="5124" name="Picture 4" descr="http://inspirehep.net/record/1120739/files/Fig02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75"/>
              <a:stretch/>
            </p:blipFill>
            <p:spPr bwMode="auto">
              <a:xfrm>
                <a:off x="5237035" y="391281"/>
                <a:ext cx="4350285" cy="1677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0565" y="1119004"/>
                <a:ext cx="1092008" cy="10792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8" name="ZoneTexte 17"/>
            <p:cNvSpPr txBox="1"/>
            <p:nvPr/>
          </p:nvSpPr>
          <p:spPr>
            <a:xfrm>
              <a:off x="7744275" y="2105882"/>
              <a:ext cx="11089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dirty="0" smtClean="0">
                  <a:solidFill>
                    <a:srgbClr val="478F00"/>
                  </a:solidFill>
                  <a:latin typeface="Bell MT" panose="02020503060305020303" pitchFamily="18" charset="0"/>
                </a:rPr>
                <a:t>B=3.5 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sz="1000" dirty="0" err="1" smtClean="0">
                  <a:solidFill>
                    <a:srgbClr val="478F00"/>
                  </a:solidFill>
                  <a:latin typeface="Bell MT" panose="02020503060305020303" pitchFamily="18" charset="0"/>
                </a:rPr>
                <a:t>e+e</a:t>
              </a:r>
              <a:r>
                <a:rPr lang="fr-FR" sz="1000" dirty="0" err="1" smtClean="0">
                  <a:solidFill>
                    <a:srgbClr val="478F00"/>
                  </a:solidFill>
                  <a:latin typeface="Bell MT" panose="02020503060305020303" pitchFamily="18" charset="0"/>
                  <a:sym typeface="Wingdings" panose="05000000000000000000" pitchFamily="2" charset="2"/>
                </a:rPr>
                <a:t></a:t>
              </a:r>
              <a:r>
                <a:rPr lang="fr-FR" sz="1000" dirty="0" err="1" smtClean="0">
                  <a:solidFill>
                    <a:srgbClr val="478F00"/>
                  </a:solidFill>
                  <a:latin typeface="Bell MT" panose="02020503060305020303" pitchFamily="18" charset="0"/>
                </a:rPr>
                <a:t>HZ,Z</a:t>
              </a:r>
              <a:r>
                <a:rPr lang="fr-FR" sz="1000" dirty="0" smtClean="0">
                  <a:solidFill>
                    <a:srgbClr val="478F00"/>
                  </a:solidFill>
                  <a:latin typeface="Bell MT" panose="02020503060305020303" pitchFamily="18" charset="0"/>
                  <a:sym typeface="Wingdings" panose="05000000000000000000" pitchFamily="2" charset="2"/>
                </a:rPr>
                <a:t></a:t>
              </a:r>
              <a:r>
                <a:rPr lang="fr-FR" sz="1000" dirty="0" smtClean="0">
                  <a:solidFill>
                    <a:srgbClr val="478F00"/>
                  </a:solidFill>
                  <a:latin typeface="Bell MT" panose="02020503060305020303" pitchFamily="18" charset="0"/>
                </a:rPr>
                <a:t>µµ</a:t>
              </a:r>
              <a:endParaRPr lang="fr-FR" sz="1000" dirty="0">
                <a:solidFill>
                  <a:srgbClr val="478F00"/>
                </a:solidFill>
                <a:latin typeface="Bell MT" panose="02020503060305020303" pitchFamily="18" charset="0"/>
              </a:endParaRPr>
            </a:p>
          </p:txBody>
        </p:sp>
      </p:grpSp>
      <p:pic>
        <p:nvPicPr>
          <p:cNvPr id="13" name="Picture 3" descr="E:\PROJETS\TPC\MEETINGS\2013\130211-15_VCI2013_Vienna\Pictures\ILC_SchemeTDR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07" b="3555"/>
          <a:stretch/>
        </p:blipFill>
        <p:spPr bwMode="auto">
          <a:xfrm>
            <a:off x="41587" y="2685204"/>
            <a:ext cx="8990445" cy="38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Introduction: </a:t>
            </a:r>
            <a:r>
              <a:rPr lang="fr-FR" dirty="0" err="1" smtClean="0"/>
              <a:t>Physics</a:t>
            </a:r>
            <a:r>
              <a:rPr lang="fr-FR" dirty="0" smtClean="0"/>
              <a:t> Case </a:t>
            </a:r>
            <a:r>
              <a:rPr lang="fr-FR" dirty="0" err="1" smtClean="0"/>
              <a:t>at</a:t>
            </a:r>
            <a:r>
              <a:rPr lang="fr-FR" dirty="0" smtClean="0"/>
              <a:t> ILC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3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sp>
        <p:nvSpPr>
          <p:cNvPr id="15" name="Espace réservé du contenu 1"/>
          <p:cNvSpPr txBox="1">
            <a:spLocks/>
          </p:cNvSpPr>
          <p:nvPr/>
        </p:nvSpPr>
        <p:spPr bwMode="auto">
          <a:xfrm>
            <a:off x="432000" y="864000"/>
            <a:ext cx="7772400" cy="166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Identify the particle of cosmic dark matter</a:t>
            </a:r>
          </a:p>
          <a:p>
            <a:r>
              <a:rPr lang="en-US" dirty="0" smtClean="0"/>
              <a:t>Find the origin of the masses of elementary particles</a:t>
            </a:r>
          </a:p>
          <a:p>
            <a:pPr lvl="1"/>
            <a:r>
              <a:rPr lang="en-US" sz="1800" dirty="0" smtClean="0"/>
              <a:t>precision of Higgs coupling</a:t>
            </a:r>
            <a:r>
              <a:rPr lang="en-US" sz="1800" dirty="0" smtClean="0">
                <a:sym typeface="Symbol"/>
              </a:rPr>
              <a:t> </a:t>
            </a:r>
            <a:r>
              <a:rPr lang="en-US" sz="1800" dirty="0" smtClean="0"/>
              <a:t>to each particle mass</a:t>
            </a:r>
          </a:p>
          <a:p>
            <a:pPr lvl="1"/>
            <a:r>
              <a:rPr lang="en-US" sz="1800" dirty="0" smtClean="0"/>
              <a:t>sensitivity of the ILC experiments to Higgs</a:t>
            </a:r>
            <a:br>
              <a:rPr lang="en-US" sz="1800" dirty="0" smtClean="0"/>
            </a:br>
            <a:r>
              <a:rPr lang="en-US" sz="1800" dirty="0" smtClean="0"/>
              <a:t>boson couplings in a model-independent analysis</a:t>
            </a:r>
          </a:p>
          <a:p>
            <a:r>
              <a:rPr lang="en-US" dirty="0" smtClean="0"/>
              <a:t>Higgs-</a:t>
            </a:r>
            <a:r>
              <a:rPr lang="en-US" dirty="0" err="1" smtClean="0"/>
              <a:t>strahlung</a:t>
            </a:r>
            <a:r>
              <a:rPr lang="en-US" dirty="0" smtClean="0"/>
              <a:t> recoil mass:  </a:t>
            </a:r>
            <a:r>
              <a:rPr lang="en-US" dirty="0" err="1" smtClean="0"/>
              <a:t>e</a:t>
            </a:r>
            <a:r>
              <a:rPr lang="en-US" baseline="33000" dirty="0" err="1" smtClean="0"/>
              <a:t>+</a:t>
            </a:r>
            <a:r>
              <a:rPr lang="en-US" dirty="0" err="1" smtClean="0"/>
              <a:t>e</a:t>
            </a:r>
            <a:r>
              <a:rPr lang="en-US" baseline="33000" dirty="0" smtClean="0"/>
              <a:t>-</a:t>
            </a:r>
            <a:r>
              <a:rPr lang="en-US" dirty="0" smtClean="0"/>
              <a:t> → ZH (</a:t>
            </a:r>
            <a:r>
              <a:rPr lang="en-US" dirty="0" err="1" smtClean="0"/>
              <a:t>Z→μ</a:t>
            </a:r>
            <a:r>
              <a:rPr lang="en-US" baseline="33000" dirty="0" err="1" smtClean="0"/>
              <a:t>+</a:t>
            </a:r>
            <a:r>
              <a:rPr lang="en-US" dirty="0" err="1" smtClean="0"/>
              <a:t>μ</a:t>
            </a:r>
            <a:r>
              <a:rPr lang="en-US" baseline="33000" dirty="0" smtClean="0"/>
              <a:t>-</a:t>
            </a:r>
            <a:r>
              <a:rPr lang="en-US" dirty="0" smtClean="0"/>
              <a:t>/</a:t>
            </a:r>
            <a:r>
              <a:rPr lang="en-US" dirty="0" err="1" smtClean="0"/>
              <a:t>e</a:t>
            </a:r>
            <a:r>
              <a:rPr lang="en-US" baseline="33000" dirty="0" err="1" smtClean="0"/>
              <a:t>+</a:t>
            </a:r>
            <a:r>
              <a:rPr lang="en-US" dirty="0" err="1" smtClean="0"/>
              <a:t>e</a:t>
            </a:r>
            <a:r>
              <a:rPr lang="en-US" baseline="33000" dirty="0" smtClean="0"/>
              <a:t>-</a:t>
            </a:r>
            <a:r>
              <a:rPr lang="en-US" dirty="0" smtClean="0"/>
              <a:t>) + X</a:t>
            </a:r>
          </a:p>
          <a:p>
            <a:endParaRPr lang="en-US" dirty="0"/>
          </a:p>
        </p:txBody>
      </p:sp>
      <p:sp>
        <p:nvSpPr>
          <p:cNvPr id="19" name="Espace réservé du contenu 1"/>
          <p:cNvSpPr txBox="1">
            <a:spLocks/>
          </p:cNvSpPr>
          <p:nvPr/>
        </p:nvSpPr>
        <p:spPr bwMode="auto">
          <a:xfrm>
            <a:off x="432000" y="864000"/>
            <a:ext cx="7772400" cy="173297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182563" lvl="0" indent="-182563"/>
            <a:r>
              <a:rPr lang="en-US" dirty="0" smtClean="0"/>
              <a:t>Next collider: linear </a:t>
            </a:r>
            <a:r>
              <a:rPr lang="en-US" dirty="0" err="1" smtClean="0"/>
              <a:t>e+e</a:t>
            </a:r>
            <a:r>
              <a:rPr lang="en-US" dirty="0" smtClean="0"/>
              <a:t>– collider, length: ~ 31km</a:t>
            </a:r>
          </a:p>
          <a:p>
            <a:pPr marL="182563" lvl="0" indent="-182563"/>
            <a:r>
              <a:rPr lang="en-US" dirty="0" smtClean="0"/>
              <a:t>Tunable center of mass energy of 200-500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marL="182563" lvl="0" indent="-182563"/>
            <a:r>
              <a:rPr lang="en-US" dirty="0" smtClean="0"/>
              <a:t>Two detectors with push-pull concept</a:t>
            </a:r>
          </a:p>
          <a:p>
            <a:pPr marL="182563" lvl="0" indent="-182563"/>
            <a:r>
              <a:rPr lang="en-US" dirty="0" smtClean="0"/>
              <a:t>Particle Flow* concept necessary</a:t>
            </a:r>
            <a:br>
              <a:rPr lang="en-US" dirty="0" smtClean="0"/>
            </a:br>
            <a:r>
              <a:rPr lang="en-US" sz="1400" dirty="0" smtClean="0"/>
              <a:t>[*] Particle flow: the aim to reconstruct every particle in the best suited sub-detector</a:t>
            </a:r>
            <a:br>
              <a:rPr lang="en-US" sz="1400" dirty="0" smtClean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266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5657"/>
            <a:ext cx="2875070" cy="207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94954" y="825500"/>
            <a:ext cx="7772400" cy="4114800"/>
          </a:xfrm>
        </p:spPr>
        <p:txBody>
          <a:bodyPr/>
          <a:lstStyle/>
          <a:p>
            <a:r>
              <a:rPr lang="en-US" sz="1800" dirty="0"/>
              <a:t>TPC is the central tracker for </a:t>
            </a:r>
            <a:r>
              <a:rPr lang="en-US" sz="1800" dirty="0" smtClean="0"/>
              <a:t>International  Linear Detector</a:t>
            </a:r>
            <a:endParaRPr lang="en-US" sz="1800" dirty="0"/>
          </a:p>
          <a:p>
            <a:pPr marL="182563" indent="-182563">
              <a:buNone/>
            </a:pPr>
            <a:r>
              <a:rPr lang="en-US" dirty="0" smtClean="0"/>
              <a:t>	</a:t>
            </a:r>
            <a:r>
              <a:rPr lang="en-US" sz="1600" dirty="0" smtClean="0"/>
              <a:t>– </a:t>
            </a:r>
            <a:r>
              <a:rPr lang="en-US" sz="1600" dirty="0"/>
              <a:t>Large number of 3D points </a:t>
            </a:r>
            <a:r>
              <a:rPr lang="en-US" sz="1600" dirty="0" smtClean="0">
                <a:sym typeface="Wingdings" pitchFamily="2" charset="2"/>
              </a:rPr>
              <a:t></a:t>
            </a:r>
            <a:r>
              <a:rPr lang="en-US" sz="1600" dirty="0" smtClean="0"/>
              <a:t> </a:t>
            </a:r>
            <a:r>
              <a:rPr lang="en-US" sz="1600" dirty="0"/>
              <a:t>continuous </a:t>
            </a:r>
            <a:r>
              <a:rPr lang="en-US" sz="1600" dirty="0" smtClean="0"/>
              <a:t>tracking</a:t>
            </a:r>
          </a:p>
          <a:p>
            <a:pPr marL="182563" indent="-182563">
              <a:buNone/>
            </a:pPr>
            <a:r>
              <a:rPr lang="fr-FR" sz="1600" dirty="0"/>
              <a:t>	</a:t>
            </a:r>
            <a:r>
              <a:rPr lang="en-US" sz="1600" dirty="0"/>
              <a:t>– </a:t>
            </a:r>
            <a:r>
              <a:rPr lang="en-US" sz="1600" dirty="0" smtClean="0"/>
              <a:t>Good track separation and pattern recognition</a:t>
            </a:r>
            <a:endParaRPr lang="en-US" sz="1600" dirty="0"/>
          </a:p>
          <a:p>
            <a:pPr marL="0" indent="0">
              <a:buNone/>
            </a:pPr>
            <a:r>
              <a:rPr lang="en-US" dirty="0"/>
              <a:t>• </a:t>
            </a:r>
            <a:r>
              <a:rPr lang="en-US" sz="1800" dirty="0"/>
              <a:t>Low material budget inside the calorimeters important for PFA</a:t>
            </a:r>
          </a:p>
          <a:p>
            <a:pPr marL="182563" indent="-182563">
              <a:buNone/>
            </a:pPr>
            <a:r>
              <a:rPr lang="en-US" sz="1800" dirty="0"/>
              <a:t>	</a:t>
            </a:r>
            <a:r>
              <a:rPr lang="en-US" sz="1600" dirty="0" smtClean="0"/>
              <a:t>– </a:t>
            </a:r>
            <a:r>
              <a:rPr lang="en-US" sz="1600" dirty="0"/>
              <a:t>Barrel: </a:t>
            </a:r>
            <a:r>
              <a:rPr lang="en-US" sz="1600" dirty="0" smtClean="0"/>
              <a:t>inner &lt;1% </a:t>
            </a:r>
            <a:r>
              <a:rPr lang="en-US" sz="1600" i="1" dirty="0" smtClean="0"/>
              <a:t>X</a:t>
            </a:r>
            <a:r>
              <a:rPr lang="en-US" sz="1600" i="1" baseline="-25000" dirty="0" smtClean="0"/>
              <a:t>0</a:t>
            </a:r>
            <a:r>
              <a:rPr lang="en-US" sz="1600" dirty="0"/>
              <a:t> </a:t>
            </a:r>
            <a:r>
              <a:rPr lang="en-US" sz="1600" dirty="0" smtClean="0"/>
              <a:t>; outer &lt;5</a:t>
            </a:r>
            <a:r>
              <a:rPr lang="en-US" sz="1600" dirty="0"/>
              <a:t>% </a:t>
            </a:r>
            <a:r>
              <a:rPr lang="en-US" sz="1600" i="1" dirty="0"/>
              <a:t>X</a:t>
            </a:r>
            <a:r>
              <a:rPr lang="en-US" sz="1600" i="1" baseline="-25000" dirty="0"/>
              <a:t>0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dirty="0"/>
              <a:t>– </a:t>
            </a:r>
            <a:r>
              <a:rPr lang="en-US" sz="1600" dirty="0" smtClean="0"/>
              <a:t>Endplates</a:t>
            </a:r>
            <a:r>
              <a:rPr lang="en-US" sz="1600" dirty="0"/>
              <a:t>: ~25% </a:t>
            </a:r>
            <a:r>
              <a:rPr lang="en-US" sz="1600" i="1" dirty="0" smtClean="0"/>
              <a:t>X</a:t>
            </a:r>
            <a:r>
              <a:rPr lang="en-US" sz="1600" i="1" baseline="-25000" dirty="0" smtClean="0"/>
              <a:t>0</a:t>
            </a:r>
            <a:r>
              <a:rPr lang="en-US" sz="1600" dirty="0" smtClean="0"/>
              <a:t> (&lt;10 cm)</a:t>
            </a:r>
          </a:p>
          <a:p>
            <a:pPr marL="182563" indent="-182563">
              <a:buNone/>
            </a:pPr>
            <a:r>
              <a:rPr lang="en-US" sz="1800" dirty="0" smtClean="0"/>
              <a:t>• </a:t>
            </a:r>
            <a:r>
              <a:rPr lang="en-US" sz="1800" dirty="0"/>
              <a:t>Two </a:t>
            </a:r>
            <a:r>
              <a:rPr lang="en-US" sz="1800" dirty="0" smtClean="0"/>
              <a:t>options for endplate readout (MPGD):</a:t>
            </a:r>
            <a:endParaRPr lang="en-US" sz="1800" dirty="0"/>
          </a:p>
          <a:p>
            <a:pPr marL="182563" lvl="2" indent="-182563">
              <a:buNone/>
            </a:pPr>
            <a:r>
              <a:rPr lang="en-US" dirty="0" smtClean="0"/>
              <a:t>	– </a:t>
            </a:r>
            <a:r>
              <a:rPr lang="en-US" b="1" dirty="0" smtClean="0"/>
              <a:t>GEM</a:t>
            </a:r>
            <a:endParaRPr lang="en-US" b="1" dirty="0"/>
          </a:p>
          <a:p>
            <a:pPr marL="182563" lvl="2" indent="-182563">
              <a:buNone/>
            </a:pPr>
            <a:r>
              <a:rPr lang="en-US" dirty="0" smtClean="0"/>
              <a:t>	– </a:t>
            </a:r>
            <a:r>
              <a:rPr lang="en-US" b="1" dirty="0" smtClean="0"/>
              <a:t>Resistive </a:t>
            </a:r>
            <a:r>
              <a:rPr lang="en-US" b="1" dirty="0" err="1" smtClean="0"/>
              <a:t>Micromegas</a:t>
            </a: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• </a:t>
            </a:r>
            <a:r>
              <a:rPr lang="en-US" sz="1800" dirty="0"/>
              <a:t>Alternative: </a:t>
            </a:r>
            <a:r>
              <a:rPr lang="en-US" sz="1800" b="1" dirty="0"/>
              <a:t>pixel </a:t>
            </a:r>
            <a:r>
              <a:rPr lang="en-US" sz="1800" dirty="0" smtClean="0"/>
              <a:t>readout</a:t>
            </a:r>
            <a:endParaRPr lang="en-US" sz="18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Time Projection </a:t>
            </a:r>
            <a:r>
              <a:rPr lang="fr-FR" dirty="0" err="1" smtClean="0"/>
              <a:t>Chamber</a:t>
            </a:r>
            <a:r>
              <a:rPr lang="fr-FR" dirty="0" smtClean="0"/>
              <a:t> for ILD 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4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pic>
        <p:nvPicPr>
          <p:cNvPr id="11" name="Picture 62" descr="D:\PROJETS\TPC\MEETINGS\2011\110204_VisiteChomaz\Poster\2011-02-02_200936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637180" y="4200993"/>
            <a:ext cx="1997979" cy="2033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PROJETS\IXO-ATHENA\DESIGN\C.A.O-SEDI-Marc\Ensemble XMS\MontageJPG\TPC-ILD_cr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8899" y="4268176"/>
            <a:ext cx="2507228" cy="231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078812" y="621490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0000FF"/>
                </a:solidFill>
                <a:latin typeface="Bell MT" pitchFamily="18" charset="0"/>
              </a:rPr>
              <a:t>ILD</a:t>
            </a:r>
            <a:endParaRPr lang="en-US" sz="18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295466" y="830100"/>
            <a:ext cx="2792262" cy="28315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800" b="1" u="sng" dirty="0" smtClean="0">
                <a:solidFill>
                  <a:srgbClr val="FF0000"/>
                </a:solidFill>
                <a:latin typeface="Bell MT" pitchFamily="18" charset="0"/>
              </a:rPr>
              <a:t>TPC </a:t>
            </a:r>
            <a:r>
              <a:rPr lang="fr-FR" sz="1800" b="1" u="sng" dirty="0" err="1" smtClean="0">
                <a:solidFill>
                  <a:srgbClr val="FF0000"/>
                </a:solidFill>
                <a:latin typeface="Bell MT" pitchFamily="18" charset="0"/>
              </a:rPr>
              <a:t>Requirements</a:t>
            </a:r>
            <a:r>
              <a:rPr lang="fr-FR" sz="1800" dirty="0" smtClean="0">
                <a:solidFill>
                  <a:srgbClr val="FF0000"/>
                </a:solidFill>
                <a:latin typeface="Bell MT" pitchFamily="18" charset="0"/>
              </a:rPr>
              <a:t> :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Momentum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>
              <a:tabLst>
                <a:tab pos="365125" algn="l"/>
              </a:tabLst>
            </a:pP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(1/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p</a:t>
            </a:r>
            <a:r>
              <a:rPr lang="fr-FR" sz="1600" baseline="-250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)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&lt; 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9×10</a:t>
            </a:r>
            <a:r>
              <a:rPr lang="fr-FR" sz="1600" baseline="30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-5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 GeV</a:t>
            </a:r>
            <a:r>
              <a:rPr lang="fr-FR" sz="1600" baseline="300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-1</a:t>
            </a:r>
            <a:endParaRPr lang="fr-FR" sz="1600" baseline="30000" dirty="0">
              <a:solidFill>
                <a:srgbClr val="000099"/>
              </a:solidFill>
              <a:latin typeface="Bell MT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Spatial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at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3.5T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:</a:t>
            </a:r>
          </a:p>
          <a:p>
            <a:pPr>
              <a:tabLst>
                <a:tab pos="365125" algn="l"/>
              </a:tabLst>
            </a:pP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(r) &lt; 100 m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</a:p>
          <a:p>
            <a:pPr>
              <a:tabLst>
                <a:tab pos="365125" algn="l"/>
              </a:tabLst>
            </a:pP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(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z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)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&lt; 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500 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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m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</a:p>
          <a:p>
            <a:pPr marL="182563" indent="-182563">
              <a:buFont typeface="Arial" pitchFamily="34" charset="0"/>
              <a:buChar char="•"/>
              <a:tabLst>
                <a:tab pos="365125" algn="l"/>
              </a:tabLst>
            </a:pP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Field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uniformity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: </a:t>
            </a:r>
          </a:p>
          <a:p>
            <a:pPr>
              <a:tabLst>
                <a:tab pos="365125" algn="l"/>
              </a:tabLst>
            </a:pP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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E/E~2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×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10</a:t>
            </a:r>
            <a:r>
              <a:rPr lang="fr-FR" sz="1600" baseline="30000" dirty="0" smtClean="0">
                <a:solidFill>
                  <a:srgbClr val="000099"/>
                </a:solidFill>
                <a:latin typeface="Bell MT" pitchFamily="18" charset="0"/>
              </a:rPr>
              <a:t>-4</a:t>
            </a:r>
            <a:endParaRPr lang="fr-FR" sz="1600" b="1" baseline="300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82563" indent="-182563">
              <a:buFont typeface="Arial" pitchFamily="34" charset="0"/>
              <a:buChar char="•"/>
              <a:tabLst>
                <a:tab pos="365125" algn="l"/>
              </a:tabLst>
            </a:pP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Tracking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eff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.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 for 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p</a:t>
            </a:r>
            <a:r>
              <a:rPr lang="fr-FR" sz="1600" baseline="-250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&gt;1 </a:t>
            </a:r>
            <a:r>
              <a:rPr lang="fr-FR" sz="1600" dirty="0" err="1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GeV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: 	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97</a:t>
            </a:r>
            <a:r>
              <a:rPr lang="fr-FR" sz="1600" dirty="0">
                <a:solidFill>
                  <a:srgbClr val="000099"/>
                </a:solidFill>
                <a:latin typeface="Bell MT" pitchFamily="18" charset="0"/>
              </a:rPr>
              <a:t>% </a:t>
            </a:r>
            <a:endParaRPr lang="fr-FR" sz="1600" dirty="0">
              <a:solidFill>
                <a:srgbClr val="000099"/>
              </a:solidFill>
              <a:latin typeface="Bell MT" pitchFamily="18" charset="0"/>
              <a:sym typeface="Symbol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dE</a:t>
            </a:r>
            <a:r>
              <a:rPr lang="fr-FR" sz="1600" b="1" dirty="0" smtClean="0">
                <a:solidFill>
                  <a:srgbClr val="000099"/>
                </a:solidFill>
                <a:latin typeface="Bell MT" pitchFamily="18" charset="0"/>
              </a:rPr>
              <a:t>/dx </a:t>
            </a:r>
            <a:r>
              <a:rPr lang="fr-FR" sz="1600" b="1" dirty="0" err="1" smtClean="0">
                <a:solidFill>
                  <a:srgbClr val="000099"/>
                </a:solidFill>
                <a:latin typeface="Bell MT" pitchFamily="18" charset="0"/>
              </a:rPr>
              <a:t>resolution</a:t>
            </a:r>
            <a:r>
              <a:rPr lang="fr-FR" sz="1600" dirty="0" smtClean="0">
                <a:solidFill>
                  <a:srgbClr val="000099"/>
                </a:solidFill>
                <a:latin typeface="Bell MT" pitchFamily="18" charset="0"/>
              </a:rPr>
              <a:t> ~5%</a:t>
            </a:r>
            <a:endParaRPr lang="en-US" sz="1600" dirty="0">
              <a:solidFill>
                <a:srgbClr val="000099"/>
              </a:solidFill>
              <a:latin typeface="Bell MT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 bwMode="auto">
          <a:xfrm flipV="1">
            <a:off x="3211299" y="4202862"/>
            <a:ext cx="1752600" cy="3424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Connecteur droit avec flèche 15"/>
          <p:cNvCxnSpPr/>
          <p:nvPr/>
        </p:nvCxnSpPr>
        <p:spPr bwMode="auto">
          <a:xfrm>
            <a:off x="5364741" y="4268176"/>
            <a:ext cx="402771" cy="13923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3767171" y="4115263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itchFamily="18" charset="0"/>
              </a:rPr>
              <a:t>4.7m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445336" y="4575903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latin typeface="Bell MT" pitchFamily="18" charset="0"/>
              </a:rPr>
              <a:t>3.62m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4591321" y="5906839"/>
            <a:ext cx="1399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Bell MT" pitchFamily="18" charset="0"/>
              </a:rPr>
              <a:t>Cathode membrane</a:t>
            </a:r>
            <a:endParaRPr lang="en-US" sz="1200" dirty="0">
              <a:latin typeface="Bell MT" pitchFamily="18" charset="0"/>
            </a:endParaRPr>
          </a:p>
        </p:txBody>
      </p:sp>
      <p:cxnSp>
        <p:nvCxnSpPr>
          <p:cNvPr id="21" name="Connecteur droit avec flèche 20"/>
          <p:cNvCxnSpPr>
            <a:stCxn id="24" idx="1"/>
          </p:cNvCxnSpPr>
          <p:nvPr/>
        </p:nvCxnSpPr>
        <p:spPr bwMode="auto">
          <a:xfrm flipH="1" flipV="1">
            <a:off x="4413302" y="5637898"/>
            <a:ext cx="178019" cy="40744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3100150" y="6045339"/>
            <a:ext cx="748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latin typeface="Bell MT" pitchFamily="18" charset="0"/>
              </a:rPr>
              <a:t>Endplate</a:t>
            </a:r>
            <a:endParaRPr lang="fr-FR" sz="1200" dirty="0" smtClean="0">
              <a:latin typeface="Bell MT" pitchFamily="18" charset="0"/>
            </a:endParaRPr>
          </a:p>
          <a:p>
            <a:r>
              <a:rPr lang="fr-FR" sz="1200" dirty="0" smtClean="0">
                <a:latin typeface="Bell MT" pitchFamily="18" charset="0"/>
              </a:rPr>
              <a:t>MPGD</a:t>
            </a:r>
            <a:endParaRPr lang="en-US" sz="1200" dirty="0">
              <a:latin typeface="Bell MT" pitchFamily="18" charset="0"/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779277" y="6234622"/>
            <a:ext cx="1402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Large Prototype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4142018" y="6234622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0000FF"/>
                </a:solidFill>
                <a:latin typeface="Bell MT" pitchFamily="18" charset="0"/>
              </a:rPr>
              <a:t>TPC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6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Large Prototype TPC for ILC</a:t>
            </a: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David.Attie@cea.fr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058" y="626004"/>
            <a:ext cx="1598612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logo_eudet_4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6170" y="682179"/>
            <a:ext cx="720000" cy="79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400307" y="1675265"/>
            <a:ext cx="3850573" cy="495520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Built by the LCTPC collaboration in 2008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Financed by EUDET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Magnet upgraded in 2012 within AIDA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Located at DESY: 6 </a:t>
            </a:r>
            <a:r>
              <a:rPr lang="en-US" sz="1600" dirty="0" err="1" smtClean="0">
                <a:solidFill>
                  <a:srgbClr val="000099"/>
                </a:solidFill>
                <a:latin typeface="Bell MT" pitchFamily="18" charset="0"/>
              </a:rPr>
              <a:t>GeV</a:t>
            </a: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e- beam</a:t>
            </a:r>
          </a:p>
          <a:p>
            <a:pPr>
              <a:lnSpc>
                <a:spcPct val="150000"/>
              </a:lnSpc>
              <a:buFontTx/>
              <a:buChar char="•"/>
              <a:tabLst>
                <a:tab pos="177800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 Sharing out :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600" dirty="0" smtClean="0">
                <a:solidFill>
                  <a:srgbClr val="000099"/>
                </a:solidFill>
                <a:latin typeface="Bell MT" pitchFamily="18" charset="0"/>
              </a:rPr>
              <a:t>	-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magnet: KEK, Japan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field cage, stage: DESY, Germany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cosmic trigger: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Irfu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France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beam trigger: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Nikhef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Netherlands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endplate: Cornell, USA</a:t>
            </a:r>
          </a:p>
          <a:p>
            <a:pPr marL="271463" indent="-96838">
              <a:spcAft>
                <a:spcPts val="600"/>
              </a:spcAft>
              <a:tabLst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Resistive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Micromegas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: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Irfu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, France,</a:t>
            </a:r>
            <a:b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</a:b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  Carleton/Montreal, Canada</a:t>
            </a:r>
          </a:p>
          <a:p>
            <a:pPr marL="271463" indent="-96838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- Double GEMs with 100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m laser-etched</a:t>
            </a:r>
            <a:b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</a:b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  crystal polymer: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Saga, Japan</a:t>
            </a:r>
          </a:p>
          <a:p>
            <a:pPr marL="174625" indent="-87313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	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	- Triple 50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  <a:sym typeface="Symbol"/>
              </a:rPr>
              <a:t>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m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GEMs: DESY,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Cern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  <a:p>
            <a:pPr marL="174625" indent="-87313">
              <a:spcAft>
                <a:spcPts val="600"/>
              </a:spcAft>
              <a:tabLst>
                <a:tab pos="271463" algn="l"/>
                <a:tab pos="863600" algn="l"/>
              </a:tabLst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		- </a:t>
            </a:r>
            <a:r>
              <a:rPr lang="en-US" sz="14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 pixel: F, G, NL&lt;</a:t>
            </a:r>
          </a:p>
        </p:txBody>
      </p:sp>
      <p:pic>
        <p:nvPicPr>
          <p:cNvPr id="11" name="Picture 9" descr="F:\DCIM\100MSDCF\DSC0187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175086" y="-5962"/>
            <a:ext cx="3272285" cy="506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71114" y="888864"/>
            <a:ext cx="1035536" cy="38550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95" y="4604657"/>
            <a:ext cx="2534734" cy="186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7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411" y="4604657"/>
            <a:ext cx="1909551" cy="18629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1808598" y="542778"/>
            <a:ext cx="24061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  <a:latin typeface="Bell MT" pitchFamily="18" charset="0"/>
              </a:rPr>
              <a:t>1T PCMagnet on lifting stage</a:t>
            </a:r>
            <a:endParaRPr lang="en-US" sz="140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76495" y="4264320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FF"/>
                </a:solidFill>
                <a:latin typeface="Bell MT" pitchFamily="18" charset="0"/>
              </a:rPr>
              <a:t>Large Prototype TPC</a:t>
            </a:r>
            <a:endParaRPr lang="en-US" sz="1400">
              <a:solidFill>
                <a:srgbClr val="0000FF"/>
              </a:solidFill>
              <a:latin typeface="Bell MT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884812" y="4265417"/>
            <a:ext cx="2755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Bell MT" pitchFamily="18" charset="0"/>
              </a:rPr>
              <a:t>Endplate + 7 </a:t>
            </a:r>
            <a:r>
              <a:rPr lang="en-US" sz="1400" dirty="0" err="1" smtClean="0">
                <a:solidFill>
                  <a:srgbClr val="0000FF"/>
                </a:solidFill>
                <a:latin typeface="Bell MT" pitchFamily="18" charset="0"/>
              </a:rPr>
              <a:t>Micromegas</a:t>
            </a:r>
            <a:r>
              <a:rPr lang="en-US" sz="1400" dirty="0" smtClean="0">
                <a:solidFill>
                  <a:srgbClr val="0000FF"/>
                </a:solidFill>
                <a:latin typeface="Bell MT" pitchFamily="18" charset="0"/>
              </a:rPr>
              <a:t> modules</a:t>
            </a:r>
            <a:endParaRPr lang="en-US" sz="1400" dirty="0">
              <a:solidFill>
                <a:srgbClr val="0000FF"/>
              </a:solidFill>
              <a:latin typeface="Bell MT" pitchFamily="18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16"/>
          <a:stretch/>
        </p:blipFill>
        <p:spPr>
          <a:xfrm>
            <a:off x="2699708" y="4603971"/>
            <a:ext cx="2685459" cy="184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9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Micro-Pattern </a:t>
            </a:r>
            <a:r>
              <a:rPr lang="fr-FR" dirty="0" err="1" smtClean="0"/>
              <a:t>Gas</a:t>
            </a:r>
            <a:r>
              <a:rPr lang="fr-FR" dirty="0" smtClean="0"/>
              <a:t> Detectors: </a:t>
            </a:r>
            <a:r>
              <a:rPr lang="fr-FR" dirty="0" err="1" smtClean="0"/>
              <a:t>Micromegas</a:t>
            </a:r>
            <a:r>
              <a:rPr lang="fr-FR" dirty="0" smtClean="0"/>
              <a:t> &amp; GEM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6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grpSp>
        <p:nvGrpSpPr>
          <p:cNvPr id="7" name="Group 3"/>
          <p:cNvGrpSpPr>
            <a:grpSpLocks noChangeAspect="1"/>
          </p:cNvGrpSpPr>
          <p:nvPr/>
        </p:nvGrpSpPr>
        <p:grpSpPr bwMode="auto">
          <a:xfrm>
            <a:off x="5031908" y="3976688"/>
            <a:ext cx="3862855" cy="2353150"/>
            <a:chOff x="207" y="768"/>
            <a:chExt cx="2617" cy="1594"/>
          </a:xfrm>
        </p:grpSpPr>
        <p:cxnSp>
          <p:nvCxnSpPr>
            <p:cNvPr id="8" name="AutoShape 4"/>
            <p:cNvCxnSpPr>
              <a:cxnSpLocks noChangeAspect="1" noChangeShapeType="1"/>
            </p:cNvCxnSpPr>
            <p:nvPr/>
          </p:nvCxnSpPr>
          <p:spPr bwMode="auto">
            <a:xfrm>
              <a:off x="344" y="768"/>
              <a:ext cx="0" cy="0"/>
            </a:xfrm>
            <a:prstGeom prst="straightConnector1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 type="triangl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 Box 5"/>
            <p:cNvSpPr txBox="1">
              <a:spLocks noChangeAspect="1" noChangeArrowheads="1"/>
            </p:cNvSpPr>
            <p:nvPr/>
          </p:nvSpPr>
          <p:spPr bwMode="auto">
            <a:xfrm>
              <a:off x="207" y="1492"/>
              <a:ext cx="728" cy="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FF0000"/>
                  </a:solidFill>
                  <a:latin typeface="Bell MT" pitchFamily="18" charset="0"/>
                </a:rPr>
                <a:t>50-100 </a:t>
              </a: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40 kV/cm</a:t>
              </a:r>
            </a:p>
          </p:txBody>
        </p:sp>
        <p:sp>
          <p:nvSpPr>
            <p:cNvPr id="10" name="Text Box 6"/>
            <p:cNvSpPr txBox="1">
              <a:spLocks noChangeAspect="1" noChangeArrowheads="1"/>
            </p:cNvSpPr>
            <p:nvPr/>
          </p:nvSpPr>
          <p:spPr bwMode="auto">
            <a:xfrm>
              <a:off x="2160" y="1803"/>
              <a:ext cx="664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~1000 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1 kV/cm</a:t>
              </a: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" y="1044"/>
              <a:ext cx="1357" cy="1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8"/>
            <p:cNvGrpSpPr>
              <a:grpSpLocks noChangeAspect="1"/>
            </p:cNvGrpSpPr>
            <p:nvPr/>
          </p:nvGrpSpPr>
          <p:grpSpPr bwMode="auto">
            <a:xfrm>
              <a:off x="647" y="2280"/>
              <a:ext cx="1786" cy="82"/>
              <a:chOff x="3408" y="2782"/>
              <a:chExt cx="1920" cy="98"/>
            </a:xfrm>
          </p:grpSpPr>
          <p:sp>
            <p:nvSpPr>
              <p:cNvPr id="19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408" y="2784"/>
                <a:ext cx="1920" cy="96"/>
              </a:xfrm>
              <a:prstGeom prst="rect">
                <a:avLst/>
              </a:prstGeom>
              <a:solidFill>
                <a:srgbClr val="CC99FF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 rot="10800000">
                <a:off x="3411" y="2782"/>
                <a:ext cx="933" cy="59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  <p:sp>
            <p:nvSpPr>
              <p:cNvPr id="24" name="Rectangle 14"/>
              <p:cNvSpPr>
                <a:spLocks noChangeArrowheads="1"/>
              </p:cNvSpPr>
              <p:nvPr/>
            </p:nvSpPr>
            <p:spPr bwMode="auto">
              <a:xfrm rot="10800000">
                <a:off x="4410" y="2783"/>
                <a:ext cx="918" cy="58"/>
              </a:xfrm>
              <a:prstGeom prst="rect">
                <a:avLst/>
              </a:prstGeom>
              <a:solidFill>
                <a:srgbClr val="00FF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atin typeface="Bell MT" pitchFamily="18" charset="0"/>
                </a:endParaRPr>
              </a:p>
            </p:txBody>
          </p:sp>
        </p:grpSp>
        <p:sp>
          <p:nvSpPr>
            <p:cNvPr id="13" name="AutoShape 18"/>
            <p:cNvSpPr>
              <a:spLocks noChangeAspect="1" noChangeArrowheads="1"/>
            </p:cNvSpPr>
            <p:nvPr/>
          </p:nvSpPr>
          <p:spPr bwMode="auto">
            <a:xfrm>
              <a:off x="941" y="1527"/>
              <a:ext cx="341" cy="249"/>
            </a:xfrm>
            <a:prstGeom prst="triangle">
              <a:avLst>
                <a:gd name="adj" fmla="val 50000"/>
              </a:avLst>
            </a:prstGeom>
            <a:solidFill>
              <a:srgbClr val="FF9900">
                <a:alpha val="45000"/>
              </a:srgbClr>
            </a:solid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4" name="Line 19"/>
            <p:cNvSpPr>
              <a:spLocks noChangeAspect="1" noChangeShapeType="1"/>
            </p:cNvSpPr>
            <p:nvPr/>
          </p:nvSpPr>
          <p:spPr bwMode="auto">
            <a:xfrm>
              <a:off x="2171" y="2122"/>
              <a:ext cx="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5" name="Line 20"/>
            <p:cNvSpPr>
              <a:spLocks noChangeAspect="1" noChangeShapeType="1"/>
            </p:cNvSpPr>
            <p:nvPr/>
          </p:nvSpPr>
          <p:spPr bwMode="auto">
            <a:xfrm flipV="1">
              <a:off x="2171" y="1759"/>
              <a:ext cx="0" cy="12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6" name="Line 21"/>
            <p:cNvSpPr>
              <a:spLocks noChangeAspect="1" noChangeShapeType="1"/>
            </p:cNvSpPr>
            <p:nvPr/>
          </p:nvSpPr>
          <p:spPr bwMode="auto">
            <a:xfrm>
              <a:off x="2171" y="1764"/>
              <a:ext cx="0" cy="34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17" name="AutoShape 22"/>
            <p:cNvSpPr>
              <a:spLocks noChangeAspect="1" noChangeArrowheads="1"/>
            </p:cNvSpPr>
            <p:nvPr/>
          </p:nvSpPr>
          <p:spPr bwMode="auto">
            <a:xfrm rot="10800000">
              <a:off x="636" y="1818"/>
              <a:ext cx="971" cy="45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pattFill prst="pct25">
              <a:fgClr>
                <a:srgbClr val="FF9900">
                  <a:alpha val="45000"/>
                </a:srgbClr>
              </a:fgClr>
              <a:bgClr>
                <a:schemeClr val="bg1">
                  <a:alpha val="45000"/>
                </a:schemeClr>
              </a:bgClr>
            </a:patt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cxnSp>
          <p:nvCxnSpPr>
            <p:cNvPr id="18" name="AutoShape 23"/>
            <p:cNvCxnSpPr>
              <a:cxnSpLocks noChangeAspect="1" noChangeShapeType="1"/>
            </p:cNvCxnSpPr>
            <p:nvPr/>
          </p:nvCxnSpPr>
          <p:spPr bwMode="auto">
            <a:xfrm>
              <a:off x="720" y="1524"/>
              <a:ext cx="1" cy="24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494463" y="1909763"/>
            <a:ext cx="660407" cy="334693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35" tIns="28568" rIns="57135" bIns="2856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Bell MT" pitchFamily="18" charset="0"/>
              </a:rPr>
              <a:t>GEM</a:t>
            </a:r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4584700" y="2028825"/>
            <a:ext cx="0" cy="429577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latin typeface="Bell MT" pitchFamily="18" charset="0"/>
            </a:endParaRPr>
          </a:p>
        </p:txBody>
      </p:sp>
      <p:grpSp>
        <p:nvGrpSpPr>
          <p:cNvPr id="30" name="Group 26"/>
          <p:cNvGrpSpPr>
            <a:grpSpLocks noChangeAspect="1"/>
          </p:cNvGrpSpPr>
          <p:nvPr/>
        </p:nvGrpSpPr>
        <p:grpSpPr bwMode="auto">
          <a:xfrm>
            <a:off x="850900" y="4346575"/>
            <a:ext cx="3871739" cy="1949452"/>
            <a:chOff x="3256" y="1035"/>
            <a:chExt cx="2632" cy="1326"/>
          </a:xfrm>
        </p:grpSpPr>
        <p:pic>
          <p:nvPicPr>
            <p:cNvPr id="31" name="Picture 2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6" y="1035"/>
              <a:ext cx="1750" cy="1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AutoShape 28"/>
            <p:cNvCxnSpPr>
              <a:cxnSpLocks noChangeAspect="1" noChangeShapeType="1"/>
            </p:cNvCxnSpPr>
            <p:nvPr/>
          </p:nvCxnSpPr>
          <p:spPr bwMode="auto">
            <a:xfrm>
              <a:off x="5094" y="1638"/>
              <a:ext cx="0" cy="643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Text Box 29"/>
            <p:cNvSpPr txBox="1">
              <a:spLocks noChangeAspect="1" noChangeArrowheads="1"/>
            </p:cNvSpPr>
            <p:nvPr/>
          </p:nvSpPr>
          <p:spPr bwMode="auto">
            <a:xfrm>
              <a:off x="5086" y="1751"/>
              <a:ext cx="802" cy="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8" tIns="45714" rIns="91428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00" dirty="0" smtClean="0">
                  <a:solidFill>
                    <a:srgbClr val="FF0000"/>
                  </a:solidFill>
                  <a:latin typeface="Bell MT" pitchFamily="18" charset="0"/>
                </a:rPr>
                <a:t>~100 </a:t>
              </a: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µm</a:t>
              </a:r>
            </a:p>
            <a:p>
              <a:pPr>
                <a:spcBef>
                  <a:spcPct val="50000"/>
                </a:spcBef>
              </a:pPr>
              <a:r>
                <a:rPr lang="en-US" sz="1000" dirty="0">
                  <a:solidFill>
                    <a:srgbClr val="FF0000"/>
                  </a:solidFill>
                  <a:latin typeface="Bell MT" pitchFamily="18" charset="0"/>
                </a:rPr>
                <a:t>80 kV/cm</a:t>
              </a:r>
            </a:p>
          </p:txBody>
        </p:sp>
        <p:sp>
          <p:nvSpPr>
            <p:cNvPr id="34" name="Rectangle 30"/>
            <p:cNvSpPr>
              <a:spLocks noChangeAspect="1" noChangeArrowheads="1"/>
            </p:cNvSpPr>
            <p:nvPr/>
          </p:nvSpPr>
          <p:spPr bwMode="auto">
            <a:xfrm>
              <a:off x="3256" y="2281"/>
              <a:ext cx="1750" cy="80"/>
            </a:xfrm>
            <a:prstGeom prst="rect">
              <a:avLst/>
            </a:prstGeom>
            <a:solidFill>
              <a:srgbClr val="CC99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 rot="10800000">
              <a:off x="4149" y="2279"/>
              <a:ext cx="857" cy="49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37" name="AutoShape 33"/>
            <p:cNvSpPr>
              <a:spLocks noChangeAspect="1" noChangeArrowheads="1"/>
            </p:cNvSpPr>
            <p:nvPr/>
          </p:nvSpPr>
          <p:spPr bwMode="auto">
            <a:xfrm>
              <a:off x="4461" y="1838"/>
              <a:ext cx="223" cy="428"/>
            </a:xfrm>
            <a:prstGeom prst="triangle">
              <a:avLst>
                <a:gd name="adj" fmla="val 52415"/>
              </a:avLst>
            </a:prstGeom>
            <a:solidFill>
              <a:srgbClr val="FF9900">
                <a:alpha val="45000"/>
              </a:srgbClr>
            </a:solidFill>
            <a:ln w="9525" algn="ctr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  <p:sp>
          <p:nvSpPr>
            <p:cNvPr id="49" name="Rectangle 32"/>
            <p:cNvSpPr>
              <a:spLocks noChangeArrowheads="1"/>
            </p:cNvSpPr>
            <p:nvPr/>
          </p:nvSpPr>
          <p:spPr bwMode="auto">
            <a:xfrm rot="10800000">
              <a:off x="3266" y="2278"/>
              <a:ext cx="857" cy="49"/>
            </a:xfrm>
            <a:prstGeom prst="rect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Bell MT" pitchFamily="18" charset="0"/>
              </a:endParaRPr>
            </a:p>
          </p:txBody>
        </p:sp>
      </p:grp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1457325" y="1912938"/>
            <a:ext cx="1285963" cy="334693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7135" tIns="28568" rIns="57135" bIns="2856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FF0000"/>
                </a:solidFill>
                <a:latin typeface="Bell MT" pitchFamily="18" charset="0"/>
              </a:rPr>
              <a:t>Micromegas</a:t>
            </a:r>
          </a:p>
        </p:txBody>
      </p:sp>
      <p:sp>
        <p:nvSpPr>
          <p:cNvPr id="39" name="Text Box 35"/>
          <p:cNvSpPr txBox="1">
            <a:spLocks noChangeArrowheads="1"/>
          </p:cNvSpPr>
          <p:nvPr/>
        </p:nvSpPr>
        <p:spPr bwMode="auto">
          <a:xfrm>
            <a:off x="726406" y="749302"/>
            <a:ext cx="6349586" cy="35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Technology choice for TPC readout: </a:t>
            </a:r>
            <a:r>
              <a:rPr lang="en-US" sz="1800" b="1" dirty="0" smtClean="0">
                <a:solidFill>
                  <a:srgbClr val="0000FF"/>
                </a:solidFill>
                <a:latin typeface="Bell MT" pitchFamily="18" charset="0"/>
              </a:rPr>
              <a:t>M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icro-</a:t>
            </a:r>
            <a:r>
              <a:rPr lang="en-US" sz="1800" b="1" dirty="0" smtClean="0">
                <a:solidFill>
                  <a:srgbClr val="0000FF"/>
                </a:solidFill>
                <a:latin typeface="Bell MT" pitchFamily="18" charset="0"/>
              </a:rPr>
              <a:t>P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attern </a:t>
            </a:r>
            <a:r>
              <a:rPr lang="en-US" sz="1800" b="1" dirty="0" smtClean="0">
                <a:solidFill>
                  <a:srgbClr val="0000FF"/>
                </a:solidFill>
                <a:latin typeface="Bell MT" pitchFamily="18" charset="0"/>
              </a:rPr>
              <a:t>G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as </a:t>
            </a:r>
            <a:r>
              <a:rPr lang="en-US" sz="1800" b="1" dirty="0">
                <a:solidFill>
                  <a:srgbClr val="0000FF"/>
                </a:solidFill>
                <a:latin typeface="Bell MT" pitchFamily="18" charset="0"/>
              </a:rPr>
              <a:t>D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etector</a:t>
            </a:r>
          </a:p>
        </p:txBody>
      </p:sp>
      <p:sp>
        <p:nvSpPr>
          <p:cNvPr id="40" name="Text Box 36"/>
          <p:cNvSpPr txBox="1">
            <a:spLocks noChangeArrowheads="1"/>
          </p:cNvSpPr>
          <p:nvPr/>
        </p:nvSpPr>
        <p:spPr bwMode="auto">
          <a:xfrm>
            <a:off x="492125" y="1130302"/>
            <a:ext cx="2295525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more robust than wires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no E×B effect</a:t>
            </a:r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5516563" y="1128715"/>
            <a:ext cx="2708275" cy="61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better ageing properties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easier to manufacture</a:t>
            </a: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4089264" y="4189413"/>
            <a:ext cx="997223" cy="321221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9900"/>
                </a:solidFill>
                <a:latin typeface="Bell MT" pitchFamily="18" charset="0"/>
              </a:rPr>
              <a:t>Avalanche</a:t>
            </a:r>
          </a:p>
        </p:txBody>
      </p:sp>
      <p:sp>
        <p:nvSpPr>
          <p:cNvPr id="43" name="Line 39"/>
          <p:cNvSpPr>
            <a:spLocks noChangeShapeType="1"/>
          </p:cNvSpPr>
          <p:nvPr/>
        </p:nvSpPr>
        <p:spPr bwMode="auto">
          <a:xfrm flipH="1">
            <a:off x="3041650" y="4510088"/>
            <a:ext cx="1001713" cy="1116012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5124450" y="4486275"/>
            <a:ext cx="1201576" cy="610890"/>
          </a:xfrm>
          <a:prstGeom prst="line">
            <a:avLst/>
          </a:prstGeom>
          <a:noFill/>
          <a:ln w="25400">
            <a:solidFill>
              <a:srgbClr val="FF99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endParaRPr lang="en-US">
              <a:latin typeface="Bell MT" pitchFamily="18" charset="0"/>
            </a:endParaRP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3067050" y="1139827"/>
            <a:ext cx="27082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419" tIns="37137" rIns="71419" bIns="37137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fast signal &amp; high gain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 low ion backdrift</a:t>
            </a:r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5041900" y="2457450"/>
            <a:ext cx="3703638" cy="12747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Gas Electron Multiplier (F. Sauli, 1997)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2 copper foils separated by kapton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multiplication takes place in holes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>
                <a:solidFill>
                  <a:srgbClr val="000099"/>
                </a:solidFill>
                <a:latin typeface="Bell MT" pitchFamily="18" charset="0"/>
              </a:rPr>
              <a:t>use of 2 or 3 stages</a:t>
            </a:r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388938" y="2452688"/>
            <a:ext cx="3797300" cy="138112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MICROMEsh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GAseous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Structure</a:t>
            </a:r>
            <a:br>
              <a:rPr lang="en-US" sz="1400" dirty="0">
                <a:solidFill>
                  <a:srgbClr val="000099"/>
                </a:solidFill>
                <a:latin typeface="Bell MT" pitchFamily="18" charset="0"/>
              </a:rPr>
            </a:b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(Y. Giomataris </a:t>
            </a:r>
            <a:r>
              <a:rPr lang="en-US" sz="1400" i="1" dirty="0">
                <a:solidFill>
                  <a:srgbClr val="000099"/>
                </a:solidFill>
                <a:latin typeface="Bell MT" pitchFamily="18" charset="0"/>
              </a:rPr>
              <a:t>et al.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, 1996)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metallic micromesh (typical pitch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50-100 µm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)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supported by 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pillars, multiplication between anode and mesh, high gain</a:t>
            </a: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5041899" y="2454275"/>
            <a:ext cx="3852863" cy="1277261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4" rIns="91428" bIns="45714">
            <a:spAutoFit/>
          </a:bodyPr>
          <a:lstStyle>
            <a:lvl1pPr marL="177800" indent="-1778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Gas Electron Multiplier (F.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Sauli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, 1997)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2 copper foils separated by </a:t>
            </a:r>
            <a:r>
              <a:rPr lang="en-US" sz="1400" dirty="0" err="1">
                <a:solidFill>
                  <a:srgbClr val="000099"/>
                </a:solidFill>
                <a:latin typeface="Bell MT" pitchFamily="18" charset="0"/>
              </a:rPr>
              <a:t>kapton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multiplication takes place in 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holes </a:t>
            </a:r>
            <a:r>
              <a:rPr lang="en-US" sz="1400" dirty="0">
                <a:solidFill>
                  <a:srgbClr val="000099"/>
                </a:solidFill>
                <a:latin typeface="Bell MT" pitchFamily="18" charset="0"/>
              </a:rPr>
              <a:t>(</a:t>
            </a: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50-100 µm) 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</a:rPr>
              <a:t>2-3 layers needed, high gain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4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Asian</a:t>
            </a:r>
            <a:r>
              <a:rPr lang="fr-FR" dirty="0" smtClean="0"/>
              <a:t> </a:t>
            </a:r>
            <a:r>
              <a:rPr lang="fr-FR" dirty="0" err="1" smtClean="0"/>
              <a:t>GEMs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7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smtClean="0"/>
              <a:t>David.Attie@cea.fr</a:t>
            </a:r>
            <a:endParaRPr lang="en-US" dirty="0"/>
          </a:p>
        </p:txBody>
      </p:sp>
      <p:sp>
        <p:nvSpPr>
          <p:cNvPr id="9" name="Espace réservé du contenu 1"/>
          <p:cNvSpPr>
            <a:spLocks noGrp="1"/>
          </p:cNvSpPr>
          <p:nvPr>
            <p:ph idx="1"/>
          </p:nvPr>
        </p:nvSpPr>
        <p:spPr>
          <a:xfrm>
            <a:off x="315012" y="825500"/>
            <a:ext cx="8447988" cy="4114800"/>
          </a:xfrm>
        </p:spPr>
        <p:txBody>
          <a:bodyPr/>
          <a:lstStyle/>
          <a:p>
            <a:pPr lvl="0"/>
            <a:r>
              <a:rPr lang="en-US" sz="1800" dirty="0" smtClean="0"/>
              <a:t>Double GEM module using Laser-etched</a:t>
            </a:r>
            <a:br>
              <a:rPr lang="en-US" sz="1800" dirty="0" smtClean="0"/>
            </a:br>
            <a:r>
              <a:rPr lang="en-US" sz="1800" dirty="0" smtClean="0"/>
              <a:t>Liquid Crystal Polymer of 100 µm</a:t>
            </a:r>
          </a:p>
          <a:p>
            <a:pPr marL="0" lvl="0" indent="0">
              <a:buNone/>
            </a:pPr>
            <a:endParaRPr lang="en-US" sz="800" dirty="0" smtClean="0"/>
          </a:p>
          <a:p>
            <a:pPr lvl="0"/>
            <a:r>
              <a:rPr lang="en-US" sz="1800" dirty="0" smtClean="0"/>
              <a:t>Made </a:t>
            </a:r>
            <a:r>
              <a:rPr lang="en-US" sz="1800" dirty="0"/>
              <a:t>in Japan (</a:t>
            </a:r>
            <a:r>
              <a:rPr lang="en-US" sz="1800" dirty="0" err="1"/>
              <a:t>SciEnergy</a:t>
            </a:r>
            <a:r>
              <a:rPr lang="en-US" sz="1800" dirty="0"/>
              <a:t>) </a:t>
            </a:r>
            <a:endParaRPr lang="en-US" sz="1800" dirty="0" smtClean="0"/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sz="1800" dirty="0" smtClean="0"/>
              <a:t>Pad size: 1.21×5.4 mm</a:t>
            </a:r>
            <a:r>
              <a:rPr lang="en-US" sz="1800" baseline="30000" dirty="0" smtClean="0"/>
              <a:t>2</a:t>
            </a:r>
            <a:endParaRPr lang="en-US" sz="1800" dirty="0"/>
          </a:p>
          <a:p>
            <a:pPr marL="0" lvl="0" indent="0">
              <a:buNone/>
            </a:pPr>
            <a:endParaRPr lang="en-US" sz="800" dirty="0" smtClean="0"/>
          </a:p>
          <a:p>
            <a:pPr lvl="0"/>
            <a:r>
              <a:rPr lang="en-US" sz="1800" dirty="0" smtClean="0"/>
              <a:t>28 staggered rows of 176-192 pads </a:t>
            </a:r>
            <a:br>
              <a:rPr lang="en-US" sz="1800" dirty="0" smtClean="0"/>
            </a:br>
            <a:r>
              <a:rPr lang="en-US" sz="1800" dirty="0" smtClean="0"/>
              <a:t>4829 channels </a:t>
            </a:r>
          </a:p>
          <a:p>
            <a:pPr marL="0" lvl="0" indent="0">
              <a:buNone/>
            </a:pPr>
            <a:endParaRPr lang="en-US" sz="800" dirty="0" smtClean="0"/>
          </a:p>
          <a:p>
            <a:r>
              <a:rPr lang="en-US" sz="1800" dirty="0" smtClean="0"/>
              <a:t>3 modules equipped (10 000 </a:t>
            </a:r>
            <a:r>
              <a:rPr lang="en-US" sz="1800" dirty="0"/>
              <a:t>channels)</a:t>
            </a:r>
            <a:br>
              <a:rPr lang="en-US" sz="1800" dirty="0"/>
            </a:br>
            <a:r>
              <a:rPr lang="en-US" sz="1800" dirty="0"/>
              <a:t>read out by ALTRO </a:t>
            </a:r>
            <a:r>
              <a:rPr lang="en-US" sz="1800" dirty="0" smtClean="0"/>
              <a:t>electronics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800" dirty="0" smtClean="0"/>
              <a:t>Next step: SALTRO with better integration</a:t>
            </a:r>
            <a:endParaRPr lang="en-US" sz="1800" dirty="0"/>
          </a:p>
          <a:p>
            <a:pPr marL="0" lvl="0" indent="0">
              <a:buNone/>
            </a:pP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58" y="4091881"/>
            <a:ext cx="2624192" cy="196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3359" r="-244"/>
          <a:stretch/>
        </p:blipFill>
        <p:spPr bwMode="auto">
          <a:xfrm>
            <a:off x="5166000" y="3843432"/>
            <a:ext cx="3886200" cy="264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000" y="755868"/>
            <a:ext cx="3839970" cy="298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40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1720" y="4092480"/>
            <a:ext cx="3611159" cy="23821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315012" y="826861"/>
            <a:ext cx="4766388" cy="3265619"/>
          </a:xfrm>
        </p:spPr>
        <p:txBody>
          <a:bodyPr/>
          <a:lstStyle/>
          <a:p>
            <a:pPr lvl="0"/>
            <a:r>
              <a:rPr lang="en-US" sz="1800" dirty="0"/>
              <a:t>Triple GEM </a:t>
            </a:r>
            <a:r>
              <a:rPr lang="en-US" sz="1800" dirty="0" smtClean="0"/>
              <a:t>module with thin ceramic </a:t>
            </a:r>
            <a:br>
              <a:rPr lang="en-US" sz="1800" dirty="0" smtClean="0"/>
            </a:br>
            <a:r>
              <a:rPr lang="en-US" sz="1800" dirty="0" smtClean="0"/>
              <a:t>frame (1mm)</a:t>
            </a:r>
          </a:p>
          <a:p>
            <a:pPr lvl="0"/>
            <a:endParaRPr lang="en-US" sz="800" dirty="0" smtClean="0"/>
          </a:p>
          <a:p>
            <a:pPr lvl="0"/>
            <a:r>
              <a:rPr lang="en-US" sz="1800" dirty="0"/>
              <a:t>Manufactured at </a:t>
            </a:r>
            <a:r>
              <a:rPr lang="en-US" sz="1800" dirty="0" err="1"/>
              <a:t>Cern</a:t>
            </a:r>
            <a:r>
              <a:rPr lang="en-US" sz="1800" dirty="0"/>
              <a:t> (50 µm)</a:t>
            </a:r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sz="1800" dirty="0"/>
              <a:t>P</a:t>
            </a:r>
            <a:r>
              <a:rPr lang="en-US" sz="1800" dirty="0" smtClean="0"/>
              <a:t>ad </a:t>
            </a:r>
            <a:r>
              <a:rPr lang="en-US" sz="1800" dirty="0"/>
              <a:t>size: 1.26×5.85 </a:t>
            </a:r>
            <a:r>
              <a:rPr lang="en-US" sz="1800" dirty="0" smtClean="0"/>
              <a:t>mm</a:t>
            </a:r>
            <a:r>
              <a:rPr lang="en-US" sz="1800" baseline="30000" dirty="0" smtClean="0"/>
              <a:t>2</a:t>
            </a:r>
            <a:endParaRPr lang="en-US" sz="1800" dirty="0" smtClean="0"/>
          </a:p>
          <a:p>
            <a:pPr marL="0" lvl="0" indent="0">
              <a:buNone/>
            </a:pPr>
            <a:endParaRPr lang="en-US" sz="800" dirty="0"/>
          </a:p>
          <a:p>
            <a:pPr lvl="0"/>
            <a:r>
              <a:rPr lang="en-US" sz="1800" dirty="0" smtClean="0"/>
              <a:t>28 rows (4829 channels)</a:t>
            </a:r>
            <a:endParaRPr lang="en-US" sz="1800" dirty="0"/>
          </a:p>
          <a:p>
            <a:pPr lvl="0"/>
            <a:endParaRPr lang="en-US" sz="800" dirty="0" smtClean="0"/>
          </a:p>
          <a:p>
            <a:r>
              <a:rPr lang="en-US" sz="1800" dirty="0"/>
              <a:t>3 modules equipped (10 000 channels)</a:t>
            </a:r>
          </a:p>
          <a:p>
            <a:pPr marL="0" lvl="0" indent="0">
              <a:buNone/>
            </a:pPr>
            <a:r>
              <a:rPr lang="en-US" sz="1800" dirty="0" smtClean="0"/>
              <a:t>   read out by ALTRO electronics</a:t>
            </a:r>
            <a:endParaRPr lang="en-US" sz="1800" dirty="0"/>
          </a:p>
          <a:p>
            <a:pPr lvl="0"/>
            <a:endParaRPr lang="en-US" sz="800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European</a:t>
            </a:r>
            <a:r>
              <a:rPr lang="fr-FR" dirty="0" smtClean="0"/>
              <a:t> </a:t>
            </a:r>
            <a:r>
              <a:rPr lang="fr-FR" dirty="0" err="1" smtClean="0"/>
              <a:t>GEMs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8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1400" y="3785399"/>
            <a:ext cx="3656160" cy="268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00" y="766747"/>
            <a:ext cx="3656160" cy="274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7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Micromegas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>
              <a:tabLst>
                <a:tab pos="806450" algn="l"/>
              </a:tabLst>
              <a:defRPr/>
            </a:pPr>
            <a:r>
              <a:rPr lang="en-US" smtClean="0"/>
              <a:t>	</a:t>
            </a:r>
            <a:fld id="{1DFC05F9-AEAB-4292-9302-8848F52D9489}" type="slidenum">
              <a:rPr lang="en-US" smtClean="0"/>
              <a:pPr algn="ctr">
                <a:tabLst>
                  <a:tab pos="806450" algn="l"/>
                </a:tabLst>
                <a:defRPr/>
              </a:pPr>
              <a:t>9</a:t>
            </a:fld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of a Large Prototype TPC using Micro-Pattern Gas Detectors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l">
              <a:defRPr/>
            </a:pPr>
            <a:r>
              <a:rPr lang="fr-FR" dirty="0" smtClean="0"/>
              <a:t>David.Attie@cea.fr</a:t>
            </a:r>
            <a:endParaRPr lang="en-US" dirty="0"/>
          </a:p>
        </p:txBody>
      </p:sp>
      <p:grpSp>
        <p:nvGrpSpPr>
          <p:cNvPr id="17" name="Groupe 16"/>
          <p:cNvGrpSpPr/>
          <p:nvPr/>
        </p:nvGrpSpPr>
        <p:grpSpPr>
          <a:xfrm>
            <a:off x="4979658" y="3643522"/>
            <a:ext cx="4187802" cy="2907592"/>
            <a:chOff x="494212" y="799252"/>
            <a:chExt cx="8183205" cy="5604021"/>
          </a:xfrm>
        </p:grpSpPr>
        <p:pic>
          <p:nvPicPr>
            <p:cNvPr id="7" name="Picture 5" descr="\\dapdc5\Manip\ILCTPC\7 Modules\CAO Détecteur\7-MODULES_V6\Ensemble module Final-V6-éclaté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94212" y="958378"/>
              <a:ext cx="7975827" cy="5444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ZoneTexte 8"/>
            <p:cNvSpPr txBox="1"/>
            <p:nvPr/>
          </p:nvSpPr>
          <p:spPr>
            <a:xfrm>
              <a:off x="6642018" y="799252"/>
              <a:ext cx="2035399" cy="1245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latin typeface="Bell MT" pitchFamily="18" charset="0"/>
                </a:rPr>
                <a:t>Pads PCB</a:t>
              </a:r>
            </a:p>
            <a:p>
              <a:pPr algn="ctr"/>
              <a:r>
                <a:rPr lang="fr-FR" sz="1200" b="1" dirty="0" smtClean="0">
                  <a:latin typeface="Bell MT" pitchFamily="18" charset="0"/>
                </a:rPr>
                <a:t>+</a:t>
              </a:r>
            </a:p>
            <a:p>
              <a:pPr algn="ctr"/>
              <a:r>
                <a:rPr lang="fr-FR" sz="1200" b="1" dirty="0" err="1" smtClean="0">
                  <a:latin typeface="Bell MT" pitchFamily="18" charset="0"/>
                </a:rPr>
                <a:t>Micromegas</a:t>
              </a:r>
              <a:r>
                <a:rPr lang="fr-FR" sz="1200" b="1" dirty="0" smtClean="0">
                  <a:latin typeface="Bell MT" pitchFamily="18" charset="0"/>
                </a:rPr>
                <a:t>  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494212" y="5792642"/>
              <a:ext cx="2390617" cy="53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latin typeface="Bell MT" pitchFamily="18" charset="0"/>
                </a:rPr>
                <a:t>Cooling</a:t>
              </a:r>
              <a:r>
                <a:rPr lang="fr-FR" sz="1200" b="1" dirty="0" smtClean="0">
                  <a:latin typeface="Bell MT" pitchFamily="18" charset="0"/>
                </a:rPr>
                <a:t> system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94212" y="1699419"/>
              <a:ext cx="3216056" cy="53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latin typeface="Bell MT" pitchFamily="18" charset="0"/>
                </a:rPr>
                <a:t>Front-End Mezzanine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766513" y="1088705"/>
              <a:ext cx="3302886" cy="533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latin typeface="Bell MT" pitchFamily="18" charset="0"/>
                </a:rPr>
                <a:t>Front-End </a:t>
              </a:r>
              <a:r>
                <a:rPr lang="fr-FR" sz="1200" b="1" dirty="0" err="1" smtClean="0">
                  <a:latin typeface="Bell MT" pitchFamily="18" charset="0"/>
                </a:rPr>
                <a:t>Card</a:t>
              </a:r>
              <a:r>
                <a:rPr lang="fr-FR" sz="1200" b="1" dirty="0" smtClean="0">
                  <a:latin typeface="Bell MT" pitchFamily="18" charset="0"/>
                </a:rPr>
                <a:t> (FEC)</a:t>
              </a:r>
              <a:endParaRPr lang="fr-FR" sz="1200" b="1" dirty="0">
                <a:latin typeface="Bell MT" pitchFamily="18" charset="0"/>
              </a:endParaRPr>
            </a:p>
          </p:txBody>
        </p:sp>
        <p:cxnSp>
          <p:nvCxnSpPr>
            <p:cNvPr id="13" name="Connecteur droit avec flèche 12"/>
            <p:cNvCxnSpPr/>
            <p:nvPr/>
          </p:nvCxnSpPr>
          <p:spPr bwMode="auto">
            <a:xfrm flipV="1">
              <a:off x="1694089" y="5372098"/>
              <a:ext cx="668948" cy="55904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Connecteur droit avec flèche 13"/>
            <p:cNvCxnSpPr>
              <a:stCxn id="12" idx="2"/>
            </p:cNvCxnSpPr>
            <p:nvPr/>
          </p:nvCxnSpPr>
          <p:spPr bwMode="auto">
            <a:xfrm flipH="1">
              <a:off x="3530438" y="1622586"/>
              <a:ext cx="887519" cy="47690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Connecteur droit avec flèche 14"/>
            <p:cNvCxnSpPr/>
            <p:nvPr/>
          </p:nvCxnSpPr>
          <p:spPr bwMode="auto">
            <a:xfrm>
              <a:off x="1364716" y="2237994"/>
              <a:ext cx="288788" cy="5763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Connecteur droit avec flèche 15"/>
            <p:cNvCxnSpPr/>
            <p:nvPr/>
          </p:nvCxnSpPr>
          <p:spPr bwMode="auto">
            <a:xfrm flipH="1">
              <a:off x="6807552" y="1365709"/>
              <a:ext cx="268162" cy="2770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" name="Groupe 1"/>
          <p:cNvGrpSpPr/>
          <p:nvPr/>
        </p:nvGrpSpPr>
        <p:grpSpPr>
          <a:xfrm>
            <a:off x="4973999" y="751905"/>
            <a:ext cx="4087333" cy="2860481"/>
            <a:chOff x="427720" y="705916"/>
            <a:chExt cx="8512395" cy="5494351"/>
          </a:xfrm>
        </p:grpSpPr>
        <p:pic>
          <p:nvPicPr>
            <p:cNvPr id="21" name="Picture 2" descr="E:\PROJETS\TPC\MEETINGS\2013\130211-15_VCI2013_Vienna\Pictures\MMmoduleFEC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64"/>
            <a:stretch/>
          </p:blipFill>
          <p:spPr bwMode="auto">
            <a:xfrm>
              <a:off x="427720" y="705916"/>
              <a:ext cx="8512395" cy="5494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ZoneTexte 19"/>
            <p:cNvSpPr txBox="1"/>
            <p:nvPr/>
          </p:nvSpPr>
          <p:spPr>
            <a:xfrm>
              <a:off x="3158250" y="5705642"/>
              <a:ext cx="1830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latin typeface="Bell MT" pitchFamily="18" charset="0"/>
                </a:rPr>
                <a:t>Fully</a:t>
              </a:r>
              <a:r>
                <a:rPr lang="fr-FR" sz="1200" b="1" dirty="0" smtClean="0">
                  <a:latin typeface="Bell MT" pitchFamily="18" charset="0"/>
                </a:rPr>
                <a:t> </a:t>
              </a:r>
              <a:r>
                <a:rPr lang="fr-FR" sz="1200" b="1" dirty="0" err="1" smtClean="0">
                  <a:latin typeface="Bell MT" pitchFamily="18" charset="0"/>
                </a:rPr>
                <a:t>integrated</a:t>
              </a:r>
              <a:r>
                <a:rPr lang="fr-FR" sz="1200" b="1" dirty="0" smtClean="0">
                  <a:latin typeface="Bell MT" pitchFamily="18" charset="0"/>
                </a:rPr>
                <a:t> Module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618979" y="938599"/>
              <a:ext cx="23022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err="1" smtClean="0">
                  <a:latin typeface="Bell MT" pitchFamily="18" charset="0"/>
                </a:rPr>
                <a:t>Resistive</a:t>
              </a:r>
              <a:r>
                <a:rPr lang="fr-FR" sz="1200" b="1" dirty="0" smtClean="0">
                  <a:latin typeface="Bell MT" pitchFamily="18" charset="0"/>
                </a:rPr>
                <a:t> </a:t>
              </a:r>
              <a:r>
                <a:rPr lang="fr-FR" sz="1200" b="1" dirty="0" err="1" smtClean="0">
                  <a:latin typeface="Bell MT" pitchFamily="18" charset="0"/>
                </a:rPr>
                <a:t>Micromegas</a:t>
              </a:r>
              <a:r>
                <a:rPr lang="fr-FR" sz="1200" b="1" dirty="0" smtClean="0">
                  <a:latin typeface="Bell MT" pitchFamily="18" charset="0"/>
                </a:rPr>
                <a:t> Detector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393193" y="4874419"/>
              <a:ext cx="4812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latin typeface="Bell MT" pitchFamily="18" charset="0"/>
                </a:rPr>
                <a:t>FEC</a:t>
              </a:r>
              <a:endParaRPr lang="fr-FR" sz="1200" b="1" dirty="0">
                <a:latin typeface="Bell MT" pitchFamily="18" charset="0"/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1320063" y="2934984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b="1" dirty="0" smtClean="0">
                  <a:latin typeface="Bell MT" pitchFamily="18" charset="0"/>
                </a:rPr>
                <a:t>FEM</a:t>
              </a:r>
              <a:endParaRPr lang="fr-FR" sz="1200" b="1" dirty="0">
                <a:latin typeface="Bell MT" pitchFamily="18" charset="0"/>
              </a:endParaRPr>
            </a:p>
          </p:txBody>
        </p:sp>
      </p:grpSp>
      <p:sp>
        <p:nvSpPr>
          <p:cNvPr id="27" name="Espace réservé du contenu 1"/>
          <p:cNvSpPr>
            <a:spLocks noGrp="1"/>
          </p:cNvSpPr>
          <p:nvPr>
            <p:ph idx="1"/>
          </p:nvPr>
        </p:nvSpPr>
        <p:spPr>
          <a:xfrm>
            <a:off x="315012" y="825500"/>
            <a:ext cx="8447988" cy="4114800"/>
          </a:xfrm>
        </p:spPr>
        <p:txBody>
          <a:bodyPr/>
          <a:lstStyle/>
          <a:p>
            <a:pPr lvl="0"/>
            <a:r>
              <a:rPr lang="en-US" sz="1800" dirty="0" err="1" smtClean="0"/>
              <a:t>Micromegas</a:t>
            </a:r>
            <a:r>
              <a:rPr lang="en-US" sz="1800" dirty="0" smtClean="0"/>
              <a:t> with resistive coating</a:t>
            </a:r>
          </a:p>
          <a:p>
            <a:pPr lvl="0"/>
            <a:endParaRPr lang="en-US" sz="800" dirty="0"/>
          </a:p>
          <a:p>
            <a:r>
              <a:rPr lang="fr-FR" sz="1800" dirty="0" err="1"/>
              <a:t>Various</a:t>
            </a:r>
            <a:r>
              <a:rPr lang="fr-FR" sz="1800" dirty="0"/>
              <a:t> </a:t>
            </a:r>
            <a:r>
              <a:rPr lang="fr-FR" sz="1800" dirty="0" err="1"/>
              <a:t>resistive</a:t>
            </a:r>
            <a:r>
              <a:rPr lang="fr-FR" sz="1800" dirty="0"/>
              <a:t> </a:t>
            </a:r>
            <a:r>
              <a:rPr lang="fr-FR" sz="1800" dirty="0" err="1"/>
              <a:t>coatings</a:t>
            </a:r>
            <a:r>
              <a:rPr lang="fr-FR" sz="1800" dirty="0"/>
              <a:t> have been </a:t>
            </a:r>
            <a:r>
              <a:rPr lang="fr-FR" sz="1800" dirty="0" err="1" smtClean="0"/>
              <a:t>tried</a:t>
            </a:r>
            <a:r>
              <a:rPr lang="fr-FR" sz="1800" dirty="0" smtClean="0"/>
              <a:t>:</a:t>
            </a:r>
          </a:p>
          <a:p>
            <a:pPr lvl="1"/>
            <a:r>
              <a:rPr lang="fr-FR" sz="1600" dirty="0" err="1" smtClean="0"/>
              <a:t>Carbon-loaded</a:t>
            </a:r>
            <a:r>
              <a:rPr lang="fr-FR" sz="1600" dirty="0" smtClean="0"/>
              <a:t> </a:t>
            </a:r>
            <a:r>
              <a:rPr lang="fr-FR" sz="1600" dirty="0" err="1"/>
              <a:t>Kapton</a:t>
            </a:r>
            <a:r>
              <a:rPr lang="fr-FR" sz="1600" dirty="0"/>
              <a:t> (</a:t>
            </a:r>
            <a:r>
              <a:rPr lang="fr-FR" sz="1600" dirty="0" smtClean="0"/>
              <a:t>CLK): 3 </a:t>
            </a:r>
            <a:r>
              <a:rPr lang="fr-FR" sz="1600" dirty="0"/>
              <a:t>and 5 </a:t>
            </a:r>
            <a:r>
              <a:rPr lang="fr-FR" sz="1600" dirty="0" smtClean="0"/>
              <a:t>M</a:t>
            </a:r>
            <a:r>
              <a:rPr lang="fr-FR" sz="1600" dirty="0" smtClean="0">
                <a:sym typeface="Symbol"/>
              </a:rPr>
              <a:t></a:t>
            </a:r>
            <a:r>
              <a:rPr lang="fr-FR" sz="1600" dirty="0" smtClean="0"/>
              <a:t>/</a:t>
            </a:r>
            <a:r>
              <a:rPr lang="fr-FR" sz="1600" dirty="0" smtClean="0">
                <a:sym typeface="Symbol"/>
              </a:rPr>
              <a:t></a:t>
            </a:r>
            <a:r>
              <a:rPr lang="fr-FR" sz="1600" dirty="0" smtClean="0"/>
              <a:t>, </a:t>
            </a:r>
          </a:p>
          <a:p>
            <a:pPr lvl="1"/>
            <a:r>
              <a:rPr lang="fr-FR" sz="1600" dirty="0" err="1" smtClean="0"/>
              <a:t>resistive</a:t>
            </a:r>
            <a:r>
              <a:rPr lang="fr-FR" sz="1600" dirty="0" smtClean="0"/>
              <a:t> </a:t>
            </a:r>
            <a:r>
              <a:rPr lang="fr-FR" sz="1600" dirty="0" err="1" smtClean="0"/>
              <a:t>ink</a:t>
            </a:r>
            <a:endParaRPr lang="en-US" sz="1600" dirty="0" smtClean="0"/>
          </a:p>
          <a:p>
            <a:pPr marL="0" lvl="0" indent="0">
              <a:buNone/>
            </a:pPr>
            <a:endParaRPr lang="en-US" sz="800" dirty="0" smtClean="0"/>
          </a:p>
          <a:p>
            <a:pPr lvl="0"/>
            <a:r>
              <a:rPr lang="en-US" sz="1800" dirty="0" smtClean="0"/>
              <a:t>Pad size: 3×6.8 mm</a:t>
            </a:r>
            <a:r>
              <a:rPr lang="en-US" sz="1800" baseline="30000" dirty="0" smtClean="0"/>
              <a:t>2</a:t>
            </a:r>
            <a:endParaRPr lang="en-US" sz="1800" dirty="0"/>
          </a:p>
          <a:p>
            <a:pPr marL="0" lvl="0" indent="0">
              <a:buNone/>
            </a:pPr>
            <a:endParaRPr lang="en-US" sz="800" dirty="0" smtClean="0"/>
          </a:p>
          <a:p>
            <a:pPr lvl="0"/>
            <a:r>
              <a:rPr lang="en-US" sz="1800" dirty="0" smtClean="0"/>
              <a:t>24 pad rows (1726 channels)</a:t>
            </a:r>
          </a:p>
          <a:p>
            <a:pPr marL="0" lvl="0" indent="0">
              <a:buNone/>
            </a:pPr>
            <a:endParaRPr lang="en-US" sz="800" dirty="0" smtClean="0"/>
          </a:p>
          <a:p>
            <a:r>
              <a:rPr lang="en-US" sz="1800" dirty="0" smtClean="0"/>
              <a:t>7 modules equipped (12 000 </a:t>
            </a:r>
            <a:r>
              <a:rPr lang="en-US" sz="1800" dirty="0"/>
              <a:t>channels)</a:t>
            </a:r>
            <a:br>
              <a:rPr lang="en-US" sz="1800" dirty="0"/>
            </a:br>
            <a:r>
              <a:rPr lang="en-US" sz="1800" dirty="0"/>
              <a:t>read out by </a:t>
            </a:r>
            <a:r>
              <a:rPr lang="en-US" sz="1800" dirty="0" smtClean="0"/>
              <a:t>fully integrated electronics</a:t>
            </a:r>
            <a:br>
              <a:rPr lang="en-US" sz="1800" dirty="0" smtClean="0"/>
            </a:br>
            <a:r>
              <a:rPr lang="en-US" sz="1800" dirty="0" smtClean="0"/>
              <a:t>based on AFTER chips (T2K TPC)</a:t>
            </a:r>
          </a:p>
        </p:txBody>
      </p:sp>
      <p:grpSp>
        <p:nvGrpSpPr>
          <p:cNvPr id="28" name="Group 13"/>
          <p:cNvGrpSpPr>
            <a:grpSpLocks noChangeAspect="1"/>
          </p:cNvGrpSpPr>
          <p:nvPr/>
        </p:nvGrpSpPr>
        <p:grpSpPr bwMode="auto">
          <a:xfrm>
            <a:off x="515084" y="5145145"/>
            <a:ext cx="3683655" cy="1099862"/>
            <a:chOff x="2644" y="789"/>
            <a:chExt cx="2534" cy="758"/>
          </a:xfrm>
        </p:grpSpPr>
        <p:sp>
          <p:nvSpPr>
            <p:cNvPr id="29" name="Rectangle 14"/>
            <p:cNvSpPr>
              <a:spLocks noChangeAspect="1" noChangeArrowheads="1"/>
            </p:cNvSpPr>
            <p:nvPr/>
          </p:nvSpPr>
          <p:spPr bwMode="auto">
            <a:xfrm>
              <a:off x="2985" y="1049"/>
              <a:ext cx="2167" cy="108"/>
            </a:xfrm>
            <a:prstGeom prst="rect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30" name="Rectangle 15"/>
            <p:cNvSpPr>
              <a:spLocks noChangeAspect="1" noChangeArrowheads="1"/>
            </p:cNvSpPr>
            <p:nvPr/>
          </p:nvSpPr>
          <p:spPr bwMode="auto">
            <a:xfrm>
              <a:off x="2985" y="1156"/>
              <a:ext cx="2167" cy="10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FFFF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31" name="Rectangle 16" descr="Diagonales larges vers le haut"/>
            <p:cNvSpPr>
              <a:spLocks noChangeAspect="1" noChangeArrowheads="1"/>
            </p:cNvSpPr>
            <p:nvPr/>
          </p:nvSpPr>
          <p:spPr bwMode="auto">
            <a:xfrm>
              <a:off x="2968" y="1350"/>
              <a:ext cx="2210" cy="197"/>
            </a:xfrm>
            <a:prstGeom prst="rect">
              <a:avLst/>
            </a:prstGeom>
            <a:pattFill prst="wdUpDiag">
              <a:fgClr>
                <a:srgbClr val="333333"/>
              </a:fgClr>
              <a:bgClr>
                <a:srgbClr val="DDDDDD"/>
              </a:bgClr>
            </a:pattFill>
            <a:ln w="12700" algn="ctr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grpSp>
          <p:nvGrpSpPr>
            <p:cNvPr id="32" name="Group 17"/>
            <p:cNvGrpSpPr>
              <a:grpSpLocks noChangeAspect="1"/>
            </p:cNvGrpSpPr>
            <p:nvPr/>
          </p:nvGrpSpPr>
          <p:grpSpPr bwMode="auto">
            <a:xfrm>
              <a:off x="2644" y="1098"/>
              <a:ext cx="337" cy="309"/>
              <a:chOff x="2644" y="1098"/>
              <a:chExt cx="337" cy="309"/>
            </a:xfrm>
          </p:grpSpPr>
          <p:sp>
            <p:nvSpPr>
              <p:cNvPr id="49" name="Line 18"/>
              <p:cNvSpPr>
                <a:spLocks noChangeAspect="1" noChangeShapeType="1"/>
              </p:cNvSpPr>
              <p:nvPr/>
            </p:nvSpPr>
            <p:spPr bwMode="auto">
              <a:xfrm>
                <a:off x="2754" y="1098"/>
                <a:ext cx="227" cy="1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sz="800"/>
              </a:p>
            </p:txBody>
          </p:sp>
          <p:sp>
            <p:nvSpPr>
              <p:cNvPr id="50" name="Line 19"/>
              <p:cNvSpPr>
                <a:spLocks noChangeAspect="1" noChangeShapeType="1"/>
              </p:cNvSpPr>
              <p:nvPr/>
            </p:nvSpPr>
            <p:spPr bwMode="auto">
              <a:xfrm flipV="1">
                <a:off x="2759" y="1101"/>
                <a:ext cx="1" cy="30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sz="800"/>
              </a:p>
            </p:txBody>
          </p:sp>
          <p:sp>
            <p:nvSpPr>
              <p:cNvPr id="51" name="Line 20"/>
              <p:cNvSpPr>
                <a:spLocks noChangeAspect="1" noChangeShapeType="1"/>
              </p:cNvSpPr>
              <p:nvPr/>
            </p:nvSpPr>
            <p:spPr bwMode="auto">
              <a:xfrm>
                <a:off x="2644" y="1246"/>
                <a:ext cx="21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sz="800"/>
              </a:p>
            </p:txBody>
          </p:sp>
          <p:sp>
            <p:nvSpPr>
              <p:cNvPr id="52" name="Line 21"/>
              <p:cNvSpPr>
                <a:spLocks noChangeAspect="1" noChangeShapeType="1"/>
              </p:cNvSpPr>
              <p:nvPr/>
            </p:nvSpPr>
            <p:spPr bwMode="auto">
              <a:xfrm>
                <a:off x="2677" y="1295"/>
                <a:ext cx="163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sz="800"/>
              </a:p>
            </p:txBody>
          </p:sp>
          <p:sp>
            <p:nvSpPr>
              <p:cNvPr id="53" name="Line 22"/>
              <p:cNvSpPr>
                <a:spLocks noChangeAspect="1" noChangeShapeType="1"/>
              </p:cNvSpPr>
              <p:nvPr/>
            </p:nvSpPr>
            <p:spPr bwMode="auto">
              <a:xfrm>
                <a:off x="2703" y="1344"/>
                <a:ext cx="10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 sz="800"/>
              </a:p>
            </p:txBody>
          </p:sp>
        </p:grpSp>
        <p:grpSp>
          <p:nvGrpSpPr>
            <p:cNvPr id="33" name="Group 23"/>
            <p:cNvGrpSpPr>
              <a:grpSpLocks noChangeAspect="1"/>
            </p:cNvGrpSpPr>
            <p:nvPr/>
          </p:nvGrpSpPr>
          <p:grpSpPr bwMode="auto">
            <a:xfrm>
              <a:off x="3026" y="1261"/>
              <a:ext cx="2114" cy="87"/>
              <a:chOff x="1133" y="3035"/>
              <a:chExt cx="2211" cy="91"/>
            </a:xfrm>
          </p:grpSpPr>
          <p:sp>
            <p:nvSpPr>
              <p:cNvPr id="43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1133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4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1704" y="3035"/>
                <a:ext cx="272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5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1586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6" name="Rectangle 27"/>
              <p:cNvSpPr>
                <a:spLocks noChangeAspect="1" noChangeArrowheads="1"/>
              </p:cNvSpPr>
              <p:nvPr/>
            </p:nvSpPr>
            <p:spPr bwMode="auto">
              <a:xfrm>
                <a:off x="2040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7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2493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8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2947" y="3035"/>
                <a:ext cx="397" cy="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</p:grpSp>
        <p:grpSp>
          <p:nvGrpSpPr>
            <p:cNvPr id="34" name="Group 30"/>
            <p:cNvGrpSpPr>
              <a:grpSpLocks noChangeAspect="1"/>
            </p:cNvGrpSpPr>
            <p:nvPr/>
          </p:nvGrpSpPr>
          <p:grpSpPr bwMode="auto">
            <a:xfrm>
              <a:off x="2965" y="789"/>
              <a:ext cx="2189" cy="22"/>
              <a:chOff x="885" y="1965"/>
              <a:chExt cx="2290" cy="23"/>
            </a:xfrm>
          </p:grpSpPr>
          <p:sp>
            <p:nvSpPr>
              <p:cNvPr id="35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885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6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1180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7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1475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8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2359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39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2653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0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2948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1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1769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  <p:sp>
            <p:nvSpPr>
              <p:cNvPr id="42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2064" y="1965"/>
                <a:ext cx="227" cy="2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800"/>
              </a:p>
            </p:txBody>
          </p:sp>
        </p:grpSp>
      </p:grpSp>
      <p:grpSp>
        <p:nvGrpSpPr>
          <p:cNvPr id="54" name="Group 39"/>
          <p:cNvGrpSpPr>
            <a:grpSpLocks noChangeAspect="1"/>
          </p:cNvGrpSpPr>
          <p:nvPr/>
        </p:nvGrpSpPr>
        <p:grpSpPr bwMode="auto">
          <a:xfrm>
            <a:off x="2101534" y="4659232"/>
            <a:ext cx="961553" cy="1165107"/>
            <a:chOff x="4236" y="440"/>
            <a:chExt cx="729" cy="885"/>
          </a:xfrm>
        </p:grpSpPr>
        <p:sp>
          <p:nvSpPr>
            <p:cNvPr id="55" name="Line 40"/>
            <p:cNvSpPr>
              <a:spLocks noChangeAspect="1" noChangeShapeType="1"/>
            </p:cNvSpPr>
            <p:nvPr/>
          </p:nvSpPr>
          <p:spPr bwMode="auto">
            <a:xfrm>
              <a:off x="4600" y="440"/>
              <a:ext cx="1" cy="453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800"/>
            </a:p>
          </p:txBody>
        </p:sp>
        <p:sp>
          <p:nvSpPr>
            <p:cNvPr id="56" name="AutoShape 41"/>
            <p:cNvSpPr>
              <a:spLocks noChangeAspect="1" noChangeArrowheads="1"/>
            </p:cNvSpPr>
            <p:nvPr/>
          </p:nvSpPr>
          <p:spPr bwMode="auto">
            <a:xfrm>
              <a:off x="4546" y="896"/>
              <a:ext cx="108" cy="21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57" name="AutoShape 42"/>
            <p:cNvSpPr>
              <a:spLocks noChangeAspect="1"/>
            </p:cNvSpPr>
            <p:nvPr/>
          </p:nvSpPr>
          <p:spPr bwMode="auto">
            <a:xfrm rot="5400000">
              <a:off x="4568" y="932"/>
              <a:ext cx="61" cy="726"/>
            </a:xfrm>
            <a:prstGeom prst="leftBracket">
              <a:avLst>
                <a:gd name="adj" fmla="val 284978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  <p:sp>
          <p:nvSpPr>
            <p:cNvPr id="58" name="AutoShape 43"/>
            <p:cNvSpPr>
              <a:spLocks noChangeAspect="1"/>
            </p:cNvSpPr>
            <p:nvPr/>
          </p:nvSpPr>
          <p:spPr bwMode="auto">
            <a:xfrm rot="16200000">
              <a:off x="4556" y="779"/>
              <a:ext cx="92" cy="726"/>
            </a:xfrm>
            <a:prstGeom prst="leftBracket">
              <a:avLst>
                <a:gd name="adj" fmla="val 188953"/>
              </a:avLst>
            </a:prstGeom>
            <a:solidFill>
              <a:srgbClr val="FF0000"/>
            </a:solidFill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800"/>
            </a:p>
          </p:txBody>
        </p:sp>
      </p:grpSp>
      <p:sp>
        <p:nvSpPr>
          <p:cNvPr id="59" name="Text Box 44"/>
          <p:cNvSpPr txBox="1">
            <a:spLocks noChangeArrowheads="1"/>
          </p:cNvSpPr>
          <p:nvPr/>
        </p:nvSpPr>
        <p:spPr bwMode="auto">
          <a:xfrm>
            <a:off x="3356912" y="5510652"/>
            <a:ext cx="877681" cy="1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dirty="0" smtClean="0">
                <a:latin typeface="Comic Sans MS" pitchFamily="66" charset="0"/>
              </a:rPr>
              <a:t>Resistive foil</a:t>
            </a:r>
            <a:endParaRPr lang="en-US" sz="800" dirty="0">
              <a:latin typeface="Comic Sans MS" pitchFamily="66" charset="0"/>
            </a:endParaRPr>
          </a:p>
        </p:txBody>
      </p:sp>
      <p:sp>
        <p:nvSpPr>
          <p:cNvPr id="60" name="Text Box 45"/>
          <p:cNvSpPr txBox="1">
            <a:spLocks noChangeArrowheads="1"/>
          </p:cNvSpPr>
          <p:nvPr/>
        </p:nvSpPr>
        <p:spPr bwMode="auto">
          <a:xfrm>
            <a:off x="3337879" y="5646044"/>
            <a:ext cx="947195" cy="1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dirty="0" smtClean="0">
                <a:latin typeface="Comic Sans MS" pitchFamily="66" charset="0"/>
              </a:rPr>
              <a:t>Isolated layer</a:t>
            </a:r>
            <a:endParaRPr lang="en-US" sz="800" dirty="0">
              <a:latin typeface="Comic Sans MS" pitchFamily="66" charset="0"/>
            </a:endParaRPr>
          </a:p>
        </p:txBody>
      </p:sp>
      <p:sp>
        <p:nvSpPr>
          <p:cNvPr id="61" name="Text Box 46"/>
          <p:cNvSpPr txBox="1">
            <a:spLocks noChangeArrowheads="1"/>
          </p:cNvSpPr>
          <p:nvPr/>
        </p:nvSpPr>
        <p:spPr bwMode="auto">
          <a:xfrm>
            <a:off x="3788348" y="5797312"/>
            <a:ext cx="391085" cy="1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smtClean="0">
                <a:solidFill>
                  <a:schemeClr val="bg1"/>
                </a:solidFill>
                <a:latin typeface="Comic Sans MS" pitchFamily="66" charset="0"/>
              </a:rPr>
              <a:t>Pads</a:t>
            </a:r>
            <a:endParaRPr lang="en-US" sz="8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2" name="Text Box 47"/>
          <p:cNvSpPr txBox="1">
            <a:spLocks noChangeArrowheads="1"/>
          </p:cNvSpPr>
          <p:nvPr/>
        </p:nvSpPr>
        <p:spPr bwMode="auto">
          <a:xfrm>
            <a:off x="811083" y="6310133"/>
            <a:ext cx="345237" cy="1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dirty="0" smtClean="0">
                <a:latin typeface="Comic Sans MS" pitchFamily="66" charset="0"/>
              </a:rPr>
              <a:t>PCB</a:t>
            </a:r>
            <a:endParaRPr lang="en-US" sz="800" dirty="0">
              <a:latin typeface="Comic Sans MS" pitchFamily="66" charset="0"/>
            </a:endParaRPr>
          </a:p>
        </p:txBody>
      </p:sp>
      <p:sp>
        <p:nvSpPr>
          <p:cNvPr id="63" name="Text Box 48"/>
          <p:cNvSpPr txBox="1">
            <a:spLocks noChangeArrowheads="1"/>
          </p:cNvSpPr>
          <p:nvPr/>
        </p:nvSpPr>
        <p:spPr bwMode="auto">
          <a:xfrm>
            <a:off x="3109318" y="4960221"/>
            <a:ext cx="1130593" cy="19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567" tIns="36283" rIns="72567" bIns="36283">
            <a:spAutoFit/>
          </a:bodyPr>
          <a:lstStyle>
            <a:lvl1pPr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6353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725488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08902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450975" algn="l" defTabSz="725488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9081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3653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8225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279775" defTabSz="7254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800" smtClean="0">
                <a:latin typeface="Comic Sans MS" pitchFamily="66" charset="0"/>
              </a:rPr>
              <a:t>Micromegas mesh</a:t>
            </a:r>
            <a:endParaRPr lang="en-US" sz="800">
              <a:latin typeface="Comic Sans MS" pitchFamily="66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7808431" y="6162223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d/X</a:t>
            </a:r>
            <a:r>
              <a:rPr lang="fr-FR" sz="1800" baseline="-25000" dirty="0" smtClean="0">
                <a:solidFill>
                  <a:srgbClr val="FF0000"/>
                </a:solidFill>
                <a:latin typeface="Bell MT" panose="02020503060305020303" pitchFamily="18" charset="0"/>
              </a:rPr>
              <a:t>0</a:t>
            </a:r>
            <a:r>
              <a:rPr lang="fr-FR" sz="1800" dirty="0" smtClean="0">
                <a:solidFill>
                  <a:srgbClr val="FF0000"/>
                </a:solidFill>
                <a:latin typeface="Bell MT" panose="02020503060305020303" pitchFamily="18" charset="0"/>
                <a:sym typeface="Symbol"/>
              </a:rPr>
              <a:t>0.24</a:t>
            </a:r>
            <a:endParaRPr lang="fr-FR" sz="1800" dirty="0">
              <a:solidFill>
                <a:srgbClr val="FF0000"/>
              </a:solidFill>
              <a:latin typeface="Bell MT" panose="02020503060305020303" pitchFamily="18" charset="0"/>
            </a:endParaRPr>
          </a:p>
        </p:txBody>
      </p:sp>
      <p:sp>
        <p:nvSpPr>
          <p:cNvPr id="68" name="Rectangle 57"/>
          <p:cNvSpPr>
            <a:spLocks noChangeArrowheads="1"/>
          </p:cNvSpPr>
          <p:nvPr/>
        </p:nvSpPr>
        <p:spPr bwMode="auto">
          <a:xfrm>
            <a:off x="1490555" y="6371309"/>
            <a:ext cx="3232647" cy="227163"/>
          </a:xfrm>
          <a:prstGeom prst="rect">
            <a:avLst/>
          </a:prstGeom>
          <a:noFill/>
          <a:ln w="317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283" rIns="36000" bIns="36283">
            <a:spAutoFit/>
          </a:bodyPr>
          <a:lstStyle/>
          <a:p>
            <a:pPr algn="l" defTabSz="725488" eaLnBrk="0" hangingPunct="0"/>
            <a:r>
              <a:rPr lang="en-US" sz="1000" dirty="0" smtClean="0">
                <a:solidFill>
                  <a:srgbClr val="0000FF"/>
                </a:solidFill>
                <a:latin typeface="Bell MT" pitchFamily="18" charset="0"/>
                <a:ea typeface="Arial Unicode MS" pitchFamily="34" charset="-128"/>
                <a:cs typeface="Arial Unicode MS" pitchFamily="34" charset="-128"/>
              </a:rPr>
              <a:t>  See  Dixit et.al., NIM A518 (2004) 721</a:t>
            </a:r>
            <a:endParaRPr lang="en-US" sz="1000" dirty="0">
              <a:solidFill>
                <a:srgbClr val="0000FF"/>
              </a:solidFill>
              <a:latin typeface="Bell MT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831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Arial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55228</TotalTime>
  <Words>1534</Words>
  <Application>Microsoft Office PowerPoint</Application>
  <PresentationFormat>Affichage à l'écran (4:3)</PresentationFormat>
  <Paragraphs>416</Paragraphs>
  <Slides>24</Slides>
  <Notes>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Modèle par défaut</vt:lpstr>
      <vt:lpstr>Equation</vt:lpstr>
      <vt:lpstr>Présentation PowerPoint</vt:lpstr>
      <vt:lpstr>Overview</vt:lpstr>
      <vt:lpstr>Introduction: Physics Case at ILC</vt:lpstr>
      <vt:lpstr>Time Projection Chamber for ILD </vt:lpstr>
      <vt:lpstr>Large Prototype TPC for ILC</vt:lpstr>
      <vt:lpstr>Micro-Pattern Gas Detectors: Micromegas &amp; GEM</vt:lpstr>
      <vt:lpstr>Asian GEMs</vt:lpstr>
      <vt:lpstr>European GEMs</vt:lpstr>
      <vt:lpstr>Resistive Micromegas</vt:lpstr>
      <vt:lpstr>Pixel Readout R&amp;D</vt:lpstr>
      <vt:lpstr>LCTPC Software Framework</vt:lpstr>
      <vt:lpstr>Transverse resolution [Resistive Micromegas]</vt:lpstr>
      <vt:lpstr>Transverse resolution [GEMs]</vt:lpstr>
      <vt:lpstr>Field distorsions at B=0T</vt:lpstr>
      <vt:lpstr>Field distorsions at B=1T</vt:lpstr>
      <vt:lpstr>Ion Back Flow Issue</vt:lpstr>
      <vt:lpstr>Data taking in 2014</vt:lpstr>
      <vt:lpstr>Test of CO2 Cooling System</vt:lpstr>
      <vt:lpstr>Pulse Shape Fit Procedure</vt:lpstr>
      <vt:lpstr>Pulse Shape Fit Procedure</vt:lpstr>
      <vt:lpstr>Summary</vt:lpstr>
      <vt:lpstr>Thank you</vt:lpstr>
      <vt:lpstr>Backup slides</vt:lpstr>
      <vt:lpstr>TRACI Cooling System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 of the Micromegas ILC-TPC Large Prototype</dc:title>
  <dc:subject>MPGD2009</dc:subject>
  <dc:creator>David Attié</dc:creator>
  <cp:lastModifiedBy>ATTIE David</cp:lastModifiedBy>
  <cp:revision>3422</cp:revision>
  <dcterms:created xsi:type="dcterms:W3CDTF">1601-01-01T00:00:00Z</dcterms:created>
  <dcterms:modified xsi:type="dcterms:W3CDTF">2014-06-02T13:13:32Z</dcterms:modified>
</cp:coreProperties>
</file>