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4" r:id="rId2"/>
    <p:sldId id="265" r:id="rId3"/>
    <p:sldId id="266" r:id="rId4"/>
    <p:sldId id="267" r:id="rId5"/>
    <p:sldId id="261" r:id="rId6"/>
    <p:sldId id="264" r:id="rId7"/>
    <p:sldId id="295" r:id="rId8"/>
    <p:sldId id="296" r:id="rId9"/>
    <p:sldId id="263" r:id="rId10"/>
    <p:sldId id="269" r:id="rId11"/>
    <p:sldId id="287" r:id="rId12"/>
    <p:sldId id="293" r:id="rId13"/>
    <p:sldId id="291" r:id="rId14"/>
    <p:sldId id="292" r:id="rId15"/>
    <p:sldId id="271" r:id="rId16"/>
    <p:sldId id="270" r:id="rId17"/>
    <p:sldId id="281" r:id="rId18"/>
    <p:sldId id="282" r:id="rId19"/>
    <p:sldId id="283" r:id="rId20"/>
    <p:sldId id="284" r:id="rId21"/>
    <p:sldId id="286" r:id="rId22"/>
    <p:sldId id="276" r:id="rId23"/>
    <p:sldId id="277" r:id="rId24"/>
    <p:sldId id="272" r:id="rId25"/>
    <p:sldId id="275" r:id="rId26"/>
    <p:sldId id="259" r:id="rId27"/>
    <p:sldId id="280" r:id="rId28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0000CC"/>
    <a:srgbClr val="663300"/>
    <a:srgbClr val="CCFFCC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-1152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D2A5B-4B07-4EC7-9D6D-A29E3A922872}" type="datetimeFigureOut">
              <a:rPr lang="fr-FR" smtClean="0"/>
              <a:t>06/06/2014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A792D-7997-49E2-8106-CC6B41CFC72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894950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D2A5B-4B07-4EC7-9D6D-A29E3A922872}" type="datetimeFigureOut">
              <a:rPr lang="fr-FR" smtClean="0"/>
              <a:t>06/06/2014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A792D-7997-49E2-8106-CC6B41CFC72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07863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D2A5B-4B07-4EC7-9D6D-A29E3A922872}" type="datetimeFigureOut">
              <a:rPr lang="fr-FR" smtClean="0"/>
              <a:t>06/06/2014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A792D-7997-49E2-8106-CC6B41CFC72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83833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D2A5B-4B07-4EC7-9D6D-A29E3A922872}" type="datetimeFigureOut">
              <a:rPr lang="fr-FR" smtClean="0"/>
              <a:t>06/06/2014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A792D-7997-49E2-8106-CC6B41CFC72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952210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D2A5B-4B07-4EC7-9D6D-A29E3A922872}" type="datetimeFigureOut">
              <a:rPr lang="fr-FR" smtClean="0"/>
              <a:t>06/06/2014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A792D-7997-49E2-8106-CC6B41CFC72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415256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D2A5B-4B07-4EC7-9D6D-A29E3A922872}" type="datetimeFigureOut">
              <a:rPr lang="fr-FR" smtClean="0"/>
              <a:t>06/06/2014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A792D-7997-49E2-8106-CC6B41CFC72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092750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D2A5B-4B07-4EC7-9D6D-A29E3A922872}" type="datetimeFigureOut">
              <a:rPr lang="fr-FR" smtClean="0"/>
              <a:t>06/06/2014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A792D-7997-49E2-8106-CC6B41CFC72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258809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D2A5B-4B07-4EC7-9D6D-A29E3A922872}" type="datetimeFigureOut">
              <a:rPr lang="fr-FR" smtClean="0"/>
              <a:t>06/06/2014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A792D-7997-49E2-8106-CC6B41CFC72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01889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D2A5B-4B07-4EC7-9D6D-A29E3A922872}" type="datetimeFigureOut">
              <a:rPr lang="fr-FR" smtClean="0"/>
              <a:t>06/06/2014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A792D-7997-49E2-8106-CC6B41CFC72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83940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D2A5B-4B07-4EC7-9D6D-A29E3A922872}" type="datetimeFigureOut">
              <a:rPr lang="fr-FR" smtClean="0"/>
              <a:t>06/06/2014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A792D-7997-49E2-8106-CC6B41CFC72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166508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D2A5B-4B07-4EC7-9D6D-A29E3A922872}" type="datetimeFigureOut">
              <a:rPr lang="fr-FR" smtClean="0"/>
              <a:t>06/06/2014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A792D-7997-49E2-8106-CC6B41CFC72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627929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9D2A5B-4B07-4EC7-9D6D-A29E3A922872}" type="datetimeFigureOut">
              <a:rPr lang="fr-FR" smtClean="0"/>
              <a:t>06/06/2014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A792D-7997-49E2-8106-CC6B41CFC72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33273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Relationship Id="rId9" Type="http://schemas.openxmlformats.org/officeDocument/2006/relationships/image" Target="../media/image6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7" Type="http://schemas.openxmlformats.org/officeDocument/2006/relationships/image" Target="../media/image68.tiff"/><Relationship Id="rId2" Type="http://schemas.openxmlformats.org/officeDocument/2006/relationships/image" Target="../media/image63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cern.ch/conferenceDisplay.py?confId=265187" TargetMode="External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hyperlink" Target="http://www.lxcat.laplace.univ-tlse.fr/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7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79.jpeg"/><Relationship Id="rId7" Type="http://schemas.openxmlformats.org/officeDocument/2006/relationships/image" Target="../media/image83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Relationship Id="rId9" Type="http://schemas.openxmlformats.org/officeDocument/2006/relationships/image" Target="../media/image8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19.png"/><Relationship Id="rId3" Type="http://schemas.openxmlformats.org/officeDocument/2006/relationships/image" Target="../media/image9.emf"/><Relationship Id="rId7" Type="http://schemas.openxmlformats.org/officeDocument/2006/relationships/image" Target="../media/image13.jpeg"/><Relationship Id="rId12" Type="http://schemas.openxmlformats.org/officeDocument/2006/relationships/image" Target="../media/image18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emf"/><Relationship Id="rId10" Type="http://schemas.openxmlformats.org/officeDocument/2006/relationships/image" Target="../media/image16.jpeg"/><Relationship Id="rId4" Type="http://schemas.openxmlformats.org/officeDocument/2006/relationships/image" Target="../media/image10.wmf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5" Type="http://schemas.openxmlformats.org/officeDocument/2006/relationships/image" Target="../media/image88.emf"/><Relationship Id="rId4" Type="http://schemas.openxmlformats.org/officeDocument/2006/relationships/image" Target="../media/image8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eg"/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99.png"/><Relationship Id="rId7" Type="http://schemas.openxmlformats.org/officeDocument/2006/relationships/image" Target="../media/image102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4" Type="http://schemas.openxmlformats.org/officeDocument/2006/relationships/image" Target="../media/image2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6.jpg"/><Relationship Id="rId4" Type="http://schemas.openxmlformats.org/officeDocument/2006/relationships/image" Target="../media/image105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gifna.unizar.es/mpgd13" TargetMode="External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jpeg"/><Relationship Id="rId5" Type="http://schemas.openxmlformats.org/officeDocument/2006/relationships/hyperlink" Target="https://webmail-e.cea.fr/owa/redir.aspx?C=1YZvIvLhhUmmzboRaSgndbGScivPUtEIc4fomY0GrUlUC6b-sD6MYowhvqbpu9Ht0MdkDRwNUzc.&amp;URL=http://indico.vecc.gov.in/indico/internalPage.py?pageId%3d1%26confId%3d31" TargetMode="External"/><Relationship Id="rId4" Type="http://schemas.openxmlformats.org/officeDocument/2006/relationships/image" Target="../media/image10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7" Type="http://schemas.openxmlformats.org/officeDocument/2006/relationships/image" Target="../media/image112.jpeg"/><Relationship Id="rId2" Type="http://schemas.openxmlformats.org/officeDocument/2006/relationships/hyperlink" Target="https://indico.cern.ch/conferenceDisplay.py?confId=283113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rd51-public.web.cern.ch/rd51-public/Meetings/TrainingSessions.html" TargetMode="External"/><Relationship Id="rId5" Type="http://schemas.openxmlformats.org/officeDocument/2006/relationships/image" Target="../media/image28.jpeg"/><Relationship Id="rId4" Type="http://schemas.openxmlformats.org/officeDocument/2006/relationships/image" Target="../media/image111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image" Target="../media/image113.png"/><Relationship Id="rId7" Type="http://schemas.openxmlformats.org/officeDocument/2006/relationships/image" Target="../media/image115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4.png"/><Relationship Id="rId5" Type="http://schemas.openxmlformats.org/officeDocument/2006/relationships/hyperlink" Target="http://home.web.cern.ch/students-educators/updates/2014/02/students-get-charged-rd51-electronics-school" TargetMode="External"/><Relationship Id="rId4" Type="http://schemas.openxmlformats.org/officeDocument/2006/relationships/hyperlink" Target="http://cds.cern.ch/record/1646429?ln=en" TargetMode="External"/><Relationship Id="rId9" Type="http://schemas.openxmlformats.org/officeDocument/2006/relationships/image" Target="../media/image117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oleObject" Target="../embeddings/oleObject1.bin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hyperlink" Target="http://rd51-public.web.cern.ch/rd51-public" TargetMode="Externa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nowmass2013.org/tiki-index.php?page=Instrumentation%20Frontier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18" Type="http://schemas.openxmlformats.org/officeDocument/2006/relationships/image" Target="../media/image49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12" Type="http://schemas.openxmlformats.org/officeDocument/2006/relationships/image" Target="../media/image44.jpeg"/><Relationship Id="rId17" Type="http://schemas.openxmlformats.org/officeDocument/2006/relationships/image" Target="../media/image28.jpeg"/><Relationship Id="rId2" Type="http://schemas.openxmlformats.org/officeDocument/2006/relationships/image" Target="../media/image34.jpeg"/><Relationship Id="rId16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g"/><Relationship Id="rId11" Type="http://schemas.openxmlformats.org/officeDocument/2006/relationships/image" Target="../media/image43.png"/><Relationship Id="rId5" Type="http://schemas.openxmlformats.org/officeDocument/2006/relationships/image" Target="../media/image37.jpeg"/><Relationship Id="rId15" Type="http://schemas.openxmlformats.org/officeDocument/2006/relationships/image" Target="../media/image47.png"/><Relationship Id="rId10" Type="http://schemas.openxmlformats.org/officeDocument/2006/relationships/image" Target="../media/image42.png"/><Relationship Id="rId4" Type="http://schemas.openxmlformats.org/officeDocument/2006/relationships/image" Target="../media/image36.jpeg"/><Relationship Id="rId9" Type="http://schemas.openxmlformats.org/officeDocument/2006/relationships/image" Target="../media/image41.png"/><Relationship Id="rId14" Type="http://schemas.openxmlformats.org/officeDocument/2006/relationships/image" Target="../media/image4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2" descr="Bann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7629"/>
            <a:ext cx="9069391" cy="871474"/>
          </a:xfrm>
          <a:prstGeom prst="rect">
            <a:avLst/>
          </a:prstGeom>
          <a:noFill/>
        </p:spPr>
      </p:pic>
      <p:sp>
        <p:nvSpPr>
          <p:cNvPr id="3" name="Rectangle 10"/>
          <p:cNvSpPr>
            <a:spLocks noChangeArrowheads="1"/>
          </p:cNvSpPr>
          <p:nvPr/>
        </p:nvSpPr>
        <p:spPr bwMode="auto">
          <a:xfrm>
            <a:off x="2339752" y="981074"/>
            <a:ext cx="6732240" cy="230391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 dirty="0"/>
          </a:p>
        </p:txBody>
      </p:sp>
      <p:sp>
        <p:nvSpPr>
          <p:cNvPr id="4" name="Text Box 12"/>
          <p:cNvSpPr txBox="1">
            <a:spLocks noChangeArrowheads="1"/>
          </p:cNvSpPr>
          <p:nvPr/>
        </p:nvSpPr>
        <p:spPr bwMode="auto">
          <a:xfrm>
            <a:off x="3347864" y="2420888"/>
            <a:ext cx="4782176" cy="7448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28001" tIns="64001" rIns="128001" bIns="64001">
            <a:spAutoFit/>
          </a:bodyPr>
          <a:lstStyle/>
          <a:p>
            <a:pPr eaLnBrk="0" hangingPunct="0"/>
            <a:r>
              <a:rPr lang="en-GB" sz="2000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Leszek</a:t>
            </a:r>
            <a:r>
              <a:rPr lang="en-GB" sz="2000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en-GB" sz="2000" dirty="0" err="1" smtClean="0">
                <a:solidFill>
                  <a:srgbClr val="FF0000"/>
                </a:solidFill>
                <a:latin typeface="Palatino Linotype" panose="02040502050505030304" pitchFamily="18" charset="0"/>
              </a:rPr>
              <a:t>Ropelewski</a:t>
            </a:r>
            <a:r>
              <a:rPr lang="en-GB" sz="20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, CERN</a:t>
            </a:r>
            <a:r>
              <a:rPr lang="en-GB" sz="2000" dirty="0">
                <a:solidFill>
                  <a:srgbClr val="FF0000"/>
                </a:solidFill>
                <a:latin typeface="Palatino Linotype" panose="02040502050505030304" pitchFamily="18" charset="0"/>
              </a:rPr>
              <a:t>, </a:t>
            </a:r>
            <a:r>
              <a:rPr lang="en-GB" sz="20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Switzerland</a:t>
            </a:r>
            <a:endParaRPr lang="en-GB" sz="2000" dirty="0">
              <a:solidFill>
                <a:srgbClr val="FF0000"/>
              </a:solidFill>
              <a:latin typeface="Palatino Linotype" panose="02040502050505030304" pitchFamily="18" charset="0"/>
            </a:endParaRPr>
          </a:p>
          <a:p>
            <a:pPr algn="ctr" eaLnBrk="0" hangingPunct="0"/>
            <a:r>
              <a:rPr lang="en-GB" sz="2000" dirty="0">
                <a:solidFill>
                  <a:srgbClr val="FF0000"/>
                </a:solidFill>
                <a:latin typeface="Palatino Linotype" panose="02040502050505030304" pitchFamily="18" charset="0"/>
              </a:rPr>
              <a:t>M</a:t>
            </a:r>
            <a:r>
              <a:rPr lang="en-US" sz="2000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axim</a:t>
            </a:r>
            <a:r>
              <a:rPr lang="ru-RU" sz="2000" dirty="0">
                <a:solidFill>
                  <a:srgbClr val="FF0000"/>
                </a:solidFill>
                <a:latin typeface="Palatino Linotype" panose="02040502050505030304" pitchFamily="18" charset="0"/>
              </a:rPr>
              <a:t> Titov,</a:t>
            </a:r>
            <a:r>
              <a:rPr lang="en-US" sz="2000" dirty="0">
                <a:solidFill>
                  <a:srgbClr val="FF0000"/>
                </a:solidFill>
                <a:latin typeface="Palatino Linotype" panose="02040502050505030304" pitchFamily="18" charset="0"/>
              </a:rPr>
              <a:t> CEA </a:t>
            </a:r>
            <a:r>
              <a:rPr lang="en-US" sz="2000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Saclay</a:t>
            </a:r>
            <a:r>
              <a:rPr lang="en-US" sz="2000" dirty="0">
                <a:solidFill>
                  <a:srgbClr val="FF0000"/>
                </a:solidFill>
                <a:latin typeface="Palatino Linotype" panose="02040502050505030304" pitchFamily="18" charset="0"/>
              </a:rPr>
              <a:t>, France</a:t>
            </a:r>
            <a:endParaRPr lang="ru-RU" sz="2000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5" name="WordArt 21"/>
          <p:cNvSpPr>
            <a:spLocks noChangeArrowheads="1" noChangeShapeType="1" noTextEdit="1"/>
          </p:cNvSpPr>
          <p:nvPr/>
        </p:nvSpPr>
        <p:spPr bwMode="auto">
          <a:xfrm>
            <a:off x="2699792" y="1124744"/>
            <a:ext cx="5904656" cy="122413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fr-FR" sz="3600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The RD51 </a:t>
            </a:r>
            <a:r>
              <a:rPr lang="fr-FR" sz="36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Collaboration:</a:t>
            </a:r>
            <a:endParaRPr lang="fr-FR" sz="36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000"/>
                </a:srgbClr>
              </a:solidFill>
              <a:latin typeface="Arial"/>
              <a:cs typeface="Arial"/>
            </a:endParaRPr>
          </a:p>
          <a:p>
            <a:pPr algn="ctr"/>
            <a:r>
              <a:rPr lang="fr-FR" sz="36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« </a:t>
            </a:r>
            <a:r>
              <a:rPr lang="fr-FR" sz="3600" kern="10" dirty="0" err="1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Development</a:t>
            </a:r>
            <a:r>
              <a:rPr lang="fr-FR" sz="36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 </a:t>
            </a:r>
            <a:r>
              <a:rPr lang="fr-FR" sz="3600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of Micro-Pattern</a:t>
            </a:r>
          </a:p>
          <a:p>
            <a:pPr algn="ctr"/>
            <a:r>
              <a:rPr lang="fr-FR" sz="3600" kern="10" dirty="0" err="1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Gaseous</a:t>
            </a:r>
            <a:r>
              <a:rPr lang="fr-FR" sz="36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 </a:t>
            </a:r>
            <a:r>
              <a:rPr lang="fr-FR" sz="3600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Detector </a:t>
            </a:r>
            <a:r>
              <a:rPr lang="fr-FR" sz="36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Technologies »</a:t>
            </a:r>
            <a:endParaRPr lang="fr-FR" sz="36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000"/>
                </a:srgbClr>
              </a:solidFill>
              <a:latin typeface="Arial"/>
              <a:cs typeface="Arial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97" y="981075"/>
            <a:ext cx="2103169" cy="1439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35496" y="2132856"/>
            <a:ext cx="2160240" cy="307777"/>
          </a:xfrm>
          <a:prstGeom prst="rect">
            <a:avLst/>
          </a:prstGeom>
          <a:solidFill>
            <a:schemeClr val="bg1">
              <a:alpha val="58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MM for ATLAS upgrade</a:t>
            </a:r>
            <a:endParaRPr lang="fr-FR" sz="1400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31" y="5352556"/>
            <a:ext cx="2033793" cy="146483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5496" y="6237312"/>
            <a:ext cx="2040239" cy="523220"/>
          </a:xfrm>
          <a:prstGeom prst="rect">
            <a:avLst/>
          </a:prstGeom>
          <a:solidFill>
            <a:schemeClr val="bg1">
              <a:alpha val="76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THGEM for COMPASS</a:t>
            </a:r>
          </a:p>
          <a:p>
            <a:pPr algn="ctr"/>
            <a:r>
              <a:rPr lang="en-US" sz="14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upgrade</a:t>
            </a:r>
            <a:endParaRPr lang="fr-FR" sz="1400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12" name="Picture 11" descr="05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6459" y="2492896"/>
            <a:ext cx="2087269" cy="135374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3931" y="3501008"/>
            <a:ext cx="2069797" cy="307777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GEM for CMS upgrade</a:t>
            </a:r>
            <a:endParaRPr lang="fr-FR" sz="1400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682" y="3933056"/>
            <a:ext cx="2096046" cy="138256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32796" y="4777988"/>
            <a:ext cx="1846916" cy="523220"/>
          </a:xfrm>
          <a:prstGeom prst="rect">
            <a:avLst/>
          </a:prstGeom>
          <a:solidFill>
            <a:schemeClr val="bg1">
              <a:alpha val="76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GEM for ALICE TPC</a:t>
            </a:r>
          </a:p>
          <a:p>
            <a:pPr algn="ctr"/>
            <a:r>
              <a:rPr lang="en-US" sz="14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upgrade</a:t>
            </a:r>
            <a:endParaRPr lang="fr-FR" sz="1400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637427" y="6453336"/>
            <a:ext cx="38409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Palatino Linotype" panose="02040502050505030304" pitchFamily="18" charset="0"/>
              </a:rPr>
              <a:t>CEA </a:t>
            </a:r>
            <a:r>
              <a:rPr lang="en-US" dirty="0" err="1" smtClean="0">
                <a:latin typeface="Palatino Linotype" panose="02040502050505030304" pitchFamily="18" charset="0"/>
              </a:rPr>
              <a:t>Saclay</a:t>
            </a:r>
            <a:r>
              <a:rPr lang="en-US" smtClean="0">
                <a:latin typeface="Palatino Linotype" panose="02040502050505030304" pitchFamily="18" charset="0"/>
              </a:rPr>
              <a:t>, SPP CSTS, </a:t>
            </a:r>
            <a:r>
              <a:rPr lang="en-US" dirty="0" smtClean="0">
                <a:latin typeface="Palatino Linotype" panose="02040502050505030304" pitchFamily="18" charset="0"/>
              </a:rPr>
              <a:t>June  </a:t>
            </a:r>
            <a:r>
              <a:rPr lang="en-US" dirty="0">
                <a:latin typeface="Palatino Linotype" panose="02040502050505030304" pitchFamily="18" charset="0"/>
              </a:rPr>
              <a:t>6</a:t>
            </a:r>
            <a:r>
              <a:rPr lang="en-US" dirty="0" smtClean="0">
                <a:latin typeface="Palatino Linotype" panose="02040502050505030304" pitchFamily="18" charset="0"/>
              </a:rPr>
              <a:t>, </a:t>
            </a:r>
            <a:r>
              <a:rPr lang="en-US" dirty="0" smtClean="0">
                <a:latin typeface="Palatino Linotype" panose="02040502050505030304" pitchFamily="18" charset="0"/>
              </a:rPr>
              <a:t>2014</a:t>
            </a:r>
            <a:endParaRPr lang="fr-FR" dirty="0">
              <a:latin typeface="Palatino Linotype" panose="02040502050505030304" pitchFamily="18" charset="0"/>
            </a:endParaRPr>
          </a:p>
        </p:txBody>
      </p:sp>
      <p:sp>
        <p:nvSpPr>
          <p:cNvPr id="17" name="Text Box 30" descr="White marble"/>
          <p:cNvSpPr txBox="1">
            <a:spLocks noChangeArrowheads="1"/>
          </p:cNvSpPr>
          <p:nvPr/>
        </p:nvSpPr>
        <p:spPr bwMode="auto">
          <a:xfrm>
            <a:off x="2339752" y="3406348"/>
            <a:ext cx="6726942" cy="3046988"/>
          </a:xfrm>
          <a:prstGeom prst="rect">
            <a:avLst/>
          </a:prstGeom>
          <a:blipFill dpi="0" rotWithShape="0">
            <a:blip r:embed="rId7"/>
            <a:srcRect/>
            <a:tile tx="0" ty="0" sx="100000" sy="100000" flip="none" algn="tl"/>
          </a:blipFill>
          <a:ln w="158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 algn="ctr" eaLnBrk="0" hangingPunct="0"/>
            <a:r>
              <a:rPr lang="en-US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OUTLINE of the TALK:</a:t>
            </a:r>
          </a:p>
          <a:p>
            <a:pPr marL="342900" indent="-342900" algn="ctr" eaLnBrk="0" hangingPunct="0"/>
            <a:endParaRPr lang="en-US" b="1" dirty="0">
              <a:solidFill>
                <a:srgbClr val="99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Palatino Linotype" panose="02040502050505030304" pitchFamily="18" charset="0"/>
            </a:endParaRPr>
          </a:p>
          <a:p>
            <a:pPr marL="342900" indent="-342900" eaLnBrk="0" hangingPunct="0">
              <a:buFont typeface="Wingdings" pitchFamily="2" charset="2"/>
              <a:buChar char="Ø"/>
            </a:pPr>
            <a:r>
              <a:rPr lang="en-US" dirty="0" smtClean="0">
                <a:solidFill>
                  <a:srgbClr val="FFFF00"/>
                </a:solidFill>
                <a:latin typeface="Palatino Linotype" panose="02040502050505030304" pitchFamily="18" charset="0"/>
              </a:rPr>
              <a:t>RD51 Motivation and Main Objectives (2008-2013)</a:t>
            </a:r>
          </a:p>
          <a:p>
            <a:pPr marL="342900" indent="-342900" eaLnBrk="0" hangingPunct="0">
              <a:buFont typeface="Wingdings" pitchFamily="2" charset="2"/>
              <a:buChar char="Ø"/>
            </a:pPr>
            <a:endParaRPr lang="en-US" b="1" dirty="0" smtClean="0">
              <a:solidFill>
                <a:srgbClr val="80008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Palatino Linotype" panose="02040502050505030304" pitchFamily="18" charset="0"/>
            </a:endParaRPr>
          </a:p>
          <a:p>
            <a:pPr marL="342900" indent="-342900" eaLnBrk="0" hangingPunct="0">
              <a:buFont typeface="Wingdings" pitchFamily="2" charset="2"/>
              <a:buChar char="Ø"/>
            </a:pPr>
            <a:r>
              <a:rPr lang="en-US" dirty="0" smtClean="0">
                <a:solidFill>
                  <a:srgbClr val="FFFF00"/>
                </a:solidFill>
                <a:latin typeface="Palatino Linotype" panose="02040502050505030304" pitchFamily="18" charset="0"/>
              </a:rPr>
              <a:t>Future RD51 Activities  (beyond 2013)</a:t>
            </a:r>
          </a:p>
          <a:p>
            <a:pPr marL="342900" indent="-342900" eaLnBrk="0" hangingPunct="0">
              <a:buFont typeface="Wingdings" pitchFamily="2" charset="2"/>
              <a:buChar char="Ø"/>
            </a:pPr>
            <a:endParaRPr lang="en-US" dirty="0" smtClean="0">
              <a:solidFill>
                <a:srgbClr val="FFFF00"/>
              </a:solidFill>
              <a:latin typeface="Palatino Linotype" panose="02040502050505030304" pitchFamily="18" charset="0"/>
            </a:endParaRPr>
          </a:p>
          <a:p>
            <a:pPr marL="342900" indent="-342900" eaLnBrk="0" hangingPunct="0">
              <a:buFont typeface="Wingdings" pitchFamily="2" charset="2"/>
              <a:buChar char="Ø"/>
            </a:pPr>
            <a:r>
              <a:rPr lang="en-US" dirty="0" smtClean="0">
                <a:solidFill>
                  <a:srgbClr val="FFFF00"/>
                </a:solidFill>
                <a:latin typeface="Palatino Linotype" panose="02040502050505030304" pitchFamily="18" charset="0"/>
              </a:rPr>
              <a:t>Summary of the RD51 Highlights  (2013-2014)</a:t>
            </a:r>
            <a:endParaRPr lang="en-US" dirty="0">
              <a:solidFill>
                <a:srgbClr val="FFFF00"/>
              </a:solidFill>
              <a:latin typeface="Palatino Linotype" panose="02040502050505030304" pitchFamily="18" charset="0"/>
            </a:endParaRPr>
          </a:p>
          <a:p>
            <a:pPr marL="342736" indent="-342736" algn="ctr" eaLnBrk="0" hangingPunct="0"/>
            <a:r>
              <a:rPr lang="en-US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 </a:t>
            </a:r>
            <a:r>
              <a:rPr lang="en-US" sz="1600" dirty="0" smtClean="0">
                <a:solidFill>
                  <a:srgbClr val="FFFFCC"/>
                </a:solidFill>
                <a:latin typeface="Palatino Linotype" panose="02040502050505030304" pitchFamily="18" charset="0"/>
              </a:rPr>
              <a:t>(Large area MPGDs - Support of HL- HLC Upgrades, R&amp;D (quality control, long-term tests), Academia-Industry Matching Event, Software &amp; Simulation, SRS Electronics, CERN MPGD Production Facility &amp; Industrialization, RD51 Test Beam Facility, Training)</a:t>
            </a:r>
          </a:p>
        </p:txBody>
      </p:sp>
    </p:spTree>
    <p:extLst>
      <p:ext uri="{BB962C8B-B14F-4D97-AF65-F5344CB8AC3E}">
        <p14:creationId xmlns:p14="http://schemas.microsoft.com/office/powerpoint/2010/main" val="2759807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7504" y="836712"/>
            <a:ext cx="8967791" cy="600164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85750" indent="-285750">
              <a:buFont typeface="Courier New"/>
              <a:buChar char="o"/>
            </a:pPr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WG1: </a:t>
            </a:r>
            <a:r>
              <a:rPr lang="en-US" sz="16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Continuation </a:t>
            </a:r>
            <a:r>
              <a:rPr lang="en-US" sz="1600" dirty="0">
                <a:solidFill>
                  <a:srgbClr val="0000CC"/>
                </a:solidFill>
                <a:latin typeface="Palatino Linotype" panose="02040502050505030304" pitchFamily="18" charset="0"/>
              </a:rPr>
              <a:t>of the R&amp;D support for the experiments and LHC </a:t>
            </a:r>
            <a:r>
              <a:rPr lang="en-US" sz="16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upgrades</a:t>
            </a:r>
            <a:endParaRPr lang="en-US" sz="1600" dirty="0">
              <a:solidFill>
                <a:srgbClr val="0000CC"/>
              </a:solidFill>
              <a:latin typeface="Palatino Linotype" panose="02040502050505030304" pitchFamily="18" charset="0"/>
            </a:endParaRPr>
          </a:p>
          <a:p>
            <a:pPr marL="285750" indent="-285750">
              <a:buFont typeface="Courier New"/>
              <a:buChar char="o"/>
            </a:pPr>
            <a:endParaRPr lang="en-US" sz="1600" dirty="0">
              <a:solidFill>
                <a:srgbClr val="0000CC"/>
              </a:solidFill>
              <a:latin typeface="Palatino Linotype" panose="0204050205050503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WG2:</a:t>
            </a:r>
            <a:r>
              <a:rPr lang="en-US" sz="1600" dirty="0" smtClean="0">
                <a:solidFill>
                  <a:schemeClr val="tx2"/>
                </a:solidFill>
                <a:latin typeface="Palatino Linotype" panose="02040502050505030304" pitchFamily="18" charset="0"/>
              </a:rPr>
              <a:t> </a:t>
            </a:r>
            <a:r>
              <a:rPr lang="en-US" sz="16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Generic </a:t>
            </a:r>
            <a:r>
              <a:rPr lang="en-US" sz="1600" dirty="0">
                <a:solidFill>
                  <a:srgbClr val="0000CC"/>
                </a:solidFill>
                <a:latin typeface="Palatino Linotype" panose="02040502050505030304" pitchFamily="18" charset="0"/>
              </a:rPr>
              <a:t>R&amp;D </a:t>
            </a:r>
            <a:r>
              <a:rPr lang="en-US" sz="16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(long-term stability, quality control)</a:t>
            </a:r>
            <a:r>
              <a:rPr lang="en-US" sz="16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; RD51 </a:t>
            </a:r>
            <a:r>
              <a:rPr lang="en-US" sz="1600" dirty="0">
                <a:solidFill>
                  <a:srgbClr val="663300"/>
                </a:solidFill>
                <a:latin typeface="Palatino Linotype" panose="02040502050505030304" pitchFamily="18" charset="0"/>
              </a:rPr>
              <a:t>Common Projects </a:t>
            </a:r>
            <a:r>
              <a:rPr lang="en-US" sz="16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Development </a:t>
            </a:r>
            <a:r>
              <a:rPr lang="en-US" sz="1600" dirty="0">
                <a:solidFill>
                  <a:srgbClr val="663300"/>
                </a:solidFill>
                <a:latin typeface="Palatino Linotype" panose="02040502050505030304" pitchFamily="18" charset="0"/>
              </a:rPr>
              <a:t>of new structures and consolidation of the existing structures</a:t>
            </a:r>
          </a:p>
          <a:p>
            <a:pPr marL="285750" indent="-285750">
              <a:buFont typeface="Courier New"/>
              <a:buChar char="o"/>
            </a:pPr>
            <a:endParaRPr lang="en-US" sz="1600" dirty="0">
              <a:solidFill>
                <a:schemeClr val="tx2"/>
              </a:solidFill>
              <a:latin typeface="Palatino Linotype" panose="0204050205050503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WG3 (NEW): </a:t>
            </a:r>
            <a:r>
              <a:rPr lang="en-US" sz="16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Applications </a:t>
            </a:r>
            <a:r>
              <a:rPr lang="en-US" sz="1600" dirty="0">
                <a:solidFill>
                  <a:srgbClr val="0000CC"/>
                </a:solidFill>
                <a:latin typeface="Palatino Linotype" panose="02040502050505030304" pitchFamily="18" charset="0"/>
              </a:rPr>
              <a:t>-</a:t>
            </a:r>
            <a:r>
              <a:rPr lang="en-US" sz="1600" dirty="0">
                <a:solidFill>
                  <a:srgbClr val="663300"/>
                </a:solidFill>
                <a:latin typeface="Palatino Linotype" panose="02040502050505030304" pitchFamily="18" charset="0"/>
              </a:rPr>
              <a:t> organization of series of </a:t>
            </a:r>
            <a:r>
              <a:rPr lang="en-US" sz="1600" dirty="0">
                <a:solidFill>
                  <a:srgbClr val="0000CC"/>
                </a:solidFill>
                <a:latin typeface="Palatino Linotype" panose="02040502050505030304" pitchFamily="18" charset="0"/>
              </a:rPr>
              <a:t>specialized workshops disseminating MPGD applications</a:t>
            </a:r>
            <a:r>
              <a:rPr lang="en-US" sz="1600" dirty="0">
                <a:solidFill>
                  <a:schemeClr val="tx2"/>
                </a:solidFill>
                <a:latin typeface="Palatino Linotype" panose="02040502050505030304" pitchFamily="18" charset="0"/>
              </a:rPr>
              <a:t> </a:t>
            </a:r>
            <a:r>
              <a:rPr lang="en-US" sz="1600" dirty="0">
                <a:solidFill>
                  <a:srgbClr val="663300"/>
                </a:solidFill>
                <a:latin typeface="Palatino Linotype" panose="02040502050505030304" pitchFamily="18" charset="0"/>
              </a:rPr>
              <a:t>beyond fundamental physics – </a:t>
            </a:r>
            <a:r>
              <a:rPr lang="en-US" sz="1600" dirty="0">
                <a:solidFill>
                  <a:srgbClr val="0000CC"/>
                </a:solidFill>
                <a:latin typeface="Palatino Linotype" panose="02040502050505030304" pitchFamily="18" charset="0"/>
              </a:rPr>
              <a:t>RD51, potential users and industry</a:t>
            </a:r>
            <a:r>
              <a:rPr lang="en-US" sz="1600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en-US" sz="1600" dirty="0">
                <a:solidFill>
                  <a:srgbClr val="663300"/>
                </a:solidFill>
                <a:latin typeface="Palatino Linotype" panose="02040502050505030304" pitchFamily="18" charset="0"/>
              </a:rPr>
              <a:t>(e.g. </a:t>
            </a:r>
            <a:r>
              <a:rPr lang="en-US" sz="1600" dirty="0" err="1">
                <a:solidFill>
                  <a:srgbClr val="663300"/>
                </a:solidFill>
                <a:latin typeface="Palatino Linotype" panose="02040502050505030304" pitchFamily="18" charset="0"/>
              </a:rPr>
              <a:t>dosimetry</a:t>
            </a:r>
            <a:r>
              <a:rPr lang="en-US" sz="1600" dirty="0">
                <a:solidFill>
                  <a:srgbClr val="663300"/>
                </a:solidFill>
                <a:latin typeface="Palatino Linotype" panose="02040502050505030304" pitchFamily="18" charset="0"/>
              </a:rPr>
              <a:t>, neutron detection, medical physics, </a:t>
            </a:r>
            <a:r>
              <a:rPr lang="en-US" sz="16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…) </a:t>
            </a:r>
            <a:endParaRPr lang="en-US" sz="1600" dirty="0">
              <a:solidFill>
                <a:srgbClr val="663300"/>
              </a:solidFill>
              <a:latin typeface="Palatino Linotype" panose="02040502050505030304" pitchFamily="18" charset="0"/>
            </a:endParaRPr>
          </a:p>
          <a:p>
            <a:pPr marL="285750" indent="-285750">
              <a:buFont typeface="Courier New"/>
              <a:buChar char="o"/>
            </a:pPr>
            <a:endParaRPr lang="en-US" sz="1600" dirty="0">
              <a:solidFill>
                <a:srgbClr val="FF0000"/>
              </a:solidFill>
              <a:latin typeface="Palatino Linotype" panose="0204050205050503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WG4:</a:t>
            </a:r>
            <a:r>
              <a:rPr lang="en-US" sz="1600" dirty="0" smtClean="0">
                <a:solidFill>
                  <a:schemeClr val="tx2"/>
                </a:solidFill>
                <a:latin typeface="Palatino Linotype" panose="02040502050505030304" pitchFamily="18" charset="0"/>
              </a:rPr>
              <a:t> </a:t>
            </a:r>
            <a:r>
              <a:rPr lang="en-US" sz="16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Development </a:t>
            </a:r>
            <a:r>
              <a:rPr lang="en-US" sz="1600" dirty="0">
                <a:solidFill>
                  <a:srgbClr val="663300"/>
                </a:solidFill>
                <a:latin typeface="Palatino Linotype" panose="02040502050505030304" pitchFamily="18" charset="0"/>
              </a:rPr>
              <a:t>and Maintenance of </a:t>
            </a:r>
            <a:r>
              <a:rPr lang="en-US" sz="1600" dirty="0">
                <a:solidFill>
                  <a:srgbClr val="0000CC"/>
                </a:solidFill>
                <a:latin typeface="Palatino Linotype" panose="02040502050505030304" pitchFamily="18" charset="0"/>
              </a:rPr>
              <a:t>Software &amp; Simulation Tools;  </a:t>
            </a:r>
            <a:r>
              <a:rPr lang="en-US" sz="1600" dirty="0">
                <a:solidFill>
                  <a:srgbClr val="663300"/>
                </a:solidFill>
                <a:latin typeface="Palatino Linotype" panose="02040502050505030304" pitchFamily="18" charset="0"/>
              </a:rPr>
              <a:t>basic studies &amp; software support for the RD51 </a:t>
            </a:r>
            <a:r>
              <a:rPr lang="en-US" sz="16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community</a:t>
            </a:r>
            <a:endParaRPr lang="en-US" sz="1600" dirty="0">
              <a:solidFill>
                <a:srgbClr val="663300"/>
              </a:solidFill>
              <a:latin typeface="Palatino Linotype" panose="02040502050505030304" pitchFamily="18" charset="0"/>
            </a:endParaRPr>
          </a:p>
          <a:p>
            <a:pPr marL="285750" indent="-285750">
              <a:buFont typeface="Courier New"/>
              <a:buChar char="o"/>
            </a:pPr>
            <a:endParaRPr lang="en-US" sz="1600" dirty="0">
              <a:solidFill>
                <a:srgbClr val="FF0000"/>
              </a:solidFill>
              <a:latin typeface="Palatino Linotype" panose="0204050205050503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WG5:</a:t>
            </a:r>
            <a:r>
              <a:rPr lang="en-US" sz="1600" dirty="0" smtClean="0">
                <a:solidFill>
                  <a:schemeClr val="tx2"/>
                </a:solidFill>
                <a:latin typeface="Palatino Linotype" panose="02040502050505030304" pitchFamily="18" charset="0"/>
              </a:rPr>
              <a:t> </a:t>
            </a:r>
            <a:r>
              <a:rPr lang="en-US" sz="16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Development </a:t>
            </a:r>
            <a:r>
              <a:rPr lang="en-US" sz="1600" dirty="0">
                <a:solidFill>
                  <a:srgbClr val="0000CC"/>
                </a:solidFill>
                <a:latin typeface="Palatino Linotype" panose="02040502050505030304" pitchFamily="18" charset="0"/>
              </a:rPr>
              <a:t>and Maintenance of the SRS Electronics; </a:t>
            </a:r>
            <a:r>
              <a:rPr lang="en-US" sz="1600" dirty="0">
                <a:solidFill>
                  <a:srgbClr val="663300"/>
                </a:solidFill>
                <a:latin typeface="Palatino Linotype" panose="02040502050505030304" pitchFamily="18" charset="0"/>
              </a:rPr>
              <a:t>An extended support for the SRS including new developments and implementations of additional </a:t>
            </a:r>
            <a:r>
              <a:rPr lang="en-US" sz="16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features</a:t>
            </a:r>
            <a:endParaRPr lang="en-US" sz="1600" dirty="0">
              <a:solidFill>
                <a:srgbClr val="663300"/>
              </a:solidFill>
              <a:latin typeface="Palatino Linotype" panose="02040502050505030304" pitchFamily="18" charset="0"/>
            </a:endParaRPr>
          </a:p>
          <a:p>
            <a:endParaRPr lang="en-US" sz="1600" dirty="0">
              <a:solidFill>
                <a:schemeClr val="tx2"/>
              </a:solidFill>
              <a:latin typeface="Palatino Linotype" panose="0204050205050503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WG6:</a:t>
            </a:r>
            <a:r>
              <a:rPr lang="en-US" sz="1600" dirty="0" smtClean="0">
                <a:solidFill>
                  <a:schemeClr val="tx2"/>
                </a:solidFill>
                <a:latin typeface="Palatino Linotype" panose="02040502050505030304" pitchFamily="18" charset="0"/>
              </a:rPr>
              <a:t> </a:t>
            </a:r>
            <a:r>
              <a:rPr lang="en-US" sz="16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MPGD Production </a:t>
            </a:r>
            <a:r>
              <a:rPr lang="en-US" sz="1600" dirty="0">
                <a:solidFill>
                  <a:srgbClr val="0000CC"/>
                </a:solidFill>
                <a:latin typeface="Palatino Linotype" panose="02040502050505030304" pitchFamily="18" charset="0"/>
              </a:rPr>
              <a:t>and QA Control</a:t>
            </a:r>
            <a:r>
              <a:rPr lang="en-US" sz="1600" dirty="0">
                <a:solidFill>
                  <a:srgbClr val="663300"/>
                </a:solidFill>
                <a:latin typeface="Palatino Linotype" panose="02040502050505030304" pitchFamily="18" charset="0"/>
              </a:rPr>
              <a:t> - GEM, </a:t>
            </a:r>
            <a:r>
              <a:rPr lang="en-US" sz="1600" dirty="0" err="1">
                <a:solidFill>
                  <a:srgbClr val="663300"/>
                </a:solidFill>
                <a:latin typeface="Palatino Linotype" panose="02040502050505030304" pitchFamily="18" charset="0"/>
              </a:rPr>
              <a:t>MicroMegas</a:t>
            </a:r>
            <a:r>
              <a:rPr lang="en-US" sz="1600" dirty="0">
                <a:solidFill>
                  <a:srgbClr val="663300"/>
                </a:solidFill>
                <a:latin typeface="Palatino Linotype" panose="02040502050505030304" pitchFamily="18" charset="0"/>
              </a:rPr>
              <a:t>, Thick GEM; </a:t>
            </a:r>
            <a:r>
              <a:rPr lang="en-US" sz="16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completion </a:t>
            </a:r>
            <a:r>
              <a:rPr lang="en-US" sz="1600" dirty="0">
                <a:solidFill>
                  <a:srgbClr val="0000CC"/>
                </a:solidFill>
                <a:latin typeface="Palatino Linotype" panose="02040502050505030304" pitchFamily="18" charset="0"/>
              </a:rPr>
              <a:t>of the industrialization</a:t>
            </a:r>
            <a:r>
              <a:rPr lang="en-US" sz="1600" dirty="0">
                <a:solidFill>
                  <a:srgbClr val="663300"/>
                </a:solidFill>
                <a:latin typeface="Palatino Linotype" panose="02040502050505030304" pitchFamily="18" charset="0"/>
              </a:rPr>
              <a:t> of main </a:t>
            </a:r>
            <a:r>
              <a:rPr lang="en-US" sz="16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technologies</a:t>
            </a:r>
          </a:p>
          <a:p>
            <a:pPr marL="285750" indent="-285750">
              <a:buFont typeface="Courier New"/>
              <a:buChar char="o"/>
            </a:pPr>
            <a:endParaRPr lang="en-US" sz="1600" dirty="0">
              <a:solidFill>
                <a:schemeClr val="tx2"/>
              </a:solidFill>
              <a:latin typeface="Palatino Linotype" panose="0204050205050503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WG7: </a:t>
            </a:r>
            <a:r>
              <a:rPr lang="en-US" sz="16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Maintenance </a:t>
            </a:r>
            <a:r>
              <a:rPr lang="en-US" sz="1600" dirty="0">
                <a:solidFill>
                  <a:srgbClr val="663300"/>
                </a:solidFill>
                <a:latin typeface="Palatino Linotype" panose="02040502050505030304" pitchFamily="18" charset="0"/>
              </a:rPr>
              <a:t>and extension of the </a:t>
            </a:r>
            <a:r>
              <a:rPr lang="en-US" sz="1600" dirty="0">
                <a:solidFill>
                  <a:srgbClr val="0000CC"/>
                </a:solidFill>
                <a:latin typeface="Palatino Linotype" panose="02040502050505030304" pitchFamily="18" charset="0"/>
              </a:rPr>
              <a:t>RD51 Lab and Test-Beam </a:t>
            </a:r>
            <a:r>
              <a:rPr lang="en-US" sz="16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Infrastructure</a:t>
            </a:r>
          </a:p>
          <a:p>
            <a:endParaRPr lang="en-US" sz="1600" dirty="0">
              <a:solidFill>
                <a:srgbClr val="663300"/>
              </a:solidFill>
              <a:latin typeface="Palatino Linotype" panose="0204050205050503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WG (NEW): </a:t>
            </a:r>
            <a:r>
              <a:rPr lang="en-US" sz="16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MPGD </a:t>
            </a:r>
            <a:r>
              <a:rPr lang="en-US" sz="1600" dirty="0">
                <a:solidFill>
                  <a:srgbClr val="0000CC"/>
                </a:solidFill>
                <a:latin typeface="Palatino Linotype" panose="02040502050505030304" pitchFamily="18" charset="0"/>
              </a:rPr>
              <a:t>Education and Training : </a:t>
            </a:r>
            <a:r>
              <a:rPr lang="en-US" sz="1600" dirty="0">
                <a:solidFill>
                  <a:srgbClr val="663300"/>
                </a:solidFill>
                <a:latin typeface="Palatino Linotype" panose="02040502050505030304" pitchFamily="18" charset="0"/>
              </a:rPr>
              <a:t>organization of schools for students and newcomers &amp; academic </a:t>
            </a:r>
            <a:r>
              <a:rPr lang="en-US" sz="16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training</a:t>
            </a:r>
          </a:p>
          <a:p>
            <a:pPr marL="285750" indent="-285750">
              <a:buFont typeface="Courier New"/>
              <a:buChar char="o"/>
            </a:pPr>
            <a:endParaRPr lang="en-US" sz="1600" dirty="0">
              <a:solidFill>
                <a:srgbClr val="FF0000"/>
              </a:solidFill>
              <a:latin typeface="Palatino Linotype" panose="0204050205050503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rgbClr val="663300"/>
                </a:solidFill>
                <a:latin typeface="Palatino Linotype" panose="02040502050505030304" pitchFamily="18" charset="0"/>
              </a:rPr>
              <a:t>P</a:t>
            </a:r>
            <a:r>
              <a:rPr lang="en-US" sz="16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articipation in the funding </a:t>
            </a:r>
            <a:r>
              <a:rPr lang="en-US" sz="1600" dirty="0">
                <a:solidFill>
                  <a:srgbClr val="663300"/>
                </a:solidFill>
                <a:latin typeface="Palatino Linotype" panose="02040502050505030304" pitchFamily="18" charset="0"/>
              </a:rPr>
              <a:t>requests </a:t>
            </a:r>
            <a:r>
              <a:rPr lang="en-US" sz="16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/ funding contributions: Marie-Curie/GASNET</a:t>
            </a:r>
            <a:r>
              <a:rPr lang="en-US" sz="1600" dirty="0">
                <a:solidFill>
                  <a:srgbClr val="663300"/>
                </a:solidFill>
                <a:latin typeface="Palatino Linotype" panose="02040502050505030304" pitchFamily="18" charset="0"/>
              </a:rPr>
              <a:t>, </a:t>
            </a:r>
            <a:r>
              <a:rPr lang="en-US" sz="16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AIDA2</a:t>
            </a:r>
            <a:endParaRPr lang="en-US" sz="1600" dirty="0">
              <a:solidFill>
                <a:srgbClr val="6633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331640" y="44624"/>
            <a:ext cx="6148299" cy="47667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4" name="WordArt 3"/>
          <p:cNvSpPr>
            <a:spLocks noChangeArrowheads="1" noChangeShapeType="1" noTextEdit="1"/>
          </p:cNvSpPr>
          <p:nvPr/>
        </p:nvSpPr>
        <p:spPr bwMode="auto">
          <a:xfrm>
            <a:off x="2051720" y="116632"/>
            <a:ext cx="4896544" cy="342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RD51 Highlights (2013-2014)</a:t>
            </a:r>
            <a:endParaRPr lang="fr-FR" sz="24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000"/>
                </a:srgbClr>
              </a:solidFill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99592" y="476672"/>
            <a:ext cx="7160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… as a part of the RD51 Collaboration Working Plan beyond 2013 …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01654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764704"/>
            <a:ext cx="4535996" cy="60932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Rectangle 2"/>
          <p:cNvSpPr/>
          <p:nvPr/>
        </p:nvSpPr>
        <p:spPr>
          <a:xfrm>
            <a:off x="4572000" y="764704"/>
            <a:ext cx="4535996" cy="60932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>
              <a:solidFill>
                <a:schemeClr val="tx1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72000" y="764704"/>
            <a:ext cx="46025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GEMs for the CMS </a:t>
            </a:r>
            <a:r>
              <a:rPr lang="en-US" dirty="0" err="1" smtClean="0">
                <a:solidFill>
                  <a:srgbClr val="FF0000"/>
                </a:solidFill>
                <a:latin typeface="Palatino Linotype" panose="02040502050505030304" pitchFamily="18" charset="0"/>
              </a:rPr>
              <a:t>Muon</a:t>
            </a:r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 System Upgrade:</a:t>
            </a:r>
            <a:endParaRPr lang="fr-FR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1999" y="1134036"/>
            <a:ext cx="4530613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Palatino Linotype" panose="02040502050505030304" pitchFamily="18" charset="0"/>
              </a:rPr>
              <a:t>R&amp;D Started in 2009 within the </a:t>
            </a:r>
            <a:r>
              <a:rPr lang="en-US" sz="1400" dirty="0" smtClean="0">
                <a:latin typeface="Palatino Linotype" panose="02040502050505030304" pitchFamily="18" charset="0"/>
              </a:rPr>
              <a:t>RD51 collaboration:</a:t>
            </a:r>
          </a:p>
          <a:p>
            <a:pPr algn="ctr"/>
            <a:endParaRPr lang="en-US" sz="1400" dirty="0" smtClean="0">
              <a:latin typeface="Palatino Linotype" panose="02040502050505030304" pitchFamily="18" charset="0"/>
            </a:endParaRPr>
          </a:p>
          <a:p>
            <a:r>
              <a:rPr lang="en-US" sz="14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Single-mask GEM technology </a:t>
            </a:r>
            <a:r>
              <a:rPr lang="en-US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(instead of double-mask)</a:t>
            </a:r>
          </a:p>
          <a:p>
            <a:r>
              <a:rPr lang="en-US" sz="1400" dirty="0" smtClean="0">
                <a:solidFill>
                  <a:srgbClr val="0000CC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 Reduces cost /allows production of large-area GEM</a:t>
            </a:r>
          </a:p>
          <a:p>
            <a:endParaRPr lang="en-GB" sz="1400" dirty="0" smtClean="0">
              <a:solidFill>
                <a:srgbClr val="FF0000"/>
              </a:solidFill>
              <a:latin typeface="Palatino Linotype" panose="02040502050505030304" pitchFamily="18" charset="0"/>
            </a:endParaRPr>
          </a:p>
          <a:p>
            <a:r>
              <a:rPr lang="en-GB" sz="14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Self-stretching technique:</a:t>
            </a:r>
            <a:r>
              <a:rPr lang="en-GB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 assembly </a:t>
            </a:r>
            <a:r>
              <a:rPr lang="en-GB" sz="1400" dirty="0">
                <a:solidFill>
                  <a:srgbClr val="663300"/>
                </a:solidFill>
                <a:latin typeface="Palatino Linotype" panose="02040502050505030304" pitchFamily="18" charset="0"/>
              </a:rPr>
              <a:t>time  </a:t>
            </a:r>
            <a:r>
              <a:rPr lang="en-GB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reduction</a:t>
            </a:r>
          </a:p>
          <a:p>
            <a:r>
              <a:rPr lang="en-GB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 from 3 </a:t>
            </a:r>
            <a:r>
              <a:rPr lang="en-GB" sz="1400" dirty="0">
                <a:solidFill>
                  <a:srgbClr val="663300"/>
                </a:solidFill>
                <a:latin typeface="Palatino Linotype" panose="02040502050505030304" pitchFamily="18" charset="0"/>
              </a:rPr>
              <a:t>days </a:t>
            </a:r>
            <a:r>
              <a:rPr lang="en-GB" sz="1400" dirty="0">
                <a:solidFill>
                  <a:srgbClr val="663300"/>
                </a:solidFill>
                <a:latin typeface="Palatino Linotype" panose="02040502050505030304" pitchFamily="18" charset="0"/>
                <a:sym typeface="Wingdings" pitchFamily="2" charset="2"/>
              </a:rPr>
              <a:t> 2 hours </a:t>
            </a:r>
            <a:endParaRPr lang="en-US" sz="1400" dirty="0">
              <a:solidFill>
                <a:srgbClr val="0000CC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05" y="764704"/>
            <a:ext cx="46396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MM for the ATLAS </a:t>
            </a:r>
            <a:r>
              <a:rPr lang="en-US" dirty="0" err="1" smtClean="0">
                <a:solidFill>
                  <a:srgbClr val="FF0000"/>
                </a:solidFill>
                <a:latin typeface="Palatino Linotype" panose="02040502050505030304" pitchFamily="18" charset="0"/>
              </a:rPr>
              <a:t>Muon</a:t>
            </a:r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 System Upgrade:</a:t>
            </a:r>
            <a:endParaRPr lang="fr-FR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257" y="1149425"/>
            <a:ext cx="4384534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latin typeface="Palatino Linotype" panose="02040502050505030304" pitchFamily="18" charset="0"/>
              </a:rPr>
              <a:t>R&amp;D Started in </a:t>
            </a:r>
            <a:r>
              <a:rPr lang="en-US" sz="1400" dirty="0" smtClean="0">
                <a:latin typeface="Palatino Linotype" panose="02040502050505030304" pitchFamily="18" charset="0"/>
              </a:rPr>
              <a:t>2007 </a:t>
            </a:r>
            <a:r>
              <a:rPr lang="en-US" sz="1400" dirty="0">
                <a:latin typeface="Palatino Linotype" panose="02040502050505030304" pitchFamily="18" charset="0"/>
              </a:rPr>
              <a:t>within the RD51 collaboration</a:t>
            </a:r>
            <a:r>
              <a:rPr lang="en-US" sz="1400" dirty="0" smtClean="0">
                <a:latin typeface="Palatino Linotype" panose="02040502050505030304" pitchFamily="18" charset="0"/>
              </a:rPr>
              <a:t>:</a:t>
            </a:r>
          </a:p>
          <a:p>
            <a:pPr algn="ctr"/>
            <a:endParaRPr lang="en-US" sz="1400" dirty="0">
              <a:solidFill>
                <a:srgbClr val="0000CC"/>
              </a:solidFill>
              <a:latin typeface="Palatino Linotype" panose="02040502050505030304" pitchFamily="18" charset="0"/>
            </a:endParaRPr>
          </a:p>
          <a:p>
            <a:pPr algn="ctr"/>
            <a:r>
              <a:rPr lang="en-US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Standard </a:t>
            </a:r>
            <a:r>
              <a:rPr lang="en-US" sz="1400" dirty="0">
                <a:solidFill>
                  <a:srgbClr val="0000CC"/>
                </a:solidFill>
                <a:latin typeface="Palatino Linotype" panose="02040502050505030304" pitchFamily="18" charset="0"/>
              </a:rPr>
              <a:t>Bulk </a:t>
            </a:r>
            <a:r>
              <a:rPr lang="en-US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MM </a:t>
            </a:r>
            <a:r>
              <a:rPr lang="en-US" sz="1400" dirty="0">
                <a:solidFill>
                  <a:srgbClr val="0000CC"/>
                </a:solidFill>
                <a:latin typeface="Palatino Linotype" panose="02040502050505030304" pitchFamily="18" charset="0"/>
              </a:rPr>
              <a:t>suffers from limited </a:t>
            </a:r>
            <a:r>
              <a:rPr lang="en-US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efficiency </a:t>
            </a:r>
            <a:r>
              <a:rPr lang="en-US" sz="1400" dirty="0">
                <a:solidFill>
                  <a:srgbClr val="0000CC"/>
                </a:solidFill>
                <a:latin typeface="Palatino Linotype" panose="02040502050505030304" pitchFamily="18" charset="0"/>
              </a:rPr>
              <a:t>at </a:t>
            </a:r>
            <a:endParaRPr lang="en-US" sz="1400" dirty="0" smtClean="0">
              <a:solidFill>
                <a:srgbClr val="0000CC"/>
              </a:solidFill>
              <a:latin typeface="Palatino Linotype" panose="02040502050505030304" pitchFamily="18" charset="0"/>
            </a:endParaRPr>
          </a:p>
          <a:p>
            <a:pPr algn="ctr"/>
            <a:r>
              <a:rPr lang="en-US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high </a:t>
            </a:r>
            <a:r>
              <a:rPr lang="en-US" sz="1400" dirty="0">
                <a:solidFill>
                  <a:srgbClr val="0000CC"/>
                </a:solidFill>
                <a:latin typeface="Palatino Linotype" panose="02040502050505030304" pitchFamily="18" charset="0"/>
              </a:rPr>
              <a:t>rates due to discharges induced dead </a:t>
            </a:r>
            <a:r>
              <a:rPr lang="en-US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time</a:t>
            </a:r>
          </a:p>
          <a:p>
            <a:pPr algn="ctr"/>
            <a:r>
              <a:rPr lang="en-US" sz="1400" dirty="0" smtClean="0">
                <a:solidFill>
                  <a:srgbClr val="FF0000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Solution: </a:t>
            </a:r>
            <a:r>
              <a:rPr lang="en-US" sz="1400" dirty="0">
                <a:solidFill>
                  <a:srgbClr val="FF0000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R</a:t>
            </a:r>
            <a:r>
              <a:rPr lang="en-US" sz="1400" dirty="0" smtClean="0">
                <a:solidFill>
                  <a:srgbClr val="FF0000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esistive </a:t>
            </a:r>
            <a:r>
              <a:rPr lang="en-US" sz="1400" dirty="0" err="1" smtClean="0">
                <a:solidFill>
                  <a:srgbClr val="FF0000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Micromegas</a:t>
            </a:r>
            <a:r>
              <a:rPr lang="en-US" sz="1400" dirty="0" smtClean="0">
                <a:solidFill>
                  <a:srgbClr val="FF0000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concept</a:t>
            </a:r>
            <a:endParaRPr lang="en-US" sz="1400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580112" y="54702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13" name="TextBox 12"/>
          <p:cNvSpPr txBox="1"/>
          <p:nvPr/>
        </p:nvSpPr>
        <p:spPr>
          <a:xfrm>
            <a:off x="2408957" y="2420888"/>
            <a:ext cx="194701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2.4 x 1m</a:t>
            </a:r>
            <a:r>
              <a:rPr lang="en-US" sz="1400" baseline="300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2</a:t>
            </a:r>
            <a:r>
              <a:rPr lang="en-US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 </a:t>
            </a:r>
          </a:p>
          <a:p>
            <a:pPr algn="ctr"/>
            <a:r>
              <a:rPr lang="en-US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MM resistive chamber constructed and characterized at CERN RD51 lab</a:t>
            </a:r>
            <a:endParaRPr lang="en-US" sz="1400" dirty="0">
              <a:solidFill>
                <a:srgbClr val="0000CC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924944"/>
            <a:ext cx="4383860" cy="2572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368490" y="87288"/>
            <a:ext cx="8307966" cy="533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7" name="WordArt 4"/>
          <p:cNvSpPr>
            <a:spLocks noChangeArrowheads="1" noChangeShapeType="1" noTextEdit="1"/>
          </p:cNvSpPr>
          <p:nvPr/>
        </p:nvSpPr>
        <p:spPr bwMode="auto">
          <a:xfrm>
            <a:off x="683568" y="188640"/>
            <a:ext cx="7776864" cy="36004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u="sng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WG1:</a:t>
            </a:r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 Continuation of the R&amp;D Support for the LHC Upgrades </a:t>
            </a:r>
            <a:endParaRPr lang="fr-FR" sz="24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000"/>
                </a:srgbClr>
              </a:solidFill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652636" y="6290156"/>
            <a:ext cx="4455868" cy="523220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During the LHC End-Year stop of 2016/2017,   two GEM super-chamber demonstrators  will be installed</a:t>
            </a:r>
            <a:endParaRPr lang="fr-FR" sz="1400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20" name="Picture 2" descr="C:\Users\biancom\Documents\MicroMegas\L3_photo\P106059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0915" y="2334420"/>
            <a:ext cx="2036609" cy="1402325"/>
          </a:xfrm>
          <a:prstGeom prst="rect">
            <a:avLst/>
          </a:prstGeom>
          <a:noFill/>
        </p:spPr>
      </p:pic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06" y="3811352"/>
            <a:ext cx="2404938" cy="1603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TextBox 27"/>
          <p:cNvSpPr txBox="1"/>
          <p:nvPr/>
        </p:nvSpPr>
        <p:spPr>
          <a:xfrm>
            <a:off x="2339752" y="3861048"/>
            <a:ext cx="2289409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Resolution </a:t>
            </a:r>
            <a:r>
              <a:rPr lang="en-US" sz="1400" dirty="0">
                <a:solidFill>
                  <a:srgbClr val="663300"/>
                </a:solidFill>
                <a:latin typeface="Palatino Linotype" panose="02040502050505030304" pitchFamily="18" charset="0"/>
              </a:rPr>
              <a:t>for </a:t>
            </a:r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inclined</a:t>
            </a:r>
          </a:p>
          <a:p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tracks </a:t>
            </a:r>
            <a:r>
              <a:rPr lang="en-US" sz="1400" dirty="0">
                <a:solidFill>
                  <a:srgbClr val="663300"/>
                </a:solidFill>
                <a:latin typeface="Palatino Linotype" panose="02040502050505030304" pitchFamily="18" charset="0"/>
              </a:rPr>
              <a:t>(</a:t>
            </a:r>
            <a:r>
              <a:rPr lang="en-US" sz="1400" dirty="0" err="1">
                <a:solidFill>
                  <a:srgbClr val="663300"/>
                </a:solidFill>
                <a:latin typeface="Palatino Linotype" panose="02040502050505030304" pitchFamily="18" charset="0"/>
              </a:rPr>
              <a:t>μTPC</a:t>
            </a:r>
            <a:r>
              <a:rPr lang="en-US" sz="1400" dirty="0">
                <a:solidFill>
                  <a:srgbClr val="663300"/>
                </a:solidFill>
                <a:latin typeface="Palatino Linotype" panose="02040502050505030304" pitchFamily="18" charset="0"/>
              </a:rPr>
              <a:t> </a:t>
            </a:r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method)</a:t>
            </a:r>
          </a:p>
          <a:p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better </a:t>
            </a:r>
            <a:r>
              <a:rPr lang="en-US" sz="1400" dirty="0">
                <a:solidFill>
                  <a:srgbClr val="663300"/>
                </a:solidFill>
                <a:latin typeface="Palatino Linotype" panose="02040502050505030304" pitchFamily="18" charset="0"/>
              </a:rPr>
              <a:t>than 80 </a:t>
            </a:r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µm</a:t>
            </a:r>
          </a:p>
          <a:p>
            <a:endParaRPr lang="en-US" sz="1400" dirty="0">
              <a:solidFill>
                <a:srgbClr val="663300"/>
              </a:solidFill>
              <a:latin typeface="Palatino Linotype" panose="0204050205050503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MM can operate in </a:t>
            </a:r>
          </a:p>
          <a:p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magnetic field</a:t>
            </a:r>
            <a:endParaRPr lang="en-US" sz="1400" dirty="0">
              <a:solidFill>
                <a:srgbClr val="6633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79512" y="5428381"/>
            <a:ext cx="427565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Palatino Linotype" panose="02040502050505030304" pitchFamily="18" charset="0"/>
              </a:rPr>
              <a:t>NSW Technical Design Report (TDR) approved </a:t>
            </a:r>
            <a:endParaRPr lang="en-US" sz="1400" dirty="0" smtClean="0">
              <a:solidFill>
                <a:srgbClr val="FF0000"/>
              </a:solidFill>
              <a:latin typeface="Palatino Linotype" panose="02040502050505030304" pitchFamily="18" charset="0"/>
            </a:endParaRPr>
          </a:p>
          <a:p>
            <a:r>
              <a:rPr lang="en-US" sz="14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by </a:t>
            </a:r>
            <a:r>
              <a:rPr lang="en-US" sz="1400" dirty="0">
                <a:solidFill>
                  <a:srgbClr val="FF0000"/>
                </a:solidFill>
                <a:latin typeface="Palatino Linotype" panose="02040502050505030304" pitchFamily="18" charset="0"/>
              </a:rPr>
              <a:t>LHCC (October 2013</a:t>
            </a:r>
            <a:r>
              <a:rPr lang="en-US" sz="14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) </a:t>
            </a:r>
            <a:r>
              <a:rPr lang="en-US" sz="1400" dirty="0" smtClean="0">
                <a:solidFill>
                  <a:srgbClr val="FF0000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</a:t>
            </a:r>
          </a:p>
          <a:p>
            <a:endParaRPr lang="en-US" sz="1400" dirty="0">
              <a:solidFill>
                <a:srgbClr val="FF0000"/>
              </a:solidFill>
              <a:latin typeface="Palatino Linotype" panose="02040502050505030304" pitchFamily="18" charset="0"/>
              <a:sym typeface="Wingdings" panose="05000000000000000000" pitchFamily="2" charset="2"/>
            </a:endParaRPr>
          </a:p>
          <a:p>
            <a:r>
              <a:rPr lang="en-US" sz="1400" dirty="0">
                <a:solidFill>
                  <a:srgbClr val="0000CC"/>
                </a:solidFill>
                <a:latin typeface="Palatino Linotype" panose="02040502050505030304" pitchFamily="18" charset="0"/>
              </a:rPr>
              <a:t>~ </a:t>
            </a:r>
            <a:r>
              <a:rPr lang="en-US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1280 </a:t>
            </a:r>
            <a:r>
              <a:rPr lang="en-US" sz="1400" dirty="0">
                <a:solidFill>
                  <a:srgbClr val="0000CC"/>
                </a:solidFill>
                <a:latin typeface="Palatino Linotype" panose="02040502050505030304" pitchFamily="18" charset="0"/>
              </a:rPr>
              <a:t>m2 of resistive MM will be </a:t>
            </a:r>
            <a:r>
              <a:rPr lang="en-US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installed (LS2)  </a:t>
            </a:r>
            <a:r>
              <a:rPr lang="en-US" sz="1400" dirty="0">
                <a:solidFill>
                  <a:srgbClr val="0000CC"/>
                </a:solidFill>
                <a:latin typeface="Palatino Linotype" panose="02040502050505030304" pitchFamily="18" charset="0"/>
              </a:rPr>
              <a:t>in</a:t>
            </a:r>
          </a:p>
          <a:p>
            <a:r>
              <a:rPr lang="en-US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ATLAS </a:t>
            </a:r>
            <a:r>
              <a:rPr lang="en-US" sz="1400" dirty="0" smtClean="0">
                <a:solidFill>
                  <a:srgbClr val="0000CC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</a:t>
            </a:r>
            <a:r>
              <a:rPr lang="en-US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 </a:t>
            </a:r>
            <a:r>
              <a:rPr lang="en-US" sz="1400" dirty="0">
                <a:solidFill>
                  <a:srgbClr val="0000CC"/>
                </a:solidFill>
                <a:latin typeface="Palatino Linotype" panose="02040502050505030304" pitchFamily="18" charset="0"/>
              </a:rPr>
              <a:t>the largest MM system, ever built</a:t>
            </a:r>
          </a:p>
          <a:p>
            <a:r>
              <a:rPr lang="en-US" sz="1400" dirty="0" smtClean="0">
                <a:solidFill>
                  <a:srgbClr val="FF0000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 </a:t>
            </a:r>
            <a:r>
              <a:rPr lang="en-US" sz="14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FOSTER </a:t>
            </a:r>
            <a:r>
              <a:rPr lang="en-US" sz="1400" dirty="0">
                <a:solidFill>
                  <a:srgbClr val="FF0000"/>
                </a:solidFill>
                <a:latin typeface="Palatino Linotype" panose="02040502050505030304" pitchFamily="18" charset="0"/>
              </a:rPr>
              <a:t>INDUSTRIAL PRODUCTION </a:t>
            </a:r>
            <a:r>
              <a:rPr lang="en-US" sz="14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NEEDS</a:t>
            </a:r>
            <a:endParaRPr lang="en-US" sz="1400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716016" y="5642084"/>
            <a:ext cx="42307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Palatino Linotype" panose="02040502050505030304" pitchFamily="18" charset="0"/>
              </a:rPr>
              <a:t>Future work will focus on stability and uniformity </a:t>
            </a:r>
          </a:p>
          <a:p>
            <a:r>
              <a:rPr lang="en-US" sz="1400" dirty="0" smtClean="0">
                <a:latin typeface="Palatino Linotype" panose="02040502050505030304" pitchFamily="18" charset="0"/>
              </a:rPr>
              <a:t>of GEMs, and development of electronics, …</a:t>
            </a:r>
          </a:p>
        </p:txBody>
      </p:sp>
    </p:spTree>
    <p:extLst>
      <p:ext uri="{BB962C8B-B14F-4D97-AF65-F5344CB8AC3E}">
        <p14:creationId xmlns:p14="http://schemas.microsoft.com/office/powerpoint/2010/main" val="3859885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368490" y="44624"/>
            <a:ext cx="8307966" cy="533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3" name="WordArt 4"/>
          <p:cNvSpPr>
            <a:spLocks noChangeArrowheads="1" noChangeShapeType="1" noTextEdit="1"/>
          </p:cNvSpPr>
          <p:nvPr/>
        </p:nvSpPr>
        <p:spPr bwMode="auto">
          <a:xfrm>
            <a:off x="683568" y="188640"/>
            <a:ext cx="7776864" cy="36004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u="sng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WG1:</a:t>
            </a:r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 Continuation of the R&amp;D Support for the LHC Upgrades </a:t>
            </a:r>
            <a:endParaRPr lang="fr-FR" sz="24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000"/>
                </a:srgbClr>
              </a:solidFill>
              <a:latin typeface="Arial"/>
              <a:cs typeface="Arial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598018"/>
            <a:ext cx="3688126" cy="3027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7504" y="2204864"/>
            <a:ext cx="41764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Palatino Linotype" panose="02040502050505030304" pitchFamily="18" charset="0"/>
              </a:rPr>
              <a:t>Energy resolution vs IBF (4-GEM detector):</a:t>
            </a:r>
            <a:endParaRPr lang="fr-FR" sz="1600" dirty="0">
              <a:latin typeface="Palatino Linotype" panose="0204050205050503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8976" y="692696"/>
            <a:ext cx="4040976" cy="150810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ALICE TPC Upgrade </a:t>
            </a:r>
          </a:p>
          <a:p>
            <a:r>
              <a:rPr lang="en-US" sz="1600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                  </a:t>
            </a:r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 </a:t>
            </a:r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replace MWPC with GEM</a:t>
            </a:r>
          </a:p>
          <a:p>
            <a:endParaRPr lang="en-US" dirty="0">
              <a:solidFill>
                <a:srgbClr val="FF0000"/>
              </a:solidFill>
              <a:latin typeface="Palatino Linotype" panose="0204050205050503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rgbClr val="663300"/>
                </a:solidFill>
                <a:latin typeface="Palatino Linotype" panose="02040502050505030304" pitchFamily="18" charset="0"/>
              </a:rPr>
              <a:t>Continuous </a:t>
            </a:r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TPC readout </a:t>
            </a:r>
            <a:r>
              <a:rPr lang="en-US" sz="1400" dirty="0">
                <a:solidFill>
                  <a:srgbClr val="663300"/>
                </a:solidFill>
                <a:latin typeface="Palatino Linotype" panose="02040502050505030304" pitchFamily="18" charset="0"/>
              </a:rPr>
              <a:t>at 50 </a:t>
            </a:r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kHz</a:t>
            </a:r>
            <a:endParaRPr lang="en-US" sz="1400" dirty="0">
              <a:solidFill>
                <a:srgbClr val="663300"/>
              </a:solidFill>
              <a:latin typeface="Palatino Linotype" panose="0204050205050503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Physics requirement: </a:t>
            </a:r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IBF </a:t>
            </a:r>
            <a:r>
              <a:rPr lang="en-US" sz="1400" dirty="0">
                <a:solidFill>
                  <a:srgbClr val="663300"/>
                </a:solidFill>
                <a:latin typeface="Palatino Linotype" panose="02040502050505030304" pitchFamily="18" charset="0"/>
              </a:rPr>
              <a:t>&lt; 1%, energy</a:t>
            </a:r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:</a:t>
            </a:r>
          </a:p>
          <a:p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                                            </a:t>
            </a:r>
            <a:r>
              <a:rPr lang="en-US" sz="1400" dirty="0" smtClean="0">
                <a:solidFill>
                  <a:srgbClr val="663300"/>
                </a:solidFill>
                <a:latin typeface="Symbol" panose="05050102010706020507" pitchFamily="18" charset="2"/>
              </a:rPr>
              <a:t>s</a:t>
            </a:r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(E)E </a:t>
            </a:r>
            <a:r>
              <a:rPr lang="en-US" sz="1400" dirty="0">
                <a:solidFill>
                  <a:srgbClr val="663300"/>
                </a:solidFill>
                <a:latin typeface="Palatino Linotype" panose="02040502050505030304" pitchFamily="18" charset="0"/>
              </a:rPr>
              <a:t>&lt; 12% </a:t>
            </a:r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achieved</a:t>
            </a:r>
            <a:endParaRPr lang="en-US" sz="1400" dirty="0">
              <a:solidFill>
                <a:srgbClr val="663300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976" y="1226949"/>
            <a:ext cx="4485520" cy="247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740255" y="642174"/>
            <a:ext cx="4224233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TDR Baseline Solution: 4-GEM Stack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Also option under study: </a:t>
            </a:r>
            <a:r>
              <a:rPr lang="en-US" sz="1400" dirty="0" err="1" smtClean="0">
                <a:solidFill>
                  <a:srgbClr val="0000CC"/>
                </a:solidFill>
                <a:latin typeface="Palatino Linotype" panose="02040502050505030304" pitchFamily="18" charset="0"/>
              </a:rPr>
              <a:t>Micromegas</a:t>
            </a:r>
            <a:r>
              <a:rPr lang="en-US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 + 2 GEM</a:t>
            </a:r>
            <a:endParaRPr lang="fr-FR" sz="1400" dirty="0">
              <a:solidFill>
                <a:srgbClr val="0000CC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0738" y="3697812"/>
            <a:ext cx="4515758" cy="3043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516216" y="4057908"/>
            <a:ext cx="1749198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4 GEM Stack </a:t>
            </a:r>
          </a:p>
          <a:p>
            <a:pPr algn="ctr"/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engineering design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947353" y="1451865"/>
            <a:ext cx="2592287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4 GEM Stack Configuration </a:t>
            </a:r>
          </a:p>
          <a:p>
            <a:pPr algn="ctr"/>
            <a:r>
              <a:rPr lang="en-US" sz="1400" dirty="0">
                <a:solidFill>
                  <a:srgbClr val="663300"/>
                </a:solidFill>
                <a:latin typeface="Palatino Linotype" panose="02040502050505030304" pitchFamily="18" charset="0"/>
              </a:rPr>
              <a:t>(</a:t>
            </a:r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to minimize IBF)</a:t>
            </a:r>
            <a:endParaRPr lang="fr-FR" sz="1400" dirty="0">
              <a:solidFill>
                <a:srgbClr val="6633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5805264"/>
            <a:ext cx="3688126" cy="830997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Special ALICE TPC / RD51 workshop </a:t>
            </a:r>
          </a:p>
          <a:p>
            <a:r>
              <a:rPr lang="en-US" sz="1600" dirty="0">
                <a:solidFill>
                  <a:srgbClr val="FF0000"/>
                </a:solidFill>
                <a:latin typeface="Palatino Linotype" panose="02040502050505030304" pitchFamily="18" charset="0"/>
              </a:rPr>
              <a:t>w</a:t>
            </a:r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ill be organized on June 18</a:t>
            </a:r>
            <a:r>
              <a:rPr lang="en-US" sz="1600" baseline="300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th</a:t>
            </a:r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, 2014 </a:t>
            </a:r>
          </a:p>
          <a:p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(during the RD51 Collaboration Week)</a:t>
            </a:r>
            <a:endParaRPr lang="fr-FR" sz="1600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3275856" y="2598018"/>
            <a:ext cx="1275120" cy="1407046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3544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3" y="771400"/>
            <a:ext cx="1882517" cy="1281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9459" y="764704"/>
            <a:ext cx="3516439" cy="246221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Electrical rigidity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400" dirty="0" smtClean="0">
              <a:solidFill>
                <a:srgbClr val="663300"/>
              </a:solidFill>
              <a:latin typeface="Palatino Linotype" panose="0204050205050503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Hole diameter uniformity in GEM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400" dirty="0" smtClean="0">
              <a:solidFill>
                <a:srgbClr val="663300"/>
              </a:solidFill>
              <a:latin typeface="Palatino Linotype" panose="0204050205050503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Gap uniformity in </a:t>
            </a:r>
            <a:r>
              <a:rPr lang="en-US" sz="1400" dirty="0" err="1" smtClean="0">
                <a:solidFill>
                  <a:srgbClr val="663300"/>
                </a:solidFill>
                <a:latin typeface="Palatino Linotype" panose="02040502050505030304" pitchFamily="18" charset="0"/>
              </a:rPr>
              <a:t>MicroMegas</a:t>
            </a:r>
            <a:endParaRPr lang="en-US" sz="1400" dirty="0" smtClean="0">
              <a:solidFill>
                <a:srgbClr val="663300"/>
              </a:solidFill>
              <a:latin typeface="Palatino Linotype" panose="0204050205050503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400" dirty="0" smtClean="0">
              <a:solidFill>
                <a:srgbClr val="663300"/>
              </a:solidFill>
              <a:latin typeface="Palatino Linotype" panose="0204050205050503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THGEM thickness uniformity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400" dirty="0" smtClean="0">
              <a:solidFill>
                <a:srgbClr val="663300"/>
              </a:solidFill>
              <a:latin typeface="Palatino Linotype" panose="0204050205050503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Final detector calibration and characterization protocols and infrastructure</a:t>
            </a:r>
            <a:endParaRPr lang="en-US" sz="1400" dirty="0">
              <a:solidFill>
                <a:srgbClr val="663300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9513" y="771400"/>
            <a:ext cx="3365346" cy="2794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492" y="3350844"/>
            <a:ext cx="2055086" cy="12302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576" y="4221088"/>
            <a:ext cx="1832288" cy="13734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00500" y="5384816"/>
            <a:ext cx="1617626" cy="121253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79913" y="5075702"/>
            <a:ext cx="1882518" cy="151410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5978185" y="3461426"/>
            <a:ext cx="2881644" cy="337899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79913" y="2917399"/>
            <a:ext cx="1819808" cy="1979793"/>
          </a:xfrm>
          <a:prstGeom prst="rect">
            <a:avLst/>
          </a:prstGeom>
        </p:spPr>
      </p:pic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050210" y="116632"/>
            <a:ext cx="7194198" cy="47667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2" name="WordArt 3"/>
          <p:cNvSpPr>
            <a:spLocks noChangeArrowheads="1" noChangeShapeType="1" noTextEdit="1"/>
          </p:cNvSpPr>
          <p:nvPr/>
        </p:nvSpPr>
        <p:spPr bwMode="auto">
          <a:xfrm>
            <a:off x="1406770" y="188640"/>
            <a:ext cx="6621614" cy="342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u="sng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WG2:</a:t>
            </a:r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 R&amp;D Continuation - Quality Control</a:t>
            </a:r>
            <a:endParaRPr lang="fr-FR" sz="24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000"/>
                </a:srgbClr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36120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4385507" y="3645024"/>
            <a:ext cx="4668326" cy="30349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/>
          <p:cNvSpPr/>
          <p:nvPr/>
        </p:nvSpPr>
        <p:spPr>
          <a:xfrm>
            <a:off x="107504" y="3609940"/>
            <a:ext cx="4216751" cy="30581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/>
          <p:cNvSpPr/>
          <p:nvPr/>
        </p:nvSpPr>
        <p:spPr>
          <a:xfrm>
            <a:off x="4475674" y="663092"/>
            <a:ext cx="4668326" cy="29275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TextBox 2"/>
          <p:cNvSpPr txBox="1"/>
          <p:nvPr/>
        </p:nvSpPr>
        <p:spPr>
          <a:xfrm>
            <a:off x="107504" y="767616"/>
            <a:ext cx="4216751" cy="267765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Classical gas detectors ageing detector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400" dirty="0" smtClean="0">
              <a:solidFill>
                <a:srgbClr val="663300"/>
              </a:solidFill>
              <a:latin typeface="Palatino Linotype" panose="0204050205050503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Radiation hardness and activation of detector components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400" dirty="0" smtClean="0">
              <a:solidFill>
                <a:srgbClr val="663300"/>
              </a:solidFill>
              <a:latin typeface="Palatino Linotype" panose="0204050205050503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Sustainability to neutrons and heavily ionizing particles induced discharges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400" dirty="0">
              <a:solidFill>
                <a:srgbClr val="663300"/>
              </a:solidFill>
              <a:latin typeface="Palatino Linotype" panose="0204050205050503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Exposure to X-Ray, Gamma, Neutron and Alpha Sources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400" dirty="0" smtClean="0">
              <a:solidFill>
                <a:srgbClr val="663300"/>
              </a:solidFill>
              <a:latin typeface="Palatino Linotype" panose="0204050205050503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Monitoring infrastructure</a:t>
            </a:r>
          </a:p>
        </p:txBody>
      </p:sp>
      <p:pic>
        <p:nvPicPr>
          <p:cNvPr id="4" name="Picture 3" descr="mm x ageing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830008"/>
            <a:ext cx="4216751" cy="1849925"/>
          </a:xfrm>
          <a:prstGeom prst="rect">
            <a:avLst/>
          </a:prstGeom>
        </p:spPr>
      </p:pic>
      <p:pic>
        <p:nvPicPr>
          <p:cNvPr id="5" name="Picture 3" descr="D:\ageing\Fotos ageing\IMG_051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52" y="3645024"/>
            <a:ext cx="1623168" cy="1217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GEM neutron discharge.tif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924" y="4365104"/>
            <a:ext cx="2817572" cy="21705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7984" y="4681452"/>
            <a:ext cx="1800359" cy="133983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008928"/>
            <a:ext cx="2306699" cy="1581736"/>
          </a:xfrm>
          <a:prstGeom prst="rect">
            <a:avLst/>
          </a:prstGeom>
        </p:spPr>
      </p:pic>
      <p:pic>
        <p:nvPicPr>
          <p:cNvPr id="9" name="Picture 8" descr="stability system.tif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663092"/>
            <a:ext cx="2033561" cy="292757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049295" y="3933056"/>
            <a:ext cx="222248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 Resistive </a:t>
            </a:r>
            <a:r>
              <a:rPr lang="en-US" sz="1400" dirty="0" err="1" smtClean="0">
                <a:solidFill>
                  <a:srgbClr val="0000CC"/>
                </a:solidFill>
                <a:latin typeface="Palatino Linotype" panose="02040502050505030304" pitchFamily="18" charset="0"/>
              </a:rPr>
              <a:t>MicroMegas</a:t>
            </a:r>
            <a:r>
              <a:rPr lang="en-US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 </a:t>
            </a:r>
          </a:p>
          <a:p>
            <a:r>
              <a:rPr lang="en-US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 stability </a:t>
            </a:r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performance</a:t>
            </a:r>
          </a:p>
          <a:p>
            <a:r>
              <a:rPr lang="en-US" sz="1400" dirty="0">
                <a:solidFill>
                  <a:srgbClr val="663300"/>
                </a:solidFill>
                <a:latin typeface="Palatino Linotype" panose="02040502050505030304" pitchFamily="18" charset="0"/>
              </a:rPr>
              <a:t> </a:t>
            </a:r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under X-Ray irradiation</a:t>
            </a:r>
            <a:endParaRPr lang="en-US" sz="1400" dirty="0">
              <a:solidFill>
                <a:srgbClr val="6633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48032" y="3790556"/>
            <a:ext cx="40565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Discharge studies </a:t>
            </a:r>
            <a:r>
              <a:rPr lang="en-US" sz="1400" dirty="0" smtClean="0">
                <a:latin typeface="Palatino Linotype" panose="02040502050505030304" pitchFamily="18" charset="0"/>
              </a:rPr>
              <a:t>of the triple </a:t>
            </a:r>
            <a:r>
              <a:rPr lang="en-US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GEM detector </a:t>
            </a:r>
            <a:r>
              <a:rPr lang="en-US" sz="1400" dirty="0" smtClean="0">
                <a:latin typeface="Palatino Linotype" panose="02040502050505030304" pitchFamily="18" charset="0"/>
              </a:rPr>
              <a:t>exposed to the low energy neutron flux</a:t>
            </a:r>
            <a:endParaRPr lang="en-US" sz="1400" dirty="0">
              <a:latin typeface="Palatino Linotype" panose="0204050205050503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427984" y="620688"/>
            <a:ext cx="255622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   Portable gas monitoring   </a:t>
            </a:r>
          </a:p>
          <a:p>
            <a:r>
              <a:rPr lang="en-US" sz="1400" dirty="0">
                <a:solidFill>
                  <a:srgbClr val="0000CC"/>
                </a:solidFill>
                <a:latin typeface="Palatino Linotype" panose="02040502050505030304" pitchFamily="18" charset="0"/>
              </a:rPr>
              <a:t> </a:t>
            </a:r>
            <a:r>
              <a:rPr lang="en-US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  system </a:t>
            </a:r>
            <a:r>
              <a:rPr lang="en-US" sz="1400" dirty="0" smtClean="0">
                <a:latin typeface="Palatino Linotype" panose="02040502050505030304" pitchFamily="18" charset="0"/>
              </a:rPr>
              <a:t>for detector stability </a:t>
            </a:r>
          </a:p>
          <a:p>
            <a:r>
              <a:rPr lang="en-US" sz="1400" dirty="0">
                <a:latin typeface="Palatino Linotype" panose="02040502050505030304" pitchFamily="18" charset="0"/>
              </a:rPr>
              <a:t> </a:t>
            </a:r>
            <a:r>
              <a:rPr lang="en-US" sz="1400" dirty="0" smtClean="0">
                <a:latin typeface="Palatino Linotype" panose="02040502050505030304" pitchFamily="18" charset="0"/>
              </a:rPr>
              <a:t>  studies</a:t>
            </a:r>
          </a:p>
          <a:p>
            <a:r>
              <a:rPr lang="en-US" sz="1400" dirty="0" smtClean="0">
                <a:latin typeface="Palatino Linotype" panose="02040502050505030304" pitchFamily="18" charset="0"/>
                <a:sym typeface="Wingdings" panose="05000000000000000000" pitchFamily="2" charset="2"/>
              </a:rPr>
              <a:t>    </a:t>
            </a:r>
            <a:r>
              <a:rPr lang="en-US" sz="1400" dirty="0" smtClean="0">
                <a:latin typeface="Palatino Linotype" panose="02040502050505030304" pitchFamily="18" charset="0"/>
              </a:rPr>
              <a:t>to be used </a:t>
            </a:r>
            <a:r>
              <a:rPr lang="en-US" sz="1400" dirty="0">
                <a:latin typeface="Palatino Linotype" panose="02040502050505030304" pitchFamily="18" charset="0"/>
              </a:rPr>
              <a:t> </a:t>
            </a:r>
            <a:r>
              <a:rPr lang="en-US" sz="1400" dirty="0" smtClean="0">
                <a:latin typeface="Palatino Linotype" panose="02040502050505030304" pitchFamily="18" charset="0"/>
              </a:rPr>
              <a:t>by </a:t>
            </a:r>
            <a:r>
              <a:rPr lang="en-US" sz="1400" dirty="0" err="1" smtClean="0">
                <a:latin typeface="Palatino Linotype" panose="02040502050505030304" pitchFamily="18" charset="0"/>
              </a:rPr>
              <a:t>LHCb</a:t>
            </a:r>
            <a:r>
              <a:rPr lang="en-US" sz="1400" dirty="0" smtClean="0">
                <a:latin typeface="Palatino Linotype" panose="02040502050505030304" pitchFamily="18" charset="0"/>
              </a:rPr>
              <a:t> and </a:t>
            </a:r>
          </a:p>
          <a:p>
            <a:r>
              <a:rPr lang="en-US" sz="1400" dirty="0">
                <a:latin typeface="Palatino Linotype" panose="02040502050505030304" pitchFamily="18" charset="0"/>
              </a:rPr>
              <a:t> </a:t>
            </a:r>
            <a:r>
              <a:rPr lang="en-US" sz="1400" dirty="0" smtClean="0">
                <a:latin typeface="Palatino Linotype" panose="02040502050505030304" pitchFamily="18" charset="0"/>
              </a:rPr>
              <a:t>      CMS upgrade for the </a:t>
            </a:r>
          </a:p>
          <a:p>
            <a:r>
              <a:rPr lang="en-US" sz="1400" dirty="0">
                <a:latin typeface="Palatino Linotype" panose="02040502050505030304" pitchFamily="18" charset="0"/>
              </a:rPr>
              <a:t> </a:t>
            </a:r>
            <a:r>
              <a:rPr lang="en-US" sz="1400" dirty="0" smtClean="0">
                <a:latin typeface="Palatino Linotype" panose="02040502050505030304" pitchFamily="18" charset="0"/>
              </a:rPr>
              <a:t>      </a:t>
            </a:r>
            <a:r>
              <a:rPr lang="en-US" sz="1400" dirty="0" err="1" smtClean="0">
                <a:latin typeface="Palatino Linotype" panose="02040502050505030304" pitchFamily="18" charset="0"/>
              </a:rPr>
              <a:t>muon</a:t>
            </a:r>
            <a:r>
              <a:rPr lang="en-US" sz="1400" dirty="0" smtClean="0">
                <a:latin typeface="Palatino Linotype" panose="02040502050505030304" pitchFamily="18" charset="0"/>
              </a:rPr>
              <a:t> system</a:t>
            </a:r>
            <a:endParaRPr lang="en-US" sz="1400" dirty="0">
              <a:latin typeface="Palatino Linotype" panose="02040502050505030304" pitchFamily="18" charset="0"/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971600" y="72008"/>
            <a:ext cx="6912768" cy="47667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4" name="WordArt 3"/>
          <p:cNvSpPr>
            <a:spLocks noChangeArrowheads="1" noChangeShapeType="1" noTextEdit="1"/>
          </p:cNvSpPr>
          <p:nvPr/>
        </p:nvSpPr>
        <p:spPr bwMode="auto">
          <a:xfrm>
            <a:off x="1379280" y="144016"/>
            <a:ext cx="6289064" cy="342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u="sng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WG2:</a:t>
            </a:r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 R&amp;D Continuation - Long Term Stability</a:t>
            </a:r>
            <a:endParaRPr lang="fr-FR" sz="24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000"/>
                </a:srgbClr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21544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027389"/>
            <a:ext cx="9107488" cy="5137915"/>
          </a:xfrm>
          <a:prstGeom prst="rect">
            <a:avLst/>
          </a:prstGeom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79512" y="44624"/>
            <a:ext cx="8784976" cy="86409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4" name="WordArt 5"/>
          <p:cNvSpPr>
            <a:spLocks noChangeArrowheads="1" noChangeShapeType="1" noTextEdit="1"/>
          </p:cNvSpPr>
          <p:nvPr/>
        </p:nvSpPr>
        <p:spPr bwMode="auto">
          <a:xfrm>
            <a:off x="323528" y="133325"/>
            <a:ext cx="8496944" cy="77539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u="sng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WG3: </a:t>
            </a:r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14-15 October 2013: 1</a:t>
            </a:r>
            <a:r>
              <a:rPr lang="en-US" sz="2400" kern="10" baseline="3000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st</a:t>
            </a:r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 RD51 Academia – Industry Matching Event</a:t>
            </a:r>
          </a:p>
          <a:p>
            <a:pPr algn="ctr"/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“Special Workshop on Neutron Detection with MPGDs”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95644" y="6165304"/>
            <a:ext cx="7808804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 </a:t>
            </a: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Research + industry + potential users focused on dedicated applications </a:t>
            </a:r>
            <a:endParaRPr lang="en-US" dirty="0" smtClean="0">
              <a:solidFill>
                <a:srgbClr val="FF0000"/>
              </a:solidFill>
              <a:latin typeface="Palatino Linotype" panose="02040502050505030304" pitchFamily="18" charset="0"/>
            </a:endParaRPr>
          </a:p>
          <a:p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91 </a:t>
            </a:r>
            <a:r>
              <a:rPr lang="en-US" dirty="0">
                <a:solidFill>
                  <a:srgbClr val="FF0000"/>
                </a:solidFill>
                <a:latin typeface="Palatino Linotype" panose="02040502050505030304" pitchFamily="18" charset="0"/>
              </a:rPr>
              <a:t>participants: </a:t>
            </a:r>
            <a:r>
              <a:rPr lang="en-US" dirty="0">
                <a:latin typeface="Palatino Linotype" panose="02040502050505030304" pitchFamily="18" charset="0"/>
                <a:hlinkClick r:id="rId3"/>
              </a:rPr>
              <a:t>https://</a:t>
            </a:r>
            <a:r>
              <a:rPr lang="en-US" dirty="0" smtClean="0">
                <a:latin typeface="Palatino Linotype" panose="02040502050505030304" pitchFamily="18" charset="0"/>
                <a:hlinkClick r:id="rId3"/>
              </a:rPr>
              <a:t>indico.cern.ch/conferenceDisplay.py?confId=265187</a:t>
            </a:r>
            <a:endParaRPr lang="en-US" dirty="0" smtClean="0">
              <a:latin typeface="Palatino Linotype" panose="0204050205050503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4041068"/>
            <a:ext cx="2736304" cy="20522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4005064"/>
            <a:ext cx="2736304" cy="2052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389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79512" y="44624"/>
            <a:ext cx="8784976" cy="86409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3" name="WordArt 5"/>
          <p:cNvSpPr>
            <a:spLocks noChangeArrowheads="1" noChangeShapeType="1" noTextEdit="1"/>
          </p:cNvSpPr>
          <p:nvPr/>
        </p:nvSpPr>
        <p:spPr bwMode="auto">
          <a:xfrm>
            <a:off x="323528" y="133325"/>
            <a:ext cx="8496944" cy="77539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u="sng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WG3:</a:t>
            </a:r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 14-15 October 2013: 1</a:t>
            </a:r>
            <a:r>
              <a:rPr lang="en-US" sz="2400" kern="10" baseline="3000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st</a:t>
            </a:r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 RD51 Academia – Industry Matching Event</a:t>
            </a:r>
          </a:p>
          <a:p>
            <a:pPr algn="ctr"/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“Special Workshop on Neutron Detection with MPGDs”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6817"/>
            <a:ext cx="9144000" cy="583856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2008" y="4293096"/>
            <a:ext cx="9036496" cy="2062103"/>
          </a:xfrm>
          <a:prstGeom prst="rect">
            <a:avLst/>
          </a:prstGeom>
          <a:solidFill>
            <a:schemeClr val="bg1">
              <a:alpha val="68000"/>
            </a:schemeClr>
          </a:solidFill>
        </p:spPr>
        <p:txBody>
          <a:bodyPr wrap="square">
            <a:spAutoFit/>
          </a:bodyPr>
          <a:lstStyle/>
          <a:p>
            <a:r>
              <a:rPr lang="en-US" sz="1600" b="1" dirty="0" smtClean="0">
                <a:latin typeface="Palatino Linotype" panose="02040502050505030304" pitchFamily="18" charset="0"/>
              </a:rPr>
              <a:t>Summaries based on workshop contributions and </a:t>
            </a:r>
            <a:r>
              <a:rPr lang="en-US" sz="1600" b="1" dirty="0" smtClean="0">
                <a:latin typeface="Palatino Linotype" panose="02040502050505030304" pitchFamily="18" charset="0"/>
                <a:sym typeface="Wingdings" panose="05000000000000000000" pitchFamily="2" charset="2"/>
              </a:rPr>
              <a:t>follow-up “Neutron Session”(end of 2014):</a:t>
            </a:r>
            <a:endParaRPr lang="en-US" sz="1600" b="1" dirty="0" smtClean="0">
              <a:latin typeface="Palatino Linotype" panose="02040502050505030304" pitchFamily="18" charset="0"/>
            </a:endParaRPr>
          </a:p>
          <a:p>
            <a:endParaRPr lang="en-US" sz="1600" dirty="0">
              <a:latin typeface="Palatino Linotype" panose="0204050205050503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 smtClean="0">
                <a:latin typeface="Palatino Linotype" panose="02040502050505030304" pitchFamily="18" charset="0"/>
              </a:rPr>
              <a:t>Richard Hall-</a:t>
            </a:r>
            <a:r>
              <a:rPr lang="en-US" sz="1600" b="1" dirty="0">
                <a:latin typeface="Palatino Linotype" panose="02040502050505030304" pitchFamily="18" charset="0"/>
              </a:rPr>
              <a:t>W</a:t>
            </a:r>
            <a:r>
              <a:rPr lang="en-US" sz="1600" b="1" dirty="0" smtClean="0">
                <a:latin typeface="Palatino Linotype" panose="02040502050505030304" pitchFamily="18" charset="0"/>
              </a:rPr>
              <a:t>ilton: </a:t>
            </a:r>
            <a:r>
              <a:rPr lang="en-US" sz="1600" b="1" dirty="0" smtClean="0">
                <a:solidFill>
                  <a:srgbClr val="3333FF"/>
                </a:solidFill>
                <a:latin typeface="Palatino Linotype" panose="02040502050505030304" pitchFamily="18" charset="0"/>
              </a:rPr>
              <a:t>“The </a:t>
            </a:r>
            <a:r>
              <a:rPr lang="en-US" sz="1600" b="1" dirty="0">
                <a:solidFill>
                  <a:srgbClr val="3333FF"/>
                </a:solidFill>
                <a:latin typeface="Palatino Linotype" panose="02040502050505030304" pitchFamily="18" charset="0"/>
              </a:rPr>
              <a:t>importance of defining proper methods to characterize the detectors; detector needs for </a:t>
            </a:r>
            <a:r>
              <a:rPr lang="en-US" sz="1600" b="1" dirty="0" smtClean="0">
                <a:solidFill>
                  <a:srgbClr val="3333FF"/>
                </a:solidFill>
                <a:latin typeface="Palatino Linotype" panose="02040502050505030304" pitchFamily="18" charset="0"/>
              </a:rPr>
              <a:t>ESS”</a:t>
            </a:r>
            <a:endParaRPr lang="en-US" sz="1600" b="1" dirty="0">
              <a:solidFill>
                <a:srgbClr val="3333FF"/>
              </a:solidFill>
              <a:latin typeface="Palatino Linotype" panose="0204050205050503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 smtClean="0">
                <a:latin typeface="Palatino Linotype" panose="02040502050505030304" pitchFamily="18" charset="0"/>
              </a:rPr>
              <a:t>Bruno </a:t>
            </a:r>
            <a:r>
              <a:rPr lang="en-US" sz="1600" b="1" dirty="0" err="1" smtClean="0">
                <a:latin typeface="Palatino Linotype" panose="02040502050505030304" pitchFamily="18" charset="0"/>
              </a:rPr>
              <a:t>Guerard</a:t>
            </a:r>
            <a:r>
              <a:rPr lang="en-US" sz="1600" b="1" dirty="0" smtClean="0">
                <a:latin typeface="Palatino Linotype" panose="02040502050505030304" pitchFamily="18" charset="0"/>
              </a:rPr>
              <a:t>: </a:t>
            </a:r>
            <a:r>
              <a:rPr lang="en-US" sz="1600" b="1" dirty="0" smtClean="0">
                <a:solidFill>
                  <a:srgbClr val="3333FF"/>
                </a:solidFill>
                <a:latin typeface="Palatino Linotype" panose="02040502050505030304" pitchFamily="18" charset="0"/>
              </a:rPr>
              <a:t>“Status </a:t>
            </a:r>
            <a:r>
              <a:rPr lang="en-US" sz="1600" b="1" dirty="0">
                <a:solidFill>
                  <a:srgbClr val="3333FF"/>
                </a:solidFill>
                <a:latin typeface="Palatino Linotype" panose="02040502050505030304" pitchFamily="18" charset="0"/>
              </a:rPr>
              <a:t>of MPGDs already used in NSS; fabrication and physical constraints of neutron gas </a:t>
            </a:r>
            <a:r>
              <a:rPr lang="en-US" sz="1600" b="1" dirty="0" smtClean="0">
                <a:solidFill>
                  <a:srgbClr val="3333FF"/>
                </a:solidFill>
                <a:latin typeface="Palatino Linotype" panose="02040502050505030304" pitchFamily="18" charset="0"/>
              </a:rPr>
              <a:t>detectors”</a:t>
            </a:r>
            <a:endParaRPr lang="en-US" sz="1600" b="1" dirty="0">
              <a:solidFill>
                <a:srgbClr val="3333FF"/>
              </a:solidFill>
              <a:latin typeface="Palatino Linotype" panose="0204050205050503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 err="1" smtClean="0">
                <a:latin typeface="Palatino Linotype" panose="02040502050505030304" pitchFamily="18" charset="0"/>
              </a:rPr>
              <a:t>Fabrizio</a:t>
            </a:r>
            <a:r>
              <a:rPr lang="en-US" sz="1600" b="1" dirty="0" smtClean="0">
                <a:latin typeface="Palatino Linotype" panose="02040502050505030304" pitchFamily="18" charset="0"/>
              </a:rPr>
              <a:t> </a:t>
            </a:r>
            <a:r>
              <a:rPr lang="en-US" sz="1600" b="1" dirty="0" err="1" smtClean="0">
                <a:latin typeface="Palatino Linotype" panose="02040502050505030304" pitchFamily="18" charset="0"/>
              </a:rPr>
              <a:t>Murtas</a:t>
            </a:r>
            <a:r>
              <a:rPr lang="en-US" sz="1600" b="1" dirty="0" smtClean="0">
                <a:latin typeface="Palatino Linotype" panose="02040502050505030304" pitchFamily="18" charset="0"/>
              </a:rPr>
              <a:t>: </a:t>
            </a:r>
            <a:r>
              <a:rPr lang="en-US" sz="1600" b="1" dirty="0" smtClean="0">
                <a:solidFill>
                  <a:srgbClr val="3333FF"/>
                </a:solidFill>
                <a:latin typeface="Palatino Linotype" panose="02040502050505030304" pitchFamily="18" charset="0"/>
              </a:rPr>
              <a:t>“Performance </a:t>
            </a:r>
            <a:r>
              <a:rPr lang="en-US" sz="1600" b="1" dirty="0">
                <a:solidFill>
                  <a:srgbClr val="3333FF"/>
                </a:solidFill>
                <a:latin typeface="Palatino Linotype" panose="02040502050505030304" pitchFamily="18" charset="0"/>
              </a:rPr>
              <a:t>of MPGDs, and development status in </a:t>
            </a:r>
            <a:r>
              <a:rPr lang="en-US" sz="1600" b="1" dirty="0" smtClean="0">
                <a:solidFill>
                  <a:srgbClr val="3333FF"/>
                </a:solidFill>
                <a:latin typeface="Palatino Linotype" panose="02040502050505030304" pitchFamily="18" charset="0"/>
              </a:rPr>
              <a:t>HEP”</a:t>
            </a:r>
            <a:endParaRPr lang="en-US" sz="1600" b="1" dirty="0">
              <a:solidFill>
                <a:srgbClr val="3333FF"/>
              </a:solidFill>
              <a:latin typeface="Palatino Linotype" panose="0204050205050503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 smtClean="0">
                <a:latin typeface="Palatino Linotype" panose="02040502050505030304" pitchFamily="18" charset="0"/>
              </a:rPr>
              <a:t>Robert </a:t>
            </a:r>
            <a:r>
              <a:rPr lang="en-US" sz="1600" b="1" dirty="0" err="1" smtClean="0">
                <a:latin typeface="Palatino Linotype" panose="02040502050505030304" pitchFamily="18" charset="0"/>
              </a:rPr>
              <a:t>McKeag</a:t>
            </a:r>
            <a:r>
              <a:rPr lang="en-US" sz="1600" b="1" dirty="0" smtClean="0">
                <a:latin typeface="Palatino Linotype" panose="02040502050505030304" pitchFamily="18" charset="0"/>
              </a:rPr>
              <a:t>: </a:t>
            </a:r>
            <a:r>
              <a:rPr lang="en-US" sz="1600" b="1" dirty="0" smtClean="0">
                <a:solidFill>
                  <a:srgbClr val="3333FF"/>
                </a:solidFill>
                <a:latin typeface="Palatino Linotype" panose="02040502050505030304" pitchFamily="18" charset="0"/>
              </a:rPr>
              <a:t>“Lesson </a:t>
            </a:r>
            <a:r>
              <a:rPr lang="en-US" sz="1600" b="1" dirty="0">
                <a:solidFill>
                  <a:srgbClr val="3333FF"/>
                </a:solidFill>
                <a:latin typeface="Palatino Linotype" panose="02040502050505030304" pitchFamily="18" charset="0"/>
              </a:rPr>
              <a:t>learned from a technology </a:t>
            </a:r>
            <a:r>
              <a:rPr lang="en-US" sz="1600" b="1" dirty="0" err="1">
                <a:solidFill>
                  <a:srgbClr val="3333FF"/>
                </a:solidFill>
                <a:latin typeface="Palatino Linotype" panose="02040502050505030304" pitchFamily="18" charset="0"/>
              </a:rPr>
              <a:t>transfert</a:t>
            </a:r>
            <a:r>
              <a:rPr lang="en-US" sz="1600" b="1" dirty="0">
                <a:solidFill>
                  <a:srgbClr val="3333FF"/>
                </a:solidFill>
                <a:latin typeface="Palatino Linotype" panose="02040502050505030304" pitchFamily="18" charset="0"/>
              </a:rPr>
              <a:t> from NSS to the </a:t>
            </a:r>
            <a:r>
              <a:rPr lang="en-US" sz="1600" b="1" dirty="0" smtClean="0">
                <a:solidFill>
                  <a:srgbClr val="3333FF"/>
                </a:solidFill>
                <a:latin typeface="Palatino Linotype" panose="02040502050505030304" pitchFamily="18" charset="0"/>
              </a:rPr>
              <a:t>industry”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1124744"/>
            <a:ext cx="2148875" cy="15841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6428" y="6525344"/>
            <a:ext cx="89100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2</a:t>
            </a:r>
            <a:r>
              <a:rPr lang="en-US" sz="1600" baseline="30000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nd</a:t>
            </a:r>
            <a:r>
              <a:rPr lang="en-US" sz="1600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 RD51 Academia-Industry Matching Event (topic to be defined) is planned for December 2014</a:t>
            </a:r>
            <a:endParaRPr lang="fr-FR" sz="1600" dirty="0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8" name="Picture 7" descr="IMG_20131014_123149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6268" y="1124744"/>
            <a:ext cx="2112235" cy="158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320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692696"/>
            <a:ext cx="8856984" cy="861694"/>
          </a:xfrm>
          <a:prstGeom prst="rect">
            <a:avLst/>
          </a:prstGeom>
          <a:solidFill>
            <a:srgbClr val="FFFFCC"/>
          </a:solidFill>
        </p:spPr>
        <p:txBody>
          <a:bodyPr wrap="square" lIns="91352" tIns="45680" rIns="91352" bIns="45680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GB" sz="1600" dirty="0" smtClean="0">
                <a:solidFill>
                  <a:srgbClr val="663300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Focus on </a:t>
            </a:r>
            <a:r>
              <a:rPr lang="en-GB" sz="1600" dirty="0">
                <a:solidFill>
                  <a:srgbClr val="663300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providing techniques for </a:t>
            </a:r>
            <a:r>
              <a:rPr lang="en-GB" sz="1600" dirty="0" smtClean="0">
                <a:solidFill>
                  <a:srgbClr val="663300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calculating </a:t>
            </a:r>
            <a:r>
              <a:rPr lang="en-GB" sz="1600" dirty="0" smtClean="0">
                <a:solidFill>
                  <a:srgbClr val="FF0000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electron </a:t>
            </a:r>
            <a:r>
              <a:rPr lang="en-GB" sz="1600" dirty="0">
                <a:solidFill>
                  <a:srgbClr val="FF0000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transport in </a:t>
            </a:r>
            <a:r>
              <a:rPr lang="en-GB" sz="1600" dirty="0" smtClean="0">
                <a:solidFill>
                  <a:srgbClr val="FF0000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small-scale structures</a:t>
            </a:r>
            <a:endParaRPr lang="en-GB" sz="1600" dirty="0">
              <a:solidFill>
                <a:srgbClr val="FF0000"/>
              </a:solidFill>
              <a:latin typeface="Palatino Linotype" panose="02040502050505030304" pitchFamily="18" charset="0"/>
              <a:ea typeface="Verdana" pitchFamily="34" charset="0"/>
              <a:cs typeface="Verdana" pitchFamily="34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GB" sz="1600" dirty="0" smtClean="0">
                <a:solidFill>
                  <a:srgbClr val="663300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The </a:t>
            </a:r>
            <a:r>
              <a:rPr lang="en-GB" sz="1600" dirty="0">
                <a:solidFill>
                  <a:srgbClr val="663300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main difference with traditional </a:t>
            </a:r>
            <a:r>
              <a:rPr lang="en-GB" sz="1600" dirty="0" smtClean="0">
                <a:solidFill>
                  <a:srgbClr val="663300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gas-based detectors </a:t>
            </a:r>
            <a:r>
              <a:rPr lang="en-GB" sz="1600" dirty="0">
                <a:solidFill>
                  <a:srgbClr val="663300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is that </a:t>
            </a:r>
            <a:r>
              <a:rPr lang="en-GB" sz="1600" dirty="0">
                <a:solidFill>
                  <a:srgbClr val="FF0000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the electrode scale </a:t>
            </a:r>
          </a:p>
          <a:p>
            <a:r>
              <a:rPr lang="en-GB" sz="1600" dirty="0" smtClean="0">
                <a:solidFill>
                  <a:srgbClr val="FF0000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      (~ 10 </a:t>
            </a:r>
            <a:r>
              <a:rPr lang="en-GB" sz="1600" dirty="0" smtClean="0">
                <a:solidFill>
                  <a:srgbClr val="FF0000"/>
                </a:solidFill>
                <a:latin typeface="Symbol" panose="05050102010706020507" pitchFamily="18" charset="2"/>
                <a:ea typeface="Verdana" pitchFamily="34" charset="0"/>
                <a:cs typeface="Verdana" pitchFamily="34" charset="0"/>
              </a:rPr>
              <a:t>m</a:t>
            </a:r>
            <a:r>
              <a:rPr lang="en-GB" sz="1600" dirty="0" smtClean="0">
                <a:solidFill>
                  <a:srgbClr val="FF0000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m) is </a:t>
            </a:r>
            <a:r>
              <a:rPr lang="en-GB" sz="1600" dirty="0">
                <a:solidFill>
                  <a:srgbClr val="FF0000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comparable </a:t>
            </a:r>
            <a:r>
              <a:rPr lang="en-GB" sz="1600" dirty="0" smtClean="0">
                <a:solidFill>
                  <a:srgbClr val="FF0000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to the </a:t>
            </a:r>
            <a:r>
              <a:rPr lang="en-GB" sz="1600" dirty="0">
                <a:solidFill>
                  <a:srgbClr val="FF0000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collision mean free </a:t>
            </a:r>
            <a:r>
              <a:rPr lang="en-GB" sz="1600" dirty="0" smtClean="0">
                <a:solidFill>
                  <a:srgbClr val="FF0000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path</a:t>
            </a:r>
            <a:endParaRPr lang="en-GB" sz="1600" dirty="0">
              <a:solidFill>
                <a:srgbClr val="FF0000"/>
              </a:solidFill>
              <a:latin typeface="Palatino Linotype" panose="02040502050505030304" pitchFamily="18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1259632" y="116632"/>
            <a:ext cx="6264696" cy="5032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4" name="WordArt 5"/>
          <p:cNvSpPr>
            <a:spLocks noChangeArrowheads="1" noChangeShapeType="1" noTextEdit="1"/>
          </p:cNvSpPr>
          <p:nvPr/>
        </p:nvSpPr>
        <p:spPr bwMode="auto">
          <a:xfrm>
            <a:off x="1763688" y="188640"/>
            <a:ext cx="5101316" cy="36021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u="sng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WG4:</a:t>
            </a:r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 MPGD Simulation Tools</a:t>
            </a:r>
            <a:endParaRPr lang="fr-FR" sz="24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000"/>
                </a:srgbClr>
              </a:solidFill>
              <a:latin typeface="Arial"/>
              <a:cs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4016" y="1628800"/>
            <a:ext cx="8820472" cy="520142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Development and Maintenance of Garfield++:</a:t>
            </a:r>
            <a:r>
              <a:rPr lang="en-US" dirty="0" smtClean="0">
                <a:latin typeface="Palatino Linotype" panose="02040502050505030304" pitchFamily="18" charset="0"/>
              </a:rPr>
              <a:t/>
            </a:r>
            <a:br>
              <a:rPr lang="en-US" dirty="0" smtClean="0">
                <a:latin typeface="Palatino Linotype" panose="02040502050505030304" pitchFamily="18" charset="0"/>
              </a:rPr>
            </a:br>
            <a:r>
              <a:rPr lang="en-US" sz="1400" dirty="0" smtClean="0">
                <a:latin typeface="Palatino Linotype" panose="02040502050505030304" pitchFamily="18" charset="0"/>
              </a:rPr>
              <a:t>Garfield++ is a collection of classes for the detailed simulation of  small-scale detectors. </a:t>
            </a:r>
          </a:p>
          <a:p>
            <a:endParaRPr lang="en-US" sz="1400" dirty="0" smtClean="0">
              <a:latin typeface="Palatino Linotype" panose="02040502050505030304" pitchFamily="18" charset="0"/>
            </a:endParaRPr>
          </a:p>
          <a:p>
            <a:r>
              <a:rPr lang="en-US" sz="1400" dirty="0" smtClean="0">
                <a:latin typeface="Palatino Linotype" panose="02040502050505030304" pitchFamily="18" charset="0"/>
              </a:rPr>
              <a:t>Garfield++ contains:</a:t>
            </a:r>
            <a:br>
              <a:rPr lang="en-US" sz="1400" dirty="0" smtClean="0">
                <a:latin typeface="Palatino Linotype" panose="02040502050505030304" pitchFamily="18" charset="0"/>
              </a:rPr>
            </a:br>
            <a:r>
              <a:rPr lang="en-US" sz="1400" dirty="0" smtClean="0">
                <a:latin typeface="Palatino Linotype" panose="02040502050505030304" pitchFamily="18" charset="0"/>
              </a:rPr>
              <a:t>- electron and photon transport using cross sections provided by </a:t>
            </a:r>
            <a:r>
              <a:rPr lang="en-US" sz="1400" dirty="0" err="1" smtClean="0">
                <a:latin typeface="Palatino Linotype" panose="02040502050505030304" pitchFamily="18" charset="0"/>
              </a:rPr>
              <a:t>Magboltz</a:t>
            </a:r>
            <a:r>
              <a:rPr lang="en-US" sz="1400" dirty="0" smtClean="0">
                <a:latin typeface="Palatino Linotype" panose="02040502050505030304" pitchFamily="18" charset="0"/>
              </a:rPr>
              <a:t/>
            </a:r>
            <a:br>
              <a:rPr lang="en-US" sz="1400" dirty="0" smtClean="0">
                <a:latin typeface="Palatino Linotype" panose="02040502050505030304" pitchFamily="18" charset="0"/>
              </a:rPr>
            </a:br>
            <a:r>
              <a:rPr lang="en-US" sz="1400" dirty="0" smtClean="0">
                <a:latin typeface="Palatino Linotype" panose="02040502050505030304" pitchFamily="18" charset="0"/>
              </a:rPr>
              <a:t>- </a:t>
            </a:r>
            <a:r>
              <a:rPr lang="en-US" sz="1400" dirty="0" err="1" smtClean="0">
                <a:latin typeface="Palatino Linotype" panose="02040502050505030304" pitchFamily="18" charset="0"/>
              </a:rPr>
              <a:t>ionisation</a:t>
            </a:r>
            <a:r>
              <a:rPr lang="en-US" sz="1400" dirty="0" smtClean="0">
                <a:latin typeface="Palatino Linotype" panose="02040502050505030304" pitchFamily="18" charset="0"/>
              </a:rPr>
              <a:t> processes in gases, provided by Heed and MIP</a:t>
            </a:r>
            <a:br>
              <a:rPr lang="en-US" sz="1400" dirty="0" smtClean="0">
                <a:latin typeface="Palatino Linotype" panose="02040502050505030304" pitchFamily="18" charset="0"/>
              </a:rPr>
            </a:br>
            <a:r>
              <a:rPr lang="en-US" sz="1400" dirty="0" smtClean="0">
                <a:latin typeface="Palatino Linotype" panose="02040502050505030304" pitchFamily="18" charset="0"/>
              </a:rPr>
              <a:t>- </a:t>
            </a:r>
            <a:r>
              <a:rPr lang="en-US" sz="1400" dirty="0" err="1" smtClean="0">
                <a:latin typeface="Palatino Linotype" panose="02040502050505030304" pitchFamily="18" charset="0"/>
              </a:rPr>
              <a:t>ionisation</a:t>
            </a:r>
            <a:r>
              <a:rPr lang="en-US" sz="1400" dirty="0" smtClean="0">
                <a:latin typeface="Palatino Linotype" panose="02040502050505030304" pitchFamily="18" charset="0"/>
              </a:rPr>
              <a:t> and electron transport in semi-conductors</a:t>
            </a:r>
            <a:br>
              <a:rPr lang="en-US" sz="1400" dirty="0" smtClean="0">
                <a:latin typeface="Palatino Linotype" panose="02040502050505030304" pitchFamily="18" charset="0"/>
              </a:rPr>
            </a:br>
            <a:r>
              <a:rPr lang="en-US" sz="1400" dirty="0" smtClean="0">
                <a:latin typeface="Palatino Linotype" panose="02040502050505030304" pitchFamily="18" charset="0"/>
              </a:rPr>
              <a:t>- field calculations from finite elements, boundary elements, analytic methods</a:t>
            </a:r>
            <a:r>
              <a:rPr lang="en-US" sz="1400" dirty="0">
                <a:latin typeface="Palatino Linotype" panose="02040502050505030304" pitchFamily="18" charset="0"/>
              </a:rPr>
              <a:t/>
            </a:r>
            <a:br>
              <a:rPr lang="en-US" sz="1400" dirty="0">
                <a:latin typeface="Palatino Linotype" panose="02040502050505030304" pitchFamily="18" charset="0"/>
              </a:rPr>
            </a:br>
            <a:r>
              <a:rPr lang="en-US" sz="1600" dirty="0" smtClean="0">
                <a:latin typeface="Palatino Linotype" panose="02040502050505030304" pitchFamily="18" charset="0"/>
              </a:rPr>
              <a:t/>
            </a:r>
            <a:br>
              <a:rPr lang="en-US" sz="1600" dirty="0" smtClean="0">
                <a:latin typeface="Palatino Linotype" panose="02040502050505030304" pitchFamily="18" charset="0"/>
              </a:rPr>
            </a:br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Simulation </a:t>
            </a:r>
            <a:r>
              <a:rPr lang="en-US" sz="1600" dirty="0">
                <a:solidFill>
                  <a:srgbClr val="FF0000"/>
                </a:solidFill>
                <a:latin typeface="Palatino Linotype" panose="02040502050505030304" pitchFamily="18" charset="0"/>
              </a:rPr>
              <a:t>Improvements:</a:t>
            </a:r>
          </a:p>
          <a:p>
            <a:r>
              <a:rPr lang="en-US" sz="1600" b="1" dirty="0" smtClean="0">
                <a:solidFill>
                  <a:schemeClr val="tx2"/>
                </a:solidFill>
              </a:rPr>
              <a:t> </a:t>
            </a:r>
            <a:r>
              <a:rPr lang="en-US" sz="1600" dirty="0" smtClean="0">
                <a:solidFill>
                  <a:srgbClr val="0000CC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 </a:t>
            </a:r>
            <a:r>
              <a:rPr lang="en-US" sz="16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Transport</a:t>
            </a:r>
            <a:r>
              <a:rPr lang="en-US" sz="1600" dirty="0">
                <a:solidFill>
                  <a:srgbClr val="0000CC"/>
                </a:solidFill>
                <a:latin typeface="Palatino Linotype" panose="02040502050505030304" pitchFamily="18" charset="0"/>
              </a:rPr>
              <a:t>:</a:t>
            </a:r>
          </a:p>
          <a:p>
            <a:r>
              <a:rPr lang="en-US" sz="1400" dirty="0">
                <a:solidFill>
                  <a:srgbClr val="663300"/>
                </a:solidFill>
                <a:latin typeface="Palatino Linotype" panose="02040502050505030304" pitchFamily="18" charset="0"/>
              </a:rPr>
              <a:t>- ion mobility and diffusion, measurement and modelling</a:t>
            </a:r>
          </a:p>
          <a:p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- </a:t>
            </a:r>
            <a:r>
              <a:rPr lang="en-US" sz="1400" dirty="0" err="1">
                <a:solidFill>
                  <a:srgbClr val="663300"/>
                </a:solidFill>
                <a:latin typeface="Palatino Linotype" panose="02040502050505030304" pitchFamily="18" charset="0"/>
              </a:rPr>
              <a:t>Magboltz</a:t>
            </a:r>
            <a:r>
              <a:rPr lang="en-US" sz="1400" dirty="0">
                <a:solidFill>
                  <a:srgbClr val="663300"/>
                </a:solidFill>
                <a:latin typeface="Palatino Linotype" panose="02040502050505030304" pitchFamily="18" charset="0"/>
              </a:rPr>
              <a:t> cross sections (</a:t>
            </a:r>
            <a:r>
              <a:rPr lang="en-US" sz="1400" dirty="0" err="1">
                <a:solidFill>
                  <a:srgbClr val="663300"/>
                </a:solidFill>
                <a:latin typeface="Palatino Linotype" panose="02040502050505030304" pitchFamily="18" charset="0"/>
              </a:rPr>
              <a:t>Ar</a:t>
            </a:r>
            <a:r>
              <a:rPr lang="en-US" sz="1400" dirty="0">
                <a:solidFill>
                  <a:srgbClr val="663300"/>
                </a:solidFill>
                <a:latin typeface="Palatino Linotype" panose="02040502050505030304" pitchFamily="18" charset="0"/>
              </a:rPr>
              <a:t>, </a:t>
            </a:r>
            <a:r>
              <a:rPr lang="en-US" sz="1400" dirty="0" err="1">
                <a:solidFill>
                  <a:srgbClr val="663300"/>
                </a:solidFill>
                <a:latin typeface="Palatino Linotype" panose="02040502050505030304" pitchFamily="18" charset="0"/>
              </a:rPr>
              <a:t>Xe</a:t>
            </a:r>
            <a:r>
              <a:rPr lang="en-US" sz="1400" dirty="0">
                <a:solidFill>
                  <a:srgbClr val="663300"/>
                </a:solidFill>
                <a:latin typeface="Palatino Linotype" panose="02040502050505030304" pitchFamily="18" charset="0"/>
              </a:rPr>
              <a:t>, He, Ne; GeH</a:t>
            </a:r>
            <a:r>
              <a:rPr lang="en-US" sz="1400" baseline="-25000" dirty="0">
                <a:solidFill>
                  <a:srgbClr val="663300"/>
                </a:solidFill>
                <a:latin typeface="Palatino Linotype" panose="02040502050505030304" pitchFamily="18" charset="0"/>
              </a:rPr>
              <a:t>4</a:t>
            </a:r>
            <a:r>
              <a:rPr lang="en-US" sz="1400" dirty="0">
                <a:solidFill>
                  <a:srgbClr val="663300"/>
                </a:solidFill>
                <a:latin typeface="Palatino Linotype" panose="02040502050505030304" pitchFamily="18" charset="0"/>
              </a:rPr>
              <a:t>, SiH</a:t>
            </a:r>
            <a:r>
              <a:rPr lang="en-US" sz="1400" baseline="-25000" dirty="0">
                <a:solidFill>
                  <a:srgbClr val="663300"/>
                </a:solidFill>
                <a:latin typeface="Palatino Linotype" panose="02040502050505030304" pitchFamily="18" charset="0"/>
              </a:rPr>
              <a:t>4</a:t>
            </a:r>
            <a:r>
              <a:rPr lang="en-US" sz="1400" dirty="0">
                <a:solidFill>
                  <a:srgbClr val="663300"/>
                </a:solidFill>
                <a:latin typeface="Palatino Linotype" panose="02040502050505030304" pitchFamily="18" charset="0"/>
              </a:rPr>
              <a:t>, C</a:t>
            </a:r>
            <a:r>
              <a:rPr lang="en-US" sz="1400" baseline="-25000" dirty="0">
                <a:solidFill>
                  <a:srgbClr val="663300"/>
                </a:solidFill>
                <a:latin typeface="Palatino Linotype" panose="02040502050505030304" pitchFamily="18" charset="0"/>
              </a:rPr>
              <a:t>2</a:t>
            </a:r>
            <a:r>
              <a:rPr lang="en-US" sz="1400" dirty="0">
                <a:solidFill>
                  <a:srgbClr val="663300"/>
                </a:solidFill>
                <a:latin typeface="Palatino Linotype" panose="02040502050505030304" pitchFamily="18" charset="0"/>
              </a:rPr>
              <a:t>H</a:t>
            </a:r>
            <a:r>
              <a:rPr lang="en-US" sz="1400" baseline="-25000" dirty="0">
                <a:solidFill>
                  <a:srgbClr val="663300"/>
                </a:solidFill>
                <a:latin typeface="Palatino Linotype" panose="02040502050505030304" pitchFamily="18" charset="0"/>
              </a:rPr>
              <a:t>2</a:t>
            </a:r>
            <a:r>
              <a:rPr lang="en-US" sz="1400" dirty="0">
                <a:solidFill>
                  <a:srgbClr val="663300"/>
                </a:solidFill>
                <a:latin typeface="Palatino Linotype" panose="02040502050505030304" pitchFamily="18" charset="0"/>
              </a:rPr>
              <a:t>F</a:t>
            </a:r>
            <a:r>
              <a:rPr lang="en-US" sz="1400" baseline="-25000" dirty="0">
                <a:solidFill>
                  <a:srgbClr val="663300"/>
                </a:solidFill>
                <a:latin typeface="Palatino Linotype" panose="02040502050505030304" pitchFamily="18" charset="0"/>
              </a:rPr>
              <a:t>4</a:t>
            </a:r>
            <a:r>
              <a:rPr lang="en-US" sz="1400" dirty="0">
                <a:solidFill>
                  <a:srgbClr val="663300"/>
                </a:solidFill>
                <a:latin typeface="Palatino Linotype" panose="02040502050505030304" pitchFamily="18" charset="0"/>
              </a:rPr>
              <a:t> ) are frequently </a:t>
            </a:r>
          </a:p>
          <a:p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  updated </a:t>
            </a:r>
            <a:r>
              <a:rPr lang="en-US" sz="1400" dirty="0">
                <a:solidFill>
                  <a:srgbClr val="663300"/>
                </a:solidFill>
                <a:latin typeface="Palatino Linotype" panose="02040502050505030304" pitchFamily="18" charset="0"/>
              </a:rPr>
              <a:t>in collaboration with LXCAT  (</a:t>
            </a:r>
            <a:r>
              <a:rPr lang="fr-FR" sz="1400" dirty="0">
                <a:solidFill>
                  <a:srgbClr val="663300"/>
                </a:solidFill>
                <a:latin typeface="Palatino Linotype" panose="02040502050505030304" pitchFamily="18" charset="0"/>
                <a:hlinkClick r:id="rId2"/>
              </a:rPr>
              <a:t>http://www.lxcat.laplace.univ-tlse.fr</a:t>
            </a:r>
            <a:r>
              <a:rPr lang="fr-FR" sz="1400" dirty="0">
                <a:solidFill>
                  <a:srgbClr val="663300"/>
                </a:solidFill>
                <a:latin typeface="Palatino Linotype" panose="02040502050505030304" pitchFamily="18" charset="0"/>
              </a:rPr>
              <a:t>)</a:t>
            </a:r>
            <a:endParaRPr lang="en-US" sz="1400" dirty="0">
              <a:solidFill>
                <a:srgbClr val="663300"/>
              </a:solidFill>
              <a:latin typeface="Palatino Linotype" panose="02040502050505030304" pitchFamily="18" charset="0"/>
            </a:endParaRPr>
          </a:p>
          <a:p>
            <a:r>
              <a:rPr lang="en-US" sz="1400" dirty="0">
                <a:solidFill>
                  <a:srgbClr val="663300"/>
                </a:solidFill>
                <a:latin typeface="Palatino Linotype" panose="02040502050505030304" pitchFamily="18" charset="0"/>
              </a:rPr>
              <a:t>- e-ion recombination process in </a:t>
            </a:r>
            <a:r>
              <a:rPr lang="en-US" sz="1400" dirty="0" err="1">
                <a:solidFill>
                  <a:srgbClr val="663300"/>
                </a:solidFill>
                <a:latin typeface="Palatino Linotype" panose="02040502050505030304" pitchFamily="18" charset="0"/>
              </a:rPr>
              <a:t>Xe</a:t>
            </a:r>
            <a:endParaRPr lang="en-US" sz="1400" dirty="0">
              <a:solidFill>
                <a:srgbClr val="663300"/>
              </a:solidFill>
              <a:latin typeface="Palatino Linotype" panose="02040502050505030304" pitchFamily="18" charset="0"/>
            </a:endParaRPr>
          </a:p>
          <a:p>
            <a:r>
              <a:rPr lang="en-US" sz="1400" dirty="0">
                <a:solidFill>
                  <a:srgbClr val="663300"/>
                </a:solidFill>
                <a:latin typeface="Palatino Linotype" panose="02040502050505030304" pitchFamily="18" charset="0"/>
              </a:rPr>
              <a:t>- thermal motion</a:t>
            </a:r>
          </a:p>
          <a:p>
            <a:r>
              <a:rPr lang="en-US" sz="1600" dirty="0" smtClean="0">
                <a:solidFill>
                  <a:srgbClr val="0000CC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 </a:t>
            </a:r>
            <a:r>
              <a:rPr lang="en-US" sz="16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Photons</a:t>
            </a:r>
            <a:r>
              <a:rPr lang="en-US" sz="1600" dirty="0">
                <a:solidFill>
                  <a:srgbClr val="0000CC"/>
                </a:solidFill>
                <a:latin typeface="Palatino Linotype" panose="02040502050505030304" pitchFamily="18" charset="0"/>
              </a:rPr>
              <a:t>:</a:t>
            </a:r>
          </a:p>
          <a:p>
            <a:r>
              <a:rPr lang="en-US" sz="1400" dirty="0">
                <a:solidFill>
                  <a:srgbClr val="663300"/>
                </a:solidFill>
                <a:latin typeface="Palatino Linotype" panose="02040502050505030304" pitchFamily="18" charset="0"/>
              </a:rPr>
              <a:t>- update in UV emission</a:t>
            </a:r>
          </a:p>
          <a:p>
            <a:r>
              <a:rPr lang="en-US" sz="1400" dirty="0">
                <a:solidFill>
                  <a:srgbClr val="663300"/>
                </a:solidFill>
                <a:latin typeface="Palatino Linotype" panose="02040502050505030304" pitchFamily="18" charset="0"/>
              </a:rPr>
              <a:t>- inclusion of IR production</a:t>
            </a:r>
          </a:p>
          <a:p>
            <a:r>
              <a:rPr lang="en-US" sz="1400" dirty="0">
                <a:solidFill>
                  <a:srgbClr val="663300"/>
                </a:solidFill>
                <a:latin typeface="Palatino Linotype" panose="02040502050505030304" pitchFamily="18" charset="0"/>
              </a:rPr>
              <a:t>- photon trapping and resulting excitation transport</a:t>
            </a:r>
          </a:p>
          <a:p>
            <a:r>
              <a:rPr lang="en-US" sz="1400" dirty="0">
                <a:solidFill>
                  <a:srgbClr val="663300"/>
                </a:solidFill>
                <a:latin typeface="Palatino Linotype" panose="02040502050505030304" pitchFamily="18" charset="0"/>
              </a:rPr>
              <a:t>- photon absorption in the gas (gas feedback)</a:t>
            </a:r>
          </a:p>
          <a:p>
            <a:r>
              <a:rPr lang="en-US" sz="1400" dirty="0">
                <a:solidFill>
                  <a:srgbClr val="663300"/>
                </a:solidFill>
                <a:latin typeface="Palatino Linotype" panose="02040502050505030304" pitchFamily="18" charset="0"/>
              </a:rPr>
              <a:t>- photon absorption in and electron emission from walls (feedback)</a:t>
            </a:r>
          </a:p>
          <a:p>
            <a:r>
              <a:rPr lang="en-US" sz="1400" dirty="0">
                <a:solidFill>
                  <a:srgbClr val="663300"/>
                </a:solidFill>
                <a:latin typeface="Palatino Linotype" panose="02040502050505030304" pitchFamily="18" charset="0"/>
              </a:rPr>
              <a:t>- photo </a:t>
            </a:r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cathodes</a:t>
            </a:r>
            <a:endParaRPr lang="en-US" sz="1400" dirty="0">
              <a:solidFill>
                <a:srgbClr val="663300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1705" y="4340178"/>
            <a:ext cx="886599" cy="54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http://indico.cern.ch/conferenceDisplay.py/getLogo?confId=13208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30553"/>
            <a:ext cx="1008112" cy="662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6235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79512" y="620688"/>
            <a:ext cx="8856984" cy="33355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1475656" y="44624"/>
            <a:ext cx="5760640" cy="5032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4" name="WordArt 5"/>
          <p:cNvSpPr>
            <a:spLocks noChangeArrowheads="1" noChangeShapeType="1" noTextEdit="1"/>
          </p:cNvSpPr>
          <p:nvPr/>
        </p:nvSpPr>
        <p:spPr bwMode="auto">
          <a:xfrm>
            <a:off x="1835696" y="116632"/>
            <a:ext cx="5040560" cy="36021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u="sng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WG4:</a:t>
            </a:r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 MPGD Simulation Tools</a:t>
            </a:r>
            <a:endParaRPr lang="fr-FR" sz="24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000"/>
                </a:srgbClr>
              </a:solidFill>
              <a:latin typeface="Arial"/>
              <a:cs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95536" y="620688"/>
            <a:ext cx="7560840" cy="123110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600" u="sng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Applications: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GEM</a:t>
            </a:r>
            <a:r>
              <a:rPr lang="en-US" sz="1400" dirty="0">
                <a:solidFill>
                  <a:srgbClr val="0000CC"/>
                </a:solidFill>
                <a:latin typeface="Palatino Linotype" panose="02040502050505030304" pitchFamily="18" charset="0"/>
              </a:rPr>
              <a:t>:</a:t>
            </a:r>
            <a:r>
              <a:rPr lang="en-US" sz="1400" dirty="0">
                <a:solidFill>
                  <a:schemeClr val="tx2"/>
                </a:solidFill>
                <a:latin typeface="Palatino Linotype" panose="02040502050505030304" pitchFamily="18" charset="0"/>
              </a:rPr>
              <a:t> </a:t>
            </a:r>
            <a:r>
              <a:rPr lang="en-US" sz="1400" dirty="0">
                <a:solidFill>
                  <a:srgbClr val="663300"/>
                </a:solidFill>
                <a:latin typeface="Palatino Linotype" panose="02040502050505030304" pitchFamily="18" charset="0"/>
              </a:rPr>
              <a:t>multiplication process and polyimide properties; charging </a:t>
            </a:r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up effects</a:t>
            </a:r>
            <a:endParaRPr lang="en-US" sz="1400" dirty="0">
              <a:solidFill>
                <a:srgbClr val="663300"/>
              </a:solidFill>
              <a:latin typeface="Palatino Linotype" panose="0204050205050503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 err="1">
                <a:solidFill>
                  <a:srgbClr val="0000CC"/>
                </a:solidFill>
                <a:latin typeface="Palatino Linotype" panose="02040502050505030304" pitchFamily="18" charset="0"/>
              </a:rPr>
              <a:t>MicroMegas</a:t>
            </a:r>
            <a:r>
              <a:rPr lang="en-US" sz="1400" dirty="0">
                <a:solidFill>
                  <a:srgbClr val="0000CC"/>
                </a:solidFill>
                <a:latin typeface="Palatino Linotype" panose="02040502050505030304" pitchFamily="18" charset="0"/>
              </a:rPr>
              <a:t>:</a:t>
            </a:r>
            <a:r>
              <a:rPr lang="en-US" sz="1400" dirty="0">
                <a:solidFill>
                  <a:schemeClr val="tx2"/>
                </a:solidFill>
                <a:latin typeface="Palatino Linotype" panose="02040502050505030304" pitchFamily="18" charset="0"/>
              </a:rPr>
              <a:t> </a:t>
            </a:r>
            <a:r>
              <a:rPr lang="en-US" sz="1400" dirty="0">
                <a:solidFill>
                  <a:srgbClr val="663300"/>
                </a:solidFill>
                <a:latin typeface="Palatino Linotype" panose="02040502050505030304" pitchFamily="18" charset="0"/>
              </a:rPr>
              <a:t>timing and effects of resistive </a:t>
            </a:r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layers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rgbClr val="0000CC"/>
                </a:solidFill>
                <a:latin typeface="Palatino Linotype" panose="02040502050505030304" pitchFamily="18" charset="0"/>
              </a:rPr>
              <a:t>TPC GEM:</a:t>
            </a:r>
            <a:r>
              <a:rPr lang="en-US" sz="1400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en-US" sz="1400" dirty="0">
                <a:solidFill>
                  <a:srgbClr val="663300"/>
                </a:solidFill>
                <a:latin typeface="Palatino Linotype" panose="02040502050505030304" pitchFamily="18" charset="0"/>
              </a:rPr>
              <a:t>ion </a:t>
            </a:r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backflow</a:t>
            </a:r>
          </a:p>
          <a:p>
            <a:r>
              <a:rPr lang="en-US" sz="1600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     </a:t>
            </a:r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 </a:t>
            </a:r>
            <a:r>
              <a:rPr lang="en-US" sz="14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ALICE </a:t>
            </a:r>
            <a:r>
              <a:rPr lang="en-US" sz="1400" dirty="0">
                <a:solidFill>
                  <a:srgbClr val="FF0000"/>
                </a:solidFill>
                <a:latin typeface="Palatino Linotype" panose="02040502050505030304" pitchFamily="18" charset="0"/>
              </a:rPr>
              <a:t>TPC end-cap upgrade </a:t>
            </a:r>
            <a:r>
              <a:rPr lang="en-US" sz="14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studies: rate </a:t>
            </a:r>
            <a:r>
              <a:rPr lang="en-US" sz="1400" dirty="0">
                <a:solidFill>
                  <a:srgbClr val="FF0000"/>
                </a:solidFill>
                <a:latin typeface="Palatino Linotype" panose="02040502050505030304" pitchFamily="18" charset="0"/>
              </a:rPr>
              <a:t>dependence of the Ion Back Flow in </a:t>
            </a:r>
            <a:r>
              <a:rPr lang="en-US" sz="14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GEM</a:t>
            </a:r>
            <a:endParaRPr lang="en-US" sz="1400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7504" y="4104942"/>
            <a:ext cx="8928992" cy="270843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u="sng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Summary of simulation improvements in 2013:</a:t>
            </a:r>
            <a:endParaRPr lang="en-US" sz="1600" u="sng" dirty="0">
              <a:solidFill>
                <a:srgbClr val="1F497D"/>
              </a:solidFill>
              <a:latin typeface="Palatino Linotype" panose="02040502050505030304" pitchFamily="18" charset="0"/>
            </a:endParaRPr>
          </a:p>
          <a:p>
            <a:pPr marL="285750" indent="-285750" defTabSz="4572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rgbClr val="663300"/>
                </a:solidFill>
                <a:latin typeface="Palatino Linotype" panose="02040502050505030304" pitchFamily="18" charset="0"/>
              </a:rPr>
              <a:t>S</a:t>
            </a:r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ystematic </a:t>
            </a:r>
            <a:r>
              <a:rPr lang="en-US" sz="1400" dirty="0">
                <a:solidFill>
                  <a:srgbClr val="663300"/>
                </a:solidFill>
                <a:latin typeface="Palatino Linotype" panose="02040502050505030304" pitchFamily="18" charset="0"/>
              </a:rPr>
              <a:t>calculations of</a:t>
            </a:r>
            <a:r>
              <a:rPr lang="en-US" sz="1400" dirty="0">
                <a:solidFill>
                  <a:srgbClr val="1F497D"/>
                </a:solidFill>
                <a:latin typeface="Palatino Linotype" panose="02040502050505030304" pitchFamily="18" charset="0"/>
              </a:rPr>
              <a:t> </a:t>
            </a:r>
            <a:r>
              <a:rPr lang="en-US" sz="1400" dirty="0">
                <a:solidFill>
                  <a:srgbClr val="0000CC"/>
                </a:solidFill>
                <a:latin typeface="Palatino Linotype" panose="02040502050505030304" pitchFamily="18" charset="0"/>
              </a:rPr>
              <a:t>GEM charging-up as function of hole </a:t>
            </a:r>
            <a:r>
              <a:rPr lang="en-US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shape; </a:t>
            </a:r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these </a:t>
            </a:r>
            <a:r>
              <a:rPr lang="en-US" sz="1400" dirty="0">
                <a:solidFill>
                  <a:srgbClr val="663300"/>
                </a:solidFill>
                <a:latin typeface="Palatino Linotype" panose="02040502050505030304" pitchFamily="18" charset="0"/>
              </a:rPr>
              <a:t>reproduce the trends observed in experimental data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400" dirty="0">
              <a:solidFill>
                <a:srgbClr val="1F497D"/>
              </a:solidFill>
              <a:latin typeface="Palatino Linotype" panose="02040502050505030304" pitchFamily="18" charset="0"/>
            </a:endParaRPr>
          </a:p>
          <a:p>
            <a:pPr marL="285750" indent="-285750" defTabSz="4572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Measurements </a:t>
            </a:r>
            <a:r>
              <a:rPr lang="en-US" sz="1400" dirty="0">
                <a:solidFill>
                  <a:srgbClr val="663300"/>
                </a:solidFill>
                <a:latin typeface="Palatino Linotype" panose="02040502050505030304" pitchFamily="18" charset="0"/>
              </a:rPr>
              <a:t>in Krakow for numerous gas mixtures of energy </a:t>
            </a:r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transfer rates </a:t>
            </a:r>
            <a:r>
              <a:rPr lang="en-US" sz="1400" dirty="0">
                <a:solidFill>
                  <a:srgbClr val="663300"/>
                </a:solidFill>
                <a:latin typeface="Palatino Linotype" panose="02040502050505030304" pitchFamily="18" charset="0"/>
              </a:rPr>
              <a:t>which permit much more </a:t>
            </a:r>
            <a:r>
              <a:rPr lang="en-US" sz="1400" dirty="0">
                <a:solidFill>
                  <a:srgbClr val="0000CC"/>
                </a:solidFill>
                <a:latin typeface="Palatino Linotype" panose="02040502050505030304" pitchFamily="18" charset="0"/>
              </a:rPr>
              <a:t>accurate avalanche gain calculations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400" dirty="0">
              <a:solidFill>
                <a:srgbClr val="1F497D"/>
              </a:solidFill>
              <a:latin typeface="Palatino Linotype" panose="02040502050505030304" pitchFamily="18" charset="0"/>
            </a:endParaRPr>
          </a:p>
          <a:p>
            <a:pPr marL="285750" indent="-285750" defTabSz="4572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Start </a:t>
            </a:r>
            <a:r>
              <a:rPr lang="en-US" sz="1400" dirty="0">
                <a:solidFill>
                  <a:srgbClr val="663300"/>
                </a:solidFill>
                <a:latin typeface="Palatino Linotype" panose="02040502050505030304" pitchFamily="18" charset="0"/>
              </a:rPr>
              <a:t>of a collaboration with Coimbra on ion transport measurements </a:t>
            </a:r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in mixtures </a:t>
            </a:r>
            <a:r>
              <a:rPr lang="en-US" sz="1400" dirty="0">
                <a:solidFill>
                  <a:srgbClr val="663300"/>
                </a:solidFill>
                <a:latin typeface="Palatino Linotype" panose="02040502050505030304" pitchFamily="18" charset="0"/>
              </a:rPr>
              <a:t>and start of an effort to </a:t>
            </a:r>
            <a:r>
              <a:rPr lang="en-US" sz="1400" dirty="0">
                <a:solidFill>
                  <a:srgbClr val="0000CC"/>
                </a:solidFill>
                <a:latin typeface="Palatino Linotype" panose="02040502050505030304" pitchFamily="18" charset="0"/>
              </a:rPr>
              <a:t>model ion transport </a:t>
            </a:r>
            <a:r>
              <a:rPr lang="en-US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microscopically, </a:t>
            </a:r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which </a:t>
            </a:r>
            <a:r>
              <a:rPr lang="en-US" sz="1400" dirty="0">
                <a:solidFill>
                  <a:srgbClr val="663300"/>
                </a:solidFill>
                <a:latin typeface="Palatino Linotype" panose="02040502050505030304" pitchFamily="18" charset="0"/>
              </a:rPr>
              <a:t>will help to </a:t>
            </a:r>
            <a:r>
              <a:rPr lang="en-US" sz="1400" dirty="0">
                <a:solidFill>
                  <a:srgbClr val="0000CC"/>
                </a:solidFill>
                <a:latin typeface="Palatino Linotype" panose="02040502050505030304" pitchFamily="18" charset="0"/>
              </a:rPr>
              <a:t>predict charging-up and ion </a:t>
            </a:r>
            <a:r>
              <a:rPr lang="en-US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feedback</a:t>
            </a:r>
            <a:endParaRPr lang="en-US" sz="1400" dirty="0">
              <a:solidFill>
                <a:srgbClr val="0000CC"/>
              </a:solidFill>
              <a:latin typeface="Palatino Linotype" panose="02040502050505030304" pitchFamily="18" charset="0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400" dirty="0">
              <a:solidFill>
                <a:srgbClr val="1F497D"/>
              </a:solidFill>
              <a:latin typeface="Palatino Linotype" panose="02040502050505030304" pitchFamily="18" charset="0"/>
            </a:endParaRPr>
          </a:p>
          <a:p>
            <a:pPr marL="285750" indent="-285750" defTabSz="4572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rgbClr val="663300"/>
                </a:solidFill>
                <a:latin typeface="Palatino Linotype" panose="02040502050505030304" pitchFamily="18" charset="0"/>
              </a:rPr>
              <a:t>M</a:t>
            </a:r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easurement </a:t>
            </a:r>
            <a:r>
              <a:rPr lang="en-US" sz="1400" dirty="0">
                <a:solidFill>
                  <a:srgbClr val="663300"/>
                </a:solidFill>
                <a:latin typeface="Palatino Linotype" panose="02040502050505030304" pitchFamily="18" charset="0"/>
              </a:rPr>
              <a:t>in </a:t>
            </a:r>
            <a:r>
              <a:rPr lang="en-US" sz="1400" dirty="0" err="1">
                <a:solidFill>
                  <a:srgbClr val="663300"/>
                </a:solidFill>
                <a:latin typeface="Palatino Linotype" panose="02040502050505030304" pitchFamily="18" charset="0"/>
              </a:rPr>
              <a:t>Orsay</a:t>
            </a:r>
            <a:r>
              <a:rPr lang="en-US" sz="1400" dirty="0">
                <a:solidFill>
                  <a:srgbClr val="663300"/>
                </a:solidFill>
                <a:latin typeface="Palatino Linotype" panose="02040502050505030304" pitchFamily="18" charset="0"/>
              </a:rPr>
              <a:t> at particularly low gain and low noise of the</a:t>
            </a:r>
            <a:r>
              <a:rPr lang="en-US" sz="1400" dirty="0">
                <a:solidFill>
                  <a:srgbClr val="1F497D"/>
                </a:solidFill>
                <a:latin typeface="Palatino Linotype" panose="02040502050505030304" pitchFamily="18" charset="0"/>
              </a:rPr>
              <a:t> </a:t>
            </a:r>
            <a:r>
              <a:rPr lang="en-US" sz="1400" dirty="0">
                <a:solidFill>
                  <a:srgbClr val="0000CC"/>
                </a:solidFill>
                <a:latin typeface="Palatino Linotype" panose="02040502050505030304" pitchFamily="18" charset="0"/>
              </a:rPr>
              <a:t>avalanche fluctuations </a:t>
            </a:r>
            <a:r>
              <a:rPr lang="en-US" sz="1400" dirty="0">
                <a:solidFill>
                  <a:srgbClr val="663300"/>
                </a:solidFill>
                <a:latin typeface="Palatino Linotype" panose="02040502050505030304" pitchFamily="18" charset="0"/>
              </a:rPr>
              <a:t>in He/</a:t>
            </a:r>
            <a:r>
              <a:rPr lang="en-US" sz="1400" dirty="0" err="1">
                <a:solidFill>
                  <a:srgbClr val="663300"/>
                </a:solidFill>
                <a:latin typeface="Palatino Linotype" panose="02040502050505030304" pitchFamily="18" charset="0"/>
              </a:rPr>
              <a:t>iso</a:t>
            </a:r>
            <a:r>
              <a:rPr lang="en-US" sz="1400" dirty="0">
                <a:solidFill>
                  <a:srgbClr val="663300"/>
                </a:solidFill>
                <a:latin typeface="Palatino Linotype" panose="02040502050505030304" pitchFamily="18" charset="0"/>
              </a:rPr>
              <a:t>, Ne/</a:t>
            </a:r>
            <a:r>
              <a:rPr lang="en-US" sz="1400" dirty="0" err="1">
                <a:solidFill>
                  <a:srgbClr val="663300"/>
                </a:solidFill>
                <a:latin typeface="Palatino Linotype" panose="02040502050505030304" pitchFamily="18" charset="0"/>
              </a:rPr>
              <a:t>iso</a:t>
            </a:r>
            <a:r>
              <a:rPr lang="en-US" sz="1400" dirty="0">
                <a:solidFill>
                  <a:srgbClr val="663300"/>
                </a:solidFill>
                <a:latin typeface="Palatino Linotype" panose="02040502050505030304" pitchFamily="18" charset="0"/>
              </a:rPr>
              <a:t> and </a:t>
            </a:r>
            <a:r>
              <a:rPr lang="en-US" sz="1400" dirty="0" err="1" smtClean="0">
                <a:solidFill>
                  <a:srgbClr val="663300"/>
                </a:solidFill>
                <a:latin typeface="Palatino Linotype" panose="02040502050505030304" pitchFamily="18" charset="0"/>
              </a:rPr>
              <a:t>Ar</a:t>
            </a:r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/</a:t>
            </a:r>
            <a:r>
              <a:rPr lang="en-US" sz="1400" dirty="0" err="1" smtClean="0">
                <a:solidFill>
                  <a:srgbClr val="663300"/>
                </a:solidFill>
                <a:latin typeface="Palatino Linotype" panose="02040502050505030304" pitchFamily="18" charset="0"/>
              </a:rPr>
              <a:t>isobutane</a:t>
            </a:r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 (these </a:t>
            </a:r>
            <a:r>
              <a:rPr lang="en-US" sz="1400" dirty="0">
                <a:solidFill>
                  <a:srgbClr val="663300"/>
                </a:solidFill>
                <a:latin typeface="Palatino Linotype" panose="02040502050505030304" pitchFamily="18" charset="0"/>
              </a:rPr>
              <a:t>fluctuations are reproduced </a:t>
            </a:r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by MC run)</a:t>
            </a:r>
            <a:endParaRPr lang="en-US" sz="1400" dirty="0">
              <a:solidFill>
                <a:srgbClr val="663300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5816" y="1882571"/>
            <a:ext cx="2743318" cy="19254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1763657"/>
            <a:ext cx="2329455" cy="20973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4390" y="1851794"/>
            <a:ext cx="2744074" cy="2081262"/>
          </a:xfrm>
          <a:prstGeom prst="rect">
            <a:avLst/>
          </a:prstGeom>
        </p:spPr>
      </p:pic>
      <p:pic>
        <p:nvPicPr>
          <p:cNvPr id="5" name="Picture 4" descr="http://indico.cern.ch/conferenceDisplay.py/getLogo?confId=13208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30553"/>
            <a:ext cx="1008112" cy="662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79512" y="3575746"/>
            <a:ext cx="1326004" cy="307777"/>
          </a:xfrm>
          <a:prstGeom prst="rect">
            <a:avLst/>
          </a:prstGeom>
          <a:solidFill>
            <a:srgbClr val="CCFFCC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Palatino Linotype" panose="02040502050505030304" pitchFamily="18" charset="0"/>
              </a:rPr>
              <a:t>Measurement </a:t>
            </a:r>
            <a:endParaRPr lang="fr-FR" sz="1400" dirty="0">
              <a:latin typeface="Palatino Linotype" panose="0204050205050503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897313" y="2833480"/>
            <a:ext cx="1101584" cy="307777"/>
          </a:xfrm>
          <a:prstGeom prst="rect">
            <a:avLst/>
          </a:prstGeom>
          <a:solidFill>
            <a:srgbClr val="CCFFCC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Palatino Linotype" panose="02040502050505030304" pitchFamily="18" charset="0"/>
              </a:rPr>
              <a:t>Simulation </a:t>
            </a:r>
            <a:endParaRPr lang="fr-FR" sz="1400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7034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67144" y="1881426"/>
            <a:ext cx="3719372" cy="230830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418" tIns="45710" rIns="91418" bIns="45710">
            <a:spAutoFit/>
          </a:bodyPr>
          <a:lstStyle/>
          <a:p>
            <a:pPr algn="ctr"/>
            <a:r>
              <a:rPr lang="en-GB" sz="1600" dirty="0" smtClean="0">
                <a:solidFill>
                  <a:srgbClr val="FF0000"/>
                </a:solidFill>
                <a:latin typeface="Palatino Linotype" panose="02040502050505030304" pitchFamily="18" charset="0"/>
                <a:sym typeface="Wingdings" pitchFamily="2" charset="2"/>
              </a:rPr>
              <a:t>Physical Overview of  SRS:</a:t>
            </a:r>
            <a:endParaRPr lang="fr-FR" sz="1600" dirty="0">
              <a:solidFill>
                <a:srgbClr val="FF0000"/>
              </a:solidFill>
              <a:latin typeface="Palatino Linotype" panose="02040502050505030304" pitchFamily="18" charset="0"/>
            </a:endParaRPr>
          </a:p>
          <a:p>
            <a:endParaRPr lang="en-GB" sz="1600" dirty="0" smtClean="0">
              <a:solidFill>
                <a:schemeClr val="tx2"/>
              </a:solidFill>
              <a:latin typeface="Palatino Linotype" panose="0204050205050503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1400" u="sng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Scalability</a:t>
            </a:r>
            <a:r>
              <a:rPr lang="en-GB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 </a:t>
            </a:r>
            <a:r>
              <a:rPr lang="en-GB" sz="1400" dirty="0">
                <a:solidFill>
                  <a:srgbClr val="663300"/>
                </a:solidFill>
                <a:latin typeface="Palatino Linotype" panose="02040502050505030304" pitchFamily="18" charset="0"/>
              </a:rPr>
              <a:t>from small to large system 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1400" u="sng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Common </a:t>
            </a:r>
            <a:r>
              <a:rPr lang="en-GB" sz="1400" u="sng" dirty="0">
                <a:solidFill>
                  <a:srgbClr val="0000CC"/>
                </a:solidFill>
                <a:latin typeface="Palatino Linotype" panose="02040502050505030304" pitchFamily="18" charset="0"/>
              </a:rPr>
              <a:t>interface </a:t>
            </a:r>
            <a:r>
              <a:rPr lang="en-GB" sz="1400" dirty="0">
                <a:solidFill>
                  <a:srgbClr val="663300"/>
                </a:solidFill>
                <a:latin typeface="Palatino Linotype" panose="02040502050505030304" pitchFamily="18" charset="0"/>
              </a:rPr>
              <a:t>for replacing the chip</a:t>
            </a:r>
          </a:p>
          <a:p>
            <a:r>
              <a:rPr lang="en-GB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      frontend </a:t>
            </a:r>
            <a:endParaRPr lang="en-GB" sz="1400" dirty="0">
              <a:solidFill>
                <a:srgbClr val="663300"/>
              </a:solidFill>
              <a:latin typeface="Palatino Linotype" panose="0204050205050503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1400" u="sng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Integration</a:t>
            </a:r>
            <a:r>
              <a:rPr lang="en-GB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 </a:t>
            </a:r>
            <a:r>
              <a:rPr lang="en-GB" sz="1400" dirty="0">
                <a:solidFill>
                  <a:srgbClr val="663300"/>
                </a:solidFill>
                <a:latin typeface="Palatino Linotype" panose="02040502050505030304" pitchFamily="18" charset="0"/>
              </a:rPr>
              <a:t>of proven and </a:t>
            </a:r>
            <a:r>
              <a:rPr lang="en-GB" sz="1400" u="sng" dirty="0">
                <a:solidFill>
                  <a:srgbClr val="0000CC"/>
                </a:solidFill>
                <a:latin typeface="Palatino Linotype" panose="02040502050505030304" pitchFamily="18" charset="0"/>
              </a:rPr>
              <a:t>commercial </a:t>
            </a:r>
          </a:p>
          <a:p>
            <a:r>
              <a:rPr lang="en-GB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      </a:t>
            </a:r>
            <a:r>
              <a:rPr lang="en-GB" sz="1400" u="sng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solutions</a:t>
            </a:r>
            <a:r>
              <a:rPr lang="en-GB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 </a:t>
            </a:r>
            <a:r>
              <a:rPr lang="en-GB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for </a:t>
            </a:r>
            <a:r>
              <a:rPr lang="en-GB" sz="1400" dirty="0">
                <a:solidFill>
                  <a:srgbClr val="663300"/>
                </a:solidFill>
                <a:latin typeface="Palatino Linotype" panose="02040502050505030304" pitchFamily="18" charset="0"/>
              </a:rPr>
              <a:t>a minimum of </a:t>
            </a:r>
            <a:r>
              <a:rPr lang="en-GB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development</a:t>
            </a:r>
            <a:endParaRPr lang="en-GB" sz="1400" dirty="0">
              <a:solidFill>
                <a:srgbClr val="663300"/>
              </a:solidFill>
              <a:latin typeface="Palatino Linotype" panose="0204050205050503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Default </a:t>
            </a:r>
            <a:r>
              <a:rPr lang="en-GB" sz="1400" u="sng" dirty="0">
                <a:solidFill>
                  <a:srgbClr val="0000CC"/>
                </a:solidFill>
                <a:latin typeface="Palatino Linotype" panose="02040502050505030304" pitchFamily="18" charset="0"/>
              </a:rPr>
              <a:t>availability</a:t>
            </a:r>
            <a:r>
              <a:rPr lang="en-GB" sz="1400" dirty="0">
                <a:solidFill>
                  <a:srgbClr val="663300"/>
                </a:solidFill>
                <a:latin typeface="Palatino Linotype" panose="02040502050505030304" pitchFamily="18" charset="0"/>
              </a:rPr>
              <a:t> of a very robust and</a:t>
            </a:r>
          </a:p>
          <a:p>
            <a:r>
              <a:rPr lang="en-GB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      supported </a:t>
            </a:r>
            <a:r>
              <a:rPr lang="en-GB" sz="1400" u="sng" dirty="0">
                <a:solidFill>
                  <a:srgbClr val="0000CC"/>
                </a:solidFill>
                <a:latin typeface="Palatino Linotype" panose="02040502050505030304" pitchFamily="18" charset="0"/>
              </a:rPr>
              <a:t>DAQ software </a:t>
            </a:r>
            <a:r>
              <a:rPr lang="en-GB" sz="1400" u="sng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package</a:t>
            </a:r>
          </a:p>
          <a:p>
            <a:endParaRPr lang="en-GB" sz="1400" u="sng" dirty="0" smtClean="0">
              <a:solidFill>
                <a:srgbClr val="0000CC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18" name="Picture 17" descr="http://indico.cern.ch/conferenceDisplay.py/getLogo?confId=13208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30553"/>
            <a:ext cx="1008112" cy="662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4"/>
          <p:cNvSpPr>
            <a:spLocks noChangeArrowheads="1"/>
          </p:cNvSpPr>
          <p:nvPr/>
        </p:nvSpPr>
        <p:spPr bwMode="auto">
          <a:xfrm>
            <a:off x="35496" y="44624"/>
            <a:ext cx="7992888" cy="5032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20" name="WordArt 5"/>
          <p:cNvSpPr>
            <a:spLocks noChangeArrowheads="1" noChangeShapeType="1" noTextEdit="1"/>
          </p:cNvSpPr>
          <p:nvPr/>
        </p:nvSpPr>
        <p:spPr bwMode="auto">
          <a:xfrm>
            <a:off x="107504" y="133772"/>
            <a:ext cx="7848872" cy="342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u="sng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WG5:</a:t>
            </a:r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 Development of Scalable </a:t>
            </a:r>
            <a:r>
              <a:rPr lang="en-US" sz="2400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Readout System (SRS) for MPGD</a:t>
            </a:r>
            <a:endParaRPr lang="fr-FR" sz="24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000"/>
                </a:srgbClr>
              </a:solidFill>
              <a:latin typeface="Arial"/>
              <a:cs typeface="Arial"/>
            </a:endParaRPr>
          </a:p>
        </p:txBody>
      </p:sp>
      <p:sp>
        <p:nvSpPr>
          <p:cNvPr id="21" name="Text Box 8"/>
          <p:cNvSpPr txBox="1">
            <a:spLocks noChangeArrowheads="1"/>
          </p:cNvSpPr>
          <p:nvPr/>
        </p:nvSpPr>
        <p:spPr bwMode="auto">
          <a:xfrm>
            <a:off x="35496" y="692696"/>
            <a:ext cx="9073008" cy="1107996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1700" u="sng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 RD51 Development / Industrialization: portable </a:t>
            </a:r>
            <a:r>
              <a:rPr lang="en-US" sz="1700" u="sng" dirty="0">
                <a:solidFill>
                  <a:srgbClr val="FF0000"/>
                </a:solidFill>
                <a:latin typeface="Palatino Linotype" panose="02040502050505030304" pitchFamily="18" charset="0"/>
              </a:rPr>
              <a:t>multi-channel readout </a:t>
            </a:r>
            <a:r>
              <a:rPr lang="en-US" sz="1700" u="sng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system (2009-2012)</a:t>
            </a:r>
            <a:endParaRPr lang="en-US" sz="1700" u="sng" dirty="0">
              <a:solidFill>
                <a:srgbClr val="FF0000"/>
              </a:solidFill>
              <a:latin typeface="Palatino Linotype" panose="02040502050505030304" pitchFamily="18" charset="0"/>
            </a:endParaRPr>
          </a:p>
          <a:p>
            <a:endParaRPr lang="en-US" sz="1700" dirty="0">
              <a:solidFill>
                <a:srgbClr val="FF0000"/>
              </a:solidFill>
              <a:latin typeface="Palatino Linotype" panose="0204050205050503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6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Scalable </a:t>
            </a:r>
            <a:r>
              <a:rPr lang="en-US" sz="1600" dirty="0">
                <a:solidFill>
                  <a:srgbClr val="0000CC"/>
                </a:solidFill>
                <a:latin typeface="Palatino Linotype" panose="02040502050505030304" pitchFamily="18" charset="0"/>
              </a:rPr>
              <a:t>readout architecture: </a:t>
            </a:r>
            <a:r>
              <a:rPr lang="en-US" sz="16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from ~ 100 channels </a:t>
            </a:r>
            <a:r>
              <a:rPr lang="en-US" sz="1600" dirty="0" smtClean="0">
                <a:solidFill>
                  <a:srgbClr val="663300"/>
                </a:solidFill>
                <a:latin typeface="Palatino Linotype" panose="02040502050505030304" pitchFamily="18" charset="0"/>
                <a:sym typeface="Wingdings" pitchFamily="2" charset="2"/>
              </a:rPr>
              <a:t>up </a:t>
            </a:r>
            <a:r>
              <a:rPr lang="en-US" sz="1600" dirty="0">
                <a:solidFill>
                  <a:srgbClr val="663300"/>
                </a:solidFill>
                <a:latin typeface="Palatino Linotype" panose="02040502050505030304" pitchFamily="18" charset="0"/>
                <a:sym typeface="Wingdings" pitchFamily="2" charset="2"/>
              </a:rPr>
              <a:t>to very </a:t>
            </a:r>
            <a:r>
              <a:rPr lang="en-US" sz="1600" dirty="0" smtClean="0">
                <a:solidFill>
                  <a:srgbClr val="663300"/>
                </a:solidFill>
                <a:latin typeface="Palatino Linotype" panose="02040502050505030304" pitchFamily="18" charset="0"/>
                <a:sym typeface="Wingdings" pitchFamily="2" charset="2"/>
              </a:rPr>
              <a:t>large LHC </a:t>
            </a:r>
            <a:r>
              <a:rPr lang="en-US" sz="1600" dirty="0">
                <a:solidFill>
                  <a:srgbClr val="663300"/>
                </a:solidFill>
                <a:latin typeface="Palatino Linotype" panose="02040502050505030304" pitchFamily="18" charset="0"/>
                <a:sym typeface="Wingdings" pitchFamily="2" charset="2"/>
              </a:rPr>
              <a:t>systems (&gt; 100 k </a:t>
            </a:r>
            <a:r>
              <a:rPr lang="en-US" sz="1600" dirty="0" err="1">
                <a:solidFill>
                  <a:srgbClr val="663300"/>
                </a:solidFill>
                <a:latin typeface="Palatino Linotype" panose="02040502050505030304" pitchFamily="18" charset="0"/>
                <a:sym typeface="Wingdings" pitchFamily="2" charset="2"/>
              </a:rPr>
              <a:t>ch</a:t>
            </a:r>
            <a:r>
              <a:rPr lang="en-US" sz="1600" dirty="0" err="1" smtClean="0">
                <a:solidFill>
                  <a:srgbClr val="663300"/>
                </a:solidFill>
                <a:latin typeface="Palatino Linotype" panose="02040502050505030304" pitchFamily="18" charset="0"/>
                <a:sym typeface="Wingdings" pitchFamily="2" charset="2"/>
              </a:rPr>
              <a:t>.</a:t>
            </a:r>
            <a:r>
              <a:rPr lang="en-US" sz="1600" dirty="0" smtClean="0">
                <a:solidFill>
                  <a:srgbClr val="663300"/>
                </a:solidFill>
                <a:latin typeface="Palatino Linotype" panose="02040502050505030304" pitchFamily="18" charset="0"/>
                <a:sym typeface="Wingdings" pitchFamily="2" charset="2"/>
              </a:rPr>
              <a:t>)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6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Project </a:t>
            </a:r>
            <a:r>
              <a:rPr lang="en-US" sz="1600" dirty="0">
                <a:solidFill>
                  <a:srgbClr val="0000CC"/>
                </a:solidFill>
                <a:latin typeface="Palatino Linotype" panose="02040502050505030304" pitchFamily="18" charset="0"/>
              </a:rPr>
              <a:t>specific part (ASIC) + common acquisition hardware and software</a:t>
            </a:r>
            <a:endParaRPr lang="fr-FR" sz="1600" dirty="0">
              <a:solidFill>
                <a:srgbClr val="0000CC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1881426"/>
            <a:ext cx="5256584" cy="2308304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35496" y="4293096"/>
            <a:ext cx="3600400" cy="2520280"/>
            <a:chOff x="2555776" y="1268760"/>
            <a:chExt cx="3600400" cy="2520280"/>
          </a:xfrm>
        </p:grpSpPr>
        <p:sp>
          <p:nvSpPr>
            <p:cNvPr id="24" name="Rectangle 23"/>
            <p:cNvSpPr/>
            <p:nvPr/>
          </p:nvSpPr>
          <p:spPr>
            <a:xfrm>
              <a:off x="2555776" y="1268760"/>
              <a:ext cx="3600400" cy="25202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25" name="Picture 24" descr="C:\Hans\R&amp;D\rd51\WG52\Single-chip-hybrid-APV25\Layout Pascal V3 MicroVia\Revised Layout V3\Views\hybrid with mini-hdmi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139952" y="1340768"/>
              <a:ext cx="1872208" cy="1178079"/>
            </a:xfrm>
            <a:prstGeom prst="rect">
              <a:avLst/>
            </a:prstGeom>
            <a:noFill/>
          </p:spPr>
        </p:pic>
        <p:pic>
          <p:nvPicPr>
            <p:cNvPr id="26" name="Picture 25" descr="C:\Hans\R&amp;D\rd51\WG52\SRS\Photos\Hybrids-cables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477836" y="2564904"/>
              <a:ext cx="1534324" cy="1164374"/>
            </a:xfrm>
            <a:prstGeom prst="rect">
              <a:avLst/>
            </a:prstGeom>
            <a:noFill/>
          </p:spPr>
        </p:pic>
        <p:pic>
          <p:nvPicPr>
            <p:cNvPr id="27" name="Picture 26" descr="C:\Hans\R&amp;D\rd51\WG52\Single-chip-hybrid-APV25\Photos\Photos V3\Bonded APV on V3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665749" y="1340768"/>
              <a:ext cx="1424475" cy="1152128"/>
            </a:xfrm>
            <a:prstGeom prst="rect">
              <a:avLst/>
            </a:prstGeom>
            <a:noFill/>
          </p:spPr>
        </p:pic>
        <p:sp>
          <p:nvSpPr>
            <p:cNvPr id="28" name="Rectangle 27"/>
            <p:cNvSpPr/>
            <p:nvPr/>
          </p:nvSpPr>
          <p:spPr>
            <a:xfrm>
              <a:off x="2555776" y="2564904"/>
              <a:ext cx="1872208" cy="1169470"/>
            </a:xfrm>
            <a:prstGeom prst="rect">
              <a:avLst/>
            </a:prstGeom>
          </p:spPr>
          <p:txBody>
            <a:bodyPr wrap="square" lIns="91352" tIns="45680" rIns="91352" bIns="45680">
              <a:spAutoFit/>
            </a:bodyPr>
            <a:lstStyle/>
            <a:p>
              <a:r>
                <a:rPr lang="en-GB" sz="1400" u="sng" dirty="0" smtClean="0">
                  <a:solidFill>
                    <a:srgbClr val="FF0000"/>
                  </a:solidFill>
                  <a:latin typeface="Palatino Linotype" panose="02040502050505030304" pitchFamily="18" charset="0"/>
                </a:rPr>
                <a:t>Frontend hybrids</a:t>
              </a:r>
              <a:r>
                <a:rPr lang="en-GB" sz="1400" u="sng" dirty="0" smtClean="0">
                  <a:solidFill>
                    <a:schemeClr val="tx2"/>
                  </a:solidFill>
                  <a:latin typeface="Palatino Linotype" panose="02040502050505030304" pitchFamily="18" charset="0"/>
                </a:rPr>
                <a:t>: </a:t>
              </a:r>
            </a:p>
            <a:p>
              <a:r>
                <a:rPr lang="en-GB" sz="1400" dirty="0" smtClean="0">
                  <a:solidFill>
                    <a:srgbClr val="663300"/>
                  </a:solidFill>
                  <a:latin typeface="Palatino Linotype" panose="02040502050505030304" pitchFamily="18" charset="0"/>
                </a:rPr>
                <a:t>based on </a:t>
              </a:r>
            </a:p>
            <a:p>
              <a:r>
                <a:rPr lang="en-GB" sz="1400" dirty="0" smtClean="0">
                  <a:solidFill>
                    <a:srgbClr val="FF0000"/>
                  </a:solidFill>
                  <a:latin typeface="Palatino Linotype" panose="02040502050505030304" pitchFamily="18" charset="0"/>
                </a:rPr>
                <a:t>APV25, VFAT, Beetle, </a:t>
              </a:r>
              <a:r>
                <a:rPr lang="en-GB" sz="1400" dirty="0" err="1" smtClean="0">
                  <a:solidFill>
                    <a:srgbClr val="FF0000"/>
                  </a:solidFill>
                  <a:latin typeface="Palatino Linotype" panose="02040502050505030304" pitchFamily="18" charset="0"/>
                </a:rPr>
                <a:t>VMMx</a:t>
              </a:r>
              <a:r>
                <a:rPr lang="en-GB" sz="1400" dirty="0" smtClean="0">
                  <a:solidFill>
                    <a:srgbClr val="FF0000"/>
                  </a:solidFill>
                  <a:latin typeface="Palatino Linotype" panose="02040502050505030304" pitchFamily="18" charset="0"/>
                </a:rPr>
                <a:t> and </a:t>
              </a:r>
              <a:r>
                <a:rPr lang="en-GB" sz="1400" dirty="0" err="1" smtClean="0">
                  <a:solidFill>
                    <a:srgbClr val="FF0000"/>
                  </a:solidFill>
                  <a:latin typeface="Palatino Linotype" panose="02040502050505030304" pitchFamily="18" charset="0"/>
                </a:rPr>
                <a:t>Timepix</a:t>
              </a:r>
              <a:endParaRPr lang="en-GB" sz="1400" dirty="0" smtClean="0">
                <a:solidFill>
                  <a:srgbClr val="FF0000"/>
                </a:solidFill>
                <a:latin typeface="Palatino Linotype" panose="02040502050505030304" pitchFamily="18" charset="0"/>
              </a:endParaRPr>
            </a:p>
            <a:p>
              <a:r>
                <a:rPr lang="en-GB" sz="1400" dirty="0" smtClean="0">
                  <a:solidFill>
                    <a:srgbClr val="663300"/>
                  </a:solidFill>
                  <a:latin typeface="Palatino Linotype" panose="02040502050505030304" pitchFamily="18" charset="0"/>
                </a:rPr>
                <a:t>chip</a:t>
              </a:r>
              <a:r>
                <a:rPr lang="en-GB" sz="1400" dirty="0">
                  <a:solidFill>
                    <a:srgbClr val="663300"/>
                  </a:solidFill>
                  <a:latin typeface="Palatino Linotype" panose="02040502050505030304" pitchFamily="18" charset="0"/>
                </a:rPr>
                <a:t>s</a:t>
              </a:r>
              <a:endParaRPr lang="en-GB" sz="1400" dirty="0" smtClean="0">
                <a:solidFill>
                  <a:srgbClr val="663300"/>
                </a:solidFill>
                <a:latin typeface="Palatino Linotype" panose="02040502050505030304" pitchFamily="18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6516216" y="4293096"/>
            <a:ext cx="2592288" cy="2893851"/>
            <a:chOff x="6300192" y="1268760"/>
            <a:chExt cx="2592288" cy="2893851"/>
          </a:xfrm>
        </p:grpSpPr>
        <p:sp>
          <p:nvSpPr>
            <p:cNvPr id="30" name="Rectangle 29"/>
            <p:cNvSpPr/>
            <p:nvPr/>
          </p:nvSpPr>
          <p:spPr>
            <a:xfrm>
              <a:off x="6300192" y="1268760"/>
              <a:ext cx="2592288" cy="25202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31" name="Picture 3" descr="C:\Hans\R&amp;D\rd51\WG52\FEC+A+B+C\FEC card\Photos-FEC\1st FEC card.pn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 rot="16200000">
              <a:off x="6656673" y="2718893"/>
              <a:ext cx="1813731" cy="1073706"/>
            </a:xfrm>
            <a:prstGeom prst="rect">
              <a:avLst/>
            </a:prstGeom>
            <a:noFill/>
            <a:scene3d>
              <a:camera prst="orthographicFront">
                <a:rot lat="0" lon="0" rev="5400000"/>
              </a:camera>
              <a:lightRig rig="threePt" dir="t"/>
            </a:scene3d>
          </p:spPr>
        </p:pic>
        <p:sp>
          <p:nvSpPr>
            <p:cNvPr id="32" name="TextBox 31"/>
            <p:cNvSpPr txBox="1"/>
            <p:nvPr/>
          </p:nvSpPr>
          <p:spPr>
            <a:xfrm>
              <a:off x="6444208" y="1337537"/>
              <a:ext cx="2376264" cy="1384914"/>
            </a:xfrm>
            <a:prstGeom prst="rect">
              <a:avLst/>
            </a:prstGeom>
            <a:noFill/>
          </p:spPr>
          <p:txBody>
            <a:bodyPr wrap="square" lIns="91352" tIns="45680" rIns="91352" bIns="45680" rtlCol="0">
              <a:spAutoFit/>
            </a:bodyPr>
            <a:lstStyle/>
            <a:p>
              <a:r>
                <a:rPr lang="en-GB" sz="1400" u="sng" dirty="0" smtClean="0">
                  <a:solidFill>
                    <a:srgbClr val="FF0000"/>
                  </a:solidFill>
                  <a:latin typeface="Palatino Linotype" panose="02040502050505030304" pitchFamily="18" charset="0"/>
                </a:rPr>
                <a:t>FEC cards (common):</a:t>
              </a:r>
            </a:p>
            <a:p>
              <a:r>
                <a:rPr lang="en-GB" sz="1400" dirty="0" smtClean="0">
                  <a:solidFill>
                    <a:srgbClr val="663300"/>
                  </a:solidFill>
                  <a:latin typeface="Palatino Linotype" panose="02040502050505030304" pitchFamily="18" charset="0"/>
                </a:rPr>
                <a:t>Virtex-5 FPGA, Gb-Ethernet, DDR buffer, NIM and LVDS pulse I/O, High speed  Interface connectors to frontend adapter cards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3851920" y="4293096"/>
            <a:ext cx="2520280" cy="2879843"/>
            <a:chOff x="395536" y="4005064"/>
            <a:chExt cx="2520280" cy="2879843"/>
          </a:xfrm>
        </p:grpSpPr>
        <p:sp>
          <p:nvSpPr>
            <p:cNvPr id="34" name="Rectangle 33"/>
            <p:cNvSpPr/>
            <p:nvPr/>
          </p:nvSpPr>
          <p:spPr>
            <a:xfrm>
              <a:off x="395536" y="4005064"/>
              <a:ext cx="2448272" cy="25202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35" name="Picture 2" descr="C:\Hans\R&amp;D\rd51\WG52\FEC+A+B+C\ADC-card\Photos-ADC\ADC-card.pn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899592" y="5013176"/>
              <a:ext cx="1296144" cy="1871731"/>
            </a:xfrm>
            <a:prstGeom prst="rect">
              <a:avLst/>
            </a:prstGeom>
            <a:noFill/>
            <a:scene3d>
              <a:camera prst="orthographicFront">
                <a:rot lat="0" lon="0" rev="5400000"/>
              </a:camera>
              <a:lightRig rig="threePt" dir="t"/>
            </a:scene3d>
          </p:spPr>
        </p:pic>
        <p:sp>
          <p:nvSpPr>
            <p:cNvPr id="36" name="Rectangle 35"/>
            <p:cNvSpPr/>
            <p:nvPr/>
          </p:nvSpPr>
          <p:spPr>
            <a:xfrm>
              <a:off x="395536" y="4101472"/>
              <a:ext cx="2520280" cy="1384914"/>
            </a:xfrm>
            <a:prstGeom prst="rect">
              <a:avLst/>
            </a:prstGeom>
          </p:spPr>
          <p:txBody>
            <a:bodyPr wrap="square" lIns="91352" tIns="45680" rIns="91352" bIns="45680">
              <a:spAutoFit/>
            </a:bodyPr>
            <a:lstStyle/>
            <a:p>
              <a:pPr marL="342572" indent="-342572"/>
              <a:r>
                <a:rPr lang="en-GB" sz="1400" u="sng" dirty="0" smtClean="0">
                  <a:solidFill>
                    <a:srgbClr val="FF0000"/>
                  </a:solidFill>
                  <a:latin typeface="Palatino Linotype" panose="02040502050505030304" pitchFamily="18" charset="0"/>
                </a:rPr>
                <a:t>ADC  frontend adapter </a:t>
              </a:r>
            </a:p>
            <a:p>
              <a:pPr marL="342572" indent="-342572"/>
              <a:r>
                <a:rPr lang="en-GB" sz="1400" u="sng" dirty="0" smtClean="0">
                  <a:solidFill>
                    <a:srgbClr val="FF0000"/>
                  </a:solidFill>
                  <a:latin typeface="Palatino Linotype" panose="02040502050505030304" pitchFamily="18" charset="0"/>
                </a:rPr>
                <a:t>for APV and Beetle chips</a:t>
              </a:r>
            </a:p>
            <a:p>
              <a:pPr marL="342572" indent="-342572"/>
              <a:endParaRPr lang="en-GB" sz="1400" dirty="0" smtClean="0">
                <a:solidFill>
                  <a:schemeClr val="tx2"/>
                </a:solidFill>
                <a:latin typeface="Palatino Linotype" panose="02040502050505030304" pitchFamily="18" charset="0"/>
              </a:endParaRPr>
            </a:p>
            <a:p>
              <a:pPr marL="342572" indent="-342572"/>
              <a:r>
                <a:rPr lang="en-GB" sz="1400" dirty="0" smtClean="0">
                  <a:solidFill>
                    <a:srgbClr val="663300"/>
                  </a:solidFill>
                  <a:latin typeface="Palatino Linotype" panose="02040502050505030304" pitchFamily="18" charset="0"/>
                </a:rPr>
                <a:t>ADC plugs into  FEC  to</a:t>
              </a:r>
            </a:p>
            <a:p>
              <a:pPr marL="342572" indent="-342572"/>
              <a:r>
                <a:rPr lang="en-GB" sz="1400" dirty="0" smtClean="0">
                  <a:solidFill>
                    <a:srgbClr val="663300"/>
                  </a:solidFill>
                  <a:latin typeface="Palatino Linotype" panose="02040502050505030304" pitchFamily="18" charset="0"/>
                </a:rPr>
                <a:t>make a 6U  readout unit for</a:t>
              </a:r>
            </a:p>
            <a:p>
              <a:pPr marL="342572" indent="-342572"/>
              <a:r>
                <a:rPr lang="en-GB" sz="1400" dirty="0" smtClean="0">
                  <a:solidFill>
                    <a:srgbClr val="663300"/>
                  </a:solidFill>
                  <a:latin typeface="Palatino Linotype" panose="02040502050505030304" pitchFamily="18" charset="0"/>
                </a:rPr>
                <a:t>up to 2048 channels </a:t>
              </a:r>
            </a:p>
          </p:txBody>
        </p:sp>
      </p:grpSp>
      <p:cxnSp>
        <p:nvCxnSpPr>
          <p:cNvPr id="37" name="Straight Arrow Connector 36"/>
          <p:cNvCxnSpPr/>
          <p:nvPr/>
        </p:nvCxnSpPr>
        <p:spPr>
          <a:xfrm flipH="1">
            <a:off x="2915816" y="3284984"/>
            <a:ext cx="1728192" cy="122413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H="1">
            <a:off x="4572000" y="3212976"/>
            <a:ext cx="1008112" cy="122413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>
            <a:off x="5940152" y="3140968"/>
            <a:ext cx="1008112" cy="115212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 rot="1232116">
            <a:off x="6412270" y="2326156"/>
            <a:ext cx="2776722" cy="3385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00CC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Cheap!     &lt; 2  € / </a:t>
            </a:r>
            <a:r>
              <a:rPr lang="en-US" sz="1600" dirty="0" err="1" smtClean="0"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ch</a:t>
            </a:r>
            <a:r>
              <a:rPr lang="en-US" sz="1600" dirty="0" smtClean="0"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  + FE</a:t>
            </a:r>
            <a:endParaRPr lang="en-US" sz="1600" dirty="0"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1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873068"/>
            <a:ext cx="1076598" cy="85253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</p:pic>
    </p:spTree>
    <p:extLst>
      <p:ext uri="{BB962C8B-B14F-4D97-AF65-F5344CB8AC3E}">
        <p14:creationId xmlns:p14="http://schemas.microsoft.com/office/powerpoint/2010/main" val="1775304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/>
          <p:cNvSpPr/>
          <p:nvPr/>
        </p:nvSpPr>
        <p:spPr>
          <a:xfrm>
            <a:off x="6399319" y="699230"/>
            <a:ext cx="2744681" cy="25787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107504" y="44624"/>
            <a:ext cx="8928992" cy="5762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107504" y="692696"/>
            <a:ext cx="4953279" cy="258532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 err="1" smtClean="0">
                <a:solidFill>
                  <a:srgbClr val="FF0000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Micromegas</a:t>
            </a:r>
            <a:endParaRPr lang="en-US" dirty="0">
              <a:solidFill>
                <a:srgbClr val="FF0000"/>
              </a:solidFill>
              <a:latin typeface="Palatino Linotype" panose="02040502050505030304" pitchFamily="18" charset="0"/>
              <a:ea typeface="Verdana" pitchFamily="34" charset="0"/>
              <a:cs typeface="Verdana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dirty="0">
              <a:solidFill>
                <a:srgbClr val="FF0000"/>
              </a:solidFill>
              <a:latin typeface="Palatino Linotype" panose="02040502050505030304" pitchFamily="18" charset="0"/>
              <a:ea typeface="Verdana" pitchFamily="34" charset="0"/>
              <a:cs typeface="Verdana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FF0000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 GEM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dirty="0">
              <a:solidFill>
                <a:srgbClr val="FF0000"/>
              </a:solidFill>
              <a:latin typeface="Palatino Linotype" panose="02040502050505030304" pitchFamily="18" charset="0"/>
              <a:ea typeface="Verdana" pitchFamily="34" charset="0"/>
              <a:cs typeface="Verdana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FF0000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 Thick-GEM, </a:t>
            </a:r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Hole-Type </a:t>
            </a:r>
            <a:r>
              <a:rPr lang="en-US" dirty="0">
                <a:solidFill>
                  <a:srgbClr val="FF0000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and RETGEM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dirty="0">
              <a:solidFill>
                <a:srgbClr val="FF0000"/>
              </a:solidFill>
              <a:latin typeface="Palatino Linotype" panose="02040502050505030304" pitchFamily="18" charset="0"/>
              <a:ea typeface="Verdana" pitchFamily="34" charset="0"/>
              <a:cs typeface="Verdana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FF0000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 MPDG with CMOS pixel </a:t>
            </a:r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ASICs (“</a:t>
            </a:r>
            <a:r>
              <a:rPr lang="en-US" dirty="0" err="1" smtClean="0">
                <a:solidFill>
                  <a:srgbClr val="FF0000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InGrid</a:t>
            </a:r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”)</a:t>
            </a:r>
            <a:endParaRPr lang="en-US" dirty="0">
              <a:solidFill>
                <a:srgbClr val="FF0000"/>
              </a:solidFill>
              <a:latin typeface="Palatino Linotype" panose="02040502050505030304" pitchFamily="18" charset="0"/>
              <a:ea typeface="Verdana" pitchFamily="34" charset="0"/>
              <a:cs typeface="Verdana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dirty="0">
              <a:solidFill>
                <a:srgbClr val="FF0000"/>
              </a:solidFill>
              <a:latin typeface="Palatino Linotype" panose="02040502050505030304" pitchFamily="18" charset="0"/>
              <a:ea typeface="Verdana" pitchFamily="34" charset="0"/>
              <a:cs typeface="Verdana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FF0000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Micro-Pixel Chamber (</a:t>
            </a:r>
            <a:r>
              <a:rPr lang="en-US" dirty="0" err="1" smtClean="0">
                <a:solidFill>
                  <a:srgbClr val="FF0000"/>
                </a:solidFill>
                <a:latin typeface="Symbol" panose="05050102010706020507" pitchFamily="18" charset="2"/>
                <a:ea typeface="Verdana" pitchFamily="34" charset="0"/>
                <a:cs typeface="Verdana" pitchFamily="34" charset="0"/>
              </a:rPr>
              <a:t>m</a:t>
            </a:r>
            <a:r>
              <a:rPr lang="en-US" dirty="0" err="1" smtClean="0">
                <a:solidFill>
                  <a:srgbClr val="FF0000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PIC</a:t>
            </a:r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)</a:t>
            </a:r>
            <a:endParaRPr lang="en-US" dirty="0">
              <a:solidFill>
                <a:srgbClr val="FF0000"/>
              </a:solidFill>
              <a:latin typeface="Palatino Linotype" panose="02040502050505030304" pitchFamily="18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4" name="Picture 16" descr="bottom2 copy"/>
          <p:cNvPicPr>
            <a:picLocks noChangeAspect="1" noChangeArrowheads="1"/>
          </p:cNvPicPr>
          <p:nvPr/>
        </p:nvPicPr>
        <p:blipFill>
          <a:blip r:embed="rId2" cstate="print"/>
          <a:srcRect l="-932" t="18729" r="8897" b="18729"/>
          <a:stretch>
            <a:fillRect/>
          </a:stretch>
        </p:blipFill>
        <p:spPr bwMode="auto">
          <a:xfrm>
            <a:off x="5486400" y="5545261"/>
            <a:ext cx="1600200" cy="1226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81399" y="5563771"/>
            <a:ext cx="1833563" cy="124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7438698" y="5257034"/>
            <a:ext cx="1270094" cy="1760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14305" y="3789040"/>
            <a:ext cx="1577975" cy="1656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elmic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51024" y="5566747"/>
            <a:ext cx="1577975" cy="1240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detectorScheme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81400" y="3807549"/>
            <a:ext cx="1833563" cy="16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" name="Group 9"/>
          <p:cNvGrpSpPr>
            <a:grpSpLocks/>
          </p:cNvGrpSpPr>
          <p:nvPr/>
        </p:nvGrpSpPr>
        <p:grpSpPr bwMode="auto">
          <a:xfrm>
            <a:off x="1804770" y="3730749"/>
            <a:ext cx="1624230" cy="1836792"/>
            <a:chOff x="2880" y="1772"/>
            <a:chExt cx="528" cy="688"/>
          </a:xfrm>
        </p:grpSpPr>
        <p:pic>
          <p:nvPicPr>
            <p:cNvPr id="11" name="Picture 10" descr="charge_transfer_avalanche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880" y="1813"/>
              <a:ext cx="528" cy="5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Text Box 11"/>
            <p:cNvSpPr txBox="1">
              <a:spLocks noChangeArrowheads="1"/>
            </p:cNvSpPr>
            <p:nvPr/>
          </p:nvSpPr>
          <p:spPr bwMode="auto">
            <a:xfrm>
              <a:off x="2928" y="2352"/>
              <a:ext cx="376" cy="1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sz="1000" b="1">
                  <a:solidFill>
                    <a:srgbClr val="33CC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itchFamily="34" charset="0"/>
                  <a:cs typeface="Arial" pitchFamily="34" charset="0"/>
                </a:rPr>
                <a:t>Electrons</a:t>
              </a:r>
            </a:p>
          </p:txBody>
        </p:sp>
        <p:sp>
          <p:nvSpPr>
            <p:cNvPr id="13" name="Text Box 12"/>
            <p:cNvSpPr txBox="1">
              <a:spLocks noChangeArrowheads="1"/>
            </p:cNvSpPr>
            <p:nvPr/>
          </p:nvSpPr>
          <p:spPr bwMode="auto">
            <a:xfrm>
              <a:off x="3047" y="1772"/>
              <a:ext cx="220" cy="1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sz="1000" b="1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itchFamily="34" charset="0"/>
                  <a:cs typeface="Arial" pitchFamily="34" charset="0"/>
                </a:rPr>
                <a:t>Ions</a:t>
              </a:r>
            </a:p>
          </p:txBody>
        </p:sp>
        <p:sp>
          <p:nvSpPr>
            <p:cNvPr id="14" name="Text Box 13"/>
            <p:cNvSpPr txBox="1">
              <a:spLocks noChangeArrowheads="1"/>
            </p:cNvSpPr>
            <p:nvPr/>
          </p:nvSpPr>
          <p:spPr bwMode="auto">
            <a:xfrm>
              <a:off x="3047" y="2181"/>
              <a:ext cx="234" cy="1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000" b="1" dirty="0">
                  <a:solidFill>
                    <a:srgbClr val="FFFFFF"/>
                  </a:solidFill>
                  <a:cs typeface="Arial" charset="0"/>
                </a:rPr>
                <a:t>60 %</a:t>
              </a:r>
            </a:p>
          </p:txBody>
        </p:sp>
        <p:sp>
          <p:nvSpPr>
            <p:cNvPr id="15" name="Text Box 14"/>
            <p:cNvSpPr txBox="1">
              <a:spLocks noChangeArrowheads="1"/>
            </p:cNvSpPr>
            <p:nvPr/>
          </p:nvSpPr>
          <p:spPr bwMode="auto">
            <a:xfrm>
              <a:off x="2936" y="2068"/>
              <a:ext cx="233" cy="1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000" b="1" dirty="0">
                  <a:solidFill>
                    <a:schemeClr val="bg1"/>
                  </a:solidFill>
                  <a:cs typeface="Arial" charset="0"/>
                </a:rPr>
                <a:t>40 %</a:t>
              </a:r>
            </a:p>
          </p:txBody>
        </p:sp>
      </p:grpSp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7876" y="3820666"/>
            <a:ext cx="1695812" cy="162515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</p:pic>
      <p:pic>
        <p:nvPicPr>
          <p:cNvPr id="17" name="Picture 43" descr="vuilleumierbis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10208" y="5573266"/>
            <a:ext cx="1653480" cy="124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 Box 45"/>
          <p:cNvSpPr txBox="1">
            <a:spLocks noChangeArrowheads="1"/>
          </p:cNvSpPr>
          <p:nvPr/>
        </p:nvSpPr>
        <p:spPr bwMode="auto">
          <a:xfrm>
            <a:off x="179512" y="3356992"/>
            <a:ext cx="144623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rgbClr val="0000CC"/>
                </a:solidFill>
                <a:latin typeface="Palatino Linotype" panose="02040502050505030304" pitchFamily="18" charset="0"/>
                <a:cs typeface="Arial" charset="0"/>
              </a:rPr>
              <a:t>Micromegas</a:t>
            </a:r>
            <a:endParaRPr lang="en-US" dirty="0">
              <a:solidFill>
                <a:srgbClr val="0000CC"/>
              </a:solidFill>
              <a:latin typeface="Palatino Linotype" panose="02040502050505030304" pitchFamily="18" charset="0"/>
              <a:cs typeface="Arial" charset="0"/>
            </a:endParaRPr>
          </a:p>
        </p:txBody>
      </p:sp>
      <p:sp>
        <p:nvSpPr>
          <p:cNvPr id="19" name="Text Box 46"/>
          <p:cNvSpPr txBox="1">
            <a:spLocks noChangeArrowheads="1"/>
          </p:cNvSpPr>
          <p:nvPr/>
        </p:nvSpPr>
        <p:spPr bwMode="auto">
          <a:xfrm>
            <a:off x="2267755" y="3356992"/>
            <a:ext cx="72006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CC"/>
                </a:solidFill>
                <a:latin typeface="Palatino Linotype" panose="02040502050505030304" pitchFamily="18" charset="0"/>
                <a:cs typeface="Arial" charset="0"/>
              </a:rPr>
              <a:t>GEM</a:t>
            </a:r>
          </a:p>
        </p:txBody>
      </p:sp>
      <p:sp>
        <p:nvSpPr>
          <p:cNvPr id="20" name="Text Box 47"/>
          <p:cNvSpPr txBox="1">
            <a:spLocks noChangeArrowheads="1"/>
          </p:cNvSpPr>
          <p:nvPr/>
        </p:nvSpPr>
        <p:spPr bwMode="auto">
          <a:xfrm>
            <a:off x="3989024" y="3356992"/>
            <a:ext cx="105349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CC"/>
                </a:solidFill>
                <a:latin typeface="Palatino Linotype" panose="02040502050505030304" pitchFamily="18" charset="0"/>
                <a:cs typeface="Arial" charset="0"/>
              </a:rPr>
              <a:t>THGEM</a:t>
            </a:r>
          </a:p>
        </p:txBody>
      </p:sp>
      <p:sp>
        <p:nvSpPr>
          <p:cNvPr id="21" name="Text Box 48"/>
          <p:cNvSpPr txBox="1">
            <a:spLocks noChangeArrowheads="1"/>
          </p:cNvSpPr>
          <p:nvPr/>
        </p:nvSpPr>
        <p:spPr bwMode="auto">
          <a:xfrm>
            <a:off x="5796136" y="3347700"/>
            <a:ext cx="8563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CC"/>
                </a:solidFill>
                <a:latin typeface="Palatino Linotype" panose="02040502050505030304" pitchFamily="18" charset="0"/>
                <a:cs typeface="Arial" charset="0"/>
              </a:rPr>
              <a:t>MHSP</a:t>
            </a:r>
          </a:p>
        </p:txBody>
      </p:sp>
      <p:sp>
        <p:nvSpPr>
          <p:cNvPr id="22" name="Text Box 49"/>
          <p:cNvSpPr txBox="1">
            <a:spLocks noChangeArrowheads="1"/>
          </p:cNvSpPr>
          <p:nvPr/>
        </p:nvSpPr>
        <p:spPr bwMode="auto">
          <a:xfrm>
            <a:off x="7643284" y="5502051"/>
            <a:ext cx="873957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err="1" smtClean="0">
                <a:solidFill>
                  <a:srgbClr val="0000CC"/>
                </a:solidFill>
                <a:latin typeface="Palatino Linotype" panose="02040502050505030304" pitchFamily="18" charset="0"/>
                <a:cs typeface="Arial" charset="0"/>
              </a:rPr>
              <a:t>InGrid</a:t>
            </a:r>
            <a:endParaRPr lang="en-US" dirty="0">
              <a:solidFill>
                <a:srgbClr val="0000CC"/>
              </a:solidFill>
              <a:latin typeface="Palatino Linotype" panose="02040502050505030304" pitchFamily="18" charset="0"/>
              <a:cs typeface="Arial" charset="0"/>
            </a:endParaRPr>
          </a:p>
        </p:txBody>
      </p:sp>
      <p:sp>
        <p:nvSpPr>
          <p:cNvPr id="30" name="WordArt 34"/>
          <p:cNvSpPr>
            <a:spLocks noChangeArrowheads="1" noChangeShapeType="1" noTextEdit="1"/>
          </p:cNvSpPr>
          <p:nvPr/>
        </p:nvSpPr>
        <p:spPr bwMode="auto">
          <a:xfrm>
            <a:off x="323528" y="189384"/>
            <a:ext cx="8568952" cy="34260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fr-FR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Micro-Pattern </a:t>
            </a:r>
            <a:r>
              <a:rPr lang="fr-FR" sz="2400" kern="10" dirty="0" err="1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Gaseous</a:t>
            </a:r>
            <a:r>
              <a:rPr lang="fr-FR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 Detector Technologies for Future </a:t>
            </a:r>
            <a:r>
              <a:rPr lang="fr-FR" sz="2400" kern="10" dirty="0" err="1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Physics</a:t>
            </a:r>
            <a:r>
              <a:rPr lang="fr-FR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 </a:t>
            </a:r>
            <a:r>
              <a:rPr lang="fr-FR" sz="2400" kern="10" dirty="0" err="1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Projects</a:t>
            </a:r>
            <a:endParaRPr lang="fr-FR" sz="24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000"/>
                </a:srgbClr>
              </a:solidFill>
              <a:latin typeface="Arial"/>
              <a:cs typeface="Arial"/>
            </a:endParaRPr>
          </a:p>
        </p:txBody>
      </p:sp>
      <p:pic>
        <p:nvPicPr>
          <p:cNvPr id="31" name="Picture 3" descr="uPICstrct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193680" y="3789040"/>
            <a:ext cx="1773166" cy="1656184"/>
          </a:xfrm>
          <a:prstGeom prst="rect">
            <a:avLst/>
          </a:prstGeom>
          <a:solidFill>
            <a:schemeClr val="tx1"/>
          </a:solidFill>
          <a:ln w="19050">
            <a:noFill/>
            <a:miter lim="800000"/>
            <a:headEnd/>
            <a:tailEnd/>
          </a:ln>
        </p:spPr>
      </p:pic>
      <p:sp>
        <p:nvSpPr>
          <p:cNvPr id="32" name="Text Box 46"/>
          <p:cNvSpPr txBox="1">
            <a:spLocks noChangeArrowheads="1"/>
          </p:cNvSpPr>
          <p:nvPr/>
        </p:nvSpPr>
        <p:spPr bwMode="auto">
          <a:xfrm>
            <a:off x="7724130" y="3361417"/>
            <a:ext cx="69923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err="1" smtClean="0">
                <a:solidFill>
                  <a:srgbClr val="0000CC"/>
                </a:solidFill>
                <a:latin typeface="Symbol" panose="05050102010706020507" pitchFamily="18" charset="2"/>
                <a:cs typeface="Arial" charset="0"/>
              </a:rPr>
              <a:t>m</a:t>
            </a:r>
            <a:r>
              <a:rPr lang="en-US" dirty="0" err="1" smtClean="0">
                <a:solidFill>
                  <a:srgbClr val="0000CC"/>
                </a:solidFill>
                <a:latin typeface="Palatino Linotype" panose="02040502050505030304" pitchFamily="18" charset="0"/>
                <a:cs typeface="Arial" charset="0"/>
              </a:rPr>
              <a:t>PIC</a:t>
            </a:r>
            <a:endParaRPr lang="en-US" dirty="0">
              <a:solidFill>
                <a:srgbClr val="0000CC"/>
              </a:solidFill>
              <a:latin typeface="Palatino Linotype" panose="02040502050505030304" pitchFamily="18" charset="0"/>
              <a:cs typeface="Arial" charset="0"/>
            </a:endParaRPr>
          </a:p>
        </p:txBody>
      </p:sp>
      <p:pic>
        <p:nvPicPr>
          <p:cNvPr id="33" name="Picture 8" descr="4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124531" y="699230"/>
            <a:ext cx="1235131" cy="1274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4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399319" y="1067353"/>
            <a:ext cx="2704310" cy="2210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TextBox 35"/>
          <p:cNvSpPr txBox="1"/>
          <p:nvPr/>
        </p:nvSpPr>
        <p:spPr>
          <a:xfrm>
            <a:off x="7061147" y="692696"/>
            <a:ext cx="15632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Rate Capability: </a:t>
            </a:r>
          </a:p>
          <a:p>
            <a:pPr algn="ctr"/>
            <a:r>
              <a:rPr lang="en-US" sz="14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MWPC vs MSGC</a:t>
            </a:r>
            <a:endParaRPr lang="en-US" sz="1400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2506" y="1988623"/>
            <a:ext cx="1277156" cy="1289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0523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5496" y="620688"/>
            <a:ext cx="6479129" cy="32403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Picture 2" descr="http://indico.cern.ch/conferenceDisplay.py/getLogo?confId=13208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30553"/>
            <a:ext cx="1008112" cy="662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35496" y="44624"/>
            <a:ext cx="7992888" cy="5032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5" name="WordArt 5"/>
          <p:cNvSpPr>
            <a:spLocks noChangeArrowheads="1" noChangeShapeType="1" noTextEdit="1"/>
          </p:cNvSpPr>
          <p:nvPr/>
        </p:nvSpPr>
        <p:spPr bwMode="auto">
          <a:xfrm>
            <a:off x="107504" y="133772"/>
            <a:ext cx="7848872" cy="342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u="sng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WG5:</a:t>
            </a:r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 Development of Scalable </a:t>
            </a:r>
            <a:r>
              <a:rPr lang="en-US" sz="2400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Readout System (SRS) for MPGD</a:t>
            </a:r>
            <a:endParaRPr lang="fr-FR" sz="24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000"/>
                </a:srgbClr>
              </a:solidFill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497" y="620688"/>
            <a:ext cx="32380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CC"/>
                </a:solidFill>
                <a:latin typeface="Palatino Linotype" pitchFamily="18" charset="0"/>
              </a:rPr>
              <a:t>“SRS Classic” (developed by RD51): </a:t>
            </a:r>
            <a:r>
              <a:rPr lang="en-US" sz="1600" dirty="0" smtClean="0">
                <a:solidFill>
                  <a:srgbClr val="FF0000"/>
                </a:solidFill>
                <a:latin typeface="Palatino Linotype" pitchFamily="18" charset="0"/>
              </a:rPr>
              <a:t>           </a:t>
            </a:r>
          </a:p>
          <a:p>
            <a:r>
              <a:rPr lang="en-US" sz="1400" dirty="0" smtClean="0">
                <a:solidFill>
                  <a:srgbClr val="663300"/>
                </a:solidFill>
                <a:latin typeface="Palatino Linotype" pitchFamily="18" charset="0"/>
              </a:rPr>
              <a:t> </a:t>
            </a:r>
            <a:r>
              <a:rPr lang="en-US" sz="1400" dirty="0" smtClean="0">
                <a:latin typeface="Palatino Linotype" pitchFamily="18" charset="0"/>
                <a:sym typeface="Wingdings" panose="05000000000000000000" pitchFamily="2" charset="2"/>
              </a:rPr>
              <a:t> </a:t>
            </a:r>
            <a:r>
              <a:rPr lang="en-US" sz="1400" dirty="0" smtClean="0">
                <a:latin typeface="Palatino Linotype" pitchFamily="18" charset="0"/>
              </a:rPr>
              <a:t>Produced </a:t>
            </a:r>
            <a:r>
              <a:rPr lang="en-US" sz="1400" dirty="0">
                <a:latin typeface="Palatino Linotype" pitchFamily="18" charset="0"/>
              </a:rPr>
              <a:t>by PRISMA </a:t>
            </a:r>
            <a:r>
              <a:rPr lang="en-US" sz="1400" dirty="0" smtClean="0">
                <a:latin typeface="Palatino Linotype" pitchFamily="18" charset="0"/>
              </a:rPr>
              <a:t>(Greece), </a:t>
            </a:r>
          </a:p>
          <a:p>
            <a:r>
              <a:rPr lang="en-US" sz="1400" dirty="0" smtClean="0">
                <a:latin typeface="Palatino Linotype" pitchFamily="18" charset="0"/>
              </a:rPr>
              <a:t>sold </a:t>
            </a:r>
            <a:r>
              <a:rPr lang="en-US" sz="1400" dirty="0">
                <a:latin typeface="Palatino Linotype" pitchFamily="18" charset="0"/>
              </a:rPr>
              <a:t>via </a:t>
            </a:r>
            <a:r>
              <a:rPr lang="en-US" sz="1400" dirty="0" smtClean="0">
                <a:latin typeface="Palatino Linotype" pitchFamily="18" charset="0"/>
              </a:rPr>
              <a:t>CERN store</a:t>
            </a:r>
            <a:endParaRPr lang="fr-FR" sz="1400" dirty="0">
              <a:latin typeface="Palatino Linotype" panose="0204050205050503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47154" y="620688"/>
            <a:ext cx="351307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err="1" smtClean="0">
                <a:solidFill>
                  <a:srgbClr val="0000CC"/>
                </a:solidFill>
                <a:latin typeface="Palatino Linotype" pitchFamily="18" charset="0"/>
              </a:rPr>
              <a:t>EicSys</a:t>
            </a:r>
            <a:r>
              <a:rPr lang="en-US" sz="1400" dirty="0" smtClean="0">
                <a:solidFill>
                  <a:srgbClr val="0000CC"/>
                </a:solidFill>
                <a:latin typeface="Palatino Linotype" pitchFamily="18" charset="0"/>
              </a:rPr>
              <a:t> Germany reworked </a:t>
            </a:r>
            <a:r>
              <a:rPr lang="en-US" sz="1400" dirty="0" smtClean="0">
                <a:solidFill>
                  <a:srgbClr val="FF0000"/>
                </a:solidFill>
                <a:latin typeface="Palatino Linotype" pitchFamily="18" charset="0"/>
              </a:rPr>
              <a:t>“SRS </a:t>
            </a:r>
            <a:r>
              <a:rPr lang="en-US" sz="1400" dirty="0">
                <a:solidFill>
                  <a:srgbClr val="FF0000"/>
                </a:solidFill>
                <a:latin typeface="Palatino Linotype" pitchFamily="18" charset="0"/>
              </a:rPr>
              <a:t>classic</a:t>
            </a:r>
            <a:r>
              <a:rPr lang="en-US" sz="1400" dirty="0" smtClean="0">
                <a:solidFill>
                  <a:srgbClr val="FF0000"/>
                </a:solidFill>
                <a:latin typeface="Palatino Linotype" pitchFamily="18" charset="0"/>
              </a:rPr>
              <a:t>”</a:t>
            </a:r>
          </a:p>
          <a:p>
            <a:pPr algn="ctr"/>
            <a:r>
              <a:rPr lang="en-US" sz="1400" dirty="0" smtClean="0">
                <a:solidFill>
                  <a:srgbClr val="FF0000"/>
                </a:solidFill>
                <a:latin typeface="Palatino Linotype" pitchFamily="18" charset="0"/>
              </a:rPr>
              <a:t> into ATCA </a:t>
            </a:r>
            <a:r>
              <a:rPr lang="en-US" sz="1400" dirty="0" smtClean="0">
                <a:solidFill>
                  <a:srgbClr val="663300"/>
                </a:solidFill>
                <a:latin typeface="Palatino Linotype" pitchFamily="18" charset="0"/>
                <a:sym typeface="Wingdings" panose="05000000000000000000" pitchFamily="2" charset="2"/>
              </a:rPr>
              <a:t> </a:t>
            </a:r>
            <a:r>
              <a:rPr lang="en-GB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functionally </a:t>
            </a:r>
            <a:r>
              <a:rPr lang="en-GB" sz="1400" dirty="0">
                <a:solidFill>
                  <a:srgbClr val="663300"/>
                </a:solidFill>
                <a:latin typeface="Palatino Linotype" panose="02040502050505030304" pitchFamily="18" charset="0"/>
              </a:rPr>
              <a:t>equivalent </a:t>
            </a:r>
            <a:endParaRPr lang="en-GB" sz="1400" dirty="0" smtClean="0">
              <a:solidFill>
                <a:srgbClr val="663300"/>
              </a:solidFill>
              <a:latin typeface="Palatino Linotype" panose="02040502050505030304" pitchFamily="18" charset="0"/>
            </a:endParaRPr>
          </a:p>
          <a:p>
            <a:pPr algn="ctr"/>
            <a:r>
              <a:rPr lang="en-GB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“SRS Classic” </a:t>
            </a:r>
            <a:r>
              <a:rPr lang="en-GB" sz="1400" dirty="0">
                <a:solidFill>
                  <a:srgbClr val="663300"/>
                </a:solidFill>
                <a:latin typeface="Palatino Linotype" panose="02040502050505030304" pitchFamily="18" charset="0"/>
              </a:rPr>
              <a:t>with triple channel </a:t>
            </a:r>
            <a:r>
              <a:rPr lang="en-GB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density</a:t>
            </a:r>
            <a:endParaRPr lang="en-US" sz="1400" dirty="0" smtClean="0">
              <a:solidFill>
                <a:srgbClr val="663300"/>
              </a:solidFill>
              <a:latin typeface="Palatino Linotype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952" y="1426468"/>
            <a:ext cx="6197248" cy="2290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528461" y="76470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10" name="Rectangle 9"/>
          <p:cNvSpPr/>
          <p:nvPr/>
        </p:nvSpPr>
        <p:spPr>
          <a:xfrm>
            <a:off x="6586633" y="836712"/>
            <a:ext cx="2593879" cy="2739211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GB" sz="1600" dirty="0">
                <a:solidFill>
                  <a:srgbClr val="FF0000"/>
                </a:solidFill>
                <a:latin typeface="Palatino Linotype" panose="02040502050505030304" pitchFamily="18" charset="0"/>
              </a:rPr>
              <a:t>SRS </a:t>
            </a:r>
            <a:r>
              <a:rPr lang="en-GB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IP and licence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GB" sz="1600" dirty="0">
                <a:solidFill>
                  <a:srgbClr val="FF0000"/>
                </a:solidFill>
                <a:latin typeface="Palatino Linotype" panose="02040502050505030304" pitchFamily="18" charset="0"/>
              </a:rPr>
              <a:t>h</a:t>
            </a:r>
            <a:r>
              <a:rPr lang="en-GB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as been finalized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(</a:t>
            </a:r>
            <a:r>
              <a:rPr lang="en-US" sz="1400" u="sng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KN2288/KT/PH/203A</a:t>
            </a:r>
            <a:r>
              <a:rPr lang="en-US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, </a:t>
            </a:r>
            <a:r>
              <a:rPr lang="de-DE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SRS</a:t>
            </a:r>
            <a:r>
              <a:rPr lang="en-GB" sz="1400" dirty="0">
                <a:solidFill>
                  <a:srgbClr val="0000CC"/>
                </a:solidFill>
                <a:latin typeface="Palatino Linotype" panose="02040502050505030304" pitchFamily="18" charset="0"/>
              </a:rPr>
              <a:t> </a:t>
            </a:r>
            <a:r>
              <a:rPr lang="en-GB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;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CERN  </a:t>
            </a:r>
            <a:r>
              <a:rPr lang="en-GB" sz="1400" dirty="0">
                <a:solidFill>
                  <a:srgbClr val="0000CC"/>
                </a:solidFill>
                <a:latin typeface="Palatino Linotype" panose="02040502050505030304" pitchFamily="18" charset="0"/>
              </a:rPr>
              <a:t>+ IFIN HH  Bucharest </a:t>
            </a:r>
            <a:r>
              <a:rPr lang="en-GB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+ </a:t>
            </a:r>
            <a:r>
              <a:rPr lang="en-GB" sz="1400" dirty="0">
                <a:solidFill>
                  <a:srgbClr val="0000CC"/>
                </a:solidFill>
                <a:latin typeface="Palatino Linotype" panose="02040502050505030304" pitchFamily="18" charset="0"/>
              </a:rPr>
              <a:t>UPV </a:t>
            </a:r>
            <a:r>
              <a:rPr lang="en-GB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Valencia)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GB" sz="1400" dirty="0">
              <a:solidFill>
                <a:prstClr val="black"/>
              </a:solidFill>
              <a:latin typeface="Palatino Linotype" panose="02040502050505030304" pitchFamily="18" charset="0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/>
              <a:buChar char="à"/>
            </a:pPr>
            <a:r>
              <a:rPr lang="en-GB" sz="1400" dirty="0" smtClean="0">
                <a:solidFill>
                  <a:prstClr val="black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1</a:t>
            </a:r>
            <a:r>
              <a:rPr lang="en-GB" sz="1400" baseline="30000" dirty="0" smtClean="0">
                <a:solidFill>
                  <a:prstClr val="black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st</a:t>
            </a:r>
            <a:r>
              <a:rPr lang="en-GB" sz="1400" dirty="0" smtClean="0">
                <a:solidFill>
                  <a:prstClr val="black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license taker (</a:t>
            </a:r>
            <a:r>
              <a:rPr lang="en-GB" sz="1400" dirty="0" err="1">
                <a:solidFill>
                  <a:prstClr val="black"/>
                </a:solidFill>
                <a:latin typeface="Palatino Linotype" panose="02040502050505030304" pitchFamily="18" charset="0"/>
              </a:rPr>
              <a:t>EicSys</a:t>
            </a:r>
            <a:r>
              <a:rPr lang="en-GB" sz="1400" dirty="0">
                <a:solidFill>
                  <a:prstClr val="black"/>
                </a:solidFill>
                <a:latin typeface="Palatino Linotype" panose="02040502050505030304" pitchFamily="18" charset="0"/>
              </a:rPr>
              <a:t> GmbH, </a:t>
            </a:r>
            <a:r>
              <a:rPr lang="en-GB" sz="1400" dirty="0" smtClean="0">
                <a:solidFill>
                  <a:prstClr val="black"/>
                </a:solidFill>
                <a:latin typeface="Palatino Linotype" panose="02040502050505030304" pitchFamily="18" charset="0"/>
              </a:rPr>
              <a:t>Hamburg)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/>
              <a:buChar char="à"/>
            </a:pPr>
            <a:endParaRPr lang="en-GB" sz="1400" dirty="0">
              <a:solidFill>
                <a:prstClr val="black"/>
              </a:solidFill>
              <a:latin typeface="Palatino Linotype" panose="02040502050505030304" pitchFamily="18" charset="0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/>
              <a:buChar char="à"/>
            </a:pPr>
            <a:r>
              <a:rPr lang="en-GB" sz="1400" dirty="0">
                <a:solidFill>
                  <a:prstClr val="black"/>
                </a:solidFill>
                <a:latin typeface="Palatino Linotype" panose="02040502050505030304" pitchFamily="18" charset="0"/>
              </a:rPr>
              <a:t>royalties </a:t>
            </a:r>
            <a:r>
              <a:rPr lang="en-GB" sz="1400" dirty="0" smtClean="0">
                <a:solidFill>
                  <a:prstClr val="black"/>
                </a:solidFill>
                <a:latin typeface="Palatino Linotype" panose="02040502050505030304" pitchFamily="18" charset="0"/>
              </a:rPr>
              <a:t>to </a:t>
            </a:r>
            <a:r>
              <a:rPr lang="en-GB" sz="1400" dirty="0">
                <a:solidFill>
                  <a:prstClr val="black"/>
                </a:solidFill>
                <a:latin typeface="Palatino Linotype" panose="02040502050505030304" pitchFamily="18" charset="0"/>
              </a:rPr>
              <a:t>CERN/RD51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400" dirty="0" smtClean="0">
                <a:solidFill>
                  <a:prstClr val="black"/>
                </a:solidFill>
                <a:latin typeface="Palatino Linotype" panose="02040502050505030304" pitchFamily="18" charset="0"/>
              </a:rPr>
              <a:t>     if sold outside RD51 and/or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400" dirty="0">
                <a:solidFill>
                  <a:prstClr val="black"/>
                </a:solidFill>
                <a:latin typeface="Palatino Linotype" panose="02040502050505030304" pitchFamily="18" charset="0"/>
              </a:rPr>
              <a:t> </a:t>
            </a:r>
            <a:r>
              <a:rPr lang="en-GB" sz="1400" dirty="0" smtClean="0">
                <a:solidFill>
                  <a:prstClr val="black"/>
                </a:solidFill>
                <a:latin typeface="Palatino Linotype" panose="02040502050505030304" pitchFamily="18" charset="0"/>
              </a:rPr>
              <a:t>    research domain</a:t>
            </a:r>
            <a:endParaRPr lang="en-GB" sz="1400" dirty="0">
              <a:solidFill>
                <a:prstClr val="black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8905" y="1390129"/>
            <a:ext cx="1085720" cy="8597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</p:pic>
      <p:sp>
        <p:nvSpPr>
          <p:cNvPr id="11" name="TextBox 10"/>
          <p:cNvSpPr txBox="1"/>
          <p:nvPr/>
        </p:nvSpPr>
        <p:spPr>
          <a:xfrm>
            <a:off x="158662" y="3882534"/>
            <a:ext cx="3477234" cy="338554"/>
          </a:xfrm>
          <a:prstGeom prst="rect">
            <a:avLst/>
          </a:prstGeom>
          <a:solidFill>
            <a:srgbClr val="CCFFCC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SRS Progress (May 2013- May 2014):</a:t>
            </a:r>
            <a:endParaRPr lang="fr-FR" sz="1600" dirty="0">
              <a:solidFill>
                <a:srgbClr val="0000CC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1940" y="4251866"/>
            <a:ext cx="5076564" cy="184895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</p:pic>
      <p:sp>
        <p:nvSpPr>
          <p:cNvPr id="14" name="Rectangle 13"/>
          <p:cNvSpPr/>
          <p:nvPr/>
        </p:nvSpPr>
        <p:spPr>
          <a:xfrm>
            <a:off x="4503137" y="3882534"/>
            <a:ext cx="4389343" cy="338554"/>
          </a:xfrm>
          <a:prstGeom prst="rect">
            <a:avLst/>
          </a:prstGeom>
          <a:solidFill>
            <a:srgbClr val="CCFFCC"/>
          </a:solidFill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600" dirty="0">
                <a:solidFill>
                  <a:srgbClr val="0000CC"/>
                </a:solidFill>
                <a:latin typeface="Palatino Linotype" panose="02040502050505030304" pitchFamily="18" charset="0"/>
              </a:rPr>
              <a:t>Major SRS  experiments </a:t>
            </a:r>
            <a:r>
              <a:rPr lang="en-GB" sz="16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and plans for 2014/15 </a:t>
            </a:r>
            <a:endParaRPr lang="en-GB" sz="1600" dirty="0">
              <a:solidFill>
                <a:srgbClr val="0000CC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63" y="4251867"/>
            <a:ext cx="3626641" cy="1848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288906" y="6237312"/>
            <a:ext cx="8603574" cy="553998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SRS is Very successful </a:t>
            </a:r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</a:t>
            </a:r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 to be used outside MPGD fields (</a:t>
            </a:r>
            <a:r>
              <a:rPr lang="en-US" sz="1600" dirty="0" err="1" smtClean="0">
                <a:solidFill>
                  <a:srgbClr val="FF0000"/>
                </a:solidFill>
                <a:latin typeface="Palatino Linotype" panose="02040502050505030304" pitchFamily="18" charset="0"/>
              </a:rPr>
              <a:t>e.g</a:t>
            </a:r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en-US" sz="1600" dirty="0" err="1" smtClean="0">
                <a:solidFill>
                  <a:srgbClr val="FF0000"/>
                </a:solidFill>
                <a:latin typeface="Palatino Linotype" panose="02040502050505030304" pitchFamily="18" charset="0"/>
              </a:rPr>
              <a:t>SiPM</a:t>
            </a:r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, …)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Number of SRS APV channels sold: </a:t>
            </a:r>
            <a:r>
              <a:rPr lang="en-US" sz="1400" dirty="0" smtClean="0">
                <a:latin typeface="Palatino Linotype" panose="02040502050505030304" pitchFamily="18" charset="0"/>
              </a:rPr>
              <a:t>2010- 2012- </a:t>
            </a:r>
            <a:r>
              <a:rPr lang="en-US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25k</a:t>
            </a:r>
            <a:r>
              <a:rPr lang="en-US" sz="1400" dirty="0" smtClean="0">
                <a:latin typeface="Palatino Linotype" panose="02040502050505030304" pitchFamily="18" charset="0"/>
              </a:rPr>
              <a:t>; 2012-2013 – </a:t>
            </a:r>
            <a:r>
              <a:rPr lang="en-US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50k</a:t>
            </a:r>
            <a:r>
              <a:rPr lang="en-US" sz="1400" dirty="0" smtClean="0">
                <a:latin typeface="Palatino Linotype" panose="02040502050505030304" pitchFamily="18" charset="0"/>
              </a:rPr>
              <a:t>; 2013-2014 – </a:t>
            </a:r>
            <a:r>
              <a:rPr lang="en-US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60k</a:t>
            </a:r>
            <a:r>
              <a:rPr lang="en-US" sz="1400" dirty="0" smtClean="0">
                <a:latin typeface="Palatino Linotype" panose="02040502050505030304" pitchFamily="18" charset="0"/>
              </a:rPr>
              <a:t>; 2014-2015 – </a:t>
            </a:r>
            <a:r>
              <a:rPr lang="en-US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130k</a:t>
            </a:r>
          </a:p>
        </p:txBody>
      </p:sp>
      <p:sp>
        <p:nvSpPr>
          <p:cNvPr id="19" name="Oval 18"/>
          <p:cNvSpPr/>
          <p:nvPr/>
        </p:nvSpPr>
        <p:spPr>
          <a:xfrm>
            <a:off x="2843808" y="5661248"/>
            <a:ext cx="864096" cy="43957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0481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/>
        </p:nvSpPr>
        <p:spPr>
          <a:xfrm>
            <a:off x="35496" y="4787279"/>
            <a:ext cx="3744416" cy="20260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7" name="Picture 16" descr="http://indico.cern.ch/conferenceDisplay.py/getLogo?confId=13208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30553"/>
            <a:ext cx="1008112" cy="662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4"/>
          <p:cNvSpPr>
            <a:spLocks noChangeArrowheads="1"/>
          </p:cNvSpPr>
          <p:nvPr/>
        </p:nvSpPr>
        <p:spPr bwMode="auto">
          <a:xfrm>
            <a:off x="35496" y="44624"/>
            <a:ext cx="7992888" cy="5032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9" name="WordArt 5"/>
          <p:cNvSpPr>
            <a:spLocks noChangeArrowheads="1" noChangeShapeType="1" noTextEdit="1"/>
          </p:cNvSpPr>
          <p:nvPr/>
        </p:nvSpPr>
        <p:spPr bwMode="auto">
          <a:xfrm>
            <a:off x="107504" y="133772"/>
            <a:ext cx="7848872" cy="342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u="sng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WG5:</a:t>
            </a:r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 Development of Scalable </a:t>
            </a:r>
            <a:r>
              <a:rPr lang="en-US" sz="2400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Readout System (SRS) for MPGD</a:t>
            </a:r>
            <a:endParaRPr lang="fr-FR" sz="24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000"/>
                </a:srgbClr>
              </a:solidFill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5496" y="692696"/>
            <a:ext cx="3888432" cy="16619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600" u="sng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Synergy between RD51 &amp; ATLAS NSW: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GB" sz="1600" u="sng" dirty="0" smtClean="0">
              <a:solidFill>
                <a:prstClr val="black"/>
              </a:solidFill>
              <a:latin typeface="Palatino Linotype" panose="02040502050505030304" pitchFamily="18" charset="0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GB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Design of 128 –channel hybrid plug-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compatible with 128 channel APV hybrid</a:t>
            </a:r>
          </a:p>
          <a:p>
            <a:r>
              <a:rPr lang="en-GB" sz="1400" dirty="0">
                <a:solidFill>
                  <a:prstClr val="black"/>
                </a:solidFill>
                <a:latin typeface="Palatino Linotype" panose="02040502050505030304" pitchFamily="18" charset="0"/>
              </a:rPr>
              <a:t> </a:t>
            </a:r>
            <a:r>
              <a:rPr lang="en-GB" sz="1400" dirty="0" smtClean="0">
                <a:solidFill>
                  <a:prstClr val="black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 </a:t>
            </a:r>
            <a:r>
              <a:rPr lang="en-GB" sz="1400" dirty="0" smtClean="0">
                <a:latin typeface="Palatino Linotype" panose="02040502050505030304" pitchFamily="18" charset="0"/>
              </a:rPr>
              <a:t>VMM </a:t>
            </a:r>
            <a:r>
              <a:rPr lang="en-GB" sz="1400" dirty="0">
                <a:latin typeface="Palatino Linotype" panose="02040502050505030304" pitchFamily="18" charset="0"/>
              </a:rPr>
              <a:t>is the new, 64 channel, </a:t>
            </a:r>
            <a:r>
              <a:rPr lang="en-GB" sz="1400" dirty="0" smtClean="0">
                <a:latin typeface="Palatino Linotype" panose="02040502050505030304" pitchFamily="18" charset="0"/>
              </a:rPr>
              <a:t>digital </a:t>
            </a:r>
            <a:r>
              <a:rPr lang="en-GB" sz="1400" dirty="0" err="1" smtClean="0">
                <a:latin typeface="Palatino Linotype" panose="02040502050505030304" pitchFamily="18" charset="0"/>
              </a:rPr>
              <a:t>readoutchip</a:t>
            </a:r>
            <a:r>
              <a:rPr lang="en-GB" sz="1400" dirty="0" smtClean="0">
                <a:latin typeface="Palatino Linotype" panose="02040502050505030304" pitchFamily="18" charset="0"/>
              </a:rPr>
              <a:t> </a:t>
            </a:r>
            <a:r>
              <a:rPr lang="en-GB" sz="1400" dirty="0">
                <a:latin typeface="Palatino Linotype" panose="02040502050505030304" pitchFamily="18" charset="0"/>
              </a:rPr>
              <a:t>with Z-suppression </a:t>
            </a:r>
            <a:r>
              <a:rPr lang="en-GB" sz="1400" dirty="0" smtClean="0">
                <a:latin typeface="Palatino Linotype" panose="02040502050505030304" pitchFamily="18" charset="0"/>
              </a:rPr>
              <a:t>(RD51 baseline </a:t>
            </a:r>
            <a:r>
              <a:rPr lang="en-GB" sz="1400" dirty="0">
                <a:latin typeface="Palatino Linotype" panose="02040502050505030304" pitchFamily="18" charset="0"/>
              </a:rPr>
              <a:t>RD51</a:t>
            </a:r>
            <a:r>
              <a:rPr lang="en-GB" sz="1400" dirty="0" smtClean="0">
                <a:latin typeface="Palatino Linotype" panose="02040502050505030304" pitchFamily="18" charset="0"/>
              </a:rPr>
              <a:t>)</a:t>
            </a:r>
            <a:endParaRPr lang="fr-FR" sz="1400" dirty="0">
              <a:latin typeface="Palatino Linotype" panose="02040502050505030304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1940" y="620688"/>
            <a:ext cx="2628292" cy="1901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5" descr="C:\Hans\R&amp;D\rd51\WG52\Production files SRS\hybrids\VMM2 hybrid\VMMroutin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620688"/>
            <a:ext cx="2376264" cy="1901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3779912" y="4295998"/>
            <a:ext cx="1614545" cy="1077218"/>
          </a:xfrm>
          <a:prstGeom prst="rect">
            <a:avLst/>
          </a:prstGeom>
          <a:solidFill>
            <a:srgbClr val="FFFFCC"/>
          </a:solidFill>
          <a:ln>
            <a:solidFill>
              <a:srgbClr val="FFFFCC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RD51: Towards</a:t>
            </a:r>
          </a:p>
          <a:p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complete  SRS-</a:t>
            </a:r>
          </a:p>
          <a:p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Lab equipment </a:t>
            </a:r>
          </a:p>
          <a:p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for MPGDs</a:t>
            </a:r>
            <a:endParaRPr lang="fr-FR" sz="1600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28" name="Picture 7" descr="C:\Hans\R&amp;D\RD51\WG52\Production files SRS\MPGD detectors\Quad Preamp\Photos\Quad preamp on MM small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949006"/>
            <a:ext cx="1944216" cy="1792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35496" y="4797152"/>
            <a:ext cx="3725700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QUAD MPGD signal amplifier 2 GHz, 25dB </a:t>
            </a:r>
            <a:endParaRPr lang="en-GB" sz="1400" dirty="0">
              <a:solidFill>
                <a:srgbClr val="0000CC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015717" y="5157192"/>
            <a:ext cx="17641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200" dirty="0" smtClean="0">
                <a:solidFill>
                  <a:prstClr val="black"/>
                </a:solidFill>
                <a:latin typeface="Palatino Linotype" panose="02040502050505030304" pitchFamily="18" charset="0"/>
              </a:rPr>
              <a:t>One prototypes built: tested  on </a:t>
            </a:r>
            <a:r>
              <a:rPr lang="en-GB" sz="1200" dirty="0" err="1" smtClean="0">
                <a:solidFill>
                  <a:prstClr val="black"/>
                </a:solidFill>
                <a:latin typeface="Palatino Linotype" panose="02040502050505030304" pitchFamily="18" charset="0"/>
              </a:rPr>
              <a:t>MicroMega</a:t>
            </a:r>
            <a:endParaRPr lang="en-GB" sz="1200" dirty="0" smtClean="0">
              <a:solidFill>
                <a:prstClr val="black"/>
              </a:solidFill>
              <a:latin typeface="Palatino Linotype" panose="02040502050505030304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200" dirty="0" smtClean="0">
                <a:solidFill>
                  <a:prstClr val="black"/>
                </a:solidFill>
                <a:latin typeface="Palatino Linotype" panose="02040502050505030304" pitchFamily="18" charset="0"/>
              </a:rPr>
              <a:t>1 channel works OK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200" dirty="0" smtClean="0">
                <a:solidFill>
                  <a:prstClr val="black"/>
                </a:solidFill>
                <a:latin typeface="Palatino Linotype" panose="02040502050505030304" pitchFamily="18" charset="0"/>
              </a:rPr>
              <a:t>3 channels have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200" dirty="0" smtClean="0">
                <a:solidFill>
                  <a:prstClr val="black"/>
                </a:solidFill>
                <a:latin typeface="Palatino Linotype" panose="02040502050505030304" pitchFamily="18" charset="0"/>
              </a:rPr>
              <a:t>ringing problem .</a:t>
            </a:r>
            <a:r>
              <a:rPr lang="en-GB" sz="1200" dirty="0">
                <a:solidFill>
                  <a:prstClr val="black"/>
                </a:solidFill>
                <a:latin typeface="Palatino Linotype" panose="02040502050505030304" pitchFamily="18" charset="0"/>
              </a:rPr>
              <a:t> </a:t>
            </a:r>
            <a:r>
              <a:rPr lang="en-GB" sz="1200" dirty="0" smtClean="0">
                <a:solidFill>
                  <a:prstClr val="black"/>
                </a:solidFill>
                <a:latin typeface="Palatino Linotype" panose="02040502050505030304" pitchFamily="18" charset="0"/>
              </a:rPr>
              <a:t>New version: Improvement of shielding, new 50 OHM  PCB</a:t>
            </a:r>
            <a:endParaRPr lang="en-GB" sz="1200" dirty="0">
              <a:solidFill>
                <a:prstClr val="black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35496" y="2636912"/>
            <a:ext cx="3744416" cy="20260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Rectangle 33"/>
          <p:cNvSpPr/>
          <p:nvPr/>
        </p:nvSpPr>
        <p:spPr>
          <a:xfrm>
            <a:off x="5436096" y="2636912"/>
            <a:ext cx="3744416" cy="20260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Rectangle 34"/>
          <p:cNvSpPr/>
          <p:nvPr/>
        </p:nvSpPr>
        <p:spPr>
          <a:xfrm>
            <a:off x="5436096" y="4831903"/>
            <a:ext cx="3744416" cy="20260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6" name="Picture 2" descr="C:\Hans\R&amp;D\RD51\WG52\Production files SRS\SRS service boxes\AVD box\photos\AVD box closed 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16" y="3107095"/>
            <a:ext cx="1922796" cy="1575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/>
          <p:cNvSpPr txBox="1"/>
          <p:nvPr/>
        </p:nvSpPr>
        <p:spPr>
          <a:xfrm>
            <a:off x="2015717" y="2980691"/>
            <a:ext cx="176419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200" dirty="0" smtClean="0">
                <a:solidFill>
                  <a:prstClr val="black"/>
                </a:solidFill>
                <a:latin typeface="Palatino Linotype" panose="02040502050505030304" pitchFamily="18" charset="0"/>
              </a:rPr>
              <a:t>Several prototypes built: tested OK  with triple GEM incl. readout of GEM foil voltages via SRS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200" dirty="0" smtClean="0">
                <a:solidFill>
                  <a:prstClr val="black"/>
                </a:solidFill>
                <a:latin typeface="Palatino Linotype" panose="02040502050505030304" pitchFamily="18" charset="0"/>
              </a:rPr>
              <a:t>New version: continued operation </a:t>
            </a:r>
            <a:r>
              <a:rPr lang="en-GB" sz="1200" dirty="0" err="1" smtClean="0">
                <a:solidFill>
                  <a:prstClr val="black"/>
                </a:solidFill>
                <a:latin typeface="Palatino Linotype" panose="02040502050505030304" pitchFamily="18" charset="0"/>
              </a:rPr>
              <a:t>withshort</a:t>
            </a:r>
            <a:r>
              <a:rPr lang="en-GB" sz="1200" dirty="0" smtClean="0">
                <a:solidFill>
                  <a:prstClr val="black"/>
                </a:solidFill>
                <a:latin typeface="Palatino Linotype" panose="02040502050505030304" pitchFamily="18" charset="0"/>
              </a:rPr>
              <a:t> circuit on one GEM foil sector</a:t>
            </a:r>
            <a:endParaRPr lang="en-GB" sz="1200" dirty="0">
              <a:solidFill>
                <a:prstClr val="black"/>
              </a:solidFill>
              <a:latin typeface="Palatino Linotype" panose="02040502050505030304" pitchFamily="18" charset="0"/>
            </a:endParaRPr>
          </a:p>
        </p:txBody>
      </p:sp>
      <p:cxnSp>
        <p:nvCxnSpPr>
          <p:cNvPr id="9217" name="Straight Arrow Connector 9216"/>
          <p:cNvCxnSpPr/>
          <p:nvPr/>
        </p:nvCxnSpPr>
        <p:spPr>
          <a:xfrm flipH="1" flipV="1">
            <a:off x="3635896" y="3649961"/>
            <a:ext cx="288032" cy="646037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V="1">
            <a:off x="5273352" y="3573016"/>
            <a:ext cx="234752" cy="722983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25" name="Rectangle 9224"/>
          <p:cNvSpPr/>
          <p:nvPr/>
        </p:nvSpPr>
        <p:spPr>
          <a:xfrm>
            <a:off x="363204" y="2713663"/>
            <a:ext cx="320068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400" dirty="0">
                <a:solidFill>
                  <a:srgbClr val="0000CC"/>
                </a:solidFill>
                <a:latin typeface="Palatino Linotype" panose="02040502050505030304" pitchFamily="18" charset="0"/>
              </a:rPr>
              <a:t>AVD active Voltage Divider for GEMs</a:t>
            </a:r>
          </a:p>
        </p:txBody>
      </p:sp>
      <p:cxnSp>
        <p:nvCxnSpPr>
          <p:cNvPr id="53" name="Straight Arrow Connector 52"/>
          <p:cNvCxnSpPr/>
          <p:nvPr/>
        </p:nvCxnSpPr>
        <p:spPr>
          <a:xfrm>
            <a:off x="5275276" y="5419764"/>
            <a:ext cx="232828" cy="52225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 flipH="1">
            <a:off x="3635896" y="5367791"/>
            <a:ext cx="368424" cy="574231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36" name="Rectangle 9235"/>
          <p:cNvSpPr/>
          <p:nvPr/>
        </p:nvSpPr>
        <p:spPr>
          <a:xfrm>
            <a:off x="5685039" y="2636912"/>
            <a:ext cx="324653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400" dirty="0">
                <a:solidFill>
                  <a:srgbClr val="0000CC"/>
                </a:solidFill>
                <a:latin typeface="Palatino Linotype" panose="02040502050505030304" pitchFamily="18" charset="0"/>
              </a:rPr>
              <a:t>Trigger pickup box  for MPGD meshes</a:t>
            </a:r>
          </a:p>
        </p:txBody>
      </p:sp>
      <p:sp>
        <p:nvSpPr>
          <p:cNvPr id="9237" name="Rectangle 9236"/>
          <p:cNvSpPr/>
          <p:nvPr/>
        </p:nvSpPr>
        <p:spPr>
          <a:xfrm>
            <a:off x="6000093" y="4849415"/>
            <a:ext cx="261642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400" dirty="0" err="1">
                <a:solidFill>
                  <a:srgbClr val="0000CC"/>
                </a:solidFill>
                <a:latin typeface="Palatino Linotype" panose="02040502050505030304" pitchFamily="18" charset="0"/>
              </a:rPr>
              <a:t>Femto</a:t>
            </a:r>
            <a:r>
              <a:rPr lang="en-GB" sz="1400" dirty="0">
                <a:solidFill>
                  <a:srgbClr val="0000CC"/>
                </a:solidFill>
                <a:latin typeface="Palatino Linotype" panose="02040502050505030304" pitchFamily="18" charset="0"/>
              </a:rPr>
              <a:t>-ampere measuring box </a:t>
            </a:r>
          </a:p>
        </p:txBody>
      </p:sp>
      <p:pic>
        <p:nvPicPr>
          <p:cNvPr id="62" name="Picture 4" descr="C:\Hans\R&amp;D\RD51\WG52\Production files SRS\Trigger Pickup box\Photo\Trigger Box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953206"/>
            <a:ext cx="1845887" cy="1555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" name="TextBox 63"/>
          <p:cNvSpPr txBox="1"/>
          <p:nvPr/>
        </p:nvSpPr>
        <p:spPr>
          <a:xfrm>
            <a:off x="7452320" y="2996952"/>
            <a:ext cx="14868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200" dirty="0" smtClean="0">
                <a:solidFill>
                  <a:prstClr val="black"/>
                </a:solidFill>
                <a:latin typeface="Palatino Linotype" panose="02040502050505030304" pitchFamily="18" charset="0"/>
              </a:rPr>
              <a:t>5 TP  boxes  built and  are used. Integrate  HV filter and charge sensitive preamplifiers </a:t>
            </a:r>
          </a:p>
        </p:txBody>
      </p:sp>
      <p:pic>
        <p:nvPicPr>
          <p:cNvPr id="66" name="Picture 3" descr="C:\Hans\R&amp;D\RD51\WG52\Production files SRS\SRS service boxes\Femto box\photos\Femtobox Proto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9274" y="5207238"/>
            <a:ext cx="1963546" cy="1606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TextBox 66"/>
          <p:cNvSpPr txBox="1"/>
          <p:nvPr/>
        </p:nvSpPr>
        <p:spPr>
          <a:xfrm>
            <a:off x="7353991" y="5171107"/>
            <a:ext cx="189852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200" dirty="0" smtClean="0">
                <a:solidFill>
                  <a:prstClr val="black"/>
                </a:solidFill>
                <a:latin typeface="Palatino Linotype" panose="02040502050505030304" pitchFamily="18" charset="0"/>
              </a:rPr>
              <a:t>Several FEMTO built:  sensitivity from 10 </a:t>
            </a:r>
            <a:r>
              <a:rPr lang="en-GB" sz="1200" dirty="0" err="1" smtClean="0">
                <a:solidFill>
                  <a:prstClr val="black"/>
                </a:solidFill>
                <a:latin typeface="Palatino Linotype" panose="02040502050505030304" pitchFamily="18" charset="0"/>
              </a:rPr>
              <a:t>fA</a:t>
            </a:r>
            <a:r>
              <a:rPr lang="en-GB" sz="1200" dirty="0" smtClean="0">
                <a:solidFill>
                  <a:prstClr val="black"/>
                </a:solidFill>
                <a:latin typeface="Palatino Linotype" panose="02040502050505030304" pitchFamily="18" charset="0"/>
              </a:rPr>
              <a:t> – to 1 </a:t>
            </a:r>
            <a:r>
              <a:rPr lang="en-GB" sz="1200" dirty="0" err="1" smtClean="0">
                <a:solidFill>
                  <a:prstClr val="black"/>
                </a:solidFill>
                <a:latin typeface="Palatino Linotype" panose="02040502050505030304" pitchFamily="18" charset="0"/>
              </a:rPr>
              <a:t>uA</a:t>
            </a:r>
            <a:r>
              <a:rPr lang="en-GB" sz="1200" dirty="0" smtClean="0">
                <a:solidFill>
                  <a:prstClr val="black"/>
                </a:solidFill>
                <a:latin typeface="Palatino Linotype" panose="02040502050505030304" pitchFamily="18" charset="0"/>
              </a:rPr>
              <a:t>. Tested Ok with  MPGD detector pickup.  New version: larger analogue display, </a:t>
            </a:r>
            <a:r>
              <a:rPr lang="en-GB" sz="1200" dirty="0" err="1" smtClean="0">
                <a:solidFill>
                  <a:prstClr val="black"/>
                </a:solidFill>
                <a:latin typeface="Palatino Linotype" panose="02040502050505030304" pitchFamily="18" charset="0"/>
              </a:rPr>
              <a:t>triax</a:t>
            </a:r>
            <a:r>
              <a:rPr lang="en-GB" sz="1200" dirty="0" smtClean="0">
                <a:solidFill>
                  <a:prstClr val="black"/>
                </a:solidFill>
                <a:latin typeface="Palatino Linotype" panose="02040502050505030304" pitchFamily="18" charset="0"/>
              </a:rPr>
              <a:t>  input connect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200" dirty="0" smtClean="0">
                <a:solidFill>
                  <a:prstClr val="black"/>
                </a:solidFill>
                <a:latin typeface="Palatino Linotype" panose="02040502050505030304" pitchFamily="18" charset="0"/>
              </a:rPr>
              <a:t>Oscilloscope 50 Ohm output</a:t>
            </a:r>
            <a:endParaRPr lang="en-GB" sz="1200" dirty="0">
              <a:solidFill>
                <a:prstClr val="black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2616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indico.cern.ch/conferenceDisplay.py/getLogo?confId=13208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30553"/>
            <a:ext cx="1008112" cy="662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959072" y="44624"/>
            <a:ext cx="6349232" cy="5032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5" name="WordArt 5"/>
          <p:cNvSpPr>
            <a:spLocks noChangeArrowheads="1" noChangeShapeType="1" noTextEdit="1"/>
          </p:cNvSpPr>
          <p:nvPr/>
        </p:nvSpPr>
        <p:spPr bwMode="auto">
          <a:xfrm>
            <a:off x="1475656" y="133772"/>
            <a:ext cx="5472608" cy="342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u="sng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WG6:</a:t>
            </a:r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 RD51 – MPGD Production at CERN</a:t>
            </a:r>
            <a:endParaRPr lang="fr-FR" sz="24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000"/>
                </a:srgbClr>
              </a:solidFill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5496" y="548680"/>
            <a:ext cx="925251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defTabSz="1279525">
              <a:buFont typeface="Wingdings" panose="05000000000000000000" pitchFamily="2" charset="2"/>
              <a:buChar char="v"/>
            </a:pPr>
            <a:r>
              <a:rPr lang="en-US" sz="1600" dirty="0" smtClean="0">
                <a:latin typeface="Palatino Linotype" panose="02040502050505030304" pitchFamily="18" charset="0"/>
              </a:rPr>
              <a:t>Currently</a:t>
            </a:r>
            <a:r>
              <a:rPr lang="en-US" sz="1600" dirty="0">
                <a:solidFill>
                  <a:srgbClr val="663300"/>
                </a:solidFill>
                <a:latin typeface="Palatino Linotype" panose="02040502050505030304" pitchFamily="18" charset="0"/>
              </a:rPr>
              <a:t> </a:t>
            </a:r>
            <a:r>
              <a:rPr lang="en-US" sz="16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CERN-MPGD </a:t>
            </a:r>
            <a:r>
              <a:rPr lang="en-US" sz="1600" dirty="0">
                <a:solidFill>
                  <a:srgbClr val="663300"/>
                </a:solidFill>
                <a:latin typeface="Palatino Linotype" panose="02040502050505030304" pitchFamily="18" charset="0"/>
              </a:rPr>
              <a:t>workshop is </a:t>
            </a:r>
            <a:r>
              <a:rPr lang="en-US" sz="16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the UNIQUE </a:t>
            </a:r>
            <a:r>
              <a:rPr lang="en-US" sz="1600" dirty="0">
                <a:solidFill>
                  <a:srgbClr val="663300"/>
                </a:solidFill>
                <a:latin typeface="Palatino Linotype" panose="02040502050505030304" pitchFamily="18" charset="0"/>
              </a:rPr>
              <a:t>MPGD production facility </a:t>
            </a:r>
            <a:r>
              <a:rPr lang="en-US" sz="1600" dirty="0">
                <a:latin typeface="Palatino Linotype" panose="02040502050505030304" pitchFamily="18" charset="0"/>
              </a:rPr>
              <a:t>(generic R&amp;D, </a:t>
            </a:r>
          </a:p>
          <a:p>
            <a:pPr defTabSz="1279525"/>
            <a:r>
              <a:rPr lang="en-US" sz="1600" dirty="0" smtClean="0">
                <a:latin typeface="Palatino Linotype" panose="02040502050505030304" pitchFamily="18" charset="0"/>
              </a:rPr>
              <a:t>detector </a:t>
            </a:r>
            <a:r>
              <a:rPr lang="en-US" sz="1600" dirty="0">
                <a:latin typeface="Palatino Linotype" panose="02040502050505030304" pitchFamily="18" charset="0"/>
              </a:rPr>
              <a:t>components production, </a:t>
            </a:r>
            <a:r>
              <a:rPr lang="en-US" sz="1600" dirty="0" smtClean="0">
                <a:latin typeface="Palatino Linotype" panose="02040502050505030304" pitchFamily="18" charset="0"/>
              </a:rPr>
              <a:t>quality </a:t>
            </a:r>
            <a:r>
              <a:rPr lang="en-US" sz="1600" dirty="0">
                <a:latin typeface="Palatino Linotype" panose="02040502050505030304" pitchFamily="18" charset="0"/>
              </a:rPr>
              <a:t>control) </a:t>
            </a:r>
            <a:endParaRPr lang="fr-FR" sz="1600" dirty="0">
              <a:latin typeface="Palatino Linotype" panose="0204050205050503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1" y="1226895"/>
            <a:ext cx="9144001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85750" indent="-285750" defTabSz="1279525">
              <a:buFont typeface="Wingdings" panose="05000000000000000000" pitchFamily="2" charset="2"/>
              <a:buChar char="v"/>
            </a:pPr>
            <a:r>
              <a:rPr lang="en-US" sz="1600" dirty="0">
                <a:solidFill>
                  <a:srgbClr val="0000CC"/>
                </a:solidFill>
                <a:latin typeface="Palatino Linotype" panose="02040502050505030304" pitchFamily="18" charset="0"/>
              </a:rPr>
              <a:t>Upgrade of the </a:t>
            </a:r>
            <a:r>
              <a:rPr lang="en-US" sz="16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workshop equipment approved by </a:t>
            </a:r>
            <a:r>
              <a:rPr lang="en-US" sz="1600" dirty="0">
                <a:solidFill>
                  <a:srgbClr val="0000CC"/>
                </a:solidFill>
                <a:latin typeface="Palatino Linotype" panose="02040502050505030304" pitchFamily="18" charset="0"/>
              </a:rPr>
              <a:t>CERN management (Nov. 2009</a:t>
            </a:r>
            <a:r>
              <a:rPr lang="en-US" sz="16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) </a:t>
            </a:r>
            <a:r>
              <a:rPr lang="en-US" sz="1600" dirty="0" smtClean="0">
                <a:solidFill>
                  <a:srgbClr val="0000CC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</a:t>
            </a:r>
          </a:p>
          <a:p>
            <a:pPr algn="ctr" defTabSz="1279525"/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installation </a:t>
            </a:r>
            <a:r>
              <a:rPr lang="en-US" sz="1600" dirty="0">
                <a:solidFill>
                  <a:srgbClr val="FF0000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of the new infrastructure </a:t>
            </a:r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(to </a:t>
            </a:r>
            <a:r>
              <a:rPr lang="en-US" sz="1600" dirty="0">
                <a:solidFill>
                  <a:srgbClr val="FF0000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fabricate 2x1m</a:t>
            </a:r>
            <a:r>
              <a:rPr lang="en-US" sz="1600" baseline="30000" dirty="0">
                <a:solidFill>
                  <a:srgbClr val="FF0000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2</a:t>
            </a:r>
            <a:r>
              <a:rPr lang="en-US" sz="1600" dirty="0">
                <a:solidFill>
                  <a:srgbClr val="FF0000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Bulk MM &amp;</a:t>
            </a:r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1600" dirty="0">
                <a:solidFill>
                  <a:srgbClr val="FF0000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2x0.5m</a:t>
            </a:r>
            <a:r>
              <a:rPr lang="en-US" sz="1600" baseline="30000" dirty="0">
                <a:solidFill>
                  <a:srgbClr val="FF0000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2</a:t>
            </a:r>
            <a:r>
              <a:rPr lang="en-US" sz="1600" dirty="0">
                <a:solidFill>
                  <a:srgbClr val="FF0000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GEM) COMPLETED </a:t>
            </a:r>
            <a:r>
              <a:rPr lang="en-US" sz="16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 </a:t>
            </a:r>
            <a:endParaRPr lang="en-US" sz="1600" dirty="0">
              <a:solidFill>
                <a:srgbClr val="663300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6" y="1842448"/>
            <a:ext cx="3788243" cy="2954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624" y="4809120"/>
            <a:ext cx="2607406" cy="20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-1" y="5643825"/>
            <a:ext cx="2316607" cy="116955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srgbClr val="006600"/>
                </a:solidFill>
                <a:latin typeface="Palatino Linotype" panose="02040502050505030304" pitchFamily="18" charset="0"/>
              </a:rPr>
              <a:t>Construction of the new workshop’s building:</a:t>
            </a:r>
          </a:p>
          <a:p>
            <a:endParaRPr lang="en-GB" sz="1400" dirty="0" smtClean="0">
              <a:solidFill>
                <a:srgbClr val="006600"/>
              </a:solidFill>
              <a:latin typeface="Palatino Linotype" panose="02040502050505030304" pitchFamily="18" charset="0"/>
            </a:endParaRPr>
          </a:p>
          <a:p>
            <a:r>
              <a:rPr lang="en-GB" sz="1400" dirty="0" smtClean="0">
                <a:solidFill>
                  <a:srgbClr val="006600"/>
                </a:solidFill>
                <a:latin typeface="Palatino Linotype" panose="02040502050505030304" pitchFamily="18" charset="0"/>
              </a:rPr>
              <a:t>Start : beginning 2012</a:t>
            </a:r>
            <a:endParaRPr lang="en-GB" sz="1400" dirty="0">
              <a:solidFill>
                <a:srgbClr val="006600"/>
              </a:solidFill>
              <a:latin typeface="Palatino Linotype" panose="02040502050505030304" pitchFamily="18" charset="0"/>
            </a:endParaRPr>
          </a:p>
          <a:p>
            <a:r>
              <a:rPr lang="en-GB" sz="1400" dirty="0" smtClean="0">
                <a:solidFill>
                  <a:srgbClr val="006600"/>
                </a:solidFill>
                <a:latin typeface="Palatino Linotype" panose="02040502050505030304" pitchFamily="18" charset="0"/>
              </a:rPr>
              <a:t>Completion: mid of 2015</a:t>
            </a:r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4067944" y="1988840"/>
            <a:ext cx="5040560" cy="4708981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defRPr/>
            </a:pPr>
            <a:r>
              <a:rPr lang="en-US" sz="1400" u="sng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MPGD Projects using new equipment (detector size):</a:t>
            </a:r>
            <a:endParaRPr lang="en-US" sz="1600" b="1" u="sng" dirty="0" smtClean="0">
              <a:solidFill>
                <a:schemeClr val="tx2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SBS tracker		GEM  - 600 x 500 mm</a:t>
            </a:r>
            <a:r>
              <a:rPr lang="en-US" sz="1400" baseline="300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2</a:t>
            </a: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ALICE TPC upgrade	GEM  - 600 </a:t>
            </a:r>
            <a:r>
              <a:rPr lang="en-US" sz="1400" dirty="0">
                <a:solidFill>
                  <a:srgbClr val="663300"/>
                </a:solidFill>
                <a:latin typeface="Palatino Linotype" panose="02040502050505030304" pitchFamily="18" charset="0"/>
              </a:rPr>
              <a:t>x 400 </a:t>
            </a:r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mm</a:t>
            </a:r>
            <a:r>
              <a:rPr lang="en-US" sz="1400" baseline="300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2</a:t>
            </a:r>
            <a:endParaRPr lang="en-US" sz="1400" dirty="0" smtClean="0">
              <a:solidFill>
                <a:srgbClr val="663300"/>
              </a:solidFill>
              <a:latin typeface="Palatino Linotype" panose="0204050205050503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CMS </a:t>
            </a:r>
            <a:r>
              <a:rPr lang="en-US" sz="1400" dirty="0" err="1" smtClean="0">
                <a:solidFill>
                  <a:srgbClr val="663300"/>
                </a:solidFill>
                <a:latin typeface="Palatino Linotype" panose="02040502050505030304" pitchFamily="18" charset="0"/>
              </a:rPr>
              <a:t>muon</a:t>
            </a:r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		GEM  - 1.2m x 450mm</a:t>
            </a: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ATLAS NSW </a:t>
            </a:r>
            <a:r>
              <a:rPr lang="en-US" sz="1400" dirty="0" err="1" smtClean="0">
                <a:solidFill>
                  <a:srgbClr val="663300"/>
                </a:solidFill>
                <a:latin typeface="Palatino Linotype" panose="02040502050505030304" pitchFamily="18" charset="0"/>
              </a:rPr>
              <a:t>muon</a:t>
            </a:r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	MM    - 2m x 1m</a:t>
            </a: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COMPASS </a:t>
            </a:r>
            <a:r>
              <a:rPr lang="en-US" sz="1400" dirty="0" err="1" smtClean="0">
                <a:solidFill>
                  <a:srgbClr val="663300"/>
                </a:solidFill>
                <a:latin typeface="Palatino Linotype" panose="02040502050505030304" pitchFamily="18" charset="0"/>
              </a:rPr>
              <a:t>Micromegas</a:t>
            </a:r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	GEM/MM - 500x 500mm</a:t>
            </a:r>
            <a:r>
              <a:rPr lang="en-US" sz="1400" baseline="300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2</a:t>
            </a:r>
            <a:endParaRPr lang="en-US" sz="1400" dirty="0" smtClean="0">
              <a:solidFill>
                <a:srgbClr val="663300"/>
              </a:solidFill>
              <a:latin typeface="Palatino Linotype" panose="0204050205050503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BESIII			GEM  - 600 </a:t>
            </a:r>
            <a:r>
              <a:rPr lang="en-US" sz="1400" dirty="0">
                <a:solidFill>
                  <a:srgbClr val="663300"/>
                </a:solidFill>
                <a:latin typeface="Palatino Linotype" panose="02040502050505030304" pitchFamily="18" charset="0"/>
              </a:rPr>
              <a:t>x 400 </a:t>
            </a:r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mm</a:t>
            </a:r>
            <a:r>
              <a:rPr lang="en-US" sz="1400" baseline="300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2</a:t>
            </a:r>
            <a:endParaRPr lang="en-US" sz="1400" dirty="0" smtClean="0">
              <a:solidFill>
                <a:srgbClr val="663300"/>
              </a:solidFill>
              <a:latin typeface="Palatino Linotype" panose="0204050205050503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KLOE			GEM  - 700 </a:t>
            </a:r>
            <a:r>
              <a:rPr lang="en-US" sz="1400" dirty="0">
                <a:solidFill>
                  <a:srgbClr val="663300"/>
                </a:solidFill>
                <a:latin typeface="Palatino Linotype" panose="02040502050505030304" pitchFamily="18" charset="0"/>
              </a:rPr>
              <a:t>x 400 </a:t>
            </a:r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mm</a:t>
            </a:r>
            <a:r>
              <a:rPr lang="en-US" sz="1400" baseline="300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2</a:t>
            </a:r>
            <a:endParaRPr lang="en-US" sz="1400" dirty="0" smtClean="0">
              <a:solidFill>
                <a:srgbClr val="663300"/>
              </a:solidFill>
              <a:latin typeface="Palatino Linotype" panose="0204050205050503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SOLID			GEM  - 1.1m x 400mm</a:t>
            </a: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CLAS 12		</a:t>
            </a:r>
            <a:r>
              <a:rPr lang="en-US" sz="1400" dirty="0">
                <a:solidFill>
                  <a:srgbClr val="663300"/>
                </a:solidFill>
                <a:latin typeface="Palatino Linotype" panose="02040502050505030304" pitchFamily="18" charset="0"/>
              </a:rPr>
              <a:t>MM </a:t>
            </a:r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   - 500 </a:t>
            </a:r>
            <a:r>
              <a:rPr lang="en-US" sz="1400" dirty="0">
                <a:solidFill>
                  <a:srgbClr val="663300"/>
                </a:solidFill>
                <a:latin typeface="Palatino Linotype" panose="02040502050505030304" pitchFamily="18" charset="0"/>
              </a:rPr>
              <a:t>x 500 </a:t>
            </a:r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mm</a:t>
            </a:r>
            <a:r>
              <a:rPr lang="en-US" sz="1400" baseline="300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2</a:t>
            </a:r>
            <a:endParaRPr lang="en-US" sz="1400" dirty="0" smtClean="0">
              <a:solidFill>
                <a:srgbClr val="663300"/>
              </a:solidFill>
              <a:latin typeface="Palatino Linotype" panose="0204050205050503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LSBB (geoscience)		MM    - 1m x 500 mm</a:t>
            </a:r>
          </a:p>
          <a:p>
            <a:pPr>
              <a:defRPr/>
            </a:pPr>
            <a:endParaRPr lang="en-US" sz="1600" dirty="0">
              <a:solidFill>
                <a:schemeClr val="tx2"/>
              </a:solidFill>
              <a:latin typeface="Palatino Linotype" panose="02040502050505030304" pitchFamily="18" charset="0"/>
            </a:endParaRPr>
          </a:p>
          <a:p>
            <a:pPr algn="ctr">
              <a:defRPr/>
            </a:pPr>
            <a:r>
              <a:rPr lang="en-US" sz="1400" u="sng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Most of them are still at R&amp;D phase, but a few are close to full production </a:t>
            </a:r>
            <a:r>
              <a:rPr lang="en-US" sz="1600" u="sng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:</a:t>
            </a:r>
          </a:p>
          <a:p>
            <a:pPr marL="742950" lvl="1" indent="-285750">
              <a:buFont typeface="Wingdings" panose="05000000000000000000" pitchFamily="2" charset="2"/>
              <a:buChar char="Ø"/>
              <a:defRPr/>
            </a:pPr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SBS Tracker		100 GEMs</a:t>
            </a:r>
          </a:p>
          <a:p>
            <a:pPr marL="742950" lvl="1" indent="-285750">
              <a:buFont typeface="Wingdings" panose="05000000000000000000" pitchFamily="2" charset="2"/>
              <a:buChar char="Ø"/>
              <a:defRPr/>
            </a:pPr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ALICE TPC upgrade	250 GEMs</a:t>
            </a:r>
          </a:p>
          <a:p>
            <a:pPr marL="742950" lvl="1" indent="-285750">
              <a:buFont typeface="Wingdings" panose="05000000000000000000" pitchFamily="2" charset="2"/>
              <a:buChar char="Ø"/>
              <a:defRPr/>
            </a:pPr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COMPASS pixel MM	20 GEM + MM</a:t>
            </a:r>
          </a:p>
          <a:p>
            <a:pPr marL="742950" lvl="1" indent="-285750">
              <a:buFont typeface="Wingdings" panose="05000000000000000000" pitchFamily="2" charset="2"/>
              <a:buChar char="Ø"/>
              <a:defRPr/>
            </a:pPr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BESIII		15 GEM</a:t>
            </a:r>
          </a:p>
          <a:p>
            <a:pPr marL="742950" lvl="1" indent="-285750">
              <a:buFont typeface="Wingdings" panose="05000000000000000000" pitchFamily="2" charset="2"/>
              <a:buChar char="Ø"/>
              <a:defRPr/>
            </a:pPr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CLAS 12		30 MM</a:t>
            </a:r>
          </a:p>
          <a:p>
            <a:pPr marL="742950" lvl="1" indent="-285750">
              <a:buFont typeface="Wingdings" panose="05000000000000000000" pitchFamily="2" charset="2"/>
              <a:buChar char="Ø"/>
              <a:defRPr/>
            </a:pPr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CMS		450 GEM</a:t>
            </a:r>
          </a:p>
          <a:p>
            <a:pPr marL="742950" lvl="1" indent="-285750">
              <a:buFont typeface="Wingdings" panose="05000000000000000000" pitchFamily="2" charset="2"/>
              <a:buChar char="Ø"/>
              <a:defRPr/>
            </a:pPr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ATLAS NSW     ~2000 MM-PCB; 1280 m</a:t>
            </a:r>
            <a:r>
              <a:rPr lang="en-US" sz="1600" baseline="300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2  </a:t>
            </a:r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area</a:t>
            </a:r>
          </a:p>
        </p:txBody>
      </p:sp>
      <p:sp>
        <p:nvSpPr>
          <p:cNvPr id="12" name="Oval 11"/>
          <p:cNvSpPr/>
          <p:nvPr/>
        </p:nvSpPr>
        <p:spPr>
          <a:xfrm>
            <a:off x="4355976" y="6309320"/>
            <a:ext cx="4752528" cy="4766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12778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29042" y="908720"/>
            <a:ext cx="2958781" cy="2800686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 lIns="91352" tIns="45680" rIns="91352" bIns="4568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GEM Technology </a:t>
            </a:r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(contacts):</a:t>
            </a:r>
          </a:p>
          <a:p>
            <a:endParaRPr lang="en-US" sz="1600" dirty="0">
              <a:solidFill>
                <a:schemeClr val="tx2"/>
              </a:solidFill>
              <a:latin typeface="Palatino Linotype" panose="0204050205050503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 err="1" smtClean="0">
                <a:solidFill>
                  <a:srgbClr val="0000CC"/>
                </a:solidFill>
                <a:latin typeface="Palatino Linotype" panose="02040502050505030304" pitchFamily="18" charset="0"/>
              </a:rPr>
              <a:t>Mecharonix</a:t>
            </a:r>
            <a:r>
              <a:rPr lang="en-US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 (Korea, Seoul)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New </a:t>
            </a:r>
            <a:r>
              <a:rPr lang="en-US" sz="1400" dirty="0">
                <a:solidFill>
                  <a:srgbClr val="0000CC"/>
                </a:solidFill>
                <a:latin typeface="Palatino Linotype" panose="02040502050505030304" pitchFamily="18" charset="0"/>
              </a:rPr>
              <a:t>Flex (Korea, </a:t>
            </a:r>
            <a:r>
              <a:rPr lang="en-US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Seoul)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Tech-ETCH </a:t>
            </a:r>
            <a:r>
              <a:rPr lang="en-US" sz="1400" dirty="0">
                <a:solidFill>
                  <a:srgbClr val="0000CC"/>
                </a:solidFill>
                <a:latin typeface="Palatino Linotype" panose="02040502050505030304" pitchFamily="18" charset="0"/>
              </a:rPr>
              <a:t>(USA, </a:t>
            </a:r>
            <a:r>
              <a:rPr lang="en-US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Boston)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 err="1" smtClean="0">
                <a:solidFill>
                  <a:srgbClr val="0000CC"/>
                </a:solidFill>
                <a:latin typeface="Palatino Linotype" panose="02040502050505030304" pitchFamily="18" charset="0"/>
              </a:rPr>
              <a:t>Scienergy</a:t>
            </a:r>
            <a:r>
              <a:rPr lang="en-US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 </a:t>
            </a:r>
            <a:r>
              <a:rPr lang="en-US" sz="1400" dirty="0">
                <a:solidFill>
                  <a:srgbClr val="0000CC"/>
                </a:solidFill>
                <a:latin typeface="Palatino Linotype" panose="02040502050505030304" pitchFamily="18" charset="0"/>
              </a:rPr>
              <a:t>(Japan, </a:t>
            </a:r>
            <a:r>
              <a:rPr lang="en-US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Tokyo)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TECHTRA (Poland, Wroclaw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sz="1400" dirty="0">
              <a:solidFill>
                <a:srgbClr val="0000CC"/>
              </a:solidFill>
              <a:latin typeface="Palatino Linotype" panose="02040502050505030304" pitchFamily="18" charset="0"/>
            </a:endParaRPr>
          </a:p>
          <a:p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THGEM Technology </a:t>
            </a:r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(contacts):</a:t>
            </a:r>
          </a:p>
          <a:p>
            <a:endParaRPr lang="en-US" sz="1600" dirty="0">
              <a:solidFill>
                <a:srgbClr val="663300"/>
              </a:solidFill>
              <a:latin typeface="Palatino Linotype" panose="0204050205050503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rgbClr val="0000CC"/>
                </a:solidFill>
                <a:latin typeface="Palatino Linotype" panose="02040502050505030304" pitchFamily="18" charset="0"/>
              </a:rPr>
              <a:t>ELTOS </a:t>
            </a:r>
            <a:r>
              <a:rPr lang="en-US" sz="1400" dirty="0" err="1">
                <a:solidFill>
                  <a:srgbClr val="0000CC"/>
                </a:solidFill>
                <a:latin typeface="Palatino Linotype" panose="02040502050505030304" pitchFamily="18" charset="0"/>
              </a:rPr>
              <a:t>S.p.A</a:t>
            </a:r>
            <a:r>
              <a:rPr lang="en-US" sz="1400" dirty="0">
                <a:solidFill>
                  <a:srgbClr val="0000CC"/>
                </a:solidFill>
                <a:latin typeface="Palatino Linotype" panose="02040502050505030304" pitchFamily="18" charset="0"/>
              </a:rPr>
              <a:t>. (Italy),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rgbClr val="0000CC"/>
                </a:solidFill>
                <a:latin typeface="Palatino Linotype" panose="02040502050505030304" pitchFamily="18" charset="0"/>
              </a:rPr>
              <a:t>PRINT </a:t>
            </a:r>
            <a:r>
              <a:rPr lang="en-US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ELECTRONICS</a:t>
            </a:r>
            <a:endParaRPr lang="fr-FR" sz="1400" dirty="0">
              <a:solidFill>
                <a:srgbClr val="0000CC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5906364" y="897122"/>
            <a:ext cx="3200652" cy="1446469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 lIns="91352" tIns="45680" rIns="91352" bIns="45680">
            <a:spAutoFit/>
          </a:bodyPr>
          <a:lstStyle/>
          <a:p>
            <a:r>
              <a:rPr lang="en-US" sz="1600" dirty="0" err="1" smtClean="0">
                <a:solidFill>
                  <a:srgbClr val="FF0000"/>
                </a:solidFill>
                <a:latin typeface="Palatino Linotype" panose="02040502050505030304" pitchFamily="18" charset="0"/>
              </a:rPr>
              <a:t>MicroMegas</a:t>
            </a:r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 Technology</a:t>
            </a:r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(contacts):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600" dirty="0">
              <a:solidFill>
                <a:schemeClr val="tx2"/>
              </a:solidFill>
              <a:latin typeface="Palatino Linotype" panose="0204050205050503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ELTOS </a:t>
            </a:r>
            <a:r>
              <a:rPr lang="en-US" sz="1400" dirty="0" err="1" smtClean="0">
                <a:solidFill>
                  <a:srgbClr val="0000CC"/>
                </a:solidFill>
                <a:latin typeface="Palatino Linotype" panose="02040502050505030304" pitchFamily="18" charset="0"/>
              </a:rPr>
              <a:t>S.p.A</a:t>
            </a:r>
            <a:r>
              <a:rPr lang="en-US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. (Italy)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TRIANGLE LABS(USA, Nevada)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SOMACIS </a:t>
            </a:r>
            <a:r>
              <a:rPr lang="en-US" sz="1400" dirty="0">
                <a:solidFill>
                  <a:srgbClr val="0000CC"/>
                </a:solidFill>
                <a:latin typeface="Palatino Linotype" panose="02040502050505030304" pitchFamily="18" charset="0"/>
              </a:rPr>
              <a:t>(Italy, </a:t>
            </a:r>
            <a:r>
              <a:rPr lang="en-US" sz="1400" dirty="0" err="1" smtClean="0">
                <a:solidFill>
                  <a:srgbClr val="0000CC"/>
                </a:solidFill>
                <a:latin typeface="Palatino Linotype" panose="02040502050505030304" pitchFamily="18" charset="0"/>
              </a:rPr>
              <a:t>Castelfidarco</a:t>
            </a:r>
            <a:r>
              <a:rPr lang="en-US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ELVIA </a:t>
            </a:r>
            <a:r>
              <a:rPr lang="en-US" sz="1400" dirty="0">
                <a:solidFill>
                  <a:srgbClr val="0000CC"/>
                </a:solidFill>
                <a:latin typeface="Palatino Linotype" panose="02040502050505030304" pitchFamily="18" charset="0"/>
              </a:rPr>
              <a:t>(France, CHOLET)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0152" y="2420888"/>
            <a:ext cx="1728192" cy="135595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618" y="2420887"/>
            <a:ext cx="1552886" cy="135595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203848" y="897122"/>
            <a:ext cx="2520280" cy="181588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GEM Licenses signed by:</a:t>
            </a:r>
            <a:endParaRPr lang="en-US" sz="1400" b="1" dirty="0">
              <a:solidFill>
                <a:srgbClr val="FF0000"/>
              </a:solidFill>
              <a:latin typeface="Palatino Linotype" panose="0204050205050503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dirty="0" err="1" smtClean="0">
                <a:solidFill>
                  <a:srgbClr val="663300"/>
                </a:solidFill>
                <a:latin typeface="Palatino Linotype" panose="02040502050505030304" pitchFamily="18" charset="0"/>
              </a:rPr>
              <a:t>Mecharonics</a:t>
            </a:r>
            <a:r>
              <a:rPr lang="en-US" sz="1400" dirty="0">
                <a:solidFill>
                  <a:srgbClr val="663300"/>
                </a:solidFill>
                <a:latin typeface="Palatino Linotype" panose="02040502050505030304" pitchFamily="18" charset="0"/>
              </a:rPr>
              <a:t>, </a:t>
            </a:r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21/05/2013</a:t>
            </a:r>
            <a:endParaRPr lang="en-GB" sz="1400" dirty="0" smtClean="0">
              <a:solidFill>
                <a:srgbClr val="663300"/>
              </a:solidFill>
              <a:latin typeface="Palatino Linotype" panose="0204050205050503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TECH-Etch</a:t>
            </a:r>
            <a:r>
              <a:rPr lang="en-GB" sz="1400" dirty="0">
                <a:solidFill>
                  <a:srgbClr val="663300"/>
                </a:solidFill>
                <a:latin typeface="Palatino Linotype" panose="02040502050505030304" pitchFamily="18" charset="0"/>
              </a:rPr>
              <a:t>, </a:t>
            </a:r>
            <a:r>
              <a:rPr lang="en-GB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06</a:t>
            </a:r>
            <a:r>
              <a:rPr lang="en-GB" sz="1400" dirty="0">
                <a:solidFill>
                  <a:srgbClr val="663300"/>
                </a:solidFill>
                <a:latin typeface="Palatino Linotype" panose="02040502050505030304" pitchFamily="18" charset="0"/>
              </a:rPr>
              <a:t>/03/2013</a:t>
            </a:r>
            <a:endParaRPr lang="en-US" sz="1400" dirty="0">
              <a:solidFill>
                <a:srgbClr val="663300"/>
              </a:solidFill>
              <a:latin typeface="Palatino Linotype" panose="0204050205050503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China IAE, 10</a:t>
            </a:r>
            <a:r>
              <a:rPr lang="en-GB" sz="1400" dirty="0">
                <a:solidFill>
                  <a:srgbClr val="663300"/>
                </a:solidFill>
                <a:latin typeface="Palatino Linotype" panose="02040502050505030304" pitchFamily="18" charset="0"/>
              </a:rPr>
              <a:t>/01/2012</a:t>
            </a:r>
            <a:endParaRPr lang="en-US" sz="1400" dirty="0">
              <a:solidFill>
                <a:srgbClr val="663300"/>
              </a:solidFill>
              <a:latin typeface="Palatino Linotype" panose="0204050205050503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1400" dirty="0" err="1" smtClean="0">
                <a:solidFill>
                  <a:srgbClr val="663300"/>
                </a:solidFill>
                <a:latin typeface="Palatino Linotype" panose="02040502050505030304" pitchFamily="18" charset="0"/>
              </a:rPr>
              <a:t>SciEnergy</a:t>
            </a:r>
            <a:r>
              <a:rPr lang="en-GB" sz="1400" dirty="0">
                <a:solidFill>
                  <a:srgbClr val="663300"/>
                </a:solidFill>
                <a:latin typeface="Palatino Linotype" panose="02040502050505030304" pitchFamily="18" charset="0"/>
              </a:rPr>
              <a:t>, </a:t>
            </a:r>
            <a:r>
              <a:rPr lang="en-GB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06</a:t>
            </a:r>
            <a:r>
              <a:rPr lang="en-GB" sz="1400" dirty="0">
                <a:solidFill>
                  <a:srgbClr val="663300"/>
                </a:solidFill>
                <a:latin typeface="Palatino Linotype" panose="02040502050505030304" pitchFamily="18" charset="0"/>
              </a:rPr>
              <a:t>/04/2009</a:t>
            </a:r>
            <a:endParaRPr lang="en-US" sz="1400" dirty="0">
              <a:solidFill>
                <a:srgbClr val="663300"/>
              </a:solidFill>
              <a:latin typeface="Palatino Linotype" panose="0204050205050503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1400" dirty="0" err="1" smtClean="0">
                <a:solidFill>
                  <a:srgbClr val="663300"/>
                </a:solidFill>
                <a:latin typeface="Palatino Linotype" panose="02040502050505030304" pitchFamily="18" charset="0"/>
              </a:rPr>
              <a:t>Techtra</a:t>
            </a:r>
            <a:r>
              <a:rPr lang="en-GB" sz="1400" dirty="0">
                <a:solidFill>
                  <a:srgbClr val="663300"/>
                </a:solidFill>
                <a:latin typeface="Palatino Linotype" panose="02040502050505030304" pitchFamily="18" charset="0"/>
              </a:rPr>
              <a:t>, </a:t>
            </a:r>
            <a:r>
              <a:rPr lang="en-GB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09</a:t>
            </a:r>
            <a:r>
              <a:rPr lang="en-GB" sz="1400" dirty="0">
                <a:solidFill>
                  <a:srgbClr val="663300"/>
                </a:solidFill>
                <a:latin typeface="Palatino Linotype" panose="02040502050505030304" pitchFamily="18" charset="0"/>
              </a:rPr>
              <a:t>/02/2009</a:t>
            </a:r>
            <a:endParaRPr lang="en-US" sz="1400" dirty="0">
              <a:solidFill>
                <a:srgbClr val="663300"/>
              </a:solidFill>
              <a:latin typeface="Palatino Linotype" panose="0204050205050503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CDT</a:t>
            </a:r>
            <a:r>
              <a:rPr lang="en-GB" sz="1400" dirty="0">
                <a:solidFill>
                  <a:srgbClr val="663300"/>
                </a:solidFill>
                <a:latin typeface="Palatino Linotype" panose="02040502050505030304" pitchFamily="18" charset="0"/>
              </a:rPr>
              <a:t>, </a:t>
            </a:r>
            <a:r>
              <a:rPr lang="en-GB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25</a:t>
            </a:r>
            <a:r>
              <a:rPr lang="en-GB" sz="1400" dirty="0">
                <a:solidFill>
                  <a:srgbClr val="663300"/>
                </a:solidFill>
                <a:latin typeface="Palatino Linotype" panose="02040502050505030304" pitchFamily="18" charset="0"/>
              </a:rPr>
              <a:t>/08/2008</a:t>
            </a:r>
            <a:endParaRPr lang="en-US" sz="1400" dirty="0">
              <a:solidFill>
                <a:srgbClr val="663300"/>
              </a:solidFill>
              <a:latin typeface="Palatino Linotype" panose="0204050205050503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de-AT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PGE</a:t>
            </a:r>
            <a:r>
              <a:rPr lang="de-AT" sz="1400" dirty="0">
                <a:solidFill>
                  <a:srgbClr val="663300"/>
                </a:solidFill>
                <a:latin typeface="Palatino Linotype" panose="02040502050505030304" pitchFamily="18" charset="0"/>
              </a:rPr>
              <a:t>, </a:t>
            </a:r>
            <a:r>
              <a:rPr lang="en-GB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09</a:t>
            </a:r>
            <a:r>
              <a:rPr lang="en-GB" sz="1400" dirty="0">
                <a:solidFill>
                  <a:srgbClr val="663300"/>
                </a:solidFill>
                <a:latin typeface="Palatino Linotype" panose="02040502050505030304" pitchFamily="18" charset="0"/>
              </a:rPr>
              <a:t>/07/2007</a:t>
            </a:r>
            <a:endParaRPr lang="en-US" sz="1400" dirty="0">
              <a:solidFill>
                <a:srgbClr val="6633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-36512" y="570166"/>
            <a:ext cx="921702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Palatino Linotype" panose="02040502050505030304" pitchFamily="18" charset="0"/>
              </a:rPr>
              <a:t>Technology Industrialization </a:t>
            </a:r>
            <a:r>
              <a:rPr lang="en-US" sz="1600" dirty="0">
                <a:solidFill>
                  <a:srgbClr val="FF0000"/>
                </a:solidFill>
                <a:latin typeface="Palatino Linotype" panose="02040502050505030304" pitchFamily="18" charset="0"/>
                <a:sym typeface="Wingdings" pitchFamily="2" charset="2"/>
              </a:rPr>
              <a:t> </a:t>
            </a:r>
            <a:r>
              <a:rPr lang="en-US" sz="1600" dirty="0">
                <a:latin typeface="Palatino Linotype" panose="02040502050505030304" pitchFamily="18" charset="0"/>
                <a:sym typeface="Wingdings" pitchFamily="2" charset="2"/>
              </a:rPr>
              <a:t>transfer “</a:t>
            </a:r>
            <a:r>
              <a:rPr lang="en-US" sz="1600" dirty="0" smtClean="0">
                <a:latin typeface="Palatino Linotype" panose="02040502050505030304" pitchFamily="18" charset="0"/>
                <a:sym typeface="Wingdings" pitchFamily="2" charset="2"/>
              </a:rPr>
              <a:t>know-how” from </a:t>
            </a:r>
            <a:r>
              <a:rPr lang="en-US" sz="1600" dirty="0">
                <a:latin typeface="Palatino Linotype" panose="02040502050505030304" pitchFamily="18" charset="0"/>
                <a:sym typeface="Wingdings" pitchFamily="2" charset="2"/>
              </a:rPr>
              <a:t>CERN workshop to </a:t>
            </a:r>
            <a:r>
              <a:rPr lang="en-US" sz="1600" dirty="0" smtClean="0">
                <a:latin typeface="Palatino Linotype" panose="02040502050505030304" pitchFamily="18" charset="0"/>
                <a:sym typeface="Wingdings" pitchFamily="2" charset="2"/>
              </a:rPr>
              <a:t>industrial partners</a:t>
            </a:r>
            <a:endParaRPr lang="fr-FR" sz="1600" dirty="0">
              <a:latin typeface="Palatino Linotype" panose="02040502050505030304" pitchFamily="18" charset="0"/>
            </a:endParaRPr>
          </a:p>
        </p:txBody>
      </p:sp>
      <p:pic>
        <p:nvPicPr>
          <p:cNvPr id="13" name="Picture 12" descr="http://indico.cern.ch/conferenceDisplay.py/getLogo?confId=13208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30553"/>
            <a:ext cx="1008112" cy="662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959072" y="44624"/>
            <a:ext cx="6349232" cy="5032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5" name="WordArt 5"/>
          <p:cNvSpPr>
            <a:spLocks noChangeArrowheads="1" noChangeShapeType="1" noTextEdit="1"/>
          </p:cNvSpPr>
          <p:nvPr/>
        </p:nvSpPr>
        <p:spPr bwMode="auto">
          <a:xfrm>
            <a:off x="1175096" y="133772"/>
            <a:ext cx="5844960" cy="342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u="sng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WG6:</a:t>
            </a:r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 MPGD Technology Industrialization</a:t>
            </a:r>
            <a:endParaRPr lang="fr-FR" sz="24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000"/>
                </a:srgbClr>
              </a:solidFill>
              <a:latin typeface="Arial"/>
              <a:cs typeface="Arial"/>
            </a:endParaRPr>
          </a:p>
        </p:txBody>
      </p:sp>
      <p:pic>
        <p:nvPicPr>
          <p:cNvPr id="7" name="Immagine 4" descr="_DSC9256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59832" y="2732729"/>
            <a:ext cx="1368152" cy="1044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732729"/>
            <a:ext cx="1392729" cy="1044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149080"/>
            <a:ext cx="4046997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119427" y="3789040"/>
            <a:ext cx="3948517" cy="338554"/>
          </a:xfrm>
          <a:prstGeom prst="rect">
            <a:avLst/>
          </a:prstGeom>
          <a:solidFill>
            <a:srgbClr val="CCFFCC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GEM Industrialization Status (May 2014):</a:t>
            </a:r>
            <a:endParaRPr lang="fr-FR" sz="1600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392276" y="3810526"/>
            <a:ext cx="4644220" cy="338554"/>
          </a:xfrm>
          <a:prstGeom prst="rect">
            <a:avLst/>
          </a:prstGeom>
          <a:solidFill>
            <a:srgbClr val="CCFFCC"/>
          </a:solidFill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solidFill>
                  <a:srgbClr val="FF0000"/>
                </a:solidFill>
                <a:latin typeface="Palatino Linotype" panose="02040502050505030304" pitchFamily="18" charset="0"/>
              </a:rPr>
              <a:t>Micromegas</a:t>
            </a:r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 Industrialization Status (May 2014):</a:t>
            </a:r>
            <a:endParaRPr lang="fr-FR" sz="1600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140" y="4221088"/>
            <a:ext cx="4428492" cy="1771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Oval 27"/>
          <p:cNvSpPr/>
          <p:nvPr/>
        </p:nvSpPr>
        <p:spPr>
          <a:xfrm>
            <a:off x="5124348" y="4941168"/>
            <a:ext cx="3804284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Oval 33"/>
          <p:cNvSpPr/>
          <p:nvPr/>
        </p:nvSpPr>
        <p:spPr>
          <a:xfrm>
            <a:off x="5124348" y="5733256"/>
            <a:ext cx="3804284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0" name="Straight Arrow Connector 29"/>
          <p:cNvCxnSpPr/>
          <p:nvPr/>
        </p:nvCxnSpPr>
        <p:spPr>
          <a:xfrm flipH="1">
            <a:off x="6408204" y="6007696"/>
            <a:ext cx="792088" cy="216024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4067944" y="6290156"/>
            <a:ext cx="5090048" cy="523220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Waiting for an offer for production of ~ 2000 MM-PCB/</a:t>
            </a:r>
            <a:r>
              <a:rPr lang="en-US" sz="1400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endParaRPr lang="en-US" sz="1400" dirty="0" smtClean="0">
              <a:solidFill>
                <a:srgbClr val="FF0000"/>
              </a:solidFill>
              <a:latin typeface="Palatino Linotype" panose="02040502050505030304" pitchFamily="18" charset="0"/>
            </a:endParaRPr>
          </a:p>
          <a:p>
            <a:pPr algn="ctr"/>
            <a:r>
              <a:rPr lang="en-US" sz="14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1280 m</a:t>
            </a:r>
            <a:r>
              <a:rPr lang="en-US" sz="1400" baseline="300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2</a:t>
            </a:r>
            <a:r>
              <a:rPr lang="en-US" sz="14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 of MM-resistive for ATLAS NSW from ELVIA/ELTOS</a:t>
            </a:r>
            <a:endParaRPr lang="fr-FR" sz="1400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9881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/>
          <p:cNvSpPr/>
          <p:nvPr/>
        </p:nvSpPr>
        <p:spPr>
          <a:xfrm>
            <a:off x="6084168" y="2276872"/>
            <a:ext cx="3006080" cy="45904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Rectangle 40"/>
          <p:cNvSpPr/>
          <p:nvPr/>
        </p:nvSpPr>
        <p:spPr>
          <a:xfrm>
            <a:off x="0" y="2267580"/>
            <a:ext cx="6012160" cy="45904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Rectangle 4"/>
          <p:cNvSpPr>
            <a:spLocks noChangeArrowheads="1"/>
          </p:cNvSpPr>
          <p:nvPr/>
        </p:nvSpPr>
        <p:spPr bwMode="auto">
          <a:xfrm>
            <a:off x="179512" y="116632"/>
            <a:ext cx="7709234" cy="47667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33" name="WordArt 5"/>
          <p:cNvSpPr>
            <a:spLocks noChangeArrowheads="1" noChangeShapeType="1" noTextEdit="1"/>
          </p:cNvSpPr>
          <p:nvPr/>
        </p:nvSpPr>
        <p:spPr bwMode="auto">
          <a:xfrm>
            <a:off x="322058" y="188640"/>
            <a:ext cx="7488832" cy="37728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u="sng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WG7:</a:t>
            </a:r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 Common Test Beam Facility at H4 SPS and DT GDD Lab Infrastructure </a:t>
            </a:r>
            <a:endParaRPr lang="fr-FR" sz="24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000"/>
                </a:srgbClr>
              </a:solidFill>
              <a:latin typeface="Arial"/>
              <a:cs typeface="Arial"/>
            </a:endParaRPr>
          </a:p>
        </p:txBody>
      </p:sp>
      <p:pic>
        <p:nvPicPr>
          <p:cNvPr id="34" name="Picture 33" descr="http://indico.cern.ch/conferenceDisplay.py/getLogo?confId=13208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30553"/>
            <a:ext cx="1008112" cy="662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34"/>
          <p:cNvSpPr txBox="1"/>
          <p:nvPr/>
        </p:nvSpPr>
        <p:spPr>
          <a:xfrm>
            <a:off x="72008" y="692696"/>
            <a:ext cx="9036496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Common RD51 Test-Beam </a:t>
            </a:r>
            <a:r>
              <a:rPr lang="en-US" dirty="0">
                <a:solidFill>
                  <a:srgbClr val="FF0000"/>
                </a:solidFill>
                <a:latin typeface="Palatino Linotype" panose="02040502050505030304" pitchFamily="18" charset="0"/>
              </a:rPr>
              <a:t>I</a:t>
            </a:r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nfrastructure: </a:t>
            </a:r>
            <a:r>
              <a:rPr lang="en-US" sz="16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3 beam telescopes (1 Bulk </a:t>
            </a:r>
            <a:r>
              <a:rPr lang="en-US" sz="1600" dirty="0">
                <a:solidFill>
                  <a:srgbClr val="0000CC"/>
                </a:solidFill>
                <a:latin typeface="Palatino Linotype" panose="02040502050505030304" pitchFamily="18" charset="0"/>
              </a:rPr>
              <a:t>MM, 1 resistive MM </a:t>
            </a:r>
            <a:r>
              <a:rPr lang="en-US" sz="16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&amp; 1 </a:t>
            </a:r>
            <a:r>
              <a:rPr lang="en-US" sz="1600" dirty="0">
                <a:solidFill>
                  <a:srgbClr val="0000CC"/>
                </a:solidFill>
                <a:latin typeface="Palatino Linotype" panose="02040502050505030304" pitchFamily="18" charset="0"/>
              </a:rPr>
              <a:t>triple-GEM with SRS </a:t>
            </a:r>
            <a:r>
              <a:rPr lang="en-US" sz="16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readout), HV, gas &amp; power lines …</a:t>
            </a:r>
            <a:endParaRPr lang="en-US" sz="1600" dirty="0">
              <a:solidFill>
                <a:srgbClr val="0000CC"/>
              </a:solidFill>
              <a:latin typeface="Palatino Linotype" panose="02040502050505030304" pitchFamily="18" charset="0"/>
            </a:endParaRPr>
          </a:p>
          <a:p>
            <a:r>
              <a:rPr lang="en-US" dirty="0" smtClean="0">
                <a:solidFill>
                  <a:srgbClr val="006600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  </a:t>
            </a:r>
            <a:r>
              <a:rPr lang="en-US" sz="1600" dirty="0" smtClean="0">
                <a:latin typeface="Palatino Linotype" panose="02040502050505030304" pitchFamily="18" charset="0"/>
                <a:sym typeface="Wingdings" panose="05000000000000000000" pitchFamily="2" charset="2"/>
              </a:rPr>
              <a:t> Fall 2014: R</a:t>
            </a:r>
            <a:r>
              <a:rPr lang="en-US" sz="1600" dirty="0" smtClean="0">
                <a:latin typeface="Palatino Linotype" panose="02040502050505030304" pitchFamily="18" charset="0"/>
              </a:rPr>
              <a:t>esume RD51 test-beam activities (e.g. interested groups are ALICE, CMS, …)</a:t>
            </a:r>
          </a:p>
          <a:p>
            <a:endParaRPr lang="en-US" dirty="0" smtClean="0">
              <a:solidFill>
                <a:srgbClr val="663300"/>
              </a:solidFill>
              <a:latin typeface="Palatino Linotype" panose="0204050205050503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Extension and improvement of the RD51 DT-GDD Lab </a:t>
            </a:r>
            <a:r>
              <a:rPr lang="en-US" dirty="0">
                <a:solidFill>
                  <a:srgbClr val="FF0000"/>
                </a:solidFill>
                <a:latin typeface="Palatino Linotype" panose="02040502050505030304" pitchFamily="18" charset="0"/>
              </a:rPr>
              <a:t>I</a:t>
            </a:r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nfrastructure</a:t>
            </a:r>
            <a:endParaRPr lang="en-US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2636912"/>
            <a:ext cx="5976664" cy="420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TextBox 36"/>
          <p:cNvSpPr txBox="1"/>
          <p:nvPr/>
        </p:nvSpPr>
        <p:spPr>
          <a:xfrm>
            <a:off x="683568" y="2267580"/>
            <a:ext cx="42369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RD51 Common Test Beam Facility @ H4 SPS:</a:t>
            </a:r>
            <a:endParaRPr lang="fr-FR" sz="1600" dirty="0">
              <a:solidFill>
                <a:srgbClr val="0000CC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295168" y="2298358"/>
            <a:ext cx="26693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RD51 Lab Facility @ CERN:</a:t>
            </a:r>
            <a:endParaRPr lang="fr-FR" sz="1600" dirty="0">
              <a:solidFill>
                <a:srgbClr val="0000CC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39" name="Picture 38" descr="IMGP1139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202" y="2636912"/>
            <a:ext cx="2920888" cy="1944216"/>
          </a:xfrm>
          <a:prstGeom prst="rect">
            <a:avLst/>
          </a:prstGeom>
        </p:spPr>
      </p:pic>
      <p:pic>
        <p:nvPicPr>
          <p:cNvPr id="40" name="Picture 39" descr="IMGP1140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200" y="4740018"/>
            <a:ext cx="2920889" cy="2073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834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79512" y="44624"/>
            <a:ext cx="8784976" cy="520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4" name="WordArt 5"/>
          <p:cNvSpPr>
            <a:spLocks noChangeArrowheads="1" noChangeShapeType="1" noTextEdit="1"/>
          </p:cNvSpPr>
          <p:nvPr/>
        </p:nvSpPr>
        <p:spPr bwMode="auto">
          <a:xfrm>
            <a:off x="323528" y="189087"/>
            <a:ext cx="8496944" cy="342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RD51 Event – 3</a:t>
            </a:r>
            <a:r>
              <a:rPr lang="en-US" sz="2400" kern="10" baseline="3000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rd</a:t>
            </a:r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 MPGD Conference / Collaboration Meeting in </a:t>
            </a:r>
            <a:r>
              <a:rPr lang="en-US" sz="2400" kern="10" dirty="0" err="1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Zaragosa</a:t>
            </a:r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 (</a:t>
            </a:r>
            <a:r>
              <a:rPr lang="en-US" sz="2400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J</a:t>
            </a:r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uly 2013):</a:t>
            </a:r>
            <a:endParaRPr lang="fr-FR" sz="24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000"/>
                </a:srgbClr>
              </a:solidFill>
              <a:latin typeface="Arial"/>
              <a:cs typeface="Arial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077" y="638793"/>
            <a:ext cx="4492923" cy="6174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475656" y="1866310"/>
            <a:ext cx="2889702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Palatino Linotype" panose="02040502050505030304" pitchFamily="18" charset="0"/>
                <a:hlinkClick r:id="rId3"/>
              </a:rPr>
              <a:t>http://gifna.unizar.es/mpgd13</a:t>
            </a:r>
            <a:endParaRPr lang="fr-FR" sz="1600" dirty="0">
              <a:latin typeface="Palatino Linotype" panose="0204050205050503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32040" y="177281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4207" y="638792"/>
            <a:ext cx="4474297" cy="6174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436096" y="692696"/>
            <a:ext cx="28440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Article in CERN Courier:</a:t>
            </a:r>
            <a:endParaRPr lang="fr-FR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151678" y="5229200"/>
            <a:ext cx="5812810" cy="769441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u="sng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2014: </a:t>
            </a:r>
            <a:r>
              <a:rPr lang="en-US" sz="14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International Workshop on Advanced Detectors and 14</a:t>
            </a:r>
            <a:r>
              <a:rPr lang="en-US" sz="1400" baseline="300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th</a:t>
            </a:r>
            <a:r>
              <a:rPr lang="en-US" sz="1400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en-US" sz="14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RD51 </a:t>
            </a:r>
          </a:p>
          <a:p>
            <a:r>
              <a:rPr lang="en-US" sz="14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Collaboration meeting will take place in Kolkata, India, 27-31 October: </a:t>
            </a:r>
          </a:p>
          <a:p>
            <a:r>
              <a:rPr lang="fr-FR" sz="1400" dirty="0" smtClean="0">
                <a:latin typeface="Palatino Linotype" panose="02040502050505030304" pitchFamily="18" charset="0"/>
                <a:hlinkClick r:id="rId5" action="ppaction://hlinkfile"/>
              </a:rPr>
              <a:t>http</a:t>
            </a:r>
            <a:r>
              <a:rPr lang="fr-FR" sz="1400" dirty="0">
                <a:latin typeface="Palatino Linotype" panose="02040502050505030304" pitchFamily="18" charset="0"/>
                <a:hlinkClick r:id="rId5" action="ppaction://hlinkfile"/>
              </a:rPr>
              <a:t>://indico.vecc.gov.in/indico/internalPage.py?pageId=1&amp;confId=31</a:t>
            </a:r>
            <a:endParaRPr lang="fr-FR" sz="1400" dirty="0">
              <a:latin typeface="Palatino Linotype" panose="02040502050505030304" pitchFamily="18" charset="0"/>
            </a:endParaRPr>
          </a:p>
        </p:txBody>
      </p:sp>
      <p:pic>
        <p:nvPicPr>
          <p:cNvPr id="11" name="Picture 10" descr="IMG_7134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538" y="2348880"/>
            <a:ext cx="3872130" cy="2581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298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899592" y="44450"/>
            <a:ext cx="6984776" cy="5762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3" name="WordArt 6"/>
          <p:cNvSpPr>
            <a:spLocks noChangeArrowheads="1" noChangeShapeType="1" noTextEdit="1"/>
          </p:cNvSpPr>
          <p:nvPr/>
        </p:nvSpPr>
        <p:spPr bwMode="auto">
          <a:xfrm>
            <a:off x="1187624" y="188641"/>
            <a:ext cx="6480720" cy="36003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RD51 Event - SRS Electronics School (February, 2014)</a:t>
            </a:r>
            <a:endParaRPr lang="fr-FR" sz="24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000"/>
                </a:srgbClr>
              </a:solidFill>
              <a:latin typeface="Arial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755993"/>
            <a:ext cx="9108504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en-GB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3 </a:t>
            </a:r>
            <a:r>
              <a:rPr lang="en-GB" sz="1600" dirty="0">
                <a:solidFill>
                  <a:srgbClr val="FF0000"/>
                </a:solidFill>
                <a:latin typeface="Palatino Linotype" panose="02040502050505030304" pitchFamily="18" charset="0"/>
              </a:rPr>
              <a:t>days  school  for students  from </a:t>
            </a:r>
            <a:r>
              <a:rPr lang="en-GB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27  </a:t>
            </a:r>
            <a:r>
              <a:rPr lang="en-GB" sz="1600" dirty="0">
                <a:solidFill>
                  <a:srgbClr val="FF0000"/>
                </a:solidFill>
                <a:latin typeface="Palatino Linotype" panose="02040502050505030304" pitchFamily="18" charset="0"/>
              </a:rPr>
              <a:t>RD51 </a:t>
            </a:r>
            <a:r>
              <a:rPr lang="en-GB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institutes; 10 teachers </a:t>
            </a:r>
            <a:r>
              <a:rPr lang="en-GB" sz="1600" dirty="0" smtClean="0">
                <a:solidFill>
                  <a:srgbClr val="FF0000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 Lectures/Training sessions</a:t>
            </a:r>
            <a:endParaRPr lang="fr-FR" sz="1600" dirty="0" smtClean="0">
              <a:solidFill>
                <a:srgbClr val="FF0000"/>
              </a:solidFill>
              <a:latin typeface="Palatino Linotype" panose="02040502050505030304" pitchFamily="18" charset="0"/>
              <a:hlinkClick r:id="rId2"/>
            </a:endParaRPr>
          </a:p>
          <a:p>
            <a:pPr algn="ctr"/>
            <a:r>
              <a:rPr lang="fr-FR" sz="1600" dirty="0" smtClean="0">
                <a:latin typeface="Palatino Linotype" panose="02040502050505030304" pitchFamily="18" charset="0"/>
                <a:hlinkClick r:id="rId2"/>
              </a:rPr>
              <a:t>https</a:t>
            </a:r>
            <a:r>
              <a:rPr lang="fr-FR" sz="1600" dirty="0">
                <a:latin typeface="Palatino Linotype" panose="02040502050505030304" pitchFamily="18" charset="0"/>
                <a:hlinkClick r:id="rId2"/>
              </a:rPr>
              <a:t>://</a:t>
            </a:r>
            <a:r>
              <a:rPr lang="fr-FR" sz="1600" dirty="0" smtClean="0">
                <a:latin typeface="Palatino Linotype" panose="02040502050505030304" pitchFamily="18" charset="0"/>
                <a:hlinkClick r:id="rId2"/>
              </a:rPr>
              <a:t>indico.cern.ch/conferenceDisplay.py?confId=283113</a:t>
            </a:r>
            <a:endParaRPr lang="fr-FR" sz="1600" dirty="0" smtClean="0">
              <a:latin typeface="Palatino Linotype" panose="0204050205050503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5999"/>
            <a:ext cx="9180512" cy="54820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498314"/>
            <a:ext cx="2736304" cy="1826103"/>
          </a:xfrm>
          <a:prstGeom prst="rect">
            <a:avLst/>
          </a:prstGeom>
        </p:spPr>
      </p:pic>
      <p:pic>
        <p:nvPicPr>
          <p:cNvPr id="9" name="Picture 8" descr="http://indico.cern.ch/conferenceDisplay.py/getLogo?confId=13208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30553"/>
            <a:ext cx="1008112" cy="662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843808" y="6043935"/>
            <a:ext cx="6308202" cy="769441"/>
          </a:xfrm>
          <a:prstGeom prst="rect">
            <a:avLst/>
          </a:prstGeom>
          <a:solidFill>
            <a:schemeClr val="bg1">
              <a:alpha val="76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Earlier RD51 schools:</a:t>
            </a:r>
          </a:p>
          <a:p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2009: MPGD Design and Assembly Training;  2011: MPGD Simulation School</a:t>
            </a:r>
          </a:p>
          <a:p>
            <a:r>
              <a:rPr lang="en-US" sz="1400" dirty="0">
                <a:solidFill>
                  <a:srgbClr val="663300"/>
                </a:solidFill>
                <a:latin typeface="Palatino Linotype" panose="02040502050505030304" pitchFamily="18" charset="0"/>
                <a:hlinkClick r:id="rId6"/>
              </a:rPr>
              <a:t>http://</a:t>
            </a:r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  <a:hlinkClick r:id="rId6"/>
              </a:rPr>
              <a:t>rd51-public.web.cern.ch/rd51-public/Meetings/TrainingSessions.html</a:t>
            </a:r>
            <a:endParaRPr lang="en-US" sz="1400" dirty="0" smtClean="0">
              <a:solidFill>
                <a:srgbClr val="663300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13" name="Picture 5" descr="C:\Hans\R&amp;D\RD51\WG52\Production files SRS\Meetings\CERN Feb 2014\Electronics School Feb 2014\Professional photos\rd51_2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8790" y="1485811"/>
            <a:ext cx="2736304" cy="1826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4214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899592" y="44450"/>
            <a:ext cx="6984776" cy="5762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3" name="WordArt 6"/>
          <p:cNvSpPr>
            <a:spLocks noChangeArrowheads="1" noChangeShapeType="1" noTextEdit="1"/>
          </p:cNvSpPr>
          <p:nvPr/>
        </p:nvSpPr>
        <p:spPr bwMode="auto">
          <a:xfrm>
            <a:off x="1187624" y="188641"/>
            <a:ext cx="6480720" cy="36003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RD51 Event - SRS Electronics School (February, 2014)</a:t>
            </a:r>
            <a:endParaRPr lang="fr-FR" sz="24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000"/>
                </a:srgbClr>
              </a:solidFill>
              <a:latin typeface="Arial"/>
              <a:cs typeface="Arial"/>
            </a:endParaRPr>
          </a:p>
        </p:txBody>
      </p:sp>
      <p:pic>
        <p:nvPicPr>
          <p:cNvPr id="4" name="Picture 3" descr="http://indico.cern.ch/conferenceDisplay.py/getLogo?confId=13208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30553"/>
            <a:ext cx="1008112" cy="662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340768"/>
            <a:ext cx="4263650" cy="5103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403648" y="6505599"/>
            <a:ext cx="6676828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RD51 SRS Electronics School </a:t>
            </a:r>
            <a:r>
              <a:rPr lang="en-US" sz="1400" dirty="0">
                <a:solidFill>
                  <a:srgbClr val="663300"/>
                </a:solidFill>
                <a:latin typeface="Palatino Linotype" panose="02040502050505030304" pitchFamily="18" charset="0"/>
              </a:rPr>
              <a:t>Pictures</a:t>
            </a:r>
            <a:r>
              <a:rPr lang="en-US" sz="1400" dirty="0">
                <a:latin typeface="Palatino Linotype" panose="02040502050505030304" pitchFamily="18" charset="0"/>
              </a:rPr>
              <a:t>: </a:t>
            </a:r>
            <a:r>
              <a:rPr lang="en-US" sz="1400" dirty="0">
                <a:latin typeface="Palatino Linotype" panose="02040502050505030304" pitchFamily="18" charset="0"/>
                <a:hlinkClick r:id="rId4"/>
              </a:rPr>
              <a:t>http://</a:t>
            </a:r>
            <a:r>
              <a:rPr lang="en-US" sz="1400" dirty="0" smtClean="0">
                <a:latin typeface="Palatino Linotype" panose="02040502050505030304" pitchFamily="18" charset="0"/>
                <a:hlinkClick r:id="rId4"/>
              </a:rPr>
              <a:t>cds.cern.ch/record/1646429?ln=en</a:t>
            </a:r>
            <a:endParaRPr lang="en-US" sz="1400" dirty="0" smtClean="0">
              <a:latin typeface="Palatino Linotype" panose="0204050205050503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512" y="714762"/>
            <a:ext cx="8748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Article published at the CERN website: under “Students and Educators”</a:t>
            </a:r>
          </a:p>
          <a:p>
            <a:r>
              <a:rPr lang="fr-FR" sz="1400" dirty="0">
                <a:latin typeface="Palatino Linotype" panose="02040502050505030304" pitchFamily="18" charset="0"/>
                <a:hlinkClick r:id="rId5"/>
              </a:rPr>
              <a:t>http://</a:t>
            </a:r>
            <a:r>
              <a:rPr lang="fr-FR" sz="1400" dirty="0" smtClean="0">
                <a:latin typeface="Palatino Linotype" panose="02040502050505030304" pitchFamily="18" charset="0"/>
                <a:hlinkClick r:id="rId5"/>
              </a:rPr>
              <a:t>home.web.cern.ch/students-educators/updates/2014/02/students-get-charged-rd51-electronics-school</a:t>
            </a:r>
            <a:endParaRPr lang="fr-FR" sz="1400" dirty="0" smtClean="0">
              <a:latin typeface="Palatino Linotype" panose="02040502050505030304" pitchFamily="18" charset="0"/>
            </a:endParaRPr>
          </a:p>
        </p:txBody>
      </p:sp>
      <p:pic>
        <p:nvPicPr>
          <p:cNvPr id="11" name="Picture 3" descr="C:\Hans\R&amp;D\RD51\WG52\Production files SRS\Meetings\CERN Feb 2014\Electronics School Feb 2014\Professional photos\Sorin APV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1284" y="1341266"/>
            <a:ext cx="3738863" cy="2428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C:\Hans\R&amp;D\RD51\WG52\Production files SRS\Meetings\CERN Feb 2014\Electronics School Feb 2014\Professional photos\NEXT SRS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7226" y="1340767"/>
            <a:ext cx="2019270" cy="1318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757917" y="1412776"/>
            <a:ext cx="952377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Tutorial:</a:t>
            </a:r>
            <a:endParaRPr lang="fr-FR" sz="1600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15" name="Picture 7" descr="C:\Hans\R&amp;D\RD51\WG52\Production files SRS\Meetings\CERN Feb 2014\Electronics School Feb 2014\Professional photos\GIVI MAMMA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5" y="3846712"/>
            <a:ext cx="3762162" cy="2597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5305393" y="4005064"/>
            <a:ext cx="1003673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Training:</a:t>
            </a:r>
            <a:endParaRPr lang="fr-FR" sz="1600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7226" y="3872535"/>
            <a:ext cx="2032880" cy="1356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571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80266402"/>
              </p:ext>
            </p:extLst>
          </p:nvPr>
        </p:nvGraphicFramePr>
        <p:xfrm>
          <a:off x="6012160" y="2831744"/>
          <a:ext cx="3131840" cy="21390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0" name="PHOTO-PAINT" r:id="rId3" imgW="7225397" imgH="5447619" progId="">
                  <p:embed/>
                </p:oleObj>
              </mc:Choice>
              <mc:Fallback>
                <p:oleObj name="PHOTO-PAINT" r:id="rId3" imgW="7225397" imgH="5447619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2160" y="2831744"/>
                        <a:ext cx="3131840" cy="213904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43808" y="692697"/>
            <a:ext cx="3096344" cy="2087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-6066" y="692697"/>
            <a:ext cx="2763898" cy="427809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  <a:cs typeface="Arial" pitchFamily="34" charset="0"/>
              </a:rPr>
              <a:t>High Rate </a:t>
            </a:r>
            <a:r>
              <a:rPr lang="en-US" sz="1600" dirty="0">
                <a:solidFill>
                  <a:srgbClr val="FF0000"/>
                </a:solidFill>
                <a:latin typeface="Palatino Linotype" panose="02040502050505030304" pitchFamily="18" charset="0"/>
                <a:cs typeface="Arial" pitchFamily="34" charset="0"/>
              </a:rPr>
              <a:t>Capability</a:t>
            </a: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endParaRPr lang="en-US" sz="1600" dirty="0">
              <a:solidFill>
                <a:srgbClr val="CC0066"/>
              </a:solidFill>
              <a:latin typeface="Palatino Linotype" panose="02040502050505030304" pitchFamily="18" charset="0"/>
              <a:cs typeface="Arial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en-US" sz="1600" dirty="0">
                <a:solidFill>
                  <a:srgbClr val="0000CC"/>
                </a:solidFill>
                <a:latin typeface="Palatino Linotype" panose="02040502050505030304" pitchFamily="18" charset="0"/>
                <a:cs typeface="Arial" pitchFamily="34" charset="0"/>
              </a:rPr>
              <a:t>High Gain</a:t>
            </a: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endParaRPr lang="en-US" sz="1600" dirty="0">
              <a:solidFill>
                <a:srgbClr val="CC0066"/>
              </a:solidFill>
              <a:latin typeface="Palatino Linotype" panose="02040502050505030304" pitchFamily="18" charset="0"/>
              <a:cs typeface="Arial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  <a:cs typeface="Arial" pitchFamily="34" charset="0"/>
              </a:rPr>
              <a:t>High Space </a:t>
            </a:r>
            <a:r>
              <a:rPr lang="en-US" sz="1600" dirty="0">
                <a:solidFill>
                  <a:srgbClr val="FF0000"/>
                </a:solidFill>
                <a:latin typeface="Palatino Linotype" panose="02040502050505030304" pitchFamily="18" charset="0"/>
                <a:cs typeface="Arial" pitchFamily="34" charset="0"/>
              </a:rPr>
              <a:t>Resolution</a:t>
            </a: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endParaRPr lang="en-US" sz="1600" dirty="0">
              <a:solidFill>
                <a:srgbClr val="CC0066"/>
              </a:solidFill>
              <a:latin typeface="Palatino Linotype" panose="02040502050505030304" pitchFamily="18" charset="0"/>
              <a:cs typeface="Arial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en-US" sz="1600" dirty="0" smtClean="0">
                <a:solidFill>
                  <a:srgbClr val="0000CC"/>
                </a:solidFill>
                <a:latin typeface="Palatino Linotype" panose="02040502050505030304" pitchFamily="18" charset="0"/>
                <a:cs typeface="Arial" pitchFamily="34" charset="0"/>
              </a:rPr>
              <a:t>Good Time </a:t>
            </a:r>
            <a:r>
              <a:rPr lang="en-US" sz="1600" dirty="0">
                <a:solidFill>
                  <a:srgbClr val="0000CC"/>
                </a:solidFill>
                <a:latin typeface="Palatino Linotype" panose="02040502050505030304" pitchFamily="18" charset="0"/>
                <a:cs typeface="Arial" pitchFamily="34" charset="0"/>
              </a:rPr>
              <a:t>Resolution</a:t>
            </a: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endParaRPr lang="en-US" sz="1600" dirty="0">
              <a:solidFill>
                <a:srgbClr val="0000CC"/>
              </a:solidFill>
              <a:latin typeface="Palatino Linotype" panose="02040502050505030304" pitchFamily="18" charset="0"/>
              <a:cs typeface="Arial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en-US" sz="1600" dirty="0" smtClean="0">
                <a:solidFill>
                  <a:srgbClr val="0000CC"/>
                </a:solidFill>
                <a:latin typeface="Palatino Linotype" panose="02040502050505030304" pitchFamily="18" charset="0"/>
                <a:cs typeface="Arial" pitchFamily="34" charset="0"/>
              </a:rPr>
              <a:t>Good Energy </a:t>
            </a:r>
            <a:r>
              <a:rPr lang="en-US" sz="1600" dirty="0">
                <a:solidFill>
                  <a:srgbClr val="0000CC"/>
                </a:solidFill>
                <a:latin typeface="Palatino Linotype" panose="02040502050505030304" pitchFamily="18" charset="0"/>
                <a:cs typeface="Arial" pitchFamily="34" charset="0"/>
              </a:rPr>
              <a:t>Resolution</a:t>
            </a: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endParaRPr lang="en-US" sz="1600" dirty="0">
              <a:solidFill>
                <a:srgbClr val="CC0066"/>
              </a:solidFill>
              <a:latin typeface="Palatino Linotype" panose="02040502050505030304" pitchFamily="18" charset="0"/>
              <a:cs typeface="Arial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  <a:cs typeface="Arial" pitchFamily="34" charset="0"/>
              </a:rPr>
              <a:t>Excellent Radiation </a:t>
            </a:r>
          </a:p>
          <a:p>
            <a:pPr>
              <a:defRPr/>
            </a:pPr>
            <a:r>
              <a:rPr lang="en-US" sz="1600" dirty="0">
                <a:solidFill>
                  <a:srgbClr val="FF0000"/>
                </a:solidFill>
                <a:latin typeface="Palatino Linotype" panose="02040502050505030304" pitchFamily="18" charset="0"/>
                <a:cs typeface="Arial" pitchFamily="34" charset="0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  <a:cs typeface="Arial" pitchFamily="34" charset="0"/>
              </a:rPr>
              <a:t>      Hardness</a:t>
            </a: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endParaRPr lang="en-US" sz="1600" dirty="0">
              <a:solidFill>
                <a:srgbClr val="CC0066"/>
              </a:solidFill>
              <a:latin typeface="Palatino Linotype" panose="02040502050505030304" pitchFamily="18" charset="0"/>
              <a:cs typeface="Arial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en-US" sz="1600" dirty="0">
                <a:solidFill>
                  <a:srgbClr val="0000CC"/>
                </a:solidFill>
                <a:latin typeface="Palatino Linotype" panose="02040502050505030304" pitchFamily="18" charset="0"/>
                <a:cs typeface="Arial" pitchFamily="34" charset="0"/>
              </a:rPr>
              <a:t>Ion Backflow Reduction</a:t>
            </a: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endParaRPr lang="en-US" sz="1600" dirty="0">
              <a:solidFill>
                <a:srgbClr val="0000CC"/>
              </a:solidFill>
              <a:latin typeface="Palatino Linotype" panose="02040502050505030304" pitchFamily="18" charset="0"/>
              <a:cs typeface="Arial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en-US" sz="1600" dirty="0">
                <a:solidFill>
                  <a:srgbClr val="0000CC"/>
                </a:solidFill>
                <a:latin typeface="Palatino Linotype" panose="02040502050505030304" pitchFamily="18" charset="0"/>
                <a:cs typeface="Arial" pitchFamily="34" charset="0"/>
              </a:rPr>
              <a:t>Photon Feedback </a:t>
            </a:r>
            <a:endParaRPr lang="en-US" sz="1600" dirty="0" smtClean="0">
              <a:solidFill>
                <a:srgbClr val="0000CC"/>
              </a:solidFill>
              <a:latin typeface="Palatino Linotype" panose="02040502050505030304" pitchFamily="18" charset="0"/>
              <a:cs typeface="Arial" pitchFamily="34" charset="0"/>
            </a:endParaRPr>
          </a:p>
          <a:p>
            <a:pPr>
              <a:defRPr/>
            </a:pPr>
            <a:r>
              <a:rPr lang="en-US" sz="1600" dirty="0" smtClean="0">
                <a:solidFill>
                  <a:srgbClr val="0000CC"/>
                </a:solidFill>
                <a:latin typeface="Palatino Linotype" panose="02040502050505030304" pitchFamily="18" charset="0"/>
                <a:cs typeface="Arial" pitchFamily="34" charset="0"/>
              </a:rPr>
              <a:t>       Reduction</a:t>
            </a:r>
            <a:endParaRPr lang="en-US" sz="1600" dirty="0">
              <a:solidFill>
                <a:srgbClr val="0000CC"/>
              </a:solidFill>
              <a:latin typeface="Palatino Linotype" panose="02040502050505030304" pitchFamily="18" charset="0"/>
              <a:cs typeface="Arial" pitchFamily="34" charset="0"/>
            </a:endParaRPr>
          </a:p>
        </p:txBody>
      </p:sp>
      <p:pic>
        <p:nvPicPr>
          <p:cNvPr id="5" name="Picture 2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12160" y="692696"/>
            <a:ext cx="3131840" cy="208776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6" name="Picture 26" descr="45154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43809" y="2831744"/>
            <a:ext cx="3096344" cy="2139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32"/>
          <p:cNvSpPr txBox="1">
            <a:spLocks noChangeArrowheads="1"/>
          </p:cNvSpPr>
          <p:nvPr/>
        </p:nvSpPr>
        <p:spPr bwMode="auto">
          <a:xfrm>
            <a:off x="6365900" y="1268290"/>
            <a:ext cx="151846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 err="1">
                <a:solidFill>
                  <a:srgbClr val="663300"/>
                </a:solidFill>
                <a:cs typeface="Arial" charset="0"/>
              </a:rPr>
              <a:t>Micromegas</a:t>
            </a:r>
            <a:endParaRPr lang="en-US" sz="1400" dirty="0">
              <a:solidFill>
                <a:srgbClr val="663300"/>
              </a:solidFill>
              <a:cs typeface="Arial" charset="0"/>
            </a:endParaRPr>
          </a:p>
        </p:txBody>
      </p:sp>
      <p:sp>
        <p:nvSpPr>
          <p:cNvPr id="8" name="Text Box 33"/>
          <p:cNvSpPr txBox="1">
            <a:spLocks noChangeArrowheads="1"/>
          </p:cNvSpPr>
          <p:nvPr/>
        </p:nvSpPr>
        <p:spPr bwMode="auto">
          <a:xfrm>
            <a:off x="3563888" y="2996482"/>
            <a:ext cx="54053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663300"/>
                </a:solidFill>
                <a:cs typeface="Arial" charset="0"/>
              </a:rPr>
              <a:t>GEM</a:t>
            </a:r>
          </a:p>
        </p:txBody>
      </p:sp>
      <p:sp>
        <p:nvSpPr>
          <p:cNvPr id="9" name="Text Box 34"/>
          <p:cNvSpPr txBox="1">
            <a:spLocks noChangeArrowheads="1"/>
          </p:cNvSpPr>
          <p:nvPr/>
        </p:nvSpPr>
        <p:spPr bwMode="auto">
          <a:xfrm>
            <a:off x="7307487" y="3356522"/>
            <a:ext cx="108093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 err="1" smtClean="0">
                <a:solidFill>
                  <a:srgbClr val="663300"/>
                </a:solidFill>
                <a:cs typeface="Arial" charset="0"/>
              </a:rPr>
              <a:t>Micromegas</a:t>
            </a:r>
            <a:endParaRPr lang="en-US" sz="1400" dirty="0" smtClean="0">
              <a:solidFill>
                <a:srgbClr val="663300"/>
              </a:solidFill>
              <a:cs typeface="Arial" charset="0"/>
            </a:endParaRPr>
          </a:p>
        </p:txBody>
      </p:sp>
      <p:sp>
        <p:nvSpPr>
          <p:cNvPr id="10" name="Rectangle 117"/>
          <p:cNvSpPr>
            <a:spLocks noChangeArrowheads="1"/>
          </p:cNvSpPr>
          <p:nvPr/>
        </p:nvSpPr>
        <p:spPr bwMode="auto">
          <a:xfrm>
            <a:off x="4002309" y="899428"/>
            <a:ext cx="164981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buFont typeface="Symbol" pitchFamily="18" charset="2"/>
              <a:buNone/>
            </a:pPr>
            <a:r>
              <a:rPr lang="en-US" b="1" dirty="0" smtClean="0">
                <a:solidFill>
                  <a:srgbClr val="CC0000"/>
                </a:solidFill>
                <a:latin typeface="Palatino Linotype" panose="02040502050505030304" pitchFamily="18" charset="0"/>
              </a:rPr>
              <a:t>2x10</a:t>
            </a:r>
            <a:r>
              <a:rPr lang="en-US" b="1" baseline="30000" dirty="0" smtClean="0">
                <a:solidFill>
                  <a:srgbClr val="CC0000"/>
                </a:solidFill>
                <a:latin typeface="Palatino Linotype" panose="02040502050505030304" pitchFamily="18" charset="0"/>
              </a:rPr>
              <a:t>6</a:t>
            </a:r>
            <a:r>
              <a:rPr lang="en-US" b="1" dirty="0" smtClean="0">
                <a:solidFill>
                  <a:srgbClr val="CC0000"/>
                </a:solidFill>
                <a:latin typeface="Palatino Linotype" panose="02040502050505030304" pitchFamily="18" charset="0"/>
              </a:rPr>
              <a:t> Hz/mm</a:t>
            </a:r>
            <a:r>
              <a:rPr lang="en-US" b="1" baseline="30000" dirty="0" smtClean="0">
                <a:solidFill>
                  <a:srgbClr val="CC0000"/>
                </a:solidFill>
                <a:latin typeface="Palatino Linotype" panose="02040502050505030304" pitchFamily="18" charset="0"/>
              </a:rPr>
              <a:t>2</a:t>
            </a:r>
            <a:endParaRPr lang="en-US" b="1" baseline="30000" dirty="0">
              <a:solidFill>
                <a:srgbClr val="CC00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11" name="Text Box 33"/>
          <p:cNvSpPr txBox="1">
            <a:spLocks noChangeArrowheads="1"/>
          </p:cNvSpPr>
          <p:nvPr/>
        </p:nvSpPr>
        <p:spPr bwMode="auto">
          <a:xfrm>
            <a:off x="3275856" y="764234"/>
            <a:ext cx="54053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663300"/>
                </a:solidFill>
                <a:cs typeface="Arial" charset="0"/>
              </a:rPr>
              <a:t>GEM</a:t>
            </a:r>
          </a:p>
        </p:txBody>
      </p:sp>
      <p:sp>
        <p:nvSpPr>
          <p:cNvPr id="12" name="Text Box 30"/>
          <p:cNvSpPr txBox="1">
            <a:spLocks noChangeArrowheads="1"/>
          </p:cNvSpPr>
          <p:nvPr/>
        </p:nvSpPr>
        <p:spPr bwMode="auto">
          <a:xfrm>
            <a:off x="3748088" y="1123381"/>
            <a:ext cx="531812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>
                <a:solidFill>
                  <a:schemeClr val="accent2"/>
                </a:solidFill>
                <a:cs typeface="Arial" charset="0"/>
              </a:rPr>
              <a:t>GEM</a:t>
            </a:r>
          </a:p>
        </p:txBody>
      </p:sp>
      <p:sp>
        <p:nvSpPr>
          <p:cNvPr id="13" name="Rectangle 23"/>
          <p:cNvSpPr>
            <a:spLocks noChangeArrowheads="1"/>
          </p:cNvSpPr>
          <p:nvPr/>
        </p:nvSpPr>
        <p:spPr bwMode="auto">
          <a:xfrm>
            <a:off x="683567" y="44425"/>
            <a:ext cx="7632849" cy="5762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4" name="WordArt 24"/>
          <p:cNvSpPr>
            <a:spLocks noChangeArrowheads="1" noChangeShapeType="1" noTextEdit="1"/>
          </p:cNvSpPr>
          <p:nvPr/>
        </p:nvSpPr>
        <p:spPr bwMode="auto">
          <a:xfrm>
            <a:off x="926926" y="188640"/>
            <a:ext cx="7029450" cy="342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Why Micro-Pattern Gaseous </a:t>
            </a:r>
            <a:r>
              <a:rPr lang="en-US" sz="2400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Detectors </a:t>
            </a:r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are so attractive …</a:t>
            </a:r>
            <a:endParaRPr lang="fr-FR" sz="24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000"/>
                </a:srgbClr>
              </a:solidFill>
              <a:latin typeface="Arial"/>
              <a:cs typeface="Arial"/>
            </a:endParaRPr>
          </a:p>
        </p:txBody>
      </p:sp>
      <p:sp>
        <p:nvSpPr>
          <p:cNvPr id="15" name="Rectangle 117"/>
          <p:cNvSpPr>
            <a:spLocks noChangeArrowheads="1"/>
          </p:cNvSpPr>
          <p:nvPr/>
        </p:nvSpPr>
        <p:spPr bwMode="auto">
          <a:xfrm>
            <a:off x="3995936" y="3428530"/>
            <a:ext cx="166423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buFont typeface="Symbol" pitchFamily="18" charset="2"/>
              <a:buNone/>
            </a:pPr>
            <a:r>
              <a:rPr lang="en-US" b="1" dirty="0" smtClean="0">
                <a:solidFill>
                  <a:srgbClr val="CC0000"/>
                </a:solidFill>
                <a:latin typeface="Symbol" pitchFamily="18" charset="2"/>
              </a:rPr>
              <a:t>s</a:t>
            </a:r>
            <a:r>
              <a:rPr lang="en-US" b="1" baseline="-25000" dirty="0" smtClean="0">
                <a:solidFill>
                  <a:srgbClr val="CC0000"/>
                </a:solidFill>
                <a:latin typeface="Helvetica" charset="0"/>
              </a:rPr>
              <a:t> time</a:t>
            </a:r>
            <a:r>
              <a:rPr lang="en-US" b="1" dirty="0" smtClean="0">
                <a:solidFill>
                  <a:srgbClr val="CC0000"/>
                </a:solidFill>
                <a:latin typeface="Helvetica" charset="0"/>
              </a:rPr>
              <a:t> ~ few ns</a:t>
            </a:r>
            <a:endParaRPr lang="en-US" b="1" baseline="30000" dirty="0">
              <a:solidFill>
                <a:srgbClr val="CC0000"/>
              </a:solidFill>
              <a:latin typeface="Helvetica" charset="0"/>
            </a:endParaRPr>
          </a:p>
        </p:txBody>
      </p:sp>
      <p:sp>
        <p:nvSpPr>
          <p:cNvPr id="16" name="Rectangle 117"/>
          <p:cNvSpPr>
            <a:spLocks noChangeArrowheads="1"/>
          </p:cNvSpPr>
          <p:nvPr/>
        </p:nvSpPr>
        <p:spPr bwMode="auto">
          <a:xfrm>
            <a:off x="6444208" y="1556792"/>
            <a:ext cx="213071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buFont typeface="Symbol" pitchFamily="18" charset="2"/>
              <a:buNone/>
            </a:pPr>
            <a:r>
              <a:rPr lang="en-US" b="1" dirty="0" err="1" smtClean="0">
                <a:solidFill>
                  <a:srgbClr val="CC0000"/>
                </a:solidFill>
                <a:latin typeface="Symbol" pitchFamily="18" charset="2"/>
              </a:rPr>
              <a:t>s</a:t>
            </a:r>
            <a:r>
              <a:rPr lang="en-US" b="1" baseline="-25000" dirty="0" err="1" smtClean="0">
                <a:solidFill>
                  <a:srgbClr val="CC0000"/>
                </a:solidFill>
                <a:latin typeface="Helvetica" charset="0"/>
              </a:rPr>
              <a:t>space</a:t>
            </a:r>
            <a:r>
              <a:rPr lang="en-US" b="1" dirty="0" smtClean="0">
                <a:solidFill>
                  <a:srgbClr val="CC0000"/>
                </a:solidFill>
                <a:latin typeface="Helvetica" charset="0"/>
              </a:rPr>
              <a:t> </a:t>
            </a:r>
            <a:r>
              <a:rPr lang="en-US" b="1" dirty="0">
                <a:solidFill>
                  <a:srgbClr val="CC0000"/>
                </a:solidFill>
                <a:latin typeface="Helvetica" charset="0"/>
              </a:rPr>
              <a:t>~ </a:t>
            </a:r>
            <a:r>
              <a:rPr lang="en-US" b="1" dirty="0" smtClean="0">
                <a:solidFill>
                  <a:srgbClr val="CC0000"/>
                </a:solidFill>
                <a:latin typeface="Helvetica" charset="0"/>
              </a:rPr>
              <a:t> 15-40 </a:t>
            </a:r>
            <a:r>
              <a:rPr lang="en-US" b="1" dirty="0" smtClean="0">
                <a:solidFill>
                  <a:srgbClr val="CC0000"/>
                </a:solidFill>
                <a:latin typeface="Symbol" pitchFamily="18" charset="2"/>
              </a:rPr>
              <a:t>m</a:t>
            </a:r>
            <a:r>
              <a:rPr lang="en-US" b="1" dirty="0" smtClean="0">
                <a:solidFill>
                  <a:srgbClr val="CC0000"/>
                </a:solidFill>
                <a:latin typeface="Helvetica" charset="0"/>
              </a:rPr>
              <a:t>m</a:t>
            </a:r>
            <a:r>
              <a:rPr lang="en-US" b="1" dirty="0" smtClean="0">
                <a:solidFill>
                  <a:srgbClr val="CC0000"/>
                </a:solidFill>
              </a:rPr>
              <a:t> </a:t>
            </a:r>
            <a:endParaRPr lang="en-US" b="1" baseline="30000" dirty="0">
              <a:solidFill>
                <a:srgbClr val="CC0000"/>
              </a:solidFill>
              <a:latin typeface="Helvetica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51970" y="4941168"/>
            <a:ext cx="42322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Palatino Linotype" panose="02040502050505030304" pitchFamily="18" charset="0"/>
              </a:rPr>
              <a:t>One of the recent reviews describing </a:t>
            </a:r>
          </a:p>
          <a:p>
            <a:pPr algn="ctr"/>
            <a:r>
              <a:rPr lang="en-US" dirty="0">
                <a:latin typeface="Palatino Linotype" panose="02040502050505030304" pitchFamily="18" charset="0"/>
              </a:rPr>
              <a:t>t</a:t>
            </a:r>
            <a:r>
              <a:rPr lang="en-US" dirty="0" smtClean="0">
                <a:latin typeface="Palatino Linotype" panose="02040502050505030304" pitchFamily="18" charset="0"/>
              </a:rPr>
              <a:t>he progress of the RD51 collaboration:</a:t>
            </a:r>
            <a:endParaRPr lang="fr-FR" dirty="0">
              <a:latin typeface="Palatino Linotype" panose="02040502050505030304" pitchFamily="18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013176"/>
            <a:ext cx="4550892" cy="1842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30" y="5589240"/>
            <a:ext cx="2878286" cy="753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3517" y="6194251"/>
            <a:ext cx="2276475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4288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" presetClass="emph" presetSubtype="2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to="1.5" calcmode="lin" valueType="num">
                                      <p:cBhvr override="childStyle">
                                        <p:cTn id="8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" presetClass="emph" presetSubtype="2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to="1.5" calcmode="lin" valueType="num">
                                      <p:cBhvr override="childStyle">
                                        <p:cTn id="1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" presetClass="emph" presetSubtype="2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to="1.5" calcmode="lin" valueType="num">
                                      <p:cBhvr override="childStyle">
                                        <p:cTn id="16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5" grpId="0"/>
      <p:bldP spid="15" grpId="1"/>
      <p:bldP spid="16" grpId="0"/>
      <p:bldP spid="16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5496" y="692696"/>
            <a:ext cx="8999984" cy="45365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正方形/長方形 4"/>
          <p:cNvSpPr/>
          <p:nvPr/>
        </p:nvSpPr>
        <p:spPr>
          <a:xfrm>
            <a:off x="403206" y="3045400"/>
            <a:ext cx="8021729" cy="785818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cxnSp>
        <p:nvCxnSpPr>
          <p:cNvPr id="4" name="直線コネクタ 8"/>
          <p:cNvCxnSpPr/>
          <p:nvPr/>
        </p:nvCxnSpPr>
        <p:spPr>
          <a:xfrm rot="5400000" flipH="1" flipV="1">
            <a:off x="357035" y="3438309"/>
            <a:ext cx="785818" cy="1588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線コネクタ 10"/>
          <p:cNvCxnSpPr/>
          <p:nvPr/>
        </p:nvCxnSpPr>
        <p:spPr>
          <a:xfrm rot="5400000" flipH="1" flipV="1">
            <a:off x="606274" y="2259582"/>
            <a:ext cx="928694" cy="642942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テキスト ボックス 11"/>
          <p:cNvSpPr txBox="1"/>
          <p:nvPr/>
        </p:nvSpPr>
        <p:spPr>
          <a:xfrm rot="18396619">
            <a:off x="460499" y="2347394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1988</a:t>
            </a:r>
            <a:endParaRPr lang="ja-JP" altLang="en-US" b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ＭＳ Ｐゴシック" pitchFamily="50" charset="-128"/>
              <a:cs typeface="Verdana" pitchFamily="34" charset="0"/>
            </a:endParaRPr>
          </a:p>
        </p:txBody>
      </p:sp>
      <p:sp>
        <p:nvSpPr>
          <p:cNvPr id="7" name="テキスト ボックス 14"/>
          <p:cNvSpPr txBox="1"/>
          <p:nvPr/>
        </p:nvSpPr>
        <p:spPr>
          <a:xfrm>
            <a:off x="0" y="1797285"/>
            <a:ext cx="2304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dirty="0">
                <a:solidFill>
                  <a:srgbClr val="CC00CC"/>
                </a:solidFill>
                <a:latin typeface="Palatino Linotype" panose="02040502050505030304" pitchFamily="18" charset="0"/>
                <a:ea typeface="ＭＳ Ｐゴシック" pitchFamily="50" charset="-128"/>
              </a:rPr>
              <a:t>MSGC (ILL, A. </a:t>
            </a:r>
            <a:r>
              <a:rPr lang="en-US" altLang="ja-JP" dirty="0" err="1">
                <a:solidFill>
                  <a:srgbClr val="CC00CC"/>
                </a:solidFill>
                <a:latin typeface="Palatino Linotype" panose="02040502050505030304" pitchFamily="18" charset="0"/>
                <a:ea typeface="ＭＳ Ｐゴシック" pitchFamily="50" charset="-128"/>
              </a:rPr>
              <a:t>Oed</a:t>
            </a:r>
            <a:r>
              <a:rPr lang="en-US" altLang="ja-JP" dirty="0">
                <a:solidFill>
                  <a:srgbClr val="CC00CC"/>
                </a:solidFill>
                <a:latin typeface="Palatino Linotype" panose="02040502050505030304" pitchFamily="18" charset="0"/>
                <a:ea typeface="ＭＳ Ｐゴシック" pitchFamily="50" charset="-128"/>
              </a:rPr>
              <a:t>)</a:t>
            </a:r>
            <a:endParaRPr lang="ja-JP" altLang="en-US" dirty="0">
              <a:solidFill>
                <a:srgbClr val="CC00CC"/>
              </a:solidFill>
              <a:latin typeface="Palatino Linotype" panose="02040502050505030304" pitchFamily="18" charset="0"/>
              <a:ea typeface="ＭＳ Ｐゴシック" pitchFamily="50" charset="-128"/>
            </a:endParaRPr>
          </a:p>
        </p:txBody>
      </p:sp>
      <p:cxnSp>
        <p:nvCxnSpPr>
          <p:cNvPr id="8" name="直線コネクタ 15"/>
          <p:cNvCxnSpPr/>
          <p:nvPr/>
        </p:nvCxnSpPr>
        <p:spPr>
          <a:xfrm rot="5400000" flipH="1" flipV="1">
            <a:off x="3154364" y="3438309"/>
            <a:ext cx="785818" cy="1588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コネクタ 16"/>
          <p:cNvCxnSpPr/>
          <p:nvPr/>
        </p:nvCxnSpPr>
        <p:spPr>
          <a:xfrm rot="5400000" flipH="1" flipV="1">
            <a:off x="3367884" y="2152425"/>
            <a:ext cx="1071570" cy="71438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テキスト ボックス 17"/>
          <p:cNvSpPr txBox="1"/>
          <p:nvPr/>
        </p:nvSpPr>
        <p:spPr>
          <a:xfrm>
            <a:off x="4320480" y="1941301"/>
            <a:ext cx="24365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dirty="0">
                <a:solidFill>
                  <a:srgbClr val="CC00CC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GEM (CERN, F. </a:t>
            </a:r>
            <a:r>
              <a:rPr lang="en-US" altLang="ja-JP" dirty="0" err="1">
                <a:solidFill>
                  <a:srgbClr val="CC00CC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Sauli</a:t>
            </a:r>
            <a:r>
              <a:rPr lang="en-US" altLang="ja-JP" dirty="0">
                <a:solidFill>
                  <a:srgbClr val="CC00CC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)</a:t>
            </a:r>
            <a:endParaRPr lang="ja-JP" altLang="en-US" dirty="0">
              <a:solidFill>
                <a:srgbClr val="CC00CC"/>
              </a:solidFill>
              <a:latin typeface="Palatino Linotype" panose="02040502050505030304" pitchFamily="18" charset="0"/>
              <a:ea typeface="ＭＳ Ｐゴシック" pitchFamily="50" charset="-128"/>
              <a:cs typeface="Verdana" pitchFamily="34" charset="0"/>
            </a:endParaRPr>
          </a:p>
        </p:txBody>
      </p:sp>
      <p:sp>
        <p:nvSpPr>
          <p:cNvPr id="11" name="テキスト ボックス 18"/>
          <p:cNvSpPr txBox="1"/>
          <p:nvPr/>
        </p:nvSpPr>
        <p:spPr>
          <a:xfrm rot="18396619">
            <a:off x="3259697" y="2275386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1996</a:t>
            </a:r>
            <a:endParaRPr lang="ja-JP" altLang="en-US" b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ＭＳ Ｐゴシック" pitchFamily="50" charset="-128"/>
              <a:cs typeface="Verdana" pitchFamily="34" charset="0"/>
            </a:endParaRPr>
          </a:p>
        </p:txBody>
      </p:sp>
      <p:sp>
        <p:nvSpPr>
          <p:cNvPr id="12" name="テキスト ボックス 19"/>
          <p:cNvSpPr txBox="1"/>
          <p:nvPr/>
        </p:nvSpPr>
        <p:spPr>
          <a:xfrm>
            <a:off x="2448272" y="1581261"/>
            <a:ext cx="4493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dirty="0" err="1">
                <a:solidFill>
                  <a:srgbClr val="CC00CC"/>
                </a:solidFill>
                <a:latin typeface="Palatino Linotype" panose="02040502050505030304" pitchFamily="18" charset="0"/>
                <a:ea typeface="ＭＳ Ｐゴシック" pitchFamily="50" charset="-128"/>
              </a:rPr>
              <a:t>MicroMEGAS</a:t>
            </a:r>
            <a:r>
              <a:rPr lang="en-US" altLang="ja-JP" dirty="0">
                <a:solidFill>
                  <a:srgbClr val="CC00CC"/>
                </a:solidFill>
                <a:latin typeface="Palatino Linotype" panose="02040502050505030304" pitchFamily="18" charset="0"/>
                <a:ea typeface="ＭＳ Ｐゴシック" pitchFamily="50" charset="-128"/>
              </a:rPr>
              <a:t> </a:t>
            </a:r>
            <a:r>
              <a:rPr lang="en-US" altLang="ja-JP" dirty="0" smtClean="0">
                <a:solidFill>
                  <a:srgbClr val="CC00CC"/>
                </a:solidFill>
                <a:latin typeface="Palatino Linotype" panose="02040502050505030304" pitchFamily="18" charset="0"/>
                <a:ea typeface="ＭＳ Ｐゴシック" pitchFamily="50" charset="-128"/>
              </a:rPr>
              <a:t>(</a:t>
            </a:r>
            <a:r>
              <a:rPr lang="en-US" altLang="ja-JP" dirty="0">
                <a:solidFill>
                  <a:srgbClr val="CC00CC"/>
                </a:solidFill>
                <a:latin typeface="Palatino Linotype" panose="02040502050505030304" pitchFamily="18" charset="0"/>
                <a:ea typeface="ＭＳ Ｐゴシック" pitchFamily="50" charset="-128"/>
              </a:rPr>
              <a:t>CEA </a:t>
            </a:r>
            <a:r>
              <a:rPr lang="en-US" altLang="ja-JP" dirty="0" err="1">
                <a:solidFill>
                  <a:srgbClr val="CC00CC"/>
                </a:solidFill>
                <a:latin typeface="Palatino Linotype" panose="02040502050505030304" pitchFamily="18" charset="0"/>
                <a:ea typeface="ＭＳ Ｐゴシック" pitchFamily="50" charset="-128"/>
              </a:rPr>
              <a:t>Saclay</a:t>
            </a:r>
            <a:r>
              <a:rPr lang="en-US" altLang="ja-JP" dirty="0">
                <a:solidFill>
                  <a:srgbClr val="CC00CC"/>
                </a:solidFill>
                <a:latin typeface="Palatino Linotype" panose="02040502050505030304" pitchFamily="18" charset="0"/>
                <a:ea typeface="ＭＳ Ｐゴシック" pitchFamily="50" charset="-128"/>
              </a:rPr>
              <a:t>, Y. </a:t>
            </a:r>
            <a:r>
              <a:rPr lang="en-US" altLang="ja-JP" dirty="0" err="1">
                <a:solidFill>
                  <a:srgbClr val="CC00CC"/>
                </a:solidFill>
                <a:latin typeface="Palatino Linotype" panose="02040502050505030304" pitchFamily="18" charset="0"/>
                <a:ea typeface="ＭＳ Ｐゴシック" pitchFamily="50" charset="-128"/>
              </a:rPr>
              <a:t>Giomataris</a:t>
            </a:r>
            <a:r>
              <a:rPr lang="en-US" altLang="ja-JP" dirty="0">
                <a:solidFill>
                  <a:srgbClr val="CC00CC"/>
                </a:solidFill>
                <a:latin typeface="Palatino Linotype" panose="02040502050505030304" pitchFamily="18" charset="0"/>
                <a:ea typeface="ＭＳ Ｐゴシック" pitchFamily="50" charset="-128"/>
              </a:rPr>
              <a:t>)</a:t>
            </a:r>
            <a:endParaRPr lang="ja-JP" altLang="en-US" dirty="0">
              <a:solidFill>
                <a:srgbClr val="CC00CC"/>
              </a:solidFill>
              <a:latin typeface="Palatino Linotype" panose="02040502050505030304" pitchFamily="18" charset="0"/>
              <a:ea typeface="ＭＳ Ｐゴシック" pitchFamily="50" charset="-128"/>
            </a:endParaRPr>
          </a:p>
        </p:txBody>
      </p:sp>
      <p:cxnSp>
        <p:nvCxnSpPr>
          <p:cNvPr id="13" name="直線コネクタ 20"/>
          <p:cNvCxnSpPr/>
          <p:nvPr/>
        </p:nvCxnSpPr>
        <p:spPr>
          <a:xfrm rot="5400000" flipH="1" flipV="1">
            <a:off x="3511554" y="3438309"/>
            <a:ext cx="785818" cy="1588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21"/>
          <p:cNvCxnSpPr/>
          <p:nvPr/>
        </p:nvCxnSpPr>
        <p:spPr>
          <a:xfrm rot="5400000" flipH="1" flipV="1">
            <a:off x="3796512" y="2366739"/>
            <a:ext cx="785818" cy="571504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テキスト ボックス 31"/>
          <p:cNvSpPr txBox="1"/>
          <p:nvPr/>
        </p:nvSpPr>
        <p:spPr>
          <a:xfrm rot="18396619">
            <a:off x="3646832" y="2347394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1997</a:t>
            </a:r>
            <a:endParaRPr lang="ja-JP" altLang="en-US" b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ＭＳ Ｐゴシック" pitchFamily="50" charset="-128"/>
              <a:cs typeface="Verdana" pitchFamily="34" charset="0"/>
            </a:endParaRPr>
          </a:p>
        </p:txBody>
      </p:sp>
      <p:cxnSp>
        <p:nvCxnSpPr>
          <p:cNvPr id="16" name="直線コネクタ 40"/>
          <p:cNvCxnSpPr/>
          <p:nvPr/>
        </p:nvCxnSpPr>
        <p:spPr>
          <a:xfrm rot="5400000" flipH="1" flipV="1">
            <a:off x="4654562" y="3437515"/>
            <a:ext cx="785818" cy="1588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41"/>
          <p:cNvCxnSpPr/>
          <p:nvPr/>
        </p:nvCxnSpPr>
        <p:spPr>
          <a:xfrm rot="16200000" flipV="1">
            <a:off x="4905389" y="3975682"/>
            <a:ext cx="857256" cy="568328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テキスト ボックス 44"/>
          <p:cNvSpPr txBox="1"/>
          <p:nvPr/>
        </p:nvSpPr>
        <p:spPr>
          <a:xfrm rot="3469957">
            <a:off x="4702687" y="4040137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2000</a:t>
            </a:r>
            <a:endParaRPr lang="ja-JP" altLang="en-US" b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ＭＳ Ｐゴシック" pitchFamily="50" charset="-128"/>
              <a:cs typeface="Verdana" pitchFamily="34" charset="0"/>
            </a:endParaRPr>
          </a:p>
        </p:txBody>
      </p:sp>
      <p:sp>
        <p:nvSpPr>
          <p:cNvPr id="19" name="テキスト ボックス 45"/>
          <p:cNvSpPr txBox="1"/>
          <p:nvPr/>
        </p:nvSpPr>
        <p:spPr>
          <a:xfrm>
            <a:off x="5617836" y="4545598"/>
            <a:ext cx="3122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dirty="0">
                <a:solidFill>
                  <a:srgbClr val="CC00CC"/>
                </a:solidFill>
                <a:latin typeface="Symbol" panose="05050102010706020507" pitchFamily="18" charset="2"/>
                <a:ea typeface="ＭＳ Ｐゴシック" pitchFamily="50" charset="-128"/>
              </a:rPr>
              <a:t>m</a:t>
            </a:r>
            <a:r>
              <a:rPr lang="en-US" altLang="ja-JP" dirty="0">
                <a:solidFill>
                  <a:srgbClr val="CC00CC"/>
                </a:solidFill>
                <a:latin typeface="Palatino Linotype" panose="02040502050505030304" pitchFamily="18" charset="0"/>
                <a:ea typeface="ＭＳ Ｐゴシック" pitchFamily="50" charset="-128"/>
              </a:rPr>
              <a:t>-PIC (A. Ochi, T. </a:t>
            </a:r>
            <a:r>
              <a:rPr lang="en-US" altLang="ja-JP" dirty="0" err="1">
                <a:solidFill>
                  <a:srgbClr val="CC00CC"/>
                </a:solidFill>
                <a:latin typeface="Palatino Linotype" panose="02040502050505030304" pitchFamily="18" charset="0"/>
                <a:ea typeface="ＭＳ Ｐゴシック" pitchFamily="50" charset="-128"/>
              </a:rPr>
              <a:t>Tanimori</a:t>
            </a:r>
            <a:r>
              <a:rPr lang="en-US" altLang="ja-JP" dirty="0">
                <a:solidFill>
                  <a:srgbClr val="CC00CC"/>
                </a:solidFill>
                <a:latin typeface="Palatino Linotype" panose="02040502050505030304" pitchFamily="18" charset="0"/>
                <a:ea typeface="ＭＳ Ｐゴシック" pitchFamily="50" charset="-128"/>
              </a:rPr>
              <a:t>)</a:t>
            </a:r>
            <a:endParaRPr lang="ja-JP" altLang="en-US" dirty="0">
              <a:solidFill>
                <a:srgbClr val="CC00CC"/>
              </a:solidFill>
              <a:latin typeface="Palatino Linotype" panose="02040502050505030304" pitchFamily="18" charset="0"/>
              <a:ea typeface="ＭＳ Ｐゴシック" pitchFamily="50" charset="-128"/>
            </a:endParaRPr>
          </a:p>
        </p:txBody>
      </p:sp>
      <p:cxnSp>
        <p:nvCxnSpPr>
          <p:cNvPr id="20" name="直線コネクタ 47"/>
          <p:cNvCxnSpPr/>
          <p:nvPr/>
        </p:nvCxnSpPr>
        <p:spPr>
          <a:xfrm rot="16200000" flipV="1">
            <a:off x="3369472" y="4011401"/>
            <a:ext cx="1071570" cy="711204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テキスト ボックス 52"/>
          <p:cNvSpPr txBox="1"/>
          <p:nvPr/>
        </p:nvSpPr>
        <p:spPr>
          <a:xfrm>
            <a:off x="3778896" y="4890646"/>
            <a:ext cx="44164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dirty="0">
                <a:solidFill>
                  <a:srgbClr val="CC00CC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Capillary plate (Yamagata U., H. Sakurai)</a:t>
            </a:r>
            <a:endParaRPr lang="ja-JP" altLang="en-US" dirty="0">
              <a:solidFill>
                <a:srgbClr val="CC00CC"/>
              </a:solidFill>
              <a:latin typeface="Palatino Linotype" panose="02040502050505030304" pitchFamily="18" charset="0"/>
              <a:ea typeface="ＭＳ Ｐゴシック" pitchFamily="50" charset="-128"/>
              <a:cs typeface="Verdana" pitchFamily="34" charset="0"/>
            </a:endParaRPr>
          </a:p>
        </p:txBody>
      </p:sp>
      <p:sp>
        <p:nvSpPr>
          <p:cNvPr id="22" name="テキスト ボックス 55"/>
          <p:cNvSpPr txBox="1"/>
          <p:nvPr/>
        </p:nvSpPr>
        <p:spPr>
          <a:xfrm rot="3469957">
            <a:off x="3243598" y="4040137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1996</a:t>
            </a:r>
            <a:endParaRPr lang="ja-JP" altLang="en-US" b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ＭＳ Ｐゴシック" pitchFamily="50" charset="-128"/>
              <a:cs typeface="Verdana" pitchFamily="34" charset="0"/>
            </a:endParaRPr>
          </a:p>
        </p:txBody>
      </p:sp>
      <p:cxnSp>
        <p:nvCxnSpPr>
          <p:cNvPr id="23" name="直線コネクタ 56"/>
          <p:cNvCxnSpPr/>
          <p:nvPr/>
        </p:nvCxnSpPr>
        <p:spPr>
          <a:xfrm rot="5400000" flipH="1" flipV="1">
            <a:off x="6511950" y="3437515"/>
            <a:ext cx="785818" cy="1588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コネクタ 59"/>
          <p:cNvCxnSpPr/>
          <p:nvPr/>
        </p:nvCxnSpPr>
        <p:spPr>
          <a:xfrm rot="16200000" flipV="1">
            <a:off x="6762779" y="3975684"/>
            <a:ext cx="714378" cy="42545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テキスト ボックス 61"/>
          <p:cNvSpPr txBox="1"/>
          <p:nvPr/>
        </p:nvSpPr>
        <p:spPr>
          <a:xfrm rot="3469957">
            <a:off x="6560075" y="4038785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2005</a:t>
            </a:r>
            <a:endParaRPr lang="ja-JP" altLang="en-US" b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ＭＳ Ｐゴシック" pitchFamily="50" charset="-128"/>
              <a:cs typeface="Verdana" pitchFamily="34" charset="0"/>
            </a:endParaRPr>
          </a:p>
        </p:txBody>
      </p:sp>
      <p:cxnSp>
        <p:nvCxnSpPr>
          <p:cNvPr id="26" name="直線コネクタ 62"/>
          <p:cNvCxnSpPr/>
          <p:nvPr/>
        </p:nvCxnSpPr>
        <p:spPr>
          <a:xfrm rot="5400000" flipH="1" flipV="1">
            <a:off x="7815209" y="3437515"/>
            <a:ext cx="785818" cy="1588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コネクタ 65"/>
          <p:cNvCxnSpPr/>
          <p:nvPr/>
        </p:nvCxnSpPr>
        <p:spPr>
          <a:xfrm rot="5400000" flipH="1" flipV="1">
            <a:off x="8070026" y="2402458"/>
            <a:ext cx="785818" cy="500066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テキスト ボックス 68"/>
          <p:cNvSpPr txBox="1"/>
          <p:nvPr/>
        </p:nvSpPr>
        <p:spPr>
          <a:xfrm rot="18396619">
            <a:off x="7823296" y="2419402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2008</a:t>
            </a:r>
            <a:endParaRPr lang="ja-JP" alt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ＭＳ Ｐゴシック" pitchFamily="50" charset="-128"/>
              <a:cs typeface="Verdana" pitchFamily="34" charset="0"/>
            </a:endParaRPr>
          </a:p>
        </p:txBody>
      </p:sp>
      <p:sp>
        <p:nvSpPr>
          <p:cNvPr id="29" name="テキスト ボックス 71"/>
          <p:cNvSpPr txBox="1"/>
          <p:nvPr/>
        </p:nvSpPr>
        <p:spPr>
          <a:xfrm>
            <a:off x="7147837" y="1653269"/>
            <a:ext cx="18886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RD51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collaboration</a:t>
            </a:r>
            <a:endParaRPr lang="ja-JP" alt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ＭＳ Ｐゴシック" pitchFamily="50" charset="-128"/>
              <a:cs typeface="Verdana" pitchFamily="34" charset="0"/>
            </a:endParaRPr>
          </a:p>
        </p:txBody>
      </p:sp>
      <p:sp>
        <p:nvSpPr>
          <p:cNvPr id="30" name="テキスト ボックス 74"/>
          <p:cNvSpPr txBox="1"/>
          <p:nvPr/>
        </p:nvSpPr>
        <p:spPr>
          <a:xfrm>
            <a:off x="7200800" y="4029533"/>
            <a:ext cx="873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dirty="0" err="1" smtClean="0">
                <a:solidFill>
                  <a:srgbClr val="CC00CC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InGrid</a:t>
            </a:r>
            <a:endParaRPr lang="ja-JP" altLang="en-US" dirty="0">
              <a:solidFill>
                <a:srgbClr val="CC00CC"/>
              </a:solidFill>
              <a:latin typeface="Palatino Linotype" panose="02040502050505030304" pitchFamily="18" charset="0"/>
              <a:ea typeface="ＭＳ Ｐゴシック" pitchFamily="50" charset="-128"/>
              <a:cs typeface="Verdana" pitchFamily="34" charset="0"/>
            </a:endParaRPr>
          </a:p>
        </p:txBody>
      </p:sp>
      <p:cxnSp>
        <p:nvCxnSpPr>
          <p:cNvPr id="31" name="直線コネクタ 75"/>
          <p:cNvCxnSpPr/>
          <p:nvPr/>
        </p:nvCxnSpPr>
        <p:spPr>
          <a:xfrm rot="5400000" flipH="1" flipV="1">
            <a:off x="1654166" y="3437515"/>
            <a:ext cx="785818" cy="1588"/>
          </a:xfrm>
          <a:prstGeom prst="line">
            <a:avLst/>
          </a:prstGeom>
          <a:ln w="19050">
            <a:solidFill>
              <a:srgbClr val="00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コネクタ 76"/>
          <p:cNvCxnSpPr/>
          <p:nvPr/>
        </p:nvCxnSpPr>
        <p:spPr>
          <a:xfrm rot="5400000" flipH="1" flipV="1">
            <a:off x="1956090" y="2466391"/>
            <a:ext cx="669201" cy="488819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テキスト ボックス 77"/>
          <p:cNvSpPr txBox="1"/>
          <p:nvPr/>
        </p:nvSpPr>
        <p:spPr>
          <a:xfrm>
            <a:off x="2486156" y="2116706"/>
            <a:ext cx="8851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RD28</a:t>
            </a:r>
            <a:endParaRPr lang="ja-JP" alt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ＭＳ Ｐゴシック" pitchFamily="50" charset="-128"/>
              <a:cs typeface="Verdana" pitchFamily="34" charset="0"/>
            </a:endParaRPr>
          </a:p>
        </p:txBody>
      </p:sp>
      <p:sp>
        <p:nvSpPr>
          <p:cNvPr id="34" name="テキスト ボックス 79"/>
          <p:cNvSpPr txBox="1"/>
          <p:nvPr/>
        </p:nvSpPr>
        <p:spPr>
          <a:xfrm rot="18396619">
            <a:off x="1759499" y="2465042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1992</a:t>
            </a:r>
            <a:endParaRPr lang="ja-JP" altLang="en-US" b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ＭＳ Ｐゴシック" pitchFamily="50" charset="-128"/>
              <a:cs typeface="Verdana" pitchFamily="34" charset="0"/>
            </a:endParaRPr>
          </a:p>
        </p:txBody>
      </p:sp>
      <p:sp>
        <p:nvSpPr>
          <p:cNvPr id="35" name="スライド番号プレースホルダー 6"/>
          <p:cNvSpPr>
            <a:spLocks noGrp="1"/>
          </p:cNvSpPr>
          <p:nvPr>
            <p:ph type="sldNum" sz="quarter" idx="12"/>
          </p:nvPr>
        </p:nvSpPr>
        <p:spPr>
          <a:xfrm>
            <a:off x="8303071" y="4597355"/>
            <a:ext cx="609600" cy="457200"/>
          </a:xfrm>
        </p:spPr>
        <p:txBody>
          <a:bodyPr/>
          <a:lstStyle/>
          <a:p>
            <a:pPr>
              <a:defRPr/>
            </a:pPr>
            <a:fld id="{3A887DF5-26BB-4D52-97D0-BDE4B11523AA}" type="slidenum">
              <a:rPr lang="ja-JP" altLang="en-US" smtClean="0">
                <a:solidFill>
                  <a:srgbClr val="FEFAC9"/>
                </a:solidFill>
              </a:rPr>
              <a:pPr>
                <a:defRPr/>
              </a:pPr>
              <a:t>4</a:t>
            </a:fld>
            <a:endParaRPr lang="ja-JP" altLang="en-US">
              <a:solidFill>
                <a:srgbClr val="FEFAC9"/>
              </a:solidFill>
            </a:endParaRPr>
          </a:p>
        </p:txBody>
      </p:sp>
      <p:sp>
        <p:nvSpPr>
          <p:cNvPr id="36" name="Rectangle 4"/>
          <p:cNvSpPr>
            <a:spLocks noChangeArrowheads="1"/>
          </p:cNvSpPr>
          <p:nvPr/>
        </p:nvSpPr>
        <p:spPr bwMode="auto">
          <a:xfrm>
            <a:off x="0" y="44624"/>
            <a:ext cx="9144000" cy="57524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fr-FR"/>
          </a:p>
        </p:txBody>
      </p:sp>
      <p:sp>
        <p:nvSpPr>
          <p:cNvPr id="37" name="WordArt 5"/>
          <p:cNvSpPr>
            <a:spLocks noChangeArrowheads="1" noChangeShapeType="1" noTextEdit="1"/>
          </p:cNvSpPr>
          <p:nvPr/>
        </p:nvSpPr>
        <p:spPr bwMode="auto">
          <a:xfrm>
            <a:off x="185445" y="188640"/>
            <a:ext cx="8707035" cy="36004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Historical Roadmap of the MPGD Technologies and RD51 Collaboration</a:t>
            </a:r>
            <a:endParaRPr lang="fr-FR" sz="28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000"/>
                </a:srgbClr>
              </a:solidFill>
              <a:latin typeface="Arial"/>
              <a:cs typeface="Arial"/>
            </a:endParaRPr>
          </a:p>
        </p:txBody>
      </p:sp>
      <p:cxnSp>
        <p:nvCxnSpPr>
          <p:cNvPr id="38" name="直線コネクタ 40"/>
          <p:cNvCxnSpPr/>
          <p:nvPr/>
        </p:nvCxnSpPr>
        <p:spPr>
          <a:xfrm rot="5400000" flipH="1" flipV="1">
            <a:off x="5582961" y="3413536"/>
            <a:ext cx="785818" cy="1588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テキスト ボックス 31"/>
          <p:cNvSpPr txBox="1"/>
          <p:nvPr/>
        </p:nvSpPr>
        <p:spPr>
          <a:xfrm rot="18396619">
            <a:off x="5557226" y="2440711"/>
            <a:ext cx="8349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2003</a:t>
            </a:r>
            <a:endParaRPr lang="ja-JP" altLang="en-US" b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ＭＳ Ｐゴシック" pitchFamily="50" charset="-128"/>
              <a:cs typeface="Verdana" pitchFamily="34" charset="0"/>
            </a:endParaRPr>
          </a:p>
        </p:txBody>
      </p:sp>
      <p:cxnSp>
        <p:nvCxnSpPr>
          <p:cNvPr id="40" name="直線コネクタ 10"/>
          <p:cNvCxnSpPr/>
          <p:nvPr/>
        </p:nvCxnSpPr>
        <p:spPr>
          <a:xfrm flipV="1">
            <a:off x="5976664" y="2301341"/>
            <a:ext cx="432048" cy="71267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6187561" y="2445357"/>
            <a:ext cx="18437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CC00CC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LEM (</a:t>
            </a:r>
            <a:r>
              <a:rPr lang="en-US" sz="1600" dirty="0" err="1" smtClean="0">
                <a:solidFill>
                  <a:srgbClr val="CC00CC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Periale</a:t>
            </a:r>
            <a:r>
              <a:rPr lang="en-US" sz="1600" dirty="0" smtClean="0">
                <a:solidFill>
                  <a:srgbClr val="CC00CC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)</a:t>
            </a:r>
          </a:p>
          <a:p>
            <a:pPr algn="ctr"/>
            <a:r>
              <a:rPr lang="en-US" sz="1600" dirty="0" smtClean="0">
                <a:solidFill>
                  <a:srgbClr val="CC00CC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THGEM(</a:t>
            </a:r>
            <a:r>
              <a:rPr lang="en-US" sz="1600" dirty="0" err="1" smtClean="0">
                <a:solidFill>
                  <a:srgbClr val="CC00CC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Chechik</a:t>
            </a:r>
            <a:r>
              <a:rPr lang="en-US" sz="1600" dirty="0" smtClean="0">
                <a:solidFill>
                  <a:srgbClr val="CC00CC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)</a:t>
            </a:r>
            <a:endParaRPr lang="fr-FR" sz="1600" dirty="0">
              <a:solidFill>
                <a:srgbClr val="CC00CC"/>
              </a:solidFill>
              <a:latin typeface="Palatino Linotype" panose="02040502050505030304" pitchFamily="18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42" name="Picture 32" descr="Bann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05256" y="763022"/>
            <a:ext cx="5095743" cy="631291"/>
          </a:xfrm>
          <a:prstGeom prst="rect">
            <a:avLst/>
          </a:prstGeom>
          <a:noFill/>
        </p:spPr>
      </p:pic>
      <p:sp>
        <p:nvSpPr>
          <p:cNvPr id="43" name="TextBox 42"/>
          <p:cNvSpPr txBox="1"/>
          <p:nvPr/>
        </p:nvSpPr>
        <p:spPr>
          <a:xfrm>
            <a:off x="35497" y="5301208"/>
            <a:ext cx="9001000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>
                <a:latin typeface="Palatino Linotype" panose="02040502050505030304" pitchFamily="18" charset="0"/>
              </a:rPr>
              <a:t>Many of the Micro-Pattern Gaseous Detector </a:t>
            </a:r>
            <a:r>
              <a:rPr lang="en-US" dirty="0">
                <a:latin typeface="Palatino Linotype" panose="02040502050505030304" pitchFamily="18" charset="0"/>
              </a:rPr>
              <a:t>T</a:t>
            </a:r>
            <a:r>
              <a:rPr lang="en-US" dirty="0" smtClean="0">
                <a:latin typeface="Palatino Linotype" panose="02040502050505030304" pitchFamily="18" charset="0"/>
              </a:rPr>
              <a:t>echnologies were introduced before </a:t>
            </a:r>
          </a:p>
          <a:p>
            <a:r>
              <a:rPr lang="en-US" dirty="0" smtClean="0">
                <a:latin typeface="Palatino Linotype" panose="02040502050505030304" pitchFamily="18" charset="0"/>
              </a:rPr>
              <a:t>     the RD51 Collaboration was founded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>
              <a:latin typeface="Palatino Linotype" panose="0204050205050503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With more techniques becoming available (or affordable), new detection concepts </a:t>
            </a:r>
          </a:p>
          <a:p>
            <a:r>
              <a:rPr lang="en-US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    are being introduced and the existing ones are substantially improved</a:t>
            </a:r>
          </a:p>
        </p:txBody>
      </p:sp>
    </p:spTree>
    <p:extLst>
      <p:ext uri="{BB962C8B-B14F-4D97-AF65-F5344CB8AC3E}">
        <p14:creationId xmlns:p14="http://schemas.microsoft.com/office/powerpoint/2010/main" val="4120687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4283754" y="3907124"/>
            <a:ext cx="4896974" cy="29062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19"/>
          <p:cNvSpPr/>
          <p:nvPr/>
        </p:nvSpPr>
        <p:spPr>
          <a:xfrm>
            <a:off x="4283538" y="1268761"/>
            <a:ext cx="4896974" cy="25202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323528" y="87288"/>
            <a:ext cx="7560840" cy="533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3" name="WordArt 4"/>
          <p:cNvSpPr>
            <a:spLocks noChangeArrowheads="1" noChangeShapeType="1" noTextEdit="1"/>
          </p:cNvSpPr>
          <p:nvPr/>
        </p:nvSpPr>
        <p:spPr bwMode="auto">
          <a:xfrm>
            <a:off x="395536" y="188640"/>
            <a:ext cx="7416824" cy="36004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RD51 – Development of Micro-Pattern Gaseous Detector Technologies</a:t>
            </a:r>
            <a:endParaRPr lang="fr-FR" sz="24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000"/>
                </a:srgbClr>
              </a:solidFill>
              <a:latin typeface="Arial"/>
              <a:cs typeface="Arial"/>
            </a:endParaRPr>
          </a:p>
        </p:txBody>
      </p:sp>
      <p:pic>
        <p:nvPicPr>
          <p:cNvPr id="4" name="Picture 3" descr="http://indico.cern.ch/conferenceDisplay.py/getLogo?confId=13208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35980"/>
            <a:ext cx="1008112" cy="662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5496" y="3861048"/>
            <a:ext cx="4176464" cy="295465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342654" indent="-342654" algn="ctr">
              <a:defRPr/>
            </a:pPr>
            <a:r>
              <a:rPr lang="en-US" sz="2000" dirty="0" smtClean="0">
                <a:solidFill>
                  <a:srgbClr val="FF0000"/>
                </a:solidFill>
                <a:latin typeface="Palatino Linotype" pitchFamily="18" charset="0"/>
                <a:cs typeface="Arial" pitchFamily="34" charset="0"/>
              </a:rPr>
              <a:t>World-wide</a:t>
            </a:r>
            <a:r>
              <a:rPr lang="en-US" sz="2000" dirty="0" smtClean="0">
                <a:solidFill>
                  <a:srgbClr val="663300"/>
                </a:solidFill>
                <a:latin typeface="Palatino Linotype" pitchFamily="18" charset="0"/>
                <a:cs typeface="Arial" pitchFamily="34" charset="0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Palatino Linotype" pitchFamily="18" charset="0"/>
                <a:cs typeface="Arial" pitchFamily="34" charset="0"/>
              </a:rPr>
              <a:t>Collaboration</a:t>
            </a:r>
            <a:r>
              <a:rPr lang="en-US" sz="2000" dirty="0" smtClean="0">
                <a:solidFill>
                  <a:srgbClr val="663300"/>
                </a:solidFill>
                <a:latin typeface="Palatino Linotype" pitchFamily="18" charset="0"/>
                <a:cs typeface="Arial" pitchFamily="34" charset="0"/>
              </a:rPr>
              <a:t> </a:t>
            </a:r>
            <a:r>
              <a:rPr lang="en-US" sz="2000" dirty="0" smtClean="0">
                <a:solidFill>
                  <a:srgbClr val="0000CC"/>
                </a:solidFill>
                <a:latin typeface="Palatino Linotype" pitchFamily="18" charset="0"/>
                <a:cs typeface="Arial" pitchFamily="34" charset="0"/>
              </a:rPr>
              <a:t>for the </a:t>
            </a:r>
          </a:p>
          <a:p>
            <a:pPr marL="342654" indent="-342654" algn="ctr">
              <a:defRPr/>
            </a:pPr>
            <a:r>
              <a:rPr lang="en-US" sz="2000" dirty="0" smtClean="0">
                <a:solidFill>
                  <a:srgbClr val="0000CC"/>
                </a:solidFill>
                <a:latin typeface="Palatino Linotype" pitchFamily="18" charset="0"/>
                <a:cs typeface="Arial" pitchFamily="34" charset="0"/>
              </a:rPr>
              <a:t>MPGD Developments  </a:t>
            </a:r>
            <a:r>
              <a:rPr lang="en-US" sz="2000" dirty="0" smtClean="0">
                <a:solidFill>
                  <a:srgbClr val="0000CC"/>
                </a:solidFill>
                <a:latin typeface="Palatino Linotype" pitchFamily="18" charset="0"/>
                <a:cs typeface="Arial" pitchFamily="34" charset="0"/>
                <a:sym typeface="Wingdings" pitchFamily="2" charset="2"/>
              </a:rPr>
              <a:t></a:t>
            </a:r>
          </a:p>
          <a:p>
            <a:pPr marL="342654" indent="-342654" algn="ctr">
              <a:defRPr/>
            </a:pPr>
            <a:r>
              <a:rPr lang="en-US" sz="2000" dirty="0" smtClean="0">
                <a:solidFill>
                  <a:srgbClr val="FF0000"/>
                </a:solidFill>
                <a:latin typeface="Palatino Linotype" pitchFamily="18" charset="0"/>
                <a:cs typeface="Arial" pitchFamily="34" charset="0"/>
              </a:rPr>
              <a:t>RD51 (91 institute, &gt; 500 people):</a:t>
            </a:r>
          </a:p>
          <a:p>
            <a:pPr marL="342654" indent="-342654">
              <a:defRPr/>
            </a:pPr>
            <a:endParaRPr lang="en-US" dirty="0" smtClean="0">
              <a:solidFill>
                <a:srgbClr val="663300"/>
              </a:solidFill>
              <a:latin typeface="Palatino Linotype" pitchFamily="18" charset="0"/>
              <a:cs typeface="Arial" pitchFamily="34" charset="0"/>
            </a:endParaRPr>
          </a:p>
          <a:p>
            <a:pPr marL="342654" indent="-342654">
              <a:buFont typeface="Wingdings" pitchFamily="2" charset="2"/>
              <a:buChar char="v"/>
              <a:defRPr/>
            </a:pPr>
            <a:r>
              <a:rPr lang="en-US" dirty="0" smtClean="0">
                <a:solidFill>
                  <a:srgbClr val="0000CC"/>
                </a:solidFill>
                <a:latin typeface="Palatino Linotype" pitchFamily="18" charset="0"/>
                <a:cs typeface="Arial" pitchFamily="34" charset="0"/>
              </a:rPr>
              <a:t>Large Scale R&amp;D program to </a:t>
            </a:r>
            <a:r>
              <a:rPr lang="en-US" b="1" i="1" u="sng" dirty="0" smtClean="0">
                <a:solidFill>
                  <a:srgbClr val="FF0000"/>
                </a:solidFill>
                <a:latin typeface="Palatino Linotype" pitchFamily="18" charset="0"/>
                <a:cs typeface="Arial" pitchFamily="34" charset="0"/>
              </a:rPr>
              <a:t>advance MPGD Technologies </a:t>
            </a:r>
            <a:endParaRPr lang="en-US" b="1" i="1" dirty="0" smtClean="0">
              <a:solidFill>
                <a:srgbClr val="FF0000"/>
              </a:solidFill>
              <a:latin typeface="Palatino Linotype" pitchFamily="18" charset="0"/>
              <a:cs typeface="Arial" pitchFamily="34" charset="0"/>
            </a:endParaRPr>
          </a:p>
          <a:p>
            <a:pPr marL="342654" indent="-342654" algn="ctr">
              <a:buFont typeface="Wingdings" pitchFamily="2" charset="2"/>
              <a:buChar char="v"/>
              <a:defRPr/>
            </a:pPr>
            <a:endParaRPr lang="en-US" dirty="0" smtClean="0">
              <a:solidFill>
                <a:srgbClr val="0000CC"/>
              </a:solidFill>
              <a:latin typeface="Palatino Linotype" pitchFamily="18" charset="0"/>
              <a:cs typeface="Arial" pitchFamily="34" charset="0"/>
            </a:endParaRPr>
          </a:p>
          <a:p>
            <a:pPr marL="342654" indent="-342654">
              <a:buFont typeface="Wingdings" pitchFamily="2" charset="2"/>
              <a:buChar char="v"/>
              <a:defRPr/>
            </a:pPr>
            <a:r>
              <a:rPr lang="en-US" dirty="0" smtClean="0">
                <a:solidFill>
                  <a:srgbClr val="0000CC"/>
                </a:solidFill>
                <a:latin typeface="Palatino Linotype" pitchFamily="18" charset="0"/>
                <a:cs typeface="Arial" pitchFamily="34" charset="0"/>
              </a:rPr>
              <a:t>Access to </a:t>
            </a:r>
            <a:r>
              <a:rPr lang="en-US" b="1" i="1" u="sng" dirty="0" smtClean="0">
                <a:solidFill>
                  <a:srgbClr val="FF0000"/>
                </a:solidFill>
                <a:latin typeface="Palatino Linotype" pitchFamily="18" charset="0"/>
                <a:cs typeface="Arial" pitchFamily="34" charset="0"/>
              </a:rPr>
              <a:t>the MPGD “know- how</a:t>
            </a:r>
            <a:r>
              <a:rPr lang="en-US" b="1" i="1" dirty="0" smtClean="0">
                <a:solidFill>
                  <a:srgbClr val="FF0000"/>
                </a:solidFill>
                <a:latin typeface="Palatino Linotype" pitchFamily="18" charset="0"/>
                <a:cs typeface="Arial" pitchFamily="34" charset="0"/>
              </a:rPr>
              <a:t>”</a:t>
            </a:r>
          </a:p>
          <a:p>
            <a:pPr marL="342654" indent="-342654">
              <a:buFont typeface="Wingdings" pitchFamily="2" charset="2"/>
              <a:buChar char="v"/>
              <a:defRPr/>
            </a:pPr>
            <a:endParaRPr lang="en-US" dirty="0" smtClean="0">
              <a:solidFill>
                <a:srgbClr val="0000CC"/>
              </a:solidFill>
              <a:latin typeface="Palatino Linotype" pitchFamily="18" charset="0"/>
              <a:cs typeface="Arial" pitchFamily="34" charset="0"/>
            </a:endParaRPr>
          </a:p>
          <a:p>
            <a:pPr marL="342654" indent="-342654">
              <a:buFont typeface="Wingdings" pitchFamily="2" charset="2"/>
              <a:buChar char="v"/>
              <a:defRPr/>
            </a:pPr>
            <a:r>
              <a:rPr lang="en-US" dirty="0" smtClean="0">
                <a:solidFill>
                  <a:srgbClr val="0000CC"/>
                </a:solidFill>
                <a:latin typeface="Palatino Linotype" pitchFamily="18" charset="0"/>
                <a:cs typeface="Arial" pitchFamily="34" charset="0"/>
              </a:rPr>
              <a:t>Foster </a:t>
            </a:r>
            <a:r>
              <a:rPr lang="en-US" b="1" i="1" u="sng" dirty="0" smtClean="0">
                <a:solidFill>
                  <a:srgbClr val="FF0000"/>
                </a:solidFill>
                <a:latin typeface="Palatino Linotype" pitchFamily="18" charset="0"/>
                <a:cs typeface="Arial" pitchFamily="34" charset="0"/>
              </a:rPr>
              <a:t>Industrial Production</a:t>
            </a:r>
          </a:p>
        </p:txBody>
      </p:sp>
      <p:pic>
        <p:nvPicPr>
          <p:cNvPr id="6" name="図 11" descr="rd51 world ma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007" y="1268760"/>
            <a:ext cx="4139953" cy="2520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36512" y="622429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654" indent="-342654" algn="ctr">
              <a:defRPr/>
            </a:pPr>
            <a:r>
              <a:rPr lang="en-US" dirty="0">
                <a:solidFill>
                  <a:srgbClr val="663300"/>
                </a:solidFill>
                <a:latin typeface="Palatino Linotype" panose="02040502050505030304" pitchFamily="18" charset="0"/>
                <a:cs typeface="Arial" pitchFamily="34" charset="0"/>
              </a:rPr>
              <a:t>The </a:t>
            </a:r>
            <a:r>
              <a:rPr lang="en-US" dirty="0">
                <a:solidFill>
                  <a:srgbClr val="FF0000"/>
                </a:solidFill>
                <a:latin typeface="Palatino Linotype" panose="02040502050505030304" pitchFamily="18" charset="0"/>
                <a:cs typeface="Arial" pitchFamily="34" charset="0"/>
              </a:rPr>
              <a:t>main objective </a:t>
            </a:r>
            <a:r>
              <a:rPr lang="en-US" dirty="0" smtClean="0">
                <a:solidFill>
                  <a:srgbClr val="663300"/>
                </a:solidFill>
                <a:latin typeface="Palatino Linotype" panose="02040502050505030304" pitchFamily="18" charset="0"/>
                <a:cs typeface="Arial" pitchFamily="34" charset="0"/>
              </a:rPr>
              <a:t>is </a:t>
            </a:r>
            <a:r>
              <a:rPr lang="en-US" dirty="0">
                <a:solidFill>
                  <a:srgbClr val="663300"/>
                </a:solidFill>
                <a:latin typeface="Palatino Linotype" panose="02040502050505030304" pitchFamily="18" charset="0"/>
                <a:cs typeface="Arial" pitchFamily="34" charset="0"/>
              </a:rPr>
              <a:t>to </a:t>
            </a:r>
            <a:r>
              <a:rPr lang="en-US" dirty="0" smtClean="0">
                <a:solidFill>
                  <a:srgbClr val="663300"/>
                </a:solidFill>
                <a:latin typeface="Palatino Linotype" panose="02040502050505030304" pitchFamily="18" charset="0"/>
                <a:cs typeface="Arial" pitchFamily="34" charset="0"/>
              </a:rPr>
              <a:t>advance </a:t>
            </a:r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  <a:cs typeface="Arial" pitchFamily="34" charset="0"/>
              </a:rPr>
              <a:t>MPGD technological development </a:t>
            </a:r>
            <a:r>
              <a:rPr lang="en-GB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and </a:t>
            </a:r>
            <a:r>
              <a:rPr lang="en-GB" dirty="0">
                <a:solidFill>
                  <a:srgbClr val="663300"/>
                </a:solidFill>
                <a:latin typeface="Palatino Linotype" panose="02040502050505030304" pitchFamily="18" charset="0"/>
              </a:rPr>
              <a:t>associated </a:t>
            </a:r>
            <a:r>
              <a:rPr lang="en-GB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electronic-readout </a:t>
            </a:r>
            <a:r>
              <a:rPr lang="en-GB" dirty="0">
                <a:solidFill>
                  <a:srgbClr val="663300"/>
                </a:solidFill>
                <a:latin typeface="Palatino Linotype" panose="02040502050505030304" pitchFamily="18" charset="0"/>
              </a:rPr>
              <a:t>systems, for applications in basic and applied research</a:t>
            </a:r>
            <a:r>
              <a:rPr lang="en-GB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”</a:t>
            </a:r>
            <a:endParaRPr lang="en-GB" dirty="0">
              <a:solidFill>
                <a:srgbClr val="663300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>
            <a:lum bright="-20000"/>
          </a:blip>
          <a:srcRect l="12500" t="16304" b="3657"/>
          <a:stretch>
            <a:fillRect/>
          </a:stretch>
        </p:blipFill>
        <p:spPr bwMode="auto">
          <a:xfrm>
            <a:off x="6732241" y="1853534"/>
            <a:ext cx="2448271" cy="19224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print">
            <a:lum bright="-20000"/>
          </a:blip>
          <a:srcRect l="12500" t="16304" b="3657"/>
          <a:stretch>
            <a:fillRect/>
          </a:stretch>
        </p:blipFill>
        <p:spPr bwMode="auto">
          <a:xfrm>
            <a:off x="4283538" y="1853534"/>
            <a:ext cx="2376694" cy="18634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4" name="TextBox 13"/>
          <p:cNvSpPr txBox="1"/>
          <p:nvPr/>
        </p:nvSpPr>
        <p:spPr>
          <a:xfrm>
            <a:off x="4499994" y="1812886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Palatino Linotype" panose="02040502050505030304" pitchFamily="18" charset="0"/>
              </a:rPr>
              <a:t>1998</a:t>
            </a:r>
            <a:endParaRPr lang="fr-FR" dirty="0">
              <a:latin typeface="Palatino Linotype" panose="0204050205050503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882679" y="1812886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Palatino Linotype" panose="02040502050505030304" pitchFamily="18" charset="0"/>
              </a:rPr>
              <a:t>2014</a:t>
            </a:r>
            <a:endParaRPr lang="fr-FR" dirty="0">
              <a:latin typeface="Palatino Linotype" panose="0204050205050503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427984" y="3879046"/>
            <a:ext cx="4604146" cy="286232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Palatino Linotype" pitchFamily="18" charset="0"/>
              </a:rPr>
              <a:t>Advances in photolithography </a:t>
            </a:r>
            <a:r>
              <a:rPr lang="en-US" dirty="0" smtClean="0">
                <a:solidFill>
                  <a:srgbClr val="FF0000"/>
                </a:solidFill>
                <a:latin typeface="Palatino Linotype" pitchFamily="18" charset="0"/>
                <a:sym typeface="Wingdings" pitchFamily="2" charset="2"/>
              </a:rPr>
              <a:t> 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  <a:latin typeface="Palatino Linotype" pitchFamily="18" charset="0"/>
                <a:sym typeface="Wingdings" pitchFamily="2" charset="2"/>
              </a:rPr>
              <a:t>Large Area MPGDs (~ m</a:t>
            </a:r>
            <a:r>
              <a:rPr lang="en-US" baseline="30000" dirty="0" smtClean="0">
                <a:solidFill>
                  <a:srgbClr val="FF0000"/>
                </a:solidFill>
                <a:latin typeface="Palatino Linotype" pitchFamily="18" charset="0"/>
                <a:sym typeface="Wingdings" pitchFamily="2" charset="2"/>
              </a:rPr>
              <a:t>2</a:t>
            </a:r>
            <a:r>
              <a:rPr lang="en-US" dirty="0" smtClean="0">
                <a:solidFill>
                  <a:srgbClr val="FF0000"/>
                </a:solidFill>
                <a:latin typeface="Palatino Linotype" pitchFamily="18" charset="0"/>
                <a:sym typeface="Wingdings" pitchFamily="2" charset="2"/>
              </a:rPr>
              <a:t> unit size)</a:t>
            </a:r>
            <a:endParaRPr lang="en-US" dirty="0" smtClean="0">
              <a:solidFill>
                <a:srgbClr val="FF0000"/>
              </a:solidFill>
              <a:latin typeface="Palatino Linotype" pitchFamily="18" charset="0"/>
            </a:endParaRPr>
          </a:p>
          <a:p>
            <a:endParaRPr lang="en-US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  <a:p>
            <a:endParaRPr lang="en-US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  <a:p>
            <a:endParaRPr lang="en-US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  <a:p>
            <a:endParaRPr lang="en-US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  <a:p>
            <a:endParaRPr lang="en-US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  <a:p>
            <a:endParaRPr lang="en-US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  <a:p>
            <a:endParaRPr lang="en-US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  <a:p>
            <a:endParaRPr lang="en-US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44957" y="4509120"/>
            <a:ext cx="3692735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Rectangle 21"/>
          <p:cNvSpPr/>
          <p:nvPr/>
        </p:nvSpPr>
        <p:spPr>
          <a:xfrm>
            <a:off x="107504" y="3429000"/>
            <a:ext cx="4050789" cy="338554"/>
          </a:xfrm>
          <a:prstGeom prst="rect">
            <a:avLst/>
          </a:prstGeom>
          <a:solidFill>
            <a:srgbClr val="FFFFCC"/>
          </a:solidFill>
        </p:spPr>
        <p:txBody>
          <a:bodyPr wrap="none">
            <a:spAutoFit/>
          </a:bodyPr>
          <a:lstStyle/>
          <a:p>
            <a:r>
              <a:rPr lang="en-US" sz="1600" u="sng" dirty="0" smtClean="0">
                <a:latin typeface="Palatino Linotype" panose="02040502050505030304" pitchFamily="18" charset="0"/>
                <a:hlinkClick r:id="rId7"/>
              </a:rPr>
              <a:t>http://rd51-public.web.cern.ch/rd51-public</a:t>
            </a:r>
            <a:endParaRPr lang="fr-FR" sz="1600" dirty="0">
              <a:latin typeface="Palatino Linotype" panose="0204050205050503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580894" y="1268760"/>
            <a:ext cx="4527610" cy="584775"/>
          </a:xfrm>
          <a:prstGeom prst="rect">
            <a:avLst/>
          </a:prstGeom>
          <a:solidFill>
            <a:srgbClr val="FFFFCC">
              <a:alpha val="71000"/>
            </a:srgbClr>
          </a:solidFill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663300"/>
                </a:solidFill>
                <a:latin typeface="Palatino Linotype" panose="02040502050505030304" pitchFamily="18" charset="0"/>
                <a:cs typeface="Arial" pitchFamily="34" charset="0"/>
              </a:rPr>
              <a:t>A </a:t>
            </a:r>
            <a:r>
              <a:rPr lang="en-US" sz="1600" u="sng" dirty="0">
                <a:solidFill>
                  <a:srgbClr val="FF0000"/>
                </a:solidFill>
                <a:latin typeface="Palatino Linotype" panose="02040502050505030304" pitchFamily="18" charset="0"/>
                <a:cs typeface="Arial" pitchFamily="34" charset="0"/>
              </a:rPr>
              <a:t>fundamental boost</a:t>
            </a:r>
            <a:r>
              <a:rPr lang="en-US" sz="1600" dirty="0">
                <a:solidFill>
                  <a:srgbClr val="FF0000"/>
                </a:solidFill>
                <a:latin typeface="Palatino Linotype" panose="02040502050505030304" pitchFamily="18" charset="0"/>
                <a:cs typeface="Arial" pitchFamily="34" charset="0"/>
              </a:rPr>
              <a:t> </a:t>
            </a:r>
            <a:r>
              <a:rPr lang="en-US" sz="1600" dirty="0" smtClean="0">
                <a:solidFill>
                  <a:srgbClr val="663300"/>
                </a:solidFill>
                <a:latin typeface="Palatino Linotype" panose="02040502050505030304" pitchFamily="18" charset="0"/>
                <a:cs typeface="Arial" pitchFamily="34" charset="0"/>
              </a:rPr>
              <a:t>is </a:t>
            </a:r>
            <a:r>
              <a:rPr lang="en-US" sz="1600" dirty="0">
                <a:solidFill>
                  <a:srgbClr val="663300"/>
                </a:solidFill>
                <a:latin typeface="Palatino Linotype" panose="02040502050505030304" pitchFamily="18" charset="0"/>
                <a:cs typeface="Arial" pitchFamily="34" charset="0"/>
              </a:rPr>
              <a:t>offered </a:t>
            </a:r>
            <a:r>
              <a:rPr lang="en-US" sz="1600" u="sng" dirty="0">
                <a:solidFill>
                  <a:srgbClr val="FF0000"/>
                </a:solidFill>
                <a:latin typeface="Palatino Linotype" panose="02040502050505030304" pitchFamily="18" charset="0"/>
                <a:cs typeface="Arial" pitchFamily="34" charset="0"/>
              </a:rPr>
              <a:t>by </a:t>
            </a:r>
            <a:r>
              <a:rPr lang="en-US" sz="1600" u="sng" dirty="0" smtClean="0">
                <a:solidFill>
                  <a:srgbClr val="FF0000"/>
                </a:solidFill>
                <a:latin typeface="Palatino Linotype" panose="02040502050505030304" pitchFamily="18" charset="0"/>
                <a:cs typeface="Arial" pitchFamily="34" charset="0"/>
              </a:rPr>
              <a:t>RD51</a:t>
            </a:r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  <a:cs typeface="Arial" pitchFamily="34" charset="0"/>
              </a:rPr>
              <a:t>: </a:t>
            </a:r>
            <a:r>
              <a:rPr lang="en-US" sz="1600" dirty="0" smtClean="0">
                <a:solidFill>
                  <a:srgbClr val="0000CC"/>
                </a:solidFill>
                <a:latin typeface="Palatino Linotype" panose="02040502050505030304" pitchFamily="18" charset="0"/>
                <a:cs typeface="Arial" pitchFamily="34" charset="0"/>
              </a:rPr>
              <a:t>from </a:t>
            </a:r>
          </a:p>
          <a:p>
            <a:r>
              <a:rPr lang="en-US" sz="1600" dirty="0" smtClean="0">
                <a:solidFill>
                  <a:srgbClr val="0000CC"/>
                </a:solidFill>
                <a:latin typeface="Palatino Linotype" panose="02040502050505030304" pitchFamily="18" charset="0"/>
                <a:cs typeface="Arial" pitchFamily="34" charset="0"/>
              </a:rPr>
              <a:t>isolate </a:t>
            </a:r>
            <a:r>
              <a:rPr lang="en-US" sz="1600" dirty="0">
                <a:solidFill>
                  <a:srgbClr val="0000CC"/>
                </a:solidFill>
                <a:latin typeface="Palatino Linotype" panose="02040502050505030304" pitchFamily="18" charset="0"/>
                <a:cs typeface="Arial" pitchFamily="34" charset="0"/>
              </a:rPr>
              <a:t>MPGD developers to a world-wide net </a:t>
            </a:r>
          </a:p>
        </p:txBody>
      </p:sp>
    </p:spTree>
    <p:extLst>
      <p:ext uri="{BB962C8B-B14F-4D97-AF65-F5344CB8AC3E}">
        <p14:creationId xmlns:p14="http://schemas.microsoft.com/office/powerpoint/2010/main" val="701909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ttp://indico.cern.ch/conferenceDisplay.py/getLogo?confId=13208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102562"/>
            <a:ext cx="1008112" cy="662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755576" y="188640"/>
            <a:ext cx="6840760" cy="533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4" name="WordArt 4"/>
          <p:cNvSpPr>
            <a:spLocks noChangeArrowheads="1" noChangeShapeType="1" noTextEdit="1"/>
          </p:cNvSpPr>
          <p:nvPr/>
        </p:nvSpPr>
        <p:spPr bwMode="auto">
          <a:xfrm>
            <a:off x="1115616" y="289992"/>
            <a:ext cx="6264696" cy="36004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Summary of the RD51 Achievements (2008 – 2013)</a:t>
            </a:r>
            <a:endParaRPr lang="fr-FR" sz="24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000"/>
                </a:srgbClr>
              </a:solidFill>
              <a:latin typeface="Arial"/>
              <a:cs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4016" y="923811"/>
            <a:ext cx="8892480" cy="560153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85750" lvl="0" indent="-28575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dirty="0" smtClean="0">
                <a:latin typeface="Palatino Linotype" pitchFamily="18" charset="0"/>
                <a:ea typeface="Calibri" pitchFamily="34" charset="0"/>
                <a:cs typeface="Times New Roman" pitchFamily="18" charset="0"/>
              </a:rPr>
              <a:t>Consolidation of the Collaboration and </a:t>
            </a:r>
            <a:r>
              <a:rPr lang="en-US" dirty="0" smtClean="0">
                <a:solidFill>
                  <a:srgbClr val="FF0000"/>
                </a:solidFill>
                <a:latin typeface="Palatino Linotype" pitchFamily="18" charset="0"/>
                <a:ea typeface="Calibri" pitchFamily="34" charset="0"/>
                <a:cs typeface="Times New Roman" pitchFamily="18" charset="0"/>
              </a:rPr>
              <a:t>MPGD Community Integration </a:t>
            </a:r>
            <a:r>
              <a:rPr lang="en-US" dirty="0" smtClean="0">
                <a:latin typeface="Palatino Linotype" pitchFamily="18" charset="0"/>
                <a:ea typeface="Calibri" pitchFamily="34" charset="0"/>
                <a:cs typeface="Times New Roman" pitchFamily="18" charset="0"/>
              </a:rPr>
              <a:t>(&gt; 80 institutes, 450 members);</a:t>
            </a:r>
          </a:p>
          <a:p>
            <a:pPr marL="171450" lvl="0" indent="-17145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endParaRPr lang="fr-FR" sz="1100" dirty="0" smtClean="0">
              <a:latin typeface="Palatino Linotype" pitchFamily="18" charset="0"/>
              <a:cs typeface="Arial" pitchFamily="34" charset="0"/>
            </a:endParaRP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US" dirty="0" smtClean="0">
                <a:latin typeface="Palatino Linotype" pitchFamily="18" charset="0"/>
                <a:ea typeface="Calibri" pitchFamily="34" charset="0"/>
                <a:cs typeface="Times New Roman" pitchFamily="18" charset="0"/>
              </a:rPr>
              <a:t> Major progress in MPGD Technologies: </a:t>
            </a:r>
            <a:r>
              <a:rPr lang="en-US" sz="2000" u="sng" dirty="0" smtClean="0">
                <a:solidFill>
                  <a:srgbClr val="FF0000"/>
                </a:solidFill>
                <a:latin typeface="Palatino Linotype" pitchFamily="18" charset="0"/>
                <a:ea typeface="Calibri" pitchFamily="34" charset="0"/>
                <a:cs typeface="Times New Roman" pitchFamily="18" charset="0"/>
              </a:rPr>
              <a:t>Large area GEM (single mask), </a:t>
            </a:r>
            <a:r>
              <a:rPr lang="en-US" sz="2000" u="sng" dirty="0" err="1" smtClean="0">
                <a:solidFill>
                  <a:srgbClr val="FF0000"/>
                </a:solidFill>
                <a:latin typeface="Palatino Linotype" pitchFamily="18" charset="0"/>
                <a:ea typeface="Calibri" pitchFamily="34" charset="0"/>
                <a:cs typeface="Times New Roman" pitchFamily="18" charset="0"/>
              </a:rPr>
              <a:t>Micromegas</a:t>
            </a:r>
            <a:r>
              <a:rPr lang="en-US" sz="2000" u="sng" dirty="0" smtClean="0">
                <a:solidFill>
                  <a:srgbClr val="FF0000"/>
                </a:solidFill>
                <a:latin typeface="Palatino Linotype" pitchFamily="18" charset="0"/>
                <a:ea typeface="Calibri" pitchFamily="34" charset="0"/>
                <a:cs typeface="Times New Roman" pitchFamily="18" charset="0"/>
              </a:rPr>
              <a:t> (resistive) </a:t>
            </a:r>
            <a:r>
              <a:rPr lang="en-US" sz="2000" u="sng" dirty="0" smtClean="0">
                <a:latin typeface="Palatino Linotype" pitchFamily="18" charset="0"/>
                <a:ea typeface="Calibri" pitchFamily="34" charset="0"/>
                <a:cs typeface="Times New Roman" pitchFamily="18" charset="0"/>
              </a:rPr>
              <a:t>and</a:t>
            </a:r>
            <a:r>
              <a:rPr lang="en-US" sz="2000" u="sng" dirty="0" smtClean="0">
                <a:solidFill>
                  <a:srgbClr val="FF0000"/>
                </a:solidFill>
                <a:latin typeface="Palatino Linotype" pitchFamily="18" charset="0"/>
                <a:ea typeface="Calibri" pitchFamily="34" charset="0"/>
                <a:cs typeface="Times New Roman" pitchFamily="18" charset="0"/>
              </a:rPr>
              <a:t> THGEM</a:t>
            </a:r>
            <a:r>
              <a:rPr lang="en-US" dirty="0" smtClean="0">
                <a:latin typeface="Palatino Linotype" pitchFamily="18" charset="0"/>
                <a:ea typeface="Calibri" pitchFamily="34" charset="0"/>
                <a:cs typeface="Times New Roman" pitchFamily="18" charset="0"/>
              </a:rPr>
              <a:t>; picked up by experiments, including LHC upgrades;</a:t>
            </a:r>
          </a:p>
          <a:p>
            <a:pPr marL="171450" lvl="0" indent="-17145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endParaRPr lang="fr-FR" sz="1100" dirty="0" smtClean="0">
              <a:latin typeface="Palatino Linotype" pitchFamily="18" charset="0"/>
              <a:cs typeface="Arial" pitchFamily="34" charset="0"/>
            </a:endParaRP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US" dirty="0" smtClean="0">
                <a:latin typeface="Palatino Linotype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Palatino Linotype" pitchFamily="18" charset="0"/>
                <a:ea typeface="Calibri" pitchFamily="34" charset="0"/>
                <a:cs typeface="Times New Roman" pitchFamily="18" charset="0"/>
              </a:rPr>
              <a:t>Secured future </a:t>
            </a:r>
            <a:r>
              <a:rPr lang="en-US" dirty="0" smtClean="0">
                <a:latin typeface="Palatino Linotype" pitchFamily="18" charset="0"/>
                <a:ea typeface="Calibri" pitchFamily="34" charset="0"/>
                <a:cs typeface="Times New Roman" pitchFamily="18" charset="0"/>
              </a:rPr>
              <a:t>of the MPGD Technologies development through the TE MPE </a:t>
            </a:r>
            <a:r>
              <a:rPr lang="en-US" dirty="0" smtClean="0">
                <a:solidFill>
                  <a:srgbClr val="FF0000"/>
                </a:solidFill>
                <a:latin typeface="Palatino Linotype" pitchFamily="18" charset="0"/>
                <a:ea typeface="Calibri" pitchFamily="34" charset="0"/>
                <a:cs typeface="Times New Roman" pitchFamily="18" charset="0"/>
              </a:rPr>
              <a:t>workshop upgrade </a:t>
            </a:r>
            <a:r>
              <a:rPr lang="en-US" dirty="0" smtClean="0">
                <a:latin typeface="Palatino Linotype" pitchFamily="18" charset="0"/>
                <a:ea typeface="Calibri" pitchFamily="34" charset="0"/>
                <a:cs typeface="Times New Roman" pitchFamily="18" charset="0"/>
              </a:rPr>
              <a:t>and FP7 AIDA contribution</a:t>
            </a:r>
          </a:p>
          <a:p>
            <a:pPr marL="171450" lvl="0" indent="-17145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endParaRPr lang="fr-FR" sz="1100" dirty="0" smtClean="0">
              <a:latin typeface="Palatino Linotype" pitchFamily="18" charset="0"/>
              <a:cs typeface="Arial" pitchFamily="34" charset="0"/>
            </a:endParaRP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US" dirty="0" smtClean="0">
                <a:latin typeface="Palatino Linotype" pitchFamily="18" charset="0"/>
                <a:ea typeface="Calibri" pitchFamily="34" charset="0"/>
                <a:cs typeface="Times New Roman" pitchFamily="18" charset="0"/>
              </a:rPr>
              <a:t> Contacts with industry for large volume production; </a:t>
            </a:r>
            <a:r>
              <a:rPr lang="en-US" sz="2000" u="sng" dirty="0" smtClean="0">
                <a:solidFill>
                  <a:srgbClr val="FF0000"/>
                </a:solidFill>
                <a:latin typeface="Palatino Linotype" pitchFamily="18" charset="0"/>
                <a:ea typeface="Calibri" pitchFamily="34" charset="0"/>
                <a:cs typeface="Times New Roman" pitchFamily="18" charset="0"/>
              </a:rPr>
              <a:t>MPGD industrialization </a:t>
            </a:r>
            <a:r>
              <a:rPr lang="en-US" dirty="0" smtClean="0">
                <a:solidFill>
                  <a:srgbClr val="FF0000"/>
                </a:solidFill>
                <a:latin typeface="Palatino Linotype" pitchFamily="18" charset="0"/>
                <a:ea typeface="Calibri" pitchFamily="34" charset="0"/>
                <a:cs typeface="Times New Roman" pitchFamily="18" charset="0"/>
              </a:rPr>
              <a:t>and first industrial runs</a:t>
            </a:r>
          </a:p>
          <a:p>
            <a:pPr marL="171450" lvl="0" indent="-17145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endParaRPr lang="fr-FR" sz="1100" dirty="0" smtClean="0">
              <a:latin typeface="Palatino Linotype" pitchFamily="18" charset="0"/>
              <a:cs typeface="Arial" pitchFamily="34" charset="0"/>
            </a:endParaRP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US" dirty="0" smtClean="0">
                <a:latin typeface="Palatino Linotype" pitchFamily="18" charset="0"/>
                <a:ea typeface="Calibri" pitchFamily="34" charset="0"/>
                <a:cs typeface="Times New Roman" pitchFamily="18" charset="0"/>
              </a:rPr>
              <a:t> Major improvement to the MPGD </a:t>
            </a:r>
            <a:r>
              <a:rPr lang="en-US" dirty="0" smtClean="0">
                <a:solidFill>
                  <a:srgbClr val="FF0000"/>
                </a:solidFill>
                <a:latin typeface="Palatino Linotype" pitchFamily="18" charset="0"/>
                <a:ea typeface="Calibri" pitchFamily="34" charset="0"/>
                <a:cs typeface="Times New Roman" pitchFamily="18" charset="0"/>
              </a:rPr>
              <a:t>simulation</a:t>
            </a:r>
            <a:r>
              <a:rPr lang="en-US" dirty="0" smtClean="0">
                <a:latin typeface="Palatino Linotype" pitchFamily="18" charset="0"/>
                <a:ea typeface="Calibri" pitchFamily="34" charset="0"/>
                <a:cs typeface="Times New Roman" pitchFamily="18" charset="0"/>
              </a:rPr>
              <a:t> software framework </a:t>
            </a:r>
            <a:r>
              <a:rPr lang="en-US" dirty="0" smtClean="0">
                <a:solidFill>
                  <a:srgbClr val="FF0000"/>
                </a:solidFill>
                <a:latin typeface="Palatino Linotype" pitchFamily="18" charset="0"/>
                <a:ea typeface="Calibri" pitchFamily="34" charset="0"/>
                <a:cs typeface="Times New Roman" pitchFamily="18" charset="0"/>
              </a:rPr>
              <a:t>for small-scale structures</a:t>
            </a:r>
            <a:r>
              <a:rPr lang="en-US" dirty="0" smtClean="0">
                <a:solidFill>
                  <a:srgbClr val="0000CC"/>
                </a:solidFill>
                <a:latin typeface="Palatino Linotype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dirty="0" smtClean="0">
                <a:latin typeface="Palatino Linotype" pitchFamily="18" charset="0"/>
                <a:ea typeface="Calibri" pitchFamily="34" charset="0"/>
                <a:cs typeface="Times New Roman" pitchFamily="18" charset="0"/>
              </a:rPr>
              <a:t>for applications;</a:t>
            </a:r>
            <a:endParaRPr lang="fr-FR" sz="1100" dirty="0" smtClean="0">
              <a:latin typeface="Palatino Linotype" pitchFamily="18" charset="0"/>
              <a:cs typeface="Arial" pitchFamily="34" charset="0"/>
            </a:endParaRP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endParaRPr lang="en-US" dirty="0" smtClean="0">
              <a:latin typeface="Palatino Linotype" pitchFamily="18" charset="0"/>
              <a:ea typeface="Calibri" pitchFamily="34" charset="0"/>
              <a:cs typeface="Times New Roman" pitchFamily="18" charset="0"/>
            </a:endParaRP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US" dirty="0" smtClean="0">
                <a:latin typeface="Palatino Linotype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000" u="sng" dirty="0" smtClean="0">
                <a:solidFill>
                  <a:srgbClr val="FF0000"/>
                </a:solidFill>
                <a:latin typeface="Palatino Linotype" pitchFamily="18" charset="0"/>
                <a:ea typeface="Calibri" pitchFamily="34" charset="0"/>
                <a:cs typeface="Times New Roman" pitchFamily="18" charset="0"/>
              </a:rPr>
              <a:t>Development of common, scalable readout electronics</a:t>
            </a:r>
            <a:r>
              <a:rPr lang="en-US" sz="2000" u="sng" dirty="0" smtClean="0">
                <a:latin typeface="Palatino Linotype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000" u="sng" dirty="0" smtClean="0">
                <a:solidFill>
                  <a:srgbClr val="FF0000"/>
                </a:solidFill>
                <a:latin typeface="Palatino Linotype" pitchFamily="18" charset="0"/>
                <a:ea typeface="Calibri" pitchFamily="34" charset="0"/>
                <a:cs typeface="Times New Roman" pitchFamily="18" charset="0"/>
              </a:rPr>
              <a:t>(SRS); </a:t>
            </a:r>
            <a:r>
              <a:rPr lang="en-US" dirty="0" smtClean="0">
                <a:latin typeface="Palatino Linotype" pitchFamily="18" charset="0"/>
                <a:ea typeface="Calibri" pitchFamily="34" charset="0"/>
                <a:cs typeface="Times New Roman" pitchFamily="18" charset="0"/>
              </a:rPr>
              <a:t>many developers and &gt; 50 user groups; </a:t>
            </a:r>
            <a:r>
              <a:rPr lang="en-US" dirty="0" smtClean="0">
                <a:solidFill>
                  <a:srgbClr val="FF0000"/>
                </a:solidFill>
                <a:latin typeface="Palatino Linotype" pitchFamily="18" charset="0"/>
                <a:ea typeface="Calibri" pitchFamily="34" charset="0"/>
                <a:cs typeface="Times New Roman" pitchFamily="18" charset="0"/>
              </a:rPr>
              <a:t>Production</a:t>
            </a:r>
            <a:r>
              <a:rPr lang="en-US" dirty="0" smtClean="0">
                <a:latin typeface="Palatino Linotype" pitchFamily="18" charset="0"/>
                <a:ea typeface="Calibri" pitchFamily="34" charset="0"/>
                <a:cs typeface="Times New Roman" pitchFamily="18" charset="0"/>
              </a:rPr>
              <a:t> (PRISMA company and availability through CERN store); </a:t>
            </a:r>
            <a:r>
              <a:rPr lang="en-US" dirty="0" smtClean="0">
                <a:solidFill>
                  <a:srgbClr val="FF0000"/>
                </a:solidFill>
                <a:latin typeface="Palatino Linotype" pitchFamily="18" charset="0"/>
                <a:ea typeface="Calibri" pitchFamily="34" charset="0"/>
                <a:cs typeface="Times New Roman" pitchFamily="18" charset="0"/>
              </a:rPr>
              <a:t>Industrialization</a:t>
            </a:r>
            <a:r>
              <a:rPr lang="en-US" dirty="0" smtClean="0">
                <a:latin typeface="Palatino Linotype" pitchFamily="18" charset="0"/>
                <a:ea typeface="Calibri" pitchFamily="34" charset="0"/>
                <a:cs typeface="Times New Roman" pitchFamily="18" charset="0"/>
              </a:rPr>
              <a:t> (re-design of SRS in ATCA in EISYS)</a:t>
            </a:r>
            <a:endParaRPr lang="fr-FR" sz="1100" dirty="0" smtClean="0">
              <a:latin typeface="Palatino Linotype" pitchFamily="18" charset="0"/>
              <a:cs typeface="Arial" pitchFamily="34" charset="0"/>
            </a:endParaRP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endParaRPr lang="en-US" dirty="0" smtClean="0">
              <a:latin typeface="Palatino Linotype" pitchFamily="18" charset="0"/>
              <a:ea typeface="Calibri" pitchFamily="34" charset="0"/>
              <a:cs typeface="Times New Roman" pitchFamily="18" charset="0"/>
            </a:endParaRP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US" dirty="0" smtClean="0">
                <a:latin typeface="Palatino Linotype" pitchFamily="18" charset="0"/>
                <a:ea typeface="Calibri" pitchFamily="34" charset="0"/>
                <a:cs typeface="Times New Roman" pitchFamily="18" charset="0"/>
              </a:rPr>
              <a:t> Infrastructure for common RD51 test beam and facilities (&gt; 20 user groups);</a:t>
            </a:r>
            <a:endParaRPr lang="en-US" sz="3200" dirty="0" smtClean="0">
              <a:latin typeface="Palatino Linotype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7139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323528" y="66661"/>
            <a:ext cx="8424936" cy="520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3" name="WordArt 5"/>
          <p:cNvSpPr>
            <a:spLocks noChangeArrowheads="1" noChangeShapeType="1" noTextEdit="1"/>
          </p:cNvSpPr>
          <p:nvPr/>
        </p:nvSpPr>
        <p:spPr bwMode="auto">
          <a:xfrm>
            <a:off x="827584" y="188466"/>
            <a:ext cx="7560840" cy="36021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fr-FR" sz="2400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RD51 </a:t>
            </a:r>
            <a:r>
              <a:rPr lang="fr-FR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Prolongation for the 5-Years </a:t>
            </a:r>
            <a:r>
              <a:rPr lang="fr-FR" sz="2400" kern="10" dirty="0" err="1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Term</a:t>
            </a:r>
            <a:r>
              <a:rPr lang="fr-FR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 (2014-2018)</a:t>
            </a:r>
            <a:endParaRPr lang="fr-FR" sz="24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000"/>
                </a:srgbClr>
              </a:solidFill>
              <a:latin typeface="Arial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7504" y="764704"/>
            <a:ext cx="8933728" cy="209288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u="sng" dirty="0" smtClean="0">
                <a:solidFill>
                  <a:srgbClr val="3333FF"/>
                </a:solidFill>
                <a:latin typeface="Palatino Linotype" panose="02040502050505030304" pitchFamily="18" charset="0"/>
              </a:rPr>
              <a:t>LHCC Minutes (June 12-13, 2013):</a:t>
            </a:r>
          </a:p>
          <a:p>
            <a:endParaRPr lang="en-US" sz="1600" b="1" dirty="0">
              <a:solidFill>
                <a:srgbClr val="FF0000"/>
              </a:solidFill>
              <a:latin typeface="Palatino Linotype" panose="02040502050505030304" pitchFamily="18" charset="0"/>
            </a:endParaRPr>
          </a:p>
          <a:p>
            <a:pPr algn="just"/>
            <a:r>
              <a:rPr lang="en-US" sz="1600" dirty="0" smtClean="0">
                <a:latin typeface="Palatino Linotype" panose="02040502050505030304" pitchFamily="18" charset="0"/>
              </a:rPr>
              <a:t>In </a:t>
            </a:r>
            <a:r>
              <a:rPr lang="en-US" sz="1600" dirty="0">
                <a:latin typeface="Palatino Linotype" panose="02040502050505030304" pitchFamily="18" charset="0"/>
              </a:rPr>
              <a:t>summary, </a:t>
            </a:r>
            <a:r>
              <a:rPr lang="en-US" sz="1600" b="1" u="sng" dirty="0">
                <a:solidFill>
                  <a:srgbClr val="FF0000"/>
                </a:solidFill>
                <a:latin typeface="Palatino Linotype" panose="02040502050505030304" pitchFamily="18" charset="0"/>
              </a:rPr>
              <a:t>RD51 is a successful R&amp;D Collaboration with well-defined and important future</a:t>
            </a:r>
          </a:p>
          <a:p>
            <a:pPr algn="just"/>
            <a:r>
              <a:rPr lang="en-US" sz="1600" b="1" u="sng" dirty="0">
                <a:solidFill>
                  <a:srgbClr val="FF0000"/>
                </a:solidFill>
                <a:latin typeface="Palatino Linotype" panose="02040502050505030304" pitchFamily="18" charset="0"/>
              </a:rPr>
              <a:t>plans.</a:t>
            </a:r>
            <a:r>
              <a:rPr lang="en-US" sz="1600" dirty="0">
                <a:latin typeface="Palatino Linotype" panose="02040502050505030304" pitchFamily="18" charset="0"/>
              </a:rPr>
              <a:t> In view of the above and given the modest request for resources for further work, the</a:t>
            </a:r>
          </a:p>
          <a:p>
            <a:pPr algn="just"/>
            <a:r>
              <a:rPr lang="en-US" sz="1600" dirty="0">
                <a:latin typeface="Palatino Linotype" panose="02040502050505030304" pitchFamily="18" charset="0"/>
              </a:rPr>
              <a:t>referees </a:t>
            </a:r>
            <a:r>
              <a:rPr lang="en-US" sz="1600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recommend</a:t>
            </a:r>
            <a:r>
              <a:rPr lang="en-US" sz="1600" b="1" dirty="0">
                <a:latin typeface="Palatino Linotype" panose="02040502050505030304" pitchFamily="18" charset="0"/>
              </a:rPr>
              <a:t> </a:t>
            </a:r>
            <a:r>
              <a:rPr lang="en-US" sz="1600" dirty="0">
                <a:latin typeface="Palatino Linotype" panose="02040502050505030304" pitchFamily="18" charset="0"/>
              </a:rPr>
              <a:t>that the </a:t>
            </a:r>
            <a:r>
              <a:rPr lang="en-US" sz="1600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RD51 R&amp;D </a:t>
            </a:r>
            <a:r>
              <a:rPr lang="en-US" sz="1600" dirty="0">
                <a:latin typeface="Palatino Linotype" panose="02040502050505030304" pitchFamily="18" charset="0"/>
              </a:rPr>
              <a:t>project be </a:t>
            </a:r>
            <a:r>
              <a:rPr lang="en-US" sz="1600" b="1" u="sng" dirty="0">
                <a:solidFill>
                  <a:srgbClr val="FF0000"/>
                </a:solidFill>
                <a:latin typeface="Palatino Linotype" panose="02040502050505030304" pitchFamily="18" charset="0"/>
              </a:rPr>
              <a:t>continued</a:t>
            </a:r>
            <a:r>
              <a:rPr lang="en-US" sz="1600" u="sng" dirty="0">
                <a:latin typeface="Palatino Linotype" panose="02040502050505030304" pitchFamily="18" charset="0"/>
              </a:rPr>
              <a:t> </a:t>
            </a:r>
            <a:r>
              <a:rPr lang="en-US" sz="1600" b="1" u="sng" dirty="0">
                <a:solidFill>
                  <a:srgbClr val="FF0000"/>
                </a:solidFill>
                <a:latin typeface="Palatino Linotype" panose="02040502050505030304" pitchFamily="18" charset="0"/>
              </a:rPr>
              <a:t>for five years beyond 2013</a:t>
            </a:r>
          </a:p>
          <a:p>
            <a:pPr algn="just"/>
            <a:r>
              <a:rPr lang="en-US" sz="1600" dirty="0">
                <a:latin typeface="Palatino Linotype" panose="02040502050505030304" pitchFamily="18" charset="0"/>
              </a:rPr>
              <a:t>and for CERN to continue to provide the limited requested support to the Collaboration. A</a:t>
            </a:r>
          </a:p>
          <a:p>
            <a:pPr algn="just"/>
            <a:r>
              <a:rPr lang="en-US" sz="1600" dirty="0">
                <a:latin typeface="Palatino Linotype" panose="02040502050505030304" pitchFamily="18" charset="0"/>
              </a:rPr>
              <a:t>status report is expected to be submitted to the LHCC in one year’s time. The Committee</a:t>
            </a:r>
          </a:p>
          <a:p>
            <a:pPr algn="just"/>
            <a:r>
              <a:rPr lang="en-US" sz="1600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agrees</a:t>
            </a:r>
            <a:r>
              <a:rPr lang="en-US" sz="1600" b="1" dirty="0">
                <a:latin typeface="Palatino Linotype" panose="02040502050505030304" pitchFamily="18" charset="0"/>
              </a:rPr>
              <a:t> </a:t>
            </a:r>
            <a:r>
              <a:rPr lang="en-US" sz="1600" dirty="0">
                <a:latin typeface="Palatino Linotype" panose="02040502050505030304" pitchFamily="18" charset="0"/>
              </a:rPr>
              <a:t>to the continuation of the project on this basis.</a:t>
            </a:r>
            <a:endParaRPr lang="fr-FR" sz="1600" dirty="0">
              <a:latin typeface="Palatino Linotype" panose="0204050205050503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4691" y="3140968"/>
            <a:ext cx="8946541" cy="33547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u="sng" dirty="0" smtClean="0">
                <a:solidFill>
                  <a:srgbClr val="3333FF"/>
                </a:solidFill>
                <a:latin typeface="Palatino Linotype" panose="02040502050505030304" pitchFamily="18" charset="0"/>
              </a:rPr>
              <a:t>CERN Research Board Minutes (August 28, 2013):</a:t>
            </a:r>
          </a:p>
          <a:p>
            <a:endParaRPr lang="en-US" dirty="0" smtClean="0"/>
          </a:p>
          <a:p>
            <a:r>
              <a:rPr lang="en-US" sz="1600" dirty="0">
                <a:latin typeface="Palatino Linotype" panose="02040502050505030304" pitchFamily="18" charset="0"/>
              </a:rPr>
              <a:t>Existing </a:t>
            </a:r>
            <a:r>
              <a:rPr lang="en-US" sz="1600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R&amp;D projects RD39, RD42, RD50 and RD51 </a:t>
            </a:r>
            <a:r>
              <a:rPr lang="en-US" sz="1600" dirty="0">
                <a:latin typeface="Palatino Linotype" panose="02040502050505030304" pitchFamily="18" charset="0"/>
              </a:rPr>
              <a:t>were reviewed. </a:t>
            </a:r>
            <a:r>
              <a:rPr lang="en-US" sz="1600" b="1" u="sng" dirty="0" smtClean="0">
                <a:latin typeface="Palatino Linotype" panose="02040502050505030304" pitchFamily="18" charset="0"/>
              </a:rPr>
              <a:t>RD39 </a:t>
            </a:r>
            <a:r>
              <a:rPr lang="en-US" sz="1600" b="1" u="sng" dirty="0">
                <a:latin typeface="Palatino Linotype" panose="02040502050505030304" pitchFamily="18" charset="0"/>
              </a:rPr>
              <a:t>studies </a:t>
            </a:r>
            <a:r>
              <a:rPr lang="en-US" sz="1600" dirty="0">
                <a:latin typeface="Palatino Linotype" panose="02040502050505030304" pitchFamily="18" charset="0"/>
              </a:rPr>
              <a:t>3D-trenched, </a:t>
            </a:r>
            <a:endParaRPr lang="en-US" sz="1600" dirty="0" smtClean="0">
              <a:latin typeface="Palatino Linotype" panose="02040502050505030304" pitchFamily="18" charset="0"/>
            </a:endParaRPr>
          </a:p>
          <a:p>
            <a:r>
              <a:rPr lang="en-US" sz="1600" dirty="0" smtClean="0">
                <a:latin typeface="Palatino Linotype" panose="02040502050505030304" pitchFamily="18" charset="0"/>
              </a:rPr>
              <a:t>cryogenic </a:t>
            </a:r>
            <a:r>
              <a:rPr lang="en-US" sz="1600" dirty="0">
                <a:latin typeface="Palatino Linotype" panose="02040502050505030304" pitchFamily="18" charset="0"/>
              </a:rPr>
              <a:t>charge injection devices (CID) and CVD diamond detectors, with applications for beam </a:t>
            </a:r>
            <a:r>
              <a:rPr lang="en-US" sz="1600" dirty="0" smtClean="0">
                <a:latin typeface="Palatino Linotype" panose="02040502050505030304" pitchFamily="18" charset="0"/>
              </a:rPr>
              <a:t>monitoring </a:t>
            </a:r>
            <a:r>
              <a:rPr lang="en-US" sz="1600" dirty="0">
                <a:latin typeface="Palatino Linotype" panose="02040502050505030304" pitchFamily="18" charset="0"/>
              </a:rPr>
              <a:t>at the LHC.  The LHCC recommends emphasis on the BLM development, and R&amp;D </a:t>
            </a:r>
            <a:r>
              <a:rPr lang="en-US" sz="1600" dirty="0" smtClean="0">
                <a:latin typeface="Palatino Linotype" panose="02040502050505030304" pitchFamily="18" charset="0"/>
              </a:rPr>
              <a:t>on </a:t>
            </a:r>
            <a:r>
              <a:rPr lang="en-US" sz="1600" dirty="0">
                <a:latin typeface="Palatino Linotype" panose="02040502050505030304" pitchFamily="18" charset="0"/>
              </a:rPr>
              <a:t>the CID sensors should be progressively integrated into RD42 and RD50.  </a:t>
            </a:r>
            <a:r>
              <a:rPr lang="en-US" sz="1600" b="1" u="sng" dirty="0">
                <a:latin typeface="Palatino Linotype" panose="02040502050505030304" pitchFamily="18" charset="0"/>
              </a:rPr>
              <a:t>RD42 is comparing</a:t>
            </a:r>
            <a:r>
              <a:rPr lang="en-US" sz="1600" b="1" dirty="0">
                <a:latin typeface="Palatino Linotype" panose="02040502050505030304" pitchFamily="18" charset="0"/>
              </a:rPr>
              <a:t> </a:t>
            </a:r>
            <a:r>
              <a:rPr lang="en-US" sz="1600" dirty="0" err="1" smtClean="0">
                <a:latin typeface="Palatino Linotype" panose="02040502050505030304" pitchFamily="18" charset="0"/>
              </a:rPr>
              <a:t>scCVD</a:t>
            </a:r>
            <a:r>
              <a:rPr lang="en-US" sz="1600" dirty="0" smtClean="0">
                <a:latin typeface="Palatino Linotype" panose="02040502050505030304" pitchFamily="18" charset="0"/>
              </a:rPr>
              <a:t> </a:t>
            </a:r>
            <a:r>
              <a:rPr lang="en-US" sz="1600" dirty="0">
                <a:latin typeface="Palatino Linotype" panose="02040502050505030304" pitchFamily="18" charset="0"/>
              </a:rPr>
              <a:t>and </a:t>
            </a:r>
            <a:r>
              <a:rPr lang="en-US" sz="1600" dirty="0" err="1">
                <a:latin typeface="Palatino Linotype" panose="02040502050505030304" pitchFamily="18" charset="0"/>
              </a:rPr>
              <a:t>pCVD</a:t>
            </a:r>
            <a:r>
              <a:rPr lang="en-US" sz="1600" dirty="0">
                <a:latin typeface="Palatino Linotype" panose="02040502050505030304" pitchFamily="18" charset="0"/>
              </a:rPr>
              <a:t> detectors, with applications in specialized detectors such as the PLT for CMS </a:t>
            </a:r>
            <a:r>
              <a:rPr lang="en-US" sz="1600" dirty="0" smtClean="0">
                <a:latin typeface="Palatino Linotype" panose="02040502050505030304" pitchFamily="18" charset="0"/>
              </a:rPr>
              <a:t>and </a:t>
            </a:r>
            <a:r>
              <a:rPr lang="en-US" sz="1600" dirty="0">
                <a:latin typeface="Palatino Linotype" panose="02040502050505030304" pitchFamily="18" charset="0"/>
              </a:rPr>
              <a:t>BCM for ATLAS, and with potential for pixel detectors.  </a:t>
            </a:r>
            <a:r>
              <a:rPr lang="en-US" sz="1600" b="1" u="sng" dirty="0">
                <a:latin typeface="Palatino Linotype" panose="02040502050505030304" pitchFamily="18" charset="0"/>
              </a:rPr>
              <a:t>RD50 is a productive </a:t>
            </a:r>
            <a:r>
              <a:rPr lang="en-US" sz="1600" dirty="0">
                <a:latin typeface="Palatino Linotype" panose="02040502050505030304" pitchFamily="18" charset="0"/>
              </a:rPr>
              <a:t>and </a:t>
            </a:r>
            <a:r>
              <a:rPr lang="en-US" sz="1600" dirty="0" smtClean="0">
                <a:latin typeface="Palatino Linotype" panose="02040502050505030304" pitchFamily="18" charset="0"/>
              </a:rPr>
              <a:t>diversified R&amp;D </a:t>
            </a:r>
            <a:r>
              <a:rPr lang="en-US" sz="1600" dirty="0">
                <a:latin typeface="Palatino Linotype" panose="02040502050505030304" pitchFamily="18" charset="0"/>
              </a:rPr>
              <a:t>collaboration for radiation-hard semiconductor development</a:t>
            </a:r>
            <a:r>
              <a:rPr lang="en-US" sz="1600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.  </a:t>
            </a:r>
            <a:r>
              <a:rPr lang="en-US" sz="1600" b="1" u="sng" dirty="0">
                <a:solidFill>
                  <a:srgbClr val="FF0000"/>
                </a:solidFill>
                <a:latin typeface="Palatino Linotype" panose="02040502050505030304" pitchFamily="18" charset="0"/>
              </a:rPr>
              <a:t>RD51 is a large collaboration</a:t>
            </a:r>
            <a:r>
              <a:rPr lang="en-US" sz="1600" dirty="0">
                <a:latin typeface="Palatino Linotype" panose="02040502050505030304" pitchFamily="18" charset="0"/>
              </a:rPr>
              <a:t> </a:t>
            </a:r>
            <a:r>
              <a:rPr lang="en-US" sz="1600" dirty="0" smtClean="0">
                <a:latin typeface="Palatino Linotype" panose="02040502050505030304" pitchFamily="18" charset="0"/>
              </a:rPr>
              <a:t>studying </a:t>
            </a:r>
            <a:r>
              <a:rPr lang="en-US" sz="1600" dirty="0">
                <a:latin typeface="Palatino Linotype" panose="02040502050505030304" pitchFamily="18" charset="0"/>
              </a:rPr>
              <a:t>advanced gas-avalanche micro-pattern gas detectors (MPGD) of various types and </a:t>
            </a:r>
            <a:r>
              <a:rPr lang="en-US" sz="1600" dirty="0" smtClean="0">
                <a:latin typeface="Palatino Linotype" panose="02040502050505030304" pitchFamily="18" charset="0"/>
              </a:rPr>
              <a:t>readout </a:t>
            </a:r>
            <a:r>
              <a:rPr lang="en-US" sz="1600" dirty="0">
                <a:latin typeface="Palatino Linotype" panose="02040502050505030304" pitchFamily="18" charset="0"/>
              </a:rPr>
              <a:t>technologies.  </a:t>
            </a:r>
            <a:r>
              <a:rPr lang="en-US" sz="1600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The Research Board approved the continuation of these projects for the </a:t>
            </a:r>
            <a:r>
              <a:rPr lang="en-US" sz="1600" b="1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coming </a:t>
            </a:r>
            <a:r>
              <a:rPr lang="en-US" sz="1600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year;</a:t>
            </a:r>
            <a:r>
              <a:rPr lang="en-US" sz="1600" dirty="0">
                <a:latin typeface="Palatino Linotype" panose="02040502050505030304" pitchFamily="18" charset="0"/>
              </a:rPr>
              <a:t> </a:t>
            </a:r>
            <a:r>
              <a:rPr lang="en-US" sz="1600" b="1" dirty="0">
                <a:latin typeface="Palatino Linotype" panose="02040502050505030304" pitchFamily="18" charset="0"/>
              </a:rPr>
              <a:t>for RD39 further continuation would be subject to new results being produced </a:t>
            </a:r>
            <a:r>
              <a:rPr lang="en-US" sz="1600" b="1" dirty="0" smtClean="0">
                <a:latin typeface="Palatino Linotype" panose="02040502050505030304" pitchFamily="18" charset="0"/>
              </a:rPr>
              <a:t>during </a:t>
            </a:r>
            <a:r>
              <a:rPr lang="en-US" sz="1600" b="1" dirty="0">
                <a:latin typeface="Palatino Linotype" panose="02040502050505030304" pitchFamily="18" charset="0"/>
              </a:rPr>
              <a:t>that time; </a:t>
            </a:r>
            <a:r>
              <a:rPr lang="en-US" sz="1600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for RD51 the approval is for five years</a:t>
            </a:r>
            <a:r>
              <a:rPr lang="en-US" sz="1600" b="1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.</a:t>
            </a:r>
            <a:endParaRPr lang="en-US" sz="1600" b="1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724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323528" y="66661"/>
            <a:ext cx="8424936" cy="520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3" name="WordArt 5"/>
          <p:cNvSpPr>
            <a:spLocks noChangeArrowheads="1" noChangeShapeType="1" noTextEdit="1"/>
          </p:cNvSpPr>
          <p:nvPr/>
        </p:nvSpPr>
        <p:spPr bwMode="auto">
          <a:xfrm>
            <a:off x="827584" y="188466"/>
            <a:ext cx="7560840" cy="36021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2013: USA Snowmass Instrumentation Frontier Report</a:t>
            </a:r>
            <a:endParaRPr lang="fr-FR" sz="24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000"/>
                </a:srgbClr>
              </a:solidFill>
              <a:latin typeface="Arial"/>
              <a:cs typeface="Arial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620688"/>
            <a:ext cx="4428492" cy="3345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35496" y="4012609"/>
            <a:ext cx="9036496" cy="2800767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r>
              <a:rPr lang="en-US" sz="1600" dirty="0">
                <a:latin typeface="Palatino Linotype" panose="02040502050505030304" pitchFamily="18" charset="0"/>
              </a:rPr>
              <a:t>“</a:t>
            </a:r>
            <a:r>
              <a:rPr lang="en-US" sz="1600" dirty="0">
                <a:solidFill>
                  <a:srgbClr val="FF0000"/>
                </a:solidFill>
                <a:latin typeface="Palatino Linotype" panose="02040502050505030304" pitchFamily="18" charset="0"/>
              </a:rPr>
              <a:t>Micro-pattern gas detectors (MPGDs) </a:t>
            </a:r>
            <a:r>
              <a:rPr lang="en-US" sz="1600" dirty="0">
                <a:latin typeface="Palatino Linotype" panose="02040502050505030304" pitchFamily="18" charset="0"/>
              </a:rPr>
              <a:t>for charged particle tracking and </a:t>
            </a:r>
            <a:r>
              <a:rPr lang="en-US" sz="1600" dirty="0" err="1">
                <a:latin typeface="Palatino Linotype" panose="02040502050505030304" pitchFamily="18" charset="0"/>
              </a:rPr>
              <a:t>muon</a:t>
            </a:r>
            <a:r>
              <a:rPr lang="en-US" sz="1600" dirty="0">
                <a:latin typeface="Palatino Linotype" panose="02040502050505030304" pitchFamily="18" charset="0"/>
              </a:rPr>
              <a:t> detection </a:t>
            </a:r>
            <a:r>
              <a:rPr lang="en-US" sz="1600" dirty="0">
                <a:solidFill>
                  <a:srgbClr val="FF0000"/>
                </a:solidFill>
                <a:latin typeface="Palatino Linotype" panose="02040502050505030304" pitchFamily="18" charset="0"/>
              </a:rPr>
              <a:t>are an </a:t>
            </a:r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alternative to </a:t>
            </a:r>
            <a:r>
              <a:rPr lang="en-US" sz="1600" dirty="0">
                <a:solidFill>
                  <a:srgbClr val="FF0000"/>
                </a:solidFill>
                <a:latin typeface="Palatino Linotype" panose="02040502050505030304" pitchFamily="18" charset="0"/>
              </a:rPr>
              <a:t>pixelated silicon vertex and tracking detectors [85]</a:t>
            </a:r>
            <a:r>
              <a:rPr lang="en-US" sz="1600" dirty="0">
                <a:latin typeface="Palatino Linotype" panose="02040502050505030304" pitchFamily="18" charset="0"/>
              </a:rPr>
              <a:t>. These low-mass detectors have the potential </a:t>
            </a:r>
            <a:r>
              <a:rPr lang="en-US" sz="1600" dirty="0" smtClean="0">
                <a:latin typeface="Palatino Linotype" panose="02040502050505030304" pitchFamily="18" charset="0"/>
              </a:rPr>
              <a:t>of economically </a:t>
            </a:r>
            <a:r>
              <a:rPr lang="en-US" sz="1600" dirty="0">
                <a:latin typeface="Palatino Linotype" panose="02040502050505030304" pitchFamily="18" charset="0"/>
              </a:rPr>
              <a:t>covering large areas and provide high tolerance against radiation damage, high spatial </a:t>
            </a:r>
            <a:r>
              <a:rPr lang="en-US" sz="1600" dirty="0" smtClean="0">
                <a:latin typeface="Palatino Linotype" panose="02040502050505030304" pitchFamily="18" charset="0"/>
              </a:rPr>
              <a:t>resolution (of </a:t>
            </a:r>
            <a:r>
              <a:rPr lang="en-US" sz="1600" dirty="0">
                <a:latin typeface="Palatino Linotype" panose="02040502050505030304" pitchFamily="18" charset="0"/>
              </a:rPr>
              <a:t>order </a:t>
            </a:r>
            <a:r>
              <a:rPr lang="en-US" sz="1600" dirty="0" smtClean="0">
                <a:latin typeface="Palatino Linotype" panose="02040502050505030304" pitchFamily="18" charset="0"/>
              </a:rPr>
              <a:t>10</a:t>
            </a:r>
            <a:r>
              <a:rPr lang="en-US" sz="1600" dirty="0" smtClean="0">
                <a:latin typeface="Symbol" panose="05050102010706020507" pitchFamily="18" charset="2"/>
              </a:rPr>
              <a:t>m</a:t>
            </a:r>
            <a:r>
              <a:rPr lang="en-US" sz="1600" dirty="0" smtClean="0">
                <a:latin typeface="Palatino Linotype" panose="02040502050505030304" pitchFamily="18" charset="0"/>
              </a:rPr>
              <a:t>m</a:t>
            </a:r>
            <a:r>
              <a:rPr lang="en-US" sz="1600" dirty="0">
                <a:latin typeface="Palatino Linotype" panose="02040502050505030304" pitchFamily="18" charset="0"/>
              </a:rPr>
              <a:t>), and good time resolution (of order 1ns). Future work is needed to reduce </a:t>
            </a:r>
            <a:r>
              <a:rPr lang="en-US" sz="1600" dirty="0" smtClean="0">
                <a:latin typeface="Palatino Linotype" panose="02040502050505030304" pitchFamily="18" charset="0"/>
              </a:rPr>
              <a:t>the readout </a:t>
            </a:r>
            <a:r>
              <a:rPr lang="en-US" sz="1600" dirty="0">
                <a:latin typeface="Palatino Linotype" panose="02040502050505030304" pitchFamily="18" charset="0"/>
              </a:rPr>
              <a:t>cost by developing highly integrated, radiation-hardened front-end readout electronics with at </a:t>
            </a:r>
            <a:r>
              <a:rPr lang="en-US" sz="1600" dirty="0" smtClean="0">
                <a:latin typeface="Palatino Linotype" panose="02040502050505030304" pitchFamily="18" charset="0"/>
              </a:rPr>
              <a:t>least 4000 </a:t>
            </a:r>
            <a:r>
              <a:rPr lang="en-US" sz="1600" dirty="0">
                <a:latin typeface="Palatino Linotype" panose="02040502050505030304" pitchFamily="18" charset="0"/>
              </a:rPr>
              <a:t>channels/chip and high density detector electronics interconnects and integrating ex-circuit </a:t>
            </a:r>
            <a:r>
              <a:rPr lang="en-US" sz="1600" dirty="0" smtClean="0">
                <a:latin typeface="Palatino Linotype" panose="02040502050505030304" pitchFamily="18" charset="0"/>
              </a:rPr>
              <a:t>readout electronics </a:t>
            </a:r>
            <a:r>
              <a:rPr lang="en-US" sz="1600" dirty="0">
                <a:latin typeface="Palatino Linotype" panose="02040502050505030304" pitchFamily="18" charset="0"/>
              </a:rPr>
              <a:t>directly into the MPGD structure. </a:t>
            </a:r>
            <a:r>
              <a:rPr lang="en-US" sz="1600" dirty="0">
                <a:solidFill>
                  <a:srgbClr val="FF0000"/>
                </a:solidFill>
                <a:latin typeface="Palatino Linotype" panose="02040502050505030304" pitchFamily="18" charset="0"/>
              </a:rPr>
              <a:t>Work is also required to develop innovative signal </a:t>
            </a:r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induction structures </a:t>
            </a:r>
            <a:r>
              <a:rPr lang="en-US" sz="1600" dirty="0">
                <a:solidFill>
                  <a:srgbClr val="FF0000"/>
                </a:solidFill>
                <a:latin typeface="Palatino Linotype" panose="02040502050505030304" pitchFamily="18" charset="0"/>
              </a:rPr>
              <a:t>to reduce cost, improve performance, and provide stability against electric breakdown. It </a:t>
            </a:r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is important </a:t>
            </a:r>
            <a:r>
              <a:rPr lang="en-US" sz="1600" dirty="0">
                <a:solidFill>
                  <a:srgbClr val="FF0000"/>
                </a:solidFill>
                <a:latin typeface="Palatino Linotype" panose="02040502050505030304" pitchFamily="18" charset="0"/>
              </a:rPr>
              <a:t>to develop materials with resistance to aging and radiation damage, as well as </a:t>
            </a:r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cost-effective MPGD </a:t>
            </a:r>
            <a:r>
              <a:rPr lang="en-US" sz="1600" dirty="0">
                <a:solidFill>
                  <a:srgbClr val="FF0000"/>
                </a:solidFill>
                <a:latin typeface="Palatino Linotype" panose="02040502050505030304" pitchFamily="18" charset="0"/>
              </a:rPr>
              <a:t>construction techniques for high-volume production</a:t>
            </a:r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.”</a:t>
            </a:r>
            <a:endParaRPr lang="en-US" sz="1600" dirty="0">
              <a:solidFill>
                <a:srgbClr val="FF0000"/>
              </a:solidFill>
              <a:effectLst/>
              <a:latin typeface="Palatino Linotype" panose="0204050205050503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64427" y="1497558"/>
            <a:ext cx="423385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Contribution to “Large </a:t>
            </a:r>
            <a:r>
              <a:rPr lang="en-US" b="1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Area </a:t>
            </a:r>
            <a:r>
              <a:rPr lang="en-US" b="1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Arrays”:</a:t>
            </a:r>
          </a:p>
          <a:p>
            <a:pPr algn="ctr"/>
            <a:r>
              <a:rPr lang="en-US" b="1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(special thanks to </a:t>
            </a:r>
          </a:p>
          <a:p>
            <a:pPr algn="ctr"/>
            <a:r>
              <a:rPr lang="en-US" b="1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M. </a:t>
            </a:r>
            <a:r>
              <a:rPr lang="en-US" b="1" dirty="0" err="1" smtClean="0">
                <a:solidFill>
                  <a:srgbClr val="663300"/>
                </a:solidFill>
                <a:latin typeface="Palatino Linotype" panose="02040502050505030304" pitchFamily="18" charset="0"/>
              </a:rPr>
              <a:t>Hohlmann</a:t>
            </a:r>
            <a:r>
              <a:rPr lang="en-US" b="1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, R. </a:t>
            </a:r>
            <a:r>
              <a:rPr lang="en-US" b="1" dirty="0" err="1" smtClean="0">
                <a:solidFill>
                  <a:srgbClr val="663300"/>
                </a:solidFill>
                <a:latin typeface="Palatino Linotype" panose="02040502050505030304" pitchFamily="18" charset="0"/>
              </a:rPr>
              <a:t>Rusack</a:t>
            </a:r>
            <a:r>
              <a:rPr lang="en-US" b="1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, A. White):</a:t>
            </a:r>
            <a:endParaRPr lang="fr-FR" b="1" dirty="0">
              <a:solidFill>
                <a:srgbClr val="6633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68967" y="2708920"/>
            <a:ext cx="47003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latin typeface="Palatino Linotype" panose="02040502050505030304" pitchFamily="18" charset="0"/>
                <a:hlinkClick r:id="rId3"/>
              </a:rPr>
              <a:t>http://</a:t>
            </a:r>
            <a:r>
              <a:rPr lang="fr-FR" sz="1600" dirty="0" smtClean="0">
                <a:latin typeface="Palatino Linotype" panose="02040502050505030304" pitchFamily="18" charset="0"/>
                <a:hlinkClick r:id="rId3"/>
              </a:rPr>
              <a:t>www.snowmass2013.org/</a:t>
            </a:r>
          </a:p>
          <a:p>
            <a:r>
              <a:rPr lang="fr-FR" sz="1600" dirty="0" err="1" smtClean="0">
                <a:latin typeface="Palatino Linotype" panose="02040502050505030304" pitchFamily="18" charset="0"/>
                <a:hlinkClick r:id="rId3"/>
              </a:rPr>
              <a:t>tiki-index.php?page</a:t>
            </a:r>
            <a:r>
              <a:rPr lang="fr-FR" sz="1600" dirty="0" smtClean="0">
                <a:latin typeface="Palatino Linotype" panose="02040502050505030304" pitchFamily="18" charset="0"/>
                <a:hlinkClick r:id="rId3"/>
              </a:rPr>
              <a:t>=Instrumentation%20Frontier</a:t>
            </a:r>
            <a:endParaRPr lang="fr-FR" sz="1600" dirty="0" smtClean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5630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indico.cern.ch/conferenceDisplay.py/getPic?picId=3&amp;confId=11063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66098" y="5982379"/>
            <a:ext cx="1315475" cy="851190"/>
          </a:xfrm>
          <a:prstGeom prst="rect">
            <a:avLst/>
          </a:prstGeom>
          <a:noFill/>
        </p:spPr>
      </p:pic>
      <p:pic>
        <p:nvPicPr>
          <p:cNvPr id="3" name="Picture 2" descr="D:\Paul\RD51\WG1\LargeDetectors\meetingJan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2710" y="5574523"/>
            <a:ext cx="1139370" cy="896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" name="Straight Arrow Connector 3"/>
          <p:cNvCxnSpPr/>
          <p:nvPr/>
        </p:nvCxnSpPr>
        <p:spPr>
          <a:xfrm flipH="1">
            <a:off x="2231740" y="3464917"/>
            <a:ext cx="1921160" cy="1800200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4"/>
          <p:cNvSpPr/>
          <p:nvPr/>
        </p:nvSpPr>
        <p:spPr>
          <a:xfrm>
            <a:off x="3599892" y="2744837"/>
            <a:ext cx="1944216" cy="792088"/>
          </a:xfrm>
          <a:prstGeom prst="ellipse">
            <a:avLst/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/>
          </a:p>
        </p:txBody>
      </p:sp>
      <p:sp>
        <p:nvSpPr>
          <p:cNvPr id="6" name="TextBox 5"/>
          <p:cNvSpPr txBox="1"/>
          <p:nvPr/>
        </p:nvSpPr>
        <p:spPr>
          <a:xfrm>
            <a:off x="4098905" y="2905780"/>
            <a:ext cx="9771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 smtClean="0">
                <a:solidFill>
                  <a:srgbClr val="FF0000"/>
                </a:solidFill>
              </a:rPr>
              <a:t>RD51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1500" y="656605"/>
            <a:ext cx="219624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Large </a:t>
            </a:r>
            <a:r>
              <a:rPr lang="en-GB" sz="1400" dirty="0">
                <a:solidFill>
                  <a:srgbClr val="0000CC"/>
                </a:solidFill>
                <a:latin typeface="Palatino Linotype" panose="02040502050505030304" pitchFamily="18" charset="0"/>
              </a:rPr>
              <a:t>A</a:t>
            </a:r>
            <a:r>
              <a:rPr lang="en-GB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rea Detectors</a:t>
            </a:r>
          </a:p>
          <a:p>
            <a:r>
              <a:rPr lang="en-GB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Assembly Optimization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588224" y="674112"/>
            <a:ext cx="2077813" cy="73866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RD51 Common Projects</a:t>
            </a:r>
          </a:p>
          <a:p>
            <a:pPr algn="ctr"/>
            <a:r>
              <a:rPr lang="en-US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Generic R&amp;D, QA</a:t>
            </a:r>
          </a:p>
          <a:p>
            <a:pPr algn="ctr"/>
            <a:r>
              <a:rPr lang="en-US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Long Term Stability</a:t>
            </a:r>
            <a:endParaRPr lang="fr-FR" sz="1400" dirty="0">
              <a:solidFill>
                <a:srgbClr val="0000CC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354547" y="2769770"/>
            <a:ext cx="1645945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Software Tools and </a:t>
            </a:r>
          </a:p>
          <a:p>
            <a:pPr algn="ctr"/>
            <a:r>
              <a:rPr lang="en-US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Simulations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1500" y="2943154"/>
            <a:ext cx="1602841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MPGD Electronics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441515" y="5301208"/>
            <a:ext cx="1594981" cy="116955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CERN MPGD </a:t>
            </a:r>
          </a:p>
          <a:p>
            <a:pPr algn="ctr"/>
            <a:r>
              <a:rPr lang="en-US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Workshop,</a:t>
            </a:r>
          </a:p>
          <a:p>
            <a:pPr algn="ctr"/>
            <a:r>
              <a:rPr lang="en-US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Quality Control</a:t>
            </a:r>
          </a:p>
          <a:p>
            <a:pPr algn="ctr"/>
            <a:r>
              <a:rPr lang="en-US" sz="1400" dirty="0">
                <a:solidFill>
                  <a:srgbClr val="0000CC"/>
                </a:solidFill>
                <a:latin typeface="Palatino Linotype" panose="02040502050505030304" pitchFamily="18" charset="0"/>
              </a:rPr>
              <a:t>a</a:t>
            </a:r>
            <a:r>
              <a:rPr lang="en-US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nd Industrialization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6180" y="5982379"/>
            <a:ext cx="2169556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RD51 Common</a:t>
            </a:r>
          </a:p>
          <a:p>
            <a:pPr algn="ctr"/>
            <a:r>
              <a:rPr lang="en-US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Test Beam and Lab Facilities</a:t>
            </a:r>
          </a:p>
        </p:txBody>
      </p:sp>
      <p:cxnSp>
        <p:nvCxnSpPr>
          <p:cNvPr id="13" name="Straight Arrow Connector 12"/>
          <p:cNvCxnSpPr>
            <a:stCxn id="5" idx="2"/>
          </p:cNvCxnSpPr>
          <p:nvPr/>
        </p:nvCxnSpPr>
        <p:spPr>
          <a:xfrm flipH="1">
            <a:off x="1539280" y="3140881"/>
            <a:ext cx="2060612" cy="44388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159732" y="2704767"/>
            <a:ext cx="777842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 smtClean="0">
                <a:solidFill>
                  <a:srgbClr val="FF0000"/>
                </a:solidFill>
              </a:rPr>
              <a:t>WG5:</a:t>
            </a:r>
            <a:endParaRPr lang="fr-FR" sz="2000" b="1" dirty="0">
              <a:solidFill>
                <a:srgbClr val="FF0000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5544108" y="3176885"/>
            <a:ext cx="1935832" cy="8384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192180" y="3280831"/>
            <a:ext cx="777842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 smtClean="0">
                <a:solidFill>
                  <a:srgbClr val="FF0000"/>
                </a:solidFill>
              </a:rPr>
              <a:t>WG4:</a:t>
            </a:r>
            <a:endParaRPr lang="fr-FR" sz="2000" b="1" dirty="0">
              <a:solidFill>
                <a:srgbClr val="FF0000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5004555" y="1520701"/>
            <a:ext cx="1522679" cy="1291788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5" idx="1"/>
          </p:cNvCxnSpPr>
          <p:nvPr/>
        </p:nvCxnSpPr>
        <p:spPr>
          <a:xfrm flipH="1" flipV="1">
            <a:off x="2511388" y="1736725"/>
            <a:ext cx="1373228" cy="1124111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663788" y="1952749"/>
            <a:ext cx="777842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 smtClean="0">
                <a:solidFill>
                  <a:srgbClr val="FF0000"/>
                </a:solidFill>
              </a:rPr>
              <a:t>WG1:</a:t>
            </a:r>
            <a:endParaRPr lang="fr-FR" sz="2000" b="1" dirty="0">
              <a:solidFill>
                <a:srgbClr val="FF0000"/>
              </a:solidFill>
            </a:endParaRPr>
          </a:p>
        </p:txBody>
      </p:sp>
      <p:pic>
        <p:nvPicPr>
          <p:cNvPr id="20" name="Picture 19"/>
          <p:cNvPicPr>
            <a:picLocks noChangeAspect="1" noChangeArrowheads="1"/>
          </p:cNvPicPr>
          <p:nvPr/>
        </p:nvPicPr>
        <p:blipFill>
          <a:blip r:embed="rId4" cstate="print"/>
          <a:srcRect l="7745" r="7745"/>
          <a:stretch>
            <a:fillRect/>
          </a:stretch>
        </p:blipFill>
        <p:spPr bwMode="auto">
          <a:xfrm>
            <a:off x="2324357" y="649387"/>
            <a:ext cx="973257" cy="995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" name="TextBox 20"/>
          <p:cNvSpPr txBox="1"/>
          <p:nvPr/>
        </p:nvSpPr>
        <p:spPr>
          <a:xfrm>
            <a:off x="5522350" y="1772816"/>
            <a:ext cx="777842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 smtClean="0">
                <a:solidFill>
                  <a:srgbClr val="FF0000"/>
                </a:solidFill>
              </a:rPr>
              <a:t>WG2:</a:t>
            </a:r>
            <a:endParaRPr lang="fr-FR" sz="2000" b="1" dirty="0">
              <a:solidFill>
                <a:srgbClr val="FF0000"/>
              </a:solidFill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5184068" y="3464917"/>
            <a:ext cx="2160240" cy="1800200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2519772" y="4401021"/>
            <a:ext cx="777842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 smtClean="0">
                <a:solidFill>
                  <a:srgbClr val="FF0000"/>
                </a:solidFill>
              </a:rPr>
              <a:t>WG7:</a:t>
            </a:r>
            <a:endParaRPr lang="fr-FR" sz="2000" b="1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976156" y="4329013"/>
            <a:ext cx="777842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 smtClean="0">
                <a:solidFill>
                  <a:srgbClr val="FF0000"/>
                </a:solidFill>
              </a:rPr>
              <a:t>WG6:</a:t>
            </a:r>
            <a:endParaRPr lang="fr-FR" sz="2000" b="1" dirty="0">
              <a:solidFill>
                <a:srgbClr val="FF0000"/>
              </a:solidFill>
            </a:endParaRPr>
          </a:p>
        </p:txBody>
      </p:sp>
      <p:pic>
        <p:nvPicPr>
          <p:cNvPr id="25" name="Picture 24" descr="DSC0046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43516" y="4794494"/>
            <a:ext cx="1183614" cy="887710"/>
          </a:xfrm>
          <a:prstGeom prst="rect">
            <a:avLst/>
          </a:prstGeom>
        </p:spPr>
      </p:pic>
      <p:pic>
        <p:nvPicPr>
          <p:cNvPr id="28" name="Picture 27" descr="oneshotimage-10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90" y="4854625"/>
            <a:ext cx="1267667" cy="1037182"/>
          </a:xfrm>
          <a:prstGeom prst="rect">
            <a:avLst/>
          </a:prstGeom>
        </p:spPr>
      </p:pic>
      <p:pic>
        <p:nvPicPr>
          <p:cNvPr id="29" name="Picture 28" descr="IMG_0004-2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253" y="4901159"/>
            <a:ext cx="1428337" cy="990648"/>
          </a:xfrm>
          <a:prstGeom prst="rect">
            <a:avLst/>
          </a:prstGeom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9940" y="3971476"/>
            <a:ext cx="1566837" cy="1215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89152" y="2204864"/>
            <a:ext cx="999194" cy="886489"/>
          </a:xfrm>
          <a:prstGeom prst="rect">
            <a:avLst/>
          </a:prstGeom>
        </p:spPr>
      </p:pic>
      <p:pic>
        <p:nvPicPr>
          <p:cNvPr id="32" name="Picture 3" descr="C:\Hans\R&amp;D\RD51\WG52\Production files SRS\Trigger Pickup box\trigger-box on mm-mesh-characteristics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89" y="3728068"/>
            <a:ext cx="1297632" cy="97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/>
          <p:cNvSpPr txBox="1"/>
          <p:nvPr/>
        </p:nvSpPr>
        <p:spPr>
          <a:xfrm>
            <a:off x="3725117" y="4778568"/>
            <a:ext cx="2201244" cy="73866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Conferences / Schools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Academia-Industry </a:t>
            </a:r>
          </a:p>
          <a:p>
            <a:r>
              <a:rPr lang="en-US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      Matching Events</a:t>
            </a:r>
            <a:endParaRPr lang="en-US" sz="1400" dirty="0">
              <a:solidFill>
                <a:srgbClr val="0000CC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8606" y="1275558"/>
            <a:ext cx="1806555" cy="1354382"/>
          </a:xfrm>
          <a:prstGeom prst="rect">
            <a:avLst/>
          </a:prstGeom>
        </p:spPr>
      </p:pic>
      <p:pic>
        <p:nvPicPr>
          <p:cNvPr id="35" name="Picture 34" descr="DSCN2544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 rot="16200000">
            <a:off x="3250842" y="838106"/>
            <a:ext cx="1526297" cy="114472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042185" y="1462252"/>
            <a:ext cx="784746" cy="95670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0154" y="1412776"/>
            <a:ext cx="1038230" cy="1038230"/>
          </a:xfrm>
          <a:prstGeom prst="rect">
            <a:avLst/>
          </a:prstGeom>
        </p:spPr>
      </p:pic>
      <p:pic>
        <p:nvPicPr>
          <p:cNvPr id="38" name="Picture 37"/>
          <p:cNvPicPr/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1397" y="3318093"/>
            <a:ext cx="1545919" cy="10109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Picture 2" descr="D:\Freiburg\Octopuce\P1010021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7626" y="620688"/>
            <a:ext cx="1322566" cy="921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Rectangle 39"/>
          <p:cNvSpPr>
            <a:spLocks noChangeArrowheads="1"/>
          </p:cNvSpPr>
          <p:nvPr/>
        </p:nvSpPr>
        <p:spPr bwMode="auto">
          <a:xfrm>
            <a:off x="1074954" y="44624"/>
            <a:ext cx="6593727" cy="47667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41" name="WordArt 3"/>
          <p:cNvSpPr>
            <a:spLocks noChangeArrowheads="1" noChangeShapeType="1" noTextEdit="1"/>
          </p:cNvSpPr>
          <p:nvPr/>
        </p:nvSpPr>
        <p:spPr bwMode="auto">
          <a:xfrm>
            <a:off x="1391422" y="161529"/>
            <a:ext cx="6088518" cy="342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Future RD51 Collaboration Activities (beyond 2013)</a:t>
            </a:r>
            <a:endParaRPr lang="fr-FR" sz="24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000"/>
                </a:srgbClr>
              </a:solidFill>
              <a:latin typeface="Arial"/>
              <a:cs typeface="Arial"/>
            </a:endParaRPr>
          </a:p>
        </p:txBody>
      </p:sp>
      <p:pic>
        <p:nvPicPr>
          <p:cNvPr id="42" name="Picture 41" descr="http://indico.cern.ch/conferenceDisplay.py/getLogo?confId=132080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30554"/>
            <a:ext cx="1008112" cy="662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3" name="Straight Arrow Connector 42"/>
          <p:cNvCxnSpPr/>
          <p:nvPr/>
        </p:nvCxnSpPr>
        <p:spPr>
          <a:xfrm>
            <a:off x="4572000" y="3558707"/>
            <a:ext cx="0" cy="1235787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3713915" y="4037002"/>
            <a:ext cx="1864741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 smtClean="0">
                <a:solidFill>
                  <a:srgbClr val="FF0000"/>
                </a:solidFill>
              </a:rPr>
              <a:t>WG3/NEW WG:</a:t>
            </a:r>
            <a:endParaRPr lang="fr-FR" sz="2000" b="1" dirty="0">
              <a:solidFill>
                <a:srgbClr val="FF0000"/>
              </a:solidFill>
            </a:endParaRP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693" y="5579924"/>
            <a:ext cx="1635496" cy="922652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793573" y="2564904"/>
            <a:ext cx="7060523" cy="923330"/>
          </a:xfrm>
          <a:prstGeom prst="rect">
            <a:avLst/>
          </a:prstGeom>
          <a:solidFill>
            <a:srgbClr val="FFFFCC"/>
          </a:solidFill>
          <a:scene3d>
            <a:camera prst="orthographicFront">
              <a:rot lat="0" lon="0" rev="27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Co-spokesperson – MT</a:t>
            </a:r>
          </a:p>
          <a:p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Management Board Members – Paul, Colas, </a:t>
            </a:r>
            <a:r>
              <a:rPr lang="en-US" dirty="0" err="1" smtClean="0">
                <a:solidFill>
                  <a:srgbClr val="FF0000"/>
                </a:solidFill>
                <a:latin typeface="Palatino Linotype" panose="02040502050505030304" pitchFamily="18" charset="0"/>
              </a:rPr>
              <a:t>Yannis</a:t>
            </a:r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Palatino Linotype" panose="02040502050505030304" pitchFamily="18" charset="0"/>
              </a:rPr>
              <a:t>Giomataris</a:t>
            </a:r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, MT</a:t>
            </a:r>
          </a:p>
          <a:p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Conveners – Paul Colas (WG1), Fabien </a:t>
            </a:r>
            <a:r>
              <a:rPr lang="en-US" dirty="0" err="1" smtClean="0">
                <a:solidFill>
                  <a:srgbClr val="FF0000"/>
                </a:solidFill>
                <a:latin typeface="Palatino Linotype" panose="02040502050505030304" pitchFamily="18" charset="0"/>
              </a:rPr>
              <a:t>Jeanneau</a:t>
            </a:r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 (WG6)</a:t>
            </a:r>
            <a:endParaRPr lang="fr-FR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7423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994</TotalTime>
  <Words>3130</Words>
  <Application>Microsoft Office PowerPoint</Application>
  <PresentationFormat>On-screen Show (4:3)</PresentationFormat>
  <Paragraphs>488</Paragraphs>
  <Slides>27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9" baseType="lpstr">
      <vt:lpstr>Office Theme</vt:lpstr>
      <vt:lpstr>PHOTO-PAINT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CEA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TITOV Maksym</dc:creator>
  <cp:lastModifiedBy>TITOV Maksym</cp:lastModifiedBy>
  <cp:revision>204</cp:revision>
  <dcterms:created xsi:type="dcterms:W3CDTF">2014-06-03T12:29:28Z</dcterms:created>
  <dcterms:modified xsi:type="dcterms:W3CDTF">2014-06-06T06:57:49Z</dcterms:modified>
</cp:coreProperties>
</file>