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7" r:id="rId5"/>
    <p:sldId id="273" r:id="rId6"/>
    <p:sldId id="274" r:id="rId7"/>
    <p:sldId id="275" r:id="rId8"/>
    <p:sldId id="276" r:id="rId9"/>
    <p:sldId id="279" r:id="rId10"/>
    <p:sldId id="280" r:id="rId11"/>
    <p:sldId id="281" r:id="rId12"/>
    <p:sldId id="284" r:id="rId13"/>
    <p:sldId id="285" r:id="rId14"/>
    <p:sldId id="286" r:id="rId15"/>
    <p:sldId id="290" r:id="rId16"/>
    <p:sldId id="258" r:id="rId17"/>
    <p:sldId id="270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89" r:id="rId28"/>
    <p:sldId id="282" r:id="rId29"/>
    <p:sldId id="27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5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5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6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1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3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221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3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BBBE81-0BDC-4913-B7F1-A2176E03F44E}" type="datetimeFigureOut">
              <a:rPr lang="fr-FR" smtClean="0"/>
              <a:t>14/11/2014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B81BF6-87B6-4946-AFCD-A6F98B0C63BF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36977F-D325-4494-A996-6F5F215B9256}" type="datetimeFigureOut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14/11/2014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F5D7E2-D982-42E9-8AB3-8F4ED0A6685B}" type="slidenum">
              <a:rPr lang="fr-FR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fr-F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4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CSTS/SPP sur les futurs collisionneurs: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854696" cy="1752600"/>
          </a:xfrm>
        </p:spPr>
        <p:txBody>
          <a:bodyPr>
            <a:normAutofit fontScale="77500" lnSpcReduction="20000"/>
          </a:bodyPr>
          <a:lstStyle/>
          <a:p>
            <a:r>
              <a:rPr lang="fr-FR" sz="16600" dirty="0" smtClean="0"/>
              <a:t>ILC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55892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Paul Colas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05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ILC Saclay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M. Besançon, P. Colas, S. </a:t>
            </a:r>
            <a:r>
              <a:rPr lang="fr-FR" sz="2400" dirty="0" err="1" smtClean="0"/>
              <a:t>Ganjour</a:t>
            </a:r>
            <a:r>
              <a:rPr lang="fr-FR" sz="2400" dirty="0" smtClean="0"/>
              <a:t>, Ch. Royon, M. </a:t>
            </a:r>
            <a:r>
              <a:rPr lang="fr-FR" sz="2400" dirty="0" err="1" smtClean="0"/>
              <a:t>Titov</a:t>
            </a:r>
            <a:r>
              <a:rPr lang="fr-FR" sz="2400" dirty="0" smtClean="0"/>
              <a:t> au SPP (et Pierre Lutz, retraité)</a:t>
            </a:r>
          </a:p>
          <a:p>
            <a:r>
              <a:rPr lang="fr-FR" sz="2400" dirty="0" smtClean="0"/>
              <a:t>Etudiants:</a:t>
            </a:r>
          </a:p>
          <a:p>
            <a:pPr lvl="1"/>
            <a:r>
              <a:rPr lang="fr-FR" sz="2000" dirty="0" smtClean="0"/>
              <a:t>W. Wang (soutenance juin 2013, R&amp;D TPC)</a:t>
            </a:r>
          </a:p>
          <a:p>
            <a:pPr lvl="1"/>
            <a:r>
              <a:rPr lang="fr-FR" sz="2000" dirty="0" smtClean="0"/>
              <a:t>A. </a:t>
            </a:r>
            <a:r>
              <a:rPr lang="fr-FR" sz="2000" dirty="0" err="1" smtClean="0"/>
              <a:t>Chaus</a:t>
            </a:r>
            <a:r>
              <a:rPr lang="fr-FR" sz="2000" dirty="0" smtClean="0"/>
              <a:t> (soutenance septembre 2014, TPC pixels et matière noire)</a:t>
            </a:r>
          </a:p>
          <a:p>
            <a:pPr lvl="1"/>
            <a:r>
              <a:rPr lang="fr-FR" sz="2000" dirty="0" smtClean="0"/>
              <a:t> D.S. </a:t>
            </a:r>
            <a:r>
              <a:rPr lang="fr-FR" sz="2000" dirty="0" err="1" smtClean="0"/>
              <a:t>Bhattacharya</a:t>
            </a:r>
            <a:r>
              <a:rPr lang="fr-FR" sz="2000" dirty="0" smtClean="0"/>
              <a:t> (soutenance janvier 2016, R&amp;D TPC et couplages du </a:t>
            </a:r>
            <a:r>
              <a:rPr lang="fr-FR" sz="2000" dirty="0" err="1" smtClean="0"/>
              <a:t>Higgs</a:t>
            </a:r>
            <a:r>
              <a:rPr lang="fr-FR" sz="2000" dirty="0" smtClean="0"/>
              <a:t>)</a:t>
            </a:r>
          </a:p>
          <a:p>
            <a:r>
              <a:rPr lang="fr-FR" sz="2400" dirty="0" smtClean="0"/>
              <a:t>D. </a:t>
            </a:r>
            <a:r>
              <a:rPr lang="fr-FR" sz="2400" dirty="0" err="1" smtClean="0"/>
              <a:t>Attié</a:t>
            </a:r>
            <a:r>
              <a:rPr lang="fr-FR" sz="2400" dirty="0" smtClean="0"/>
              <a:t> (chef de projet, SEDI) et I. Giomataris, D. Calvet, I. </a:t>
            </a:r>
            <a:r>
              <a:rPr lang="fr-FR" sz="2400" dirty="0" err="1" smtClean="0"/>
              <a:t>Mandjavidze</a:t>
            </a:r>
            <a:r>
              <a:rPr lang="fr-FR" sz="2400" dirty="0" smtClean="0"/>
              <a:t>, A. Le </a:t>
            </a:r>
            <a:r>
              <a:rPr lang="fr-FR" sz="2400" dirty="0" err="1" smtClean="0"/>
              <a:t>Coguie</a:t>
            </a:r>
            <a:r>
              <a:rPr lang="fr-FR" sz="2400" dirty="0" smtClean="0"/>
              <a:t>, X. </a:t>
            </a:r>
            <a:r>
              <a:rPr lang="fr-FR" sz="2400" dirty="0" err="1" smtClean="0"/>
              <a:t>Coppolani</a:t>
            </a:r>
            <a:r>
              <a:rPr lang="fr-FR" sz="2400" dirty="0" smtClean="0"/>
              <a:t> (SEDI),…</a:t>
            </a:r>
          </a:p>
          <a:p>
            <a:r>
              <a:rPr lang="fr-FR" sz="2400" dirty="0" smtClean="0"/>
              <a:t>Avis d’experts E. Delagnes, P. Baron,…</a:t>
            </a:r>
          </a:p>
        </p:txBody>
      </p:sp>
    </p:spTree>
    <p:extLst>
      <p:ext uri="{BB962C8B-B14F-4D97-AF65-F5344CB8AC3E}">
        <p14:creationId xmlns:p14="http://schemas.microsoft.com/office/powerpoint/2010/main" val="31233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ILC Saclay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R&amp;D TPC: collaboration LC-TPC. </a:t>
            </a:r>
            <a:r>
              <a:rPr lang="fr-FR" sz="2400" dirty="0" err="1" smtClean="0"/>
              <a:t>Micromegas</a:t>
            </a:r>
            <a:r>
              <a:rPr lang="fr-FR" sz="2400" dirty="0" smtClean="0"/>
              <a:t> avec revêtement résistif-capacitif.</a:t>
            </a:r>
          </a:p>
          <a:p>
            <a:r>
              <a:rPr lang="fr-FR" sz="2400" dirty="0" smtClean="0"/>
              <a:t>Reprise MAPS? (actuellement dans ALICE avec AIDA)</a:t>
            </a:r>
          </a:p>
          <a:p>
            <a:r>
              <a:rPr lang="fr-FR" sz="2400" dirty="0" smtClean="0"/>
              <a:t>Animation scientifique, étude du </a:t>
            </a:r>
            <a:r>
              <a:rPr lang="fr-FR" sz="2400" dirty="0" err="1" smtClean="0"/>
              <a:t>physics</a:t>
            </a:r>
            <a:r>
              <a:rPr lang="fr-FR" sz="2400" dirty="0" smtClean="0"/>
              <a:t> case</a:t>
            </a:r>
          </a:p>
          <a:p>
            <a:pPr lvl="1"/>
            <a:r>
              <a:rPr lang="fr-FR" sz="2200" dirty="0" smtClean="0"/>
              <a:t>LC </a:t>
            </a:r>
            <a:r>
              <a:rPr lang="fr-FR" sz="2200" dirty="0" err="1" smtClean="0"/>
              <a:t>days</a:t>
            </a:r>
            <a:r>
              <a:rPr lang="fr-FR" sz="2200" dirty="0" smtClean="0"/>
              <a:t> Nov. 2013</a:t>
            </a:r>
          </a:p>
          <a:p>
            <a:pPr lvl="1"/>
            <a:r>
              <a:rPr lang="fr-FR" sz="2200" dirty="0" smtClean="0"/>
              <a:t>Thèses</a:t>
            </a:r>
          </a:p>
          <a:p>
            <a:pPr lvl="1"/>
            <a:r>
              <a:rPr lang="fr-FR" sz="2200" dirty="0" smtClean="0"/>
              <a:t>4 réunions du Club </a:t>
            </a:r>
            <a:r>
              <a:rPr lang="fr-FR" sz="2200" dirty="0" err="1" smtClean="0"/>
              <a:t>Physics</a:t>
            </a:r>
            <a:r>
              <a:rPr lang="fr-FR" sz="2200" dirty="0" smtClean="0"/>
              <a:t> case (matière noire, couplages du </a:t>
            </a:r>
            <a:r>
              <a:rPr lang="fr-FR" sz="2200" dirty="0" err="1" smtClean="0"/>
              <a:t>Higgs</a:t>
            </a:r>
            <a:r>
              <a:rPr lang="fr-FR" sz="2200" dirty="0" smtClean="0"/>
              <a:t>)</a:t>
            </a:r>
          </a:p>
          <a:p>
            <a:pPr marL="393192" lvl="1" indent="0">
              <a:buNone/>
            </a:pP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2610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418680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2002-2005</a:t>
            </a:r>
            <a:r>
              <a:rPr lang="fr-FR" dirty="0" smtClean="0"/>
              <a:t> : </a:t>
            </a:r>
            <a:r>
              <a:rPr lang="fr-FR" dirty="0" err="1" smtClean="0"/>
              <a:t>feasibility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, 1000 </a:t>
            </a:r>
            <a:r>
              <a:rPr lang="fr-FR" dirty="0" err="1" smtClean="0"/>
              <a:t>channel</a:t>
            </a:r>
            <a:r>
              <a:rPr lang="fr-FR" dirty="0" smtClean="0"/>
              <a:t> TPC in 2T </a:t>
            </a:r>
            <a:r>
              <a:rPr lang="fr-FR" dirty="0" err="1" smtClean="0"/>
              <a:t>at</a:t>
            </a:r>
            <a:r>
              <a:rPr lang="fr-FR" dirty="0" smtClean="0"/>
              <a:t> Saclay</a:t>
            </a:r>
          </a:p>
          <a:p>
            <a:pPr marL="0" indent="0">
              <a:buNone/>
            </a:pPr>
            <a:r>
              <a:rPr lang="fr-FR" b="1" dirty="0" smtClean="0"/>
              <a:t>2005-2007</a:t>
            </a:r>
            <a:r>
              <a:rPr lang="fr-FR" dirty="0" smtClean="0"/>
              <a:t>: </a:t>
            </a:r>
            <a:r>
              <a:rPr lang="fr-FR" dirty="0" err="1" smtClean="0"/>
              <a:t>beam</a:t>
            </a:r>
            <a:r>
              <a:rPr lang="fr-FR" dirty="0" smtClean="0"/>
              <a:t> tests </a:t>
            </a:r>
            <a:r>
              <a:rPr lang="fr-FR" dirty="0" err="1" smtClean="0"/>
              <a:t>at</a:t>
            </a:r>
            <a:r>
              <a:rPr lang="fr-FR" dirty="0" smtClean="0"/>
              <a:t> KEK, </a:t>
            </a:r>
            <a:r>
              <a:rPr lang="fr-FR" dirty="0" err="1" smtClean="0"/>
              <a:t>with</a:t>
            </a:r>
            <a:r>
              <a:rPr lang="fr-FR" dirty="0" smtClean="0"/>
              <a:t> and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foil</a:t>
            </a:r>
          </a:p>
          <a:p>
            <a:pPr marL="0" indent="0">
              <a:buNone/>
            </a:pPr>
            <a:r>
              <a:rPr lang="fr-FR" b="1" dirty="0" smtClean="0"/>
              <a:t>2008-2011</a:t>
            </a:r>
            <a:r>
              <a:rPr lang="fr-FR" dirty="0" smtClean="0"/>
              <a:t>: Large Prototype, 1 module </a:t>
            </a:r>
            <a:r>
              <a:rPr lang="fr-FR" dirty="0" err="1" smtClean="0"/>
              <a:t>at</a:t>
            </a:r>
            <a:r>
              <a:rPr lang="fr-FR" dirty="0" smtClean="0"/>
              <a:t> a time </a:t>
            </a:r>
            <a:r>
              <a:rPr lang="fr-FR" dirty="0" err="1" smtClean="0"/>
              <a:t>at</a:t>
            </a:r>
            <a:r>
              <a:rPr lang="fr-FR" dirty="0" smtClean="0"/>
              <a:t> the center</a:t>
            </a:r>
          </a:p>
          <a:p>
            <a:pPr marL="0" indent="0">
              <a:buNone/>
            </a:pPr>
            <a:r>
              <a:rPr lang="fr-FR" b="1" dirty="0" smtClean="0"/>
              <a:t>2012-2013</a:t>
            </a:r>
            <a:r>
              <a:rPr lang="fr-FR" dirty="0" smtClean="0"/>
              <a:t>: 6 and 7 modules </a:t>
            </a:r>
            <a:r>
              <a:rPr lang="fr-FR" dirty="0" err="1" smtClean="0"/>
              <a:t>covering</a:t>
            </a:r>
            <a:r>
              <a:rPr lang="fr-FR" dirty="0" smtClean="0"/>
              <a:t> the TPC. </a:t>
            </a:r>
            <a:endParaRPr lang="fr-FR" dirty="0"/>
          </a:p>
        </p:txBody>
      </p:sp>
      <p:pic>
        <p:nvPicPr>
          <p:cNvPr id="1026" name="Picture 2" descr="D:\Paul\ilc\proto\26118_Fel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7200"/>
            <a:ext cx="1905089" cy="31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aul\ilc\KEK Testbeam\Oct_beam_test\proto\PA04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54" y="423794"/>
            <a:ext cx="2228942" cy="17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TPCinPCMA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554" y="2276872"/>
            <a:ext cx="22289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9943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590841" cy="23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err="1" smtClean="0"/>
              <a:t>February</a:t>
            </a:r>
            <a:r>
              <a:rPr lang="fr-FR" sz="2800" dirty="0" smtClean="0"/>
              <a:t> 2014: 2-phase CO2 </a:t>
            </a:r>
            <a:r>
              <a:rPr lang="fr-FR" sz="2800" dirty="0" err="1" smtClean="0"/>
              <a:t>cooling</a:t>
            </a:r>
            <a:r>
              <a:rPr lang="fr-FR" sz="2800" dirty="0" smtClean="0"/>
              <a:t> (</a:t>
            </a:r>
            <a:r>
              <a:rPr lang="fr-FR" sz="2800" dirty="0" err="1" smtClean="0"/>
              <a:t>see</a:t>
            </a:r>
            <a:r>
              <a:rPr lang="fr-FR" sz="2800" dirty="0" smtClean="0"/>
              <a:t> D. </a:t>
            </a:r>
            <a:r>
              <a:rPr lang="fr-FR" sz="2800" dirty="0" err="1" smtClean="0"/>
              <a:t>Attié’s</a:t>
            </a:r>
            <a:r>
              <a:rPr lang="fr-FR" sz="2800" dirty="0" smtClean="0"/>
              <a:t> talk) </a:t>
            </a:r>
          </a:p>
          <a:p>
            <a:pPr marL="0" indent="0">
              <a:buNone/>
            </a:pPr>
            <a:r>
              <a:rPr lang="fr-FR" sz="2800" dirty="0" err="1" smtClean="0"/>
              <a:t>Improved</a:t>
            </a:r>
            <a:r>
              <a:rPr lang="fr-FR" sz="2800" dirty="0" smtClean="0"/>
              <a:t> pad </a:t>
            </a:r>
            <a:r>
              <a:rPr lang="fr-FR" sz="2800" dirty="0" err="1" smtClean="0"/>
              <a:t>connection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err="1" smtClean="0"/>
              <a:t>Improved</a:t>
            </a:r>
            <a:r>
              <a:rPr lang="fr-FR" sz="2800" dirty="0" smtClean="0"/>
              <a:t> </a:t>
            </a:r>
            <a:r>
              <a:rPr lang="fr-FR" sz="2800" dirty="0" err="1" smtClean="0"/>
              <a:t>zero</a:t>
            </a:r>
            <a:r>
              <a:rPr lang="fr-FR" sz="2800" dirty="0" smtClean="0"/>
              <a:t> suppression</a:t>
            </a:r>
          </a:p>
        </p:txBody>
      </p:sp>
      <p:pic>
        <p:nvPicPr>
          <p:cNvPr id="5" name="Picture 3" descr="K:\2012-04-16_20-SaclayTestBench\Benchtest photos\DSC0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674" r="5783" b="-674"/>
          <a:stretch>
            <a:fillRect/>
          </a:stretch>
        </p:blipFill>
        <p:spPr bwMode="auto">
          <a:xfrm>
            <a:off x="755576" y="3388548"/>
            <a:ext cx="33226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13600" y="3834302"/>
            <a:ext cx="2882900" cy="2012950"/>
            <a:chOff x="899592" y="548680"/>
            <a:chExt cx="8205303" cy="5544616"/>
          </a:xfrm>
        </p:grpSpPr>
        <p:pic>
          <p:nvPicPr>
            <p:cNvPr id="7" name="Picture 2" descr="D:\PROJETS\TPC\MESURES\081208-11_LP_BeamTestsMagnet_DESY\Pictures\081209_LowDrift_500ns_Animation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48680"/>
              <a:ext cx="8205303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7957237" y="1414480"/>
              <a:ext cx="216880" cy="188029"/>
            </a:xfrm>
            <a:prstGeom prst="round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4527288" y="3253277"/>
            <a:ext cx="4133850" cy="3055938"/>
            <a:chOff x="899592" y="548680"/>
            <a:chExt cx="8205303" cy="5544616"/>
          </a:xfrm>
        </p:grpSpPr>
        <p:pic>
          <p:nvPicPr>
            <p:cNvPr id="10" name="Picture 2" descr="D:\PROJETS\TPC\MESURES\081208-11_LP_BeamTestsMagnet_DESY\Pictures\081209_LowDrift_500ns_Animation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48680"/>
              <a:ext cx="8205303" cy="554461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4"/>
            <p:cNvSpPr/>
            <p:nvPr/>
          </p:nvSpPr>
          <p:spPr>
            <a:xfrm>
              <a:off x="7957917" y="1412776"/>
              <a:ext cx="214271" cy="190101"/>
            </a:xfrm>
            <a:prstGeom prst="round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23571" y="2176059"/>
            <a:ext cx="2869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Module size: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 cm ×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 cm</a:t>
            </a:r>
          </a:p>
          <a:p>
            <a:pPr marL="0" indent="0" eaLnBrk="1" hangingPunct="1"/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600" b="1" dirty="0">
                <a:solidFill>
                  <a:srgbClr val="0000CC"/>
                </a:solidFill>
                <a:latin typeface="Constantia" pitchFamily="18" charset="0"/>
              </a:rPr>
              <a:t> rows </a:t>
            </a:r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× </a:t>
            </a:r>
            <a:r>
              <a:rPr lang="en-US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600" b="1" dirty="0">
                <a:solidFill>
                  <a:srgbClr val="FF9900"/>
                </a:solidFill>
                <a:latin typeface="Constantia" pitchFamily="18" charset="0"/>
              </a:rPr>
              <a:t> columns</a:t>
            </a:r>
          </a:p>
          <a:p>
            <a:pPr marL="0" indent="0" eaLnBrk="1" hangingPunct="1"/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Readout: 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1726 </a:t>
            </a:r>
            <a:r>
              <a:rPr lang="en-US" sz="1600" b="1" dirty="0">
                <a:solidFill>
                  <a:srgbClr val="008000"/>
                </a:solidFill>
                <a:latin typeface="Constantia" pitchFamily="18" charset="0"/>
              </a:rPr>
              <a:t>Pads</a:t>
            </a:r>
          </a:p>
          <a:p>
            <a:pPr marL="0" indent="0" eaLnBrk="1" hangingPunct="1"/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Pad size:  ~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 mm × 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>
                <a:solidFill>
                  <a:srgbClr val="000000"/>
                </a:solidFill>
                <a:latin typeface="Constantia" pitchFamily="18" charset="0"/>
              </a:rPr>
              <a:t> mm</a:t>
            </a:r>
          </a:p>
        </p:txBody>
      </p:sp>
    </p:spTree>
    <p:extLst>
      <p:ext uri="{BB962C8B-B14F-4D97-AF65-F5344CB8AC3E}">
        <p14:creationId xmlns:p14="http://schemas.microsoft.com/office/powerpoint/2010/main" val="31291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3225E-6 L 0.41736 0.1397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6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Intégration de l’électronique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Protection enlevées</a:t>
            </a:r>
          </a:p>
          <a:p>
            <a:r>
              <a:rPr lang="fr-FR" dirty="0" smtClean="0"/>
              <a:t>Chips ‘</a:t>
            </a:r>
            <a:r>
              <a:rPr lang="fr-FR" dirty="0" err="1" smtClean="0"/>
              <a:t>wire-bonded</a:t>
            </a:r>
            <a:r>
              <a:rPr lang="fr-FR" dirty="0" smtClean="0"/>
              <a:t>’, sans packaging</a:t>
            </a:r>
          </a:p>
          <a:p>
            <a:r>
              <a:rPr lang="fr-FR" dirty="0" smtClean="0"/>
              <a:t>Nouveau </a:t>
            </a:r>
            <a:r>
              <a:rPr lang="fr-FR" dirty="0" err="1" smtClean="0"/>
              <a:t>backend</a:t>
            </a:r>
            <a:endParaRPr lang="fr-FR" dirty="0" smtClean="0"/>
          </a:p>
          <a:p>
            <a:r>
              <a:rPr lang="fr-FR" dirty="0" smtClean="0"/>
              <a:t>0.25 X0, 3 connections (HV, LV, Signal)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21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1672" y="5814392"/>
            <a:ext cx="7024744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Events in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486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92" y="620688"/>
            <a:ext cx="5151080" cy="430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08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8063" cy="1152128"/>
          </a:xfrm>
        </p:spPr>
        <p:txBody>
          <a:bodyPr/>
          <a:lstStyle/>
          <a:p>
            <a:r>
              <a:rPr kumimoji="1" lang="en-US" altLang="ja-JP" sz="2400" u="sng" dirty="0" smtClean="0"/>
              <a:t>A Possible Schedule of ILC in Japan </a:t>
            </a:r>
            <a:br>
              <a:rPr kumimoji="1" lang="en-US" altLang="ja-JP" sz="2400" u="sng" dirty="0" smtClean="0"/>
            </a:br>
            <a:r>
              <a:rPr kumimoji="1" lang="en-US" altLang="ja-JP" sz="2000" dirty="0" smtClean="0"/>
              <a:t>As presented in the 2013 ILD meeting in Cracow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8208912" cy="511254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9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18</a:t>
            </a:fld>
            <a:endParaRPr lang="fr-FR"/>
          </a:p>
        </p:txBody>
      </p:sp>
      <p:pic>
        <p:nvPicPr>
          <p:cNvPr id="1026" name="Picture 2" descr="D:\Paul\ilc\France-India\ScientifiCouncil2014\s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05240" cy="51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79592"/>
            <a:ext cx="5904656" cy="817160"/>
          </a:xfrm>
        </p:spPr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592" y="1340768"/>
            <a:ext cx="8047856" cy="115212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Principle</a:t>
            </a:r>
            <a:r>
              <a:rPr lang="fr-FR" dirty="0" smtClean="0"/>
              <a:t> : CO</a:t>
            </a:r>
            <a:r>
              <a:rPr lang="fr-FR" baseline="-25000" dirty="0" smtClean="0"/>
              <a:t>2</a:t>
            </a:r>
            <a:r>
              <a:rPr lang="fr-FR" dirty="0" smtClean="0"/>
              <a:t> has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viscosity</a:t>
            </a:r>
            <a:r>
              <a:rPr lang="fr-FR" dirty="0" smtClean="0"/>
              <a:t> and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latent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all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refrigerants</a:t>
            </a:r>
            <a:r>
              <a:rPr lang="fr-FR" dirty="0" smtClean="0"/>
              <a:t>. The </a:t>
            </a:r>
            <a:r>
              <a:rPr lang="fr-FR" dirty="0" err="1" smtClean="0"/>
              <a:t>two</a:t>
            </a:r>
            <a:r>
              <a:rPr lang="fr-FR" dirty="0" smtClean="0"/>
              <a:t> phases (</a:t>
            </a:r>
            <a:r>
              <a:rPr lang="fr-FR" dirty="0" err="1" smtClean="0"/>
              <a:t>liquid</a:t>
            </a:r>
            <a:r>
              <a:rPr lang="fr-FR" dirty="0" smtClean="0"/>
              <a:t> and </a:t>
            </a:r>
            <a:r>
              <a:rPr lang="fr-FR" dirty="0" err="1" smtClean="0"/>
              <a:t>gas</a:t>
            </a:r>
            <a:r>
              <a:rPr lang="fr-FR" dirty="0" smtClean="0"/>
              <a:t>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co-exist</a:t>
            </a:r>
            <a:r>
              <a:rPr lang="fr-FR" dirty="0" smtClean="0"/>
              <a:t> a room </a:t>
            </a:r>
            <a:r>
              <a:rPr lang="fr-FR" dirty="0" err="1" smtClean="0"/>
              <a:t>temperature</a:t>
            </a:r>
            <a:r>
              <a:rPr lang="fr-FR" dirty="0" smtClean="0"/>
              <a:t> (10-20°C at P=45-57 bar).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65276"/>
            <a:ext cx="4907419" cy="33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2348880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pipes </a:t>
            </a:r>
            <a:r>
              <a:rPr lang="fr-FR" dirty="0" err="1" smtClean="0"/>
              <a:t>suffice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high pressure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charge </a:t>
            </a:r>
            <a:r>
              <a:rPr lang="fr-FR" dirty="0" err="1" smtClean="0"/>
              <a:t>loss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62183" y="3110077"/>
            <a:ext cx="353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test at </a:t>
            </a:r>
            <a:r>
              <a:rPr lang="fr-FR" dirty="0" err="1" smtClean="0"/>
              <a:t>Nikhef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19</a:t>
            </a:fld>
            <a:endParaRPr lang="fr-FR"/>
          </a:p>
        </p:txBody>
      </p:sp>
      <p:pic>
        <p:nvPicPr>
          <p:cNvPr id="1026" name="Picture 2" descr="D:\Paul\ilc\France-India\ScientifiCouncil2014\TRA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3" y="3139760"/>
            <a:ext cx="3073952" cy="23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1" y="54452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300 W </a:t>
            </a:r>
            <a:r>
              <a:rPr lang="fr-FR" sz="1600" dirty="0" err="1" smtClean="0"/>
              <a:t>compressor</a:t>
            </a:r>
            <a:r>
              <a:rPr lang="fr-FR" sz="1600" dirty="0" smtClean="0"/>
              <a:t> </a:t>
            </a:r>
            <a:r>
              <a:rPr lang="fr-FR" sz="1600" dirty="0" err="1" smtClean="0"/>
              <a:t>purchased</a:t>
            </a:r>
            <a:r>
              <a:rPr lang="fr-FR" sz="1600" dirty="0" smtClean="0"/>
              <a:t> by KEK at </a:t>
            </a:r>
            <a:r>
              <a:rPr lang="fr-FR" sz="1600" dirty="0" err="1" smtClean="0"/>
              <a:t>Nikhef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68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1981 Proposition par B. Richter</a:t>
            </a:r>
          </a:p>
          <a:p>
            <a:r>
              <a:rPr lang="fr-FR" dirty="0" smtClean="0"/>
              <a:t>1991 1</a:t>
            </a:r>
            <a:r>
              <a:rPr lang="fr-FR" baseline="30000" dirty="0" smtClean="0"/>
              <a:t>er</a:t>
            </a:r>
            <a:r>
              <a:rPr lang="fr-FR" dirty="0" smtClean="0"/>
              <a:t> workshop à </a:t>
            </a:r>
            <a:r>
              <a:rPr lang="fr-FR" dirty="0" err="1" smtClean="0"/>
              <a:t>Sarisälka</a:t>
            </a:r>
            <a:r>
              <a:rPr lang="fr-FR" dirty="0" smtClean="0"/>
              <a:t>. </a:t>
            </a:r>
          </a:p>
          <a:p>
            <a:r>
              <a:rPr lang="fr-FR" dirty="0" smtClean="0"/>
              <a:t>1996-1997 </a:t>
            </a:r>
            <a:r>
              <a:rPr lang="fr-FR" dirty="0" err="1" smtClean="0"/>
              <a:t>Conceptual</a:t>
            </a:r>
            <a:r>
              <a:rPr lang="fr-FR" dirty="0" smtClean="0"/>
              <a:t> Design Report TESLA</a:t>
            </a:r>
          </a:p>
          <a:p>
            <a:r>
              <a:rPr lang="fr-FR" dirty="0" smtClean="0"/>
              <a:t>2001 TESLA+XFEL</a:t>
            </a:r>
          </a:p>
          <a:p>
            <a:r>
              <a:rPr lang="fr-FR" dirty="0" smtClean="0"/>
              <a:t>2003 : 1700 scientifiques signent pour l’ILC</a:t>
            </a:r>
          </a:p>
          <a:p>
            <a:r>
              <a:rPr lang="fr-FR" dirty="0" smtClean="0"/>
              <a:t>2004 Beijing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: recommande la solution ‘froide’ supraconductrice TESLA</a:t>
            </a:r>
          </a:p>
          <a:p>
            <a:r>
              <a:rPr lang="fr-FR" dirty="0" smtClean="0"/>
              <a:t>2005 Création du Global Design Effort (</a:t>
            </a:r>
            <a:r>
              <a:rPr lang="fr-FR" dirty="0" err="1" smtClean="0"/>
              <a:t>dir</a:t>
            </a:r>
            <a:r>
              <a:rPr lang="fr-FR" dirty="0" smtClean="0"/>
              <a:t>.: B. </a:t>
            </a:r>
            <a:r>
              <a:rPr lang="fr-FR" dirty="0" err="1" smtClean="0"/>
              <a:t>Barish</a:t>
            </a:r>
            <a:r>
              <a:rPr lang="fr-FR" dirty="0" smtClean="0"/>
              <a:t>)</a:t>
            </a:r>
          </a:p>
          <a:p>
            <a:r>
              <a:rPr lang="fr-FR" dirty="0" smtClean="0"/>
              <a:t>2009 : IDAG sélectionne ILD et </a:t>
            </a:r>
            <a:r>
              <a:rPr lang="fr-FR" dirty="0" err="1" smtClean="0"/>
              <a:t>SiD</a:t>
            </a:r>
            <a:endParaRPr lang="fr-FR" dirty="0" smtClean="0"/>
          </a:p>
          <a:p>
            <a:r>
              <a:rPr lang="fr-FR" dirty="0" smtClean="0"/>
              <a:t>2012: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Collider</a:t>
            </a:r>
            <a:r>
              <a:rPr lang="fr-FR" dirty="0" smtClean="0"/>
              <a:t> Collaboration (machine et détecteurs)  </a:t>
            </a:r>
            <a:r>
              <a:rPr lang="fr-FR" dirty="0" err="1" smtClean="0"/>
              <a:t>Dir</a:t>
            </a:r>
            <a:r>
              <a:rPr lang="fr-FR" dirty="0" smtClean="0"/>
              <a:t>: L. Evans – Proposition japonaise</a:t>
            </a:r>
          </a:p>
        </p:txBody>
      </p:sp>
    </p:spTree>
    <p:extLst>
      <p:ext uri="{BB962C8B-B14F-4D97-AF65-F5344CB8AC3E}">
        <p14:creationId xmlns:p14="http://schemas.microsoft.com/office/powerpoint/2010/main" val="383258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5949280"/>
            <a:ext cx="3502152" cy="365125"/>
          </a:xfrm>
        </p:spPr>
        <p:txBody>
          <a:bodyPr/>
          <a:lstStyle/>
          <a:p>
            <a:r>
              <a:rPr lang="en-US" dirty="0" smtClean="0"/>
              <a:t>Final Design of ILD TPC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20</a:t>
            </a:fld>
            <a:endParaRPr lang="fr-FR"/>
          </a:p>
        </p:txBody>
      </p:sp>
      <p:pic>
        <p:nvPicPr>
          <p:cNvPr id="1026" name="Picture 2" descr="D:\Paul\ilc\France-India\ScientifiCouncil2014\cool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870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4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205880"/>
            <a:ext cx="7024744" cy="1143000"/>
          </a:xfrm>
        </p:spPr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620688"/>
            <a:ext cx="7543800" cy="1152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Tests </a:t>
            </a:r>
            <a:r>
              <a:rPr lang="fr-FR" dirty="0" err="1" smtClean="0"/>
              <a:t>with</a:t>
            </a:r>
            <a:r>
              <a:rPr lang="fr-FR" dirty="0" smtClean="0"/>
              <a:t> 1 module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at </a:t>
            </a:r>
            <a:r>
              <a:rPr lang="fr-FR" dirty="0" err="1" smtClean="0"/>
              <a:t>Nikhef</a:t>
            </a:r>
            <a:r>
              <a:rPr lang="fr-FR" dirty="0" smtClean="0"/>
              <a:t> in </a:t>
            </a:r>
            <a:r>
              <a:rPr lang="fr-FR" dirty="0" err="1" smtClean="0"/>
              <a:t>December</a:t>
            </a:r>
            <a:r>
              <a:rPr lang="fr-FR" dirty="0" smtClean="0"/>
              <a:t> 2013, and tests </a:t>
            </a:r>
            <a:r>
              <a:rPr lang="fr-FR" dirty="0" err="1" smtClean="0"/>
              <a:t>with</a:t>
            </a:r>
            <a:r>
              <a:rPr lang="fr-FR" dirty="0" smtClean="0"/>
              <a:t> 7 modules  at DESY in </a:t>
            </a:r>
            <a:r>
              <a:rPr lang="fr-FR" dirty="0" err="1" smtClean="0"/>
              <a:t>February</a:t>
            </a:r>
            <a:r>
              <a:rPr lang="fr-FR" dirty="0" smtClean="0"/>
              <a:t> 2014</a:t>
            </a:r>
            <a:endParaRPr lang="fr-FR" dirty="0"/>
          </a:p>
        </p:txBody>
      </p:sp>
      <p:pic>
        <p:nvPicPr>
          <p:cNvPr id="6146" name="Picture 2" descr="D:\Paul\ilc\2PCO2doc\Endpw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572992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3"/>
            <a:ext cx="230425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76880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6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Analysis</a:t>
            </a:r>
            <a:r>
              <a:rPr lang="fr-FR" dirty="0" smtClean="0"/>
              <a:t> and software</a:t>
            </a:r>
            <a:endParaRPr lang="fr-FR" dirty="0"/>
          </a:p>
        </p:txBody>
      </p:sp>
      <p:pic>
        <p:nvPicPr>
          <p:cNvPr id="1026" name="Picture 2" descr="D:\Paul\ilc\France-India\ScientifiCouncil2014\softIndoFre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5583766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16769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‘Software </a:t>
            </a:r>
            <a:r>
              <a:rPr lang="fr-FR" dirty="0" err="1" smtClean="0"/>
              <a:t>week</a:t>
            </a:r>
            <a:r>
              <a:rPr lang="fr-FR" dirty="0" smtClean="0"/>
              <a:t>’ in Saclay,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the </a:t>
            </a:r>
            <a:r>
              <a:rPr lang="fr-FR" dirty="0" err="1" smtClean="0"/>
              <a:t>track</a:t>
            </a:r>
            <a:r>
              <a:rPr lang="fr-FR" dirty="0" smtClean="0"/>
              <a:t> reconstruction and </a:t>
            </a:r>
            <a:r>
              <a:rPr lang="fr-FR" dirty="0" err="1" smtClean="0"/>
              <a:t>analysis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(</a:t>
            </a:r>
            <a:r>
              <a:rPr lang="fr-FR" dirty="0" err="1" smtClean="0"/>
              <a:t>Kalman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in multi-module configuration)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29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93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Large Prototype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28" y="1844824"/>
            <a:ext cx="5151080" cy="430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08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8535" y="2271588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615014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Detailed</a:t>
            </a:r>
            <a:r>
              <a:rPr lang="fr-FR" dirty="0" smtClean="0"/>
              <a:t> module </a:t>
            </a:r>
            <a:r>
              <a:rPr lang="fr-FR" dirty="0" err="1" smtClean="0"/>
              <a:t>edge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endParaRPr lang="fr-FR" dirty="0"/>
          </a:p>
        </p:txBody>
      </p:sp>
      <p:pic>
        <p:nvPicPr>
          <p:cNvPr id="9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92813"/>
            <a:ext cx="4680520" cy="41878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err="1" smtClean="0"/>
              <a:t>Distortions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the Large Prototype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160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5308848" cy="44644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2111945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Inhomogeneity</a:t>
            </a:r>
            <a:r>
              <a:rPr lang="fr-FR" dirty="0" smtClean="0"/>
              <a:t> of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</a:t>
            </a:r>
            <a:r>
              <a:rPr lang="fr-FR" dirty="0" err="1" smtClean="0"/>
              <a:t>edges</a:t>
            </a:r>
            <a:r>
              <a:rPr lang="fr-FR" dirty="0" smtClean="0"/>
              <a:t> of the modules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(</a:t>
            </a:r>
            <a:r>
              <a:rPr lang="fr-FR" dirty="0" err="1" smtClean="0"/>
              <a:t>even</a:t>
            </a:r>
            <a:r>
              <a:rPr lang="fr-FR" dirty="0"/>
              <a:t> </a:t>
            </a:r>
            <a:r>
              <a:rPr lang="fr-FR" dirty="0" smtClean="0"/>
              <a:t>at B=0)</a:t>
            </a:r>
          </a:p>
          <a:p>
            <a:endParaRPr lang="fr-FR" dirty="0"/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induces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Changes in E </a:t>
            </a:r>
            <a:r>
              <a:rPr lang="fr-FR" dirty="0" err="1" smtClean="0"/>
              <a:t>also</a:t>
            </a:r>
            <a:r>
              <a:rPr lang="fr-FR" dirty="0" smtClean="0"/>
              <a:t> changes the drift </a:t>
            </a:r>
            <a:r>
              <a:rPr lang="fr-FR" dirty="0" err="1" smtClean="0"/>
              <a:t>velocity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Add</a:t>
            </a:r>
            <a:r>
              <a:rPr lang="fr-FR" dirty="0" smtClean="0"/>
              <a:t> up to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misalignment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3968" y="45091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Calculations</a:t>
            </a:r>
            <a:r>
              <a:rPr lang="fr-FR" dirty="0" smtClean="0"/>
              <a:t> by S. </a:t>
            </a:r>
            <a:r>
              <a:rPr lang="fr-FR" dirty="0" err="1" smtClean="0"/>
              <a:t>Mukhopadhyay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 err="1" smtClean="0"/>
              <a:t>Distortions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the Large Prototype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6776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Longer </a:t>
            </a:r>
            <a:r>
              <a:rPr lang="fr-FR" dirty="0" err="1" smtClean="0"/>
              <a:t>term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Prepare</a:t>
            </a:r>
            <a:r>
              <a:rPr lang="fr-FR" dirty="0" smtClean="0"/>
              <a:t> for the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in 2-3 </a:t>
            </a:r>
            <a:r>
              <a:rPr lang="fr-FR" dirty="0" err="1" smtClean="0"/>
              <a:t>years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Micromegas</a:t>
            </a:r>
            <a:r>
              <a:rPr lang="fr-FR" dirty="0" smtClean="0"/>
              <a:t> / double GEM / triple GEM…)</a:t>
            </a:r>
          </a:p>
          <a:p>
            <a:r>
              <a:rPr lang="fr-FR" dirty="0" smtClean="0"/>
              <a:t>Simulations for the case: 2-track </a:t>
            </a:r>
            <a:r>
              <a:rPr lang="fr-FR" dirty="0" err="1" smtClean="0"/>
              <a:t>separation</a:t>
            </a:r>
            <a:r>
              <a:rPr lang="fr-FR" dirty="0" smtClean="0"/>
              <a:t>, pad size </a:t>
            </a:r>
            <a:r>
              <a:rPr lang="fr-FR" dirty="0" err="1" smtClean="0"/>
              <a:t>optimization</a:t>
            </a:r>
            <a:r>
              <a:rPr lang="fr-FR" dirty="0" smtClean="0"/>
              <a:t>,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resistive</a:t>
            </a:r>
            <a:r>
              <a:rPr lang="fr-FR" dirty="0" smtClean="0"/>
              <a:t> foil</a:t>
            </a:r>
          </a:p>
          <a:p>
            <a:r>
              <a:rPr lang="fr-FR" dirty="0" err="1" smtClean="0"/>
              <a:t>Complement</a:t>
            </a:r>
            <a:r>
              <a:rPr lang="fr-FR" dirty="0" smtClean="0"/>
              <a:t> ILD design</a:t>
            </a:r>
          </a:p>
          <a:p>
            <a:r>
              <a:rPr lang="fr-FR" dirty="0" smtClean="0"/>
              <a:t>Continue R&amp;D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>, </a:t>
            </a:r>
            <a:r>
              <a:rPr lang="fr-FR" dirty="0" err="1" smtClean="0"/>
              <a:t>make</a:t>
            </a:r>
            <a:r>
              <a:rPr lang="fr-FR" dirty="0" smtClean="0"/>
              <a:t> a </a:t>
            </a:r>
            <a:r>
              <a:rPr lang="fr-FR" dirty="0" err="1" smtClean="0"/>
              <a:t>larger</a:t>
            </a:r>
            <a:r>
              <a:rPr lang="fr-FR" dirty="0" smtClean="0"/>
              <a:t> prototype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pads (but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r>
              <a:rPr lang="fr-FR" dirty="0" smtClean="0"/>
              <a:t>?)</a:t>
            </a:r>
          </a:p>
          <a:p>
            <a:r>
              <a:rPr lang="fr-FR" dirty="0" err="1" smtClean="0"/>
              <a:t>prepare</a:t>
            </a:r>
            <a:r>
              <a:rPr lang="fr-FR" dirty="0" smtClean="0"/>
              <a:t> for an ion </a:t>
            </a:r>
            <a:r>
              <a:rPr lang="fr-FR" dirty="0" err="1" smtClean="0"/>
              <a:t>backflow</a:t>
            </a:r>
            <a:r>
              <a:rPr lang="fr-FR" dirty="0" smtClean="0"/>
              <a:t> </a:t>
            </a:r>
            <a:r>
              <a:rPr lang="fr-FR" dirty="0" err="1" smtClean="0"/>
              <a:t>distortion</a:t>
            </a:r>
            <a:r>
              <a:rPr lang="fr-FR" dirty="0" smtClean="0"/>
              <a:t> test (UV </a:t>
            </a:r>
            <a:r>
              <a:rPr lang="fr-FR" dirty="0" err="1" smtClean="0"/>
              <a:t>lamp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nominal time structure)</a:t>
            </a:r>
          </a:p>
          <a:p>
            <a:r>
              <a:rPr lang="fr-FR" dirty="0" err="1" smtClean="0"/>
              <a:t>Work</a:t>
            </a:r>
            <a:r>
              <a:rPr lang="fr-FR" dirty="0" smtClean="0"/>
              <a:t> on ILD TPC </a:t>
            </a:r>
            <a:r>
              <a:rPr lang="fr-FR" dirty="0" err="1" smtClean="0"/>
              <a:t>electronics</a:t>
            </a:r>
            <a:r>
              <a:rPr lang="fr-FR" dirty="0" smtClean="0"/>
              <a:t> design (65 nm?)</a:t>
            </a:r>
          </a:p>
        </p:txBody>
      </p:sp>
    </p:spTree>
    <p:extLst>
      <p:ext uri="{BB962C8B-B14F-4D97-AF65-F5344CB8AC3E}">
        <p14:creationId xmlns:p14="http://schemas.microsoft.com/office/powerpoint/2010/main" val="588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D-and-SiD-1024x6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3"/>
            <a:ext cx="6203732" cy="3974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467544" y="52292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est temps de choisir un concept pour participer au montage des proto-collaborations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412776"/>
            <a:ext cx="1656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SID ou ILD?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16165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demandons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forces pour des études de physique, des encadrants pour un ou deux </a:t>
            </a:r>
            <a:r>
              <a:rPr lang="fr-FR" dirty="0" err="1" smtClean="0"/>
              <a:t>postdocs</a:t>
            </a:r>
            <a:r>
              <a:rPr lang="fr-FR" dirty="0" smtClean="0"/>
              <a:t>/étudiants</a:t>
            </a:r>
          </a:p>
          <a:p>
            <a:endParaRPr lang="fr-FR" dirty="0"/>
          </a:p>
          <a:p>
            <a:r>
              <a:rPr lang="fr-FR" dirty="0" smtClean="0"/>
              <a:t>Environ 60 k€ par </a:t>
            </a:r>
            <a:r>
              <a:rPr lang="fr-FR" dirty="0" err="1" smtClean="0"/>
              <a:t>an,voire</a:t>
            </a:r>
            <a:r>
              <a:rPr lang="fr-FR" dirty="0" smtClean="0"/>
              <a:t> un peu plus</a:t>
            </a:r>
          </a:p>
          <a:p>
            <a:endParaRPr lang="fr-FR" dirty="0" smtClean="0"/>
          </a:p>
          <a:p>
            <a:r>
              <a:rPr lang="fr-FR" dirty="0" smtClean="0"/>
              <a:t>Des missions en croissance avec le groupe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35197" cy="67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1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34"/>
            <a:ext cx="8712968" cy="65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550"/>
            <a:ext cx="8712968" cy="65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rganigramme : Bande perforée 1"/>
          <p:cNvSpPr/>
          <p:nvPr/>
        </p:nvSpPr>
        <p:spPr>
          <a:xfrm>
            <a:off x="2555776" y="6165304"/>
            <a:ext cx="1296144" cy="476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Bande perforée 3"/>
          <p:cNvSpPr/>
          <p:nvPr/>
        </p:nvSpPr>
        <p:spPr>
          <a:xfrm>
            <a:off x="6948264" y="5733256"/>
            <a:ext cx="1296144" cy="476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Bande perforée 4"/>
          <p:cNvSpPr/>
          <p:nvPr/>
        </p:nvSpPr>
        <p:spPr>
          <a:xfrm>
            <a:off x="7596336" y="1988840"/>
            <a:ext cx="1296144" cy="476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380312" y="2051556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F. Le </a:t>
            </a:r>
            <a:r>
              <a:rPr lang="fr-FR" dirty="0" err="1" smtClean="0">
                <a:solidFill>
                  <a:schemeClr val="bg1"/>
                </a:solidFill>
              </a:rPr>
              <a:t>Diberder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92280" y="58070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M. </a:t>
            </a:r>
            <a:r>
              <a:rPr lang="fr-FR" dirty="0" err="1" smtClean="0">
                <a:solidFill>
                  <a:schemeClr val="bg1"/>
                </a:solidFill>
              </a:rPr>
              <a:t>Titov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5776" y="62280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O. </a:t>
            </a:r>
            <a:r>
              <a:rPr lang="fr-FR" dirty="0" err="1" smtClean="0">
                <a:solidFill>
                  <a:schemeClr val="bg1"/>
                </a:solidFill>
              </a:rPr>
              <a:t>Napoly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1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676"/>
            <a:ext cx="8928992" cy="66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1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01000" cy="675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5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fr-FR" dirty="0" smtClean="0"/>
              <a:t>Evolution rapide de la situation politique en faveur de l’ILC (2</a:t>
            </a:r>
            <a:r>
              <a:rPr lang="fr-FR" baseline="30000" dirty="0" smtClean="0"/>
              <a:t>ème</a:t>
            </a:r>
            <a:r>
              <a:rPr lang="fr-FR" dirty="0" smtClean="0"/>
              <a:t> priorité pour la stratégie européenne: </a:t>
            </a:r>
            <a:r>
              <a:rPr lang="fr-FR" dirty="0" err="1" smtClean="0"/>
              <a:t>e+e</a:t>
            </a:r>
            <a:r>
              <a:rPr lang="fr-FR" dirty="0" smtClean="0"/>
              <a:t>- </a:t>
            </a:r>
            <a:r>
              <a:rPr lang="fr-FR" dirty="0" err="1" smtClean="0"/>
              <a:t>upgradable</a:t>
            </a:r>
            <a:r>
              <a:rPr lang="fr-FR" dirty="0" smtClean="0"/>
              <a:t> à haute énergie, proposition japonaise, recommandation P5)</a:t>
            </a:r>
          </a:p>
          <a:p>
            <a:r>
              <a:rPr lang="fr-FR" dirty="0" smtClean="0"/>
              <a:t>Bon positionnement de Saclay et de la France dans les R&amp;D et dans les structures</a:t>
            </a:r>
          </a:p>
          <a:p>
            <a:r>
              <a:rPr lang="fr-FR" dirty="0" smtClean="0"/>
              <a:t>Bon positionnement de Saclay sur le XFEL et sur les techno SRF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47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fr-FR" dirty="0" smtClean="0"/>
              <a:t>Evolution rapide de la situation politique en faveur de l’ILC (2</a:t>
            </a:r>
            <a:r>
              <a:rPr lang="fr-FR" baseline="30000" dirty="0" smtClean="0"/>
              <a:t>ème</a:t>
            </a:r>
            <a:r>
              <a:rPr lang="fr-FR" dirty="0" smtClean="0"/>
              <a:t> priorité pour la stratégie européenne: </a:t>
            </a:r>
            <a:r>
              <a:rPr lang="fr-FR" dirty="0" err="1" smtClean="0"/>
              <a:t>e+e</a:t>
            </a:r>
            <a:r>
              <a:rPr lang="fr-FR" dirty="0" smtClean="0"/>
              <a:t>- </a:t>
            </a:r>
            <a:r>
              <a:rPr lang="fr-FR" dirty="0" err="1" smtClean="0"/>
              <a:t>upgradable</a:t>
            </a:r>
            <a:r>
              <a:rPr lang="fr-FR" dirty="0" smtClean="0"/>
              <a:t> à haute énergie, proposition japonaise, recommandation P5)</a:t>
            </a:r>
          </a:p>
          <a:p>
            <a:r>
              <a:rPr lang="fr-FR" dirty="0" smtClean="0"/>
              <a:t>Bon positionnement de Saclay et de la France dans les R&amp;D et dans les structures</a:t>
            </a:r>
          </a:p>
          <a:p>
            <a:r>
              <a:rPr lang="fr-FR" dirty="0" smtClean="0"/>
              <a:t>Bon positionnement de Saclay sur le XFEL et sur les techno SRF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51571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2"/>
                </a:solidFill>
              </a:rPr>
              <a:t>Il ne faut pas disperser nos efforts</a:t>
            </a:r>
            <a:endParaRPr lang="fr-F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902</Words>
  <Application>Microsoft Office PowerPoint</Application>
  <PresentationFormat>Affichage à l'écran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Débit</vt:lpstr>
      <vt:lpstr>Aspect</vt:lpstr>
      <vt:lpstr>CSTS/SPP sur les futurs collisionneurs:</vt:lpstr>
      <vt:lpstr>Historique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ILC Saclay</vt:lpstr>
      <vt:lpstr>ILC Saclay</vt:lpstr>
      <vt:lpstr>Présentation PowerPoint</vt:lpstr>
      <vt:lpstr>Présentation PowerPoint</vt:lpstr>
      <vt:lpstr>Intégration de l’électronique </vt:lpstr>
      <vt:lpstr>Events in the Large Prototype</vt:lpstr>
      <vt:lpstr>Distortions from the Large Prototype</vt:lpstr>
      <vt:lpstr>A Possible Schedule of ILC in Japan  As presented in the 2013 ILD meeting in Cracow</vt:lpstr>
      <vt:lpstr>Présentation PowerPoint</vt:lpstr>
      <vt:lpstr>2-phase CO2 cooling</vt:lpstr>
      <vt:lpstr>Présentation PowerPoint</vt:lpstr>
      <vt:lpstr>2-phase CO2 cooling</vt:lpstr>
      <vt:lpstr>Analysis and software</vt:lpstr>
      <vt:lpstr>Distortions from the Large Prototype</vt:lpstr>
      <vt:lpstr>Distortions from the Large Prototype</vt:lpstr>
      <vt:lpstr>Distortions from the Large Prototype</vt:lpstr>
      <vt:lpstr>Longer term</vt:lpstr>
      <vt:lpstr>Présentation PowerPoint</vt:lpstr>
      <vt:lpstr>Nous demandons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CSTS/SPP sur les futurs collisionneurs</dc:title>
  <dc:creator>Colas Paul</dc:creator>
  <cp:lastModifiedBy>ATTIE David</cp:lastModifiedBy>
  <cp:revision>24</cp:revision>
  <dcterms:created xsi:type="dcterms:W3CDTF">2014-06-05T14:11:55Z</dcterms:created>
  <dcterms:modified xsi:type="dcterms:W3CDTF">2014-11-14T17:20:16Z</dcterms:modified>
</cp:coreProperties>
</file>