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58" r:id="rId2"/>
    <p:sldId id="459" r:id="rId3"/>
    <p:sldId id="475" r:id="rId4"/>
    <p:sldId id="476" r:id="rId5"/>
    <p:sldId id="482" r:id="rId6"/>
    <p:sldId id="464" r:id="rId7"/>
    <p:sldId id="477" r:id="rId8"/>
    <p:sldId id="481" r:id="rId9"/>
    <p:sldId id="468" r:id="rId10"/>
    <p:sldId id="469" r:id="rId11"/>
    <p:sldId id="474" r:id="rId12"/>
    <p:sldId id="473" r:id="rId13"/>
    <p:sldId id="465" r:id="rId14"/>
    <p:sldId id="461" r:id="rId15"/>
    <p:sldId id="483" r:id="rId16"/>
    <p:sldId id="460" r:id="rId17"/>
    <p:sldId id="466" r:id="rId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478F00"/>
    <a:srgbClr val="000099"/>
    <a:srgbClr val="0000FF"/>
    <a:srgbClr val="CC0000"/>
    <a:srgbClr val="253971"/>
    <a:srgbClr val="F8F8F8"/>
    <a:srgbClr val="5F9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3" autoAdjust="0"/>
    <p:restoredTop sz="92188" autoAdjust="0"/>
  </p:normalViewPr>
  <p:slideViewPr>
    <p:cSldViewPr snapToGrid="0" snapToObjects="1">
      <p:cViewPr>
        <p:scale>
          <a:sx n="90" d="100"/>
          <a:sy n="90" d="100"/>
        </p:scale>
        <p:origin x="-1626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3306" y="-108"/>
      </p:cViewPr>
      <p:guideLst>
        <p:guide orient="horz" pos="3223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TS\TPC\MESURES\2007\070423_CompareBulkAachenT2K_Saclay\CompareBulkAachenT2K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83796296296296"/>
          <c:y val="3.6953703703703704E-2"/>
          <c:w val="0.79394027777777787"/>
          <c:h val="0.78488979401972603"/>
        </c:manualLayout>
      </c:layout>
      <c:scatterChart>
        <c:scatterStyle val="smoothMarker"/>
        <c:varyColors val="0"/>
        <c:ser>
          <c:idx val="2"/>
          <c:order val="0"/>
          <c:tx>
            <c:v>Après Viellissement</c:v>
          </c:tx>
          <c:spPr>
            <a:ln w="19050">
              <a:solidFill>
                <a:srgbClr val="FF0000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GAIN!$A$47:$A$63</c:f>
              <c:numCache>
                <c:formatCode>General</c:formatCode>
                <c:ptCount val="17"/>
                <c:pt idx="0">
                  <c:v>300</c:v>
                </c:pt>
                <c:pt idx="1">
                  <c:v>310</c:v>
                </c:pt>
                <c:pt idx="2">
                  <c:v>320</c:v>
                </c:pt>
                <c:pt idx="3">
                  <c:v>330</c:v>
                </c:pt>
                <c:pt idx="4">
                  <c:v>340</c:v>
                </c:pt>
                <c:pt idx="5">
                  <c:v>350</c:v>
                </c:pt>
                <c:pt idx="6">
                  <c:v>360</c:v>
                </c:pt>
                <c:pt idx="7">
                  <c:v>370</c:v>
                </c:pt>
                <c:pt idx="8">
                  <c:v>380</c:v>
                </c:pt>
                <c:pt idx="9">
                  <c:v>390</c:v>
                </c:pt>
                <c:pt idx="10">
                  <c:v>400</c:v>
                </c:pt>
                <c:pt idx="11">
                  <c:v>411</c:v>
                </c:pt>
                <c:pt idx="12">
                  <c:v>420</c:v>
                </c:pt>
                <c:pt idx="13">
                  <c:v>430</c:v>
                </c:pt>
                <c:pt idx="14">
                  <c:v>440</c:v>
                </c:pt>
                <c:pt idx="15">
                  <c:v>450</c:v>
                </c:pt>
                <c:pt idx="16">
                  <c:v>455</c:v>
                </c:pt>
              </c:numCache>
            </c:numRef>
          </c:xVal>
          <c:yVal>
            <c:numRef>
              <c:f>GAIN!$C$47:$C$63</c:f>
              <c:numCache>
                <c:formatCode>0</c:formatCode>
                <c:ptCount val="17"/>
                <c:pt idx="0">
                  <c:v>160.29447798295453</c:v>
                </c:pt>
                <c:pt idx="1">
                  <c:v>215.78102805397725</c:v>
                </c:pt>
                <c:pt idx="2">
                  <c:v>311.95771484375001</c:v>
                </c:pt>
                <c:pt idx="3">
                  <c:v>447.59150390624995</c:v>
                </c:pt>
                <c:pt idx="4">
                  <c:v>626.38149857954545</c:v>
                </c:pt>
                <c:pt idx="5">
                  <c:v>896.41604225852279</c:v>
                </c:pt>
                <c:pt idx="6">
                  <c:v>1260.1612038352273</c:v>
                </c:pt>
                <c:pt idx="7">
                  <c:v>1787.8999467329547</c:v>
                </c:pt>
                <c:pt idx="8">
                  <c:v>2575.8089577414776</c:v>
                </c:pt>
                <c:pt idx="9">
                  <c:v>3491.9535511363629</c:v>
                </c:pt>
                <c:pt idx="10">
                  <c:v>5006.119850852273</c:v>
                </c:pt>
                <c:pt idx="11">
                  <c:v>7768.1170099431811</c:v>
                </c:pt>
                <c:pt idx="12">
                  <c:v>10690.408647017046</c:v>
                </c:pt>
                <c:pt idx="13">
                  <c:v>16103.42986505682</c:v>
                </c:pt>
                <c:pt idx="14">
                  <c:v>24229.126864346588</c:v>
                </c:pt>
                <c:pt idx="15">
                  <c:v>39210.495383522728</c:v>
                </c:pt>
                <c:pt idx="16">
                  <c:v>48828.1640625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56128"/>
        <c:axId val="73550080"/>
      </c:scatterChart>
      <c:valAx>
        <c:axId val="57456128"/>
        <c:scaling>
          <c:orientation val="minMax"/>
          <c:max val="480"/>
          <c:min val="280"/>
        </c:scaling>
        <c:delete val="0"/>
        <c:axPos val="b"/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25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V</a:t>
                </a:r>
                <a:r>
                  <a:rPr lang="fr-FR" sz="1125" b="1" i="0" u="none" strike="noStrike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mesh</a:t>
                </a:r>
                <a:r>
                  <a:rPr lang="fr-FR" sz="1125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 (V)</a:t>
                </a:r>
              </a:p>
            </c:rich>
          </c:tx>
          <c:layout>
            <c:manualLayout>
              <c:xMode val="edge"/>
              <c:yMode val="edge"/>
              <c:x val="0.51145833333333335"/>
              <c:y val="0.9258010118043844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73550080"/>
        <c:crosses val="autoZero"/>
        <c:crossBetween val="midCat"/>
      </c:valAx>
      <c:valAx>
        <c:axId val="73550080"/>
        <c:scaling>
          <c:logBase val="10"/>
          <c:orientation val="minMax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Gain</a:t>
                </a:r>
              </a:p>
            </c:rich>
          </c:tx>
          <c:layout>
            <c:manualLayout>
              <c:xMode val="edge"/>
              <c:yMode val="edge"/>
              <c:x val="1.0416666666666666E-2"/>
              <c:y val="0.4165261382799325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cross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7456128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64356435643565"/>
          <c:y val="3.130148270181219E-2"/>
          <c:w val="0.75148514851485149"/>
          <c:h val="0.81383855024711693"/>
        </c:manualLayout>
      </c:layout>
      <c:scatterChart>
        <c:scatterStyle val="smoothMarker"/>
        <c:varyColors val="0"/>
        <c:ser>
          <c:idx val="0"/>
          <c:order val="0"/>
          <c:tx>
            <c:v>Field ratio</c:v>
          </c:tx>
          <c:spPr>
            <a:ln w="9975">
              <a:solidFill>
                <a:srgbClr val="000080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Feuil2!$A$3:$A$7</c:f>
              <c:numCache>
                <c:formatCode>General</c:formatCode>
                <c:ptCount val="5"/>
                <c:pt idx="0">
                  <c:v>0.25</c:v>
                </c:pt>
                <c:pt idx="1">
                  <c:v>0.3</c:v>
                </c:pt>
                <c:pt idx="2">
                  <c:v>0.4</c:v>
                </c:pt>
                <c:pt idx="3">
                  <c:v>0.5</c:v>
                </c:pt>
                <c:pt idx="4">
                  <c:v>0.75</c:v>
                </c:pt>
              </c:numCache>
            </c:numRef>
          </c:xVal>
          <c:yVal>
            <c:numRef>
              <c:f>Feuil2!$B$3:$B$7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yVal>
          <c:smooth val="1"/>
        </c:ser>
        <c:ser>
          <c:idx val="1"/>
          <c:order val="1"/>
          <c:tx>
            <c:v>Feedback 2D</c:v>
          </c:tx>
          <c:spPr>
            <a:ln w="9975">
              <a:solidFill>
                <a:srgbClr val="FF00FF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Feuil2!$A$3:$A$7</c:f>
              <c:numCache>
                <c:formatCode>General</c:formatCode>
                <c:ptCount val="5"/>
                <c:pt idx="0">
                  <c:v>0.25</c:v>
                </c:pt>
                <c:pt idx="1">
                  <c:v>0.3</c:v>
                </c:pt>
                <c:pt idx="2">
                  <c:v>0.4</c:v>
                </c:pt>
                <c:pt idx="3">
                  <c:v>0.5</c:v>
                </c:pt>
                <c:pt idx="4">
                  <c:v>0.75</c:v>
                </c:pt>
              </c:numCache>
            </c:numRef>
          </c:xVal>
          <c:yVal>
            <c:numRef>
              <c:f>Feuil2!$C$3:$C$7</c:f>
              <c:numCache>
                <c:formatCode>General</c:formatCode>
                <c:ptCount val="5"/>
                <c:pt idx="0">
                  <c:v>0.16</c:v>
                </c:pt>
                <c:pt idx="1">
                  <c:v>0.13400000000000001</c:v>
                </c:pt>
                <c:pt idx="2">
                  <c:v>0.109</c:v>
                </c:pt>
                <c:pt idx="3">
                  <c:v>0.10100000000000001</c:v>
                </c:pt>
                <c:pt idx="4">
                  <c:v>0.1</c:v>
                </c:pt>
              </c:numCache>
            </c:numRef>
          </c:yVal>
          <c:smooth val="1"/>
        </c:ser>
        <c:ser>
          <c:idx val="2"/>
          <c:order val="2"/>
          <c:tx>
            <c:v>Feedback 3D</c:v>
          </c:tx>
          <c:spPr>
            <a:ln w="9975">
              <a:solidFill>
                <a:srgbClr val="FFFF00"/>
              </a:solidFill>
              <a:prstDash val="solid"/>
            </a:ln>
          </c:spPr>
          <c:marker>
            <c:symbol val="triangle"/>
            <c:size val="3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Feuil2!$A$3:$A$7</c:f>
              <c:numCache>
                <c:formatCode>General</c:formatCode>
                <c:ptCount val="5"/>
                <c:pt idx="0">
                  <c:v>0.25</c:v>
                </c:pt>
                <c:pt idx="1">
                  <c:v>0.3</c:v>
                </c:pt>
                <c:pt idx="2">
                  <c:v>0.4</c:v>
                </c:pt>
                <c:pt idx="3">
                  <c:v>0.5</c:v>
                </c:pt>
                <c:pt idx="4">
                  <c:v>0.75</c:v>
                </c:pt>
              </c:numCache>
            </c:numRef>
          </c:xVal>
          <c:yVal>
            <c:numRef>
              <c:f>Feuil2!$D$3:$D$7</c:f>
              <c:numCache>
                <c:formatCode>General</c:formatCode>
                <c:ptCount val="5"/>
                <c:pt idx="0">
                  <c:v>0.25</c:v>
                </c:pt>
                <c:pt idx="1">
                  <c:v>0.17899999999999999</c:v>
                </c:pt>
                <c:pt idx="2">
                  <c:v>0.11799999999999999</c:v>
                </c:pt>
                <c:pt idx="3">
                  <c:v>0.10299999999999999</c:v>
                </c:pt>
                <c:pt idx="4">
                  <c:v>0.1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504640"/>
        <c:axId val="115511680"/>
      </c:scatterChart>
      <c:valAx>
        <c:axId val="115504640"/>
        <c:scaling>
          <c:orientation val="minMax"/>
          <c:min val="0.2"/>
        </c:scaling>
        <c:delete val="0"/>
        <c:axPos val="b"/>
        <c:title>
          <c:tx>
            <c:rich>
              <a:bodyPr/>
              <a:lstStyle/>
              <a:p>
                <a:pPr>
                  <a:defRPr sz="125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dirty="0" smtClean="0">
                    <a:sym typeface="Symbol"/>
                  </a:rPr>
                  <a:t></a:t>
                </a:r>
                <a:r>
                  <a:rPr lang="fr-FR" baseline="-25000" dirty="0" smtClean="0">
                    <a:sym typeface="Symbol"/>
                  </a:rPr>
                  <a:t>t</a:t>
                </a:r>
                <a:r>
                  <a:rPr lang="fr-FR" dirty="0" smtClean="0"/>
                  <a:t>/pitch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47128709481378772"/>
              <c:y val="0.92751228959020715"/>
            </c:manualLayout>
          </c:layout>
          <c:overlay val="0"/>
          <c:spPr>
            <a:noFill/>
            <a:ln w="1995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49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5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15511680"/>
        <c:crosses val="autoZero"/>
        <c:crossBetween val="midCat"/>
      </c:valAx>
      <c:valAx>
        <c:axId val="1155116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5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IBF (%)</a:t>
                </a:r>
              </a:p>
            </c:rich>
          </c:tx>
          <c:layout>
            <c:manualLayout>
              <c:xMode val="edge"/>
              <c:yMode val="edge"/>
              <c:x val="3.6633628036447548E-2"/>
              <c:y val="0.32454696729701443"/>
            </c:manualLayout>
          </c:layout>
          <c:overlay val="0"/>
          <c:spPr>
            <a:noFill/>
            <a:ln w="1995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49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5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15504640"/>
        <c:crosses val="autoZero"/>
        <c:crossBetween val="midCat"/>
      </c:valAx>
      <c:spPr>
        <a:noFill/>
        <a:ln w="9975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0693070891822911"/>
          <c:y val="0.26029647504627063"/>
          <c:w val="0.22178212957043564"/>
          <c:h val="0.22405271514645531"/>
        </c:manualLayout>
      </c:layout>
      <c:overlay val="0"/>
      <c:spPr>
        <a:solidFill>
          <a:srgbClr val="FFFFFF"/>
        </a:solidFill>
        <a:ln w="2494">
          <a:solidFill>
            <a:srgbClr val="000000"/>
          </a:solidFill>
          <a:prstDash val="solid"/>
        </a:ln>
      </c:spPr>
      <c:txPr>
        <a:bodyPr/>
        <a:lstStyle/>
        <a:p>
          <a:pPr>
            <a:defRPr sz="11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93C1C36-71CE-4C2A-8C49-DDC6BC4057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921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86830F4-6759-4513-9D59-CB926333CA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649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71A4D-6734-4C91-98C2-3CE45E0B701A}" type="slidenum">
              <a:rPr lang="fr-FR" smtClean="0"/>
              <a:pPr>
                <a:defRPr/>
              </a:pPr>
              <a:t>1</a:t>
            </a:fld>
            <a:endParaRPr lang="fr-F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mtClean="0"/>
              <a:t>I’m here to present a TPC review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373" y="5063"/>
            <a:ext cx="8084720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42200" y="6661150"/>
            <a:ext cx="1619250" cy="17938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247F4A3C-2A8A-4CF3-B012-5CFD63464F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85725" y="6661150"/>
            <a:ext cx="1619250" cy="179388"/>
          </a:xfrm>
          <a:prstGeom prst="rect">
            <a:avLst/>
          </a:prstGeom>
        </p:spPr>
        <p:txBody>
          <a:bodyPr/>
          <a:lstStyle>
            <a:lvl1pPr algn="l">
              <a:defRPr sz="1000" dirty="0" smtClean="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June 18</a:t>
            </a:r>
            <a:r>
              <a:rPr lang="en-US" baseline="30000" dirty="0" smtClean="0"/>
              <a:t>rd</a:t>
            </a:r>
            <a:r>
              <a:rPr lang="en-US" dirty="0" smtClean="0"/>
              <a:t>, 2014</a:t>
            </a:r>
            <a:endParaRPr lang="en-US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82763" y="6661150"/>
            <a:ext cx="5578475" cy="179388"/>
          </a:xfrm>
          <a:prstGeom prst="rect">
            <a:avLst/>
          </a:prstGeom>
        </p:spPr>
        <p:txBody>
          <a:bodyPr/>
          <a:lstStyle>
            <a:lvl1pPr algn="ctr">
              <a:defRPr sz="1000" dirty="0" smtClean="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Ion Back Flow with </a:t>
            </a:r>
            <a:r>
              <a:rPr lang="en-US" dirty="0" err="1" smtClean="0"/>
              <a:t>Micromegas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0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42200" y="6661150"/>
            <a:ext cx="1619250" cy="17938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247F4A3C-2A8A-4CF3-B012-5CFD63464F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85725" y="6661150"/>
            <a:ext cx="1619250" cy="179388"/>
          </a:xfrm>
          <a:prstGeom prst="rect">
            <a:avLst/>
          </a:prstGeom>
        </p:spPr>
        <p:txBody>
          <a:bodyPr/>
          <a:lstStyle>
            <a:lvl1pPr algn="l">
              <a:defRPr sz="1000" dirty="0" smtClean="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June 18</a:t>
            </a:r>
            <a:r>
              <a:rPr lang="en-US" baseline="30000" dirty="0" smtClean="0"/>
              <a:t>rd</a:t>
            </a:r>
            <a:r>
              <a:rPr lang="en-US" dirty="0" smtClean="0"/>
              <a:t>, 2014</a:t>
            </a:r>
            <a:endParaRPr lang="en-US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82763" y="6661150"/>
            <a:ext cx="5578475" cy="179388"/>
          </a:xfrm>
          <a:prstGeom prst="rect">
            <a:avLst/>
          </a:prstGeom>
        </p:spPr>
        <p:txBody>
          <a:bodyPr/>
          <a:lstStyle>
            <a:lvl1pPr algn="ctr">
              <a:defRPr sz="1000" dirty="0" smtClean="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Ion Back Flow with </a:t>
            </a:r>
            <a:r>
              <a:rPr lang="en-US" dirty="0" err="1" smtClean="0"/>
              <a:t>Micromegas</a:t>
            </a:r>
            <a:endParaRPr lang="en-US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74373" y="5063"/>
            <a:ext cx="8084720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86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auto">
          <a:xfrm>
            <a:off x="1958" y="-7938"/>
            <a:ext cx="9144000" cy="439738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mtClean="0"/>
          </a:p>
        </p:txBody>
      </p:sp>
      <p:sp>
        <p:nvSpPr>
          <p:cNvPr id="1027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255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  <p:sp>
        <p:nvSpPr>
          <p:cNvPr id="1032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42200" y="6661150"/>
            <a:ext cx="1619250" cy="17938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247F4A3C-2A8A-4CF3-B012-5CFD63464F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85725" y="6661150"/>
            <a:ext cx="1619250" cy="179388"/>
          </a:xfrm>
          <a:prstGeom prst="rect">
            <a:avLst/>
          </a:prstGeom>
        </p:spPr>
        <p:txBody>
          <a:bodyPr/>
          <a:lstStyle>
            <a:lvl1pPr algn="l">
              <a:defRPr sz="1000" dirty="0" smtClean="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June 18</a:t>
            </a:r>
            <a:r>
              <a:rPr lang="en-US" baseline="30000" dirty="0" smtClean="0"/>
              <a:t>rd</a:t>
            </a:r>
            <a:r>
              <a:rPr lang="en-US" dirty="0" smtClean="0"/>
              <a:t>, 2014</a:t>
            </a:r>
            <a:endParaRPr lang="en-US" dirty="0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82763" y="6661150"/>
            <a:ext cx="5578475" cy="179388"/>
          </a:xfrm>
          <a:prstGeom prst="rect">
            <a:avLst/>
          </a:prstGeom>
        </p:spPr>
        <p:txBody>
          <a:bodyPr/>
          <a:lstStyle>
            <a:lvl1pPr algn="ctr">
              <a:defRPr sz="1000" dirty="0" smtClean="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Ion Back Flow with </a:t>
            </a:r>
            <a:r>
              <a:rPr lang="en-US" dirty="0" err="1" smtClean="0"/>
              <a:t>Micromegas</a:t>
            </a:r>
            <a:endParaRPr lang="en-US" dirty="0"/>
          </a:p>
        </p:txBody>
      </p:sp>
      <p:pic>
        <p:nvPicPr>
          <p:cNvPr id="19" name="Picture 189" descr="D:\LOGO_CEA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2"/>
            <a:ext cx="562431" cy="4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973" y="-16485"/>
            <a:ext cx="451020" cy="45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object 27"/>
          <p:cNvSpPr/>
          <p:nvPr userDrawn="1"/>
        </p:nvSpPr>
        <p:spPr>
          <a:xfrm flipV="1">
            <a:off x="611" y="432491"/>
            <a:ext cx="9144000" cy="1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Bell MT" pitchFamily="18" charset="0"/>
          <a:ea typeface="+mn-ea"/>
          <a:cs typeface="Arial" pitchFamily="34" charset="0"/>
        </a:defRPr>
      </a:lvl1pPr>
      <a:lvl2pPr marL="528638" indent="-1746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Bell MT" pitchFamily="18" charset="0"/>
          <a:cs typeface="Arial" pitchFamily="34" charset="0"/>
        </a:defRPr>
      </a:lvl2pPr>
      <a:lvl3pPr marL="881063" indent="-1730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99"/>
          </a:solidFill>
          <a:latin typeface="Bell MT" pitchFamily="18" charset="0"/>
          <a:cs typeface="Arial" pitchFamily="34" charset="0"/>
        </a:defRPr>
      </a:lvl3pPr>
      <a:lvl4pPr marL="1252538" indent="-192088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99"/>
          </a:solidFill>
          <a:latin typeface="Bell MT" pitchFamily="18" charset="0"/>
          <a:cs typeface="Arial" pitchFamily="34" charset="0"/>
        </a:defRPr>
      </a:lvl4pPr>
      <a:lvl5pPr marL="1611313" indent="-174625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Bell MT" pitchFamily="18" charset="0"/>
          <a:cs typeface="Arial" pitchFamily="34" charset="0"/>
        </a:defRPr>
      </a:lvl5pPr>
      <a:lvl6pPr marL="20685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257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829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401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5.jpeg"/><Relationship Id="rId4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-13648"/>
            <a:ext cx="9144000" cy="691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82553" y="3064752"/>
            <a:ext cx="79216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000099"/>
                </a:solidFill>
                <a:latin typeface="Bell MT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fr-FR" sz="1800" dirty="0">
                <a:solidFill>
                  <a:srgbClr val="0000FF"/>
                </a:solidFill>
              </a:rPr>
              <a:t>D. </a:t>
            </a:r>
            <a:r>
              <a:rPr lang="en-US" altLang="fr-FR" sz="1800" dirty="0" err="1" smtClean="0">
                <a:solidFill>
                  <a:srgbClr val="0000FF"/>
                </a:solidFill>
              </a:rPr>
              <a:t>Attié</a:t>
            </a:r>
            <a:endParaRPr lang="en-US" altLang="fr-FR" sz="1800" dirty="0" smtClean="0">
              <a:solidFill>
                <a:srgbClr val="0000FF"/>
              </a:solidFill>
            </a:endParaRPr>
          </a:p>
          <a:p>
            <a:pPr algn="ctr" eaLnBrk="1" hangingPunct="1">
              <a:buFontTx/>
              <a:buNone/>
            </a:pPr>
            <a:endParaRPr lang="en-US" altLang="fr-FR" sz="800" dirty="0" smtClean="0">
              <a:solidFill>
                <a:srgbClr val="0000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fr-FR" sz="1800" dirty="0" smtClean="0">
                <a:solidFill>
                  <a:srgbClr val="00B050"/>
                </a:solidFill>
              </a:rPr>
              <a:t>CEA </a:t>
            </a:r>
            <a:r>
              <a:rPr lang="en-US" altLang="fr-FR" sz="1800" dirty="0" err="1" smtClean="0">
                <a:solidFill>
                  <a:srgbClr val="00B050"/>
                </a:solidFill>
              </a:rPr>
              <a:t>Saclay</a:t>
            </a:r>
            <a:r>
              <a:rPr lang="en-US" altLang="fr-FR" sz="1800" dirty="0" smtClean="0">
                <a:solidFill>
                  <a:srgbClr val="00B050"/>
                </a:solidFill>
              </a:rPr>
              <a:t>/</a:t>
            </a:r>
            <a:r>
              <a:rPr lang="en-US" altLang="fr-FR" sz="1800" dirty="0" err="1" smtClean="0">
                <a:solidFill>
                  <a:srgbClr val="00B050"/>
                </a:solidFill>
              </a:rPr>
              <a:t>Irfu</a:t>
            </a:r>
            <a:endParaRPr lang="en-US" altLang="fr-FR" sz="1800" dirty="0">
              <a:solidFill>
                <a:srgbClr val="00B050"/>
              </a:solidFill>
            </a:endParaRPr>
          </a:p>
        </p:txBody>
      </p:sp>
      <p:sp>
        <p:nvSpPr>
          <p:cNvPr id="2053" name="Rectangle 10"/>
          <p:cNvSpPr txBox="1">
            <a:spLocks noChangeArrowheads="1"/>
          </p:cNvSpPr>
          <p:nvPr/>
        </p:nvSpPr>
        <p:spPr bwMode="auto">
          <a:xfrm>
            <a:off x="2029558" y="4627173"/>
            <a:ext cx="50276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000099"/>
                </a:solidFill>
                <a:latin typeface="Bell MT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solidFill>
                  <a:srgbClr val="253971"/>
                </a:solidFill>
              </a:rPr>
              <a:t>RD51 – ALICE Workshop</a:t>
            </a:r>
            <a:endParaRPr lang="fr-FR" altLang="fr-FR" sz="1600" dirty="0">
              <a:solidFill>
                <a:srgbClr val="25397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err="1" smtClean="0">
                <a:solidFill>
                  <a:srgbClr val="253971"/>
                </a:solidFill>
              </a:rPr>
              <a:t>June</a:t>
            </a:r>
            <a:r>
              <a:rPr lang="fr-FR" altLang="fr-FR" sz="1600" dirty="0" smtClean="0">
                <a:solidFill>
                  <a:srgbClr val="253971"/>
                </a:solidFill>
              </a:rPr>
              <a:t> 18</a:t>
            </a:r>
            <a:r>
              <a:rPr lang="fr-FR" altLang="fr-FR" sz="1600" baseline="30000" dirty="0" smtClean="0">
                <a:solidFill>
                  <a:srgbClr val="253971"/>
                </a:solidFill>
              </a:rPr>
              <a:t>th</a:t>
            </a:r>
            <a:r>
              <a:rPr lang="fr-FR" altLang="fr-FR" sz="1600" dirty="0" smtClean="0">
                <a:solidFill>
                  <a:srgbClr val="253971"/>
                </a:solidFill>
              </a:rPr>
              <a:t>, </a:t>
            </a:r>
            <a:r>
              <a:rPr lang="fr-FR" altLang="fr-FR" sz="1600" dirty="0">
                <a:solidFill>
                  <a:srgbClr val="253971"/>
                </a:solidFill>
              </a:rPr>
              <a:t>2014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66788" y="359075"/>
            <a:ext cx="7681912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 anchor="ctr"/>
          <a:lstStyle/>
          <a:p>
            <a:pPr algn="ctr"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ILC-TPC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Micromegas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: 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Ion Backflow Measurements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42" y="5395026"/>
            <a:ext cx="967136" cy="9649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71" name="Picture 189" descr="D:\LOGO_CE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27" y="5395026"/>
            <a:ext cx="13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4629" y="5395004"/>
            <a:ext cx="1894741" cy="108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2014-06-16_105935_c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46" y="3644982"/>
            <a:ext cx="2974354" cy="297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47F4A3C-2A8A-4CF3-B012-5CFD63464F3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</a:t>
            </a:r>
            <a:r>
              <a:rPr lang="en-US" baseline="30000" smtClean="0"/>
              <a:t>rd</a:t>
            </a:r>
            <a:r>
              <a:rPr lang="en-US" smtClean="0"/>
              <a:t>,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Back Flow with Micromegas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 smtClean="0"/>
              <a:t>Geometry</a:t>
            </a:r>
            <a:r>
              <a:rPr lang="fr-FR" dirty="0" smtClean="0"/>
              <a:t> and Fields</a:t>
            </a:r>
            <a:endParaRPr lang="fr-FR" dirty="0"/>
          </a:p>
        </p:txBody>
      </p:sp>
      <p:pic>
        <p:nvPicPr>
          <p:cNvPr id="5121" name="Picture 1" descr="D:\2014-06-16_105846_cr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784032"/>
            <a:ext cx="3072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2014-06-16_105900_cr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24"/>
          <a:stretch/>
        </p:blipFill>
        <p:spPr bwMode="auto">
          <a:xfrm>
            <a:off x="3055333" y="764982"/>
            <a:ext cx="314425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2014-06-16_105918_cr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064669" y="784033"/>
            <a:ext cx="3072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018415"/>
              </p:ext>
            </p:extLst>
          </p:nvPr>
        </p:nvGraphicFramePr>
        <p:xfrm>
          <a:off x="2855308" y="3843043"/>
          <a:ext cx="3019343" cy="24028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41309"/>
                <a:gridCol w="792678"/>
                <a:gridCol w="792678"/>
                <a:gridCol w="792678"/>
              </a:tblGrid>
              <a:tr h="185360">
                <a:tc>
                  <a:txBody>
                    <a:bodyPr/>
                    <a:lstStyle/>
                    <a:p>
                      <a:pPr marL="34925" algn="ctr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Gap</a:t>
                      </a:r>
                      <a:r>
                        <a:rPr lang="en-US" sz="1200" i="0" spc="9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0" spc="-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(µm)</a:t>
                      </a:r>
                      <a:endParaRPr lang="fr-FR" sz="1200" i="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 Hole pitch </a:t>
                      </a:r>
                    </a:p>
                    <a:p>
                      <a:pPr marL="0" indent="0" algn="ctr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200" i="0" spc="135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0" spc="-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(µm)</a:t>
                      </a:r>
                      <a:endParaRPr lang="fr-FR" sz="1200" i="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Hole</a:t>
                      </a:r>
                      <a:r>
                        <a:rPr lang="en-US" sz="1200" i="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  <a:sym typeface="Symbol"/>
                        </a:rPr>
                        <a:t></a:t>
                      </a:r>
                      <a:r>
                        <a:rPr lang="en-US" sz="1200" i="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indent="0" algn="ctr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1200" i="0" spc="135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0" spc="-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(µm)</a:t>
                      </a:r>
                      <a:endParaRPr lang="fr-FR" sz="1200" i="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σ</a:t>
                      </a:r>
                      <a:r>
                        <a:rPr lang="en-US" sz="1200" i="0" baseline="-25000" dirty="0" err="1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200" i="0" spc="-140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0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/p</a:t>
                      </a:r>
                      <a:endParaRPr lang="fr-FR" sz="1200" i="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45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310515" indent="0" algn="ctr">
                        <a:spcBef>
                          <a:spcPts val="245"/>
                        </a:spcBef>
                        <a:spcAft>
                          <a:spcPts val="0"/>
                        </a:spcAft>
                        <a:tabLst>
                          <a:tab pos="714375" algn="l"/>
                          <a:tab pos="790575" algn="l"/>
                        </a:tabLs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20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1785" indent="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0.47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309245" indent="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32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2420" indent="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23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0.30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309245" indent="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45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2420" indent="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32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0.21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0515" indent="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58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2420" indent="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21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0.16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7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58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310515" indent="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20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1785" indent="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9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0.58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309245" indent="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32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2420" indent="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15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0.36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309245" indent="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45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2420" indent="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34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0.26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0515" indent="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58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2420" indent="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22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0.20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7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70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310515" indent="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32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1785" indent="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18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0.43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309245" indent="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45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2420" indent="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32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0.30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3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0515" indent="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58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1785" indent="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22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25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0.24</a:t>
                      </a:r>
                      <a:endParaRPr lang="fr-FR" sz="12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7288" y="4065482"/>
                <a:ext cx="2004459" cy="1405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600" kern="0" dirty="0" smtClean="0">
                    <a:solidFill>
                      <a:srgbClr val="000099"/>
                    </a:solidFill>
                    <a:latin typeface="Bell MT" pitchFamily="18" charset="0"/>
                    <a:cs typeface="Arial" pitchFamily="34" charset="0"/>
                  </a:rPr>
                  <a:t>Fit </a:t>
                </a:r>
                <a:r>
                  <a:rPr lang="fr-FR" sz="1600" kern="0" dirty="0" err="1" smtClean="0">
                    <a:solidFill>
                      <a:srgbClr val="000099"/>
                    </a:solidFill>
                    <a:latin typeface="Bell MT" pitchFamily="18" charset="0"/>
                    <a:cs typeface="Arial" pitchFamily="34" charset="0"/>
                  </a:rPr>
                  <a:t>using</a:t>
                </a:r>
                <a:r>
                  <a:rPr lang="fr-FR" sz="1600" kern="0" dirty="0" smtClean="0">
                    <a:solidFill>
                      <a:srgbClr val="000099"/>
                    </a:solidFill>
                    <a:latin typeface="Bell MT" pitchFamily="18" charset="0"/>
                    <a:cs typeface="Arial" pitchFamily="34" charset="0"/>
                  </a:rPr>
                  <a:t>: </a:t>
                </a:r>
              </a:p>
              <a:p>
                <a:endParaRPr lang="fr-FR" sz="1600" i="1" kern="0" dirty="0">
                  <a:solidFill>
                    <a:srgbClr val="000099"/>
                  </a:solidFill>
                  <a:latin typeface="Bell MT" pitchFamily="18" charset="0"/>
                  <a:cs typeface="Arial" pitchFamily="34" charset="0"/>
                </a:endParaRPr>
              </a:p>
              <a:p>
                <a:r>
                  <a:rPr lang="fr-FR" sz="1600" kern="0" dirty="0" smtClean="0">
                    <a:solidFill>
                      <a:srgbClr val="000099"/>
                    </a:solidFill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fr-FR" sz="1600" i="1" kern="0" dirty="0" smtClean="0">
                        <a:solidFill>
                          <a:srgbClr val="000099"/>
                        </a:solidFill>
                        <a:latin typeface="Cambria Math"/>
                        <a:cs typeface="Arial" pitchFamily="34" charset="0"/>
                      </a:rPr>
                      <m:t>𝐵𝐹</m:t>
                    </m:r>
                    <m:r>
                      <a:rPr lang="fr-FR" sz="1600" i="1" kern="0" dirty="0" smtClean="0">
                        <a:solidFill>
                          <a:srgbClr val="000099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fr-FR" sz="1600" i="1" kern="0" dirty="0" smtClean="0">
                        <a:solidFill>
                          <a:srgbClr val="000099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fr-FR" sz="1600" b="0" i="1" kern="0" dirty="0" smtClean="0">
                        <a:solidFill>
                          <a:srgbClr val="000099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fr-FR" sz="1600" b="0" i="1" kern="0" dirty="0" smtClean="0">
                        <a:solidFill>
                          <a:srgbClr val="000099"/>
                        </a:solidFill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fr-FR" sz="1600" i="1" kern="0" dirty="0" smtClean="0">
                        <a:solidFill>
                          <a:srgbClr val="000099"/>
                        </a:solidFill>
                        <a:latin typeface="Cambria Math"/>
                        <a:cs typeface="Arial" pitchFamily="34" charset="0"/>
                      </a:rPr>
                      <m:t>) = </m:t>
                    </m:r>
                    <m:f>
                      <m:fPr>
                        <m:ctrlPr>
                          <a:rPr lang="fr-FR" sz="1600" i="1" kern="0" dirty="0" smtClean="0">
                            <a:solidFill>
                              <a:srgbClr val="000099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fr-FR" sz="1600" b="0" i="1" kern="0" dirty="0" smtClean="0">
                            <a:solidFill>
                              <a:srgbClr val="000099"/>
                            </a:solidFill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fr-FR" sz="1600" i="1" kern="0" dirty="0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fr-FR" sz="1600" b="0" i="1" kern="0" dirty="0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𝐹𝑅</m:t>
                            </m:r>
                          </m:e>
                          <m:sup>
                            <m:r>
                              <a:rPr lang="fr-FR" sz="1600" b="0" i="1" kern="0" dirty="0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fr-FR" sz="1600" b="0" i="1" kern="0" dirty="0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𝑦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1600" dirty="0" smtClean="0">
                    <a:solidFill>
                      <a:srgbClr val="000099"/>
                    </a:solidFill>
                    <a:latin typeface="Bell MT" panose="02020503060305020303" pitchFamily="18" charset="0"/>
                  </a:rPr>
                  <a:t>   </a:t>
                </a:r>
              </a:p>
              <a:p>
                <a:endParaRPr lang="fr-FR" sz="1600" dirty="0">
                  <a:solidFill>
                    <a:srgbClr val="000099"/>
                  </a:solidFill>
                  <a:latin typeface="Bell MT" panose="02020503060305020303" pitchFamily="18" charset="0"/>
                </a:endParaRPr>
              </a:p>
              <a:p>
                <a:r>
                  <a:rPr lang="fr-FR" sz="1600" dirty="0" smtClean="0">
                    <a:solidFill>
                      <a:srgbClr val="000099"/>
                    </a:solidFill>
                    <a:latin typeface="Bell MT" panose="02020503060305020303" pitchFamily="18" charset="0"/>
                  </a:rPr>
                  <a:t>    </a:t>
                </a:r>
                <a:r>
                  <a:rPr lang="fr-FR" sz="1600" dirty="0" err="1" smtClean="0">
                    <a:solidFill>
                      <a:srgbClr val="000099"/>
                    </a:solidFill>
                    <a:latin typeface="Bell MT" panose="02020503060305020303" pitchFamily="18" charset="0"/>
                  </a:rPr>
                  <a:t>with</a:t>
                </a:r>
                <a:r>
                  <a:rPr lang="fr-FR" sz="1600" dirty="0" smtClean="0">
                    <a:solidFill>
                      <a:srgbClr val="000099"/>
                    </a:solidFill>
                    <a:latin typeface="Bell MT" panose="02020503060305020303" pitchFamily="18" charset="0"/>
                  </a:rPr>
                  <a:t> y~1</a:t>
                </a:r>
                <a:endParaRPr lang="fr-FR" sz="16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8" y="4065482"/>
                <a:ext cx="2004459" cy="1405385"/>
              </a:xfrm>
              <a:prstGeom prst="rect">
                <a:avLst/>
              </a:prstGeom>
              <a:blipFill rotWithShape="1">
                <a:blip r:embed="rId6"/>
                <a:stretch>
                  <a:fillRect l="-1829" t="-1304" b="-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875353" y="506691"/>
            <a:ext cx="1058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kern="0" dirty="0" smtClean="0">
                <a:solidFill>
                  <a:srgbClr val="478F00"/>
                </a:solidFill>
                <a:latin typeface="Bell MT" pitchFamily="18" charset="0"/>
                <a:cs typeface="Arial" pitchFamily="34" charset="0"/>
              </a:rPr>
              <a:t>45 µm gap</a:t>
            </a:r>
            <a:endParaRPr lang="fr-FR" sz="1600" dirty="0">
              <a:solidFill>
                <a:srgbClr val="478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32903" y="509644"/>
            <a:ext cx="1058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kern="0" dirty="0" smtClean="0">
                <a:solidFill>
                  <a:srgbClr val="478F00"/>
                </a:solidFill>
                <a:latin typeface="Bell MT" pitchFamily="18" charset="0"/>
                <a:cs typeface="Arial" pitchFamily="34" charset="0"/>
              </a:rPr>
              <a:t>58 µm gap</a:t>
            </a:r>
            <a:endParaRPr lang="fr-FR" sz="1600" dirty="0">
              <a:solidFill>
                <a:srgbClr val="478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90453" y="512597"/>
            <a:ext cx="1058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kern="0" dirty="0" smtClean="0">
                <a:solidFill>
                  <a:srgbClr val="478F00"/>
                </a:solidFill>
                <a:latin typeface="Bell MT" pitchFamily="18" charset="0"/>
                <a:cs typeface="Arial" pitchFamily="34" charset="0"/>
              </a:rPr>
              <a:t>70 µm gap</a:t>
            </a:r>
            <a:endParaRPr lang="fr-FR" sz="1600" dirty="0">
              <a:solidFill>
                <a:srgbClr val="478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4913" y="5933870"/>
            <a:ext cx="2358018" cy="27699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M. </a:t>
            </a:r>
            <a:r>
              <a:rPr lang="fr-FR" sz="1200" dirty="0" err="1" smtClean="0">
                <a:solidFill>
                  <a:srgbClr val="0000FF"/>
                </a:solidFill>
                <a:latin typeface="Bell MT" panose="02020503060305020303" pitchFamily="18" charset="0"/>
              </a:rPr>
              <a:t>Chefdeville</a:t>
            </a:r>
            <a:r>
              <a:rPr lang="fr-FR" sz="12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, </a:t>
            </a:r>
            <a:r>
              <a:rPr lang="fr-FR" sz="1200" dirty="0" err="1" smtClean="0">
                <a:solidFill>
                  <a:srgbClr val="0000FF"/>
                </a:solidFill>
                <a:latin typeface="Bell MT" panose="02020503060305020303" pitchFamily="18" charset="0"/>
              </a:rPr>
              <a:t>PhD</a:t>
            </a:r>
            <a:r>
              <a:rPr lang="fr-FR" sz="12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 </a:t>
            </a:r>
            <a:r>
              <a:rPr lang="fr-FR" sz="1200" dirty="0" err="1" smtClean="0">
                <a:solidFill>
                  <a:srgbClr val="0000FF"/>
                </a:solidFill>
                <a:latin typeface="Bell MT" panose="02020503060305020303" pitchFamily="18" charset="0"/>
              </a:rPr>
              <a:t>Thesis</a:t>
            </a:r>
            <a:r>
              <a:rPr lang="fr-FR" sz="12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 (2009)</a:t>
            </a:r>
            <a:endParaRPr lang="fr-FR" sz="120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19874" y="3439078"/>
            <a:ext cx="325410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</a:t>
            </a:r>
            <a:r>
              <a:rPr lang="fr-FR" sz="1000" baseline="-2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/E</a:t>
            </a:r>
            <a:r>
              <a:rPr lang="fr-FR" sz="1000" baseline="-2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</a:t>
            </a:r>
            <a:endParaRPr lang="fr-FR" sz="1000" baseline="-2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074967" y="3415824"/>
            <a:ext cx="325410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</a:t>
            </a:r>
            <a:r>
              <a:rPr lang="fr-FR" sz="1000" baseline="-2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/E</a:t>
            </a:r>
            <a:r>
              <a:rPr lang="fr-FR" sz="1000" baseline="-2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</a:t>
            </a:r>
            <a:endParaRPr lang="fr-FR" sz="1000" baseline="-2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100365" y="3437929"/>
            <a:ext cx="325410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</a:t>
            </a:r>
            <a:r>
              <a:rPr lang="fr-FR" sz="1000" baseline="-2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/E</a:t>
            </a:r>
            <a:r>
              <a:rPr lang="fr-FR" sz="1000" baseline="-2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</a:t>
            </a:r>
            <a:endParaRPr lang="fr-FR" sz="1000" baseline="-2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21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Micromegas</a:t>
            </a:r>
            <a:r>
              <a:rPr lang="fr-FR" dirty="0" smtClean="0"/>
              <a:t> for LC-TPC:</a:t>
            </a:r>
          </a:p>
          <a:p>
            <a:pPr lvl="1"/>
            <a:r>
              <a:rPr lang="fr-FR" sz="1800" dirty="0" smtClean="0"/>
              <a:t>(</a:t>
            </a:r>
            <a:r>
              <a:rPr lang="fr-FR" sz="1800" dirty="0" err="1" smtClean="0"/>
              <a:t>resistive</a:t>
            </a:r>
            <a:r>
              <a:rPr lang="fr-FR" sz="1800" dirty="0" smtClean="0"/>
              <a:t>) </a:t>
            </a:r>
            <a:r>
              <a:rPr lang="fr-FR" sz="1800" dirty="0" err="1" smtClean="0"/>
              <a:t>bulk</a:t>
            </a:r>
            <a:r>
              <a:rPr lang="fr-FR" sz="1800" dirty="0" smtClean="0"/>
              <a:t> </a:t>
            </a:r>
            <a:r>
              <a:rPr lang="fr-FR" sz="1800" dirty="0" err="1" smtClean="0"/>
              <a:t>technology</a:t>
            </a:r>
            <a:endParaRPr lang="fr-FR" sz="1800" dirty="0" smtClean="0"/>
          </a:p>
          <a:p>
            <a:pPr lvl="1"/>
            <a:r>
              <a:rPr lang="fr-FR" sz="1800" dirty="0" smtClean="0"/>
              <a:t>128 µm gap</a:t>
            </a:r>
            <a:endParaRPr lang="fr-FR" sz="1800" dirty="0"/>
          </a:p>
          <a:p>
            <a:pPr lvl="1"/>
            <a:r>
              <a:rPr lang="fr-FR" sz="1800" dirty="0" err="1" smtClean="0"/>
              <a:t>woven</a:t>
            </a:r>
            <a:r>
              <a:rPr lang="fr-FR" sz="1800" dirty="0" smtClean="0"/>
              <a:t> </a:t>
            </a:r>
            <a:r>
              <a:rPr lang="fr-FR" sz="1800" dirty="0" err="1" smtClean="0"/>
              <a:t>mesh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pillars</a:t>
            </a:r>
            <a:endParaRPr lang="fr-FR" sz="1800" dirty="0"/>
          </a:p>
          <a:p>
            <a:pPr lvl="1"/>
            <a:r>
              <a:rPr lang="fr-FR" sz="1800" dirty="0" smtClean="0"/>
              <a:t>45 </a:t>
            </a:r>
            <a:r>
              <a:rPr lang="fr-FR" sz="1800" dirty="0"/>
              <a:t>µm </a:t>
            </a:r>
            <a:r>
              <a:rPr lang="fr-FR" sz="1800" dirty="0" err="1" smtClean="0"/>
              <a:t>hole</a:t>
            </a:r>
            <a:r>
              <a:rPr lang="fr-FR" sz="1800" dirty="0" smtClean="0"/>
              <a:t> /18 µm </a:t>
            </a:r>
            <a:r>
              <a:rPr lang="fr-FR" sz="1800" dirty="0" err="1" smtClean="0"/>
              <a:t>wire</a:t>
            </a:r>
            <a:r>
              <a:rPr lang="fr-FR" sz="1800" dirty="0" smtClean="0"/>
              <a:t> </a:t>
            </a:r>
            <a:r>
              <a:rPr lang="fr-FR" sz="1800" dirty="0" smtClean="0">
                <a:sym typeface="Symbol"/>
              </a:rPr>
              <a:t></a:t>
            </a:r>
          </a:p>
          <a:p>
            <a:pPr lvl="1"/>
            <a:r>
              <a:rPr lang="fr-FR" sz="1800" dirty="0" smtClean="0">
                <a:sym typeface="Symbol"/>
              </a:rPr>
              <a:t>400 LPI</a:t>
            </a:r>
            <a:endParaRPr lang="fr-FR" sz="18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47F4A3C-2A8A-4CF3-B012-5CFD63464F3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</a:t>
            </a:r>
            <a:r>
              <a:rPr lang="en-US" baseline="30000" smtClean="0"/>
              <a:t>rd</a:t>
            </a:r>
            <a:r>
              <a:rPr lang="en-US" smtClean="0"/>
              <a:t>,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Back Flow with Micromegas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Ion </a:t>
            </a:r>
            <a:r>
              <a:rPr lang="fr-FR" dirty="0" err="1"/>
              <a:t>Backflow</a:t>
            </a:r>
            <a:r>
              <a:rPr lang="fr-FR" dirty="0"/>
              <a:t> in </a:t>
            </a:r>
            <a:r>
              <a:rPr lang="fr-FR" dirty="0" err="1"/>
              <a:t>Bulk</a:t>
            </a:r>
            <a:r>
              <a:rPr lang="fr-FR" dirty="0"/>
              <a:t> </a:t>
            </a:r>
            <a:r>
              <a:rPr lang="fr-FR" dirty="0" err="1"/>
              <a:t>Micromegas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3" y="3259078"/>
            <a:ext cx="4203865" cy="308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60827" y="6200904"/>
            <a:ext cx="2022157" cy="27699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W. Wang, </a:t>
            </a:r>
            <a:r>
              <a:rPr lang="fr-FR" sz="1200" dirty="0" err="1" smtClean="0">
                <a:solidFill>
                  <a:srgbClr val="0000FF"/>
                </a:solidFill>
                <a:latin typeface="Bell MT" panose="02020503060305020303" pitchFamily="18" charset="0"/>
              </a:rPr>
              <a:t>PhD</a:t>
            </a:r>
            <a:r>
              <a:rPr lang="fr-FR" sz="12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 </a:t>
            </a:r>
            <a:r>
              <a:rPr lang="fr-FR" sz="1200" dirty="0" err="1" smtClean="0">
                <a:solidFill>
                  <a:srgbClr val="0000FF"/>
                </a:solidFill>
                <a:latin typeface="Bell MT" panose="02020503060305020303" pitchFamily="18" charset="0"/>
              </a:rPr>
              <a:t>Thesis</a:t>
            </a:r>
            <a:r>
              <a:rPr lang="fr-FR" sz="12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 (2013)</a:t>
            </a:r>
            <a:endParaRPr lang="fr-FR" sz="120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  <p:pic>
        <p:nvPicPr>
          <p:cNvPr id="17" name="Picture 18" descr="bulk_micromegas-close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155" y="825500"/>
            <a:ext cx="2700152" cy="202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K:\2012-04-16_20-SaclayTestBench\Benchtest photos\DSC003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675" r="5783" b="-675"/>
          <a:stretch/>
        </p:blipFill>
        <p:spPr bwMode="auto">
          <a:xfrm>
            <a:off x="5166280" y="3259078"/>
            <a:ext cx="3321901" cy="280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47F4A3C-2A8A-4CF3-B012-5CFD63464F3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</a:t>
            </a:r>
            <a:r>
              <a:rPr lang="en-US" baseline="30000" smtClean="0"/>
              <a:t>rd</a:t>
            </a:r>
            <a:r>
              <a:rPr lang="en-US" smtClean="0"/>
              <a:t>,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Back Flow with Micromegas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Ion </a:t>
            </a:r>
            <a:r>
              <a:rPr lang="fr-FR" dirty="0" err="1" smtClean="0"/>
              <a:t>Backflow</a:t>
            </a:r>
            <a:r>
              <a:rPr lang="fr-FR" dirty="0" smtClean="0"/>
              <a:t> in </a:t>
            </a:r>
            <a:r>
              <a:rPr lang="fr-FR" dirty="0" err="1" smtClean="0"/>
              <a:t>Bulk</a:t>
            </a:r>
            <a:r>
              <a:rPr lang="fr-FR" dirty="0" smtClean="0"/>
              <a:t> </a:t>
            </a:r>
            <a:r>
              <a:rPr lang="fr-FR" dirty="0" err="1" smtClean="0"/>
              <a:t>Micromegas</a:t>
            </a:r>
            <a:endParaRPr lang="fr-FR" dirty="0"/>
          </a:p>
        </p:txBody>
      </p:sp>
      <p:pic>
        <p:nvPicPr>
          <p:cNvPr id="9225" name="Picture 9" descr="D:\2014-06-16_1153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705122"/>
            <a:ext cx="5021262" cy="247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2014-06-16_114304_cr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0" y="599600"/>
            <a:ext cx="432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2014-06-16_114304_cr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50" y="3705122"/>
            <a:ext cx="432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2014-06-16_114304_c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0" y="599600"/>
            <a:ext cx="432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15500" y="6266622"/>
            <a:ext cx="2892715" cy="27699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0000FF"/>
                </a:solidFill>
                <a:latin typeface="Bell MT" panose="02020503060305020303" pitchFamily="18" charset="0"/>
              </a:rPr>
              <a:t>Bhattacharya</a:t>
            </a:r>
            <a:r>
              <a:rPr lang="fr-FR" sz="12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 et al. JINST 9 C04037 (2014)</a:t>
            </a:r>
            <a:endParaRPr lang="fr-FR" sz="120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6424" y="713258"/>
            <a:ext cx="7772400" cy="4114800"/>
          </a:xfrm>
        </p:spPr>
        <p:txBody>
          <a:bodyPr/>
          <a:lstStyle/>
          <a:p>
            <a:r>
              <a:rPr lang="fr-FR" dirty="0" err="1" smtClean="0"/>
              <a:t>Micromegas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offset </a:t>
            </a:r>
            <a:r>
              <a:rPr lang="fr-FR" dirty="0" err="1" smtClean="0"/>
              <a:t>metal</a:t>
            </a:r>
            <a:r>
              <a:rPr lang="fr-FR" dirty="0" smtClean="0"/>
              <a:t> </a:t>
            </a:r>
            <a:r>
              <a:rPr lang="fr-FR" dirty="0" err="1" smtClean="0"/>
              <a:t>meshes</a:t>
            </a:r>
            <a:r>
              <a:rPr lang="fr-FR" dirty="0" smtClean="0"/>
              <a:t> (5 </a:t>
            </a:r>
            <a:r>
              <a:rPr lang="fr-FR" dirty="0" smtClean="0">
                <a:sym typeface="Symbol"/>
              </a:rPr>
              <a:t>µm </a:t>
            </a:r>
            <a:r>
              <a:rPr lang="fr-FR" smtClean="0">
                <a:sym typeface="Symbol"/>
              </a:rPr>
              <a:t>cooper</a:t>
            </a:r>
            <a:r>
              <a:rPr lang="fr-FR" smtClean="0"/>
              <a:t>):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Open questions:</a:t>
            </a:r>
          </a:p>
          <a:p>
            <a:pPr marL="0" indent="0">
              <a:buNone/>
            </a:pPr>
            <a:r>
              <a:rPr lang="en-US" sz="1800" dirty="0"/>
              <a:t>   - never used in TPC</a:t>
            </a:r>
          </a:p>
          <a:p>
            <a:pPr marL="0" indent="0">
              <a:buNone/>
            </a:pPr>
            <a:r>
              <a:rPr lang="en-US" sz="1800" dirty="0"/>
              <a:t>   - effect of magnetic field?</a:t>
            </a:r>
          </a:p>
          <a:p>
            <a:pPr marL="0" indent="0">
              <a:buNone/>
            </a:pPr>
            <a:r>
              <a:rPr lang="en-US" sz="1800" dirty="0"/>
              <a:t>   - large area?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47F4A3C-2A8A-4CF3-B012-5CFD63464F3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</a:t>
            </a:r>
            <a:r>
              <a:rPr lang="en-US" baseline="30000" smtClean="0"/>
              <a:t>rd</a:t>
            </a:r>
            <a:r>
              <a:rPr lang="en-US" smtClean="0"/>
              <a:t>,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Back Flow with Micromegas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Possible Solution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Gating</a:t>
            </a:r>
            <a:r>
              <a:rPr lang="fr-FR" dirty="0" smtClean="0"/>
              <a:t> </a:t>
            </a:r>
            <a:r>
              <a:rPr lang="fr-FR" dirty="0" err="1" smtClean="0"/>
              <a:t>Grid</a:t>
            </a:r>
            <a:endParaRPr lang="fr-FR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2656"/>
            <a:ext cx="4438774" cy="235624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198" y="1150230"/>
            <a:ext cx="4416252" cy="3059269"/>
          </a:xfrm>
          <a:prstGeom prst="rect">
            <a:avLst/>
          </a:prstGeom>
        </p:spPr>
      </p:pic>
      <p:sp>
        <p:nvSpPr>
          <p:cNvPr id="11" name="TextBox 6"/>
          <p:cNvSpPr txBox="1"/>
          <p:nvPr/>
        </p:nvSpPr>
        <p:spPr>
          <a:xfrm>
            <a:off x="5245115" y="4967157"/>
            <a:ext cx="2903615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F. </a:t>
            </a:r>
            <a:r>
              <a:rPr lang="en-US" sz="1400" dirty="0" err="1" smtClean="0">
                <a:solidFill>
                  <a:srgbClr val="0000FF"/>
                </a:solidFill>
                <a:latin typeface="Bell MT" panose="02020503060305020303" pitchFamily="18" charset="0"/>
              </a:rPr>
              <a:t>Jeanneau</a:t>
            </a:r>
            <a:r>
              <a:rPr lang="en-US" sz="14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 </a:t>
            </a:r>
            <a:r>
              <a:rPr lang="en-US" sz="1400" i="1" dirty="0" smtClean="0">
                <a:solidFill>
                  <a:srgbClr val="0000FF"/>
                </a:solidFill>
                <a:latin typeface="Bell MT" panose="02020503060305020303" pitchFamily="18" charset="0"/>
              </a:rPr>
              <a:t>et al.</a:t>
            </a:r>
            <a:r>
              <a:rPr lang="en-US" sz="14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, NIMA623(2010)94</a:t>
            </a:r>
            <a:endParaRPr lang="en-US" sz="140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6981057" y="3459619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-5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>
            <a:off x="4438774" y="2227262"/>
            <a:ext cx="0" cy="4470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4251793" y="2679864"/>
            <a:ext cx="595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ell MT" panose="02020503060305020303" pitchFamily="18" charset="0"/>
              </a:rPr>
              <a:t>50 </a:t>
            </a:r>
            <a:r>
              <a:rPr lang="fr-FR" sz="1200" dirty="0" smtClean="0">
                <a:latin typeface="Bell MT"/>
                <a:sym typeface="Symbol"/>
              </a:rPr>
              <a:t>m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3174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Micromegas</a:t>
            </a:r>
            <a:r>
              <a:rPr lang="en-US" dirty="0" smtClean="0"/>
              <a:t>: natural ion backflow suppression</a:t>
            </a:r>
          </a:p>
          <a:p>
            <a:pPr lvl="1"/>
            <a:r>
              <a:rPr lang="en-US" sz="1800" b="1" dirty="0" smtClean="0"/>
              <a:t>E</a:t>
            </a:r>
            <a:r>
              <a:rPr lang="en-US" sz="1800" b="1" baseline="-25000" dirty="0" smtClean="0"/>
              <a:t>A</a:t>
            </a:r>
            <a:r>
              <a:rPr lang="en-US" sz="1800" b="1" dirty="0" smtClean="0"/>
              <a:t>/E</a:t>
            </a:r>
            <a:r>
              <a:rPr lang="en-US" sz="1800" b="1" baseline="-25000" dirty="0" smtClean="0"/>
              <a:t>D</a:t>
            </a:r>
            <a:r>
              <a:rPr lang="en-US" sz="1800" b="1" dirty="0" smtClean="0"/>
              <a:t>~100 </a:t>
            </a:r>
            <a:r>
              <a:rPr lang="en-US" sz="1800" b="1" dirty="0" smtClean="0">
                <a:sym typeface="Wingdings" panose="05000000000000000000" pitchFamily="2" charset="2"/>
              </a:rPr>
              <a:t> IBF~ 1-2%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1800" baseline="-250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/E</a:t>
            </a:r>
            <a:r>
              <a:rPr lang="en-US" sz="1800" baseline="-25000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~1000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IBF~ 0.1-0.2%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margin, grid geometry has to be optimized and/or a gating grid will be used</a:t>
            </a:r>
          </a:p>
          <a:p>
            <a:endParaRPr lang="en-US" dirty="0" smtClean="0"/>
          </a:p>
          <a:p>
            <a:r>
              <a:rPr lang="en-US" dirty="0" smtClean="0"/>
              <a:t>Inside RD51, R&amp;D on thin grid is in progress</a:t>
            </a:r>
          </a:p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47F4A3C-2A8A-4CF3-B012-5CFD63464F3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</a:t>
            </a:r>
            <a:r>
              <a:rPr lang="en-US" baseline="30000" smtClean="0"/>
              <a:t>rd</a:t>
            </a:r>
            <a:r>
              <a:rPr lang="en-US" smtClean="0"/>
              <a:t>,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Back Flow with Micromegas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r>
              <a:rPr lang="fr-FR" dirty="0"/>
              <a:t> </a:t>
            </a:r>
            <a:r>
              <a:rPr lang="fr-FR" dirty="0" smtClean="0"/>
              <a:t>&amp; Outlook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3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47F4A3C-2A8A-4CF3-B012-5CFD63464F3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</a:t>
            </a:r>
            <a:r>
              <a:rPr lang="en-US" baseline="30000" smtClean="0"/>
              <a:t>rd</a:t>
            </a:r>
            <a:r>
              <a:rPr lang="en-US" smtClean="0"/>
              <a:t>,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Back Flow with Micromegas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Backup Slides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6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393517" y="682625"/>
                <a:ext cx="7772400" cy="4114800"/>
              </a:xfrm>
            </p:spPr>
            <p:txBody>
              <a:bodyPr/>
              <a:lstStyle/>
              <a:p>
                <a:r>
                  <a:rPr lang="fr-FR" dirty="0" err="1" smtClean="0"/>
                  <a:t>Mobility</a:t>
                </a:r>
                <a:r>
                  <a:rPr lang="fr-FR" dirty="0" smtClean="0"/>
                  <a:t>: ratio of </a:t>
                </a:r>
                <a:r>
                  <a:rPr lang="fr-FR" dirty="0" err="1" smtClean="0"/>
                  <a:t>velocity</a:t>
                </a:r>
                <a:r>
                  <a:rPr lang="fr-FR" dirty="0" smtClean="0"/>
                  <a:t> and </a:t>
                </a:r>
                <a:r>
                  <a:rPr lang="fr-FR" dirty="0" err="1" smtClean="0"/>
                  <a:t>field</a:t>
                </a: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   </a:t>
                </a:r>
                <a:r>
                  <a:rPr lang="fr-FR" sz="1200" dirty="0" smtClean="0"/>
                  <a:t>(NTP: 300K, 760 </a:t>
                </a:r>
                <a:r>
                  <a:rPr lang="fr-FR" sz="1200" dirty="0" err="1" smtClean="0"/>
                  <a:t>mmHg</a:t>
                </a:r>
                <a:r>
                  <a:rPr lang="fr-FR" sz="1200" dirty="0" smtClean="0"/>
                  <a:t>)</a:t>
                </a:r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r>
                  <a:rPr lang="fr-FR" dirty="0" smtClean="0"/>
                  <a:t>Ar-CH</a:t>
                </a:r>
                <a:r>
                  <a:rPr lang="fr-FR" baseline="-25000" dirty="0" smtClean="0"/>
                  <a:t>4</a:t>
                </a:r>
                <a:r>
                  <a:rPr lang="fr-FR" dirty="0" smtClean="0"/>
                  <a:t>, E=1kV/cm</a:t>
                </a:r>
              </a:p>
              <a:p>
                <a:pPr marL="0" indent="0">
                  <a:buNone/>
                </a:pPr>
                <a:r>
                  <a:rPr lang="fr-FR" dirty="0" smtClean="0">
                    <a:sym typeface="Wingdings" panose="05000000000000000000" pitchFamily="2" charset="2"/>
                  </a:rPr>
                  <a:t> 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fr-FR" dirty="0" smtClean="0"/>
                  <a:t>=1.8 µm/s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517" y="682625"/>
                <a:ext cx="7772400" cy="4114800"/>
              </a:xfrm>
              <a:blipFill rotWithShape="1">
                <a:blip r:embed="rId2"/>
                <a:stretch>
                  <a:fillRect l="-706" t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47F4A3C-2A8A-4CF3-B012-5CFD63464F3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</a:t>
            </a:r>
            <a:r>
              <a:rPr lang="en-US" baseline="30000" smtClean="0"/>
              <a:t>rd</a:t>
            </a:r>
            <a:r>
              <a:rPr lang="en-US" smtClean="0"/>
              <a:t>,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Back Flow with Micromegas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Ions </a:t>
            </a:r>
            <a:r>
              <a:rPr lang="fr-FR" dirty="0" err="1" smtClean="0"/>
              <a:t>Mobility</a:t>
            </a:r>
            <a:r>
              <a:rPr lang="fr-FR" dirty="0" smtClean="0"/>
              <a:t> in </a:t>
            </a:r>
            <a:r>
              <a:rPr lang="fr-FR" dirty="0" err="1" smtClean="0"/>
              <a:t>Gases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60" y="1298941"/>
            <a:ext cx="4900740" cy="384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591050" y="5397419"/>
            <a:ext cx="447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78F00"/>
                </a:solidFill>
                <a:latin typeface="Bell MT" panose="02020503060305020303" pitchFamily="18" charset="0"/>
              </a:rPr>
              <a:t>S. C. </a:t>
            </a:r>
            <a:r>
              <a:rPr lang="en-US" sz="1200" dirty="0" smtClean="0">
                <a:solidFill>
                  <a:srgbClr val="478F00"/>
                </a:solidFill>
                <a:latin typeface="Bell MT" panose="02020503060305020303" pitchFamily="18" charset="0"/>
              </a:rPr>
              <a:t>Brown Basic </a:t>
            </a:r>
            <a:r>
              <a:rPr lang="en-US" sz="1200" dirty="0">
                <a:solidFill>
                  <a:srgbClr val="478F00"/>
                </a:solidFill>
                <a:latin typeface="Bell MT" panose="02020503060305020303" pitchFamily="18" charset="0"/>
              </a:rPr>
              <a:t>Data in Plasma Physics (Wiley, New York 1959)</a:t>
            </a:r>
            <a:endParaRPr lang="fr-FR" sz="1200" dirty="0">
              <a:solidFill>
                <a:srgbClr val="478F00"/>
              </a:solidFill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4451167" y="539261"/>
                <a:ext cx="1175129" cy="617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fr-FR" sz="2000" b="0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fr-FR" sz="20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0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</m:num>
                        <m:den>
                          <m:r>
                            <a:rPr lang="fr-FR" sz="2000" b="0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167" y="539261"/>
                <a:ext cx="1175129" cy="6179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406931"/>
              </p:ext>
            </p:extLst>
          </p:nvPr>
        </p:nvGraphicFramePr>
        <p:xfrm>
          <a:off x="574373" y="1413241"/>
          <a:ext cx="3321352" cy="12801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34827"/>
                <a:gridCol w="1192777"/>
                <a:gridCol w="1193748"/>
              </a:tblGrid>
              <a:tr h="0">
                <a:tc>
                  <a:txBody>
                    <a:bodyPr/>
                    <a:lstStyle/>
                    <a:p>
                      <a:pPr marL="34925" algn="ctr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Gas</a:t>
                      </a:r>
                      <a:endParaRPr lang="fr-FR" sz="14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Ion</a:t>
                      </a:r>
                      <a:endParaRPr lang="fr-FR" sz="14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1400" i="1" spc="-5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µ</a:t>
                      </a:r>
                      <a:r>
                        <a:rPr lang="en-US" sz="1400" i="1" spc="-5" baseline="300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400" i="0" spc="-5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(cm²s</a:t>
                      </a:r>
                      <a:r>
                        <a:rPr lang="en-US" sz="1400" i="0" spc="-5" baseline="300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US" sz="1400" i="0" spc="-5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1400" i="0" spc="-5" baseline="300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US" sz="1400" i="0" spc="-5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fr-FR" sz="1400" i="0" baseline="300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68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400" spc="5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He</a:t>
                      </a:r>
                      <a:endParaRPr lang="fr-FR" sz="14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14325" marR="31051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He</a:t>
                      </a:r>
                      <a:r>
                        <a:rPr lang="fr-FR" sz="1400" baseline="300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+</a:t>
                      </a:r>
                      <a:endParaRPr lang="fr-FR" sz="1400" baseline="300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13055" marR="31178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400" spc="5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10.2</a:t>
                      </a:r>
                      <a:endParaRPr lang="fr-FR" sz="14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103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err="1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Ar</a:t>
                      </a:r>
                      <a:endParaRPr lang="fr-FR" sz="14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13690" marR="30924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fr-FR" sz="1400" baseline="300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14325" marR="31242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 spc="5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1.7</a:t>
                      </a:r>
                      <a:endParaRPr lang="fr-FR" sz="14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103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1400" baseline="-250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fr-FR" sz="1400" baseline="-250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13690" marR="30924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fr-FR" sz="1400" baseline="300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14325" marR="31242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400" spc="5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2.26</a:t>
                      </a:r>
                      <a:endParaRPr lang="fr-FR" sz="14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103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Ar-CH</a:t>
                      </a:r>
                      <a:r>
                        <a:rPr lang="en-US" sz="1400" baseline="-250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fr-FR" sz="1400" baseline="-250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14325" marR="31051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fr-FR" sz="1400" baseline="300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14325" marR="31242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1.87</a:t>
                      </a:r>
                      <a:endParaRPr lang="fr-FR" sz="14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1037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400" spc="5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1400" spc="5" baseline="-250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fr-FR" sz="1400" baseline="-250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14325" marR="31051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fr-FR" sz="1400" baseline="-250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fr-FR" sz="1400" baseline="300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12420" marR="311785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99"/>
                          </a:solidFill>
                          <a:effectLst/>
                          <a:latin typeface="Bell MT" panose="02020503060305020303" pitchFamily="18" charset="0"/>
                          <a:ea typeface="Calibri"/>
                          <a:cs typeface="Times New Roman"/>
                        </a:rPr>
                        <a:t>1.09</a:t>
                      </a:r>
                      <a:endParaRPr lang="fr-FR" sz="1400" dirty="0">
                        <a:solidFill>
                          <a:srgbClr val="000099"/>
                        </a:solidFill>
                        <a:effectLst/>
                        <a:latin typeface="Bell MT" panose="02020503060305020303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1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47F4A3C-2A8A-4CF3-B012-5CFD63464F3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</a:t>
            </a:r>
            <a:r>
              <a:rPr lang="en-US" baseline="30000" smtClean="0"/>
              <a:t>rd</a:t>
            </a:r>
            <a:r>
              <a:rPr lang="en-US" smtClean="0"/>
              <a:t>,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Back Flow with Micromegas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Positive Ion Feedback</a:t>
            </a:r>
            <a:endParaRPr lang="fr-FR" dirty="0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4476750" y="762000"/>
            <a:ext cx="4415717" cy="1487371"/>
            <a:chOff x="422" y="733"/>
            <a:chExt cx="3851" cy="1296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950" y="814"/>
              <a:ext cx="1248" cy="1060"/>
            </a:xfrm>
            <a:prstGeom prst="rect">
              <a:avLst/>
            </a:prstGeom>
            <a:solidFill>
              <a:srgbClr val="FF071B">
                <a:alpha val="2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950" y="1874"/>
              <a:ext cx="1248" cy="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187" y="733"/>
              <a:ext cx="304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1914FF"/>
                  </a:solidFill>
                </a:rPr>
                <a:t>-V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236" y="1739"/>
              <a:ext cx="244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1914FF"/>
                  </a:solidFill>
                </a:rPr>
                <a:t>0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2957" y="100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/>
            </a:p>
          </p:txBody>
        </p: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3262" y="1295"/>
              <a:ext cx="225" cy="241"/>
              <a:chOff x="2854" y="2007"/>
              <a:chExt cx="225" cy="241"/>
            </a:xfrm>
          </p:grpSpPr>
          <p:sp>
            <p:nvSpPr>
              <p:cNvPr id="47" name="Oval 14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144" cy="144"/>
              </a:xfrm>
              <a:prstGeom prst="ellipse">
                <a:avLst/>
              </a:prstGeom>
              <a:solidFill>
                <a:srgbClr val="FF8B8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200"/>
              </a:p>
            </p:txBody>
          </p:sp>
          <p:sp>
            <p:nvSpPr>
              <p:cNvPr id="48" name="Text Box 15"/>
              <p:cNvSpPr txBox="1">
                <a:spLocks noChangeArrowheads="1"/>
              </p:cNvSpPr>
              <p:nvPr/>
            </p:nvSpPr>
            <p:spPr bwMode="auto">
              <a:xfrm>
                <a:off x="2854" y="2007"/>
                <a:ext cx="225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fr-FR" sz="1200"/>
                  <a:t>+</a:t>
                </a:r>
              </a:p>
            </p:txBody>
          </p:sp>
        </p:grp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950" y="814"/>
              <a:ext cx="1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3356" y="153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093" y="878"/>
              <a:ext cx="22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FF071B"/>
                  </a:solidFill>
                </a:rPr>
                <a:t>+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093" y="1021"/>
              <a:ext cx="22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FF071B"/>
                  </a:solidFill>
                </a:rPr>
                <a:t>+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430" y="1021"/>
              <a:ext cx="22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FF071B"/>
                  </a:solidFill>
                </a:rPr>
                <a:t>+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1286" y="878"/>
              <a:ext cx="22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FF071B"/>
                  </a:solidFill>
                </a:rPr>
                <a:t>+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1478" y="1263"/>
              <a:ext cx="22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FF071B"/>
                  </a:solidFill>
                </a:rPr>
                <a:t>+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1286" y="1165"/>
              <a:ext cx="22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FF071B"/>
                  </a:solidFill>
                </a:rPr>
                <a:t>+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1525" y="878"/>
              <a:ext cx="22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FF071B"/>
                  </a:solidFill>
                </a:rPr>
                <a:t>+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1142" y="1357"/>
              <a:ext cx="22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FF071B"/>
                  </a:solidFill>
                </a:rPr>
                <a:t>+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997" y="1165"/>
              <a:ext cx="22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FF071B"/>
                  </a:solidFill>
                </a:rPr>
                <a:t>+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1765" y="1021"/>
              <a:ext cx="22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FF071B"/>
                  </a:solidFill>
                </a:rPr>
                <a:t>+</a:t>
              </a: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1478" y="1357"/>
              <a:ext cx="22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FF071B"/>
                  </a:solidFill>
                </a:rPr>
                <a:t>+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1813" y="1357"/>
              <a:ext cx="22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FF071B"/>
                  </a:solidFill>
                </a:rPr>
                <a:t>+</a:t>
              </a: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1671" y="1213"/>
              <a:ext cx="22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FF071B"/>
                  </a:solidFill>
                </a:rPr>
                <a:t>+</a:t>
              </a: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1862" y="1598"/>
              <a:ext cx="22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FF071B"/>
                  </a:solidFill>
                </a:rPr>
                <a:t>+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1671" y="1503"/>
              <a:ext cx="22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FF071B"/>
                  </a:solidFill>
                </a:rPr>
                <a:t>+</a:t>
              </a: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1910" y="1213"/>
              <a:ext cx="22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FF071B"/>
                  </a:solidFill>
                </a:rPr>
                <a:t>+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1383" y="1503"/>
              <a:ext cx="22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FF071B"/>
                  </a:solidFill>
                </a:rPr>
                <a:t>+</a:t>
              </a: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1093" y="1598"/>
              <a:ext cx="22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FF071B"/>
                  </a:solidFill>
                </a:rPr>
                <a:t>+</a:t>
              </a: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422" y="1788"/>
              <a:ext cx="571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 dirty="0"/>
                <a:t>MWPC</a:t>
              </a:r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422" y="1069"/>
              <a:ext cx="586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 dirty="0"/>
                <a:t>DRIFT</a:t>
              </a:r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998" y="1908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2732" y="832"/>
              <a:ext cx="1248" cy="10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71B">
                      <a:alpha val="23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2732" y="1892"/>
              <a:ext cx="1248" cy="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3969" y="751"/>
              <a:ext cx="304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1914FF"/>
                  </a:solidFill>
                </a:rPr>
                <a:t>-V</a:t>
              </a:r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4017" y="1758"/>
              <a:ext cx="244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>
                  <a:solidFill>
                    <a:srgbClr val="1914FF"/>
                  </a:solidFill>
                </a:rPr>
                <a:t>0</a:t>
              </a: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2732" y="832"/>
              <a:ext cx="1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2780" y="1926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3356" y="100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2342" y="1246"/>
              <a:ext cx="288" cy="288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/>
            </a:p>
          </p:txBody>
        </p:sp>
      </p:grpSp>
      <p:graphicFrame>
        <p:nvGraphicFramePr>
          <p:cNvPr id="4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95308"/>
              </p:ext>
            </p:extLst>
          </p:nvPr>
        </p:nvGraphicFramePr>
        <p:xfrm>
          <a:off x="457200" y="3098800"/>
          <a:ext cx="1219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" name="Equation" r:id="rId3" imgW="1079500" imgH="495300" progId="Equation.3">
                  <p:embed/>
                </p:oleObj>
              </mc:Choice>
              <mc:Fallback>
                <p:oleObj name="Equation" r:id="rId3" imgW="1079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98800"/>
                        <a:ext cx="1219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1981200" y="2667000"/>
            <a:ext cx="2667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fr-FR" sz="1600" i="1">
                <a:solidFill>
                  <a:srgbClr val="000099"/>
                </a:solidFill>
                <a:latin typeface="Bell MT" panose="02020503060305020303" pitchFamily="18" charset="0"/>
              </a:rPr>
              <a:t>L:</a:t>
            </a:r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</a:rPr>
              <a:t> drift length    </a:t>
            </a:r>
          </a:p>
          <a:p>
            <a:r>
              <a:rPr lang="en-US" altLang="fr-FR" sz="1600" i="1">
                <a:solidFill>
                  <a:srgbClr val="000099"/>
                </a:solidFill>
                <a:latin typeface="Bell MT" panose="02020503060305020303" pitchFamily="18" charset="0"/>
              </a:rPr>
              <a:t>M</a:t>
            </a:r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</a:rPr>
              <a:t>: gain   </a:t>
            </a:r>
          </a:p>
          <a:p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  <a:sym typeface="Symbol" pitchFamily="18" charset="2"/>
              </a:rPr>
              <a:t></a:t>
            </a:r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</a:rPr>
              <a:t>: fractional ion feedback</a:t>
            </a:r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609600" y="3962400"/>
            <a:ext cx="4648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</a:rPr>
              <a:t>EXAMPLE: ALEPH TPC </a:t>
            </a:r>
          </a:p>
          <a:p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</a:rPr>
              <a:t>R=2.10</a:t>
            </a:r>
            <a:r>
              <a:rPr lang="en-US" altLang="fr-FR" sz="1600" baseline="30000">
                <a:solidFill>
                  <a:srgbClr val="000099"/>
                </a:solidFill>
                <a:latin typeface="Bell MT" panose="02020503060305020303" pitchFamily="18" charset="0"/>
              </a:rPr>
              <a:t>6</a:t>
            </a:r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</a:rPr>
              <a:t> s</a:t>
            </a:r>
            <a:r>
              <a:rPr lang="en-US" altLang="fr-FR" sz="1600" baseline="30000">
                <a:solidFill>
                  <a:srgbClr val="000099"/>
                </a:solidFill>
                <a:latin typeface="Bell MT" panose="02020503060305020303" pitchFamily="18" charset="0"/>
              </a:rPr>
              <a:t>-1</a:t>
            </a:r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</a:rPr>
              <a:t> m</a:t>
            </a:r>
            <a:r>
              <a:rPr lang="en-US" altLang="fr-FR" sz="1600" baseline="30000">
                <a:solidFill>
                  <a:srgbClr val="000099"/>
                </a:solidFill>
                <a:latin typeface="Bell MT" panose="02020503060305020303" pitchFamily="18" charset="0"/>
              </a:rPr>
              <a:t>-3   </a:t>
            </a:r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</a:rPr>
              <a:t>w</a:t>
            </a:r>
            <a:r>
              <a:rPr lang="en-US" altLang="fr-FR" sz="1600" baseline="30000">
                <a:solidFill>
                  <a:srgbClr val="000099"/>
                </a:solidFill>
                <a:latin typeface="Bell MT" panose="02020503060305020303" pitchFamily="18" charset="0"/>
              </a:rPr>
              <a:t>+</a:t>
            </a:r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</a:rPr>
              <a:t>=1.5 m s</a:t>
            </a:r>
            <a:r>
              <a:rPr lang="en-US" altLang="fr-FR" sz="1600" baseline="30000">
                <a:solidFill>
                  <a:srgbClr val="000099"/>
                </a:solidFill>
                <a:latin typeface="Bell MT" panose="02020503060305020303" pitchFamily="18" charset="0"/>
              </a:rPr>
              <a:t>-1</a:t>
            </a:r>
          </a:p>
          <a:p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</a:rPr>
              <a:t>M=10</a:t>
            </a:r>
            <a:r>
              <a:rPr lang="en-US" altLang="fr-FR" sz="1600" baseline="30000">
                <a:solidFill>
                  <a:srgbClr val="000099"/>
                </a:solidFill>
                <a:latin typeface="Bell MT" panose="02020503060305020303" pitchFamily="18" charset="0"/>
              </a:rPr>
              <a:t>4</a:t>
            </a:r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</a:rPr>
              <a:t>     </a:t>
            </a:r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  <a:sym typeface="Symbol" pitchFamily="18" charset="2"/>
              </a:rPr>
              <a:t></a:t>
            </a:r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</a:rPr>
              <a:t>=10</a:t>
            </a:r>
            <a:r>
              <a:rPr lang="en-US" altLang="fr-FR" sz="1600" baseline="30000">
                <a:solidFill>
                  <a:srgbClr val="000099"/>
                </a:solidFill>
                <a:latin typeface="Bell MT" panose="02020503060305020303" pitchFamily="18" charset="0"/>
              </a:rPr>
              <a:t>-1  </a:t>
            </a:r>
          </a:p>
          <a:p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</a:rPr>
              <a:t>M</a:t>
            </a:r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  <a:sym typeface="Symbol" pitchFamily="18" charset="2"/>
              </a:rPr>
              <a:t></a:t>
            </a:r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</a:rPr>
              <a:t>=10</a:t>
            </a:r>
            <a:r>
              <a:rPr lang="en-US" altLang="fr-FR" sz="1600" baseline="30000">
                <a:solidFill>
                  <a:srgbClr val="000099"/>
                </a:solidFill>
                <a:latin typeface="Bell MT" panose="02020503060305020303" pitchFamily="18" charset="0"/>
              </a:rPr>
              <a:t>3</a:t>
            </a:r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</a:rPr>
              <a:t> : ion feedback per primary electron</a:t>
            </a:r>
            <a:endParaRPr lang="en-US" altLang="fr-FR" sz="1600" baseline="30000">
              <a:solidFill>
                <a:srgbClr val="000099"/>
              </a:solidFill>
              <a:latin typeface="Bell MT" panose="02020503060305020303" pitchFamily="18" charset="0"/>
            </a:endParaRPr>
          </a:p>
          <a:p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</a:rPr>
              <a:t>E=10</a:t>
            </a:r>
            <a:r>
              <a:rPr lang="en-US" altLang="fr-FR" sz="1600" baseline="30000">
                <a:solidFill>
                  <a:srgbClr val="000099"/>
                </a:solidFill>
                <a:latin typeface="Bell MT" panose="02020503060305020303" pitchFamily="18" charset="0"/>
              </a:rPr>
              <a:t>4</a:t>
            </a:r>
            <a:r>
              <a:rPr lang="en-US" altLang="fr-FR" sz="1600">
                <a:solidFill>
                  <a:srgbClr val="000099"/>
                </a:solidFill>
                <a:latin typeface="Bell MT" panose="02020503060305020303" pitchFamily="18" charset="0"/>
              </a:rPr>
              <a:t> V m</a:t>
            </a:r>
            <a:r>
              <a:rPr lang="en-US" altLang="fr-FR" sz="1600" baseline="30000">
                <a:solidFill>
                  <a:srgbClr val="000099"/>
                </a:solidFill>
                <a:latin typeface="Bell MT" panose="02020503060305020303" pitchFamily="18" charset="0"/>
              </a:rPr>
              <a:t>-1</a:t>
            </a:r>
            <a:endParaRPr lang="en-US" altLang="fr-FR" sz="1600">
              <a:solidFill>
                <a:srgbClr val="000099"/>
              </a:solidFill>
              <a:latin typeface="Bell MT" panose="02020503060305020303" pitchFamily="18" charset="0"/>
            </a:endParaRPr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228600" y="533400"/>
            <a:ext cx="4419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fr-FR" sz="1600" dirty="0">
                <a:solidFill>
                  <a:srgbClr val="000099"/>
                </a:solidFill>
                <a:latin typeface="Bell MT" panose="02020503060305020303" pitchFamily="18" charset="0"/>
              </a:rPr>
              <a:t>A fraction of the positive ions produced in the avalanches slowly drift in the sensitive volume and modify the electric field:</a:t>
            </a:r>
          </a:p>
          <a:p>
            <a:r>
              <a:rPr lang="en-US" altLang="fr-FR" sz="1600" dirty="0">
                <a:solidFill>
                  <a:srgbClr val="000099"/>
                </a:solidFill>
                <a:latin typeface="Bell MT" panose="02020503060305020303" pitchFamily="18" charset="0"/>
              </a:rPr>
              <a:t>Ar-CH</a:t>
            </a:r>
            <a:r>
              <a:rPr lang="en-US" altLang="fr-FR" sz="1600" baseline="-25000" dirty="0">
                <a:solidFill>
                  <a:srgbClr val="000099"/>
                </a:solidFill>
                <a:latin typeface="Bell MT" panose="02020503060305020303" pitchFamily="18" charset="0"/>
              </a:rPr>
              <a:t>4</a:t>
            </a:r>
            <a:r>
              <a:rPr lang="en-US" altLang="fr-FR" sz="1600" dirty="0">
                <a:solidFill>
                  <a:srgbClr val="000099"/>
                </a:solidFill>
                <a:latin typeface="Bell MT" panose="02020503060305020303" pitchFamily="18" charset="0"/>
              </a:rPr>
              <a:t> 80-20  E=200 V/cm  w</a:t>
            </a:r>
            <a:r>
              <a:rPr lang="en-US" altLang="fr-FR" sz="1600" baseline="30000" dirty="0">
                <a:solidFill>
                  <a:srgbClr val="000099"/>
                </a:solidFill>
                <a:latin typeface="Bell MT" panose="02020503060305020303" pitchFamily="18" charset="0"/>
              </a:rPr>
              <a:t>+</a:t>
            </a:r>
            <a:r>
              <a:rPr lang="en-US" altLang="fr-FR" sz="1600" dirty="0">
                <a:solidFill>
                  <a:srgbClr val="000099"/>
                </a:solidFill>
                <a:latin typeface="Bell MT" panose="02020503060305020303" pitchFamily="18" charset="0"/>
              </a:rPr>
              <a:t> ~ 320 cm/s </a:t>
            </a:r>
          </a:p>
          <a:p>
            <a:r>
              <a:rPr lang="en-US" altLang="fr-FR" sz="1600" dirty="0">
                <a:solidFill>
                  <a:srgbClr val="000099"/>
                </a:solidFill>
                <a:latin typeface="Bell MT" panose="02020503060305020303" pitchFamily="18" charset="0"/>
              </a:rPr>
              <a:t>For 1 m drift 	T</a:t>
            </a:r>
            <a:r>
              <a:rPr lang="en-US" altLang="fr-FR" sz="1600" baseline="30000" dirty="0">
                <a:solidFill>
                  <a:srgbClr val="000099"/>
                </a:solidFill>
                <a:latin typeface="Bell MT" panose="02020503060305020303" pitchFamily="18" charset="0"/>
              </a:rPr>
              <a:t>+</a:t>
            </a:r>
            <a:r>
              <a:rPr lang="en-US" altLang="fr-FR" sz="1600" dirty="0">
                <a:solidFill>
                  <a:srgbClr val="000099"/>
                </a:solidFill>
                <a:latin typeface="Bell MT" panose="02020503060305020303" pitchFamily="18" charset="0"/>
              </a:rPr>
              <a:t> = 300 </a:t>
            </a:r>
            <a:r>
              <a:rPr lang="en-US" altLang="fr-FR" sz="1600" dirty="0" err="1">
                <a:solidFill>
                  <a:srgbClr val="000099"/>
                </a:solidFill>
                <a:latin typeface="Bell MT" panose="02020503060305020303" pitchFamily="18" charset="0"/>
              </a:rPr>
              <a:t>ms</a:t>
            </a:r>
            <a:r>
              <a:rPr lang="en-US" altLang="fr-FR" sz="1600" dirty="0">
                <a:solidFill>
                  <a:srgbClr val="000099"/>
                </a:solidFill>
                <a:latin typeface="Bell MT" panose="02020503060305020303" pitchFamily="18" charset="0"/>
              </a:rPr>
              <a:t> </a:t>
            </a:r>
          </a:p>
          <a:p>
            <a:endParaRPr lang="en-US" altLang="fr-FR" sz="1600" dirty="0">
              <a:solidFill>
                <a:srgbClr val="000099"/>
              </a:solidFill>
              <a:latin typeface="Bell MT" panose="02020503060305020303" pitchFamily="18" charset="0"/>
            </a:endParaRP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228600" y="1905000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fr-FR" sz="1600" dirty="0">
                <a:solidFill>
                  <a:srgbClr val="000099"/>
                </a:solidFill>
                <a:latin typeface="Bell MT" panose="02020503060305020303" pitchFamily="18" charset="0"/>
              </a:rPr>
              <a:t>For uniform irradiation releasing R electrons per second per cubic meter, the positive ion charge density is given by: 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3200400" y="31511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fr-FR" sz="1600">
              <a:solidFill>
                <a:srgbClr val="000099"/>
              </a:solidFill>
              <a:latin typeface="Bell MT" panose="02020503060305020303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316916" y="5726113"/>
            <a:ext cx="44958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fr-FR" sz="1200" dirty="0">
                <a:solidFill>
                  <a:srgbClr val="0000FF"/>
                </a:solidFill>
              </a:rPr>
              <a:t>W. Blum, </a:t>
            </a:r>
            <a:r>
              <a:rPr lang="en-US" altLang="fr-FR" sz="1200" dirty="0" err="1">
                <a:solidFill>
                  <a:srgbClr val="0000FF"/>
                </a:solidFill>
              </a:rPr>
              <a:t>W.Riegler</a:t>
            </a:r>
            <a:r>
              <a:rPr lang="en-US" altLang="fr-FR" sz="1200" dirty="0">
                <a:solidFill>
                  <a:srgbClr val="0000FF"/>
                </a:solidFill>
              </a:rPr>
              <a:t> and L. </a:t>
            </a:r>
            <a:r>
              <a:rPr lang="en-US" altLang="fr-FR" sz="1200" dirty="0" err="1">
                <a:solidFill>
                  <a:srgbClr val="0000FF"/>
                </a:solidFill>
              </a:rPr>
              <a:t>Rolandi</a:t>
            </a:r>
            <a:r>
              <a:rPr lang="en-US" altLang="fr-FR" sz="1200" dirty="0">
                <a:solidFill>
                  <a:srgbClr val="0000FF"/>
                </a:solidFill>
              </a:rPr>
              <a:t> </a:t>
            </a:r>
          </a:p>
          <a:p>
            <a:r>
              <a:rPr lang="en-US" altLang="fr-FR" sz="1200" dirty="0">
                <a:solidFill>
                  <a:srgbClr val="0000FF"/>
                </a:solidFill>
              </a:rPr>
              <a:t>Particle Detection with Drift Chambers (Springer 2008)</a:t>
            </a:r>
          </a:p>
        </p:txBody>
      </p:sp>
      <p:pic>
        <p:nvPicPr>
          <p:cNvPr id="56" name="Picture 56" descr="radial field m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61" y="3079750"/>
            <a:ext cx="3429000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7" name="Object 57"/>
          <p:cNvGraphicFramePr>
            <a:graphicFrameLocks noChangeAspect="1"/>
          </p:cNvGraphicFramePr>
          <p:nvPr/>
        </p:nvGraphicFramePr>
        <p:xfrm>
          <a:off x="7010400" y="5257800"/>
          <a:ext cx="9366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" name="Equation" r:id="rId6" imgW="736600" imgH="368300" progId="Equation.3">
                  <p:embed/>
                </p:oleObj>
              </mc:Choice>
              <mc:Fallback>
                <p:oleObj name="Equation" r:id="rId6" imgW="736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257800"/>
                        <a:ext cx="93662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5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Operational</a:t>
            </a:r>
            <a:r>
              <a:rPr lang="fr-FR" dirty="0" smtClean="0"/>
              <a:t> conditions in ILD-TPC for ILC</a:t>
            </a:r>
          </a:p>
          <a:p>
            <a:endParaRPr lang="fr-FR" dirty="0"/>
          </a:p>
          <a:p>
            <a:r>
              <a:rPr lang="fr-FR" dirty="0" smtClean="0"/>
              <a:t>Ion </a:t>
            </a:r>
            <a:r>
              <a:rPr lang="fr-FR" dirty="0" err="1" smtClean="0"/>
              <a:t>Backflow</a:t>
            </a:r>
            <a:r>
              <a:rPr lang="fr-FR" dirty="0" smtClean="0"/>
              <a:t> in </a:t>
            </a:r>
            <a:r>
              <a:rPr lang="fr-FR" dirty="0" err="1" smtClean="0"/>
              <a:t>Micromegas</a:t>
            </a:r>
            <a:r>
              <a:rPr lang="fr-FR" dirty="0" smtClean="0"/>
              <a:t> detectors</a:t>
            </a:r>
          </a:p>
          <a:p>
            <a:endParaRPr lang="fr-FR" dirty="0"/>
          </a:p>
          <a:p>
            <a:r>
              <a:rPr lang="fr-FR" dirty="0" smtClean="0"/>
              <a:t>Ion </a:t>
            </a:r>
            <a:r>
              <a:rPr lang="fr-FR" dirty="0" err="1" smtClean="0"/>
              <a:t>Backflow</a:t>
            </a:r>
            <a:r>
              <a:rPr lang="fr-FR" dirty="0" smtClean="0"/>
              <a:t> (IBF) </a:t>
            </a:r>
            <a:r>
              <a:rPr lang="fr-FR" dirty="0" err="1" smtClean="0"/>
              <a:t>Measurements</a:t>
            </a:r>
            <a:endParaRPr lang="fr-FR" dirty="0" smtClean="0"/>
          </a:p>
          <a:p>
            <a:pPr lvl="1"/>
            <a:r>
              <a:rPr lang="fr-FR" dirty="0" err="1" smtClean="0"/>
              <a:t>Principle</a:t>
            </a:r>
            <a:endParaRPr lang="fr-FR" dirty="0" smtClean="0"/>
          </a:p>
          <a:p>
            <a:pPr lvl="1"/>
            <a:r>
              <a:rPr lang="fr-FR" dirty="0" smtClean="0"/>
              <a:t>IBF vs. </a:t>
            </a:r>
            <a:r>
              <a:rPr lang="fr-FR" dirty="0" err="1" smtClean="0"/>
              <a:t>Micromegas</a:t>
            </a:r>
            <a:r>
              <a:rPr lang="fr-FR" dirty="0" smtClean="0"/>
              <a:t> </a:t>
            </a:r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/>
              <a:t>Geometry</a:t>
            </a:r>
            <a:r>
              <a:rPr lang="fr-FR" dirty="0"/>
              <a:t> and </a:t>
            </a:r>
            <a:r>
              <a:rPr lang="fr-FR" dirty="0" smtClean="0"/>
              <a:t>Fields</a:t>
            </a:r>
          </a:p>
          <a:p>
            <a:pPr lvl="1"/>
            <a:r>
              <a:rPr lang="fr-FR" dirty="0" smtClean="0"/>
              <a:t>IBF in </a:t>
            </a:r>
            <a:r>
              <a:rPr lang="fr-FR" dirty="0" err="1" smtClean="0"/>
              <a:t>bulk</a:t>
            </a:r>
            <a:r>
              <a:rPr lang="fr-FR" dirty="0" smtClean="0"/>
              <a:t> </a:t>
            </a:r>
            <a:r>
              <a:rPr lang="fr-FR" dirty="0" err="1" smtClean="0"/>
              <a:t>Micromegas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/>
              <a:t>Ion </a:t>
            </a:r>
            <a:r>
              <a:rPr lang="fr-FR" dirty="0" err="1" smtClean="0"/>
              <a:t>Backflow</a:t>
            </a:r>
            <a:r>
              <a:rPr lang="fr-FR" dirty="0" smtClean="0"/>
              <a:t> solution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47F4A3C-2A8A-4CF3-B012-5CFD63464F3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</a:t>
            </a:r>
            <a:r>
              <a:rPr lang="en-US" baseline="30000" smtClean="0"/>
              <a:t>rd</a:t>
            </a:r>
            <a:r>
              <a:rPr lang="en-US" smtClean="0"/>
              <a:t>,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Back Flow with Micromegas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17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PROJETS\TPC\SIMU\GARFIELD\BASE\T2K\PLOT\argon-95_cf4-3_isobutane-2_emin-1_emax-100000\argon-85_cf4-3_isobutane-2_emin-1_emax-100000_transversediffusion_lo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38" y="797350"/>
            <a:ext cx="3600000" cy="244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15"/>
          <p:cNvCxnSpPr/>
          <p:nvPr/>
        </p:nvCxnSpPr>
        <p:spPr bwMode="auto">
          <a:xfrm>
            <a:off x="7304143" y="2782878"/>
            <a:ext cx="0" cy="198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0140" y="626541"/>
            <a:ext cx="6193190" cy="4114800"/>
          </a:xfrm>
        </p:spPr>
        <p:txBody>
          <a:bodyPr/>
          <a:lstStyle/>
          <a:p>
            <a:r>
              <a:rPr lang="fr-FR" dirty="0" smtClean="0"/>
              <a:t>T2K </a:t>
            </a:r>
            <a:r>
              <a:rPr lang="fr-FR" dirty="0" err="1" smtClean="0"/>
              <a:t>gas</a:t>
            </a:r>
            <a:r>
              <a:rPr lang="fr-FR" dirty="0" smtClean="0"/>
              <a:t>: Ar/CF</a:t>
            </a:r>
            <a:r>
              <a:rPr lang="fr-FR" baseline="-25000" dirty="0" smtClean="0"/>
              <a:t>4</a:t>
            </a:r>
            <a:r>
              <a:rPr lang="fr-FR" dirty="0" smtClean="0"/>
              <a:t>/iso-C</a:t>
            </a:r>
            <a:r>
              <a:rPr lang="fr-FR" baseline="-25000" dirty="0" smtClean="0"/>
              <a:t>4</a:t>
            </a:r>
            <a:r>
              <a:rPr lang="fr-FR" dirty="0" smtClean="0"/>
              <a:t>H</a:t>
            </a:r>
            <a:r>
              <a:rPr lang="fr-FR" baseline="-25000" dirty="0" smtClean="0"/>
              <a:t>10</a:t>
            </a:r>
            <a:r>
              <a:rPr lang="fr-FR" dirty="0" smtClean="0"/>
              <a:t> 95/3/2</a:t>
            </a:r>
          </a:p>
          <a:p>
            <a:endParaRPr lang="fr-FR" sz="800" dirty="0" smtClean="0"/>
          </a:p>
          <a:p>
            <a:r>
              <a:rPr lang="fr-FR" dirty="0" smtClean="0"/>
              <a:t>Drift </a:t>
            </a:r>
            <a:r>
              <a:rPr lang="fr-FR" dirty="0" err="1" smtClean="0"/>
              <a:t>field</a:t>
            </a:r>
            <a:r>
              <a:rPr lang="fr-FR" dirty="0" smtClean="0"/>
              <a:t>: </a:t>
            </a:r>
            <a:r>
              <a:rPr lang="fr-FR" dirty="0" err="1"/>
              <a:t>E</a:t>
            </a:r>
            <a:r>
              <a:rPr lang="fr-FR" baseline="-25000" dirty="0" err="1" smtClean="0"/>
              <a:t>drift</a:t>
            </a:r>
            <a:r>
              <a:rPr lang="fr-FR" baseline="-25000" dirty="0" smtClean="0"/>
              <a:t> = </a:t>
            </a:r>
            <a:r>
              <a:rPr lang="fr-FR" dirty="0" smtClean="0"/>
              <a:t>230 V/cm  (</a:t>
            </a:r>
            <a:r>
              <a:rPr lang="fr-FR" dirty="0" err="1" smtClean="0"/>
              <a:t>V</a:t>
            </a:r>
            <a:r>
              <a:rPr lang="fr-FR" baseline="-25000" dirty="0" err="1" smtClean="0"/>
              <a:t>drift</a:t>
            </a:r>
            <a:r>
              <a:rPr lang="fr-FR" dirty="0" smtClean="0"/>
              <a:t> = 7.5 cm/µs)</a:t>
            </a:r>
          </a:p>
          <a:p>
            <a:endParaRPr lang="fr-FR" sz="800" dirty="0" smtClean="0"/>
          </a:p>
          <a:p>
            <a:r>
              <a:rPr lang="fr-FR" dirty="0" err="1" smtClean="0"/>
              <a:t>Bulk</a:t>
            </a:r>
            <a:r>
              <a:rPr lang="fr-FR" dirty="0" smtClean="0"/>
              <a:t> </a:t>
            </a:r>
            <a:r>
              <a:rPr lang="fr-FR" dirty="0" err="1" smtClean="0"/>
              <a:t>Micromegas</a:t>
            </a:r>
            <a:r>
              <a:rPr lang="fr-FR" dirty="0" smtClean="0"/>
              <a:t>: </a:t>
            </a:r>
          </a:p>
          <a:p>
            <a:endParaRPr lang="fr-FR" sz="800" dirty="0" smtClean="0"/>
          </a:p>
          <a:p>
            <a:endParaRPr lang="fr-FR" sz="800" dirty="0"/>
          </a:p>
          <a:p>
            <a:endParaRPr lang="fr-FR" sz="800" dirty="0" smtClean="0"/>
          </a:p>
          <a:p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/>
              <a:t>gain: </a:t>
            </a:r>
            <a:r>
              <a:rPr lang="fr-FR" dirty="0" smtClean="0"/>
              <a:t>2000-4000 (380-400V)</a:t>
            </a:r>
          </a:p>
          <a:p>
            <a:endParaRPr lang="fr-FR" sz="800" dirty="0" smtClean="0"/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b="1" dirty="0" err="1" smtClean="0">
                <a:solidFill>
                  <a:srgbClr val="FF0000"/>
                </a:solidFill>
              </a:rPr>
              <a:t>E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amplification</a:t>
            </a:r>
            <a:r>
              <a:rPr lang="fr-FR" b="1" dirty="0" smtClean="0">
                <a:solidFill>
                  <a:srgbClr val="FF0000"/>
                </a:solidFill>
              </a:rPr>
              <a:t>/</a:t>
            </a:r>
            <a:r>
              <a:rPr lang="fr-FR" b="1" dirty="0" err="1" smtClean="0">
                <a:solidFill>
                  <a:srgbClr val="FF0000"/>
                </a:solidFill>
              </a:rPr>
              <a:t>E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drift</a:t>
            </a:r>
            <a:r>
              <a:rPr lang="fr-FR" b="1" dirty="0" smtClean="0">
                <a:solidFill>
                  <a:srgbClr val="FF0000"/>
                </a:solidFill>
              </a:rPr>
              <a:t>=E</a:t>
            </a:r>
            <a:r>
              <a:rPr lang="fr-FR" b="1" baseline="-25000" dirty="0" smtClean="0">
                <a:solidFill>
                  <a:srgbClr val="FF0000"/>
                </a:solidFill>
              </a:rPr>
              <a:t>A</a:t>
            </a:r>
            <a:r>
              <a:rPr lang="fr-FR" b="1" dirty="0" smtClean="0">
                <a:solidFill>
                  <a:srgbClr val="FF0000"/>
                </a:solidFill>
              </a:rPr>
              <a:t>/E</a:t>
            </a:r>
            <a:r>
              <a:rPr lang="fr-FR" b="1" baseline="-25000" dirty="0" smtClean="0">
                <a:solidFill>
                  <a:srgbClr val="FF0000"/>
                </a:solidFill>
              </a:rPr>
              <a:t>D</a:t>
            </a:r>
            <a:r>
              <a:rPr lang="fr-FR" b="1" dirty="0" smtClean="0">
                <a:solidFill>
                  <a:srgbClr val="FF0000"/>
                </a:solidFill>
              </a:rPr>
              <a:t>=130-135</a:t>
            </a:r>
          </a:p>
          <a:p>
            <a:pPr marL="0" indent="0">
              <a:buNone/>
            </a:pPr>
            <a:endParaRPr lang="fr-FR" sz="800" b="1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IBF </a:t>
            </a:r>
            <a:r>
              <a:rPr lang="fr-FR" dirty="0" err="1" smtClean="0"/>
              <a:t>requirement</a:t>
            </a:r>
            <a:r>
              <a:rPr lang="fr-FR" dirty="0" smtClean="0"/>
              <a:t>: &lt; 1% (for </a:t>
            </a:r>
            <a:r>
              <a:rPr lang="fr-FR" dirty="0" err="1" smtClean="0"/>
              <a:t>margin</a:t>
            </a:r>
            <a:r>
              <a:rPr lang="fr-FR" dirty="0" smtClean="0"/>
              <a:t> &lt;0.1%)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47F4A3C-2A8A-4CF3-B012-5CFD63464F3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69437" y="5854084"/>
            <a:ext cx="1619250" cy="179388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18</a:t>
            </a:r>
            <a:r>
              <a:rPr lang="en-US" baseline="30000" smtClean="0"/>
              <a:t>rd</a:t>
            </a:r>
            <a:r>
              <a:rPr lang="en-US" smtClean="0"/>
              <a:t>,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Back Flow with Micromegas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Operational</a:t>
            </a:r>
            <a:r>
              <a:rPr lang="fr-FR" dirty="0" smtClean="0"/>
              <a:t> Conditions in ILD-TPC for ILC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57289"/>
              </p:ext>
            </p:extLst>
          </p:nvPr>
        </p:nvGraphicFramePr>
        <p:xfrm>
          <a:off x="109640" y="4059292"/>
          <a:ext cx="4733739" cy="251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1" name="Picture 3" descr="D:\PROJETS\TPC\SIMU\GARFIELD\BASE\T2K\PLOT\argon-95_cf4-3_isobutane-2_emin-1_emax-100000\argon-85_cf4-3_isobutane-2_emin-1_emax-100000_driftvelocity_lo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00" y="3913430"/>
            <a:ext cx="3600000" cy="244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 bwMode="auto">
          <a:xfrm>
            <a:off x="7304143" y="5540352"/>
            <a:ext cx="0" cy="576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ZoneTexte 9"/>
          <p:cNvSpPr txBox="1"/>
          <p:nvPr/>
        </p:nvSpPr>
        <p:spPr>
          <a:xfrm>
            <a:off x="6710724" y="6298955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E</a:t>
            </a:r>
            <a:r>
              <a:rPr lang="fr-FR" sz="1200" baseline="-250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drift</a:t>
            </a:r>
            <a:r>
              <a:rPr lang="fr-FR" sz="1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=230 V/cm</a:t>
            </a:r>
            <a:endParaRPr lang="fr-FR" sz="12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Forme en L 10"/>
          <p:cNvSpPr/>
          <p:nvPr/>
        </p:nvSpPr>
        <p:spPr bwMode="auto">
          <a:xfrm rot="10800000">
            <a:off x="882133" y="4854938"/>
            <a:ext cx="2088000" cy="1270656"/>
          </a:xfrm>
          <a:prstGeom prst="corner">
            <a:avLst>
              <a:gd name="adj1" fmla="val 8218"/>
              <a:gd name="adj2" fmla="val 18000"/>
            </a:avLst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Espace réservé du contenu 1"/>
          <p:cNvSpPr txBox="1">
            <a:spLocks/>
          </p:cNvSpPr>
          <p:nvPr/>
        </p:nvSpPr>
        <p:spPr bwMode="auto">
          <a:xfrm>
            <a:off x="2082892" y="1696497"/>
            <a:ext cx="3180632" cy="8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fr-FR" sz="1600" dirty="0"/>
              <a:t>amplification gap: 128 µm </a:t>
            </a:r>
          </a:p>
          <a:p>
            <a:pPr lvl="1"/>
            <a:r>
              <a:rPr lang="fr-FR" sz="1600" dirty="0" err="1"/>
              <a:t>hole</a:t>
            </a:r>
            <a:r>
              <a:rPr lang="fr-FR" sz="1600" dirty="0"/>
              <a:t> pitch: 63 µm (400 </a:t>
            </a:r>
            <a:r>
              <a:rPr lang="fr-FR" sz="1600" dirty="0" err="1"/>
              <a:t>lpi</a:t>
            </a:r>
            <a:r>
              <a:rPr lang="fr-FR" sz="1600" dirty="0"/>
              <a:t>)</a:t>
            </a:r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5032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mimeg field ex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395" y="3731060"/>
            <a:ext cx="2412363" cy="28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47F4A3C-2A8A-4CF3-B012-5CFD63464F3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</a:t>
            </a:r>
            <a:r>
              <a:rPr lang="en-US" baseline="30000" smtClean="0"/>
              <a:t>rd</a:t>
            </a:r>
            <a:r>
              <a:rPr lang="en-US" smtClean="0"/>
              <a:t>,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Back Flow with Micromegas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Micromegas</a:t>
            </a:r>
            <a:r>
              <a:rPr lang="fr-FR" dirty="0" smtClean="0"/>
              <a:t>: </a:t>
            </a:r>
            <a:r>
              <a:rPr lang="fr-FR" dirty="0" err="1"/>
              <a:t>I</a:t>
            </a:r>
            <a:r>
              <a:rPr lang="fr-FR" dirty="0" err="1" smtClean="0"/>
              <a:t>ntrinsic</a:t>
            </a:r>
            <a:r>
              <a:rPr lang="fr-FR" dirty="0" smtClean="0"/>
              <a:t> </a:t>
            </a:r>
            <a:r>
              <a:rPr lang="fr-FR" dirty="0" err="1"/>
              <a:t>S</a:t>
            </a:r>
            <a:r>
              <a:rPr lang="fr-FR" dirty="0" err="1" smtClean="0"/>
              <a:t>uppresion</a:t>
            </a:r>
            <a:r>
              <a:rPr lang="fr-FR" dirty="0" smtClean="0"/>
              <a:t> of Ion </a:t>
            </a:r>
            <a:r>
              <a:rPr lang="fr-FR" dirty="0" err="1" smtClean="0"/>
              <a:t>Backflow</a:t>
            </a:r>
            <a:endParaRPr lang="fr-FR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190017" y="3746300"/>
            <a:ext cx="1230709" cy="133515"/>
          </a:xfrm>
          <a:prstGeom prst="ellipse">
            <a:avLst/>
          </a:prstGeom>
          <a:solidFill>
            <a:srgbClr val="CCECFF"/>
          </a:solidFill>
          <a:ln w="2857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85933" y="3768158"/>
            <a:ext cx="700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400" b="1" dirty="0">
                <a:solidFill>
                  <a:srgbClr val="0000FF"/>
                </a:solidFill>
                <a:latin typeface="Bell MT" panose="02020503060305020303" pitchFamily="18" charset="0"/>
              </a:rPr>
              <a:t>S1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750695" y="6495967"/>
            <a:ext cx="200901" cy="47625"/>
          </a:xfrm>
          <a:prstGeom prst="ellipse">
            <a:avLst/>
          </a:prstGeom>
          <a:solidFill>
            <a:srgbClr val="CCECFF"/>
          </a:solidFill>
          <a:ln w="2857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Espace réservé du contenu 1"/>
          <p:cNvSpPr txBox="1">
            <a:spLocks/>
          </p:cNvSpPr>
          <p:nvPr/>
        </p:nvSpPr>
        <p:spPr bwMode="auto">
          <a:xfrm>
            <a:off x="243214" y="625631"/>
            <a:ext cx="8786337" cy="304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fr-FR" kern="0" dirty="0" smtClean="0"/>
              <a:t>Electrons are swallowed in the funnel, then make their avalanche, </a:t>
            </a:r>
            <a:br>
              <a:rPr lang="en-CA" altLang="fr-FR" kern="0" dirty="0" smtClean="0"/>
            </a:br>
            <a:r>
              <a:rPr lang="en-CA" altLang="fr-FR" kern="0" dirty="0" smtClean="0"/>
              <a:t>which is spread by diffusion</a:t>
            </a:r>
          </a:p>
          <a:p>
            <a:pPr>
              <a:spcBef>
                <a:spcPct val="50000"/>
              </a:spcBef>
            </a:pPr>
            <a:r>
              <a:rPr lang="en-CA" altLang="fr-FR" kern="0" dirty="0" smtClean="0"/>
              <a:t>The positive ions flow back with negligible diffusion (due to their high mass)</a:t>
            </a:r>
          </a:p>
          <a:p>
            <a:pPr>
              <a:spcBef>
                <a:spcPct val="50000"/>
              </a:spcBef>
            </a:pPr>
            <a:r>
              <a:rPr lang="en-CA" altLang="fr-FR" kern="0" dirty="0" smtClean="0"/>
              <a:t>If the pitch hole is comparable to the avalanche size, only the fraction </a:t>
            </a:r>
            <a:br>
              <a:rPr lang="en-CA" altLang="fr-FR" kern="0" dirty="0" smtClean="0"/>
            </a:br>
            <a:r>
              <a:rPr lang="en-CA" altLang="fr-FR" kern="0" dirty="0" smtClean="0"/>
              <a:t>~ S</a:t>
            </a:r>
            <a:r>
              <a:rPr lang="en-CA" altLang="fr-FR" kern="0" baseline="-25000" dirty="0" smtClean="0"/>
              <a:t>2</a:t>
            </a:r>
            <a:r>
              <a:rPr lang="en-CA" altLang="fr-FR" kern="0" dirty="0" smtClean="0"/>
              <a:t>/S</a:t>
            </a:r>
            <a:r>
              <a:rPr lang="en-CA" altLang="fr-FR" kern="0" baseline="-25000" dirty="0" smtClean="0"/>
              <a:t>1</a:t>
            </a:r>
            <a:r>
              <a:rPr lang="en-CA" altLang="fr-FR" kern="0" dirty="0" smtClean="0"/>
              <a:t> = E</a:t>
            </a:r>
            <a:r>
              <a:rPr lang="en-CA" altLang="fr-FR" kern="0" baseline="-25000" dirty="0" smtClean="0"/>
              <a:t>DRIFT</a:t>
            </a:r>
            <a:r>
              <a:rPr lang="en-CA" altLang="fr-FR" kern="0" dirty="0" smtClean="0"/>
              <a:t>/E</a:t>
            </a:r>
            <a:r>
              <a:rPr lang="en-CA" altLang="fr-FR" kern="0" baseline="-25000" dirty="0" smtClean="0"/>
              <a:t>AMPLIFICATION</a:t>
            </a:r>
            <a:r>
              <a:rPr lang="en-CA" altLang="fr-FR" kern="0" dirty="0" smtClean="0"/>
              <a:t> drift back to the drift space. </a:t>
            </a:r>
            <a:br>
              <a:rPr lang="en-CA" altLang="fr-FR" kern="0" dirty="0" smtClean="0"/>
            </a:br>
            <a:r>
              <a:rPr lang="en-CA" altLang="fr-FR" kern="0" dirty="0" smtClean="0"/>
              <a:t>Others are neutralized on the mesh: optimally, the backflow fraction is as low as the field ratio</a:t>
            </a:r>
          </a:p>
          <a:p>
            <a:pPr>
              <a:spcBef>
                <a:spcPct val="50000"/>
              </a:spcBef>
            </a:pPr>
            <a:r>
              <a:rPr lang="en-CA" altLang="fr-FR" kern="0" dirty="0" smtClean="0"/>
              <a:t>This has been experimentally thoroughly verified</a:t>
            </a:r>
          </a:p>
        </p:txBody>
      </p:sp>
      <p:sp>
        <p:nvSpPr>
          <p:cNvPr id="19" name="Freeform 7"/>
          <p:cNvSpPr>
            <a:spLocks noChangeAspect="1"/>
          </p:cNvSpPr>
          <p:nvPr/>
        </p:nvSpPr>
        <p:spPr bwMode="auto">
          <a:xfrm>
            <a:off x="2307196" y="5269463"/>
            <a:ext cx="1441780" cy="1244442"/>
          </a:xfrm>
          <a:custGeom>
            <a:avLst/>
            <a:gdLst>
              <a:gd name="T0" fmla="*/ 417 w 922"/>
              <a:gd name="T1" fmla="*/ 13 h 440"/>
              <a:gd name="T2" fmla="*/ 409 w 922"/>
              <a:gd name="T3" fmla="*/ 93 h 440"/>
              <a:gd name="T4" fmla="*/ 337 w 922"/>
              <a:gd name="T5" fmla="*/ 225 h 440"/>
              <a:gd name="T6" fmla="*/ 217 w 922"/>
              <a:gd name="T7" fmla="*/ 365 h 440"/>
              <a:gd name="T8" fmla="*/ 101 w 922"/>
              <a:gd name="T9" fmla="*/ 429 h 440"/>
              <a:gd name="T10" fmla="*/ 821 w 922"/>
              <a:gd name="T11" fmla="*/ 429 h 440"/>
              <a:gd name="T12" fmla="*/ 705 w 922"/>
              <a:gd name="T13" fmla="*/ 373 h 440"/>
              <a:gd name="T14" fmla="*/ 541 w 922"/>
              <a:gd name="T15" fmla="*/ 241 h 440"/>
              <a:gd name="T16" fmla="*/ 469 w 922"/>
              <a:gd name="T17" fmla="*/ 89 h 440"/>
              <a:gd name="T18" fmla="*/ 449 w 922"/>
              <a:gd name="T19" fmla="*/ 13 h 440"/>
              <a:gd name="T20" fmla="*/ 417 w 922"/>
              <a:gd name="T21" fmla="*/ 13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2" h="440">
                <a:moveTo>
                  <a:pt x="417" y="13"/>
                </a:moveTo>
                <a:cubicBezTo>
                  <a:pt x="410" y="26"/>
                  <a:pt x="422" y="58"/>
                  <a:pt x="409" y="93"/>
                </a:cubicBezTo>
                <a:cubicBezTo>
                  <a:pt x="396" y="128"/>
                  <a:pt x="369" y="180"/>
                  <a:pt x="337" y="225"/>
                </a:cubicBezTo>
                <a:cubicBezTo>
                  <a:pt x="305" y="270"/>
                  <a:pt x="256" y="331"/>
                  <a:pt x="217" y="365"/>
                </a:cubicBezTo>
                <a:cubicBezTo>
                  <a:pt x="178" y="399"/>
                  <a:pt x="0" y="418"/>
                  <a:pt x="101" y="429"/>
                </a:cubicBezTo>
                <a:cubicBezTo>
                  <a:pt x="202" y="440"/>
                  <a:pt x="720" y="438"/>
                  <a:pt x="821" y="429"/>
                </a:cubicBezTo>
                <a:cubicBezTo>
                  <a:pt x="922" y="420"/>
                  <a:pt x="752" y="404"/>
                  <a:pt x="705" y="373"/>
                </a:cubicBezTo>
                <a:cubicBezTo>
                  <a:pt x="658" y="342"/>
                  <a:pt x="580" y="288"/>
                  <a:pt x="541" y="241"/>
                </a:cubicBezTo>
                <a:cubicBezTo>
                  <a:pt x="502" y="194"/>
                  <a:pt x="484" y="127"/>
                  <a:pt x="469" y="89"/>
                </a:cubicBezTo>
                <a:cubicBezTo>
                  <a:pt x="454" y="51"/>
                  <a:pt x="458" y="26"/>
                  <a:pt x="449" y="13"/>
                </a:cubicBezTo>
                <a:cubicBezTo>
                  <a:pt x="440" y="0"/>
                  <a:pt x="424" y="0"/>
                  <a:pt x="417" y="13"/>
                </a:cubicBezTo>
                <a:close/>
              </a:path>
            </a:pathLst>
          </a:custGeom>
          <a:gradFill rotWithShape="0">
            <a:gsLst>
              <a:gs pos="0">
                <a:srgbClr val="C3FFFF"/>
              </a:gs>
              <a:gs pos="50000">
                <a:srgbClr val="0B24C7">
                  <a:alpha val="80000"/>
                </a:srgbClr>
              </a:gs>
              <a:gs pos="100000">
                <a:srgbClr val="C3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 kern="1200"/>
          </a:p>
        </p:txBody>
      </p:sp>
      <p:grpSp>
        <p:nvGrpSpPr>
          <p:cNvPr id="20" name="Group 8"/>
          <p:cNvGrpSpPr>
            <a:grpSpLocks noChangeAspect="1"/>
          </p:cNvGrpSpPr>
          <p:nvPr/>
        </p:nvGrpSpPr>
        <p:grpSpPr bwMode="auto">
          <a:xfrm>
            <a:off x="2435284" y="3758120"/>
            <a:ext cx="1135705" cy="2757371"/>
            <a:chOff x="1246" y="1086"/>
            <a:chExt cx="846" cy="2054"/>
          </a:xfrm>
        </p:grpSpPr>
        <p:grpSp>
          <p:nvGrpSpPr>
            <p:cNvPr id="21" name="Group 37"/>
            <p:cNvGrpSpPr>
              <a:grpSpLocks/>
            </p:cNvGrpSpPr>
            <p:nvPr/>
          </p:nvGrpSpPr>
          <p:grpSpPr bwMode="auto">
            <a:xfrm>
              <a:off x="1246" y="1086"/>
              <a:ext cx="846" cy="2052"/>
              <a:chOff x="479" y="805"/>
              <a:chExt cx="1099" cy="2656"/>
            </a:xfrm>
          </p:grpSpPr>
          <p:sp>
            <p:nvSpPr>
              <p:cNvPr id="23" name="Freeform 39"/>
              <p:cNvSpPr>
                <a:spLocks/>
              </p:cNvSpPr>
              <p:nvPr/>
            </p:nvSpPr>
            <p:spPr bwMode="auto">
              <a:xfrm>
                <a:off x="938" y="2270"/>
                <a:ext cx="161" cy="1191"/>
              </a:xfrm>
              <a:custGeom>
                <a:avLst/>
                <a:gdLst>
                  <a:gd name="T0" fmla="*/ 161 w 161"/>
                  <a:gd name="T1" fmla="*/ 1186 h 1191"/>
                  <a:gd name="T2" fmla="*/ 36 w 161"/>
                  <a:gd name="T3" fmla="*/ 1186 h 1191"/>
                  <a:gd name="T4" fmla="*/ 42 w 161"/>
                  <a:gd name="T5" fmla="*/ 87 h 1191"/>
                  <a:gd name="T6" fmla="*/ 42 w 161"/>
                  <a:gd name="T7" fmla="*/ 0 h 1191"/>
                  <a:gd name="T8" fmla="*/ 123 w 161"/>
                  <a:gd name="T9" fmla="*/ 0 h 1191"/>
                  <a:gd name="T10" fmla="*/ 123 w 161"/>
                  <a:gd name="T11" fmla="*/ 1191 h 1191"/>
                  <a:gd name="T12" fmla="*/ 36 w 161"/>
                  <a:gd name="T13" fmla="*/ 1181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1191">
                    <a:moveTo>
                      <a:pt x="161" y="1186"/>
                    </a:moveTo>
                    <a:lnTo>
                      <a:pt x="36" y="1186"/>
                    </a:lnTo>
                    <a:lnTo>
                      <a:pt x="42" y="87"/>
                    </a:lnTo>
                    <a:lnTo>
                      <a:pt x="42" y="0"/>
                    </a:lnTo>
                    <a:cubicBezTo>
                      <a:pt x="69" y="0"/>
                      <a:pt x="96" y="0"/>
                      <a:pt x="123" y="0"/>
                    </a:cubicBezTo>
                    <a:lnTo>
                      <a:pt x="123" y="1191"/>
                    </a:lnTo>
                    <a:cubicBezTo>
                      <a:pt x="29" y="1180"/>
                      <a:pt x="0" y="1181"/>
                      <a:pt x="36" y="1181"/>
                    </a:cubicBezTo>
                  </a:path>
                </a:pathLst>
              </a:custGeom>
              <a:gradFill rotWithShape="0">
                <a:gsLst>
                  <a:gs pos="0">
                    <a:srgbClr val="FFB8D1"/>
                  </a:gs>
                  <a:gs pos="50000">
                    <a:srgbClr val="FF112C">
                      <a:alpha val="71001"/>
                    </a:srgbClr>
                  </a:gs>
                  <a:gs pos="100000">
                    <a:srgbClr val="FFB8D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B24C7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600" kern="1200"/>
              </a:p>
            </p:txBody>
          </p:sp>
          <p:sp>
            <p:nvSpPr>
              <p:cNvPr id="24" name="Freeform 40"/>
              <p:cNvSpPr>
                <a:spLocks/>
              </p:cNvSpPr>
              <p:nvPr/>
            </p:nvSpPr>
            <p:spPr bwMode="auto">
              <a:xfrm>
                <a:off x="479" y="805"/>
                <a:ext cx="1099" cy="1497"/>
              </a:xfrm>
              <a:custGeom>
                <a:avLst/>
                <a:gdLst>
                  <a:gd name="T0" fmla="*/ 501 w 1099"/>
                  <a:gd name="T1" fmla="*/ 1470 h 1497"/>
                  <a:gd name="T2" fmla="*/ 452 w 1099"/>
                  <a:gd name="T3" fmla="*/ 1432 h 1497"/>
                  <a:gd name="T4" fmla="*/ 435 w 1099"/>
                  <a:gd name="T5" fmla="*/ 1426 h 1497"/>
                  <a:gd name="T6" fmla="*/ 234 w 1099"/>
                  <a:gd name="T7" fmla="*/ 1399 h 1497"/>
                  <a:gd name="T8" fmla="*/ 98 w 1099"/>
                  <a:gd name="T9" fmla="*/ 1383 h 1497"/>
                  <a:gd name="T10" fmla="*/ 33 w 1099"/>
                  <a:gd name="T11" fmla="*/ 1377 h 1497"/>
                  <a:gd name="T12" fmla="*/ 0 w 1099"/>
                  <a:gd name="T13" fmla="*/ 1339 h 1497"/>
                  <a:gd name="T14" fmla="*/ 11 w 1099"/>
                  <a:gd name="T15" fmla="*/ 0 h 1497"/>
                  <a:gd name="T16" fmla="*/ 1099 w 1099"/>
                  <a:gd name="T17" fmla="*/ 0 h 1497"/>
                  <a:gd name="T18" fmla="*/ 1099 w 1099"/>
                  <a:gd name="T19" fmla="*/ 860 h 1497"/>
                  <a:gd name="T20" fmla="*/ 1088 w 1099"/>
                  <a:gd name="T21" fmla="*/ 1258 h 1497"/>
                  <a:gd name="T22" fmla="*/ 1072 w 1099"/>
                  <a:gd name="T23" fmla="*/ 1339 h 1497"/>
                  <a:gd name="T24" fmla="*/ 1023 w 1099"/>
                  <a:gd name="T25" fmla="*/ 1372 h 1497"/>
                  <a:gd name="T26" fmla="*/ 909 w 1099"/>
                  <a:gd name="T27" fmla="*/ 1383 h 1497"/>
                  <a:gd name="T28" fmla="*/ 740 w 1099"/>
                  <a:gd name="T29" fmla="*/ 1399 h 1497"/>
                  <a:gd name="T30" fmla="*/ 604 w 1099"/>
                  <a:gd name="T31" fmla="*/ 1437 h 1497"/>
                  <a:gd name="T32" fmla="*/ 566 w 1099"/>
                  <a:gd name="T33" fmla="*/ 1465 h 1497"/>
                  <a:gd name="T34" fmla="*/ 550 w 1099"/>
                  <a:gd name="T35" fmla="*/ 1497 h 1497"/>
                  <a:gd name="T36" fmla="*/ 501 w 1099"/>
                  <a:gd name="T37" fmla="*/ 1470 h 1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9" h="1497">
                    <a:moveTo>
                      <a:pt x="501" y="1470"/>
                    </a:moveTo>
                    <a:cubicBezTo>
                      <a:pt x="484" y="1457"/>
                      <a:pt x="469" y="1443"/>
                      <a:pt x="452" y="1432"/>
                    </a:cubicBezTo>
                    <a:cubicBezTo>
                      <a:pt x="447" y="1428"/>
                      <a:pt x="435" y="1426"/>
                      <a:pt x="435" y="1426"/>
                    </a:cubicBezTo>
                    <a:lnTo>
                      <a:pt x="234" y="1399"/>
                    </a:lnTo>
                    <a:lnTo>
                      <a:pt x="98" y="1383"/>
                    </a:lnTo>
                    <a:lnTo>
                      <a:pt x="33" y="1377"/>
                    </a:lnTo>
                    <a:lnTo>
                      <a:pt x="0" y="1339"/>
                    </a:lnTo>
                    <a:lnTo>
                      <a:pt x="11" y="0"/>
                    </a:lnTo>
                    <a:lnTo>
                      <a:pt x="1099" y="0"/>
                    </a:lnTo>
                    <a:lnTo>
                      <a:pt x="1099" y="860"/>
                    </a:lnTo>
                    <a:lnTo>
                      <a:pt x="1088" y="1258"/>
                    </a:lnTo>
                    <a:lnTo>
                      <a:pt x="1072" y="1339"/>
                    </a:lnTo>
                    <a:lnTo>
                      <a:pt x="1023" y="1372"/>
                    </a:lnTo>
                    <a:lnTo>
                      <a:pt x="909" y="1383"/>
                    </a:lnTo>
                    <a:lnTo>
                      <a:pt x="740" y="1399"/>
                    </a:lnTo>
                    <a:lnTo>
                      <a:pt x="604" y="1437"/>
                    </a:lnTo>
                    <a:lnTo>
                      <a:pt x="566" y="1465"/>
                    </a:lnTo>
                    <a:lnTo>
                      <a:pt x="550" y="1497"/>
                    </a:lnTo>
                    <a:cubicBezTo>
                      <a:pt x="533" y="1488"/>
                      <a:pt x="501" y="1470"/>
                      <a:pt x="501" y="147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B8D1"/>
                  </a:gs>
                  <a:gs pos="50000">
                    <a:srgbClr val="FF112C">
                      <a:alpha val="71001"/>
                    </a:srgbClr>
                  </a:gs>
                  <a:gs pos="100000">
                    <a:srgbClr val="FFB8D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600" kern="1200"/>
              </a:p>
            </p:txBody>
          </p:sp>
        </p:grp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1256" y="2206"/>
              <a:ext cx="807" cy="934"/>
            </a:xfrm>
            <a:custGeom>
              <a:avLst/>
              <a:gdLst>
                <a:gd name="T0" fmla="*/ 96 w 1045"/>
                <a:gd name="T1" fmla="*/ 4 h 1209"/>
                <a:gd name="T2" fmla="*/ 207 w 1045"/>
                <a:gd name="T3" fmla="*/ 1 h 1209"/>
                <a:gd name="T4" fmla="*/ 348 w 1045"/>
                <a:gd name="T5" fmla="*/ 12 h 1209"/>
                <a:gd name="T6" fmla="*/ 441 w 1045"/>
                <a:gd name="T7" fmla="*/ 50 h 1209"/>
                <a:gd name="T8" fmla="*/ 506 w 1045"/>
                <a:gd name="T9" fmla="*/ 115 h 1209"/>
                <a:gd name="T10" fmla="*/ 577 w 1045"/>
                <a:gd name="T11" fmla="*/ 72 h 1209"/>
                <a:gd name="T12" fmla="*/ 680 w 1045"/>
                <a:gd name="T13" fmla="*/ 7 h 1209"/>
                <a:gd name="T14" fmla="*/ 783 w 1045"/>
                <a:gd name="T15" fmla="*/ 1 h 1209"/>
                <a:gd name="T16" fmla="*/ 903 w 1045"/>
                <a:gd name="T17" fmla="*/ 1 h 1209"/>
                <a:gd name="T18" fmla="*/ 985 w 1045"/>
                <a:gd name="T19" fmla="*/ 12 h 1209"/>
                <a:gd name="T20" fmla="*/ 1017 w 1045"/>
                <a:gd name="T21" fmla="*/ 34 h 1209"/>
                <a:gd name="T22" fmla="*/ 870 w 1045"/>
                <a:gd name="T23" fmla="*/ 23 h 1209"/>
                <a:gd name="T24" fmla="*/ 870 w 1045"/>
                <a:gd name="T25" fmla="*/ 77 h 1209"/>
                <a:gd name="T26" fmla="*/ 1045 w 1045"/>
                <a:gd name="T27" fmla="*/ 83 h 1209"/>
                <a:gd name="T28" fmla="*/ 1039 w 1045"/>
                <a:gd name="T29" fmla="*/ 1204 h 1209"/>
                <a:gd name="T30" fmla="*/ 5 w 1045"/>
                <a:gd name="T31" fmla="*/ 1209 h 1209"/>
                <a:gd name="T32" fmla="*/ 0 w 1045"/>
                <a:gd name="T33" fmla="*/ 88 h 1209"/>
                <a:gd name="T34" fmla="*/ 152 w 1045"/>
                <a:gd name="T35" fmla="*/ 88 h 1209"/>
                <a:gd name="T36" fmla="*/ 158 w 1045"/>
                <a:gd name="T37" fmla="*/ 34 h 1209"/>
                <a:gd name="T38" fmla="*/ 49 w 1045"/>
                <a:gd name="T39" fmla="*/ 23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5" h="1209">
                  <a:moveTo>
                    <a:pt x="96" y="4"/>
                  </a:moveTo>
                  <a:cubicBezTo>
                    <a:pt x="202" y="0"/>
                    <a:pt x="165" y="1"/>
                    <a:pt x="207" y="1"/>
                  </a:cubicBezTo>
                  <a:cubicBezTo>
                    <a:pt x="344" y="12"/>
                    <a:pt x="297" y="12"/>
                    <a:pt x="348" y="12"/>
                  </a:cubicBezTo>
                  <a:lnTo>
                    <a:pt x="441" y="50"/>
                  </a:lnTo>
                  <a:lnTo>
                    <a:pt x="506" y="115"/>
                  </a:lnTo>
                  <a:cubicBezTo>
                    <a:pt x="578" y="76"/>
                    <a:pt x="577" y="103"/>
                    <a:pt x="577" y="72"/>
                  </a:cubicBezTo>
                  <a:lnTo>
                    <a:pt x="680" y="7"/>
                  </a:lnTo>
                  <a:lnTo>
                    <a:pt x="783" y="1"/>
                  </a:lnTo>
                  <a:cubicBezTo>
                    <a:pt x="823" y="1"/>
                    <a:pt x="863" y="1"/>
                    <a:pt x="903" y="1"/>
                  </a:cubicBezTo>
                  <a:lnTo>
                    <a:pt x="985" y="12"/>
                  </a:lnTo>
                  <a:lnTo>
                    <a:pt x="1017" y="34"/>
                  </a:lnTo>
                  <a:lnTo>
                    <a:pt x="870" y="23"/>
                  </a:lnTo>
                  <a:lnTo>
                    <a:pt x="870" y="77"/>
                  </a:lnTo>
                  <a:lnTo>
                    <a:pt x="1045" y="83"/>
                  </a:lnTo>
                  <a:lnTo>
                    <a:pt x="1039" y="1204"/>
                  </a:lnTo>
                  <a:lnTo>
                    <a:pt x="5" y="1209"/>
                  </a:lnTo>
                  <a:lnTo>
                    <a:pt x="0" y="88"/>
                  </a:lnTo>
                  <a:lnTo>
                    <a:pt x="152" y="88"/>
                  </a:lnTo>
                  <a:lnTo>
                    <a:pt x="158" y="34"/>
                  </a:lnTo>
                  <a:lnTo>
                    <a:pt x="49" y="23"/>
                  </a:lnTo>
                </a:path>
              </a:pathLst>
            </a:custGeom>
            <a:gradFill rotWithShape="0">
              <a:gsLst>
                <a:gs pos="0">
                  <a:srgbClr val="FFB8D1"/>
                </a:gs>
                <a:gs pos="50000">
                  <a:srgbClr val="FF112C">
                    <a:alpha val="61000"/>
                  </a:srgbClr>
                </a:gs>
                <a:gs pos="100000">
                  <a:srgbClr val="FFB8D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kern="1200"/>
            </a:p>
          </p:txBody>
        </p:sp>
      </p:grpSp>
      <p:sp>
        <p:nvSpPr>
          <p:cNvPr id="25" name="Freeform 9"/>
          <p:cNvSpPr>
            <a:spLocks noChangeAspect="1"/>
          </p:cNvSpPr>
          <p:nvPr/>
        </p:nvSpPr>
        <p:spPr bwMode="auto">
          <a:xfrm>
            <a:off x="1701127" y="5269463"/>
            <a:ext cx="322186" cy="1244442"/>
          </a:xfrm>
          <a:custGeom>
            <a:avLst/>
            <a:gdLst>
              <a:gd name="T0" fmla="*/ 417 w 922"/>
              <a:gd name="T1" fmla="*/ 13 h 440"/>
              <a:gd name="T2" fmla="*/ 409 w 922"/>
              <a:gd name="T3" fmla="*/ 93 h 440"/>
              <a:gd name="T4" fmla="*/ 337 w 922"/>
              <a:gd name="T5" fmla="*/ 225 h 440"/>
              <a:gd name="T6" fmla="*/ 217 w 922"/>
              <a:gd name="T7" fmla="*/ 365 h 440"/>
              <a:gd name="T8" fmla="*/ 101 w 922"/>
              <a:gd name="T9" fmla="*/ 429 h 440"/>
              <a:gd name="T10" fmla="*/ 821 w 922"/>
              <a:gd name="T11" fmla="*/ 429 h 440"/>
              <a:gd name="T12" fmla="*/ 705 w 922"/>
              <a:gd name="T13" fmla="*/ 373 h 440"/>
              <a:gd name="T14" fmla="*/ 541 w 922"/>
              <a:gd name="T15" fmla="*/ 241 h 440"/>
              <a:gd name="T16" fmla="*/ 469 w 922"/>
              <a:gd name="T17" fmla="*/ 89 h 440"/>
              <a:gd name="T18" fmla="*/ 449 w 922"/>
              <a:gd name="T19" fmla="*/ 13 h 440"/>
              <a:gd name="T20" fmla="*/ 417 w 922"/>
              <a:gd name="T21" fmla="*/ 13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2" h="440">
                <a:moveTo>
                  <a:pt x="417" y="13"/>
                </a:moveTo>
                <a:cubicBezTo>
                  <a:pt x="410" y="26"/>
                  <a:pt x="422" y="58"/>
                  <a:pt x="409" y="93"/>
                </a:cubicBezTo>
                <a:cubicBezTo>
                  <a:pt x="396" y="128"/>
                  <a:pt x="369" y="180"/>
                  <a:pt x="337" y="225"/>
                </a:cubicBezTo>
                <a:cubicBezTo>
                  <a:pt x="305" y="270"/>
                  <a:pt x="256" y="331"/>
                  <a:pt x="217" y="365"/>
                </a:cubicBezTo>
                <a:cubicBezTo>
                  <a:pt x="178" y="399"/>
                  <a:pt x="0" y="418"/>
                  <a:pt x="101" y="429"/>
                </a:cubicBezTo>
                <a:cubicBezTo>
                  <a:pt x="202" y="440"/>
                  <a:pt x="720" y="438"/>
                  <a:pt x="821" y="429"/>
                </a:cubicBezTo>
                <a:cubicBezTo>
                  <a:pt x="922" y="420"/>
                  <a:pt x="752" y="404"/>
                  <a:pt x="705" y="373"/>
                </a:cubicBezTo>
                <a:cubicBezTo>
                  <a:pt x="658" y="342"/>
                  <a:pt x="580" y="288"/>
                  <a:pt x="541" y="241"/>
                </a:cubicBezTo>
                <a:cubicBezTo>
                  <a:pt x="502" y="194"/>
                  <a:pt x="484" y="127"/>
                  <a:pt x="469" y="89"/>
                </a:cubicBezTo>
                <a:cubicBezTo>
                  <a:pt x="454" y="51"/>
                  <a:pt x="458" y="26"/>
                  <a:pt x="449" y="13"/>
                </a:cubicBezTo>
                <a:cubicBezTo>
                  <a:pt x="440" y="0"/>
                  <a:pt x="424" y="0"/>
                  <a:pt x="417" y="13"/>
                </a:cubicBezTo>
                <a:close/>
              </a:path>
            </a:pathLst>
          </a:custGeom>
          <a:gradFill rotWithShape="0">
            <a:gsLst>
              <a:gs pos="0">
                <a:srgbClr val="C3FFFF"/>
              </a:gs>
              <a:gs pos="50000">
                <a:srgbClr val="0B24C7">
                  <a:alpha val="80000"/>
                </a:srgbClr>
              </a:gs>
              <a:gs pos="100000">
                <a:srgbClr val="C3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 kern="1200"/>
          </a:p>
        </p:txBody>
      </p:sp>
      <p:grpSp>
        <p:nvGrpSpPr>
          <p:cNvPr id="26" name="Group 10"/>
          <p:cNvGrpSpPr>
            <a:grpSpLocks noChangeAspect="1"/>
          </p:cNvGrpSpPr>
          <p:nvPr/>
        </p:nvGrpSpPr>
        <p:grpSpPr bwMode="auto">
          <a:xfrm>
            <a:off x="1171107" y="3768158"/>
            <a:ext cx="1383918" cy="2807042"/>
            <a:chOff x="416" y="1098"/>
            <a:chExt cx="928" cy="2091"/>
          </a:xfrm>
        </p:grpSpPr>
        <p:sp>
          <p:nvSpPr>
            <p:cNvPr id="27" name="Freeform 35"/>
            <p:cNvSpPr>
              <a:spLocks/>
            </p:cNvSpPr>
            <p:nvPr/>
          </p:nvSpPr>
          <p:spPr bwMode="auto">
            <a:xfrm>
              <a:off x="416" y="1098"/>
              <a:ext cx="928" cy="1155"/>
            </a:xfrm>
            <a:custGeom>
              <a:avLst/>
              <a:gdLst>
                <a:gd name="T0" fmla="*/ 501 w 1099"/>
                <a:gd name="T1" fmla="*/ 1470 h 1497"/>
                <a:gd name="T2" fmla="*/ 452 w 1099"/>
                <a:gd name="T3" fmla="*/ 1432 h 1497"/>
                <a:gd name="T4" fmla="*/ 435 w 1099"/>
                <a:gd name="T5" fmla="*/ 1426 h 1497"/>
                <a:gd name="T6" fmla="*/ 234 w 1099"/>
                <a:gd name="T7" fmla="*/ 1399 h 1497"/>
                <a:gd name="T8" fmla="*/ 98 w 1099"/>
                <a:gd name="T9" fmla="*/ 1383 h 1497"/>
                <a:gd name="T10" fmla="*/ 33 w 1099"/>
                <a:gd name="T11" fmla="*/ 1377 h 1497"/>
                <a:gd name="T12" fmla="*/ 0 w 1099"/>
                <a:gd name="T13" fmla="*/ 1339 h 1497"/>
                <a:gd name="T14" fmla="*/ 11 w 1099"/>
                <a:gd name="T15" fmla="*/ 0 h 1497"/>
                <a:gd name="T16" fmla="*/ 1099 w 1099"/>
                <a:gd name="T17" fmla="*/ 0 h 1497"/>
                <a:gd name="T18" fmla="*/ 1099 w 1099"/>
                <a:gd name="T19" fmla="*/ 860 h 1497"/>
                <a:gd name="T20" fmla="*/ 1088 w 1099"/>
                <a:gd name="T21" fmla="*/ 1258 h 1497"/>
                <a:gd name="T22" fmla="*/ 1072 w 1099"/>
                <a:gd name="T23" fmla="*/ 1339 h 1497"/>
                <a:gd name="T24" fmla="*/ 1023 w 1099"/>
                <a:gd name="T25" fmla="*/ 1372 h 1497"/>
                <a:gd name="T26" fmla="*/ 909 w 1099"/>
                <a:gd name="T27" fmla="*/ 1383 h 1497"/>
                <a:gd name="T28" fmla="*/ 740 w 1099"/>
                <a:gd name="T29" fmla="*/ 1399 h 1497"/>
                <a:gd name="T30" fmla="*/ 604 w 1099"/>
                <a:gd name="T31" fmla="*/ 1437 h 1497"/>
                <a:gd name="T32" fmla="*/ 566 w 1099"/>
                <a:gd name="T33" fmla="*/ 1465 h 1497"/>
                <a:gd name="T34" fmla="*/ 550 w 1099"/>
                <a:gd name="T35" fmla="*/ 1497 h 1497"/>
                <a:gd name="T36" fmla="*/ 501 w 1099"/>
                <a:gd name="T37" fmla="*/ 1470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9" h="1497">
                  <a:moveTo>
                    <a:pt x="501" y="1470"/>
                  </a:moveTo>
                  <a:cubicBezTo>
                    <a:pt x="484" y="1457"/>
                    <a:pt x="469" y="1443"/>
                    <a:pt x="452" y="1432"/>
                  </a:cubicBezTo>
                  <a:cubicBezTo>
                    <a:pt x="447" y="1428"/>
                    <a:pt x="435" y="1426"/>
                    <a:pt x="435" y="1426"/>
                  </a:cubicBezTo>
                  <a:lnTo>
                    <a:pt x="234" y="1399"/>
                  </a:lnTo>
                  <a:lnTo>
                    <a:pt x="98" y="1383"/>
                  </a:lnTo>
                  <a:lnTo>
                    <a:pt x="33" y="1377"/>
                  </a:lnTo>
                  <a:lnTo>
                    <a:pt x="0" y="1339"/>
                  </a:lnTo>
                  <a:lnTo>
                    <a:pt x="11" y="0"/>
                  </a:lnTo>
                  <a:lnTo>
                    <a:pt x="1099" y="0"/>
                  </a:lnTo>
                  <a:lnTo>
                    <a:pt x="1099" y="860"/>
                  </a:lnTo>
                  <a:lnTo>
                    <a:pt x="1088" y="1258"/>
                  </a:lnTo>
                  <a:lnTo>
                    <a:pt x="1072" y="1339"/>
                  </a:lnTo>
                  <a:lnTo>
                    <a:pt x="1023" y="1372"/>
                  </a:lnTo>
                  <a:lnTo>
                    <a:pt x="909" y="1383"/>
                  </a:lnTo>
                  <a:lnTo>
                    <a:pt x="740" y="1399"/>
                  </a:lnTo>
                  <a:lnTo>
                    <a:pt x="604" y="1437"/>
                  </a:lnTo>
                  <a:lnTo>
                    <a:pt x="566" y="1465"/>
                  </a:lnTo>
                  <a:lnTo>
                    <a:pt x="550" y="1497"/>
                  </a:lnTo>
                  <a:cubicBezTo>
                    <a:pt x="533" y="1488"/>
                    <a:pt x="501" y="1470"/>
                    <a:pt x="501" y="147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B8D1"/>
                </a:gs>
                <a:gs pos="50000">
                  <a:srgbClr val="FF112C">
                    <a:alpha val="81000"/>
                  </a:srgbClr>
                </a:gs>
                <a:gs pos="100000">
                  <a:srgbClr val="FFB8D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kern="1200"/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465" y="2169"/>
              <a:ext cx="792" cy="1020"/>
            </a:xfrm>
            <a:custGeom>
              <a:avLst/>
              <a:gdLst>
                <a:gd name="T0" fmla="*/ 0 w 792"/>
                <a:gd name="T1" fmla="*/ 47 h 1020"/>
                <a:gd name="T2" fmla="*/ 76 w 792"/>
                <a:gd name="T3" fmla="*/ 15 h 1020"/>
                <a:gd name="T4" fmla="*/ 188 w 792"/>
                <a:gd name="T5" fmla="*/ 15 h 1020"/>
                <a:gd name="T6" fmla="*/ 308 w 792"/>
                <a:gd name="T7" fmla="*/ 35 h 1020"/>
                <a:gd name="T8" fmla="*/ 368 w 792"/>
                <a:gd name="T9" fmla="*/ 55 h 1020"/>
                <a:gd name="T10" fmla="*/ 400 w 792"/>
                <a:gd name="T11" fmla="*/ 131 h 1020"/>
                <a:gd name="T12" fmla="*/ 436 w 792"/>
                <a:gd name="T13" fmla="*/ 79 h 1020"/>
                <a:gd name="T14" fmla="*/ 532 w 792"/>
                <a:gd name="T15" fmla="*/ 35 h 1020"/>
                <a:gd name="T16" fmla="*/ 648 w 792"/>
                <a:gd name="T17" fmla="*/ 23 h 1020"/>
                <a:gd name="T18" fmla="*/ 752 w 792"/>
                <a:gd name="T19" fmla="*/ 39 h 1020"/>
                <a:gd name="T20" fmla="*/ 792 w 792"/>
                <a:gd name="T21" fmla="*/ 51 h 1020"/>
                <a:gd name="T22" fmla="*/ 692 w 792"/>
                <a:gd name="T23" fmla="*/ 51 h 1020"/>
                <a:gd name="T24" fmla="*/ 688 w 792"/>
                <a:gd name="T25" fmla="*/ 83 h 1020"/>
                <a:gd name="T26" fmla="*/ 596 w 792"/>
                <a:gd name="T27" fmla="*/ 83 h 1020"/>
                <a:gd name="T28" fmla="*/ 512 w 792"/>
                <a:gd name="T29" fmla="*/ 111 h 1020"/>
                <a:gd name="T30" fmla="*/ 492 w 792"/>
                <a:gd name="T31" fmla="*/ 183 h 1020"/>
                <a:gd name="T32" fmla="*/ 500 w 792"/>
                <a:gd name="T33" fmla="*/ 951 h 1020"/>
                <a:gd name="T34" fmla="*/ 304 w 792"/>
                <a:gd name="T35" fmla="*/ 951 h 1020"/>
                <a:gd name="T36" fmla="*/ 328 w 792"/>
                <a:gd name="T37" fmla="*/ 163 h 1020"/>
                <a:gd name="T38" fmla="*/ 300 w 792"/>
                <a:gd name="T39" fmla="*/ 87 h 1020"/>
                <a:gd name="T40" fmla="*/ 228 w 792"/>
                <a:gd name="T41" fmla="*/ 79 h 1020"/>
                <a:gd name="T42" fmla="*/ 164 w 792"/>
                <a:gd name="T43" fmla="*/ 79 h 1020"/>
                <a:gd name="T44" fmla="*/ 104 w 792"/>
                <a:gd name="T45" fmla="*/ 75 h 1020"/>
                <a:gd name="T46" fmla="*/ 0 w 792"/>
                <a:gd name="T47" fmla="*/ 47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2" h="1020">
                  <a:moveTo>
                    <a:pt x="0" y="47"/>
                  </a:moveTo>
                  <a:cubicBezTo>
                    <a:pt x="70" y="13"/>
                    <a:pt x="42" y="15"/>
                    <a:pt x="76" y="15"/>
                  </a:cubicBezTo>
                  <a:cubicBezTo>
                    <a:pt x="113" y="15"/>
                    <a:pt x="150" y="15"/>
                    <a:pt x="188" y="15"/>
                  </a:cubicBezTo>
                  <a:cubicBezTo>
                    <a:pt x="303" y="27"/>
                    <a:pt x="273" y="0"/>
                    <a:pt x="308" y="35"/>
                  </a:cubicBezTo>
                  <a:lnTo>
                    <a:pt x="368" y="55"/>
                  </a:lnTo>
                  <a:lnTo>
                    <a:pt x="400" y="131"/>
                  </a:lnTo>
                  <a:lnTo>
                    <a:pt x="436" y="79"/>
                  </a:lnTo>
                  <a:lnTo>
                    <a:pt x="532" y="35"/>
                  </a:lnTo>
                  <a:lnTo>
                    <a:pt x="648" y="23"/>
                  </a:lnTo>
                  <a:lnTo>
                    <a:pt x="752" y="39"/>
                  </a:lnTo>
                  <a:lnTo>
                    <a:pt x="792" y="51"/>
                  </a:lnTo>
                  <a:lnTo>
                    <a:pt x="692" y="51"/>
                  </a:lnTo>
                  <a:lnTo>
                    <a:pt x="688" y="83"/>
                  </a:lnTo>
                  <a:lnTo>
                    <a:pt x="596" y="83"/>
                  </a:lnTo>
                  <a:lnTo>
                    <a:pt x="512" y="111"/>
                  </a:lnTo>
                  <a:lnTo>
                    <a:pt x="492" y="183"/>
                  </a:lnTo>
                  <a:lnTo>
                    <a:pt x="500" y="951"/>
                  </a:lnTo>
                  <a:cubicBezTo>
                    <a:pt x="302" y="955"/>
                    <a:pt x="304" y="1020"/>
                    <a:pt x="304" y="951"/>
                  </a:cubicBezTo>
                  <a:lnTo>
                    <a:pt x="328" y="163"/>
                  </a:lnTo>
                  <a:lnTo>
                    <a:pt x="300" y="87"/>
                  </a:lnTo>
                  <a:lnTo>
                    <a:pt x="228" y="79"/>
                  </a:lnTo>
                  <a:lnTo>
                    <a:pt x="164" y="79"/>
                  </a:lnTo>
                  <a:lnTo>
                    <a:pt x="104" y="75"/>
                  </a:lnTo>
                  <a:lnTo>
                    <a:pt x="0" y="47"/>
                  </a:lnTo>
                  <a:close/>
                </a:path>
              </a:pathLst>
            </a:custGeom>
            <a:gradFill rotWithShape="0">
              <a:gsLst>
                <a:gs pos="0">
                  <a:srgbClr val="FFB8D1"/>
                </a:gs>
                <a:gs pos="50000">
                  <a:srgbClr val="FF112C">
                    <a:alpha val="62000"/>
                  </a:srgbClr>
                </a:gs>
                <a:gs pos="100000">
                  <a:srgbClr val="FFB8D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B24C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kern="1200"/>
            </a:p>
          </p:txBody>
        </p:sp>
      </p:grpSp>
      <p:sp>
        <p:nvSpPr>
          <p:cNvPr id="29" name="Text Box 25"/>
          <p:cNvSpPr txBox="1">
            <a:spLocks noChangeAspect="1" noChangeArrowheads="1"/>
          </p:cNvSpPr>
          <p:nvPr/>
        </p:nvSpPr>
        <p:spPr bwMode="auto">
          <a:xfrm>
            <a:off x="3726592" y="4019893"/>
            <a:ext cx="5128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1" kern="1200" dirty="0">
                <a:latin typeface="Bell MT" panose="02020503060305020303" pitchFamily="18" charset="0"/>
              </a:rPr>
              <a:t>E</a:t>
            </a:r>
            <a:r>
              <a:rPr lang="en-US" sz="1600" b="1" kern="1200" baseline="-25000" dirty="0">
                <a:latin typeface="Bell MT" panose="02020503060305020303" pitchFamily="18" charset="0"/>
              </a:rPr>
              <a:t>D</a:t>
            </a:r>
            <a:endParaRPr lang="en-US" sz="1600" b="1" kern="1200" dirty="0">
              <a:latin typeface="Bell MT" panose="02020503060305020303" pitchFamily="18" charset="0"/>
            </a:endParaRPr>
          </a:p>
        </p:txBody>
      </p:sp>
      <p:sp>
        <p:nvSpPr>
          <p:cNvPr id="30" name="Text Box 26"/>
          <p:cNvSpPr txBox="1">
            <a:spLocks noChangeAspect="1" noChangeArrowheads="1"/>
          </p:cNvSpPr>
          <p:nvPr/>
        </p:nvSpPr>
        <p:spPr bwMode="auto">
          <a:xfrm>
            <a:off x="3756160" y="5693933"/>
            <a:ext cx="6020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1" kern="1200" dirty="0">
                <a:latin typeface="Bell MT" panose="02020503060305020303" pitchFamily="18" charset="0"/>
              </a:rPr>
              <a:t>E</a:t>
            </a:r>
            <a:r>
              <a:rPr lang="en-US" sz="1600" b="1" kern="1200" baseline="-25000" dirty="0">
                <a:latin typeface="Bell MT" panose="02020503060305020303" pitchFamily="18" charset="0"/>
              </a:rPr>
              <a:t>A</a:t>
            </a:r>
            <a:endParaRPr lang="en-US" sz="1600" b="1" kern="1200" dirty="0">
              <a:latin typeface="Bell MT" panose="02020503060305020303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367539" y="6422800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400" b="1" dirty="0">
                <a:solidFill>
                  <a:srgbClr val="0000FF"/>
                </a:solidFill>
                <a:latin typeface="Bell MT" panose="02020503060305020303" pitchFamily="18" charset="0"/>
              </a:rPr>
              <a:t>S2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5688420" y="4687584"/>
                <a:ext cx="1616148" cy="584199"/>
              </a:xfrm>
              <a:prstGeom prst="rect">
                <a:avLst/>
              </a:prstGeom>
              <a:noFill/>
              <a:ln>
                <a:solidFill>
                  <a:srgbClr val="E6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altLang="fr-FR" sz="2000" b="0" i="0" kern="0" smtClean="0">
                        <a:solidFill>
                          <a:srgbClr val="000099"/>
                        </a:solidFill>
                        <a:latin typeface="Cambria Math"/>
                      </a:rPr>
                      <m:t>FR</m:t>
                    </m:r>
                    <m:r>
                      <a:rPr lang="fr-FR" altLang="fr-FR" sz="2000" b="0" i="0" kern="0" smtClean="0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CA" altLang="fr-FR" sz="2000" i="1" kern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altLang="fr-FR" sz="2000" i="1" kern="0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altLang="fr-FR" sz="2000" b="0" i="0" kern="0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altLang="fr-FR" sz="2000" b="0" i="0" kern="0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D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altLang="fr-FR" sz="2000" i="1" kern="0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altLang="fr-FR" sz="2000" b="0" i="0" kern="0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altLang="fr-FR" sz="2000" b="0" i="0" kern="0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A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altLang="fr-FR" sz="2000" kern="0" dirty="0">
                    <a:solidFill>
                      <a:srgbClr val="000099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altLang="fr-FR" sz="2000" i="0" kern="0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CA" altLang="fr-FR" sz="2000" i="1" ker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altLang="fr-FR" sz="2000" i="1" ker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altLang="fr-FR" sz="2000" b="0" i="0" kern="0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fr-FR" altLang="fr-FR" sz="2000" b="0" i="0" kern="0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altLang="fr-FR" sz="2000" i="1" ker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altLang="fr-FR" sz="2000" b="0" i="0" kern="0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fr-FR" altLang="fr-FR" sz="2000" b="0" i="0" kern="0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fr-FR" sz="2000" dirty="0">
                  <a:solidFill>
                    <a:srgbClr val="000099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420" y="4687584"/>
                <a:ext cx="1616148" cy="5841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E6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50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442928" y="748015"/>
                <a:ext cx="8429625" cy="4525734"/>
              </a:xfrm>
            </p:spPr>
            <p:txBody>
              <a:bodyPr/>
              <a:lstStyle/>
              <a:p>
                <a:r>
                  <a:rPr lang="fr-FR" b="0" dirty="0" smtClean="0"/>
                  <a:t>The ion </a:t>
                </a:r>
                <a:r>
                  <a:rPr lang="fr-FR" b="0" dirty="0" err="1" smtClean="0"/>
                  <a:t>backflow</a:t>
                </a:r>
                <a:r>
                  <a:rPr lang="fr-FR" b="0" dirty="0" smtClean="0"/>
                  <a:t> fraction </a:t>
                </a:r>
                <a:r>
                  <a:rPr lang="fr-FR" dirty="0" err="1"/>
                  <a:t>i</a:t>
                </a:r>
                <a:r>
                  <a:rPr lang="fr-FR" dirty="0" err="1" smtClean="0"/>
                  <a:t>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given</a:t>
                </a:r>
                <a:r>
                  <a:rPr lang="fr-FR" dirty="0" smtClean="0"/>
                  <a:t> by:</a:t>
                </a:r>
              </a:p>
              <a:p>
                <a:pPr marL="0" indent="0">
                  <a:buNone/>
                </a:pPr>
                <a:endParaRPr lang="fr-FR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fr-FR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IBF</m:t>
                      </m:r>
                      <m:r>
                        <a:rPr lang="fr-FR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i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/>
                                </a:rPr>
                                <m:t>drift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i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/>
                                </a:rPr>
                                <m:t>mesh</m:t>
                              </m:r>
                            </m:sub>
                          </m:sSub>
                        </m:den>
                      </m:f>
                      <m:r>
                        <a:rPr lang="fr-F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a:rPr lang="fr-FR" b="0" i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a:rPr lang="fr-FR" b="0" i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pPr>
                  <a:spcBef>
                    <a:spcPct val="50000"/>
                  </a:spcBef>
                </a:pPr>
                <a:r>
                  <a:rPr lang="en-CA" altLang="fr-FR" dirty="0" smtClean="0"/>
                  <a:t>Determination of the </a:t>
                </a:r>
                <a:r>
                  <a:rPr lang="en-CA" altLang="fr-FR" dirty="0"/>
                  <a:t>primary ionisation from the drift current at low </a:t>
                </a:r>
                <a:r>
                  <a:rPr lang="en-CA" altLang="fr-FR" dirty="0" err="1"/>
                  <a:t>V</a:t>
                </a:r>
                <a:r>
                  <a:rPr lang="en-CA" altLang="fr-FR" baseline="-25000" dirty="0" err="1"/>
                  <a:t>mesh</a:t>
                </a:r>
                <a:r>
                  <a:rPr lang="en-CA" altLang="fr-FR" dirty="0"/>
                  <a:t>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CA" altLang="fr-FR" dirty="0" smtClean="0"/>
                  <a:t>Using equation (1) &amp; (2) G is eliminated </a:t>
                </a:r>
                <a:r>
                  <a:rPr lang="en-CA" altLang="fr-FR" dirty="0" smtClean="0">
                    <a:sym typeface="Wingdings" panose="05000000000000000000" pitchFamily="2" charset="2"/>
                  </a:rPr>
                  <a:t></a:t>
                </a:r>
                <a:r>
                  <a:rPr lang="en-CA" altLang="fr-FR" dirty="0" smtClean="0"/>
                  <a:t> IBF</a:t>
                </a:r>
                <a:endParaRPr lang="en-CA" altLang="fr-FR" dirty="0"/>
              </a:p>
              <a:p>
                <a:pPr>
                  <a:spcBef>
                    <a:spcPct val="50000"/>
                  </a:spcBef>
                </a:pPr>
                <a:endParaRPr lang="en-CA" alt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928" y="748015"/>
                <a:ext cx="8429625" cy="4525734"/>
              </a:xfrm>
              <a:blipFill rotWithShape="1">
                <a:blip r:embed="rId2"/>
                <a:stretch>
                  <a:fillRect l="-651" t="-674" b="-18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47F4A3C-2A8A-4CF3-B012-5CFD63464F3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</a:t>
            </a:r>
            <a:r>
              <a:rPr lang="en-US" baseline="30000" smtClean="0"/>
              <a:t>rd</a:t>
            </a:r>
            <a:r>
              <a:rPr lang="en-US" smtClean="0"/>
              <a:t>,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Back Flow with Micromegas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Ion </a:t>
            </a:r>
            <a:r>
              <a:rPr lang="fr-FR" dirty="0" err="1" smtClean="0"/>
              <a:t>Backflow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Micromegas</a:t>
            </a:r>
            <a:r>
              <a:rPr lang="fr-FR" dirty="0" smtClean="0"/>
              <a:t>: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Principle</a:t>
            </a:r>
            <a:endParaRPr lang="fr-FR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176729" y="3256265"/>
            <a:ext cx="97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000" smtClean="0">
                <a:solidFill>
                  <a:srgbClr val="000099"/>
                </a:solidFill>
                <a:latin typeface="Bell MT" panose="02020503060305020303" pitchFamily="18" charset="0"/>
              </a:rPr>
              <a:t>V</a:t>
            </a:r>
            <a:r>
              <a:rPr lang="fr-FR" altLang="fr-FR" sz="2000" baseline="-25000" smtClean="0">
                <a:solidFill>
                  <a:srgbClr val="000099"/>
                </a:solidFill>
                <a:latin typeface="Bell MT" panose="02020503060305020303" pitchFamily="18" charset="0"/>
              </a:rPr>
              <a:t>mesh</a:t>
            </a:r>
            <a:endParaRPr lang="fr-FR" altLang="fr-FR" sz="2000" smtClean="0">
              <a:solidFill>
                <a:srgbClr val="000099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329129" y="1478265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000" smtClean="0">
                <a:solidFill>
                  <a:srgbClr val="000099"/>
                </a:solidFill>
                <a:latin typeface="Bell MT" panose="02020503060305020303" pitchFamily="18" charset="0"/>
              </a:rPr>
              <a:t>V</a:t>
            </a:r>
            <a:r>
              <a:rPr lang="fr-FR" altLang="fr-FR" sz="2000" baseline="-25000" smtClean="0">
                <a:solidFill>
                  <a:srgbClr val="000099"/>
                </a:solidFill>
                <a:latin typeface="Bell MT" panose="02020503060305020303" pitchFamily="18" charset="0"/>
              </a:rPr>
              <a:t>drift</a:t>
            </a:r>
            <a:endParaRPr lang="fr-FR" altLang="fr-FR" sz="2000" smtClean="0">
              <a:solidFill>
                <a:srgbClr val="000099"/>
              </a:solidFill>
              <a:latin typeface="Bell MT" panose="02020503060305020303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272354" y="3051477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0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I</a:t>
            </a:r>
            <a:r>
              <a:rPr lang="fr-FR" altLang="fr-FR" sz="2000" baseline="-250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2</a:t>
            </a:r>
            <a:r>
              <a:rPr lang="fr-FR" altLang="fr-FR" sz="20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 (</a:t>
            </a:r>
            <a:r>
              <a:rPr lang="fr-FR" altLang="fr-FR" sz="20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mesh</a:t>
            </a:r>
            <a:r>
              <a:rPr lang="fr-FR" altLang="fr-FR" sz="20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)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294579" y="1563990"/>
            <a:ext cx="1274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000" smtClean="0">
                <a:solidFill>
                  <a:srgbClr val="000000"/>
                </a:solidFill>
                <a:latin typeface="Bell MT" panose="02020503060305020303" pitchFamily="18" charset="0"/>
              </a:rPr>
              <a:t>I</a:t>
            </a:r>
            <a:r>
              <a:rPr lang="fr-FR" altLang="fr-FR" sz="2000" baseline="-25000" smtClean="0">
                <a:solidFill>
                  <a:srgbClr val="000000"/>
                </a:solidFill>
                <a:latin typeface="Bell MT" panose="02020503060305020303" pitchFamily="18" charset="0"/>
              </a:rPr>
              <a:t>1</a:t>
            </a:r>
            <a:r>
              <a:rPr lang="fr-FR" altLang="fr-FR" sz="2000" smtClean="0">
                <a:solidFill>
                  <a:srgbClr val="000000"/>
                </a:solidFill>
                <a:latin typeface="Bell MT" panose="02020503060305020303" pitchFamily="18" charset="0"/>
              </a:rPr>
              <a:t> (drift)</a:t>
            </a:r>
          </a:p>
        </p:txBody>
      </p: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091129" y="1115941"/>
            <a:ext cx="2181225" cy="2827711"/>
            <a:chOff x="896" y="976"/>
            <a:chExt cx="2336" cy="2472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0" y="1472"/>
              <a:ext cx="1528" cy="1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 smtClean="0">
                <a:solidFill>
                  <a:srgbClr val="00000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320" y="3352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 smtClean="0">
                <a:solidFill>
                  <a:srgbClr val="00000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2304" y="3360"/>
              <a:ext cx="80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 smtClean="0">
                <a:solidFill>
                  <a:srgbClr val="00000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H="1">
              <a:off x="2384" y="3360"/>
              <a:ext cx="80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 smtClean="0">
                <a:solidFill>
                  <a:srgbClr val="00000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>
              <a:off x="2528" y="3352"/>
              <a:ext cx="80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 smtClean="0">
                <a:solidFill>
                  <a:srgbClr val="00000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H="1">
              <a:off x="2592" y="3352"/>
              <a:ext cx="80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 smtClean="0">
                <a:solidFill>
                  <a:srgbClr val="00000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>
              <a:off x="2456" y="3360"/>
              <a:ext cx="80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 smtClean="0">
                <a:solidFill>
                  <a:srgbClr val="00000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2480" y="3152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 smtClean="0">
                <a:solidFill>
                  <a:srgbClr val="00000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1312" y="2880"/>
              <a:ext cx="1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 smtClean="0">
                <a:solidFill>
                  <a:srgbClr val="00000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896" y="2896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 smtClean="0">
                <a:solidFill>
                  <a:srgbClr val="00000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V="1">
              <a:off x="992" y="1536"/>
              <a:ext cx="8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 smtClean="0">
                <a:solidFill>
                  <a:srgbClr val="00000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816" y="2864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 smtClean="0">
                <a:solidFill>
                  <a:srgbClr val="00000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2784" y="1544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 smtClean="0">
                <a:solidFill>
                  <a:srgbClr val="00000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1280" y="1544"/>
              <a:ext cx="1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 smtClean="0">
                <a:solidFill>
                  <a:srgbClr val="00000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1988" y="976"/>
              <a:ext cx="0" cy="39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 smtClean="0">
                <a:solidFill>
                  <a:srgbClr val="000000"/>
                </a:solidFill>
                <a:latin typeface="Bell MT" panose="02020503060305020303" pitchFamily="18" charset="0"/>
              </a:endParaRPr>
            </a:p>
          </p:txBody>
        </p:sp>
      </p:grp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832088" y="748015"/>
            <a:ext cx="1371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6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X-ray gun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6840554" y="1898952"/>
            <a:ext cx="22208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600" dirty="0" smtClean="0">
                <a:solidFill>
                  <a:srgbClr val="478F00"/>
                </a:solidFill>
                <a:latin typeface="Bell MT" panose="02020503060305020303" pitchFamily="18" charset="0"/>
              </a:rPr>
              <a:t>(1) </a:t>
            </a:r>
            <a:r>
              <a:rPr lang="fr-FR" altLang="fr-FR" sz="1600" dirty="0" err="1" smtClean="0">
                <a:solidFill>
                  <a:srgbClr val="478F00"/>
                </a:solidFill>
                <a:latin typeface="Bell MT" panose="02020503060305020303" pitchFamily="18" charset="0"/>
              </a:rPr>
              <a:t>primaries+IBF</a:t>
            </a:r>
            <a:endParaRPr lang="fr-FR" altLang="fr-FR" sz="1600" dirty="0" smtClean="0">
              <a:solidFill>
                <a:srgbClr val="478F00"/>
              </a:solidFill>
              <a:latin typeface="Bell MT" panose="02020503060305020303" pitchFamily="18" charset="0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6919929" y="3483277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600" dirty="0" smtClean="0">
                <a:solidFill>
                  <a:srgbClr val="478F00"/>
                </a:solidFill>
                <a:latin typeface="Bell MT" panose="02020503060305020303" pitchFamily="18" charset="0"/>
              </a:rPr>
              <a:t>(2) I</a:t>
            </a:r>
            <a:r>
              <a:rPr lang="fr-FR" altLang="fr-FR" sz="1600" baseline="-25000" dirty="0" smtClean="0">
                <a:solidFill>
                  <a:srgbClr val="478F00"/>
                </a:solidFill>
                <a:latin typeface="Bell MT" panose="02020503060305020303" pitchFamily="18" charset="0"/>
              </a:rPr>
              <a:t>1</a:t>
            </a:r>
            <a:r>
              <a:rPr lang="fr-FR" altLang="fr-FR" sz="1600" dirty="0" smtClean="0">
                <a:solidFill>
                  <a:srgbClr val="478F00"/>
                </a:solidFill>
                <a:latin typeface="Bell MT" panose="02020503060305020303" pitchFamily="18" charset="0"/>
              </a:rPr>
              <a:t>+I</a:t>
            </a:r>
            <a:r>
              <a:rPr lang="fr-FR" altLang="fr-FR" sz="1600" baseline="-25000" dirty="0" smtClean="0">
                <a:solidFill>
                  <a:srgbClr val="478F00"/>
                </a:solidFill>
                <a:latin typeface="Bell MT" panose="02020503060305020303" pitchFamily="18" charset="0"/>
              </a:rPr>
              <a:t>2</a:t>
            </a:r>
            <a:r>
              <a:rPr lang="fr-FR" altLang="fr-FR" sz="1600" dirty="0" smtClean="0">
                <a:solidFill>
                  <a:srgbClr val="478F00"/>
                </a:solidFill>
                <a:latin typeface="Bell MT" panose="02020503060305020303" pitchFamily="18" charset="0"/>
              </a:rPr>
              <a:t> ~ G × </a:t>
            </a:r>
            <a:r>
              <a:rPr lang="fr-FR" altLang="fr-FR" sz="1600" dirty="0" err="1" smtClean="0">
                <a:solidFill>
                  <a:srgbClr val="478F00"/>
                </a:solidFill>
                <a:latin typeface="Bell MT" panose="02020503060305020303" pitchFamily="18" charset="0"/>
              </a:rPr>
              <a:t>primaries</a:t>
            </a:r>
            <a:endParaRPr lang="fr-FR" altLang="fr-FR" sz="1600" dirty="0" smtClean="0">
              <a:solidFill>
                <a:srgbClr val="478F0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47F4A3C-2A8A-4CF3-B012-5CFD63464F3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</a:t>
            </a:r>
            <a:r>
              <a:rPr lang="en-US" baseline="30000" smtClean="0"/>
              <a:t>rd</a:t>
            </a:r>
            <a:r>
              <a:rPr lang="en-US" smtClean="0"/>
              <a:t>,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Back Flow with Micromegas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Ion </a:t>
            </a:r>
            <a:r>
              <a:rPr lang="fr-FR" dirty="0" err="1" smtClean="0"/>
              <a:t>Backflow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Micromegas</a:t>
            </a:r>
            <a:r>
              <a:rPr lang="fr-FR" dirty="0" smtClean="0"/>
              <a:t>: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574373" y="5610782"/>
            <a:ext cx="2712024" cy="307777"/>
          </a:xfrm>
          <a:prstGeom prst="rect">
            <a:avLst/>
          </a:prstGeom>
          <a:noFill/>
          <a:ln>
            <a:solidFill>
              <a:srgbClr val="0000FF"/>
            </a:solidFill>
          </a:ln>
          <a:extLst/>
        </p:spPr>
        <p:txBody>
          <a:bodyPr wrap="none">
            <a:spAutoFit/>
          </a:bodyPr>
          <a:lstStyle/>
          <a:p>
            <a:r>
              <a:rPr lang="en-US" sz="1400" kern="1200" dirty="0">
                <a:solidFill>
                  <a:srgbClr val="0000FF"/>
                </a:solidFill>
                <a:latin typeface="Bell MT" panose="02020503060305020303" pitchFamily="18" charset="0"/>
              </a:rPr>
              <a:t>P. Colas </a:t>
            </a:r>
            <a:r>
              <a:rPr lang="en-US" sz="1400" i="1" kern="1200" dirty="0">
                <a:solidFill>
                  <a:srgbClr val="0000FF"/>
                </a:solidFill>
                <a:latin typeface="Bell MT" panose="02020503060305020303" pitchFamily="18" charset="0"/>
              </a:rPr>
              <a:t>et </a:t>
            </a:r>
            <a:r>
              <a:rPr lang="en-US" sz="1400" i="1" kern="12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al.</a:t>
            </a:r>
            <a:r>
              <a:rPr lang="en-US" sz="1400" kern="12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, NIMA535(2004)226</a:t>
            </a:r>
            <a:endParaRPr lang="en-US" sz="1400" kern="120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  <p:grpSp>
        <p:nvGrpSpPr>
          <p:cNvPr id="26" name="Group 15"/>
          <p:cNvGrpSpPr/>
          <p:nvPr/>
        </p:nvGrpSpPr>
        <p:grpSpPr>
          <a:xfrm>
            <a:off x="4820092" y="3465787"/>
            <a:ext cx="4038600" cy="2805112"/>
            <a:chOff x="4705792" y="3465787"/>
            <a:chExt cx="4038600" cy="2805112"/>
          </a:xfrm>
        </p:grpSpPr>
        <p:grpSp>
          <p:nvGrpSpPr>
            <p:cNvPr id="27" name="Group 42"/>
            <p:cNvGrpSpPr/>
            <p:nvPr/>
          </p:nvGrpSpPr>
          <p:grpSpPr>
            <a:xfrm>
              <a:off x="4705792" y="3465787"/>
              <a:ext cx="4038600" cy="2805112"/>
              <a:chOff x="4705792" y="3465787"/>
              <a:chExt cx="4038600" cy="2805112"/>
            </a:xfrm>
          </p:grpSpPr>
          <p:grpSp>
            <p:nvGrpSpPr>
              <p:cNvPr id="29" name="Group 27"/>
              <p:cNvGrpSpPr>
                <a:grpSpLocks/>
              </p:cNvGrpSpPr>
              <p:nvPr/>
            </p:nvGrpSpPr>
            <p:grpSpPr bwMode="auto">
              <a:xfrm>
                <a:off x="4705792" y="3465787"/>
                <a:ext cx="4038600" cy="2805112"/>
                <a:chOff x="3024" y="2208"/>
                <a:chExt cx="2544" cy="1767"/>
              </a:xfrm>
            </p:grpSpPr>
            <p:pic>
              <p:nvPicPr>
                <p:cNvPr id="31" name="Picture 31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4" y="2208"/>
                  <a:ext cx="2544" cy="17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552" y="3314"/>
                  <a:ext cx="742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kern="1200">
                      <a:latin typeface="+mj-lt"/>
                    </a:rPr>
                    <a:t>Ar-CH</a:t>
                  </a:r>
                  <a:r>
                    <a:rPr lang="en-US" sz="1400" b="1" kern="1200" baseline="-25000">
                      <a:latin typeface="+mj-lt"/>
                    </a:rPr>
                    <a:t>4</a:t>
                  </a:r>
                  <a:r>
                    <a:rPr lang="en-US" sz="1400" b="1" kern="1200">
                      <a:latin typeface="+mj-lt"/>
                    </a:rPr>
                    <a:t> 97-3</a:t>
                  </a:r>
                </a:p>
              </p:txBody>
            </p:sp>
            <p:sp>
              <p:nvSpPr>
                <p:cNvPr id="3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260" y="2580"/>
                  <a:ext cx="0" cy="1104"/>
                </a:xfrm>
                <a:prstGeom prst="line">
                  <a:avLst/>
                </a:prstGeom>
                <a:noFill/>
                <a:ln w="19050">
                  <a:solidFill>
                    <a:srgbClr val="FF112C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400" kern="1200"/>
                </a:p>
              </p:txBody>
            </p:sp>
            <p:sp>
              <p:nvSpPr>
                <p:cNvPr id="34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3444" y="2880"/>
                  <a:ext cx="924" cy="0"/>
                </a:xfrm>
                <a:prstGeom prst="line">
                  <a:avLst/>
                </a:prstGeom>
                <a:noFill/>
                <a:ln w="19050">
                  <a:solidFill>
                    <a:srgbClr val="FF112C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400" kern="1200"/>
                </a:p>
              </p:txBody>
            </p:sp>
          </p:grpSp>
          <p:sp>
            <p:nvSpPr>
              <p:cNvPr id="30" name="Text Box 29"/>
              <p:cNvSpPr txBox="1">
                <a:spLocks noChangeArrowheads="1"/>
              </p:cNvSpPr>
              <p:nvPr/>
            </p:nvSpPr>
            <p:spPr bwMode="auto">
              <a:xfrm>
                <a:off x="7338038" y="5918559"/>
                <a:ext cx="649288" cy="307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112C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 kern="1200" dirty="0" smtClean="0">
                    <a:latin typeface="+mj-lt"/>
                  </a:rPr>
                  <a:t>E</a:t>
                </a:r>
                <a:r>
                  <a:rPr lang="en-US" sz="1400" b="1" kern="1200" baseline="-25000" dirty="0" smtClean="0">
                    <a:latin typeface="+mj-lt"/>
                  </a:rPr>
                  <a:t>A</a:t>
                </a:r>
                <a:r>
                  <a:rPr lang="en-US" sz="1400" b="1" kern="1200" dirty="0" smtClean="0">
                    <a:latin typeface="+mj-lt"/>
                  </a:rPr>
                  <a:t>/E</a:t>
                </a:r>
                <a:r>
                  <a:rPr lang="en-US" sz="1400" b="1" kern="1200" baseline="-25000" dirty="0" smtClean="0">
                    <a:latin typeface="+mj-lt"/>
                  </a:rPr>
                  <a:t>D</a:t>
                </a:r>
                <a:endParaRPr lang="en-US" sz="1400" b="1" kern="1200" dirty="0">
                  <a:latin typeface="+mj-lt"/>
                </a:endParaRPr>
              </a:p>
            </p:txBody>
          </p:sp>
        </p:grpSp>
        <p:sp>
          <p:nvSpPr>
            <p:cNvPr id="28" name="TextBox 44"/>
            <p:cNvSpPr txBox="1"/>
            <p:nvPr/>
          </p:nvSpPr>
          <p:spPr>
            <a:xfrm>
              <a:off x="6979829" y="4363310"/>
              <a:ext cx="4619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  <a:latin typeface="Bell MT" panose="02020503060305020303" pitchFamily="18" charset="0"/>
                </a:rPr>
                <a:t>1%</a:t>
              </a:r>
              <a:endParaRPr lang="en-US" sz="1600" b="1" i="1" dirty="0">
                <a:solidFill>
                  <a:srgbClr val="FF0000"/>
                </a:solidFill>
                <a:latin typeface="Bell MT" panose="02020503060305020303" pitchFamily="18" charset="0"/>
              </a:endParaRPr>
            </a:p>
          </p:txBody>
        </p:sp>
      </p:grpSp>
      <p:grpSp>
        <p:nvGrpSpPr>
          <p:cNvPr id="35" name="Group 11"/>
          <p:cNvGrpSpPr/>
          <p:nvPr/>
        </p:nvGrpSpPr>
        <p:grpSpPr>
          <a:xfrm>
            <a:off x="4894777" y="602993"/>
            <a:ext cx="3962400" cy="2865438"/>
            <a:chOff x="4780477" y="602993"/>
            <a:chExt cx="3962400" cy="2865438"/>
          </a:xfrm>
        </p:grpSpPr>
        <p:grpSp>
          <p:nvGrpSpPr>
            <p:cNvPr id="36" name="Group 43"/>
            <p:cNvGrpSpPr/>
            <p:nvPr/>
          </p:nvGrpSpPr>
          <p:grpSpPr>
            <a:xfrm>
              <a:off x="4780477" y="602993"/>
              <a:ext cx="3962400" cy="2865438"/>
              <a:chOff x="4780477" y="602993"/>
              <a:chExt cx="3962400" cy="2865438"/>
            </a:xfrm>
          </p:grpSpPr>
          <p:pic>
            <p:nvPicPr>
              <p:cNvPr id="39" name="Picture 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0477" y="602993"/>
                <a:ext cx="3962400" cy="2865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Freeform 22"/>
              <p:cNvSpPr>
                <a:spLocks/>
              </p:cNvSpPr>
              <p:nvPr/>
            </p:nvSpPr>
            <p:spPr bwMode="auto">
              <a:xfrm>
                <a:off x="5394840" y="1474531"/>
                <a:ext cx="3132138" cy="1349375"/>
              </a:xfrm>
              <a:custGeom>
                <a:avLst/>
                <a:gdLst>
                  <a:gd name="T0" fmla="*/ 0 w 2200"/>
                  <a:gd name="T1" fmla="*/ 20 h 948"/>
                  <a:gd name="T2" fmla="*/ 24 w 2200"/>
                  <a:gd name="T3" fmla="*/ 0 h 948"/>
                  <a:gd name="T4" fmla="*/ 76 w 2200"/>
                  <a:gd name="T5" fmla="*/ 172 h 948"/>
                  <a:gd name="T6" fmla="*/ 200 w 2200"/>
                  <a:gd name="T7" fmla="*/ 360 h 948"/>
                  <a:gd name="T8" fmla="*/ 416 w 2200"/>
                  <a:gd name="T9" fmla="*/ 520 h 948"/>
                  <a:gd name="T10" fmla="*/ 744 w 2200"/>
                  <a:gd name="T11" fmla="*/ 664 h 948"/>
                  <a:gd name="T12" fmla="*/ 1112 w 2200"/>
                  <a:gd name="T13" fmla="*/ 764 h 948"/>
                  <a:gd name="T14" fmla="*/ 1540 w 2200"/>
                  <a:gd name="T15" fmla="*/ 856 h 948"/>
                  <a:gd name="T16" fmla="*/ 1960 w 2200"/>
                  <a:gd name="T17" fmla="*/ 916 h 948"/>
                  <a:gd name="T18" fmla="*/ 2200 w 2200"/>
                  <a:gd name="T19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00" h="948">
                    <a:moveTo>
                      <a:pt x="0" y="20"/>
                    </a:moveTo>
                    <a:lnTo>
                      <a:pt x="24" y="0"/>
                    </a:lnTo>
                    <a:cubicBezTo>
                      <a:pt x="37" y="25"/>
                      <a:pt x="47" y="112"/>
                      <a:pt x="76" y="172"/>
                    </a:cubicBezTo>
                    <a:cubicBezTo>
                      <a:pt x="105" y="232"/>
                      <a:pt x="143" y="302"/>
                      <a:pt x="200" y="360"/>
                    </a:cubicBezTo>
                    <a:cubicBezTo>
                      <a:pt x="257" y="418"/>
                      <a:pt x="325" y="469"/>
                      <a:pt x="416" y="520"/>
                    </a:cubicBezTo>
                    <a:cubicBezTo>
                      <a:pt x="507" y="571"/>
                      <a:pt x="628" y="623"/>
                      <a:pt x="744" y="664"/>
                    </a:cubicBezTo>
                    <a:cubicBezTo>
                      <a:pt x="860" y="705"/>
                      <a:pt x="979" y="732"/>
                      <a:pt x="1112" y="764"/>
                    </a:cubicBezTo>
                    <a:cubicBezTo>
                      <a:pt x="1245" y="796"/>
                      <a:pt x="1399" y="831"/>
                      <a:pt x="1540" y="856"/>
                    </a:cubicBezTo>
                    <a:cubicBezTo>
                      <a:pt x="1681" y="881"/>
                      <a:pt x="1850" y="901"/>
                      <a:pt x="1960" y="916"/>
                    </a:cubicBezTo>
                    <a:cubicBezTo>
                      <a:pt x="2070" y="931"/>
                      <a:pt x="2159" y="943"/>
                      <a:pt x="2200" y="948"/>
                    </a:cubicBezTo>
                  </a:path>
                </a:pathLst>
              </a:custGeom>
              <a:noFill/>
              <a:ln w="28575" cap="flat" cmpd="sng">
                <a:solidFill>
                  <a:srgbClr val="FF112C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kern="1200"/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flipV="1">
                <a:off x="5771077" y="1212593"/>
                <a:ext cx="0" cy="1752600"/>
              </a:xfrm>
              <a:prstGeom prst="line">
                <a:avLst/>
              </a:prstGeom>
              <a:noFill/>
              <a:ln w="19050">
                <a:solidFill>
                  <a:srgbClr val="FF112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kern="1200"/>
              </a:p>
            </p:txBody>
          </p:sp>
          <p:sp>
            <p:nvSpPr>
              <p:cNvPr id="43" name="Line 32"/>
              <p:cNvSpPr>
                <a:spLocks noChangeShapeType="1"/>
              </p:cNvSpPr>
              <p:nvPr/>
            </p:nvSpPr>
            <p:spPr bwMode="auto">
              <a:xfrm flipH="1" flipV="1">
                <a:off x="5313877" y="2050793"/>
                <a:ext cx="762000" cy="0"/>
              </a:xfrm>
              <a:prstGeom prst="line">
                <a:avLst/>
              </a:prstGeom>
              <a:noFill/>
              <a:ln w="19050">
                <a:solidFill>
                  <a:srgbClr val="FF112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kern="1200"/>
              </a:p>
            </p:txBody>
          </p:sp>
          <p:sp>
            <p:nvSpPr>
              <p:cNvPr id="44" name="Line 33"/>
              <p:cNvSpPr>
                <a:spLocks noChangeShapeType="1"/>
              </p:cNvSpPr>
              <p:nvPr/>
            </p:nvSpPr>
            <p:spPr bwMode="auto">
              <a:xfrm flipH="1" flipV="1">
                <a:off x="5313877" y="1441193"/>
                <a:ext cx="762000" cy="0"/>
              </a:xfrm>
              <a:prstGeom prst="line">
                <a:avLst/>
              </a:prstGeom>
              <a:noFill/>
              <a:ln w="19050">
                <a:solidFill>
                  <a:srgbClr val="FF112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kern="1200"/>
              </a:p>
            </p:txBody>
          </p:sp>
          <p:sp>
            <p:nvSpPr>
              <p:cNvPr id="45" name="Line 34"/>
              <p:cNvSpPr>
                <a:spLocks noChangeShapeType="1"/>
              </p:cNvSpPr>
              <p:nvPr/>
            </p:nvSpPr>
            <p:spPr bwMode="auto">
              <a:xfrm flipV="1">
                <a:off x="5847277" y="2355593"/>
                <a:ext cx="381000" cy="228600"/>
              </a:xfrm>
              <a:prstGeom prst="line">
                <a:avLst/>
              </a:prstGeom>
              <a:noFill/>
              <a:ln w="28575">
                <a:solidFill>
                  <a:srgbClr val="FF473B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kern="1200"/>
              </a:p>
            </p:txBody>
          </p:sp>
        </p:grpSp>
        <p:sp>
          <p:nvSpPr>
            <p:cNvPr id="37" name="TextBox 1"/>
            <p:cNvSpPr txBox="1"/>
            <p:nvPr/>
          </p:nvSpPr>
          <p:spPr>
            <a:xfrm>
              <a:off x="6155352" y="1881516"/>
              <a:ext cx="5125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  <a:latin typeface="Bell MT" panose="02020503060305020303" pitchFamily="18" charset="0"/>
                </a:rPr>
                <a:t>1%</a:t>
              </a:r>
              <a:endParaRPr lang="en-US" sz="1600" b="1" i="1" dirty="0">
                <a:solidFill>
                  <a:srgbClr val="FF000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38" name="TextBox 45"/>
            <p:cNvSpPr txBox="1"/>
            <p:nvPr/>
          </p:nvSpPr>
          <p:spPr>
            <a:xfrm>
              <a:off x="5758610" y="1096898"/>
              <a:ext cx="5125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FF0000"/>
                  </a:solidFill>
                  <a:latin typeface="Bell MT" panose="02020503060305020303" pitchFamily="18" charset="0"/>
                </a:rPr>
                <a:t>5</a:t>
              </a:r>
              <a:r>
                <a:rPr lang="en-US" sz="1600" b="1" i="1" dirty="0" smtClean="0">
                  <a:solidFill>
                    <a:srgbClr val="FF0000"/>
                  </a:solidFill>
                  <a:latin typeface="Bell MT" panose="02020503060305020303" pitchFamily="18" charset="0"/>
                </a:rPr>
                <a:t>%</a:t>
              </a:r>
              <a:endParaRPr lang="en-US" sz="1600" b="1" i="1" dirty="0">
                <a:solidFill>
                  <a:srgbClr val="FF0000"/>
                </a:solidFill>
                <a:latin typeface="Bell MT" panose="02020503060305020303" pitchFamily="18" charset="0"/>
              </a:endParaRPr>
            </a:p>
          </p:txBody>
        </p:sp>
      </p:grpSp>
      <p:sp>
        <p:nvSpPr>
          <p:cNvPr id="47" name="Espace réservé du contenu 1"/>
          <p:cNvSpPr>
            <a:spLocks noGrp="1"/>
          </p:cNvSpPr>
          <p:nvPr>
            <p:ph idx="1"/>
          </p:nvPr>
        </p:nvSpPr>
        <p:spPr>
          <a:xfrm>
            <a:off x="217968" y="602993"/>
            <a:ext cx="7772400" cy="4114800"/>
          </a:xfrm>
        </p:spPr>
        <p:txBody>
          <a:bodyPr/>
          <a:lstStyle/>
          <a:p>
            <a:r>
              <a:rPr lang="en-US" dirty="0"/>
              <a:t>MWPC-TPC: IBF~30</a:t>
            </a:r>
            <a:r>
              <a:rPr lang="en-US" dirty="0" smtClean="0"/>
              <a:t>%</a:t>
            </a:r>
            <a:endParaRPr lang="en-US" dirty="0"/>
          </a:p>
          <a:p>
            <a:endParaRPr lang="fr-FR" dirty="0" smtClean="0"/>
          </a:p>
          <a:p>
            <a:r>
              <a:rPr lang="en-US" kern="1200" dirty="0"/>
              <a:t>The </a:t>
            </a:r>
            <a:r>
              <a:rPr lang="en-US" dirty="0"/>
              <a:t>ions backflow </a:t>
            </a:r>
            <a:r>
              <a:rPr lang="en-US" kern="1200" dirty="0"/>
              <a:t>depends </a:t>
            </a:r>
            <a:r>
              <a:rPr lang="en-US" kern="1200" dirty="0" smtClean="0"/>
              <a:t>on </a:t>
            </a:r>
            <a:br>
              <a:rPr lang="en-US" kern="1200" dirty="0" smtClean="0"/>
            </a:br>
            <a:r>
              <a:rPr lang="en-US" kern="1200" dirty="0" smtClean="0"/>
              <a:t>avalanche spread (transverse diffusion)</a:t>
            </a:r>
            <a:br>
              <a:rPr lang="en-US" kern="1200" dirty="0" smtClean="0"/>
            </a:br>
            <a:r>
              <a:rPr lang="en-US" kern="1200" dirty="0" smtClean="0"/>
              <a:t>but </a:t>
            </a:r>
            <a:r>
              <a:rPr lang="en-US" kern="1200" dirty="0"/>
              <a:t>cannot </a:t>
            </a:r>
            <a:r>
              <a:rPr lang="en-US" kern="1200" dirty="0" smtClean="0"/>
              <a:t>be </a:t>
            </a:r>
            <a:r>
              <a:rPr lang="en-US" kern="1200" dirty="0"/>
              <a:t>smaller than the field </a:t>
            </a:r>
            <a:r>
              <a:rPr lang="en-US" kern="1200" dirty="0" smtClean="0"/>
              <a:t>ratio</a:t>
            </a:r>
            <a:endParaRPr lang="en-US" kern="1200" dirty="0"/>
          </a:p>
          <a:p>
            <a:endParaRPr lang="fr-FR" dirty="0" smtClean="0"/>
          </a:p>
          <a:p>
            <a:r>
              <a:rPr lang="en-CA" altLang="fr-FR" dirty="0"/>
              <a:t>The absence of effect of the magnetic field </a:t>
            </a:r>
            <a:r>
              <a:rPr lang="en-CA" altLang="fr-FR" dirty="0" smtClean="0"/>
              <a:t/>
            </a:r>
            <a:br>
              <a:rPr lang="en-CA" altLang="fr-FR" dirty="0" smtClean="0"/>
            </a:br>
            <a:r>
              <a:rPr lang="en-CA" altLang="fr-FR" dirty="0" smtClean="0"/>
              <a:t>on </a:t>
            </a:r>
            <a:r>
              <a:rPr lang="en-CA" altLang="fr-FR" dirty="0"/>
              <a:t>the ion backflow suppression </a:t>
            </a:r>
            <a:r>
              <a:rPr lang="en-CA" altLang="fr-FR" dirty="0" smtClean="0"/>
              <a:t/>
            </a:r>
            <a:br>
              <a:rPr lang="en-CA" altLang="fr-FR" dirty="0" smtClean="0"/>
            </a:br>
            <a:r>
              <a:rPr lang="en-CA" altLang="fr-FR" dirty="0" smtClean="0"/>
              <a:t>has </a:t>
            </a:r>
            <a:r>
              <a:rPr lang="en-CA" altLang="fr-FR" dirty="0"/>
              <a:t>been tested up to </a:t>
            </a:r>
            <a:r>
              <a:rPr lang="en-CA" altLang="fr-FR" dirty="0" smtClean="0"/>
              <a:t>2T</a:t>
            </a:r>
          </a:p>
          <a:p>
            <a:endParaRPr lang="en-CA" altLang="fr-FR" dirty="0"/>
          </a:p>
          <a:p>
            <a:r>
              <a:rPr lang="en-CA" altLang="fr-FR" dirty="0" smtClean="0"/>
              <a:t>For a </a:t>
            </a:r>
            <a:r>
              <a:rPr lang="en-CA" altLang="fr-FR" b="1" dirty="0" smtClean="0">
                <a:solidFill>
                  <a:srgbClr val="FF0000"/>
                </a:solidFill>
              </a:rPr>
              <a:t>E</a:t>
            </a:r>
            <a:r>
              <a:rPr lang="en-CA" altLang="fr-FR" b="1" baseline="-25000" dirty="0" smtClean="0">
                <a:solidFill>
                  <a:srgbClr val="FF0000"/>
                </a:solidFill>
              </a:rPr>
              <a:t>A</a:t>
            </a:r>
            <a:r>
              <a:rPr lang="en-CA" altLang="fr-FR" b="1" dirty="0" smtClean="0">
                <a:solidFill>
                  <a:srgbClr val="FF0000"/>
                </a:solidFill>
              </a:rPr>
              <a:t>/E</a:t>
            </a:r>
            <a:r>
              <a:rPr lang="en-CA" altLang="fr-FR" b="1" baseline="-25000" dirty="0" smtClean="0">
                <a:solidFill>
                  <a:srgbClr val="FF0000"/>
                </a:solidFill>
              </a:rPr>
              <a:t>D</a:t>
            </a:r>
            <a:r>
              <a:rPr lang="en-CA" altLang="fr-FR" b="1" dirty="0" smtClean="0">
                <a:solidFill>
                  <a:srgbClr val="FF0000"/>
                </a:solidFill>
              </a:rPr>
              <a:t> ~100, IBF~1-5%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err="1" smtClean="0"/>
              <a:t>depending</a:t>
            </a:r>
            <a:r>
              <a:rPr lang="fr-FR" altLang="fr-FR" dirty="0" smtClean="0"/>
              <a:t> on </a:t>
            </a:r>
            <a:r>
              <a:rPr lang="fr-FR" altLang="fr-FR" dirty="0" err="1" smtClean="0"/>
              <a:t>geometry</a:t>
            </a:r>
            <a:r>
              <a:rPr lang="fr-FR" altLang="fr-FR" dirty="0" smtClean="0"/>
              <a:t> (</a:t>
            </a:r>
            <a:r>
              <a:rPr lang="fr-FR" altLang="fr-FR" dirty="0" err="1" smtClean="0"/>
              <a:t>hole</a:t>
            </a:r>
            <a:r>
              <a:rPr lang="fr-FR" altLang="fr-FR" dirty="0" smtClean="0"/>
              <a:t> pitch)</a:t>
            </a:r>
            <a:endParaRPr lang="en-CA" altLang="fr-FR" dirty="0"/>
          </a:p>
        </p:txBody>
      </p:sp>
    </p:spTree>
    <p:extLst>
      <p:ext uri="{BB962C8B-B14F-4D97-AF65-F5344CB8AC3E}">
        <p14:creationId xmlns:p14="http://schemas.microsoft.com/office/powerpoint/2010/main" val="5030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47F4A3C-2A8A-4CF3-B012-5CFD63464F3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</a:t>
            </a:r>
            <a:r>
              <a:rPr lang="en-US" baseline="30000" smtClean="0"/>
              <a:t>rd</a:t>
            </a:r>
            <a:r>
              <a:rPr lang="en-US" smtClean="0"/>
              <a:t>,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Ion Back Flow with </a:t>
            </a:r>
            <a:r>
              <a:rPr lang="en-US" dirty="0" err="1" smtClean="0"/>
              <a:t>Micromegas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Ion </a:t>
            </a:r>
            <a:r>
              <a:rPr lang="fr-FR" dirty="0" err="1" smtClean="0"/>
              <a:t>Backflow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Micromegas</a:t>
            </a:r>
            <a:r>
              <a:rPr lang="fr-FR" dirty="0" smtClean="0"/>
              <a:t>: Simulation</a:t>
            </a:r>
            <a:endParaRPr lang="fr-FR" dirty="0"/>
          </a:p>
        </p:txBody>
      </p:sp>
      <p:grpSp>
        <p:nvGrpSpPr>
          <p:cNvPr id="54" name="Groupe 53"/>
          <p:cNvGrpSpPr/>
          <p:nvPr/>
        </p:nvGrpSpPr>
        <p:grpSpPr>
          <a:xfrm>
            <a:off x="137772" y="2539915"/>
            <a:ext cx="8841747" cy="3753908"/>
            <a:chOff x="204936" y="1547515"/>
            <a:chExt cx="8841747" cy="3753908"/>
          </a:xfrm>
        </p:grpSpPr>
        <p:pic>
          <p:nvPicPr>
            <p:cNvPr id="2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074" y="2047452"/>
              <a:ext cx="2524125" cy="2524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468" y="2128415"/>
              <a:ext cx="2443163" cy="2443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750" y="2092696"/>
              <a:ext cx="2514600" cy="251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6383336" y="1914050"/>
              <a:ext cx="26416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GB" altLang="fr-FR" sz="1800" dirty="0" smtClean="0">
                  <a:solidFill>
                    <a:srgbClr val="000099"/>
                  </a:solidFill>
                  <a:latin typeface="Bell MT" panose="02020503060305020303" pitchFamily="18" charset="0"/>
                </a:rPr>
                <a:t>0.75</a:t>
              </a:r>
              <a:endParaRPr lang="en-GB" altLang="fr-FR" sz="1800" dirty="0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52850" y="1913101"/>
              <a:ext cx="26416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GB" altLang="fr-FR" sz="1800" dirty="0" smtClean="0">
                  <a:solidFill>
                    <a:srgbClr val="000099"/>
                  </a:solidFill>
                  <a:latin typeface="Bell MT" panose="02020503060305020303" pitchFamily="18" charset="0"/>
                </a:rPr>
                <a:t>0.5</a:t>
              </a:r>
              <a:endParaRPr lang="en-GB" altLang="fr-FR" sz="1800" dirty="0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136650" y="1913101"/>
              <a:ext cx="26416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GB" altLang="fr-FR" sz="1800" dirty="0" smtClean="0">
                  <a:solidFill>
                    <a:srgbClr val="000099"/>
                  </a:solidFill>
                  <a:latin typeface="Bell MT" panose="02020503060305020303" pitchFamily="18" charset="0"/>
                </a:rPr>
                <a:t>0.25</a:t>
              </a:r>
              <a:endParaRPr lang="en-GB" altLang="fr-FR" sz="1800" dirty="0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21732" y="1547515"/>
              <a:ext cx="8820000" cy="0"/>
            </a:xfrm>
            <a:prstGeom prst="line">
              <a:avLst/>
            </a:prstGeom>
            <a:noFill/>
            <a:ln w="28575" cap="sq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18078" y="2266321"/>
              <a:ext cx="8820000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18078" y="4605467"/>
              <a:ext cx="8820000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18078" y="5295091"/>
              <a:ext cx="8820000" cy="0"/>
            </a:xfrm>
            <a:prstGeom prst="line">
              <a:avLst/>
            </a:prstGeom>
            <a:noFill/>
            <a:ln w="28575" cap="sq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1111250" y="1557423"/>
              <a:ext cx="0" cy="3744000"/>
            </a:xfrm>
            <a:prstGeom prst="line">
              <a:avLst/>
            </a:prstGeom>
            <a:noFill/>
            <a:ln w="28575" cap="sq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3752850" y="1557401"/>
              <a:ext cx="0" cy="374400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6394450" y="1557401"/>
              <a:ext cx="0" cy="374400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9046683" y="1552278"/>
              <a:ext cx="0" cy="3744000"/>
            </a:xfrm>
            <a:prstGeom prst="line">
              <a:avLst/>
            </a:prstGeom>
            <a:noFill/>
            <a:ln w="28575" cap="sq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2157527" y="4740505"/>
                  <a:ext cx="5998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0" i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2.5</m:t>
                        </m:r>
                      </m:oMath>
                    </m:oMathPara>
                  </a14:m>
                  <a:endParaRPr lang="fr-FR" sz="2000" dirty="0">
                    <a:solidFill>
                      <a:srgbClr val="000099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7527" y="4740505"/>
                  <a:ext cx="599844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ZoneTexte 38"/>
                <p:cNvSpPr txBox="1"/>
                <p:nvPr/>
              </p:nvSpPr>
              <p:spPr>
                <a:xfrm>
                  <a:off x="4703005" y="4740505"/>
                  <a:ext cx="7425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0" i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1.03</m:t>
                        </m:r>
                      </m:oMath>
                    </m:oMathPara>
                  </a14:m>
                  <a:endParaRPr lang="fr-FR" sz="2000" dirty="0">
                    <a:solidFill>
                      <a:srgbClr val="000099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ZoneTexte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3005" y="4740505"/>
                  <a:ext cx="742511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ZoneTexte 39"/>
                <p:cNvSpPr txBox="1"/>
                <p:nvPr/>
              </p:nvSpPr>
              <p:spPr>
                <a:xfrm>
                  <a:off x="7538511" y="4740505"/>
                  <a:ext cx="4042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0" i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fr-FR" sz="2000" dirty="0">
                    <a:solidFill>
                      <a:srgbClr val="000099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ZoneText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8511" y="4740505"/>
                  <a:ext cx="404277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333263" y="4607296"/>
                  <a:ext cx="639919" cy="6665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20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IBF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FR</m:t>
                            </m:r>
                          </m:den>
                        </m:f>
                      </m:oMath>
                    </m:oMathPara>
                  </a14:m>
                  <a:endParaRPr lang="fr-FR" sz="20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263" y="4607296"/>
                  <a:ext cx="639919" cy="66652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Line 14"/>
            <p:cNvSpPr>
              <a:spLocks noChangeShapeType="1"/>
            </p:cNvSpPr>
            <p:nvPr/>
          </p:nvSpPr>
          <p:spPr bwMode="auto">
            <a:xfrm>
              <a:off x="204936" y="1903417"/>
              <a:ext cx="8820000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1124247" y="1553101"/>
              <a:ext cx="26416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GB" altLang="fr-FR" sz="1800" dirty="0" smtClean="0">
                  <a:solidFill>
                    <a:srgbClr val="000099"/>
                  </a:solidFill>
                  <a:latin typeface="Bell MT" panose="02020503060305020303" pitchFamily="18" charset="0"/>
                </a:rPr>
                <a:t>500 LPI</a:t>
              </a:r>
              <a:endParaRPr lang="en-GB" altLang="fr-FR" sz="1800" dirty="0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3753461" y="1554050"/>
              <a:ext cx="26416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GB" altLang="fr-FR" sz="1800" dirty="0" smtClean="0">
                  <a:solidFill>
                    <a:srgbClr val="000099"/>
                  </a:solidFill>
                  <a:latin typeface="Bell MT" panose="02020503060305020303" pitchFamily="18" charset="0"/>
                </a:rPr>
                <a:t>1000 LPI</a:t>
              </a:r>
              <a:endParaRPr lang="en-GB" altLang="fr-FR" sz="1800" dirty="0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>
              <a:off x="6403941" y="1554999"/>
              <a:ext cx="26416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GB" altLang="fr-FR" sz="1800" dirty="0" smtClean="0">
                  <a:solidFill>
                    <a:srgbClr val="000099"/>
                  </a:solidFill>
                  <a:latin typeface="Bell MT" panose="02020503060305020303" pitchFamily="18" charset="0"/>
                </a:rPr>
                <a:t>1500 LPI</a:t>
              </a:r>
              <a:endParaRPr lang="en-GB" altLang="fr-FR" sz="1800" dirty="0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49" name="Rectangle 12"/>
            <p:cNvSpPr>
              <a:spLocks noChangeArrowheads="1"/>
            </p:cNvSpPr>
            <p:nvPr/>
          </p:nvSpPr>
          <p:spPr bwMode="auto">
            <a:xfrm>
              <a:off x="271457" y="1553101"/>
              <a:ext cx="82233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GB" altLang="fr-FR" sz="1800" dirty="0" smtClean="0">
                  <a:solidFill>
                    <a:srgbClr val="000099"/>
                  </a:solidFill>
                  <a:latin typeface="Bell MT" panose="02020503060305020303" pitchFamily="18" charset="0"/>
                </a:rPr>
                <a:t>Mesh</a:t>
              </a:r>
              <a:endParaRPr lang="en-GB" altLang="fr-FR" sz="1800" dirty="0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221732" y="1913101"/>
              <a:ext cx="881127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GB" altLang="fr-FR" sz="1800" dirty="0" smtClean="0">
                  <a:solidFill>
                    <a:srgbClr val="000099"/>
                  </a:solidFill>
                  <a:latin typeface="Bell MT" panose="02020503060305020303" pitchFamily="18" charset="0"/>
                  <a:sym typeface="Symbol"/>
                </a:rPr>
                <a:t></a:t>
              </a:r>
              <a:r>
                <a:rPr lang="en-GB" altLang="fr-FR" sz="1800" baseline="-25000" dirty="0" smtClean="0">
                  <a:solidFill>
                    <a:srgbClr val="000099"/>
                  </a:solidFill>
                  <a:latin typeface="Bell MT" panose="02020503060305020303" pitchFamily="18" charset="0"/>
                  <a:sym typeface="Symbol"/>
                </a:rPr>
                <a:t>t</a:t>
              </a:r>
              <a:r>
                <a:rPr lang="en-GB" altLang="fr-FR" sz="1800" dirty="0" smtClean="0">
                  <a:solidFill>
                    <a:srgbClr val="000099"/>
                  </a:solidFill>
                  <a:latin typeface="Bell MT" panose="02020503060305020303" pitchFamily="18" charset="0"/>
                </a:rPr>
                <a:t>/p</a:t>
              </a:r>
              <a:endParaRPr lang="en-GB" altLang="fr-FR" sz="1800" dirty="0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 flipH="1">
              <a:off x="211036" y="1547515"/>
              <a:ext cx="0" cy="3744000"/>
            </a:xfrm>
            <a:prstGeom prst="line">
              <a:avLst/>
            </a:prstGeom>
            <a:noFill/>
            <a:ln w="28575" cap="sq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 rot="16200000">
              <a:off x="-845968" y="3149177"/>
              <a:ext cx="2998381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GB" altLang="fr-FR" sz="1800" dirty="0" err="1" smtClean="0">
                  <a:solidFill>
                    <a:srgbClr val="000099"/>
                  </a:solidFill>
                  <a:latin typeface="Bell MT" panose="02020503060305020303" pitchFamily="18" charset="0"/>
                </a:rPr>
                <a:t>Theoritical</a:t>
              </a:r>
              <a:r>
                <a:rPr lang="en-GB" altLang="fr-FR" sz="1800" dirty="0" smtClean="0">
                  <a:solidFill>
                    <a:srgbClr val="000099"/>
                  </a:solidFill>
                  <a:latin typeface="Bell MT" panose="02020503060305020303" pitchFamily="18" charset="0"/>
                </a:rPr>
                <a:t> model</a:t>
              </a:r>
              <a:endParaRPr lang="en-GB" altLang="fr-FR" sz="1800" dirty="0">
                <a:solidFill>
                  <a:srgbClr val="000099"/>
                </a:solidFill>
                <a:latin typeface="Bell MT" panose="02020503060305020303" pitchFamily="18" charset="0"/>
              </a:endParaRPr>
            </a:p>
          </p:txBody>
        </p:sp>
      </p:grpSp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7" y="612709"/>
            <a:ext cx="1669856" cy="166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5" b="8667"/>
          <a:stretch/>
        </p:blipFill>
        <p:spPr bwMode="auto">
          <a:xfrm>
            <a:off x="6633810" y="612709"/>
            <a:ext cx="2355269" cy="168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6336777" y="1897987"/>
            <a:ext cx="6178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000" dirty="0">
                <a:solidFill>
                  <a:srgbClr val="000099"/>
                </a:solidFill>
                <a:latin typeface="Bell MT" panose="02020503060305020303" pitchFamily="18" charset="0"/>
              </a:rPr>
              <a:t>2D </a:t>
            </a:r>
            <a:endParaRPr lang="en-GB" altLang="fr-FR" sz="2000" dirty="0">
              <a:solidFill>
                <a:srgbClr val="000099"/>
              </a:solidFill>
              <a:latin typeface="Bell MT" panose="02020503060305020303" pitchFamily="18" charset="0"/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8484382" y="1897987"/>
            <a:ext cx="5258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000" dirty="0">
                <a:solidFill>
                  <a:srgbClr val="000099"/>
                </a:solidFill>
                <a:latin typeface="Bell MT" panose="02020503060305020303" pitchFamily="18" charset="0"/>
              </a:rPr>
              <a:t>3D </a:t>
            </a:r>
            <a:endParaRPr lang="en-GB" altLang="fr-FR" sz="2000" dirty="0">
              <a:solidFill>
                <a:srgbClr val="000099"/>
              </a:solidFill>
              <a:latin typeface="Bell MT" panose="02020503060305020303" pitchFamily="18" charset="0"/>
            </a:endParaRPr>
          </a:p>
        </p:txBody>
      </p:sp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9" y="1028304"/>
            <a:ext cx="1892512" cy="1177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perio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77" y="635583"/>
            <a:ext cx="1582866" cy="157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5149731" y="532997"/>
            <a:ext cx="22074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400" dirty="0" err="1">
                <a:solidFill>
                  <a:srgbClr val="478F00"/>
                </a:solidFill>
                <a:latin typeface="Bell MT" panose="02020503060305020303" pitchFamily="18" charset="0"/>
              </a:rPr>
              <a:t>Sum</a:t>
            </a:r>
            <a:r>
              <a:rPr lang="fr-FR" altLang="fr-FR" sz="1400" dirty="0">
                <a:solidFill>
                  <a:srgbClr val="478F00"/>
                </a:solidFill>
                <a:latin typeface="Bell MT" panose="02020503060305020303" pitchFamily="18" charset="0"/>
              </a:rPr>
              <a:t> of </a:t>
            </a:r>
            <a:r>
              <a:rPr lang="fr-FR" altLang="fr-FR" sz="1400" dirty="0" err="1">
                <a:solidFill>
                  <a:srgbClr val="478F00"/>
                </a:solidFill>
                <a:latin typeface="Bell MT" panose="02020503060305020303" pitchFamily="18" charset="0"/>
              </a:rPr>
              <a:t>gaussian</a:t>
            </a:r>
            <a:r>
              <a:rPr lang="fr-FR" altLang="fr-FR" sz="1400" dirty="0">
                <a:solidFill>
                  <a:srgbClr val="478F00"/>
                </a:solidFill>
                <a:latin typeface="Bell MT" panose="02020503060305020303" pitchFamily="18" charset="0"/>
              </a:rPr>
              <a:t> diffusions </a:t>
            </a:r>
            <a:endParaRPr lang="en-GB" altLang="fr-FR" sz="1400" dirty="0">
              <a:solidFill>
                <a:srgbClr val="478F00"/>
              </a:solidFill>
              <a:latin typeface="Bell MT" panose="02020503060305020303" pitchFamily="18" charset="0"/>
            </a:endParaRPr>
          </a:p>
        </p:txBody>
      </p:sp>
      <p:sp>
        <p:nvSpPr>
          <p:cNvPr id="62" name="Line 10"/>
          <p:cNvSpPr>
            <a:spLocks noChangeShapeType="1"/>
          </p:cNvSpPr>
          <p:nvPr/>
        </p:nvSpPr>
        <p:spPr bwMode="auto">
          <a:xfrm>
            <a:off x="3289150" y="2247595"/>
            <a:ext cx="5105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>
              <a:solidFill>
                <a:srgbClr val="000099"/>
              </a:solidFill>
              <a:latin typeface="Bell MT" panose="02020503060305020303" pitchFamily="18" charset="0"/>
            </a:endParaRP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3472079" y="2253456"/>
            <a:ext cx="381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200" dirty="0">
                <a:solidFill>
                  <a:srgbClr val="000099"/>
                </a:solidFill>
                <a:latin typeface="Bell MT" panose="02020503060305020303" pitchFamily="18" charset="0"/>
              </a:rPr>
              <a:t>l</a:t>
            </a:r>
            <a:endParaRPr lang="en-GB" altLang="fr-FR" sz="1200" dirty="0">
              <a:solidFill>
                <a:srgbClr val="000099"/>
              </a:solidFill>
              <a:latin typeface="Bell MT" panose="02020503060305020303" pitchFamily="18" charset="0"/>
            </a:endParaRP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2799014" y="685395"/>
            <a:ext cx="22074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400" dirty="0" err="1" smtClean="0">
                <a:solidFill>
                  <a:srgbClr val="478F00"/>
                </a:solidFill>
                <a:latin typeface="Bell MT" panose="02020503060305020303" pitchFamily="18" charset="0"/>
              </a:rPr>
              <a:t>Periodical</a:t>
            </a:r>
            <a:r>
              <a:rPr lang="fr-FR" altLang="fr-FR" sz="1400" dirty="0" smtClean="0">
                <a:solidFill>
                  <a:srgbClr val="478F00"/>
                </a:solidFill>
                <a:latin typeface="Bell MT" panose="02020503060305020303" pitchFamily="18" charset="0"/>
              </a:rPr>
              <a:t> structure</a:t>
            </a:r>
            <a:endParaRPr lang="en-GB" altLang="fr-FR" sz="1400" dirty="0">
              <a:solidFill>
                <a:srgbClr val="478F00"/>
              </a:solidFill>
              <a:latin typeface="Bell MT" panose="02020503060305020303" pitchFamily="18" charset="0"/>
            </a:endParaRPr>
          </a:p>
        </p:txBody>
      </p:sp>
      <p:sp>
        <p:nvSpPr>
          <p:cNvPr id="65" name="Espace réservé du contenu 1"/>
          <p:cNvSpPr>
            <a:spLocks noGrp="1"/>
          </p:cNvSpPr>
          <p:nvPr>
            <p:ph idx="1"/>
          </p:nvPr>
        </p:nvSpPr>
        <p:spPr>
          <a:xfrm>
            <a:off x="217968" y="602993"/>
            <a:ext cx="7772400" cy="4114800"/>
          </a:xfrm>
        </p:spPr>
        <p:txBody>
          <a:bodyPr/>
          <a:lstStyle/>
          <a:p>
            <a:r>
              <a:rPr lang="en-US" dirty="0" smtClean="0"/>
              <a:t>IBF calculation:</a:t>
            </a:r>
            <a:endParaRPr lang="en-US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963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47F4A3C-2A8A-4CF3-B012-5CFD63464F3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</a:t>
            </a:r>
            <a:r>
              <a:rPr lang="en-US" baseline="30000" smtClean="0"/>
              <a:t>rd</a:t>
            </a:r>
            <a:r>
              <a:rPr lang="en-US" smtClean="0"/>
              <a:t>,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Back Flow with Micromegas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Ion </a:t>
            </a:r>
            <a:r>
              <a:rPr lang="fr-FR" dirty="0" err="1"/>
              <a:t>Backflow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Micromegas</a:t>
            </a:r>
            <a:r>
              <a:rPr lang="fr-FR" dirty="0"/>
              <a:t>: </a:t>
            </a:r>
            <a:r>
              <a:rPr lang="fr-FR" dirty="0" smtClean="0"/>
              <a:t>Simulation</a:t>
            </a:r>
            <a:endParaRPr lang="fr-FR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712164"/>
              </p:ext>
            </p:extLst>
          </p:nvPr>
        </p:nvGraphicFramePr>
        <p:xfrm>
          <a:off x="433573" y="1456660"/>
          <a:ext cx="7745808" cy="4502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83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47F4A3C-2A8A-4CF3-B012-5CFD63464F3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</a:t>
            </a:r>
            <a:r>
              <a:rPr lang="en-US" baseline="30000" smtClean="0"/>
              <a:t>rd</a:t>
            </a:r>
            <a:r>
              <a:rPr lang="en-US" smtClean="0"/>
              <a:t>,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Back Flow with Micromegas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/>
              <a:t>Geometry</a:t>
            </a:r>
            <a:r>
              <a:rPr lang="fr-FR" dirty="0"/>
              <a:t> and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92918" y="814350"/>
                <a:ext cx="7772400" cy="193581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𝐵𝐹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/>
                              </a:rPr>
                              <m:t>𝐹𝑅</m:t>
                            </m:r>
                          </m:den>
                        </m:f>
                        <m:d>
                          <m:dPr>
                            <m:ctrlPr>
                              <a:rPr lang="fr-F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/>
                  <a:t> 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fr-FR" sz="1600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918" y="814350"/>
                <a:ext cx="7772400" cy="193581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2" y="3568485"/>
            <a:ext cx="2272648" cy="138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D:\max\ingrid2_v2\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12" y="2750168"/>
            <a:ext cx="1980000" cy="14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D:\max\ingrid2_v2\f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79" y="2750168"/>
            <a:ext cx="1980000" cy="14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D:\max\ingrid2_v2\f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12" y="4796268"/>
            <a:ext cx="1980000" cy="14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D:\max\ingrid2_v2\f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79" y="4796268"/>
            <a:ext cx="1980000" cy="14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864773" y="2432161"/>
            <a:ext cx="1579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kern="0" dirty="0" smtClean="0">
                <a:solidFill>
                  <a:srgbClr val="478F00"/>
                </a:solidFill>
                <a:latin typeface="Bell MT" pitchFamily="18" charset="0"/>
                <a:cs typeface="Arial" pitchFamily="34" charset="0"/>
              </a:rPr>
              <a:t>20 µm </a:t>
            </a:r>
            <a:r>
              <a:rPr lang="fr-FR" sz="1600" kern="0" dirty="0" err="1" smtClean="0">
                <a:solidFill>
                  <a:srgbClr val="478F00"/>
                </a:solidFill>
                <a:latin typeface="Bell MT" pitchFamily="18" charset="0"/>
                <a:cs typeface="Arial" pitchFamily="34" charset="0"/>
              </a:rPr>
              <a:t>hole</a:t>
            </a:r>
            <a:r>
              <a:rPr lang="fr-FR" sz="1600" kern="0" dirty="0" smtClean="0">
                <a:solidFill>
                  <a:srgbClr val="478F00"/>
                </a:solidFill>
                <a:latin typeface="Bell MT" pitchFamily="18" charset="0"/>
                <a:cs typeface="Arial" pitchFamily="34" charset="0"/>
              </a:rPr>
              <a:t> pitch</a:t>
            </a:r>
            <a:endParaRPr lang="fr-FR" sz="1600" dirty="0">
              <a:solidFill>
                <a:srgbClr val="478F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46840" y="2408919"/>
            <a:ext cx="1579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kern="0" dirty="0" smtClean="0">
                <a:solidFill>
                  <a:srgbClr val="478F00"/>
                </a:solidFill>
                <a:latin typeface="Bell MT" pitchFamily="18" charset="0"/>
                <a:cs typeface="Arial" pitchFamily="34" charset="0"/>
              </a:rPr>
              <a:t>32 µm </a:t>
            </a:r>
            <a:r>
              <a:rPr lang="fr-FR" sz="1600" kern="0" dirty="0" err="1" smtClean="0">
                <a:solidFill>
                  <a:srgbClr val="478F00"/>
                </a:solidFill>
                <a:latin typeface="Bell MT" pitchFamily="18" charset="0"/>
                <a:cs typeface="Arial" pitchFamily="34" charset="0"/>
              </a:rPr>
              <a:t>hole</a:t>
            </a:r>
            <a:r>
              <a:rPr lang="fr-FR" sz="1600" kern="0" dirty="0" smtClean="0">
                <a:solidFill>
                  <a:srgbClr val="478F00"/>
                </a:solidFill>
                <a:latin typeface="Bell MT" pitchFamily="18" charset="0"/>
                <a:cs typeface="Arial" pitchFamily="34" charset="0"/>
              </a:rPr>
              <a:t> pitch</a:t>
            </a:r>
            <a:endParaRPr lang="fr-FR" sz="1600" dirty="0">
              <a:solidFill>
                <a:srgbClr val="478F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64773" y="4457714"/>
            <a:ext cx="1579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kern="0" dirty="0" smtClean="0">
                <a:solidFill>
                  <a:srgbClr val="478F00"/>
                </a:solidFill>
                <a:latin typeface="Bell MT" pitchFamily="18" charset="0"/>
                <a:cs typeface="Arial" pitchFamily="34" charset="0"/>
              </a:rPr>
              <a:t>45 µm </a:t>
            </a:r>
            <a:r>
              <a:rPr lang="fr-FR" sz="1600" kern="0" dirty="0" err="1" smtClean="0">
                <a:solidFill>
                  <a:srgbClr val="478F00"/>
                </a:solidFill>
                <a:latin typeface="Bell MT" pitchFamily="18" charset="0"/>
                <a:cs typeface="Arial" pitchFamily="34" charset="0"/>
              </a:rPr>
              <a:t>hole</a:t>
            </a:r>
            <a:r>
              <a:rPr lang="fr-FR" sz="1600" kern="0" dirty="0" smtClean="0">
                <a:solidFill>
                  <a:srgbClr val="478F00"/>
                </a:solidFill>
                <a:latin typeface="Bell MT" pitchFamily="18" charset="0"/>
                <a:cs typeface="Arial" pitchFamily="34" charset="0"/>
              </a:rPr>
              <a:t> pitch</a:t>
            </a:r>
            <a:endParaRPr lang="fr-FR" sz="1600" dirty="0">
              <a:solidFill>
                <a:srgbClr val="478F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46840" y="4457714"/>
            <a:ext cx="1579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kern="0" dirty="0" smtClean="0">
                <a:solidFill>
                  <a:srgbClr val="478F00"/>
                </a:solidFill>
                <a:latin typeface="Bell MT" pitchFamily="18" charset="0"/>
                <a:cs typeface="Arial" pitchFamily="34" charset="0"/>
              </a:rPr>
              <a:t>58 µm </a:t>
            </a:r>
            <a:r>
              <a:rPr lang="fr-FR" sz="1600" kern="0" dirty="0" err="1" smtClean="0">
                <a:solidFill>
                  <a:srgbClr val="478F00"/>
                </a:solidFill>
                <a:latin typeface="Bell MT" pitchFamily="18" charset="0"/>
                <a:cs typeface="Arial" pitchFamily="34" charset="0"/>
              </a:rPr>
              <a:t>hole</a:t>
            </a:r>
            <a:r>
              <a:rPr lang="fr-FR" sz="1600" kern="0" dirty="0" smtClean="0">
                <a:solidFill>
                  <a:srgbClr val="478F00"/>
                </a:solidFill>
                <a:latin typeface="Bell MT" pitchFamily="18" charset="0"/>
                <a:cs typeface="Arial" pitchFamily="34" charset="0"/>
              </a:rPr>
              <a:t> pitch</a:t>
            </a:r>
            <a:endParaRPr lang="fr-FR" sz="1600" dirty="0">
              <a:solidFill>
                <a:srgbClr val="478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4367" y="5015391"/>
            <a:ext cx="13516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kern="0" dirty="0" smtClean="0">
                <a:solidFill>
                  <a:srgbClr val="478F00"/>
                </a:solidFill>
                <a:latin typeface="Bell MT" pitchFamily="18" charset="0"/>
                <a:cs typeface="Arial" pitchFamily="34" charset="0"/>
              </a:rPr>
              <a:t>Ingrid </a:t>
            </a:r>
            <a:r>
              <a:rPr lang="fr-FR" sz="1600" kern="0" dirty="0" err="1">
                <a:solidFill>
                  <a:srgbClr val="478F00"/>
                </a:solidFill>
                <a:latin typeface="Bell MT" pitchFamily="18" charset="0"/>
                <a:cs typeface="Arial" pitchFamily="34" charset="0"/>
              </a:rPr>
              <a:t>s</a:t>
            </a:r>
            <a:r>
              <a:rPr lang="fr-FR" sz="1600" kern="0" dirty="0" err="1" smtClean="0">
                <a:solidFill>
                  <a:srgbClr val="478F00"/>
                </a:solidFill>
                <a:latin typeface="Bell MT" pitchFamily="18" charset="0"/>
                <a:cs typeface="Arial" pitchFamily="34" charset="0"/>
              </a:rPr>
              <a:t>ample</a:t>
            </a:r>
            <a:endParaRPr lang="fr-FR" sz="1600" dirty="0">
              <a:solidFill>
                <a:srgbClr val="478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ce réservé du contenu 8"/>
              <p:cNvSpPr txBox="1">
                <a:spLocks/>
              </p:cNvSpPr>
              <p:nvPr/>
            </p:nvSpPr>
            <p:spPr bwMode="auto">
              <a:xfrm>
                <a:off x="2971742" y="803251"/>
                <a:ext cx="5796516" cy="1191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8" tIns="45709" rIns="91418" bIns="45709" numCol="1" anchor="t" anchorCtr="0" compatLnSpc="1">
                <a:prstTxWarp prst="textNoShape">
                  <a:avLst/>
                </a:prstTxWarp>
              </a:bodyPr>
              <a:lstStyle>
                <a:lvl1pPr marL="174625" indent="-1746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99"/>
                    </a:solidFill>
                    <a:latin typeface="Bell MT" pitchFamily="18" charset="0"/>
                    <a:ea typeface="+mn-ea"/>
                    <a:cs typeface="Arial" pitchFamily="34" charset="0"/>
                  </a:defRPr>
                </a:lvl1pPr>
                <a:lvl2pPr marL="528638" indent="-1746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000099"/>
                    </a:solidFill>
                    <a:latin typeface="Bell MT" pitchFamily="18" charset="0"/>
                    <a:cs typeface="Arial" pitchFamily="34" charset="0"/>
                  </a:defRPr>
                </a:lvl2pPr>
                <a:lvl3pPr marL="881063" indent="-1730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rgbClr val="000099"/>
                    </a:solidFill>
                    <a:latin typeface="Bell MT" pitchFamily="18" charset="0"/>
                    <a:cs typeface="Arial" pitchFamily="34" charset="0"/>
                  </a:defRPr>
                </a:lvl3pPr>
                <a:lvl4pPr marL="1252538" indent="-192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000099"/>
                    </a:solidFill>
                    <a:latin typeface="Bell MT" pitchFamily="18" charset="0"/>
                    <a:cs typeface="Arial" pitchFamily="34" charset="0"/>
                  </a:defRPr>
                </a:lvl4pPr>
                <a:lvl5pPr marL="1611313" indent="-1746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99"/>
                    </a:solidFill>
                    <a:latin typeface="Bell MT" pitchFamily="18" charset="0"/>
                    <a:cs typeface="Arial" pitchFamily="34" charset="0"/>
                  </a:defRPr>
                </a:lvl5pPr>
                <a:lvl6pPr marL="2068513" indent="-174625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6pPr>
                <a:lvl7pPr marL="2525713" indent="-174625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7pPr>
                <a:lvl8pPr marL="2982913" indent="-174625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8pPr>
                <a:lvl9pPr marL="3440113" indent="-174625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>
                  <a:buFont typeface="Arial" panose="020B0604020202020204" pitchFamily="34" charset="0"/>
                  <a:buChar char="•"/>
                </a:pPr>
                <a:r>
                  <a:rPr lang="fr-FR" sz="1600" dirty="0" smtClean="0"/>
                  <a:t>p = </a:t>
                </a:r>
                <a:r>
                  <a:rPr lang="fr-FR" sz="1600" dirty="0" err="1"/>
                  <a:t>hole</a:t>
                </a:r>
                <a:r>
                  <a:rPr lang="fr-FR" sz="1600" dirty="0"/>
                  <a:t> pitch </a:t>
                </a:r>
                <a:endParaRPr lang="fr-FR" sz="1600" i="1" dirty="0">
                  <a:latin typeface="Cambria Math"/>
                  <a:ea typeface="Cambria Math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fr-FR" sz="16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sz="1600" dirty="0"/>
                  <a:t> = transverse diffusion = </a:t>
                </a:r>
                <a:r>
                  <a:rPr lang="fr-FR" sz="1600" dirty="0" err="1"/>
                  <a:t>D</a:t>
                </a:r>
                <a:r>
                  <a:rPr lang="fr-FR" sz="1600" baseline="-25000" dirty="0" err="1"/>
                  <a:t>t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1600" i="1">
                            <a:latin typeface="Cambria Math"/>
                          </a:rPr>
                          <m:t>𝑧</m:t>
                        </m:r>
                      </m:e>
                    </m:rad>
                  </m:oMath>
                </a14:m>
                <a:r>
                  <a:rPr lang="fr-FR" sz="1600" dirty="0"/>
                  <a:t> (</a:t>
                </a:r>
                <a:r>
                  <a:rPr lang="fr-FR" sz="1600" dirty="0" err="1"/>
                  <a:t>D</a:t>
                </a:r>
                <a:r>
                  <a:rPr lang="fr-FR" sz="1600" baseline="-25000" dirty="0" err="1"/>
                  <a:t>t</a:t>
                </a:r>
                <a:r>
                  <a:rPr lang="fr-FR" sz="1600" dirty="0"/>
                  <a:t>: transverse coefficient)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fr-FR" sz="1600" dirty="0"/>
                  <a:t>FR </a:t>
                </a:r>
                <a:r>
                  <a:rPr lang="fr-FR" sz="1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i="1">
                            <a:latin typeface="Cambria Math"/>
                          </a:rPr>
                          <m:t>𝐸</m:t>
                        </m:r>
                        <m:r>
                          <m:rPr>
                            <m:sty m:val="p"/>
                          </m:rPr>
                          <a:rPr lang="fr-FR" sz="1600" b="0" i="0" baseline="-25000" smtClean="0">
                            <a:latin typeface="Cambria Math"/>
                          </a:rPr>
                          <m:t>drift</m:t>
                        </m:r>
                      </m:num>
                      <m:den>
                        <m:r>
                          <a:rPr lang="fr-FR" sz="1600" i="1">
                            <a:latin typeface="Cambria Math"/>
                          </a:rPr>
                          <m:t>𝐸</m:t>
                        </m:r>
                        <m:r>
                          <m:rPr>
                            <m:sty m:val="p"/>
                          </m:rPr>
                          <a:rPr lang="fr-FR" sz="1600" b="0" i="0" baseline="-25000" smtClean="0">
                            <a:latin typeface="Cambria Math"/>
                          </a:rPr>
                          <m:t>ampplication</m:t>
                        </m:r>
                      </m:den>
                    </m:f>
                  </m:oMath>
                </a14:m>
                <a:endParaRPr lang="fr-FR" sz="1600" dirty="0"/>
              </a:p>
              <a:p>
                <a:endParaRPr lang="fr-FR" kern="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fr-FR" sz="1600" kern="0" dirty="0" smtClean="0"/>
              </a:p>
            </p:txBody>
          </p:sp>
        </mc:Choice>
        <mc:Fallback xmlns="">
          <p:sp>
            <p:nvSpPr>
              <p:cNvPr id="17" name="Espace réservé du conten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742" y="803251"/>
                <a:ext cx="5796516" cy="1191311"/>
              </a:xfrm>
              <a:prstGeom prst="rect">
                <a:avLst/>
              </a:prstGeom>
              <a:blipFill rotWithShape="1">
                <a:blip r:embed="rId8"/>
                <a:stretch>
                  <a:fillRect t="-10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0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42738</TotalTime>
  <Words>1047</Words>
  <Application>Microsoft Office PowerPoint</Application>
  <PresentationFormat>Affichage à l'écran (4:3)</PresentationFormat>
  <Paragraphs>331</Paragraphs>
  <Slides>17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Modèle par défaut</vt:lpstr>
      <vt:lpstr>Equation</vt:lpstr>
      <vt:lpstr>Présentation PowerPoint</vt:lpstr>
      <vt:lpstr>Outline</vt:lpstr>
      <vt:lpstr>Operational Conditions in ILD-TPC for ILC</vt:lpstr>
      <vt:lpstr>Micromegas: Intrinsic Suppresion of Ion Backflow</vt:lpstr>
      <vt:lpstr>Ion Backflow with Micromegas: Measurement Principle</vt:lpstr>
      <vt:lpstr>Ion Backflow with Micromegas: Measurement Results</vt:lpstr>
      <vt:lpstr>Ion Backflow with Micromegas: Simulation</vt:lpstr>
      <vt:lpstr>Ion Backflow with Micromegas: Simulation</vt:lpstr>
      <vt:lpstr>Grid Geometry and Fields</vt:lpstr>
      <vt:lpstr>Grid Geometry and Fields</vt:lpstr>
      <vt:lpstr>Ion Backflow in Bulk Micromegas</vt:lpstr>
      <vt:lpstr>Ion Backflow in Bulk Micromegas</vt:lpstr>
      <vt:lpstr>Possible Solution without Gating Grid</vt:lpstr>
      <vt:lpstr>Summary &amp; Outlook</vt:lpstr>
      <vt:lpstr>Backup Slides</vt:lpstr>
      <vt:lpstr>Ions Mobility in Gases</vt:lpstr>
      <vt:lpstr>Positive Ion Feedback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test of the Micromegas ILC-TPC Large Prototype</dc:title>
  <dc:subject>MPGD2009</dc:subject>
  <dc:creator>David Attié</dc:creator>
  <cp:lastModifiedBy>ATTIE David</cp:lastModifiedBy>
  <cp:revision>3081</cp:revision>
  <dcterms:created xsi:type="dcterms:W3CDTF">1601-01-01T00:00:00Z</dcterms:created>
  <dcterms:modified xsi:type="dcterms:W3CDTF">2014-06-19T05:55:01Z</dcterms:modified>
</cp:coreProperties>
</file>