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1" r:id="rId5"/>
    <p:sldId id="270" r:id="rId6"/>
    <p:sldId id="269" r:id="rId7"/>
    <p:sldId id="282" r:id="rId8"/>
    <p:sldId id="274" r:id="rId9"/>
    <p:sldId id="271" r:id="rId10"/>
    <p:sldId id="273" r:id="rId11"/>
    <p:sldId id="275" r:id="rId12"/>
    <p:sldId id="272" r:id="rId13"/>
    <p:sldId id="278" r:id="rId14"/>
    <p:sldId id="279" r:id="rId15"/>
    <p:sldId id="296" r:id="rId16"/>
    <p:sldId id="280" r:id="rId17"/>
    <p:sldId id="277" r:id="rId18"/>
    <p:sldId id="284" r:id="rId19"/>
    <p:sldId id="285" r:id="rId20"/>
    <p:sldId id="287" r:id="rId21"/>
    <p:sldId id="302" r:id="rId22"/>
    <p:sldId id="303" r:id="rId23"/>
    <p:sldId id="286" r:id="rId24"/>
    <p:sldId id="288" r:id="rId25"/>
    <p:sldId id="298" r:id="rId26"/>
    <p:sldId id="301" r:id="rId27"/>
    <p:sldId id="295" r:id="rId28"/>
    <p:sldId id="324" r:id="rId29"/>
    <p:sldId id="299" r:id="rId30"/>
    <p:sldId id="300" r:id="rId31"/>
    <p:sldId id="259" r:id="rId32"/>
    <p:sldId id="297" r:id="rId33"/>
    <p:sldId id="264" r:id="rId34"/>
    <p:sldId id="265" r:id="rId35"/>
    <p:sldId id="266" r:id="rId36"/>
    <p:sldId id="267" r:id="rId37"/>
    <p:sldId id="304" r:id="rId38"/>
    <p:sldId id="309" r:id="rId39"/>
    <p:sldId id="310" r:id="rId40"/>
    <p:sldId id="311" r:id="rId41"/>
    <p:sldId id="312" r:id="rId42"/>
    <p:sldId id="313" r:id="rId43"/>
    <p:sldId id="314" r:id="rId44"/>
    <p:sldId id="322" r:id="rId45"/>
    <p:sldId id="315" r:id="rId46"/>
    <p:sldId id="320" r:id="rId47"/>
    <p:sldId id="321" r:id="rId48"/>
    <p:sldId id="323" r:id="rId49"/>
    <p:sldId id="316" r:id="rId50"/>
    <p:sldId id="281" r:id="rId51"/>
    <p:sldId id="292" r:id="rId52"/>
    <p:sldId id="293" r:id="rId53"/>
    <p:sldId id="317" r:id="rId54"/>
    <p:sldId id="319" r:id="rId55"/>
    <p:sldId id="294" r:id="rId5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42" y="-3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image" Target="../media/image9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EEAC-DBE7-49B2-909A-40AE687C64AE}" type="datetimeFigureOut">
              <a:rPr lang="fr-FR" smtClean="0"/>
              <a:t>26/10/2014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E49-C794-4AE9-8009-D25E56342C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751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EEAC-DBE7-49B2-909A-40AE687C64AE}" type="datetimeFigureOut">
              <a:rPr lang="fr-FR" smtClean="0"/>
              <a:t>26/10/2014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E49-C794-4AE9-8009-D25E56342C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5359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EEAC-DBE7-49B2-909A-40AE687C64AE}" type="datetimeFigureOut">
              <a:rPr lang="fr-FR" smtClean="0"/>
              <a:t>26/10/2014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E49-C794-4AE9-8009-D25E56342C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8804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EEAC-DBE7-49B2-909A-40AE687C64AE}" type="datetimeFigureOut">
              <a:rPr lang="fr-FR" smtClean="0"/>
              <a:t>26/10/2014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E49-C794-4AE9-8009-D25E56342C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0434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EEAC-DBE7-49B2-909A-40AE687C64AE}" type="datetimeFigureOut">
              <a:rPr lang="fr-FR" smtClean="0"/>
              <a:t>26/10/2014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E49-C794-4AE9-8009-D25E56342C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976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EEAC-DBE7-49B2-909A-40AE687C64AE}" type="datetimeFigureOut">
              <a:rPr lang="fr-FR" smtClean="0"/>
              <a:t>26/10/2014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E49-C794-4AE9-8009-D25E56342C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6118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EEAC-DBE7-49B2-909A-40AE687C64AE}" type="datetimeFigureOut">
              <a:rPr lang="fr-FR" smtClean="0"/>
              <a:t>26/10/2014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E49-C794-4AE9-8009-D25E56342C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2877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EEAC-DBE7-49B2-909A-40AE687C64AE}" type="datetimeFigureOut">
              <a:rPr lang="fr-FR" smtClean="0"/>
              <a:t>26/10/2014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E49-C794-4AE9-8009-D25E56342C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125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EEAC-DBE7-49B2-909A-40AE687C64AE}" type="datetimeFigureOut">
              <a:rPr lang="fr-FR" smtClean="0"/>
              <a:t>26/10/2014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E49-C794-4AE9-8009-D25E56342C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7228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EEAC-DBE7-49B2-909A-40AE687C64AE}" type="datetimeFigureOut">
              <a:rPr lang="fr-FR" smtClean="0"/>
              <a:t>26/10/2014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E49-C794-4AE9-8009-D25E56342C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9350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8EEAC-DBE7-49B2-909A-40AE687C64AE}" type="datetimeFigureOut">
              <a:rPr lang="fr-FR" smtClean="0"/>
              <a:t>26/10/2014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AD2E49-C794-4AE9-8009-D25E56342C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722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C8EEAC-DBE7-49B2-909A-40AE687C64AE}" type="datetimeFigureOut">
              <a:rPr lang="fr-FR" smtClean="0"/>
              <a:t>26/10/2014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AD2E49-C794-4AE9-8009-D25E56342C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7207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gif"/><Relationship Id="rId9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en.wikipedia.org/wiki/Drift_chamber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emf"/><Relationship Id="rId9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gif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wmf"/><Relationship Id="rId4" Type="http://schemas.openxmlformats.org/officeDocument/2006/relationships/image" Target="../media/image77.png"/><Relationship Id="rId9" Type="http://schemas.openxmlformats.org/officeDocument/2006/relationships/image" Target="../media/image8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0.w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oleObject" Target="../embeddings/oleObject4.bin"/><Relationship Id="rId18" Type="http://schemas.openxmlformats.org/officeDocument/2006/relationships/image" Target="../media/image93.png"/><Relationship Id="rId3" Type="http://schemas.openxmlformats.org/officeDocument/2006/relationships/image" Target="../media/image94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17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02.wmf"/><Relationship Id="rId20" Type="http://schemas.openxmlformats.org/officeDocument/2006/relationships/image" Target="../media/image104.jpeg"/><Relationship Id="rId1" Type="http://schemas.openxmlformats.org/officeDocument/2006/relationships/vmlDrawing" Target="../drawings/vmlDrawing3.vml"/><Relationship Id="rId6" Type="http://schemas.openxmlformats.org/officeDocument/2006/relationships/image" Target="../media/image95.wmf"/><Relationship Id="rId11" Type="http://schemas.openxmlformats.org/officeDocument/2006/relationships/image" Target="../media/image99.wmf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8.wmf"/><Relationship Id="rId19" Type="http://schemas.openxmlformats.org/officeDocument/2006/relationships/image" Target="../media/image103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97.wmf"/><Relationship Id="rId1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10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png"/><Relationship Id="rId5" Type="http://schemas.openxmlformats.org/officeDocument/2006/relationships/image" Target="../media/image5.png"/><Relationship Id="rId4" Type="http://schemas.openxmlformats.org/officeDocument/2006/relationships/image" Target="../media/image105.png"/><Relationship Id="rId9" Type="http://schemas.openxmlformats.org/officeDocument/2006/relationships/image" Target="../media/image10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jpeg"/><Relationship Id="rId4" Type="http://schemas.openxmlformats.org/officeDocument/2006/relationships/image" Target="../media/image116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5.jpeg"/><Relationship Id="rId4" Type="http://schemas.openxmlformats.org/officeDocument/2006/relationships/image" Target="../media/image1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9.jpeg"/><Relationship Id="rId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18.png"/><Relationship Id="rId3" Type="http://schemas.openxmlformats.org/officeDocument/2006/relationships/image" Target="../media/image131.emf"/><Relationship Id="rId7" Type="http://schemas.openxmlformats.org/officeDocument/2006/relationships/image" Target="../media/image135.jpeg"/><Relationship Id="rId12" Type="http://schemas.openxmlformats.org/officeDocument/2006/relationships/image" Target="../media/image5.pn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emf"/><Relationship Id="rId10" Type="http://schemas.openxmlformats.org/officeDocument/2006/relationships/image" Target="../media/image138.jpeg"/><Relationship Id="rId4" Type="http://schemas.openxmlformats.org/officeDocument/2006/relationships/image" Target="../media/image132.wmf"/><Relationship Id="rId9" Type="http://schemas.openxmlformats.org/officeDocument/2006/relationships/image" Target="../media/image137.png"/><Relationship Id="rId14" Type="http://schemas.openxmlformats.org/officeDocument/2006/relationships/image" Target="../media/image1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hyperlink" Target="http://rd51-public.web.cern.ch/rd51-public" TargetMode="External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png"/><Relationship Id="rId13" Type="http://schemas.openxmlformats.org/officeDocument/2006/relationships/image" Target="../media/image159.png"/><Relationship Id="rId18" Type="http://schemas.openxmlformats.org/officeDocument/2006/relationships/image" Target="../media/image163.jpeg"/><Relationship Id="rId3" Type="http://schemas.openxmlformats.org/officeDocument/2006/relationships/image" Target="../media/image149.jpeg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43.jpeg"/><Relationship Id="rId2" Type="http://schemas.openxmlformats.org/officeDocument/2006/relationships/image" Target="../media/image148.jpeg"/><Relationship Id="rId16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g"/><Relationship Id="rId11" Type="http://schemas.openxmlformats.org/officeDocument/2006/relationships/image" Target="../media/image157.png"/><Relationship Id="rId5" Type="http://schemas.openxmlformats.org/officeDocument/2006/relationships/image" Target="../media/image151.jpeg"/><Relationship Id="rId15" Type="http://schemas.openxmlformats.org/officeDocument/2006/relationships/image" Target="../media/image161.png"/><Relationship Id="rId10" Type="http://schemas.openxmlformats.org/officeDocument/2006/relationships/image" Target="../media/image156.png"/><Relationship Id="rId4" Type="http://schemas.openxmlformats.org/officeDocument/2006/relationships/image" Target="../media/image150.jpeg"/><Relationship Id="rId9" Type="http://schemas.openxmlformats.org/officeDocument/2006/relationships/image" Target="../media/image155.png"/><Relationship Id="rId14" Type="http://schemas.openxmlformats.org/officeDocument/2006/relationships/image" Target="../media/image1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indico.cern.ch/event/323839/other-view?view=standard" TargetMode="External"/><Relationship Id="rId4" Type="http://schemas.openxmlformats.org/officeDocument/2006/relationships/image" Target="../media/image173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jpeg"/><Relationship Id="rId3" Type="http://schemas.openxmlformats.org/officeDocument/2006/relationships/image" Target="../media/image175.png"/><Relationship Id="rId7" Type="http://schemas.openxmlformats.org/officeDocument/2006/relationships/image" Target="../media/image179.gif"/><Relationship Id="rId12" Type="http://schemas.openxmlformats.org/officeDocument/2006/relationships/image" Target="../media/image184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8.jpeg"/><Relationship Id="rId11" Type="http://schemas.openxmlformats.org/officeDocument/2006/relationships/image" Target="../media/image183.png"/><Relationship Id="rId5" Type="http://schemas.openxmlformats.org/officeDocument/2006/relationships/image" Target="../media/image177.jpe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8.png"/><Relationship Id="rId4" Type="http://schemas.openxmlformats.org/officeDocument/2006/relationships/image" Target="../media/image18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png"/><Relationship Id="rId5" Type="http://schemas.openxmlformats.org/officeDocument/2006/relationships/image" Target="../media/image192.jpeg"/><Relationship Id="rId4" Type="http://schemas.openxmlformats.org/officeDocument/2006/relationships/image" Target="../media/image19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05.pn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12" Type="http://schemas.openxmlformats.org/officeDocument/2006/relationships/image" Target="../media/image204.png"/><Relationship Id="rId2" Type="http://schemas.openxmlformats.org/officeDocument/2006/relationships/image" Target="../media/image194.png"/><Relationship Id="rId16" Type="http://schemas.openxmlformats.org/officeDocument/2006/relationships/image" Target="../media/image2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5" Type="http://schemas.openxmlformats.org/officeDocument/2006/relationships/image" Target="../media/image20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Relationship Id="rId14" Type="http://schemas.openxmlformats.org/officeDocument/2006/relationships/image" Target="../media/image20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hyperlink" Target="http://www.lxcat.laplace.univ-tlse.fr/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9.png"/><Relationship Id="rId7" Type="http://schemas.openxmlformats.org/officeDocument/2006/relationships/image" Target="../media/image2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225.jpeg"/><Relationship Id="rId5" Type="http://schemas.openxmlformats.org/officeDocument/2006/relationships/image" Target="../media/image221.png"/><Relationship Id="rId10" Type="http://schemas.openxmlformats.org/officeDocument/2006/relationships/image" Target="../media/image224.jpeg"/><Relationship Id="rId4" Type="http://schemas.openxmlformats.org/officeDocument/2006/relationships/image" Target="../media/image220.png"/><Relationship Id="rId9" Type="http://schemas.openxmlformats.org/officeDocument/2006/relationships/image" Target="../media/image22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jpeg"/><Relationship Id="rId5" Type="http://schemas.openxmlformats.org/officeDocument/2006/relationships/image" Target="../media/image229.jpeg"/><Relationship Id="rId4" Type="http://schemas.openxmlformats.org/officeDocument/2006/relationships/image" Target="../media/image2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png"/><Relationship Id="rId5" Type="http://schemas.openxmlformats.org/officeDocument/2006/relationships/image" Target="../media/image233.png"/><Relationship Id="rId4" Type="http://schemas.openxmlformats.org/officeDocument/2006/relationships/image" Target="../media/image23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wmf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331478/timetable/#20140721" TargetMode="External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30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268538" y="1845246"/>
            <a:ext cx="6769100" cy="18717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2754090" y="1916832"/>
            <a:ext cx="5994374" cy="121617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Gaseous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Detectors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:</a:t>
            </a:r>
          </a:p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From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Multi-Wire Proportional Chamber</a:t>
            </a:r>
          </a:p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t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o Novel MPGD Gaseous Detectors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3491880" y="3212976"/>
            <a:ext cx="42923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dirty="0">
                <a:solidFill>
                  <a:srgbClr val="FF0000"/>
                </a:solidFill>
                <a:latin typeface="Palatino Linotype" panose="02040502050505030304" pitchFamily="18" charset="0"/>
              </a:rPr>
              <a:t>Maxim </a:t>
            </a:r>
            <a:r>
              <a:rPr lang="en-US" sz="2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Titov</a:t>
            </a:r>
            <a:r>
              <a:rPr lang="en-US" sz="2200" dirty="0">
                <a:solidFill>
                  <a:srgbClr val="FF0000"/>
                </a:solidFill>
                <a:latin typeface="Palatino Linotype" panose="02040502050505030304" pitchFamily="18" charset="0"/>
              </a:rPr>
              <a:t>, CEA </a:t>
            </a:r>
            <a:r>
              <a:rPr lang="en-US" sz="22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Saclay</a:t>
            </a:r>
            <a:r>
              <a:rPr lang="en-US" sz="2200" dirty="0">
                <a:solidFill>
                  <a:srgbClr val="FF0000"/>
                </a:solidFill>
                <a:latin typeface="Palatino Linotype" panose="02040502050505030304" pitchFamily="18" charset="0"/>
              </a:rPr>
              <a:t>, France</a:t>
            </a:r>
          </a:p>
        </p:txBody>
      </p:sp>
      <p:grpSp>
        <p:nvGrpSpPr>
          <p:cNvPr id="9" name="Group 13"/>
          <p:cNvGrpSpPr>
            <a:grpSpLocks/>
          </p:cNvGrpSpPr>
          <p:nvPr/>
        </p:nvGrpSpPr>
        <p:grpSpPr bwMode="auto">
          <a:xfrm>
            <a:off x="38100" y="44450"/>
            <a:ext cx="2157413" cy="1612900"/>
            <a:chOff x="46" y="3246"/>
            <a:chExt cx="1268" cy="1016"/>
          </a:xfrm>
        </p:grpSpPr>
        <p:pic>
          <p:nvPicPr>
            <p:cNvPr id="10" name="Picture 14" descr="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3246"/>
              <a:ext cx="1268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Line 15"/>
            <p:cNvSpPr>
              <a:spLocks noChangeShapeType="1"/>
            </p:cNvSpPr>
            <p:nvPr/>
          </p:nvSpPr>
          <p:spPr bwMode="auto">
            <a:xfrm>
              <a:off x="548" y="3637"/>
              <a:ext cx="0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 Box 16"/>
            <p:cNvSpPr txBox="1">
              <a:spLocks noChangeArrowheads="1"/>
            </p:cNvSpPr>
            <p:nvPr/>
          </p:nvSpPr>
          <p:spPr bwMode="auto">
            <a:xfrm>
              <a:off x="536" y="3629"/>
              <a:ext cx="4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50 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  <p:sp>
          <p:nvSpPr>
            <p:cNvPr id="13" name="Line 17"/>
            <p:cNvSpPr>
              <a:spLocks noChangeShapeType="1"/>
            </p:cNvSpPr>
            <p:nvPr/>
          </p:nvSpPr>
          <p:spPr bwMode="auto">
            <a:xfrm>
              <a:off x="339" y="3902"/>
              <a:ext cx="6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4" name="Text Box 18"/>
            <p:cNvSpPr txBox="1">
              <a:spLocks noChangeArrowheads="1"/>
            </p:cNvSpPr>
            <p:nvPr/>
          </p:nvSpPr>
          <p:spPr bwMode="auto">
            <a:xfrm>
              <a:off x="458" y="3949"/>
              <a:ext cx="411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140 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</p:grpSp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676400"/>
            <a:ext cx="2157413" cy="168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409575" y="1701800"/>
            <a:ext cx="16383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Micromegas:</a:t>
            </a:r>
          </a:p>
        </p:txBody>
      </p:sp>
      <p:sp>
        <p:nvSpPr>
          <p:cNvPr id="20" name="Rectangle 30"/>
          <p:cNvSpPr>
            <a:spLocks noChangeArrowheads="1"/>
          </p:cNvSpPr>
          <p:nvPr/>
        </p:nvSpPr>
        <p:spPr bwMode="auto">
          <a:xfrm>
            <a:off x="2646490" y="6165304"/>
            <a:ext cx="598599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fr-FR" dirty="0" smtClean="0">
                <a:latin typeface="Palatino Linotype" panose="02040502050505030304" pitchFamily="18" charset="0"/>
              </a:rPr>
              <a:t>International Workshop on Advanced Detectors (IWAD),</a:t>
            </a:r>
          </a:p>
          <a:p>
            <a:pPr algn="ctr">
              <a:defRPr/>
            </a:pPr>
            <a:r>
              <a:rPr lang="fr-FR" dirty="0" err="1" smtClean="0">
                <a:latin typeface="Palatino Linotype" panose="02040502050505030304" pitchFamily="18" charset="0"/>
              </a:rPr>
              <a:t>Kolkata</a:t>
            </a:r>
            <a:r>
              <a:rPr lang="fr-FR" dirty="0" smtClean="0">
                <a:latin typeface="Palatino Linotype" panose="02040502050505030304" pitchFamily="18" charset="0"/>
              </a:rPr>
              <a:t>, </a:t>
            </a:r>
            <a:r>
              <a:rPr lang="fr-FR" dirty="0" err="1" smtClean="0">
                <a:latin typeface="Palatino Linotype" panose="02040502050505030304" pitchFamily="18" charset="0"/>
              </a:rPr>
              <a:t>India</a:t>
            </a:r>
            <a:r>
              <a:rPr lang="fr-FR" dirty="0" smtClean="0">
                <a:latin typeface="Palatino Linotype" panose="02040502050505030304" pitchFamily="18" charset="0"/>
              </a:rPr>
              <a:t>, </a:t>
            </a:r>
            <a:r>
              <a:rPr lang="fr-FR" dirty="0" err="1" smtClean="0">
                <a:latin typeface="Palatino Linotype" panose="02040502050505030304" pitchFamily="18" charset="0"/>
              </a:rPr>
              <a:t>October</a:t>
            </a:r>
            <a:r>
              <a:rPr lang="fr-FR" dirty="0" smtClean="0">
                <a:latin typeface="Palatino Linotype" panose="02040502050505030304" pitchFamily="18" charset="0"/>
              </a:rPr>
              <a:t> 27-28, </a:t>
            </a:r>
            <a:r>
              <a:rPr lang="fr-FR" dirty="0" smtClean="0">
                <a:latin typeface="Palatino Linotype" panose="02040502050505030304" pitchFamily="18" charset="0"/>
              </a:rPr>
              <a:t>2014</a:t>
            </a:r>
            <a:endParaRPr lang="fr-FR" dirty="0">
              <a:latin typeface="Palatino Linotype" panose="02040502050505030304" pitchFamily="18" charset="0"/>
            </a:endParaRPr>
          </a:p>
        </p:txBody>
      </p:sp>
      <p:pic>
        <p:nvPicPr>
          <p:cNvPr id="21" name="Picture 28" descr="tpc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44624"/>
            <a:ext cx="2305050" cy="168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81"/>
          <p:cNvSpPr txBox="1">
            <a:spLocks noChangeArrowheads="1"/>
          </p:cNvSpPr>
          <p:nvPr/>
        </p:nvSpPr>
        <p:spPr bwMode="auto">
          <a:xfrm>
            <a:off x="2412207" y="101774"/>
            <a:ext cx="539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TPC</a:t>
            </a:r>
            <a:endParaRPr lang="fr-FR" sz="14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" name="Picture 27" descr="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27563" y="44450"/>
            <a:ext cx="2051050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50648" y="42757"/>
            <a:ext cx="2357856" cy="1633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29" descr="Green marble"/>
          <p:cNvSpPr txBox="1">
            <a:spLocks noChangeArrowheads="1"/>
          </p:cNvSpPr>
          <p:nvPr/>
        </p:nvSpPr>
        <p:spPr bwMode="auto">
          <a:xfrm>
            <a:off x="2267744" y="3856980"/>
            <a:ext cx="6767512" cy="2308324"/>
          </a:xfrm>
          <a:prstGeom prst="rect">
            <a:avLst/>
          </a:prstGeom>
          <a:blipFill dpi="0" rotWithShape="0">
            <a:blip r:embed="rId7" cstate="print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OUTLINE:</a:t>
            </a:r>
          </a:p>
          <a:p>
            <a:pPr eaLnBrk="0" hangingPunct="0"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anose="02040502050505030304" pitchFamily="18" charset="0"/>
            </a:endParaRP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Introduction: Gaseous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detector family</a:t>
            </a:r>
          </a:p>
          <a:p>
            <a:pPr marL="285750" indent="-285750" eaLnBrk="0" hangingPunct="0">
              <a:buFont typeface="Wingdings" panose="05000000000000000000" pitchFamily="2" charset="2"/>
              <a:buChar char="Ø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Multi-wire proportional (MWPC) and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drift chambers,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time projection chamber (TPC)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anose="02040502050505030304" pitchFamily="18" charset="0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Novel Micro-Pattern Gaseous Detectors</a:t>
            </a:r>
          </a:p>
          <a:p>
            <a:pPr marL="342900" indent="-342900" eaLnBrk="0" hangingPunct="0">
              <a:buFont typeface="Wingdings" panose="05000000000000000000" pitchFamily="2" charset="2"/>
              <a:buChar char="Ø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MPGD Technologies for future physics projects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anose="02040502050505030304" pitchFamily="18" charset="0"/>
            </a:endParaRPr>
          </a:p>
          <a:p>
            <a:pPr marL="342900" indent="-342900" eaLnBrk="0" hangingPunct="0">
              <a:buFont typeface="Wingdings" panose="05000000000000000000" pitchFamily="2" charset="2"/>
              <a:buChar char="Ø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Georges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Charpak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 and CERN: 60 years of science for piece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anose="02040502050505030304" pitchFamily="18" charset="0"/>
            </a:endParaRPr>
          </a:p>
        </p:txBody>
      </p:sp>
      <p:pic>
        <p:nvPicPr>
          <p:cNvPr id="27" name="Picture 5" descr="ingrid on medipix9"/>
          <p:cNvPicPr>
            <a:picLocks noChangeAspect="1" noChangeArrowheads="1"/>
          </p:cNvPicPr>
          <p:nvPr/>
        </p:nvPicPr>
        <p:blipFill>
          <a:blip r:embed="rId8" cstate="print">
            <a:lum bright="1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7"/>
          <a:stretch>
            <a:fillRect/>
          </a:stretch>
        </p:blipFill>
        <p:spPr bwMode="auto">
          <a:xfrm>
            <a:off x="72231" y="5139977"/>
            <a:ext cx="2124075" cy="17454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1026643" y="6155919"/>
            <a:ext cx="896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Ingrid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29" name="Picture 26" descr="Capture_000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4835" y="3461515"/>
            <a:ext cx="2121471" cy="157907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450880" y="4256798"/>
            <a:ext cx="143821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Thick GEM +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  <a:latin typeface="Palatino Linotype" panose="02040502050505030304" pitchFamily="18" charset="0"/>
              </a:rPr>
              <a:t>(THGEM)</a:t>
            </a:r>
            <a:endParaRPr lang="fr-FR" sz="1600" b="1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45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093296"/>
            <a:ext cx="4578350" cy="65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04"/>
            <a:ext cx="7488832" cy="5205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251520" y="117475"/>
            <a:ext cx="8640960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18"/>
          <p:cNvSpPr>
            <a:spLocks noChangeArrowheads="1" noChangeShapeType="1" noTextEdit="1"/>
          </p:cNvSpPr>
          <p:nvPr/>
        </p:nvSpPr>
        <p:spPr bwMode="auto">
          <a:xfrm>
            <a:off x="1475656" y="188640"/>
            <a:ext cx="5976664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First Large Experiment with MWPCs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187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539750" y="117475"/>
            <a:ext cx="8064500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8"/>
          <p:cNvSpPr>
            <a:spLocks noChangeArrowheads="1" noChangeShapeType="1" noTextEdit="1"/>
          </p:cNvSpPr>
          <p:nvPr/>
        </p:nvSpPr>
        <p:spPr bwMode="auto">
          <a:xfrm>
            <a:off x="1143000" y="188640"/>
            <a:ext cx="6683375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1968: Multi-</a:t>
            </a:r>
            <a:r>
              <a:rPr lang="fr-FR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Wire</a:t>
            </a:r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Proportional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Chamber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(MWPC)</a:t>
            </a:r>
          </a:p>
        </p:txBody>
      </p:sp>
      <p:pic>
        <p:nvPicPr>
          <p:cNvPr id="4" name="Picture 8" descr="Clipboard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17"/>
          <a:stretch>
            <a:fillRect/>
          </a:stretch>
        </p:blipFill>
        <p:spPr bwMode="auto">
          <a:xfrm>
            <a:off x="6048571" y="1031250"/>
            <a:ext cx="2354067" cy="212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Clipboard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33"/>
          <a:stretch>
            <a:fillRect/>
          </a:stretch>
        </p:blipFill>
        <p:spPr bwMode="auto">
          <a:xfrm>
            <a:off x="5181600" y="3733800"/>
            <a:ext cx="25146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07504" y="6228601"/>
            <a:ext cx="8884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GB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G. </a:t>
            </a:r>
            <a:r>
              <a:rPr lang="en-GB" alt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Charpak,R</a:t>
            </a:r>
            <a:r>
              <a:rPr lang="en-GB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. </a:t>
            </a:r>
            <a:r>
              <a:rPr lang="en-GB" alt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Bouclier</a:t>
            </a:r>
            <a:r>
              <a:rPr lang="en-GB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, T. </a:t>
            </a:r>
            <a:r>
              <a:rPr lang="en-GB" alt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Bressan,J</a:t>
            </a:r>
            <a:r>
              <a:rPr lang="en-GB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. </a:t>
            </a:r>
            <a:r>
              <a:rPr lang="en-GB" alt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Favier</a:t>
            </a:r>
            <a:r>
              <a:rPr lang="en-GB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and C. </a:t>
            </a:r>
            <a:r>
              <a:rPr lang="en-GB" alt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Zupancic</a:t>
            </a:r>
            <a:r>
              <a:rPr lang="en-GB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: The use of </a:t>
            </a:r>
            <a:r>
              <a:rPr lang="en-GB" alt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Multiwire</a:t>
            </a:r>
            <a:r>
              <a:rPr lang="en-GB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Proportional Counters to select and localize Charged Particles, </a:t>
            </a:r>
            <a:r>
              <a:rPr lang="en-GB" alt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Nuc</a:t>
            </a:r>
            <a:r>
              <a:rPr lang="en-GB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. Instr. and Meth. 62(1968)262 </a:t>
            </a:r>
          </a:p>
        </p:txBody>
      </p:sp>
      <p:pic>
        <p:nvPicPr>
          <p:cNvPr id="7" name="Picture 11" descr="Clipboard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79774"/>
            <a:ext cx="4235450" cy="562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093937" y="692696"/>
            <a:ext cx="365452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ENERGY RESOLUTION ON 5.9 </a:t>
            </a:r>
            <a:r>
              <a:rPr lang="en-GB" altLang="fr-FR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KeV</a:t>
            </a:r>
            <a:r>
              <a:rPr lang="en-GB" altLang="fr-FR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: 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4981128" y="3204265"/>
            <a:ext cx="4343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altLang="fr-FR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DEPENDENCE OF COLLECTION TIME FROM TRACK’S DISTANCE: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6732240" y="5733256"/>
            <a:ext cx="209865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DRIFT CHAMBERS</a:t>
            </a: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5641444" y="5826333"/>
            <a:ext cx="838200" cy="152400"/>
          </a:xfrm>
          <a:prstGeom prst="rightArrow">
            <a:avLst>
              <a:gd name="adj1" fmla="val 50000"/>
              <a:gd name="adj2" fmla="val 1375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876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2771775" y="46038"/>
            <a:ext cx="3384550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0" y="549275"/>
            <a:ext cx="9144000" cy="63087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9"/>
          <p:cNvSpPr>
            <a:spLocks noChangeArrowheads="1" noChangeShapeType="1" noTextEdit="1"/>
          </p:cNvSpPr>
          <p:nvPr/>
        </p:nvSpPr>
        <p:spPr bwMode="auto">
          <a:xfrm>
            <a:off x="3314700" y="115888"/>
            <a:ext cx="2247900" cy="327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Drift Chambers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60560" y="1107976"/>
            <a:ext cx="82438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THE ELECTRONS DRIFT TIME PROVIDES THE DISTANCE OF THE TRACK FROM THE ANODE:</a:t>
            </a:r>
          </a:p>
        </p:txBody>
      </p:sp>
      <p:grpSp>
        <p:nvGrpSpPr>
          <p:cNvPr id="6" name="Group 11"/>
          <p:cNvGrpSpPr>
            <a:grpSpLocks/>
          </p:cNvGrpSpPr>
          <p:nvPr/>
        </p:nvGrpSpPr>
        <p:grpSpPr bwMode="auto">
          <a:xfrm>
            <a:off x="685800" y="1295400"/>
            <a:ext cx="2286000" cy="3048000"/>
            <a:chOff x="768" y="1008"/>
            <a:chExt cx="2367" cy="3072"/>
          </a:xfrm>
        </p:grpSpPr>
        <p:pic>
          <p:nvPicPr>
            <p:cNvPr id="7" name="Picture 1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68" y="1104"/>
              <a:ext cx="2367" cy="2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1705" y="1926"/>
              <a:ext cx="228" cy="875"/>
            </a:xfrm>
            <a:custGeom>
              <a:avLst/>
              <a:gdLst>
                <a:gd name="T0" fmla="*/ 71 w 228"/>
                <a:gd name="T1" fmla="*/ 138 h 875"/>
                <a:gd name="T2" fmla="*/ 119 w 228"/>
                <a:gd name="T3" fmla="*/ 330 h 875"/>
                <a:gd name="T4" fmla="*/ 195 w 228"/>
                <a:gd name="T5" fmla="*/ 474 h 875"/>
                <a:gd name="T6" fmla="*/ 223 w 228"/>
                <a:gd name="T7" fmla="*/ 502 h 875"/>
                <a:gd name="T8" fmla="*/ 163 w 228"/>
                <a:gd name="T9" fmla="*/ 542 h 875"/>
                <a:gd name="T10" fmla="*/ 79 w 228"/>
                <a:gd name="T11" fmla="*/ 622 h 875"/>
                <a:gd name="T12" fmla="*/ 35 w 228"/>
                <a:gd name="T13" fmla="*/ 710 h 875"/>
                <a:gd name="T14" fmla="*/ 7 w 228"/>
                <a:gd name="T15" fmla="*/ 774 h 875"/>
                <a:gd name="T16" fmla="*/ 75 w 228"/>
                <a:gd name="T17" fmla="*/ 106 h 875"/>
                <a:gd name="T18" fmla="*/ 71 w 228"/>
                <a:gd name="T19" fmla="*/ 138 h 8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8"/>
                <a:gd name="T31" fmla="*/ 0 h 875"/>
                <a:gd name="T32" fmla="*/ 228 w 228"/>
                <a:gd name="T33" fmla="*/ 875 h 8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8" h="875">
                  <a:moveTo>
                    <a:pt x="71" y="138"/>
                  </a:moveTo>
                  <a:cubicBezTo>
                    <a:pt x="78" y="175"/>
                    <a:pt x="98" y="274"/>
                    <a:pt x="119" y="330"/>
                  </a:cubicBezTo>
                  <a:cubicBezTo>
                    <a:pt x="140" y="386"/>
                    <a:pt x="178" y="445"/>
                    <a:pt x="195" y="474"/>
                  </a:cubicBezTo>
                  <a:cubicBezTo>
                    <a:pt x="212" y="503"/>
                    <a:pt x="228" y="491"/>
                    <a:pt x="223" y="502"/>
                  </a:cubicBezTo>
                  <a:cubicBezTo>
                    <a:pt x="218" y="513"/>
                    <a:pt x="187" y="522"/>
                    <a:pt x="163" y="542"/>
                  </a:cubicBezTo>
                  <a:cubicBezTo>
                    <a:pt x="139" y="562"/>
                    <a:pt x="100" y="594"/>
                    <a:pt x="79" y="622"/>
                  </a:cubicBezTo>
                  <a:cubicBezTo>
                    <a:pt x="58" y="650"/>
                    <a:pt x="47" y="685"/>
                    <a:pt x="35" y="710"/>
                  </a:cubicBezTo>
                  <a:cubicBezTo>
                    <a:pt x="23" y="735"/>
                    <a:pt x="0" y="875"/>
                    <a:pt x="7" y="774"/>
                  </a:cubicBezTo>
                  <a:cubicBezTo>
                    <a:pt x="14" y="673"/>
                    <a:pt x="64" y="212"/>
                    <a:pt x="75" y="106"/>
                  </a:cubicBezTo>
                  <a:cubicBezTo>
                    <a:pt x="86" y="0"/>
                    <a:pt x="64" y="101"/>
                    <a:pt x="71" y="138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 flipH="1">
              <a:off x="1584" y="1008"/>
              <a:ext cx="288" cy="30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0" name="Oval 15"/>
            <p:cNvSpPr>
              <a:spLocks noChangeArrowheads="1"/>
            </p:cNvSpPr>
            <p:nvPr/>
          </p:nvSpPr>
          <p:spPr bwMode="auto">
            <a:xfrm flipV="1">
              <a:off x="774" y="2421"/>
              <a:ext cx="12" cy="12"/>
            </a:xfrm>
            <a:prstGeom prst="ellipse">
              <a:avLst/>
            </a:prstGeom>
            <a:solidFill>
              <a:srgbClr val="FF175C"/>
            </a:solidFill>
            <a:ln w="9525">
              <a:solidFill>
                <a:srgbClr val="FF175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Oval 16"/>
            <p:cNvSpPr>
              <a:spLocks noChangeArrowheads="1"/>
            </p:cNvSpPr>
            <p:nvPr/>
          </p:nvSpPr>
          <p:spPr bwMode="auto">
            <a:xfrm flipV="1">
              <a:off x="1536" y="2422"/>
              <a:ext cx="12" cy="12"/>
            </a:xfrm>
            <a:prstGeom prst="ellipse">
              <a:avLst/>
            </a:prstGeom>
            <a:solidFill>
              <a:srgbClr val="FF175C"/>
            </a:solidFill>
            <a:ln w="9525">
              <a:solidFill>
                <a:srgbClr val="FF175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Oval 17"/>
            <p:cNvSpPr>
              <a:spLocks noChangeArrowheads="1"/>
            </p:cNvSpPr>
            <p:nvPr/>
          </p:nvSpPr>
          <p:spPr bwMode="auto">
            <a:xfrm flipV="1">
              <a:off x="2301" y="2418"/>
              <a:ext cx="12" cy="12"/>
            </a:xfrm>
            <a:prstGeom prst="ellipse">
              <a:avLst/>
            </a:prstGeom>
            <a:solidFill>
              <a:srgbClr val="FF175C"/>
            </a:solidFill>
            <a:ln w="9525">
              <a:solidFill>
                <a:srgbClr val="FF175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Oval 18"/>
            <p:cNvSpPr>
              <a:spLocks noChangeArrowheads="1"/>
            </p:cNvSpPr>
            <p:nvPr/>
          </p:nvSpPr>
          <p:spPr bwMode="auto">
            <a:xfrm flipV="1">
              <a:off x="3063" y="2421"/>
              <a:ext cx="12" cy="12"/>
            </a:xfrm>
            <a:prstGeom prst="ellipse">
              <a:avLst/>
            </a:prstGeom>
            <a:solidFill>
              <a:srgbClr val="FF175C"/>
            </a:solidFill>
            <a:ln w="9525">
              <a:solidFill>
                <a:srgbClr val="FF175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Oval 19"/>
            <p:cNvSpPr>
              <a:spLocks noChangeArrowheads="1"/>
            </p:cNvSpPr>
            <p:nvPr/>
          </p:nvSpPr>
          <p:spPr bwMode="auto">
            <a:xfrm flipV="1">
              <a:off x="2679" y="2418"/>
              <a:ext cx="12" cy="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Oval 20"/>
            <p:cNvSpPr>
              <a:spLocks noChangeArrowheads="1"/>
            </p:cNvSpPr>
            <p:nvPr/>
          </p:nvSpPr>
          <p:spPr bwMode="auto">
            <a:xfrm flipV="1">
              <a:off x="1920" y="2421"/>
              <a:ext cx="12" cy="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Oval 21"/>
            <p:cNvSpPr>
              <a:spLocks noChangeArrowheads="1"/>
            </p:cNvSpPr>
            <p:nvPr/>
          </p:nvSpPr>
          <p:spPr bwMode="auto">
            <a:xfrm flipV="1">
              <a:off x="1155" y="2421"/>
              <a:ext cx="12" cy="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17" name="Text Box 22"/>
          <p:cNvSpPr txBox="1">
            <a:spLocks noChangeArrowheads="1"/>
          </p:cNvSpPr>
          <p:nvPr/>
        </p:nvSpPr>
        <p:spPr bwMode="auto">
          <a:xfrm>
            <a:off x="0" y="3124200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i="1">
                <a:latin typeface="Times" pitchFamily="1" charset="0"/>
              </a:rPr>
              <a:t>FIELD</a:t>
            </a:r>
          </a:p>
        </p:txBody>
      </p:sp>
      <p:sp>
        <p:nvSpPr>
          <p:cNvPr id="18" name="Line 23"/>
          <p:cNvSpPr>
            <a:spLocks noChangeShapeType="1"/>
          </p:cNvSpPr>
          <p:nvPr/>
        </p:nvSpPr>
        <p:spPr bwMode="auto">
          <a:xfrm flipV="1">
            <a:off x="457200" y="2743200"/>
            <a:ext cx="196850" cy="274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Line 24"/>
          <p:cNvSpPr>
            <a:spLocks noChangeShapeType="1"/>
          </p:cNvSpPr>
          <p:nvPr/>
        </p:nvSpPr>
        <p:spPr bwMode="auto">
          <a:xfrm>
            <a:off x="676275" y="2468563"/>
            <a:ext cx="390525" cy="2746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-76200" y="2286000"/>
            <a:ext cx="776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400" i="1">
                <a:latin typeface="Times" pitchFamily="1" charset="0"/>
              </a:rPr>
              <a:t>ANODE</a:t>
            </a:r>
          </a:p>
        </p:txBody>
      </p:sp>
      <p:sp>
        <p:nvSpPr>
          <p:cNvPr id="21" name="Text Box 26"/>
          <p:cNvSpPr txBox="1">
            <a:spLocks noChangeArrowheads="1"/>
          </p:cNvSpPr>
          <p:nvPr/>
        </p:nvSpPr>
        <p:spPr bwMode="auto">
          <a:xfrm>
            <a:off x="367404" y="4781470"/>
            <a:ext cx="3759362" cy="1815882"/>
          </a:xfrm>
          <a:prstGeom prst="rect">
            <a:avLst/>
          </a:prstGeom>
          <a:solidFill>
            <a:srgbClr val="FFFFCC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</a:rPr>
              <a:t>Factors affecting spatial resolution:</a:t>
            </a:r>
            <a:endParaRPr lang="en-US" sz="1600" dirty="0">
              <a:solidFill>
                <a:srgbClr val="663300"/>
              </a:solidFill>
              <a:latin typeface="Palatino Linotype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endParaRPr lang="en-US" sz="1600" dirty="0">
              <a:solidFill>
                <a:srgbClr val="FF0000"/>
              </a:solidFill>
              <a:latin typeface="Palatino Linotype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itchFamily="18" charset="0"/>
              </a:rPr>
              <a:t> Distribution of primary ionization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itchFamily="18" charset="0"/>
              </a:rPr>
              <a:t> Diffusion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itchFamily="18" charset="0"/>
              </a:rPr>
              <a:t> Readout electronics  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itchFamily="18" charset="0"/>
              </a:rPr>
              <a:t> Electric field (gas amplification)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itchFamily="18" charset="0"/>
              </a:rPr>
              <a:t> Range of ‘delta electrons’</a:t>
            </a:r>
          </a:p>
        </p:txBody>
      </p:sp>
      <p:pic>
        <p:nvPicPr>
          <p:cNvPr id="22" name="Picture 2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668">
            <a:off x="4882519" y="4653145"/>
            <a:ext cx="4260918" cy="2223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31"/>
          <p:cNvSpPr txBox="1">
            <a:spLocks noChangeArrowheads="1"/>
          </p:cNvSpPr>
          <p:nvPr/>
        </p:nvSpPr>
        <p:spPr bwMode="auto">
          <a:xfrm>
            <a:off x="342615" y="4098558"/>
            <a:ext cx="4775666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itchFamily="18" charset="0"/>
              </a:rPr>
              <a:t>The spatial resolution is not limited to the cell size </a:t>
            </a:r>
          </a:p>
        </p:txBody>
      </p:sp>
      <p:sp>
        <p:nvSpPr>
          <p:cNvPr id="24" name="Text Box 32"/>
          <p:cNvSpPr txBox="1">
            <a:spLocks noChangeArrowheads="1"/>
          </p:cNvSpPr>
          <p:nvPr/>
        </p:nvSpPr>
        <p:spPr bwMode="auto">
          <a:xfrm>
            <a:off x="1330848" y="533400"/>
            <a:ext cx="72458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3019FF"/>
                </a:solidFill>
                <a:latin typeface="Palatino Linotype" panose="02040502050505030304" pitchFamily="18" charset="0"/>
              </a:rPr>
              <a:t>FIRST DRIFT CHAMBER OPERATION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(H. WALENTA ~ 1971)</a:t>
            </a:r>
          </a:p>
          <a:p>
            <a:pPr algn="ctr" eaLnBrk="0" hangingPunct="0">
              <a:defRPr/>
            </a:pPr>
            <a:r>
              <a:rPr lang="en-US" sz="1600" dirty="0">
                <a:solidFill>
                  <a:srgbClr val="3019FF"/>
                </a:solidFill>
                <a:latin typeface="Palatino Linotype" panose="02040502050505030304" pitchFamily="18" charset="0"/>
              </a:rPr>
              <a:t>HIGH ACCURACY DRIFT CHAMBERS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(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Charpak-Breskin-Sauli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~ 1973-75)</a:t>
            </a:r>
          </a:p>
        </p:txBody>
      </p:sp>
      <p:pic>
        <p:nvPicPr>
          <p:cNvPr id="25" name="Picture 3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496" y="1412776"/>
            <a:ext cx="3429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312" y="3827085"/>
            <a:ext cx="3580184" cy="898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51029"/>
            <a:ext cx="2630933" cy="1185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08920"/>
            <a:ext cx="2284487" cy="113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451030"/>
            <a:ext cx="3203847" cy="237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682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217973"/>
            <a:ext cx="4176464" cy="264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17"/>
          <p:cNvSpPr>
            <a:spLocks noChangeArrowheads="1"/>
          </p:cNvSpPr>
          <p:nvPr/>
        </p:nvSpPr>
        <p:spPr bwMode="auto">
          <a:xfrm>
            <a:off x="611560" y="117450"/>
            <a:ext cx="7920880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18"/>
          <p:cNvSpPr>
            <a:spLocks noChangeArrowheads="1" noChangeShapeType="1" noTextEdit="1"/>
          </p:cNvSpPr>
          <p:nvPr/>
        </p:nvSpPr>
        <p:spPr bwMode="auto">
          <a:xfrm>
            <a:off x="899592" y="188615"/>
            <a:ext cx="7344815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Nobel Prize: W, Z - Discovery at UA1/UA2 (1983)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008" y="764704"/>
            <a:ext cx="4067944" cy="1754326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Palatino Linotype" pitchFamily="18" charset="0"/>
              </a:rPr>
              <a:t>UA1 used </a:t>
            </a:r>
            <a:r>
              <a:rPr lang="en-US" u="sng" dirty="0" smtClean="0">
                <a:solidFill>
                  <a:srgbClr val="0000CC"/>
                </a:solidFill>
                <a:latin typeface="Palatino Linotype" pitchFamily="18" charset="0"/>
              </a:rPr>
              <a:t>the largest imaging </a:t>
            </a:r>
            <a:r>
              <a:rPr lang="en-US" u="sng" dirty="0" smtClean="0">
                <a:solidFill>
                  <a:srgbClr val="0000CC"/>
                </a:solidFill>
                <a:latin typeface="Palatino Linotype" pitchFamily="18" charset="0"/>
                <a:hlinkClick r:id="rId4" tooltip="Drift chamber"/>
              </a:rPr>
              <a:t>drift chamber</a:t>
            </a:r>
            <a:r>
              <a:rPr lang="en-US" u="sng" dirty="0" smtClean="0">
                <a:solidFill>
                  <a:srgbClr val="0000CC"/>
                </a:solidFill>
                <a:latin typeface="Palatino Linotype" pitchFamily="18" charset="0"/>
              </a:rPr>
              <a:t> of its day </a:t>
            </a:r>
            <a:br>
              <a:rPr lang="en-US" u="sng" dirty="0" smtClean="0">
                <a:solidFill>
                  <a:srgbClr val="0000CC"/>
                </a:solidFill>
                <a:latin typeface="Palatino Linotype" pitchFamily="18" charset="0"/>
              </a:rPr>
            </a:br>
            <a:r>
              <a:rPr lang="en-US" dirty="0" smtClean="0">
                <a:latin typeface="Palatino Linotype" pitchFamily="18" charset="0"/>
              </a:rPr>
              <a:t>(5.8 m long, 2.3 m in diameter)</a:t>
            </a:r>
            <a:endParaRPr lang="fr-FR" dirty="0" smtClean="0">
              <a:latin typeface="Palatino Linotype" pitchFamily="18" charset="0"/>
            </a:endParaRPr>
          </a:p>
          <a:p>
            <a:pPr algn="ctr"/>
            <a:endParaRPr lang="fr-FR" dirty="0" smtClean="0">
              <a:latin typeface="Palatino Linotype" pitchFamily="18" charset="0"/>
            </a:endParaRPr>
          </a:p>
          <a:p>
            <a:pPr algn="ctr"/>
            <a:r>
              <a:rPr lang="en-US" dirty="0" smtClean="0">
                <a:latin typeface="Palatino Linotype" pitchFamily="18" charset="0"/>
              </a:rPr>
              <a:t>It can now be seen in the CERN Microcosm Exhibition</a:t>
            </a:r>
            <a:endParaRPr lang="fr-FR" dirty="0">
              <a:latin typeface="Palatino Linotype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67424" y="6197242"/>
            <a:ext cx="26564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Z 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 </a:t>
            </a:r>
            <a:r>
              <a:rPr lang="en-US" sz="20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ee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  <a:sym typeface="Wingdings" pitchFamily="2" charset="2"/>
              </a:rPr>
              <a:t> (white tracks)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4660939" y="764704"/>
            <a:ext cx="4375557" cy="1200329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fr-FR" dirty="0">
                <a:latin typeface="Palatino Linotype" panose="02040502050505030304" pitchFamily="18" charset="0"/>
              </a:rPr>
              <a:t>Particle trajectories in the CERN-UA1 </a:t>
            </a:r>
            <a:endParaRPr lang="en-US" altLang="fr-FR" dirty="0" smtClean="0">
              <a:latin typeface="Palatino Linotype" panose="02040502050505030304" pitchFamily="18" charset="0"/>
            </a:endParaRPr>
          </a:p>
          <a:p>
            <a:pPr algn="ctr" eaLnBrk="1" hangingPunct="1"/>
            <a:r>
              <a:rPr lang="en-US" altLang="fr-FR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3D </a:t>
            </a:r>
            <a:r>
              <a:rPr lang="en-US" altLang="fr-FR" dirty="0">
                <a:solidFill>
                  <a:srgbClr val="FF0000"/>
                </a:solidFill>
                <a:latin typeface="Palatino Linotype" panose="02040502050505030304" pitchFamily="18" charset="0"/>
              </a:rPr>
              <a:t>Wire Chamber TPC</a:t>
            </a:r>
          </a:p>
          <a:p>
            <a:pPr algn="ctr" eaLnBrk="1" hangingPunct="1"/>
            <a:r>
              <a:rPr lang="en-US" altLang="fr-FR" b="1" i="1" dirty="0">
                <a:latin typeface="Palatino Linotype" panose="02040502050505030304" pitchFamily="18" charset="0"/>
              </a:rPr>
              <a:t>Discovery of W and Z bosons</a:t>
            </a:r>
          </a:p>
          <a:p>
            <a:pPr algn="ctr" eaLnBrk="1" hangingPunct="1"/>
            <a:r>
              <a:rPr lang="en-US" altLang="fr-FR" dirty="0">
                <a:solidFill>
                  <a:srgbClr val="0D38F1"/>
                </a:solidFill>
                <a:latin typeface="Palatino Linotype" panose="02040502050505030304" pitchFamily="18" charset="0"/>
              </a:rPr>
              <a:t>C. Rubbia &amp; S. Van der Meer </a:t>
            </a:r>
            <a:r>
              <a:rPr lang="en-US" altLang="fr-FR" dirty="0">
                <a:latin typeface="Palatino Linotype" panose="02040502050505030304" pitchFamily="18" charset="0"/>
              </a:rPr>
              <a:t>Nobel 1984 </a:t>
            </a:r>
          </a:p>
        </p:txBody>
      </p:sp>
    </p:spTree>
    <p:extLst>
      <p:ext uri="{BB962C8B-B14F-4D97-AF65-F5344CB8AC3E}">
        <p14:creationId xmlns:p14="http://schemas.microsoft.com/office/powerpoint/2010/main" val="411401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1052736"/>
            <a:ext cx="26654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3"/>
          <p:cNvSpPr>
            <a:spLocks noChangeArrowheads="1"/>
          </p:cNvSpPr>
          <p:nvPr/>
        </p:nvSpPr>
        <p:spPr bwMode="auto">
          <a:xfrm>
            <a:off x="1835150" y="115888"/>
            <a:ext cx="5761038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24"/>
          <p:cNvSpPr>
            <a:spLocks noChangeArrowheads="1" noChangeShapeType="1" noTextEdit="1"/>
          </p:cNvSpPr>
          <p:nvPr/>
        </p:nvSpPr>
        <p:spPr bwMode="auto">
          <a:xfrm>
            <a:off x="2216150" y="188913"/>
            <a:ext cx="5019675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Time Projection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Chamber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(TPC)</a:t>
            </a:r>
          </a:p>
        </p:txBody>
      </p:sp>
      <p:pic>
        <p:nvPicPr>
          <p:cNvPr id="5" name="Picture 13" descr="Image1_fina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057499"/>
            <a:ext cx="3527425" cy="359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1763713" y="3000599"/>
            <a:ext cx="7921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9" tIns="37137" rIns="71419" bIns="3713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Gas volume</a:t>
            </a:r>
          </a:p>
        </p:txBody>
      </p:sp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433388" y="2935511"/>
            <a:ext cx="625475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71419" tIns="37137" rIns="71419" bIns="3713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000">
                <a:solidFill>
                  <a:schemeClr val="bg1"/>
                </a:solidFill>
                <a:latin typeface="Comic Sans MS" pitchFamily="66" charset="0"/>
              </a:rPr>
              <a:t>Readout</a:t>
            </a:r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>
            <a:off x="34925" y="3505424"/>
            <a:ext cx="584200" cy="896937"/>
            <a:chOff x="208" y="4089"/>
            <a:chExt cx="463" cy="712"/>
          </a:xfrm>
        </p:grpSpPr>
        <p:sp>
          <p:nvSpPr>
            <p:cNvPr id="9" name="Text Box 17"/>
            <p:cNvSpPr txBox="1">
              <a:spLocks noChangeArrowheads="1"/>
            </p:cNvSpPr>
            <p:nvPr/>
          </p:nvSpPr>
          <p:spPr bwMode="auto">
            <a:xfrm>
              <a:off x="483" y="4282"/>
              <a:ext cx="16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562" tIns="36281" rIns="72562" bIns="36281">
              <a:spAutoFit/>
            </a:bodyPr>
            <a:lstStyle>
              <a:lvl1pPr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100">
                  <a:solidFill>
                    <a:schemeClr val="bg1"/>
                  </a:solidFill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" name="Line 18"/>
            <p:cNvSpPr>
              <a:spLocks noChangeShapeType="1"/>
            </p:cNvSpPr>
            <p:nvPr/>
          </p:nvSpPr>
          <p:spPr bwMode="auto">
            <a:xfrm flipV="1">
              <a:off x="284" y="4253"/>
              <a:ext cx="0" cy="297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Line 19"/>
            <p:cNvSpPr>
              <a:spLocks noChangeShapeType="1"/>
            </p:cNvSpPr>
            <p:nvPr/>
          </p:nvSpPr>
          <p:spPr bwMode="auto">
            <a:xfrm>
              <a:off x="283" y="4554"/>
              <a:ext cx="241" cy="138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Line 20"/>
            <p:cNvSpPr>
              <a:spLocks noChangeShapeType="1"/>
            </p:cNvSpPr>
            <p:nvPr/>
          </p:nvSpPr>
          <p:spPr bwMode="auto">
            <a:xfrm flipV="1">
              <a:off x="294" y="4424"/>
              <a:ext cx="223" cy="126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208" y="4089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562" tIns="36281" rIns="72562" bIns="36281">
              <a:spAutoFit/>
            </a:bodyPr>
            <a:lstStyle>
              <a:lvl1pPr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100">
                  <a:solidFill>
                    <a:schemeClr val="bg1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14" name="Text Box 22"/>
            <p:cNvSpPr txBox="1">
              <a:spLocks noChangeArrowheads="1"/>
            </p:cNvSpPr>
            <p:nvPr/>
          </p:nvSpPr>
          <p:spPr bwMode="auto">
            <a:xfrm>
              <a:off x="499" y="4609"/>
              <a:ext cx="1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2562" tIns="36281" rIns="72562" bIns="36281">
              <a:spAutoFit/>
            </a:bodyPr>
            <a:lstStyle>
              <a:lvl1pPr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25488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7254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1100">
                  <a:solidFill>
                    <a:schemeClr val="bg1"/>
                  </a:solidFill>
                  <a:latin typeface="Times New Roman" pitchFamily="18" charset="0"/>
                </a:rPr>
                <a:t>y</a:t>
              </a:r>
            </a:p>
          </p:txBody>
        </p:sp>
      </p:grp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1052736"/>
            <a:ext cx="27368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995738" y="1197199"/>
            <a:ext cx="7175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29"/>
          <p:cNvSpPr>
            <a:spLocks noChangeArrowheads="1"/>
          </p:cNvSpPr>
          <p:nvPr/>
        </p:nvSpPr>
        <p:spPr bwMode="auto">
          <a:xfrm>
            <a:off x="179512" y="4915034"/>
            <a:ext cx="4212581" cy="17543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fr-FR" u="sng" dirty="0" err="1">
                <a:solidFill>
                  <a:srgbClr val="FF0000"/>
                </a:solidFill>
                <a:latin typeface="Palatino Linotype" pitchFamily="18" charset="0"/>
              </a:rPr>
              <a:t>Separate</a:t>
            </a:r>
            <a:r>
              <a:rPr lang="fr-FR" u="sng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Palatino Linotype" pitchFamily="18" charset="0"/>
              </a:rPr>
              <a:t>two</a:t>
            </a:r>
            <a:r>
              <a:rPr lang="fr-FR" u="sng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fr-FR" u="sng" dirty="0" err="1">
                <a:solidFill>
                  <a:srgbClr val="FF0000"/>
                </a:solidFill>
                <a:latin typeface="Palatino Linotype" pitchFamily="18" charset="0"/>
              </a:rPr>
              <a:t>regions</a:t>
            </a:r>
            <a:r>
              <a:rPr lang="fr-FR" u="sng" dirty="0">
                <a:solidFill>
                  <a:srgbClr val="FF0000"/>
                </a:solidFill>
                <a:latin typeface="Palatino Linotype" pitchFamily="18" charset="0"/>
              </a:rPr>
              <a:t>:</a:t>
            </a:r>
          </a:p>
          <a:p>
            <a:pPr>
              <a:buFontTx/>
              <a:buChar char="•"/>
              <a:defRPr/>
            </a:pPr>
            <a:r>
              <a:rPr lang="fr-FR" dirty="0">
                <a:solidFill>
                  <a:srgbClr val="996633"/>
                </a:solidFill>
                <a:latin typeface="Palatino Linotype" pitchFamily="18" charset="0"/>
              </a:rPr>
              <a:t> Long drift </a:t>
            </a:r>
            <a:r>
              <a:rPr lang="fr-FR" dirty="0" err="1">
                <a:solidFill>
                  <a:srgbClr val="996633"/>
                </a:solidFill>
                <a:latin typeface="Palatino Linotype" pitchFamily="18" charset="0"/>
              </a:rPr>
              <a:t>along</a:t>
            </a:r>
            <a:r>
              <a:rPr lang="fr-FR" dirty="0">
                <a:solidFill>
                  <a:srgbClr val="996633"/>
                </a:solidFill>
                <a:latin typeface="Palatino Linotype" pitchFamily="18" charset="0"/>
              </a:rPr>
              <a:t> z ~ 1-3 m;</a:t>
            </a:r>
          </a:p>
          <a:p>
            <a:pPr>
              <a:buFontTx/>
              <a:buChar char="•"/>
              <a:defRPr/>
            </a:pPr>
            <a:r>
              <a:rPr lang="fr-FR" dirty="0">
                <a:solidFill>
                  <a:srgbClr val="996633"/>
                </a:solidFill>
                <a:latin typeface="Palatino Linotype" pitchFamily="18" charset="0"/>
              </a:rPr>
              <a:t> Amplification </a:t>
            </a:r>
            <a:r>
              <a:rPr lang="fr-FR" dirty="0" err="1">
                <a:solidFill>
                  <a:srgbClr val="996633"/>
                </a:solidFill>
                <a:latin typeface="Palatino Linotype" pitchFamily="18" charset="0"/>
              </a:rPr>
              <a:t>at</a:t>
            </a:r>
            <a:r>
              <a:rPr lang="fr-FR" dirty="0">
                <a:solidFill>
                  <a:srgbClr val="996633"/>
                </a:solidFill>
                <a:latin typeface="Palatino Linotype" pitchFamily="18" charset="0"/>
              </a:rPr>
              <a:t> the end plate</a:t>
            </a:r>
          </a:p>
          <a:p>
            <a:pPr>
              <a:defRPr/>
            </a:pPr>
            <a:endParaRPr lang="en-US" dirty="0">
              <a:solidFill>
                <a:srgbClr val="996633"/>
              </a:solidFill>
              <a:latin typeface="Palatino Linotype" pitchFamily="18" charset="0"/>
            </a:endParaRPr>
          </a:p>
          <a:p>
            <a:pPr>
              <a:defRPr/>
            </a:pPr>
            <a:r>
              <a:rPr lang="fr-FR" dirty="0">
                <a:solidFill>
                  <a:srgbClr val="FF0000"/>
                </a:solidFill>
                <a:latin typeface="Palatino Linotype" pitchFamily="18" charset="0"/>
              </a:rPr>
              <a:t>Challenges:</a:t>
            </a:r>
          </a:p>
          <a:p>
            <a:pPr>
              <a:defRPr/>
            </a:pPr>
            <a:r>
              <a:rPr lang="fr-FR" dirty="0">
                <a:solidFill>
                  <a:srgbClr val="996633"/>
                </a:solidFill>
                <a:latin typeface="Palatino Linotype" pitchFamily="18" charset="0"/>
              </a:rPr>
              <a:t>Long drift time; </a:t>
            </a:r>
            <a:r>
              <a:rPr lang="fr-FR" dirty="0" err="1">
                <a:solidFill>
                  <a:srgbClr val="996633"/>
                </a:solidFill>
                <a:latin typeface="Palatino Linotype" pitchFamily="18" charset="0"/>
              </a:rPr>
              <a:t>limited</a:t>
            </a:r>
            <a:r>
              <a:rPr lang="fr-FR" dirty="0">
                <a:solidFill>
                  <a:srgbClr val="996633"/>
                </a:solidFill>
                <a:latin typeface="Palatino Linotype" pitchFamily="18" charset="0"/>
              </a:rPr>
              <a:t> rate </a:t>
            </a:r>
            <a:r>
              <a:rPr lang="fr-FR" dirty="0" err="1">
                <a:solidFill>
                  <a:srgbClr val="996633"/>
                </a:solidFill>
                <a:latin typeface="Palatino Linotype" pitchFamily="18" charset="0"/>
              </a:rPr>
              <a:t>capability</a:t>
            </a:r>
            <a:endParaRPr lang="fr-FR" dirty="0">
              <a:solidFill>
                <a:srgbClr val="996633"/>
              </a:solidFill>
              <a:latin typeface="Palatino Linotype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588125" y="1197199"/>
            <a:ext cx="123507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LXe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TPC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407211" y="620688"/>
            <a:ext cx="862928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Palatino Linotype" pitchFamily="18" charset="0"/>
              </a:rPr>
              <a:t>The TPC is a gas-filled cylindrical chamber with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1 or 2 </a:t>
            </a:r>
            <a:r>
              <a:rPr lang="en-US" dirty="0">
                <a:solidFill>
                  <a:srgbClr val="FF0000"/>
                </a:solidFill>
                <a:latin typeface="Palatino Linotype" pitchFamily="18" charset="0"/>
              </a:rPr>
              <a:t>endplates (D. </a:t>
            </a:r>
            <a:r>
              <a:rPr lang="en-US" dirty="0" err="1">
                <a:solidFill>
                  <a:srgbClr val="FF0000"/>
                </a:solidFill>
                <a:latin typeface="Palatino Linotype" pitchFamily="18" charset="0"/>
              </a:rPr>
              <a:t>Nygren</a:t>
            </a:r>
            <a:r>
              <a:rPr lang="en-US" dirty="0">
                <a:solidFill>
                  <a:srgbClr val="FF0000"/>
                </a:solidFill>
                <a:latin typeface="Palatino Linotype" pitchFamily="18" charset="0"/>
              </a:rPr>
              <a:t>, 1974)</a:t>
            </a:r>
            <a:endParaRPr lang="fr-FR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206" y="4792471"/>
            <a:ext cx="3930258" cy="2020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627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812676"/>
              </p:ext>
            </p:extLst>
          </p:nvPr>
        </p:nvGraphicFramePr>
        <p:xfrm>
          <a:off x="2292350" y="1255713"/>
          <a:ext cx="4722813" cy="173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8" name="Document" r:id="rId3" imgW="9217992" imgH="3382053" progId="Word.Document.8">
                  <p:embed/>
                </p:oleObj>
              </mc:Choice>
              <mc:Fallback>
                <p:oleObj name="Document" r:id="rId3" imgW="9217992" imgH="3382053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2350" y="1255713"/>
                        <a:ext cx="4722813" cy="17335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1068388"/>
            <a:ext cx="1789113" cy="2543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4037013"/>
            <a:ext cx="3268662" cy="226695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043613" y="3767138"/>
            <a:ext cx="1284876" cy="2904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71424" tIns="37140" rIns="71424" bIns="3714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400" dirty="0">
                <a:solidFill>
                  <a:srgbClr val="000099"/>
                </a:solidFill>
                <a:latin typeface="Palatino Linotype" panose="02040502050505030304" pitchFamily="18" charset="0"/>
              </a:rPr>
              <a:t>TOPAZ (KEK)</a:t>
            </a: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725" y="3257550"/>
            <a:ext cx="2228850" cy="3060700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063458" y="2982913"/>
            <a:ext cx="1428249" cy="2904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71424" tIns="37140" rIns="71424" bIns="3714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400" dirty="0">
                <a:solidFill>
                  <a:srgbClr val="000099"/>
                </a:solidFill>
                <a:latin typeface="Palatino Linotype" panose="02040502050505030304" pitchFamily="18" charset="0"/>
              </a:rPr>
              <a:t>ALEPH (CERN)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783421" y="3208338"/>
            <a:ext cx="1473133" cy="2904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71424" tIns="37140" rIns="71424" bIns="3714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400" dirty="0">
                <a:solidFill>
                  <a:srgbClr val="000099"/>
                </a:solidFill>
                <a:latin typeface="Comic Sans MS" pitchFamily="66" charset="0"/>
              </a:rPr>
              <a:t>DELPHI (CERN)</a:t>
            </a: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13" y="1035050"/>
            <a:ext cx="1666875" cy="2043113"/>
          </a:xfrm>
          <a:prstGeom prst="rect">
            <a:avLst/>
          </a:prstGeom>
          <a:noFill/>
          <a:ln w="12700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449852" y="782638"/>
            <a:ext cx="1194210" cy="2904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71424" tIns="37140" rIns="71424" bIns="3714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400" dirty="0">
                <a:solidFill>
                  <a:srgbClr val="000099"/>
                </a:solidFill>
                <a:latin typeface="Palatino Linotype" panose="02040502050505030304" pitchFamily="18" charset="0"/>
              </a:rPr>
              <a:t>PEP4 (SLAC)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7428748" y="792163"/>
            <a:ext cx="1084180" cy="290449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none" lIns="71424" tIns="37140" rIns="71424" bIns="37140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400" dirty="0">
                <a:solidFill>
                  <a:srgbClr val="000099"/>
                </a:solidFill>
                <a:latin typeface="Palatino Linotype" panose="02040502050505030304" pitchFamily="18" charset="0"/>
              </a:rPr>
              <a:t>STAR (LBL)</a:t>
            </a:r>
          </a:p>
        </p:txBody>
      </p:sp>
      <p:pic>
        <p:nvPicPr>
          <p:cNvPr id="12" name="Picture 15" descr="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3454400"/>
            <a:ext cx="2894012" cy="28876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323850" y="115888"/>
            <a:ext cx="8280400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" name="WordArt 17"/>
          <p:cNvSpPr>
            <a:spLocks noChangeArrowheads="1" noChangeShapeType="1" noTextEdit="1"/>
          </p:cNvSpPr>
          <p:nvPr/>
        </p:nvSpPr>
        <p:spPr bwMode="auto">
          <a:xfrm>
            <a:off x="649288" y="206375"/>
            <a:ext cx="766762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Some Detectors in Particle and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Heavy Ions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Physics using a TPC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819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90333" y="692696"/>
            <a:ext cx="5824003" cy="1506166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  <a:effectLst/>
        </p:spPr>
        <p:txBody>
          <a:bodyPr wrap="none" lIns="71424" tIns="37140" rIns="71424" bIns="37140"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en-US" dirty="0">
                <a:solidFill>
                  <a:srgbClr val="CC0066"/>
                </a:solidFill>
                <a:latin typeface="Palatino Linotype" panose="02040502050505030304" pitchFamily="18" charset="0"/>
              </a:rPr>
              <a:t>Track point recorded in 3-D </a:t>
            </a:r>
          </a:p>
          <a:p>
            <a:pPr marL="363538" lvl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(2-D channels in x-y) x (1-D channel in z =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v</a:t>
            </a:r>
            <a:r>
              <a:rPr lang="en-US" sz="1600" baseline="-250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drift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x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t</a:t>
            </a:r>
            <a:r>
              <a:rPr lang="en-US" sz="1600" baseline="-250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drift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</a:p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en-US" dirty="0" smtClean="0">
                <a:solidFill>
                  <a:srgbClr val="CC0066"/>
                </a:solidFill>
                <a:latin typeface="Palatino Linotype" panose="02040502050505030304" pitchFamily="18" charset="0"/>
              </a:rPr>
              <a:t>Particle </a:t>
            </a:r>
            <a:r>
              <a:rPr lang="en-US" dirty="0">
                <a:solidFill>
                  <a:srgbClr val="CC0066"/>
                </a:solidFill>
                <a:latin typeface="Palatino Linotype" panose="02040502050505030304" pitchFamily="18" charset="0"/>
              </a:rPr>
              <a:t>identification by </a:t>
            </a:r>
            <a:r>
              <a:rPr lang="en-US" dirty="0" err="1">
                <a:solidFill>
                  <a:srgbClr val="CC0066"/>
                </a:solidFill>
                <a:latin typeface="Palatino Linotype" panose="02040502050505030304" pitchFamily="18" charset="0"/>
              </a:rPr>
              <a:t>dE</a:t>
            </a:r>
            <a:r>
              <a:rPr lang="en-US" dirty="0">
                <a:solidFill>
                  <a:srgbClr val="CC0066"/>
                </a:solidFill>
                <a:latin typeface="Palatino Linotype" panose="02040502050505030304" pitchFamily="18" charset="0"/>
              </a:rPr>
              <a:t>/dx</a:t>
            </a:r>
          </a:p>
          <a:p>
            <a:pPr marL="363538" lvl="1">
              <a:spcBef>
                <a:spcPct val="50000"/>
              </a:spcBef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long ionization track, segmented in 100-200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measurements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grpSp>
        <p:nvGrpSpPr>
          <p:cNvPr id="3" name="Group 7"/>
          <p:cNvGrpSpPr>
            <a:grpSpLocks noChangeAspect="1"/>
          </p:cNvGrpSpPr>
          <p:nvPr/>
        </p:nvGrpSpPr>
        <p:grpSpPr bwMode="auto">
          <a:xfrm>
            <a:off x="6084746" y="764704"/>
            <a:ext cx="2807734" cy="2404064"/>
            <a:chOff x="4096" y="2469"/>
            <a:chExt cx="1530" cy="1322"/>
          </a:xfrm>
        </p:grpSpPr>
        <p:pic>
          <p:nvPicPr>
            <p:cNvPr id="4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96" y="2469"/>
              <a:ext cx="1513" cy="1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9"/>
            <p:cNvSpPr>
              <a:spLocks noChangeAspect="1" noChangeArrowheads="1"/>
            </p:cNvSpPr>
            <p:nvPr/>
          </p:nvSpPr>
          <p:spPr bwMode="auto">
            <a:xfrm>
              <a:off x="4979" y="2627"/>
              <a:ext cx="647" cy="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2567" tIns="36283" rIns="72567" bIns="36283" anchor="ctr">
              <a:spAutoFit/>
            </a:bodyPr>
            <a:lstStyle/>
            <a:p>
              <a:pPr algn="ctr" defTabSz="725488">
                <a:defRPr/>
              </a:pPr>
              <a:r>
                <a:rPr lang="en-US" altLang="ja-JP" sz="1200" b="1" dirty="0">
                  <a:solidFill>
                    <a:srgbClr val="0066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charset="-128"/>
                </a:rPr>
                <a:t>STAR ion TPC BNL-RHIC</a:t>
              </a:r>
            </a:p>
          </p:txBody>
        </p:sp>
      </p:grp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107504" y="2410380"/>
            <a:ext cx="5594256" cy="2242756"/>
            <a:chOff x="398" y="2285"/>
            <a:chExt cx="4195" cy="1501"/>
          </a:xfrm>
        </p:grpSpPr>
        <p:pic>
          <p:nvPicPr>
            <p:cNvPr id="7" name="Picture 16" descr="screenshot_06252k_side_r1177002_t25_ev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" y="2354"/>
              <a:ext cx="2562" cy="13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17" descr="screenshot_06252k_front_r1177002_t25_ev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" y="2352"/>
              <a:ext cx="1453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8"/>
            <p:cNvSpPr>
              <a:spLocks noChangeArrowheads="1"/>
            </p:cNvSpPr>
            <p:nvPr/>
          </p:nvSpPr>
          <p:spPr bwMode="auto">
            <a:xfrm>
              <a:off x="1954" y="3385"/>
              <a:ext cx="1742" cy="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72567" tIns="36283" rIns="72567" bIns="36283">
              <a:spAutoFit/>
            </a:bodyPr>
            <a:lstStyle/>
            <a:p>
              <a:pPr marL="82550" indent="-82550" defTabSz="725488">
                <a:buFontTx/>
                <a:buChar char="-"/>
                <a:defRPr/>
              </a:pPr>
              <a:r>
                <a:rPr lang="en-US" altLang="ja-JP" sz="1400" b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charset="-128"/>
                </a:rPr>
                <a:t>LBL STAR TPC </a:t>
              </a:r>
            </a:p>
            <a:p>
              <a:pPr marL="82550" indent="-82550" defTabSz="725488">
                <a:buFontTx/>
                <a:buChar char="-"/>
                <a:defRPr/>
              </a:pPr>
              <a:r>
                <a:rPr lang="en-US" altLang="ja-JP" sz="1400" b="1">
                  <a:solidFill>
                    <a:srgbClr val="F8F8F8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ea typeface="ＭＳ Ｐゴシック" charset="-128"/>
                </a:rPr>
                <a:t>at BNL RHIC ion collider</a:t>
              </a:r>
              <a:r>
                <a:rPr lang="en-US" altLang="ja-JP" sz="1200">
                  <a:solidFill>
                    <a:srgbClr val="F8F8F8"/>
                  </a:solidFill>
                  <a:latin typeface="Comic Sans MS" pitchFamily="66" charset="0"/>
                  <a:ea typeface="ＭＳ Ｐゴシック" charset="-128"/>
                </a:rPr>
                <a:t> </a:t>
              </a:r>
            </a:p>
          </p:txBody>
        </p:sp>
        <p:sp>
          <p:nvSpPr>
            <p:cNvPr id="10" name="Rectangle 19"/>
            <p:cNvSpPr>
              <a:spLocks noChangeArrowheads="1"/>
            </p:cNvSpPr>
            <p:nvPr/>
          </p:nvSpPr>
          <p:spPr bwMode="auto">
            <a:xfrm rot="-5400000">
              <a:off x="1745" y="938"/>
              <a:ext cx="1501" cy="4195"/>
            </a:xfrm>
            <a:prstGeom prst="rect">
              <a:avLst/>
            </a:prstGeom>
            <a:noFill/>
            <a:ln w="12700" algn="ctr">
              <a:solidFill>
                <a:schemeClr val="hlink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2699792" y="117451"/>
            <a:ext cx="3744912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WordArt 21"/>
          <p:cNvSpPr>
            <a:spLocks noChangeArrowheads="1" noChangeShapeType="1" noTextEdit="1"/>
          </p:cNvSpPr>
          <p:nvPr/>
        </p:nvSpPr>
        <p:spPr bwMode="auto">
          <a:xfrm>
            <a:off x="2988717" y="190476"/>
            <a:ext cx="3119437" cy="328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TPC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Characteristics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13" name="Picture 28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679" y="3285256"/>
            <a:ext cx="3403395" cy="352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95536" y="4856968"/>
            <a:ext cx="4824413" cy="1754326"/>
          </a:xfrm>
          <a:prstGeom prst="rect">
            <a:avLst/>
          </a:prstGeom>
          <a:solidFill>
            <a:srgbClr val="FFFF99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u="sng" dirty="0" err="1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Powerfull</a:t>
            </a:r>
            <a:r>
              <a:rPr lang="fr-FR" u="sng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u="sng" dirty="0" err="1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tool</a:t>
            </a:r>
            <a:r>
              <a:rPr lang="fr-FR" u="sng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for:</a:t>
            </a:r>
          </a:p>
          <a:p>
            <a:pPr>
              <a:defRPr/>
            </a:pPr>
            <a:endParaRPr lang="fr-FR" dirty="0"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fr-FR" dirty="0">
                <a:solidFill>
                  <a:srgbClr val="D60093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  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Lepton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Colliders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 Modern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heavy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ion collisions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Liquid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and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high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pressure noble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gases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for neutrino and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dark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matter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physics</a:t>
            </a: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132041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C-ATL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899592" y="46039"/>
            <a:ext cx="7560840" cy="43063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1259632" y="116632"/>
            <a:ext cx="6741330" cy="3326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CERN – LHC: Enormous Gaseous Detector Systems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9511637"/>
              </p:ext>
            </p:extLst>
          </p:nvPr>
        </p:nvGraphicFramePr>
        <p:xfrm>
          <a:off x="467545" y="533155"/>
          <a:ext cx="8424935" cy="41198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117"/>
                <a:gridCol w="702077"/>
                <a:gridCol w="1053116"/>
                <a:gridCol w="1512169"/>
                <a:gridCol w="734482"/>
                <a:gridCol w="772285"/>
                <a:gridCol w="1333949"/>
                <a:gridCol w="1263740"/>
              </a:tblGrid>
              <a:tr h="75386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Vertex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Inner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sz="1600" baseline="0" dirty="0" smtClean="0"/>
                        <a:t>Tracker</a:t>
                      </a:r>
                      <a:endParaRPr lang="fr-FR" sz="16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PID/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photo-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det.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HAD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Track</a:t>
                      </a:r>
                      <a:endParaRPr lang="fr-FR" sz="1600" dirty="0" smtClean="0"/>
                    </a:p>
                    <a:p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Trigger</a:t>
                      </a:r>
                      <a:endParaRPr lang="fr-FR" sz="1600" dirty="0"/>
                    </a:p>
                  </a:txBody>
                  <a:tcPr vert="vert270"/>
                </a:tc>
              </a:tr>
              <a:tr h="730230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ATLAS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TRD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(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straws)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MDT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(drift tubes), CSC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RPC, TGC (thin gap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chambers)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94321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CMS</a:t>
                      </a:r>
                      <a:b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endParaRPr lang="en-US" sz="1400" b="1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-----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/>
                      </a:r>
                      <a:b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TOTEM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Drift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tubes, CSC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-----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  <a:endParaRPr lang="fr-FR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RPC, CSC</a:t>
                      </a:r>
                      <a:b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-----</a:t>
                      </a:r>
                    </a:p>
                    <a:p>
                      <a:pPr algn="ctr"/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  <a:endParaRPr lang="fr-FR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31371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LHCb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Straw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Tubes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MWPC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MWPC,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  <a:endParaRPr lang="fr-FR" sz="14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1089299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ALICE</a:t>
                      </a:r>
                      <a:endParaRPr lang="fr-FR" sz="14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TPC (MWPC)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TOF(MRPC),</a:t>
                      </a:r>
                    </a:p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PMD, HPMID (RICH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-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pad chamber),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TRD (MWPC)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   -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Muon</a:t>
                      </a:r>
                      <a:r>
                        <a:rPr lang="en-US" sz="1400" b="1" baseline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 </a:t>
                      </a:r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pad chambers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RPC</a:t>
                      </a:r>
                      <a:endParaRPr lang="fr-FR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Verdana" pitchFamily="34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11" descr="mar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653137"/>
            <a:ext cx="2941862" cy="2204864"/>
          </a:xfrm>
          <a:prstGeom prst="rect">
            <a:avLst/>
          </a:prstGeom>
          <a:noFill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653136"/>
            <a:ext cx="3004565" cy="220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38412" y="4725144"/>
            <a:ext cx="1385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ALICE TPC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4746630"/>
            <a:ext cx="1576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Straw tubes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0" name="Picture 9" descr="oreach-2005-011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92688" y="4671138"/>
            <a:ext cx="2915816" cy="21868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60232" y="4725144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CMS CSC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5576" y="6093296"/>
            <a:ext cx="7848872" cy="707886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Gaseous</a:t>
            </a:r>
            <a:r>
              <a:rPr lang="fr-FR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de</a:t>
            </a:r>
            <a:r>
              <a:rPr lang="en-US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tectors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are still the first choice whenever the large-area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coverage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(e.g. </a:t>
            </a:r>
            <a:r>
              <a:rPr lang="en-US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muon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systems) with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low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material </a:t>
            </a:r>
            <a:r>
              <a:rPr lang="fr-FR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budget </a:t>
            </a:r>
            <a:r>
              <a:rPr lang="fr-FR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is</a:t>
            </a:r>
            <a:r>
              <a:rPr lang="fr-FR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required</a:t>
            </a:r>
            <a:endParaRPr lang="fr-FR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388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9"/>
          <p:cNvSpPr>
            <a:spLocks noChangeArrowheads="1"/>
          </p:cNvSpPr>
          <p:nvPr/>
        </p:nvSpPr>
        <p:spPr bwMode="auto">
          <a:xfrm>
            <a:off x="539552" y="44624"/>
            <a:ext cx="8064896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899592" y="116632"/>
            <a:ext cx="741682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ALICE Multi-Gap RPC: Timing </a:t>
            </a:r>
            <a:r>
              <a:rPr lang="fr-FR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Resolution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5496" y="620688"/>
            <a:ext cx="5076056" cy="1944216"/>
            <a:chOff x="35496" y="692696"/>
            <a:chExt cx="5076056" cy="1944216"/>
          </a:xfrm>
        </p:grpSpPr>
        <p:sp>
          <p:nvSpPr>
            <p:cNvPr id="5" name="コンテンツ プレースホルダ 2"/>
            <p:cNvSpPr txBox="1">
              <a:spLocks/>
            </p:cNvSpPr>
            <p:nvPr/>
          </p:nvSpPr>
          <p:spPr>
            <a:xfrm>
              <a:off x="35496" y="692696"/>
              <a:ext cx="5076056" cy="1944216"/>
            </a:xfrm>
            <a:prstGeom prst="rect">
              <a:avLst/>
            </a:prstGeom>
            <a:solidFill>
              <a:schemeClr val="bg1"/>
            </a:solidFill>
          </p:spPr>
          <p:txBody>
            <a:bodyPr>
              <a:normAutofit lnSpcReduction="10000"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Relevant </a:t>
              </a:r>
              <a:r>
                <a:rPr kumimoji="0" lang="en-US" altLang="ja-JP" sz="1600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 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scale in HEP:</a:t>
              </a:r>
              <a:r>
                <a:rPr kumimoji="0" lang="en-US" altLang="ja-JP" sz="1600" i="0" u="none" strike="noStrike" kern="1200" cap="none" spc="0" normalizeH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 t ~ L(m)/c ~ o(ns)</a:t>
              </a:r>
              <a:endParaRPr kumimoji="0" lang="en-US" altLang="ja-JP" sz="1600" i="0" u="none" strike="noStrike" kern="1200" cap="none" spc="0" normalizeH="0" baseline="0" noProof="0" dirty="0" smtClean="0">
                <a:ln>
                  <a:noFill/>
                </a:ln>
                <a:solidFill>
                  <a:srgbClr val="663300"/>
                </a:solidFill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endParaRPr lang="en-US" altLang="ja-JP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altLang="ja-JP" sz="1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Traditional technique: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Scintillator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 + PMT </a:t>
              </a:r>
              <a:r>
                <a:rPr kumimoji="0" lang="en-US" altLang="ja-JP" sz="160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~ o 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(100 </a:t>
              </a:r>
              <a:r>
                <a:rPr kumimoji="0" lang="en-US" altLang="ja-JP" sz="1600" i="1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psec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)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</a:rPr>
                <a:t>Breakthrough with a spark discharge in gas</a:t>
              </a:r>
            </a:p>
            <a:p>
              <a:pPr marL="742950" marR="0" lvl="1" indent="-285750" algn="l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Char char="–"/>
                <a:tabLst/>
                <a:defRPr/>
              </a:pPr>
              <a:r>
                <a:rPr kumimoji="0" lang="en-US" altLang="ja-JP" sz="160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Pestov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6633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 counter  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ALICE MRPC </a:t>
              </a:r>
              <a:r>
                <a:rPr kumimoji="0" lang="en-US" altLang="ja-JP" sz="160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~ 50</a:t>
              </a:r>
              <a:r>
                <a:rPr kumimoji="0" lang="en-US" altLang="ja-JP" sz="1600" i="1" u="none" strike="noStrike" kern="1200" cap="none" spc="0" normalizeH="0" baseline="0" noProof="0" dirty="0" smtClean="0">
                  <a:ln>
                    <a:noFill/>
                  </a:ln>
                  <a:solidFill>
                    <a:srgbClr val="CC00CC"/>
                  </a:solidFill>
                  <a:uLnTx/>
                  <a:uFillTx/>
                  <a:latin typeface="Palatino Linotype" panose="02040502050505030304" pitchFamily="18" charset="0"/>
                  <a:ea typeface="Verdana" pitchFamily="34" charset="0"/>
                  <a:cs typeface="Verdana" pitchFamily="34" charset="0"/>
                  <a:sym typeface="Wingdings" pitchFamily="2" charset="2"/>
                </a:rPr>
                <a:t>psec</a:t>
              </a:r>
              <a:endParaRPr kumimoji="0" lang="en-US" altLang="ja-JP" sz="1600" i="1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uLnTx/>
                <a:uFillTx/>
                <a:latin typeface="Palatino Linotype" panose="02040502050505030304" pitchFamily="18" charset="0"/>
                <a:ea typeface="Verdana" pitchFamily="34" charset="0"/>
                <a:cs typeface="Verdana" pitchFamily="34" charset="0"/>
              </a:endParaRPr>
            </a:p>
          </p:txBody>
        </p:sp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3528" y="931685"/>
              <a:ext cx="4608512" cy="4899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573325"/>
            <a:ext cx="3851920" cy="184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2420888"/>
            <a:ext cx="3851920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877051" y="2702295"/>
            <a:ext cx="863301" cy="94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2770439"/>
              </p:ext>
            </p:extLst>
          </p:nvPr>
        </p:nvGraphicFramePr>
        <p:xfrm>
          <a:off x="5364088" y="4581128"/>
          <a:ext cx="3744416" cy="2225040"/>
        </p:xfrm>
        <a:graphic>
          <a:graphicData uri="http://schemas.openxmlformats.org/drawingml/2006/table">
            <a:tbl>
              <a:tblPr/>
              <a:tblGrid>
                <a:gridCol w="2191853"/>
                <a:gridCol w="1552563"/>
              </a:tblGrid>
              <a:tr h="26676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Technology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Time resolution</a:t>
                      </a:r>
                      <a:endParaRPr kumimoji="0" lang="fr-F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Pestov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Counter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30-50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ps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RPC 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~ 1-5 ns (MIP)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6486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MultiGap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RPC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~ 50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ps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</a:rPr>
                        <a:t> (MIP)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1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GEM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~ 1-2 ns (UV)</a:t>
                      </a:r>
                      <a:b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</a:b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Palatino Linotype" panose="02040502050505030304" pitchFamily="18" charset="0"/>
                        </a:rPr>
                        <a:t>~ 5 ns (MIP)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414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•"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D60093"/>
                          </a:solidFill>
                          <a:effectLst/>
                          <a:latin typeface="Palatino Linotype" panose="02040502050505030304" pitchFamily="18" charset="0"/>
                        </a:rPr>
                        <a:t>Micromegas</a:t>
                      </a:r>
                      <a:endParaRPr kumimoji="0" lang="en-US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D60093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~ 700 </a:t>
                      </a: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ps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  <a:t> (UV)</a:t>
                      </a:r>
                      <a:b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alatino Linotype" panose="02040502050505030304" pitchFamily="18" charset="0"/>
                        </a:rPr>
                      </a:b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C00CC"/>
                          </a:solidFill>
                          <a:effectLst/>
                          <a:latin typeface="Palatino Linotype" panose="02040502050505030304" pitchFamily="18" charset="0"/>
                        </a:rPr>
                        <a:t>~ 2-5 ns (MIP)</a:t>
                      </a:r>
                      <a:endParaRPr kumimoji="0" lang="fr-FR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C00CC"/>
                        </a:solidFill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611560" y="5903893"/>
            <a:ext cx="38164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C. Williams, CERN Detector Seminar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“ALICE Time of Flight Detectors”:</a:t>
            </a:r>
            <a:b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</a:br>
            <a:r>
              <a:rPr lang="fr-FR" sz="1400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hlinkClick r:id=""/>
              </a:rPr>
              <a:t>http://indico.cern.ch/conference</a:t>
            </a:r>
          </a:p>
          <a:p>
            <a:r>
              <a:rPr lang="fr-FR" sz="1400" dirty="0" smtClean="0"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hlinkClick r:id=""/>
              </a:rPr>
              <a:t>Display.py?confId=149006</a:t>
            </a:r>
            <a:endParaRPr lang="fr-FR" sz="1400" dirty="0" smtClean="0"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2564904"/>
            <a:ext cx="48830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ALICE-TOF has 10 gaps (two stacks of 5 gas gaps);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each gap is 250 micron wide</a:t>
            </a:r>
            <a:endParaRPr lang="fr-FR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140968"/>
            <a:ext cx="5076056" cy="278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239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00013" y="3113088"/>
            <a:ext cx="8955087" cy="3673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117475" y="739775"/>
            <a:ext cx="8955088" cy="2235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328613" y="104775"/>
            <a:ext cx="8458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5" name="Picture 12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3657600"/>
            <a:ext cx="3962400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13"/>
          <p:cNvSpPr>
            <a:spLocks noChangeArrowheads="1" noChangeShapeType="1" noTextEdit="1"/>
          </p:cNvSpPr>
          <p:nvPr/>
        </p:nvSpPr>
        <p:spPr bwMode="auto">
          <a:xfrm>
            <a:off x="557213" y="219075"/>
            <a:ext cx="8067675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ATLAS Muon Detector: Modern Large-Volume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Spectrometer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85146" y="800100"/>
            <a:ext cx="3703258" cy="2123658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L3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Muon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Spectrometer (LEP):</a:t>
            </a:r>
          </a:p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~ 40000 chan. ; </a:t>
            </a:r>
            <a:r>
              <a:rPr lang="en-US" sz="1600" dirty="0">
                <a:solidFill>
                  <a:srgbClr val="0000CC"/>
                </a:solidFill>
                <a:latin typeface="Symbol" panose="05050102010706020507" pitchFamily="18" charset="2"/>
              </a:rPr>
              <a:t>s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(chamber) &lt; 200 </a:t>
            </a:r>
            <a:r>
              <a:rPr lang="en-US" sz="1600" dirty="0">
                <a:solidFill>
                  <a:srgbClr val="0000CC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m</a:t>
            </a:r>
          </a:p>
          <a:p>
            <a:pPr algn="ctr">
              <a:defRPr/>
            </a:pPr>
            <a:endParaRPr lang="en-US" sz="16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>
              <a:defRPr/>
            </a:pP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ATLAS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Muon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Drift Tubes (LHC):</a:t>
            </a:r>
          </a:p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~ 1200 chambers, </a:t>
            </a:r>
            <a:r>
              <a:rPr lang="en-US" sz="1600" dirty="0">
                <a:solidFill>
                  <a:srgbClr val="0000CC"/>
                </a:solidFill>
                <a:latin typeface="Symbol" panose="05050102010706020507" pitchFamily="18" charset="2"/>
              </a:rPr>
              <a:t>s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(chamber) ~ 50 </a:t>
            </a:r>
            <a:r>
              <a:rPr lang="en-US" sz="1600" dirty="0" smtClean="0">
                <a:solidFill>
                  <a:srgbClr val="0000CC"/>
                </a:solidFill>
                <a:latin typeface="Symbol" panose="05050102010706020507" pitchFamily="18" charset="2"/>
              </a:rPr>
              <a:t>m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996633"/>
                </a:solidFill>
                <a:latin typeface="Palatino Linotype" panose="02040502050505030304" pitchFamily="18" charset="0"/>
              </a:rPr>
              <a:t>370000 </a:t>
            </a:r>
            <a:r>
              <a:rPr lang="en-US" sz="1600" dirty="0">
                <a:solidFill>
                  <a:srgbClr val="996633"/>
                </a:solidFill>
                <a:latin typeface="Palatino Linotype" panose="02040502050505030304" pitchFamily="18" charset="0"/>
              </a:rPr>
              <a:t>tubes, 740000 </a:t>
            </a:r>
            <a:r>
              <a:rPr lang="en-US" sz="1600" dirty="0" smtClean="0">
                <a:solidFill>
                  <a:srgbClr val="996633"/>
                </a:solidFill>
                <a:latin typeface="Palatino Linotype" panose="02040502050505030304" pitchFamily="18" charset="0"/>
              </a:rPr>
              <a:t>end-plugs</a:t>
            </a:r>
          </a:p>
          <a:p>
            <a:pPr marL="285750" indent="-285750" algn="ctr">
              <a:buFont typeface="Arial" panose="020B0604020202020204" pitchFamily="34" charset="0"/>
              <a:buChar char="•"/>
              <a:defRPr/>
            </a:pPr>
            <a:r>
              <a:rPr lang="en-US" sz="1600" dirty="0" smtClean="0">
                <a:solidFill>
                  <a:srgbClr val="996633"/>
                </a:solidFill>
                <a:latin typeface="Palatino Linotype" panose="02040502050505030304" pitchFamily="18" charset="0"/>
              </a:rPr>
              <a:t>12000 </a:t>
            </a:r>
            <a:r>
              <a:rPr lang="en-US" sz="1600" dirty="0">
                <a:solidFill>
                  <a:srgbClr val="996633"/>
                </a:solidFill>
                <a:latin typeface="Palatino Linotype" panose="02040502050505030304" pitchFamily="18" charset="0"/>
              </a:rPr>
              <a:t>CCD for optical alignment</a:t>
            </a:r>
          </a:p>
        </p:txBody>
      </p:sp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4082961" y="3127375"/>
            <a:ext cx="5118709" cy="3662541"/>
          </a:xfrm>
          <a:prstGeom prst="rect">
            <a:avLst/>
          </a:prstGeom>
          <a:solidFill>
            <a:srgbClr val="FFFF99"/>
          </a:solidFill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latin typeface="Palatino Linotype" panose="02040502050505030304" pitchFamily="18" charset="0"/>
              </a:rPr>
              <a:t>1 chamber </a:t>
            </a:r>
            <a:r>
              <a:rPr lang="en-US" sz="1600" dirty="0">
                <a:latin typeface="Palatino Linotype" panose="02040502050505030304" pitchFamily="18" charset="0"/>
                <a:sym typeface="Wingdings" pitchFamily="2" charset="2"/>
              </a:rPr>
              <a:t> 2 layers of 3 drift tubes</a:t>
            </a:r>
            <a:endParaRPr lang="en-US" sz="1600" dirty="0">
              <a:latin typeface="Palatino Linotype" panose="02040502050505030304" pitchFamily="18" charset="0"/>
            </a:endParaRPr>
          </a:p>
          <a:p>
            <a:pPr algn="ctr">
              <a:defRPr/>
            </a:pPr>
            <a:r>
              <a:rPr lang="en-US" sz="1600" dirty="0">
                <a:latin typeface="Palatino Linotype" panose="02040502050505030304" pitchFamily="18" charset="0"/>
              </a:rPr>
              <a:t>Spatial resolution /chamber </a:t>
            </a:r>
            <a:r>
              <a:rPr lang="en-US" sz="1600" dirty="0" smtClean="0">
                <a:latin typeface="Palatino Linotype" panose="02040502050505030304" pitchFamily="18" charset="0"/>
                <a:sym typeface="Wingdings" pitchFamily="2" charset="2"/>
              </a:rPr>
              <a:t>(2 layers of 3 drift tubes)</a:t>
            </a:r>
            <a:endParaRPr lang="en-US" sz="1600" dirty="0">
              <a:latin typeface="Palatino Linotype" panose="02040502050505030304" pitchFamily="18" charset="0"/>
              <a:sym typeface="Wingdings" pitchFamily="2" charset="2"/>
            </a:endParaRPr>
          </a:p>
          <a:p>
            <a:pPr algn="ctr">
              <a:defRPr/>
            </a:pPr>
            <a:endParaRPr lang="en-US" sz="1600" b="1" dirty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algn="ctr">
              <a:defRPr/>
            </a:pPr>
            <a:endParaRPr lang="en-US" sz="1600" b="1" dirty="0"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algn="ctr"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algn="ctr"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algn="ctr"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algn="ctr"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algn="ctr"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algn="ctr"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algn="ctr">
              <a:defRPr/>
            </a:pP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algn="ctr">
              <a:defRPr/>
            </a:pPr>
            <a:endParaRPr lang="en-US" sz="14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algn="ctr">
              <a:defRPr/>
            </a:pPr>
            <a:endParaRPr lang="en-US" sz="14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algn="ctr">
              <a:defRPr/>
            </a:pPr>
            <a:endParaRPr lang="en-US" sz="14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  <a:p>
            <a:pPr algn="ctr">
              <a:defRPr/>
            </a:pPr>
            <a:endParaRPr lang="en-US" sz="1400" b="1" dirty="0">
              <a:solidFill>
                <a:srgbClr val="0000CC"/>
              </a:solidFill>
              <a:effectLst>
                <a:outerShdw blurRad="38100" dist="38100" dir="2700000" algn="tl">
                  <a:srgbClr val="000000"/>
                </a:outerShdw>
              </a:effectLst>
              <a:sym typeface="Wingdings" pitchFamily="2" charset="2"/>
            </a:endParaRP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377160" y="3070225"/>
            <a:ext cx="3716081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itchFamily="18" charset="0"/>
              </a:rPr>
              <a:t>Intrinsic limitation of wire chambers:</a:t>
            </a:r>
          </a:p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itchFamily="18" charset="0"/>
              </a:rPr>
              <a:t>(resolution degradation at high rates):</a:t>
            </a:r>
          </a:p>
        </p:txBody>
      </p:sp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t="11362" r="6960" b="15363"/>
          <a:stretch>
            <a:fillRect/>
          </a:stretch>
        </p:blipFill>
        <p:spPr bwMode="auto">
          <a:xfrm>
            <a:off x="4254500" y="742950"/>
            <a:ext cx="2360613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8" descr="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698500"/>
            <a:ext cx="2347913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3724275"/>
            <a:ext cx="4465637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ine 20"/>
          <p:cNvSpPr>
            <a:spLocks noChangeShapeType="1"/>
          </p:cNvSpPr>
          <p:nvPr/>
        </p:nvSpPr>
        <p:spPr bwMode="auto">
          <a:xfrm flipH="1">
            <a:off x="923925" y="3733800"/>
            <a:ext cx="609600" cy="3810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Line 21"/>
          <p:cNvSpPr>
            <a:spLocks noChangeShapeType="1"/>
          </p:cNvSpPr>
          <p:nvPr/>
        </p:nvSpPr>
        <p:spPr bwMode="auto">
          <a:xfrm>
            <a:off x="2447925" y="3733800"/>
            <a:ext cx="533400" cy="13716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" name="Oval 22"/>
          <p:cNvSpPr>
            <a:spLocks noChangeArrowheads="1"/>
          </p:cNvSpPr>
          <p:nvPr/>
        </p:nvSpPr>
        <p:spPr bwMode="auto">
          <a:xfrm>
            <a:off x="7812088" y="1125538"/>
            <a:ext cx="576262" cy="1511300"/>
          </a:xfrm>
          <a:prstGeom prst="ellipse">
            <a:avLst/>
          </a:prstGeom>
          <a:noFill/>
          <a:ln w="3175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Line 23"/>
          <p:cNvSpPr>
            <a:spLocks noChangeShapeType="1"/>
          </p:cNvSpPr>
          <p:nvPr/>
        </p:nvSpPr>
        <p:spPr bwMode="auto">
          <a:xfrm flipH="1">
            <a:off x="7380288" y="2565400"/>
            <a:ext cx="576262" cy="647700"/>
          </a:xfrm>
          <a:prstGeom prst="line">
            <a:avLst/>
          </a:prstGeom>
          <a:noFill/>
          <a:ln w="31750">
            <a:solidFill>
              <a:srgbClr val="0066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7" name="Rectangle 117"/>
          <p:cNvSpPr>
            <a:spLocks noChangeArrowheads="1"/>
          </p:cNvSpPr>
          <p:nvPr/>
        </p:nvSpPr>
        <p:spPr bwMode="auto">
          <a:xfrm>
            <a:off x="6361113" y="4365625"/>
            <a:ext cx="1895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buFont typeface="Symbol" pitchFamily="18" charset="2"/>
              <a:buNone/>
              <a:defRPr/>
            </a:pPr>
            <a:r>
              <a:rPr lang="en-US" sz="2000" dirty="0" err="1">
                <a:solidFill>
                  <a:srgbClr val="CC0000"/>
                </a:solidFill>
                <a:latin typeface="Symbol" pitchFamily="18" charset="2"/>
              </a:rPr>
              <a:t>s</a:t>
            </a:r>
            <a:r>
              <a:rPr lang="en-US" sz="2000" baseline="-25000" dirty="0" err="1">
                <a:solidFill>
                  <a:srgbClr val="CC0000"/>
                </a:solidFill>
                <a:latin typeface="Helvetica" charset="0"/>
              </a:rPr>
              <a:t>space</a:t>
            </a:r>
            <a:r>
              <a:rPr lang="en-US" sz="2000" dirty="0">
                <a:solidFill>
                  <a:srgbClr val="CC0000"/>
                </a:solidFill>
                <a:latin typeface="Helvetica" charset="0"/>
              </a:rPr>
              <a:t> ~ 50 </a:t>
            </a:r>
            <a:r>
              <a:rPr lang="en-US" sz="2000" dirty="0">
                <a:solidFill>
                  <a:srgbClr val="CC0000"/>
                </a:solidFill>
                <a:latin typeface="Symbol" pitchFamily="18" charset="2"/>
              </a:rPr>
              <a:t>m</a:t>
            </a:r>
            <a:r>
              <a:rPr lang="en-US" sz="2000" dirty="0">
                <a:solidFill>
                  <a:srgbClr val="CC0000"/>
                </a:solidFill>
                <a:latin typeface="Helvetica" charset="0"/>
              </a:rPr>
              <a:t>m</a:t>
            </a:r>
            <a:r>
              <a:rPr lang="en-US" dirty="0">
                <a:solidFill>
                  <a:srgbClr val="CC0000"/>
                </a:solidFill>
              </a:rPr>
              <a:t> </a:t>
            </a:r>
            <a:endParaRPr lang="en-US" baseline="30000" dirty="0">
              <a:solidFill>
                <a:srgbClr val="CC0000"/>
              </a:solidFill>
              <a:latin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877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mph" presetSubtype="2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to="1.5" calcmode="lin" valueType="num">
                                      <p:cBhvr override="childStyle">
                                        <p:cTn id="9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80512" cy="6885384"/>
          </a:xfrm>
          <a:prstGeom prst="rect">
            <a:avLst/>
          </a:prstGeom>
        </p:spPr>
      </p:pic>
      <p:sp>
        <p:nvSpPr>
          <p:cNvPr id="3" name="Rectangle 21"/>
          <p:cNvSpPr>
            <a:spLocks noChangeArrowheads="1"/>
          </p:cNvSpPr>
          <p:nvPr/>
        </p:nvSpPr>
        <p:spPr bwMode="auto">
          <a:xfrm>
            <a:off x="755576" y="116632"/>
            <a:ext cx="756084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22"/>
          <p:cNvSpPr>
            <a:spLocks noChangeArrowheads="1" noChangeShapeType="1" noTextEdit="1"/>
          </p:cNvSpPr>
          <p:nvPr/>
        </p:nvSpPr>
        <p:spPr bwMode="auto">
          <a:xfrm>
            <a:off x="971599" y="233834"/>
            <a:ext cx="7176165" cy="343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The History of Instrumentation is VERY Entertaining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1520" y="978981"/>
            <a:ext cx="8676455" cy="3170099"/>
          </a:xfrm>
          <a:prstGeom prst="rect">
            <a:avLst/>
          </a:prstGeom>
          <a:solidFill>
            <a:schemeClr val="bg1">
              <a:alpha val="72000"/>
            </a:schemeClr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</a:rPr>
              <a:t>A look at the </a:t>
            </a: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</a:rPr>
              <a:t>history of instrumentation 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</a:rPr>
              <a:t>in particle physics </a:t>
            </a:r>
            <a:endParaRPr lang="en-US" sz="2000" dirty="0">
              <a:solidFill>
                <a:srgbClr val="663300"/>
              </a:solidFill>
              <a:latin typeface="Palatino Linotype" pitchFamily="18" charset="0"/>
            </a:endParaRPr>
          </a:p>
          <a:p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</a:rPr>
              <a:t>     </a:t>
            </a:r>
          </a:p>
          <a:p>
            <a:r>
              <a:rPr lang="en-US" sz="2000" dirty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      </a:t>
            </a: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</a:rPr>
              <a:t>complementary view on the history of particle physics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</a:rPr>
              <a:t>, which is </a:t>
            </a:r>
          </a:p>
          <a:p>
            <a:r>
              <a:rPr lang="en-US" sz="2000" dirty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</a:rPr>
              <a:t>    traditionally told from a theoretical point of view</a:t>
            </a:r>
          </a:p>
          <a:p>
            <a:endParaRPr lang="en-US" sz="2000" dirty="0" smtClean="0">
              <a:latin typeface="Palatino Linotype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</a:rPr>
              <a:t>The importance and recognition of inventions in the field of instrumentation</a:t>
            </a: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en-US" sz="2000" dirty="0" smtClean="0">
                <a:latin typeface="Palatino Linotype" pitchFamily="18" charset="0"/>
              </a:rPr>
              <a:t>is 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</a:rPr>
              <a:t>proven by the fact that 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663300"/>
              </a:solidFill>
              <a:latin typeface="Palatino Linotype" pitchFamily="18" charset="0"/>
            </a:endParaRPr>
          </a:p>
          <a:p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</a:rPr>
              <a:t>     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  <a:sym typeface="Wingdings" pitchFamily="2" charset="2"/>
              </a:rPr>
              <a:t> 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</a:rPr>
              <a:t>several </a:t>
            </a: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</a:rPr>
              <a:t>Nobel Prices in physics 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</a:rPr>
              <a:t>were awarded mainly or exclusively </a:t>
            </a:r>
          </a:p>
          <a:p>
            <a:r>
              <a:rPr lang="en-US" sz="2000" dirty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</a:rPr>
              <a:t>    </a:t>
            </a: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</a:rPr>
              <a:t>for the development of detection technologies</a:t>
            </a:r>
            <a:endParaRPr lang="fr-FR" sz="20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5706" y="4422591"/>
            <a:ext cx="7356694" cy="2246769"/>
          </a:xfrm>
          <a:prstGeom prst="rect">
            <a:avLst/>
          </a:prstGeom>
          <a:solidFill>
            <a:srgbClr val="FFFFCC">
              <a:alpha val="7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600"/>
                </a:solidFill>
                <a:latin typeface="Palatino Linotype" pitchFamily="18" charset="0"/>
              </a:rPr>
              <a:t>Nobel Prizes in instrumentation (“tracking concepts”):</a:t>
            </a:r>
          </a:p>
          <a:p>
            <a:endParaRPr lang="en-US" sz="2000" dirty="0">
              <a:latin typeface="Palatino Linotype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</a:rPr>
              <a:t>1927: C.T.R. Wilson, Cloud Chamber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FF0000"/>
              </a:solidFill>
              <a:latin typeface="Palatino Linotype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</a:rPr>
              <a:t>1960: Donald Glaser, Bubble Chamber</a:t>
            </a:r>
          </a:p>
          <a:p>
            <a:pPr marL="342900" indent="-342900">
              <a:buFont typeface="Wingdings" pitchFamily="2" charset="2"/>
              <a:buChar char="v"/>
            </a:pPr>
            <a:endParaRPr lang="en-US" sz="2000" dirty="0">
              <a:solidFill>
                <a:srgbClr val="FF0000"/>
              </a:solidFill>
              <a:latin typeface="Palatino Linotype" pitchFamily="18" charset="0"/>
            </a:endParaRPr>
          </a:p>
          <a:p>
            <a:pPr marL="342900" indent="-342900">
              <a:buFont typeface="Wingdings" pitchFamily="2" charset="2"/>
              <a:buChar char="v"/>
            </a:pP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</a:rPr>
              <a:t>1992: Georges </a:t>
            </a:r>
            <a:r>
              <a:rPr lang="en-US" sz="2000" dirty="0" err="1" smtClean="0">
                <a:solidFill>
                  <a:srgbClr val="FF0000"/>
                </a:solidFill>
                <a:latin typeface="Palatino Linotype" pitchFamily="18" charset="0"/>
              </a:rPr>
              <a:t>Charpak</a:t>
            </a: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</a:rPr>
              <a:t>, Multi-Wire Proportional Chamber</a:t>
            </a:r>
            <a:endParaRPr lang="fr-FR" sz="20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4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5983" y="0"/>
            <a:ext cx="2968017" cy="210198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</p:spPr>
      </p:pic>
      <p:pic>
        <p:nvPicPr>
          <p:cNvPr id="3" name="Picture 14" descr="itr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983" y="4695527"/>
            <a:ext cx="2983614" cy="2128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7303" y="0"/>
            <a:ext cx="3119533" cy="209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1" descr="binkley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02230" y="0"/>
            <a:ext cx="3073753" cy="2101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30" descr="itr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2230" y="4728578"/>
            <a:ext cx="3073557" cy="2129422"/>
          </a:xfrm>
          <a:prstGeom prst="rect">
            <a:avLst/>
          </a:prstGeom>
          <a:noFill/>
        </p:spPr>
      </p:pic>
      <p:pic>
        <p:nvPicPr>
          <p:cNvPr id="7" name="Picture 11" descr="itr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7303" y="4728578"/>
            <a:ext cx="3119533" cy="2129421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43608" y="2132856"/>
            <a:ext cx="6639959" cy="43088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AGING PHENOMENA IN </a:t>
            </a:r>
            <a:r>
              <a:rPr lang="en-US" sz="2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GASEOUS DETECTORS</a:t>
            </a:r>
            <a:endParaRPr lang="fr-FR" sz="22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Picture 12" descr="wire_irradiate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06" y="2636912"/>
            <a:ext cx="3101124" cy="20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 descr="tes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02230" y="2636912"/>
            <a:ext cx="3073753" cy="2091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draht7-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75787" y="2636912"/>
            <a:ext cx="2968213" cy="209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79512" y="5517232"/>
            <a:ext cx="8856984" cy="92333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FF0000"/>
                </a:solidFill>
                <a:latin typeface="Palatino Linotype" pitchFamily="18" charset="0"/>
              </a:rPr>
              <a:t>A permanent degradation of operating characteristics </a:t>
            </a:r>
            <a:endParaRPr lang="en-US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pPr algn="ctr">
              <a:defRPr/>
            </a:pP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of gaseous detectors </a:t>
            </a:r>
            <a:r>
              <a:rPr lang="ru-RU" dirty="0" smtClean="0">
                <a:solidFill>
                  <a:srgbClr val="FF0000"/>
                </a:solidFill>
                <a:latin typeface="Palatino Linotype" pitchFamily="18" charset="0"/>
              </a:rPr>
              <a:t>under </a:t>
            </a:r>
            <a:r>
              <a:rPr lang="ru-RU" dirty="0">
                <a:solidFill>
                  <a:srgbClr val="FF0000"/>
                </a:solidFill>
                <a:latin typeface="Palatino Linotype" pitchFamily="18" charset="0"/>
              </a:rPr>
              <a:t>sustained irradiation,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>
              <a:defRPr/>
            </a:pPr>
            <a:r>
              <a:rPr lang="ru-RU" dirty="0">
                <a:solidFill>
                  <a:srgbClr val="FF0000"/>
                </a:solidFill>
                <a:latin typeface="Palatino Linotype" pitchFamily="18" charset="0"/>
              </a:rPr>
              <a:t> has been and still remains the main </a:t>
            </a:r>
            <a:r>
              <a:rPr lang="ru-RU" dirty="0" smtClean="0">
                <a:solidFill>
                  <a:srgbClr val="FF0000"/>
                </a:solidFill>
                <a:latin typeface="Palatino Linotype" pitchFamily="18" charset="0"/>
              </a:rPr>
              <a:t>limitation</a:t>
            </a:r>
            <a:r>
              <a:rPr lang="en-US" dirty="0">
                <a:solidFill>
                  <a:srgbClr val="FF0000"/>
                </a:solidFill>
                <a:latin typeface="Palatino Linotype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Palatino Linotype" pitchFamily="18" charset="0"/>
              </a:rPr>
              <a:t>to </a:t>
            </a:r>
            <a:r>
              <a:rPr lang="ru-RU" dirty="0">
                <a:solidFill>
                  <a:srgbClr val="FF0000"/>
                </a:solidFill>
                <a:latin typeface="Palatino Linotype" pitchFamily="18" charset="0"/>
              </a:rPr>
              <a:t>their use in high-rate experiments</a:t>
            </a:r>
          </a:p>
        </p:txBody>
      </p:sp>
    </p:spTree>
    <p:extLst>
      <p:ext uri="{BB962C8B-B14F-4D97-AF65-F5344CB8AC3E}">
        <p14:creationId xmlns:p14="http://schemas.microsoft.com/office/powerpoint/2010/main" val="352609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23528" y="44624"/>
            <a:ext cx="8496944" cy="4613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3" name="Picture 5" descr="kadyk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8441" y="3429000"/>
            <a:ext cx="4838055" cy="27363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4" name="Picture 14" descr="vavr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620688"/>
            <a:ext cx="4932040" cy="27363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5" name="WordArt 37"/>
          <p:cNvSpPr>
            <a:spLocks noChangeArrowheads="1" noChangeShapeType="1" noTextEdit="1"/>
          </p:cNvSpPr>
          <p:nvPr/>
        </p:nvSpPr>
        <p:spPr bwMode="auto">
          <a:xfrm>
            <a:off x="899593" y="133772"/>
            <a:ext cx="72008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Aging Phenomena in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Wire Chambers: 30 Years Ago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6" name="Picture 5" descr="lbl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620689"/>
            <a:ext cx="3942333" cy="554461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107504" y="6165304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alatino Linotype" pitchFamily="18" charset="0"/>
              </a:rPr>
              <a:t>I</a:t>
            </a:r>
            <a:r>
              <a:rPr lang="ru-RU" dirty="0" smtClean="0">
                <a:latin typeface="Palatino Linotype" pitchFamily="18" charset="0"/>
              </a:rPr>
              <a:t>t </a:t>
            </a:r>
            <a:r>
              <a:rPr lang="en-US" dirty="0" smtClean="0">
                <a:latin typeface="Palatino Linotype" pitchFamily="18" charset="0"/>
              </a:rPr>
              <a:t>was</a:t>
            </a:r>
            <a:r>
              <a:rPr lang="ru-RU" dirty="0" smtClean="0">
                <a:latin typeface="Palatino Linotype" pitchFamily="18" charset="0"/>
              </a:rPr>
              <a:t> difficult to understand truly any aging measurement and extrapolate it to other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ru-RU" dirty="0" smtClean="0">
                <a:latin typeface="Palatino Linotype" pitchFamily="18" charset="0"/>
              </a:rPr>
              <a:t>operating conditions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en-US" dirty="0" smtClean="0">
                <a:latin typeface="Palatino Linotype" pitchFamily="18" charset="0"/>
                <a:sym typeface="Wingdings" pitchFamily="2" charset="2"/>
              </a:rPr>
              <a:t> </a:t>
            </a:r>
            <a:r>
              <a:rPr lang="en-US" dirty="0">
                <a:latin typeface="Palatino Linotype" pitchFamily="18" charset="0"/>
                <a:sym typeface="Wingdings" pitchFamily="2" charset="2"/>
              </a:rPr>
              <a:t>r</a:t>
            </a:r>
            <a:r>
              <a:rPr lang="ru-RU" dirty="0" smtClean="0">
                <a:latin typeface="Palatino Linotype" pitchFamily="18" charset="0"/>
              </a:rPr>
              <a:t>eality is a complex mixture</a:t>
            </a:r>
            <a:r>
              <a:rPr lang="en-US" dirty="0" smtClean="0">
                <a:latin typeface="Palatino Linotype" pitchFamily="18" charset="0"/>
              </a:rPr>
              <a:t> </a:t>
            </a:r>
            <a:r>
              <a:rPr lang="ru-RU" dirty="0" smtClean="0">
                <a:latin typeface="Palatino Linotype" pitchFamily="18" charset="0"/>
              </a:rPr>
              <a:t>of many processes</a:t>
            </a:r>
            <a:endParaRPr lang="ru-RU" dirty="0">
              <a:latin typeface="Palatino Linotype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81427" y="3140968"/>
            <a:ext cx="6288901" cy="646331"/>
          </a:xfrm>
          <a:prstGeom prst="rect">
            <a:avLst/>
          </a:prstGeom>
          <a:solidFill>
            <a:srgbClr val="CCFFFF"/>
          </a:solidFill>
          <a:scene3d>
            <a:camera prst="orthographicFront">
              <a:rot lat="0" lon="0" rev="27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First systematic attempts to summarize aging results and 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Palatino Linotype" pitchFamily="18" charset="0"/>
              </a:rPr>
              <a:t>t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o provide remedies minimizing wire chamber aging </a:t>
            </a:r>
            <a:endParaRPr lang="fr-FR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9" name="Comment 16"/>
          <p:cNvSpPr>
            <a:spLocks noChangeArrowheads="1"/>
          </p:cNvSpPr>
          <p:nvPr/>
        </p:nvSpPr>
        <p:spPr bwMode="auto">
          <a:xfrm>
            <a:off x="2915816" y="2060848"/>
            <a:ext cx="864096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1986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36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5496" y="44624"/>
            <a:ext cx="9036496" cy="4613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3" name="Picture 18" descr="ieee2001_paperpictu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4581129"/>
            <a:ext cx="4752528" cy="2232247"/>
          </a:xfrm>
          <a:prstGeom prst="rect">
            <a:avLst/>
          </a:prstGeom>
          <a:noFill/>
        </p:spPr>
      </p:pic>
      <p:pic>
        <p:nvPicPr>
          <p:cNvPr id="4" name="Picture 12" descr="po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0140" y="603413"/>
            <a:ext cx="6211852" cy="3833700"/>
          </a:xfrm>
          <a:prstGeom prst="rect">
            <a:avLst/>
          </a:prstGeom>
          <a:noFill/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95536" y="76200"/>
            <a:ext cx="8064896" cy="4004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WordArt 37"/>
          <p:cNvSpPr>
            <a:spLocks noChangeArrowheads="1" noChangeShapeType="1" noTextEdit="1"/>
          </p:cNvSpPr>
          <p:nvPr/>
        </p:nvSpPr>
        <p:spPr bwMode="auto">
          <a:xfrm>
            <a:off x="251520" y="133772"/>
            <a:ext cx="864096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Aging Phenomena in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Gaseous Detectors: “High-Rate Era” (15 years ago)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182" y="620688"/>
            <a:ext cx="2736304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663300"/>
                </a:solidFill>
                <a:latin typeface="Palatino Linotype" pitchFamily="18" charset="0"/>
              </a:rPr>
              <a:t>High Energy Physics</a:t>
            </a:r>
            <a:r>
              <a:rPr lang="en-US" sz="1600" dirty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</a:rPr>
              <a:t>E</a:t>
            </a:r>
            <a:r>
              <a:rPr lang="ru-RU" sz="1600" dirty="0" smtClean="0">
                <a:solidFill>
                  <a:srgbClr val="663300"/>
                </a:solidFill>
                <a:latin typeface="Palatino Linotype" pitchFamily="18" charset="0"/>
              </a:rPr>
              <a:t>xperiments enter</a:t>
            </a:r>
            <a:r>
              <a:rPr lang="en-US" sz="1600" dirty="0">
                <a:solidFill>
                  <a:srgbClr val="663300"/>
                </a:solidFill>
                <a:latin typeface="Palatino Linotype" pitchFamily="18" charset="0"/>
              </a:rPr>
              <a:t>s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ru-RU" sz="1600" dirty="0" smtClean="0">
                <a:solidFill>
                  <a:srgbClr val="663300"/>
                </a:solidFill>
                <a:latin typeface="Palatino Linotype" pitchFamily="18" charset="0"/>
              </a:rPr>
              <a:t>a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ru-RU" sz="1600" dirty="0" smtClean="0">
                <a:solidFill>
                  <a:srgbClr val="663300"/>
                </a:solidFill>
                <a:latin typeface="Palatino Linotype" pitchFamily="18" charset="0"/>
              </a:rPr>
              <a:t>new era which require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</a:rPr>
              <a:t>d</a:t>
            </a:r>
            <a:r>
              <a:rPr lang="ru-RU" sz="1600" dirty="0" smtClean="0">
                <a:solidFill>
                  <a:srgbClr val="663300"/>
                </a:solidFill>
                <a:latin typeface="Palatino Linotype" pitchFamily="18" charset="0"/>
              </a:rPr>
              <a:t> operation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ru-RU" sz="1600" dirty="0" smtClean="0">
                <a:solidFill>
                  <a:srgbClr val="663300"/>
                </a:solidFill>
                <a:latin typeface="Palatino Linotype" pitchFamily="18" charset="0"/>
              </a:rPr>
              <a:t>of gaseous particle detectors at unprecedented 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</a:rPr>
              <a:t> h</a:t>
            </a:r>
            <a:r>
              <a:rPr lang="ru-RU" sz="1600" dirty="0" smtClean="0">
                <a:solidFill>
                  <a:srgbClr val="663300"/>
                </a:solidFill>
                <a:latin typeface="Palatino Linotype" pitchFamily="18" charset="0"/>
              </a:rPr>
              <a:t>igh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ru-RU" sz="1600" dirty="0" smtClean="0">
                <a:solidFill>
                  <a:srgbClr val="663300"/>
                </a:solidFill>
                <a:latin typeface="Palatino Linotype" pitchFamily="18" charset="0"/>
              </a:rPr>
              <a:t>rates and integrated particle fluxes</a:t>
            </a: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</a:rPr>
              <a:t> </a:t>
            </a:r>
          </a:p>
          <a:p>
            <a:endParaRPr lang="en-US" sz="1600" dirty="0" smtClean="0">
              <a:solidFill>
                <a:srgbClr val="CC0000"/>
              </a:solidFill>
              <a:latin typeface="Palatino Linotype" pitchFamily="18" charset="0"/>
            </a:endParaRPr>
          </a:p>
          <a:p>
            <a:endParaRPr lang="en-US" sz="1600" dirty="0">
              <a:solidFill>
                <a:srgbClr val="CC0000"/>
              </a:solidFill>
              <a:latin typeface="Palatino Linotype" pitchFamily="18" charset="0"/>
            </a:endParaRPr>
          </a:p>
          <a:p>
            <a:endParaRPr lang="en-US" sz="1600" dirty="0" smtClean="0">
              <a:solidFill>
                <a:srgbClr val="CC0000"/>
              </a:solidFill>
              <a:latin typeface="Palatino Linotype" pitchFamily="18" charset="0"/>
            </a:endParaRPr>
          </a:p>
          <a:p>
            <a:endParaRPr lang="en-US" sz="1600" dirty="0">
              <a:solidFill>
                <a:srgbClr val="CC0000"/>
              </a:solidFill>
              <a:latin typeface="Palatino Linotype" pitchFamily="18" charset="0"/>
            </a:endParaRPr>
          </a:p>
          <a:p>
            <a:pPr algn="ctr"/>
            <a:r>
              <a:rPr lang="en-US" sz="1600" dirty="0" smtClean="0">
                <a:latin typeface="Palatino Linotype" pitchFamily="18" charset="0"/>
              </a:rPr>
              <a:t> (… a lot of “new and unexpected  experience” </a:t>
            </a:r>
          </a:p>
          <a:p>
            <a:pPr algn="ctr"/>
            <a:r>
              <a:rPr lang="en-US" sz="1600" dirty="0" smtClean="0">
                <a:latin typeface="Palatino Linotype" pitchFamily="18" charset="0"/>
              </a:rPr>
              <a:t>from HERA-B @ DESY)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3" y="4581129"/>
            <a:ext cx="4283968" cy="22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mment 16"/>
          <p:cNvSpPr>
            <a:spLocks noChangeArrowheads="1"/>
          </p:cNvSpPr>
          <p:nvPr/>
        </p:nvSpPr>
        <p:spPr bwMode="auto">
          <a:xfrm>
            <a:off x="4788024" y="2075673"/>
            <a:ext cx="864096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2001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latino Linotype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6185" y="2629361"/>
            <a:ext cx="7846572" cy="1015663"/>
          </a:xfrm>
          <a:prstGeom prst="rect">
            <a:avLst/>
          </a:prstGeom>
          <a:solidFill>
            <a:srgbClr val="CCFFFF">
              <a:alpha val="95000"/>
            </a:srgbClr>
          </a:solidFill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HERA-B Experiment was the first high-rate experiment, which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addressed </a:t>
            </a:r>
            <a:r>
              <a:rPr lang="en-US" sz="20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SYSTEMATICALLY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aging phenomena in gas detectors,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followed later by ALL LHC Experiments</a:t>
            </a:r>
            <a:endParaRPr lang="fr-FR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014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4427984" y="2780928"/>
            <a:ext cx="3672408" cy="3914566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395536" y="620688"/>
            <a:ext cx="8280920" cy="2016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403648" y="44624"/>
            <a:ext cx="6408712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860425" y="560388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Helvetica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23825" y="7270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Helvetica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07504" y="4941168"/>
            <a:ext cx="4248472" cy="1754326"/>
          </a:xfrm>
          <a:prstGeom prst="rect">
            <a:avLst/>
          </a:prstGeom>
          <a:solidFill>
            <a:srgbClr val="FFFFCC"/>
          </a:solidFill>
          <a:ln w="15875">
            <a:solidFill>
              <a:srgbClr val="FFFFCC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CC0000"/>
                </a:solidFill>
                <a:latin typeface="Palatino Linotype" pitchFamily="18" charset="0"/>
              </a:rPr>
              <a:t>There are simply too many variables in </a:t>
            </a:r>
            <a:r>
              <a:rPr lang="ru-RU" dirty="0" smtClean="0">
                <a:solidFill>
                  <a:srgbClr val="CC0000"/>
                </a:solidFill>
                <a:latin typeface="Palatino Linotype" pitchFamily="18" charset="0"/>
              </a:rPr>
              <a:t>the problem</a:t>
            </a:r>
            <a:r>
              <a:rPr lang="en-US" dirty="0" smtClean="0">
                <a:solidFill>
                  <a:srgbClr val="CC0000"/>
                </a:solidFill>
                <a:latin typeface="Palatino Linotype" pitchFamily="18" charset="0"/>
              </a:rPr>
              <a:t> </a:t>
            </a:r>
            <a:r>
              <a:rPr lang="en-US" dirty="0" smtClean="0">
                <a:solidFill>
                  <a:srgbClr val="CC0000"/>
                </a:solidFill>
                <a:latin typeface="Palatino Linotype" pitchFamily="18" charset="0"/>
                <a:sym typeface="Wingdings" pitchFamily="2" charset="2"/>
              </a:rPr>
              <a:t></a:t>
            </a:r>
          </a:p>
          <a:p>
            <a:pPr algn="ctr">
              <a:defRPr/>
            </a:pPr>
            <a:endParaRPr lang="en-US" dirty="0">
              <a:solidFill>
                <a:srgbClr val="CC0000"/>
              </a:solidFill>
              <a:latin typeface="Palatino Linotype" pitchFamily="18" charset="0"/>
              <a:sym typeface="Wingdings" pitchFamily="2" charset="2"/>
            </a:endParaRPr>
          </a:p>
          <a:p>
            <a:pPr algn="ctr">
              <a:defRPr/>
            </a:pPr>
            <a:r>
              <a:rPr lang="ru-RU" dirty="0" smtClean="0">
                <a:solidFill>
                  <a:srgbClr val="CC0000"/>
                </a:solidFill>
                <a:latin typeface="Palatino Linotype" pitchFamily="18" charset="0"/>
              </a:rPr>
              <a:t>would </a:t>
            </a:r>
            <a:r>
              <a:rPr lang="en-US" dirty="0" smtClean="0">
                <a:solidFill>
                  <a:srgbClr val="CC0000"/>
                </a:solidFill>
                <a:latin typeface="Palatino Linotype" pitchFamily="18" charset="0"/>
              </a:rPr>
              <a:t>be </a:t>
            </a:r>
            <a:r>
              <a:rPr lang="ru-RU" dirty="0" smtClean="0">
                <a:solidFill>
                  <a:srgbClr val="CC0000"/>
                </a:solidFill>
                <a:latin typeface="Palatino Linotype" pitchFamily="18" charset="0"/>
              </a:rPr>
              <a:t>too </a:t>
            </a:r>
            <a:r>
              <a:rPr lang="ru-RU" dirty="0">
                <a:solidFill>
                  <a:srgbClr val="CC0000"/>
                </a:solidFill>
                <a:latin typeface="Palatino Linotype" pitchFamily="18" charset="0"/>
              </a:rPr>
              <a:t>naive to expect </a:t>
            </a:r>
            <a:endParaRPr lang="en-US" dirty="0" smtClean="0">
              <a:solidFill>
                <a:srgbClr val="CC0000"/>
              </a:solidFill>
              <a:latin typeface="Palatino Linotype" pitchFamily="18" charset="0"/>
            </a:endParaRPr>
          </a:p>
          <a:p>
            <a:pPr algn="ctr">
              <a:defRPr/>
            </a:pPr>
            <a:r>
              <a:rPr lang="ru-RU" dirty="0" smtClean="0">
                <a:solidFill>
                  <a:srgbClr val="CC0000"/>
                </a:solidFill>
                <a:latin typeface="Palatino Linotype" pitchFamily="18" charset="0"/>
              </a:rPr>
              <a:t>that </a:t>
            </a:r>
            <a:r>
              <a:rPr lang="ru-RU" dirty="0">
                <a:solidFill>
                  <a:srgbClr val="CC0000"/>
                </a:solidFill>
                <a:latin typeface="Palatino Linotype" pitchFamily="18" charset="0"/>
              </a:rPr>
              <a:t>one </a:t>
            </a:r>
            <a:r>
              <a:rPr lang="ru-RU" dirty="0" smtClean="0">
                <a:solidFill>
                  <a:srgbClr val="CC0000"/>
                </a:solidFill>
                <a:latin typeface="Palatino Linotype" pitchFamily="18" charset="0"/>
              </a:rPr>
              <a:t>can </a:t>
            </a:r>
            <a:r>
              <a:rPr lang="ru-RU" dirty="0">
                <a:solidFill>
                  <a:srgbClr val="CC0000"/>
                </a:solidFill>
                <a:latin typeface="Palatino Linotype" pitchFamily="18" charset="0"/>
              </a:rPr>
              <a:t>express the </a:t>
            </a:r>
            <a:r>
              <a:rPr lang="ru-RU" dirty="0" smtClean="0">
                <a:solidFill>
                  <a:srgbClr val="CC0000"/>
                </a:solidFill>
                <a:latin typeface="Palatino Linotype" pitchFamily="18" charset="0"/>
              </a:rPr>
              <a:t>aging </a:t>
            </a:r>
            <a:r>
              <a:rPr lang="ru-RU" dirty="0">
                <a:solidFill>
                  <a:srgbClr val="CC0000"/>
                </a:solidFill>
                <a:latin typeface="Palatino Linotype" pitchFamily="18" charset="0"/>
              </a:rPr>
              <a:t>rate </a:t>
            </a:r>
          </a:p>
          <a:p>
            <a:pPr algn="ctr">
              <a:defRPr/>
            </a:pPr>
            <a:r>
              <a:rPr lang="ru-RU" dirty="0">
                <a:solidFill>
                  <a:srgbClr val="CC0000"/>
                </a:solidFill>
                <a:latin typeface="Palatino Linotype" pitchFamily="18" charset="0"/>
              </a:rPr>
              <a:t>using a single variable </a:t>
            </a:r>
            <a:r>
              <a:rPr lang="en-US" dirty="0" smtClean="0">
                <a:solidFill>
                  <a:srgbClr val="CC0000"/>
                </a:solidFill>
                <a:latin typeface="Palatino Linotype" pitchFamily="18" charset="0"/>
              </a:rPr>
              <a:t>(C</a:t>
            </a:r>
            <a:r>
              <a:rPr lang="ru-RU" dirty="0" smtClean="0">
                <a:solidFill>
                  <a:srgbClr val="CC0000"/>
                </a:solidFill>
                <a:latin typeface="Palatino Linotype" pitchFamily="18" charset="0"/>
              </a:rPr>
              <a:t>/cm</a:t>
            </a:r>
            <a:r>
              <a:rPr lang="en-US" dirty="0" smtClean="0">
                <a:solidFill>
                  <a:srgbClr val="CC0000"/>
                </a:solidFill>
                <a:latin typeface="Palatino Linotype" pitchFamily="18" charset="0"/>
              </a:rPr>
              <a:t>)</a:t>
            </a:r>
            <a:r>
              <a:rPr lang="ru-RU" dirty="0" smtClean="0">
                <a:solidFill>
                  <a:srgbClr val="CC0099"/>
                </a:solidFill>
                <a:latin typeface="Palatino Linotype" pitchFamily="18" charset="0"/>
              </a:rPr>
              <a:t> </a:t>
            </a:r>
            <a:endParaRPr lang="ru-RU" dirty="0">
              <a:solidFill>
                <a:srgbClr val="CC0099"/>
              </a:solidFill>
              <a:latin typeface="Palatino Linotype" pitchFamily="18" charset="0"/>
            </a:endParaRP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1835696" y="132482"/>
            <a:ext cx="5616624" cy="3441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Aging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Phenomena</a:t>
            </a:r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in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Gaseous</a:t>
            </a:r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Detectors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2095500" y="1281113"/>
            <a:ext cx="41969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R = - (1/G)(dG/dQ)    (% per C/cm)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48013" y="528638"/>
            <a:ext cx="18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2000">
              <a:latin typeface="Helvetica" pitchFamily="34" charset="0"/>
            </a:endParaRPr>
          </a:p>
          <a:p>
            <a:endParaRPr lang="ru-RU" sz="2000">
              <a:latin typeface="Helvetica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899591" y="1700808"/>
            <a:ext cx="753283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endParaRPr lang="en-US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  <a:p>
            <a:pPr algn="ctr">
              <a:defRPr/>
            </a:pPr>
            <a:endParaRPr lang="en-US" b="1" dirty="0" smtClean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Aging phenomena depends on many highly correlated parameters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itchFamily="34" charset="0"/>
              </a:rPr>
              <a:t>: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itchFamily="34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100808" y="728663"/>
            <a:ext cx="64203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aging </a:t>
            </a: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rate is proportional only to the total accumulated charge</a:t>
            </a:r>
            <a:endParaRPr lang="ru-RU" sz="2000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899592" y="652463"/>
            <a:ext cx="140455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Implicit </a:t>
            </a:r>
          </a:p>
          <a:p>
            <a:pPr algn="ctr">
              <a:defRPr/>
            </a:pP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assumption:</a:t>
            </a:r>
            <a:endParaRPr lang="ru-RU" sz="1600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5489327" y="5903913"/>
            <a:ext cx="2333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 </a:t>
            </a:r>
            <a:endParaRPr lang="ru-RU" sz="2000"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 flipH="1">
            <a:off x="3243659" y="3861048"/>
            <a:ext cx="603250" cy="434975"/>
          </a:xfrm>
          <a:prstGeom prst="line">
            <a:avLst/>
          </a:prstGeom>
          <a:noFill/>
          <a:ln w="19050">
            <a:solidFill>
              <a:srgbClr val="CC0099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Line 27"/>
          <p:cNvSpPr>
            <a:spLocks noChangeShapeType="1"/>
          </p:cNvSpPr>
          <p:nvPr/>
        </p:nvSpPr>
        <p:spPr bwMode="auto">
          <a:xfrm>
            <a:off x="4283968" y="2636912"/>
            <a:ext cx="576064" cy="64807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6480175" y="1301750"/>
            <a:ext cx="15255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009900"/>
                </a:solidFill>
                <a:latin typeface="Helvetica" pitchFamily="34" charset="0"/>
              </a:rPr>
              <a:t>(Kadyk’1985)</a:t>
            </a:r>
          </a:p>
        </p:txBody>
      </p:sp>
      <p:sp>
        <p:nvSpPr>
          <p:cNvPr id="18" name="Line 29"/>
          <p:cNvSpPr>
            <a:spLocks noChangeShapeType="1"/>
          </p:cNvSpPr>
          <p:nvPr/>
        </p:nvSpPr>
        <p:spPr bwMode="auto">
          <a:xfrm>
            <a:off x="3195265" y="3679255"/>
            <a:ext cx="728663" cy="0"/>
          </a:xfrm>
          <a:prstGeom prst="line">
            <a:avLst/>
          </a:prstGeom>
          <a:noFill/>
          <a:ln w="15875">
            <a:solidFill>
              <a:srgbClr val="CC0099"/>
            </a:solidFill>
            <a:round/>
            <a:headEnd type="triangle" w="med" len="med"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graphicFrame>
        <p:nvGraphicFramePr>
          <p:cNvPr id="19" name="Object 32"/>
          <p:cNvGraphicFramePr>
            <a:graphicFrameLocks noChangeAspect="1"/>
          </p:cNvGraphicFramePr>
          <p:nvPr/>
        </p:nvGraphicFramePr>
        <p:xfrm>
          <a:off x="3923928" y="3789040"/>
          <a:ext cx="458788" cy="987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Clip" r:id="rId3" imgW="1857600" imgH="3995640" progId="">
                  <p:embed/>
                </p:oleObj>
              </mc:Choice>
              <mc:Fallback>
                <p:oleObj name="Clip" r:id="rId3" imgW="1857600" imgH="39956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3928" y="3789040"/>
                        <a:ext cx="458788" cy="9874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Text Box 33"/>
          <p:cNvSpPr txBox="1">
            <a:spLocks noChangeArrowheads="1"/>
          </p:cNvSpPr>
          <p:nvPr/>
        </p:nvSpPr>
        <p:spPr bwMode="auto">
          <a:xfrm>
            <a:off x="7867332" y="5517232"/>
            <a:ext cx="1313180" cy="92333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‘NEW 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elvetica" pitchFamily="34" charset="0"/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AGING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’ </a:t>
            </a:r>
          </a:p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EFFECTS:</a:t>
            </a:r>
          </a:p>
        </p:txBody>
      </p:sp>
      <p:sp>
        <p:nvSpPr>
          <p:cNvPr id="21" name="Text Box 38"/>
          <p:cNvSpPr txBox="1">
            <a:spLocks noChangeArrowheads="1"/>
          </p:cNvSpPr>
          <p:nvPr/>
        </p:nvSpPr>
        <p:spPr bwMode="auto">
          <a:xfrm>
            <a:off x="7740352" y="3939778"/>
            <a:ext cx="1543050" cy="641350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CLASSICAL </a:t>
            </a:r>
          </a:p>
          <a:p>
            <a:pPr algn="ctr"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elvetica" pitchFamily="34" charset="0"/>
              </a:rPr>
              <a:t>AGING:</a:t>
            </a:r>
          </a:p>
        </p:txBody>
      </p:sp>
      <p:sp>
        <p:nvSpPr>
          <p:cNvPr id="22" name="Comment 16"/>
          <p:cNvSpPr>
            <a:spLocks noChangeArrowheads="1"/>
          </p:cNvSpPr>
          <p:nvPr/>
        </p:nvSpPr>
        <p:spPr bwMode="auto">
          <a:xfrm>
            <a:off x="7668344" y="1743199"/>
            <a:ext cx="864096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1985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3" name="Round Diagonal Corner Rectangle 22"/>
          <p:cNvSpPr/>
          <p:nvPr/>
        </p:nvSpPr>
        <p:spPr>
          <a:xfrm>
            <a:off x="251520" y="2852936"/>
            <a:ext cx="3672408" cy="1800200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Text Box 16"/>
          <p:cNvSpPr txBox="1">
            <a:spLocks noChangeArrowheads="1"/>
          </p:cNvSpPr>
          <p:nvPr/>
        </p:nvSpPr>
        <p:spPr bwMode="auto">
          <a:xfrm>
            <a:off x="251930" y="2924944"/>
            <a:ext cx="3597460" cy="175432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00CC"/>
                </a:solidFill>
                <a:latin typeface="Palatino Linotype" pitchFamily="18" charset="0"/>
              </a:rPr>
              <a:t>Microscopic parameters</a:t>
            </a:r>
            <a:r>
              <a:rPr lang="ru-RU" dirty="0" smtClean="0">
                <a:solidFill>
                  <a:srgbClr val="0000CC"/>
                </a:solidFill>
                <a:latin typeface="Palatino Linotype" pitchFamily="18" charset="0"/>
              </a:rPr>
              <a:t>:</a:t>
            </a:r>
            <a:endParaRPr lang="en-US" dirty="0" smtClean="0">
              <a:solidFill>
                <a:srgbClr val="0000CC"/>
              </a:solidFill>
              <a:latin typeface="Palatino Linotype" pitchFamily="18" charset="0"/>
            </a:endParaRPr>
          </a:p>
          <a:p>
            <a:pPr algn="ctr">
              <a:defRPr/>
            </a:pPr>
            <a:endParaRPr lang="ru-RU" dirty="0"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000099"/>
                </a:solidFill>
                <a:latin typeface="Palatino Linotype" pitchFamily="18" charset="0"/>
              </a:rPr>
              <a:t> </a:t>
            </a:r>
            <a:r>
              <a:rPr lang="ru-RU" dirty="0">
                <a:solidFill>
                  <a:srgbClr val="663300"/>
                </a:solidFill>
                <a:latin typeface="Palatino Linotype" pitchFamily="18" charset="0"/>
              </a:rPr>
              <a:t>Cross-sections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663300"/>
                </a:solidFill>
                <a:latin typeface="Palatino Linotype" pitchFamily="18" charset="0"/>
              </a:rPr>
              <a:t> Electron or photon energies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663300"/>
                </a:solidFill>
                <a:latin typeface="Palatino Linotype" pitchFamily="18" charset="0"/>
              </a:rPr>
              <a:t> Electron, ion, radical </a:t>
            </a:r>
            <a:r>
              <a:rPr lang="ru-RU" dirty="0" smtClean="0">
                <a:solidFill>
                  <a:srgbClr val="663300"/>
                </a:solidFill>
                <a:latin typeface="Palatino Linotype" pitchFamily="18" charset="0"/>
              </a:rPr>
              <a:t>densities</a:t>
            </a:r>
            <a:endParaRPr lang="en-US" dirty="0" smtClean="0">
              <a:solidFill>
                <a:srgbClr val="663300"/>
              </a:solidFill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ru-RU" dirty="0" smtClean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ru-RU" dirty="0">
                <a:solidFill>
                  <a:srgbClr val="663300"/>
                </a:solidFill>
                <a:latin typeface="Palatino Linotype" pitchFamily="18" charset="0"/>
              </a:rPr>
              <a:t>…</a:t>
            </a:r>
          </a:p>
        </p:txBody>
      </p:sp>
      <p:sp>
        <p:nvSpPr>
          <p:cNvPr id="25" name="Rectangle 24"/>
          <p:cNvSpPr/>
          <p:nvPr/>
        </p:nvSpPr>
        <p:spPr>
          <a:xfrm>
            <a:off x="4499992" y="2924944"/>
            <a:ext cx="356388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srgbClr val="0000CC"/>
                </a:solidFill>
                <a:latin typeface="Palatino Linotype" pitchFamily="18" charset="0"/>
              </a:rPr>
              <a:t>Macroscopic parameters</a:t>
            </a:r>
            <a:r>
              <a:rPr lang="ru-RU" dirty="0" smtClean="0">
                <a:solidFill>
                  <a:srgbClr val="0000CC"/>
                </a:solidFill>
                <a:latin typeface="Palatino Linotype" pitchFamily="18" charset="0"/>
              </a:rPr>
              <a:t>:</a:t>
            </a:r>
            <a:endParaRPr lang="en-US" dirty="0" smtClean="0">
              <a:solidFill>
                <a:srgbClr val="0000CC"/>
              </a:solidFill>
              <a:latin typeface="Palatino Linotype" pitchFamily="18" charset="0"/>
            </a:endParaRPr>
          </a:p>
          <a:p>
            <a:pPr algn="ctr">
              <a:defRPr/>
            </a:pPr>
            <a:endParaRPr lang="ru-RU" dirty="0">
              <a:solidFill>
                <a:srgbClr val="CC0099"/>
              </a:solidFill>
              <a:latin typeface="Palatino Linotype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dirty="0" smtClean="0">
                <a:solidFill>
                  <a:srgbClr val="663300"/>
                </a:solidFill>
                <a:latin typeface="Palatino Linotype" pitchFamily="18" charset="0"/>
              </a:rPr>
              <a:t>Gas </a:t>
            </a:r>
            <a:r>
              <a:rPr lang="en-US" dirty="0" smtClean="0">
                <a:solidFill>
                  <a:srgbClr val="663300"/>
                </a:solidFill>
                <a:latin typeface="Palatino Linotype" pitchFamily="18" charset="0"/>
              </a:rPr>
              <a:t>mixture </a:t>
            </a:r>
            <a:r>
              <a:rPr lang="ru-RU" dirty="0">
                <a:solidFill>
                  <a:srgbClr val="663300"/>
                </a:solidFill>
                <a:latin typeface="Palatino Linotype" pitchFamily="18" charset="0"/>
              </a:rPr>
              <a:t>(nature of </a:t>
            </a:r>
            <a:endParaRPr lang="en-US" dirty="0">
              <a:solidFill>
                <a:srgbClr val="663300"/>
              </a:solidFill>
              <a:latin typeface="Palatino Linotype" pitchFamily="18" charset="0"/>
            </a:endParaRPr>
          </a:p>
          <a:p>
            <a:pPr>
              <a:defRPr/>
            </a:pPr>
            <a:r>
              <a:rPr lang="en-US" dirty="0" smtClean="0">
                <a:solidFill>
                  <a:srgbClr val="663300"/>
                </a:solidFill>
                <a:latin typeface="Palatino Linotype" pitchFamily="18" charset="0"/>
              </a:rPr>
              <a:t>    </a:t>
            </a:r>
            <a:r>
              <a:rPr lang="ru-RU" dirty="0" smtClean="0">
                <a:solidFill>
                  <a:srgbClr val="663300"/>
                </a:solidFill>
                <a:latin typeface="Palatino Linotype" pitchFamily="18" charset="0"/>
              </a:rPr>
              <a:t>gas</a:t>
            </a:r>
            <a:r>
              <a:rPr lang="ru-RU" dirty="0">
                <a:solidFill>
                  <a:srgbClr val="663300"/>
                </a:solidFill>
                <a:latin typeface="Palatino Linotype" pitchFamily="18" charset="0"/>
              </a:rPr>
              <a:t>, trace contaminants)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663300"/>
                </a:solidFill>
                <a:latin typeface="Palatino Linotype" pitchFamily="18" charset="0"/>
              </a:rPr>
              <a:t> Gas flow &amp; Pressure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ru-RU" dirty="0">
                <a:solidFill>
                  <a:srgbClr val="663300"/>
                </a:solidFill>
                <a:latin typeface="Palatino Linotype" pitchFamily="18" charset="0"/>
              </a:rPr>
              <a:t> Geometry</a:t>
            </a:r>
            <a:r>
              <a:rPr lang="en-US" dirty="0">
                <a:solidFill>
                  <a:srgbClr val="663300"/>
                </a:solidFill>
                <a:latin typeface="Palatino Linotype" pitchFamily="18" charset="0"/>
              </a:rPr>
              <a:t>/material</a:t>
            </a:r>
            <a:r>
              <a:rPr lang="ru-RU" dirty="0">
                <a:solidFill>
                  <a:srgbClr val="663300"/>
                </a:solidFill>
                <a:latin typeface="Palatino Linotype" pitchFamily="18" charset="0"/>
              </a:rPr>
              <a:t> of electrode</a:t>
            </a:r>
            <a:r>
              <a:rPr lang="en-US" dirty="0" smtClean="0">
                <a:solidFill>
                  <a:srgbClr val="663300"/>
                </a:solidFill>
                <a:latin typeface="Palatino Linotype" pitchFamily="18" charset="0"/>
              </a:rPr>
              <a:t>s &amp; </a:t>
            </a:r>
            <a:r>
              <a:rPr lang="ru-RU" dirty="0" smtClean="0">
                <a:solidFill>
                  <a:srgbClr val="663300"/>
                </a:solidFill>
                <a:latin typeface="Palatino Linotype" pitchFamily="18" charset="0"/>
              </a:rPr>
              <a:t>configuration </a:t>
            </a:r>
            <a:r>
              <a:rPr lang="ru-RU" dirty="0">
                <a:solidFill>
                  <a:srgbClr val="663300"/>
                </a:solidFill>
                <a:latin typeface="Palatino Linotype" pitchFamily="18" charset="0"/>
              </a:rPr>
              <a:t>of electric field</a:t>
            </a:r>
            <a:endParaRPr lang="en-US" dirty="0">
              <a:solidFill>
                <a:srgbClr val="663300"/>
              </a:solidFill>
              <a:latin typeface="Palatino Linotype" pitchFamily="18" charset="0"/>
            </a:endParaRPr>
          </a:p>
          <a:p>
            <a:pPr>
              <a:defRPr/>
            </a:pPr>
            <a:endParaRPr lang="ru-RU" dirty="0">
              <a:latin typeface="Palatino Linotype" pitchFamily="18" charset="0"/>
            </a:endParaRP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rgbClr val="CC0000"/>
                </a:solidFill>
                <a:latin typeface="Palatino Linotype" pitchFamily="18" charset="0"/>
              </a:rPr>
              <a:t> Construction materials</a:t>
            </a: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rgbClr val="CC0000"/>
                </a:solidFill>
                <a:latin typeface="Palatino Linotype" pitchFamily="18" charset="0"/>
              </a:rPr>
              <a:t> Radiation intensity</a:t>
            </a: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rgbClr val="CC0000"/>
                </a:solidFill>
                <a:latin typeface="Palatino Linotype" pitchFamily="18" charset="0"/>
              </a:rPr>
              <a:t> Gas gain, </a:t>
            </a:r>
            <a:r>
              <a:rPr lang="en-US" dirty="0">
                <a:solidFill>
                  <a:srgbClr val="CC0000"/>
                </a:solidFill>
                <a:latin typeface="Palatino Linotype" pitchFamily="18" charset="0"/>
              </a:rPr>
              <a:t>ionization</a:t>
            </a:r>
            <a:r>
              <a:rPr lang="ru-RU" dirty="0">
                <a:solidFill>
                  <a:srgbClr val="CC0000"/>
                </a:solidFill>
                <a:latin typeface="Palatino Linotype" pitchFamily="18" charset="0"/>
              </a:rPr>
              <a:t> density</a:t>
            </a:r>
          </a:p>
          <a:p>
            <a:pPr>
              <a:buFontTx/>
              <a:buChar char="•"/>
              <a:defRPr/>
            </a:pPr>
            <a:r>
              <a:rPr lang="ru-RU" dirty="0">
                <a:solidFill>
                  <a:srgbClr val="CC0000"/>
                </a:solidFill>
                <a:latin typeface="Palatino Linotype" pitchFamily="18" charset="0"/>
              </a:rPr>
              <a:t> Size of irradiation area</a:t>
            </a:r>
          </a:p>
        </p:txBody>
      </p:sp>
      <p:sp>
        <p:nvSpPr>
          <p:cNvPr id="26" name="Line 27"/>
          <p:cNvSpPr>
            <a:spLocks noChangeShapeType="1"/>
          </p:cNvSpPr>
          <p:nvPr/>
        </p:nvSpPr>
        <p:spPr bwMode="auto">
          <a:xfrm flipH="1">
            <a:off x="3491880" y="2636912"/>
            <a:ext cx="656456" cy="648072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fr-FR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3563888" y="3356992"/>
            <a:ext cx="1224136" cy="0"/>
          </a:xfrm>
          <a:prstGeom prst="straightConnector1">
            <a:avLst/>
          </a:prstGeom>
          <a:ln w="317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ight Brace 27"/>
          <p:cNvSpPr/>
          <p:nvPr/>
        </p:nvSpPr>
        <p:spPr>
          <a:xfrm>
            <a:off x="7452320" y="3573016"/>
            <a:ext cx="576064" cy="1512168"/>
          </a:xfrm>
          <a:prstGeom prst="rightBrace">
            <a:avLst/>
          </a:prstGeom>
          <a:noFill/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ight Brace 28"/>
          <p:cNvSpPr/>
          <p:nvPr/>
        </p:nvSpPr>
        <p:spPr>
          <a:xfrm>
            <a:off x="7668344" y="5301208"/>
            <a:ext cx="288032" cy="1368152"/>
          </a:xfrm>
          <a:prstGeom prst="rightBrace">
            <a:avLst/>
          </a:prstGeom>
          <a:noFill/>
          <a:ln w="19050">
            <a:solidFill>
              <a:srgbClr val="66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Comment 16"/>
          <p:cNvSpPr>
            <a:spLocks noChangeArrowheads="1"/>
          </p:cNvSpPr>
          <p:nvPr/>
        </p:nvSpPr>
        <p:spPr bwMode="auto">
          <a:xfrm>
            <a:off x="7956376" y="3429000"/>
            <a:ext cx="864096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1985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latino Linotype" pitchFamily="18" charset="0"/>
            </a:endParaRPr>
          </a:p>
        </p:txBody>
      </p:sp>
      <p:sp>
        <p:nvSpPr>
          <p:cNvPr id="31" name="Comment 16"/>
          <p:cNvSpPr>
            <a:spLocks noChangeArrowheads="1"/>
          </p:cNvSpPr>
          <p:nvPr/>
        </p:nvSpPr>
        <p:spPr bwMode="auto">
          <a:xfrm>
            <a:off x="8028384" y="6381328"/>
            <a:ext cx="864096" cy="46166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itchFamily="18" charset="0"/>
              </a:rPr>
              <a:t>2000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192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1" grpId="0"/>
      <p:bldP spid="28" grpId="0" animBg="1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0"/>
          <p:cNvSpPr>
            <a:spLocks noChangeArrowheads="1"/>
          </p:cNvSpPr>
          <p:nvPr/>
        </p:nvSpPr>
        <p:spPr bwMode="auto">
          <a:xfrm>
            <a:off x="179512" y="44624"/>
            <a:ext cx="8712968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493340" y="176436"/>
            <a:ext cx="8111108" cy="3002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Radiation Hardness of Gaseous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Detectors: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Rules of Thumb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477" y="4237070"/>
            <a:ext cx="3870325" cy="2627312"/>
          </a:xfrm>
          <a:prstGeom prst="rect">
            <a:avLst/>
          </a:prstGeom>
          <a:noFill/>
          <a:ln w="15875" algn="ctr">
            <a:noFill/>
            <a:miter lim="800000"/>
            <a:headEnd/>
            <a:tailEnd/>
          </a:ln>
          <a:effectLst/>
        </p:spPr>
      </p:pic>
      <p:graphicFrame>
        <p:nvGraphicFramePr>
          <p:cNvPr id="5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4269850"/>
              </p:ext>
            </p:extLst>
          </p:nvPr>
        </p:nvGraphicFramePr>
        <p:xfrm>
          <a:off x="566539" y="4227545"/>
          <a:ext cx="3881438" cy="266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3" name="Bitmap Image" r:id="rId4" imgW="2095793" imgH="1390844" progId="PBrush">
                  <p:embed/>
                </p:oleObj>
              </mc:Choice>
              <mc:Fallback>
                <p:oleObj name="Bitmap Image" r:id="rId4" imgW="2095793" imgH="1390844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539" y="4227545"/>
                        <a:ext cx="3881438" cy="2668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37472" y="4253515"/>
            <a:ext cx="3884612" cy="2632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7" name="Picture 38" descr="binkle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3839" y="4224370"/>
            <a:ext cx="3910013" cy="2662237"/>
          </a:xfrm>
          <a:prstGeom prst="rect">
            <a:avLst/>
          </a:prstGeom>
          <a:noFill/>
        </p:spPr>
      </p:pic>
      <p:pic>
        <p:nvPicPr>
          <p:cNvPr id="8" name="Picture 39" descr="binkley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37472" y="4253515"/>
            <a:ext cx="3878263" cy="2625725"/>
          </a:xfrm>
          <a:prstGeom prst="rect">
            <a:avLst/>
          </a:prstGeom>
          <a:noFill/>
        </p:spPr>
      </p:pic>
      <p:pic>
        <p:nvPicPr>
          <p:cNvPr id="9" name="Picture 4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61777" y="4227545"/>
            <a:ext cx="3916362" cy="2652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0" name="Picture 4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37472" y="4253515"/>
            <a:ext cx="3900487" cy="263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1" name="Picture 4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3364" y="4216432"/>
            <a:ext cx="3910013" cy="26400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12" name="Picture 4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37472" y="4253515"/>
            <a:ext cx="3911600" cy="2652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13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9555223"/>
              </p:ext>
            </p:extLst>
          </p:nvPr>
        </p:nvGraphicFramePr>
        <p:xfrm>
          <a:off x="558602" y="4233895"/>
          <a:ext cx="3925887" cy="266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4" name="Bitmap Image" r:id="rId13" imgW="1924319" imgH="1286055" progId="PBrush">
                  <p:embed/>
                </p:oleObj>
              </mc:Choice>
              <mc:Fallback>
                <p:oleObj name="Bitmap Image" r:id="rId13" imgW="1924319" imgH="128605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602" y="4233895"/>
                        <a:ext cx="3925887" cy="2663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45" descr="itr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737472" y="4253515"/>
            <a:ext cx="3913188" cy="2657475"/>
          </a:xfrm>
          <a:prstGeom prst="rect">
            <a:avLst/>
          </a:prstGeom>
          <a:noFill/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44314" y="4222782"/>
            <a:ext cx="3978275" cy="2708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324419"/>
              </p:ext>
            </p:extLst>
          </p:nvPr>
        </p:nvGraphicFramePr>
        <p:xfrm>
          <a:off x="4737472" y="4253515"/>
          <a:ext cx="3932237" cy="269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75" name="Bitmap Image" r:id="rId17" imgW="2638095" imgH="1580952" progId="PBrush">
                  <p:embed/>
                </p:oleObj>
              </mc:Choice>
              <mc:Fallback>
                <p:oleObj name="Bitmap Image" r:id="rId17" imgW="2638095" imgH="158095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7472" y="4253515"/>
                        <a:ext cx="3932237" cy="269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50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39552" y="4235482"/>
            <a:ext cx="3976687" cy="2687638"/>
          </a:xfrm>
          <a:prstGeom prst="rect">
            <a:avLst/>
          </a:prstGeom>
          <a:noFill/>
        </p:spPr>
      </p:pic>
      <p:pic>
        <p:nvPicPr>
          <p:cNvPr id="18" name="Picture 3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737472" y="4253515"/>
            <a:ext cx="3889177" cy="2703877"/>
          </a:xfrm>
          <a:prstGeom prst="rect">
            <a:avLst/>
          </a:prstGeom>
          <a:noFill/>
        </p:spPr>
      </p:pic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179512" y="620688"/>
            <a:ext cx="8712968" cy="35394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latin typeface="Palatino Linotype" pitchFamily="18" charset="0"/>
              </a:rPr>
              <a:t>Build </a:t>
            </a:r>
            <a:r>
              <a:rPr lang="ru-RU" sz="1600" dirty="0">
                <a:latin typeface="Palatino Linotype" pitchFamily="18" charset="0"/>
              </a:rPr>
              <a:t>a </a:t>
            </a:r>
            <a:r>
              <a:rPr lang="en-US" sz="1600" dirty="0" smtClean="0">
                <a:latin typeface="Palatino Linotype" pitchFamily="18" charset="0"/>
              </a:rPr>
              <a:t>“</a:t>
            </a:r>
            <a:r>
              <a:rPr lang="ru-RU" sz="1600" dirty="0" smtClean="0">
                <a:latin typeface="Palatino Linotype" pitchFamily="18" charset="0"/>
              </a:rPr>
              <a:t>full</a:t>
            </a:r>
            <a:r>
              <a:rPr lang="en-US" sz="1600" dirty="0" smtClean="0">
                <a:latin typeface="Palatino Linotype" pitchFamily="18" charset="0"/>
              </a:rPr>
              <a:t>-</a:t>
            </a:r>
            <a:r>
              <a:rPr lang="ru-RU" sz="1600" dirty="0" smtClean="0">
                <a:latin typeface="Palatino Linotype" pitchFamily="18" charset="0"/>
              </a:rPr>
              <a:t>size prototype</a:t>
            </a:r>
            <a:r>
              <a:rPr lang="en-US" sz="1600" dirty="0" smtClean="0">
                <a:latin typeface="Palatino Linotype" pitchFamily="18" charset="0"/>
              </a:rPr>
              <a:t>”</a:t>
            </a:r>
            <a:r>
              <a:rPr lang="ru-RU" sz="1600" dirty="0" smtClean="0">
                <a:latin typeface="Palatino Linotype" pitchFamily="18" charset="0"/>
              </a:rPr>
              <a:t> (</a:t>
            </a:r>
            <a:r>
              <a:rPr lang="ru-RU" sz="1600" dirty="0">
                <a:latin typeface="Palatino Linotype" pitchFamily="18" charset="0"/>
              </a:rPr>
              <a:t>the smallest </a:t>
            </a:r>
            <a:r>
              <a:rPr lang="ru-RU" sz="1600" dirty="0" smtClean="0">
                <a:latin typeface="Palatino Linotype" pitchFamily="18" charset="0"/>
              </a:rPr>
              <a:t>independent</a:t>
            </a:r>
            <a:r>
              <a:rPr lang="en-US" sz="1600" dirty="0" smtClean="0">
                <a:latin typeface="Palatino Linotype" pitchFamily="18" charset="0"/>
              </a:rPr>
              <a:t> </a:t>
            </a:r>
            <a:r>
              <a:rPr lang="ru-RU" sz="1600" dirty="0" smtClean="0">
                <a:latin typeface="Palatino Linotype" pitchFamily="18" charset="0"/>
              </a:rPr>
              <a:t>element </a:t>
            </a:r>
            <a:r>
              <a:rPr lang="ru-RU" sz="1600" dirty="0">
                <a:latin typeface="Palatino Linotype" pitchFamily="18" charset="0"/>
              </a:rPr>
              <a:t>of your detector)</a:t>
            </a:r>
          </a:p>
          <a:p>
            <a:pPr>
              <a:defRPr/>
            </a:pPr>
            <a:endParaRPr lang="en-US" sz="1600" dirty="0">
              <a:solidFill>
                <a:srgbClr val="663300"/>
              </a:solidFill>
              <a:latin typeface="Palatino Linotype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  <a:defRPr/>
            </a:pPr>
            <a:r>
              <a:rPr lang="ru-RU" sz="1600" dirty="0" smtClean="0">
                <a:solidFill>
                  <a:srgbClr val="FF0000"/>
                </a:solidFill>
                <a:latin typeface="Palatino Linotype" pitchFamily="18" charset="0"/>
              </a:rPr>
              <a:t>Expose </a:t>
            </a:r>
            <a:r>
              <a:rPr lang="ru-RU" sz="1600" dirty="0">
                <a:solidFill>
                  <a:srgbClr val="FF0000"/>
                </a:solidFill>
                <a:latin typeface="Palatino Linotype" pitchFamily="18" charset="0"/>
              </a:rPr>
              <a:t>full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detector </a:t>
            </a:r>
            <a:r>
              <a:rPr lang="ru-RU" sz="1600" dirty="0" smtClean="0">
                <a:solidFill>
                  <a:srgbClr val="FF0000"/>
                </a:solidFill>
                <a:latin typeface="Palatino Linotype" pitchFamily="18" charset="0"/>
              </a:rPr>
              <a:t>area </a:t>
            </a:r>
            <a:r>
              <a:rPr lang="ru-RU" sz="1600" dirty="0">
                <a:solidFill>
                  <a:srgbClr val="FF0000"/>
                </a:solidFill>
                <a:latin typeface="Palatino Linotype" pitchFamily="18" charset="0"/>
              </a:rPr>
              <a:t>of </a:t>
            </a:r>
            <a:r>
              <a:rPr lang="ru-RU" sz="1600" dirty="0" smtClean="0">
                <a:solidFill>
                  <a:srgbClr val="FF0000"/>
                </a:solidFill>
                <a:latin typeface="Palatino Linotype" pitchFamily="18" charset="0"/>
              </a:rPr>
              <a:t>to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the </a:t>
            </a:r>
            <a:r>
              <a:rPr lang="ru-RU" sz="1600" dirty="0" smtClean="0">
                <a:solidFill>
                  <a:srgbClr val="FF0000"/>
                </a:solidFill>
                <a:latin typeface="Palatino Linotype" pitchFamily="18" charset="0"/>
              </a:rPr>
              <a:t>real </a:t>
            </a:r>
            <a:r>
              <a:rPr lang="ru-RU" sz="1600" dirty="0">
                <a:solidFill>
                  <a:srgbClr val="FF0000"/>
                </a:solidFill>
                <a:latin typeface="Palatino Linotype" pitchFamily="18" charset="0"/>
              </a:rPr>
              <a:t>radiation profile (particle </a:t>
            </a:r>
            <a:r>
              <a:rPr lang="ru-RU" sz="1600" dirty="0" smtClean="0">
                <a:solidFill>
                  <a:srgbClr val="FF0000"/>
                </a:solidFill>
                <a:latin typeface="Palatino Linotype" pitchFamily="18" charset="0"/>
              </a:rPr>
              <a:t>type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, gas gain, ionization density</a:t>
            </a:r>
            <a:r>
              <a:rPr lang="ru-RU" sz="1600" dirty="0" smtClean="0">
                <a:solidFill>
                  <a:srgbClr val="FF0000"/>
                </a:solidFill>
                <a:latin typeface="Palatino Linotype" pitchFamily="18" charset="0"/>
              </a:rPr>
              <a:t>)  </a:t>
            </a:r>
            <a:endParaRPr lang="ru-RU" sz="1600" dirty="0">
              <a:solidFill>
                <a:srgbClr val="FF0000"/>
              </a:solidFill>
              <a:latin typeface="Palatino Linotype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endParaRPr lang="en-US" sz="1600" dirty="0" smtClean="0">
              <a:solidFill>
                <a:srgbClr val="663300"/>
              </a:solidFill>
              <a:latin typeface="Palatino Linotype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Palatino Linotype" pitchFamily="18" charset="0"/>
              </a:rPr>
              <a:t>Choose </a:t>
            </a:r>
            <a:r>
              <a:rPr lang="ru-RU" sz="1600" dirty="0">
                <a:solidFill>
                  <a:srgbClr val="FF0000"/>
                </a:solidFill>
                <a:latin typeface="Palatino Linotype" pitchFamily="18" charset="0"/>
              </a:rPr>
              <a:t>your </a:t>
            </a:r>
            <a:r>
              <a:rPr lang="ru-RU" sz="1600" dirty="0" smtClean="0">
                <a:solidFill>
                  <a:srgbClr val="FF0000"/>
                </a:solidFill>
                <a:latin typeface="Palatino Linotype" pitchFamily="18" charset="0"/>
              </a:rPr>
              <a:t>gas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 mixtures </a:t>
            </a:r>
            <a:r>
              <a:rPr lang="en-US" sz="1600" dirty="0" smtClean="0">
                <a:latin typeface="Palatino Linotype" pitchFamily="18" charset="0"/>
              </a:rPr>
              <a:t>(hydrocarbons are not trustable) </a:t>
            </a:r>
            <a:r>
              <a:rPr lang="ru-RU" sz="1600" dirty="0" smtClean="0">
                <a:solidFill>
                  <a:srgbClr val="FF0000"/>
                </a:solidFill>
                <a:latin typeface="Palatino Linotype" pitchFamily="18" charset="0"/>
              </a:rPr>
              <a:t>and </a:t>
            </a:r>
            <a:r>
              <a:rPr lang="ru-RU" sz="1600" dirty="0">
                <a:solidFill>
                  <a:srgbClr val="FF0000"/>
                </a:solidFill>
                <a:latin typeface="Palatino Linotype" pitchFamily="18" charset="0"/>
              </a:rPr>
              <a:t>materials very </a:t>
            </a:r>
            <a:r>
              <a:rPr lang="ru-RU" sz="1600" dirty="0" smtClean="0">
                <a:solidFill>
                  <a:srgbClr val="FF0000"/>
                </a:solidFill>
                <a:latin typeface="Palatino Linotype" pitchFamily="18" charset="0"/>
              </a:rPr>
              <a:t>carefully</a:t>
            </a:r>
            <a:endParaRPr lang="en-US" sz="1600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endParaRPr lang="en-US" sz="1600" dirty="0">
              <a:latin typeface="Palatino Linotype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1600" dirty="0" smtClean="0">
                <a:latin typeface="Palatino Linotype" pitchFamily="18" charset="0"/>
              </a:rPr>
              <a:t>Vary </a:t>
            </a:r>
            <a:r>
              <a:rPr lang="ru-RU" sz="1600" dirty="0">
                <a:latin typeface="Palatino Linotype" pitchFamily="18" charset="0"/>
              </a:rPr>
              <a:t>all parameters systematically (gas gain, irradiation intensity,</a:t>
            </a:r>
            <a:r>
              <a:rPr lang="en-US" sz="1600" dirty="0">
                <a:latin typeface="Palatino Linotype" pitchFamily="18" charset="0"/>
              </a:rPr>
              <a:t> </a:t>
            </a:r>
            <a:r>
              <a:rPr lang="ru-RU" sz="1600" dirty="0">
                <a:latin typeface="Palatino Linotype" pitchFamily="18" charset="0"/>
              </a:rPr>
              <a:t>gas flow, …) </a:t>
            </a:r>
            <a:endParaRPr lang="en-US" sz="1600" dirty="0">
              <a:latin typeface="Palatino Linotype" pitchFamily="18" charset="0"/>
            </a:endParaRPr>
          </a:p>
          <a:p>
            <a:pPr>
              <a:defRPr/>
            </a:pPr>
            <a:r>
              <a:rPr lang="en-US" sz="1600" dirty="0" smtClean="0">
                <a:latin typeface="Palatino Linotype" pitchFamily="18" charset="0"/>
              </a:rPr>
              <a:t>     </a:t>
            </a:r>
            <a:r>
              <a:rPr lang="ru-RU" sz="1600" dirty="0" smtClean="0">
                <a:latin typeface="Palatino Linotype" pitchFamily="18" charset="0"/>
              </a:rPr>
              <a:t>and </a:t>
            </a:r>
            <a:r>
              <a:rPr lang="ru-RU" sz="1600" dirty="0">
                <a:latin typeface="Palatino Linotype" pitchFamily="18" charset="0"/>
              </a:rPr>
              <a:t>verify your </a:t>
            </a:r>
            <a:r>
              <a:rPr lang="ru-RU" sz="1600" dirty="0" smtClean="0">
                <a:latin typeface="Palatino Linotype" pitchFamily="18" charset="0"/>
              </a:rPr>
              <a:t>assumptions</a:t>
            </a:r>
            <a:r>
              <a:rPr lang="en-US" sz="1600" dirty="0">
                <a:latin typeface="Palatino Linotype" pitchFamily="18" charset="0"/>
              </a:rPr>
              <a:t> </a:t>
            </a:r>
            <a:r>
              <a:rPr lang="en-US" sz="1600" dirty="0" smtClean="0">
                <a:latin typeface="Palatino Linotype" pitchFamily="18" charset="0"/>
                <a:sym typeface="Wingdings" panose="05000000000000000000" pitchFamily="2" charset="2"/>
              </a:rPr>
              <a:t> make aging studies on several identical prototypes</a:t>
            </a:r>
            <a:endParaRPr lang="ru-RU" sz="1600" dirty="0">
              <a:latin typeface="Palatino Linotype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endParaRPr lang="en-US" sz="1600" dirty="0" smtClean="0">
              <a:solidFill>
                <a:srgbClr val="663300"/>
              </a:solidFill>
              <a:latin typeface="Palatino Linotype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 Do </a:t>
            </a:r>
            <a:r>
              <a:rPr lang="en-US" sz="1600" dirty="0">
                <a:solidFill>
                  <a:srgbClr val="FF0000"/>
                </a:solidFill>
                <a:latin typeface="Palatino Linotype" pitchFamily="18" charset="0"/>
              </a:rPr>
              <a:t>not extrapolate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aging results </a:t>
            </a:r>
            <a:r>
              <a:rPr lang="en-US" sz="1600" dirty="0">
                <a:solidFill>
                  <a:srgbClr val="FF0000"/>
                </a:solidFill>
                <a:latin typeface="Palatino Linotype" pitchFamily="18" charset="0"/>
              </a:rPr>
              <a:t>for any given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parameter by </a:t>
            </a:r>
            <a:r>
              <a:rPr lang="en-US" sz="1600" dirty="0">
                <a:solidFill>
                  <a:srgbClr val="FF0000"/>
                </a:solidFill>
                <a:latin typeface="Palatino Linotype" pitchFamily="18" charset="0"/>
              </a:rPr>
              <a:t>more than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an </a:t>
            </a:r>
            <a:r>
              <a:rPr lang="en-US" sz="1600" dirty="0">
                <a:solidFill>
                  <a:srgbClr val="FF0000"/>
                </a:solidFill>
                <a:latin typeface="Palatino Linotype" pitchFamily="18" charset="0"/>
              </a:rPr>
              <a:t>order </a:t>
            </a: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of</a:t>
            </a:r>
          </a:p>
          <a:p>
            <a:pPr>
              <a:defRPr/>
            </a:pPr>
            <a:r>
              <a:rPr lang="en-US" sz="1600" dirty="0" smtClean="0">
                <a:solidFill>
                  <a:srgbClr val="FF0000"/>
                </a:solidFill>
                <a:latin typeface="Palatino Linotype" pitchFamily="18" charset="0"/>
              </a:rPr>
              <a:t>      magnitude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en-US" sz="1600" dirty="0" smtClean="0">
              <a:solidFill>
                <a:srgbClr val="663300"/>
              </a:solidFill>
              <a:latin typeface="Palatino Linotype" pitchFamily="18" charset="0"/>
            </a:endParaRPr>
          </a:p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663300"/>
                </a:solidFill>
                <a:latin typeface="Palatino Linotype" pitchFamily="18" charset="0"/>
              </a:rPr>
              <a:t> </a:t>
            </a:r>
            <a:r>
              <a:rPr lang="ru-RU" sz="1600" dirty="0">
                <a:latin typeface="Palatino Linotype" pitchFamily="18" charset="0"/>
              </a:rPr>
              <a:t>If you observed unexpected result - understand the reason </a:t>
            </a:r>
            <a:r>
              <a:rPr lang="en-US" sz="1600" dirty="0" smtClean="0">
                <a:latin typeface="Palatino Linotype" pitchFamily="18" charset="0"/>
              </a:rPr>
              <a:t>– and reproduce results …</a:t>
            </a:r>
            <a:endParaRPr lang="ru-RU" sz="1600" dirty="0">
              <a:latin typeface="Palatino Linotype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9512" y="4627002"/>
            <a:ext cx="8712968" cy="1754326"/>
          </a:xfrm>
          <a:prstGeom prst="rect">
            <a:avLst/>
          </a:prstGeom>
          <a:solidFill>
            <a:srgbClr val="FFFFCC">
              <a:alpha val="92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Palatino Linotype" pitchFamily="18" charset="0"/>
                <a:sym typeface="Wingdings" pitchFamily="2" charset="2"/>
              </a:rPr>
              <a:t>Many ORIGINAL PROBLEMS in HIGH RATE GAS DETECTORS were due to CASUAL SELECTION  of chamber designs, gas mixtures, materials and gas </a:t>
            </a:r>
          </a:p>
          <a:p>
            <a:pPr algn="ctr"/>
            <a:r>
              <a:rPr lang="en-US" dirty="0" smtClean="0">
                <a:latin typeface="Palatino Linotype" pitchFamily="18" charset="0"/>
                <a:sym typeface="Wingdings" pitchFamily="2" charset="2"/>
              </a:rPr>
              <a:t>system components, which worked at “low rates”, but failed in harsh environments</a:t>
            </a:r>
          </a:p>
          <a:p>
            <a:pPr algn="ctr"/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  <a:sym typeface="Wingdings" pitchFamily="2" charset="2"/>
            </a:endParaRPr>
          </a:p>
          <a:p>
            <a:pPr algn="ctr"/>
            <a:r>
              <a:rPr lang="en-US" dirty="0" smtClean="0">
                <a:solidFill>
                  <a:srgbClr val="CC0000"/>
                </a:solidFill>
                <a:latin typeface="Palatino Linotype" pitchFamily="18" charset="0"/>
              </a:rPr>
              <a:t>If properly designed and constructed, gas detectors (especially Micro-Pattern Gaseous Detectors) can be robust and reliable in the high-rate environment</a:t>
            </a:r>
          </a:p>
        </p:txBody>
      </p:sp>
    </p:spTree>
    <p:extLst>
      <p:ext uri="{BB962C8B-B14F-4D97-AF65-F5344CB8AC3E}">
        <p14:creationId xmlns:p14="http://schemas.microsoft.com/office/powerpoint/2010/main" val="327036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95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85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3000"/>
                            </p:stCondLst>
                            <p:childTnLst>
                              <p:par>
                                <p:cTn id="43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0"/>
                            </p:stCondLst>
                            <p:childTnLst>
                              <p:par>
                                <p:cTn id="50" presetID="5" presetClass="entr" presetSubtype="1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395833" y="44624"/>
            <a:ext cx="6048375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611188" y="115888"/>
            <a:ext cx="568960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Why do Tracking Detectors Change ? 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39975" y="620713"/>
            <a:ext cx="4484688" cy="258532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Higher Rate, enormous occupancy:</a:t>
            </a:r>
          </a:p>
          <a:p>
            <a:pPr>
              <a:defRPr/>
            </a:pPr>
            <a:r>
              <a:rPr lang="en-US" dirty="0"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1D easily saturated </a:t>
            </a:r>
            <a:r>
              <a:rPr lang="en-US" dirty="0"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2D  3D</a:t>
            </a:r>
          </a:p>
          <a:p>
            <a:pPr>
              <a:defRPr/>
            </a:pPr>
            <a:endParaRPr lang="en-US" dirty="0">
              <a:latin typeface="Palatino Linotype" panose="02040502050505030304" pitchFamily="18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u="sng" dirty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 Silicon detectors:</a:t>
            </a:r>
          </a:p>
          <a:p>
            <a:pPr>
              <a:defRPr/>
            </a:pPr>
            <a:r>
              <a:rPr lang="en-US" dirty="0">
                <a:solidFill>
                  <a:srgbClr val="3333FF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Strips Pixels (2D) </a:t>
            </a:r>
            <a:r>
              <a:rPr lang="en-US" dirty="0" smtClean="0">
                <a:solidFill>
                  <a:srgbClr val="3333FF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3D </a:t>
            </a:r>
            <a:r>
              <a:rPr lang="en-US" dirty="0" err="1" smtClean="0">
                <a:solidFill>
                  <a:srgbClr val="3333FF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det-electr</a:t>
            </a:r>
            <a:r>
              <a:rPr lang="en-US" dirty="0" smtClean="0">
                <a:solidFill>
                  <a:srgbClr val="3333FF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. </a:t>
            </a:r>
            <a:r>
              <a:rPr lang="en-US" dirty="0" err="1">
                <a:solidFill>
                  <a:srgbClr val="3333FF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i</a:t>
            </a:r>
            <a:r>
              <a:rPr lang="en-US" dirty="0" err="1" smtClean="0">
                <a:solidFill>
                  <a:srgbClr val="3333FF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nteg</a:t>
            </a:r>
            <a:r>
              <a:rPr lang="en-US" dirty="0" smtClean="0">
                <a:solidFill>
                  <a:srgbClr val="3333FF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.</a:t>
            </a:r>
            <a:endParaRPr lang="en-US" dirty="0">
              <a:solidFill>
                <a:srgbClr val="3333FF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  <a:p>
            <a:pPr>
              <a:defRPr/>
            </a:pPr>
            <a:endParaRPr lang="en-US" dirty="0">
              <a:solidFill>
                <a:srgbClr val="3333FF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u="sng" dirty="0">
                <a:solidFill>
                  <a:srgbClr val="CC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 Gaseous detectors</a:t>
            </a: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Wire Chamber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Wireless MPGD (2D)</a:t>
            </a:r>
            <a:b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</a:b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InGrid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/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Timepix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 (3D)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5" name="Group 13"/>
          <p:cNvGrpSpPr>
            <a:grpSpLocks/>
          </p:cNvGrpSpPr>
          <p:nvPr/>
        </p:nvGrpSpPr>
        <p:grpSpPr bwMode="auto">
          <a:xfrm>
            <a:off x="6875463" y="1700213"/>
            <a:ext cx="2230437" cy="1612900"/>
            <a:chOff x="46" y="2883"/>
            <a:chExt cx="1268" cy="1016"/>
          </a:xfrm>
        </p:grpSpPr>
        <p:pic>
          <p:nvPicPr>
            <p:cNvPr id="6" name="Picture 14" descr="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2883"/>
              <a:ext cx="1268" cy="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554" y="3246"/>
              <a:ext cx="0" cy="1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8" name="Text Box 16"/>
            <p:cNvSpPr txBox="1">
              <a:spLocks noChangeArrowheads="1"/>
            </p:cNvSpPr>
            <p:nvPr/>
          </p:nvSpPr>
          <p:spPr bwMode="auto">
            <a:xfrm>
              <a:off x="578" y="3246"/>
              <a:ext cx="485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50 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  <p:sp>
          <p:nvSpPr>
            <p:cNvPr id="9" name="Line 17"/>
            <p:cNvSpPr>
              <a:spLocks noChangeShapeType="1"/>
            </p:cNvSpPr>
            <p:nvPr/>
          </p:nvSpPr>
          <p:spPr bwMode="auto">
            <a:xfrm>
              <a:off x="339" y="3518"/>
              <a:ext cx="66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 Box 18"/>
            <p:cNvSpPr txBox="1">
              <a:spLocks noChangeArrowheads="1"/>
            </p:cNvSpPr>
            <p:nvPr/>
          </p:nvSpPr>
          <p:spPr bwMode="auto">
            <a:xfrm>
              <a:off x="458" y="3564"/>
              <a:ext cx="41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140 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 dirty="0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</p:grpSp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463" y="3357563"/>
            <a:ext cx="2268537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7308850" y="3357563"/>
            <a:ext cx="16383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Micromegas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:</a:t>
            </a:r>
          </a:p>
        </p:txBody>
      </p:sp>
      <p:pic>
        <p:nvPicPr>
          <p:cNvPr id="13" name="Picture 12" descr="MWPC-GEM-GainRate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3284538"/>
            <a:ext cx="4484688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7" descr="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692150"/>
            <a:ext cx="2233613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8" descr="tpc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797425"/>
            <a:ext cx="230505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6875463" y="0"/>
            <a:ext cx="2146300" cy="1616075"/>
            <a:chOff x="46" y="1959"/>
            <a:chExt cx="1261" cy="1018"/>
          </a:xfrm>
        </p:grpSpPr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" y="1959"/>
              <a:ext cx="1261" cy="1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576" y="2734"/>
              <a:ext cx="173" cy="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54" y="2066"/>
              <a:ext cx="125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455" y="2734"/>
              <a:ext cx="48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10 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04" y="2071"/>
              <a:ext cx="4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100 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  <a:latin typeface="Symbol" pitchFamily="18" charset="2"/>
                </a:rPr>
                <a:t>m</a:t>
              </a:r>
              <a:r>
                <a:rPr lang="en-US" sz="1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m</a:t>
              </a:r>
            </a:p>
          </p:txBody>
        </p:sp>
      </p:grpSp>
      <p:pic>
        <p:nvPicPr>
          <p:cNvPr id="22" name="Picture 5" descr="ingrid on medipix9"/>
          <p:cNvPicPr>
            <a:picLocks noChangeAspect="1" noChangeArrowheads="1"/>
          </p:cNvPicPr>
          <p:nvPr/>
        </p:nvPicPr>
        <p:blipFill>
          <a:blip r:embed="rId8" cstate="print">
            <a:lum bright="16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07"/>
          <a:stretch>
            <a:fillRect/>
          </a:stretch>
        </p:blipFill>
        <p:spPr bwMode="auto">
          <a:xfrm>
            <a:off x="6948488" y="5084763"/>
            <a:ext cx="2195512" cy="1773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11"/>
          <p:cNvSpPr txBox="1">
            <a:spLocks noChangeArrowheads="1"/>
          </p:cNvSpPr>
          <p:nvPr/>
        </p:nvSpPr>
        <p:spPr bwMode="auto">
          <a:xfrm>
            <a:off x="7775575" y="6065838"/>
            <a:ext cx="896938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Ingrid</a:t>
            </a:r>
            <a:endParaRPr lang="fr-FR" sz="1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9388" y="4797425"/>
            <a:ext cx="53975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TPC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195513" y="6229176"/>
            <a:ext cx="4897437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Advances in Micro-electronics &amp; Etching Technology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Micro pattern Gaseous Detectors</a:t>
            </a:r>
            <a:endParaRPr lang="fr-FR" sz="1600" dirty="0"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6" name="Group 13"/>
          <p:cNvGrpSpPr>
            <a:grpSpLocks/>
          </p:cNvGrpSpPr>
          <p:nvPr/>
        </p:nvGrpSpPr>
        <p:grpSpPr bwMode="auto">
          <a:xfrm>
            <a:off x="6350" y="2198688"/>
            <a:ext cx="2295525" cy="2743200"/>
            <a:chOff x="774" y="1008"/>
            <a:chExt cx="2301" cy="3072"/>
          </a:xfrm>
        </p:grpSpPr>
        <p:pic>
          <p:nvPicPr>
            <p:cNvPr id="27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04" y="1492"/>
              <a:ext cx="2237" cy="2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1705" y="1926"/>
              <a:ext cx="228" cy="875"/>
            </a:xfrm>
            <a:custGeom>
              <a:avLst/>
              <a:gdLst>
                <a:gd name="T0" fmla="*/ 71 w 228"/>
                <a:gd name="T1" fmla="*/ 138 h 875"/>
                <a:gd name="T2" fmla="*/ 119 w 228"/>
                <a:gd name="T3" fmla="*/ 330 h 875"/>
                <a:gd name="T4" fmla="*/ 195 w 228"/>
                <a:gd name="T5" fmla="*/ 474 h 875"/>
                <a:gd name="T6" fmla="*/ 223 w 228"/>
                <a:gd name="T7" fmla="*/ 502 h 875"/>
                <a:gd name="T8" fmla="*/ 163 w 228"/>
                <a:gd name="T9" fmla="*/ 542 h 875"/>
                <a:gd name="T10" fmla="*/ 79 w 228"/>
                <a:gd name="T11" fmla="*/ 622 h 875"/>
                <a:gd name="T12" fmla="*/ 35 w 228"/>
                <a:gd name="T13" fmla="*/ 710 h 875"/>
                <a:gd name="T14" fmla="*/ 7 w 228"/>
                <a:gd name="T15" fmla="*/ 774 h 875"/>
                <a:gd name="T16" fmla="*/ 75 w 228"/>
                <a:gd name="T17" fmla="*/ 106 h 875"/>
                <a:gd name="T18" fmla="*/ 71 w 228"/>
                <a:gd name="T19" fmla="*/ 138 h 87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28"/>
                <a:gd name="T31" fmla="*/ 0 h 875"/>
                <a:gd name="T32" fmla="*/ 228 w 228"/>
                <a:gd name="T33" fmla="*/ 875 h 87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28" h="875">
                  <a:moveTo>
                    <a:pt x="71" y="138"/>
                  </a:moveTo>
                  <a:cubicBezTo>
                    <a:pt x="78" y="175"/>
                    <a:pt x="98" y="274"/>
                    <a:pt x="119" y="330"/>
                  </a:cubicBezTo>
                  <a:cubicBezTo>
                    <a:pt x="140" y="386"/>
                    <a:pt x="178" y="445"/>
                    <a:pt x="195" y="474"/>
                  </a:cubicBezTo>
                  <a:cubicBezTo>
                    <a:pt x="212" y="503"/>
                    <a:pt x="228" y="491"/>
                    <a:pt x="223" y="502"/>
                  </a:cubicBezTo>
                  <a:cubicBezTo>
                    <a:pt x="218" y="513"/>
                    <a:pt x="187" y="522"/>
                    <a:pt x="163" y="542"/>
                  </a:cubicBezTo>
                  <a:cubicBezTo>
                    <a:pt x="139" y="562"/>
                    <a:pt x="100" y="594"/>
                    <a:pt x="79" y="622"/>
                  </a:cubicBezTo>
                  <a:cubicBezTo>
                    <a:pt x="58" y="650"/>
                    <a:pt x="47" y="685"/>
                    <a:pt x="35" y="710"/>
                  </a:cubicBezTo>
                  <a:cubicBezTo>
                    <a:pt x="23" y="735"/>
                    <a:pt x="0" y="875"/>
                    <a:pt x="7" y="774"/>
                  </a:cubicBezTo>
                  <a:cubicBezTo>
                    <a:pt x="14" y="673"/>
                    <a:pt x="64" y="212"/>
                    <a:pt x="75" y="106"/>
                  </a:cubicBezTo>
                  <a:cubicBezTo>
                    <a:pt x="86" y="0"/>
                    <a:pt x="64" y="101"/>
                    <a:pt x="71" y="138"/>
                  </a:cubicBez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9" name="Line 16"/>
            <p:cNvSpPr>
              <a:spLocks noChangeShapeType="1"/>
            </p:cNvSpPr>
            <p:nvPr/>
          </p:nvSpPr>
          <p:spPr bwMode="auto">
            <a:xfrm flipH="1">
              <a:off x="1584" y="1008"/>
              <a:ext cx="288" cy="3072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0" name="Oval 17"/>
            <p:cNvSpPr>
              <a:spLocks noChangeArrowheads="1"/>
            </p:cNvSpPr>
            <p:nvPr/>
          </p:nvSpPr>
          <p:spPr bwMode="auto">
            <a:xfrm flipV="1">
              <a:off x="774" y="2421"/>
              <a:ext cx="12" cy="12"/>
            </a:xfrm>
            <a:prstGeom prst="ellipse">
              <a:avLst/>
            </a:prstGeom>
            <a:solidFill>
              <a:srgbClr val="FF175C"/>
            </a:solidFill>
            <a:ln w="9525">
              <a:solidFill>
                <a:srgbClr val="FF175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 flipV="1">
              <a:off x="1536" y="2422"/>
              <a:ext cx="12" cy="12"/>
            </a:xfrm>
            <a:prstGeom prst="ellipse">
              <a:avLst/>
            </a:prstGeom>
            <a:solidFill>
              <a:srgbClr val="FF175C"/>
            </a:solidFill>
            <a:ln w="9525">
              <a:solidFill>
                <a:srgbClr val="FF175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2" name="Oval 19"/>
            <p:cNvSpPr>
              <a:spLocks noChangeArrowheads="1"/>
            </p:cNvSpPr>
            <p:nvPr/>
          </p:nvSpPr>
          <p:spPr bwMode="auto">
            <a:xfrm flipV="1">
              <a:off x="2301" y="2418"/>
              <a:ext cx="12" cy="12"/>
            </a:xfrm>
            <a:prstGeom prst="ellipse">
              <a:avLst/>
            </a:prstGeom>
            <a:solidFill>
              <a:srgbClr val="FF175C"/>
            </a:solidFill>
            <a:ln w="9525">
              <a:solidFill>
                <a:srgbClr val="FF175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3" name="Oval 20"/>
            <p:cNvSpPr>
              <a:spLocks noChangeArrowheads="1"/>
            </p:cNvSpPr>
            <p:nvPr/>
          </p:nvSpPr>
          <p:spPr bwMode="auto">
            <a:xfrm flipV="1">
              <a:off x="3063" y="2421"/>
              <a:ext cx="12" cy="12"/>
            </a:xfrm>
            <a:prstGeom prst="ellipse">
              <a:avLst/>
            </a:prstGeom>
            <a:solidFill>
              <a:srgbClr val="FF175C"/>
            </a:solidFill>
            <a:ln w="9525">
              <a:solidFill>
                <a:srgbClr val="FF175C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4" name="Oval 21"/>
            <p:cNvSpPr>
              <a:spLocks noChangeArrowheads="1"/>
            </p:cNvSpPr>
            <p:nvPr/>
          </p:nvSpPr>
          <p:spPr bwMode="auto">
            <a:xfrm flipV="1">
              <a:off x="2679" y="2418"/>
              <a:ext cx="12" cy="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5" name="Oval 22"/>
            <p:cNvSpPr>
              <a:spLocks noChangeArrowheads="1"/>
            </p:cNvSpPr>
            <p:nvPr/>
          </p:nvSpPr>
          <p:spPr bwMode="auto">
            <a:xfrm flipV="1">
              <a:off x="1920" y="2421"/>
              <a:ext cx="12" cy="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36" name="Oval 23"/>
            <p:cNvSpPr>
              <a:spLocks noChangeArrowheads="1"/>
            </p:cNvSpPr>
            <p:nvPr/>
          </p:nvSpPr>
          <p:spPr bwMode="auto">
            <a:xfrm flipV="1">
              <a:off x="1155" y="2421"/>
              <a:ext cx="12" cy="1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37" name="Text Box 24"/>
          <p:cNvSpPr txBox="1">
            <a:spLocks noChangeArrowheads="1"/>
          </p:cNvSpPr>
          <p:nvPr/>
        </p:nvSpPr>
        <p:spPr bwMode="auto">
          <a:xfrm>
            <a:off x="179388" y="2736850"/>
            <a:ext cx="1876425" cy="396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Drift Chamber</a:t>
            </a:r>
          </a:p>
        </p:txBody>
      </p:sp>
    </p:spTree>
    <p:extLst>
      <p:ext uri="{BB962C8B-B14F-4D97-AF65-F5344CB8AC3E}">
        <p14:creationId xmlns:p14="http://schemas.microsoft.com/office/powerpoint/2010/main" val="397536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HC-ATL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684213" y="46038"/>
            <a:ext cx="7920037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18"/>
          <p:cNvSpPr>
            <a:spLocks noChangeArrowheads="1" noChangeShapeType="1" noTextEdit="1"/>
          </p:cNvSpPr>
          <p:nvPr/>
        </p:nvSpPr>
        <p:spPr bwMode="auto">
          <a:xfrm>
            <a:off x="973137" y="115888"/>
            <a:ext cx="7270751" cy="3333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CERN-LHC: Enormous Gaseous Detector Systems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11188"/>
            <a:ext cx="2114550" cy="28178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0825" y="692150"/>
            <a:ext cx="14446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ATLAS TGC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579438"/>
            <a:ext cx="2160588" cy="287178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627313" y="684213"/>
            <a:ext cx="1504950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LHCb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Outer</a:t>
            </a:r>
          </a:p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Tracker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5" descr="sm4"/>
          <p:cNvPicPr>
            <a:picLocks noChangeAspect="1" noChangeArrowheads="1"/>
          </p:cNvPicPr>
          <p:nvPr/>
        </p:nvPicPr>
        <p:blipFill>
          <a:blip r:embed="rId5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763" y="1124744"/>
            <a:ext cx="2154237" cy="2952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292975" y="1577975"/>
            <a:ext cx="16002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ALICE MRPC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37" descr="ullaland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24744"/>
            <a:ext cx="2376488" cy="29527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916488" y="1557338"/>
            <a:ext cx="17430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ALICE HPMID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4221088"/>
            <a:ext cx="5496828" cy="2663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39552" y="3717032"/>
            <a:ext cx="3403496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Upgrade Options  for HL-LHC: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219700" y="3068638"/>
            <a:ext cx="3924300" cy="3789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43608" y="116632"/>
            <a:ext cx="6337300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20980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219200"/>
            <a:ext cx="2362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200400"/>
            <a:ext cx="19050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MWPC 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124200"/>
            <a:ext cx="17795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5" y="3573463"/>
            <a:ext cx="388620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107504" y="5160094"/>
            <a:ext cx="246182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Typical distance between</a:t>
            </a:r>
          </a:p>
          <a:p>
            <a:pPr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wires  limited to 1 mm</a:t>
            </a:r>
          </a:p>
          <a:p>
            <a:pPr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due to mechanical and</a:t>
            </a:r>
          </a:p>
          <a:p>
            <a:pPr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electrostatic forces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2699792" y="5157192"/>
            <a:ext cx="246702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3333FF"/>
                </a:solidFill>
                <a:latin typeface="Palatino Linotype" panose="02040502050505030304" pitchFamily="18" charset="0"/>
              </a:rPr>
              <a:t>Typical distance</a:t>
            </a:r>
          </a:p>
          <a:p>
            <a:pPr>
              <a:defRPr/>
            </a:pPr>
            <a:r>
              <a:rPr lang="en-US" sz="1600" dirty="0">
                <a:solidFill>
                  <a:srgbClr val="3333FF"/>
                </a:solidFill>
                <a:latin typeface="Palatino Linotype" panose="02040502050505030304" pitchFamily="18" charset="0"/>
              </a:rPr>
              <a:t>between anodes  200 mm</a:t>
            </a:r>
          </a:p>
          <a:p>
            <a:pPr>
              <a:defRPr/>
            </a:pPr>
            <a:r>
              <a:rPr lang="en-US" sz="1600" dirty="0">
                <a:solidFill>
                  <a:srgbClr val="3333FF"/>
                </a:solidFill>
                <a:latin typeface="Palatino Linotype" panose="02040502050505030304" pitchFamily="18" charset="0"/>
              </a:rPr>
              <a:t>thanks to semiconductor</a:t>
            </a:r>
          </a:p>
          <a:p>
            <a:pPr>
              <a:defRPr/>
            </a:pPr>
            <a:r>
              <a:rPr lang="en-US" sz="1600" dirty="0">
                <a:solidFill>
                  <a:srgbClr val="3333FF"/>
                </a:solidFill>
                <a:latin typeface="Palatino Linotype" panose="02040502050505030304" pitchFamily="18" charset="0"/>
              </a:rPr>
              <a:t>etching technology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827584" y="733425"/>
            <a:ext cx="101983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663300"/>
                </a:solidFill>
                <a:latin typeface="Palatino Linotype" panose="02040502050505030304" pitchFamily="18" charset="0"/>
              </a:rPr>
              <a:t>MWPC</a:t>
            </a: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5141913" y="758825"/>
            <a:ext cx="93807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MSGC</a:t>
            </a:r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3608910" y="4495800"/>
            <a:ext cx="6030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Palatino Linotype" panose="02040502050505030304" pitchFamily="18" charset="0"/>
              </a:rPr>
              <a:t>anode</a:t>
            </a:r>
          </a:p>
        </p:txBody>
      </p:sp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4191000" y="4495800"/>
            <a:ext cx="812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dirty="0">
                <a:latin typeface="Palatino Linotype" panose="02040502050505030304" pitchFamily="18" charset="0"/>
              </a:rPr>
              <a:t>cathode</a:t>
            </a:r>
          </a:p>
        </p:txBody>
      </p:sp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2895600" y="4495800"/>
            <a:ext cx="72167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latin typeface="Palatino Linotype" panose="02040502050505030304" pitchFamily="18" charset="0"/>
              </a:rPr>
              <a:t>cathode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11560" y="6505599"/>
            <a:ext cx="39122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eaLnBrk="0" hangingPunct="0">
              <a:buFont typeface="Times" pitchFamily="1" charset="0"/>
              <a:buNone/>
              <a:defRPr/>
            </a:pPr>
            <a:r>
              <a:rPr lang="en-US" sz="1400" dirty="0">
                <a:latin typeface="Palatino Linotype" panose="02040502050505030304" pitchFamily="18" charset="0"/>
              </a:rPr>
              <a:t>A. </a:t>
            </a:r>
            <a:r>
              <a:rPr lang="en-US" sz="1400" dirty="0" err="1">
                <a:latin typeface="Palatino Linotype" panose="02040502050505030304" pitchFamily="18" charset="0"/>
              </a:rPr>
              <a:t>Oed</a:t>
            </a:r>
            <a:r>
              <a:rPr lang="en-US" sz="1400" dirty="0"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latin typeface="Palatino Linotype" panose="02040502050505030304" pitchFamily="18" charset="0"/>
              </a:rPr>
              <a:t>Nucl</a:t>
            </a:r>
            <a:r>
              <a:rPr lang="en-US" sz="1400" dirty="0">
                <a:latin typeface="Palatino Linotype" panose="02040502050505030304" pitchFamily="18" charset="0"/>
              </a:rPr>
              <a:t>. Instr. and Meth. A263 (1988) 351</a:t>
            </a:r>
            <a:r>
              <a:rPr lang="en-US" sz="1400" i="1" dirty="0">
                <a:latin typeface="Palatino Linotype" panose="02040502050505030304" pitchFamily="18" charset="0"/>
              </a:rPr>
              <a:t>.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5482953" y="2996952"/>
            <a:ext cx="31935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Rate capability limit due to space</a:t>
            </a:r>
          </a:p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charge  overcome by increased </a:t>
            </a:r>
          </a:p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amplifying cell granularity</a:t>
            </a:r>
          </a:p>
        </p:txBody>
      </p:sp>
      <p:sp>
        <p:nvSpPr>
          <p:cNvPr id="21" name="WordArt 18"/>
          <p:cNvSpPr>
            <a:spLocks noChangeArrowheads="1" noChangeShapeType="1" noTextEdit="1"/>
          </p:cNvSpPr>
          <p:nvPr/>
        </p:nvSpPr>
        <p:spPr bwMode="auto">
          <a:xfrm>
            <a:off x="1537320" y="210294"/>
            <a:ext cx="5470525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Micro-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Strip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Gas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Chamber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(MSGC)</a:t>
            </a:r>
          </a:p>
        </p:txBody>
      </p:sp>
      <p:pic>
        <p:nvPicPr>
          <p:cNvPr id="22" name="Picture 1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1154113"/>
            <a:ext cx="2509838" cy="184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26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539750" y="117475"/>
            <a:ext cx="8135938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262682"/>
            <a:ext cx="4320158" cy="3246438"/>
          </a:xfrm>
          <a:prstGeom prst="rect">
            <a:avLst/>
          </a:prstGeom>
          <a:noFill/>
        </p:spPr>
      </p:pic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2915792" y="1334690"/>
            <a:ext cx="0" cy="3097212"/>
          </a:xfrm>
          <a:prstGeom prst="line">
            <a:avLst/>
          </a:prstGeom>
          <a:noFill/>
          <a:ln w="19050">
            <a:solidFill>
              <a:srgbClr val="FF291E"/>
            </a:solidFill>
            <a:prstDash val="lgDashDot"/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907854" y="3638946"/>
            <a:ext cx="14478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100" b="1">
                <a:solidFill>
                  <a:srgbClr val="FF291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ON EXPOSURE TO</a:t>
            </a:r>
            <a:r>
              <a:rPr lang="en-US" sz="1100" b="1">
                <a:solidFill>
                  <a:srgbClr val="FF291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pitchFamily="18" charset="2"/>
              </a:rPr>
              <a:t> a</a:t>
            </a:r>
            <a:r>
              <a:rPr lang="en-US" sz="1100" b="1">
                <a:solidFill>
                  <a:srgbClr val="FF291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PARTICLES</a:t>
            </a:r>
          </a:p>
        </p:txBody>
      </p:sp>
      <p:sp>
        <p:nvSpPr>
          <p:cNvPr id="6" name="WordArt 9"/>
          <p:cNvSpPr>
            <a:spLocks noChangeArrowheads="1" noChangeShapeType="1" noTextEdit="1"/>
          </p:cNvSpPr>
          <p:nvPr/>
        </p:nvSpPr>
        <p:spPr bwMode="auto">
          <a:xfrm>
            <a:off x="784225" y="228600"/>
            <a:ext cx="7650163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Micro-Strip Gas Chambers: Discharge Problems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35496" y="5016078"/>
            <a:ext cx="4320158" cy="1477328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Induced discharges are intrinsic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property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of all single stage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micropattern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detectors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in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hadronic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beams (MSGC turned out to be prone to irreversible damages)</a:t>
            </a: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4536504" y="729272"/>
            <a:ext cx="4572000" cy="5940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Palatino Linotype" panose="02040502050505030304" pitchFamily="18" charset="0"/>
              </a:rPr>
              <a:t>Major processes leading at high rates to MSGC operating instabilities:</a:t>
            </a:r>
          </a:p>
          <a:p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>
              <a:buFontTx/>
              <a:buChar char="•"/>
            </a:pPr>
            <a:r>
              <a:rPr lang="en-GB" dirty="0">
                <a:solidFill>
                  <a:srgbClr val="996633"/>
                </a:solidFill>
                <a:latin typeface="Palatino Linotype" panose="02040502050505030304" pitchFamily="18" charset="0"/>
              </a:rPr>
              <a:t> Substrate charging-up</a:t>
            </a:r>
            <a:r>
              <a:rPr lang="fr-FR" dirty="0">
                <a:solidFill>
                  <a:srgbClr val="996633"/>
                </a:solidFill>
                <a:latin typeface="Palatino Linotype" panose="02040502050505030304" pitchFamily="18" charset="0"/>
              </a:rPr>
              <a:t> and time-</a:t>
            </a:r>
            <a:r>
              <a:rPr lang="fr-FR" dirty="0" err="1">
                <a:solidFill>
                  <a:srgbClr val="996633"/>
                </a:solidFill>
                <a:latin typeface="Palatino Linotype" panose="02040502050505030304" pitchFamily="18" charset="0"/>
              </a:rPr>
              <a:t>dependent</a:t>
            </a:r>
            <a:r>
              <a:rPr lang="fr-FR" dirty="0">
                <a:solidFill>
                  <a:srgbClr val="996633"/>
                </a:solidFill>
                <a:latin typeface="Palatino Linotype" panose="02040502050505030304" pitchFamily="18" charset="0"/>
              </a:rPr>
              <a:t> modification of the E </a:t>
            </a:r>
            <a:r>
              <a:rPr lang="en-GB" dirty="0">
                <a:solidFill>
                  <a:srgbClr val="996633"/>
                </a:solidFill>
                <a:latin typeface="Palatino Linotype" panose="02040502050505030304" pitchFamily="18" charset="0"/>
              </a:rPr>
              <a:t>field</a:t>
            </a:r>
            <a:r>
              <a:rPr lang="fr-FR" dirty="0">
                <a:solidFill>
                  <a:srgbClr val="996633"/>
                </a:solidFill>
                <a:latin typeface="Palatino Linotype" panose="02040502050505030304" pitchFamily="18" charset="0"/>
              </a:rPr>
              <a:t> </a:t>
            </a:r>
          </a:p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→ slightly conductive support</a:t>
            </a:r>
          </a:p>
          <a:p>
            <a:endParaRPr lang="en-US" sz="1600" dirty="0">
              <a:solidFill>
                <a:srgbClr val="D60093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solidFill>
                <a:srgbClr val="D60093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solidFill>
                <a:srgbClr val="D60093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solidFill>
                <a:srgbClr val="D60093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solidFill>
                <a:srgbClr val="D60093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solidFill>
                <a:srgbClr val="D60093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solidFill>
                <a:srgbClr val="D60093"/>
              </a:solidFill>
              <a:latin typeface="Palatino Linotype" panose="02040502050505030304" pitchFamily="18" charset="0"/>
            </a:endParaRPr>
          </a:p>
          <a:p>
            <a:endParaRPr lang="en-US" sz="1600" dirty="0">
              <a:solidFill>
                <a:srgbClr val="D60093"/>
              </a:solidFill>
              <a:latin typeface="Palatino Linotype" panose="02040502050505030304" pitchFamily="18" charset="0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996633"/>
                </a:solidFill>
                <a:latin typeface="Palatino Linotype" panose="02040502050505030304" pitchFamily="18" charset="0"/>
              </a:rPr>
              <a:t> Deposition of polymers (aging) </a:t>
            </a:r>
          </a:p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 validation of gases, materials, gas systems</a:t>
            </a:r>
          </a:p>
          <a:p>
            <a:endParaRPr lang="en-US" dirty="0">
              <a:solidFill>
                <a:srgbClr val="D60093"/>
              </a:solidFill>
              <a:latin typeface="Palatino Linotype" panose="02040502050505030304" pitchFamily="18" charset="0"/>
            </a:endParaRPr>
          </a:p>
          <a:p>
            <a:pPr>
              <a:buFontTx/>
              <a:buChar char="•"/>
            </a:pPr>
            <a:r>
              <a:rPr lang="en-US" dirty="0">
                <a:solidFill>
                  <a:srgbClr val="996633"/>
                </a:solidFill>
                <a:latin typeface="Palatino Linotype" panose="02040502050505030304" pitchFamily="18" charset="0"/>
              </a:rPr>
              <a:t> Discharges under exposure to highly ionizing particles</a:t>
            </a:r>
            <a:r>
              <a:rPr lang="en-US" dirty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</a:p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sym typeface="Wingdings" pitchFamily="2" charset="2"/>
              </a:rPr>
              <a:t> multistage amplification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,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resistive anodes</a:t>
            </a:r>
          </a:p>
        </p:txBody>
      </p:sp>
      <p:pic>
        <p:nvPicPr>
          <p:cNvPr id="9" name="Picture 21" descr="fields_msg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7691" y="2458059"/>
            <a:ext cx="3503613" cy="18224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7340029" y="2697772"/>
            <a:ext cx="938212" cy="5175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Calibri" pitchFamily="34" charset="0"/>
              </a:rPr>
              <a:t>Uncoated </a:t>
            </a:r>
          </a:p>
          <a:p>
            <a:r>
              <a:rPr lang="en-US" sz="1400" b="1">
                <a:solidFill>
                  <a:schemeClr val="tx2"/>
                </a:solidFill>
                <a:latin typeface="Calibri" pitchFamily="34" charset="0"/>
              </a:rPr>
              <a:t>MSGC</a:t>
            </a:r>
          </a:p>
        </p:txBody>
      </p:sp>
      <p:sp>
        <p:nvSpPr>
          <p:cNvPr id="11" name="Text Box 24"/>
          <p:cNvSpPr txBox="1">
            <a:spLocks noChangeArrowheads="1"/>
          </p:cNvSpPr>
          <p:nvPr/>
        </p:nvSpPr>
        <p:spPr bwMode="auto">
          <a:xfrm>
            <a:off x="5485829" y="2745397"/>
            <a:ext cx="1654175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tx2"/>
                </a:solidFill>
                <a:latin typeface="Calibri" pitchFamily="34" charset="0"/>
              </a:rPr>
              <a:t>“Conductive” MSGC</a:t>
            </a:r>
          </a:p>
        </p:txBody>
      </p:sp>
    </p:spTree>
    <p:extLst>
      <p:ext uri="{BB962C8B-B14F-4D97-AF65-F5344CB8AC3E}">
        <p14:creationId xmlns:p14="http://schemas.microsoft.com/office/powerpoint/2010/main" val="374645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763713" y="115888"/>
            <a:ext cx="5329237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239963" y="206375"/>
            <a:ext cx="4389437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MSGC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Discharge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Problems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620713"/>
            <a:ext cx="3794125" cy="263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225" y="1484313"/>
            <a:ext cx="3886200" cy="274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1725382" y="4221088"/>
            <a:ext cx="24865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MICRODISCHARGES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724525" y="6165850"/>
            <a:ext cx="238982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dirty="0">
                <a:solidFill>
                  <a:srgbClr val="FF175C"/>
                </a:solidFill>
                <a:latin typeface="Palatino Linotype" panose="02040502050505030304" pitchFamily="18" charset="0"/>
              </a:rPr>
              <a:t>FULL BREAKDOWN</a:t>
            </a:r>
          </a:p>
        </p:txBody>
      </p:sp>
      <p:pic>
        <p:nvPicPr>
          <p:cNvPr id="8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3284538"/>
            <a:ext cx="4038600" cy="289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L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5" y="627063"/>
            <a:ext cx="23241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2"/>
          <p:cNvSpPr txBox="1">
            <a:spLocks noChangeArrowheads="1"/>
          </p:cNvSpPr>
          <p:nvPr/>
        </p:nvSpPr>
        <p:spPr bwMode="auto">
          <a:xfrm>
            <a:off x="3907265" y="765175"/>
            <a:ext cx="286617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Discharge is very fast (~ns)</a:t>
            </a:r>
          </a:p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Difficult to predict or prevent</a:t>
            </a: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13220" y="4748213"/>
            <a:ext cx="3705823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Owing to very small distance between </a:t>
            </a:r>
          </a:p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anode and cathode the transition from</a:t>
            </a:r>
          </a:p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proportional mode to streamer can be</a:t>
            </a:r>
          </a:p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followed by spark, discharge, if the</a:t>
            </a:r>
          </a:p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avalanche size exceeds</a:t>
            </a:r>
          </a:p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 RAETHER’S LIMIT </a:t>
            </a:r>
          </a:p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Q ~ 10</a:t>
            </a:r>
            <a:r>
              <a:rPr lang="en-US" sz="1600" baseline="30000" dirty="0">
                <a:solidFill>
                  <a:srgbClr val="0000CC"/>
                </a:solidFill>
                <a:latin typeface="Palatino Linotype" panose="02040502050505030304" pitchFamily="18" charset="0"/>
              </a:rPr>
              <a:t>7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– 10</a:t>
            </a:r>
            <a:r>
              <a:rPr lang="en-US" sz="1600" baseline="30000" dirty="0">
                <a:solidFill>
                  <a:srgbClr val="0000CC"/>
                </a:solidFill>
                <a:latin typeface="Palatino Linotype" panose="02040502050505030304" pitchFamily="18" charset="0"/>
              </a:rPr>
              <a:t>8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electrons</a:t>
            </a:r>
          </a:p>
        </p:txBody>
      </p:sp>
    </p:spTree>
    <p:extLst>
      <p:ext uri="{BB962C8B-B14F-4D97-AF65-F5344CB8AC3E}">
        <p14:creationId xmlns:p14="http://schemas.microsoft.com/office/powerpoint/2010/main" val="123231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  <p:bldP spid="7" grpId="0" autoUpdateAnimBg="0"/>
      <p:bldP spid="10" grpId="0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899592" y="71438"/>
            <a:ext cx="7200800" cy="5492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22"/>
          <p:cNvSpPr>
            <a:spLocks noChangeArrowheads="1" noChangeShapeType="1" noTextEdit="1"/>
          </p:cNvSpPr>
          <p:nvPr/>
        </p:nvSpPr>
        <p:spPr bwMode="auto">
          <a:xfrm>
            <a:off x="1979712" y="188640"/>
            <a:ext cx="5220580" cy="34317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History of Particle Detection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692696"/>
            <a:ext cx="324489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8" y="692696"/>
            <a:ext cx="262778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692696"/>
            <a:ext cx="2915816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337720"/>
            <a:ext cx="43204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2699792" y="3789040"/>
            <a:ext cx="2304256" cy="79208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444208" y="3861048"/>
            <a:ext cx="648072" cy="72008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144" y="6453337"/>
            <a:ext cx="2664296" cy="28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633" y="4365104"/>
            <a:ext cx="4173343" cy="249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765175"/>
            <a:ext cx="3429000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962400" y="685800"/>
            <a:ext cx="2667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altLang="en-US" sz="16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Telescope of </a:t>
            </a:r>
            <a:r>
              <a:rPr lang="en-US" alt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32 MSGCs</a:t>
            </a:r>
            <a:r>
              <a:rPr lang="en-US" altLang="en-US" sz="1600" dirty="0">
                <a:solidFill>
                  <a:schemeClr val="accent1"/>
                </a:solidFill>
                <a:latin typeface="Palatino Linotype" panose="02040502050505030304" pitchFamily="18" charset="0"/>
              </a:rPr>
              <a:t> </a:t>
            </a:r>
            <a:r>
              <a:rPr lang="en-US" alt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tested at PSI in Nov99 (CMS Milestone)</a:t>
            </a:r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074988"/>
            <a:ext cx="23542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460625" y="2971800"/>
            <a:ext cx="287129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alt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HERA-B Inner Tracker</a:t>
            </a:r>
          </a:p>
          <a:p>
            <a:pPr eaLnBrk="0" hangingPunct="0">
              <a:defRPr/>
            </a:pPr>
            <a:r>
              <a:rPr lang="en-US" altLang="en-US" sz="16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MSGC-GEM detectors</a:t>
            </a:r>
          </a:p>
          <a:p>
            <a:pPr eaLnBrk="0" hangingPunct="0">
              <a:defRPr/>
            </a:pPr>
            <a:r>
              <a:rPr lang="en-US" altLang="en-US" sz="1600" dirty="0" err="1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R</a:t>
            </a:r>
            <a:r>
              <a:rPr lang="en-US" altLang="en-US" sz="1600" baseline="-25000" dirty="0" err="1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min</a:t>
            </a:r>
            <a:r>
              <a:rPr lang="en-US" altLang="en-US" sz="16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 ~ 6 cm </a:t>
            </a:r>
          </a:p>
          <a:p>
            <a:pPr eaLnBrk="0" hangingPunct="0">
              <a:defRPr/>
            </a:pPr>
            <a:r>
              <a:rPr lang="en-US" altLang="en-US" sz="16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altLang="en-US" sz="16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sym typeface="Symbol" pitchFamily="18" charset="2"/>
              </a:rPr>
              <a:t> 10</a:t>
            </a:r>
            <a:r>
              <a:rPr lang="en-US" altLang="en-US" sz="1600" baseline="300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sym typeface="Symbol" pitchFamily="18" charset="2"/>
              </a:rPr>
              <a:t>6</a:t>
            </a:r>
            <a:r>
              <a:rPr lang="en-US" altLang="en-US" sz="16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sym typeface="Symbol" pitchFamily="18" charset="2"/>
              </a:rPr>
              <a:t> </a:t>
            </a:r>
            <a:r>
              <a:rPr lang="en-US" altLang="en-US" sz="1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sym typeface="Symbol" pitchFamily="18" charset="2"/>
              </a:rPr>
              <a:t>particles/cm</a:t>
            </a:r>
            <a:r>
              <a:rPr lang="en-US" altLang="en-US" sz="1600" baseline="30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sym typeface="Symbol" pitchFamily="18" charset="2"/>
              </a:rPr>
              <a:t>2</a:t>
            </a:r>
            <a:r>
              <a:rPr lang="en-US" altLang="en-US" sz="16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sym typeface="Symbol" pitchFamily="18" charset="2"/>
              </a:rPr>
              <a:t> </a:t>
            </a:r>
            <a:r>
              <a:rPr lang="en-US" altLang="en-US" sz="16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  <a:sym typeface="Symbol" pitchFamily="18" charset="2"/>
              </a:rPr>
              <a:t>s</a:t>
            </a:r>
            <a:endParaRPr lang="en-US" altLang="en-US" sz="1600" dirty="0">
              <a:solidFill>
                <a:srgbClr val="6633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Palatino Linotype" panose="02040502050505030304" pitchFamily="18" charset="0"/>
              <a:sym typeface="Symbol" pitchFamily="18" charset="2"/>
            </a:endParaRPr>
          </a:p>
          <a:p>
            <a:pPr eaLnBrk="0" hangingPunct="0">
              <a:defRPr/>
            </a:pPr>
            <a:r>
              <a:rPr lang="en-US" altLang="en-US" sz="16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300 </a:t>
            </a:r>
            <a:r>
              <a:rPr lang="en-US" altLang="en-US" sz="16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Symbol" panose="05050102010706020507" pitchFamily="18" charset="2"/>
              </a:rPr>
              <a:t>m</a:t>
            </a:r>
            <a:r>
              <a:rPr lang="en-US" altLang="en-US" sz="16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m pitch</a:t>
            </a:r>
          </a:p>
          <a:p>
            <a:pPr eaLnBrk="0" hangingPunct="0">
              <a:defRPr/>
            </a:pPr>
            <a:r>
              <a:rPr lang="en-US" altLang="en-US" sz="16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184 chambers: max 25x25 cm</a:t>
            </a:r>
            <a:r>
              <a:rPr lang="en-US" altLang="en-US" sz="1600" baseline="300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2</a:t>
            </a:r>
          </a:p>
          <a:p>
            <a:pPr eaLnBrk="0" hangingPunct="0">
              <a:defRPr/>
            </a:pPr>
            <a:r>
              <a:rPr lang="en-US" altLang="en-US" sz="16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~ 10 m</a:t>
            </a:r>
            <a:r>
              <a:rPr lang="en-US" altLang="en-US" sz="1600" baseline="300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2</a:t>
            </a:r>
            <a:r>
              <a:rPr lang="en-US" altLang="en-US" sz="1600" dirty="0">
                <a:solidFill>
                  <a:srgbClr val="66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; 140.000 channels</a:t>
            </a:r>
          </a:p>
        </p:txBody>
      </p:sp>
      <p:pic>
        <p:nvPicPr>
          <p:cNvPr id="6" name="Picture 9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554163"/>
            <a:ext cx="3429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5364163" y="4357688"/>
            <a:ext cx="3445174" cy="2111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110000"/>
              </a:lnSpc>
              <a:defRPr/>
            </a:pPr>
            <a:r>
              <a:rPr lang="en-GB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The D20 </a:t>
            </a:r>
            <a:r>
              <a:rPr lang="en-GB" sz="1600" b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diffractometer</a:t>
            </a:r>
            <a:r>
              <a:rPr lang="en-GB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 MSGC </a:t>
            </a:r>
          </a:p>
          <a:p>
            <a:pPr eaLnBrk="0" hangingPunct="0">
              <a:lnSpc>
                <a:spcPct val="110000"/>
              </a:lnSpc>
              <a:defRPr/>
            </a:pPr>
            <a:r>
              <a:rPr lang="en-GB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is working since Sept 2000</a:t>
            </a:r>
          </a:p>
          <a:p>
            <a:pPr>
              <a:defRPr/>
            </a:pP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1D localisation</a:t>
            </a:r>
          </a:p>
          <a:p>
            <a:pPr>
              <a:defRPr/>
            </a:pP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48 MSGC plates (8 cm x 15 cm)</a:t>
            </a:r>
          </a:p>
          <a:p>
            <a:pPr>
              <a:defRPr/>
            </a:pP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Substrate: Schott S8900</a:t>
            </a:r>
          </a:p>
          <a:p>
            <a:pPr>
              <a:defRPr/>
            </a:pP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Angular coverage : 160° x 5,8°</a:t>
            </a:r>
          </a:p>
          <a:p>
            <a:pPr>
              <a:defRPr/>
            </a:pP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Position resolution : 2.57 mm ( 0,1°)</a:t>
            </a:r>
          </a:p>
          <a:p>
            <a:pPr>
              <a:defRPr/>
            </a:pP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5 cm gap; 1.2 bar CF4 + 2.8 bars 3He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13" descr="Dirac_GEM_msg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800600"/>
            <a:ext cx="24384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23850" y="5638800"/>
            <a:ext cx="2195513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DIRAC</a:t>
            </a:r>
          </a:p>
          <a:p>
            <a:pPr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4 planes MSGC-GEM</a:t>
            </a:r>
          </a:p>
          <a:p>
            <a:pPr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Planes 10x10 cm</a:t>
            </a:r>
            <a:r>
              <a:rPr lang="en-US" sz="1600" baseline="30000" dirty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endParaRPr lang="en-US" sz="16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0" name="Rectangle 41"/>
          <p:cNvSpPr>
            <a:spLocks noChangeArrowheads="1"/>
          </p:cNvSpPr>
          <p:nvPr/>
        </p:nvSpPr>
        <p:spPr bwMode="auto">
          <a:xfrm>
            <a:off x="1258888" y="188913"/>
            <a:ext cx="6337300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1" name="WordArt 42"/>
          <p:cNvSpPr>
            <a:spLocks noChangeArrowheads="1" noChangeShapeType="1" noTextEdit="1"/>
          </p:cNvSpPr>
          <p:nvPr/>
        </p:nvSpPr>
        <p:spPr bwMode="auto">
          <a:xfrm>
            <a:off x="1752600" y="282575"/>
            <a:ext cx="5470525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Micro-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Strip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Gas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Chamber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(MSGC)</a:t>
            </a:r>
          </a:p>
        </p:txBody>
      </p:sp>
    </p:spTree>
    <p:extLst>
      <p:ext uri="{BB962C8B-B14F-4D97-AF65-F5344CB8AC3E}">
        <p14:creationId xmlns:p14="http://schemas.microsoft.com/office/powerpoint/2010/main" val="580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99319" y="699230"/>
            <a:ext cx="2744681" cy="25787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07504" y="44624"/>
            <a:ext cx="8928992" cy="5762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07504" y="692696"/>
            <a:ext cx="4953279" cy="258532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Micromegas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GEM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Thick-GEM,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Hole-Type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and RETGEM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MPDG with CMOS pixel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ASICs (“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”)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Micro-Pixel Chamber (</a:t>
            </a:r>
            <a:r>
              <a:rPr lang="en-US" dirty="0" err="1" smtClean="0">
                <a:solidFill>
                  <a:srgbClr val="FF0000"/>
                </a:solidFill>
                <a:latin typeface="Symbol" panose="05050102010706020507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PIC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)</a:t>
            </a:r>
            <a:endParaRPr lang="en-US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5" name="Picture 16" descr="bottom2 copy"/>
          <p:cNvPicPr>
            <a:picLocks noChangeAspect="1" noChangeArrowheads="1"/>
          </p:cNvPicPr>
          <p:nvPr/>
        </p:nvPicPr>
        <p:blipFill>
          <a:blip r:embed="rId2" cstate="print"/>
          <a:srcRect l="-932" t="18729" r="8897" b="18729"/>
          <a:stretch>
            <a:fillRect/>
          </a:stretch>
        </p:blipFill>
        <p:spPr bwMode="auto">
          <a:xfrm>
            <a:off x="5486400" y="5545261"/>
            <a:ext cx="1600200" cy="1226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399" y="5563771"/>
            <a:ext cx="1833563" cy="12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438698" y="5257034"/>
            <a:ext cx="1270094" cy="1760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4305" y="3789040"/>
            <a:ext cx="1577975" cy="165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elmic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1024" y="5566747"/>
            <a:ext cx="1577975" cy="124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etectorScheme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3807549"/>
            <a:ext cx="1833563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1804770" y="3730749"/>
            <a:ext cx="1624230" cy="1836792"/>
            <a:chOff x="2880" y="1772"/>
            <a:chExt cx="528" cy="688"/>
          </a:xfrm>
        </p:grpSpPr>
        <p:pic>
          <p:nvPicPr>
            <p:cNvPr id="12" name="Picture 11" descr="charge_transfer_avalanche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880" y="1813"/>
              <a:ext cx="528" cy="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2928" y="2352"/>
              <a:ext cx="376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>
                  <a:solidFill>
                    <a:srgbClr val="33CC33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Electrons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3047" y="1772"/>
              <a:ext cx="220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000" b="1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Arial" pitchFamily="34" charset="0"/>
                </a:rPr>
                <a:t>Ions</a:t>
              </a:r>
            </a:p>
          </p:txBody>
        </p:sp>
        <p:sp>
          <p:nvSpPr>
            <p:cNvPr id="15" name="Text Box 13"/>
            <p:cNvSpPr txBox="1">
              <a:spLocks noChangeArrowheads="1"/>
            </p:cNvSpPr>
            <p:nvPr/>
          </p:nvSpPr>
          <p:spPr bwMode="auto">
            <a:xfrm>
              <a:off x="3047" y="2181"/>
              <a:ext cx="234" cy="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rgbClr val="FFFFFF"/>
                  </a:solidFill>
                  <a:cs typeface="Arial" charset="0"/>
                </a:rPr>
                <a:t>60 %</a:t>
              </a: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2936" y="2068"/>
              <a:ext cx="233" cy="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000" b="1" dirty="0">
                  <a:solidFill>
                    <a:schemeClr val="bg1"/>
                  </a:solidFill>
                  <a:cs typeface="Arial" charset="0"/>
                </a:rPr>
                <a:t>40 %</a:t>
              </a:r>
            </a:p>
          </p:txBody>
        </p:sp>
      </p:grp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876" y="3820666"/>
            <a:ext cx="1695812" cy="162515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</p:pic>
      <p:pic>
        <p:nvPicPr>
          <p:cNvPr id="18" name="Picture 43" descr="vuilleumierbi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0208" y="5573266"/>
            <a:ext cx="1653480" cy="124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45"/>
          <p:cNvSpPr txBox="1">
            <a:spLocks noChangeArrowheads="1"/>
          </p:cNvSpPr>
          <p:nvPr/>
        </p:nvSpPr>
        <p:spPr bwMode="auto">
          <a:xfrm>
            <a:off x="179512" y="3356992"/>
            <a:ext cx="1446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Micromegas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20" name="Text Box 46"/>
          <p:cNvSpPr txBox="1">
            <a:spLocks noChangeArrowheads="1"/>
          </p:cNvSpPr>
          <p:nvPr/>
        </p:nvSpPr>
        <p:spPr bwMode="auto">
          <a:xfrm>
            <a:off x="2267755" y="3356992"/>
            <a:ext cx="72006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GEM</a:t>
            </a:r>
          </a:p>
        </p:txBody>
      </p:sp>
      <p:sp>
        <p:nvSpPr>
          <p:cNvPr id="21" name="Text Box 47"/>
          <p:cNvSpPr txBox="1">
            <a:spLocks noChangeArrowheads="1"/>
          </p:cNvSpPr>
          <p:nvPr/>
        </p:nvSpPr>
        <p:spPr bwMode="auto">
          <a:xfrm>
            <a:off x="3989024" y="3356992"/>
            <a:ext cx="10534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THGEM</a:t>
            </a:r>
          </a:p>
        </p:txBody>
      </p:sp>
      <p:sp>
        <p:nvSpPr>
          <p:cNvPr id="22" name="Text Box 48"/>
          <p:cNvSpPr txBox="1">
            <a:spLocks noChangeArrowheads="1"/>
          </p:cNvSpPr>
          <p:nvPr/>
        </p:nvSpPr>
        <p:spPr bwMode="auto">
          <a:xfrm>
            <a:off x="5796136" y="3347700"/>
            <a:ext cx="8563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MHSP</a:t>
            </a:r>
          </a:p>
        </p:txBody>
      </p:sp>
      <p:sp>
        <p:nvSpPr>
          <p:cNvPr id="23" name="Text Box 49"/>
          <p:cNvSpPr txBox="1">
            <a:spLocks noChangeArrowheads="1"/>
          </p:cNvSpPr>
          <p:nvPr/>
        </p:nvSpPr>
        <p:spPr bwMode="auto">
          <a:xfrm>
            <a:off x="7643284" y="5502051"/>
            <a:ext cx="873957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InGrid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24" name="WordArt 34"/>
          <p:cNvSpPr>
            <a:spLocks noChangeArrowheads="1" noChangeShapeType="1" noTextEdit="1"/>
          </p:cNvSpPr>
          <p:nvPr/>
        </p:nvSpPr>
        <p:spPr bwMode="auto">
          <a:xfrm>
            <a:off x="323528" y="189384"/>
            <a:ext cx="8568952" cy="3426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Micro-Pattern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Gaseous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Detector Technologies for Future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Physics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</a:t>
            </a:r>
            <a:r>
              <a:rPr lang="fr-FR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Projects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25" name="Picture 3" descr="uPICstrct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193680" y="3789040"/>
            <a:ext cx="1773166" cy="1656184"/>
          </a:xfrm>
          <a:prstGeom prst="rect">
            <a:avLst/>
          </a:prstGeom>
          <a:solidFill>
            <a:schemeClr val="tx1"/>
          </a:solidFill>
          <a:ln w="19050">
            <a:noFill/>
            <a:miter lim="800000"/>
            <a:headEnd/>
            <a:tailEnd/>
          </a:ln>
        </p:spPr>
      </p:pic>
      <p:sp>
        <p:nvSpPr>
          <p:cNvPr id="26" name="Text Box 46"/>
          <p:cNvSpPr txBox="1">
            <a:spLocks noChangeArrowheads="1"/>
          </p:cNvSpPr>
          <p:nvPr/>
        </p:nvSpPr>
        <p:spPr bwMode="auto">
          <a:xfrm>
            <a:off x="7724130" y="3361417"/>
            <a:ext cx="69923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00CC"/>
                </a:solidFill>
                <a:latin typeface="Symbol" panose="05050102010706020507" pitchFamily="18" charset="2"/>
                <a:cs typeface="Arial" charset="0"/>
              </a:rPr>
              <a:t>m</a:t>
            </a:r>
            <a:r>
              <a:rPr lang="en-US" dirty="0" err="1" smtClean="0">
                <a:solidFill>
                  <a:srgbClr val="0000CC"/>
                </a:solidFill>
                <a:latin typeface="Palatino Linotype" panose="02040502050505030304" pitchFamily="18" charset="0"/>
                <a:cs typeface="Arial" charset="0"/>
              </a:rPr>
              <a:t>PIC</a:t>
            </a:r>
            <a:endParaRPr lang="en-US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pic>
        <p:nvPicPr>
          <p:cNvPr id="27" name="Picture 8" descr="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24531" y="699230"/>
            <a:ext cx="1235131" cy="12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99319" y="1067353"/>
            <a:ext cx="2704310" cy="2210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7061147" y="692696"/>
            <a:ext cx="1563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Rate Capability: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MWPC vs MSGC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06" y="1988623"/>
            <a:ext cx="1277156" cy="1289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076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26" y="-1"/>
            <a:ext cx="9154026" cy="685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1126485"/>
            <a:ext cx="7103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Christian Lippmann, 2</a:t>
            </a:r>
            <a:r>
              <a:rPr lang="en-US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nd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ECFA High Luminosity LHC Experiments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Workshop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Aix-les-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bains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, France, October 21-23  (2014)</a:t>
            </a:r>
          </a:p>
        </p:txBody>
      </p:sp>
      <p:sp>
        <p:nvSpPr>
          <p:cNvPr id="4" name="Oval 3"/>
          <p:cNvSpPr/>
          <p:nvPr/>
        </p:nvSpPr>
        <p:spPr>
          <a:xfrm>
            <a:off x="2411760" y="3789040"/>
            <a:ext cx="4032448" cy="50405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82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692696"/>
            <a:ext cx="8999984" cy="45365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正方形/長方形 4"/>
          <p:cNvSpPr/>
          <p:nvPr/>
        </p:nvSpPr>
        <p:spPr>
          <a:xfrm>
            <a:off x="403206" y="3045400"/>
            <a:ext cx="8021729" cy="78581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ja-JP" altLang="en-US">
              <a:solidFill>
                <a:prstClr val="white"/>
              </a:solidFill>
            </a:endParaRPr>
          </a:p>
        </p:txBody>
      </p:sp>
      <p:cxnSp>
        <p:nvCxnSpPr>
          <p:cNvPr id="4" name="直線コネクタ 8"/>
          <p:cNvCxnSpPr/>
          <p:nvPr/>
        </p:nvCxnSpPr>
        <p:spPr>
          <a:xfrm rot="5400000" flipH="1" flipV="1">
            <a:off x="357035" y="3438309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線コネクタ 10"/>
          <p:cNvCxnSpPr/>
          <p:nvPr/>
        </p:nvCxnSpPr>
        <p:spPr>
          <a:xfrm rot="5400000" flipH="1" flipV="1">
            <a:off x="606274" y="2259582"/>
            <a:ext cx="928694" cy="642942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テキスト ボックス 11"/>
          <p:cNvSpPr txBox="1"/>
          <p:nvPr/>
        </p:nvSpPr>
        <p:spPr>
          <a:xfrm rot="18396619">
            <a:off x="460499" y="234739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1988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7" name="テキスト ボックス 14"/>
          <p:cNvSpPr txBox="1"/>
          <p:nvPr/>
        </p:nvSpPr>
        <p:spPr>
          <a:xfrm>
            <a:off x="0" y="1797285"/>
            <a:ext cx="2304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MSGC (ILL, A.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Oed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)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8" name="直線コネクタ 15"/>
          <p:cNvCxnSpPr/>
          <p:nvPr/>
        </p:nvCxnSpPr>
        <p:spPr>
          <a:xfrm rot="5400000" flipH="1" flipV="1">
            <a:off x="3154364" y="3438309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16"/>
          <p:cNvCxnSpPr/>
          <p:nvPr/>
        </p:nvCxnSpPr>
        <p:spPr>
          <a:xfrm rot="5400000" flipH="1" flipV="1">
            <a:off x="3367884" y="2152425"/>
            <a:ext cx="1071570" cy="71438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17"/>
          <p:cNvSpPr txBox="1"/>
          <p:nvPr/>
        </p:nvSpPr>
        <p:spPr>
          <a:xfrm>
            <a:off x="4320480" y="1941301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GEM (CERN, F.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Sauli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1" name="テキスト ボックス 18"/>
          <p:cNvSpPr txBox="1"/>
          <p:nvPr/>
        </p:nvSpPr>
        <p:spPr>
          <a:xfrm rot="18396619">
            <a:off x="3259697" y="227538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1996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2" name="テキスト ボックス 19"/>
          <p:cNvSpPr txBox="1"/>
          <p:nvPr/>
        </p:nvSpPr>
        <p:spPr>
          <a:xfrm>
            <a:off x="2448272" y="1581261"/>
            <a:ext cx="4707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MicroMEGAS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 </a:t>
            </a:r>
            <a:r>
              <a:rPr lang="en-US" altLang="ja-JP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(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CEA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Saclay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, Y.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Giomataris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)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13" name="直線コネクタ 20"/>
          <p:cNvCxnSpPr/>
          <p:nvPr/>
        </p:nvCxnSpPr>
        <p:spPr>
          <a:xfrm rot="5400000" flipH="1" flipV="1">
            <a:off x="3511554" y="3438309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21"/>
          <p:cNvCxnSpPr/>
          <p:nvPr/>
        </p:nvCxnSpPr>
        <p:spPr>
          <a:xfrm rot="5400000" flipH="1" flipV="1">
            <a:off x="3796512" y="2366739"/>
            <a:ext cx="785818" cy="5715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31"/>
          <p:cNvSpPr txBox="1"/>
          <p:nvPr/>
        </p:nvSpPr>
        <p:spPr>
          <a:xfrm rot="18396619">
            <a:off x="3646832" y="2347394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1997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16" name="直線コネクタ 40"/>
          <p:cNvCxnSpPr/>
          <p:nvPr/>
        </p:nvCxnSpPr>
        <p:spPr>
          <a:xfrm rot="5400000" flipH="1" flipV="1">
            <a:off x="4654562" y="3437515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41"/>
          <p:cNvCxnSpPr/>
          <p:nvPr/>
        </p:nvCxnSpPr>
        <p:spPr>
          <a:xfrm rot="16200000" flipV="1">
            <a:off x="4905389" y="3975682"/>
            <a:ext cx="857256" cy="56832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44"/>
          <p:cNvSpPr txBox="1"/>
          <p:nvPr/>
        </p:nvSpPr>
        <p:spPr>
          <a:xfrm rot="3469957">
            <a:off x="4702687" y="404013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2000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19" name="テキスト ボックス 45"/>
          <p:cNvSpPr txBox="1"/>
          <p:nvPr/>
        </p:nvSpPr>
        <p:spPr>
          <a:xfrm>
            <a:off x="5617836" y="4545598"/>
            <a:ext cx="3134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 pitchFamily="50" charset="-128"/>
              </a:rPr>
              <a:t>m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-PIC (A. Ochi, T. </a:t>
            </a:r>
            <a:r>
              <a:rPr lang="en-US" altLang="ja-JP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Tanimori</a:t>
            </a:r>
            <a:r>
              <a:rPr lang="en-US" altLang="ja-JP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pitchFamily="50" charset="-128"/>
              </a:rPr>
              <a:t>)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pitchFamily="50" charset="-128"/>
            </a:endParaRPr>
          </a:p>
        </p:txBody>
      </p:sp>
      <p:cxnSp>
        <p:nvCxnSpPr>
          <p:cNvPr id="20" name="直線コネクタ 47"/>
          <p:cNvCxnSpPr/>
          <p:nvPr/>
        </p:nvCxnSpPr>
        <p:spPr>
          <a:xfrm rot="16200000" flipV="1">
            <a:off x="3369472" y="4011401"/>
            <a:ext cx="1071570" cy="711204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52"/>
          <p:cNvSpPr txBox="1"/>
          <p:nvPr/>
        </p:nvSpPr>
        <p:spPr>
          <a:xfrm>
            <a:off x="3778896" y="4890646"/>
            <a:ext cx="4953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16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Capillary plate (Yamagata U., H. Sakurai)</a:t>
            </a:r>
            <a:endParaRPr lang="ja-JP" altLang="en-US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22" name="テキスト ボックス 55"/>
          <p:cNvSpPr txBox="1"/>
          <p:nvPr/>
        </p:nvSpPr>
        <p:spPr>
          <a:xfrm rot="3469957">
            <a:off x="3243598" y="4040137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1996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23" name="直線コネクタ 56"/>
          <p:cNvCxnSpPr/>
          <p:nvPr/>
        </p:nvCxnSpPr>
        <p:spPr>
          <a:xfrm rot="5400000" flipH="1" flipV="1">
            <a:off x="6511950" y="3437515"/>
            <a:ext cx="785818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59"/>
          <p:cNvCxnSpPr/>
          <p:nvPr/>
        </p:nvCxnSpPr>
        <p:spPr>
          <a:xfrm rot="16200000" flipV="1">
            <a:off x="6762779" y="3975684"/>
            <a:ext cx="714378" cy="42545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テキスト ボックス 61"/>
          <p:cNvSpPr txBox="1"/>
          <p:nvPr/>
        </p:nvSpPr>
        <p:spPr>
          <a:xfrm rot="3469957">
            <a:off x="6560075" y="4038785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2005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26" name="直線コネクタ 62"/>
          <p:cNvCxnSpPr/>
          <p:nvPr/>
        </p:nvCxnSpPr>
        <p:spPr>
          <a:xfrm rot="5400000" flipH="1" flipV="1">
            <a:off x="7815209" y="3437515"/>
            <a:ext cx="785818" cy="158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65"/>
          <p:cNvCxnSpPr/>
          <p:nvPr/>
        </p:nvCxnSpPr>
        <p:spPr>
          <a:xfrm rot="5400000" flipH="1" flipV="1">
            <a:off x="8070026" y="2402458"/>
            <a:ext cx="785818" cy="500066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68"/>
          <p:cNvSpPr txBox="1"/>
          <p:nvPr/>
        </p:nvSpPr>
        <p:spPr>
          <a:xfrm rot="18396619">
            <a:off x="7823296" y="241940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2008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29" name="テキスト ボックス 71"/>
          <p:cNvSpPr txBox="1"/>
          <p:nvPr/>
        </p:nvSpPr>
        <p:spPr>
          <a:xfrm>
            <a:off x="7147837" y="1653269"/>
            <a:ext cx="18886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RD51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collaboration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0" name="テキスト ボックス 74"/>
          <p:cNvSpPr txBox="1"/>
          <p:nvPr/>
        </p:nvSpPr>
        <p:spPr>
          <a:xfrm>
            <a:off x="7200800" y="4029533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endParaRPr lang="ja-JP" altLang="en-US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31" name="直線コネクタ 75"/>
          <p:cNvCxnSpPr/>
          <p:nvPr/>
        </p:nvCxnSpPr>
        <p:spPr>
          <a:xfrm rot="5400000" flipH="1" flipV="1">
            <a:off x="1654166" y="3437515"/>
            <a:ext cx="785818" cy="1588"/>
          </a:xfrm>
          <a:prstGeom prst="line">
            <a:avLst/>
          </a:prstGeom>
          <a:ln w="19050">
            <a:solidFill>
              <a:srgbClr val="00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76"/>
          <p:cNvCxnSpPr/>
          <p:nvPr/>
        </p:nvCxnSpPr>
        <p:spPr>
          <a:xfrm rot="5400000" flipH="1" flipV="1">
            <a:off x="1956090" y="2466391"/>
            <a:ext cx="669201" cy="488819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テキスト ボックス 77"/>
          <p:cNvSpPr txBox="1"/>
          <p:nvPr/>
        </p:nvSpPr>
        <p:spPr>
          <a:xfrm>
            <a:off x="2486156" y="2116706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RD28</a:t>
            </a:r>
            <a:endParaRPr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4" name="テキスト ボックス 79"/>
          <p:cNvSpPr txBox="1"/>
          <p:nvPr/>
        </p:nvSpPr>
        <p:spPr>
          <a:xfrm rot="18396619">
            <a:off x="1759499" y="246504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1992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sp>
        <p:nvSpPr>
          <p:cNvPr id="35" name="スライド番号プレースホルダー 6"/>
          <p:cNvSpPr>
            <a:spLocks noGrp="1"/>
          </p:cNvSpPr>
          <p:nvPr>
            <p:ph type="sldNum" sz="quarter" idx="12"/>
          </p:nvPr>
        </p:nvSpPr>
        <p:spPr>
          <a:xfrm>
            <a:off x="8303071" y="4597355"/>
            <a:ext cx="609600" cy="457200"/>
          </a:xfrm>
        </p:spPr>
        <p:txBody>
          <a:bodyPr/>
          <a:lstStyle/>
          <a:p>
            <a:pPr>
              <a:defRPr/>
            </a:pPr>
            <a:fld id="{3A887DF5-26BB-4D52-97D0-BDE4B11523AA}" type="slidenum">
              <a:rPr lang="ja-JP" altLang="en-US" smtClean="0">
                <a:solidFill>
                  <a:srgbClr val="FEFAC9"/>
                </a:solidFill>
              </a:rPr>
              <a:pPr>
                <a:defRPr/>
              </a:pPr>
              <a:t>33</a:t>
            </a:fld>
            <a:endParaRPr lang="ja-JP" altLang="en-US">
              <a:solidFill>
                <a:srgbClr val="FEFAC9"/>
              </a:solidFill>
            </a:endParaRPr>
          </a:p>
        </p:txBody>
      </p:sp>
      <p:sp>
        <p:nvSpPr>
          <p:cNvPr id="36" name="Rectangle 4"/>
          <p:cNvSpPr>
            <a:spLocks noChangeArrowheads="1"/>
          </p:cNvSpPr>
          <p:nvPr/>
        </p:nvSpPr>
        <p:spPr bwMode="auto">
          <a:xfrm>
            <a:off x="0" y="44624"/>
            <a:ext cx="9144000" cy="57524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7" name="WordArt 5"/>
          <p:cNvSpPr>
            <a:spLocks noChangeArrowheads="1" noChangeShapeType="1" noTextEdit="1"/>
          </p:cNvSpPr>
          <p:nvPr/>
        </p:nvSpPr>
        <p:spPr bwMode="auto">
          <a:xfrm>
            <a:off x="185445" y="188640"/>
            <a:ext cx="8707035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Historical Roadmap of the MPGD Technologies and RD51 Collaboration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cxnSp>
        <p:nvCxnSpPr>
          <p:cNvPr id="38" name="直線コネクタ 40"/>
          <p:cNvCxnSpPr/>
          <p:nvPr/>
        </p:nvCxnSpPr>
        <p:spPr>
          <a:xfrm rot="5400000" flipH="1" flipV="1">
            <a:off x="5582961" y="3413536"/>
            <a:ext cx="785818" cy="1588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1"/>
          <p:cNvSpPr txBox="1"/>
          <p:nvPr/>
        </p:nvSpPr>
        <p:spPr>
          <a:xfrm rot="18396619">
            <a:off x="5557226" y="2440711"/>
            <a:ext cx="83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2003</a:t>
            </a:r>
            <a:endParaRPr lang="ja-JP" alt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ＭＳ Ｐゴシック" pitchFamily="50" charset="-128"/>
              <a:cs typeface="Verdana" pitchFamily="34" charset="0"/>
            </a:endParaRPr>
          </a:p>
        </p:txBody>
      </p:sp>
      <p:cxnSp>
        <p:nvCxnSpPr>
          <p:cNvPr id="40" name="直線コネクタ 10"/>
          <p:cNvCxnSpPr/>
          <p:nvPr/>
        </p:nvCxnSpPr>
        <p:spPr>
          <a:xfrm flipV="1">
            <a:off x="5976664" y="2301341"/>
            <a:ext cx="432048" cy="71267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046497" y="2445357"/>
            <a:ext cx="21259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LEM (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Periale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</a:p>
          <a:p>
            <a:pPr algn="ctr"/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THGEM(</a:t>
            </a:r>
            <a:r>
              <a:rPr lang="en-US" sz="16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Chechik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2" name="Picture 32" descr="Bann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6" y="763022"/>
            <a:ext cx="5095743" cy="631291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35497" y="5301208"/>
            <a:ext cx="90010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latin typeface="Palatino Linotype" panose="02040502050505030304" pitchFamily="18" charset="0"/>
              </a:rPr>
              <a:t>Many of the Micro-Pattern Gaseous Detector </a:t>
            </a:r>
            <a:r>
              <a:rPr lang="en-US" dirty="0">
                <a:latin typeface="Palatino Linotype" panose="02040502050505030304" pitchFamily="18" charset="0"/>
              </a:rPr>
              <a:t>T</a:t>
            </a:r>
            <a:r>
              <a:rPr lang="en-US" dirty="0" smtClean="0">
                <a:latin typeface="Palatino Linotype" panose="02040502050505030304" pitchFamily="18" charset="0"/>
              </a:rPr>
              <a:t>echnologies were introduced before </a:t>
            </a:r>
          </a:p>
          <a:p>
            <a:r>
              <a:rPr lang="en-US" dirty="0" smtClean="0">
                <a:latin typeface="Palatino Linotype" panose="02040502050505030304" pitchFamily="18" charset="0"/>
              </a:rPr>
              <a:t>     the RD51 Collaboration was founded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With more techniques becoming available (or affordable), new detection concepts </a:t>
            </a:r>
          </a:p>
          <a:p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are being introduced and the existing ones are substantially improved</a:t>
            </a:r>
          </a:p>
        </p:txBody>
      </p:sp>
    </p:spTree>
    <p:extLst>
      <p:ext uri="{BB962C8B-B14F-4D97-AF65-F5344CB8AC3E}">
        <p14:creationId xmlns:p14="http://schemas.microsoft.com/office/powerpoint/2010/main" val="14804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3754" y="3907124"/>
            <a:ext cx="4896974" cy="2906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4283538" y="1268761"/>
            <a:ext cx="4896974" cy="2520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23528" y="87288"/>
            <a:ext cx="756084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395536" y="188640"/>
            <a:ext cx="741682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RD51 – Development of Micro-Pattern Gaseous Detector Technologies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6" name="Picture 5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5980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5496" y="3861048"/>
            <a:ext cx="4176464" cy="29546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654" indent="-342654" algn="ctr">
              <a:defRPr/>
            </a:pP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World-wide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Collaboration</a:t>
            </a:r>
            <a:r>
              <a:rPr lang="en-US" sz="2000" dirty="0" smtClean="0">
                <a:solidFill>
                  <a:srgbClr val="663300"/>
                </a:solidFill>
                <a:latin typeface="Palatino Linotype" pitchFamily="18" charset="0"/>
                <a:cs typeface="Arial" pitchFamily="34" charset="0"/>
              </a:rPr>
              <a:t> </a:t>
            </a:r>
            <a:r>
              <a:rPr lang="en-US" sz="2000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for the </a:t>
            </a:r>
          </a:p>
          <a:p>
            <a:pPr marL="342654" indent="-342654" algn="ctr">
              <a:defRPr/>
            </a:pPr>
            <a:r>
              <a:rPr lang="en-US" sz="2000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MPGD Developments  </a:t>
            </a:r>
            <a:r>
              <a:rPr lang="en-US" sz="2000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  <a:sym typeface="Wingdings" pitchFamily="2" charset="2"/>
              </a:rPr>
              <a:t></a:t>
            </a:r>
          </a:p>
          <a:p>
            <a:pPr marL="342654" indent="-342654" algn="ctr">
              <a:defRPr/>
            </a:pPr>
            <a:r>
              <a:rPr lang="en-US" sz="2000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RD51 (91 institute, &gt; 500 people):</a:t>
            </a:r>
          </a:p>
          <a:p>
            <a:pPr marL="342654" indent="-342654">
              <a:defRPr/>
            </a:pPr>
            <a:endParaRPr lang="en-US" dirty="0" smtClean="0">
              <a:solidFill>
                <a:srgbClr val="663300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Large Scale R&amp;D program to </a:t>
            </a:r>
            <a:r>
              <a:rPr lang="en-US" b="1" i="1" u="sng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advance MPGD Technologies </a:t>
            </a:r>
            <a:endParaRPr lang="en-US" b="1" i="1" dirty="0" smtClean="0">
              <a:solidFill>
                <a:srgbClr val="FF0000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 algn="ctr">
              <a:buFont typeface="Wingdings" pitchFamily="2" charset="2"/>
              <a:buChar char="v"/>
              <a:defRPr/>
            </a:pPr>
            <a:endParaRPr lang="en-US" dirty="0" smtClean="0">
              <a:solidFill>
                <a:srgbClr val="0000CC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Access to </a:t>
            </a:r>
            <a:r>
              <a:rPr lang="en-US" b="1" i="1" u="sng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the MPGD “know- how</a:t>
            </a:r>
            <a:r>
              <a:rPr lang="en-US" b="1" i="1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”</a:t>
            </a:r>
          </a:p>
          <a:p>
            <a:pPr marL="342654" indent="-342654">
              <a:buFont typeface="Wingdings" pitchFamily="2" charset="2"/>
              <a:buChar char="v"/>
              <a:defRPr/>
            </a:pPr>
            <a:endParaRPr lang="en-US" dirty="0" smtClean="0">
              <a:solidFill>
                <a:srgbClr val="0000CC"/>
              </a:solidFill>
              <a:latin typeface="Palatino Linotype" pitchFamily="18" charset="0"/>
              <a:cs typeface="Arial" pitchFamily="34" charset="0"/>
            </a:endParaRPr>
          </a:p>
          <a:p>
            <a:pPr marL="342654" indent="-342654">
              <a:buFont typeface="Wingdings" pitchFamily="2" charset="2"/>
              <a:buChar char="v"/>
              <a:defRPr/>
            </a:pPr>
            <a:r>
              <a:rPr lang="en-US" dirty="0" smtClean="0">
                <a:solidFill>
                  <a:srgbClr val="0000CC"/>
                </a:solidFill>
                <a:latin typeface="Palatino Linotype" pitchFamily="18" charset="0"/>
                <a:cs typeface="Arial" pitchFamily="34" charset="0"/>
              </a:rPr>
              <a:t>Foster </a:t>
            </a:r>
            <a:r>
              <a:rPr lang="en-US" b="1" i="1" u="sng" dirty="0" smtClean="0">
                <a:solidFill>
                  <a:srgbClr val="FF0000"/>
                </a:solidFill>
                <a:latin typeface="Palatino Linotype" pitchFamily="18" charset="0"/>
                <a:cs typeface="Arial" pitchFamily="34" charset="0"/>
              </a:rPr>
              <a:t>Industrial Production</a:t>
            </a:r>
          </a:p>
        </p:txBody>
      </p:sp>
      <p:pic>
        <p:nvPicPr>
          <p:cNvPr id="8" name="図 11" descr="rd51 world ma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7" y="1268760"/>
            <a:ext cx="4139953" cy="2520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6512" y="62242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654" indent="-342654" algn="ctr">
              <a:defRPr/>
            </a:pP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The 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main objective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is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to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advance 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MPGD technological development 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and </a:t>
            </a:r>
            <a:r>
              <a:rPr lang="en-GB" dirty="0">
                <a:solidFill>
                  <a:srgbClr val="663300"/>
                </a:solidFill>
                <a:latin typeface="Palatino Linotype" panose="02040502050505030304" pitchFamily="18" charset="0"/>
              </a:rPr>
              <a:t>associated 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electronic-readout </a:t>
            </a:r>
            <a:r>
              <a:rPr lang="en-GB" dirty="0">
                <a:solidFill>
                  <a:srgbClr val="663300"/>
                </a:solidFill>
                <a:latin typeface="Palatino Linotype" panose="02040502050505030304" pitchFamily="18" charset="0"/>
              </a:rPr>
              <a:t>systems, for applications in basic and applied research</a:t>
            </a:r>
            <a:r>
              <a:rPr lang="en-GB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”</a:t>
            </a:r>
            <a:endParaRPr lang="en-GB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lum bright="-20000"/>
          </a:blip>
          <a:srcRect l="12500" t="16304" b="3657"/>
          <a:stretch>
            <a:fillRect/>
          </a:stretch>
        </p:blipFill>
        <p:spPr bwMode="auto">
          <a:xfrm>
            <a:off x="6732241" y="1853534"/>
            <a:ext cx="2448271" cy="19224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>
            <a:lum bright="-20000"/>
          </a:blip>
          <a:srcRect l="12500" t="16304" b="3657"/>
          <a:stretch>
            <a:fillRect/>
          </a:stretch>
        </p:blipFill>
        <p:spPr bwMode="auto">
          <a:xfrm>
            <a:off x="4283538" y="1853534"/>
            <a:ext cx="2376694" cy="18634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4499994" y="181288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1998</a:t>
            </a:r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82679" y="18128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2014</a:t>
            </a:r>
            <a:endParaRPr lang="fr-FR" dirty="0">
              <a:latin typeface="Palatino Linotype" panose="0204050205050503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984" y="3879046"/>
            <a:ext cx="4604146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Advances in photolithography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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Large Area MPGDs (~ m</a:t>
            </a:r>
            <a:r>
              <a:rPr lang="en-US" baseline="300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 unit size)</a:t>
            </a:r>
            <a:endParaRPr lang="en-US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44957" y="4509120"/>
            <a:ext cx="369273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07504" y="3429000"/>
            <a:ext cx="4050789" cy="338554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1600" u="sng" dirty="0" smtClean="0">
                <a:latin typeface="Palatino Linotype" panose="02040502050505030304" pitchFamily="18" charset="0"/>
                <a:hlinkClick r:id="rId7"/>
              </a:rPr>
              <a:t>http://rd51-public.web.cern.ch/rd51-public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80894" y="1268760"/>
            <a:ext cx="4527610" cy="584775"/>
          </a:xfrm>
          <a:prstGeom prst="rect">
            <a:avLst/>
          </a:prstGeom>
          <a:solidFill>
            <a:srgbClr val="FFFFCC">
              <a:alpha val="71000"/>
            </a:srgbClr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A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fundamental boost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is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cs typeface="Arial" pitchFamily="34" charset="0"/>
              </a:rPr>
              <a:t>offered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by </a:t>
            </a:r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RD51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Arial" pitchFamily="34" charset="0"/>
              </a:rPr>
              <a:t>: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from 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isolate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  <a:cs typeface="Arial" pitchFamily="34" charset="0"/>
              </a:rPr>
              <a:t>MPGD developers to a world-wide net </a:t>
            </a:r>
          </a:p>
        </p:txBody>
      </p:sp>
    </p:spTree>
    <p:extLst>
      <p:ext uri="{BB962C8B-B14F-4D97-AF65-F5344CB8AC3E}">
        <p14:creationId xmlns:p14="http://schemas.microsoft.com/office/powerpoint/2010/main" val="132814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indico.cern.ch/conferenceDisplay.py/getPic?picId=3&amp;confId=1106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098" y="5982379"/>
            <a:ext cx="1315475" cy="851190"/>
          </a:xfrm>
          <a:prstGeom prst="rect">
            <a:avLst/>
          </a:prstGeom>
          <a:noFill/>
        </p:spPr>
      </p:pic>
      <p:pic>
        <p:nvPicPr>
          <p:cNvPr id="3" name="Picture 2" descr="D:\Paul\RD51\WG1\LargeDetectors\meetingJan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2710" y="5574523"/>
            <a:ext cx="1139370" cy="896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/>
          <p:cNvCxnSpPr/>
          <p:nvPr/>
        </p:nvCxnSpPr>
        <p:spPr>
          <a:xfrm flipH="1">
            <a:off x="2231740" y="3464917"/>
            <a:ext cx="192116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599892" y="2744837"/>
            <a:ext cx="1944216" cy="792088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FR"/>
          </a:p>
        </p:txBody>
      </p:sp>
      <p:sp>
        <p:nvSpPr>
          <p:cNvPr id="6" name="TextBox 5"/>
          <p:cNvSpPr txBox="1"/>
          <p:nvPr/>
        </p:nvSpPr>
        <p:spPr>
          <a:xfrm>
            <a:off x="4098905" y="2905780"/>
            <a:ext cx="977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 smtClean="0">
                <a:solidFill>
                  <a:srgbClr val="FF0000"/>
                </a:solidFill>
              </a:rPr>
              <a:t>RD51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500" y="656605"/>
            <a:ext cx="219624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Large </a:t>
            </a:r>
            <a:r>
              <a:rPr lang="en-GB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</a:t>
            </a:r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rea Detectors</a:t>
            </a:r>
          </a:p>
          <a:p>
            <a:r>
              <a:rPr lang="en-GB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Assembly Optimization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8224" y="674112"/>
            <a:ext cx="2077813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Common Projects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Generic R&amp;D, QA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Long Term Stability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4547" y="2769770"/>
            <a:ext cx="1645945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Software Tools and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Simulations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500" y="2943154"/>
            <a:ext cx="160284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 Electronics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441515" y="5301208"/>
            <a:ext cx="1594981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CERN MPGD 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Workshop,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Quality Control</a:t>
            </a:r>
          </a:p>
          <a:p>
            <a:pPr algn="ctr"/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nd Industrialization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6180" y="5982379"/>
            <a:ext cx="2169556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RD51 Common</a:t>
            </a: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Test Beam and Lab Facilities</a:t>
            </a:r>
          </a:p>
        </p:txBody>
      </p:sp>
      <p:cxnSp>
        <p:nvCxnSpPr>
          <p:cNvPr id="13" name="Straight Arrow Connector 12"/>
          <p:cNvCxnSpPr>
            <a:stCxn id="5" idx="2"/>
          </p:cNvCxnSpPr>
          <p:nvPr/>
        </p:nvCxnSpPr>
        <p:spPr>
          <a:xfrm flipH="1">
            <a:off x="1539280" y="3140881"/>
            <a:ext cx="2060612" cy="443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159732" y="2704767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WG5: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544108" y="3176885"/>
            <a:ext cx="1935832" cy="838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192180" y="328083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WG4: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5004555" y="1520701"/>
            <a:ext cx="1522679" cy="1291788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5" idx="1"/>
          </p:cNvCxnSpPr>
          <p:nvPr/>
        </p:nvCxnSpPr>
        <p:spPr>
          <a:xfrm flipH="1" flipV="1">
            <a:off x="2511388" y="1736725"/>
            <a:ext cx="1373228" cy="1124111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3788" y="1952749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WG1: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 cstate="print"/>
          <a:srcRect l="7745" r="7745"/>
          <a:stretch>
            <a:fillRect/>
          </a:stretch>
        </p:blipFill>
        <p:spPr bwMode="auto">
          <a:xfrm>
            <a:off x="2324357" y="649387"/>
            <a:ext cx="973257" cy="995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5522350" y="1772816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WG2: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184068" y="3464917"/>
            <a:ext cx="2160240" cy="1800200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519772" y="4401021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WG7: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976156" y="4329013"/>
            <a:ext cx="77784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WG6: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25" name="Picture 24" descr="DSC0046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3516" y="4794494"/>
            <a:ext cx="1183614" cy="887710"/>
          </a:xfrm>
          <a:prstGeom prst="rect">
            <a:avLst/>
          </a:prstGeom>
        </p:spPr>
      </p:pic>
      <p:pic>
        <p:nvPicPr>
          <p:cNvPr id="26" name="Picture 25" descr="oneshotimage-10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90" y="4854625"/>
            <a:ext cx="1267667" cy="1037182"/>
          </a:xfrm>
          <a:prstGeom prst="rect">
            <a:avLst/>
          </a:prstGeom>
        </p:spPr>
      </p:pic>
      <p:pic>
        <p:nvPicPr>
          <p:cNvPr id="27" name="Picture 26" descr="IMG_0004-2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253" y="4901159"/>
            <a:ext cx="1428337" cy="990648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940" y="3971476"/>
            <a:ext cx="1566837" cy="121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89152" y="2204864"/>
            <a:ext cx="999194" cy="886489"/>
          </a:xfrm>
          <a:prstGeom prst="rect">
            <a:avLst/>
          </a:prstGeom>
        </p:spPr>
      </p:pic>
      <p:pic>
        <p:nvPicPr>
          <p:cNvPr id="30" name="Picture 3" descr="C:\Hans\R&amp;D\RD51\WG52\Production files SRS\Trigger Pickup box\trigger-box on mm-mesh-characteristics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9" y="3728068"/>
            <a:ext cx="1297632" cy="97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725117" y="4778568"/>
            <a:ext cx="2201244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Conferences / Schools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Academia-Industry 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     Matching Events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8606" y="1275558"/>
            <a:ext cx="1806555" cy="1354382"/>
          </a:xfrm>
          <a:prstGeom prst="rect">
            <a:avLst/>
          </a:prstGeom>
        </p:spPr>
      </p:pic>
      <p:pic>
        <p:nvPicPr>
          <p:cNvPr id="33" name="Picture 32" descr="DSCN254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6200000">
            <a:off x="3250842" y="838106"/>
            <a:ext cx="1526297" cy="114472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42185" y="1462252"/>
            <a:ext cx="784746" cy="9567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0154" y="1412776"/>
            <a:ext cx="1038230" cy="1038230"/>
          </a:xfrm>
          <a:prstGeom prst="rect">
            <a:avLst/>
          </a:prstGeom>
        </p:spPr>
      </p:pic>
      <p:pic>
        <p:nvPicPr>
          <p:cNvPr id="36" name="Picture 35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97" y="3318093"/>
            <a:ext cx="1545919" cy="101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2" descr="D:\Freiburg\Octopuce\P1010021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7626" y="620688"/>
            <a:ext cx="1322566" cy="921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074954" y="44624"/>
            <a:ext cx="6593727" cy="4766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WordArt 3"/>
          <p:cNvSpPr>
            <a:spLocks noChangeArrowheads="1" noChangeShapeType="1" noTextEdit="1"/>
          </p:cNvSpPr>
          <p:nvPr/>
        </p:nvSpPr>
        <p:spPr bwMode="auto">
          <a:xfrm>
            <a:off x="1391422" y="161529"/>
            <a:ext cx="6088518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Future RD51 Collaboration Activities (beyond 2013)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0" name="Picture 39" descr="http://indico.cern.ch/conferenceDisplay.py/getLogo?confId=132080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30554"/>
            <a:ext cx="1008112" cy="6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Straight Arrow Connector 40"/>
          <p:cNvCxnSpPr/>
          <p:nvPr/>
        </p:nvCxnSpPr>
        <p:spPr>
          <a:xfrm>
            <a:off x="4572000" y="3558707"/>
            <a:ext cx="0" cy="1235787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713915" y="4037002"/>
            <a:ext cx="18647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rgbClr val="FF0000"/>
                </a:solidFill>
              </a:rPr>
              <a:t>WG3/NEW WG: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693" y="5579924"/>
            <a:ext cx="1635496" cy="92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3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50825" y="44450"/>
            <a:ext cx="8713788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395288" y="157163"/>
            <a:ext cx="8424862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MPGD Technologies for </a:t>
            </a:r>
            <a:r>
              <a:rPr lang="fr-FR" sz="24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Energy</a:t>
            </a:r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Frontier </a:t>
            </a:r>
            <a:r>
              <a:rPr lang="fr-FR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(HL-LHC</a:t>
            </a:r>
            <a:r>
              <a:rPr lang="fr-FR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, LC)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987091"/>
              </p:ext>
            </p:extLst>
          </p:nvPr>
        </p:nvGraphicFramePr>
        <p:xfrm>
          <a:off x="179512" y="908720"/>
          <a:ext cx="8856984" cy="31192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9505"/>
                <a:gridCol w="984711"/>
                <a:gridCol w="1080120"/>
                <a:gridCol w="1080120"/>
                <a:gridCol w="648072"/>
                <a:gridCol w="1224136"/>
                <a:gridCol w="1442007"/>
                <a:gridCol w="1438313"/>
              </a:tblGrid>
              <a:tr h="792088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Vertex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Inner</a:t>
                      </a:r>
                      <a:r>
                        <a:rPr lang="en-US" baseline="0" dirty="0" smtClean="0"/>
                        <a:t> </a:t>
                      </a:r>
                      <a:br>
                        <a:rPr lang="en-US" baseline="0" dirty="0" smtClean="0"/>
                      </a:br>
                      <a:r>
                        <a:rPr lang="en-US" sz="1600" baseline="0" dirty="0" smtClean="0"/>
                        <a:t>Tracker</a:t>
                      </a:r>
                      <a:endParaRPr lang="fr-FR" sz="1600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PID/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photo-</a:t>
                      </a:r>
                      <a:br>
                        <a:rPr lang="en-US" dirty="0" smtClean="0"/>
                      </a:br>
                      <a:r>
                        <a:rPr lang="en-US" dirty="0" smtClean="0"/>
                        <a:t>det.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 smtClean="0"/>
                        <a:t>HAD CALO</a:t>
                      </a:r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Track</a:t>
                      </a:r>
                      <a:endParaRPr lang="fr-FR" sz="1600" dirty="0" smtClean="0"/>
                    </a:p>
                    <a:p>
                      <a:endParaRPr lang="fr-FR" dirty="0"/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MUON</a:t>
                      </a:r>
                      <a:br>
                        <a:rPr lang="en-US" dirty="0" smtClean="0"/>
                      </a:br>
                      <a:r>
                        <a:rPr lang="en-US" sz="1600" dirty="0" smtClean="0"/>
                        <a:t>Trigger</a:t>
                      </a:r>
                      <a:endParaRPr lang="fr-FR" sz="1600" dirty="0"/>
                    </a:p>
                  </a:txBody>
                  <a:tcPr vert="vert270"/>
                </a:tc>
              </a:tr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ATLAS</a:t>
                      </a:r>
                      <a:endParaRPr lang="fr-FR" sz="1400" b="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GOSSIP/</a:t>
                      </a:r>
                    </a:p>
                    <a:p>
                      <a:pPr algn="ctr"/>
                      <a:r>
                        <a:rPr lang="en-US" sz="1400" b="0" dirty="0" err="1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InGrid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GOSSIP/</a:t>
                      </a:r>
                    </a:p>
                    <a:p>
                      <a:pPr algn="ctr"/>
                      <a:r>
                        <a:rPr lang="en-US" sz="1400" b="0" dirty="0" err="1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InGrid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Micromegas</a:t>
                      </a:r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/>
                      </a:r>
                      <a:b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</a:b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err="1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Micromegas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345936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CMS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GEM</a:t>
                      </a:r>
                    </a:p>
                  </a:txBody>
                  <a:tcPr/>
                </a:tc>
              </a:tr>
              <a:tr h="518542"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ALICE</a:t>
                      </a:r>
                      <a:endParaRPr lang="fr-FR" sz="1400" b="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TPC (GEM)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VHPMID</a:t>
                      </a:r>
                      <a:b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</a:br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(</a:t>
                      </a:r>
                      <a:r>
                        <a:rPr lang="en-US" sz="1400" b="0" dirty="0" err="1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CsI</a:t>
                      </a:r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-THGEM)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    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rgbClr val="CC00CC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  <a:tr h="518542">
                <a:tc>
                  <a:txBody>
                    <a:bodyPr/>
                    <a:lstStyle/>
                    <a:p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Linear </a:t>
                      </a:r>
                    </a:p>
                    <a:p>
                      <a:r>
                        <a:rPr lang="en-US" sz="1400" b="0" dirty="0" smtClean="0">
                          <a:solidFill>
                            <a:srgbClr val="FF0000"/>
                          </a:solidFill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Collider</a:t>
                      </a:r>
                      <a:endParaRPr lang="fr-FR" sz="1400" b="0" dirty="0">
                        <a:solidFill>
                          <a:srgbClr val="FF0000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TPC(MM,</a:t>
                      </a:r>
                      <a:r>
                        <a:rPr lang="en-US" sz="14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GEM, </a:t>
                      </a:r>
                      <a:r>
                        <a:rPr lang="en-US" sz="1400" b="0" baseline="0" dirty="0" err="1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InGrid</a:t>
                      </a:r>
                      <a:r>
                        <a:rPr lang="en-US" sz="1400" b="0" baseline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)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DHCAL (MM,GEM,</a:t>
                      </a:r>
                    </a:p>
                    <a:p>
                      <a:pPr algn="ctr"/>
                      <a:r>
                        <a:rPr lang="en-US" sz="1400" b="0" dirty="0" smtClean="0">
                          <a:effectLst/>
                          <a:latin typeface="Palatino Linotype" panose="02040502050505030304" pitchFamily="18" charset="0"/>
                          <a:ea typeface="Verdana" pitchFamily="34" charset="0"/>
                          <a:cs typeface="Verdana" pitchFamily="34" charset="0"/>
                        </a:rPr>
                        <a:t>THGEM)</a:t>
                      </a:r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1400" b="0" dirty="0">
                        <a:solidFill>
                          <a:schemeClr val="tx1"/>
                        </a:solidFill>
                        <a:effectLst/>
                        <a:latin typeface="Palatino Linotype" panose="02040502050505030304" pitchFamily="18" charset="0"/>
                        <a:ea typeface="Verdana" pitchFamily="34" charset="0"/>
                        <a:cs typeface="Verdana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42900" y="569913"/>
            <a:ext cx="8766175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Ongoing R&amp;D Projects using MPGDs in the framework of HEP Experiments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5" descr="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140200"/>
            <a:ext cx="4176712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5642" y="4149725"/>
            <a:ext cx="3214341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ATLAS </a:t>
            </a:r>
            <a:r>
              <a:rPr lang="en-US" sz="1600" dirty="0" err="1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:</a:t>
            </a:r>
          </a:p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On a road to large-area detectors:</a:t>
            </a:r>
          </a:p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(1.2 * 0.6 m</a:t>
            </a:r>
            <a:r>
              <a:rPr lang="en-US" sz="1600" baseline="300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2</a:t>
            </a:r>
            <a:r>
              <a:rPr lang="en-US" sz="16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)</a:t>
            </a:r>
            <a:endParaRPr lang="fr-FR" sz="1600" dirty="0">
              <a:solidFill>
                <a:schemeClr val="bg1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8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149725"/>
            <a:ext cx="4535487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5661025"/>
            <a:ext cx="2297112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821193" y="4149725"/>
            <a:ext cx="373865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CMS GEM:</a:t>
            </a:r>
          </a:p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Trapezoidal GEM Prototype (99 x 45-22 cm2)</a:t>
            </a:r>
            <a:endParaRPr lang="fr-FR" sz="1400" dirty="0">
              <a:solidFill>
                <a:schemeClr val="bg1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623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64704"/>
            <a:ext cx="4535996" cy="609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4572000" y="764704"/>
            <a:ext cx="4535996" cy="6093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764704"/>
            <a:ext cx="46025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GEMs for the CMS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Muon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System Upgrade: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9" y="1134036"/>
            <a:ext cx="4530613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R&amp;D Started in 2009 within the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RD51 collaboration:</a:t>
            </a:r>
          </a:p>
          <a:p>
            <a:pPr algn="ctr"/>
            <a:endParaRPr lang="en-US" sz="14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Single-mask GEM technology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(instead of double-mask)</a:t>
            </a:r>
          </a:p>
          <a:p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Reduces cost /allows production of large-area GEM</a:t>
            </a:r>
          </a:p>
          <a:p>
            <a:endParaRPr lang="en-GB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r>
              <a:rPr lang="en-GB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Self-stretching technique: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assembly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time  </a:t>
            </a:r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reduction</a:t>
            </a:r>
          </a:p>
          <a:p>
            <a:r>
              <a:rPr lang="en-GB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from 3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days </a:t>
            </a:r>
            <a:r>
              <a:rPr lang="en-GB" sz="14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 2 hours 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05" y="764704"/>
            <a:ext cx="463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MM for the ATLAS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Muon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System Upgrade: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060848"/>
            <a:ext cx="2288710" cy="15841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257" y="1149425"/>
            <a:ext cx="43845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R&amp;D Started in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2007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within the RD51 collaboration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:</a:t>
            </a:r>
          </a:p>
          <a:p>
            <a:pPr algn="ctr"/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Standard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Bulk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MM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suffers from limited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efficiency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at </a:t>
            </a:r>
            <a:endParaRPr lang="en-US" sz="14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high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rates due to discharges induced dead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time: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206" y="2068569"/>
            <a:ext cx="2169817" cy="164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3687112"/>
            <a:ext cx="2673300" cy="183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580112" y="54702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2" name="TextBox 11"/>
          <p:cNvSpPr txBox="1"/>
          <p:nvPr/>
        </p:nvSpPr>
        <p:spPr>
          <a:xfrm>
            <a:off x="2784523" y="3759120"/>
            <a:ext cx="171546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Palatino Linotype" panose="02040502050505030304" pitchFamily="18" charset="0"/>
              </a:rPr>
              <a:t>ATLAS small wheels upgrade project resistive </a:t>
            </a:r>
            <a:r>
              <a:rPr lang="en-US" sz="1400" dirty="0" err="1" smtClean="0">
                <a:latin typeface="Palatino Linotype" panose="02040502050505030304" pitchFamily="18" charset="0"/>
              </a:rPr>
              <a:t>MicroMegas</a:t>
            </a:r>
            <a:r>
              <a:rPr lang="en-US" sz="1400" dirty="0" smtClean="0">
                <a:latin typeface="Palatino Linotype" panose="02040502050505030304" pitchFamily="18" charset="0"/>
              </a:rPr>
              <a:t> prototype ( ~ 1 m</a:t>
            </a:r>
            <a:r>
              <a:rPr lang="en-US" sz="1400" baseline="30000" dirty="0" smtClean="0">
                <a:latin typeface="Palatino Linotype" panose="02040502050505030304" pitchFamily="18" charset="0"/>
              </a:rPr>
              <a:t>2</a:t>
            </a:r>
            <a:r>
              <a:rPr lang="en-US" sz="1400" dirty="0" smtClean="0">
                <a:latin typeface="Palatino Linotype" panose="02040502050505030304" pitchFamily="18" charset="0"/>
              </a:rPr>
              <a:t>)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690" y="5561945"/>
            <a:ext cx="4510306" cy="132343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Palatino Linotype" panose="02040502050505030304" pitchFamily="18" charset="0"/>
              </a:rPr>
              <a:t>During LS2, a New Small Wheel containing </a:t>
            </a:r>
          </a:p>
          <a:p>
            <a:r>
              <a:rPr lang="en-US" sz="1600" dirty="0" smtClean="0">
                <a:latin typeface="Palatino Linotype" panose="02040502050505030304" pitchFamily="18" charset="0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~ 1000 m</a:t>
            </a:r>
            <a:r>
              <a:rPr lang="en-US" sz="16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of resistive MM </a:t>
            </a:r>
            <a:r>
              <a:rPr lang="en-US" sz="1600" dirty="0" smtClean="0">
                <a:latin typeface="Palatino Linotype" panose="02040502050505030304" pitchFamily="18" charset="0"/>
              </a:rPr>
              <a:t>will be installed in</a:t>
            </a:r>
          </a:p>
          <a:p>
            <a:r>
              <a:rPr lang="en-US" sz="16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     ATLAS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the largest MM system, ever built</a:t>
            </a:r>
          </a:p>
          <a:p>
            <a:endParaRPr lang="en-US" sz="1600" dirty="0" smtClean="0">
              <a:latin typeface="Palatino Linotype" panose="02040502050505030304" pitchFamily="18" charset="0"/>
            </a:endParaRP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FOSTER INDUSTRIAL PRODUCTION NEEDS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4383860" cy="257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368490" y="87288"/>
            <a:ext cx="8307966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WordArt 4"/>
          <p:cNvSpPr>
            <a:spLocks noChangeArrowheads="1" noChangeShapeType="1" noTextEdit="1"/>
          </p:cNvSpPr>
          <p:nvPr/>
        </p:nvSpPr>
        <p:spPr bwMode="auto">
          <a:xfrm>
            <a:off x="899592" y="188640"/>
            <a:ext cx="712879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MPGDs: Technology Developments Highlights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0" y="5589240"/>
            <a:ext cx="4530612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600" dirty="0" smtClean="0">
                <a:latin typeface="Palatino Linotype" panose="02040502050505030304" pitchFamily="18" charset="0"/>
              </a:rPr>
              <a:t>During the LHC End-Year stop of 2016/2017,   two GEM super-chamber demonstrators  will be installed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28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68490" y="44624"/>
            <a:ext cx="8307966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1187624" y="188640"/>
            <a:ext cx="6624736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MPGD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-Based Readout for ALICE TPC Upgrade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98018"/>
            <a:ext cx="3688126" cy="302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2204864"/>
            <a:ext cx="41764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Palatino Linotype" panose="02040502050505030304" pitchFamily="18" charset="0"/>
              </a:rPr>
              <a:t>Energy resolution vs IBF (4-GEM detector):</a:t>
            </a:r>
            <a:endParaRPr lang="fr-FR" sz="1600" dirty="0">
              <a:latin typeface="Palatino Linotype" panose="020405020505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8976" y="692696"/>
            <a:ext cx="4040976" cy="1508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ALICE TPC Upgrade 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        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replace MWPC with GEM</a:t>
            </a:r>
          </a:p>
          <a:p>
            <a:endParaRPr lang="en-US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Continuous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TPC readout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at 50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kHz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Physics requirement: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IBF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&lt; 1%, energy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: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                                      </a:t>
            </a:r>
            <a:r>
              <a:rPr lang="en-US" sz="1400" dirty="0" smtClean="0">
                <a:solidFill>
                  <a:srgbClr val="663300"/>
                </a:solidFill>
                <a:latin typeface="Symbol" panose="05050102010706020507" pitchFamily="18" charset="2"/>
              </a:rPr>
              <a:t>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(E)E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&lt; 12%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achieved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976" y="1226949"/>
            <a:ext cx="4485520" cy="247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740255" y="642174"/>
            <a:ext cx="422423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TDR Baseline Solution: 4-GEM Stack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Also option under study: </a:t>
            </a:r>
            <a:r>
              <a:rPr lang="en-US" sz="14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+ 2 GEM</a:t>
            </a:r>
            <a:endParaRPr lang="fr-FR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738" y="3697812"/>
            <a:ext cx="4515758" cy="304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516216" y="4057908"/>
            <a:ext cx="174919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4 GEM Stack </a:t>
            </a:r>
          </a:p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engineering design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47353" y="1451865"/>
            <a:ext cx="259228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4 GEM Stack Configuration </a:t>
            </a:r>
          </a:p>
          <a:p>
            <a:pPr algn="ctr"/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(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to minimize IBF)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504" y="5733256"/>
            <a:ext cx="4248472" cy="1015663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Special ALICE TPC / RD51 workshop 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during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 RD51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Collab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.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Week in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J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une 2014:</a:t>
            </a:r>
          </a:p>
          <a:p>
            <a:r>
              <a:rPr lang="fr-FR" sz="1400" dirty="0" smtClean="0">
                <a:solidFill>
                  <a:srgbClr val="FF0000"/>
                </a:solidFill>
                <a:latin typeface="Palatino Linotype" panose="02040502050505030304" pitchFamily="18" charset="0"/>
                <a:hlinkClick r:id="rId5"/>
              </a:rPr>
              <a:t>http://indico.cern.ch/event/323839/other-view?view=standard</a:t>
            </a:r>
            <a:endParaRPr lang="fr-FR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3275856" y="2598018"/>
            <a:ext cx="1275120" cy="14070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196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496" y="918012"/>
            <a:ext cx="4968552" cy="3159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00" dirty="0">
              <a:solidFill>
                <a:schemeClr val="tx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34905" y="867210"/>
            <a:ext cx="3944087" cy="32098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388980" y="44624"/>
            <a:ext cx="6351372" cy="46139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2084326" y="131304"/>
            <a:ext cx="5137302" cy="2733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MPGD-based Readout for ILC TPC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67210"/>
            <a:ext cx="3809538" cy="1769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809" y="910052"/>
            <a:ext cx="92334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822" y="1633465"/>
            <a:ext cx="982169" cy="46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684373"/>
            <a:ext cx="1756135" cy="1320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7383462" y="3492318"/>
            <a:ext cx="1760538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5pPr>
            <a:lvl6pPr marL="2514600" indent="-228600" defTabSz="4572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6pPr>
            <a:lvl7pPr marL="2971800" indent="-228600" defTabSz="4572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7pPr>
            <a:lvl8pPr marL="3429000" indent="-228600" defTabSz="4572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8pPr>
            <a:lvl9pPr marL="3886200" indent="-228600" defTabSz="457200" fontAlgn="base" hangingPunct="0">
              <a:lnSpc>
                <a:spcPct val="97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 b="1">
                <a:solidFill>
                  <a:srgbClr val="000000"/>
                </a:solidFill>
                <a:latin typeface="Bitstream Vera Sans" pitchFamily="16" charset="0"/>
                <a:ea typeface="ＭＳ Ｐゴシック" charset="-128"/>
              </a:defRPr>
            </a:lvl9pPr>
          </a:lstStyle>
          <a:p>
            <a:r>
              <a:rPr lang="en-US" altLang="fr-FR" sz="1600" dirty="0">
                <a:solidFill>
                  <a:srgbClr val="FFFFFF"/>
                </a:solidFill>
                <a:latin typeface="Palatino Linotype" panose="02040502050505030304" pitchFamily="18" charset="0"/>
              </a:rPr>
              <a:t>Diameter 77cm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83342"/>
            <a:ext cx="1939005" cy="1321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262454" y="2420888"/>
            <a:ext cx="3774042" cy="27699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Large TPC Prototype with versatile endplate @ DESY</a:t>
            </a:r>
            <a:endParaRPr lang="fr-FR" sz="12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9552" y="548680"/>
            <a:ext cx="8424936" cy="33855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Efforts to </a:t>
            </a:r>
            <a:r>
              <a:rPr lang="en-US" sz="1600" u="sng" dirty="0">
                <a:solidFill>
                  <a:srgbClr val="FF0000"/>
                </a:solidFill>
                <a:latin typeface="Palatino Linotype" panose="02040502050505030304" pitchFamily="18" charset="0"/>
              </a:rPr>
              <a:t>improve the modules design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for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all </a:t>
            </a: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technologies.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Several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test beams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campaigns:</a:t>
            </a:r>
            <a:endParaRPr lang="en-US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2346607" cy="2003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5496" y="930206"/>
            <a:ext cx="52743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7 </a:t>
            </a: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modules with </a:t>
            </a:r>
            <a:r>
              <a:rPr lang="en-US" sz="1600" u="sng" dirty="0">
                <a:solidFill>
                  <a:srgbClr val="0000CC"/>
                </a:solidFill>
                <a:latin typeface="Palatino Linotype" panose="02040502050505030304" pitchFamily="18" charset="0"/>
              </a:rPr>
              <a:t>2-phase C02 </a:t>
            </a:r>
            <a:r>
              <a:rPr lang="en-US" sz="1600" u="sng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cooling</a:t>
            </a:r>
            <a:endParaRPr lang="en-US" sz="1600" u="sng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339752" y="1268760"/>
            <a:ext cx="258840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fr-FR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With </a:t>
            </a:r>
            <a:r>
              <a:rPr lang="en-US" altLang="fr-FR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beam and laser </a:t>
            </a:r>
            <a:r>
              <a:rPr lang="en-US" altLang="fr-FR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dots:</a:t>
            </a:r>
          </a:p>
          <a:p>
            <a:r>
              <a:rPr lang="en-US" alt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UV laser </a:t>
            </a:r>
            <a:r>
              <a:rPr lang="en-US" altLang="fr-FR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gererates</a:t>
            </a:r>
            <a:r>
              <a:rPr lang="en-US" alt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MIP tracks </a:t>
            </a:r>
          </a:p>
          <a:p>
            <a:r>
              <a:rPr lang="en-US" alt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&amp; illuminate calibration spots</a:t>
            </a:r>
            <a:endParaRPr lang="en-US" alt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8" name="Picture 2" descr="D:\Paul\ilc\2PCO2doc\EndpwCooling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927439"/>
            <a:ext cx="1436833" cy="107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60848"/>
            <a:ext cx="1297741" cy="193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459607" y="2185700"/>
            <a:ext cx="816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Palatino Linotype" panose="02040502050505030304" pitchFamily="18" charset="0"/>
              </a:rPr>
              <a:t>2P CO2</a:t>
            </a:r>
          </a:p>
          <a:p>
            <a:pPr algn="ctr"/>
            <a:r>
              <a:rPr lang="en-US" sz="1400" dirty="0" smtClean="0">
                <a:latin typeface="Palatino Linotype" panose="02040502050505030304" pitchFamily="18" charset="0"/>
              </a:rPr>
              <a:t>Cooling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2105980" y="1633465"/>
            <a:ext cx="233772" cy="118596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095346" y="2708920"/>
            <a:ext cx="180510" cy="221559"/>
          </a:xfrm>
          <a:prstGeom prst="straightConnector1">
            <a:avLst/>
          </a:prstGeom>
          <a:ln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5496" y="3906915"/>
            <a:ext cx="9001000" cy="30290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8" y="4602565"/>
            <a:ext cx="3275856" cy="228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2" r="16010"/>
          <a:stretch>
            <a:fillRect/>
          </a:stretch>
        </p:blipFill>
        <p:spPr bwMode="auto">
          <a:xfrm>
            <a:off x="3368242" y="4274082"/>
            <a:ext cx="2787934" cy="2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-2472" r="16010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562" y="4366845"/>
            <a:ext cx="2787934" cy="250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3635896" y="4050932"/>
            <a:ext cx="1725612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59112" rIns="90000" bIns="45000"/>
          <a:lstStyle>
            <a:lvl1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457200" algn="l"/>
                <a:tab pos="914400" algn="l"/>
                <a:tab pos="1371600" algn="l"/>
              </a:tabLst>
              <a:defRPr>
                <a:solidFill>
                  <a:srgbClr val="000000"/>
                </a:solidFill>
                <a:latin typeface="Arial" pitchFamily="34" charset="0"/>
                <a:ea typeface="Droid Sans Fallback" charset="0"/>
                <a:cs typeface="Droid Sans Fallback" charset="0"/>
              </a:defRPr>
            </a:lvl9pPr>
          </a:lstStyle>
          <a:p>
            <a:r>
              <a:rPr lang="en-US" altLang="fr-FR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MM (B=0): </a:t>
            </a:r>
            <a:r>
              <a:rPr lang="en-US" altLang="fr-FR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Before </a:t>
            </a:r>
            <a:r>
              <a:rPr lang="en-US" alt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correction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3752" y="4005064"/>
            <a:ext cx="3294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Goal for final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TPC can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be reached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GEM / MM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performance 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similar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09970" y="3955122"/>
            <a:ext cx="245451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MM (B=0):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After correction</a:t>
            </a:r>
          </a:p>
          <a:p>
            <a:pPr algn="ctr"/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(note – different scale)</a:t>
            </a:r>
            <a:endParaRPr lang="fr-FR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-36512" y="-27384"/>
            <a:ext cx="9180512" cy="503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11"/>
          <p:cNvSpPr>
            <a:spLocks noChangeArrowheads="1" noChangeShapeType="1" noTextEdit="1"/>
          </p:cNvSpPr>
          <p:nvPr/>
        </p:nvSpPr>
        <p:spPr bwMode="auto">
          <a:xfrm>
            <a:off x="2267744" y="61764"/>
            <a:ext cx="4464496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History of Gaseous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Detectors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Text Box 12"/>
          <p:cNvSpPr txBox="1">
            <a:spLocks noChangeArrowheads="1"/>
          </p:cNvSpPr>
          <p:nvPr/>
        </p:nvSpPr>
        <p:spPr bwMode="auto">
          <a:xfrm rot="16200000">
            <a:off x="7331869" y="4968082"/>
            <a:ext cx="31972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200" b="1" i="1" dirty="0">
                <a:solidFill>
                  <a:schemeClr val="bg1"/>
                </a:solidFill>
              </a:rPr>
              <a:t>M. Hoch, 2004  Wire Chamber Conference</a:t>
            </a:r>
          </a:p>
        </p:txBody>
      </p:sp>
    </p:spTree>
    <p:extLst>
      <p:ext uri="{BB962C8B-B14F-4D97-AF65-F5344CB8AC3E}">
        <p14:creationId xmlns:p14="http://schemas.microsoft.com/office/powerpoint/2010/main" val="51896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3679825"/>
            <a:ext cx="8856662" cy="28455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/>
          <p:cNvSpPr/>
          <p:nvPr/>
        </p:nvSpPr>
        <p:spPr>
          <a:xfrm>
            <a:off x="179389" y="980728"/>
            <a:ext cx="8856662" cy="2502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15"/>
          <p:cNvSpPr>
            <a:spLocks noChangeArrowheads="1"/>
          </p:cNvSpPr>
          <p:nvPr/>
        </p:nvSpPr>
        <p:spPr bwMode="auto">
          <a:xfrm>
            <a:off x="883990" y="76200"/>
            <a:ext cx="7432426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16"/>
          <p:cNvSpPr>
            <a:spLocks noChangeArrowheads="1" noChangeShapeType="1" noTextEdit="1"/>
          </p:cNvSpPr>
          <p:nvPr/>
        </p:nvSpPr>
        <p:spPr bwMode="auto">
          <a:xfrm>
            <a:off x="1115616" y="133350"/>
            <a:ext cx="7021909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MPGD-</a:t>
            </a:r>
            <a:r>
              <a:rPr lang="fr-FR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Based</a:t>
            </a:r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Gaseous</a:t>
            </a:r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Photomultipliers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(GPM)</a:t>
            </a:r>
          </a:p>
        </p:txBody>
      </p: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251520" y="1268760"/>
            <a:ext cx="3868367" cy="1815882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Multi-GEM Gaseous Photomultipliers:</a:t>
            </a:r>
          </a:p>
          <a:p>
            <a:pPr algn="ctr">
              <a:defRPr/>
            </a:pPr>
            <a:endParaRPr lang="en-US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Largely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reduced photon feedback</a:t>
            </a:r>
          </a:p>
          <a:p>
            <a:pPr>
              <a:defRPr/>
            </a:pPr>
            <a:r>
              <a:rPr lang="en-US" sz="16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    (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can operate in pure noble gas &amp; CF</a:t>
            </a:r>
            <a:r>
              <a:rPr lang="en-US" sz="16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Fast signals [ns] 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 good timing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sym typeface="Wingdings" pitchFamily="2" charset="2"/>
              </a:rPr>
              <a:t> Excellent localization response</a:t>
            </a:r>
          </a:p>
          <a:p>
            <a:pPr marL="285750" indent="-285750">
              <a:buFont typeface="Wingdings" panose="05000000000000000000" pitchFamily="2" charset="2"/>
              <a:buChar char="v"/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</a:rPr>
              <a:t> Able to operate at cryogenic T</a:t>
            </a:r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4252913" y="1610296"/>
            <a:ext cx="2330450" cy="1890713"/>
            <a:chOff x="432" y="1680"/>
            <a:chExt cx="1536" cy="1356"/>
          </a:xfrm>
        </p:grpSpPr>
        <p:pic>
          <p:nvPicPr>
            <p:cNvPr id="8" name="Picture 21" descr="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680"/>
              <a:ext cx="1536" cy="1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1200" y="1823"/>
              <a:ext cx="748" cy="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400" b="1">
                  <a:solidFill>
                    <a:srgbClr val="6633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CsI ~ 500 A</a:t>
              </a:r>
              <a:endParaRPr lang="en-US" sz="1400" b="1">
                <a:effectLst>
                  <a:outerShdw blurRad="38100" dist="38100" dir="2700000" algn="tl">
                    <a:srgbClr val="FFFFFF"/>
                  </a:outerShdw>
                </a:effectLst>
              </a:endParaRPr>
            </a:p>
          </p:txBody>
        </p:sp>
      </p:grpSp>
      <p:sp>
        <p:nvSpPr>
          <p:cNvPr id="10" name="Text Box 23"/>
          <p:cNvSpPr txBox="1">
            <a:spLocks noChangeArrowheads="1"/>
          </p:cNvSpPr>
          <p:nvPr/>
        </p:nvSpPr>
        <p:spPr bwMode="auto">
          <a:xfrm>
            <a:off x="4644008" y="1052736"/>
            <a:ext cx="16779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Semitransparent</a:t>
            </a:r>
          </a:p>
          <a:p>
            <a:pPr algn="ctr">
              <a:defRPr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Photocathode (PC)</a:t>
            </a:r>
          </a:p>
        </p:txBody>
      </p:sp>
      <p:pic>
        <p:nvPicPr>
          <p:cNvPr id="11" name="Picture 24" descr="timer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84" y="3904892"/>
            <a:ext cx="3814068" cy="2318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25"/>
          <p:cNvSpPr txBox="1">
            <a:spLocks noChangeArrowheads="1"/>
          </p:cNvSpPr>
          <p:nvPr/>
        </p:nvSpPr>
        <p:spPr bwMode="auto">
          <a:xfrm>
            <a:off x="742950" y="4090988"/>
            <a:ext cx="9683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CF</a:t>
            </a:r>
            <a:r>
              <a:rPr lang="en-US" sz="1600" b="1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4</a:t>
            </a:r>
          </a:p>
          <a:p>
            <a:pPr algn="ctr">
              <a:defRPr/>
            </a:pPr>
            <a:r>
              <a:rPr lang="en-US" sz="1600" b="1" baseline="-2500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</a:rPr>
              <a:t>770 torr</a:t>
            </a:r>
          </a:p>
        </p:txBody>
      </p:sp>
      <p:sp>
        <p:nvSpPr>
          <p:cNvPr id="13" name="Line 26"/>
          <p:cNvSpPr>
            <a:spLocks noChangeShapeType="1"/>
          </p:cNvSpPr>
          <p:nvPr/>
        </p:nvSpPr>
        <p:spPr bwMode="auto">
          <a:xfrm flipH="1">
            <a:off x="1747838" y="4800600"/>
            <a:ext cx="641350" cy="454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1980834" y="4191000"/>
            <a:ext cx="1027846" cy="584775"/>
          </a:xfrm>
          <a:prstGeom prst="rect">
            <a:avLst/>
          </a:prstGeom>
          <a:solidFill>
            <a:srgbClr val="FFFF99"/>
          </a:solidFill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3 GEM</a:t>
            </a:r>
          </a:p>
          <a:p>
            <a:pPr algn="ctr">
              <a:defRPr/>
            </a:pPr>
            <a:r>
              <a:rPr lang="en-US" sz="1600" dirty="0">
                <a:solidFill>
                  <a:srgbClr val="0000CC"/>
                </a:solidFill>
                <a:latin typeface="Symbol" panose="05050102010706020507" pitchFamily="18" charset="2"/>
              </a:rPr>
              <a:t>s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 = 1.6 ns</a:t>
            </a:r>
          </a:p>
        </p:txBody>
      </p:sp>
      <p:sp>
        <p:nvSpPr>
          <p:cNvPr id="15" name="Line 28"/>
          <p:cNvSpPr>
            <a:spLocks noChangeShapeType="1"/>
          </p:cNvSpPr>
          <p:nvPr/>
        </p:nvSpPr>
        <p:spPr bwMode="auto">
          <a:xfrm>
            <a:off x="1611313" y="5254625"/>
            <a:ext cx="341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" name="Text Box 29"/>
          <p:cNvSpPr txBox="1">
            <a:spLocks noChangeArrowheads="1"/>
          </p:cNvSpPr>
          <p:nvPr/>
        </p:nvSpPr>
        <p:spPr bwMode="auto">
          <a:xfrm>
            <a:off x="883990" y="3645024"/>
            <a:ext cx="304282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Single Photon Time Resolution:</a:t>
            </a:r>
          </a:p>
        </p:txBody>
      </p:sp>
      <p:pic>
        <p:nvPicPr>
          <p:cNvPr id="17" name="Picture 30" descr="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8" y="1577975"/>
            <a:ext cx="19335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6767513" y="1730375"/>
            <a:ext cx="1370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4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CsI ~2500 A</a:t>
            </a:r>
          </a:p>
        </p:txBody>
      </p:sp>
      <p:sp>
        <p:nvSpPr>
          <p:cNvPr id="19" name="Text Box 32"/>
          <p:cNvSpPr txBox="1">
            <a:spLocks noChangeArrowheads="1"/>
          </p:cNvSpPr>
          <p:nvPr/>
        </p:nvSpPr>
        <p:spPr bwMode="auto">
          <a:xfrm>
            <a:off x="6944181" y="1052736"/>
            <a:ext cx="16786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Reflective </a:t>
            </a:r>
          </a:p>
          <a:p>
            <a:pPr algn="ctr">
              <a:defRPr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Photocathode (PC)</a:t>
            </a:r>
          </a:p>
        </p:txBody>
      </p:sp>
      <p:pic>
        <p:nvPicPr>
          <p:cNvPr id="20" name="Picture 33" descr="spacer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4114800"/>
            <a:ext cx="4267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34"/>
          <p:cNvSpPr>
            <a:spLocks noChangeShapeType="1"/>
          </p:cNvSpPr>
          <p:nvPr/>
        </p:nvSpPr>
        <p:spPr bwMode="auto">
          <a:xfrm>
            <a:off x="6230938" y="4286250"/>
            <a:ext cx="4254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Text Box 35"/>
          <p:cNvSpPr txBox="1">
            <a:spLocks noChangeArrowheads="1"/>
          </p:cNvSpPr>
          <p:nvPr/>
        </p:nvSpPr>
        <p:spPr bwMode="auto">
          <a:xfrm>
            <a:off x="6046788" y="4006850"/>
            <a:ext cx="8778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1600" b="1" i="1">
                <a:solidFill>
                  <a:srgbClr val="FF0F18"/>
                </a:solidFill>
              </a:rPr>
              <a:t>200 µm</a:t>
            </a:r>
          </a:p>
        </p:txBody>
      </p:sp>
      <p:sp>
        <p:nvSpPr>
          <p:cNvPr id="23" name="Text Box 36"/>
          <p:cNvSpPr txBox="1">
            <a:spLocks noChangeArrowheads="1"/>
          </p:cNvSpPr>
          <p:nvPr/>
        </p:nvSpPr>
        <p:spPr bwMode="auto">
          <a:xfrm>
            <a:off x="7037388" y="5075238"/>
            <a:ext cx="18288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600" b="1" i="1" dirty="0">
                <a:solidFill>
                  <a:srgbClr val="663300"/>
                </a:solidFill>
              </a:rPr>
              <a:t>FWHM ~160 µm </a:t>
            </a:r>
          </a:p>
          <a:p>
            <a:pPr algn="ctr"/>
            <a:r>
              <a:rPr lang="en-US" sz="1600" b="1" i="1" dirty="0">
                <a:solidFill>
                  <a:srgbClr val="663300"/>
                </a:solidFill>
              </a:rPr>
              <a:t>Beam ~ 100 µm </a:t>
            </a:r>
          </a:p>
        </p:txBody>
      </p:sp>
      <p:sp>
        <p:nvSpPr>
          <p:cNvPr id="24" name="Text Box 37"/>
          <p:cNvSpPr txBox="1">
            <a:spLocks noChangeArrowheads="1"/>
          </p:cNvSpPr>
          <p:nvPr/>
        </p:nvSpPr>
        <p:spPr bwMode="auto">
          <a:xfrm>
            <a:off x="6907088" y="4293096"/>
            <a:ext cx="2057400" cy="581025"/>
          </a:xfrm>
          <a:prstGeom prst="rect">
            <a:avLst/>
          </a:prstGeom>
          <a:solidFill>
            <a:srgbClr val="FFFF99"/>
          </a:solidFill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Intrinsic accuracy </a:t>
            </a:r>
          </a:p>
          <a:p>
            <a:pPr algn="ctr" eaLnBrk="0" hangingPunct="0">
              <a:defRPr/>
            </a:pPr>
            <a:r>
              <a:rPr lang="en-US" sz="1600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i="1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600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 (RMS) ~ 55 µm </a:t>
            </a: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>
            <a:off x="5418511" y="3717032"/>
            <a:ext cx="318593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Single Photon Position Accuracy:</a:t>
            </a: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-76200" y="6553200"/>
            <a:ext cx="9296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E.Nappi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NIMA471 (2001) 18; T. </a:t>
            </a:r>
            <a:r>
              <a:rPr lang="en-US" sz="1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Meinschad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et al, NIM A535 (2004) 324; </a:t>
            </a:r>
            <a:r>
              <a:rPr lang="en-US" sz="14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D.Mormann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et al., NIMA504 (2003) 93</a:t>
            </a:r>
          </a:p>
        </p:txBody>
      </p:sp>
      <p:sp>
        <p:nvSpPr>
          <p:cNvPr id="27" name="Text Box 40"/>
          <p:cNvSpPr txBox="1">
            <a:spLocks noChangeArrowheads="1"/>
          </p:cNvSpPr>
          <p:nvPr/>
        </p:nvSpPr>
        <p:spPr bwMode="auto">
          <a:xfrm>
            <a:off x="611560" y="6165304"/>
            <a:ext cx="3244799" cy="338554"/>
          </a:xfrm>
          <a:prstGeom prst="rect">
            <a:avLst/>
          </a:prstGeom>
          <a:solidFill>
            <a:srgbClr val="FFFF99"/>
          </a:solidFill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~ 0.7 ns with MIPs</a:t>
            </a:r>
          </a:p>
        </p:txBody>
      </p:sp>
      <p:sp>
        <p:nvSpPr>
          <p:cNvPr id="28" name="Rectangle 41"/>
          <p:cNvSpPr>
            <a:spLocks noChangeArrowheads="1"/>
          </p:cNvSpPr>
          <p:nvPr/>
        </p:nvSpPr>
        <p:spPr bwMode="auto">
          <a:xfrm>
            <a:off x="34925" y="642174"/>
            <a:ext cx="9001125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GEM Gaseous Photomultipliers (</a:t>
            </a:r>
            <a:r>
              <a:rPr lang="en-US" sz="16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GEM+CsI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photocathode) to detect single photoelectrons </a:t>
            </a:r>
          </a:p>
        </p:txBody>
      </p:sp>
    </p:spTree>
    <p:extLst>
      <p:ext uri="{BB962C8B-B14F-4D97-AF65-F5344CB8AC3E}">
        <p14:creationId xmlns:p14="http://schemas.microsoft.com/office/powerpoint/2010/main" val="286386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23528" y="44624"/>
            <a:ext cx="8496944" cy="43204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683568" y="116632"/>
            <a:ext cx="7848872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COMPASS RICH: Long-Term Experience, Performance and Upgrades</a:t>
            </a:r>
            <a:endParaRPr lang="fr-FR" sz="2400" kern="10" baseline="3000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548680"/>
            <a:ext cx="4535996" cy="630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608004" y="548680"/>
            <a:ext cx="4535996" cy="6309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PMTs not adequate because of large angular acceptance  only small demagnification</a:t>
            </a:r>
          </a:p>
          <a:p>
            <a:pPr algn="ctr"/>
            <a:r>
              <a:rPr lang="en-US" dirty="0"/>
              <a:t>factor of optical system allowed (large distortions); 5 m2 of PMTs not affordable. </a:t>
            </a:r>
            <a:endParaRPr lang="fr-FR" dirty="0"/>
          </a:p>
        </p:txBody>
      </p:sp>
      <p:sp>
        <p:nvSpPr>
          <p:cNvPr id="6" name="TextBox 5"/>
          <p:cNvSpPr txBox="1"/>
          <p:nvPr/>
        </p:nvSpPr>
        <p:spPr>
          <a:xfrm>
            <a:off x="61113" y="548680"/>
            <a:ext cx="2423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COMPASS RICH I:</a:t>
            </a:r>
            <a:endParaRPr lang="fr-FR" u="sng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09247" y="539388"/>
            <a:ext cx="399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UPGRADE OF COMPASS RICH I:</a:t>
            </a:r>
            <a:endParaRPr lang="fr-FR" u="sng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7" y="1189097"/>
            <a:ext cx="2549635" cy="2455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Documents and Settings\Andrea Latina\Desktop\CLAM\Rich1Photos\Vert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49128" y="1149473"/>
            <a:ext cx="1950864" cy="24955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-36512" y="836712"/>
            <a:ext cx="46217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1999-2000: 8 MWPC with </a:t>
            </a:r>
            <a:r>
              <a:rPr lang="en-US" sz="16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CsI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(RD26 @ CERN)</a:t>
            </a:r>
            <a:endParaRPr lang="fr-FR" sz="16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6512" y="3645024"/>
            <a:ext cx="47160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Palatino Linotype" panose="02040502050505030304" pitchFamily="18" charset="0"/>
              </a:rPr>
              <a:t>After a </a:t>
            </a:r>
            <a:r>
              <a:rPr lang="en-US" sz="1400" dirty="0" smtClean="0">
                <a:latin typeface="Palatino Linotype" panose="02040502050505030304" pitchFamily="18" charset="0"/>
              </a:rPr>
              <a:t>long-term </a:t>
            </a:r>
            <a:r>
              <a:rPr lang="en-US" sz="1400" dirty="0">
                <a:latin typeface="Palatino Linotype" panose="02040502050505030304" pitchFamily="18" charset="0"/>
              </a:rPr>
              <a:t>fight for increasing </a:t>
            </a:r>
            <a:r>
              <a:rPr lang="en-US" sz="1400" dirty="0" smtClean="0">
                <a:latin typeface="Palatino Linotype" panose="02040502050505030304" pitchFamily="18" charset="0"/>
              </a:rPr>
              <a:t>electrical stability </a:t>
            </a:r>
          </a:p>
          <a:p>
            <a:r>
              <a:rPr lang="en-US" sz="1400" dirty="0" smtClean="0">
                <a:latin typeface="Palatino Linotype" panose="02040502050505030304" pitchFamily="18" charset="0"/>
              </a:rPr>
              <a:t>at high </a:t>
            </a:r>
            <a:r>
              <a:rPr lang="en-US" sz="1400" dirty="0">
                <a:latin typeface="Palatino Linotype" panose="02040502050505030304" pitchFamily="18" charset="0"/>
              </a:rPr>
              <a:t>rates: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robust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operation is not possible at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gain~10</a:t>
            </a:r>
            <a:r>
              <a:rPr lang="en-US" sz="1400" baseline="30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5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latin typeface="Palatino Linotype" panose="02040502050505030304" pitchFamily="18" charset="0"/>
              </a:rPr>
              <a:t>because of photon feedback, space charge &amp;</a:t>
            </a:r>
            <a:r>
              <a:rPr lang="en-US" sz="1400" dirty="0" smtClean="0">
                <a:latin typeface="Palatino Linotype" panose="02040502050505030304" pitchFamily="18" charset="0"/>
              </a:rPr>
              <a:t> sparks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09247" y="902056"/>
            <a:ext cx="4475905" cy="2946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lvl="0" indent="-285750" eaLnBrk="0" fontAlgn="base" hangingPunct="0">
              <a:lnSpc>
                <a:spcPct val="80000"/>
              </a:lnSpc>
              <a:spcBef>
                <a:spcPct val="3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Ø"/>
              <a:defRPr/>
            </a:pPr>
            <a:r>
              <a:rPr lang="en-US" sz="1600" kern="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MPGD-Photon </a:t>
            </a:r>
            <a:r>
              <a:rPr lang="en-US" sz="1600" kern="0" dirty="0">
                <a:solidFill>
                  <a:srgbClr val="0000CC"/>
                </a:solidFill>
                <a:latin typeface="Palatino Linotype" panose="02040502050505030304" pitchFamily="18" charset="0"/>
              </a:rPr>
              <a:t>Detectors are the best option</a:t>
            </a:r>
            <a:endParaRPr lang="en-US" sz="1600" kern="0" dirty="0">
              <a:solidFill>
                <a:srgbClr val="0000CC"/>
              </a:solidFill>
              <a:latin typeface="Palatino Linotype" panose="02040502050505030304" pitchFamily="18" charset="0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07703" y="4419109"/>
            <a:ext cx="27897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beam off:  </a:t>
            </a:r>
            <a:r>
              <a:rPr lang="en-US" sz="1400" dirty="0" smtClean="0">
                <a:latin typeface="Palatino Linotype" panose="02040502050505030304" pitchFamily="18" charset="0"/>
              </a:rPr>
              <a:t>stable</a:t>
            </a:r>
          </a:p>
          <a:p>
            <a:r>
              <a:rPr lang="en-US" sz="1400" dirty="0" smtClean="0">
                <a:latin typeface="Palatino Linotype" panose="02040502050505030304" pitchFamily="18" charset="0"/>
              </a:rPr>
              <a:t>operation </a:t>
            </a:r>
            <a:r>
              <a:rPr lang="en-US" sz="1400" dirty="0">
                <a:latin typeface="Palatino Linotype" panose="02040502050505030304" pitchFamily="18" charset="0"/>
              </a:rPr>
              <a:t>up to &gt; 2300 V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beam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on: </a:t>
            </a:r>
            <a:r>
              <a:rPr lang="en-US" sz="1400" dirty="0" smtClean="0">
                <a:latin typeface="Palatino Linotype" panose="02040502050505030304" pitchFamily="18" charset="0"/>
              </a:rPr>
              <a:t>stable operation</a:t>
            </a:r>
          </a:p>
          <a:p>
            <a:r>
              <a:rPr lang="en-US" sz="1400" dirty="0">
                <a:latin typeface="Palatino Linotype" panose="02040502050505030304" pitchFamily="18" charset="0"/>
              </a:rPr>
              <a:t>p</a:t>
            </a:r>
            <a:r>
              <a:rPr lang="en-US" sz="1400" dirty="0" smtClean="0">
                <a:latin typeface="Palatino Linotype" panose="02040502050505030304" pitchFamily="18" charset="0"/>
              </a:rPr>
              <a:t>ossible only </a:t>
            </a:r>
            <a:r>
              <a:rPr lang="en-US" sz="1400" dirty="0">
                <a:latin typeface="Palatino Linotype" panose="02040502050505030304" pitchFamily="18" charset="0"/>
              </a:rPr>
              <a:t>up to ~2000 </a:t>
            </a:r>
            <a:r>
              <a:rPr lang="en-US" sz="1400" dirty="0" smtClean="0">
                <a:latin typeface="Palatino Linotype" panose="02040502050505030304" pitchFamily="18" charset="0"/>
              </a:rPr>
              <a:t>V</a:t>
            </a:r>
            <a:endParaRPr lang="en-US" sz="1400" dirty="0">
              <a:latin typeface="Palatino Linotype" panose="02040502050505030304" pitchFamily="18" charset="0"/>
            </a:endParaRPr>
          </a:p>
          <a:p>
            <a:endParaRPr lang="en-US" sz="14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2006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: </a:t>
            </a:r>
            <a:r>
              <a:rPr lang="en-US" sz="1400" dirty="0">
                <a:latin typeface="Palatino Linotype" panose="02040502050505030304" pitchFamily="18" charset="0"/>
              </a:rPr>
              <a:t>4 </a:t>
            </a:r>
            <a:r>
              <a:rPr lang="en-US" sz="1400" dirty="0" smtClean="0">
                <a:latin typeface="Palatino Linotype" panose="02040502050505030304" pitchFamily="18" charset="0"/>
              </a:rPr>
              <a:t>central </a:t>
            </a:r>
            <a:r>
              <a:rPr lang="en-US" sz="1400" dirty="0" err="1" smtClean="0">
                <a:latin typeface="Palatino Linotype" panose="02040502050505030304" pitchFamily="18" charset="0"/>
              </a:rPr>
              <a:t>CsI+cathodes</a:t>
            </a:r>
            <a:r>
              <a:rPr lang="en-US" sz="1400" dirty="0" smtClean="0">
                <a:latin typeface="Palatino Linotype" panose="02040502050505030304" pitchFamily="18" charset="0"/>
              </a:rPr>
              <a:t>:</a:t>
            </a:r>
          </a:p>
          <a:p>
            <a:r>
              <a:rPr lang="en-US" sz="1400" dirty="0" smtClean="0">
                <a:latin typeface="Palatino Linotype" panose="02040502050505030304" pitchFamily="18" charset="0"/>
              </a:rPr>
              <a:t>remove </a:t>
            </a:r>
            <a:r>
              <a:rPr lang="en-US" sz="1400" dirty="0">
                <a:latin typeface="Palatino Linotype" panose="02040502050505030304" pitchFamily="18" charset="0"/>
              </a:rPr>
              <a:t>and </a:t>
            </a:r>
            <a:r>
              <a:rPr lang="en-US" sz="1400" dirty="0" smtClean="0">
                <a:latin typeface="Palatino Linotype" panose="02040502050505030304" pitchFamily="18" charset="0"/>
              </a:rPr>
              <a:t>insert frames with</a:t>
            </a:r>
          </a:p>
          <a:p>
            <a:r>
              <a:rPr lang="en-US" sz="1400" dirty="0" smtClean="0">
                <a:latin typeface="Palatino Linotype" panose="02040502050505030304" pitchFamily="18" charset="0"/>
              </a:rPr>
              <a:t>MAPMTs and </a:t>
            </a:r>
            <a:r>
              <a:rPr lang="en-US" sz="1400" dirty="0" err="1" smtClean="0">
                <a:latin typeface="Palatino Linotype" panose="02040502050505030304" pitchFamily="18" charset="0"/>
              </a:rPr>
              <a:t>lense</a:t>
            </a:r>
            <a:r>
              <a:rPr lang="en-US" sz="1400" dirty="0" smtClean="0">
                <a:latin typeface="Palatino Linotype" panose="02040502050505030304" pitchFamily="18" charset="0"/>
              </a:rPr>
              <a:t> telescopes</a:t>
            </a:r>
            <a:endParaRPr lang="en-US" sz="1400" dirty="0">
              <a:latin typeface="Palatino Linotype" panose="02040502050505030304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379650"/>
            <a:ext cx="1872208" cy="185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5496" y="6230369"/>
            <a:ext cx="184731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6269" y="6290156"/>
            <a:ext cx="4229707" cy="523220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PMTs not adequate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only small demagnification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factor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allowed;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5 m</a:t>
            </a:r>
            <a:r>
              <a:rPr lang="en-US" sz="1400" baseline="30000" dirty="0">
                <a:solidFill>
                  <a:srgbClr val="FF00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 of PMTs not affordable. </a:t>
            </a:r>
            <a:endParaRPr lang="fr-FR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79504" y="1196752"/>
            <a:ext cx="441178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Palatino Linotype" panose="02040502050505030304" pitchFamily="18" charset="0"/>
                <a:sym typeface="Wingdings" panose="05000000000000000000" pitchFamily="2" charset="2"/>
              </a:rPr>
              <a:t>  </a:t>
            </a:r>
            <a:r>
              <a:rPr lang="en-US" sz="16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+THGEM</a:t>
            </a:r>
            <a:r>
              <a:rPr lang="en-US" sz="1400" dirty="0" smtClean="0">
                <a:latin typeface="Palatino Linotype" panose="02040502050505030304" pitchFamily="18" charset="0"/>
              </a:rPr>
              <a:t>, the hybrid architecture</a:t>
            </a:r>
          </a:p>
          <a:p>
            <a:r>
              <a:rPr lang="en-US" sz="1400" dirty="0" smtClean="0">
                <a:latin typeface="Palatino Linotype" panose="02040502050505030304" pitchFamily="18" charset="0"/>
              </a:rPr>
              <a:t>structure, is one of the most  advanced scheme:</a:t>
            </a:r>
            <a:endParaRPr lang="en-GB" sz="1400" dirty="0">
              <a:latin typeface="Palatino Linotype" panose="02040502050505030304" pitchFamily="18" charset="0"/>
            </a:endParaRPr>
          </a:p>
        </p:txBody>
      </p:sp>
      <p:pic>
        <p:nvPicPr>
          <p:cNvPr id="18" name="Picture 2" descr="C:\Users\Public\Pictures\Imported on 25-06-2012\Camera roll\WP_0002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8"/>
          <a:stretch>
            <a:fillRect/>
          </a:stretch>
        </p:blipFill>
        <p:spPr bwMode="auto">
          <a:xfrm>
            <a:off x="5126221" y="1772816"/>
            <a:ext cx="3262203" cy="2175694"/>
          </a:xfrm>
          <a:prstGeom prst="rect">
            <a:avLst/>
          </a:prstGeom>
          <a:noFill/>
          <a:ln>
            <a:solidFill>
              <a:srgbClr val="0000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1368"/>
            <a:ext cx="3600400" cy="1907912"/>
          </a:xfrm>
          <a:prstGeom prst="rect">
            <a:avLst/>
          </a:prstGeom>
          <a:noFill/>
          <a:ln>
            <a:noFill/>
          </a:ln>
          <a:effectLst/>
          <a:extLst/>
        </p:spPr>
      </p:pic>
      <p:sp>
        <p:nvSpPr>
          <p:cNvPr id="20" name="TextBox 19"/>
          <p:cNvSpPr txBox="1"/>
          <p:nvPr/>
        </p:nvSpPr>
        <p:spPr>
          <a:xfrm>
            <a:off x="4697469" y="6290156"/>
            <a:ext cx="4464684" cy="523220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Higher performance reached with the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MM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+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THGEM 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architecture (than multiple-THGEM structures)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25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23528" y="76200"/>
            <a:ext cx="864096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7175" y="873993"/>
            <a:ext cx="1741488" cy="1444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1625" y="4887540"/>
            <a:ext cx="1493838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8675" y="4846265"/>
            <a:ext cx="1876425" cy="137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894557"/>
            <a:ext cx="1749425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838327"/>
            <a:ext cx="1185863" cy="139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55800" y="2900907"/>
            <a:ext cx="213042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25" y="2808832"/>
            <a:ext cx="1038225" cy="142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75475" y="4854202"/>
            <a:ext cx="2168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03613" y="877887"/>
            <a:ext cx="1690687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244975" y="2799307"/>
            <a:ext cx="1785938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151688" y="877887"/>
            <a:ext cx="1992312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877887"/>
            <a:ext cx="1595438" cy="149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24"/>
          <p:cNvSpPr>
            <a:spLocks noChangeArrowheads="1"/>
          </p:cNvSpPr>
          <p:nvPr/>
        </p:nvSpPr>
        <p:spPr bwMode="auto">
          <a:xfrm>
            <a:off x="33164" y="2390055"/>
            <a:ext cx="331470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A.Buzulutskov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IEEE TNS 50 (2003) 2491;</a:t>
            </a:r>
          </a:p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A.Bondar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NIMA 524 (2004) 130</a:t>
            </a:r>
          </a:p>
        </p:txBody>
      </p:sp>
      <p:sp>
        <p:nvSpPr>
          <p:cNvPr id="16" name="Rectangle 25"/>
          <p:cNvSpPr>
            <a:spLocks noChangeArrowheads="1"/>
          </p:cNvSpPr>
          <p:nvPr/>
        </p:nvSpPr>
        <p:spPr bwMode="auto">
          <a:xfrm>
            <a:off x="5457825" y="2318047"/>
            <a:ext cx="162560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A.Bondar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NIMA 556 (2006) 273</a:t>
            </a:r>
          </a:p>
        </p:txBody>
      </p:sp>
      <p:sp>
        <p:nvSpPr>
          <p:cNvPr id="17" name="Rectangle 26"/>
          <p:cNvSpPr>
            <a:spLocks noChangeArrowheads="1"/>
          </p:cNvSpPr>
          <p:nvPr/>
        </p:nvSpPr>
        <p:spPr bwMode="auto">
          <a:xfrm>
            <a:off x="7283450" y="2246039"/>
            <a:ext cx="186055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A.Rubbia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J. Phys. Conf. Ser. 39 (2006) 129</a:t>
            </a:r>
          </a:p>
        </p:txBody>
      </p:sp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0" y="4276625"/>
            <a:ext cx="187325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A.Buzulutskov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</a:t>
            </a:r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A.Bondar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JINST 1 (2006) P08006</a:t>
            </a:r>
          </a:p>
        </p:txBody>
      </p:sp>
      <p:sp>
        <p:nvSpPr>
          <p:cNvPr id="19" name="Rectangle 28"/>
          <p:cNvSpPr>
            <a:spLocks noChangeArrowheads="1"/>
          </p:cNvSpPr>
          <p:nvPr/>
        </p:nvSpPr>
        <p:spPr bwMode="auto">
          <a:xfrm>
            <a:off x="1939925" y="4161531"/>
            <a:ext cx="214630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Y.L.Ju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Cryogenics 47 (2007) 81</a:t>
            </a:r>
          </a:p>
        </p:txBody>
      </p:sp>
      <p:sp>
        <p:nvSpPr>
          <p:cNvPr id="20" name="Rectangle 29"/>
          <p:cNvSpPr>
            <a:spLocks noChangeArrowheads="1"/>
          </p:cNvSpPr>
          <p:nvPr/>
        </p:nvSpPr>
        <p:spPr bwMode="auto">
          <a:xfrm>
            <a:off x="4781550" y="5584541"/>
            <a:ext cx="2886794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 </a:t>
            </a:r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Bondar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JINST 5 (2010) P08002</a:t>
            </a:r>
          </a:p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A.Buzulutskov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EPL 94 (2011) 52001</a:t>
            </a:r>
          </a:p>
        </p:txBody>
      </p:sp>
      <p:sp>
        <p:nvSpPr>
          <p:cNvPr id="21" name="Rectangle 30"/>
          <p:cNvSpPr>
            <a:spLocks noChangeArrowheads="1"/>
          </p:cNvSpPr>
          <p:nvPr/>
        </p:nvSpPr>
        <p:spPr bwMode="auto">
          <a:xfrm>
            <a:off x="3467100" y="2030015"/>
            <a:ext cx="180340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L.Periale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IEEE TNS 52 (2005) 927</a:t>
            </a:r>
          </a:p>
        </p:txBody>
      </p:sp>
      <p:sp>
        <p:nvSpPr>
          <p:cNvPr id="22" name="Rectangle 31"/>
          <p:cNvSpPr>
            <a:spLocks noChangeArrowheads="1"/>
          </p:cNvSpPr>
          <p:nvPr/>
        </p:nvSpPr>
        <p:spPr bwMode="auto">
          <a:xfrm>
            <a:off x="4149725" y="4203600"/>
            <a:ext cx="1784350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M.Gai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</a:t>
            </a:r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Eprint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arxiv:0706.1106 (2007)</a:t>
            </a: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0" y="6207695"/>
            <a:ext cx="1619672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D.Akimov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JINST 4 (2009) P06010</a:t>
            </a:r>
          </a:p>
        </p:txBody>
      </p:sp>
      <p:sp>
        <p:nvSpPr>
          <p:cNvPr id="24" name="Rectangle 33"/>
          <p:cNvSpPr>
            <a:spLocks noChangeArrowheads="1"/>
          </p:cNvSpPr>
          <p:nvPr/>
        </p:nvSpPr>
        <p:spPr bwMode="auto">
          <a:xfrm>
            <a:off x="6054725" y="4117617"/>
            <a:ext cx="1181571" cy="646331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A.Bondar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JINST 3 (2008) P07001</a:t>
            </a:r>
          </a:p>
        </p:txBody>
      </p:sp>
      <p:sp>
        <p:nvSpPr>
          <p:cNvPr id="25" name="Rectangle 34"/>
          <p:cNvSpPr>
            <a:spLocks noChangeArrowheads="1"/>
          </p:cNvSpPr>
          <p:nvPr/>
        </p:nvSpPr>
        <p:spPr bwMode="auto">
          <a:xfrm>
            <a:off x="7272808" y="3595612"/>
            <a:ext cx="1835696" cy="1200329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P.K.Lightfoot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JINST 4 (2009) P04002</a:t>
            </a:r>
          </a:p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N.McConkey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 et al, IPRD 2010, Siena, Italy; </a:t>
            </a:r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Nucl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. Phys. B Proc. Suppl. 215 (2011) 255</a:t>
            </a:r>
          </a:p>
        </p:txBody>
      </p:sp>
      <p:sp>
        <p:nvSpPr>
          <p:cNvPr id="26" name="Rectangle 35"/>
          <p:cNvSpPr>
            <a:spLocks noChangeArrowheads="1"/>
          </p:cNvSpPr>
          <p:nvPr/>
        </p:nvSpPr>
        <p:spPr bwMode="auto">
          <a:xfrm>
            <a:off x="3201417" y="6248434"/>
            <a:ext cx="2234679" cy="276999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2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D.Akimov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, NIMA 628 (2011) 50</a:t>
            </a:r>
          </a:p>
        </p:txBody>
      </p:sp>
      <p:sp>
        <p:nvSpPr>
          <p:cNvPr id="27" name="Rectangle 36"/>
          <p:cNvSpPr>
            <a:spLocks noChangeArrowheads="1"/>
          </p:cNvSpPr>
          <p:nvPr/>
        </p:nvSpPr>
        <p:spPr bwMode="auto">
          <a:xfrm>
            <a:off x="6660232" y="6134471"/>
            <a:ext cx="2520280" cy="276999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S. Duval et al, JINST 6 (</a:t>
            </a:r>
            <a:r>
              <a:rPr lang="en-US" sz="1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2011) P04007</a:t>
            </a:r>
            <a:endParaRPr lang="en-US" sz="1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Symbol" pitchFamily="18" charset="2"/>
            </a:endParaRPr>
          </a:p>
        </p:txBody>
      </p:sp>
      <p:pic>
        <p:nvPicPr>
          <p:cNvPr id="28" name="Picture 37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62113" y="877887"/>
            <a:ext cx="1725612" cy="148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3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266825" y="4854202"/>
            <a:ext cx="199866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Rectangle 39"/>
          <p:cNvSpPr>
            <a:spLocks noChangeArrowheads="1"/>
          </p:cNvSpPr>
          <p:nvPr/>
        </p:nvSpPr>
        <p:spPr bwMode="auto">
          <a:xfrm>
            <a:off x="1676673" y="6177631"/>
            <a:ext cx="1527175" cy="461665"/>
          </a:xfrm>
          <a:prstGeom prst="rect">
            <a:avLst/>
          </a:prstGeom>
          <a:solidFill>
            <a:srgbClr val="FFFFCD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/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 pitchFamily="18" charset="2"/>
              </a:rPr>
              <a:t>S. Duval et al, JINST 4 (2009) P12008</a:t>
            </a:r>
          </a:p>
        </p:txBody>
      </p:sp>
      <p:pic>
        <p:nvPicPr>
          <p:cNvPr id="31" name="Picture 4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19950" y="2750095"/>
            <a:ext cx="1924050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WordArt 4"/>
          <p:cNvSpPr>
            <a:spLocks noChangeArrowheads="1" noChangeShapeType="1" noTextEdit="1"/>
          </p:cNvSpPr>
          <p:nvPr/>
        </p:nvSpPr>
        <p:spPr bwMode="auto">
          <a:xfrm>
            <a:off x="539552" y="188640"/>
            <a:ext cx="813690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MPGD-Based Cryogenic Avalanche Detectors: Concept Gallery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7434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77072"/>
            <a:ext cx="4602116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95536" y="44624"/>
            <a:ext cx="8352928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611560" y="116632"/>
            <a:ext cx="7920880" cy="4046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Advancing Concepts: Double Phase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Ar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 LEM/TPC for Neutrino Physics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41" y="642284"/>
            <a:ext cx="8442523" cy="1130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1844824"/>
            <a:ext cx="4248471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132856"/>
            <a:ext cx="3528392" cy="4571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364088" y="1772816"/>
            <a:ext cx="3047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Double-phase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Ar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LEM TPC 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573016"/>
            <a:ext cx="1911161" cy="147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012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692696"/>
            <a:ext cx="8856984" cy="861694"/>
          </a:xfrm>
          <a:prstGeom prst="rect">
            <a:avLst/>
          </a:prstGeom>
          <a:solidFill>
            <a:srgbClr val="FFFFCC"/>
          </a:solidFill>
        </p:spPr>
        <p:txBody>
          <a:bodyPr wrap="square" lIns="91352" tIns="45680" rIns="91352" bIns="45680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Focus on </a:t>
            </a: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providing techniques for </a:t>
            </a: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calculating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electron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transport in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small-scale structures</a:t>
            </a:r>
            <a:endParaRPr lang="en-GB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The </a:t>
            </a: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main difference with traditional </a:t>
            </a:r>
            <a:r>
              <a:rPr lang="en-GB" sz="1600" dirty="0" smtClean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gas-based detectors </a:t>
            </a:r>
            <a:r>
              <a:rPr lang="en-GB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is that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the electrode scale </a:t>
            </a:r>
          </a:p>
          <a:p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     (~ 10 </a:t>
            </a:r>
            <a:r>
              <a:rPr lang="en-GB" sz="1600" dirty="0" smtClean="0">
                <a:solidFill>
                  <a:srgbClr val="FF0000"/>
                </a:solidFill>
                <a:latin typeface="Symbol" panose="05050102010706020507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m) is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comparable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to the </a:t>
            </a:r>
            <a:r>
              <a:rPr lang="en-GB" sz="1600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collision mean free </a:t>
            </a:r>
            <a:r>
              <a:rPr lang="en-GB" sz="1600" dirty="0" smtClean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path</a:t>
            </a:r>
            <a:endParaRPr lang="en-GB" sz="1600" dirty="0">
              <a:solidFill>
                <a:srgbClr val="FF00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4016" y="1628800"/>
            <a:ext cx="8820472" cy="52014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Development and Maintenance of Garfield++:</a:t>
            </a:r>
            <a:r>
              <a:rPr lang="en-US" dirty="0" smtClean="0">
                <a:latin typeface="Palatino Linotype" panose="02040502050505030304" pitchFamily="18" charset="0"/>
              </a:rPr>
              <a:t/>
            </a:r>
            <a:br>
              <a:rPr lang="en-US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Garfield++ is a collection of classes for the detailed simulation of  small-scale detectors. </a:t>
            </a:r>
          </a:p>
          <a:p>
            <a:endParaRPr lang="en-US" sz="1400" dirty="0" smtClean="0">
              <a:latin typeface="Palatino Linotype" panose="02040502050505030304" pitchFamily="18" charset="0"/>
            </a:endParaRPr>
          </a:p>
          <a:p>
            <a:r>
              <a:rPr lang="en-US" sz="1400" dirty="0" smtClean="0">
                <a:latin typeface="Palatino Linotype" panose="02040502050505030304" pitchFamily="18" charset="0"/>
              </a:rPr>
              <a:t>Garfield++ contains:</a:t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electron and photon transport using cross sections provided by </a:t>
            </a:r>
            <a:r>
              <a:rPr lang="en-US" sz="1400" dirty="0" err="1" smtClean="0">
                <a:latin typeface="Palatino Linotype" panose="02040502050505030304" pitchFamily="18" charset="0"/>
              </a:rPr>
              <a:t>Magboltz</a:t>
            </a:r>
            <a:r>
              <a:rPr lang="en-US" sz="1400" dirty="0" smtClean="0">
                <a:latin typeface="Palatino Linotype" panose="02040502050505030304" pitchFamily="18" charset="0"/>
              </a:rPr>
              <a:t/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</a:t>
            </a:r>
            <a:r>
              <a:rPr lang="en-US" sz="1400" dirty="0" err="1" smtClean="0">
                <a:latin typeface="Palatino Linotype" panose="02040502050505030304" pitchFamily="18" charset="0"/>
              </a:rPr>
              <a:t>ionisation</a:t>
            </a:r>
            <a:r>
              <a:rPr lang="en-US" sz="1400" dirty="0" smtClean="0">
                <a:latin typeface="Palatino Linotype" panose="02040502050505030304" pitchFamily="18" charset="0"/>
              </a:rPr>
              <a:t> processes in gases, provided by Heed and MIP</a:t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</a:t>
            </a:r>
            <a:r>
              <a:rPr lang="en-US" sz="1400" dirty="0" err="1" smtClean="0">
                <a:latin typeface="Palatino Linotype" panose="02040502050505030304" pitchFamily="18" charset="0"/>
              </a:rPr>
              <a:t>ionisation</a:t>
            </a:r>
            <a:r>
              <a:rPr lang="en-US" sz="1400" dirty="0" smtClean="0">
                <a:latin typeface="Palatino Linotype" panose="02040502050505030304" pitchFamily="18" charset="0"/>
              </a:rPr>
              <a:t> and electron transport in semi-conductors</a:t>
            </a:r>
            <a:br>
              <a:rPr lang="en-US" sz="1400" dirty="0" smtClean="0">
                <a:latin typeface="Palatino Linotype" panose="02040502050505030304" pitchFamily="18" charset="0"/>
              </a:rPr>
            </a:br>
            <a:r>
              <a:rPr lang="en-US" sz="1400" dirty="0" smtClean="0">
                <a:latin typeface="Palatino Linotype" panose="02040502050505030304" pitchFamily="18" charset="0"/>
              </a:rPr>
              <a:t>- field calculations from finite elements, boundary elements, analytic methods</a:t>
            </a:r>
            <a:r>
              <a:rPr lang="en-US" sz="1400" dirty="0">
                <a:latin typeface="Palatino Linotype" panose="02040502050505030304" pitchFamily="18" charset="0"/>
              </a:rPr>
              <a:t/>
            </a:r>
            <a:br>
              <a:rPr lang="en-US" sz="1400" dirty="0">
                <a:latin typeface="Palatino Linotype" panose="02040502050505030304" pitchFamily="18" charset="0"/>
              </a:rPr>
            </a:br>
            <a:r>
              <a:rPr lang="en-US" sz="1600" dirty="0" smtClean="0">
                <a:latin typeface="Palatino Linotype" panose="02040502050505030304" pitchFamily="18" charset="0"/>
              </a:rPr>
              <a:t/>
            </a:r>
            <a:br>
              <a:rPr lang="en-US" sz="1600" dirty="0" smtClean="0">
                <a:latin typeface="Palatino Linotype" panose="02040502050505030304" pitchFamily="18" charset="0"/>
              </a:rPr>
            </a:b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Simulation 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Improvements:</a:t>
            </a:r>
          </a:p>
          <a:p>
            <a:r>
              <a:rPr lang="en-US" sz="1600" b="1" dirty="0" smtClean="0">
                <a:solidFill>
                  <a:schemeClr val="tx2"/>
                </a:solidFill>
              </a:rPr>
              <a:t>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Transport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ion mobility and diffusion, measurement and modelling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-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Magboltz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cross sections (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Ar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Xe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He, Ne; GeH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SiH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C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H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2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</a:t>
            </a:r>
            <a:r>
              <a:rPr lang="en-US" sz="1400" baseline="-25000" dirty="0">
                <a:solidFill>
                  <a:srgbClr val="663300"/>
                </a:solidFill>
                <a:latin typeface="Palatino Linotype" panose="02040502050505030304" pitchFamily="18" charset="0"/>
              </a:rPr>
              <a:t>4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) are frequently </a:t>
            </a:r>
          </a:p>
          <a:p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 updated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 collaboration with LXCAT  (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  <a:hlinkClick r:id="rId2"/>
              </a:rPr>
              <a:t>http://www.lxcat.laplace.univ-tlse.fr</a:t>
            </a:r>
            <a:r>
              <a:rPr lang="fr-FR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)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e-ion recombination process in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Xe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thermal motion</a:t>
            </a:r>
          </a:p>
          <a:p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6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Photons</a:t>
            </a:r>
            <a:r>
              <a:rPr lang="en-US" sz="16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update in UV emission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inclusion of IR production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photon trapping and resulting excitation transport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photon absorption in the gas (gas feedback)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photon absorption in and electron emission from walls (feedback)</a:t>
            </a:r>
          </a:p>
          <a:p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- photo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cathodes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1705" y="4340178"/>
            <a:ext cx="886599" cy="54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187624" y="44624"/>
            <a:ext cx="6696744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1547665" y="116632"/>
            <a:ext cx="6116794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Development of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MPGD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Simulation Tools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5258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620688"/>
            <a:ext cx="8856984" cy="3335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1187624" y="44624"/>
            <a:ext cx="6696744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5"/>
          <p:cNvSpPr>
            <a:spLocks noChangeArrowheads="1" noChangeShapeType="1" noTextEdit="1"/>
          </p:cNvSpPr>
          <p:nvPr/>
        </p:nvSpPr>
        <p:spPr bwMode="auto">
          <a:xfrm>
            <a:off x="1547665" y="116632"/>
            <a:ext cx="6116794" cy="36021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Development of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MPGD 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Simulation Tools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620688"/>
            <a:ext cx="7560840" cy="123110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Applications: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GEM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  <a:r>
              <a:rPr lang="en-US" sz="1400" dirty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multiplication process and polyimide properties; charging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up effects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MicroMegas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:</a:t>
            </a:r>
            <a:r>
              <a:rPr lang="en-US" sz="1400" dirty="0">
                <a:solidFill>
                  <a:schemeClr val="tx2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timing and effects of resistive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layers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TPC GEM: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ion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backflow</a:t>
            </a:r>
          </a:p>
          <a:p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    </a:t>
            </a:r>
            <a:r>
              <a:rPr lang="en-US" sz="1600" dirty="0" smtClean="0">
                <a:solidFill>
                  <a:srgbClr val="FF0000"/>
                </a:solidFill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ALICE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TPC end-cap upgrade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studies: rate </a:t>
            </a:r>
            <a:r>
              <a:rPr lang="en-US" sz="1400" dirty="0">
                <a:solidFill>
                  <a:srgbClr val="FF0000"/>
                </a:solidFill>
                <a:latin typeface="Palatino Linotype" panose="02040502050505030304" pitchFamily="18" charset="0"/>
              </a:rPr>
              <a:t>dependence of the Ion Back Flow in </a:t>
            </a:r>
            <a:r>
              <a:rPr lang="en-US" sz="14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GEM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504" y="4104942"/>
            <a:ext cx="8928992" cy="270843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u="sng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Summary of simulation improvements in 2013:</a:t>
            </a:r>
            <a:endParaRPr lang="en-US" sz="1600" u="sng" dirty="0">
              <a:solidFill>
                <a:srgbClr val="1F497D"/>
              </a:solidFill>
              <a:latin typeface="Palatino Linotype" panose="02040502050505030304" pitchFamily="18" charset="0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S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ystematic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calculations of</a:t>
            </a:r>
            <a:r>
              <a:rPr lang="en-US" sz="1400" dirty="0">
                <a:solidFill>
                  <a:srgbClr val="1F497D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GEM charging-up as function of hole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shape;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these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reproduce the trends observed in experimental data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1F497D"/>
              </a:solidFill>
              <a:latin typeface="Palatino Linotype" panose="02040502050505030304" pitchFamily="18" charset="0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Measurements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 Krakow for numerous gas mixtures of energy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transfer rates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which permit much more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accurate avalanche gain calculations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1F497D"/>
              </a:solidFill>
              <a:latin typeface="Palatino Linotype" panose="02040502050505030304" pitchFamily="18" charset="0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Start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of a collaboration with Coimbra on ion transport measurements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in mixtures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and start of an effort to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model ion transport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microscopically,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which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will help to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predict charging-up and ion </a:t>
            </a:r>
            <a:r>
              <a:rPr lang="en-US" sz="14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feedback</a:t>
            </a:r>
            <a:endParaRPr lang="en-US" sz="1400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400" dirty="0">
              <a:solidFill>
                <a:srgbClr val="1F497D"/>
              </a:solidFill>
              <a:latin typeface="Palatino Linotype" panose="02040502050505030304" pitchFamily="18" charset="0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M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easurement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 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Orsay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at particularly low gain and low noise of the</a:t>
            </a:r>
            <a:r>
              <a:rPr lang="en-US" sz="1400" dirty="0">
                <a:solidFill>
                  <a:srgbClr val="1F497D"/>
                </a:solidFill>
                <a:latin typeface="Palatino Linotype" panose="02040502050505030304" pitchFamily="18" charset="0"/>
              </a:rPr>
              <a:t> </a:t>
            </a:r>
            <a:r>
              <a:rPr lang="en-US" sz="1400" dirty="0">
                <a:solidFill>
                  <a:srgbClr val="0000CC"/>
                </a:solidFill>
                <a:latin typeface="Palatino Linotype" panose="02040502050505030304" pitchFamily="18" charset="0"/>
              </a:rPr>
              <a:t>avalanche fluctuations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in He/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iso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, Ne/</a:t>
            </a:r>
            <a:r>
              <a:rPr lang="en-US" sz="1400" dirty="0" err="1">
                <a:solidFill>
                  <a:srgbClr val="663300"/>
                </a:solidFill>
                <a:latin typeface="Palatino Linotype" panose="02040502050505030304" pitchFamily="18" charset="0"/>
              </a:rPr>
              <a:t>iso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 and 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Ar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/</a:t>
            </a:r>
            <a:r>
              <a:rPr lang="en-US" sz="1400" dirty="0" err="1" smtClean="0">
                <a:solidFill>
                  <a:srgbClr val="663300"/>
                </a:solidFill>
                <a:latin typeface="Palatino Linotype" panose="02040502050505030304" pitchFamily="18" charset="0"/>
              </a:rPr>
              <a:t>isobutane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 (these </a:t>
            </a:r>
            <a:r>
              <a:rPr lang="en-US" sz="1400" dirty="0">
                <a:solidFill>
                  <a:srgbClr val="663300"/>
                </a:solidFill>
                <a:latin typeface="Palatino Linotype" panose="02040502050505030304" pitchFamily="18" charset="0"/>
              </a:rPr>
              <a:t>fluctuations are reproduced </a:t>
            </a:r>
            <a:r>
              <a:rPr lang="en-US" sz="14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by MC run)</a:t>
            </a:r>
            <a:endParaRPr lang="en-US" sz="14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5816" y="1882571"/>
            <a:ext cx="2743318" cy="19254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63657"/>
            <a:ext cx="2329455" cy="20973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4390" y="1851794"/>
            <a:ext cx="2744074" cy="20812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79512" y="3575746"/>
            <a:ext cx="1326004" cy="30777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Palatino Linotype" panose="02040502050505030304" pitchFamily="18" charset="0"/>
              </a:rPr>
              <a:t>Measurement 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97313" y="2833480"/>
            <a:ext cx="1101584" cy="30777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Palatino Linotype" panose="02040502050505030304" pitchFamily="18" charset="0"/>
              </a:rPr>
              <a:t>Simulation </a:t>
            </a:r>
            <a:endParaRPr lang="fr-FR" sz="1400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70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ChangeArrowheads="1"/>
          </p:cNvSpPr>
          <p:nvPr/>
        </p:nvSpPr>
        <p:spPr bwMode="auto">
          <a:xfrm>
            <a:off x="684213" y="115888"/>
            <a:ext cx="7991475" cy="433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900113" y="188913"/>
            <a:ext cx="7488237" cy="2873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Advancing MPGD Concepts for Future Projects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89300"/>
            <a:ext cx="19812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889500"/>
            <a:ext cx="20574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388" y="3517900"/>
            <a:ext cx="21336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2389188" y="4889500"/>
          <a:ext cx="2209800" cy="1668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Bitmap Image" r:id="rId6" imgW="5001323" imgH="3258005" progId="PBrush">
                  <p:embed/>
                </p:oleObj>
              </mc:Choice>
              <mc:Fallback>
                <p:oleObj name="Bitmap Image" r:id="rId6" imgW="5001323" imgH="3258005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9188" y="4889500"/>
                        <a:ext cx="2209800" cy="1668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bg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2"/>
          <p:cNvGrpSpPr>
            <a:grpSpLocks/>
          </p:cNvGrpSpPr>
          <p:nvPr/>
        </p:nvGrpSpPr>
        <p:grpSpPr bwMode="auto">
          <a:xfrm>
            <a:off x="5208588" y="3289300"/>
            <a:ext cx="1371600" cy="1447800"/>
            <a:chOff x="3264" y="672"/>
            <a:chExt cx="1872" cy="1731"/>
          </a:xfrm>
        </p:grpSpPr>
        <p:pic>
          <p:nvPicPr>
            <p:cNvPr id="9" name="Picture 1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672"/>
              <a:ext cx="1872" cy="17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4"/>
            <p:cNvSpPr txBox="1">
              <a:spLocks noChangeArrowheads="1"/>
            </p:cNvSpPr>
            <p:nvPr/>
          </p:nvSpPr>
          <p:spPr bwMode="auto">
            <a:xfrm>
              <a:off x="3648" y="816"/>
              <a:ext cx="1126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20000"/>
                </a:spcBef>
              </a:pPr>
              <a:endParaRPr lang="en-GB" altLang="fr-FR" sz="1000">
                <a:solidFill>
                  <a:srgbClr val="CC00CC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</p:grpSp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4813300"/>
            <a:ext cx="1981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3213100"/>
            <a:ext cx="1524000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88" y="4813300"/>
            <a:ext cx="1828800" cy="169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495300" y="6548438"/>
            <a:ext cx="1030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Tracking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2798763" y="6537325"/>
            <a:ext cx="1447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TPC readout </a:t>
            </a: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4795838" y="6537325"/>
            <a:ext cx="22272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UV photon detection 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7046913" y="6521450"/>
            <a:ext cx="19224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Neutron detection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79388" y="692150"/>
            <a:ext cx="4248150" cy="23082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dirty="0">
                <a:solidFill>
                  <a:srgbClr val="FF00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Applications :</a:t>
            </a:r>
          </a:p>
          <a:p>
            <a:pPr>
              <a:defRPr/>
            </a:pPr>
            <a:endParaRPr 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fr-FR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HEP and </a:t>
            </a:r>
            <a:r>
              <a:rPr lang="fr-FR" dirty="0" err="1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Nuclear</a:t>
            </a:r>
            <a:r>
              <a:rPr lang="fr-FR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dirty="0" err="1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Physics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fr-FR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Neutrino </a:t>
            </a:r>
            <a:r>
              <a:rPr lang="fr-FR" dirty="0" err="1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Experiments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fr-FR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dirty="0" err="1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Dark</a:t>
            </a:r>
            <a:r>
              <a:rPr lang="fr-FR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dirty="0" err="1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Matter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fr-FR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dirty="0" err="1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Ground</a:t>
            </a:r>
            <a:r>
              <a:rPr lang="fr-FR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-</a:t>
            </a:r>
            <a:r>
              <a:rPr lang="fr-FR" dirty="0" err="1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based</a:t>
            </a:r>
            <a:r>
              <a:rPr lang="fr-FR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dirty="0" err="1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Astroparticle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fr-FR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dirty="0" err="1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Space</a:t>
            </a:r>
            <a:r>
              <a:rPr lang="fr-FR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dirty="0" err="1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Experiments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Spin-off outside HEP field</a:t>
            </a:r>
            <a:endParaRPr lang="fr-FR" dirty="0">
              <a:solidFill>
                <a:srgbClr val="0000CC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9" name="Text Box 3"/>
          <p:cNvSpPr txBox="1">
            <a:spLocks noChangeArrowheads="1"/>
          </p:cNvSpPr>
          <p:nvPr/>
        </p:nvSpPr>
        <p:spPr bwMode="auto">
          <a:xfrm>
            <a:off x="4533900" y="620713"/>
            <a:ext cx="4610100" cy="25542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(</a:t>
            </a:r>
            <a:r>
              <a:rPr lang="de-DE" sz="1600" dirty="0" err="1">
                <a:latin typeface="Palatino Linotype" panose="02040502050505030304" pitchFamily="18" charset="0"/>
              </a:rPr>
              <a:t>some</a:t>
            </a:r>
            <a:r>
              <a:rPr lang="de-DE" sz="1600" dirty="0">
                <a:latin typeface="Palatino Linotype" panose="02040502050505030304" pitchFamily="18" charset="0"/>
              </a:rPr>
              <a:t>) </a:t>
            </a:r>
            <a:r>
              <a:rPr lang="de-DE" sz="1600" dirty="0">
                <a:solidFill>
                  <a:schemeClr val="accent2"/>
                </a:solidFill>
                <a:latin typeface="Palatino Linotype" panose="02040502050505030304" pitchFamily="18" charset="0"/>
              </a:rPr>
              <a:t>experimental </a:t>
            </a:r>
            <a:r>
              <a:rPr lang="de-DE" sz="1600" dirty="0" err="1" smtClean="0">
                <a:solidFill>
                  <a:schemeClr val="accent2"/>
                </a:solidFill>
                <a:latin typeface="Palatino Linotype" panose="02040502050505030304" pitchFamily="18" charset="0"/>
              </a:rPr>
              <a:t>requirements</a:t>
            </a:r>
            <a:r>
              <a:rPr lang="de-DE" sz="1600" dirty="0" smtClean="0">
                <a:solidFill>
                  <a:schemeClr val="accent2"/>
                </a:solidFill>
                <a:latin typeface="Palatino Linotype" panose="02040502050505030304" pitchFamily="18" charset="0"/>
              </a:rPr>
              <a:t>:</a:t>
            </a:r>
            <a:endParaRPr lang="de-DE" sz="1600" dirty="0">
              <a:solidFill>
                <a:schemeClr val="accent2"/>
              </a:solidFill>
              <a:latin typeface="Palatino Linotype" panose="02040502050505030304" pitchFamily="18" charset="0"/>
            </a:endParaRPr>
          </a:p>
          <a:p>
            <a:pPr>
              <a:defRPr/>
            </a:pPr>
            <a:endParaRPr lang="de-DE" sz="1600" dirty="0">
              <a:solidFill>
                <a:schemeClr val="accent2"/>
              </a:solidFill>
              <a:latin typeface="Palatino Linotype" panose="02040502050505030304" pitchFamily="18" charset="0"/>
            </a:endParaRPr>
          </a:p>
          <a:p>
            <a:pPr>
              <a:defRPr/>
            </a:pPr>
            <a:r>
              <a:rPr lang="de-DE" sz="1600" dirty="0" smtClean="0">
                <a:latin typeface="Palatino Linotype" panose="02040502050505030304" pitchFamily="18" charset="0"/>
              </a:rPr>
              <a:t>HL-LHC </a:t>
            </a:r>
            <a:r>
              <a:rPr lang="de-DE" sz="1600" dirty="0">
                <a:latin typeface="Palatino Linotype" panose="02040502050505030304" pitchFamily="18" charset="0"/>
              </a:rPr>
              <a:t>(LHC </a:t>
            </a:r>
            <a:r>
              <a:rPr lang="de-DE" sz="1600" dirty="0" err="1">
                <a:latin typeface="Palatino Linotype" panose="02040502050505030304" pitchFamily="18" charset="0"/>
              </a:rPr>
              <a:t>luminosity</a:t>
            </a:r>
            <a:r>
              <a:rPr lang="de-DE" sz="1600" dirty="0">
                <a:latin typeface="Palatino Linotype" panose="02040502050505030304" pitchFamily="18" charset="0"/>
              </a:rPr>
              <a:t> upgrade)</a:t>
            </a:r>
          </a:p>
          <a:p>
            <a:pPr>
              <a:defRPr/>
            </a:pPr>
            <a:r>
              <a:rPr lang="de-DE" sz="1600" dirty="0">
                <a:latin typeface="Palatino Linotype" panose="02040502050505030304" pitchFamily="18" charset="0"/>
              </a:rPr>
              <a:t>   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radiation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,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pileup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,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backgrounds</a:t>
            </a:r>
            <a:r>
              <a:rPr lang="de-DE" sz="1600" dirty="0">
                <a:latin typeface="Palatino Linotype" panose="02040502050505030304" pitchFamily="18" charset="0"/>
              </a:rPr>
              <a:t>      </a:t>
            </a:r>
          </a:p>
          <a:p>
            <a:pPr>
              <a:defRPr/>
            </a:pPr>
            <a:r>
              <a:rPr lang="de-DE" sz="1600" dirty="0">
                <a:latin typeface="Palatino Linotype" panose="02040502050505030304" pitchFamily="18" charset="0"/>
              </a:rPr>
              <a:t> ILC</a:t>
            </a:r>
          </a:p>
          <a:p>
            <a:pPr>
              <a:defRPr/>
            </a:pPr>
            <a:r>
              <a:rPr lang="de-DE" sz="1600" dirty="0">
                <a:latin typeface="Palatino Linotype" panose="02040502050505030304" pitchFamily="18" charset="0"/>
              </a:rPr>
              <a:t>   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high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precision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,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hermeticity</a:t>
            </a:r>
            <a:r>
              <a:rPr lang="de-DE" sz="1600" dirty="0">
                <a:latin typeface="Palatino Linotype" panose="02040502050505030304" pitchFamily="18" charset="0"/>
                <a:sym typeface="Wingdings" pitchFamily="2" charset="2"/>
              </a:rPr>
              <a:t> </a:t>
            </a:r>
            <a:endParaRPr lang="de-DE" sz="1600" dirty="0">
              <a:latin typeface="Palatino Linotype" panose="02040502050505030304" pitchFamily="18" charset="0"/>
            </a:endParaRPr>
          </a:p>
          <a:p>
            <a:pPr>
              <a:defRPr/>
            </a:pPr>
            <a:r>
              <a:rPr lang="de-DE" sz="1600" dirty="0">
                <a:latin typeface="Palatino Linotype" panose="02040502050505030304" pitchFamily="18" charset="0"/>
              </a:rPr>
              <a:t> Neutrino </a:t>
            </a:r>
            <a:r>
              <a:rPr lang="de-DE" sz="1600" dirty="0" err="1">
                <a:latin typeface="Palatino Linotype" panose="02040502050505030304" pitchFamily="18" charset="0"/>
              </a:rPr>
              <a:t>Facilities</a:t>
            </a:r>
            <a:endParaRPr lang="de-DE" sz="1600" dirty="0">
              <a:latin typeface="Palatino Linotype" panose="02040502050505030304" pitchFamily="18" charset="0"/>
            </a:endParaRPr>
          </a:p>
          <a:p>
            <a:pPr>
              <a:defRPr/>
            </a:pPr>
            <a:r>
              <a:rPr lang="de-DE" sz="1600" dirty="0">
                <a:latin typeface="Palatino Linotype" panose="02040502050505030304" pitchFamily="18" charset="0"/>
              </a:rPr>
              <a:t>   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sensitivity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 (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mass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,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size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),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efficiency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,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purity</a:t>
            </a:r>
            <a:endParaRPr lang="de-DE" sz="1600" dirty="0">
              <a:solidFill>
                <a:srgbClr val="FF0000"/>
              </a:solidFill>
              <a:latin typeface="Palatino Linotype" panose="02040502050505030304" pitchFamily="18" charset="0"/>
              <a:sym typeface="Wingdings" pitchFamily="2" charset="2"/>
            </a:endParaRPr>
          </a:p>
          <a:p>
            <a:pPr>
              <a:defRPr/>
            </a:pP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de-DE" sz="1600" dirty="0">
                <a:latin typeface="Palatino Linotype" panose="02040502050505030304" pitchFamily="18" charset="0"/>
                <a:sym typeface="Wingdings" pitchFamily="2" charset="2"/>
              </a:rPr>
              <a:t>Dark Matter</a:t>
            </a:r>
          </a:p>
          <a:p>
            <a:pPr>
              <a:defRPr/>
            </a:pP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   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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purity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,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low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bkg</a:t>
            </a:r>
            <a:r>
              <a:rPr lang="de-DE" sz="1600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, large sensitive </a:t>
            </a:r>
            <a:r>
              <a:rPr lang="de-DE" sz="1600" dirty="0" err="1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areas</a:t>
            </a:r>
            <a:endParaRPr lang="de-DE" sz="16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82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268413"/>
            <a:ext cx="3565525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563938" y="3338513"/>
            <a:ext cx="1944687" cy="792162"/>
          </a:xfrm>
          <a:prstGeom prst="ellipse">
            <a:avLst/>
          </a:prstGeom>
          <a:solidFill>
            <a:srgbClr val="FFFFCC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3927731" y="3481844"/>
            <a:ext cx="1292341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MPGD</a:t>
            </a:r>
          </a:p>
        </p:txBody>
      </p:sp>
      <p:pic>
        <p:nvPicPr>
          <p:cNvPr id="5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68"/>
          <a:stretch>
            <a:fillRect/>
          </a:stretch>
        </p:blipFill>
        <p:spPr bwMode="auto">
          <a:xfrm>
            <a:off x="34925" y="1268413"/>
            <a:ext cx="3551238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4926" y="692150"/>
            <a:ext cx="3551238" cy="584775"/>
          </a:xfrm>
          <a:prstGeom prst="rect">
            <a:avLst/>
          </a:prstGeom>
          <a:solidFill>
            <a:srgbClr val="CCFFFF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Cosmic Ray </a:t>
            </a:r>
            <a:r>
              <a:rPr lang="en-US" sz="1600" dirty="0" err="1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Muon</a:t>
            </a: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Tomography </a:t>
            </a:r>
          </a:p>
          <a:p>
            <a:pPr>
              <a:defRPr/>
            </a:pPr>
            <a:r>
              <a:rPr lang="en-US" sz="1600" dirty="0"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Using GEMs for Homeland security</a:t>
            </a:r>
            <a:endParaRPr lang="fr-FR" sz="1600" dirty="0">
              <a:solidFill>
                <a:srgbClr val="6633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7" name="Rectangle 28"/>
          <p:cNvSpPr>
            <a:spLocks noChangeArrowheads="1"/>
          </p:cNvSpPr>
          <p:nvPr/>
        </p:nvSpPr>
        <p:spPr bwMode="auto">
          <a:xfrm>
            <a:off x="179388" y="44450"/>
            <a:ext cx="8785225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WordArt 4"/>
          <p:cNvSpPr>
            <a:spLocks noChangeArrowheads="1" noChangeShapeType="1" noTextEdit="1"/>
          </p:cNvSpPr>
          <p:nvPr/>
        </p:nvSpPr>
        <p:spPr bwMode="auto">
          <a:xfrm>
            <a:off x="323850" y="188913"/>
            <a:ext cx="8496300" cy="360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Spin off is important key word for the HEP labs to survive …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563938" y="2565400"/>
            <a:ext cx="360362" cy="86360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5148263" y="2565400"/>
            <a:ext cx="360362" cy="792163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4860354" y="683985"/>
            <a:ext cx="4248150" cy="584775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400" b="1" dirty="0">
                <a:ln w="11430"/>
                <a:solidFill>
                  <a:srgbClr val="66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dirty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T2DM2: Temporal </a:t>
            </a:r>
            <a:r>
              <a:rPr lang="fr-FR" sz="1600" dirty="0" err="1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Tomography</a:t>
            </a:r>
            <a:r>
              <a:rPr lang="fr-FR" sz="1600" dirty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</a:p>
          <a:p>
            <a:pPr algn="ctr">
              <a:defRPr/>
            </a:pPr>
            <a:r>
              <a:rPr lang="fr-FR" sz="1600" dirty="0" err="1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Densitometric</a:t>
            </a:r>
            <a:r>
              <a:rPr lang="fr-FR" sz="1600" dirty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by the </a:t>
            </a:r>
            <a:r>
              <a:rPr lang="fr-FR" sz="1600" dirty="0" err="1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Measure</a:t>
            </a:r>
            <a:r>
              <a:rPr lang="fr-FR" sz="1600" dirty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of Muons</a:t>
            </a:r>
            <a:endParaRPr lang="en-GB" sz="1600" dirty="0">
              <a:ln w="11430"/>
              <a:solidFill>
                <a:srgbClr val="6633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9388" y="6228601"/>
            <a:ext cx="3276600" cy="584775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dirty="0" err="1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Liquid</a:t>
            </a:r>
            <a:r>
              <a:rPr lang="fr-FR" sz="1600" dirty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dirty="0" err="1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xenon</a:t>
            </a:r>
            <a:r>
              <a:rPr lang="fr-FR" sz="1600" dirty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detectors for  </a:t>
            </a:r>
            <a:r>
              <a:rPr lang="fr-FR" sz="1600" dirty="0" err="1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functional</a:t>
            </a:r>
            <a:r>
              <a:rPr lang="fr-FR" sz="1600" dirty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dirty="0" err="1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medical</a:t>
            </a:r>
            <a:r>
              <a:rPr lang="fr-FR" sz="1600" dirty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dirty="0" err="1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imaging</a:t>
            </a:r>
            <a:endParaRPr lang="en-GB" sz="1600" dirty="0">
              <a:ln w="11430"/>
              <a:solidFill>
                <a:srgbClr val="6633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Ellipse 21"/>
          <p:cNvSpPr/>
          <p:nvPr/>
        </p:nvSpPr>
        <p:spPr>
          <a:xfrm>
            <a:off x="1165225" y="3933825"/>
            <a:ext cx="2254250" cy="22177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pic>
        <p:nvPicPr>
          <p:cNvPr id="14" name="Picture 17" descr="Xemis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4057650"/>
            <a:ext cx="206057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/>
          <p:cNvCxnSpPr>
            <a:endCxn id="3" idx="3"/>
          </p:cNvCxnSpPr>
          <p:nvPr/>
        </p:nvCxnSpPr>
        <p:spPr>
          <a:xfrm flipV="1">
            <a:off x="3132138" y="4013200"/>
            <a:ext cx="715962" cy="77152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779839" y="4202113"/>
            <a:ext cx="1440234" cy="36988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Technology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7" name="Picture 7" descr="Photo 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841750"/>
            <a:ext cx="1763712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DSCN17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1325" y="4202113"/>
            <a:ext cx="1643063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 flipV="1">
            <a:off x="5222875" y="4086225"/>
            <a:ext cx="212725" cy="61912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6156325" y="6146800"/>
            <a:ext cx="2519363" cy="584775"/>
          </a:xfrm>
          <a:prstGeom prst="rect">
            <a:avLst/>
          </a:prstGeom>
          <a:solidFill>
            <a:srgbClr val="CCFFFF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1600" dirty="0" err="1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CsI</a:t>
            </a:r>
            <a:r>
              <a:rPr lang="fr-FR" sz="1600" dirty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-RETGEM for UV</a:t>
            </a:r>
          </a:p>
          <a:p>
            <a:pPr algn="ctr">
              <a:defRPr/>
            </a:pPr>
            <a:r>
              <a:rPr lang="fr-FR" sz="1600" dirty="0" err="1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flame</a:t>
            </a:r>
            <a:r>
              <a:rPr lang="fr-FR" sz="1600" dirty="0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dirty="0" err="1">
                <a:ln w="11430"/>
                <a:solidFill>
                  <a:srgbClr val="663300"/>
                </a:solidFill>
                <a:latin typeface="Palatino Linotype" panose="02040502050505030304" pitchFamily="18" charset="0"/>
                <a:ea typeface="Verdana" pitchFamily="34" charset="0"/>
                <a:cs typeface="Verdana" pitchFamily="34" charset="0"/>
              </a:rPr>
              <a:t>detection</a:t>
            </a:r>
            <a:endParaRPr lang="en-GB" sz="1600" dirty="0">
              <a:ln w="11430"/>
              <a:solidFill>
                <a:srgbClr val="663300"/>
              </a:solidFill>
              <a:latin typeface="Palatino Linotype" panose="02040502050505030304" pitchFamily="18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279900"/>
            <a:ext cx="1106488" cy="159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2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242" y="620688"/>
            <a:ext cx="87192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Palatino Linotype" pitchFamily="18" charset="0"/>
              </a:rPr>
              <a:t>Wire Chambers, </a:t>
            </a:r>
            <a:r>
              <a:rPr lang="en-US" sz="2000" b="1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TPC, RPC  MPGD (GEM, </a:t>
            </a:r>
            <a:r>
              <a:rPr lang="en-US" sz="2000" b="1" dirty="0" err="1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Micromegas</a:t>
            </a:r>
            <a:r>
              <a:rPr lang="en-US" sz="2000" b="1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)  </a:t>
            </a:r>
            <a:r>
              <a:rPr lang="en-US" sz="2000" b="1" dirty="0" err="1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InGrid</a:t>
            </a:r>
            <a:r>
              <a:rPr lang="en-US" sz="2000" b="1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 (3D)</a:t>
            </a:r>
            <a:endParaRPr lang="fr-FR" sz="2000" b="1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pic>
        <p:nvPicPr>
          <p:cNvPr id="3" name="Picture 27" descr="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7" y="1555750"/>
            <a:ext cx="187220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0"/>
          <p:cNvSpPr txBox="1">
            <a:spLocks noChangeArrowheads="1"/>
          </p:cNvSpPr>
          <p:nvPr/>
        </p:nvSpPr>
        <p:spPr bwMode="auto">
          <a:xfrm>
            <a:off x="4985043" y="1556792"/>
            <a:ext cx="1388522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Micromegas</a:t>
            </a:r>
            <a:r>
              <a:rPr lang="en-US" sz="16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:</a:t>
            </a:r>
          </a:p>
        </p:txBody>
      </p:sp>
      <p:pic>
        <p:nvPicPr>
          <p:cNvPr id="5" name="Picture 5" descr="ingrid on medipix9"/>
          <p:cNvPicPr>
            <a:picLocks noChangeAspect="1" noChangeArrowheads="1"/>
          </p:cNvPicPr>
          <p:nvPr/>
        </p:nvPicPr>
        <p:blipFill>
          <a:blip r:embed="rId3" cstate="print">
            <a:lum bright="16000" contrast="20000"/>
          </a:blip>
          <a:srcRect t="25807"/>
          <a:stretch>
            <a:fillRect/>
          </a:stretch>
        </p:blipFill>
        <p:spPr bwMode="auto">
          <a:xfrm>
            <a:off x="6877845" y="1556792"/>
            <a:ext cx="2195512" cy="1872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956386" y="2875936"/>
            <a:ext cx="8969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Ingrid</a:t>
            </a:r>
            <a:endParaRPr lang="fr-F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97301" y="1123702"/>
            <a:ext cx="101502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TODAY: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453685" y="1123702"/>
            <a:ext cx="100540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FUTURE: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396901" y="1123702"/>
            <a:ext cx="145905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YESTERDAY:</a:t>
            </a:r>
            <a:endParaRPr lang="fr-FR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23728" y="1412776"/>
            <a:ext cx="165618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267744" y="1052736"/>
            <a:ext cx="150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364088" y="1412776"/>
            <a:ext cx="1656184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508104" y="1052736"/>
            <a:ext cx="1501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556792"/>
            <a:ext cx="2448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556792"/>
            <a:ext cx="2304256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4494740" y="3573016"/>
            <a:ext cx="4604146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Advances in photolithography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 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Large Area MPGDs (~ m</a:t>
            </a:r>
            <a:r>
              <a:rPr lang="en-US" baseline="30000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2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  <a:sym typeface="Wingdings" pitchFamily="2" charset="2"/>
              </a:rPr>
              <a:t> unit size)</a:t>
            </a:r>
            <a:endParaRPr lang="en-US" dirty="0" smtClean="0">
              <a:solidFill>
                <a:srgbClr val="FF0000"/>
              </a:solidFill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503" y="4437112"/>
            <a:ext cx="432048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07504" y="3513782"/>
            <a:ext cx="4320480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eaLnBrk="0" hangingPunct="0">
              <a:buFont typeface="Wingdings" pitchFamily="2" charset="2"/>
              <a:buChar char="Ø"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itchFamily="18" charset="0"/>
              </a:rPr>
              <a:t> </a:t>
            </a:r>
            <a:r>
              <a:rPr lang="en-US" dirty="0" smtClean="0">
                <a:latin typeface="Palatino Linotype" pitchFamily="18" charset="0"/>
              </a:rPr>
              <a:t>High rate capability ~10</a:t>
            </a:r>
            <a:r>
              <a:rPr lang="en-US" baseline="30000" dirty="0" smtClean="0">
                <a:latin typeface="Palatino Linotype" pitchFamily="18" charset="0"/>
              </a:rPr>
              <a:t>6</a:t>
            </a:r>
            <a:r>
              <a:rPr lang="en-US" dirty="0" smtClean="0">
                <a:latin typeface="Palatino Linotype" pitchFamily="18" charset="0"/>
              </a:rPr>
              <a:t> Hz/mm</a:t>
            </a:r>
            <a:r>
              <a:rPr lang="en-US" baseline="30000" dirty="0" smtClean="0">
                <a:latin typeface="Palatino Linotype" pitchFamily="18" charset="0"/>
              </a:rPr>
              <a:t>2</a:t>
            </a:r>
          </a:p>
          <a:p>
            <a:pPr eaLnBrk="0" hangingPunct="0">
              <a:buFont typeface="Wingdings" pitchFamily="2" charset="2"/>
              <a:buChar char="Ø"/>
              <a:defRPr/>
            </a:pPr>
            <a:r>
              <a:rPr lang="en-US" dirty="0" smtClean="0">
                <a:latin typeface="Palatino Linotype" pitchFamily="18" charset="0"/>
              </a:rPr>
              <a:t> Spatial res. ~ 30-50 </a:t>
            </a:r>
            <a:r>
              <a:rPr lang="en-US" dirty="0" smtClean="0">
                <a:latin typeface="Symbol" pitchFamily="18" charset="2"/>
              </a:rPr>
              <a:t>m</a:t>
            </a:r>
            <a:r>
              <a:rPr lang="en-US" dirty="0" smtClean="0">
                <a:latin typeface="Palatino Linotype" pitchFamily="18" charset="0"/>
              </a:rPr>
              <a:t>m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(TRACKING)</a:t>
            </a:r>
          </a:p>
          <a:p>
            <a:pPr eaLnBrk="0" hangingPunct="0">
              <a:buFont typeface="Wingdings" pitchFamily="2" charset="2"/>
              <a:buChar char="Ø"/>
              <a:defRPr/>
            </a:pPr>
            <a:r>
              <a:rPr lang="en-US" dirty="0" smtClean="0">
                <a:latin typeface="Palatino Linotype" pitchFamily="18" charset="0"/>
              </a:rPr>
              <a:t> Time res. ~ 3-5 ns </a:t>
            </a:r>
            <a:r>
              <a:rPr lang="en-US" dirty="0" smtClean="0">
                <a:solidFill>
                  <a:srgbClr val="FF0000"/>
                </a:solidFill>
                <a:latin typeface="Palatino Linotype" pitchFamily="18" charset="0"/>
              </a:rPr>
              <a:t>(TRIGGER)</a:t>
            </a:r>
            <a:endParaRPr lang="en-US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1713" y="4221088"/>
            <a:ext cx="369273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601947" y="2288394"/>
            <a:ext cx="739305" cy="400110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LHC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69112" y="2060848"/>
            <a:ext cx="1192955" cy="707886"/>
          </a:xfrm>
          <a:prstGeom prst="rect">
            <a:avLst/>
          </a:prstGeom>
          <a:solidFill>
            <a:srgbClr val="008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HL-LHC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ILC</a:t>
            </a:r>
            <a:endParaRPr lang="fr-FR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48991" y="1988840"/>
            <a:ext cx="811441" cy="707886"/>
          </a:xfrm>
          <a:prstGeom prst="rect">
            <a:avLst/>
          </a:prstGeom>
          <a:solidFill>
            <a:srgbClr val="0066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ILC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alatino Linotype" pitchFamily="18" charset="0"/>
              </a:rPr>
              <a:t>CLIC</a:t>
            </a:r>
            <a:endParaRPr lang="en-US" sz="2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alatino Linotype" pitchFamily="18" charset="0"/>
            </a:endParaRPr>
          </a:p>
        </p:txBody>
      </p:sp>
      <p:sp>
        <p:nvSpPr>
          <p:cNvPr id="23" name="Rectangle 3"/>
          <p:cNvSpPr>
            <a:spLocks noChangeArrowheads="1"/>
          </p:cNvSpPr>
          <p:nvPr/>
        </p:nvSpPr>
        <p:spPr bwMode="auto">
          <a:xfrm>
            <a:off x="323528" y="87288"/>
            <a:ext cx="8424936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WordArt 4"/>
          <p:cNvSpPr>
            <a:spLocks noChangeArrowheads="1" noChangeShapeType="1" noTextEdit="1"/>
          </p:cNvSpPr>
          <p:nvPr/>
        </p:nvSpPr>
        <p:spPr bwMode="auto">
          <a:xfrm>
            <a:off x="683568" y="231304"/>
            <a:ext cx="777686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000"/>
                  </a:srgbClr>
                </a:solidFill>
                <a:latin typeface="Arial"/>
                <a:cs typeface="Arial"/>
              </a:rPr>
              <a:t>Gaseous Tracking: Detector-Electronics Integration Trends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000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865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0807031_01-A4-at-144-dpi.jpg"/>
          <p:cNvPicPr>
            <a:picLocks noChangeAspect="1"/>
          </p:cNvPicPr>
          <p:nvPr/>
        </p:nvPicPr>
        <p:blipFill>
          <a:blip r:embed="rId2" cstate="print">
            <a:lum bright="-2000" contrast="2000"/>
          </a:blip>
          <a:srcRect/>
          <a:stretch>
            <a:fillRect/>
          </a:stretch>
        </p:blipFill>
        <p:spPr bwMode="auto">
          <a:xfrm>
            <a:off x="-17462" y="-12700"/>
            <a:ext cx="9161463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ostokąt 2"/>
          <p:cNvSpPr/>
          <p:nvPr/>
        </p:nvSpPr>
        <p:spPr>
          <a:xfrm>
            <a:off x="1619672" y="3370728"/>
            <a:ext cx="58144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Tx/>
              <a:defRPr/>
            </a:pPr>
            <a:r>
              <a:rPr lang="en-US" sz="6000" dirty="0" smtClean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Science for Piece</a:t>
            </a:r>
            <a:endParaRPr lang="pl-PL" sz="6000" dirty="0">
              <a:solidFill>
                <a:srgbClr val="FCF933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4" name="Prostokąt 2"/>
          <p:cNvSpPr/>
          <p:nvPr/>
        </p:nvSpPr>
        <p:spPr>
          <a:xfrm>
            <a:off x="1772072" y="1340768"/>
            <a:ext cx="55333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ClrTx/>
              <a:defRPr/>
            </a:pPr>
            <a:r>
              <a:rPr lang="en-US" sz="6000" dirty="0" smtClean="0">
                <a:solidFill>
                  <a:srgbClr val="FCF933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CERN: 60 Years</a:t>
            </a:r>
            <a:endParaRPr lang="pl-PL" sz="6000" dirty="0">
              <a:solidFill>
                <a:srgbClr val="FCF933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65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ChangeArrowheads="1"/>
          </p:cNvSpPr>
          <p:nvPr/>
        </p:nvSpPr>
        <p:spPr bwMode="auto">
          <a:xfrm>
            <a:off x="539750" y="117475"/>
            <a:ext cx="8064500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8"/>
          <p:cNvSpPr>
            <a:spLocks noChangeArrowheads="1" noChangeShapeType="1" noTextEdit="1"/>
          </p:cNvSpPr>
          <p:nvPr/>
        </p:nvSpPr>
        <p:spPr bwMode="auto">
          <a:xfrm>
            <a:off x="1143000" y="188640"/>
            <a:ext cx="6683375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Multi-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Wire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Proportional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Chamber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(MWPC)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1700213" y="609600"/>
            <a:ext cx="533400" cy="5578475"/>
            <a:chOff x="1632" y="480"/>
            <a:chExt cx="336" cy="3514"/>
          </a:xfrm>
        </p:grpSpPr>
        <p:sp>
          <p:nvSpPr>
            <p:cNvPr id="5" name="Line 20"/>
            <p:cNvSpPr>
              <a:spLocks noChangeShapeType="1"/>
            </p:cNvSpPr>
            <p:nvPr/>
          </p:nvSpPr>
          <p:spPr bwMode="auto">
            <a:xfrm flipH="1">
              <a:off x="1632" y="480"/>
              <a:ext cx="336" cy="3408"/>
            </a:xfrm>
            <a:prstGeom prst="line">
              <a:avLst/>
            </a:prstGeom>
            <a:noFill/>
            <a:ln w="28575">
              <a:solidFill>
                <a:srgbClr val="E31923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6" name="Line 21"/>
            <p:cNvSpPr>
              <a:spLocks noChangeShapeType="1"/>
            </p:cNvSpPr>
            <p:nvPr/>
          </p:nvSpPr>
          <p:spPr bwMode="auto">
            <a:xfrm flipH="1">
              <a:off x="1632" y="586"/>
              <a:ext cx="336" cy="3408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54075"/>
            <a:ext cx="286226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152400" y="854075"/>
            <a:ext cx="3048000" cy="5105400"/>
            <a:chOff x="720" y="576"/>
            <a:chExt cx="1920" cy="3216"/>
          </a:xfrm>
        </p:grpSpPr>
        <p:grpSp>
          <p:nvGrpSpPr>
            <p:cNvPr id="9" name="Group 24"/>
            <p:cNvGrpSpPr>
              <a:grpSpLocks/>
            </p:cNvGrpSpPr>
            <p:nvPr/>
          </p:nvGrpSpPr>
          <p:grpSpPr bwMode="auto">
            <a:xfrm>
              <a:off x="956" y="2164"/>
              <a:ext cx="1436" cy="56"/>
              <a:chOff x="956" y="2164"/>
              <a:chExt cx="1436" cy="56"/>
            </a:xfrm>
          </p:grpSpPr>
          <p:sp>
            <p:nvSpPr>
              <p:cNvPr id="12" name="Oval 25"/>
              <p:cNvSpPr>
                <a:spLocks noChangeArrowheads="1"/>
              </p:cNvSpPr>
              <p:nvPr/>
            </p:nvSpPr>
            <p:spPr bwMode="auto">
              <a:xfrm>
                <a:off x="956" y="2164"/>
                <a:ext cx="48" cy="48"/>
              </a:xfrm>
              <a:prstGeom prst="ellipse">
                <a:avLst/>
              </a:prstGeom>
              <a:solidFill>
                <a:srgbClr val="E3192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3" name="Oval 26"/>
              <p:cNvSpPr>
                <a:spLocks noChangeArrowheads="1"/>
              </p:cNvSpPr>
              <p:nvPr/>
            </p:nvSpPr>
            <p:spPr bwMode="auto">
              <a:xfrm>
                <a:off x="1416" y="2168"/>
                <a:ext cx="48" cy="48"/>
              </a:xfrm>
              <a:prstGeom prst="ellipse">
                <a:avLst/>
              </a:prstGeom>
              <a:solidFill>
                <a:srgbClr val="E3192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4" name="Oval 27"/>
              <p:cNvSpPr>
                <a:spLocks noChangeArrowheads="1"/>
              </p:cNvSpPr>
              <p:nvPr/>
            </p:nvSpPr>
            <p:spPr bwMode="auto">
              <a:xfrm>
                <a:off x="1884" y="2172"/>
                <a:ext cx="48" cy="48"/>
              </a:xfrm>
              <a:prstGeom prst="ellipse">
                <a:avLst/>
              </a:prstGeom>
              <a:solidFill>
                <a:srgbClr val="E3192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5" name="Oval 28"/>
              <p:cNvSpPr>
                <a:spLocks noChangeArrowheads="1"/>
              </p:cNvSpPr>
              <p:nvPr/>
            </p:nvSpPr>
            <p:spPr bwMode="auto">
              <a:xfrm>
                <a:off x="2344" y="2164"/>
                <a:ext cx="48" cy="48"/>
              </a:xfrm>
              <a:prstGeom prst="ellipse">
                <a:avLst/>
              </a:prstGeom>
              <a:solidFill>
                <a:srgbClr val="E3192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fr-FR"/>
              </a:p>
            </p:txBody>
          </p:sp>
        </p:grpSp>
        <p:sp>
          <p:nvSpPr>
            <p:cNvPr id="10" name="Line 29"/>
            <p:cNvSpPr>
              <a:spLocks noChangeShapeType="1"/>
            </p:cNvSpPr>
            <p:nvPr/>
          </p:nvSpPr>
          <p:spPr bwMode="auto">
            <a:xfrm>
              <a:off x="720" y="576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Line 30"/>
            <p:cNvSpPr>
              <a:spLocks noChangeShapeType="1"/>
            </p:cNvSpPr>
            <p:nvPr/>
          </p:nvSpPr>
          <p:spPr bwMode="auto">
            <a:xfrm>
              <a:off x="720" y="3792"/>
              <a:ext cx="19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6" name="Picture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7688" y="2886075"/>
            <a:ext cx="43815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32"/>
          <p:cNvSpPr txBox="1">
            <a:spLocks noChangeArrowheads="1"/>
          </p:cNvSpPr>
          <p:nvPr/>
        </p:nvSpPr>
        <p:spPr bwMode="auto">
          <a:xfrm>
            <a:off x="3152353" y="620688"/>
            <a:ext cx="589296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663300"/>
                </a:solidFill>
                <a:latin typeface="Palatino Linotype" pitchFamily="18" charset="0"/>
              </a:rPr>
              <a:t>High-rate MWPC with digital readout:</a:t>
            </a:r>
          </a:p>
          <a:p>
            <a:pPr algn="ctr">
              <a:defRPr/>
            </a:pPr>
            <a:r>
              <a:rPr lang="en-US" dirty="0">
                <a:solidFill>
                  <a:srgbClr val="D60093"/>
                </a:solidFill>
                <a:latin typeface="Palatino Linotype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Palatino Linotype" pitchFamily="18" charset="0"/>
              </a:rPr>
              <a:t>Spatial resolution</a:t>
            </a:r>
            <a:r>
              <a:rPr lang="en-US" dirty="0">
                <a:solidFill>
                  <a:srgbClr val="D60093"/>
                </a:solidFill>
                <a:latin typeface="Palatino Linotype" pitchFamily="18" charset="0"/>
              </a:rPr>
              <a:t> </a:t>
            </a:r>
            <a:r>
              <a:rPr lang="en-US" dirty="0">
                <a:solidFill>
                  <a:srgbClr val="663300"/>
                </a:solidFill>
                <a:latin typeface="Palatino Linotype" pitchFamily="18" charset="0"/>
              </a:rPr>
              <a:t>is limited to </a:t>
            </a:r>
            <a:r>
              <a:rPr lang="en-US" dirty="0" err="1">
                <a:solidFill>
                  <a:srgbClr val="663300"/>
                </a:solidFill>
                <a:latin typeface="Symbol" pitchFamily="18" charset="2"/>
              </a:rPr>
              <a:t>s</a:t>
            </a:r>
            <a:r>
              <a:rPr lang="en-US" baseline="-25000" dirty="0" err="1">
                <a:solidFill>
                  <a:srgbClr val="663300"/>
                </a:solidFill>
                <a:latin typeface="Palatino Linotype" pitchFamily="18" charset="0"/>
              </a:rPr>
              <a:t>x</a:t>
            </a:r>
            <a:r>
              <a:rPr lang="en-US" dirty="0">
                <a:solidFill>
                  <a:srgbClr val="663300"/>
                </a:solidFill>
                <a:latin typeface="Palatino Linotype" pitchFamily="18" charset="0"/>
              </a:rPr>
              <a:t> ~ s/</a:t>
            </a:r>
            <a:r>
              <a:rPr lang="en-US" dirty="0" err="1">
                <a:solidFill>
                  <a:srgbClr val="663300"/>
                </a:solidFill>
                <a:latin typeface="Palatino Linotype" pitchFamily="18" charset="0"/>
              </a:rPr>
              <a:t>sqrt</a:t>
            </a:r>
            <a:r>
              <a:rPr lang="en-US" dirty="0">
                <a:solidFill>
                  <a:srgbClr val="663300"/>
                </a:solidFill>
                <a:latin typeface="Palatino Linotype" pitchFamily="18" charset="0"/>
              </a:rPr>
              <a:t>(12) </a:t>
            </a:r>
            <a:r>
              <a:rPr lang="en-US" dirty="0">
                <a:solidFill>
                  <a:srgbClr val="FF0000"/>
                </a:solidFill>
                <a:latin typeface="Palatino Linotype" pitchFamily="18" charset="0"/>
              </a:rPr>
              <a:t>~ 300 </a:t>
            </a:r>
            <a:r>
              <a:rPr lang="en-US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dirty="0">
                <a:solidFill>
                  <a:srgbClr val="FF0000"/>
                </a:solidFill>
                <a:latin typeface="Palatino Linotype" pitchFamily="18" charset="0"/>
              </a:rPr>
              <a:t>m</a:t>
            </a:r>
          </a:p>
        </p:txBody>
      </p:sp>
      <p:sp>
        <p:nvSpPr>
          <p:cNvPr id="18" name="Line 33"/>
          <p:cNvSpPr>
            <a:spLocks noChangeShapeType="1"/>
          </p:cNvSpPr>
          <p:nvPr/>
        </p:nvSpPr>
        <p:spPr bwMode="auto">
          <a:xfrm>
            <a:off x="533400" y="3124200"/>
            <a:ext cx="76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9" name="Text Box 34"/>
          <p:cNvSpPr txBox="1">
            <a:spLocks noChangeArrowheads="1"/>
          </p:cNvSpPr>
          <p:nvPr/>
        </p:nvSpPr>
        <p:spPr bwMode="auto">
          <a:xfrm>
            <a:off x="427038" y="2819400"/>
            <a:ext cx="969962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S ~ 1 mm</a:t>
            </a:r>
          </a:p>
        </p:txBody>
      </p:sp>
      <p:pic>
        <p:nvPicPr>
          <p:cNvPr id="20" name="Picture 3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2089294"/>
            <a:ext cx="523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61000" y="1746394"/>
            <a:ext cx="33020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37"/>
          <p:cNvSpPr txBox="1">
            <a:spLocks noChangeArrowheads="1"/>
          </p:cNvSpPr>
          <p:nvPr/>
        </p:nvSpPr>
        <p:spPr bwMode="auto">
          <a:xfrm>
            <a:off x="3563888" y="1404065"/>
            <a:ext cx="51839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1600" dirty="0">
                <a:latin typeface="Palatino Linotype" panose="02040502050505030304" pitchFamily="18" charset="0"/>
              </a:rPr>
              <a:t>TWO-DIMENSIONAL MWPC READOUT CATHODE </a:t>
            </a:r>
          </a:p>
          <a:p>
            <a:pPr algn="ctr" eaLnBrk="0" hangingPunct="0">
              <a:defRPr/>
            </a:pPr>
            <a:r>
              <a:rPr lang="en-US" sz="1600" dirty="0">
                <a:latin typeface="Palatino Linotype" panose="02040502050505030304" pitchFamily="18" charset="0"/>
              </a:rPr>
              <a:t>INDUCED CHARGE (</a:t>
            </a:r>
            <a:r>
              <a:rPr lang="en-US" sz="1600" dirty="0" err="1">
                <a:latin typeface="Palatino Linotype" panose="02040502050505030304" pitchFamily="18" charset="0"/>
              </a:rPr>
              <a:t>Charpak</a:t>
            </a:r>
            <a:r>
              <a:rPr lang="en-US" sz="1600" dirty="0">
                <a:latin typeface="Palatino Linotype" panose="02040502050505030304" pitchFamily="18" charset="0"/>
              </a:rPr>
              <a:t> and </a:t>
            </a:r>
            <a:r>
              <a:rPr lang="en-US" sz="1600" dirty="0" err="1">
                <a:latin typeface="Palatino Linotype" panose="02040502050505030304" pitchFamily="18" charset="0"/>
              </a:rPr>
              <a:t>Sauli</a:t>
            </a:r>
            <a:r>
              <a:rPr lang="en-US" sz="1600" dirty="0">
                <a:latin typeface="Palatino Linotype" panose="02040502050505030304" pitchFamily="18" charset="0"/>
              </a:rPr>
              <a:t>, 1973)</a:t>
            </a:r>
          </a:p>
        </p:txBody>
      </p:sp>
      <p:sp>
        <p:nvSpPr>
          <p:cNvPr id="23" name="Text Box 38"/>
          <p:cNvSpPr txBox="1">
            <a:spLocks noChangeArrowheads="1"/>
          </p:cNvSpPr>
          <p:nvPr/>
        </p:nvSpPr>
        <p:spPr bwMode="auto">
          <a:xfrm>
            <a:off x="3440822" y="5195788"/>
            <a:ext cx="5381794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dirty="0">
                <a:latin typeface="Palatino Linotype" panose="02040502050505030304" pitchFamily="18" charset="0"/>
              </a:rPr>
              <a:t>Spatial resolution determined by: Signal / Noise Ratio</a:t>
            </a:r>
          </a:p>
          <a:p>
            <a:pPr algn="ctr">
              <a:defRPr/>
            </a:pPr>
            <a:r>
              <a:rPr lang="en-US" sz="1600" dirty="0">
                <a:latin typeface="Palatino Linotype" panose="02040502050505030304" pitchFamily="18" charset="0"/>
              </a:rPr>
              <a:t>Typical (i.e. ‘very good’) values: S ~ 20000 e: noise ~ 1000e</a:t>
            </a:r>
          </a:p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Space resolution &lt; 100 </a:t>
            </a:r>
            <a:r>
              <a:rPr lang="en-US" sz="1600" dirty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600" dirty="0">
                <a:solidFill>
                  <a:srgbClr val="FF0000"/>
                </a:solidFill>
                <a:latin typeface="Palatino Linotype" panose="02040502050505030304" pitchFamily="18" charset="0"/>
              </a:rPr>
              <a:t>m</a:t>
            </a:r>
          </a:p>
        </p:txBody>
      </p:sp>
      <p:sp>
        <p:nvSpPr>
          <p:cNvPr id="24" name="Rectangle 39"/>
          <p:cNvSpPr>
            <a:spLocks noChangeArrowheads="1"/>
          </p:cNvSpPr>
          <p:nvPr/>
        </p:nvSpPr>
        <p:spPr bwMode="auto">
          <a:xfrm>
            <a:off x="957064" y="6165850"/>
            <a:ext cx="7287344" cy="646331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dirty="0">
                <a:solidFill>
                  <a:srgbClr val="FF0000"/>
                </a:solidFill>
                <a:latin typeface="Palatino Linotype" panose="02040502050505030304" pitchFamily="18" charset="0"/>
              </a:rPr>
              <a:t>Resolution of MWPCs limited by wire </a:t>
            </a:r>
            <a:r>
              <a:rPr lang="en-GB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spacing</a:t>
            </a:r>
          </a:p>
          <a:p>
            <a:pPr algn="ctr">
              <a:defRPr/>
            </a:pPr>
            <a:r>
              <a:rPr lang="en-GB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better </a:t>
            </a:r>
            <a:r>
              <a:rPr lang="en-GB" dirty="0">
                <a:solidFill>
                  <a:srgbClr val="FF0000"/>
                </a:solidFill>
                <a:latin typeface="Palatino Linotype" panose="02040502050505030304" pitchFamily="18" charset="0"/>
              </a:rPr>
              <a:t>resolution </a:t>
            </a:r>
            <a:r>
              <a:rPr lang="en-GB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GB" dirty="0">
                <a:solidFill>
                  <a:srgbClr val="FF0000"/>
                </a:solidFill>
                <a:latin typeface="Palatino Linotype" panose="02040502050505030304" pitchFamily="18" charset="0"/>
              </a:rPr>
              <a:t>  shorter wire spacing </a:t>
            </a:r>
            <a:r>
              <a:rPr lang="en-GB" dirty="0">
                <a:solidFill>
                  <a:srgbClr val="FF0000"/>
                </a:solidFill>
                <a:latin typeface="Palatino Linotype" panose="02040502050505030304" pitchFamily="18" charset="0"/>
                <a:sym typeface="Wingdings" pitchFamily="2" charset="2"/>
              </a:rPr>
              <a:t></a:t>
            </a:r>
            <a:r>
              <a:rPr lang="en-GB" dirty="0">
                <a:solidFill>
                  <a:srgbClr val="FF0000"/>
                </a:solidFill>
                <a:latin typeface="Palatino Linotype" panose="02040502050505030304" pitchFamily="18" charset="0"/>
              </a:rPr>
              <a:t>  more (and more) wires...</a:t>
            </a:r>
          </a:p>
        </p:txBody>
      </p:sp>
    </p:spTree>
    <p:extLst>
      <p:ext uri="{BB962C8B-B14F-4D97-AF65-F5344CB8AC3E}">
        <p14:creationId xmlns:p14="http://schemas.microsoft.com/office/powerpoint/2010/main" val="2801955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/>
      <p:bldP spid="22" grpId="0"/>
      <p:bldP spid="23" grpId="0"/>
      <p:bldP spid="2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75000"/>
              <a:buFont typeface="Wingdings" pitchFamily="2" charset="2"/>
              <a:buChar char="n"/>
              <a:defRPr sz="2800">
                <a:solidFill>
                  <a:schemeClr val="tx2"/>
                </a:solidFill>
                <a:latin typeface="Helvetica" charset="0"/>
                <a:ea typeface="ＭＳ Ｐゴシック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n"/>
              <a:defRPr sz="2400">
                <a:solidFill>
                  <a:schemeClr val="tx2"/>
                </a:solidFill>
                <a:latin typeface="Helvetica" charset="0"/>
                <a:ea typeface="ＭＳ Ｐゴシック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Char char="•"/>
              <a:defRPr sz="2000">
                <a:solidFill>
                  <a:schemeClr val="tx2"/>
                </a:solidFill>
                <a:latin typeface="Helvetica" charset="0"/>
                <a:ea typeface="ＭＳ Ｐゴシック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hlink"/>
              </a:buClr>
              <a:buChar char="•"/>
              <a:defRPr sz="2000">
                <a:solidFill>
                  <a:schemeClr val="tx2"/>
                </a:solidFill>
                <a:latin typeface="Helvetica" charset="0"/>
                <a:ea typeface="ＭＳ Ｐゴシック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5000"/>
              <a:buChar char="•"/>
              <a:defRPr sz="2000">
                <a:solidFill>
                  <a:schemeClr val="tx2"/>
                </a:solidFill>
                <a:latin typeface="Helvetica" charset="0"/>
                <a:ea typeface="ＭＳ Ｐゴシック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fld id="{3E444E09-BE34-463B-AD9A-9BB49E8740B1}" type="slidenum">
              <a:rPr lang="en-US" altLang="pl-PL" sz="1200" b="1">
                <a:solidFill>
                  <a:srgbClr val="898989"/>
                </a:solidFill>
                <a:latin typeface="Arial" pitchFamily="34" charset="0"/>
              </a:rPr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50</a:t>
            </a:fld>
            <a:endParaRPr lang="en-US" altLang="pl-PL" sz="1200" b="1">
              <a:solidFill>
                <a:srgbClr val="898989"/>
              </a:solidFill>
              <a:latin typeface="Arial" pitchFamily="34" charset="0"/>
            </a:endParaRPr>
          </a:p>
        </p:txBody>
      </p:sp>
      <p:pic>
        <p:nvPicPr>
          <p:cNvPr id="3" name="Picture 2" descr="flags"/>
          <p:cNvPicPr>
            <a:picLocks noChangeAspect="1" noChangeArrowheads="1"/>
          </p:cNvPicPr>
          <p:nvPr/>
        </p:nvPicPr>
        <p:blipFill>
          <a:blip r:embed="rId2">
            <a:lum bright="-2000" contras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"/>
          <a:stretch>
            <a:fillRect/>
          </a:stretch>
        </p:blipFill>
        <p:spPr bwMode="auto">
          <a:xfrm>
            <a:off x="-76200" y="0"/>
            <a:ext cx="93726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6200" y="227856"/>
            <a:ext cx="90678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defRPr/>
            </a:pPr>
            <a:r>
              <a:rPr lang="en-GB" altLang="pl-PL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CERN </a:t>
            </a:r>
            <a:r>
              <a:rPr lang="en-GB" altLang="pl-PL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– European </a:t>
            </a:r>
            <a:r>
              <a:rPr lang="en-GB" altLang="pl-PL" sz="3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Center</a:t>
            </a:r>
            <a:r>
              <a:rPr lang="en-GB" altLang="pl-PL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for Nuclear Research</a:t>
            </a:r>
          </a:p>
          <a:p>
            <a:pPr eaLnBrk="1" hangingPunct="1">
              <a:defRPr/>
            </a:pPr>
            <a:r>
              <a:rPr lang="en-GB" altLang="pl-PL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pl-PL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was founded </a:t>
            </a:r>
            <a:r>
              <a:rPr lang="pl-PL" altLang="pl-PL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 </a:t>
            </a:r>
            <a:r>
              <a:rPr lang="en-GB" altLang="pl-PL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1954: </a:t>
            </a:r>
          </a:p>
          <a:p>
            <a:pPr eaLnBrk="1" hangingPunct="1">
              <a:defRPr/>
            </a:pPr>
            <a:r>
              <a:rPr lang="en-GB" altLang="pl-PL" sz="36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pl-PL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    </a:t>
            </a:r>
            <a:r>
              <a:rPr lang="en-GB" alt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12 European States</a:t>
            </a:r>
            <a:r>
              <a:rPr lang="pl-PL" altLang="pl-PL" sz="2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pl-PL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GB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en-GB" altLang="pl-PL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Science for Peace</a:t>
            </a:r>
            <a:r>
              <a:rPr lang="en-GB" altLang="en-US" sz="2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”</a:t>
            </a:r>
            <a:endParaRPr lang="en-GB" altLang="pl-PL" sz="2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endParaRPr lang="en-GB" altLang="pl-PL" sz="1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en-GB" altLang="pl-PL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Today: 21 Member States</a:t>
            </a:r>
            <a:endParaRPr lang="en-GB" altLang="pl-PL" sz="3200" dirty="0" smtClean="0">
              <a:solidFill>
                <a:srgbClr val="003366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5"/>
          <p:cNvSpPr txBox="1">
            <a:spLocks noChangeArrowheads="1"/>
          </p:cNvSpPr>
          <p:nvPr/>
        </p:nvSpPr>
        <p:spPr bwMode="auto">
          <a:xfrm>
            <a:off x="1476375" y="4149080"/>
            <a:ext cx="7667625" cy="266447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>
            <a:outerShdw blurRad="38100" dist="35921" dir="2700000" algn="ctr" rotWithShape="0">
              <a:srgbClr val="808080"/>
            </a:outerShdw>
          </a:effectLst>
          <a:extLst/>
        </p:spPr>
        <p:txBody>
          <a:bodyPr/>
          <a:lstStyle>
            <a:lvl1pPr marL="85725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altLang="pl-PL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Member States:</a:t>
            </a:r>
            <a:r>
              <a:rPr lang="en-GB" altLang="pl-PL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GB" altLang="pl-PL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Austria, Belgium, Bulgaria, the Czech Republic, Denmark, Finland, France, Germany, Greece, Hungary, </a:t>
            </a:r>
            <a:r>
              <a:rPr lang="en-US" altLang="pl-PL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Israel,</a:t>
            </a:r>
            <a:r>
              <a:rPr lang="en-US" altLang="pl-PL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GB" altLang="pl-PL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Italy, the Netherlands, Norway, Poland, Portugal, Slovakia, Spain, Sweden, Switzerland and </a:t>
            </a:r>
            <a:br>
              <a:rPr lang="en-GB" altLang="pl-PL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</a:br>
            <a:r>
              <a:rPr lang="en-GB" altLang="pl-PL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the United Kingdom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altLang="pl-PL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Candidate for Accession: </a:t>
            </a:r>
            <a:r>
              <a:rPr lang="en-GB" altLang="pl-PL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Romania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altLang="pl-PL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Associate Member in Pre-Stage to Membership: </a:t>
            </a:r>
            <a:r>
              <a:rPr lang="en-US" altLang="pl-PL" sz="16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Serbia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US" altLang="pl-PL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Applicant States for Membership or Associate Membership:</a:t>
            </a:r>
            <a:br>
              <a:rPr lang="en-US" altLang="pl-PL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</a:br>
            <a:r>
              <a:rPr lang="en-US" altLang="pl-PL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Brazil, Cyprus, Pakistan, Russia, Slovenia, Turkey, Ukraine </a:t>
            </a:r>
            <a:endParaRPr lang="en-GB" altLang="pl-PL" sz="1600" dirty="0" smtClean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Palatino Linotype" panose="02040502050505030304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SzPct val="65000"/>
              <a:defRPr/>
            </a:pPr>
            <a:r>
              <a:rPr lang="en-GB" altLang="pl-PL" sz="1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Observers to Council:</a:t>
            </a:r>
            <a:r>
              <a:rPr lang="en-GB" altLang="pl-PL" sz="1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GB" altLang="pl-PL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India, Japan, Russia, Turkey, United States of America; European Commission and UNESCO 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76200" y="2420888"/>
            <a:ext cx="3810000" cy="1371600"/>
          </a:xfrm>
          <a:prstGeom prst="rect">
            <a:avLst/>
          </a:prstGeom>
          <a:gradFill rotWithShape="1">
            <a:gsLst>
              <a:gs pos="0">
                <a:schemeClr val="accent2">
                  <a:alpha val="70000"/>
                </a:schemeClr>
              </a:gs>
              <a:gs pos="100000">
                <a:srgbClr val="4F81BD">
                  <a:alpha val="67000"/>
                </a:srgbClr>
              </a:gs>
            </a:gsLst>
            <a:lin ang="5400000" scaled="1"/>
          </a:gradFill>
          <a:ln>
            <a:noFill/>
          </a:ln>
          <a:effectLst>
            <a:outerShdw blurRad="38100" dist="35921" dir="2700000" algn="ctr" rotWithShape="0">
              <a:srgbClr val="808080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altLang="pl-PL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GB" altLang="pl-PL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~ 2300 staff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altLang="pl-PL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  ~ 1600 other paid personnel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SzPct val="65000"/>
              <a:defRPr/>
            </a:pPr>
            <a:r>
              <a:rPr lang="en-GB" altLang="pl-PL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  </a:t>
            </a:r>
            <a:r>
              <a:rPr lang="en-GB" altLang="pl-PL" sz="2000" b="1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~ 10500 users</a:t>
            </a:r>
          </a:p>
          <a:p>
            <a:pPr eaLnBrk="1" hangingPunct="1">
              <a:spcBef>
                <a:spcPct val="20000"/>
              </a:spcBef>
              <a:buSzPct val="65000"/>
              <a:defRPr/>
            </a:pPr>
            <a:r>
              <a:rPr lang="en-GB" altLang="pl-PL" sz="2000" dirty="0" smtClean="0">
                <a:solidFill>
                  <a:srgbClr val="EAEAEA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Palatino Linotype" panose="02040502050505030304" pitchFamily="18" charset="0"/>
              </a:rPr>
              <a:t>  Budget (2014) ~1000 MCHF</a:t>
            </a:r>
          </a:p>
        </p:txBody>
      </p:sp>
      <p:pic>
        <p:nvPicPr>
          <p:cNvPr id="7" name="Picture 10" descr="cern_logo_1.png"/>
          <p:cNvPicPr>
            <a:picLocks noChangeAspect="1"/>
          </p:cNvPicPr>
          <p:nvPr/>
        </p:nvPicPr>
        <p:blipFill>
          <a:blip r:embed="rId3" cstate="email">
            <a:lum bright="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6284913"/>
            <a:ext cx="493712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86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755576" y="116632"/>
            <a:ext cx="7560840" cy="63936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1"/>
          <p:cNvSpPr>
            <a:spLocks noChangeArrowheads="1" noChangeShapeType="1" noTextEdit="1"/>
          </p:cNvSpPr>
          <p:nvPr/>
        </p:nvSpPr>
        <p:spPr bwMode="auto">
          <a:xfrm>
            <a:off x="1187624" y="277788"/>
            <a:ext cx="6656372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CERN: 60 Years Science for Piece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496" y="1484784"/>
            <a:ext cx="6259268" cy="50167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FF0000"/>
                </a:solidFill>
              </a:rPr>
              <a:t>“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Physique-sans-</a:t>
            </a:r>
            <a:r>
              <a:rPr lang="en-US" sz="2000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Frontières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” (PSF) </a:t>
            </a:r>
            <a:r>
              <a:rPr lang="en-US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was </a:t>
            </a:r>
            <a:r>
              <a:rPr lang="en-US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born in </a:t>
            </a:r>
            <a:r>
              <a:rPr lang="en-US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1992, during the war in Bosnia </a:t>
            </a:r>
            <a:r>
              <a:rPr lang="en-US" sz="2000" dirty="0">
                <a:solidFill>
                  <a:srgbClr val="663300"/>
                </a:solidFill>
                <a:latin typeface="Palatino Linotype" panose="02040502050505030304" pitchFamily="18" charset="0"/>
              </a:rPr>
              <a:t>when many scientists felt the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necessity to </a:t>
            </a:r>
            <a:r>
              <a:rPr lang="en-US" sz="2000" dirty="0">
                <a:solidFill>
                  <a:srgbClr val="663300"/>
                </a:solidFill>
                <a:latin typeface="Palatino Linotype" panose="02040502050505030304" pitchFamily="18" charset="0"/>
              </a:rPr>
              <a:t>"do something" for their colleagues of South East of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Europe</a:t>
            </a:r>
          </a:p>
          <a:p>
            <a:endParaRPr lang="en-US" sz="2000" dirty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Georges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CHARPAK </a:t>
            </a:r>
            <a:r>
              <a:rPr lang="en-US" sz="2000" dirty="0">
                <a:solidFill>
                  <a:srgbClr val="663300"/>
                </a:solidFill>
                <a:latin typeface="Palatino Linotype" panose="02040502050505030304" pitchFamily="18" charset="0"/>
              </a:rPr>
              <a:t>has kindly accepted to preside "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Physics-without-Borders” and</a:t>
            </a:r>
            <a:r>
              <a:rPr lang="en-US" sz="2000" dirty="0" smtClean="0">
                <a:latin typeface="Palatino Linotype" panose="02040502050505030304" pitchFamily="18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supported the effort of the association to set up the “Four-Seas-Conference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”</a:t>
            </a:r>
            <a:endParaRPr lang="en-US" sz="2000" dirty="0" smtClean="0"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The 1</a:t>
            </a:r>
            <a:r>
              <a:rPr lang="en-US" sz="2000" baseline="30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st</a:t>
            </a:r>
            <a:r>
              <a:rPr lang="en-US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Trieste-95 </a:t>
            </a:r>
            <a:r>
              <a:rPr lang="en-US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conference was a </a:t>
            </a:r>
            <a:r>
              <a:rPr lang="en-US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real success</a:t>
            </a:r>
            <a:r>
              <a:rPr lang="en-US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, despite the renewed war in Bosnia : </a:t>
            </a:r>
            <a:r>
              <a:rPr lang="en-US" sz="2000" dirty="0">
                <a:solidFill>
                  <a:srgbClr val="663300"/>
                </a:solidFill>
                <a:latin typeface="Palatino Linotype" panose="02040502050505030304" pitchFamily="18" charset="0"/>
              </a:rPr>
              <a:t>150 physicists, half of them from the South-Eastern </a:t>
            </a:r>
            <a:r>
              <a:rPr lang="en-US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Europe;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all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the countries of the </a:t>
            </a:r>
            <a:r>
              <a:rPr lang="en-US" sz="2000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Balkanic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area </a:t>
            </a:r>
            <a:r>
              <a:rPr lang="en-US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were represented, despite the existing state of war between some of </a:t>
            </a:r>
            <a:r>
              <a:rPr lang="en-US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them</a:t>
            </a:r>
            <a:endParaRPr lang="fr-FR" sz="20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475" y="4168303"/>
            <a:ext cx="2673029" cy="2285033"/>
          </a:xfrm>
          <a:prstGeom prst="rect">
            <a:avLst/>
          </a:prstGeom>
        </p:spPr>
      </p:pic>
      <p:pic>
        <p:nvPicPr>
          <p:cNvPr id="6" name="Picture 1028" descr="Charpak-portrait L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478757"/>
            <a:ext cx="2771800" cy="231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79512" y="75599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Four </a:t>
            </a:r>
            <a:r>
              <a:rPr lang="fr-FR" sz="3200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Seas</a:t>
            </a:r>
            <a:r>
              <a:rPr lang="fr-FR" sz="32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3200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Conference</a:t>
            </a:r>
            <a:r>
              <a:rPr lang="fr-FR" sz="3200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: </a:t>
            </a:r>
            <a:r>
              <a:rPr lang="fr-FR" sz="32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« Physique-sans-Frontières »</a:t>
            </a:r>
            <a:endParaRPr lang="fr-FR" sz="32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78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730" y="179929"/>
            <a:ext cx="9102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Four </a:t>
            </a:r>
            <a:r>
              <a:rPr lang="fr-FR" sz="3200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</a:t>
            </a:r>
            <a:r>
              <a:rPr lang="fr-FR" sz="3200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eas</a:t>
            </a:r>
            <a:r>
              <a:rPr lang="fr-FR" sz="32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3200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Conference</a:t>
            </a:r>
            <a:r>
              <a:rPr lang="fr-FR" sz="32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 </a:t>
            </a:r>
            <a:r>
              <a:rPr lang="en-US" sz="32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Physics </a:t>
            </a:r>
            <a:r>
              <a:rPr lang="en-US" sz="3200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in Service of Mankind </a:t>
            </a:r>
          </a:p>
        </p:txBody>
      </p:sp>
      <p:sp>
        <p:nvSpPr>
          <p:cNvPr id="3" name="Rectangle 2"/>
          <p:cNvSpPr/>
          <p:nvPr/>
        </p:nvSpPr>
        <p:spPr>
          <a:xfrm>
            <a:off x="5472608" y="1052736"/>
            <a:ext cx="3635896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Five conferences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were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organized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 (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Trieste-95, Sarajevo-98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Thessaloniki-02, Istanbul-04, Iasi, Romania-07)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to give opportunity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for scientists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, mainly the youngest ones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to hear about the most recent developments in sciences and technologies</a:t>
            </a:r>
          </a:p>
          <a:p>
            <a:endParaRPr lang="en-US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Served as a way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to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express the solidarity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of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the scientific community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with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all those who, under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difficult conditions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seek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to keep alive the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diverse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intellectual and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cultural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links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that constitute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essence of our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civilization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-36512" y="5571237"/>
            <a:ext cx="5343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2014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CERN is 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celebrating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“60 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Y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ears 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of 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Science 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for 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Peace!”</a:t>
            </a:r>
            <a:endParaRPr lang="fr-FR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Picture 4" descr="Screen Shot 2014-07-20 at 1.13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" y="1074765"/>
            <a:ext cx="5271412" cy="449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7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730" y="179929"/>
            <a:ext cx="91027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Four </a:t>
            </a:r>
            <a:r>
              <a:rPr lang="fr-FR" sz="3200" i="1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S</a:t>
            </a:r>
            <a:r>
              <a:rPr lang="fr-FR" sz="3200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eas</a:t>
            </a:r>
            <a:r>
              <a:rPr lang="fr-FR" sz="32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fr-FR" sz="3200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Conference</a:t>
            </a:r>
            <a:r>
              <a:rPr lang="fr-FR" sz="32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: </a:t>
            </a:r>
            <a:r>
              <a:rPr lang="en-US" sz="32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Physics </a:t>
            </a:r>
            <a:r>
              <a:rPr lang="en-US" sz="3200" i="1" dirty="0">
                <a:solidFill>
                  <a:srgbClr val="FF0000"/>
                </a:solidFill>
                <a:latin typeface="Palatino Linotype" panose="02040502050505030304" pitchFamily="18" charset="0"/>
              </a:rPr>
              <a:t>in Service of Mankind </a:t>
            </a:r>
          </a:p>
        </p:txBody>
      </p:sp>
      <p:sp>
        <p:nvSpPr>
          <p:cNvPr id="3" name="Rectangle 2"/>
          <p:cNvSpPr/>
          <p:nvPr/>
        </p:nvSpPr>
        <p:spPr>
          <a:xfrm>
            <a:off x="5472608" y="1052736"/>
            <a:ext cx="3635896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Five conferences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were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organized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 (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Trieste-95, Sarajevo-98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Thessaloniki-02, Istanbul-04, Iasi, Romania-07)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to give opportunity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for scientists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, mainly the youngest ones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to hear about the most recent developments in sciences and technologies</a:t>
            </a:r>
          </a:p>
          <a:p>
            <a:endParaRPr lang="en-US" dirty="0">
              <a:solidFill>
                <a:srgbClr val="663300"/>
              </a:solidFill>
              <a:latin typeface="Palatino Linotype" panose="0204050205050503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Served as a way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to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express the solidarity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of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the scientific community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with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all those who, under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difficult conditions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,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seek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to keep alive the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diverse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intellectual and </a:t>
            </a:r>
            <a:r>
              <a:rPr lang="en-US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cultural </a:t>
            </a:r>
            <a:r>
              <a:rPr lang="en-US" dirty="0">
                <a:solidFill>
                  <a:srgbClr val="0000CC"/>
                </a:solidFill>
                <a:latin typeface="Palatino Linotype" panose="02040502050505030304" pitchFamily="18" charset="0"/>
              </a:rPr>
              <a:t>links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that constitute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the </a:t>
            </a:r>
            <a:r>
              <a:rPr lang="en-US" dirty="0">
                <a:solidFill>
                  <a:srgbClr val="663300"/>
                </a:solidFill>
                <a:latin typeface="Palatino Linotype" panose="02040502050505030304" pitchFamily="18" charset="0"/>
              </a:rPr>
              <a:t>essence of our </a:t>
            </a:r>
            <a:r>
              <a:rPr lang="en-US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civilization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-36512" y="5571237"/>
            <a:ext cx="53434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2014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: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CERN is 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celebrating </a:t>
            </a:r>
          </a:p>
          <a:p>
            <a:pPr algn="ctr"/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“60 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Y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ears 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of 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Science </a:t>
            </a:r>
            <a:r>
              <a:rPr lang="en-US" sz="2800" dirty="0">
                <a:solidFill>
                  <a:srgbClr val="FF0000"/>
                </a:solidFill>
                <a:latin typeface="Palatino Linotype" panose="02040502050505030304" pitchFamily="18" charset="0"/>
              </a:rPr>
              <a:t>for </a:t>
            </a:r>
            <a:r>
              <a:rPr lang="en-US" sz="28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Peace!”</a:t>
            </a:r>
            <a:endParaRPr lang="fr-FR" sz="28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5" name="Picture 4" descr="Screen Shot 2014-07-20 at 1.13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76" y="1074765"/>
            <a:ext cx="5271412" cy="449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78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9" y="-15652"/>
            <a:ext cx="4843263" cy="687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040560" y="2412171"/>
            <a:ext cx="3995936" cy="44012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fr-FR" sz="2000" dirty="0"/>
              <a:t> </a:t>
            </a:r>
            <a:r>
              <a:rPr lang="en-GB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In 2014, CERN is celebrating “60 </a:t>
            </a:r>
            <a:endParaRPr lang="en-GB" sz="20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GB" sz="2000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Years </a:t>
            </a:r>
            <a:r>
              <a:rPr lang="en-GB" sz="2000" dirty="0">
                <a:solidFill>
                  <a:srgbClr val="FF0000"/>
                </a:solidFill>
                <a:latin typeface="Palatino Linotype" panose="02040502050505030304" pitchFamily="18" charset="0"/>
              </a:rPr>
              <a:t>of Science for Peace”! </a:t>
            </a:r>
            <a:endParaRPr lang="en-GB" sz="2000" dirty="0" smtClean="0">
              <a:solidFill>
                <a:srgbClr val="FF0000"/>
              </a:solidFill>
              <a:latin typeface="Palatino Linotype" panose="02040502050505030304" pitchFamily="18" charset="0"/>
            </a:endParaRP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pPr algn="ctr"/>
            <a:r>
              <a:rPr lang="en-GB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In </a:t>
            </a:r>
            <a:r>
              <a:rPr lang="en-GB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a particularly fragile time for </a:t>
            </a:r>
          </a:p>
          <a:p>
            <a:pPr algn="ctr"/>
            <a:r>
              <a:rPr lang="en-GB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Ukraine</a:t>
            </a:r>
            <a:r>
              <a:rPr lang="en-GB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, physicists from France, </a:t>
            </a:r>
            <a:endParaRPr lang="en-GB" sz="20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GB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Ukraine</a:t>
            </a:r>
            <a:r>
              <a:rPr lang="en-GB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, Poland and CERN get </a:t>
            </a:r>
            <a:endParaRPr lang="en-GB" sz="20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algn="ctr"/>
            <a:r>
              <a:rPr lang="en-GB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together </a:t>
            </a:r>
            <a:r>
              <a:rPr lang="en-GB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in </a:t>
            </a:r>
            <a:r>
              <a:rPr lang="en-GB" sz="20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Lviv</a:t>
            </a:r>
            <a:r>
              <a:rPr lang="en-GB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, Ukraine in memory </a:t>
            </a:r>
            <a:r>
              <a:rPr lang="en-GB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of </a:t>
            </a:r>
            <a:r>
              <a:rPr lang="en-GB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Georges </a:t>
            </a:r>
            <a:r>
              <a:rPr lang="en-GB" sz="2000" dirty="0" err="1">
                <a:solidFill>
                  <a:srgbClr val="0000CC"/>
                </a:solidFill>
                <a:latin typeface="Palatino Linotype" panose="02040502050505030304" pitchFamily="18" charset="0"/>
              </a:rPr>
              <a:t>Charpak</a:t>
            </a:r>
            <a:r>
              <a:rPr lang="en-GB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 personality, </a:t>
            </a:r>
            <a:r>
              <a:rPr lang="en-GB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continuing </a:t>
            </a:r>
            <a:r>
              <a:rPr lang="en-GB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his scientific </a:t>
            </a:r>
            <a:r>
              <a:rPr lang="en-GB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and </a:t>
            </a:r>
            <a:r>
              <a:rPr lang="en-GB" sz="2000" dirty="0">
                <a:solidFill>
                  <a:srgbClr val="0000CC"/>
                </a:solidFill>
                <a:latin typeface="Palatino Linotype" panose="02040502050505030304" pitchFamily="18" charset="0"/>
              </a:rPr>
              <a:t>cultural traditions. </a:t>
            </a:r>
            <a:endParaRPr lang="en-GB" sz="2000" dirty="0" smtClean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endParaRPr lang="en-GB" sz="2000" dirty="0">
              <a:latin typeface="Palatino Linotype" panose="02040502050505030304" pitchFamily="18" charset="0"/>
            </a:endParaRPr>
          </a:p>
          <a:p>
            <a:pPr algn="ctr"/>
            <a:r>
              <a:rPr lang="en-GB" sz="2000" dirty="0" smtClean="0">
                <a:solidFill>
                  <a:srgbClr val="663300"/>
                </a:solidFill>
                <a:latin typeface="Palatino Linotype" panose="02040502050505030304" pitchFamily="18" charset="0"/>
              </a:rPr>
              <a:t>Slides are available at: </a:t>
            </a:r>
          </a:p>
          <a:p>
            <a:pPr algn="ctr"/>
            <a:r>
              <a:rPr lang="en-GB" sz="2000" u="sng" dirty="0" smtClean="0">
                <a:solidFill>
                  <a:srgbClr val="663300"/>
                </a:solidFill>
                <a:latin typeface="Palatino Linotype" panose="02040502050505030304" pitchFamily="18" charset="0"/>
                <a:hlinkClick r:id="rId3"/>
              </a:rPr>
              <a:t>https</a:t>
            </a:r>
            <a:r>
              <a:rPr lang="en-GB" sz="2000" u="sng" dirty="0">
                <a:solidFill>
                  <a:srgbClr val="663300"/>
                </a:solidFill>
                <a:latin typeface="Palatino Linotype" panose="02040502050505030304" pitchFamily="18" charset="0"/>
                <a:hlinkClick r:id="rId3"/>
              </a:rPr>
              <a:t>://indico.cern.ch/event</a:t>
            </a:r>
            <a:r>
              <a:rPr lang="en-GB" sz="2000" u="sng" dirty="0" smtClean="0">
                <a:solidFill>
                  <a:srgbClr val="663300"/>
                </a:solidFill>
                <a:latin typeface="Palatino Linotype" panose="02040502050505030304" pitchFamily="18" charset="0"/>
                <a:hlinkClick r:id="rId3"/>
              </a:rPr>
              <a:t>/</a:t>
            </a:r>
          </a:p>
          <a:p>
            <a:pPr algn="ctr"/>
            <a:r>
              <a:rPr lang="en-GB" sz="2000" u="sng" dirty="0" smtClean="0">
                <a:solidFill>
                  <a:srgbClr val="663300"/>
                </a:solidFill>
                <a:latin typeface="Palatino Linotype" panose="02040502050505030304" pitchFamily="18" charset="0"/>
                <a:hlinkClick r:id="rId3"/>
              </a:rPr>
              <a:t>331478/timetable</a:t>
            </a:r>
            <a:r>
              <a:rPr lang="en-GB" sz="2000" u="sng" dirty="0">
                <a:solidFill>
                  <a:srgbClr val="663300"/>
                </a:solidFill>
                <a:latin typeface="Palatino Linotype" panose="02040502050505030304" pitchFamily="18" charset="0"/>
                <a:hlinkClick r:id="rId3"/>
              </a:rPr>
              <a:t>/#20140721</a:t>
            </a:r>
            <a:endParaRPr lang="fr-FR" sz="2000" dirty="0">
              <a:solidFill>
                <a:srgbClr val="6633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40560" y="44624"/>
            <a:ext cx="3995936" cy="2308324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A conference: “90</a:t>
            </a:r>
            <a:r>
              <a:rPr lang="en-US" sz="2400" i="1" baseline="30000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</a:t>
            </a:r>
            <a:r>
              <a:rPr lang="en-US" sz="24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 Anniversary </a:t>
            </a:r>
          </a:p>
          <a:p>
            <a:pPr algn="ctr"/>
            <a:r>
              <a:rPr lang="en-US" sz="24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of Georges </a:t>
            </a:r>
            <a:r>
              <a:rPr lang="en-US" sz="2400" i="1" dirty="0" err="1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Charpak</a:t>
            </a:r>
            <a:r>
              <a:rPr lang="en-US" sz="24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“</a:t>
            </a:r>
          </a:p>
          <a:p>
            <a:pPr algn="ctr"/>
            <a:endParaRPr lang="en-US" sz="2400" i="1" dirty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Bringing Nations Together </a:t>
            </a:r>
            <a:endParaRPr lang="en-US" sz="2400" i="1" dirty="0" smtClean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Through Science</a:t>
            </a:r>
            <a:r>
              <a:rPr lang="en-US" sz="2400" i="1" dirty="0" smtClean="0">
                <a:solidFill>
                  <a:srgbClr val="FF0000"/>
                </a:solidFill>
                <a:latin typeface="Palatino Linotype" panose="02040502050505030304" pitchFamily="18" charset="0"/>
                <a:cs typeface="Times New Roman" panose="02020603050405020304" pitchFamily="18" charset="0"/>
              </a:rPr>
              <a:t>:</a:t>
            </a:r>
            <a:endParaRPr lang="en-US" sz="2400" i="1" dirty="0" smtClean="0">
              <a:solidFill>
                <a:srgbClr val="FF0000"/>
              </a:solidFill>
              <a:latin typeface="Palatino Linotype" panose="0204050205050503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015" y="2420888"/>
            <a:ext cx="7642296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54542" y="4509120"/>
            <a:ext cx="3489866" cy="369332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CERN </a:t>
            </a:r>
            <a:r>
              <a:rPr lang="en-US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Courrier</a:t>
            </a:r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, November 2014</a:t>
            </a:r>
            <a:endParaRPr lang="fr-FR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55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5"/>
          <p:cNvGrpSpPr/>
          <p:nvPr/>
        </p:nvGrpSpPr>
        <p:grpSpPr>
          <a:xfrm>
            <a:off x="56272" y="70340"/>
            <a:ext cx="1714500" cy="1304925"/>
            <a:chOff x="0" y="0"/>
            <a:chExt cx="1714500" cy="1304925"/>
          </a:xfrm>
          <a:solidFill>
            <a:srgbClr val="C00000"/>
          </a:solidFill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09600" y="457200"/>
              <a:ext cx="533400" cy="38100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pic>
          <p:nvPicPr>
            <p:cNvPr id="6" name="Picture 13" descr="Picture 21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714500" cy="130492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051720" y="116632"/>
            <a:ext cx="6984776" cy="6734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WordArt 9"/>
          <p:cNvSpPr>
            <a:spLocks noChangeArrowheads="1" noChangeShapeType="1" noTextEdit="1"/>
          </p:cNvSpPr>
          <p:nvPr/>
        </p:nvSpPr>
        <p:spPr bwMode="auto">
          <a:xfrm>
            <a:off x="2267744" y="292646"/>
            <a:ext cx="6552727" cy="400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CERN: Bringing Nations Together Through Science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sp>
        <p:nvSpPr>
          <p:cNvPr id="9" name="Rectangle 1028"/>
          <p:cNvSpPr txBox="1">
            <a:spLocks noChangeArrowheads="1"/>
          </p:cNvSpPr>
          <p:nvPr/>
        </p:nvSpPr>
        <p:spPr>
          <a:xfrm>
            <a:off x="73852" y="1391105"/>
            <a:ext cx="9013876" cy="5350263"/>
          </a:xfrm>
          <a:prstGeom prst="rect">
            <a:avLst/>
          </a:prstGeom>
          <a:noFill/>
        </p:spPr>
        <p:txBody>
          <a:bodyPr vert="horz">
            <a:normAutofit lnSpcReduction="10000"/>
          </a:bodyPr>
          <a:lstStyle>
            <a:lvl1pPr marL="49377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Arial"/>
              <a:buChar char="•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/>
              <a:buChar char="•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•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576" indent="0">
              <a:lnSpc>
                <a:spcPct val="90000"/>
              </a:lnSpc>
              <a:spcAft>
                <a:spcPts val="600"/>
              </a:spcAft>
              <a:buClrTx/>
              <a:buNone/>
              <a:defRPr/>
            </a:pPr>
            <a:endParaRPr lang="pl-PL" sz="2400" dirty="0" smtClean="0"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Tx/>
              <a:buFont typeface="Wingdings" charset="2"/>
              <a:buChar char="q"/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Global Science: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go beyond the national interests</a:t>
            </a:r>
            <a:endParaRPr lang="en-GB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Power of Science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improve life of people via development of novel technologies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 (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multinational community – competition and collaboration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)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providing unique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scientific environment</a:t>
            </a:r>
          </a:p>
          <a:p>
            <a:pPr>
              <a:lnSpc>
                <a:spcPct val="9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pl-PL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S</a:t>
            </a:r>
            <a:r>
              <a:rPr lang="en-US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cience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 Diplomacy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: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in a world which is exceedingly fragile today, science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diplomacy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opens the possibility to tackle global challenges, ensures cultural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 exchange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of different nations</a:t>
            </a:r>
          </a:p>
          <a:p>
            <a:pPr>
              <a:lnSpc>
                <a:spcPct val="9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CERN is of a Global Influence (“Virtual Nation”) </a:t>
            </a:r>
            <a:r>
              <a:rPr lang="en-US" sz="24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  <a:sym typeface="Wingdings" panose="05000000000000000000" pitchFamily="2" charset="2"/>
              </a:rPr>
              <a:t>work peacefully together at the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  <a:sym typeface="Wingdings" panose="05000000000000000000" pitchFamily="2" charset="2"/>
              </a:rPr>
              <a:t>frontiers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  <a:sym typeface="Wingdings" panose="05000000000000000000" pitchFamily="2" charset="2"/>
              </a:rPr>
              <a:t>of research and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  <a:sym typeface="Wingdings" panose="05000000000000000000" pitchFamily="2" charset="2"/>
              </a:rPr>
              <a:t>disseminate results </a:t>
            </a:r>
            <a:r>
              <a:rPr lang="en-US" sz="24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  <a:sym typeface="Wingdings" panose="05000000000000000000" pitchFamily="2" charset="2"/>
              </a:rPr>
              <a:t>as widely as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  <a:sym typeface="Wingdings" panose="05000000000000000000" pitchFamily="2" charset="2"/>
              </a:rPr>
              <a:t>possible</a:t>
            </a:r>
            <a:endParaRPr lang="pl-PL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Palatino Linotype" panose="02040502050505030304" pitchFamily="18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Tx/>
              <a:buFont typeface="Wingdings" panose="05000000000000000000" pitchFamily="2" charset="2"/>
              <a:buChar char="q"/>
              <a:defRPr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</a:rPr>
              <a:t>Science requires a long-term thinking and long-term planning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Palatino Linotype" panose="02040502050505030304" pitchFamily="18" charset="0"/>
                <a:sym typeface="Wingdings" panose="05000000000000000000" pitchFamily="2" charset="2"/>
              </a:rPr>
              <a:t>often underestimated by politicians' in a view of the short-term economical goals</a:t>
            </a:r>
            <a:endParaRPr lang="en-US" sz="2400" dirty="0" smtClean="0">
              <a:solidFill>
                <a:schemeClr val="bg1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Palatino Linotype" panose="020405020505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86939" y="980728"/>
            <a:ext cx="7284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  <a:latin typeface="Palatino Linotype" panose="02040502050505030304" pitchFamily="18" charset="0"/>
              </a:rPr>
              <a:t>TODAY, SCIENCE IS GETTING MORE AND MORE GLOBAL</a:t>
            </a:r>
            <a:endParaRPr lang="fr-FR" sz="200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4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4149080"/>
            <a:ext cx="5545187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179512" y="44450"/>
            <a:ext cx="8964487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13"/>
          <p:cNvSpPr>
            <a:spLocks noChangeArrowheads="1" noChangeShapeType="1" noTextEdit="1"/>
          </p:cNvSpPr>
          <p:nvPr/>
        </p:nvSpPr>
        <p:spPr bwMode="auto">
          <a:xfrm>
            <a:off x="323529" y="115888"/>
            <a:ext cx="8640960" cy="3714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Multi-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Wire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Proportional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</a:t>
            </a:r>
            <a:r>
              <a:rPr lang="fr-FR" sz="2800" kern="10" dirty="0" err="1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Chamber</a:t>
            </a:r>
            <a:r>
              <a:rPr lang="fr-FR" sz="28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(MWPC</a:t>
            </a:r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): </a:t>
            </a:r>
            <a:r>
              <a:rPr lang="fr-FR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Electronics</a:t>
            </a:r>
            <a:r>
              <a:rPr lang="fr-FR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Imaging </a:t>
            </a:r>
            <a:r>
              <a:rPr lang="fr-FR" sz="28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Device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620689"/>
            <a:ext cx="554461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581522" y="620688"/>
            <a:ext cx="35264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latin typeface="Palatino Linotype" pitchFamily="18" charset="0"/>
                <a:cs typeface="Calibri" pitchFamily="34" charset="0"/>
              </a:rPr>
              <a:t>The </a:t>
            </a:r>
            <a:r>
              <a:rPr lang="en-US" dirty="0">
                <a:latin typeface="Palatino Linotype" pitchFamily="18" charset="0"/>
                <a:cs typeface="Calibri" pitchFamily="34" charset="0"/>
              </a:rPr>
              <a:t>1st “Large </a:t>
            </a:r>
            <a:r>
              <a:rPr lang="en-US" dirty="0" smtClean="0">
                <a:latin typeface="Palatino Linotype" pitchFamily="18" charset="0"/>
                <a:cs typeface="Calibri" pitchFamily="34" charset="0"/>
              </a:rPr>
              <a:t>Wire Chamber”:</a:t>
            </a:r>
          </a:p>
          <a:p>
            <a:pPr algn="ctr">
              <a:defRPr/>
            </a:pPr>
            <a:endParaRPr lang="en-US" dirty="0">
              <a:latin typeface="Palatino Linotype" pitchFamily="18" charset="0"/>
              <a:cs typeface="Calibri" pitchFamily="34" charset="0"/>
            </a:endParaRPr>
          </a:p>
          <a:p>
            <a:pPr algn="ctr">
              <a:defRPr/>
            </a:pPr>
            <a:r>
              <a:rPr lang="fr-FR" dirty="0">
                <a:latin typeface="Palatino Linotype" pitchFamily="18" charset="0"/>
                <a:cs typeface="Calibri" pitchFamily="34" charset="0"/>
              </a:rPr>
              <a:t>Georges Charpak </a:t>
            </a:r>
            <a:r>
              <a:rPr lang="fr-FR" dirty="0" err="1">
                <a:latin typeface="Palatino Linotype" pitchFamily="18" charset="0"/>
                <a:cs typeface="Calibri" pitchFamily="34" charset="0"/>
              </a:rPr>
              <a:t>with</a:t>
            </a:r>
            <a:r>
              <a:rPr lang="fr-FR" dirty="0">
                <a:latin typeface="Palatino Linotype" pitchFamily="18" charset="0"/>
                <a:cs typeface="Calibri" pitchFamily="34" charset="0"/>
              </a:rPr>
              <a:t> Fabio </a:t>
            </a:r>
            <a:r>
              <a:rPr lang="fr-FR" dirty="0" err="1">
                <a:latin typeface="Palatino Linotype" pitchFamily="18" charset="0"/>
                <a:cs typeface="Calibri" pitchFamily="34" charset="0"/>
              </a:rPr>
              <a:t>Sauli</a:t>
            </a:r>
            <a:r>
              <a:rPr lang="fr-FR" dirty="0">
                <a:latin typeface="Palatino Linotype" pitchFamily="18" charset="0"/>
                <a:cs typeface="Calibri" pitchFamily="34" charset="0"/>
              </a:rPr>
              <a:t>, Jean Claude </a:t>
            </a:r>
            <a:r>
              <a:rPr lang="fr-FR" dirty="0" err="1">
                <a:latin typeface="Palatino Linotype" pitchFamily="18" charset="0"/>
                <a:cs typeface="Calibri" pitchFamily="34" charset="0"/>
              </a:rPr>
              <a:t>Santiard</a:t>
            </a:r>
            <a:r>
              <a:rPr lang="fr-FR" dirty="0">
                <a:latin typeface="Palatino Linotype" pitchFamily="18" charset="0"/>
                <a:cs typeface="Calibri" pitchFamily="34" charset="0"/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5616574" y="2599744"/>
            <a:ext cx="3527425" cy="1477328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ja-JP" dirty="0">
                <a:solidFill>
                  <a:srgbClr val="FF0000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The invention revolutionized </a:t>
            </a:r>
          </a:p>
          <a:p>
            <a:pPr algn="ctr">
              <a:defRPr/>
            </a:pPr>
            <a:r>
              <a:rPr lang="en-US" altLang="ja-JP" dirty="0">
                <a:solidFill>
                  <a:srgbClr val="FF0000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particle </a:t>
            </a:r>
            <a:r>
              <a:rPr lang="en-US" altLang="ja-JP" dirty="0" smtClean="0">
                <a:solidFill>
                  <a:srgbClr val="FF0000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detection and </a:t>
            </a:r>
          </a:p>
          <a:p>
            <a:pPr algn="ctr">
              <a:defRPr/>
            </a:pPr>
            <a:r>
              <a:rPr lang="en-US" altLang="ja-JP" dirty="0" smtClean="0">
                <a:solidFill>
                  <a:srgbClr val="FF0000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High Energy Physics, </a:t>
            </a:r>
            <a:r>
              <a:rPr lang="en-US" altLang="ja-JP" dirty="0">
                <a:solidFill>
                  <a:srgbClr val="FF0000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which </a:t>
            </a:r>
            <a:r>
              <a:rPr lang="en-US" altLang="ja-JP" dirty="0" smtClean="0">
                <a:solidFill>
                  <a:srgbClr val="FF0000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passed </a:t>
            </a:r>
            <a:r>
              <a:rPr lang="en-US" altLang="ja-JP" dirty="0">
                <a:solidFill>
                  <a:srgbClr val="FF0000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from the manual </a:t>
            </a:r>
          </a:p>
          <a:p>
            <a:pPr algn="ctr">
              <a:defRPr/>
            </a:pPr>
            <a:r>
              <a:rPr lang="en-US" altLang="ja-JP" dirty="0">
                <a:solidFill>
                  <a:srgbClr val="FF0000"/>
                </a:solidFill>
                <a:latin typeface="Palatino Linotype" pitchFamily="18" charset="0"/>
                <a:ea typeface="Verdana" pitchFamily="34" charset="0"/>
                <a:cs typeface="Verdana" pitchFamily="34" charset="0"/>
              </a:rPr>
              <a:t>to the electronic era.</a:t>
            </a:r>
            <a:endParaRPr lang="fr-FR" dirty="0">
              <a:solidFill>
                <a:srgbClr val="FF0000"/>
              </a:solidFill>
              <a:latin typeface="Palatino Linotype" pitchFamily="18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7412770" y="4725144"/>
            <a:ext cx="65" cy="322974"/>
          </a:xfrm>
          <a:prstGeom prst="rect">
            <a:avLst/>
          </a:prstGeom>
          <a:solidFill>
            <a:srgbClr val="FFFF99"/>
          </a:solidFill>
          <a:ln w="1841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4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56176" y="4725144"/>
            <a:ext cx="2736304" cy="143250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>
                <a:solidFill>
                  <a:srgbClr val="FF0000"/>
                </a:solidFill>
                <a:latin typeface="Palatino Linotype" pitchFamily="18" charset="0"/>
              </a:rPr>
              <a:t>MWPC:</a:t>
            </a:r>
          </a:p>
          <a:p>
            <a:pPr algn="ctr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en-GB" sz="2000" dirty="0">
              <a:solidFill>
                <a:srgbClr val="FF0000"/>
              </a:solidFill>
              <a:latin typeface="Palatino Linotype" pitchFamily="18" charset="0"/>
            </a:endParaRPr>
          </a:p>
          <a:p>
            <a:pPr algn="ctr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>
                <a:solidFill>
                  <a:srgbClr val="FF0000"/>
                </a:solidFill>
                <a:latin typeface="Palatino Linotype" pitchFamily="18" charset="0"/>
              </a:rPr>
              <a:t>1968 by Georges </a:t>
            </a:r>
          </a:p>
          <a:p>
            <a:pPr algn="ctr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 err="1">
                <a:solidFill>
                  <a:srgbClr val="FF0000"/>
                </a:solidFill>
                <a:latin typeface="Palatino Linotype" pitchFamily="18" charset="0"/>
              </a:rPr>
              <a:t>Charpak</a:t>
            </a:r>
            <a:r>
              <a:rPr lang="en-GB" sz="2000" dirty="0">
                <a:solidFill>
                  <a:srgbClr val="FF0000"/>
                </a:solidFill>
                <a:latin typeface="Palatino Linotype" pitchFamily="18" charset="0"/>
              </a:rPr>
              <a:t>; </a:t>
            </a:r>
          </a:p>
          <a:p>
            <a:pPr algn="ctr" hangingPunct="0">
              <a:lnSpc>
                <a:spcPct val="87000"/>
              </a:lnSpc>
              <a:buClr>
                <a:srgbClr val="000000"/>
              </a:buClr>
              <a:buSzPct val="45000"/>
              <a:buFont typeface="StarSymbol" pitchFamily="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GB" sz="2000" dirty="0">
                <a:solidFill>
                  <a:srgbClr val="FF0000"/>
                </a:solidFill>
                <a:latin typeface="Palatino Linotype" pitchFamily="18" charset="0"/>
              </a:rPr>
              <a:t>Noble Prize 1992</a:t>
            </a:r>
            <a:endParaRPr lang="en-GB" sz="2000" dirty="0">
              <a:solidFill>
                <a:srgbClr val="FF0000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68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107504" y="2362200"/>
            <a:ext cx="8960296" cy="2246769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en-US" altLang="fr-FR" sz="2000" dirty="0" smtClean="0">
                <a:solidFill>
                  <a:schemeClr val="hlink"/>
                </a:solidFill>
                <a:latin typeface="Palatino Linotype" panose="02040502050505030304" pitchFamily="18" charset="0"/>
              </a:rPr>
              <a:t>Born </a:t>
            </a:r>
            <a:r>
              <a:rPr lang="en-US" altLang="fr-FR" sz="2000" dirty="0">
                <a:solidFill>
                  <a:schemeClr val="hlink"/>
                </a:solidFill>
                <a:latin typeface="Palatino Linotype" panose="02040502050505030304" pitchFamily="18" charset="0"/>
              </a:rPr>
              <a:t>in </a:t>
            </a:r>
            <a:r>
              <a:rPr lang="en-US" altLang="fr-FR" sz="2000" dirty="0" err="1">
                <a:solidFill>
                  <a:schemeClr val="hlink"/>
                </a:solidFill>
                <a:latin typeface="Palatino Linotype" panose="02040502050505030304" pitchFamily="18" charset="0"/>
              </a:rPr>
              <a:t>Dabrowica</a:t>
            </a:r>
            <a:r>
              <a:rPr lang="en-US" altLang="fr-FR" sz="2000" dirty="0">
                <a:solidFill>
                  <a:schemeClr val="hlink"/>
                </a:solidFill>
                <a:latin typeface="Palatino Linotype" panose="02040502050505030304" pitchFamily="18" charset="0"/>
              </a:rPr>
              <a:t>, Poland in </a:t>
            </a:r>
            <a:r>
              <a:rPr lang="en-US" altLang="fr-FR" sz="2000" dirty="0" smtClean="0">
                <a:solidFill>
                  <a:schemeClr val="hlink"/>
                </a:solidFill>
                <a:latin typeface="Palatino Linotype" panose="02040502050505030304" pitchFamily="18" charset="0"/>
              </a:rPr>
              <a:t>1924 (</a:t>
            </a:r>
            <a:r>
              <a:rPr lang="fr-FR" sz="20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now</a:t>
            </a:r>
            <a:r>
              <a:rPr lang="fr-FR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 </a:t>
            </a:r>
            <a:r>
              <a:rPr lang="fr-FR" sz="2000" dirty="0" err="1" smtClean="0">
                <a:solidFill>
                  <a:srgbClr val="0000CC"/>
                </a:solidFill>
                <a:latin typeface="Palatino Linotype" panose="02040502050505030304" pitchFamily="18" charset="0"/>
              </a:rPr>
              <a:t>Dubrovytsia</a:t>
            </a:r>
            <a:r>
              <a:rPr lang="fr-FR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, Ukraine</a:t>
            </a:r>
            <a:r>
              <a:rPr lang="en-US" altLang="fr-FR" sz="2000" dirty="0" smtClean="0">
                <a:solidFill>
                  <a:srgbClr val="0000CC"/>
                </a:solidFill>
                <a:latin typeface="Palatino Linotype" panose="02040502050505030304" pitchFamily="18" charset="0"/>
              </a:rPr>
              <a:t>)</a:t>
            </a:r>
            <a:endParaRPr lang="en-US" altLang="fr-FR" dirty="0">
              <a:solidFill>
                <a:srgbClr val="0000CC"/>
              </a:solidFill>
              <a:latin typeface="Palatino Linotype" panose="02040502050505030304" pitchFamily="18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en-US" altLang="fr-FR" sz="2000" dirty="0" smtClean="0">
                <a:solidFill>
                  <a:schemeClr val="hlink"/>
                </a:solidFill>
                <a:latin typeface="Palatino Linotype" panose="02040502050505030304" pitchFamily="18" charset="0"/>
              </a:rPr>
              <a:t>Moved </a:t>
            </a:r>
            <a:r>
              <a:rPr lang="en-US" altLang="fr-FR" sz="2000" dirty="0">
                <a:solidFill>
                  <a:schemeClr val="hlink"/>
                </a:solidFill>
                <a:latin typeface="Palatino Linotype" panose="02040502050505030304" pitchFamily="18" charset="0"/>
              </a:rPr>
              <a:t>from Poland to Paris in 1931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en-US" altLang="fr-FR" sz="2000" dirty="0" smtClean="0">
                <a:solidFill>
                  <a:schemeClr val="hlink"/>
                </a:solidFill>
                <a:latin typeface="Palatino Linotype" panose="02040502050505030304" pitchFamily="18" charset="0"/>
              </a:rPr>
              <a:t>During </a:t>
            </a:r>
            <a:r>
              <a:rPr lang="en-US" altLang="fr-FR" sz="2000" dirty="0">
                <a:solidFill>
                  <a:schemeClr val="hlink"/>
                </a:solidFill>
                <a:latin typeface="Palatino Linotype" panose="02040502050505030304" pitchFamily="18" charset="0"/>
              </a:rPr>
              <a:t>2</a:t>
            </a:r>
            <a:r>
              <a:rPr lang="en-US" altLang="fr-FR" sz="2000" baseline="30000" dirty="0">
                <a:solidFill>
                  <a:schemeClr val="hlink"/>
                </a:solidFill>
                <a:latin typeface="Palatino Linotype" panose="02040502050505030304" pitchFamily="18" charset="0"/>
              </a:rPr>
              <a:t>nd</a:t>
            </a:r>
            <a:r>
              <a:rPr lang="en-US" altLang="fr-FR" sz="2000" dirty="0">
                <a:solidFill>
                  <a:schemeClr val="hlink"/>
                </a:solidFill>
                <a:latin typeface="Palatino Linotype" panose="02040502050505030304" pitchFamily="18" charset="0"/>
              </a:rPr>
              <a:t> war served in resistance and </a:t>
            </a:r>
            <a:r>
              <a:rPr lang="en-US" altLang="fr-FR" sz="2000" dirty="0" err="1">
                <a:solidFill>
                  <a:schemeClr val="hlink"/>
                </a:solidFill>
                <a:latin typeface="Palatino Linotype" panose="02040502050505030304" pitchFamily="18" charset="0"/>
              </a:rPr>
              <a:t>emprisoned</a:t>
            </a:r>
            <a:endParaRPr lang="en-US" altLang="fr-FR" sz="2000" dirty="0">
              <a:solidFill>
                <a:schemeClr val="hlink"/>
              </a:solidFill>
              <a:latin typeface="Palatino Linotype" panose="02040502050505030304" pitchFamily="18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en-US" altLang="fr-FR" sz="2000" dirty="0" smtClean="0">
                <a:solidFill>
                  <a:schemeClr val="hlink"/>
                </a:solidFill>
                <a:latin typeface="Palatino Linotype" panose="02040502050505030304" pitchFamily="18" charset="0"/>
              </a:rPr>
              <a:t>In </a:t>
            </a:r>
            <a:r>
              <a:rPr lang="en-US" altLang="fr-FR" sz="2000" dirty="0">
                <a:solidFill>
                  <a:schemeClr val="hlink"/>
                </a:solidFill>
                <a:latin typeface="Palatino Linotype" panose="02040502050505030304" pitchFamily="18" charset="0"/>
              </a:rPr>
              <a:t>1944 he was deported to the Nazi concentration camp at Dachau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en-US" altLang="fr-FR" sz="2000" dirty="0" smtClean="0">
                <a:solidFill>
                  <a:schemeClr val="hlink"/>
                </a:solidFill>
                <a:latin typeface="Palatino Linotype" panose="02040502050505030304" pitchFamily="18" charset="0"/>
              </a:rPr>
              <a:t>In </a:t>
            </a:r>
            <a:r>
              <a:rPr lang="en-US" altLang="fr-FR" sz="2000" dirty="0">
                <a:solidFill>
                  <a:schemeClr val="hlink"/>
                </a:solidFill>
                <a:latin typeface="Palatino Linotype" panose="02040502050505030304" pitchFamily="18" charset="0"/>
              </a:rPr>
              <a:t>1955, </a:t>
            </a:r>
            <a:r>
              <a:rPr lang="en-US" altLang="fr-FR" sz="2000" dirty="0" err="1">
                <a:solidFill>
                  <a:schemeClr val="hlink"/>
                </a:solidFill>
                <a:latin typeface="Palatino Linotype" panose="02040502050505030304" pitchFamily="18" charset="0"/>
              </a:rPr>
              <a:t>Phd</a:t>
            </a:r>
            <a:r>
              <a:rPr lang="en-US" altLang="fr-FR" sz="2000" dirty="0">
                <a:solidFill>
                  <a:schemeClr val="hlink"/>
                </a:solidFill>
                <a:latin typeface="Palatino Linotype" panose="02040502050505030304" pitchFamily="18" charset="0"/>
              </a:rPr>
              <a:t> from the College de France, Paris, under Frederic Joliot-Curie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en-US" altLang="fr-FR" sz="2000" dirty="0" smtClean="0">
                <a:solidFill>
                  <a:schemeClr val="hlink"/>
                </a:solidFill>
                <a:latin typeface="Palatino Linotype" panose="02040502050505030304" pitchFamily="18" charset="0"/>
              </a:rPr>
              <a:t>In </a:t>
            </a:r>
            <a:r>
              <a:rPr lang="en-US" altLang="fr-FR" sz="2000" dirty="0">
                <a:solidFill>
                  <a:schemeClr val="hlink"/>
                </a:solidFill>
                <a:latin typeface="Palatino Linotype" panose="02040502050505030304" pitchFamily="18" charset="0"/>
              </a:rPr>
              <a:t>1985 member of the French Academy of Science</a:t>
            </a:r>
          </a:p>
          <a:p>
            <a:pPr marL="342900" indent="-342900" eaLnBrk="1" hangingPunct="1">
              <a:buFont typeface="Wingdings" panose="05000000000000000000" pitchFamily="2" charset="2"/>
              <a:buChar char="v"/>
            </a:pPr>
            <a:r>
              <a:rPr lang="en-US" altLang="fr-FR" sz="2000" dirty="0" smtClean="0">
                <a:solidFill>
                  <a:schemeClr val="hlink"/>
                </a:solidFill>
                <a:latin typeface="Palatino Linotype" panose="02040502050505030304" pitchFamily="18" charset="0"/>
              </a:rPr>
              <a:t>Nobel </a:t>
            </a:r>
            <a:r>
              <a:rPr lang="en-US" altLang="fr-FR" sz="2000" dirty="0">
                <a:solidFill>
                  <a:schemeClr val="hlink"/>
                </a:solidFill>
                <a:latin typeface="Palatino Linotype" panose="02040502050505030304" pitchFamily="18" charset="0"/>
              </a:rPr>
              <a:t>Prize for Physics in 1992</a:t>
            </a:r>
            <a:endParaRPr lang="en-US" altLang="fr-FR" dirty="0">
              <a:solidFill>
                <a:schemeClr val="hlink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3" name="Picture 5" descr="CharpakPhoto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7313"/>
            <a:ext cx="3300413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harpakPhoto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87313"/>
            <a:ext cx="2955925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CharpakPhoto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25144"/>
            <a:ext cx="6257939" cy="2061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harpakPhoto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1504" y="87313"/>
            <a:ext cx="2667000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95536" y="5217244"/>
            <a:ext cx="157767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200" i="1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Georges</a:t>
            </a:r>
          </a:p>
          <a:p>
            <a:pPr algn="ctr"/>
            <a:r>
              <a:rPr lang="en-US" sz="3200" i="1" dirty="0" err="1" smtClean="0">
                <a:solidFill>
                  <a:srgbClr val="FF0000"/>
                </a:solidFill>
                <a:latin typeface="Palatino Linotype" panose="02040502050505030304" pitchFamily="18" charset="0"/>
              </a:rPr>
              <a:t>Charpak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3385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1547664" y="134591"/>
            <a:ext cx="5040560" cy="41408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1"/>
          <p:cNvSpPr>
            <a:spLocks noChangeArrowheads="1" noChangeShapeType="1" noTextEdit="1"/>
          </p:cNvSpPr>
          <p:nvPr/>
        </p:nvSpPr>
        <p:spPr bwMode="auto">
          <a:xfrm>
            <a:off x="1907704" y="189459"/>
            <a:ext cx="4464496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Georges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Charpak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 with Friends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692696"/>
            <a:ext cx="7949503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memori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2"/>
          <a:stretch>
            <a:fillRect/>
          </a:stretch>
        </p:blipFill>
        <p:spPr bwMode="auto">
          <a:xfrm>
            <a:off x="7132254" y="0"/>
            <a:ext cx="2124480" cy="2952328"/>
          </a:xfrm>
          <a:prstGeom prst="rect">
            <a:avLst/>
          </a:prstGeom>
          <a:noFill/>
          <a:effectLst>
            <a:outerShdw dist="35921" dir="2700000" algn="ctr" rotWithShape="0">
              <a:srgbClr val="80808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6596" y="6093296"/>
            <a:ext cx="830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Palatino Linotype" panose="02040502050505030304" pitchFamily="18" charset="0"/>
              </a:rPr>
              <a:t>Slides and/or photos are taken from presentations of his colleagues and friends:</a:t>
            </a:r>
          </a:p>
          <a:p>
            <a:pPr algn="ctr"/>
            <a:r>
              <a:rPr lang="en-US" dirty="0" smtClean="0">
                <a:latin typeface="Palatino Linotype" panose="02040502050505030304" pitchFamily="18" charset="0"/>
              </a:rPr>
              <a:t>Amos </a:t>
            </a:r>
            <a:r>
              <a:rPr lang="en-US" dirty="0" err="1" smtClean="0">
                <a:latin typeface="Palatino Linotype" panose="02040502050505030304" pitchFamily="18" charset="0"/>
              </a:rPr>
              <a:t>Breskin</a:t>
            </a:r>
            <a:r>
              <a:rPr lang="en-US" dirty="0" smtClean="0">
                <a:latin typeface="Palatino Linotype" panose="02040502050505030304" pitchFamily="18" charset="0"/>
              </a:rPr>
              <a:t>, Fabio </a:t>
            </a:r>
            <a:r>
              <a:rPr lang="en-US" dirty="0" err="1" smtClean="0">
                <a:latin typeface="Palatino Linotype" panose="02040502050505030304" pitchFamily="18" charset="0"/>
              </a:rPr>
              <a:t>Sauli</a:t>
            </a:r>
            <a:r>
              <a:rPr lang="en-US" dirty="0" smtClean="0">
                <a:latin typeface="Palatino Linotype" panose="02040502050505030304" pitchFamily="18" charset="0"/>
              </a:rPr>
              <a:t>, </a:t>
            </a:r>
            <a:r>
              <a:rPr lang="en-US" dirty="0" err="1" smtClean="0">
                <a:latin typeface="Palatino Linotype" panose="02040502050505030304" pitchFamily="18" charset="0"/>
              </a:rPr>
              <a:t>Yannis</a:t>
            </a:r>
            <a:r>
              <a:rPr lang="en-US" dirty="0" smtClean="0">
                <a:latin typeface="Palatino Linotype" panose="02040502050505030304" pitchFamily="18" charset="0"/>
              </a:rPr>
              <a:t> </a:t>
            </a:r>
            <a:r>
              <a:rPr lang="en-US" dirty="0" err="1" smtClean="0">
                <a:latin typeface="Palatino Linotype" panose="02040502050505030304" pitchFamily="18" charset="0"/>
              </a:rPr>
              <a:t>Giomataris</a:t>
            </a:r>
            <a:endParaRPr lang="fr-FR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2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21088"/>
            <a:ext cx="3429000" cy="831850"/>
          </a:xfrm>
          <a:prstGeom prst="rect">
            <a:avLst/>
          </a:prstGeom>
          <a:solidFill>
            <a:srgbClr val="1B46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1B46E3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6" y="5222354"/>
            <a:ext cx="3374504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14"/>
          <p:cNvSpPr>
            <a:spLocks noChangeArrowheads="1"/>
          </p:cNvSpPr>
          <p:nvPr/>
        </p:nvSpPr>
        <p:spPr bwMode="auto">
          <a:xfrm>
            <a:off x="1166068" y="5157192"/>
            <a:ext cx="2109788" cy="609600"/>
          </a:xfrm>
          <a:prstGeom prst="ellipse">
            <a:avLst/>
          </a:prstGeom>
          <a:noFill/>
          <a:ln w="9525">
            <a:solidFill>
              <a:srgbClr val="FF175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5" name="Picture 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87366"/>
            <a:ext cx="4104456" cy="6054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96" y="687366"/>
            <a:ext cx="3350692" cy="3317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7"/>
          <p:cNvSpPr txBox="1">
            <a:spLocks noChangeArrowheads="1"/>
          </p:cNvSpPr>
          <p:nvPr/>
        </p:nvSpPr>
        <p:spPr bwMode="auto">
          <a:xfrm>
            <a:off x="501442" y="2023049"/>
            <a:ext cx="24497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VERSAILLES, </a:t>
            </a:r>
          </a:p>
          <a:p>
            <a:r>
              <a:rPr lang="en-US" altLang="fr-FR" dirty="0">
                <a:solidFill>
                  <a:schemeClr val="bg1"/>
                </a:solidFill>
                <a:latin typeface="Palatino Linotype" panose="02040502050505030304" pitchFamily="18" charset="0"/>
              </a:rPr>
              <a:t>10-13 September 1968 </a:t>
            </a:r>
            <a:endParaRPr lang="en-US" altLang="fr-FR" i="0" dirty="0">
              <a:solidFill>
                <a:schemeClr val="bg1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7522914" y="1066800"/>
            <a:ext cx="1225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altLang="fr-FR" sz="1800" dirty="0">
                <a:solidFill>
                  <a:schemeClr val="bg1"/>
                </a:solidFill>
              </a:rPr>
              <a:t>MWPC # 1</a:t>
            </a: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251520" y="117475"/>
            <a:ext cx="8640960" cy="5032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WordArt 18"/>
          <p:cNvSpPr>
            <a:spLocks noChangeArrowheads="1" noChangeShapeType="1" noTextEdit="1"/>
          </p:cNvSpPr>
          <p:nvPr/>
        </p:nvSpPr>
        <p:spPr bwMode="auto">
          <a:xfrm>
            <a:off x="533400" y="188640"/>
            <a:ext cx="8143056" cy="403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8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latin typeface="Arial"/>
                <a:cs typeface="Arial"/>
              </a:rPr>
              <a:t>First Public Presentation of the Multi-Wire Proportional Chamber</a:t>
            </a:r>
            <a:endParaRPr lang="fr-FR" sz="28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76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1017</TotalTime>
  <Words>4487</Words>
  <Application>Microsoft Office PowerPoint</Application>
  <PresentationFormat>On-screen Show (4:3)</PresentationFormat>
  <Paragraphs>842</Paragraphs>
  <Slides>55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Office Theme</vt:lpstr>
      <vt:lpstr>Clip</vt:lpstr>
      <vt:lpstr>Bitmap Image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TITOV Maksym</dc:creator>
  <cp:lastModifiedBy>TITOV Maksym</cp:lastModifiedBy>
  <cp:revision>56</cp:revision>
  <dcterms:created xsi:type="dcterms:W3CDTF">2014-10-26T11:09:02Z</dcterms:created>
  <dcterms:modified xsi:type="dcterms:W3CDTF">2014-10-27T04:06:11Z</dcterms:modified>
</cp:coreProperties>
</file>