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0" r:id="rId3"/>
    <p:sldId id="257" r:id="rId4"/>
    <p:sldId id="269" r:id="rId5"/>
    <p:sldId id="267" r:id="rId6"/>
    <p:sldId id="268" r:id="rId7"/>
    <p:sldId id="271" r:id="rId8"/>
    <p:sldId id="259" r:id="rId9"/>
    <p:sldId id="261" r:id="rId10"/>
    <p:sldId id="272" r:id="rId11"/>
    <p:sldId id="273" r:id="rId12"/>
    <p:sldId id="276" r:id="rId13"/>
    <p:sldId id="278" r:id="rId14"/>
    <p:sldId id="277" r:id="rId15"/>
    <p:sldId id="265" r:id="rId16"/>
    <p:sldId id="266" r:id="rId17"/>
    <p:sldId id="280" r:id="rId18"/>
    <p:sldId id="283" r:id="rId19"/>
    <p:sldId id="284" r:id="rId20"/>
    <p:sldId id="286" r:id="rId21"/>
    <p:sldId id="285" r:id="rId22"/>
    <p:sldId id="262" r:id="rId23"/>
    <p:sldId id="263" r:id="rId24"/>
    <p:sldId id="264" r:id="rId25"/>
    <p:sldId id="279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3300"/>
    <a:srgbClr val="FFFFCC"/>
    <a:srgbClr val="CC00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42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B733F-34ED-45DD-AD8F-0DC21476E82A}" type="datetimeFigureOut">
              <a:rPr lang="fr-FR" smtClean="0"/>
              <a:t>28/10/2014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3CF4B-35A9-4002-BD4B-A893A298087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9017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3CF4B-35A9-4002-BD4B-A893A298087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50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28/10/2014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650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28/10/2014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96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28/10/2014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98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28/10/2014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44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28/10/2014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40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28/10/2014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49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28/10/2014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50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28/10/2014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97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28/10/2014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26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28/10/2014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48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28/10/2014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259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5CC98-7D8B-46C4-BF32-BD4A44958553}" type="datetimeFigureOut">
              <a:rPr lang="fr-FR" smtClean="0"/>
              <a:t>28/10/2014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A16D-BB29-4BB4-B5E4-9F41AF2923F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00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conferenceDisplay.py?confId=265187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indico.cern.ch/event/331478/timetable/#20140721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ern60.web.cern.ch/en/gallerie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amos.breskin@weizmann.ac.il" TargetMode="External"/><Relationship Id="rId3" Type="http://schemas.openxmlformats.org/officeDocument/2006/relationships/hyperlink" Target="mailto:paul.colas@cea.fr" TargetMode="External"/><Relationship Id="rId7" Type="http://schemas.openxmlformats.org/officeDocument/2006/relationships/hyperlink" Target="mailto:Dezso.Varga@cern.ch" TargetMode="External"/><Relationship Id="rId2" Type="http://schemas.openxmlformats.org/officeDocument/2006/relationships/hyperlink" Target="mailto:vincenzo.berardi@ba.infn.i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geral@inp.demokritos.gr" TargetMode="External"/><Relationship Id="rId5" Type="http://schemas.openxmlformats.org/officeDocument/2006/relationships/hyperlink" Target="mailto:director.sistemas.complejos@uan.edu.co" TargetMode="External"/><Relationship Id="rId4" Type="http://schemas.openxmlformats.org/officeDocument/2006/relationships/hyperlink" Target="mailto:vladimir.peskov@cern.ch" TargetMode="External"/><Relationship Id="rId9" Type="http://schemas.openxmlformats.org/officeDocument/2006/relationships/hyperlink" Target="mailto:chilo.garabatos.cuadrado@cern.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s-schedule.web.cern.ch/ps-schedule/schedules/sps/2014/v205/SPSDetailedSchedule.pdf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hyperlink" Target="http://rd51-public.web.cern.ch/rd51-public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9.jpeg"/><Relationship Id="rId2" Type="http://schemas.openxmlformats.org/officeDocument/2006/relationships/image" Target="../media/image14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espace.cern.ch/test-RD51/RD51%20internal%20notes/Forms/AllItems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348222" TargetMode="External"/><Relationship Id="rId3" Type="http://schemas.openxmlformats.org/officeDocument/2006/relationships/hyperlink" Target="https://indico.cern.ch/event/283108" TargetMode="External"/><Relationship Id="rId7" Type="http://schemas.openxmlformats.org/officeDocument/2006/relationships/hyperlink" Target="http://indico.vecc.gov.in/indico/conferenceTimeTable.py?confId=31#20141027" TargetMode="External"/><Relationship Id="rId2" Type="http://schemas.openxmlformats.org/officeDocument/2006/relationships/hyperlink" Target="https://indico.cern.ch/event/28311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cern.ch/event/331478/overview" TargetMode="External"/><Relationship Id="rId5" Type="http://schemas.openxmlformats.org/officeDocument/2006/relationships/hyperlink" Target="https://indico.cern.ch/event/323839" TargetMode="External"/><Relationship Id="rId10" Type="http://schemas.openxmlformats.org/officeDocument/2006/relationships/hyperlink" Target="https://espace.cern.ch/test-RD51/CB%20meeting%20minutes/Forms/AllItems.aspx" TargetMode="External"/><Relationship Id="rId4" Type="http://schemas.openxmlformats.org/officeDocument/2006/relationships/hyperlink" Target="https://indico.cern.ch/event/319702" TargetMode="External"/><Relationship Id="rId9" Type="http://schemas.openxmlformats.org/officeDocument/2006/relationships/hyperlink" Target="http://rd51-public.web.cern.ch/RD51-Public/Meetings/CollaborationMeeting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9"/>
            <a:ext cx="9069391" cy="871474"/>
          </a:xfrm>
          <a:prstGeom prst="rect">
            <a:avLst/>
          </a:prstGeom>
          <a:noFill/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64822" y="1055227"/>
            <a:ext cx="9004569" cy="9336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23528" y="1548900"/>
            <a:ext cx="8856984" cy="43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8001" tIns="64001" rIns="128001" bIns="64001">
            <a:spAutoFit/>
          </a:bodyPr>
          <a:lstStyle/>
          <a:p>
            <a:pPr eaLnBrk="0" hangingPunct="0"/>
            <a:r>
              <a:rPr lang="en-GB" sz="2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Leszek</a:t>
            </a:r>
            <a:r>
              <a:rPr lang="en-GB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Ropelewski</a:t>
            </a:r>
            <a:r>
              <a:rPr lang="en-GB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en-GB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CERN Switzerland / M</a:t>
            </a:r>
            <a:r>
              <a:rPr lang="en-US" sz="2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axim</a:t>
            </a:r>
            <a:r>
              <a:rPr lang="ru-RU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 Titov,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 CEA </a:t>
            </a:r>
            <a:r>
              <a:rPr lang="en-US" sz="2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Saclay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France</a:t>
            </a:r>
            <a:endParaRPr lang="ru-RU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WordArt 21"/>
          <p:cNvSpPr>
            <a:spLocks noChangeArrowheads="1" noChangeShapeType="1" noTextEdit="1"/>
          </p:cNvSpPr>
          <p:nvPr/>
        </p:nvSpPr>
        <p:spPr bwMode="auto">
          <a:xfrm>
            <a:off x="2267744" y="1188860"/>
            <a:ext cx="4717805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Collaboration News</a:t>
            </a:r>
            <a:endParaRPr lang="fr-FR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976072" y="6453336"/>
            <a:ext cx="726833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14</a:t>
            </a:r>
            <a:r>
              <a:rPr lang="en-US" baseline="30000" dirty="0" smtClean="0">
                <a:latin typeface="Palatino Linotype" panose="02040502050505030304" pitchFamily="18" charset="0"/>
              </a:rPr>
              <a:t>th</a:t>
            </a:r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latin typeface="Palatino Linotype" panose="02040502050505030304" pitchFamily="18" charset="0"/>
              </a:rPr>
              <a:t>RD51 </a:t>
            </a:r>
            <a:r>
              <a:rPr lang="en-US" dirty="0">
                <a:latin typeface="Palatino Linotype" panose="02040502050505030304" pitchFamily="18" charset="0"/>
              </a:rPr>
              <a:t>Collaboration </a:t>
            </a:r>
            <a:r>
              <a:rPr lang="en-US" dirty="0" smtClean="0">
                <a:latin typeface="Palatino Linotype" panose="02040502050505030304" pitchFamily="18" charset="0"/>
              </a:rPr>
              <a:t>Meeting, </a:t>
            </a:r>
            <a:r>
              <a:rPr lang="en-US" dirty="0" smtClean="0">
                <a:latin typeface="Palatino Linotype" panose="02040502050505030304" pitchFamily="18" charset="0"/>
              </a:rPr>
              <a:t>Kolkata, India</a:t>
            </a:r>
            <a:r>
              <a:rPr lang="en-US" dirty="0" smtClean="0">
                <a:latin typeface="Palatino Linotype" panose="02040502050505030304" pitchFamily="18" charset="0"/>
              </a:rPr>
              <a:t>, October  </a:t>
            </a:r>
            <a:r>
              <a:rPr lang="en-US" dirty="0" smtClean="0">
                <a:latin typeface="Palatino Linotype" panose="02040502050505030304" pitchFamily="18" charset="0"/>
              </a:rPr>
              <a:t>29</a:t>
            </a:r>
            <a:r>
              <a:rPr lang="en-US" dirty="0" smtClean="0">
                <a:latin typeface="Palatino Linotype" panose="02040502050505030304" pitchFamily="18" charset="0"/>
              </a:rPr>
              <a:t>-31, </a:t>
            </a:r>
            <a:r>
              <a:rPr lang="en-US" dirty="0" smtClean="0">
                <a:latin typeface="Palatino Linotype" panose="02040502050505030304" pitchFamily="18" charset="0"/>
              </a:rPr>
              <a:t>2014</a:t>
            </a:r>
            <a:endParaRPr lang="fr-FR" dirty="0">
              <a:latin typeface="Palatino Linotype" panose="020405020505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2" y="2060848"/>
            <a:ext cx="332619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726" y="2060848"/>
            <a:ext cx="5615778" cy="438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8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27389"/>
            <a:ext cx="9107488" cy="5137915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9512" y="44624"/>
            <a:ext cx="8784976" cy="8640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323528" y="133325"/>
            <a:ext cx="8496944" cy="775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14-15 October 2013: 1</a:t>
            </a:r>
            <a:r>
              <a:rPr lang="en-US" sz="2400" kern="10" baseline="3000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st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RD51 Academia – Industry Matching Event</a:t>
            </a:r>
          </a:p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“Special Workshop on Neutron Detection with MPGDs”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3636" y="6165304"/>
            <a:ext cx="7808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Research + industry + potential users focused on dedicated applications </a:t>
            </a:r>
            <a:endParaRPr lang="en-US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91 </a:t>
            </a: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participants: </a:t>
            </a:r>
            <a:r>
              <a:rPr lang="en-US" dirty="0">
                <a:latin typeface="Palatino Linotype" panose="02040502050505030304" pitchFamily="18" charset="0"/>
                <a:hlinkClick r:id="rId3"/>
              </a:rPr>
              <a:t>https://</a:t>
            </a:r>
            <a:r>
              <a:rPr lang="en-US" dirty="0" smtClean="0">
                <a:latin typeface="Palatino Linotype" panose="02040502050505030304" pitchFamily="18" charset="0"/>
                <a:hlinkClick r:id="rId3"/>
              </a:rPr>
              <a:t>indico.cern.ch/conferenceDisplay.py?confId=265187</a:t>
            </a:r>
            <a:endParaRPr lang="en-US" dirty="0" smtClean="0">
              <a:latin typeface="Palatino Linotype" panose="0204050205050503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1068"/>
            <a:ext cx="2736304" cy="2052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005064"/>
            <a:ext cx="2736304" cy="20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5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4624"/>
            <a:ext cx="9144000" cy="792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323528" y="116632"/>
            <a:ext cx="8280920" cy="648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Summary of the 1</a:t>
            </a:r>
            <a:r>
              <a:rPr lang="en-US" sz="2400" kern="10" baseline="3000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st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Academia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– Industry Matching Event</a:t>
            </a:r>
          </a:p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“Neutron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Detection with MPGDs”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64" y="980728"/>
            <a:ext cx="4607840" cy="148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40443" y="980728"/>
            <a:ext cx="295625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… IS NOW PUBLISHED !!!</a:t>
            </a:r>
          </a:p>
          <a:p>
            <a:endParaRPr lang="en-US" dirty="0" smtClean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Many thanks to the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efforts of organizers: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Bruno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Guérard</a:t>
            </a:r>
            <a:endParaRPr lang="en-US" dirty="0" smtClean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Fabrizio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Murtas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Richard 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Hall-Wilton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9079" y="5013176"/>
            <a:ext cx="4219425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Discussions are ongoing about organization:</a:t>
            </a:r>
          </a:p>
          <a:p>
            <a:endParaRPr lang="en-US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Follow-up Event on </a:t>
            </a:r>
          </a:p>
          <a:p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“Neutron Detection with MPGD”</a:t>
            </a:r>
          </a:p>
          <a:p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2</a:t>
            </a:r>
            <a:r>
              <a:rPr lang="en-US" sz="1600" baseline="30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nd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Academia-Industry Matching Event 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“Photon Detection with MPGD”</a:t>
            </a:r>
          </a:p>
        </p:txBody>
      </p:sp>
    </p:spTree>
    <p:extLst>
      <p:ext uri="{BB962C8B-B14F-4D97-AF65-F5344CB8AC3E}">
        <p14:creationId xmlns:p14="http://schemas.microsoft.com/office/powerpoint/2010/main" val="69171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-15652"/>
            <a:ext cx="5131295" cy="687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68145" y="191542"/>
            <a:ext cx="342433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90</a:t>
            </a:r>
            <a:r>
              <a:rPr lang="en-US" sz="3200" i="1" baseline="300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</a:t>
            </a:r>
            <a:r>
              <a:rPr lang="en-US" sz="32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Anniversary </a:t>
            </a:r>
            <a:r>
              <a:rPr lang="en-US" sz="32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of</a:t>
            </a:r>
          </a:p>
          <a:p>
            <a:pPr algn="ctr"/>
            <a:r>
              <a:rPr lang="en-US" sz="32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Georges </a:t>
            </a:r>
            <a:r>
              <a:rPr lang="en-US" sz="3200" i="1" dirty="0" err="1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Charpak</a:t>
            </a:r>
            <a:endParaRPr lang="en-US" sz="3200" i="1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70141" y="1754813"/>
            <a:ext cx="259077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00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Ukraine, </a:t>
            </a:r>
            <a:r>
              <a:rPr lang="en-US" sz="3200" i="1" dirty="0" err="1" smtClean="0">
                <a:solidFill>
                  <a:srgbClr val="0000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Lviv</a:t>
            </a:r>
            <a:r>
              <a:rPr lang="en-US" sz="3200" i="1" dirty="0" smtClean="0">
                <a:solidFill>
                  <a:srgbClr val="0000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i="1" dirty="0" smtClean="0">
                <a:solidFill>
                  <a:srgbClr val="0000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July 21</a:t>
            </a:r>
            <a:r>
              <a:rPr lang="en-US" sz="3200" i="1" baseline="300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,</a:t>
            </a:r>
            <a:r>
              <a:rPr lang="en-US" sz="3200" i="1" dirty="0" smtClean="0">
                <a:solidFill>
                  <a:srgbClr val="0000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2014 </a:t>
            </a:r>
            <a:endParaRPr lang="en-US" sz="3200" i="1" dirty="0">
              <a:solidFill>
                <a:srgbClr val="0000CC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8104" y="5661248"/>
            <a:ext cx="341414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“CERN 60 Years of</a:t>
            </a:r>
          </a:p>
          <a:p>
            <a:pPr algn="ctr"/>
            <a:r>
              <a:rPr lang="en-US" sz="32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Science for Peace”</a:t>
            </a:r>
            <a:endParaRPr lang="en-US" sz="3200" i="1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0112" y="3371508"/>
            <a:ext cx="31133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00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Bringing Nations</a:t>
            </a:r>
          </a:p>
          <a:p>
            <a:pPr algn="ctr"/>
            <a:r>
              <a:rPr lang="en-US" sz="3200" i="1" dirty="0" smtClean="0">
                <a:solidFill>
                  <a:srgbClr val="0000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Together </a:t>
            </a:r>
          </a:p>
          <a:p>
            <a:pPr algn="ctr"/>
            <a:r>
              <a:rPr lang="en-US" sz="3200" i="1" dirty="0" smtClean="0">
                <a:solidFill>
                  <a:srgbClr val="0000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Through Science </a:t>
            </a:r>
            <a:endParaRPr lang="en-US" sz="3200" i="1" dirty="0">
              <a:solidFill>
                <a:srgbClr val="0000CC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41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9" y="-15652"/>
            <a:ext cx="4843263" cy="687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32040" y="21967"/>
            <a:ext cx="4176464" cy="686341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conference: 90</a:t>
            </a:r>
            <a:r>
              <a:rPr lang="en-US" sz="3200" i="1" baseline="300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</a:t>
            </a:r>
            <a:r>
              <a:rPr lang="en-US" sz="3200" i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Anniversary </a:t>
            </a:r>
          </a:p>
          <a:p>
            <a:pPr algn="ctr"/>
            <a:r>
              <a:rPr lang="en-US" sz="32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of Georges </a:t>
            </a:r>
            <a:r>
              <a:rPr lang="en-US" sz="3200" i="1" dirty="0" err="1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Charpak</a:t>
            </a:r>
            <a:r>
              <a:rPr lang="en-US" sz="32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400" i="1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 smtClean="0">
                <a:solidFill>
                  <a:srgbClr val="0000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wa</a:t>
            </a:r>
            <a:r>
              <a:rPr lang="en-US" sz="2000" i="1" dirty="0" smtClean="0">
                <a:solidFill>
                  <a:srgbClr val="0000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 </a:t>
            </a:r>
            <a:r>
              <a:rPr lang="en-US" sz="2000" i="1" dirty="0" smtClean="0">
                <a:solidFill>
                  <a:srgbClr val="0000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organized in </a:t>
            </a:r>
            <a:r>
              <a:rPr lang="en-US" sz="2000" i="1" dirty="0">
                <a:solidFill>
                  <a:srgbClr val="0000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the framework of the </a:t>
            </a:r>
            <a:endParaRPr lang="en-US" sz="2000" i="1" dirty="0" smtClean="0">
              <a:solidFill>
                <a:srgbClr val="0000CC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i="1" dirty="0" smtClean="0">
                <a:solidFill>
                  <a:srgbClr val="0000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Trans-European School of High Energy Physics (TESHEP) </a:t>
            </a:r>
          </a:p>
          <a:p>
            <a:pPr algn="ctr"/>
            <a:r>
              <a:rPr lang="en-US" sz="2000" i="1" dirty="0" smtClean="0">
                <a:solidFill>
                  <a:srgbClr val="0000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by </a:t>
            </a:r>
            <a:r>
              <a:rPr lang="en-US" sz="2000" i="1" dirty="0" smtClean="0">
                <a:solidFill>
                  <a:srgbClr val="0000CC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the</a:t>
            </a:r>
          </a:p>
          <a:p>
            <a:endParaRPr lang="en-US" sz="2000" i="1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i="1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French </a:t>
            </a:r>
            <a:r>
              <a:rPr lang="en-US" sz="2000" i="1" dirty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Embassy </a:t>
            </a:r>
            <a:r>
              <a:rPr lang="en-US" sz="2000" i="1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in </a:t>
            </a:r>
            <a:r>
              <a:rPr lang="en-US" sz="2000" i="1" dirty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Ukraine, </a:t>
            </a:r>
            <a:endParaRPr lang="en-US" sz="2000" i="1" dirty="0" smtClean="0">
              <a:solidFill>
                <a:srgbClr val="6633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i="1" dirty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EU </a:t>
            </a:r>
            <a:r>
              <a:rPr lang="en-US" sz="2000" i="1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– “Science </a:t>
            </a:r>
            <a:r>
              <a:rPr lang="en-US" sz="2000" i="1" dirty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Technology Center in Ukraine (STCU)"</a:t>
            </a:r>
            <a:endParaRPr lang="en-US" sz="2000" i="1" dirty="0" smtClean="0">
              <a:solidFill>
                <a:srgbClr val="6633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i="1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LAL/IN2P3 – CNRS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i="1" dirty="0" err="1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Irfu</a:t>
            </a:r>
            <a:r>
              <a:rPr lang="en-US" sz="2000" i="1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/CEA </a:t>
            </a:r>
            <a:r>
              <a:rPr lang="en-US" sz="2000" i="1" dirty="0" err="1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Saclay</a:t>
            </a:r>
            <a:endParaRPr lang="en-US" sz="2000" i="1" dirty="0" smtClean="0">
              <a:solidFill>
                <a:srgbClr val="6633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i="1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CERN </a:t>
            </a:r>
            <a:endParaRPr lang="en-US" sz="2000" i="1" dirty="0" smtClean="0">
              <a:solidFill>
                <a:srgbClr val="6633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RD51 Collaboration</a:t>
            </a:r>
            <a:endParaRPr lang="en-US" sz="2000" i="1" dirty="0" smtClean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i="1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Ukrainian State </a:t>
            </a:r>
            <a:r>
              <a:rPr lang="en-US" sz="2000" i="1" dirty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Agency </a:t>
            </a:r>
            <a:r>
              <a:rPr lang="en-US" sz="2000" i="1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on Science</a:t>
            </a:r>
            <a:r>
              <a:rPr lang="en-US" sz="2000" i="1" dirty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Innovation and </a:t>
            </a:r>
            <a:r>
              <a:rPr lang="en-US" sz="2000" i="1" dirty="0" err="1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Informatization</a:t>
            </a:r>
            <a:r>
              <a:rPr lang="en-US" sz="2000" i="1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i="1" dirty="0" err="1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Lviv</a:t>
            </a:r>
            <a:r>
              <a:rPr lang="en-US" sz="2000" i="1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Polytechnic </a:t>
            </a:r>
            <a:r>
              <a:rPr lang="en-US" sz="2000" i="1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</a:t>
            </a:r>
            <a:endParaRPr lang="en-US" sz="2000" i="1" dirty="0">
              <a:solidFill>
                <a:srgbClr val="6633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82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7504" y="692696"/>
            <a:ext cx="2736304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504" y="66661"/>
            <a:ext cx="8928992" cy="520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01940" y="188466"/>
            <a:ext cx="8690540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Georges Charpak : 90th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Anniversary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–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Bringing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Nations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together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fr-FR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hrough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Science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885" y="1052736"/>
            <a:ext cx="28619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During a particularly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fragile time for Ukraine, 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scientists from France, 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Ukraine, Poland and 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CERN met together in 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 National University 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“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Lviv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Polytechnic” in 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memory of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Charpak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and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to continue his scientific 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and cultural traditions.</a:t>
            </a:r>
            <a:endParaRPr lang="en-GB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76056" y="10527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Slides are available at: </a:t>
            </a:r>
          </a:p>
          <a:p>
            <a:pPr algn="ctr"/>
            <a:r>
              <a:rPr lang="en-GB" u="sng" dirty="0" smtClean="0">
                <a:solidFill>
                  <a:srgbClr val="663300"/>
                </a:solidFill>
                <a:latin typeface="Palatino Linotype" panose="02040502050505030304" pitchFamily="18" charset="0"/>
                <a:hlinkClick r:id="rId2"/>
              </a:rPr>
              <a:t>https://indico.cern.ch/event/</a:t>
            </a:r>
          </a:p>
          <a:p>
            <a:pPr algn="ctr"/>
            <a:r>
              <a:rPr lang="en-GB" u="sng" dirty="0" smtClean="0">
                <a:solidFill>
                  <a:srgbClr val="663300"/>
                </a:solidFill>
                <a:latin typeface="Palatino Linotype" panose="02040502050505030304" pitchFamily="18" charset="0"/>
                <a:hlinkClick r:id="rId2"/>
              </a:rPr>
              <a:t>331478/timetable/#20140721</a:t>
            </a:r>
            <a:endParaRPr lang="fr-FR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35" y="645368"/>
            <a:ext cx="6139061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7504" y="4725144"/>
            <a:ext cx="2736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Slides/photos are available: </a:t>
            </a:r>
          </a:p>
          <a:p>
            <a:endParaRPr lang="en-GB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GB" sz="1600" u="sng" dirty="0" smtClean="0">
                <a:solidFill>
                  <a:srgbClr val="663300"/>
                </a:solidFill>
                <a:latin typeface="Palatino Linotype" panose="02040502050505030304" pitchFamily="18" charset="0"/>
                <a:hlinkClick r:id="rId2"/>
              </a:rPr>
              <a:t>https://indico.cern.ch/event/</a:t>
            </a:r>
          </a:p>
          <a:p>
            <a:r>
              <a:rPr lang="en-GB" sz="1600" u="sng" dirty="0" smtClean="0">
                <a:solidFill>
                  <a:srgbClr val="663300"/>
                </a:solidFill>
                <a:latin typeface="Palatino Linotype" panose="02040502050505030304" pitchFamily="18" charset="0"/>
                <a:hlinkClick r:id="rId2"/>
              </a:rPr>
              <a:t>331478/timetable/#20140721</a:t>
            </a:r>
            <a:endParaRPr lang="en-GB" sz="1600" u="sng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en-GB" sz="1600" u="sng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GB" sz="1600" u="sng" dirty="0" smtClean="0">
                <a:solidFill>
                  <a:srgbClr val="663300"/>
                </a:solidFill>
                <a:latin typeface="Palatino Linotype" panose="02040502050505030304" pitchFamily="18" charset="0"/>
                <a:hlinkClick r:id="rId4"/>
              </a:rPr>
              <a:t>http://cern60.web.cern.ch/en/galleries</a:t>
            </a:r>
            <a:endParaRPr lang="en-GB" sz="1600" u="sng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7944" y="4224983"/>
            <a:ext cx="4242380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CERN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Courrier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Article,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November 2014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4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ramare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62" b="19123"/>
          <a:stretch/>
        </p:blipFill>
        <p:spPr bwMode="auto">
          <a:xfrm>
            <a:off x="12198" y="659369"/>
            <a:ext cx="9131802" cy="61540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5496" y="404664"/>
            <a:ext cx="9144000" cy="6165304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en-US" sz="2000" u="sng" dirty="0" smtClean="0">
              <a:solidFill>
                <a:srgbClr val="FF000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000" u="sng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DATES: 12 (Monday) – 16 (Friday) Oct. 2015, arrival on 11 Oct. (Sunday)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en-US" sz="1800" dirty="0" smtClean="0">
              <a:solidFill>
                <a:srgbClr val="663300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including 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en-US" sz="1800" dirty="0" smtClean="0">
              <a:solidFill>
                <a:srgbClr val="663300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3 fully days: conference</a:t>
            </a:r>
          </a:p>
          <a:p>
            <a:pPr>
              <a:defRPr/>
            </a:pPr>
            <a:r>
              <a:rPr lang="en-US" sz="18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1.5 days: RD51 meeting </a:t>
            </a:r>
          </a:p>
          <a:p>
            <a:pPr>
              <a:defRPr/>
            </a:pPr>
            <a:r>
              <a:rPr lang="en-US" sz="18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0.5 days: excursion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600" dirty="0" smtClean="0">
              <a:latin typeface="Palatino Linotype" panose="02040502050505030304" pitchFamily="18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According to the scheme </a:t>
            </a:r>
            <a:r>
              <a:rPr lang="en-US" sz="18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  <a:sym typeface="Wingdings" panose="05000000000000000000" pitchFamily="2" charset="2"/>
              </a:rPr>
              <a:t></a:t>
            </a:r>
            <a:endParaRPr lang="en-US" sz="1800" dirty="0" smtClean="0">
              <a:solidFill>
                <a:srgbClr val="FF0000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sz="1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Ongoing activity</a:t>
            </a:r>
            <a:b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</a:br>
            <a:endParaRPr lang="en-US" sz="2400" dirty="0" smtClean="0">
              <a:solidFill>
                <a:srgbClr val="FF000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sz="18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Preparing the contract with the Congress Centre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Pre-booking of the hotels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Preparation of the web page</a:t>
            </a:r>
            <a:endParaRPr lang="en-US" sz="1600" u="sng" dirty="0" smtClean="0">
              <a:latin typeface="Arial" pitchFamily="34" charset="0"/>
              <a:cs typeface="Arial" pitchFamily="34" charset="0"/>
            </a:endParaRPr>
          </a:p>
          <a:p>
            <a:pPr lvl="2"/>
            <a:endParaRPr lang="en-US" sz="1200" i="1" dirty="0" smtClean="0">
              <a:latin typeface="Arial" pitchFamily="34" charset="0"/>
              <a:cs typeface="Arial" pitchFamily="34" charset="0"/>
            </a:endParaRPr>
          </a:p>
          <a:p>
            <a:pPr lvl="2"/>
            <a:endParaRPr lang="en-US" sz="1200" i="1" dirty="0" smtClean="0">
              <a:latin typeface="Arial" pitchFamily="34" charset="0"/>
              <a:cs typeface="Arial" pitchFamily="34" charset="0"/>
            </a:endParaRPr>
          </a:p>
          <a:p>
            <a:pPr lvl="2"/>
            <a:endParaRPr lang="en-US" sz="1200" i="1" dirty="0" smtClean="0">
              <a:latin typeface="Arial" pitchFamily="34" charset="0"/>
              <a:cs typeface="Arial" pitchFamily="34" charset="0"/>
            </a:endParaRPr>
          </a:p>
          <a:p>
            <a:pPr lvl="2"/>
            <a:endParaRPr lang="en-US" sz="1200" i="1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sz="1400" i="1" dirty="0" smtClean="0"/>
          </a:p>
          <a:p>
            <a:endParaRPr lang="en-US" sz="1600" dirty="0" smtClean="0">
              <a:sym typeface="Wingdings" pitchFamily="2" charset="2"/>
            </a:endParaRPr>
          </a:p>
          <a:p>
            <a:endParaRPr lang="en-US" sz="1600" i="1" dirty="0" smtClean="0"/>
          </a:p>
          <a:p>
            <a:pPr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913" y="1792585"/>
            <a:ext cx="574357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3568" y="66661"/>
            <a:ext cx="7200800" cy="520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971600" y="188466"/>
            <a:ext cx="6696744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4</a:t>
            </a:r>
            <a:r>
              <a:rPr lang="fr-FR" sz="2400" kern="10" baseline="3000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th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MPGD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Conference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in 2015 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@ TRIESTE, ITALY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9" name="Picture 8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4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52050" y="5085184"/>
            <a:ext cx="1412438" cy="338554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S.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Dalla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Torre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2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92696"/>
            <a:ext cx="9182277" cy="616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" name="Group 3"/>
          <p:cNvGrpSpPr/>
          <p:nvPr/>
        </p:nvGrpSpPr>
        <p:grpSpPr>
          <a:xfrm>
            <a:off x="3059832" y="1340768"/>
            <a:ext cx="6082729" cy="5400600"/>
            <a:chOff x="2913289" y="1435221"/>
            <a:chExt cx="6877050" cy="492442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3289" y="1435221"/>
              <a:ext cx="6877050" cy="492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3265714" y="5236029"/>
              <a:ext cx="6335486" cy="620485"/>
            </a:xfrm>
            <a:prstGeom prst="rect">
              <a:avLst/>
            </a:prstGeom>
            <a:solidFill>
              <a:srgbClr val="66FFFF">
                <a:alpha val="21961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265712" y="4040990"/>
              <a:ext cx="5290457" cy="356839"/>
            </a:xfrm>
            <a:prstGeom prst="rect">
              <a:avLst/>
            </a:prstGeom>
            <a:solidFill>
              <a:srgbClr val="66FFFF">
                <a:alpha val="21961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265713" y="3477322"/>
              <a:ext cx="5290457" cy="457200"/>
            </a:xfrm>
            <a:prstGeom prst="rect">
              <a:avLst/>
            </a:prstGeom>
            <a:solidFill>
              <a:srgbClr val="66FFFF">
                <a:alpha val="21961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265712" y="6131046"/>
              <a:ext cx="6172200" cy="114300"/>
            </a:xfrm>
            <a:prstGeom prst="rect">
              <a:avLst/>
            </a:prstGeom>
            <a:solidFill>
              <a:srgbClr val="66FFFF">
                <a:alpha val="21961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35496" y="908720"/>
            <a:ext cx="3168352" cy="56886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Proposal submitted </a:t>
            </a:r>
            <a:br>
              <a:rPr lang="en-US" sz="18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on 2/9/2014</a:t>
            </a:r>
          </a:p>
          <a:p>
            <a:pPr>
              <a:defRPr/>
            </a:pPr>
            <a:endParaRPr lang="en-US" sz="1800" dirty="0" smtClean="0">
              <a:solidFill>
                <a:srgbClr val="0000CC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It includes the WP: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JRA1 - Innovative </a:t>
            </a:r>
            <a:r>
              <a:rPr lang="en-US" sz="1800" dirty="0">
                <a:solidFill>
                  <a:srgbClr val="FF0000"/>
                </a:solidFill>
                <a:latin typeface="Palatino Linotype" panose="02040502050505030304" pitchFamily="18" charset="0"/>
              </a:rPr>
              <a:t>G</a:t>
            </a:r>
            <a:r>
              <a:rPr lang="en-US" sz="1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as 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</a:t>
            </a:r>
            <a:r>
              <a:rPr lang="en-US" sz="1800" dirty="0">
                <a:solidFill>
                  <a:srgbClr val="FF0000"/>
                </a:solidFill>
                <a:latin typeface="Palatino Linotype" panose="02040502050505030304" pitchFamily="18" charset="0"/>
              </a:rPr>
              <a:t>D</a:t>
            </a:r>
            <a:r>
              <a:rPr lang="en-US" sz="1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etectors (MPGD &amp; RPC)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CC00CC"/>
                </a:solidFill>
                <a:latin typeface="Palatino Linotype" panose="02040502050505030304" pitchFamily="18" charset="0"/>
              </a:rPr>
              <a:t>coordinators: 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CC00CC"/>
                </a:solidFill>
                <a:latin typeface="Palatino Linotype" panose="02040502050505030304" pitchFamily="18" charset="0"/>
              </a:rPr>
              <a:t>S. </a:t>
            </a:r>
            <a:r>
              <a:rPr lang="en-US" sz="1800" dirty="0" err="1" smtClean="0">
                <a:solidFill>
                  <a:srgbClr val="CC00CC"/>
                </a:solidFill>
                <a:latin typeface="Palatino Linotype" panose="02040502050505030304" pitchFamily="18" charset="0"/>
              </a:rPr>
              <a:t>Dalla</a:t>
            </a:r>
            <a:r>
              <a:rPr lang="en-US" sz="1800" dirty="0" smtClean="0">
                <a:solidFill>
                  <a:srgbClr val="CC00CC"/>
                </a:solidFill>
                <a:latin typeface="Palatino Linotype" panose="02040502050505030304" pitchFamily="18" charset="0"/>
              </a:rPr>
              <a:t> Torre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CC00CC"/>
                </a:solidFill>
                <a:latin typeface="Palatino Linotype" panose="02040502050505030304" pitchFamily="18" charset="0"/>
              </a:rPr>
              <a:t>I. </a:t>
            </a:r>
            <a:r>
              <a:rPr lang="en-US" sz="1800" dirty="0" err="1" smtClean="0">
                <a:solidFill>
                  <a:srgbClr val="CC00CC"/>
                </a:solidFill>
                <a:latin typeface="Palatino Linotype" panose="02040502050505030304" pitchFamily="18" charset="0"/>
              </a:rPr>
              <a:t>Laktineh</a:t>
            </a:r>
            <a:endParaRPr lang="en-US" sz="1800" dirty="0" smtClean="0">
              <a:solidFill>
                <a:srgbClr val="CC00CC"/>
              </a:solidFill>
              <a:latin typeface="Palatino Linotype" panose="02040502050505030304" pitchFamily="18" charset="0"/>
            </a:endParaRPr>
          </a:p>
          <a:p>
            <a:pPr lvl="1">
              <a:defRPr/>
            </a:pPr>
            <a:endParaRPr lang="en-US" sz="1800" dirty="0" smtClean="0">
              <a:latin typeface="Palatino Linotype" panose="02040502050505030304" pitchFamily="18" charset="0"/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Several tasks of </a:t>
            </a:r>
            <a:br>
              <a:rPr lang="en-US" sz="18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</a:br>
            <a:r>
              <a:rPr lang="en-US" sz="1800" u="sng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general interest for RD51</a:t>
            </a:r>
          </a:p>
          <a:p>
            <a:pPr>
              <a:defRPr/>
            </a:pPr>
            <a:endParaRPr lang="en-US" sz="1800" u="sng" dirty="0" smtClean="0"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18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Institutions involved in MPGD tasks: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dirty="0">
                <a:latin typeface="Palatino Linotype" panose="02040502050505030304" pitchFamily="18" charset="0"/>
              </a:rPr>
              <a:t> </a:t>
            </a:r>
            <a:r>
              <a:rPr lang="en-US" sz="1800" dirty="0" smtClean="0">
                <a:latin typeface="Palatino Linotype" panose="02040502050505030304" pitchFamily="18" charset="0"/>
              </a:rPr>
              <a:t>     </a:t>
            </a:r>
            <a:r>
              <a:rPr lang="en-US" sz="18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CEA, CERN, INFN,      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8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MPG, </a:t>
            </a:r>
            <a:r>
              <a:rPr lang="en-US" sz="18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Ulund</a:t>
            </a:r>
            <a:r>
              <a:rPr lang="en-US" sz="18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, Wigner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800" dirty="0" smtClean="0">
              <a:latin typeface="Palatino Linotype" panose="02040502050505030304" pitchFamily="18" charset="0"/>
            </a:endParaRPr>
          </a:p>
          <a:p>
            <a:pPr>
              <a:defRPr/>
            </a:pPr>
            <a:endParaRPr lang="en-US" sz="1800" dirty="0" smtClean="0">
              <a:solidFill>
                <a:srgbClr val="0000CC"/>
              </a:solidFill>
              <a:latin typeface="Palatino Linotype" panose="02040502050505030304" pitchFamily="18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AutoNum type="arabicPeriod"/>
              <a:defRPr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547664" y="44624"/>
            <a:ext cx="5472608" cy="520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2195736" y="166429"/>
            <a:ext cx="4248472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EU- AIDA2020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Proposal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14" name="Picture 1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4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238344" y="814556"/>
            <a:ext cx="4227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 MPGD Items are evident in the list: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44723" y="1484784"/>
            <a:ext cx="1412438" cy="338554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S.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Dalla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Torre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45464" y="3573016"/>
            <a:ext cx="6269024" cy="369332"/>
          </a:xfrm>
          <a:prstGeom prst="rect">
            <a:avLst/>
          </a:prstGeom>
          <a:solidFill>
            <a:srgbClr val="FFFFCC"/>
          </a:solidFill>
          <a:scene3d>
            <a:camera prst="orthographicFront">
              <a:rot lat="0" lon="0" rev="27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Thanks to coordination of Silvia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Dalla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Torre (INFN Trieste)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4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9512" y="44624"/>
            <a:ext cx="8856984" cy="520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323529" y="166429"/>
            <a:ext cx="8640960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GASeous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detectors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NEwork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Training for academic and industrial applications (GASNET)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980728"/>
            <a:ext cx="9036496" cy="33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607" y="611396"/>
            <a:ext cx="777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Horizon 2020 / GASNET: 9 academic institutions and 17 associate partners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4287533"/>
            <a:ext cx="917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The overall score leads to a ranking which does not allow your proposal to be funded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7" y="4672620"/>
            <a:ext cx="9073008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trong proposal, but some areas of improvements identified by the referees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:</a:t>
            </a:r>
            <a:endParaRPr lang="en-US" sz="16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 role of non-academic partners in the training </a:t>
            </a:r>
            <a:r>
              <a:rPr lang="en-US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programme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is modest and apparently still 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under investigation.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 participation of the non-academic partners in the management is not entirely convincing in the description, reflecting the fact that their roles are not central in this research and training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/>
              <a:buChar char="à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GOAL IS TO RE-SUBMIT proposal early 2015</a:t>
            </a:r>
            <a:r>
              <a:rPr lang="en-US" sz="16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</a:p>
          <a:p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IDEAS OF HOW TO IMPROVE PARTNERSHIP WITH INDUSTRY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IS OF A KEY IMPORTANCE</a:t>
            </a: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255" y="3429000"/>
            <a:ext cx="6301597" cy="369332"/>
          </a:xfrm>
          <a:prstGeom prst="rect">
            <a:avLst/>
          </a:prstGeom>
          <a:solidFill>
            <a:srgbClr val="FFFFCC"/>
          </a:solidFill>
          <a:scene3d>
            <a:camera prst="orthographicFront">
              <a:rot lat="0" lon="0" rev="27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Thanks to coordination of Esther Ferrer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Ribas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(CEA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Saclay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18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92696"/>
            <a:ext cx="9144000" cy="616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5496" y="2300094"/>
            <a:ext cx="915026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The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minimum number of participating institutes in the common project is 3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;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Palatino Linotype" panose="02040502050505030304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The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maximum contribution from the RD51 common fund </a:t>
            </a:r>
            <a:r>
              <a:rPr kumimoji="0" lang="en-US" sz="1600" b="0" i="0" u="sng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per each institute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is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5000 CHF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;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Palatino Linotype" panose="02040502050505030304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The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maximum contribution from the RD51 common fund </a:t>
            </a:r>
            <a:r>
              <a:rPr kumimoji="0" lang="en-US" sz="1600" b="0" i="0" u="sng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per project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is 30000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CHF per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calendar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year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. This implies that a minimum number of 6 institutes is required to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reach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the maximum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Palatino Linotype" panose="02040502050505030304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  allowed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contribution of 30000 CHF.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Palatino Linotype" panose="02040502050505030304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At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least, 50% of the total cost for the RD51 common project must be provided by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the participating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institutes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. Each participating institute should provide list of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internal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financial resources (grants,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Palatino Linotype" panose="02040502050505030304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institute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financing, … etc. ) to complement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RD51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Common fund contribution. The internal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Palatino Linotype" panose="02040502050505030304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financial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resources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will stay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within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the participating institutes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Palatino Linotype" panose="02040502050505030304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Financial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contribution from the RD51 common fund can be used to purchase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materials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and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Palatino Linotype" panose="02040502050505030304" pitchFamily="18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consumables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(ordered via CERN). Manpower cost could not be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supported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under this call.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en-US" sz="1600" dirty="0">
              <a:latin typeface="Palatino Linotype" panose="02040502050505030304" pitchFamily="18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The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MB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selects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new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proposals: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 panose="02040502050505030304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Institutes can participate in a new project only if they finished already approved projects +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Palatino Linotype" panose="02040502050505030304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note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submitted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Continued funding of a project will be reviewed and decided on a case by case basis.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RD51 Common Fund could not be used for orders of existing MPGD detectors </a:t>
            </a:r>
            <a:endParaRPr lang="en-US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e.g. standard GEM, MM, THGEM) and electronics (e.g. SRS, ASICs)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Palatino Linotype" panose="02040502050505030304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75656" y="44624"/>
            <a:ext cx="5832648" cy="520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907704" y="166429"/>
            <a:ext cx="4968552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Support for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Common Projects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26" y="692696"/>
            <a:ext cx="9105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This RD51 funding is intended </a:t>
            </a:r>
            <a:r>
              <a:rPr kumimoji="0" lang="en-US" sz="16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to</a:t>
            </a:r>
            <a:r>
              <a:rPr kumimoji="0" lang="en-US" sz="1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16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support part of the project cost in the areas of common interest to the community described in the RD51 proposal</a:t>
            </a:r>
            <a:r>
              <a:rPr kumimoji="0" lang="en-US" sz="1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: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		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Palatino Linotype" panose="02040502050505030304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Generic R&amp;D projects towards developments of novel techniques, improvements of existing structures, characterization methods and dedicated tools;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ea typeface="Times New Roman" pitchFamily="18" charset="0"/>
                <a:cs typeface="Calibri" pitchFamily="34" charset="0"/>
              </a:rPr>
              <a:t>Developments and optimization of MPGDs for applications outside HEP with a possibility of technology transfer to industry.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Palatino Linotype" panose="02040502050505030304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39737" y="226770"/>
            <a:ext cx="997389" cy="338554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A. White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11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12" y="4365103"/>
            <a:ext cx="9107488" cy="2322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0" y="685800"/>
            <a:ext cx="9144000" cy="353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75656" y="44624"/>
            <a:ext cx="5832648" cy="520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907704" y="166429"/>
            <a:ext cx="4968552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Current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RD51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Common Projects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685800"/>
            <a:ext cx="9349611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Thin and high-pitch laser-etched mesh manufacturing and bulking (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Saclay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 / CERN / Bari)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Contact: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  <a:hlinkClick r:id="rId2"/>
              </a:rPr>
              <a:t>vincenzo.berardi@ba.infn.it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;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  <a:hlinkClick r:id="rId3"/>
              </a:rPr>
              <a:t>paul.colas@cea.fr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 panose="02040502050505030304" pitchFamily="18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2) Development of innovative resistive GEM alpha detectors for earthquakes prediction and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homeland security (INFN Bari / UNAM, Mexico / INFN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Padova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 / INFN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Frascati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Contact: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  <a:hlinkClick r:id="rId4"/>
              </a:rPr>
              <a:t>vladimir.peskov@cern.ch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 panose="02040502050505030304" pitchFamily="18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3) MPGDs technology laboratory for training, development, fabrication, applications and innovation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(Universidad Antonio Nariño, Columbia / Brookhaven National Laboratory/ Helsinki Institute of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Physics /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HEPTech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 / GSI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Helmholtzzentrum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) Contact: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  <a:hlinkClick r:id="rId5"/>
              </a:rPr>
              <a:t>director.sistemas.complejos@uan.edu.co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 panose="02040502050505030304" pitchFamily="18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4) A low mass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microbulk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 with real XY strips structure (NCSR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Demokritos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 /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Saclay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/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Laboratorio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 de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Física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 Nuclear y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Astropartículas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, Universidad de Zaragoza / CERN 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Contact: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  <a:hlinkClick r:id="rId6"/>
              </a:rPr>
              <a:t>geral@inp.demokritos.gr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1600" dirty="0" smtClean="0">
              <a:latin typeface="Palatino Linotype" panose="02040502050505030304" pitchFamily="18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1600" dirty="0">
              <a:latin typeface="Palatino Linotype" panose="02040502050505030304" pitchFamily="18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arenR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High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resolution UV scanner for MPGD applications” (Wigner FCP/INFN Trieste/ INFN Bari 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Contact: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  <a:hlinkClick r:id="rId7"/>
              </a:rPr>
              <a:t>Dezso.Varga@cern.ch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1600" dirty="0">
              <a:latin typeface="Palatino Linotype" panose="02040502050505030304" pitchFamily="18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2) Large-area THGEM detector evaluation with SRS electronics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(Weizmann/Coimbra/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Aveiro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) Contact: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  <a:hlinkClick r:id="rId8"/>
              </a:rPr>
              <a:t>amos.breskin@weizmann.ac.il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 panose="02040502050505030304" pitchFamily="18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3) R&amp;D on large area GEMs for the ALICE TPC upgrade (GSI/ Tokyo / UNAM)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Contact: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  <a:hlinkClick r:id="rId9"/>
              </a:rPr>
              <a:t>chilo.garabatos.cuadrado@cern.ch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0192" y="2103225"/>
            <a:ext cx="2310248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2011 Common Projects: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8184" y="5085184"/>
            <a:ext cx="2310248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2012 Common Projects: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39737" y="226770"/>
            <a:ext cx="997389" cy="338554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A. White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06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87288"/>
            <a:ext cx="8856984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395536" y="188640"/>
            <a:ext cx="8424936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International Workshop on Advanced Detectors (Oct. 27-28, 2014)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4428492" cy="2880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2670011"/>
            <a:ext cx="3637535" cy="83099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“Warm Welcome Address” from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 VECC and SINP officials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a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nd fantastic conference organization 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45024"/>
            <a:ext cx="4428492" cy="31863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2538" y="6228601"/>
            <a:ext cx="3847207" cy="58477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Coffee break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d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iscussions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– </a:t>
            </a:r>
            <a:r>
              <a:rPr lang="en-US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ohhh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… well </a:t>
            </a:r>
          </a:p>
          <a:p>
            <a:pPr algn="ctr"/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how to improve these MPGD detectors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3645024"/>
            <a:ext cx="4420311" cy="31863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65009" y="3717032"/>
            <a:ext cx="19447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Dance Academy -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Revealing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“Cultural Heritage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o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f India”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3" y="692696"/>
            <a:ext cx="4420311" cy="28893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16016" y="764704"/>
            <a:ext cx="2431756" cy="58477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Many young scientists &amp;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e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xcellent presentations</a:t>
            </a:r>
          </a:p>
        </p:txBody>
      </p:sp>
    </p:spTree>
    <p:extLst>
      <p:ext uri="{BB962C8B-B14F-4D97-AF65-F5344CB8AC3E}">
        <p14:creationId xmlns:p14="http://schemas.microsoft.com/office/powerpoint/2010/main" val="21580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92696"/>
            <a:ext cx="9144000" cy="616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79512" y="692696"/>
            <a:ext cx="8763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Each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Common Project (CP) should be evaluated annually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first review should occur 12 months after the award approval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notice</a:t>
            </a:r>
          </a:p>
          <a:p>
            <a:endParaRPr lang="en-US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The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primary goals of the review would be:</a:t>
            </a:r>
          </a:p>
          <a:p>
            <a:endParaRPr lang="en-US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1) Evaluation of status of the CP with respect to the originally approved project description</a:t>
            </a:r>
          </a:p>
          <a:p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2) Adherence to the rules for RD51 CP's </a:t>
            </a:r>
          </a:p>
          <a:p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3) Status of the use of the approved RD51 funds</a:t>
            </a:r>
          </a:p>
          <a:p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4) Prospects for completion of the CP and expected time of completion</a:t>
            </a:r>
          </a:p>
          <a:p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5) Evaluation of potential benefit(s) to RD51 and HEP community</a:t>
            </a:r>
          </a:p>
          <a:p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6) Opportunity for guidance from the reviewers towards successful completion of the CP</a:t>
            </a:r>
          </a:p>
          <a:p>
            <a:endParaRPr lang="en-US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- Two reviewers with requisite expertise will be drawn from the HEP community:</a:t>
            </a:r>
          </a:p>
          <a:p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- Reviewers to be nominated by the Chair and Deputy Chair of the CB.</a:t>
            </a:r>
          </a:p>
          <a:p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- Approval of reviewers by the RD51 MB.</a:t>
            </a:r>
          </a:p>
          <a:p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- A reviewer should not currently be receiving support for a RD51 CP.</a:t>
            </a:r>
          </a:p>
          <a:p>
            <a:endParaRPr lang="en-US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Each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CP to be reviewed will submit a report to the Deputy Chair of the CB at least</a:t>
            </a:r>
          </a:p>
          <a:p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one month ahead of the start of the review.</a:t>
            </a:r>
          </a:p>
          <a:p>
            <a:endParaRPr lang="en-US" dirty="0" smtClean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11560" y="44624"/>
            <a:ext cx="7128792" cy="520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899592" y="166429"/>
            <a:ext cx="6624736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Evaluation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Procedure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for the RD51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Common Projects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39737" y="226770"/>
            <a:ext cx="997389" cy="338554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A. White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6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65324"/>
            <a:ext cx="9144000" cy="6292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70048" y="1365731"/>
            <a:ext cx="85344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Evaluation of current Common Projects</a:t>
            </a:r>
          </a:p>
          <a:p>
            <a:pPr marL="457200" indent="-457200"/>
            <a:endParaRPr lang="en-US" sz="20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457200" indent="-457200"/>
            <a:r>
              <a:rPr lang="en-US" sz="2000" dirty="0" smtClean="0">
                <a:latin typeface="Palatino Linotype" panose="02040502050505030304" pitchFamily="18" charset="0"/>
              </a:rPr>
              <a:t>           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Seven projects in progress.</a:t>
            </a:r>
          </a:p>
          <a:p>
            <a:pPr marL="457200" indent="-457200"/>
            <a:r>
              <a:rPr lang="en-US" sz="2000" dirty="0" smtClean="0">
                <a:latin typeface="Palatino Linotype" panose="02040502050505030304" pitchFamily="18" charset="0"/>
              </a:rPr>
              <a:t>            Spring 2014 – request sent for CP progress reports</a:t>
            </a:r>
          </a:p>
          <a:p>
            <a:pPr marL="457200" indent="-457200"/>
            <a:r>
              <a:rPr lang="en-US" sz="2000" dirty="0" smtClean="0">
                <a:latin typeface="Palatino Linotype" panose="02040502050505030304" pitchFamily="18" charset="0"/>
              </a:rPr>
              <a:t>            Expert reviewers selected from RD51 community</a:t>
            </a:r>
          </a:p>
          <a:p>
            <a:pPr marL="457200" indent="-457200"/>
            <a:r>
              <a:rPr lang="en-US" sz="2000" dirty="0" smtClean="0">
                <a:latin typeface="Palatino Linotype" panose="02040502050505030304" pitchFamily="18" charset="0"/>
              </a:rPr>
              <a:t>            Pair of reviewers/CP – one combined report from each pair</a:t>
            </a:r>
          </a:p>
          <a:p>
            <a:pPr marL="457200" indent="-457200"/>
            <a:r>
              <a:rPr lang="en-US" sz="2000" dirty="0" smtClean="0">
                <a:latin typeface="Palatino Linotype" panose="02040502050505030304" pitchFamily="18" charset="0"/>
              </a:rPr>
              <a:t>            Status of reviews:  6/7 reports received, 3/6 reviews received</a:t>
            </a:r>
          </a:p>
          <a:p>
            <a:pPr marL="457200" indent="-457200"/>
            <a:r>
              <a:rPr lang="en-US" sz="2000" dirty="0" smtClean="0">
                <a:latin typeface="Palatino Linotype" panose="02040502050505030304" pitchFamily="18" charset="0"/>
              </a:rPr>
              <a:t>                  - pursuing the completion of the remaining reviews</a:t>
            </a:r>
          </a:p>
          <a:p>
            <a:pPr marL="457200" indent="-457200"/>
            <a:r>
              <a:rPr lang="en-US" sz="2000" dirty="0" smtClean="0">
                <a:latin typeface="Palatino Linotype" panose="02040502050505030304" pitchFamily="18" charset="0"/>
              </a:rPr>
              <a:t>                  - reviews will be considered by RD51 MB</a:t>
            </a:r>
          </a:p>
          <a:p>
            <a:pPr marL="457200" indent="-457200"/>
            <a:endParaRPr lang="en-US" sz="2000" dirty="0" smtClean="0">
              <a:latin typeface="Palatino Linotype" panose="02040502050505030304" pitchFamily="18" charset="0"/>
            </a:endParaRPr>
          </a:p>
          <a:p>
            <a:pPr marL="457200" indent="-457200"/>
            <a:r>
              <a:rPr lang="en-US" sz="2000" dirty="0" smtClean="0">
                <a:latin typeface="Palatino Linotype" panose="02040502050505030304" pitchFamily="18" charset="0"/>
              </a:rPr>
              <a:t>        =&gt; Modification of evaluation procedure for future reviews:</a:t>
            </a:r>
          </a:p>
          <a:p>
            <a:pPr marL="457200" indent="-457200"/>
            <a:r>
              <a:rPr lang="en-US" sz="2000" dirty="0" smtClean="0">
                <a:latin typeface="Palatino Linotype" panose="02040502050505030304" pitchFamily="18" charset="0"/>
              </a:rPr>
              <a:t>               - keep pairs of reviewers, but ask for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independent reports</a:t>
            </a:r>
          </a:p>
          <a:p>
            <a:pPr marL="457200" indent="-457200"/>
            <a:endParaRPr lang="en-US" sz="2000" dirty="0" smtClean="0">
              <a:latin typeface="Palatino Linotype" panose="02040502050505030304" pitchFamily="18" charset="0"/>
            </a:endParaRPr>
          </a:p>
          <a:p>
            <a:pPr marL="457200" indent="-457200">
              <a:buAutoNum type="arabicParenR" startAt="2"/>
            </a:pPr>
            <a:r>
              <a:rPr lang="en-US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New Common Project requests</a:t>
            </a:r>
          </a:p>
          <a:p>
            <a:pPr marL="457200" indent="-457200"/>
            <a:r>
              <a:rPr lang="en-US" sz="2000" dirty="0" smtClean="0">
                <a:latin typeface="Palatino Linotype" panose="02040502050505030304" pitchFamily="18" charset="0"/>
              </a:rPr>
              <a:t> </a:t>
            </a:r>
          </a:p>
          <a:p>
            <a:pPr marL="457200" indent="-457200"/>
            <a:r>
              <a:rPr lang="en-US" sz="2000" dirty="0" smtClean="0">
                <a:latin typeface="Palatino Linotype" panose="02040502050505030304" pitchFamily="18" charset="0"/>
              </a:rPr>
              <a:t>            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Four new projects proposed.</a:t>
            </a:r>
          </a:p>
          <a:p>
            <a:pPr marL="457200" indent="-457200"/>
            <a:r>
              <a:rPr lang="en-US" sz="2000" dirty="0" smtClean="0">
                <a:latin typeface="Palatino Linotype" panose="02040502050505030304" pitchFamily="18" charset="0"/>
              </a:rPr>
              <a:t>             Under consideration by the MB.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6019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Silvia </a:t>
            </a:r>
            <a:r>
              <a:rPr lang="en-US" dirty="0" err="1" smtClean="0">
                <a:latin typeface="Palatino Linotype" panose="02040502050505030304" pitchFamily="18" charset="0"/>
              </a:rPr>
              <a:t>Dalla</a:t>
            </a:r>
            <a:r>
              <a:rPr lang="en-US" dirty="0" smtClean="0">
                <a:latin typeface="Palatino Linotype" panose="02040502050505030304" pitchFamily="18" charset="0"/>
              </a:rPr>
              <a:t> Torre – CB Chair</a:t>
            </a:r>
          </a:p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Andy White – CB Deputy Chair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75656" y="44624"/>
            <a:ext cx="5832648" cy="520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267744" y="166429"/>
            <a:ext cx="4464496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Common Projects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3457" y="620688"/>
            <a:ext cx="6374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Potential to streamline procedures, evaluation process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and outcome for the community </a:t>
            </a:r>
            <a:endParaRPr lang="fr-FR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27160" y="2204864"/>
            <a:ext cx="997389" cy="338554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A. White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53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7504" y="2924945"/>
            <a:ext cx="8928992" cy="3933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827584" y="116632"/>
            <a:ext cx="6840760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475656" y="188640"/>
            <a:ext cx="5760640" cy="3772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WG7: Common Test Beam Facility at H4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SPS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0553"/>
            <a:ext cx="864096" cy="5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4" y="620688"/>
            <a:ext cx="88036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2014 RD51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test beam period (Nov 26 -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Dec 15):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ased on </a:t>
            </a:r>
          </a:p>
          <a:p>
            <a:r>
              <a:rPr lang="en-US" sz="1600" dirty="0" smtClean="0">
                <a:latin typeface="Palatino Linotype" panose="02040502050505030304" pitchFamily="18" charset="0"/>
                <a:hlinkClick r:id="rId3"/>
              </a:rPr>
              <a:t>http://ps-schedule.web.cern.ch/ps-schedule/schedules/sps/2014/v205/SPSDetailedSchedule.pdf</a:t>
            </a:r>
            <a:r>
              <a:rPr lang="en-US" sz="1600" dirty="0" smtClean="0"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340768"/>
            <a:ext cx="891539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24945"/>
            <a:ext cx="7207697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4293096"/>
            <a:ext cx="160172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Preliminary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Layout:</a:t>
            </a:r>
            <a:endParaRPr lang="fr-FR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6486" y="5805264"/>
            <a:ext cx="1227772" cy="584775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E.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Oliveri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,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Y.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Tsipolitis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43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3528" y="1052736"/>
            <a:ext cx="8496944" cy="5755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827584" y="116632"/>
            <a:ext cx="6840760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475656" y="188640"/>
            <a:ext cx="5760640" cy="3772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WG7: Common Test Beam Facility at H4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SPS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0553"/>
            <a:ext cx="864096" cy="5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4672" y="1052736"/>
            <a:ext cx="83058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ALICE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 TPC Upgrade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with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 MPGD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Palatino Linotype" panose="02040502050505030304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               	</a:t>
            </a:r>
            <a:r>
              <a:rPr lang="en-US" sz="1600" baseline="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itchFamily="18" charset="0"/>
              </a:rPr>
              <a:t>Specific Requirements: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itchFamily="18" charset="0"/>
              </a:rPr>
              <a:t> End of the beam line (Shower)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effectLst/>
                <a:latin typeface="Palatino Linotype" panose="02040502050505030304" pitchFamily="18" charset="0"/>
                <a:cs typeface="Times New Roman" pitchFamily="18" charset="0"/>
              </a:rPr>
              <a:t>	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Palatino Linotype" panose="02040502050505030304" pitchFamily="18" charset="0"/>
                <a:cs typeface="Times New Roman" pitchFamily="18" charset="0"/>
              </a:rPr>
              <a:t>chilo.garabatos.cuadrado@cern.ch,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Palatino Linotype" panose="02040502050505030304" pitchFamily="18" charset="0"/>
                <a:cs typeface="Times New Roman" pitchFamily="18" charset="0"/>
              </a:rPr>
              <a:t>alexander.deisting@cern.ch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Palatino Linotype" panose="02040502050505030304" pitchFamily="18" charset="0"/>
              <a:ea typeface="Calibri" pitchFamily="34" charset="0"/>
              <a:cs typeface="Times New Roman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ATLAS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NSW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 Project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micromegas)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itchFamily="18" charset="0"/>
              </a:rPr>
              <a:t>	</a:t>
            </a:r>
            <a:r>
              <a:rPr lang="en-US" sz="1600" baseline="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itchFamily="18" charset="0"/>
              </a:rPr>
              <a:t>Specific Requirements: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itchFamily="18" charset="0"/>
              </a:rPr>
              <a:t> GOLIATH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Palatino Linotype" panose="02040502050505030304" pitchFamily="18" charset="0"/>
                <a:cs typeface="Times New Roman" pitchFamily="18" charset="0"/>
              </a:rPr>
              <a:t>	</a:t>
            </a:r>
            <a:r>
              <a:rPr lang="en-US" sz="1400" dirty="0" smtClean="0">
                <a:latin typeface="Palatino Linotype" panose="02040502050505030304" pitchFamily="18" charset="0"/>
                <a:cs typeface="Times New Roman" pitchFamily="18" charset="0"/>
              </a:rPr>
              <a:t>paolo.iengo@cern.ch, Theodoros.Alexopoulos@cern.ch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effectLst/>
              <a:latin typeface="Palatino Linotype" panose="02040502050505030304" pitchFamily="18" charset="0"/>
              <a:cs typeface="Arial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CMS GEM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Muon Upgrade :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Palatino Linotype" panose="02040502050505030304" pitchFamily="18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cs typeface="Arial" pitchFamily="34" charset="0"/>
              </a:rPr>
              <a:t>GEM Collaboration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               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en-US" sz="1600" baseline="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itchFamily="18" charset="0"/>
              </a:rPr>
              <a:t>Specific Requirements: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One Tracker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 and APV/SRS &amp; VFAT/TURBO readout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aseline="0" dirty="0">
                <a:latin typeface="Palatino Linotype" panose="02040502050505030304" pitchFamily="18" charset="0"/>
                <a:cs typeface="Times New Roman" pitchFamily="18" charset="0"/>
              </a:rPr>
              <a:t>	</a:t>
            </a:r>
            <a:r>
              <a:rPr lang="en-US" sz="1400" baseline="0" dirty="0" smtClean="0">
                <a:latin typeface="Palatino Linotype" panose="02040502050505030304" pitchFamily="18" charset="0"/>
                <a:cs typeface="Times New Roman" pitchFamily="18" charset="0"/>
              </a:rPr>
              <a:t>jeremie.alexandre.merlin@cern.ch, brian.l.dorney@cern.ch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Palatino Linotype" panose="02040502050505030304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effectLst/>
              <a:latin typeface="Palatino Linotype" panose="02040502050505030304" pitchFamily="18" charset="0"/>
              <a:ea typeface="Calibri" pitchFamily="34" charset="0"/>
              <a:cs typeface="Times New Roman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FRASCATI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 -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Triple GEM in magnetic Field (BESIII and Ship experiment)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	Specific Requirements: GOLIATH, Mixer with Isobutane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effectLst/>
                <a:latin typeface="Palatino Linotype" panose="02040502050505030304" pitchFamily="18" charset="0"/>
                <a:cs typeface="Times New Roman" pitchFamily="18" charset="0"/>
              </a:rPr>
              <a:t>	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Palatino Linotype" panose="02040502050505030304" pitchFamily="18" charset="0"/>
                <a:cs typeface="Times New Roman" pitchFamily="18" charset="0"/>
              </a:rPr>
              <a:t>Giovanni.Bencivenni@lnf.infn.it,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Palatino Linotype" panose="02040502050505030304" pitchFamily="18" charset="0"/>
                <a:cs typeface="Times New Roman" pitchFamily="18" charset="0"/>
              </a:rPr>
              <a:t>Danilo.Domenici@lnf.infn.it,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effectLst/>
                <a:latin typeface="Palatino Linotype" panose="02040502050505030304" pitchFamily="18" charset="0"/>
                <a:cs typeface="Times New Roman" pitchFamily="18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  <a:latin typeface="Palatino Linotype" panose="02040502050505030304" pitchFamily="18" charset="0"/>
                <a:cs typeface="Times New Roman" pitchFamily="18" charset="0"/>
              </a:rPr>
              <a:t>giulietto.felici@lnf.infn.it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Palatino Linotype" panose="02040502050505030304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600" b="1" i="0" u="none" strike="noStrike" cap="none" normalizeH="0" baseline="0" dirty="0" smtClean="0">
              <a:ln>
                <a:noFill/>
              </a:ln>
              <a:effectLst/>
              <a:latin typeface="Palatino Linotype" panose="02040502050505030304" pitchFamily="18" charset="0"/>
              <a:ea typeface="Calibri" pitchFamily="34" charset="0"/>
              <a:cs typeface="Times New Roman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1600" b="1" dirty="0" smtClean="0">
                <a:solidFill>
                  <a:srgbClr val="0000CC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WIS/Aveiro/Coimbra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Large single-stage THGEM detectors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               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en-US" sz="1600" baseline="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itchFamily="18" charset="0"/>
              </a:rPr>
              <a:t> Specific Requirements: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One Tracker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 and APV/SRS readout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aseline="0" dirty="0" smtClean="0">
                <a:latin typeface="Palatino Linotype" panose="02040502050505030304" pitchFamily="18" charset="0"/>
                <a:cs typeface="Times New Roman" pitchFamily="18" charset="0"/>
              </a:rPr>
              <a:t>	</a:t>
            </a:r>
            <a:r>
              <a:rPr lang="en-US" sz="1400" baseline="0" dirty="0" smtClean="0">
                <a:latin typeface="Palatino Linotype" panose="02040502050505030304" pitchFamily="18" charset="0"/>
                <a:cs typeface="Times New Roman" pitchFamily="18" charset="0"/>
              </a:rPr>
              <a:t>shikma.bressler@cern.ch, </a:t>
            </a:r>
            <a:r>
              <a:rPr lang="en-US" sz="1400" baseline="0" dirty="0" smtClean="0">
                <a:latin typeface="Palatino Linotype" panose="02040502050505030304" pitchFamily="18" charset="0"/>
                <a:cs typeface="Times New Roman" pitchFamily="18" charset="0"/>
              </a:rPr>
              <a:t>cdazevedo@ua.pt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  <a:latin typeface="Palatino Linotype" panose="02040502050505030304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>
              <a:latin typeface="Palatino Linotype" panose="02040502050505030304" pitchFamily="18" charset="0"/>
              <a:ea typeface="Calibri" pitchFamily="34" charset="0"/>
              <a:cs typeface="Times New Roman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1600" b="1" dirty="0" smtClean="0">
                <a:solidFill>
                  <a:srgbClr val="0000CC"/>
                </a:solidFill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LAPP/UA/NCSR/IRFU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Palatino Linotype" panose="02040502050505030304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cs typeface="Times New Roman" pitchFamily="18" charset="0"/>
              </a:rPr>
              <a:t>–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itchFamily="18" charset="0"/>
              </a:rPr>
              <a:t>Resistive micromegas f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cs typeface="Times New Roman" pitchFamily="18" charset="0"/>
              </a:rPr>
              <a:t>or </a:t>
            </a:r>
            <a:r>
              <a:rPr kumimoji="0" lang="en-US" sz="1600" b="0" i="0" u="none" strike="noStrike" cap="none" normalizeH="0" dirty="0" err="1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cs typeface="Times New Roman" pitchFamily="18" charset="0"/>
              </a:rPr>
              <a:t>calorimetry</a:t>
            </a:r>
            <a:endParaRPr kumimoji="0" lang="en-US" sz="1600" b="0" i="0" u="none" strike="noStrike" cap="none" normalizeH="0" dirty="0" smtClean="0">
              <a:ln>
                <a:noFill/>
              </a:ln>
              <a:solidFill>
                <a:srgbClr val="663300"/>
              </a:solidFill>
              <a:effectLst/>
              <a:latin typeface="Palatino Linotype" panose="02040502050505030304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Palatino Linotype" panose="02040502050505030304" pitchFamily="18" charset="0"/>
                <a:ea typeface="Calibri" pitchFamily="34" charset="0"/>
                <a:cs typeface="Times New Roman" pitchFamily="18" charset="0"/>
              </a:rPr>
              <a:t>               	</a:t>
            </a:r>
            <a:r>
              <a:rPr lang="en-US" sz="1600" baseline="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itchFamily="18" charset="0"/>
              </a:rPr>
              <a:t>Specific Requirements: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pitchFamily="18" charset="0"/>
              </a:rPr>
              <a:t> End of the beam line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dirty="0" smtClean="0">
                <a:ln>
                  <a:noFill/>
                </a:ln>
                <a:effectLst/>
                <a:latin typeface="Palatino Linotype" panose="02040502050505030304" pitchFamily="18" charset="0"/>
                <a:cs typeface="Times New Roman" pitchFamily="18" charset="0"/>
              </a:rPr>
              <a:t>	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effectLst/>
                <a:latin typeface="Palatino Linotype" panose="02040502050505030304" pitchFamily="18" charset="0"/>
                <a:cs typeface="Times New Roman" pitchFamily="18" charset="0"/>
              </a:rPr>
              <a:t>Theodoros.Geralis@cern.ch,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effectLst/>
                <a:latin typeface="Palatino Linotype" panose="02040502050505030304" pitchFamily="18" charset="0"/>
                <a:cs typeface="Times New Roman" pitchFamily="18" charset="0"/>
              </a:rPr>
              <a:t>chefdevi@cern.ch</a:t>
            </a:r>
            <a:endParaRPr kumimoji="0" lang="en-US" sz="1400" b="0" i="0" u="none" strike="noStrike" cap="none" normalizeH="0" dirty="0" smtClean="0">
              <a:ln>
                <a:noFill/>
              </a:ln>
              <a:effectLst/>
              <a:latin typeface="Palatino Linotype" panose="02040502050505030304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604" y="620688"/>
            <a:ext cx="896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6 RD51 groups expressed interest to participate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details in WG7 session on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friday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5305" y="1196752"/>
            <a:ext cx="1227772" cy="584775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E.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Oliveri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,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Y.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Tsipolitis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7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25144"/>
            <a:ext cx="9108504" cy="2132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656084"/>
            <a:ext cx="9108504" cy="3997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47664" y="72008"/>
            <a:ext cx="5904656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979712" y="184548"/>
            <a:ext cx="5184576" cy="251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WG7: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2015 SPS RD51 Test - Beam</a:t>
            </a:r>
            <a:endParaRPr lang="en-US" sz="2400" dirty="0" smtClean="0"/>
          </a:p>
        </p:txBody>
      </p:sp>
      <p:pic>
        <p:nvPicPr>
          <p:cNvPr id="4" name="Picture 3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0553"/>
            <a:ext cx="864096" cy="5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56084"/>
            <a:ext cx="6310071" cy="399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08" y="908720"/>
            <a:ext cx="265649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Three RD51 test-beam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periods in 2015 will be </a:t>
            </a: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requested by the  RD51</a:t>
            </a:r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latin typeface="Palatino Linotype" panose="02040502050505030304" pitchFamily="18" charset="0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June / August /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    November</a:t>
            </a:r>
          </a:p>
          <a:p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“Expression of Interest”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will be coordinated by </a:t>
            </a: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the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WG7 Conveners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equipments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and 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support available </a:t>
            </a:r>
          </a:p>
          <a:p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if needed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4048" y="2123564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CC00CC"/>
                </a:solidFill>
                <a:latin typeface="Palatino Linotype" panose="02040502050505030304" pitchFamily="18" charset="0"/>
              </a:rPr>
              <a:t>Message from the SPS coordinator:</a:t>
            </a:r>
            <a:endParaRPr lang="fr-FR" u="sng" dirty="0">
              <a:solidFill>
                <a:srgbClr val="CC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0522" y="904364"/>
            <a:ext cx="1227772" cy="584775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E.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Oliveri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,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Y.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Tsipolitis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869160"/>
            <a:ext cx="6166054" cy="186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5124" y="5376073"/>
            <a:ext cx="2760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RD51 </a:t>
            </a:r>
            <a:r>
              <a:rPr lang="en-US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Equipments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(no support in DESY) 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available if needed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04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07504" y="44624"/>
            <a:ext cx="8964488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14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 pitchFamily="34" charset="0"/>
              </a:rPr>
              <a:t>th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RD51 Collaboration Meeting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Oct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29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-31,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2014)</a:t>
            </a:r>
          </a:p>
          <a:p>
            <a:pPr algn="ctr"/>
            <a:r>
              <a:rPr lang="en-US" sz="20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https://indico.cern.ch/event/348222/other-view?view=standard</a:t>
            </a:r>
            <a:endParaRPr lang="en-US" sz="20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873288"/>
            <a:ext cx="8964488" cy="59400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b="1" dirty="0" smtClean="0">
                <a:solidFill>
                  <a:srgbClr val="CC00CC"/>
                </a:solidFill>
              </a:rPr>
              <a:t>Wednesday,  </a:t>
            </a:r>
            <a:r>
              <a:rPr lang="en-GB" sz="2000" b="1" dirty="0" smtClean="0">
                <a:solidFill>
                  <a:srgbClr val="CC00CC"/>
                </a:solidFill>
              </a:rPr>
              <a:t>October 29</a:t>
            </a:r>
            <a:endParaRPr lang="en-GB" sz="20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000" b="1" dirty="0" smtClean="0">
              <a:solidFill>
                <a:srgbClr val="663300"/>
              </a:solidFill>
            </a:endParaRPr>
          </a:p>
          <a:p>
            <a:r>
              <a:rPr lang="en-GB" sz="2000" b="1" dirty="0" smtClean="0">
                <a:solidFill>
                  <a:srgbClr val="663300"/>
                </a:solidFill>
              </a:rPr>
              <a:t>     09:30 </a:t>
            </a:r>
            <a:r>
              <a:rPr lang="en-GB" sz="2000" b="1" dirty="0" smtClean="0">
                <a:solidFill>
                  <a:srgbClr val="663300"/>
                </a:solidFill>
              </a:rPr>
              <a:t>– </a:t>
            </a:r>
            <a:r>
              <a:rPr lang="en-GB" sz="2000" b="1" dirty="0" smtClean="0">
                <a:solidFill>
                  <a:srgbClr val="663300"/>
                </a:solidFill>
              </a:rPr>
              <a:t>10:10</a:t>
            </a:r>
            <a:r>
              <a:rPr lang="en-GB" sz="2000" b="1" dirty="0" smtClean="0">
                <a:solidFill>
                  <a:srgbClr val="663300"/>
                </a:solidFill>
              </a:rPr>
              <a:t>  RD51 </a:t>
            </a:r>
            <a:r>
              <a:rPr lang="en-GB" sz="2000" b="1" dirty="0" smtClean="0">
                <a:solidFill>
                  <a:srgbClr val="663300"/>
                </a:solidFill>
              </a:rPr>
              <a:t>Collaboration </a:t>
            </a:r>
            <a:r>
              <a:rPr lang="en-GB" sz="2000" b="1" dirty="0" smtClean="0">
                <a:solidFill>
                  <a:srgbClr val="663300"/>
                </a:solidFill>
              </a:rPr>
              <a:t>News</a:t>
            </a:r>
          </a:p>
          <a:p>
            <a:r>
              <a:rPr lang="en-GB" sz="2000" b="1" dirty="0">
                <a:solidFill>
                  <a:srgbClr val="663300"/>
                </a:solidFill>
              </a:rPr>
              <a:t> </a:t>
            </a:r>
            <a:r>
              <a:rPr lang="en-GB" sz="2000" b="1" dirty="0" smtClean="0">
                <a:solidFill>
                  <a:srgbClr val="663300"/>
                </a:solidFill>
              </a:rPr>
              <a:t>    10:10 – 13:30  WG6 Production</a:t>
            </a:r>
          </a:p>
          <a:p>
            <a:r>
              <a:rPr lang="en-GB" sz="2000" b="1" dirty="0">
                <a:solidFill>
                  <a:srgbClr val="663300"/>
                </a:solidFill>
              </a:rPr>
              <a:t> </a:t>
            </a:r>
            <a:r>
              <a:rPr lang="en-GB" sz="2000" b="1" dirty="0" smtClean="0">
                <a:solidFill>
                  <a:srgbClr val="663300"/>
                </a:solidFill>
              </a:rPr>
              <a:t>    13:30 – 14:30  Lunch</a:t>
            </a:r>
            <a:endParaRPr lang="en-GB" sz="2000" b="1" dirty="0" smtClean="0">
              <a:solidFill>
                <a:srgbClr val="663300"/>
              </a:solidFill>
            </a:endParaRPr>
          </a:p>
          <a:p>
            <a:r>
              <a:rPr lang="en-GB" sz="2000" b="1" dirty="0" smtClean="0">
                <a:solidFill>
                  <a:srgbClr val="663300"/>
                </a:solidFill>
              </a:rPr>
              <a:t>     </a:t>
            </a:r>
            <a:r>
              <a:rPr lang="en-GB" sz="2000" b="1" dirty="0" smtClean="0">
                <a:solidFill>
                  <a:srgbClr val="663300"/>
                </a:solidFill>
              </a:rPr>
              <a:t>14:30 </a:t>
            </a:r>
            <a:r>
              <a:rPr lang="en-GB" sz="2000" b="1" dirty="0">
                <a:solidFill>
                  <a:srgbClr val="663300"/>
                </a:solidFill>
              </a:rPr>
              <a:t>- </a:t>
            </a:r>
            <a:r>
              <a:rPr lang="en-GB" sz="2000" b="1" dirty="0" smtClean="0">
                <a:solidFill>
                  <a:srgbClr val="663300"/>
                </a:solidFill>
              </a:rPr>
              <a:t>18:30   WG4  </a:t>
            </a:r>
            <a:r>
              <a:rPr lang="en-GB" sz="2000" b="1" dirty="0" smtClean="0">
                <a:solidFill>
                  <a:srgbClr val="663300"/>
                </a:solidFill>
              </a:rPr>
              <a:t>Software</a:t>
            </a:r>
          </a:p>
          <a:p>
            <a:r>
              <a:rPr lang="en-GB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GB" sz="2000" b="1" dirty="0" smtClean="0">
                <a:solidFill>
                  <a:srgbClr val="663300"/>
                </a:solidFill>
              </a:rPr>
              <a:t>18:30 - 20:00   RD51 Collaboration Board Meeting</a:t>
            </a:r>
          </a:p>
          <a:p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000" b="1" dirty="0" smtClean="0">
                <a:solidFill>
                  <a:srgbClr val="CC00CC"/>
                </a:solidFill>
              </a:rPr>
              <a:t>Thursday, </a:t>
            </a:r>
            <a:r>
              <a:rPr lang="en-GB" sz="2000" b="1" dirty="0" smtClean="0">
                <a:solidFill>
                  <a:srgbClr val="CC00CC"/>
                </a:solidFill>
              </a:rPr>
              <a:t>October 30</a:t>
            </a:r>
            <a:r>
              <a:rPr lang="en-GB" sz="2000" b="1" dirty="0" smtClean="0">
                <a:solidFill>
                  <a:srgbClr val="CC00CC"/>
                </a:solidFill>
              </a:rPr>
              <a:t> </a:t>
            </a:r>
          </a:p>
          <a:p>
            <a:endParaRPr lang="en-GB" sz="20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GB" sz="2000" b="1" dirty="0" smtClean="0">
                <a:solidFill>
                  <a:srgbClr val="663300"/>
                </a:solidFill>
              </a:rPr>
              <a:t>09:30 </a:t>
            </a:r>
            <a:r>
              <a:rPr lang="en-GB" sz="2000" b="1" dirty="0" smtClean="0">
                <a:solidFill>
                  <a:srgbClr val="663300"/>
                </a:solidFill>
              </a:rPr>
              <a:t>– </a:t>
            </a:r>
            <a:r>
              <a:rPr lang="en-GB" sz="2000" b="1" dirty="0" smtClean="0">
                <a:solidFill>
                  <a:srgbClr val="663300"/>
                </a:solidFill>
              </a:rPr>
              <a:t>10:00   WG5 Electronics </a:t>
            </a:r>
          </a:p>
          <a:p>
            <a:r>
              <a:rPr lang="en-GB" sz="2000" b="1" dirty="0">
                <a:solidFill>
                  <a:srgbClr val="663300"/>
                </a:solidFill>
              </a:rPr>
              <a:t> </a:t>
            </a:r>
            <a:r>
              <a:rPr lang="en-GB" sz="2000" b="1" dirty="0" smtClean="0">
                <a:solidFill>
                  <a:srgbClr val="663300"/>
                </a:solidFill>
              </a:rPr>
              <a:t>    10:00 -  12:00   </a:t>
            </a:r>
            <a:r>
              <a:rPr lang="en-GB" sz="2000" b="1" dirty="0" smtClean="0">
                <a:solidFill>
                  <a:srgbClr val="663300"/>
                </a:solidFill>
              </a:rPr>
              <a:t>WG1 </a:t>
            </a:r>
            <a:r>
              <a:rPr lang="en-US" sz="2000" b="1" dirty="0">
                <a:solidFill>
                  <a:srgbClr val="663300"/>
                </a:solidFill>
              </a:rPr>
              <a:t>MPGD Technologies and New Structures </a:t>
            </a:r>
            <a:endParaRPr lang="en-GB" sz="2000" b="1" dirty="0" smtClean="0">
              <a:solidFill>
                <a:srgbClr val="663300"/>
              </a:solidFill>
            </a:endParaRPr>
          </a:p>
          <a:p>
            <a:r>
              <a:rPr lang="en-GB" sz="2000" b="1" dirty="0" smtClean="0">
                <a:solidFill>
                  <a:srgbClr val="663300"/>
                </a:solidFill>
              </a:rPr>
              <a:t>     12:00 -  13:30   Lunch      </a:t>
            </a:r>
          </a:p>
          <a:p>
            <a:r>
              <a:rPr lang="en-GB" sz="2000" b="1" dirty="0" smtClean="0">
                <a:solidFill>
                  <a:srgbClr val="663300"/>
                </a:solidFill>
              </a:rPr>
              <a:t>     13:30 -  19:00   Excursion</a:t>
            </a:r>
          </a:p>
          <a:p>
            <a:r>
              <a:rPr lang="en-GB" sz="2000" b="1" dirty="0" smtClean="0">
                <a:solidFill>
                  <a:srgbClr val="663300"/>
                </a:solidFill>
              </a:rPr>
              <a:t>     </a:t>
            </a:r>
            <a:endParaRPr lang="en-GB" sz="2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000" b="1" dirty="0" smtClean="0">
                <a:solidFill>
                  <a:srgbClr val="CC00CC"/>
                </a:solidFill>
              </a:rPr>
              <a:t>Friday,</a:t>
            </a:r>
            <a:r>
              <a:rPr lang="en-GB" sz="2000" b="1" dirty="0">
                <a:solidFill>
                  <a:srgbClr val="CC00CC"/>
                </a:solidFill>
              </a:rPr>
              <a:t> </a:t>
            </a:r>
            <a:r>
              <a:rPr lang="en-GB" sz="2000" b="1" dirty="0" smtClean="0">
                <a:solidFill>
                  <a:srgbClr val="CC00CC"/>
                </a:solidFill>
              </a:rPr>
              <a:t>October 31</a:t>
            </a:r>
            <a:r>
              <a:rPr lang="en-GB" sz="2000" b="1" dirty="0" smtClean="0">
                <a:solidFill>
                  <a:srgbClr val="CC00CC"/>
                </a:solidFill>
              </a:rPr>
              <a:t> </a:t>
            </a:r>
          </a:p>
          <a:p>
            <a:r>
              <a:rPr lang="en-GB" sz="2000" b="1" dirty="0" smtClean="0">
                <a:solidFill>
                  <a:srgbClr val="663300"/>
                </a:solidFill>
              </a:rPr>
              <a:t>    </a:t>
            </a:r>
            <a:endParaRPr lang="en-GB" sz="2000" b="1" dirty="0" smtClean="0">
              <a:solidFill>
                <a:srgbClr val="663300"/>
              </a:solidFill>
            </a:endParaRPr>
          </a:p>
          <a:p>
            <a:r>
              <a:rPr lang="en-GB" sz="2000" b="1" dirty="0" smtClean="0">
                <a:solidFill>
                  <a:srgbClr val="663300"/>
                </a:solidFill>
              </a:rPr>
              <a:t>     09:30</a:t>
            </a:r>
            <a:r>
              <a:rPr lang="en-GB" sz="2000" b="1" dirty="0" smtClean="0">
                <a:solidFill>
                  <a:srgbClr val="663300"/>
                </a:solidFill>
              </a:rPr>
              <a:t> </a:t>
            </a:r>
            <a:r>
              <a:rPr lang="en-GB" sz="2000" b="1" dirty="0" smtClean="0">
                <a:solidFill>
                  <a:srgbClr val="663300"/>
                </a:solidFill>
              </a:rPr>
              <a:t>- </a:t>
            </a:r>
            <a:r>
              <a:rPr lang="en-GB" sz="2000" b="1" dirty="0" smtClean="0">
                <a:solidFill>
                  <a:srgbClr val="663300"/>
                </a:solidFill>
              </a:rPr>
              <a:t>13:30   </a:t>
            </a:r>
            <a:r>
              <a:rPr lang="en-GB" sz="2000" b="1" dirty="0" smtClean="0">
                <a:solidFill>
                  <a:srgbClr val="663300"/>
                </a:solidFill>
              </a:rPr>
              <a:t>WG2 Physics Issues </a:t>
            </a:r>
            <a:endParaRPr lang="en-GB" sz="2000" b="1" dirty="0" smtClean="0">
              <a:solidFill>
                <a:srgbClr val="663300"/>
              </a:solidFill>
            </a:endParaRPr>
          </a:p>
          <a:p>
            <a:r>
              <a:rPr lang="en-GB" sz="2000" b="1" dirty="0" smtClean="0">
                <a:solidFill>
                  <a:srgbClr val="663300"/>
                </a:solidFill>
              </a:rPr>
              <a:t>     14:30 – 16:30  WG7 Test Beams </a:t>
            </a:r>
            <a:endParaRPr lang="en-GB" sz="2000" b="1" dirty="0" smtClean="0">
              <a:solidFill>
                <a:srgbClr val="663300"/>
              </a:solidFill>
            </a:endParaRPr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539552" y="116632"/>
            <a:ext cx="1512168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Today: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2477795"/>
            <a:ext cx="8136904" cy="2031325"/>
          </a:xfrm>
          <a:prstGeom prst="rect">
            <a:avLst/>
          </a:prstGeom>
          <a:solidFill>
            <a:srgbClr val="FFFFCC"/>
          </a:solidFill>
          <a:scene3d>
            <a:camera prst="orthographicFront">
              <a:rot lat="0" lon="0" rev="27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The RD51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Meeting in Kolkata is open to  ALL</a:t>
            </a:r>
          </a:p>
          <a:p>
            <a:pPr algn="ctr"/>
            <a:r>
              <a:rPr lang="en-US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IWAD participants and Detector Instrumentation Experts </a:t>
            </a:r>
          </a:p>
          <a:p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Please join us if you are interested in the MPGD technology </a:t>
            </a:r>
          </a:p>
          <a:p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(even if you are not a member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of the RD51)</a:t>
            </a:r>
          </a:p>
          <a:p>
            <a:pPr marL="285750" indent="-285750">
              <a:buFont typeface="Wingdings"/>
              <a:buChar char="à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We strongly encourage young people to participate in the RD51 Meeting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71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07504" y="44624"/>
            <a:ext cx="8964488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14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 pitchFamily="34" charset="0"/>
              </a:rPr>
              <a:t>th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RD51 Collaboration Meeting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Oct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29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-31,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2014)</a:t>
            </a:r>
          </a:p>
          <a:p>
            <a:pPr algn="ctr"/>
            <a:r>
              <a:rPr lang="en-US" sz="20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https://indico.cern.ch/event/348222/other-view?view=standard</a:t>
            </a:r>
            <a:endParaRPr lang="en-US" sz="2000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873288"/>
            <a:ext cx="8964488" cy="59400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b="1" dirty="0" smtClean="0">
                <a:solidFill>
                  <a:srgbClr val="CC00CC"/>
                </a:solidFill>
              </a:rPr>
              <a:t>Wednesday,  </a:t>
            </a:r>
            <a:r>
              <a:rPr lang="en-GB" sz="2000" b="1" dirty="0" smtClean="0">
                <a:solidFill>
                  <a:srgbClr val="CC00CC"/>
                </a:solidFill>
              </a:rPr>
              <a:t>October 29</a:t>
            </a:r>
            <a:endParaRPr lang="en-GB" sz="20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000" b="1" dirty="0" smtClean="0">
              <a:solidFill>
                <a:srgbClr val="663300"/>
              </a:solidFill>
            </a:endParaRPr>
          </a:p>
          <a:p>
            <a:r>
              <a:rPr lang="en-GB" sz="2000" b="1" dirty="0" smtClean="0">
                <a:solidFill>
                  <a:srgbClr val="663300"/>
                </a:solidFill>
              </a:rPr>
              <a:t>     09:30 </a:t>
            </a:r>
            <a:r>
              <a:rPr lang="en-GB" sz="2000" b="1" dirty="0" smtClean="0">
                <a:solidFill>
                  <a:srgbClr val="663300"/>
                </a:solidFill>
              </a:rPr>
              <a:t>– </a:t>
            </a:r>
            <a:r>
              <a:rPr lang="en-GB" sz="2000" b="1" dirty="0" smtClean="0">
                <a:solidFill>
                  <a:srgbClr val="663300"/>
                </a:solidFill>
              </a:rPr>
              <a:t>10:10</a:t>
            </a:r>
            <a:r>
              <a:rPr lang="en-GB" sz="2000" b="1" dirty="0" smtClean="0">
                <a:solidFill>
                  <a:srgbClr val="663300"/>
                </a:solidFill>
              </a:rPr>
              <a:t>  RD51 </a:t>
            </a:r>
            <a:r>
              <a:rPr lang="en-GB" sz="2000" b="1" dirty="0" smtClean="0">
                <a:solidFill>
                  <a:srgbClr val="663300"/>
                </a:solidFill>
              </a:rPr>
              <a:t>Collaboration </a:t>
            </a:r>
            <a:r>
              <a:rPr lang="en-GB" sz="2000" b="1" dirty="0" smtClean="0">
                <a:solidFill>
                  <a:srgbClr val="663300"/>
                </a:solidFill>
              </a:rPr>
              <a:t>News</a:t>
            </a:r>
          </a:p>
          <a:p>
            <a:r>
              <a:rPr lang="en-GB" sz="2000" b="1" dirty="0">
                <a:solidFill>
                  <a:srgbClr val="663300"/>
                </a:solidFill>
              </a:rPr>
              <a:t> </a:t>
            </a:r>
            <a:r>
              <a:rPr lang="en-GB" sz="2000" b="1" dirty="0" smtClean="0">
                <a:solidFill>
                  <a:srgbClr val="663300"/>
                </a:solidFill>
              </a:rPr>
              <a:t>    10:10 – 13:30  WG6 Production</a:t>
            </a:r>
          </a:p>
          <a:p>
            <a:r>
              <a:rPr lang="en-GB" sz="2000" b="1" dirty="0">
                <a:solidFill>
                  <a:srgbClr val="663300"/>
                </a:solidFill>
              </a:rPr>
              <a:t> </a:t>
            </a:r>
            <a:r>
              <a:rPr lang="en-GB" sz="2000" b="1" dirty="0" smtClean="0">
                <a:solidFill>
                  <a:srgbClr val="663300"/>
                </a:solidFill>
              </a:rPr>
              <a:t>    13:30 – 14:30  Lunch</a:t>
            </a:r>
            <a:endParaRPr lang="en-GB" sz="2000" b="1" dirty="0" smtClean="0">
              <a:solidFill>
                <a:srgbClr val="663300"/>
              </a:solidFill>
            </a:endParaRPr>
          </a:p>
          <a:p>
            <a:r>
              <a:rPr lang="en-GB" sz="2000" b="1" dirty="0" smtClean="0">
                <a:solidFill>
                  <a:srgbClr val="663300"/>
                </a:solidFill>
              </a:rPr>
              <a:t>     </a:t>
            </a:r>
            <a:r>
              <a:rPr lang="en-GB" sz="2000" b="1" dirty="0" smtClean="0">
                <a:solidFill>
                  <a:srgbClr val="663300"/>
                </a:solidFill>
              </a:rPr>
              <a:t>14:30 </a:t>
            </a:r>
            <a:r>
              <a:rPr lang="en-GB" sz="2000" b="1" dirty="0">
                <a:solidFill>
                  <a:srgbClr val="663300"/>
                </a:solidFill>
              </a:rPr>
              <a:t>- </a:t>
            </a:r>
            <a:r>
              <a:rPr lang="en-GB" sz="2000" b="1" dirty="0" smtClean="0">
                <a:solidFill>
                  <a:srgbClr val="663300"/>
                </a:solidFill>
              </a:rPr>
              <a:t>18:30   WG4  </a:t>
            </a:r>
            <a:r>
              <a:rPr lang="en-GB" sz="2000" b="1" dirty="0" smtClean="0">
                <a:solidFill>
                  <a:srgbClr val="663300"/>
                </a:solidFill>
              </a:rPr>
              <a:t>Software</a:t>
            </a:r>
          </a:p>
          <a:p>
            <a:r>
              <a:rPr lang="en-GB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GB" sz="2000" b="1" dirty="0" smtClean="0">
                <a:solidFill>
                  <a:srgbClr val="663300"/>
                </a:solidFill>
              </a:rPr>
              <a:t>18:30 - 20:00   RD51 Collaboration Board Meeting</a:t>
            </a:r>
          </a:p>
          <a:p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000" b="1" dirty="0" smtClean="0">
                <a:solidFill>
                  <a:srgbClr val="CC00CC"/>
                </a:solidFill>
              </a:rPr>
              <a:t>Thursday, </a:t>
            </a:r>
            <a:r>
              <a:rPr lang="en-GB" sz="2000" b="1" dirty="0" smtClean="0">
                <a:solidFill>
                  <a:srgbClr val="CC00CC"/>
                </a:solidFill>
              </a:rPr>
              <a:t>October 30</a:t>
            </a:r>
            <a:r>
              <a:rPr lang="en-GB" sz="2000" b="1" dirty="0" smtClean="0">
                <a:solidFill>
                  <a:srgbClr val="CC00CC"/>
                </a:solidFill>
              </a:rPr>
              <a:t> </a:t>
            </a:r>
          </a:p>
          <a:p>
            <a:endParaRPr lang="en-GB" sz="20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GB" sz="2000" b="1" dirty="0" smtClean="0">
                <a:solidFill>
                  <a:srgbClr val="663300"/>
                </a:solidFill>
              </a:rPr>
              <a:t>09:30 </a:t>
            </a:r>
            <a:r>
              <a:rPr lang="en-GB" sz="2000" b="1" dirty="0" smtClean="0">
                <a:solidFill>
                  <a:srgbClr val="663300"/>
                </a:solidFill>
              </a:rPr>
              <a:t>– </a:t>
            </a:r>
            <a:r>
              <a:rPr lang="en-GB" sz="2000" b="1" dirty="0" smtClean="0">
                <a:solidFill>
                  <a:srgbClr val="663300"/>
                </a:solidFill>
              </a:rPr>
              <a:t>10:00   WG5 Electronics </a:t>
            </a:r>
          </a:p>
          <a:p>
            <a:r>
              <a:rPr lang="en-GB" sz="2000" b="1" dirty="0">
                <a:solidFill>
                  <a:srgbClr val="663300"/>
                </a:solidFill>
              </a:rPr>
              <a:t> </a:t>
            </a:r>
            <a:r>
              <a:rPr lang="en-GB" sz="2000" b="1" dirty="0" smtClean="0">
                <a:solidFill>
                  <a:srgbClr val="663300"/>
                </a:solidFill>
              </a:rPr>
              <a:t>    10:00 -  12:00   </a:t>
            </a:r>
            <a:r>
              <a:rPr lang="en-GB" sz="2000" b="1" dirty="0" smtClean="0">
                <a:solidFill>
                  <a:srgbClr val="663300"/>
                </a:solidFill>
              </a:rPr>
              <a:t>WG1 </a:t>
            </a:r>
            <a:r>
              <a:rPr lang="en-US" sz="2000" b="1" dirty="0">
                <a:solidFill>
                  <a:srgbClr val="663300"/>
                </a:solidFill>
              </a:rPr>
              <a:t>MPGD Technologies and New Structures </a:t>
            </a:r>
            <a:endParaRPr lang="en-GB" sz="2000" b="1" dirty="0" smtClean="0">
              <a:solidFill>
                <a:srgbClr val="663300"/>
              </a:solidFill>
            </a:endParaRPr>
          </a:p>
          <a:p>
            <a:r>
              <a:rPr lang="en-GB" sz="2000" b="1" dirty="0" smtClean="0">
                <a:solidFill>
                  <a:srgbClr val="663300"/>
                </a:solidFill>
              </a:rPr>
              <a:t>     12:00 -  13:30   Lunch      </a:t>
            </a:r>
          </a:p>
          <a:p>
            <a:r>
              <a:rPr lang="en-GB" sz="2000" b="1" dirty="0" smtClean="0">
                <a:solidFill>
                  <a:srgbClr val="663300"/>
                </a:solidFill>
              </a:rPr>
              <a:t>     13:30 -  19:00   Excursion</a:t>
            </a:r>
          </a:p>
          <a:p>
            <a:r>
              <a:rPr lang="en-GB" sz="2000" b="1" dirty="0" smtClean="0">
                <a:solidFill>
                  <a:srgbClr val="663300"/>
                </a:solidFill>
              </a:rPr>
              <a:t>     </a:t>
            </a:r>
            <a:endParaRPr lang="en-GB" sz="2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000" b="1" dirty="0" smtClean="0">
                <a:solidFill>
                  <a:srgbClr val="CC00CC"/>
                </a:solidFill>
              </a:rPr>
              <a:t>Friday,</a:t>
            </a:r>
            <a:r>
              <a:rPr lang="en-GB" sz="2000" b="1" dirty="0">
                <a:solidFill>
                  <a:srgbClr val="CC00CC"/>
                </a:solidFill>
              </a:rPr>
              <a:t> </a:t>
            </a:r>
            <a:r>
              <a:rPr lang="en-GB" sz="2000" b="1" dirty="0" smtClean="0">
                <a:solidFill>
                  <a:srgbClr val="CC00CC"/>
                </a:solidFill>
              </a:rPr>
              <a:t>October 31</a:t>
            </a:r>
            <a:r>
              <a:rPr lang="en-GB" sz="2000" b="1" dirty="0" smtClean="0">
                <a:solidFill>
                  <a:srgbClr val="CC00CC"/>
                </a:solidFill>
              </a:rPr>
              <a:t> </a:t>
            </a:r>
          </a:p>
          <a:p>
            <a:r>
              <a:rPr lang="en-GB" sz="2000" b="1" dirty="0" smtClean="0">
                <a:solidFill>
                  <a:srgbClr val="663300"/>
                </a:solidFill>
              </a:rPr>
              <a:t>    </a:t>
            </a:r>
            <a:endParaRPr lang="en-GB" sz="2000" b="1" dirty="0" smtClean="0">
              <a:solidFill>
                <a:srgbClr val="663300"/>
              </a:solidFill>
            </a:endParaRPr>
          </a:p>
          <a:p>
            <a:r>
              <a:rPr lang="en-GB" sz="2000" b="1" dirty="0" smtClean="0">
                <a:solidFill>
                  <a:srgbClr val="663300"/>
                </a:solidFill>
              </a:rPr>
              <a:t>     09:30</a:t>
            </a:r>
            <a:r>
              <a:rPr lang="en-GB" sz="2000" b="1" dirty="0" smtClean="0">
                <a:solidFill>
                  <a:srgbClr val="663300"/>
                </a:solidFill>
              </a:rPr>
              <a:t> </a:t>
            </a:r>
            <a:r>
              <a:rPr lang="en-GB" sz="2000" b="1" dirty="0" smtClean="0">
                <a:solidFill>
                  <a:srgbClr val="663300"/>
                </a:solidFill>
              </a:rPr>
              <a:t>- </a:t>
            </a:r>
            <a:r>
              <a:rPr lang="en-GB" sz="2000" b="1" dirty="0" smtClean="0">
                <a:solidFill>
                  <a:srgbClr val="663300"/>
                </a:solidFill>
              </a:rPr>
              <a:t>13:30   </a:t>
            </a:r>
            <a:r>
              <a:rPr lang="en-GB" sz="2000" b="1" dirty="0" smtClean="0">
                <a:solidFill>
                  <a:srgbClr val="663300"/>
                </a:solidFill>
              </a:rPr>
              <a:t>WG2 Physics Issues </a:t>
            </a:r>
            <a:endParaRPr lang="en-GB" sz="2000" b="1" dirty="0" smtClean="0">
              <a:solidFill>
                <a:srgbClr val="663300"/>
              </a:solidFill>
            </a:endParaRPr>
          </a:p>
          <a:p>
            <a:r>
              <a:rPr lang="en-GB" sz="2000" b="1" dirty="0" smtClean="0">
                <a:solidFill>
                  <a:srgbClr val="663300"/>
                </a:solidFill>
              </a:rPr>
              <a:t>     14:30 – 16:30  WG7 Test Beams </a:t>
            </a:r>
            <a:endParaRPr lang="en-GB" sz="2000" b="1" dirty="0" smtClean="0">
              <a:solidFill>
                <a:srgbClr val="663300"/>
              </a:solidFill>
            </a:endParaRPr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539552" y="116632"/>
            <a:ext cx="1512168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Today: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017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3754" y="3907124"/>
            <a:ext cx="4896974" cy="2906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283538" y="1268761"/>
            <a:ext cx="4896974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3528" y="87288"/>
            <a:ext cx="756084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395536" y="188640"/>
            <a:ext cx="741682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– Development of Micro-Pattern Gaseous Detector Technologies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6" name="Picture 5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5980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496" y="3861048"/>
            <a:ext cx="4176464" cy="29546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654" indent="-342654" algn="ctr">
              <a:defRPr/>
            </a:pP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World-wide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Collaboration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for the </a:t>
            </a:r>
          </a:p>
          <a:p>
            <a:pPr marL="342654" indent="-342654" algn="ctr">
              <a:defRPr/>
            </a:pPr>
            <a:r>
              <a:rPr lang="en-US" sz="2000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MPGD Developments  </a:t>
            </a:r>
            <a:r>
              <a:rPr lang="en-US" sz="2000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  <a:sym typeface="Wingdings" pitchFamily="2" charset="2"/>
              </a:rPr>
              <a:t></a:t>
            </a:r>
          </a:p>
          <a:p>
            <a:pPr marL="342654" indent="-342654" algn="ctr">
              <a:defRPr/>
            </a:pP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RD51 </a:t>
            </a: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(~ 90 </a:t>
            </a: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institute, &gt; 500 people):</a:t>
            </a:r>
          </a:p>
          <a:p>
            <a:pPr marL="342654" indent="-342654">
              <a:defRPr/>
            </a:pPr>
            <a:endParaRPr lang="en-US" dirty="0" smtClean="0">
              <a:solidFill>
                <a:srgbClr val="663300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Large Scale R&amp;D program to </a:t>
            </a:r>
            <a:r>
              <a:rPr lang="en-US" b="1" i="1" u="sng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advance MPGD Technologies </a:t>
            </a:r>
            <a:endParaRPr lang="en-US" b="1" i="1" dirty="0" smtClean="0">
              <a:solidFill>
                <a:srgbClr val="FF0000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 algn="ctr">
              <a:buFont typeface="Wingdings" pitchFamily="2" charset="2"/>
              <a:buChar char="v"/>
              <a:defRPr/>
            </a:pPr>
            <a:endParaRPr lang="en-US" dirty="0" smtClean="0">
              <a:solidFill>
                <a:srgbClr val="0000CC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Access to </a:t>
            </a:r>
            <a:r>
              <a:rPr lang="en-US" b="1" i="1" u="sng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the MPGD “know- how</a:t>
            </a:r>
            <a:r>
              <a:rPr lang="en-US" b="1" i="1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”</a:t>
            </a:r>
          </a:p>
          <a:p>
            <a:pPr marL="342654" indent="-342654">
              <a:buFont typeface="Wingdings" pitchFamily="2" charset="2"/>
              <a:buChar char="v"/>
              <a:defRPr/>
            </a:pPr>
            <a:endParaRPr lang="en-US" dirty="0" smtClean="0">
              <a:solidFill>
                <a:srgbClr val="0000CC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Foster </a:t>
            </a:r>
            <a:r>
              <a:rPr lang="en-US" b="1" i="1" u="sng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Industrial Production</a:t>
            </a:r>
          </a:p>
        </p:txBody>
      </p:sp>
      <p:pic>
        <p:nvPicPr>
          <p:cNvPr id="8" name="図 11" descr="rd51 world ma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7" y="1268760"/>
            <a:ext cx="4139953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6512" y="62242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654" indent="-342654" algn="ctr">
              <a:defRPr/>
            </a:pP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main objective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is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to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advance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MPGD technological development </a:t>
            </a:r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and </a:t>
            </a:r>
            <a:r>
              <a:rPr lang="en-GB" dirty="0">
                <a:solidFill>
                  <a:srgbClr val="663300"/>
                </a:solidFill>
                <a:latin typeface="Palatino Linotype" panose="02040502050505030304" pitchFamily="18" charset="0"/>
              </a:rPr>
              <a:t>associated </a:t>
            </a:r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electronic-readout </a:t>
            </a:r>
            <a:r>
              <a:rPr lang="en-GB" dirty="0">
                <a:solidFill>
                  <a:srgbClr val="663300"/>
                </a:solidFill>
                <a:latin typeface="Palatino Linotype" panose="02040502050505030304" pitchFamily="18" charset="0"/>
              </a:rPr>
              <a:t>systems, for applications in basic and applied research</a:t>
            </a:r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”</a:t>
            </a:r>
            <a:endParaRPr lang="en-GB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 l="12500" t="16304" b="3657"/>
          <a:stretch>
            <a:fillRect/>
          </a:stretch>
        </p:blipFill>
        <p:spPr bwMode="auto">
          <a:xfrm>
            <a:off x="6732241" y="1853534"/>
            <a:ext cx="2448271" cy="1922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 l="12500" t="16304" b="3657"/>
          <a:stretch>
            <a:fillRect/>
          </a:stretch>
        </p:blipFill>
        <p:spPr bwMode="auto">
          <a:xfrm>
            <a:off x="4283538" y="1853534"/>
            <a:ext cx="2376694" cy="1863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4499994" y="18128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1998</a:t>
            </a:r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2679" y="18128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2014</a:t>
            </a:r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984" y="3879046"/>
            <a:ext cx="4604146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Advances in photolithography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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Large Area MPGDs (~ m</a:t>
            </a:r>
            <a:r>
              <a:rPr lang="en-US" baseline="30000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 unit size)</a:t>
            </a:r>
            <a:endParaRPr lang="en-US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4957" y="4509120"/>
            <a:ext cx="369273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07504" y="3429000"/>
            <a:ext cx="4050789" cy="338554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sz="1600" u="sng" dirty="0" smtClean="0">
                <a:latin typeface="Palatino Linotype" panose="02040502050505030304" pitchFamily="18" charset="0"/>
                <a:hlinkClick r:id="rId7"/>
              </a:rPr>
              <a:t>http://rd51-public.web.cern.ch/rd51-public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80894" y="1268760"/>
            <a:ext cx="4527610" cy="584775"/>
          </a:xfrm>
          <a:prstGeom prst="rect">
            <a:avLst/>
          </a:prstGeom>
          <a:solidFill>
            <a:srgbClr val="FFFFCC">
              <a:alpha val="71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A </a:t>
            </a:r>
            <a:r>
              <a:rPr lang="en-US" sz="1600" u="sng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fundamental boost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is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offered </a:t>
            </a:r>
            <a:r>
              <a:rPr lang="en-US" sz="1600" u="sng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by </a:t>
            </a:r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RD51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: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from 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isolate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MPGD developers to a world-wide net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63688" y="2852936"/>
            <a:ext cx="7653057" cy="1200329"/>
          </a:xfrm>
          <a:prstGeom prst="rect">
            <a:avLst/>
          </a:prstGeom>
          <a:solidFill>
            <a:srgbClr val="CCFFCC"/>
          </a:solidFill>
          <a:scene3d>
            <a:camera prst="orthographicFront">
              <a:rot lat="0" lon="0" rev="27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Enhancing geographical diversity and expertize of the RD51 community: </a:t>
            </a:r>
          </a:p>
          <a:p>
            <a:endParaRPr lang="en-US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4 institutes from </a:t>
            </a:r>
            <a:r>
              <a:rPr lang="en-US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Brazil, India, Japan, Republic of Korea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expressed </a:t>
            </a:r>
          </a:p>
          <a:p>
            <a:pPr algn="ctr"/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interest to join RD51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will be discussed at the RD51 CB Meeting tonight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17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ndico.cern.ch/conferenceDisplay.py/getPic?picId=3&amp;confId=1106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6098" y="5982379"/>
            <a:ext cx="1315475" cy="851190"/>
          </a:xfrm>
          <a:prstGeom prst="rect">
            <a:avLst/>
          </a:prstGeom>
          <a:noFill/>
        </p:spPr>
      </p:pic>
      <p:pic>
        <p:nvPicPr>
          <p:cNvPr id="3" name="Picture 2" descr="D:\Paul\RD51\WG1\LargeDetectors\meetingJan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2710" y="5574523"/>
            <a:ext cx="1139370" cy="89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2231740" y="3464917"/>
            <a:ext cx="1921160" cy="1800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599892" y="2744837"/>
            <a:ext cx="1944216" cy="792088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4098905" y="2905780"/>
            <a:ext cx="97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RD51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656605"/>
            <a:ext cx="21962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Large </a:t>
            </a:r>
            <a:r>
              <a:rPr lang="en-GB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</a:t>
            </a: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rea Detectors</a:t>
            </a:r>
          </a:p>
          <a:p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Assembly Optimization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8224" y="674112"/>
            <a:ext cx="2077813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Common Projects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Generic R&amp;D, QA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Long Term Stability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4547" y="2769770"/>
            <a:ext cx="164594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Software Tools and 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Simulations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2943154"/>
            <a:ext cx="1602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MPGD Electronics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1515" y="5301208"/>
            <a:ext cx="1594981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CERN MPGD 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Workshop,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Quality Control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nd Industrialization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80" y="5982379"/>
            <a:ext cx="216955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Common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Test Beam and Lab Facilities</a:t>
            </a:r>
          </a:p>
        </p:txBody>
      </p:sp>
      <p:cxnSp>
        <p:nvCxnSpPr>
          <p:cNvPr id="13" name="Straight Arrow Connector 12"/>
          <p:cNvCxnSpPr>
            <a:stCxn id="5" idx="2"/>
          </p:cNvCxnSpPr>
          <p:nvPr/>
        </p:nvCxnSpPr>
        <p:spPr>
          <a:xfrm flipH="1">
            <a:off x="1539280" y="3140881"/>
            <a:ext cx="2060612" cy="443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59732" y="2704767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WG5: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544108" y="3176885"/>
            <a:ext cx="1935832" cy="838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92180" y="3280831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WG4: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004555" y="1520701"/>
            <a:ext cx="1522679" cy="12917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1"/>
          </p:cNvCxnSpPr>
          <p:nvPr/>
        </p:nvCxnSpPr>
        <p:spPr>
          <a:xfrm flipH="1" flipV="1">
            <a:off x="2511388" y="1736725"/>
            <a:ext cx="1373228" cy="1124111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63788" y="1952749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WG1: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 cstate="print"/>
          <a:srcRect l="7745" r="7745"/>
          <a:stretch>
            <a:fillRect/>
          </a:stretch>
        </p:blipFill>
        <p:spPr bwMode="auto">
          <a:xfrm>
            <a:off x="2324357" y="649387"/>
            <a:ext cx="973257" cy="99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5522350" y="1772816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WG2: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84068" y="3464917"/>
            <a:ext cx="2160240" cy="1800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9772" y="4401021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WG7: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76156" y="4329013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WG6: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DSC004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3516" y="4794494"/>
            <a:ext cx="1183614" cy="887710"/>
          </a:xfrm>
          <a:prstGeom prst="rect">
            <a:avLst/>
          </a:prstGeom>
        </p:spPr>
      </p:pic>
      <p:pic>
        <p:nvPicPr>
          <p:cNvPr id="26" name="Picture 25" descr="oneshotimage-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0" y="4854625"/>
            <a:ext cx="1267667" cy="1037182"/>
          </a:xfrm>
          <a:prstGeom prst="rect">
            <a:avLst/>
          </a:prstGeom>
        </p:spPr>
      </p:pic>
      <p:pic>
        <p:nvPicPr>
          <p:cNvPr id="27" name="Picture 26" descr="IMG_0004-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53" y="4901159"/>
            <a:ext cx="1428337" cy="99064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940" y="3971476"/>
            <a:ext cx="1566837" cy="121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152" y="2204864"/>
            <a:ext cx="999194" cy="886489"/>
          </a:xfrm>
          <a:prstGeom prst="rect">
            <a:avLst/>
          </a:prstGeom>
        </p:spPr>
      </p:pic>
      <p:pic>
        <p:nvPicPr>
          <p:cNvPr id="30" name="Picture 3" descr="C:\Hans\R&amp;D\RD51\WG52\Production files SRS\Trigger Pickup box\trigger-box on mm-mesh-characteristic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" y="3728068"/>
            <a:ext cx="1297632" cy="9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725117" y="4778568"/>
            <a:ext cx="2201244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Conferences /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Academia-Industry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Matching Events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606" y="1275558"/>
            <a:ext cx="1806555" cy="1354382"/>
          </a:xfrm>
          <a:prstGeom prst="rect">
            <a:avLst/>
          </a:prstGeom>
        </p:spPr>
      </p:pic>
      <p:pic>
        <p:nvPicPr>
          <p:cNvPr id="33" name="Picture 32" descr="DSCN254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200000">
            <a:off x="3250842" y="838106"/>
            <a:ext cx="1526297" cy="11447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2185" y="1462252"/>
            <a:ext cx="784746" cy="9567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54" y="1412776"/>
            <a:ext cx="1038230" cy="1038230"/>
          </a:xfrm>
          <a:prstGeom prst="rect">
            <a:avLst/>
          </a:prstGeom>
        </p:spPr>
      </p:pic>
      <p:pic>
        <p:nvPicPr>
          <p:cNvPr id="36" name="Picture 35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97" y="3318093"/>
            <a:ext cx="1545919" cy="101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2" descr="D:\Freiburg\Octopuce\P101002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26" y="620688"/>
            <a:ext cx="1322566" cy="92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074954" y="44624"/>
            <a:ext cx="6593727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WordArt 3"/>
          <p:cNvSpPr>
            <a:spLocks noChangeArrowheads="1" noChangeShapeType="1" noTextEdit="1"/>
          </p:cNvSpPr>
          <p:nvPr/>
        </p:nvSpPr>
        <p:spPr bwMode="auto">
          <a:xfrm>
            <a:off x="1835696" y="116632"/>
            <a:ext cx="54006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Collaboration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Organization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0" name="Picture 39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4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40"/>
          <p:cNvCxnSpPr/>
          <p:nvPr/>
        </p:nvCxnSpPr>
        <p:spPr>
          <a:xfrm>
            <a:off x="4572000" y="3558707"/>
            <a:ext cx="0" cy="123578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13915" y="4037002"/>
            <a:ext cx="18647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WG3/NEW WG: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93" y="5579924"/>
            <a:ext cx="1635496" cy="9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739725"/>
            <a:ext cx="8967791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WG1: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Continuation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of the R&amp;D support for the experiments and LHC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upgrades</a:t>
            </a: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Courier New"/>
              <a:buChar char="o"/>
            </a:pP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WG2:</a:t>
            </a:r>
            <a:r>
              <a:rPr lang="en-US" sz="1600" dirty="0" smtClean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Generic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R&amp;D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(long-term stability, quality control)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; RD51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Common Projects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Development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of new structures and consolidation of the existing structures</a:t>
            </a:r>
          </a:p>
          <a:p>
            <a:pPr marL="285750" indent="-285750">
              <a:buFont typeface="Courier New"/>
              <a:buChar char="o"/>
            </a:pPr>
            <a:endParaRPr lang="en-US" sz="1600" dirty="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WG3 (NEW):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Applications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-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organization of series of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specialized workshops disseminating MPGD applications</a:t>
            </a:r>
            <a:r>
              <a:rPr lang="en-US" sz="1600" dirty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beyond fundamental physics –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RD51, potential users and industry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(e.g. 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dosimetry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, neutron detection, medical physics,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…) 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Courier New"/>
              <a:buChar char="o"/>
            </a:pP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WG4:</a:t>
            </a:r>
            <a:r>
              <a:rPr lang="en-US" sz="1600" dirty="0" smtClean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Development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and Maintenance of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Software &amp; Simulation Tools; 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basic studies &amp; software support for the RD51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community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Courier New"/>
              <a:buChar char="o"/>
            </a:pP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WG5:</a:t>
            </a:r>
            <a:r>
              <a:rPr lang="en-US" sz="1600" dirty="0" smtClean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Development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and Maintenance of the SRS Electronics;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An extended support for the SRS including new developments and implementations of additional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features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en-US" sz="1600" dirty="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WG6:</a:t>
            </a:r>
            <a:r>
              <a:rPr lang="en-US" sz="1600" dirty="0" smtClean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MPGD Production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and QA Control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- GEM, 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, Thick GEM;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completion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of the industrialization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of main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technologies</a:t>
            </a:r>
          </a:p>
          <a:p>
            <a:pPr marL="285750" indent="-285750">
              <a:buFont typeface="Courier New"/>
              <a:buChar char="o"/>
            </a:pPr>
            <a:endParaRPr lang="en-US" sz="1600" dirty="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WG7: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Maintenance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and extension of the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RD51 Lab and Test-Beam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Infrastructure</a:t>
            </a:r>
          </a:p>
          <a:p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WG (NEW):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MPGD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Education and Training :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organization of schools for students and newcomers &amp; academic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training</a:t>
            </a:r>
          </a:p>
          <a:p>
            <a:pPr marL="285750" indent="-285750">
              <a:buFont typeface="Courier New"/>
              <a:buChar char="o"/>
            </a:pP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P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articipation in the funding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requests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/ funding contributions: Marie-Curie/GASNET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AIDA2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15616" y="116632"/>
            <a:ext cx="6768752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331640" y="188640"/>
            <a:ext cx="633670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Working Group Activities and Future Projects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6" name="Picture 5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4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92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124075" y="44450"/>
            <a:ext cx="4535488" cy="520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743051" y="188640"/>
            <a:ext cx="3413125" cy="271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Collaboration Notes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89075" y="548680"/>
            <a:ext cx="89194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hlinkClick r:id="rId2"/>
              </a:rPr>
              <a:t>https://</a:t>
            </a:r>
            <a:r>
              <a:rPr lang="fr-F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hlinkClick r:id="rId2"/>
              </a:rPr>
              <a:t>espace.cern.ch/test-RD51/RD51%20internal%20notes/Forms/AllItems.aspx</a:t>
            </a:r>
            <a:endParaRPr lang="fr-F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892646"/>
            <a:ext cx="4458113" cy="591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4426" y="892645"/>
            <a:ext cx="4514078" cy="591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71800" y="1725776"/>
            <a:ext cx="3183885" cy="193899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RD51 Notes:     </a:t>
            </a:r>
            <a:r>
              <a:rPr lang="en-US" sz="2000" b="1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4 </a:t>
            </a:r>
            <a:r>
              <a:rPr lang="en-US" sz="2000" b="1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in 2014</a:t>
            </a:r>
          </a:p>
          <a:p>
            <a:r>
              <a:rPr lang="en-US" sz="2000" b="1" dirty="0">
                <a:solidFill>
                  <a:srgbClr val="3333FF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                           8 in 2013</a:t>
            </a:r>
          </a:p>
          <a:p>
            <a:r>
              <a:rPr lang="en-US" sz="2000" b="1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                          12 in  2012  </a:t>
            </a:r>
          </a:p>
          <a:p>
            <a:r>
              <a:rPr lang="en-US" sz="2000" b="1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                          17 in 2011; </a:t>
            </a:r>
          </a:p>
          <a:p>
            <a:r>
              <a:rPr lang="en-US" sz="2000" b="1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                           9 in 2010; </a:t>
            </a:r>
          </a:p>
          <a:p>
            <a:r>
              <a:rPr lang="en-US" sz="2000" b="1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                           7 in 2009 </a:t>
            </a:r>
            <a:endParaRPr lang="fr-FR" sz="2000" b="1" dirty="0">
              <a:solidFill>
                <a:srgbClr val="3333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07504" y="5517232"/>
            <a:ext cx="8980407" cy="1200329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Please submit results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of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your work, in parallel with journal publication, as RD51 Note:</a:t>
            </a:r>
          </a:p>
          <a:p>
            <a:pPr algn="ctr"/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 algn="ctr">
              <a:buFont typeface="Wingdings"/>
              <a:buChar char="à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Efficient way to disseminate your results to the MPGD/RD51 community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(rd51-all email goes to ~ 500 people)</a:t>
            </a:r>
          </a:p>
        </p:txBody>
      </p:sp>
    </p:spTree>
    <p:extLst>
      <p:ext uri="{BB962C8B-B14F-4D97-AF65-F5344CB8AC3E}">
        <p14:creationId xmlns:p14="http://schemas.microsoft.com/office/powerpoint/2010/main" val="271455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116632"/>
            <a:ext cx="8352928" cy="520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755775" y="261095"/>
            <a:ext cx="7632649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2014 RD51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Collaboration Meetings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and Communications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: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5496" y="775732"/>
            <a:ext cx="9001000" cy="40934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00CC"/>
                </a:solidFill>
              </a:rPr>
              <a:t>February 3-5: </a:t>
            </a:r>
            <a:r>
              <a:rPr lang="en-US" b="1" dirty="0" smtClean="0">
                <a:solidFill>
                  <a:srgbClr val="663300"/>
                </a:solidFill>
              </a:rPr>
              <a:t>RD51 Electronics School (CERN) - </a:t>
            </a:r>
            <a:r>
              <a:rPr lang="en-US" sz="1600" b="1" dirty="0" smtClean="0">
                <a:solidFill>
                  <a:srgbClr val="663300"/>
                </a:solidFill>
                <a:hlinkClick r:id="rId2"/>
              </a:rPr>
              <a:t>https://indico.cern.ch/event/283113</a:t>
            </a:r>
            <a:endParaRPr lang="en-US" b="1" dirty="0">
              <a:solidFill>
                <a:srgbClr val="3333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00CC"/>
                </a:solidFill>
              </a:rPr>
              <a:t>February 5-7: </a:t>
            </a:r>
            <a:r>
              <a:rPr lang="en-US" b="1" dirty="0" smtClean="0">
                <a:solidFill>
                  <a:srgbClr val="663300"/>
                </a:solidFill>
              </a:rPr>
              <a:t>RD51 </a:t>
            </a:r>
            <a:r>
              <a:rPr lang="en-US" b="1" dirty="0" smtClean="0">
                <a:solidFill>
                  <a:srgbClr val="CC00CC"/>
                </a:solidFill>
              </a:rPr>
              <a:t>Collaboration Meeting </a:t>
            </a:r>
            <a:r>
              <a:rPr lang="en-US" b="1" dirty="0" smtClean="0">
                <a:solidFill>
                  <a:srgbClr val="663300"/>
                </a:solidFill>
              </a:rPr>
              <a:t>(</a:t>
            </a:r>
            <a:r>
              <a:rPr lang="en-US" b="1" dirty="0" smtClean="0">
                <a:solidFill>
                  <a:srgbClr val="663300"/>
                </a:solidFill>
              </a:rPr>
              <a:t>CERN) - </a:t>
            </a:r>
            <a:r>
              <a:rPr lang="en-US" sz="1600" b="1" dirty="0" smtClean="0">
                <a:solidFill>
                  <a:srgbClr val="663300"/>
                </a:solidFill>
                <a:hlinkClick r:id="rId3"/>
              </a:rPr>
              <a:t>https://indico.cern.ch/event/283108</a:t>
            </a:r>
            <a:endParaRPr lang="en-US" sz="1600" b="1" dirty="0">
              <a:solidFill>
                <a:srgbClr val="663300"/>
              </a:solidFill>
            </a:endParaRPr>
          </a:p>
          <a:p>
            <a:endParaRPr lang="en-US" sz="1600" b="1" dirty="0" smtClean="0">
              <a:solidFill>
                <a:srgbClr val="6633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00CC"/>
                </a:solidFill>
              </a:rPr>
              <a:t>June 4: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663300"/>
                </a:solidFill>
              </a:rPr>
              <a:t>RD51 </a:t>
            </a:r>
            <a:r>
              <a:rPr lang="en-US" b="1" dirty="0" smtClean="0">
                <a:solidFill>
                  <a:srgbClr val="CC00CC"/>
                </a:solidFill>
              </a:rPr>
              <a:t>Report to the LHCC </a:t>
            </a:r>
            <a:r>
              <a:rPr lang="en-US" b="1" dirty="0" smtClean="0">
                <a:solidFill>
                  <a:srgbClr val="663300"/>
                </a:solidFill>
              </a:rPr>
              <a:t>(CERN) </a:t>
            </a:r>
            <a:r>
              <a:rPr lang="en-US" sz="1600" b="1" dirty="0" smtClean="0">
                <a:solidFill>
                  <a:srgbClr val="663300"/>
                </a:solidFill>
              </a:rPr>
              <a:t>- </a:t>
            </a:r>
            <a:r>
              <a:rPr lang="en-US" sz="1600" b="1" dirty="0" smtClean="0">
                <a:solidFill>
                  <a:srgbClr val="663300"/>
                </a:solidFill>
                <a:hlinkClick r:id="rId4"/>
              </a:rPr>
              <a:t>https://indico.cern.ch/event/319702</a:t>
            </a:r>
            <a:endParaRPr lang="en-US" sz="1600" b="1" dirty="0" smtClean="0">
              <a:solidFill>
                <a:srgbClr val="6633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00CC"/>
                </a:solidFill>
              </a:rPr>
              <a:t>June 16-20: </a:t>
            </a:r>
            <a:r>
              <a:rPr lang="en-US" b="1" dirty="0" smtClean="0">
                <a:solidFill>
                  <a:srgbClr val="663300"/>
                </a:solidFill>
              </a:rPr>
              <a:t>RD51 </a:t>
            </a:r>
            <a:r>
              <a:rPr lang="en-US" b="1" dirty="0" smtClean="0">
                <a:solidFill>
                  <a:srgbClr val="CC00CC"/>
                </a:solidFill>
              </a:rPr>
              <a:t>Mini-Week</a:t>
            </a:r>
            <a:r>
              <a:rPr lang="en-US" b="1" dirty="0" smtClean="0">
                <a:solidFill>
                  <a:srgbClr val="663300"/>
                </a:solidFill>
              </a:rPr>
              <a:t> (CERN) - </a:t>
            </a:r>
            <a:r>
              <a:rPr lang="en-US" sz="1600" b="1" dirty="0" smtClean="0">
                <a:solidFill>
                  <a:srgbClr val="663300"/>
                </a:solidFill>
                <a:hlinkClick r:id="rId5"/>
              </a:rPr>
              <a:t>https://indico.cern.ch/event/323839</a:t>
            </a:r>
            <a:endParaRPr lang="en-US" sz="1600" b="1" dirty="0" smtClean="0">
              <a:solidFill>
                <a:srgbClr val="663300"/>
              </a:solidFill>
            </a:endParaRPr>
          </a:p>
          <a:p>
            <a:endParaRPr lang="en-US" sz="1600" b="1" dirty="0" smtClean="0">
              <a:solidFill>
                <a:srgbClr val="6633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00CC"/>
                </a:solidFill>
              </a:rPr>
              <a:t>July 21: </a:t>
            </a: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en-US" b="1" dirty="0" smtClean="0">
                <a:solidFill>
                  <a:srgbClr val="663300"/>
                </a:solidFill>
              </a:rPr>
              <a:t>Special Event - </a:t>
            </a:r>
            <a:r>
              <a:rPr lang="en-US" b="1" dirty="0" smtClean="0">
                <a:solidFill>
                  <a:srgbClr val="CC00CC"/>
                </a:solidFill>
              </a:rPr>
              <a:t>Georges </a:t>
            </a:r>
            <a:r>
              <a:rPr lang="en-US" b="1" dirty="0" err="1" smtClean="0">
                <a:solidFill>
                  <a:srgbClr val="CC00CC"/>
                </a:solidFill>
              </a:rPr>
              <a:t>Charpak</a:t>
            </a:r>
            <a:r>
              <a:rPr lang="en-US" b="1" dirty="0" smtClean="0">
                <a:solidFill>
                  <a:srgbClr val="CC00CC"/>
                </a:solidFill>
              </a:rPr>
              <a:t> - 90th Anniversary </a:t>
            </a:r>
            <a:r>
              <a:rPr lang="en-US" b="1" dirty="0" smtClean="0">
                <a:solidFill>
                  <a:srgbClr val="663300"/>
                </a:solidFill>
              </a:rPr>
              <a:t>(</a:t>
            </a:r>
            <a:r>
              <a:rPr lang="en-US" b="1" dirty="0" err="1" smtClean="0">
                <a:solidFill>
                  <a:srgbClr val="663300"/>
                </a:solidFill>
              </a:rPr>
              <a:t>Lviv</a:t>
            </a:r>
            <a:r>
              <a:rPr lang="en-US" b="1" dirty="0" smtClean="0">
                <a:solidFill>
                  <a:srgbClr val="663300"/>
                </a:solidFill>
              </a:rPr>
              <a:t>, Ukraine) - “CERN 60 Years of Science for Peace” - </a:t>
            </a:r>
            <a:r>
              <a:rPr lang="en-US" sz="1600" b="1" dirty="0" smtClean="0">
                <a:solidFill>
                  <a:srgbClr val="663300"/>
                </a:solidFill>
                <a:hlinkClick r:id="rId6"/>
              </a:rPr>
              <a:t>https://indico.cern.ch/event/331478/overview</a:t>
            </a:r>
            <a:endParaRPr lang="en-US" sz="1600" b="1" dirty="0" smtClean="0">
              <a:solidFill>
                <a:srgbClr val="663300"/>
              </a:solidFill>
            </a:endParaRPr>
          </a:p>
          <a:p>
            <a:endParaRPr lang="en-US" sz="1600" b="1" dirty="0" smtClean="0">
              <a:solidFill>
                <a:srgbClr val="6633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00CC"/>
                </a:solidFill>
              </a:rPr>
              <a:t>October 27-28: </a:t>
            </a:r>
            <a:r>
              <a:rPr lang="en-US" b="1" dirty="0" smtClean="0">
                <a:solidFill>
                  <a:srgbClr val="663300"/>
                </a:solidFill>
              </a:rPr>
              <a:t>International Workshop on </a:t>
            </a:r>
            <a:r>
              <a:rPr lang="en-US" b="1" dirty="0">
                <a:solidFill>
                  <a:srgbClr val="663300"/>
                </a:solidFill>
              </a:rPr>
              <a:t>A</a:t>
            </a:r>
            <a:r>
              <a:rPr lang="en-US" b="1" dirty="0" smtClean="0">
                <a:solidFill>
                  <a:srgbClr val="663300"/>
                </a:solidFill>
              </a:rPr>
              <a:t>dvanced Detectors (Kolkata, India) -                  </a:t>
            </a:r>
          </a:p>
          <a:p>
            <a:r>
              <a:rPr lang="en-US" sz="1600" b="1" dirty="0">
                <a:solidFill>
                  <a:srgbClr val="663300"/>
                </a:solidFill>
              </a:rPr>
              <a:t> </a:t>
            </a:r>
            <a:r>
              <a:rPr lang="en-US" sz="1600" b="1" dirty="0" smtClean="0">
                <a:solidFill>
                  <a:srgbClr val="663300"/>
                </a:solidFill>
              </a:rPr>
              <a:t>                                    </a:t>
            </a:r>
            <a:r>
              <a:rPr lang="en-US" sz="1600" b="1" dirty="0" smtClean="0">
                <a:solidFill>
                  <a:srgbClr val="663300"/>
                </a:solidFill>
                <a:hlinkClick r:id="rId7"/>
              </a:rPr>
              <a:t>http://indico.vecc.gov.in/indico/conferenceTimeTable.py?confId=31#20141027</a:t>
            </a:r>
            <a:endParaRPr lang="en-US" sz="1600" b="1" dirty="0" smtClean="0">
              <a:solidFill>
                <a:srgbClr val="6633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00CC"/>
                </a:solidFill>
              </a:rPr>
              <a:t>October 29-31</a:t>
            </a:r>
            <a:r>
              <a:rPr lang="en-US" b="1" dirty="0" smtClean="0">
                <a:solidFill>
                  <a:srgbClr val="0000CC"/>
                </a:solidFill>
              </a:rPr>
              <a:t>: </a:t>
            </a:r>
            <a:r>
              <a:rPr lang="en-US" b="1" dirty="0" smtClean="0">
                <a:solidFill>
                  <a:srgbClr val="663300"/>
                </a:solidFill>
              </a:rPr>
              <a:t>RD51 </a:t>
            </a:r>
            <a:r>
              <a:rPr lang="en-US" b="1" dirty="0">
                <a:solidFill>
                  <a:srgbClr val="CC00CC"/>
                </a:solidFill>
              </a:rPr>
              <a:t>Collaboration Meeting  </a:t>
            </a:r>
            <a:r>
              <a:rPr lang="en-US" b="1" dirty="0" smtClean="0">
                <a:solidFill>
                  <a:srgbClr val="663300"/>
                </a:solidFill>
              </a:rPr>
              <a:t>(</a:t>
            </a:r>
            <a:r>
              <a:rPr lang="en-US" b="1" dirty="0" smtClean="0">
                <a:solidFill>
                  <a:srgbClr val="663300"/>
                </a:solidFill>
              </a:rPr>
              <a:t>Kolkata</a:t>
            </a:r>
            <a:r>
              <a:rPr lang="en-US" b="1" dirty="0" smtClean="0">
                <a:solidFill>
                  <a:srgbClr val="663300"/>
                </a:solidFill>
              </a:rPr>
              <a:t>) - </a:t>
            </a:r>
            <a:r>
              <a:rPr lang="en-US" sz="1600" b="1" dirty="0" smtClean="0">
                <a:solidFill>
                  <a:srgbClr val="663300"/>
                </a:solidFill>
                <a:hlinkClick r:id="rId8"/>
              </a:rPr>
              <a:t>https://indico.cern.ch/event/348222</a:t>
            </a:r>
            <a:endParaRPr lang="en-US" sz="1600" b="1" dirty="0" smtClean="0">
              <a:solidFill>
                <a:srgbClr val="6633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b="1" dirty="0">
              <a:solidFill>
                <a:srgbClr val="6633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00CC"/>
                </a:solidFill>
              </a:rPr>
              <a:t>December 8-12: </a:t>
            </a:r>
            <a:r>
              <a:rPr lang="en-US" b="1" dirty="0" smtClean="0">
                <a:solidFill>
                  <a:srgbClr val="3333FF"/>
                </a:solidFill>
              </a:rPr>
              <a:t>RD51 </a:t>
            </a:r>
            <a:r>
              <a:rPr lang="en-US" b="1" dirty="0">
                <a:solidFill>
                  <a:srgbClr val="CC00CC"/>
                </a:solidFill>
              </a:rPr>
              <a:t>Mini-Week</a:t>
            </a:r>
            <a:r>
              <a:rPr lang="en-US" b="1" dirty="0">
                <a:solidFill>
                  <a:srgbClr val="3333FF"/>
                </a:solidFill>
              </a:rPr>
              <a:t> </a:t>
            </a:r>
            <a:r>
              <a:rPr lang="en-US" b="1" dirty="0" smtClean="0">
                <a:solidFill>
                  <a:srgbClr val="663300"/>
                </a:solidFill>
              </a:rPr>
              <a:t>(</a:t>
            </a:r>
            <a:r>
              <a:rPr lang="en-US" b="1" dirty="0">
                <a:solidFill>
                  <a:srgbClr val="663300"/>
                </a:solidFill>
              </a:rPr>
              <a:t>CERN</a:t>
            </a:r>
            <a:r>
              <a:rPr lang="en-US" b="1" dirty="0" smtClean="0">
                <a:solidFill>
                  <a:srgbClr val="663300"/>
                </a:solidFill>
              </a:rPr>
              <a:t>); Neutron Detection with MPGD: </a:t>
            </a:r>
            <a:r>
              <a:rPr lang="en-US" b="1" dirty="0" smtClean="0">
                <a:solidFill>
                  <a:srgbClr val="663300"/>
                </a:solidFill>
                <a:sym typeface="Wingdings" panose="05000000000000000000" pitchFamily="2" charset="2"/>
              </a:rPr>
              <a:t>follow-up event</a:t>
            </a:r>
            <a:endParaRPr lang="en-US" b="1" dirty="0">
              <a:solidFill>
                <a:srgbClr val="6633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96" y="4966717"/>
            <a:ext cx="9001000" cy="18466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j-lt"/>
              </a:rPr>
              <a:t>RD51 Communications:</a:t>
            </a:r>
            <a:endParaRPr lang="en-US" b="1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CC00CC"/>
                </a:solidFill>
                <a:latin typeface="+mj-lt"/>
              </a:rPr>
              <a:t> RD51 Collaboration Meetings Agenda:</a:t>
            </a:r>
            <a:r>
              <a:rPr lang="en-US" sz="1600" b="1" dirty="0" smtClean="0">
                <a:latin typeface="+mj-lt"/>
              </a:rPr>
              <a:t/>
            </a:r>
            <a:br>
              <a:rPr lang="en-US" sz="1600" b="1" dirty="0" smtClean="0">
                <a:latin typeface="+mj-lt"/>
              </a:rPr>
            </a:br>
            <a:r>
              <a:rPr lang="en-US" sz="1600" b="1" dirty="0" smtClean="0">
                <a:latin typeface="+mj-lt"/>
              </a:rPr>
              <a:t> </a:t>
            </a:r>
            <a:r>
              <a:rPr lang="en-US" sz="1600" b="1" dirty="0" smtClean="0">
                <a:latin typeface="+mj-lt"/>
                <a:hlinkClick r:id="rId9"/>
              </a:rPr>
              <a:t>http://rd51-public.web.cern.ch/RD51-Public/Meetings/CollaborationMeetings.html</a:t>
            </a:r>
            <a:endParaRPr lang="fr-FR" sz="1600" b="1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fr-FR" sz="1600" b="1" dirty="0" smtClean="0">
                <a:solidFill>
                  <a:srgbClr val="CC00CC"/>
                </a:solidFill>
                <a:latin typeface="+mj-lt"/>
              </a:rPr>
              <a:t> </a:t>
            </a:r>
            <a:r>
              <a:rPr lang="fr-FR" sz="1600" b="1" dirty="0" smtClean="0">
                <a:solidFill>
                  <a:srgbClr val="CC00CC"/>
                </a:solidFill>
                <a:latin typeface="+mj-lt"/>
              </a:rPr>
              <a:t>Collaboration </a:t>
            </a:r>
            <a:r>
              <a:rPr lang="fr-FR" sz="1600" b="1" dirty="0" err="1" smtClean="0">
                <a:solidFill>
                  <a:srgbClr val="CC00CC"/>
                </a:solidFill>
                <a:latin typeface="+mj-lt"/>
              </a:rPr>
              <a:t>Board</a:t>
            </a:r>
            <a:r>
              <a:rPr lang="fr-FR" sz="1600" b="1" dirty="0" smtClean="0">
                <a:solidFill>
                  <a:srgbClr val="CC00CC"/>
                </a:solidFill>
                <a:latin typeface="+mj-lt"/>
              </a:rPr>
              <a:t> </a:t>
            </a:r>
            <a:r>
              <a:rPr lang="fr-FR" sz="1600" b="1" dirty="0">
                <a:solidFill>
                  <a:srgbClr val="CC00CC"/>
                </a:solidFill>
                <a:latin typeface="+mj-lt"/>
              </a:rPr>
              <a:t>M</a:t>
            </a:r>
            <a:r>
              <a:rPr lang="fr-FR" sz="1600" b="1" dirty="0" smtClean="0">
                <a:solidFill>
                  <a:srgbClr val="CC00CC"/>
                </a:solidFill>
                <a:latin typeface="+mj-lt"/>
              </a:rPr>
              <a:t>inutes</a:t>
            </a:r>
            <a:r>
              <a:rPr lang="fr-FR" sz="1600" b="1" dirty="0" smtClean="0">
                <a:solidFill>
                  <a:srgbClr val="CC00CC"/>
                </a:solidFill>
                <a:latin typeface="+mj-lt"/>
              </a:rPr>
              <a:t>:</a:t>
            </a:r>
          </a:p>
          <a:p>
            <a:r>
              <a:rPr lang="fr-FR" sz="1600" b="1" dirty="0" smtClean="0">
                <a:latin typeface="+mj-lt"/>
                <a:hlinkClick r:id="rId10"/>
              </a:rPr>
              <a:t>https://espace.cern.ch/test-RD51/CB%20meeting%20minutes/Forms/AllItems.aspx</a:t>
            </a:r>
            <a:endParaRPr lang="fr-FR" sz="1600" b="1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fr-FR" sz="1600" b="1" dirty="0" smtClean="0">
                <a:solidFill>
                  <a:srgbClr val="CC00CC"/>
                </a:solidFill>
                <a:latin typeface="+mj-lt"/>
              </a:rPr>
              <a:t> </a:t>
            </a:r>
            <a:r>
              <a:rPr lang="fr-FR" sz="1600" b="1" dirty="0" smtClean="0">
                <a:solidFill>
                  <a:srgbClr val="CC00CC"/>
                </a:solidFill>
                <a:latin typeface="+mj-lt"/>
              </a:rPr>
              <a:t>Management </a:t>
            </a:r>
            <a:r>
              <a:rPr lang="fr-FR" sz="1600" b="1" dirty="0" err="1" smtClean="0">
                <a:solidFill>
                  <a:srgbClr val="CC00CC"/>
                </a:solidFill>
                <a:latin typeface="+mj-lt"/>
              </a:rPr>
              <a:t>Board</a:t>
            </a:r>
            <a:r>
              <a:rPr lang="fr-FR" sz="1600" b="1" dirty="0" smtClean="0">
                <a:solidFill>
                  <a:srgbClr val="CC00CC"/>
                </a:solidFill>
                <a:latin typeface="+mj-lt"/>
              </a:rPr>
              <a:t> </a:t>
            </a:r>
            <a:r>
              <a:rPr lang="fr-FR" sz="1600" b="1" dirty="0">
                <a:solidFill>
                  <a:srgbClr val="CC00CC"/>
                </a:solidFill>
                <a:latin typeface="+mj-lt"/>
              </a:rPr>
              <a:t>M</a:t>
            </a:r>
            <a:r>
              <a:rPr lang="fr-FR" sz="1600" b="1" dirty="0" smtClean="0">
                <a:solidFill>
                  <a:srgbClr val="CC00CC"/>
                </a:solidFill>
                <a:latin typeface="+mj-lt"/>
              </a:rPr>
              <a:t>inutes</a:t>
            </a:r>
            <a:r>
              <a:rPr lang="fr-FR" sz="1600" b="1" dirty="0" smtClean="0">
                <a:solidFill>
                  <a:srgbClr val="CC00CC"/>
                </a:solidFill>
                <a:latin typeface="+mj-lt"/>
              </a:rPr>
              <a:t>: </a:t>
            </a:r>
          </a:p>
          <a:p>
            <a:r>
              <a:rPr lang="fr-FR" sz="1600" b="1" dirty="0" smtClean="0">
                <a:solidFill>
                  <a:srgbClr val="3333FF"/>
                </a:solidFill>
                <a:latin typeface="+mj-lt"/>
              </a:rPr>
              <a:t>https://espace.cern.ch/test-RD51/MB%20meetings/Forms/AllItems.aspx</a:t>
            </a:r>
          </a:p>
        </p:txBody>
      </p:sp>
    </p:spTree>
    <p:extLst>
      <p:ext uri="{BB962C8B-B14F-4D97-AF65-F5344CB8AC3E}">
        <p14:creationId xmlns:p14="http://schemas.microsoft.com/office/powerpoint/2010/main" val="397591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6888" y="742950"/>
            <a:ext cx="9087112" cy="326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403648" y="66661"/>
            <a:ext cx="5688632" cy="520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123728" y="188466"/>
            <a:ext cx="4320480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LHCC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Review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(2014)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888" y="1052736"/>
            <a:ext cx="2354875" cy="286232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LHCC Minutes </a:t>
            </a:r>
            <a:endParaRPr lang="en-US" sz="2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June </a:t>
            </a:r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4-5, 2014):</a:t>
            </a:r>
          </a:p>
          <a:p>
            <a:pPr algn="ctr"/>
            <a:endParaRPr lang="en-US" sz="2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Following RD51</a:t>
            </a:r>
          </a:p>
          <a:p>
            <a:pPr algn="ctr"/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p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resentation to the</a:t>
            </a:r>
          </a:p>
          <a:p>
            <a:pPr algn="ctr"/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LHCC</a:t>
            </a:r>
          </a:p>
          <a:p>
            <a:pPr algn="ctr"/>
            <a:endParaRPr lang="en-US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 algn="ctr">
              <a:buFont typeface="Wingdings"/>
              <a:buChar char="à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Recognition of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the RD51 efforts</a:t>
            </a:r>
            <a:endParaRPr lang="en-US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6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4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42950"/>
            <a:ext cx="6624736" cy="326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7740352" y="2564904"/>
            <a:ext cx="1368152" cy="28803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val 10"/>
          <p:cNvSpPr/>
          <p:nvPr/>
        </p:nvSpPr>
        <p:spPr>
          <a:xfrm>
            <a:off x="2411760" y="2564904"/>
            <a:ext cx="720080" cy="36004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Straight Connector 11"/>
          <p:cNvCxnSpPr/>
          <p:nvPr/>
        </p:nvCxnSpPr>
        <p:spPr>
          <a:xfrm>
            <a:off x="7812360" y="1196752"/>
            <a:ext cx="792088" cy="0"/>
          </a:xfrm>
          <a:prstGeom prst="line">
            <a:avLst/>
          </a:prstGeom>
          <a:ln w="317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884368" y="1772816"/>
            <a:ext cx="792088" cy="0"/>
          </a:xfrm>
          <a:prstGeom prst="line">
            <a:avLst/>
          </a:prstGeom>
          <a:ln w="317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884368" y="2420888"/>
            <a:ext cx="792088" cy="0"/>
          </a:xfrm>
          <a:prstGeom prst="line">
            <a:avLst/>
          </a:prstGeom>
          <a:ln w="317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50304" y="3212976"/>
            <a:ext cx="792088" cy="0"/>
          </a:xfrm>
          <a:prstGeom prst="line">
            <a:avLst/>
          </a:prstGeom>
          <a:ln w="317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100392" y="3645024"/>
            <a:ext cx="792088" cy="0"/>
          </a:xfrm>
          <a:prstGeom prst="line">
            <a:avLst/>
          </a:prstGeom>
          <a:ln w="317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04048" y="692696"/>
            <a:ext cx="301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LHCC Executive Summary: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496" y="4077072"/>
            <a:ext cx="9073008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Referee Report on RD51: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The Committee took note of the numerous RD51 achievements.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Recent support for LHC-related activities 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includes development of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for the ATLAS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muon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system upgrade, GEMs for the CMS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muon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system 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upgrade as well as GEMs for the ALICE TPC upgrade. The developments of the Scalable Read-out System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(SRS) electronics over last year was considerable with ~30 experimental groups procuring elements of this 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system  and ~20 more orders in the pipeline with 27 students attending SRS electronics school this year.</a:t>
            </a:r>
          </a:p>
          <a:p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The referee also reported on RD51’s plans for beyond 2014.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 plans include continuation of R&amp;D support for the LHC experiments and their upgrades; generic R&amp;D; development and maintenance of software and simulation tools; development and maintenance of software of SRS electronics; industrialization of the MPGD technology; maintenance and extension of the RD51 laboratory and test beam infrastructure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RD51 is a successful R&amp;D Collaboration with well-defined and important future plans.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41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2611</Words>
  <Application>Microsoft Office PowerPoint</Application>
  <PresentationFormat>On-screen Show (4:3)</PresentationFormat>
  <Paragraphs>464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TITOV Maksym</dc:creator>
  <cp:lastModifiedBy>TITOV Maksym</cp:lastModifiedBy>
  <cp:revision>115</cp:revision>
  <dcterms:created xsi:type="dcterms:W3CDTF">2014-10-28T06:43:35Z</dcterms:created>
  <dcterms:modified xsi:type="dcterms:W3CDTF">2014-10-29T03:18:48Z</dcterms:modified>
</cp:coreProperties>
</file>