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92" r:id="rId2"/>
    <p:sldId id="328" r:id="rId3"/>
    <p:sldId id="329" r:id="rId4"/>
    <p:sldId id="628" r:id="rId5"/>
    <p:sldId id="330" r:id="rId6"/>
    <p:sldId id="331" r:id="rId7"/>
    <p:sldId id="333" r:id="rId8"/>
    <p:sldId id="334" r:id="rId9"/>
    <p:sldId id="383" r:id="rId10"/>
    <p:sldId id="584" r:id="rId11"/>
    <p:sldId id="335" r:id="rId12"/>
    <p:sldId id="336" r:id="rId13"/>
    <p:sldId id="337" r:id="rId14"/>
    <p:sldId id="380" r:id="rId15"/>
    <p:sldId id="541" r:id="rId16"/>
    <p:sldId id="472" r:id="rId17"/>
    <p:sldId id="473" r:id="rId18"/>
    <p:sldId id="539" r:id="rId19"/>
    <p:sldId id="546" r:id="rId20"/>
    <p:sldId id="542" r:id="rId21"/>
    <p:sldId id="528" r:id="rId22"/>
    <p:sldId id="522" r:id="rId23"/>
    <p:sldId id="544" r:id="rId24"/>
    <p:sldId id="338" r:id="rId25"/>
    <p:sldId id="652" r:id="rId26"/>
    <p:sldId id="339" r:id="rId27"/>
    <p:sldId id="465" r:id="rId28"/>
    <p:sldId id="650" r:id="rId29"/>
    <p:sldId id="340" r:id="rId30"/>
    <p:sldId id="386" r:id="rId31"/>
    <p:sldId id="391" r:id="rId32"/>
    <p:sldId id="373" r:id="rId33"/>
    <p:sldId id="385" r:id="rId34"/>
    <p:sldId id="378" r:id="rId35"/>
    <p:sldId id="530" r:id="rId36"/>
    <p:sldId id="531" r:id="rId37"/>
    <p:sldId id="532" r:id="rId38"/>
    <p:sldId id="480" r:id="rId39"/>
    <p:sldId id="481" r:id="rId40"/>
    <p:sldId id="401" r:id="rId41"/>
    <p:sldId id="402" r:id="rId42"/>
    <p:sldId id="364" r:id="rId43"/>
    <p:sldId id="365" r:id="rId44"/>
    <p:sldId id="586" r:id="rId45"/>
    <p:sldId id="589" r:id="rId46"/>
    <p:sldId id="590" r:id="rId47"/>
    <p:sldId id="591" r:id="rId48"/>
    <p:sldId id="592" r:id="rId49"/>
    <p:sldId id="594" r:id="rId50"/>
    <p:sldId id="595" r:id="rId51"/>
    <p:sldId id="596" r:id="rId52"/>
    <p:sldId id="597" r:id="rId53"/>
    <p:sldId id="598" r:id="rId54"/>
    <p:sldId id="599" r:id="rId55"/>
    <p:sldId id="600" r:id="rId56"/>
    <p:sldId id="602" r:id="rId57"/>
    <p:sldId id="603" r:id="rId58"/>
    <p:sldId id="647" r:id="rId59"/>
    <p:sldId id="649" r:id="rId60"/>
    <p:sldId id="648" r:id="rId61"/>
    <p:sldId id="606" r:id="rId62"/>
    <p:sldId id="646" r:id="rId63"/>
    <p:sldId id="607" r:id="rId64"/>
    <p:sldId id="608" r:id="rId65"/>
    <p:sldId id="627" r:id="rId66"/>
    <p:sldId id="629" r:id="rId67"/>
    <p:sldId id="630" r:id="rId68"/>
    <p:sldId id="631" r:id="rId69"/>
    <p:sldId id="609" r:id="rId70"/>
    <p:sldId id="611" r:id="rId71"/>
    <p:sldId id="614" r:id="rId72"/>
    <p:sldId id="615" r:id="rId73"/>
    <p:sldId id="616" r:id="rId74"/>
    <p:sldId id="639" r:id="rId75"/>
    <p:sldId id="623" r:id="rId76"/>
    <p:sldId id="640" r:id="rId77"/>
    <p:sldId id="641" r:id="rId78"/>
    <p:sldId id="642" r:id="rId79"/>
    <p:sldId id="643" r:id="rId80"/>
    <p:sldId id="644" r:id="rId81"/>
    <p:sldId id="645" r:id="rId82"/>
    <p:sldId id="651" r:id="rId83"/>
  </p:sldIdLst>
  <p:sldSz cx="9144000" cy="6858000" type="screen4x3"/>
  <p:notesSz cx="6858000" cy="9144000"/>
  <p:defaultTextStyle>
    <a:defPPr>
      <a:defRPr lang="en-US"/>
    </a:defPPr>
    <a:lvl1pPr marL="0" algn="l" defTabSz="9137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70" algn="l" defTabSz="9137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40" algn="l" defTabSz="9137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11" algn="l" defTabSz="9137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481" algn="l" defTabSz="9137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353" algn="l" defTabSz="9137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226" algn="l" defTabSz="9137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096" algn="l" defTabSz="9137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967" algn="l" defTabSz="9137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1" autoAdjust="0"/>
    <p:restoredTop sz="94609" autoAdjust="0"/>
  </p:normalViewPr>
  <p:slideViewPr>
    <p:cSldViewPr>
      <p:cViewPr>
        <p:scale>
          <a:sx n="84" d="100"/>
          <a:sy n="84" d="100"/>
        </p:scale>
        <p:origin x="-97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image" Target="../media/image29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66986-3EAF-43D0-B009-6945D5288E17}" type="datetimeFigureOut">
              <a:rPr lang="en-US" smtClean="0"/>
              <a:pPr/>
              <a:t>10/20/2014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77DB1-D16F-4F43-B182-854BB4A1B81E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81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70" algn="l" defTabSz="9137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40" algn="l" defTabSz="9137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11" algn="l" defTabSz="9137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81" algn="l" defTabSz="9137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53" algn="l" defTabSz="9137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26" algn="l" defTabSz="9137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96" algn="l" defTabSz="9137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67" algn="l" defTabSz="9137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A6B2D-7598-4BF2-AF9C-89C7D1B4714B}" type="slidenum">
              <a:rPr lang="en-US" smtClean="0">
                <a:latin typeface="Arial" pitchFamily="34" charset="0"/>
              </a:rPr>
              <a:pPr/>
              <a:t>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87132-D402-4AEC-9BBE-6F639A45D8E0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26F7B-C875-47E4-811D-F7582E8FFB49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Crete june 2009                                        Rui De Oliveira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536A8-1527-4CDB-9B02-792F349C542B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8C82E-C543-431D-95AF-A5EAD0DB1928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8C82E-C543-431D-95AF-A5EAD0DB1928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BD091-2535-432A-82D4-A7FFCE277912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F5421-1885-46EB-B753-AFFFF617E093}" type="slidenum">
              <a:rPr lang="en-US"/>
              <a:pPr/>
              <a:t>27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CDEC1F-E573-40CA-9127-7C34D8BDC8A5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68C6B-E7BF-4CAE-8AB5-171FE869F69C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B8D46-8E89-4914-9C39-BDC25CC7D86D}" type="slidenum">
              <a:rPr lang="en-US"/>
              <a:pPr/>
              <a:t>31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0842E-8975-4888-A8DF-C63C1578BC72}" type="slidenum">
              <a:rPr lang="en-US" smtClean="0">
                <a:latin typeface="Arial" pitchFamily="34" charset="0"/>
              </a:rPr>
              <a:pPr/>
              <a:t>3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43F8E-2B33-46F1-B08C-F6474EA609F9}" type="slidenum">
              <a:rPr lang="en-US"/>
              <a:pPr/>
              <a:t>33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8B6398-2FF9-445E-A360-085422A68DFC}" type="slidenum">
              <a:rPr lang="en-US"/>
              <a:pPr/>
              <a:t>40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E20AC-A55F-4E1E-ADB0-7DC897909437}" type="slidenum">
              <a:rPr lang="en-US"/>
              <a:pPr/>
              <a:t>41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820FFB-2391-4F0D-A86D-73B1E9B3C0F8}" type="slidenum">
              <a:rPr lang="en-US" smtClean="0">
                <a:latin typeface="Arial" pitchFamily="34" charset="0"/>
              </a:rPr>
              <a:pPr/>
              <a:t>42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AD922-B5B6-49A2-8081-F596FAD5DF40}" type="slidenum">
              <a:rPr lang="en-US"/>
              <a:pPr/>
              <a:t>43</a:t>
            </a:fld>
            <a:endParaRPr lang="en-US"/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393C6F3-8372-4E56-B8A1-991F89A85248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1C94F-DC48-4F26-8FE8-BABD68D29CC2}" type="slidenum">
              <a:rPr lang="fr-FR"/>
              <a:pPr/>
              <a:t>61</a:t>
            </a:fld>
            <a:endParaRPr lang="fr-F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71FF50-FCB1-4B75-A1F9-56BF17A0FE7E}" type="slidenum">
              <a:rPr lang="en-US" smtClean="0">
                <a:latin typeface="Arial" pitchFamily="34" charset="0"/>
              </a:rPr>
              <a:pPr/>
              <a:t>74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001CC-EB88-FB44-A340-A57B4D754951}" type="slidenum">
              <a:rPr lang="en-US"/>
              <a:pPr/>
              <a:t>75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81C669-16D5-4596-ADC9-84FF5309F0C0}" type="slidenum">
              <a:rPr lang="en-GB"/>
              <a:pPr/>
              <a:t>76</a:t>
            </a:fld>
            <a:endParaRPr lang="en-GB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88C0D-C1D7-4322-B02D-76C06C4BBB92}" type="slidenum">
              <a:rPr lang="en-GB"/>
              <a:pPr/>
              <a:t>77</a:t>
            </a:fld>
            <a:endParaRPr lang="en-GB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2372DB-7B83-4A66-B400-2A8BFC51D3D0}" type="slidenum">
              <a:rPr lang="en-US" smtClean="0">
                <a:latin typeface="Arial" pitchFamily="34" charset="0"/>
              </a:rPr>
              <a:pPr/>
              <a:t>4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E6E041-4650-4237-AB27-870531C888BF}" type="slidenum">
              <a:rPr lang="fr-FR"/>
              <a:pPr/>
              <a:t>80</a:t>
            </a:fld>
            <a:endParaRPr lang="fr-FR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92E826-D52A-4340-A187-4731F82AEBAF}" type="slidenum">
              <a:rPr lang="fr-FR"/>
              <a:pPr/>
              <a:t>81</a:t>
            </a:fld>
            <a:endParaRPr lang="fr-FR" dirty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61BDC-0D07-44C6-88A7-0D938570FC99}" type="slidenum">
              <a:rPr lang="en-US" smtClean="0">
                <a:latin typeface="Arial" pitchFamily="34" charset="0"/>
              </a:rPr>
              <a:pPr/>
              <a:t>82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16347C-C8D3-4656-9A2D-152D04F7263D}" type="slidenum">
              <a:rPr lang="en-US" smtClean="0">
                <a:latin typeface="Arial" pitchFamily="34" charset="0"/>
              </a:rPr>
              <a:pPr/>
              <a:t>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D483-1FB3-4CCF-825B-6905FF68D3F1}" type="slidenum">
              <a:rPr lang="en-US" smtClean="0">
                <a:latin typeface="Arial" pitchFamily="34" charset="0"/>
              </a:rPr>
              <a:pPr/>
              <a:t>6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F4A18-6934-46EB-818D-14F987C3FC10}" type="slidenum">
              <a:rPr lang="en-US" smtClean="0">
                <a:latin typeface="Arial" pitchFamily="34" charset="0"/>
              </a:rPr>
              <a:pPr/>
              <a:t>7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BB9D8-4590-4B81-8221-723C73F10C79}" type="slidenum">
              <a:rPr lang="en-US" smtClean="0">
                <a:latin typeface="Arial" pitchFamily="34" charset="0"/>
              </a:rPr>
              <a:pPr/>
              <a:t>8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352165-141A-482B-A8BD-B0325F272195}" type="slidenum">
              <a:rPr lang="en-US"/>
              <a:pPr/>
              <a:t>9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9CF8D2-1880-4879-8A4E-A23BB4621470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F97-8DB5-4692-B905-062A48D8474E}" type="datetime1">
              <a:rPr lang="en-US" smtClean="0"/>
              <a:t>10/20/2014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1C2B-3C69-490F-90D2-1071C23DF9EC}" type="datetime1">
              <a:rPr lang="en-US" smtClean="0"/>
              <a:t>10/20/2014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5901-312C-4004-AF3F-8423DEABBF54}" type="datetime1">
              <a:rPr lang="en-US" smtClean="0"/>
              <a:t>10/20/2014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518-ECC7-4F93-AFD7-232949F13BAB}" type="datetime1">
              <a:rPr lang="en-US" smtClean="0"/>
              <a:t>10/20/2014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9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20CA-A053-4B39-AC2D-546651475840}" type="datetime1">
              <a:rPr lang="en-US" smtClean="0"/>
              <a:t>10/20/2014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FC975-7BC2-46E7-85D7-7976A1CEEE26}" type="datetime1">
              <a:rPr lang="en-US" smtClean="0"/>
              <a:t>10/20/2014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0" indent="0">
              <a:buNone/>
              <a:defRPr sz="2000" b="1"/>
            </a:lvl2pPr>
            <a:lvl3pPr marL="913740" indent="0">
              <a:buNone/>
              <a:defRPr sz="1800" b="1"/>
            </a:lvl3pPr>
            <a:lvl4pPr marL="1370611" indent="0">
              <a:buNone/>
              <a:defRPr sz="1600" b="1"/>
            </a:lvl4pPr>
            <a:lvl5pPr marL="1827481" indent="0">
              <a:buNone/>
              <a:defRPr sz="1600" b="1"/>
            </a:lvl5pPr>
            <a:lvl6pPr marL="2284353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96" indent="0">
              <a:buNone/>
              <a:defRPr sz="1600" b="1"/>
            </a:lvl8pPr>
            <a:lvl9pPr marL="36549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0" indent="0">
              <a:buNone/>
              <a:defRPr sz="2000" b="1"/>
            </a:lvl2pPr>
            <a:lvl3pPr marL="913740" indent="0">
              <a:buNone/>
              <a:defRPr sz="1800" b="1"/>
            </a:lvl3pPr>
            <a:lvl4pPr marL="1370611" indent="0">
              <a:buNone/>
              <a:defRPr sz="1600" b="1"/>
            </a:lvl4pPr>
            <a:lvl5pPr marL="1827481" indent="0">
              <a:buNone/>
              <a:defRPr sz="1600" b="1"/>
            </a:lvl5pPr>
            <a:lvl6pPr marL="2284353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96" indent="0">
              <a:buNone/>
              <a:defRPr sz="1600" b="1"/>
            </a:lvl8pPr>
            <a:lvl9pPr marL="36549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A8B-3226-4EAB-B32E-48B36977D3FC}" type="datetime1">
              <a:rPr lang="en-US" smtClean="0"/>
              <a:t>10/20/2014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C4D7-DC26-49B9-BB1E-B80EE2467FFA}" type="datetime1">
              <a:rPr lang="en-US" smtClean="0"/>
              <a:t>10/20/2014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E685-ADD5-43D8-BE66-C905F56F2099}" type="datetime1">
              <a:rPr lang="en-US" smtClean="0"/>
              <a:t>10/20/2014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0" indent="0">
              <a:buNone/>
              <a:defRPr sz="1200"/>
            </a:lvl2pPr>
            <a:lvl3pPr marL="913740" indent="0">
              <a:buNone/>
              <a:defRPr sz="1000"/>
            </a:lvl3pPr>
            <a:lvl4pPr marL="1370611" indent="0">
              <a:buNone/>
              <a:defRPr sz="900"/>
            </a:lvl4pPr>
            <a:lvl5pPr marL="1827481" indent="0">
              <a:buNone/>
              <a:defRPr sz="900"/>
            </a:lvl5pPr>
            <a:lvl6pPr marL="2284353" indent="0">
              <a:buNone/>
              <a:defRPr sz="900"/>
            </a:lvl6pPr>
            <a:lvl7pPr marL="2741226" indent="0">
              <a:buNone/>
              <a:defRPr sz="900"/>
            </a:lvl7pPr>
            <a:lvl8pPr marL="3198096" indent="0">
              <a:buNone/>
              <a:defRPr sz="900"/>
            </a:lvl8pPr>
            <a:lvl9pPr marL="36549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6568-980B-4931-8282-6625AD34E83F}" type="datetime1">
              <a:rPr lang="en-US" smtClean="0"/>
              <a:t>10/20/2014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0" indent="0">
              <a:buNone/>
              <a:defRPr sz="2800"/>
            </a:lvl2pPr>
            <a:lvl3pPr marL="913740" indent="0">
              <a:buNone/>
              <a:defRPr sz="2400"/>
            </a:lvl3pPr>
            <a:lvl4pPr marL="1370611" indent="0">
              <a:buNone/>
              <a:defRPr sz="2000"/>
            </a:lvl4pPr>
            <a:lvl5pPr marL="1827481" indent="0">
              <a:buNone/>
              <a:defRPr sz="2000"/>
            </a:lvl5pPr>
            <a:lvl6pPr marL="2284353" indent="0">
              <a:buNone/>
              <a:defRPr sz="2000"/>
            </a:lvl6pPr>
            <a:lvl7pPr marL="2741226" indent="0">
              <a:buNone/>
              <a:defRPr sz="2000"/>
            </a:lvl7pPr>
            <a:lvl8pPr marL="3198096" indent="0">
              <a:buNone/>
              <a:defRPr sz="2000"/>
            </a:lvl8pPr>
            <a:lvl9pPr marL="365496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0" indent="0">
              <a:buNone/>
              <a:defRPr sz="1200"/>
            </a:lvl2pPr>
            <a:lvl3pPr marL="913740" indent="0">
              <a:buNone/>
              <a:defRPr sz="1000"/>
            </a:lvl3pPr>
            <a:lvl4pPr marL="1370611" indent="0">
              <a:buNone/>
              <a:defRPr sz="900"/>
            </a:lvl4pPr>
            <a:lvl5pPr marL="1827481" indent="0">
              <a:buNone/>
              <a:defRPr sz="900"/>
            </a:lvl5pPr>
            <a:lvl6pPr marL="2284353" indent="0">
              <a:buNone/>
              <a:defRPr sz="900"/>
            </a:lvl6pPr>
            <a:lvl7pPr marL="2741226" indent="0">
              <a:buNone/>
              <a:defRPr sz="900"/>
            </a:lvl7pPr>
            <a:lvl8pPr marL="3198096" indent="0">
              <a:buNone/>
              <a:defRPr sz="900"/>
            </a:lvl8pPr>
            <a:lvl9pPr marL="36549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6BCB-839B-47D6-A6F3-883694276651}" type="datetime1">
              <a:rPr lang="en-US" smtClean="0"/>
              <a:t>10/20/2014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74" tIns="45690" rIns="91374" bIns="456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74" tIns="45690" rIns="91374" bIns="456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374" tIns="45690" rIns="91374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37D90-2AEB-493A-9CC2-7CD0D94F1AA4}" type="datetime1">
              <a:rPr lang="en-US" smtClean="0"/>
              <a:t>10/20/2014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374" tIns="45690" rIns="91374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374" tIns="45690" rIns="91374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88546-7AC5-46E9-927F-045826FB854A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37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4" indent="-342654" algn="l" defTabSz="9137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16" indent="-285541" algn="l" defTabSz="91374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78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48" indent="-228435" algn="l" defTabSz="9137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18" indent="-228435" algn="l" defTabSz="9137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89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59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32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04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1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1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53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26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96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67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d51-public.web.cern.ch/RD51-Public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0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25.jpe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wmf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conferenceDisplay.py?confId=103455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wmf"/><Relationship Id="rId1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jpeg"/><Relationship Id="rId1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5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5.jpg"/><Relationship Id="rId5" Type="http://schemas.openxmlformats.org/officeDocument/2006/relationships/image" Target="../media/image154.wmf"/><Relationship Id="rId4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10" Type="http://schemas.openxmlformats.org/officeDocument/2006/relationships/image" Target="../media/image161.jpeg"/><Relationship Id="rId4" Type="http://schemas.openxmlformats.org/officeDocument/2006/relationships/image" Target="../media/image157.wmf"/><Relationship Id="rId9" Type="http://schemas.openxmlformats.org/officeDocument/2006/relationships/image" Target="../media/image156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d51-public.web.cern.ch/rd51-public/" TargetMode="External"/><Relationship Id="rId5" Type="http://schemas.openxmlformats.org/officeDocument/2006/relationships/hyperlink" Target="http://gifna.unizar.es/mpgd13/" TargetMode="External"/><Relationship Id="rId4" Type="http://schemas.openxmlformats.org/officeDocument/2006/relationships/image" Target="../media/image170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12" Type="http://schemas.openxmlformats.org/officeDocument/2006/relationships/image" Target="../media/image181.jpeg"/><Relationship Id="rId2" Type="http://schemas.openxmlformats.org/officeDocument/2006/relationships/image" Target="../media/image171.jpeg"/><Relationship Id="rId16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g"/><Relationship Id="rId11" Type="http://schemas.openxmlformats.org/officeDocument/2006/relationships/image" Target="../media/image180.png"/><Relationship Id="rId5" Type="http://schemas.openxmlformats.org/officeDocument/2006/relationships/image" Target="../media/image174.jpeg"/><Relationship Id="rId15" Type="http://schemas.openxmlformats.org/officeDocument/2006/relationships/image" Target="../media/image184.png"/><Relationship Id="rId10" Type="http://schemas.openxmlformats.org/officeDocument/2006/relationships/image" Target="../media/image179.png"/><Relationship Id="rId4" Type="http://schemas.openxmlformats.org/officeDocument/2006/relationships/image" Target="../media/image173.jpeg"/><Relationship Id="rId9" Type="http://schemas.openxmlformats.org/officeDocument/2006/relationships/image" Target="../media/image178.png"/><Relationship Id="rId14" Type="http://schemas.openxmlformats.org/officeDocument/2006/relationships/image" Target="../media/image18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25.jpeg"/><Relationship Id="rId7" Type="http://schemas.openxmlformats.org/officeDocument/2006/relationships/image" Target="../media/image14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tiff"/><Relationship Id="rId5" Type="http://schemas.openxmlformats.org/officeDocument/2006/relationships/image" Target="../media/image187.png"/><Relationship Id="rId10" Type="http://schemas.openxmlformats.org/officeDocument/2006/relationships/image" Target="../media/image150.png"/><Relationship Id="rId4" Type="http://schemas.openxmlformats.org/officeDocument/2006/relationships/image" Target="../media/image186.jpeg"/><Relationship Id="rId9" Type="http://schemas.openxmlformats.org/officeDocument/2006/relationships/image" Target="../media/image189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2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190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80.png"/><Relationship Id="rId7" Type="http://schemas.openxmlformats.org/officeDocument/2006/relationships/image" Target="../media/image203.jpeg"/><Relationship Id="rId2" Type="http://schemas.openxmlformats.org/officeDocument/2006/relationships/image" Target="../media/image19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tiff"/><Relationship Id="rId10" Type="http://schemas.openxmlformats.org/officeDocument/2006/relationships/image" Target="../media/image206.jpeg"/><Relationship Id="rId4" Type="http://schemas.openxmlformats.org/officeDocument/2006/relationships/image" Target="../media/image200.png"/><Relationship Id="rId9" Type="http://schemas.openxmlformats.org/officeDocument/2006/relationships/image" Target="../media/image20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Relationship Id="rId9" Type="http://schemas.openxmlformats.org/officeDocument/2006/relationships/image" Target="../media/image2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7" Type="http://schemas.openxmlformats.org/officeDocument/2006/relationships/image" Target="../media/image219.tiff"/><Relationship Id="rId2" Type="http://schemas.openxmlformats.org/officeDocument/2006/relationships/image" Target="../media/image2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tiff"/><Relationship Id="rId7" Type="http://schemas.openxmlformats.org/officeDocument/2006/relationships/image" Target="../media/image225.png"/><Relationship Id="rId2" Type="http://schemas.openxmlformats.org/officeDocument/2006/relationships/image" Target="../media/image2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3.tiff"/><Relationship Id="rId10" Type="http://schemas.openxmlformats.org/officeDocument/2006/relationships/image" Target="../media/image228.tiff"/><Relationship Id="rId4" Type="http://schemas.openxmlformats.org/officeDocument/2006/relationships/image" Target="../media/image222.tiff"/><Relationship Id="rId9" Type="http://schemas.openxmlformats.org/officeDocument/2006/relationships/image" Target="../media/image22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package" Target="../embeddings/Microsoft_Word_Document1.docx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7" Type="http://schemas.openxmlformats.org/officeDocument/2006/relationships/image" Target="../media/image264.pn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7" Type="http://schemas.openxmlformats.org/officeDocument/2006/relationships/image" Target="../media/image270.jp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jpg"/><Relationship Id="rId5" Type="http://schemas.openxmlformats.org/officeDocument/2006/relationships/image" Target="../media/image268.jpg"/><Relationship Id="rId4" Type="http://schemas.openxmlformats.org/officeDocument/2006/relationships/image" Target="../media/image26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7" Type="http://schemas.openxmlformats.org/officeDocument/2006/relationships/image" Target="../media/image171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://agenda.infn.it/conferenceOtherViews.py?confId=759&amp;view=standardshort" TargetMode="External"/><Relationship Id="rId3" Type="http://schemas.openxmlformats.org/officeDocument/2006/relationships/image" Target="../media/image276.jpeg"/><Relationship Id="rId7" Type="http://schemas.openxmlformats.org/officeDocument/2006/relationships/hyperlink" Target="http://agenda.infn.it/materialDisplay.py?contribId=129&amp;amp;sessionId=13&amp;amp;materialId=slides&amp;amp;confId=759" TargetMode="External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9.jpeg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Relationship Id="rId9" Type="http://schemas.openxmlformats.org/officeDocument/2006/relationships/hyperlink" Target="http://leszek.home.cern.ch/leszek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jpeg"/><Relationship Id="rId3" Type="http://schemas.openxmlformats.org/officeDocument/2006/relationships/image" Target="../media/image281.png"/><Relationship Id="rId7" Type="http://schemas.openxmlformats.org/officeDocument/2006/relationships/image" Target="../media/image284.jpe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288.jpeg"/><Relationship Id="rId5" Type="http://schemas.openxmlformats.org/officeDocument/2006/relationships/image" Target="../media/image283.wmf"/><Relationship Id="rId10" Type="http://schemas.openxmlformats.org/officeDocument/2006/relationships/image" Target="../media/image287.jpeg"/><Relationship Id="rId4" Type="http://schemas.openxmlformats.org/officeDocument/2006/relationships/image" Target="../media/image282.jpeg"/><Relationship Id="rId9" Type="http://schemas.openxmlformats.org/officeDocument/2006/relationships/image" Target="../media/image28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conferenceDisplay.py?confId=265187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e.cern.ch/test-RD51/RD51%20internal%20notes/Forms/AllItems.aspx" TargetMode="External"/><Relationship Id="rId2" Type="http://schemas.openxmlformats.org/officeDocument/2006/relationships/image" Target="../media/image28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1.tiff"/><Relationship Id="rId4" Type="http://schemas.openxmlformats.org/officeDocument/2006/relationships/image" Target="../media/image290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93.png"/><Relationship Id="rId12" Type="http://schemas.openxmlformats.org/officeDocument/2006/relationships/image" Target="../media/image29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97.png"/><Relationship Id="rId5" Type="http://schemas.openxmlformats.org/officeDocument/2006/relationships/image" Target="../media/image292.png"/><Relationship Id="rId10" Type="http://schemas.openxmlformats.org/officeDocument/2006/relationships/image" Target="../media/image296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2.png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6.png"/><Relationship Id="rId4" Type="http://schemas.openxmlformats.org/officeDocument/2006/relationships/image" Target="../media/image305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jpeg"/><Relationship Id="rId3" Type="http://schemas.openxmlformats.org/officeDocument/2006/relationships/image" Target="../media/image307.png"/><Relationship Id="rId7" Type="http://schemas.openxmlformats.org/officeDocument/2006/relationships/image" Target="../media/image3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jpeg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tiff"/><Relationship Id="rId3" Type="http://schemas.openxmlformats.org/officeDocument/2006/relationships/image" Target="../media/image313.png"/><Relationship Id="rId7" Type="http://schemas.openxmlformats.org/officeDocument/2006/relationships/image" Target="../media/image3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14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laboration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85968"/>
            <a:ext cx="859791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15616" y="1052736"/>
            <a:ext cx="7240952" cy="2462152"/>
          </a:xfrm>
          <a:prstGeom prst="rect">
            <a:avLst/>
          </a:prstGeom>
          <a:noFill/>
        </p:spPr>
        <p:txBody>
          <a:bodyPr wrap="none" lIns="91374" tIns="45690" rIns="91374" bIns="45690"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Micropattern</a:t>
            </a:r>
            <a:r>
              <a:rPr lang="en-GB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Gas Detectors Technologies</a:t>
            </a:r>
          </a:p>
          <a:p>
            <a:pPr algn="ctr">
              <a:defRPr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</a:t>
            </a:r>
          </a:p>
          <a:p>
            <a:pPr algn="ctr">
              <a:defRPr/>
            </a:pPr>
            <a:r>
              <a:rPr lang="en-GB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RD51 Collaboration</a:t>
            </a:r>
          </a:p>
          <a:p>
            <a:pPr algn="ctr">
              <a:defRPr/>
            </a:pPr>
            <a:endParaRPr lang="en-GB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GB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Paul Colas and </a:t>
            </a:r>
            <a:r>
              <a:rPr lang="en-GB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Leszek</a:t>
            </a:r>
            <a:r>
              <a:rPr lang="en-GB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Ropelewski</a:t>
            </a:r>
          </a:p>
          <a:p>
            <a:pPr algn="ctr">
              <a:defRPr/>
            </a:pPr>
            <a:r>
              <a:rPr lang="en-GB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CEA </a:t>
            </a:r>
            <a:r>
              <a:rPr lang="en-GB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Saclay</a:t>
            </a:r>
            <a:r>
              <a:rPr lang="en-GB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CERN PH  DT DD</a:t>
            </a:r>
            <a:endParaRPr lang="en-GB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7" descr="C:\Users\danilo\Documents\Conferences\biodola09\Ba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3" y="285729"/>
            <a:ext cx="91725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23928" y="6237312"/>
            <a:ext cx="1983510" cy="312174"/>
          </a:xfrm>
          <a:prstGeom prst="rect">
            <a:avLst/>
          </a:prstGeom>
          <a:noFill/>
        </p:spPr>
        <p:txBody>
          <a:bodyPr wrap="none" lIns="91374" tIns="45690" rIns="91374" bIns="45690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  <a:hlinkClick r:id="rId4"/>
              </a:rPr>
              <a:t>RD51 Collaboration Site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2879" y="3645024"/>
            <a:ext cx="4289681" cy="2435807"/>
          </a:xfrm>
          <a:prstGeom prst="rect">
            <a:avLst/>
          </a:prstGeom>
          <a:noFill/>
        </p:spPr>
        <p:txBody>
          <a:bodyPr wrap="none" lIns="65290" tIns="32645" rIns="65290" bIns="32645" rtlCol="0">
            <a:spAutoFit/>
          </a:bodyPr>
          <a:lstStyle/>
          <a:p>
            <a:pPr marL="342736" indent="-342736" algn="ctr" eaLnBrk="0" hangingPunct="0"/>
            <a:r>
              <a:rPr lang="en-US" sz="2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OUTLINE:</a:t>
            </a:r>
            <a:endParaRPr lang="en-US" b="1" dirty="0" smtClean="0">
              <a:noFill/>
              <a:latin typeface="Helvetica" pitchFamily="32" charset="0"/>
            </a:endParaRPr>
          </a:p>
          <a:p>
            <a:pPr marL="342736" indent="-342736" algn="ctr" eaLnBrk="0" hangingPunct="0">
              <a:buFontTx/>
              <a:buChar char="•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Overview of MPGD Technologies</a:t>
            </a:r>
          </a:p>
          <a:p>
            <a:pPr marL="342736" indent="-342736" algn="ctr" eaLnBrk="0" hangingPunct="0">
              <a:buFontTx/>
              <a:buChar char="•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RD51 Collaboration Activities </a:t>
            </a:r>
          </a:p>
          <a:p>
            <a:pPr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Technology Achievements</a:t>
            </a: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Detector Assembly Optimization, QA, Long Term Stability</a:t>
            </a: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Electronics for MPGDs</a:t>
            </a:r>
          </a:p>
          <a:p>
            <a:pPr marL="342736" indent="-342736" algn="ctr" eaLnBrk="0" hangingPunct="0"/>
            <a:r>
              <a:rPr lang="en-US" sz="1400" dirty="0">
                <a:solidFill>
                  <a:schemeClr val="tx2"/>
                </a:solidFill>
                <a:latin typeface="+mj-lt"/>
              </a:rPr>
              <a:t>Software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tools</a:t>
            </a: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MPGD workshop upgrade &amp; industrialization</a:t>
            </a: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Lab and test beam facilities</a:t>
            </a: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Training and Outreach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7" y="1916832"/>
            <a:ext cx="4873239" cy="3384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39" y="1920031"/>
            <a:ext cx="3800237" cy="3381177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0299" y="6"/>
            <a:ext cx="4416227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MSGC – MicroStrip Gas Chamber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57230" y="928676"/>
            <a:ext cx="1891923" cy="64627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2D resistive MSGC</a:t>
            </a:r>
            <a:endParaRPr lang="en-US" dirty="0"/>
          </a:p>
          <a:p>
            <a:r>
              <a:rPr lang="en-US" dirty="0" smtClean="0"/>
              <a:t>V. Peskov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8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1714481" y="142857"/>
            <a:ext cx="5955110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Micromegas – Micromesh Gaseous Structure</a:t>
            </a:r>
          </a:p>
        </p:txBody>
      </p:sp>
      <p:sp>
        <p:nvSpPr>
          <p:cNvPr id="45060" name="Rectangle 13"/>
          <p:cNvSpPr>
            <a:spLocks noChangeArrowheads="1"/>
          </p:cNvSpPr>
          <p:nvPr/>
        </p:nvSpPr>
        <p:spPr bwMode="auto">
          <a:xfrm>
            <a:off x="2563813" y="3505200"/>
            <a:ext cx="1447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/>
          <a:lstStyle/>
          <a:p>
            <a:pPr marL="342654" indent="-342654"/>
            <a:endParaRPr lang="en-GB" sz="20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506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1604963" cy="15589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45062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0"/>
            <a:ext cx="4267200" cy="24907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45063" name="Rectangle 24"/>
          <p:cNvSpPr>
            <a:spLocks noChangeArrowheads="1"/>
          </p:cNvSpPr>
          <p:nvPr/>
        </p:nvSpPr>
        <p:spPr bwMode="auto">
          <a:xfrm>
            <a:off x="742950" y="5019675"/>
            <a:ext cx="184150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fr-FR" dirty="0">
              <a:latin typeface="Verdana" pitchFamily="34" charset="0"/>
            </a:endParaRPr>
          </a:p>
        </p:txBody>
      </p:sp>
      <p:sp>
        <p:nvSpPr>
          <p:cNvPr id="45064" name="Rectangle 29"/>
          <p:cNvSpPr>
            <a:spLocks noChangeArrowheads="1"/>
          </p:cNvSpPr>
          <p:nvPr/>
        </p:nvSpPr>
        <p:spPr bwMode="auto">
          <a:xfrm>
            <a:off x="1593575" y="6151563"/>
            <a:ext cx="184711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fr-FR" dirty="0">
              <a:latin typeface="Verdana" pitchFamily="34" charset="0"/>
            </a:endParaRPr>
          </a:p>
        </p:txBody>
      </p:sp>
      <p:sp>
        <p:nvSpPr>
          <p:cNvPr id="45065" name="Text Box 31"/>
          <p:cNvSpPr txBox="1">
            <a:spLocks noChangeArrowheads="1"/>
          </p:cNvSpPr>
          <p:nvPr/>
        </p:nvSpPr>
        <p:spPr bwMode="auto">
          <a:xfrm>
            <a:off x="3300419" y="3946525"/>
            <a:ext cx="555625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endParaRPr lang="fr-FR" i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45066" name="Picture 37"/>
          <p:cNvPicPr>
            <a:picLocks noChangeAspect="1" noChangeArrowheads="1"/>
          </p:cNvPicPr>
          <p:nvPr/>
        </p:nvPicPr>
        <p:blipFill>
          <a:blip r:embed="rId5" cstate="print">
            <a:lum bright="-18000" contrast="20000"/>
          </a:blip>
          <a:srcRect/>
          <a:stretch>
            <a:fillRect/>
          </a:stretch>
        </p:blipFill>
        <p:spPr bwMode="auto">
          <a:xfrm>
            <a:off x="428596" y="714356"/>
            <a:ext cx="1614488" cy="1211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5067" name="Text Box 46"/>
          <p:cNvSpPr txBox="1">
            <a:spLocks noChangeArrowheads="1"/>
          </p:cNvSpPr>
          <p:nvPr/>
        </p:nvSpPr>
        <p:spPr bwMode="auto">
          <a:xfrm>
            <a:off x="5000630" y="1000125"/>
            <a:ext cx="4027829" cy="132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Micromesh mounted above readout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structure (strips or pads).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E field similar to parallel plate detector.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E</a:t>
            </a:r>
            <a:r>
              <a:rPr lang="en-US" sz="1600" baseline="-25000" dirty="0" smtClean="0">
                <a:solidFill>
                  <a:schemeClr val="tx2"/>
                </a:solidFill>
              </a:rPr>
              <a:t>a</a:t>
            </a:r>
            <a:r>
              <a:rPr lang="en-US" sz="1600" dirty="0" smtClean="0">
                <a:solidFill>
                  <a:schemeClr val="tx2"/>
                </a:solidFill>
              </a:rPr>
              <a:t>/</a:t>
            </a:r>
            <a:r>
              <a:rPr lang="en-US" sz="1600" dirty="0" err="1" smtClean="0">
                <a:solidFill>
                  <a:schemeClr val="tx2"/>
                </a:solidFill>
              </a:rPr>
              <a:t>E</a:t>
            </a:r>
            <a:r>
              <a:rPr lang="en-US" sz="1600" baseline="-25000" dirty="0" err="1" smtClean="0">
                <a:solidFill>
                  <a:schemeClr val="tx2"/>
                </a:solidFill>
              </a:rPr>
              <a:t>i</a:t>
            </a:r>
            <a:r>
              <a:rPr lang="en-US" sz="1600" dirty="0" smtClean="0">
                <a:solidFill>
                  <a:schemeClr val="tx2"/>
                </a:solidFill>
              </a:rPr>
              <a:t> ~ 50-500 to secure electron transparency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and positive ion flow back  suppression.</a:t>
            </a:r>
          </a:p>
        </p:txBody>
      </p:sp>
      <p:sp>
        <p:nvSpPr>
          <p:cNvPr id="45068" name="Line 47"/>
          <p:cNvSpPr>
            <a:spLocks noChangeShapeType="1"/>
          </p:cNvSpPr>
          <p:nvPr/>
        </p:nvSpPr>
        <p:spPr bwMode="auto">
          <a:xfrm>
            <a:off x="1214414" y="2714620"/>
            <a:ext cx="0" cy="42862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 wrap="square" lIns="91374" tIns="45690" rIns="91374" bIns="45690">
            <a:spAutoFit/>
          </a:bodyPr>
          <a:lstStyle/>
          <a:p>
            <a:endParaRPr lang="en-GB"/>
          </a:p>
        </p:txBody>
      </p:sp>
      <p:sp>
        <p:nvSpPr>
          <p:cNvPr id="45069" name="Text Box 48"/>
          <p:cNvSpPr txBox="1">
            <a:spLocks noChangeArrowheads="1"/>
          </p:cNvSpPr>
          <p:nvPr/>
        </p:nvSpPr>
        <p:spPr bwMode="auto">
          <a:xfrm>
            <a:off x="1285852" y="2786058"/>
            <a:ext cx="668640" cy="2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100 </a:t>
            </a:r>
            <a:r>
              <a:rPr lang="fr-FR" sz="1200" b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fr-FR" sz="1200" b="1" dirty="0">
                <a:solidFill>
                  <a:srgbClr val="FF0000"/>
                </a:solidFill>
              </a:rPr>
              <a:t>m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45070" name="Text Box 51"/>
          <p:cNvSpPr txBox="1">
            <a:spLocks noChangeArrowheads="1"/>
          </p:cNvSpPr>
          <p:nvPr/>
        </p:nvSpPr>
        <p:spPr bwMode="auto">
          <a:xfrm>
            <a:off x="1066805" y="4267201"/>
            <a:ext cx="334661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</a:t>
            </a:r>
            <a:r>
              <a:rPr lang="fr-FR" b="1" baseline="-25000">
                <a:solidFill>
                  <a:srgbClr val="FF0000"/>
                </a:solidFill>
              </a:rPr>
              <a:t>i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45071" name="Text Box 52"/>
          <p:cNvSpPr txBox="1">
            <a:spLocks noChangeArrowheads="1"/>
          </p:cNvSpPr>
          <p:nvPr/>
        </p:nvSpPr>
        <p:spPr bwMode="auto">
          <a:xfrm>
            <a:off x="1127126" y="5145088"/>
            <a:ext cx="369424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</a:t>
            </a:r>
            <a:r>
              <a:rPr lang="fr-FR" b="1" baseline="-25000">
                <a:solidFill>
                  <a:srgbClr val="FF0000"/>
                </a:solidFill>
              </a:rPr>
              <a:t>a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45072" name="Rectangle 12"/>
          <p:cNvSpPr>
            <a:spLocks noChangeArrowheads="1"/>
          </p:cNvSpPr>
          <p:nvPr/>
        </p:nvSpPr>
        <p:spPr bwMode="auto">
          <a:xfrm>
            <a:off x="428625" y="6357944"/>
            <a:ext cx="2895600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r>
              <a:rPr lang="en-US" sz="1000" dirty="0" err="1"/>
              <a:t>Y.Giomataris</a:t>
            </a:r>
            <a:r>
              <a:rPr lang="en-US" sz="1000" dirty="0"/>
              <a:t> et al, NIM A 376 (1996) 29</a:t>
            </a:r>
          </a:p>
        </p:txBody>
      </p:sp>
      <p:pic>
        <p:nvPicPr>
          <p:cNvPr id="45073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628753"/>
            <a:ext cx="3086299" cy="231472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45074" name="Text Box 29"/>
          <p:cNvSpPr txBox="1">
            <a:spLocks noChangeArrowheads="1"/>
          </p:cNvSpPr>
          <p:nvPr/>
        </p:nvSpPr>
        <p:spPr bwMode="auto">
          <a:xfrm>
            <a:off x="6214137" y="5000625"/>
            <a:ext cx="1786204" cy="200834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8076" hangingPunct="0">
              <a:lnSpc>
                <a:spcPct val="87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0" algn="l"/>
                <a:tab pos="406107" algn="l"/>
                <a:tab pos="813802" algn="l"/>
                <a:tab pos="1219908" algn="l"/>
                <a:tab pos="1627605" algn="l"/>
                <a:tab pos="2035296" algn="l"/>
                <a:tab pos="2441405" algn="l"/>
                <a:tab pos="2849098" algn="l"/>
                <a:tab pos="3256792" algn="l"/>
                <a:tab pos="3662898" algn="l"/>
                <a:tab pos="4070592" algn="l"/>
                <a:tab pos="4478288" algn="l"/>
                <a:tab pos="4885979" algn="l"/>
                <a:tab pos="5292089" algn="l"/>
                <a:tab pos="5699782" algn="l"/>
                <a:tab pos="6107477" algn="l"/>
                <a:tab pos="6513583" algn="l"/>
                <a:tab pos="6921279" algn="l"/>
                <a:tab pos="7328970" algn="l"/>
                <a:tab pos="7736666" algn="l"/>
                <a:tab pos="8142773" algn="l"/>
              </a:tabLst>
            </a:pPr>
            <a:r>
              <a:rPr lang="en-GB" sz="1500" b="1" dirty="0">
                <a:solidFill>
                  <a:srgbClr val="FF0000"/>
                </a:solidFill>
                <a:latin typeface="Luxi Sans" charset="0"/>
              </a:rPr>
              <a:t> Ioannis Giomataris</a:t>
            </a:r>
          </a:p>
        </p:txBody>
      </p:sp>
      <p:pic>
        <p:nvPicPr>
          <p:cNvPr id="45075" name="Picture 23" descr="micromegas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26" y="1428750"/>
            <a:ext cx="290671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285852" y="6357964"/>
            <a:ext cx="2514600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r>
              <a:rPr lang="en-US" sz="1000" dirty="0" err="1"/>
              <a:t>D.Thers</a:t>
            </a:r>
            <a:r>
              <a:rPr lang="en-US" sz="1000" dirty="0"/>
              <a:t> et al NIM A 469 (2001) 133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3810000"/>
            <a:ext cx="3124200" cy="2590800"/>
            <a:chOff x="3648" y="432"/>
            <a:chExt cx="1776" cy="1776"/>
          </a:xfrm>
        </p:grpSpPr>
        <p:pic>
          <p:nvPicPr>
            <p:cNvPr id="21560" name="Picture 7" descr="pulseheightspectr_M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48" y="432"/>
              <a:ext cx="1751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61" name="Text Box 8"/>
            <p:cNvSpPr txBox="1">
              <a:spLocks noChangeArrowheads="1"/>
            </p:cNvSpPr>
            <p:nvPr/>
          </p:nvSpPr>
          <p:spPr bwMode="auto">
            <a:xfrm>
              <a:off x="3648" y="432"/>
              <a:ext cx="1776" cy="2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fr-FR" dirty="0">
                  <a:solidFill>
                    <a:schemeClr val="tx2"/>
                  </a:solidFill>
                </a:rPr>
                <a:t>energy resolution ~ 10%</a:t>
              </a:r>
            </a:p>
          </p:txBody>
        </p:sp>
        <p:sp>
          <p:nvSpPr>
            <p:cNvPr id="21562" name="Text Box 9"/>
            <p:cNvSpPr txBox="1">
              <a:spLocks noChangeArrowheads="1"/>
            </p:cNvSpPr>
            <p:nvPr/>
          </p:nvSpPr>
          <p:spPr bwMode="auto">
            <a:xfrm>
              <a:off x="3810" y="1248"/>
              <a:ext cx="895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fr-FR" baseline="30000" dirty="0">
                  <a:solidFill>
                    <a:schemeClr val="tx1"/>
                  </a:solidFill>
                </a:rPr>
                <a:t>55</a:t>
              </a:r>
              <a:r>
                <a:rPr lang="en-US" altLang="fr-FR" dirty="0">
                  <a:solidFill>
                    <a:schemeClr val="tx1"/>
                  </a:solidFill>
                </a:rPr>
                <a:t> Fe</a:t>
              </a:r>
              <a:endParaRPr lang="fr-FR" altLang="fr-FR" dirty="0">
                <a:solidFill>
                  <a:schemeClr val="tx1"/>
                </a:solidFill>
              </a:endParaRPr>
            </a:p>
            <a:p>
              <a:pPr eaLnBrk="0" hangingPunct="0"/>
              <a:r>
                <a:rPr lang="en-US" altLang="fr-FR" dirty="0">
                  <a:solidFill>
                    <a:schemeClr val="tx1"/>
                  </a:solidFill>
                </a:rPr>
                <a:t>Ar + 10% C</a:t>
              </a:r>
              <a:r>
                <a:rPr lang="en-US" altLang="fr-FR" baseline="-25000" dirty="0">
                  <a:solidFill>
                    <a:schemeClr val="tx1"/>
                  </a:solidFill>
                </a:rPr>
                <a:t>4</a:t>
              </a:r>
              <a:r>
                <a:rPr lang="en-US" altLang="fr-FR" dirty="0">
                  <a:solidFill>
                    <a:schemeClr val="tx1"/>
                  </a:solidFill>
                </a:rPr>
                <a:t>H</a:t>
              </a:r>
              <a:r>
                <a:rPr lang="en-US" altLang="fr-FR" baseline="-250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20082" y="570758"/>
            <a:ext cx="4444008" cy="3286393"/>
            <a:chOff x="29" y="430"/>
            <a:chExt cx="2603" cy="1688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89" y="480"/>
              <a:ext cx="2443" cy="1638"/>
              <a:chOff x="480" y="1289"/>
              <a:chExt cx="2443" cy="1638"/>
            </a:xfrm>
          </p:grpSpPr>
          <p:pic>
            <p:nvPicPr>
              <p:cNvPr id="21550" name="Picture 1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77" y="2049"/>
                <a:ext cx="6" cy="19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</p:pic>
          <p:pic>
            <p:nvPicPr>
              <p:cNvPr id="21551" name="Picture 1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80" y="1289"/>
                <a:ext cx="2400" cy="134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</p:pic>
          <p:sp>
            <p:nvSpPr>
              <p:cNvPr id="21552" name="Text Box 14"/>
              <p:cNvSpPr txBox="1">
                <a:spLocks noChangeArrowheads="1"/>
              </p:cNvSpPr>
              <p:nvPr/>
            </p:nvSpPr>
            <p:spPr bwMode="auto">
              <a:xfrm>
                <a:off x="1942" y="2737"/>
                <a:ext cx="981" cy="19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High voltage [V]</a:t>
                </a:r>
              </a:p>
            </p:txBody>
          </p:sp>
          <p:sp>
            <p:nvSpPr>
              <p:cNvPr id="21553" name="Text Box 15"/>
              <p:cNvSpPr txBox="1">
                <a:spLocks noChangeArrowheads="1"/>
              </p:cNvSpPr>
              <p:nvPr/>
            </p:nvSpPr>
            <p:spPr bwMode="auto">
              <a:xfrm>
                <a:off x="755" y="2592"/>
                <a:ext cx="294" cy="19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 Narrow" pitchFamily="34" charset="0"/>
                  </a:rPr>
                  <a:t>350</a:t>
                </a:r>
              </a:p>
            </p:txBody>
          </p:sp>
          <p:sp>
            <p:nvSpPr>
              <p:cNvPr id="21554" name="Text Box 16"/>
              <p:cNvSpPr txBox="1">
                <a:spLocks noChangeArrowheads="1"/>
              </p:cNvSpPr>
              <p:nvPr/>
            </p:nvSpPr>
            <p:spPr bwMode="auto">
              <a:xfrm>
                <a:off x="1301" y="2592"/>
                <a:ext cx="294" cy="19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Arial Narrow" pitchFamily="34" charset="0"/>
                  </a:rPr>
                  <a:t>450</a:t>
                </a:r>
              </a:p>
            </p:txBody>
          </p:sp>
          <p:sp>
            <p:nvSpPr>
              <p:cNvPr id="21555" name="Text Box 17"/>
              <p:cNvSpPr txBox="1">
                <a:spLocks noChangeArrowheads="1"/>
              </p:cNvSpPr>
              <p:nvPr/>
            </p:nvSpPr>
            <p:spPr bwMode="auto">
              <a:xfrm>
                <a:off x="1014" y="2592"/>
                <a:ext cx="294" cy="19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 Narrow" pitchFamily="34" charset="0"/>
                  </a:rPr>
                  <a:t>400</a:t>
                </a:r>
              </a:p>
            </p:txBody>
          </p:sp>
          <p:sp>
            <p:nvSpPr>
              <p:cNvPr id="21556" name="Text Box 18"/>
              <p:cNvSpPr txBox="1">
                <a:spLocks noChangeArrowheads="1"/>
              </p:cNvSpPr>
              <p:nvPr/>
            </p:nvSpPr>
            <p:spPr bwMode="auto">
              <a:xfrm>
                <a:off x="1541" y="2592"/>
                <a:ext cx="294" cy="19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Arial Narrow" pitchFamily="34" charset="0"/>
                  </a:rPr>
                  <a:t>500</a:t>
                </a:r>
              </a:p>
            </p:txBody>
          </p:sp>
          <p:sp>
            <p:nvSpPr>
              <p:cNvPr id="21557" name="Text Box 19"/>
              <p:cNvSpPr txBox="1">
                <a:spLocks noChangeArrowheads="1"/>
              </p:cNvSpPr>
              <p:nvPr/>
            </p:nvSpPr>
            <p:spPr bwMode="auto">
              <a:xfrm>
                <a:off x="1811" y="2592"/>
                <a:ext cx="294" cy="19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 Narrow" pitchFamily="34" charset="0"/>
                  </a:rPr>
                  <a:t>550</a:t>
                </a:r>
              </a:p>
            </p:txBody>
          </p:sp>
          <p:sp>
            <p:nvSpPr>
              <p:cNvPr id="21558" name="Text Box 20"/>
              <p:cNvSpPr txBox="1">
                <a:spLocks noChangeArrowheads="1"/>
              </p:cNvSpPr>
              <p:nvPr/>
            </p:nvSpPr>
            <p:spPr bwMode="auto">
              <a:xfrm>
                <a:off x="2070" y="2592"/>
                <a:ext cx="294" cy="19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Arial Narrow" pitchFamily="34" charset="0"/>
                  </a:rPr>
                  <a:t>600</a:t>
                </a:r>
              </a:p>
            </p:txBody>
          </p:sp>
          <p:sp>
            <p:nvSpPr>
              <p:cNvPr id="21559" name="Text Box 21"/>
              <p:cNvSpPr txBox="1">
                <a:spLocks noChangeArrowheads="1"/>
              </p:cNvSpPr>
              <p:nvPr/>
            </p:nvSpPr>
            <p:spPr bwMode="auto">
              <a:xfrm>
                <a:off x="2339" y="2592"/>
                <a:ext cx="294" cy="19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Arial Narrow" pitchFamily="34" charset="0"/>
                  </a:rPr>
                  <a:t>650</a:t>
                </a:r>
              </a:p>
            </p:txBody>
          </p:sp>
        </p:grpSp>
        <p:sp>
          <p:nvSpPr>
            <p:cNvPr id="21543" name="Text Box 22"/>
            <p:cNvSpPr txBox="1">
              <a:spLocks noChangeArrowheads="1"/>
            </p:cNvSpPr>
            <p:nvPr/>
          </p:nvSpPr>
          <p:spPr bwMode="auto">
            <a:xfrm>
              <a:off x="40" y="1399"/>
              <a:ext cx="273" cy="19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Narrow" pitchFamily="34" charset="0"/>
                </a:rPr>
                <a:t>10</a:t>
              </a:r>
              <a:r>
                <a:rPr lang="en-US" baseline="30000" dirty="0">
                  <a:solidFill>
                    <a:schemeClr val="tx1"/>
                  </a:solidFill>
                  <a:latin typeface="Arial Narrow" pitchFamily="34" charset="0"/>
                </a:rPr>
                <a:t>3</a:t>
              </a:r>
            </a:p>
          </p:txBody>
        </p:sp>
        <p:sp>
          <p:nvSpPr>
            <p:cNvPr id="21544" name="Text Box 23"/>
            <p:cNvSpPr txBox="1">
              <a:spLocks noChangeArrowheads="1"/>
            </p:cNvSpPr>
            <p:nvPr/>
          </p:nvSpPr>
          <p:spPr bwMode="auto">
            <a:xfrm>
              <a:off x="31" y="1639"/>
              <a:ext cx="273" cy="19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Arial Narrow" pitchFamily="34" charset="0"/>
                </a:rPr>
                <a:t>10</a:t>
              </a:r>
              <a:r>
                <a:rPr lang="en-US" baseline="30000">
                  <a:solidFill>
                    <a:schemeClr val="tx1"/>
                  </a:solidFill>
                  <a:latin typeface="Arial Narrow" pitchFamily="34" charset="0"/>
                </a:rPr>
                <a:t>2</a:t>
              </a:r>
            </a:p>
          </p:txBody>
        </p:sp>
        <p:sp>
          <p:nvSpPr>
            <p:cNvPr id="21545" name="Text Box 24"/>
            <p:cNvSpPr txBox="1">
              <a:spLocks noChangeArrowheads="1"/>
            </p:cNvSpPr>
            <p:nvPr/>
          </p:nvSpPr>
          <p:spPr bwMode="auto">
            <a:xfrm>
              <a:off x="31" y="1111"/>
              <a:ext cx="273" cy="19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Narrow" pitchFamily="34" charset="0"/>
                </a:rPr>
                <a:t>10</a:t>
              </a:r>
              <a:r>
                <a:rPr lang="en-US" baseline="30000" dirty="0">
                  <a:solidFill>
                    <a:schemeClr val="tx1"/>
                  </a:solidFill>
                  <a:latin typeface="Arial Narrow" pitchFamily="34" charset="0"/>
                </a:rPr>
                <a:t>4</a:t>
              </a:r>
            </a:p>
          </p:txBody>
        </p:sp>
        <p:sp>
          <p:nvSpPr>
            <p:cNvPr id="21546" name="Text Box 25"/>
            <p:cNvSpPr txBox="1">
              <a:spLocks noChangeArrowheads="1"/>
            </p:cNvSpPr>
            <p:nvPr/>
          </p:nvSpPr>
          <p:spPr bwMode="auto">
            <a:xfrm>
              <a:off x="31" y="823"/>
              <a:ext cx="273" cy="19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Arial Narrow" pitchFamily="34" charset="0"/>
                </a:rPr>
                <a:t>10</a:t>
              </a:r>
              <a:r>
                <a:rPr lang="en-US" baseline="30000">
                  <a:solidFill>
                    <a:schemeClr val="tx1"/>
                  </a:solidFill>
                  <a:latin typeface="Arial Narrow" pitchFamily="34" charset="0"/>
                </a:rPr>
                <a:t>5</a:t>
              </a:r>
            </a:p>
          </p:txBody>
        </p:sp>
        <p:sp>
          <p:nvSpPr>
            <p:cNvPr id="21547" name="Text Box 26"/>
            <p:cNvSpPr txBox="1">
              <a:spLocks noChangeArrowheads="1"/>
            </p:cNvSpPr>
            <p:nvPr/>
          </p:nvSpPr>
          <p:spPr bwMode="auto">
            <a:xfrm>
              <a:off x="31" y="823"/>
              <a:ext cx="273" cy="19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Arial Narrow" pitchFamily="34" charset="0"/>
                </a:rPr>
                <a:t>10</a:t>
              </a:r>
              <a:r>
                <a:rPr lang="en-US" baseline="30000">
                  <a:solidFill>
                    <a:schemeClr val="tx1"/>
                  </a:solidFill>
                  <a:latin typeface="Arial Narrow" pitchFamily="34" charset="0"/>
                </a:rPr>
                <a:t>5</a:t>
              </a:r>
            </a:p>
          </p:txBody>
        </p:sp>
        <p:sp>
          <p:nvSpPr>
            <p:cNvPr id="21548" name="Text Box 27"/>
            <p:cNvSpPr txBox="1">
              <a:spLocks noChangeArrowheads="1"/>
            </p:cNvSpPr>
            <p:nvPr/>
          </p:nvSpPr>
          <p:spPr bwMode="auto">
            <a:xfrm rot="16200000">
              <a:off x="-3" y="614"/>
              <a:ext cx="279" cy="216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Narrow" pitchFamily="34" charset="0"/>
                </a:rPr>
                <a:t>gain</a:t>
              </a:r>
              <a:endParaRPr lang="en-US" baseline="30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549" name="Text Box 28"/>
            <p:cNvSpPr txBox="1">
              <a:spLocks noChangeArrowheads="1"/>
            </p:cNvSpPr>
            <p:nvPr/>
          </p:nvSpPr>
          <p:spPr bwMode="auto">
            <a:xfrm>
              <a:off x="461" y="430"/>
              <a:ext cx="337" cy="19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gain</a:t>
              </a:r>
            </a:p>
          </p:txBody>
        </p:sp>
      </p:grpSp>
      <p:sp>
        <p:nvSpPr>
          <p:cNvPr id="21510" name="Rectangle 29"/>
          <p:cNvSpPr>
            <a:spLocks noChangeArrowheads="1"/>
          </p:cNvSpPr>
          <p:nvPr/>
        </p:nvSpPr>
        <p:spPr bwMode="auto">
          <a:xfrm>
            <a:off x="3809725" y="5486402"/>
            <a:ext cx="184711" cy="2791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endParaRPr lang="en-US" sz="1200" b="1" dirty="0">
              <a:latin typeface="Arial Narrow" pitchFamily="34" charset="0"/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4876801" y="4038599"/>
            <a:ext cx="4257844" cy="2315624"/>
            <a:chOff x="2784" y="2304"/>
            <a:chExt cx="3048" cy="1824"/>
          </a:xfrm>
        </p:grpSpPr>
        <p:sp>
          <p:nvSpPr>
            <p:cNvPr id="21534" name="Rectangle 32"/>
            <p:cNvSpPr>
              <a:spLocks noChangeArrowheads="1"/>
            </p:cNvSpPr>
            <p:nvPr/>
          </p:nvSpPr>
          <p:spPr bwMode="auto">
            <a:xfrm>
              <a:off x="2832" y="2304"/>
              <a:ext cx="2496" cy="182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21535" name="Text Box 33"/>
            <p:cNvSpPr txBox="1">
              <a:spLocks noChangeArrowheads="1"/>
            </p:cNvSpPr>
            <p:nvPr/>
          </p:nvSpPr>
          <p:spPr bwMode="auto">
            <a:xfrm>
              <a:off x="2832" y="2313"/>
              <a:ext cx="2496" cy="242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ageing:Ar-iC</a:t>
              </a:r>
              <a:r>
                <a:rPr lang="en-US" sz="1400" baseline="-25000" dirty="0">
                  <a:solidFill>
                    <a:schemeClr val="tx2"/>
                  </a:solidFill>
                </a:rPr>
                <a:t>4</a:t>
              </a:r>
              <a:r>
                <a:rPr lang="en-US" sz="1400" dirty="0">
                  <a:solidFill>
                    <a:schemeClr val="tx2"/>
                  </a:solidFill>
                </a:rPr>
                <a:t>H</a:t>
              </a:r>
              <a:r>
                <a:rPr lang="en-US" sz="1400" baseline="-25000" dirty="0">
                  <a:solidFill>
                    <a:schemeClr val="tx2"/>
                  </a:solidFill>
                </a:rPr>
                <a:t>10  </a:t>
              </a:r>
              <a:r>
                <a:rPr lang="en-US" sz="1400" dirty="0">
                  <a:solidFill>
                    <a:schemeClr val="tx2"/>
                  </a:solidFill>
                </a:rPr>
                <a:t>94-6%  up to 24.3mC/mm</a:t>
              </a:r>
              <a:r>
                <a:rPr lang="en-US" sz="1400" baseline="30000" dirty="0">
                  <a:solidFill>
                    <a:schemeClr val="tx2"/>
                  </a:solidFill>
                </a:rPr>
                <a:t>2</a:t>
              </a:r>
            </a:p>
          </p:txBody>
        </p:sp>
        <p:pic>
          <p:nvPicPr>
            <p:cNvPr id="21536" name="Picture 34" descr="aging_mm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24" y="2559"/>
              <a:ext cx="2256" cy="1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7" name="Text Box 35"/>
            <p:cNvSpPr txBox="1">
              <a:spLocks noChangeArrowheads="1"/>
            </p:cNvSpPr>
            <p:nvPr/>
          </p:nvSpPr>
          <p:spPr bwMode="auto">
            <a:xfrm>
              <a:off x="3282" y="3241"/>
              <a:ext cx="972" cy="267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+mj-lt"/>
                </a:rPr>
                <a:t> 10 years LHC</a:t>
              </a:r>
              <a:endParaRPr lang="en-US" sz="1600" baseline="30000" dirty="0">
                <a:latin typeface="+mj-lt"/>
              </a:endParaRPr>
            </a:p>
          </p:txBody>
        </p:sp>
        <p:sp>
          <p:nvSpPr>
            <p:cNvPr id="21538" name="Line 36"/>
            <p:cNvSpPr>
              <a:spLocks noChangeShapeType="1"/>
            </p:cNvSpPr>
            <p:nvPr/>
          </p:nvSpPr>
          <p:spPr bwMode="auto">
            <a:xfrm flipH="1" flipV="1">
              <a:off x="3888" y="2912"/>
              <a:ext cx="48" cy="327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39" name="Line 37"/>
            <p:cNvSpPr>
              <a:spLocks noChangeShapeType="1"/>
            </p:cNvSpPr>
            <p:nvPr/>
          </p:nvSpPr>
          <p:spPr bwMode="auto">
            <a:xfrm flipH="1" flipV="1">
              <a:off x="3888" y="2912"/>
              <a:ext cx="48" cy="3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40" name="Text Box 38"/>
            <p:cNvSpPr txBox="1">
              <a:spLocks noChangeArrowheads="1"/>
            </p:cNvSpPr>
            <p:nvPr/>
          </p:nvSpPr>
          <p:spPr bwMode="auto">
            <a:xfrm>
              <a:off x="2784" y="2699"/>
              <a:ext cx="336" cy="138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 dirty="0"/>
                <a:t>1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0.8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0.6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0.4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0.2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541" name="Text Box 39"/>
            <p:cNvSpPr txBox="1">
              <a:spLocks noChangeArrowheads="1"/>
            </p:cNvSpPr>
            <p:nvPr/>
          </p:nvSpPr>
          <p:spPr bwMode="auto">
            <a:xfrm>
              <a:off x="4464" y="3139"/>
              <a:ext cx="1368" cy="2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654" indent="-342654"/>
              <a:r>
                <a:rPr lang="en-US" sz="1400" dirty="0"/>
                <a:t>1.8*10</a:t>
              </a:r>
              <a:r>
                <a:rPr lang="en-US" sz="1400" baseline="30000" dirty="0"/>
                <a:t>12</a:t>
              </a:r>
              <a:r>
                <a:rPr lang="en-US" sz="1400" dirty="0"/>
                <a:t> particles/mm</a:t>
              </a:r>
              <a:r>
                <a:rPr lang="en-US" sz="1400" baseline="30000" dirty="0"/>
                <a:t>2</a:t>
              </a: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4825911" y="517592"/>
            <a:ext cx="4028430" cy="3182599"/>
            <a:chOff x="2891" y="-9"/>
            <a:chExt cx="2693" cy="2214"/>
          </a:xfrm>
        </p:grpSpPr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2891" y="-9"/>
              <a:ext cx="2693" cy="2136"/>
              <a:chOff x="2939" y="264"/>
              <a:chExt cx="2693" cy="2136"/>
            </a:xfrm>
          </p:grpSpPr>
          <p:sp>
            <p:nvSpPr>
              <p:cNvPr id="21517" name="Rectangle 42"/>
              <p:cNvSpPr>
                <a:spLocks noChangeArrowheads="1"/>
              </p:cNvSpPr>
              <p:nvPr/>
            </p:nvSpPr>
            <p:spPr bwMode="auto">
              <a:xfrm>
                <a:off x="3072" y="336"/>
                <a:ext cx="2400" cy="206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8" name="Group 43"/>
              <p:cNvGrpSpPr>
                <a:grpSpLocks/>
              </p:cNvGrpSpPr>
              <p:nvPr/>
            </p:nvGrpSpPr>
            <p:grpSpPr bwMode="auto">
              <a:xfrm>
                <a:off x="3195" y="384"/>
                <a:ext cx="2233" cy="1996"/>
                <a:chOff x="3195" y="384"/>
                <a:chExt cx="2233" cy="1996"/>
              </a:xfrm>
            </p:grpSpPr>
            <p:grpSp>
              <p:nvGrpSpPr>
                <p:cNvPr id="9" name="Group 44"/>
                <p:cNvGrpSpPr>
                  <a:grpSpLocks/>
                </p:cNvGrpSpPr>
                <p:nvPr/>
              </p:nvGrpSpPr>
              <p:grpSpPr bwMode="auto">
                <a:xfrm>
                  <a:off x="3195" y="432"/>
                  <a:ext cx="2061" cy="1948"/>
                  <a:chOff x="3195" y="432"/>
                  <a:chExt cx="2061" cy="1948"/>
                </a:xfrm>
              </p:grpSpPr>
              <p:graphicFrame>
                <p:nvGraphicFramePr>
                  <p:cNvPr id="21506" name="Object 2"/>
                  <p:cNvGraphicFramePr>
                    <a:graphicFrameLocks noChangeAspect="1"/>
                  </p:cNvGraphicFramePr>
                  <p:nvPr/>
                </p:nvGraphicFramePr>
                <p:xfrm>
                  <a:off x="3216" y="432"/>
                  <a:ext cx="2040" cy="194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4714" name="CorelPhotoPaint.Image.10" r:id="rId8" imgW="5066667" imgH="4838095" progId="CorelPhotoPaint.Image.10">
                          <p:embed/>
                        </p:oleObj>
                      </mc:Choice>
                      <mc:Fallback>
                        <p:oleObj name="CorelPhotoPaint.Image.10" r:id="rId8" imgW="5066667" imgH="4838095" progId="CorelPhotoPaint.Image.10">
                          <p:embed/>
                          <p:pic>
                            <p:nvPicPr>
                              <p:cNvPr id="0" name="Object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16" y="432"/>
                                <a:ext cx="2040" cy="194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1529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16" y="510"/>
                    <a:ext cx="194" cy="25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654" indent="-342654"/>
                    <a:r>
                      <a:rPr lang="en-US" b="1" dirty="0">
                        <a:solidFill>
                          <a:schemeClr val="tx1"/>
                        </a:solidFill>
                        <a:latin typeface="Arial Narrow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21530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5" y="768"/>
                    <a:ext cx="300" cy="25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654" indent="-342654"/>
                    <a:r>
                      <a:rPr lang="en-US" b="1" dirty="0">
                        <a:solidFill>
                          <a:schemeClr val="tx1"/>
                        </a:solidFill>
                        <a:latin typeface="Arial Narrow" pitchFamily="34" charset="0"/>
                      </a:rPr>
                      <a:t>0.9</a:t>
                    </a:r>
                  </a:p>
                </p:txBody>
              </p:sp>
              <p:sp>
                <p:nvSpPr>
                  <p:cNvPr id="21531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5" y="1132"/>
                    <a:ext cx="300" cy="25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654" indent="-342654"/>
                    <a:r>
                      <a:rPr lang="en-US" b="1" dirty="0">
                        <a:solidFill>
                          <a:schemeClr val="tx1"/>
                        </a:solidFill>
                        <a:latin typeface="Arial Narrow" pitchFamily="34" charset="0"/>
                      </a:rPr>
                      <a:t>0.8</a:t>
                    </a:r>
                  </a:p>
                </p:txBody>
              </p:sp>
              <p:sp>
                <p:nvSpPr>
                  <p:cNvPr id="21532" name="Text 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5" y="1440"/>
                    <a:ext cx="300" cy="25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654" indent="-342654"/>
                    <a:r>
                      <a:rPr lang="en-US" b="1" dirty="0">
                        <a:solidFill>
                          <a:schemeClr val="tx1"/>
                        </a:solidFill>
                        <a:latin typeface="Arial Narrow" pitchFamily="34" charset="0"/>
                      </a:rPr>
                      <a:t>0.7</a:t>
                    </a:r>
                  </a:p>
                </p:txBody>
              </p:sp>
              <p:sp>
                <p:nvSpPr>
                  <p:cNvPr id="21533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5" y="1756"/>
                    <a:ext cx="300" cy="25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654" indent="-342654"/>
                    <a:r>
                      <a:rPr lang="en-US" b="1" dirty="0">
                        <a:solidFill>
                          <a:schemeClr val="tx1"/>
                        </a:solidFill>
                        <a:latin typeface="Arial Narrow" pitchFamily="34" charset="0"/>
                      </a:rPr>
                      <a:t>0.6</a:t>
                    </a:r>
                  </a:p>
                </p:txBody>
              </p:sp>
            </p:grpSp>
            <p:sp>
              <p:nvSpPr>
                <p:cNvPr id="21523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5088" y="384"/>
                  <a:ext cx="340" cy="25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2654" indent="-342654"/>
                  <a:r>
                    <a:rPr lang="en-US" b="1" dirty="0">
                      <a:solidFill>
                        <a:schemeClr val="tx1"/>
                      </a:solidFill>
                      <a:latin typeface="Arial Narrow" pitchFamily="34" charset="0"/>
                    </a:rPr>
                    <a:t>10</a:t>
                  </a:r>
                  <a:r>
                    <a:rPr lang="en-US" b="1" baseline="30000" dirty="0">
                      <a:solidFill>
                        <a:schemeClr val="tx1"/>
                      </a:solidFill>
                      <a:latin typeface="Arial Narrow" pitchFamily="34" charset="0"/>
                    </a:rPr>
                    <a:t>-4</a:t>
                  </a:r>
                </a:p>
              </p:txBody>
            </p:sp>
            <p:sp>
              <p:nvSpPr>
                <p:cNvPr id="21524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5088" y="700"/>
                  <a:ext cx="340" cy="25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2654" indent="-342654"/>
                  <a:r>
                    <a:rPr lang="en-US" b="1" dirty="0">
                      <a:solidFill>
                        <a:schemeClr val="tx1"/>
                      </a:solidFill>
                      <a:latin typeface="Arial Narrow" pitchFamily="34" charset="0"/>
                    </a:rPr>
                    <a:t>10</a:t>
                  </a:r>
                  <a:r>
                    <a:rPr lang="en-US" b="1" baseline="30000" dirty="0">
                      <a:solidFill>
                        <a:schemeClr val="tx1"/>
                      </a:solidFill>
                      <a:latin typeface="Arial Narrow" pitchFamily="34" charset="0"/>
                    </a:rPr>
                    <a:t>-5</a:t>
                  </a:r>
                </a:p>
              </p:txBody>
            </p:sp>
            <p:sp>
              <p:nvSpPr>
                <p:cNvPr id="2152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5088" y="1036"/>
                  <a:ext cx="340" cy="25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2654" indent="-342654"/>
                  <a:r>
                    <a:rPr lang="en-US" b="1" dirty="0">
                      <a:solidFill>
                        <a:schemeClr val="tx1"/>
                      </a:solidFill>
                      <a:latin typeface="Arial Narrow" pitchFamily="34" charset="0"/>
                    </a:rPr>
                    <a:t>10</a:t>
                  </a:r>
                  <a:r>
                    <a:rPr lang="en-US" b="1" baseline="30000" dirty="0">
                      <a:solidFill>
                        <a:schemeClr val="tx1"/>
                      </a:solidFill>
                      <a:latin typeface="Arial Narrow" pitchFamily="34" charset="0"/>
                    </a:rPr>
                    <a:t>-6</a:t>
                  </a:r>
                </a:p>
              </p:txBody>
            </p:sp>
            <p:sp>
              <p:nvSpPr>
                <p:cNvPr id="21526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088" y="1372"/>
                  <a:ext cx="340" cy="25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2654" indent="-342654"/>
                  <a:r>
                    <a:rPr lang="en-US" b="1" dirty="0">
                      <a:solidFill>
                        <a:schemeClr val="tx1"/>
                      </a:solidFill>
                      <a:latin typeface="Arial Narrow" pitchFamily="34" charset="0"/>
                    </a:rPr>
                    <a:t>10</a:t>
                  </a:r>
                  <a:r>
                    <a:rPr lang="en-US" b="1" baseline="30000" dirty="0">
                      <a:solidFill>
                        <a:schemeClr val="tx1"/>
                      </a:solidFill>
                      <a:latin typeface="Arial Narrow" pitchFamily="34" charset="0"/>
                    </a:rPr>
                    <a:t>-7</a:t>
                  </a:r>
                </a:p>
              </p:txBody>
            </p:sp>
            <p:sp>
              <p:nvSpPr>
                <p:cNvPr id="21527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5088" y="1708"/>
                  <a:ext cx="340" cy="25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2654" indent="-342654"/>
                  <a:r>
                    <a:rPr lang="en-US" b="1" dirty="0">
                      <a:solidFill>
                        <a:schemeClr val="tx1"/>
                      </a:solidFill>
                      <a:latin typeface="Arial Narrow" pitchFamily="34" charset="0"/>
                    </a:rPr>
                    <a:t>10</a:t>
                  </a:r>
                  <a:r>
                    <a:rPr lang="en-US" b="1" baseline="30000" dirty="0">
                      <a:solidFill>
                        <a:schemeClr val="tx1"/>
                      </a:solidFill>
                      <a:latin typeface="Arial Narrow" pitchFamily="34" charset="0"/>
                    </a:rPr>
                    <a:t>-8</a:t>
                  </a:r>
                </a:p>
              </p:txBody>
            </p:sp>
            <p:sp>
              <p:nvSpPr>
                <p:cNvPr id="21528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5084" y="2084"/>
                  <a:ext cx="123" cy="19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2654" indent="-342654"/>
                  <a:endParaRPr lang="en-US" b="1" baseline="30000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</p:grpSp>
          <p:sp>
            <p:nvSpPr>
              <p:cNvPr id="21519" name="Text Box 57"/>
              <p:cNvSpPr txBox="1">
                <a:spLocks noChangeArrowheads="1"/>
              </p:cNvSpPr>
              <p:nvPr/>
            </p:nvSpPr>
            <p:spPr bwMode="auto">
              <a:xfrm rot="5400000">
                <a:off x="4821" y="828"/>
                <a:ext cx="1375" cy="24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654" indent="-342654"/>
                <a:r>
                  <a:rPr lang="en-US" dirty="0">
                    <a:solidFill>
                      <a:srgbClr val="FF9933"/>
                    </a:solidFill>
                    <a:latin typeface="Arial Narrow" pitchFamily="34" charset="0"/>
                  </a:rPr>
                  <a:t>discharge probability</a:t>
                </a:r>
                <a:r>
                  <a:rPr lang="en-US" b="1" dirty="0">
                    <a:solidFill>
                      <a:srgbClr val="FF9933"/>
                    </a:solidFill>
                    <a:latin typeface="Arial Narrow" pitchFamily="34" charset="0"/>
                  </a:rPr>
                  <a:t> </a:t>
                </a:r>
                <a:endParaRPr lang="en-US" b="1" baseline="30000" dirty="0">
                  <a:solidFill>
                    <a:srgbClr val="FF993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1520" name="Text Box 58"/>
              <p:cNvSpPr txBox="1">
                <a:spLocks noChangeArrowheads="1"/>
              </p:cNvSpPr>
              <p:nvPr/>
            </p:nvSpPr>
            <p:spPr bwMode="auto">
              <a:xfrm rot="16200000">
                <a:off x="2706" y="772"/>
                <a:ext cx="713" cy="24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654" indent="-342654"/>
                <a:r>
                  <a:rPr lang="en-US" dirty="0">
                    <a:solidFill>
                      <a:srgbClr val="FF0000"/>
                    </a:solidFill>
                    <a:latin typeface="Arial Narrow" pitchFamily="34" charset="0"/>
                  </a:rPr>
                  <a:t>efficiency</a:t>
                </a:r>
                <a:r>
                  <a:rPr lang="en-US" dirty="0">
                    <a:solidFill>
                      <a:schemeClr val="tx1"/>
                    </a:solidFill>
                    <a:latin typeface="Arial Narrow" pitchFamily="34" charset="0"/>
                  </a:rPr>
                  <a:t> </a:t>
                </a:r>
                <a:endParaRPr lang="en-US" baseline="3000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1521" name="Text Box 59"/>
              <p:cNvSpPr txBox="1">
                <a:spLocks noChangeArrowheads="1"/>
              </p:cNvSpPr>
              <p:nvPr/>
            </p:nvSpPr>
            <p:spPr bwMode="auto">
              <a:xfrm>
                <a:off x="3312" y="275"/>
                <a:ext cx="2244" cy="25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654" indent="-342654"/>
                <a:r>
                  <a:rPr lang="en-US" dirty="0">
                    <a:solidFill>
                      <a:schemeClr val="tx2"/>
                    </a:solidFill>
                  </a:rPr>
                  <a:t>efficiency &amp; discharge probability </a:t>
                </a:r>
                <a:endParaRPr lang="en-US" baseline="300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1516" name="Text Box 60"/>
            <p:cNvSpPr txBox="1">
              <a:spLocks noChangeArrowheads="1"/>
            </p:cNvSpPr>
            <p:nvPr/>
          </p:nvSpPr>
          <p:spPr bwMode="auto">
            <a:xfrm>
              <a:off x="4080" y="1948"/>
              <a:ext cx="1168" cy="2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654" indent="-342654"/>
              <a:r>
                <a:rPr lang="en-US" dirty="0">
                  <a:solidFill>
                    <a:schemeClr val="tx1"/>
                  </a:solidFill>
                </a:rPr>
                <a:t>High Voltage [V]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endParaRPr lang="en-US" b="1" baseline="30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514" name="Text Box 4"/>
          <p:cNvSpPr txBox="1">
            <a:spLocks noChangeArrowheads="1"/>
          </p:cNvSpPr>
          <p:nvPr/>
        </p:nvSpPr>
        <p:spPr bwMode="auto">
          <a:xfrm>
            <a:off x="1643043" y="142857"/>
            <a:ext cx="5955110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Micromegas – Micromesh Gaseous Structure</a:t>
            </a:r>
          </a:p>
        </p:txBody>
      </p:sp>
      <p:sp>
        <p:nvSpPr>
          <p:cNvPr id="5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1511" name="Text Box 30"/>
          <p:cNvSpPr txBox="1">
            <a:spLocks noChangeArrowheads="1"/>
          </p:cNvSpPr>
          <p:nvPr/>
        </p:nvSpPr>
        <p:spPr bwMode="auto">
          <a:xfrm>
            <a:off x="4929190" y="6215082"/>
            <a:ext cx="4038600" cy="29232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marL="456870" indent="-456870"/>
            <a:r>
              <a:rPr lang="en-US" sz="1300" dirty="0">
                <a:latin typeface="Arial Narrow" pitchFamily="34" charset="0"/>
              </a:rPr>
              <a:t> </a:t>
            </a:r>
            <a:r>
              <a:rPr lang="en-US" sz="1200" dirty="0"/>
              <a:t>1000          10000            20000              30000 </a:t>
            </a:r>
            <a:r>
              <a:rPr lang="en-US" sz="1200" dirty="0" smtClean="0"/>
              <a:t>          time[min</a:t>
            </a:r>
            <a:r>
              <a:rPr lang="en-US" sz="1200" dirty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495800" y="3657600"/>
            <a:ext cx="3581400" cy="2514600"/>
            <a:chOff x="3072" y="2016"/>
            <a:chExt cx="2688" cy="2016"/>
          </a:xfrm>
        </p:grpSpPr>
        <p:pic>
          <p:nvPicPr>
            <p:cNvPr id="22551" name="Picture 27" descr="micromegas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2" y="2016"/>
              <a:ext cx="2688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2" name="Line 28"/>
            <p:cNvSpPr>
              <a:spLocks noChangeShapeType="1"/>
            </p:cNvSpPr>
            <p:nvPr/>
          </p:nvSpPr>
          <p:spPr bwMode="auto">
            <a:xfrm>
              <a:off x="4128" y="2880"/>
              <a:ext cx="384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53" name="Text Box 29"/>
            <p:cNvSpPr txBox="1">
              <a:spLocks noChangeArrowheads="1"/>
            </p:cNvSpPr>
            <p:nvPr/>
          </p:nvSpPr>
          <p:spPr bwMode="auto">
            <a:xfrm rot="2454619">
              <a:off x="4125" y="2910"/>
              <a:ext cx="441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654" indent="-342654"/>
              <a:r>
                <a:rPr lang="en-US" sz="1000" dirty="0">
                  <a:solidFill>
                    <a:srgbClr val="CC0000"/>
                  </a:solidFill>
                </a:rPr>
                <a:t>300mm</a:t>
              </a:r>
            </a:p>
          </p:txBody>
        </p:sp>
      </p:grp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495800" y="5257800"/>
          <a:ext cx="9144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8" name="Clip" r:id="rId5" imgW="2438095" imgH="2438095" progId="">
                  <p:embed/>
                </p:oleObj>
              </mc:Choice>
              <mc:Fallback>
                <p:oleObj name="Clip" r:id="rId5" imgW="2438095" imgH="243809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257800"/>
                        <a:ext cx="914400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52400" y="685800"/>
            <a:ext cx="3352800" cy="3265488"/>
            <a:chOff x="144" y="432"/>
            <a:chExt cx="2112" cy="2057"/>
          </a:xfrm>
        </p:grpSpPr>
        <p:sp>
          <p:nvSpPr>
            <p:cNvPr id="22546" name="Text Box 7"/>
            <p:cNvSpPr txBox="1">
              <a:spLocks noChangeArrowheads="1"/>
            </p:cNvSpPr>
            <p:nvPr/>
          </p:nvSpPr>
          <p:spPr bwMode="auto">
            <a:xfrm>
              <a:off x="527" y="529"/>
              <a:ext cx="6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fr-FR" i="1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pic>
          <p:nvPicPr>
            <p:cNvPr id="22547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" y="432"/>
              <a:ext cx="2112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8" name="Text Box 9"/>
            <p:cNvSpPr txBox="1">
              <a:spLocks noChangeArrowheads="1"/>
            </p:cNvSpPr>
            <p:nvPr/>
          </p:nvSpPr>
          <p:spPr bwMode="auto">
            <a:xfrm>
              <a:off x="1037" y="1417"/>
              <a:ext cx="948" cy="291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200" b="1" dirty="0">
                  <a:solidFill>
                    <a:srgbClr val="FF0000"/>
                  </a:solidFill>
                  <a:latin typeface="Arial Narrow" pitchFamily="34" charset="0"/>
                </a:rPr>
                <a:t>420 V operating  point</a:t>
              </a:r>
            </a:p>
            <a:p>
              <a:r>
                <a:rPr lang="en-US" altLang="fr-FR" sz="1200" b="1" dirty="0">
                  <a:solidFill>
                    <a:srgbClr val="FF0000"/>
                  </a:solidFill>
                  <a:latin typeface="Arial Narrow" pitchFamily="34" charset="0"/>
                </a:rPr>
                <a:t>~3-4.10</a:t>
              </a:r>
              <a:r>
                <a:rPr lang="en-US" altLang="fr-FR" sz="1200" b="1" baseline="30000" dirty="0">
                  <a:solidFill>
                    <a:srgbClr val="FF0000"/>
                  </a:solidFill>
                  <a:latin typeface="Arial Narrow" pitchFamily="34" charset="0"/>
                </a:rPr>
                <a:t>3</a:t>
              </a:r>
              <a:r>
                <a:rPr lang="en-US" altLang="fr-FR" sz="1200" b="1" dirty="0">
                  <a:solidFill>
                    <a:srgbClr val="FF0000"/>
                  </a:solidFill>
                  <a:latin typeface="Arial Narrow" pitchFamily="34" charset="0"/>
                </a:rPr>
                <a:t> Gain</a:t>
              </a:r>
              <a:endParaRPr lang="en-GB" sz="1200" b="1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22549" name="Rectangle 10"/>
            <p:cNvSpPr>
              <a:spLocks noChangeArrowheads="1"/>
            </p:cNvSpPr>
            <p:nvPr/>
          </p:nvSpPr>
          <p:spPr bwMode="auto">
            <a:xfrm>
              <a:off x="1195" y="2256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 altLang="fr-FR">
                <a:latin typeface="Verdana" pitchFamily="34" charset="0"/>
              </a:endParaRPr>
            </a:p>
          </p:txBody>
        </p:sp>
        <p:sp>
          <p:nvSpPr>
            <p:cNvPr id="22550" name="Line 11"/>
            <p:cNvSpPr>
              <a:spLocks noChangeShapeType="1"/>
            </p:cNvSpPr>
            <p:nvPr/>
          </p:nvSpPr>
          <p:spPr bwMode="auto">
            <a:xfrm>
              <a:off x="1680" y="823"/>
              <a:ext cx="0" cy="1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52406" y="3581401"/>
            <a:ext cx="3641725" cy="3194051"/>
            <a:chOff x="814" y="669"/>
            <a:chExt cx="2294" cy="2012"/>
          </a:xfrm>
        </p:grpSpPr>
        <p:pic>
          <p:nvPicPr>
            <p:cNvPr id="22543" name="Picture 14" descr="timeres1V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4" y="669"/>
              <a:ext cx="2294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4" name="Text Box 15"/>
            <p:cNvSpPr txBox="1">
              <a:spLocks noChangeArrowheads="1"/>
            </p:cNvSpPr>
            <p:nvPr/>
          </p:nvSpPr>
          <p:spPr bwMode="auto">
            <a:xfrm>
              <a:off x="1094" y="987"/>
              <a:ext cx="67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>
                  <a:solidFill>
                    <a:srgbClr val="FF0000"/>
                  </a:solidFill>
                  <a:latin typeface="Symbol" pitchFamily="18" charset="2"/>
                </a:rPr>
                <a:t>s </a:t>
              </a:r>
              <a:r>
                <a:rPr lang="en-US" altLang="fr-FR">
                  <a:solidFill>
                    <a:srgbClr val="FF0000"/>
                  </a:solidFill>
                  <a:latin typeface="Verdana" pitchFamily="34" charset="0"/>
                </a:rPr>
                <a:t>= 9 </a:t>
              </a:r>
              <a:r>
                <a:rPr lang="en-US" altLang="fr-FR" i="1">
                  <a:solidFill>
                    <a:srgbClr val="FF0000"/>
                  </a:solidFill>
                  <a:latin typeface="Verdana" pitchFamily="34" charset="0"/>
                </a:rPr>
                <a:t>ns</a:t>
              </a:r>
            </a:p>
          </p:txBody>
        </p:sp>
        <p:sp>
          <p:nvSpPr>
            <p:cNvPr id="22545" name="Rectangle 16"/>
            <p:cNvSpPr>
              <a:spLocks noChangeArrowheads="1"/>
            </p:cNvSpPr>
            <p:nvPr/>
          </p:nvSpPr>
          <p:spPr bwMode="auto">
            <a:xfrm>
              <a:off x="1423" y="244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 altLang="fr-FR">
                <a:latin typeface="Verdana" pitchFamily="34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572000" y="762000"/>
            <a:ext cx="3602038" cy="3494088"/>
            <a:chOff x="515" y="672"/>
            <a:chExt cx="2269" cy="2201"/>
          </a:xfrm>
        </p:grpSpPr>
        <p:pic>
          <p:nvPicPr>
            <p:cNvPr id="22540" name="Picture 18" descr="residuals1V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5" y="672"/>
              <a:ext cx="2269" cy="1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1" name="Rectangle 19"/>
            <p:cNvSpPr>
              <a:spLocks noChangeArrowheads="1"/>
            </p:cNvSpPr>
            <p:nvPr/>
          </p:nvSpPr>
          <p:spPr bwMode="auto">
            <a:xfrm>
              <a:off x="1076" y="2640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 altLang="fr-FR">
                <a:latin typeface="Verdana" pitchFamily="34" charset="0"/>
              </a:endParaRPr>
            </a:p>
          </p:txBody>
        </p:sp>
        <p:sp>
          <p:nvSpPr>
            <p:cNvPr id="22542" name="Text Box 20"/>
            <p:cNvSpPr txBox="1">
              <a:spLocks noChangeArrowheads="1"/>
            </p:cNvSpPr>
            <p:nvPr/>
          </p:nvSpPr>
          <p:spPr bwMode="auto">
            <a:xfrm>
              <a:off x="912" y="1054"/>
              <a:ext cx="65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fr-FR" sz="1200" dirty="0">
                  <a:solidFill>
                    <a:srgbClr val="FF0000"/>
                  </a:solidFill>
                  <a:latin typeface="Symbol" pitchFamily="18" charset="2"/>
                </a:rPr>
                <a:t>s </a:t>
              </a:r>
              <a:r>
                <a:rPr lang="en-US" altLang="fr-FR" sz="1200" dirty="0">
                  <a:solidFill>
                    <a:srgbClr val="FF0000"/>
                  </a:solidFill>
                  <a:latin typeface="Verdana" pitchFamily="34" charset="0"/>
                </a:rPr>
                <a:t>=70 µm</a:t>
              </a:r>
              <a:endParaRPr lang="en-US" altLang="fr-FR" sz="1200" i="1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sp>
        <p:nvSpPr>
          <p:cNvPr id="22535" name="Text Box 22"/>
          <p:cNvSpPr txBox="1">
            <a:spLocks noChangeArrowheads="1"/>
          </p:cNvSpPr>
          <p:nvPr/>
        </p:nvSpPr>
        <p:spPr bwMode="auto">
          <a:xfrm>
            <a:off x="457200" y="3124200"/>
            <a:ext cx="3038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altLang="fr-FR" dirty="0">
                <a:solidFill>
                  <a:schemeClr val="tx2"/>
                </a:solidFill>
              </a:rPr>
              <a:t>Large efficiency plateau &gt; 40 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536" name="Text Box 23"/>
          <p:cNvSpPr txBox="1">
            <a:spLocks noChangeArrowheads="1"/>
          </p:cNvSpPr>
          <p:nvPr/>
        </p:nvSpPr>
        <p:spPr bwMode="auto">
          <a:xfrm>
            <a:off x="5181601" y="3200400"/>
            <a:ext cx="2638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altLang="fr-FR" dirty="0">
                <a:solidFill>
                  <a:schemeClr val="tx2"/>
                </a:solidFill>
              </a:rPr>
              <a:t>Spatial resolution &lt; 70 µm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537" name="Text Box 24"/>
          <p:cNvSpPr txBox="1">
            <a:spLocks noChangeArrowheads="1"/>
          </p:cNvSpPr>
          <p:nvPr/>
        </p:nvSpPr>
        <p:spPr bwMode="auto">
          <a:xfrm>
            <a:off x="838200" y="6096000"/>
            <a:ext cx="2204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altLang="fr-FR" dirty="0">
                <a:solidFill>
                  <a:schemeClr val="tx2"/>
                </a:solidFill>
              </a:rPr>
              <a:t>Time resolution : 9 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538" name="Rectangle 30"/>
          <p:cNvSpPr>
            <a:spLocks noChangeArrowheads="1"/>
          </p:cNvSpPr>
          <p:nvPr/>
        </p:nvSpPr>
        <p:spPr bwMode="auto">
          <a:xfrm>
            <a:off x="5715000" y="6400806"/>
            <a:ext cx="2514600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r>
              <a:rPr lang="en-US" sz="1000" dirty="0" err="1"/>
              <a:t>D.Thers</a:t>
            </a:r>
            <a:r>
              <a:rPr lang="en-US" sz="1000" dirty="0"/>
              <a:t> et al NIM A 469 (2001) 133</a:t>
            </a:r>
          </a:p>
        </p:txBody>
      </p:sp>
      <p:sp>
        <p:nvSpPr>
          <p:cNvPr id="22539" name="Text Box 4"/>
          <p:cNvSpPr txBox="1">
            <a:spLocks noChangeArrowheads="1"/>
          </p:cNvSpPr>
          <p:nvPr/>
        </p:nvSpPr>
        <p:spPr bwMode="auto">
          <a:xfrm>
            <a:off x="1714481" y="142857"/>
            <a:ext cx="5955110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Micromegas – Micromesh Gaseous Structure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643314"/>
            <a:ext cx="273880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357298"/>
            <a:ext cx="217014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5572132" y="711028"/>
            <a:ext cx="2197841" cy="64627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err="1"/>
              <a:t>Pixelized</a:t>
            </a:r>
            <a:r>
              <a:rPr lang="en-US" dirty="0"/>
              <a:t> </a:t>
            </a:r>
            <a:r>
              <a:rPr lang="en-US" dirty="0" err="1" smtClean="0"/>
              <a:t>Micromegas</a:t>
            </a:r>
            <a:endParaRPr lang="en-US" dirty="0" smtClean="0"/>
          </a:p>
          <a:p>
            <a:r>
              <a:rPr lang="en-US" dirty="0" smtClean="0"/>
              <a:t>D. </a:t>
            </a:r>
            <a:r>
              <a:rPr lang="en-US" dirty="0" err="1" smtClean="0"/>
              <a:t>Neyret</a:t>
            </a:r>
            <a:endParaRPr lang="en-US" dirty="0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14753"/>
            <a:ext cx="293900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43043" y="142857"/>
            <a:ext cx="5955110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Micromegas – Micromesh Gaseous Structure</a:t>
            </a:r>
          </a:p>
        </p:txBody>
      </p:sp>
      <p:pic>
        <p:nvPicPr>
          <p:cNvPr id="24583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51647"/>
            <a:ext cx="3998242" cy="27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142850" y="857238"/>
            <a:ext cx="2497986" cy="64627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/>
              <a:t>COMPASS Micromegas</a:t>
            </a:r>
          </a:p>
          <a:p>
            <a:r>
              <a:rPr lang="en-US" dirty="0" smtClean="0"/>
              <a:t>P. </a:t>
            </a:r>
            <a:r>
              <a:rPr lang="en-US" dirty="0" err="1" smtClean="0"/>
              <a:t>Rebourgeard</a:t>
            </a:r>
            <a:r>
              <a:rPr lang="en-US" dirty="0" smtClean="0"/>
              <a:t>, F. Kunne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/>
          <p:nvPr/>
        </p:nvGrpSpPr>
        <p:grpSpPr>
          <a:xfrm>
            <a:off x="467544" y="2276872"/>
            <a:ext cx="2664296" cy="2304256"/>
            <a:chOff x="1248047" y="1484784"/>
            <a:chExt cx="2069794" cy="2103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1259632" y="1484784"/>
              <a:ext cx="2058209" cy="2563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smtClean="0"/>
                <a:t>PCB</a:t>
              </a:r>
              <a:endParaRPr lang="fr-FR" sz="1400" dirty="0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1248047" y="1988840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lamination</a:t>
              </a:r>
              <a:endParaRPr lang="fr-FR" sz="1400" dirty="0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248047" y="1964158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248047" y="1921426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248047" y="2434202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Mesh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deposit</a:t>
              </a:r>
              <a:endParaRPr lang="fr-FR" sz="1400" dirty="0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1248047" y="2391471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248047" y="2348739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1259632" y="2348879"/>
              <a:ext cx="2016224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1248047" y="2845655"/>
              <a:ext cx="2058210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lamination</a:t>
              </a:r>
              <a:endParaRPr lang="fr-FR" sz="1400" dirty="0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251161" y="2861515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251161" y="2818784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1254275" y="2776053"/>
              <a:ext cx="2055095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1251161" y="2818784"/>
              <a:ext cx="205820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1251161" y="3374291"/>
              <a:ext cx="2055095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development</a:t>
              </a:r>
              <a:endParaRPr lang="fr-FR" sz="1400" dirty="0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1251161" y="3246097"/>
              <a:ext cx="245989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3075836" y="3246097"/>
              <a:ext cx="230420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1699545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1982899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2266253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2549607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2832961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1288526" y="3288828"/>
              <a:ext cx="201772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644583" y="260649"/>
            <a:ext cx="3863380" cy="461584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tx2"/>
                </a:solidFill>
              </a:rPr>
              <a:t>Bulk </a:t>
            </a:r>
            <a:r>
              <a:rPr lang="en-GB" sz="2400" b="1" dirty="0" err="1" smtClean="0">
                <a:solidFill>
                  <a:schemeClr val="tx2"/>
                </a:solidFill>
              </a:rPr>
              <a:t>Micromegas</a:t>
            </a:r>
            <a:r>
              <a:rPr lang="en-GB" sz="2400" b="1" dirty="0" smtClean="0">
                <a:solidFill>
                  <a:schemeClr val="tx2"/>
                </a:solidFill>
              </a:rPr>
              <a:t> technology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26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15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628800"/>
            <a:ext cx="2664296" cy="350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Espace réservé du contenu 2"/>
          <p:cNvSpPr txBox="1">
            <a:spLocks/>
          </p:cNvSpPr>
          <p:nvPr/>
        </p:nvSpPr>
        <p:spPr>
          <a:xfrm>
            <a:off x="6588224" y="3933056"/>
            <a:ext cx="2386608" cy="1296143"/>
          </a:xfrm>
          <a:prstGeom prst="rect">
            <a:avLst/>
          </a:prstGeom>
        </p:spPr>
        <p:txBody>
          <a:bodyPr/>
          <a:lstStyle/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Fine segmentation 1cm², thickness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8mm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ILC Hadronic calorimetry</a:t>
            </a:r>
          </a:p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 in the RD51 1 kHz beam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67944" y="551723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Bulk Micromegas ILC DHCAL first m</a:t>
            </a:r>
            <a:r>
              <a:rPr lang="en-GB" baseline="30000" dirty="0" smtClean="0">
                <a:solidFill>
                  <a:schemeClr val="tx2"/>
                </a:solidFill>
              </a:rPr>
              <a:t>2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LAPP Annecy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628800"/>
            <a:ext cx="224184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471552" y="982530"/>
            <a:ext cx="1425835" cy="64627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Y. Giomataris</a:t>
            </a:r>
          </a:p>
          <a:p>
            <a:r>
              <a:rPr lang="en-US" dirty="0" smtClean="0"/>
              <a:t>R. de Oliveira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5679257" y="982530"/>
            <a:ext cx="1529901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M. Chefdeville</a:t>
            </a:r>
          </a:p>
        </p:txBody>
      </p:sp>
      <p:pic>
        <p:nvPicPr>
          <p:cNvPr id="34" name="Picture 43" descr="vuilleumierb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571" y="5130648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8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8" descr="inner_readoutpl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23" y="1371601"/>
            <a:ext cx="2967404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0" descr="event in TPC-MOD0 april 5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4" y="2143122"/>
            <a:ext cx="2719995" cy="273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Rectangle 11"/>
          <p:cNvSpPr txBox="1">
            <a:spLocks noChangeArrowheads="1"/>
          </p:cNvSpPr>
          <p:nvPr/>
        </p:nvSpPr>
        <p:spPr bwMode="auto">
          <a:xfrm>
            <a:off x="6" y="857234"/>
            <a:ext cx="3237783" cy="404813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lIns="91374" tIns="45690" rIns="91374" bIns="45690" anchor="ctr"/>
          <a:lstStyle/>
          <a:p>
            <a:pPr algn="ctr"/>
            <a:r>
              <a:rPr lang="en-US" sz="2000" dirty="0">
                <a:cs typeface="Times New Roman" charset="0"/>
              </a:rPr>
              <a:t>T</a:t>
            </a:r>
            <a:r>
              <a:rPr lang="fr-FR" sz="2000" dirty="0">
                <a:cs typeface="Times New Roman" charset="0"/>
              </a:rPr>
              <a:t>2K TPC, </a:t>
            </a:r>
            <a:r>
              <a:rPr lang="fr-FR" sz="2000" dirty="0" smtClean="0">
                <a:cs typeface="Times New Roman" charset="0"/>
              </a:rPr>
              <a:t>A. </a:t>
            </a:r>
            <a:r>
              <a:rPr lang="fr-FR" sz="2000" dirty="0" err="1" smtClean="0">
                <a:cs typeface="Times New Roman" charset="0"/>
              </a:rPr>
              <a:t>Delbart</a:t>
            </a:r>
            <a:r>
              <a:rPr lang="fr-FR" sz="2000" dirty="0" smtClean="0">
                <a:cs typeface="Times New Roman" charset="0"/>
              </a:rPr>
              <a:t>, M. </a:t>
            </a:r>
            <a:r>
              <a:rPr lang="fr-FR" sz="2000" dirty="0" err="1" smtClean="0">
                <a:cs typeface="Times New Roman" charset="0"/>
              </a:rPr>
              <a:t>Zito</a:t>
            </a:r>
            <a:endParaRPr lang="fr-FR" sz="2000" dirty="0">
              <a:cs typeface="Times New Roman" charset="0"/>
            </a:endParaRPr>
          </a:p>
        </p:txBody>
      </p:sp>
      <p:pic>
        <p:nvPicPr>
          <p:cNvPr id="22540" name="Picture 16"/>
          <p:cNvPicPr>
            <a:picLocks noChangeAspect="1" noChangeArrowheads="1"/>
          </p:cNvPicPr>
          <p:nvPr/>
        </p:nvPicPr>
        <p:blipFill>
          <a:blip r:embed="rId4" cstate="print"/>
          <a:srcRect l="5032"/>
          <a:stretch>
            <a:fillRect/>
          </a:stretch>
        </p:blipFill>
        <p:spPr bwMode="auto">
          <a:xfrm>
            <a:off x="5929323" y="500042"/>
            <a:ext cx="271389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3991" y="4214818"/>
            <a:ext cx="364001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37789" y="785797"/>
            <a:ext cx="2254907" cy="830936"/>
          </a:xfrm>
          <a:prstGeom prst="rect">
            <a:avLst/>
          </a:prstGeom>
          <a:noFill/>
        </p:spPr>
        <p:txBody>
          <a:bodyPr wrap="none" lIns="91374" tIns="45690" rIns="91374" bIns="45690" rtlCol="0">
            <a:spAutoFit/>
          </a:bodyPr>
          <a:lstStyle/>
          <a:p>
            <a:pPr algn="ctr" defTabSz="1066032"/>
            <a:r>
              <a:rPr lang="en-US" sz="1600" dirty="0" smtClean="0">
                <a:solidFill>
                  <a:schemeClr val="tx2"/>
                </a:solidFill>
                <a:cs typeface="Times New Roman" charset="0"/>
              </a:rPr>
              <a:t>24 bulk-</a:t>
            </a:r>
            <a:r>
              <a:rPr lang="en-US" sz="1600" dirty="0" err="1" smtClean="0">
                <a:solidFill>
                  <a:schemeClr val="tx2"/>
                </a:solidFill>
                <a:cs typeface="Times New Roman" charset="0"/>
              </a:rPr>
              <a:t>Micromegas</a:t>
            </a:r>
            <a:endParaRPr lang="en-US" sz="1600" dirty="0" smtClean="0">
              <a:solidFill>
                <a:schemeClr val="tx2"/>
              </a:solidFill>
              <a:cs typeface="Times New Roman" charset="0"/>
            </a:endParaRPr>
          </a:p>
          <a:p>
            <a:pPr algn="ctr" defTabSz="1066032"/>
            <a:r>
              <a:rPr lang="en-US" sz="1600" dirty="0" smtClean="0">
                <a:solidFill>
                  <a:schemeClr val="tx2"/>
                </a:solidFill>
                <a:cs typeface="Times New Roman" charset="0"/>
              </a:rPr>
              <a:t>3 m</a:t>
            </a:r>
            <a:r>
              <a:rPr lang="en-US" sz="1600" baseline="30000" dirty="0" smtClean="0">
                <a:solidFill>
                  <a:schemeClr val="tx2"/>
                </a:solidFill>
                <a:cs typeface="Times New Roman" charset="0"/>
              </a:rPr>
              <a:t>2</a:t>
            </a:r>
            <a:r>
              <a:rPr lang="en-US" sz="1600" dirty="0" smtClean="0">
                <a:solidFill>
                  <a:schemeClr val="tx2"/>
                </a:solidFill>
                <a:cs typeface="Times New Roman" charset="0"/>
              </a:rPr>
              <a:t> of bulk Micromegas</a:t>
            </a:r>
          </a:p>
          <a:p>
            <a:pPr algn="ctr" defTabSz="1066032"/>
            <a:r>
              <a:rPr lang="en-US" sz="1600" dirty="0" smtClean="0">
                <a:solidFill>
                  <a:schemeClr val="tx2"/>
                </a:solidFill>
                <a:cs typeface="Times New Roman" charset="0"/>
              </a:rPr>
              <a:t>41472 FEE channels</a:t>
            </a:r>
            <a:endParaRPr lang="en-US" sz="1600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6815" y="5214953"/>
            <a:ext cx="2146929" cy="830936"/>
          </a:xfrm>
          <a:prstGeom prst="rect">
            <a:avLst/>
          </a:prstGeom>
          <a:noFill/>
        </p:spPr>
        <p:txBody>
          <a:bodyPr wrap="none" lIns="91374" tIns="45690" rIns="91374" bIns="45690" rtlCol="0">
            <a:spAutoFit/>
          </a:bodyPr>
          <a:lstStyle/>
          <a:p>
            <a:pPr algn="ctr" defTabSz="1066032"/>
            <a:r>
              <a:rPr lang="en-US" sz="1600" dirty="0" smtClean="0">
                <a:solidFill>
                  <a:schemeClr val="tx2"/>
                </a:solidFill>
                <a:cs typeface="Times New Roman" charset="0"/>
              </a:rPr>
              <a:t>Reconstructed cosmics</a:t>
            </a:r>
          </a:p>
          <a:p>
            <a:pPr algn="ctr" defTabSz="1066032"/>
            <a:r>
              <a:rPr lang="en-US" sz="1600" dirty="0" smtClean="0">
                <a:solidFill>
                  <a:schemeClr val="tx2"/>
                </a:solidFill>
                <a:cs typeface="Times New Roman" charset="0"/>
              </a:rPr>
              <a:t>by a readout plane</a:t>
            </a:r>
          </a:p>
          <a:p>
            <a:pPr algn="ctr" defTabSz="1066032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43043" y="142857"/>
            <a:ext cx="5955110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Micromegas – Micromesh Gaseous Structure</a:t>
            </a:r>
          </a:p>
        </p:txBody>
      </p:sp>
    </p:spTree>
    <p:extLst>
      <p:ext uri="{BB962C8B-B14F-4D97-AF65-F5344CB8AC3E}">
        <p14:creationId xmlns:p14="http://schemas.microsoft.com/office/powerpoint/2010/main" val="10550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2" descr="D:\PROJETS\TPC\MESURES\081208-11_LP_BeamTestsMagnet_DESY\Pictures\081208_RUN28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572008"/>
            <a:ext cx="2714644" cy="209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4"/>
          <p:cNvSpPr txBox="1">
            <a:spLocks noChangeArrowheads="1"/>
          </p:cNvSpPr>
          <p:nvPr/>
        </p:nvSpPr>
        <p:spPr bwMode="auto">
          <a:xfrm>
            <a:off x="857230" y="928676"/>
            <a:ext cx="2146421" cy="64633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/>
              <a:t>Micromegas ILC-TPC,</a:t>
            </a:r>
          </a:p>
          <a:p>
            <a:r>
              <a:rPr lang="en-US" dirty="0"/>
              <a:t> D. </a:t>
            </a:r>
            <a:r>
              <a:rPr lang="en-US" dirty="0" err="1" smtClean="0"/>
              <a:t>Attie</a:t>
            </a:r>
            <a:r>
              <a:rPr lang="en-US" dirty="0" smtClean="0"/>
              <a:t>, P. Colas</a:t>
            </a:r>
            <a:endParaRPr lang="en-US" dirty="0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43043" y="142857"/>
            <a:ext cx="5955110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Micromegas – Micromesh Gaseous Structure</a:t>
            </a:r>
          </a:p>
        </p:txBody>
      </p:sp>
      <p:pic>
        <p:nvPicPr>
          <p:cNvPr id="12" name="Picture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85860"/>
            <a:ext cx="316865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oup 12"/>
          <p:cNvGrpSpPr/>
          <p:nvPr/>
        </p:nvGrpSpPr>
        <p:grpSpPr>
          <a:xfrm>
            <a:off x="4643438" y="4124325"/>
            <a:ext cx="3960813" cy="2733675"/>
            <a:chOff x="323851" y="3640140"/>
            <a:chExt cx="3960813" cy="2733675"/>
          </a:xfrm>
        </p:grpSpPr>
        <p:pic>
          <p:nvPicPr>
            <p:cNvPr id="14" name="Picture 7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851" y="3640140"/>
              <a:ext cx="3960813" cy="27336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 Box 73"/>
            <p:cNvSpPr txBox="1">
              <a:spLocks noChangeArrowheads="1"/>
            </p:cNvSpPr>
            <p:nvPr/>
          </p:nvSpPr>
          <p:spPr bwMode="auto">
            <a:xfrm>
              <a:off x="1979614" y="4862514"/>
              <a:ext cx="1734726" cy="9540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8" tIns="45710" rIns="91418" bIns="4571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Red – thick</a:t>
              </a:r>
            </a:p>
            <a:p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Micromegas</a:t>
              </a:r>
            </a:p>
            <a:p>
              <a:r>
                <a:rPr lang="en-US" sz="14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Blue – thin curved</a:t>
              </a:r>
            </a:p>
            <a:p>
              <a:r>
                <a:rPr lang="en-US" sz="14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Micromegas</a:t>
              </a:r>
              <a:endParaRPr lang="fr-FR" sz="14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643050"/>
            <a:ext cx="2627313" cy="2663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096559" y="642918"/>
            <a:ext cx="2859817" cy="64627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Curved </a:t>
            </a:r>
            <a:r>
              <a:rPr lang="en-US" dirty="0" err="1" smtClean="0"/>
              <a:t>Micromegas</a:t>
            </a:r>
            <a:r>
              <a:rPr lang="en-US" dirty="0" smtClean="0"/>
              <a:t> CLAS12,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S. </a:t>
            </a:r>
            <a:r>
              <a:rPr lang="en-US" dirty="0" err="1" smtClean="0"/>
              <a:t>Aune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8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5498454" y="496653"/>
            <a:ext cx="2409121" cy="64633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/>
              <a:t>Micro-Bulk Micromegas</a:t>
            </a:r>
          </a:p>
          <a:p>
            <a:r>
              <a:rPr lang="en-US" dirty="0"/>
              <a:t>Th. Papaevangelou</a:t>
            </a:r>
          </a:p>
        </p:txBody>
      </p:sp>
      <p:pic>
        <p:nvPicPr>
          <p:cNvPr id="31752" name="Picture 6" descr="DSCF25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8" y="1071547"/>
            <a:ext cx="2250831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643042" y="3000373"/>
            <a:ext cx="6130476" cy="1772940"/>
            <a:chOff x="238125" y="533400"/>
            <a:chExt cx="8101702" cy="2839222"/>
          </a:xfrm>
        </p:grpSpPr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1686681" y="777456"/>
              <a:ext cx="3330697" cy="49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Readout plane + mesh all in one</a:t>
              </a:r>
            </a:p>
          </p:txBody>
        </p:sp>
        <p:grpSp>
          <p:nvGrpSpPr>
            <p:cNvPr id="3" name="Group 60"/>
            <p:cNvGrpSpPr>
              <a:grpSpLocks/>
            </p:cNvGrpSpPr>
            <p:nvPr/>
          </p:nvGrpSpPr>
          <p:grpSpPr bwMode="auto">
            <a:xfrm>
              <a:off x="355600" y="1676400"/>
              <a:ext cx="2235199" cy="58583"/>
              <a:chOff x="385" y="3769807"/>
              <a:chExt cx="1208" cy="58583"/>
            </a:xfrm>
          </p:grpSpPr>
          <p:sp>
            <p:nvSpPr>
              <p:cNvPr id="127" name="Rectangle 61"/>
              <p:cNvSpPr>
                <a:spLocks noChangeArrowheads="1"/>
              </p:cNvSpPr>
              <p:nvPr/>
            </p:nvSpPr>
            <p:spPr bwMode="auto">
              <a:xfrm>
                <a:off x="385" y="3770821"/>
                <a:ext cx="590" cy="5847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sp>
            <p:nvSpPr>
              <p:cNvPr id="128" name="Rectangle 62"/>
              <p:cNvSpPr>
                <a:spLocks noChangeArrowheads="1"/>
              </p:cNvSpPr>
              <p:nvPr/>
            </p:nvSpPr>
            <p:spPr bwMode="auto">
              <a:xfrm>
                <a:off x="1003" y="3770821"/>
                <a:ext cx="590" cy="5847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</p:grpSp>
        <p:sp>
          <p:nvSpPr>
            <p:cNvPr id="25" name="Line 82"/>
            <p:cNvSpPr>
              <a:spLocks noChangeShapeType="1"/>
            </p:cNvSpPr>
            <p:nvPr/>
          </p:nvSpPr>
          <p:spPr bwMode="auto">
            <a:xfrm flipV="1">
              <a:off x="5943267" y="762203"/>
              <a:ext cx="914062" cy="427099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100" dirty="0">
                <a:latin typeface="+mj-lt"/>
              </a:endParaRPr>
            </a:p>
          </p:txBody>
        </p:sp>
        <p:sp>
          <p:nvSpPr>
            <p:cNvPr id="26" name="Text Box 83"/>
            <p:cNvSpPr txBox="1">
              <a:spLocks noChangeArrowheads="1"/>
            </p:cNvSpPr>
            <p:nvPr/>
          </p:nvSpPr>
          <p:spPr bwMode="auto">
            <a:xfrm>
              <a:off x="7085846" y="533400"/>
              <a:ext cx="1246491" cy="739320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Micromesh</a:t>
              </a:r>
            </a:p>
            <a:p>
              <a:r>
                <a:rPr lang="en-US" sz="1200" dirty="0"/>
                <a:t>5µm copper</a:t>
              </a:r>
            </a:p>
          </p:txBody>
        </p:sp>
        <p:sp>
          <p:nvSpPr>
            <p:cNvPr id="27" name="Text Box 84"/>
            <p:cNvSpPr txBox="1">
              <a:spLocks noChangeArrowheads="1"/>
            </p:cNvSpPr>
            <p:nvPr/>
          </p:nvSpPr>
          <p:spPr bwMode="auto">
            <a:xfrm>
              <a:off x="6934792" y="1372344"/>
              <a:ext cx="1405035" cy="4435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 err="1"/>
                <a:t>Kapton</a:t>
              </a:r>
              <a:r>
                <a:rPr lang="en-US" sz="1200" dirty="0"/>
                <a:t> 50 µm</a:t>
              </a:r>
            </a:p>
          </p:txBody>
        </p:sp>
        <p:sp>
          <p:nvSpPr>
            <p:cNvPr id="28" name="Text Box 85"/>
            <p:cNvSpPr txBox="1">
              <a:spLocks noChangeArrowheads="1"/>
            </p:cNvSpPr>
            <p:nvPr/>
          </p:nvSpPr>
          <p:spPr bwMode="auto">
            <a:xfrm>
              <a:off x="6925109" y="2056211"/>
              <a:ext cx="1373852" cy="443592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Readout pads</a:t>
              </a:r>
            </a:p>
          </p:txBody>
        </p:sp>
        <p:sp>
          <p:nvSpPr>
            <p:cNvPr id="29" name="Line 86"/>
            <p:cNvSpPr>
              <a:spLocks noChangeShapeType="1"/>
            </p:cNvSpPr>
            <p:nvPr/>
          </p:nvSpPr>
          <p:spPr bwMode="auto">
            <a:xfrm>
              <a:off x="6096256" y="1524879"/>
              <a:ext cx="72040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100" dirty="0">
                <a:latin typeface="+mj-lt"/>
              </a:endParaRPr>
            </a:p>
          </p:txBody>
        </p:sp>
        <p:sp>
          <p:nvSpPr>
            <p:cNvPr id="30" name="Line 87"/>
            <p:cNvSpPr>
              <a:spLocks noChangeShapeType="1"/>
            </p:cNvSpPr>
            <p:nvPr/>
          </p:nvSpPr>
          <p:spPr bwMode="auto">
            <a:xfrm>
              <a:off x="5867740" y="1753682"/>
              <a:ext cx="989589" cy="455064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100" dirty="0">
                <a:latin typeface="+mj-lt"/>
              </a:endParaRPr>
            </a:p>
          </p:txBody>
        </p:sp>
        <p:sp>
          <p:nvSpPr>
            <p:cNvPr id="31" name="Text Box 88"/>
            <p:cNvSpPr txBox="1">
              <a:spLocks noChangeArrowheads="1"/>
            </p:cNvSpPr>
            <p:nvPr/>
          </p:nvSpPr>
          <p:spPr bwMode="auto">
            <a:xfrm>
              <a:off x="1371018" y="2590085"/>
              <a:ext cx="4351479" cy="49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An I. Giomataris and R. De Oliveira idea</a:t>
              </a:r>
            </a:p>
          </p:txBody>
        </p:sp>
        <p:grpSp>
          <p:nvGrpSpPr>
            <p:cNvPr id="4" name="Group 96"/>
            <p:cNvGrpSpPr>
              <a:grpSpLocks/>
            </p:cNvGrpSpPr>
            <p:nvPr/>
          </p:nvGrpSpPr>
          <p:grpSpPr bwMode="auto">
            <a:xfrm>
              <a:off x="381000" y="1270000"/>
              <a:ext cx="1066800" cy="406400"/>
              <a:chOff x="381000" y="1270317"/>
              <a:chExt cx="1066800" cy="406083"/>
            </a:xfrm>
          </p:grpSpPr>
          <p:grpSp>
            <p:nvGrpSpPr>
              <p:cNvPr id="5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25" name="Rectangle 13"/>
                <p:cNvSpPr>
                  <a:spLocks noChangeArrowheads="1"/>
                </p:cNvSpPr>
                <p:nvPr/>
              </p:nvSpPr>
              <p:spPr bwMode="auto">
                <a:xfrm>
                  <a:off x="386568" y="1324634"/>
                  <a:ext cx="141369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126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232" y="1278909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6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23" name="Rectangle 13"/>
                <p:cNvSpPr>
                  <a:spLocks noChangeArrowheads="1"/>
                </p:cNvSpPr>
                <p:nvPr/>
              </p:nvSpPr>
              <p:spPr bwMode="auto">
                <a:xfrm>
                  <a:off x="387072" y="1324634"/>
                  <a:ext cx="141370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124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736" y="1278909"/>
                  <a:ext cx="304042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7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21" name="Rectangle 13"/>
                <p:cNvSpPr>
                  <a:spLocks noChangeArrowheads="1"/>
                </p:cNvSpPr>
                <p:nvPr/>
              </p:nvSpPr>
              <p:spPr bwMode="auto">
                <a:xfrm>
                  <a:off x="387578" y="1324634"/>
                  <a:ext cx="141369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122" name="Rectangle 21"/>
                <p:cNvSpPr>
                  <a:spLocks noChangeArrowheads="1"/>
                </p:cNvSpPr>
                <p:nvPr/>
              </p:nvSpPr>
              <p:spPr bwMode="auto">
                <a:xfrm>
                  <a:off x="306242" y="1278909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</p:grpSp>
        <p:grpSp>
          <p:nvGrpSpPr>
            <p:cNvPr id="8" name="Group 97"/>
            <p:cNvGrpSpPr>
              <a:grpSpLocks/>
            </p:cNvGrpSpPr>
            <p:nvPr/>
          </p:nvGrpSpPr>
          <p:grpSpPr bwMode="auto">
            <a:xfrm>
              <a:off x="1524000" y="1270000"/>
              <a:ext cx="1066800" cy="406400"/>
              <a:chOff x="381000" y="1270317"/>
              <a:chExt cx="1066800" cy="406083"/>
            </a:xfrm>
          </p:grpSpPr>
          <p:grpSp>
            <p:nvGrpSpPr>
              <p:cNvPr id="9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16" name="Rectangle 13"/>
                <p:cNvSpPr>
                  <a:spLocks noChangeArrowheads="1"/>
                </p:cNvSpPr>
                <p:nvPr/>
              </p:nvSpPr>
              <p:spPr bwMode="auto">
                <a:xfrm>
                  <a:off x="386145" y="1324634"/>
                  <a:ext cx="141369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117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09" y="1278909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10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14" name="Rectangle 13"/>
                <p:cNvSpPr>
                  <a:spLocks noChangeArrowheads="1"/>
                </p:cNvSpPr>
                <p:nvPr/>
              </p:nvSpPr>
              <p:spPr bwMode="auto">
                <a:xfrm>
                  <a:off x="386648" y="1324634"/>
                  <a:ext cx="141370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115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312" y="1278909"/>
                  <a:ext cx="304042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11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12" name="Rectangle 13"/>
                <p:cNvSpPr>
                  <a:spLocks noChangeArrowheads="1"/>
                </p:cNvSpPr>
                <p:nvPr/>
              </p:nvSpPr>
              <p:spPr bwMode="auto">
                <a:xfrm>
                  <a:off x="387155" y="1324634"/>
                  <a:ext cx="141369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113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819" y="1278909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</p:grpSp>
        <p:grpSp>
          <p:nvGrpSpPr>
            <p:cNvPr id="12" name="Group 60"/>
            <p:cNvGrpSpPr>
              <a:grpSpLocks/>
            </p:cNvGrpSpPr>
            <p:nvPr/>
          </p:nvGrpSpPr>
          <p:grpSpPr bwMode="auto">
            <a:xfrm>
              <a:off x="2641600" y="1676400"/>
              <a:ext cx="2235199" cy="58583"/>
              <a:chOff x="385" y="3769807"/>
              <a:chExt cx="1208" cy="58583"/>
            </a:xfrm>
          </p:grpSpPr>
          <p:sp>
            <p:nvSpPr>
              <p:cNvPr id="107" name="Rectangle 61"/>
              <p:cNvSpPr>
                <a:spLocks noChangeArrowheads="1"/>
              </p:cNvSpPr>
              <p:nvPr/>
            </p:nvSpPr>
            <p:spPr bwMode="auto">
              <a:xfrm>
                <a:off x="385" y="3770821"/>
                <a:ext cx="590" cy="5847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sp>
            <p:nvSpPr>
              <p:cNvPr id="108" name="Rectangle 62"/>
              <p:cNvSpPr>
                <a:spLocks noChangeArrowheads="1"/>
              </p:cNvSpPr>
              <p:nvPr/>
            </p:nvSpPr>
            <p:spPr bwMode="auto">
              <a:xfrm>
                <a:off x="1002" y="3770821"/>
                <a:ext cx="590" cy="5847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</p:grpSp>
        <p:grpSp>
          <p:nvGrpSpPr>
            <p:cNvPr id="13" name="Group 110"/>
            <p:cNvGrpSpPr>
              <a:grpSpLocks/>
            </p:cNvGrpSpPr>
            <p:nvPr/>
          </p:nvGrpSpPr>
          <p:grpSpPr bwMode="auto">
            <a:xfrm>
              <a:off x="2667000" y="1270000"/>
              <a:ext cx="1066800" cy="406400"/>
              <a:chOff x="381000" y="1270317"/>
              <a:chExt cx="1066800" cy="406083"/>
            </a:xfrm>
          </p:grpSpPr>
          <p:grpSp>
            <p:nvGrpSpPr>
              <p:cNvPr id="14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05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722" y="1324634"/>
                  <a:ext cx="141369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106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386" y="1278909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15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03" name="Rectangle 13"/>
                <p:cNvSpPr>
                  <a:spLocks noChangeArrowheads="1"/>
                </p:cNvSpPr>
                <p:nvPr/>
              </p:nvSpPr>
              <p:spPr bwMode="auto">
                <a:xfrm>
                  <a:off x="386226" y="1324634"/>
                  <a:ext cx="141370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104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890" y="1278909"/>
                  <a:ext cx="304042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16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101" name="Rectangle 13"/>
                <p:cNvSpPr>
                  <a:spLocks noChangeArrowheads="1"/>
                </p:cNvSpPr>
                <p:nvPr/>
              </p:nvSpPr>
              <p:spPr bwMode="auto">
                <a:xfrm>
                  <a:off x="386733" y="1324634"/>
                  <a:ext cx="141369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102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397" y="1278909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</p:grpSp>
        <p:grpSp>
          <p:nvGrpSpPr>
            <p:cNvPr id="17" name="Group 120"/>
            <p:cNvGrpSpPr>
              <a:grpSpLocks/>
            </p:cNvGrpSpPr>
            <p:nvPr/>
          </p:nvGrpSpPr>
          <p:grpSpPr bwMode="auto">
            <a:xfrm>
              <a:off x="3810000" y="1270000"/>
              <a:ext cx="1066800" cy="406400"/>
              <a:chOff x="381000" y="1270317"/>
              <a:chExt cx="1066800" cy="406083"/>
            </a:xfrm>
          </p:grpSpPr>
          <p:grpSp>
            <p:nvGrpSpPr>
              <p:cNvPr id="18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96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300" y="1324634"/>
                  <a:ext cx="141369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97" name="Rectangle 21"/>
                <p:cNvSpPr>
                  <a:spLocks noChangeArrowheads="1"/>
                </p:cNvSpPr>
                <p:nvPr/>
              </p:nvSpPr>
              <p:spPr bwMode="auto">
                <a:xfrm>
                  <a:off x="303964" y="1278909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19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94" name="Rectangle 13"/>
                <p:cNvSpPr>
                  <a:spLocks noChangeArrowheads="1"/>
                </p:cNvSpPr>
                <p:nvPr/>
              </p:nvSpPr>
              <p:spPr bwMode="auto">
                <a:xfrm>
                  <a:off x="385804" y="1324634"/>
                  <a:ext cx="141370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95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468" y="1278909"/>
                  <a:ext cx="304042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20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92" name="Rectangle 13"/>
                <p:cNvSpPr>
                  <a:spLocks noChangeArrowheads="1"/>
                </p:cNvSpPr>
                <p:nvPr/>
              </p:nvSpPr>
              <p:spPr bwMode="auto">
                <a:xfrm>
                  <a:off x="386310" y="1324634"/>
                  <a:ext cx="141369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93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974" y="1278909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</p:grpSp>
        <p:sp>
          <p:nvSpPr>
            <p:cNvPr id="37" name="Rectangle 61"/>
            <p:cNvSpPr>
              <a:spLocks noChangeArrowheads="1"/>
            </p:cNvSpPr>
            <p:nvPr/>
          </p:nvSpPr>
          <p:spPr bwMode="auto">
            <a:xfrm>
              <a:off x="4928503" y="1677414"/>
              <a:ext cx="1092227" cy="5847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 dirty="0"/>
            </a:p>
          </p:txBody>
        </p:sp>
        <p:grpSp>
          <p:nvGrpSpPr>
            <p:cNvPr id="21" name="Group 133"/>
            <p:cNvGrpSpPr>
              <a:grpSpLocks/>
            </p:cNvGrpSpPr>
            <p:nvPr/>
          </p:nvGrpSpPr>
          <p:grpSpPr bwMode="auto">
            <a:xfrm>
              <a:off x="4953000" y="1270000"/>
              <a:ext cx="1066800" cy="406400"/>
              <a:chOff x="381000" y="1270317"/>
              <a:chExt cx="1066800" cy="406083"/>
            </a:xfrm>
          </p:grpSpPr>
          <p:grpSp>
            <p:nvGrpSpPr>
              <p:cNvPr id="22" name="Group 89"/>
              <p:cNvGrpSpPr>
                <a:grpSpLocks/>
              </p:cNvGrpSpPr>
              <p:nvPr/>
            </p:nvGrpSpPr>
            <p:grpSpPr bwMode="auto">
              <a:xfrm>
                <a:off x="381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87" name="Rectangle 13"/>
                <p:cNvSpPr>
                  <a:spLocks noChangeArrowheads="1"/>
                </p:cNvSpPr>
                <p:nvPr/>
              </p:nvSpPr>
              <p:spPr bwMode="auto">
                <a:xfrm>
                  <a:off x="386814" y="1324634"/>
                  <a:ext cx="141370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88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478" y="1278909"/>
                  <a:ext cx="304042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24" name="Group 90"/>
              <p:cNvGrpSpPr>
                <a:grpSpLocks/>
              </p:cNvGrpSpPr>
              <p:nvPr/>
            </p:nvGrpSpPr>
            <p:grpSpPr bwMode="auto">
              <a:xfrm>
                <a:off x="762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85" name="Rectangle 13"/>
                <p:cNvSpPr>
                  <a:spLocks noChangeArrowheads="1"/>
                </p:cNvSpPr>
                <p:nvPr/>
              </p:nvSpPr>
              <p:spPr bwMode="auto">
                <a:xfrm>
                  <a:off x="387319" y="1324634"/>
                  <a:ext cx="141369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86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983" y="1278909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grpSp>
            <p:nvGrpSpPr>
              <p:cNvPr id="32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04800" cy="406083"/>
                <a:chOff x="304800" y="1278256"/>
                <a:chExt cx="304800" cy="406083"/>
              </a:xfrm>
            </p:grpSpPr>
            <p:sp>
              <p:nvSpPr>
                <p:cNvPr id="83" name="Rectangle 13"/>
                <p:cNvSpPr>
                  <a:spLocks noChangeArrowheads="1"/>
                </p:cNvSpPr>
                <p:nvPr/>
              </p:nvSpPr>
              <p:spPr bwMode="auto">
                <a:xfrm>
                  <a:off x="387824" y="1324634"/>
                  <a:ext cx="141370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84" name="Rectangle 21"/>
                <p:cNvSpPr>
                  <a:spLocks noChangeArrowheads="1"/>
                </p:cNvSpPr>
                <p:nvPr/>
              </p:nvSpPr>
              <p:spPr bwMode="auto">
                <a:xfrm>
                  <a:off x="306488" y="1278909"/>
                  <a:ext cx="304042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</p:grpSp>
        <p:grpSp>
          <p:nvGrpSpPr>
            <p:cNvPr id="33" name="Group 60"/>
            <p:cNvGrpSpPr>
              <a:grpSpLocks/>
            </p:cNvGrpSpPr>
            <p:nvPr/>
          </p:nvGrpSpPr>
          <p:grpSpPr bwMode="auto">
            <a:xfrm>
              <a:off x="304800" y="2387600"/>
              <a:ext cx="2235199" cy="58583"/>
              <a:chOff x="385" y="3769807"/>
              <a:chExt cx="1208" cy="58583"/>
            </a:xfrm>
          </p:grpSpPr>
          <p:sp>
            <p:nvSpPr>
              <p:cNvPr id="78" name="Rectangle 61"/>
              <p:cNvSpPr>
                <a:spLocks noChangeArrowheads="1"/>
              </p:cNvSpPr>
              <p:nvPr/>
            </p:nvSpPr>
            <p:spPr bwMode="auto">
              <a:xfrm>
                <a:off x="385" y="3768910"/>
                <a:ext cx="590" cy="58471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sp>
            <p:nvSpPr>
              <p:cNvPr id="79" name="Rectangle 62"/>
              <p:cNvSpPr>
                <a:spLocks noChangeArrowheads="1"/>
              </p:cNvSpPr>
              <p:nvPr/>
            </p:nvSpPr>
            <p:spPr bwMode="auto">
              <a:xfrm>
                <a:off x="1003" y="3768910"/>
                <a:ext cx="590" cy="58471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</p:grpSp>
        <p:grpSp>
          <p:nvGrpSpPr>
            <p:cNvPr id="34" name="Group 96"/>
            <p:cNvGrpSpPr>
              <a:grpSpLocks/>
            </p:cNvGrpSpPr>
            <p:nvPr/>
          </p:nvGrpSpPr>
          <p:grpSpPr bwMode="auto">
            <a:xfrm>
              <a:off x="238125" y="1981200"/>
              <a:ext cx="1276350" cy="406400"/>
              <a:chOff x="288925" y="1270317"/>
              <a:chExt cx="1276350" cy="406083"/>
            </a:xfrm>
          </p:grpSpPr>
          <p:grpSp>
            <p:nvGrpSpPr>
              <p:cNvPr id="35" name="Group 89"/>
              <p:cNvGrpSpPr>
                <a:grpSpLocks/>
              </p:cNvGrpSpPr>
              <p:nvPr/>
            </p:nvGrpSpPr>
            <p:grpSpPr bwMode="auto">
              <a:xfrm>
                <a:off x="288925" y="1270317"/>
                <a:ext cx="396875" cy="406083"/>
                <a:chOff x="212725" y="1278256"/>
                <a:chExt cx="396875" cy="406083"/>
              </a:xfrm>
            </p:grpSpPr>
            <p:sp>
              <p:nvSpPr>
                <p:cNvPr id="76" name="Rectangle 13"/>
                <p:cNvSpPr>
                  <a:spLocks noChangeArrowheads="1"/>
                </p:cNvSpPr>
                <p:nvPr/>
              </p:nvSpPr>
              <p:spPr bwMode="auto">
                <a:xfrm>
                  <a:off x="212725" y="1322725"/>
                  <a:ext cx="143306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77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681" y="1277000"/>
                  <a:ext cx="304041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sp>
            <p:nvSpPr>
              <p:cNvPr id="72" name="Rectangle 21"/>
              <p:cNvSpPr>
                <a:spLocks noChangeArrowheads="1"/>
              </p:cNvSpPr>
              <p:nvPr/>
            </p:nvSpPr>
            <p:spPr bwMode="auto">
              <a:xfrm>
                <a:off x="761449" y="1269061"/>
                <a:ext cx="305979" cy="45725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grpSp>
            <p:nvGrpSpPr>
              <p:cNvPr id="36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422275" cy="406083"/>
                <a:chOff x="304800" y="1278256"/>
                <a:chExt cx="422275" cy="406083"/>
              </a:xfrm>
            </p:grpSpPr>
            <p:sp>
              <p:nvSpPr>
                <p:cNvPr id="74" name="Rectangle 13"/>
                <p:cNvSpPr>
                  <a:spLocks noChangeArrowheads="1"/>
                </p:cNvSpPr>
                <p:nvPr/>
              </p:nvSpPr>
              <p:spPr bwMode="auto">
                <a:xfrm>
                  <a:off x="583620" y="1322725"/>
                  <a:ext cx="143306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75" name="Rectangle 21"/>
                <p:cNvSpPr>
                  <a:spLocks noChangeArrowheads="1"/>
                </p:cNvSpPr>
                <p:nvPr/>
              </p:nvSpPr>
              <p:spPr bwMode="auto">
                <a:xfrm>
                  <a:off x="304754" y="1277000"/>
                  <a:ext cx="304042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</p:grpSp>
        <p:grpSp>
          <p:nvGrpSpPr>
            <p:cNvPr id="38" name="Group 97"/>
            <p:cNvGrpSpPr>
              <a:grpSpLocks/>
            </p:cNvGrpSpPr>
            <p:nvPr/>
          </p:nvGrpSpPr>
          <p:grpSpPr bwMode="auto">
            <a:xfrm>
              <a:off x="1473200" y="1981200"/>
              <a:ext cx="1066800" cy="46040"/>
              <a:chOff x="381000" y="1270315"/>
              <a:chExt cx="1066800" cy="46004"/>
            </a:xfrm>
          </p:grpSpPr>
          <p:sp>
            <p:nvSpPr>
              <p:cNvPr id="68" name="Rectangle 21"/>
              <p:cNvSpPr>
                <a:spLocks noChangeArrowheads="1"/>
              </p:cNvSpPr>
              <p:nvPr/>
            </p:nvSpPr>
            <p:spPr bwMode="auto">
              <a:xfrm>
                <a:off x="381459" y="1269059"/>
                <a:ext cx="304041" cy="48265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sp>
            <p:nvSpPr>
              <p:cNvPr id="69" name="Rectangle 21"/>
              <p:cNvSpPr>
                <a:spLocks noChangeArrowheads="1"/>
              </p:cNvSpPr>
              <p:nvPr/>
            </p:nvSpPr>
            <p:spPr bwMode="auto">
              <a:xfrm>
                <a:off x="762963" y="1269059"/>
                <a:ext cx="304043" cy="48265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sp>
            <p:nvSpPr>
              <p:cNvPr id="70" name="Rectangle 21"/>
              <p:cNvSpPr>
                <a:spLocks noChangeArrowheads="1"/>
              </p:cNvSpPr>
              <p:nvPr/>
            </p:nvSpPr>
            <p:spPr bwMode="auto">
              <a:xfrm>
                <a:off x="1144469" y="1269059"/>
                <a:ext cx="304041" cy="48265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</p:grpSp>
        <p:grpSp>
          <p:nvGrpSpPr>
            <p:cNvPr id="39" name="Group 60"/>
            <p:cNvGrpSpPr>
              <a:grpSpLocks/>
            </p:cNvGrpSpPr>
            <p:nvPr/>
          </p:nvGrpSpPr>
          <p:grpSpPr bwMode="auto">
            <a:xfrm>
              <a:off x="2590800" y="2387600"/>
              <a:ext cx="2235199" cy="58583"/>
              <a:chOff x="385" y="3769807"/>
              <a:chExt cx="1208" cy="58583"/>
            </a:xfrm>
          </p:grpSpPr>
          <p:sp>
            <p:nvSpPr>
              <p:cNvPr id="66" name="Rectangle 61"/>
              <p:cNvSpPr>
                <a:spLocks noChangeArrowheads="1"/>
              </p:cNvSpPr>
              <p:nvPr/>
            </p:nvSpPr>
            <p:spPr bwMode="auto">
              <a:xfrm>
                <a:off x="385" y="3768910"/>
                <a:ext cx="590" cy="58471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sp>
            <p:nvSpPr>
              <p:cNvPr id="67" name="Rectangle 62"/>
              <p:cNvSpPr>
                <a:spLocks noChangeArrowheads="1"/>
              </p:cNvSpPr>
              <p:nvPr/>
            </p:nvSpPr>
            <p:spPr bwMode="auto">
              <a:xfrm>
                <a:off x="1003" y="3768910"/>
                <a:ext cx="590" cy="58471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</p:grpSp>
        <p:grpSp>
          <p:nvGrpSpPr>
            <p:cNvPr id="40" name="Group 87"/>
            <p:cNvGrpSpPr>
              <a:grpSpLocks/>
            </p:cNvGrpSpPr>
            <p:nvPr/>
          </p:nvGrpSpPr>
          <p:grpSpPr bwMode="auto">
            <a:xfrm>
              <a:off x="2514600" y="1981200"/>
              <a:ext cx="1168400" cy="406400"/>
              <a:chOff x="279400" y="1270317"/>
              <a:chExt cx="1168400" cy="406083"/>
            </a:xfrm>
          </p:grpSpPr>
          <p:grpSp>
            <p:nvGrpSpPr>
              <p:cNvPr id="41" name="Group 89"/>
              <p:cNvGrpSpPr>
                <a:grpSpLocks/>
              </p:cNvGrpSpPr>
              <p:nvPr/>
            </p:nvGrpSpPr>
            <p:grpSpPr bwMode="auto">
              <a:xfrm>
                <a:off x="279400" y="1270317"/>
                <a:ext cx="406400" cy="406083"/>
                <a:chOff x="203200" y="1278256"/>
                <a:chExt cx="406400" cy="406083"/>
              </a:xfrm>
            </p:grpSpPr>
            <p:sp>
              <p:nvSpPr>
                <p:cNvPr id="64" name="Rectangle 13"/>
                <p:cNvSpPr>
                  <a:spLocks noChangeArrowheads="1"/>
                </p:cNvSpPr>
                <p:nvPr/>
              </p:nvSpPr>
              <p:spPr bwMode="auto">
                <a:xfrm>
                  <a:off x="204134" y="1322725"/>
                  <a:ext cx="143306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65" name="Rectangle 21"/>
                <p:cNvSpPr>
                  <a:spLocks noChangeArrowheads="1"/>
                </p:cNvSpPr>
                <p:nvPr/>
              </p:nvSpPr>
              <p:spPr bwMode="auto">
                <a:xfrm>
                  <a:off x="306772" y="1277000"/>
                  <a:ext cx="304043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sp>
            <p:nvSpPr>
              <p:cNvPr id="62" name="Rectangle 21"/>
              <p:cNvSpPr>
                <a:spLocks noChangeArrowheads="1"/>
              </p:cNvSpPr>
              <p:nvPr/>
            </p:nvSpPr>
            <p:spPr bwMode="auto">
              <a:xfrm>
                <a:off x="762540" y="1269061"/>
                <a:ext cx="304042" cy="45725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sp>
            <p:nvSpPr>
              <p:cNvPr id="63" name="Rectangle 21"/>
              <p:cNvSpPr>
                <a:spLocks noChangeArrowheads="1"/>
              </p:cNvSpPr>
              <p:nvPr/>
            </p:nvSpPr>
            <p:spPr bwMode="auto">
              <a:xfrm>
                <a:off x="1144045" y="1269061"/>
                <a:ext cx="304041" cy="45725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</p:grpSp>
        <p:grpSp>
          <p:nvGrpSpPr>
            <p:cNvPr id="42" name="Group 120"/>
            <p:cNvGrpSpPr>
              <a:grpSpLocks/>
            </p:cNvGrpSpPr>
            <p:nvPr/>
          </p:nvGrpSpPr>
          <p:grpSpPr bwMode="auto">
            <a:xfrm>
              <a:off x="3657600" y="1981200"/>
              <a:ext cx="1168400" cy="406400"/>
              <a:chOff x="279400" y="1270317"/>
              <a:chExt cx="1168400" cy="406083"/>
            </a:xfrm>
          </p:grpSpPr>
          <p:grpSp>
            <p:nvGrpSpPr>
              <p:cNvPr id="43" name="Group 89"/>
              <p:cNvGrpSpPr>
                <a:grpSpLocks/>
              </p:cNvGrpSpPr>
              <p:nvPr/>
            </p:nvGrpSpPr>
            <p:grpSpPr bwMode="auto">
              <a:xfrm>
                <a:off x="279400" y="1270317"/>
                <a:ext cx="406400" cy="406083"/>
                <a:chOff x="203200" y="1278256"/>
                <a:chExt cx="406400" cy="406083"/>
              </a:xfrm>
            </p:grpSpPr>
            <p:sp>
              <p:nvSpPr>
                <p:cNvPr id="59" name="Rectangle 13"/>
                <p:cNvSpPr>
                  <a:spLocks noChangeArrowheads="1"/>
                </p:cNvSpPr>
                <p:nvPr/>
              </p:nvSpPr>
              <p:spPr bwMode="auto">
                <a:xfrm>
                  <a:off x="203712" y="1322725"/>
                  <a:ext cx="143306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60" name="Rectangle 21"/>
                <p:cNvSpPr>
                  <a:spLocks noChangeArrowheads="1"/>
                </p:cNvSpPr>
                <p:nvPr/>
              </p:nvSpPr>
              <p:spPr bwMode="auto">
                <a:xfrm>
                  <a:off x="306350" y="1277000"/>
                  <a:ext cx="304043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sp>
            <p:nvSpPr>
              <p:cNvPr id="57" name="Rectangle 21"/>
              <p:cNvSpPr>
                <a:spLocks noChangeArrowheads="1"/>
              </p:cNvSpPr>
              <p:nvPr/>
            </p:nvSpPr>
            <p:spPr bwMode="auto">
              <a:xfrm>
                <a:off x="762118" y="1269061"/>
                <a:ext cx="304042" cy="45725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sp>
            <p:nvSpPr>
              <p:cNvPr id="58" name="Rectangle 21"/>
              <p:cNvSpPr>
                <a:spLocks noChangeArrowheads="1"/>
              </p:cNvSpPr>
              <p:nvPr/>
            </p:nvSpPr>
            <p:spPr bwMode="auto">
              <a:xfrm>
                <a:off x="1143623" y="1269061"/>
                <a:ext cx="304041" cy="45725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</p:grpSp>
        <p:sp>
          <p:nvSpPr>
            <p:cNvPr id="45" name="Rectangle 61"/>
            <p:cNvSpPr>
              <a:spLocks noChangeArrowheads="1"/>
            </p:cNvSpPr>
            <p:nvPr/>
          </p:nvSpPr>
          <p:spPr bwMode="auto">
            <a:xfrm>
              <a:off x="4876215" y="2386704"/>
              <a:ext cx="1092227" cy="58471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 dirty="0"/>
            </a:p>
          </p:txBody>
        </p:sp>
        <p:grpSp>
          <p:nvGrpSpPr>
            <p:cNvPr id="44" name="Group 133"/>
            <p:cNvGrpSpPr>
              <a:grpSpLocks/>
            </p:cNvGrpSpPr>
            <p:nvPr/>
          </p:nvGrpSpPr>
          <p:grpSpPr bwMode="auto">
            <a:xfrm>
              <a:off x="4800600" y="1981200"/>
              <a:ext cx="1219200" cy="406400"/>
              <a:chOff x="279400" y="1270317"/>
              <a:chExt cx="1219200" cy="406083"/>
            </a:xfrm>
          </p:grpSpPr>
          <p:grpSp>
            <p:nvGrpSpPr>
              <p:cNvPr id="46" name="Group 89"/>
              <p:cNvGrpSpPr>
                <a:grpSpLocks/>
              </p:cNvGrpSpPr>
              <p:nvPr/>
            </p:nvGrpSpPr>
            <p:grpSpPr bwMode="auto">
              <a:xfrm>
                <a:off x="279400" y="1270317"/>
                <a:ext cx="406400" cy="406083"/>
                <a:chOff x="203200" y="1278256"/>
                <a:chExt cx="406400" cy="406083"/>
              </a:xfrm>
            </p:grpSpPr>
            <p:sp>
              <p:nvSpPr>
                <p:cNvPr id="54" name="Rectangle 13"/>
                <p:cNvSpPr>
                  <a:spLocks noChangeArrowheads="1"/>
                </p:cNvSpPr>
                <p:nvPr/>
              </p:nvSpPr>
              <p:spPr bwMode="auto">
                <a:xfrm>
                  <a:off x="203289" y="1322725"/>
                  <a:ext cx="143306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55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927" y="1277000"/>
                  <a:ext cx="304043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  <p:sp>
            <p:nvSpPr>
              <p:cNvPr id="50" name="Rectangle 21"/>
              <p:cNvSpPr>
                <a:spLocks noChangeArrowheads="1"/>
              </p:cNvSpPr>
              <p:nvPr/>
            </p:nvSpPr>
            <p:spPr bwMode="auto">
              <a:xfrm>
                <a:off x="761695" y="1269061"/>
                <a:ext cx="305978" cy="45725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100" dirty="0"/>
              </a:p>
            </p:txBody>
          </p:sp>
          <p:grpSp>
            <p:nvGrpSpPr>
              <p:cNvPr id="49" name="Group 93"/>
              <p:cNvGrpSpPr>
                <a:grpSpLocks/>
              </p:cNvGrpSpPr>
              <p:nvPr/>
            </p:nvGrpSpPr>
            <p:grpSpPr bwMode="auto">
              <a:xfrm>
                <a:off x="1143000" y="1270317"/>
                <a:ext cx="355600" cy="406083"/>
                <a:chOff x="304800" y="1278256"/>
                <a:chExt cx="355600" cy="406083"/>
              </a:xfrm>
            </p:grpSpPr>
            <p:sp>
              <p:nvSpPr>
                <p:cNvPr id="52" name="Rectangle 13"/>
                <p:cNvSpPr>
                  <a:spLocks noChangeArrowheads="1"/>
                </p:cNvSpPr>
                <p:nvPr/>
              </p:nvSpPr>
              <p:spPr bwMode="auto">
                <a:xfrm>
                  <a:off x="518023" y="1322725"/>
                  <a:ext cx="143306" cy="36071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  <p:sp>
              <p:nvSpPr>
                <p:cNvPr id="53" name="Rectangle 21"/>
                <p:cNvSpPr>
                  <a:spLocks noChangeArrowheads="1"/>
                </p:cNvSpPr>
                <p:nvPr/>
              </p:nvSpPr>
              <p:spPr bwMode="auto">
                <a:xfrm>
                  <a:off x="305000" y="1277000"/>
                  <a:ext cx="305979" cy="4572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100" dirty="0"/>
                </a:p>
              </p:txBody>
            </p:sp>
          </p:grpSp>
        </p:grpSp>
        <p:sp>
          <p:nvSpPr>
            <p:cNvPr id="47" name="Text Box 85"/>
            <p:cNvSpPr txBox="1">
              <a:spLocks noChangeArrowheads="1"/>
            </p:cNvSpPr>
            <p:nvPr/>
          </p:nvSpPr>
          <p:spPr bwMode="auto">
            <a:xfrm>
              <a:off x="6315089" y="2633302"/>
              <a:ext cx="1900073" cy="739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Lower capacitance</a:t>
              </a:r>
            </a:p>
            <a:p>
              <a:r>
                <a:rPr lang="en-US" sz="1200" dirty="0"/>
                <a:t>Under development</a:t>
              </a:r>
            </a:p>
          </p:txBody>
        </p:sp>
        <p:sp>
          <p:nvSpPr>
            <p:cNvPr id="48" name="Line 87"/>
            <p:cNvSpPr>
              <a:spLocks noChangeShapeType="1"/>
            </p:cNvSpPr>
            <p:nvPr/>
          </p:nvSpPr>
          <p:spPr bwMode="auto">
            <a:xfrm>
              <a:off x="6020730" y="2208746"/>
              <a:ext cx="989588" cy="4576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100" dirty="0">
                <a:ln>
                  <a:solidFill>
                    <a:srgbClr val="C00000"/>
                  </a:solidFill>
                </a:ln>
                <a:latin typeface="+mj-lt"/>
              </a:endParaRPr>
            </a:p>
          </p:txBody>
        </p:sp>
      </p:grpSp>
      <p:sp>
        <p:nvSpPr>
          <p:cNvPr id="12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18" name="Picture 12" descr="EMagnet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25" y="1279980"/>
            <a:ext cx="4189471" cy="1842567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</p:pic>
      <p:pic>
        <p:nvPicPr>
          <p:cNvPr id="119" name="Picture 6" descr="PICT16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142984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TextBox 6"/>
          <p:cNvSpPr txBox="1">
            <a:spLocks noChangeArrowheads="1"/>
          </p:cNvSpPr>
          <p:nvPr/>
        </p:nvSpPr>
        <p:spPr bwMode="auto">
          <a:xfrm>
            <a:off x="1090143" y="587427"/>
            <a:ext cx="3298013" cy="707826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/>
              <a:t>Low background Micromegas,</a:t>
            </a:r>
          </a:p>
          <a:p>
            <a:pPr algn="ctr"/>
            <a:r>
              <a:rPr lang="en-US" sz="2000" dirty="0"/>
              <a:t>J. Galan, E. Ferrer, A. Tomas</a:t>
            </a:r>
          </a:p>
        </p:txBody>
      </p:sp>
      <p:pic>
        <p:nvPicPr>
          <p:cNvPr id="130" name="Picture 5" descr="C:\Documents and Settings\tpapaeva\Desktop\AFSplots\plots M11 +\Total_Energy_Strips_run_111027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572014"/>
            <a:ext cx="3063240" cy="2058369"/>
          </a:xfrm>
          <a:prstGeom prst="rect">
            <a:avLst/>
          </a:prstGeom>
          <a:noFill/>
        </p:spPr>
      </p:pic>
      <p:sp>
        <p:nvSpPr>
          <p:cNvPr id="131" name="TextBox 130"/>
          <p:cNvSpPr txBox="1"/>
          <p:nvPr/>
        </p:nvSpPr>
        <p:spPr>
          <a:xfrm>
            <a:off x="5286380" y="5000637"/>
            <a:ext cx="3678480" cy="1477328"/>
          </a:xfrm>
          <a:prstGeom prst="rect">
            <a:avLst/>
          </a:prstGeom>
          <a:noFill/>
        </p:spPr>
        <p:txBody>
          <a:bodyPr wrap="square" lIns="91374" tIns="45690" rIns="91374" bIns="45690" rtlCol="0">
            <a:spAutoFit/>
          </a:bodyPr>
          <a:lstStyle/>
          <a:p>
            <a:pPr algn="ctr"/>
            <a:r>
              <a:rPr lang="en-US" baseline="30000" dirty="0" smtClean="0">
                <a:solidFill>
                  <a:schemeClr val="tx2"/>
                </a:solidFill>
                <a:latin typeface="+mj-lt"/>
              </a:rPr>
              <a:t>55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Fe Calibration with Ar – 5%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isobutane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@ 1 bar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+mj-lt"/>
              </a:rPr>
              <a:t>Collimated source to avoid border effects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  <a:latin typeface="+mj-lt"/>
              </a:rPr>
              <a:t>FWHM @ 6 keV = 11.5 %</a:t>
            </a: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2" name="Picture 8" descr="C:\Documents and Settings\tpapaeva\Desktop\AFSplots\plots M11 +\E1_vs_E2_run_111027_C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714890"/>
            <a:ext cx="2092410" cy="1911585"/>
          </a:xfrm>
          <a:prstGeom prst="rect">
            <a:avLst/>
          </a:prstGeom>
          <a:noFill/>
        </p:spPr>
      </p:pic>
      <p:sp>
        <p:nvSpPr>
          <p:cNvPr id="133" name="Text Box 4"/>
          <p:cNvSpPr txBox="1">
            <a:spLocks noChangeArrowheads="1"/>
          </p:cNvSpPr>
          <p:nvPr/>
        </p:nvSpPr>
        <p:spPr bwMode="auto">
          <a:xfrm>
            <a:off x="2846123" y="35049"/>
            <a:ext cx="3286344" cy="4616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 smtClean="0">
                <a:solidFill>
                  <a:schemeClr val="tx2"/>
                </a:solidFill>
              </a:rPr>
              <a:t>Micro-Bulk </a:t>
            </a:r>
            <a:r>
              <a:rPr lang="en-US" sz="2400" b="1" dirty="0" err="1" smtClean="0">
                <a:solidFill>
                  <a:schemeClr val="tx2"/>
                </a:solidFill>
              </a:rPr>
              <a:t>Micromegas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36" y="116632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MicroMegas detectors for the upgrade of the ATLAS muon system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37170"/>
            <a:ext cx="5263398" cy="4984118"/>
          </a:xfrm>
        </p:spPr>
        <p:txBody>
          <a:bodyPr>
            <a:noAutofit/>
          </a:bodyPr>
          <a:lstStyle/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sz="1800" b="1" dirty="0" smtClean="0">
                <a:solidFill>
                  <a:schemeClr val="tx2"/>
                </a:solidFill>
              </a:rPr>
              <a:t>Goal</a:t>
            </a:r>
            <a:r>
              <a:rPr lang="en-US" sz="1800" dirty="0" smtClean="0">
                <a:solidFill>
                  <a:schemeClr val="tx2"/>
                </a:solidFill>
              </a:rPr>
              <a:t>: development of large-area (</a:t>
            </a:r>
            <a:r>
              <a:rPr lang="en-US" sz="1800" dirty="0">
                <a:solidFill>
                  <a:schemeClr val="tx2"/>
                </a:solidFill>
              </a:rPr>
              <a:t>≈</a:t>
            </a:r>
            <a:r>
              <a:rPr lang="en-US" sz="1800" dirty="0" smtClean="0">
                <a:solidFill>
                  <a:schemeClr val="tx2"/>
                </a:solidFill>
              </a:rPr>
              <a:t>2 </a:t>
            </a:r>
            <a:r>
              <a:rPr lang="en-US" sz="1800" dirty="0">
                <a:solidFill>
                  <a:schemeClr val="tx2"/>
                </a:solidFill>
              </a:rPr>
              <a:t>x 1 </a:t>
            </a:r>
            <a:r>
              <a:rPr lang="en-US" sz="1800" dirty="0" smtClean="0">
                <a:solidFill>
                  <a:schemeClr val="tx2"/>
                </a:solidFill>
              </a:rPr>
              <a:t>m</a:t>
            </a:r>
            <a:r>
              <a:rPr lang="en-US" sz="1800" baseline="30000" dirty="0" smtClean="0">
                <a:solidFill>
                  <a:schemeClr val="tx2"/>
                </a:solidFill>
              </a:rPr>
              <a:t>2</a:t>
            </a:r>
            <a:r>
              <a:rPr lang="en-US" sz="1800" dirty="0" smtClean="0">
                <a:solidFill>
                  <a:schemeClr val="tx2"/>
                </a:solidFill>
              </a:rPr>
              <a:t>)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bulk-MicroMegas chambers for high-rate applications that combine precision measurement and trigger functionality</a:t>
            </a:r>
          </a:p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FF0000"/>
                </a:solidFill>
              </a:rPr>
              <a:t>MAMMA </a:t>
            </a:r>
            <a:r>
              <a:rPr lang="en-US" sz="1800" dirty="0">
                <a:solidFill>
                  <a:schemeClr val="tx2"/>
                </a:solidFill>
              </a:rPr>
              <a:t>Collaboration </a:t>
            </a:r>
            <a:r>
              <a:rPr lang="en-US" sz="1800" dirty="0" smtClean="0">
                <a:solidFill>
                  <a:schemeClr val="tx2"/>
                </a:solidFill>
              </a:rPr>
              <a:t>(21 institutes, including Arizona, Athens</a:t>
            </a:r>
            <a:r>
              <a:rPr lang="en-US" sz="1800" dirty="0">
                <a:solidFill>
                  <a:schemeClr val="tx2"/>
                </a:solidFill>
              </a:rPr>
              <a:t>, BNL</a:t>
            </a:r>
            <a:r>
              <a:rPr lang="en-US" sz="1800" dirty="0" smtClean="0">
                <a:solidFill>
                  <a:schemeClr val="tx2"/>
                </a:solidFill>
              </a:rPr>
              <a:t>, CEA </a:t>
            </a:r>
            <a:r>
              <a:rPr lang="en-US" sz="1800" dirty="0" err="1" smtClean="0">
                <a:solidFill>
                  <a:schemeClr val="tx2"/>
                </a:solidFill>
              </a:rPr>
              <a:t>Saclay</a:t>
            </a:r>
            <a:r>
              <a:rPr lang="en-US" sz="1800" dirty="0">
                <a:solidFill>
                  <a:schemeClr val="tx2"/>
                </a:solidFill>
              </a:rPr>
              <a:t>, CERN, </a:t>
            </a:r>
            <a:r>
              <a:rPr lang="en-US" sz="1800" dirty="0" smtClean="0">
                <a:solidFill>
                  <a:schemeClr val="tx2"/>
                </a:solidFill>
              </a:rPr>
              <a:t>Naples) in close collaboration with CERN/TE-MPE (R. de Oliveira) &amp; CERN/PH-DT</a:t>
            </a:r>
          </a:p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1F497D"/>
                </a:solidFill>
              </a:rPr>
              <a:t>Spark </a:t>
            </a:r>
            <a:r>
              <a:rPr lang="en-US" sz="1800" dirty="0">
                <a:solidFill>
                  <a:srgbClr val="1F497D"/>
                </a:solidFill>
              </a:rPr>
              <a:t>neutralization and/or suppression</a:t>
            </a:r>
          </a:p>
          <a:p>
            <a:pPr marL="800100" lvl="1" indent="-342900">
              <a:spcBef>
                <a:spcPts val="0"/>
              </a:spcBef>
              <a:buClr>
                <a:srgbClr val="1F497D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1F497D"/>
                </a:solidFill>
              </a:rPr>
              <a:t>Resistive coating on readout strips</a:t>
            </a:r>
          </a:p>
          <a:p>
            <a:pPr marL="800100" lvl="1" indent="-342900">
              <a:spcBef>
                <a:spcPts val="0"/>
              </a:spcBef>
              <a:buClr>
                <a:srgbClr val="1F497D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1F497D"/>
                </a:solidFill>
              </a:rPr>
              <a:t>Multi-stage amplification </a:t>
            </a:r>
            <a:r>
              <a:rPr lang="en-US" sz="1600" dirty="0" smtClean="0">
                <a:solidFill>
                  <a:srgbClr val="1F497D"/>
                </a:solidFill>
              </a:rPr>
              <a:t>schemes</a:t>
            </a:r>
            <a:endParaRPr lang="en-US" sz="1800" dirty="0" smtClean="0">
              <a:solidFill>
                <a:schemeClr val="tx2"/>
              </a:solidFill>
            </a:endParaRPr>
          </a:p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tx2"/>
                </a:solidFill>
              </a:rPr>
              <a:t>Underlying philosophy: </a:t>
            </a:r>
          </a:p>
          <a:p>
            <a:pPr lvl="1"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D</a:t>
            </a:r>
            <a:r>
              <a:rPr lang="en-US" sz="1600" dirty="0" smtClean="0">
                <a:solidFill>
                  <a:schemeClr val="tx2"/>
                </a:solidFill>
              </a:rPr>
              <a:t>evelopment and evaluation of full-size prototype chambers at CERN and in the  collaborating institutes</a:t>
            </a:r>
          </a:p>
          <a:p>
            <a:pPr lvl="1"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tx2"/>
                </a:solidFill>
              </a:rPr>
              <a:t>Transfer of know-how to competent industry </a:t>
            </a:r>
          </a:p>
          <a:p>
            <a:pPr lvl="1"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tx2"/>
                </a:solidFill>
              </a:rPr>
              <a:t>Large-scale production in industry</a:t>
            </a:r>
          </a:p>
          <a:p>
            <a:pPr lvl="1">
              <a:buClr>
                <a:srgbClr val="FF6600"/>
              </a:buClr>
              <a:buFont typeface="Wingdings" charset="2"/>
              <a:buChar char="§"/>
            </a:pPr>
            <a:endParaRPr lang="en-US" sz="1600" dirty="0" smtClean="0"/>
          </a:p>
          <a:p>
            <a:pPr>
              <a:buClr>
                <a:srgbClr val="FF6600"/>
              </a:buClr>
              <a:buFont typeface="Wingdings" charset="2"/>
              <a:buChar char="§"/>
            </a:pPr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80F-D5FD-8B45-8ADB-911CDC82310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 descr="CR2_DSC0384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4111"/>
          <a:stretch/>
        </p:blipFill>
        <p:spPr>
          <a:xfrm>
            <a:off x="6019808" y="1527630"/>
            <a:ext cx="2999379" cy="4008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9962" y="5470344"/>
            <a:ext cx="3388581" cy="738583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1.2 x 0.6 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prototype chamber with 2048 readout strips (0.5 mm strip pitch) during construction in CERN/TE-MPE workshop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1056" y="1676914"/>
            <a:ext cx="941283" cy="27699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March 2011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836960" y="6182215"/>
            <a:ext cx="1518039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J. Wotschack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666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879475" y="211138"/>
            <a:ext cx="184712" cy="3671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endParaRPr lang="en-GB" dirty="0"/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440030" y="146257"/>
            <a:ext cx="3048429" cy="5231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2800" b="1" dirty="0" smtClean="0">
                <a:solidFill>
                  <a:schemeClr val="tx2"/>
                </a:solidFill>
              </a:rPr>
              <a:t>Gaseous </a:t>
            </a:r>
            <a:r>
              <a:rPr lang="en-US" sz="2800" b="1" dirty="0">
                <a:solidFill>
                  <a:schemeClr val="tx2"/>
                </a:solidFill>
              </a:rPr>
              <a:t>Detectors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6" name="Picture 5" descr="7008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257"/>
            <a:ext cx="3240360" cy="24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499992" y="1556792"/>
            <a:ext cx="4536504" cy="28007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dirty="0">
                <a:solidFill>
                  <a:schemeClr val="tx2"/>
                </a:solidFill>
              </a:rPr>
              <a:t>Electrons liberated by ionization drift towards</a:t>
            </a:r>
          </a:p>
          <a:p>
            <a:pPr marL="361691" indent="-361691"/>
            <a:r>
              <a:rPr lang="en-US" sz="1600" dirty="0">
                <a:solidFill>
                  <a:schemeClr val="tx2"/>
                </a:solidFill>
              </a:rPr>
              <a:t>the anode wire.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361691" indent="-361691"/>
            <a:endParaRPr lang="en-US" sz="1600" dirty="0">
              <a:solidFill>
                <a:schemeClr val="tx2"/>
              </a:solidFill>
              <a:cs typeface="Arial" pitchFamily="34" charset="0"/>
            </a:endParaRPr>
          </a:p>
          <a:p>
            <a:pPr marL="361691" indent="-361691"/>
            <a:r>
              <a:rPr lang="en-US" sz="1600" dirty="0">
                <a:solidFill>
                  <a:schemeClr val="tx2"/>
                </a:solidFill>
                <a:cs typeface="Arial" pitchFamily="34" charset="0"/>
              </a:rPr>
              <a:t>Electrical field close to the wire </a:t>
            </a:r>
            <a:r>
              <a:rPr lang="en-US" sz="1600" dirty="0">
                <a:solidFill>
                  <a:schemeClr val="tx2"/>
                </a:solidFill>
              </a:rPr>
              <a:t>(typical wire Ø</a:t>
            </a:r>
          </a:p>
          <a:p>
            <a:pPr marL="361691" indent="-361691"/>
            <a:r>
              <a:rPr lang="en-US" sz="1600" dirty="0">
                <a:solidFill>
                  <a:schemeClr val="tx2"/>
                </a:solidFill>
              </a:rPr>
              <a:t>~few tens of </a:t>
            </a:r>
            <a:r>
              <a:rPr lang="en-US" sz="1600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600" dirty="0">
                <a:solidFill>
                  <a:schemeClr val="tx2"/>
                </a:solidFill>
              </a:rPr>
              <a:t>m) is sufficiently high for electrons</a:t>
            </a:r>
          </a:p>
          <a:p>
            <a:pPr marL="361691" indent="-361691"/>
            <a:r>
              <a:rPr lang="en-US" sz="1600" dirty="0">
                <a:solidFill>
                  <a:schemeClr val="tx2"/>
                </a:solidFill>
              </a:rPr>
              <a:t>(above 10 kV/cm) to gain enough energy to ionize</a:t>
            </a:r>
          </a:p>
          <a:p>
            <a:pPr marL="361691" indent="-361691"/>
            <a:r>
              <a:rPr lang="en-US" sz="1600" dirty="0">
                <a:solidFill>
                  <a:schemeClr val="tx2"/>
                </a:solidFill>
              </a:rPr>
              <a:t>further  </a:t>
            </a:r>
            <a:r>
              <a:rPr lang="en-US" sz="1600" dirty="0">
                <a:solidFill>
                  <a:schemeClr val="tx2"/>
                </a:solidFill>
                <a:cs typeface="Arial" pitchFamily="34" charset="0"/>
              </a:rPr>
              <a:t>→ </a:t>
            </a:r>
            <a:r>
              <a:rPr lang="en-US" sz="1600" dirty="0">
                <a:solidFill>
                  <a:srgbClr val="FF0000"/>
                </a:solidFill>
                <a:cs typeface="Arial" pitchFamily="34" charset="0"/>
              </a:rPr>
              <a:t>avalanche </a:t>
            </a:r>
            <a:r>
              <a:rPr lang="en-US" sz="1600" dirty="0">
                <a:solidFill>
                  <a:schemeClr val="tx2"/>
                </a:solidFill>
                <a:cs typeface="Arial" pitchFamily="34" charset="0"/>
              </a:rPr>
              <a:t>– exponential increase of</a:t>
            </a:r>
          </a:p>
          <a:p>
            <a:pPr marL="361691" indent="-361691"/>
            <a:r>
              <a:rPr lang="en-US" sz="1600" dirty="0">
                <a:solidFill>
                  <a:schemeClr val="tx2"/>
                </a:solidFill>
                <a:cs typeface="Arial" pitchFamily="34" charset="0"/>
              </a:rPr>
              <a:t>number of electron ion pairs</a:t>
            </a:r>
            <a:r>
              <a:rPr lang="en-US" sz="1600" dirty="0" smtClean="0">
                <a:solidFill>
                  <a:schemeClr val="tx2"/>
                </a:solidFill>
                <a:cs typeface="Arial" pitchFamily="34" charset="0"/>
              </a:rPr>
              <a:t>.</a:t>
            </a:r>
          </a:p>
          <a:p>
            <a:pPr marL="361691" indent="-361691"/>
            <a:endParaRPr lang="en-US" sz="1600" dirty="0" smtClean="0">
              <a:solidFill>
                <a:schemeClr val="tx2"/>
              </a:solidFill>
              <a:cs typeface="Arial" pitchFamily="34" charset="0"/>
            </a:endParaRPr>
          </a:p>
          <a:p>
            <a:pPr marL="361691" indent="-361691"/>
            <a:r>
              <a:rPr lang="en-US" sz="1600" dirty="0" smtClean="0">
                <a:solidFill>
                  <a:schemeClr val="tx2"/>
                </a:solidFill>
                <a:cs typeface="Arial" pitchFamily="34" charset="0"/>
              </a:rPr>
              <a:t>The influence of (slower) ions on a conductor</a:t>
            </a:r>
          </a:p>
          <a:p>
            <a:pPr marL="361691" indent="-361691"/>
            <a:r>
              <a:rPr lang="en-US" sz="1600" dirty="0" smtClean="0">
                <a:solidFill>
                  <a:schemeClr val="tx2"/>
                </a:solidFill>
                <a:cs typeface="Arial" pitchFamily="34" charset="0"/>
              </a:rPr>
              <a:t>generates a current in a pre-amplifier</a:t>
            </a:r>
            <a:endParaRPr lang="en-US" sz="1400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8" name="Picture 6" descr="sw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6076" y="2627422"/>
            <a:ext cx="2881479" cy="187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5" descr="strawav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920481">
            <a:off x="369195" y="3703550"/>
            <a:ext cx="1236201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142845" y="4652963"/>
            <a:ext cx="8715633" cy="2017169"/>
            <a:chOff x="142845" y="4652963"/>
            <a:chExt cx="8715633" cy="2017169"/>
          </a:xfrm>
        </p:grpSpPr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86320" y="5072075"/>
              <a:ext cx="1177925" cy="1223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86513" y="5072074"/>
              <a:ext cx="1192212" cy="121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43240" y="5072074"/>
              <a:ext cx="1295400" cy="126365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971556" y="4652963"/>
              <a:ext cx="6679516" cy="3384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374" tIns="45690" rIns="91374" bIns="45690">
              <a:spAutoFit/>
            </a:bodyPr>
            <a:lstStyle/>
            <a:p>
              <a:pPr marL="361691" indent="-361691"/>
              <a:r>
                <a:rPr lang="en-US" sz="1600" dirty="0" smtClean="0">
                  <a:solidFill>
                    <a:srgbClr val="FF0000"/>
                  </a:solidFill>
                </a:rPr>
                <a:t>The cylindrical </a:t>
              </a:r>
              <a:r>
                <a:rPr lang="en-US" sz="1600" dirty="0">
                  <a:solidFill>
                    <a:srgbClr val="FF0000"/>
                  </a:solidFill>
                </a:rPr>
                <a:t>geometry is not the only </a:t>
              </a:r>
              <a:r>
                <a:rPr lang="en-US" sz="1600" dirty="0" smtClean="0">
                  <a:solidFill>
                    <a:srgbClr val="FF0000"/>
                  </a:solidFill>
                </a:rPr>
                <a:t>one </a:t>
              </a:r>
              <a:r>
                <a:rPr lang="en-US" sz="1600" dirty="0">
                  <a:solidFill>
                    <a:srgbClr val="FF0000"/>
                  </a:solidFill>
                </a:rPr>
                <a:t>to generate </a:t>
              </a:r>
              <a:r>
                <a:rPr lang="en-US" sz="1600" dirty="0" smtClean="0">
                  <a:solidFill>
                    <a:srgbClr val="FF0000"/>
                  </a:solidFill>
                </a:rPr>
                <a:t>a strong </a:t>
              </a:r>
              <a:r>
                <a:rPr lang="en-US" sz="1600" dirty="0">
                  <a:solidFill>
                    <a:srgbClr val="FF0000"/>
                  </a:solidFill>
                </a:rPr>
                <a:t>electric field:</a:t>
              </a: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3357554" y="6357958"/>
              <a:ext cx="1153934" cy="312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374" tIns="45690" rIns="91374" bIns="45690">
              <a:spAutoFit/>
            </a:bodyPr>
            <a:lstStyle/>
            <a:p>
              <a:pPr marL="361691" indent="-361691"/>
              <a:r>
                <a:rPr lang="en-US" sz="1400" dirty="0"/>
                <a:t>parallel plate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5214942" y="6357958"/>
              <a:ext cx="519236" cy="312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374" tIns="45690" rIns="91374" bIns="45690">
              <a:spAutoFit/>
            </a:bodyPr>
            <a:lstStyle/>
            <a:p>
              <a:pPr marL="361691" indent="-361691"/>
              <a:r>
                <a:rPr lang="en-US" sz="1400" dirty="0"/>
                <a:t>strip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6643703" y="6357958"/>
              <a:ext cx="510992" cy="312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374" tIns="45690" rIns="91374" bIns="45690">
              <a:spAutoFit/>
            </a:bodyPr>
            <a:lstStyle/>
            <a:p>
              <a:pPr marL="361691" indent="-361691"/>
              <a:r>
                <a:rPr lang="en-US" sz="1400" dirty="0"/>
                <a:t>hole</a:t>
              </a:r>
            </a:p>
          </p:txBody>
        </p:sp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>
              <a:off x="7786710" y="6357958"/>
              <a:ext cx="1071768" cy="312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374" tIns="45690" rIns="91374" bIns="45690">
              <a:spAutoFit/>
            </a:bodyPr>
            <a:lstStyle/>
            <a:p>
              <a:pPr marL="361691" indent="-361691"/>
              <a:r>
                <a:rPr lang="en-US" sz="1400" dirty="0"/>
                <a:t>groove/well</a:t>
              </a:r>
            </a:p>
          </p:txBody>
        </p:sp>
        <p:pic>
          <p:nvPicPr>
            <p:cNvPr id="29" name="Picture 8" descr="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14480" y="5143512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2000237" y="6357958"/>
              <a:ext cx="634539" cy="3121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374" tIns="45690" rIns="91374" bIns="45690">
              <a:spAutoFit/>
            </a:bodyPr>
            <a:lstStyle/>
            <a:p>
              <a:pPr marL="361691" indent="-361691"/>
              <a:r>
                <a:rPr lang="en-US" sz="1400" dirty="0"/>
                <a:t>mwpc</a:t>
              </a:r>
            </a:p>
          </p:txBody>
        </p:sp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428596" y="6357958"/>
              <a:ext cx="512763" cy="311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374" tIns="45690" rIns="91374" bIns="45690">
              <a:spAutoFit/>
            </a:bodyPr>
            <a:lstStyle/>
            <a:p>
              <a:pPr marL="361691" indent="-361691"/>
              <a:r>
                <a:rPr lang="en-US" sz="1400" dirty="0"/>
                <a:t>wire</a:t>
              </a:r>
            </a:p>
          </p:txBody>
        </p:sp>
        <p:pic>
          <p:nvPicPr>
            <p:cNvPr id="32" name="Picture 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2845" y="5072080"/>
              <a:ext cx="1217612" cy="12287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15274" y="5000636"/>
            <a:ext cx="1223963" cy="12239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4511488" y="836712"/>
            <a:ext cx="423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Best </a:t>
            </a:r>
            <a:r>
              <a:rPr lang="fr-FR" dirty="0" err="1" smtClean="0"/>
              <a:t>way</a:t>
            </a:r>
            <a:r>
              <a:rPr lang="fr-FR" dirty="0" smtClean="0"/>
              <a:t> to </a:t>
            </a:r>
            <a:r>
              <a:rPr lang="fr-FR" dirty="0" err="1" smtClean="0"/>
              <a:t>make</a:t>
            </a:r>
            <a:r>
              <a:rPr lang="fr-FR" dirty="0" smtClean="0"/>
              <a:t> detectors on large volumes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little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and at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cost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714375"/>
            <a:ext cx="7639050" cy="5429250"/>
          </a:xfrm>
          <a:prstGeom prst="rect">
            <a:avLst/>
          </a:prstGeom>
        </p:spPr>
      </p:pic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6804429" y="5789712"/>
            <a:ext cx="1587096" cy="707826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J. Wotschack</a:t>
            </a:r>
          </a:p>
          <a:p>
            <a:pPr algn="ctr"/>
            <a:r>
              <a:rPr lang="en-US" sz="2000" dirty="0" smtClean="0"/>
              <a:t>R. De Oliveira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75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2BFF-1A80-4249-82AE-6FEB39D536C0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28675" name="724e72ac-7dc2-464f-91ab-bdb4afee62c5" descr="73F73B0B-78A5-42BE-88AD-8C6261E71F4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2015" y="805354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ee929eab-8354-43de-9f45-cac8a719dc23" descr="12448CE7-CAAA-48C8-83A7-D9706D6E90A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154956"/>
            <a:ext cx="249627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86b4c88c-3414-4599-ab91-28b153e6660f" descr="3161EBB5-FD8A-4B58-9984-9935F97AB8A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154956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6e6b509a-ae91-420a-bc78-7e29621a9d45" descr="754DF256-EBDE-41E6-A3FE-F82B8F7F66B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154956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v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1893145"/>
            <a:ext cx="2576320" cy="1930626"/>
          </a:xfrm>
          <a:prstGeom prst="rect">
            <a:avLst/>
          </a:prstGeom>
        </p:spPr>
      </p:pic>
      <p:pic>
        <p:nvPicPr>
          <p:cNvPr id="14" name="Picture 14" descr="DSC_4214_b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1266996"/>
            <a:ext cx="1296144" cy="255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11560" y="759164"/>
            <a:ext cx="205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Double sided Board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5964" y="943830"/>
            <a:ext cx="2108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Res-strip depositing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Coverlay technique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66481" y="43602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Bulking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1621" y="6099172"/>
            <a:ext cx="56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Test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2800" y="6158944"/>
            <a:ext cx="19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Test before closing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07267" y="6133946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Closing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535872" y="78844"/>
            <a:ext cx="6072255" cy="71435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MM Resistive strip protection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608467" y="6318612"/>
            <a:ext cx="1587096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R. De Oliveira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4613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56431"/>
            <a:ext cx="3618651" cy="3713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6" y="727581"/>
            <a:ext cx="4371975" cy="4457700"/>
          </a:xfrm>
          <a:prstGeom prst="rect">
            <a:avLst/>
          </a:prstGeo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12112" y="188640"/>
            <a:ext cx="6072255" cy="71435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374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chemeClr val="tx2"/>
                </a:solidFill>
              </a:rPr>
              <a:t>MM Resistive strip protection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812112" y="5583906"/>
            <a:ext cx="1518038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J. Wotschack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573325"/>
              </p:ext>
            </p:extLst>
          </p:nvPr>
        </p:nvGraphicFramePr>
        <p:xfrm>
          <a:off x="4813912" y="692696"/>
          <a:ext cx="3672408" cy="2270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42" name="Acrobat Document" r:id="rId5" imgW="6762514" imgH="4181272" progId="AcroExch.Document.7">
                  <p:embed/>
                </p:oleObj>
              </mc:Choice>
              <mc:Fallback>
                <p:oleObj name="Acrobat Document" r:id="rId5" imgW="6762514" imgH="4181272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912" y="692696"/>
                        <a:ext cx="3672408" cy="2270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51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5" name="Picture 4" descr="DSCN2603.JPG"/>
          <p:cNvPicPr>
            <a:picLocks noChangeAspect="1"/>
          </p:cNvPicPr>
          <p:nvPr/>
        </p:nvPicPr>
        <p:blipFill>
          <a:blip r:embed="rId2" cstate="print"/>
          <a:srcRect l="10254" r="10254"/>
          <a:stretch>
            <a:fillRect/>
          </a:stretch>
        </p:blipFill>
        <p:spPr>
          <a:xfrm rot="16200000">
            <a:off x="280117" y="1672211"/>
            <a:ext cx="4083870" cy="3853032"/>
          </a:xfrm>
          <a:prstGeom prst="rect">
            <a:avLst/>
          </a:prstGeom>
        </p:spPr>
      </p:pic>
      <p:pic>
        <p:nvPicPr>
          <p:cNvPr id="7" name="Picture 6" descr="2011-08-23 14.20.02.jpg"/>
          <p:cNvPicPr>
            <a:picLocks noChangeAspect="1"/>
          </p:cNvPicPr>
          <p:nvPr/>
        </p:nvPicPr>
        <p:blipFill>
          <a:blip r:embed="rId3" cstate="print"/>
          <a:srcRect l="23382" t="4412" r="10588" b="4118"/>
          <a:stretch>
            <a:fillRect/>
          </a:stretch>
        </p:blipFill>
        <p:spPr>
          <a:xfrm>
            <a:off x="4644008" y="1556792"/>
            <a:ext cx="3888432" cy="403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5733256"/>
            <a:ext cx="141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X/Y read-out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5805264"/>
            <a:ext cx="166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U/V/X read-out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8494" y="260649"/>
            <a:ext cx="6455564" cy="461584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tx2"/>
                </a:solidFill>
              </a:rPr>
              <a:t>Bulk MicroMegas resistive anode and 2D readout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608467" y="6318612"/>
            <a:ext cx="1587096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R. De Oliveira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89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2428861" y="142857"/>
            <a:ext cx="3186188" cy="4616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 smtClean="0">
                <a:solidFill>
                  <a:schemeClr val="tx2"/>
                </a:solidFill>
              </a:rPr>
              <a:t>CAT </a:t>
            </a:r>
            <a:r>
              <a:rPr lang="en-US" sz="2400" b="1" dirty="0">
                <a:solidFill>
                  <a:schemeClr val="tx2"/>
                </a:solidFill>
              </a:rPr>
              <a:t>– </a:t>
            </a:r>
            <a:r>
              <a:rPr lang="en-US" sz="2400" b="1" dirty="0" err="1" smtClean="0">
                <a:solidFill>
                  <a:schemeClr val="tx2"/>
                </a:solidFill>
              </a:rPr>
              <a:t>Compteur</a:t>
            </a:r>
            <a:r>
              <a:rPr lang="en-US" sz="2400" b="1" dirty="0" smtClean="0">
                <a:solidFill>
                  <a:schemeClr val="tx2"/>
                </a:solidFill>
              </a:rPr>
              <a:t> à </a:t>
            </a:r>
            <a:r>
              <a:rPr lang="en-US" sz="2400" b="1" dirty="0" err="1" smtClean="0">
                <a:solidFill>
                  <a:schemeClr val="tx2"/>
                </a:solidFill>
              </a:rPr>
              <a:t>trous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6090" name="Rectangle 78"/>
          <p:cNvSpPr>
            <a:spLocks noChangeArrowheads="1"/>
          </p:cNvSpPr>
          <p:nvPr/>
        </p:nvSpPr>
        <p:spPr bwMode="auto">
          <a:xfrm>
            <a:off x="539552" y="836712"/>
            <a:ext cx="8397935" cy="5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An insulator with holes is metalized both sides. A high potential difference is held between the two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sides. Avalanches take place </a:t>
            </a:r>
            <a:r>
              <a:rPr lang="en-US" sz="1600" dirty="0" smtClean="0">
                <a:solidFill>
                  <a:schemeClr val="tx2"/>
                </a:solidFill>
              </a:rPr>
              <a:t>after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the holes.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539552" y="5157192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ancestor</a:t>
            </a:r>
            <a:r>
              <a:rPr lang="fr-FR" dirty="0" smtClean="0"/>
              <a:t> of </a:t>
            </a:r>
            <a:r>
              <a:rPr lang="fr-FR" dirty="0" err="1" smtClean="0"/>
              <a:t>GEMs</a:t>
            </a:r>
            <a:r>
              <a:rPr lang="fr-FR" dirty="0" smtClean="0"/>
              <a:t>. </a:t>
            </a:r>
            <a:r>
              <a:rPr lang="fr-FR" dirty="0" err="1" smtClean="0"/>
              <a:t>According</a:t>
            </a:r>
            <a:r>
              <a:rPr lang="fr-FR" dirty="0" smtClean="0"/>
              <a:t> to F. </a:t>
            </a:r>
            <a:r>
              <a:rPr lang="fr-FR" dirty="0" err="1" smtClean="0"/>
              <a:t>Sauli</a:t>
            </a:r>
            <a:r>
              <a:rPr lang="fr-FR" dirty="0" smtClean="0"/>
              <a:t>,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not a MPGD (but in </a:t>
            </a:r>
            <a:r>
              <a:rPr lang="fr-FR" dirty="0" err="1" smtClean="0"/>
              <a:t>this</a:t>
            </a:r>
            <a:r>
              <a:rPr lang="fr-FR" dirty="0" smtClean="0"/>
              <a:t> case, </a:t>
            </a:r>
            <a:r>
              <a:rPr lang="fr-FR" dirty="0" err="1" smtClean="0"/>
              <a:t>is</a:t>
            </a:r>
            <a:r>
              <a:rPr lang="fr-FR" dirty="0" smtClean="0"/>
              <a:t> THGEM a MPGD</a:t>
            </a:r>
            <a:r>
              <a:rPr lang="fr-FR" dirty="0" smtClean="0"/>
              <a:t>?</a:t>
            </a:r>
          </a:p>
          <a:p>
            <a:r>
              <a:rPr lang="fr-FR" dirty="0" smtClean="0"/>
              <a:t>(</a:t>
            </a:r>
            <a:r>
              <a:rPr lang="fr-FR" dirty="0" err="1" smtClean="0"/>
              <a:t>Bartol</a:t>
            </a:r>
            <a:r>
              <a:rPr lang="fr-FR" dirty="0" smtClean="0"/>
              <a:t> et al., 1996 ; J. </a:t>
            </a:r>
            <a:r>
              <a:rPr lang="fr-FR" dirty="0" err="1" smtClean="0"/>
              <a:t>Chaplain</a:t>
            </a:r>
            <a:r>
              <a:rPr lang="fr-FR" dirty="0" smtClean="0"/>
              <a:t> et al., 1999)</a:t>
            </a:r>
            <a:endParaRPr lang="fr-FR" dirty="0"/>
          </a:p>
        </p:txBody>
      </p:sp>
      <p:sp>
        <p:nvSpPr>
          <p:cNvPr id="79" name="TextBox 6"/>
          <p:cNvSpPr txBox="1">
            <a:spLocks noChangeArrowheads="1"/>
          </p:cNvSpPr>
          <p:nvPr/>
        </p:nvSpPr>
        <p:spPr bwMode="auto">
          <a:xfrm>
            <a:off x="6296408" y="4437112"/>
            <a:ext cx="1306635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err="1" smtClean="0"/>
              <a:t>Lemonnier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2428861" y="142857"/>
            <a:ext cx="4072726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GEM – Gas Electron Multiplier</a:t>
            </a:r>
          </a:p>
        </p:txBody>
      </p:sp>
      <p:pic>
        <p:nvPicPr>
          <p:cNvPr id="4608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6" y="928689"/>
            <a:ext cx="174307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752600" y="838202"/>
            <a:ext cx="2160634" cy="2966119"/>
            <a:chOff x="480" y="816"/>
            <a:chExt cx="2166" cy="2630"/>
          </a:xfrm>
        </p:grpSpPr>
        <p:sp>
          <p:nvSpPr>
            <p:cNvPr id="46113" name="Rectangle 16"/>
            <p:cNvSpPr>
              <a:spLocks noChangeArrowheads="1"/>
            </p:cNvSpPr>
            <p:nvPr/>
          </p:nvSpPr>
          <p:spPr bwMode="auto">
            <a:xfrm>
              <a:off x="480" y="3094"/>
              <a:ext cx="1968" cy="24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14" name="Text Box 17"/>
            <p:cNvSpPr txBox="1">
              <a:spLocks noChangeArrowheads="1"/>
            </p:cNvSpPr>
            <p:nvPr/>
          </p:nvSpPr>
          <p:spPr bwMode="auto">
            <a:xfrm>
              <a:off x="848" y="3119"/>
              <a:ext cx="18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GB" i="1" dirty="0">
                <a:solidFill>
                  <a:schemeClr val="tx2"/>
                </a:solidFill>
              </a:endParaRPr>
            </a:p>
          </p:txBody>
        </p:sp>
        <p:sp>
          <p:nvSpPr>
            <p:cNvPr id="46115" name="Text Box 18"/>
            <p:cNvSpPr txBox="1">
              <a:spLocks noChangeArrowheads="1"/>
            </p:cNvSpPr>
            <p:nvPr/>
          </p:nvSpPr>
          <p:spPr bwMode="auto">
            <a:xfrm>
              <a:off x="1180" y="3119"/>
              <a:ext cx="18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GB" i="1" dirty="0">
                <a:solidFill>
                  <a:srgbClr val="1A11FF"/>
                </a:solidFill>
              </a:endParaRPr>
            </a:p>
          </p:txBody>
        </p:sp>
        <p:sp>
          <p:nvSpPr>
            <p:cNvPr id="46116" name="Text Box 19"/>
            <p:cNvSpPr txBox="1">
              <a:spLocks noChangeArrowheads="1"/>
            </p:cNvSpPr>
            <p:nvPr/>
          </p:nvSpPr>
          <p:spPr bwMode="auto">
            <a:xfrm>
              <a:off x="1487" y="3119"/>
              <a:ext cx="18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GB" i="1" dirty="0">
                <a:solidFill>
                  <a:srgbClr val="FF2718"/>
                </a:solidFill>
              </a:endParaRPr>
            </a:p>
          </p:txBody>
        </p:sp>
        <p:sp>
          <p:nvSpPr>
            <p:cNvPr id="46117" name="Oval 20"/>
            <p:cNvSpPr>
              <a:spLocks noChangeArrowheads="1"/>
            </p:cNvSpPr>
            <p:nvPr/>
          </p:nvSpPr>
          <p:spPr bwMode="auto">
            <a:xfrm>
              <a:off x="995" y="1392"/>
              <a:ext cx="272" cy="137"/>
            </a:xfrm>
            <a:prstGeom prst="ellipse">
              <a:avLst/>
            </a:prstGeom>
            <a:solidFill>
              <a:srgbClr val="7996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18" name="Rectangle 21"/>
            <p:cNvSpPr>
              <a:spLocks noChangeArrowheads="1"/>
            </p:cNvSpPr>
            <p:nvPr/>
          </p:nvSpPr>
          <p:spPr bwMode="auto">
            <a:xfrm>
              <a:off x="624" y="1320"/>
              <a:ext cx="173" cy="101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19" name="Line 22"/>
            <p:cNvSpPr>
              <a:spLocks noChangeShapeType="1"/>
            </p:cNvSpPr>
            <p:nvPr/>
          </p:nvSpPr>
          <p:spPr bwMode="auto">
            <a:xfrm>
              <a:off x="624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0" name="Line 23"/>
            <p:cNvSpPr>
              <a:spLocks noChangeShapeType="1"/>
            </p:cNvSpPr>
            <p:nvPr/>
          </p:nvSpPr>
          <p:spPr bwMode="auto">
            <a:xfrm>
              <a:off x="624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1" name="Rectangle 24"/>
            <p:cNvSpPr>
              <a:spLocks noChangeArrowheads="1"/>
            </p:cNvSpPr>
            <p:nvPr/>
          </p:nvSpPr>
          <p:spPr bwMode="auto">
            <a:xfrm>
              <a:off x="900" y="1320"/>
              <a:ext cx="173" cy="101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2" name="Line 25"/>
            <p:cNvSpPr>
              <a:spLocks noChangeShapeType="1"/>
            </p:cNvSpPr>
            <p:nvPr/>
          </p:nvSpPr>
          <p:spPr bwMode="auto">
            <a:xfrm>
              <a:off x="900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3" name="Line 26"/>
            <p:cNvSpPr>
              <a:spLocks noChangeShapeType="1"/>
            </p:cNvSpPr>
            <p:nvPr/>
          </p:nvSpPr>
          <p:spPr bwMode="auto">
            <a:xfrm>
              <a:off x="900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4" name="Rectangle 27"/>
            <p:cNvSpPr>
              <a:spLocks noChangeArrowheads="1"/>
            </p:cNvSpPr>
            <p:nvPr/>
          </p:nvSpPr>
          <p:spPr bwMode="auto">
            <a:xfrm>
              <a:off x="1188" y="1320"/>
              <a:ext cx="173" cy="101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5" name="Line 28"/>
            <p:cNvSpPr>
              <a:spLocks noChangeShapeType="1"/>
            </p:cNvSpPr>
            <p:nvPr/>
          </p:nvSpPr>
          <p:spPr bwMode="auto">
            <a:xfrm>
              <a:off x="1188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6" name="Line 29"/>
            <p:cNvSpPr>
              <a:spLocks noChangeShapeType="1"/>
            </p:cNvSpPr>
            <p:nvPr/>
          </p:nvSpPr>
          <p:spPr bwMode="auto">
            <a:xfrm>
              <a:off x="1188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7" name="Rectangle 30"/>
            <p:cNvSpPr>
              <a:spLocks noChangeArrowheads="1"/>
            </p:cNvSpPr>
            <p:nvPr/>
          </p:nvSpPr>
          <p:spPr bwMode="auto">
            <a:xfrm>
              <a:off x="1476" y="1320"/>
              <a:ext cx="173" cy="101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8" name="Line 31"/>
            <p:cNvSpPr>
              <a:spLocks noChangeShapeType="1"/>
            </p:cNvSpPr>
            <p:nvPr/>
          </p:nvSpPr>
          <p:spPr bwMode="auto">
            <a:xfrm>
              <a:off x="1476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29" name="Line 32"/>
            <p:cNvSpPr>
              <a:spLocks noChangeShapeType="1"/>
            </p:cNvSpPr>
            <p:nvPr/>
          </p:nvSpPr>
          <p:spPr bwMode="auto">
            <a:xfrm>
              <a:off x="1476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0" name="Rectangle 33"/>
            <p:cNvSpPr>
              <a:spLocks noChangeArrowheads="1"/>
            </p:cNvSpPr>
            <p:nvPr/>
          </p:nvSpPr>
          <p:spPr bwMode="auto">
            <a:xfrm>
              <a:off x="1764" y="1320"/>
              <a:ext cx="173" cy="101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1" name="Line 34"/>
            <p:cNvSpPr>
              <a:spLocks noChangeShapeType="1"/>
            </p:cNvSpPr>
            <p:nvPr/>
          </p:nvSpPr>
          <p:spPr bwMode="auto">
            <a:xfrm>
              <a:off x="1764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2" name="Line 35"/>
            <p:cNvSpPr>
              <a:spLocks noChangeShapeType="1"/>
            </p:cNvSpPr>
            <p:nvPr/>
          </p:nvSpPr>
          <p:spPr bwMode="auto">
            <a:xfrm>
              <a:off x="1764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3" name="Rectangle 36"/>
            <p:cNvSpPr>
              <a:spLocks noChangeArrowheads="1"/>
            </p:cNvSpPr>
            <p:nvPr/>
          </p:nvSpPr>
          <p:spPr bwMode="auto">
            <a:xfrm>
              <a:off x="2005" y="1320"/>
              <a:ext cx="172" cy="101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4" name="Line 37"/>
            <p:cNvSpPr>
              <a:spLocks noChangeShapeType="1"/>
            </p:cNvSpPr>
            <p:nvPr/>
          </p:nvSpPr>
          <p:spPr bwMode="auto">
            <a:xfrm>
              <a:off x="2005" y="1320"/>
              <a:ext cx="1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5" name="Line 38"/>
            <p:cNvSpPr>
              <a:spLocks noChangeShapeType="1"/>
            </p:cNvSpPr>
            <p:nvPr/>
          </p:nvSpPr>
          <p:spPr bwMode="auto">
            <a:xfrm>
              <a:off x="2005" y="1421"/>
              <a:ext cx="1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6" name="Rectangle 39"/>
            <p:cNvSpPr>
              <a:spLocks noChangeArrowheads="1"/>
            </p:cNvSpPr>
            <p:nvPr/>
          </p:nvSpPr>
          <p:spPr bwMode="auto">
            <a:xfrm>
              <a:off x="2273" y="1320"/>
              <a:ext cx="172" cy="101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7" name="Line 40"/>
            <p:cNvSpPr>
              <a:spLocks noChangeShapeType="1"/>
            </p:cNvSpPr>
            <p:nvPr/>
          </p:nvSpPr>
          <p:spPr bwMode="auto">
            <a:xfrm>
              <a:off x="2273" y="1320"/>
              <a:ext cx="1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8" name="Line 41"/>
            <p:cNvSpPr>
              <a:spLocks noChangeShapeType="1"/>
            </p:cNvSpPr>
            <p:nvPr/>
          </p:nvSpPr>
          <p:spPr bwMode="auto">
            <a:xfrm>
              <a:off x="2273" y="1421"/>
              <a:ext cx="1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39" name="Text Box 42"/>
            <p:cNvSpPr txBox="1">
              <a:spLocks noChangeArrowheads="1"/>
            </p:cNvSpPr>
            <p:nvPr/>
          </p:nvSpPr>
          <p:spPr bwMode="auto">
            <a:xfrm>
              <a:off x="1807" y="3119"/>
              <a:ext cx="18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GB" i="1" dirty="0">
                <a:solidFill>
                  <a:srgbClr val="0AFF08"/>
                </a:solidFill>
              </a:endParaRPr>
            </a:p>
          </p:txBody>
        </p:sp>
        <p:sp>
          <p:nvSpPr>
            <p:cNvPr id="46140" name="Line 43"/>
            <p:cNvSpPr>
              <a:spLocks noChangeShapeType="1"/>
            </p:cNvSpPr>
            <p:nvPr/>
          </p:nvSpPr>
          <p:spPr bwMode="auto">
            <a:xfrm>
              <a:off x="528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41" name="Line 44"/>
            <p:cNvSpPr>
              <a:spLocks noChangeShapeType="1"/>
            </p:cNvSpPr>
            <p:nvPr/>
          </p:nvSpPr>
          <p:spPr bwMode="auto">
            <a:xfrm>
              <a:off x="864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42" name="Line 45"/>
            <p:cNvSpPr>
              <a:spLocks noChangeShapeType="1"/>
            </p:cNvSpPr>
            <p:nvPr/>
          </p:nvSpPr>
          <p:spPr bwMode="auto">
            <a:xfrm>
              <a:off x="1200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43" name="Line 46"/>
            <p:cNvSpPr>
              <a:spLocks noChangeShapeType="1"/>
            </p:cNvSpPr>
            <p:nvPr/>
          </p:nvSpPr>
          <p:spPr bwMode="auto">
            <a:xfrm>
              <a:off x="1536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44" name="Line 47"/>
            <p:cNvSpPr>
              <a:spLocks noChangeShapeType="1"/>
            </p:cNvSpPr>
            <p:nvPr/>
          </p:nvSpPr>
          <p:spPr bwMode="auto">
            <a:xfrm>
              <a:off x="1872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45" name="Freeform 48"/>
            <p:cNvSpPr>
              <a:spLocks/>
            </p:cNvSpPr>
            <p:nvPr/>
          </p:nvSpPr>
          <p:spPr bwMode="auto">
            <a:xfrm>
              <a:off x="928" y="1152"/>
              <a:ext cx="419" cy="1896"/>
            </a:xfrm>
            <a:custGeom>
              <a:avLst/>
              <a:gdLst>
                <a:gd name="T0" fmla="*/ 1309 w 336"/>
                <a:gd name="T1" fmla="*/ 7670110 h 672"/>
                <a:gd name="T2" fmla="*/ 879 w 336"/>
                <a:gd name="T3" fmla="*/ 10741228 h 672"/>
                <a:gd name="T4" fmla="*/ 440 w 336"/>
                <a:gd name="T5" fmla="*/ 15339701 h 672"/>
                <a:gd name="T6" fmla="*/ 0 w 336"/>
                <a:gd name="T7" fmla="*/ 19953773 h 672"/>
                <a:gd name="T8" fmla="*/ 0 w 336"/>
                <a:gd name="T9" fmla="*/ 21479782 h 672"/>
                <a:gd name="T10" fmla="*/ 3055 w 336"/>
                <a:gd name="T11" fmla="*/ 21479782 h 672"/>
                <a:gd name="T12" fmla="*/ 2621 w 336"/>
                <a:gd name="T13" fmla="*/ 16881216 h 672"/>
                <a:gd name="T14" fmla="*/ 2182 w 336"/>
                <a:gd name="T15" fmla="*/ 12271128 h 672"/>
                <a:gd name="T16" fmla="*/ 1745 w 336"/>
                <a:gd name="T17" fmla="*/ 7670110 h 672"/>
                <a:gd name="T18" fmla="*/ 1745 w 336"/>
                <a:gd name="T19" fmla="*/ 3071616 h 672"/>
                <a:gd name="T20" fmla="*/ 2182 w 336"/>
                <a:gd name="T21" fmla="*/ 0 h 672"/>
                <a:gd name="T22" fmla="*/ 879 w 336"/>
                <a:gd name="T23" fmla="*/ 0 h 672"/>
                <a:gd name="T24" fmla="*/ 1309 w 336"/>
                <a:gd name="T25" fmla="*/ 4598502 h 672"/>
                <a:gd name="T26" fmla="*/ 1309 w 336"/>
                <a:gd name="T27" fmla="*/ 7670110 h 6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"/>
                <a:gd name="T43" fmla="*/ 0 h 672"/>
                <a:gd name="T44" fmla="*/ 336 w 336"/>
                <a:gd name="T45" fmla="*/ 672 h 6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" h="672">
                  <a:moveTo>
                    <a:pt x="144" y="240"/>
                  </a:moveTo>
                  <a:lnTo>
                    <a:pt x="96" y="336"/>
                  </a:lnTo>
                  <a:lnTo>
                    <a:pt x="48" y="480"/>
                  </a:lnTo>
                  <a:lnTo>
                    <a:pt x="0" y="624"/>
                  </a:lnTo>
                  <a:lnTo>
                    <a:pt x="0" y="672"/>
                  </a:lnTo>
                  <a:lnTo>
                    <a:pt x="336" y="672"/>
                  </a:lnTo>
                  <a:lnTo>
                    <a:pt x="288" y="528"/>
                  </a:lnTo>
                  <a:lnTo>
                    <a:pt x="240" y="384"/>
                  </a:lnTo>
                  <a:lnTo>
                    <a:pt x="192" y="240"/>
                  </a:lnTo>
                  <a:lnTo>
                    <a:pt x="192" y="96"/>
                  </a:lnTo>
                  <a:lnTo>
                    <a:pt x="240" y="0"/>
                  </a:lnTo>
                  <a:lnTo>
                    <a:pt x="96" y="0"/>
                  </a:lnTo>
                  <a:lnTo>
                    <a:pt x="144" y="144"/>
                  </a:lnTo>
                  <a:lnTo>
                    <a:pt x="144" y="240"/>
                  </a:lnTo>
                  <a:close/>
                </a:path>
              </a:pathLst>
            </a:custGeom>
            <a:gradFill rotWithShape="0">
              <a:gsLst>
                <a:gs pos="0">
                  <a:srgbClr val="66A2F5"/>
                </a:gs>
                <a:gs pos="100000">
                  <a:srgbClr val="B0EDF3">
                    <a:alpha val="70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46" name="Freeform 49"/>
            <p:cNvSpPr>
              <a:spLocks/>
            </p:cNvSpPr>
            <p:nvPr/>
          </p:nvSpPr>
          <p:spPr bwMode="auto">
            <a:xfrm>
              <a:off x="1059" y="1152"/>
              <a:ext cx="156" cy="319"/>
            </a:xfrm>
            <a:custGeom>
              <a:avLst/>
              <a:gdLst>
                <a:gd name="T0" fmla="*/ 95 w 136"/>
                <a:gd name="T1" fmla="*/ 74 h 372"/>
                <a:gd name="T2" fmla="*/ 205 w 136"/>
                <a:gd name="T3" fmla="*/ 80 h 372"/>
                <a:gd name="T4" fmla="*/ 298 w 136"/>
                <a:gd name="T5" fmla="*/ 80 h 372"/>
                <a:gd name="T6" fmla="*/ 408 w 136"/>
                <a:gd name="T7" fmla="*/ 75 h 372"/>
                <a:gd name="T8" fmla="*/ 377 w 136"/>
                <a:gd name="T9" fmla="*/ 60 h 372"/>
                <a:gd name="T10" fmla="*/ 329 w 136"/>
                <a:gd name="T11" fmla="*/ 46 h 372"/>
                <a:gd name="T12" fmla="*/ 367 w 136"/>
                <a:gd name="T13" fmla="*/ 33 h 372"/>
                <a:gd name="T14" fmla="*/ 459 w 136"/>
                <a:gd name="T15" fmla="*/ 21 h 372"/>
                <a:gd name="T16" fmla="*/ 537 w 136"/>
                <a:gd name="T17" fmla="*/ 0 h 372"/>
                <a:gd name="T18" fmla="*/ 0 w 136"/>
                <a:gd name="T19" fmla="*/ 0 h 372"/>
                <a:gd name="T20" fmla="*/ 109 w 136"/>
                <a:gd name="T21" fmla="*/ 29 h 372"/>
                <a:gd name="T22" fmla="*/ 188 w 136"/>
                <a:gd name="T23" fmla="*/ 51 h 372"/>
                <a:gd name="T24" fmla="*/ 161 w 136"/>
                <a:gd name="T25" fmla="*/ 63 h 372"/>
                <a:gd name="T26" fmla="*/ 95 w 136"/>
                <a:gd name="T27" fmla="*/ 74 h 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6"/>
                <a:gd name="T43" fmla="*/ 0 h 372"/>
                <a:gd name="T44" fmla="*/ 136 w 136"/>
                <a:gd name="T45" fmla="*/ 372 h 3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6" h="372">
                  <a:moveTo>
                    <a:pt x="24" y="344"/>
                  </a:moveTo>
                  <a:lnTo>
                    <a:pt x="52" y="368"/>
                  </a:lnTo>
                  <a:lnTo>
                    <a:pt x="76" y="372"/>
                  </a:lnTo>
                  <a:lnTo>
                    <a:pt x="104" y="348"/>
                  </a:lnTo>
                  <a:lnTo>
                    <a:pt x="96" y="284"/>
                  </a:lnTo>
                  <a:lnTo>
                    <a:pt x="84" y="212"/>
                  </a:lnTo>
                  <a:lnTo>
                    <a:pt x="92" y="156"/>
                  </a:lnTo>
                  <a:lnTo>
                    <a:pt x="116" y="96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28" y="140"/>
                  </a:lnTo>
                  <a:lnTo>
                    <a:pt x="48" y="236"/>
                  </a:lnTo>
                  <a:lnTo>
                    <a:pt x="40" y="296"/>
                  </a:lnTo>
                  <a:lnTo>
                    <a:pt x="24" y="344"/>
                  </a:lnTo>
                  <a:close/>
                </a:path>
              </a:pathLst>
            </a:custGeom>
            <a:gradFill rotWithShape="0">
              <a:gsLst>
                <a:gs pos="0">
                  <a:srgbClr val="FF747D"/>
                </a:gs>
                <a:gs pos="100000">
                  <a:srgbClr val="EF1F1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1038" y="1248"/>
              <a:ext cx="194" cy="144"/>
              <a:chOff x="798" y="1680"/>
              <a:chExt cx="194" cy="86"/>
            </a:xfrm>
          </p:grpSpPr>
          <p:sp>
            <p:nvSpPr>
              <p:cNvPr id="46155" name="Freeform 51"/>
              <p:cNvSpPr>
                <a:spLocks/>
              </p:cNvSpPr>
              <p:nvPr/>
            </p:nvSpPr>
            <p:spPr bwMode="auto">
              <a:xfrm>
                <a:off x="798" y="1680"/>
                <a:ext cx="82" cy="86"/>
              </a:xfrm>
              <a:custGeom>
                <a:avLst/>
                <a:gdLst>
                  <a:gd name="T0" fmla="*/ 145 w 76"/>
                  <a:gd name="T1" fmla="*/ 22 h 100"/>
                  <a:gd name="T2" fmla="*/ 136 w 76"/>
                  <a:gd name="T3" fmla="*/ 14 h 100"/>
                  <a:gd name="T4" fmla="*/ 93 w 76"/>
                  <a:gd name="T5" fmla="*/ 9 h 100"/>
                  <a:gd name="T6" fmla="*/ 0 w 76"/>
                  <a:gd name="T7" fmla="*/ 12 h 100"/>
                  <a:gd name="T8" fmla="*/ 18 w 76"/>
                  <a:gd name="T9" fmla="*/ 4 h 100"/>
                  <a:gd name="T10" fmla="*/ 69 w 76"/>
                  <a:gd name="T11" fmla="*/ 0 h 100"/>
                  <a:gd name="T12" fmla="*/ 145 w 76"/>
                  <a:gd name="T13" fmla="*/ 3 h 100"/>
                  <a:gd name="T14" fmla="*/ 161 w 76"/>
                  <a:gd name="T15" fmla="*/ 8 h 100"/>
                  <a:gd name="T16" fmla="*/ 161 w 76"/>
                  <a:gd name="T17" fmla="*/ 14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100"/>
                  <a:gd name="T29" fmla="*/ 76 w 76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6156" name="Freeform 52"/>
              <p:cNvSpPr>
                <a:spLocks/>
              </p:cNvSpPr>
              <p:nvPr/>
            </p:nvSpPr>
            <p:spPr bwMode="auto">
              <a:xfrm flipH="1">
                <a:off x="910" y="1680"/>
                <a:ext cx="82" cy="86"/>
              </a:xfrm>
              <a:custGeom>
                <a:avLst/>
                <a:gdLst>
                  <a:gd name="T0" fmla="*/ 145 w 76"/>
                  <a:gd name="T1" fmla="*/ 22 h 100"/>
                  <a:gd name="T2" fmla="*/ 136 w 76"/>
                  <a:gd name="T3" fmla="*/ 14 h 100"/>
                  <a:gd name="T4" fmla="*/ 93 w 76"/>
                  <a:gd name="T5" fmla="*/ 9 h 100"/>
                  <a:gd name="T6" fmla="*/ 0 w 76"/>
                  <a:gd name="T7" fmla="*/ 12 h 100"/>
                  <a:gd name="T8" fmla="*/ 18 w 76"/>
                  <a:gd name="T9" fmla="*/ 4 h 100"/>
                  <a:gd name="T10" fmla="*/ 69 w 76"/>
                  <a:gd name="T11" fmla="*/ 0 h 100"/>
                  <a:gd name="T12" fmla="*/ 145 w 76"/>
                  <a:gd name="T13" fmla="*/ 3 h 100"/>
                  <a:gd name="T14" fmla="*/ 161 w 76"/>
                  <a:gd name="T15" fmla="*/ 8 h 100"/>
                  <a:gd name="T16" fmla="*/ 161 w 76"/>
                  <a:gd name="T17" fmla="*/ 14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100"/>
                  <a:gd name="T29" fmla="*/ 76 w 76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6148" name="Text Box 53"/>
            <p:cNvSpPr txBox="1">
              <a:spLocks noChangeArrowheads="1"/>
            </p:cNvSpPr>
            <p:nvPr/>
          </p:nvSpPr>
          <p:spPr bwMode="auto">
            <a:xfrm>
              <a:off x="1440" y="2195"/>
              <a:ext cx="1206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1400" b="1" dirty="0">
                  <a:solidFill>
                    <a:schemeClr val="tx2"/>
                  </a:solidFill>
                </a:rPr>
                <a:t>Induction gap</a:t>
              </a:r>
            </a:p>
          </p:txBody>
        </p:sp>
        <p:sp>
          <p:nvSpPr>
            <p:cNvPr id="46149" name="Text Box 54"/>
            <p:cNvSpPr txBox="1">
              <a:spLocks noChangeArrowheads="1"/>
            </p:cNvSpPr>
            <p:nvPr/>
          </p:nvSpPr>
          <p:spPr bwMode="auto">
            <a:xfrm>
              <a:off x="879" y="2357"/>
              <a:ext cx="380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2400" b="1" i="1" dirty="0">
                  <a:solidFill>
                    <a:srgbClr val="1A11FF"/>
                  </a:solidFill>
                </a:rPr>
                <a:t> </a:t>
              </a:r>
              <a:r>
                <a:rPr lang="en-US" sz="1400" b="1" i="1" dirty="0">
                  <a:solidFill>
                    <a:srgbClr val="1A11FF"/>
                  </a:solidFill>
                </a:rPr>
                <a:t>e</a:t>
              </a:r>
              <a:r>
                <a:rPr lang="en-US" sz="1400" b="1" i="1" baseline="30000" dirty="0">
                  <a:solidFill>
                    <a:srgbClr val="1A11FF"/>
                  </a:solidFill>
                </a:rPr>
                <a:t>-</a:t>
              </a:r>
              <a:endParaRPr lang="en-US" sz="1400" b="1" i="1" dirty="0">
                <a:solidFill>
                  <a:srgbClr val="1A11FF"/>
                </a:solidFill>
              </a:endParaRPr>
            </a:p>
          </p:txBody>
        </p:sp>
        <p:sp>
          <p:nvSpPr>
            <p:cNvPr id="46150" name="Text Box 55"/>
            <p:cNvSpPr txBox="1">
              <a:spLocks noChangeArrowheads="1"/>
            </p:cNvSpPr>
            <p:nvPr/>
          </p:nvSpPr>
          <p:spPr bwMode="auto">
            <a:xfrm>
              <a:off x="720" y="1427"/>
              <a:ext cx="380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2400" b="1" i="1" dirty="0">
                  <a:solidFill>
                    <a:srgbClr val="1A11FF"/>
                  </a:solidFill>
                </a:rPr>
                <a:t> </a:t>
              </a:r>
              <a:r>
                <a:rPr lang="en-US" sz="1400" b="1" i="1" dirty="0">
                  <a:solidFill>
                    <a:srgbClr val="1A11FF"/>
                  </a:solidFill>
                </a:rPr>
                <a:t>e</a:t>
              </a:r>
              <a:r>
                <a:rPr lang="en-US" sz="1400" b="1" i="1" baseline="30000" dirty="0">
                  <a:solidFill>
                    <a:srgbClr val="1A11FF"/>
                  </a:solidFill>
                </a:rPr>
                <a:t>-</a:t>
              </a:r>
              <a:endParaRPr lang="en-US" sz="1400" b="1" i="1" dirty="0">
                <a:solidFill>
                  <a:srgbClr val="1A11FF"/>
                </a:solidFill>
              </a:endParaRPr>
            </a:p>
          </p:txBody>
        </p:sp>
        <p:sp>
          <p:nvSpPr>
            <p:cNvPr id="46151" name="Text Box 56"/>
            <p:cNvSpPr txBox="1">
              <a:spLocks noChangeArrowheads="1"/>
            </p:cNvSpPr>
            <p:nvPr/>
          </p:nvSpPr>
          <p:spPr bwMode="auto">
            <a:xfrm>
              <a:off x="1152" y="968"/>
              <a:ext cx="293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1400" b="1" i="1" dirty="0">
                  <a:solidFill>
                    <a:srgbClr val="FF301B"/>
                  </a:solidFill>
                </a:rPr>
                <a:t>I</a:t>
              </a:r>
              <a:r>
                <a:rPr lang="en-US" sz="1400" b="1" i="1" baseline="30000" dirty="0">
                  <a:solidFill>
                    <a:srgbClr val="FF301B"/>
                  </a:solidFill>
                </a:rPr>
                <a:t>+</a:t>
              </a:r>
              <a:endParaRPr lang="en-US" sz="1400" b="1" i="1" dirty="0">
                <a:solidFill>
                  <a:srgbClr val="FF301B"/>
                </a:solidFill>
              </a:endParaRPr>
            </a:p>
          </p:txBody>
        </p:sp>
        <p:sp>
          <p:nvSpPr>
            <p:cNvPr id="46152" name="Line 57"/>
            <p:cNvSpPr>
              <a:spLocks noChangeShapeType="1"/>
            </p:cNvSpPr>
            <p:nvPr/>
          </p:nvSpPr>
          <p:spPr bwMode="auto">
            <a:xfrm>
              <a:off x="1104" y="2208"/>
              <a:ext cx="0" cy="528"/>
            </a:xfrm>
            <a:prstGeom prst="line">
              <a:avLst/>
            </a:prstGeom>
            <a:noFill/>
            <a:ln w="9525">
              <a:solidFill>
                <a:srgbClr val="1A11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53" name="Line 58"/>
            <p:cNvSpPr>
              <a:spLocks noChangeShapeType="1"/>
            </p:cNvSpPr>
            <p:nvPr/>
          </p:nvSpPr>
          <p:spPr bwMode="auto">
            <a:xfrm flipV="1">
              <a:off x="1136" y="816"/>
              <a:ext cx="0" cy="576"/>
            </a:xfrm>
            <a:prstGeom prst="line">
              <a:avLst/>
            </a:prstGeom>
            <a:noFill/>
            <a:ln w="9525">
              <a:solidFill>
                <a:srgbClr val="FF0817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54" name="Freeform 59"/>
            <p:cNvSpPr>
              <a:spLocks/>
            </p:cNvSpPr>
            <p:nvPr/>
          </p:nvSpPr>
          <p:spPr bwMode="auto">
            <a:xfrm>
              <a:off x="960" y="1445"/>
              <a:ext cx="144" cy="86"/>
            </a:xfrm>
            <a:custGeom>
              <a:avLst/>
              <a:gdLst>
                <a:gd name="T0" fmla="*/ 144 w 144"/>
                <a:gd name="T1" fmla="*/ 43 h 86"/>
                <a:gd name="T2" fmla="*/ 96 w 144"/>
                <a:gd name="T3" fmla="*/ 86 h 86"/>
                <a:gd name="T4" fmla="*/ 32 w 144"/>
                <a:gd name="T5" fmla="*/ 64 h 86"/>
                <a:gd name="T6" fmla="*/ 0 w 144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86"/>
                <a:gd name="T14" fmla="*/ 144 w 144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86">
                  <a:moveTo>
                    <a:pt x="144" y="43"/>
                  </a:moveTo>
                  <a:lnTo>
                    <a:pt x="96" y="86"/>
                  </a:lnTo>
                  <a:lnTo>
                    <a:pt x="32" y="6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1A11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4000501" y="2357440"/>
            <a:ext cx="2430441" cy="1553320"/>
            <a:chOff x="2064" y="576"/>
            <a:chExt cx="3933" cy="3331"/>
          </a:xfrm>
        </p:grpSpPr>
        <p:pic>
          <p:nvPicPr>
            <p:cNvPr id="46101" name="Picture 6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576"/>
              <a:ext cx="2880" cy="2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02" name="Line 62"/>
            <p:cNvSpPr>
              <a:spLocks noChangeShapeType="1"/>
            </p:cNvSpPr>
            <p:nvPr/>
          </p:nvSpPr>
          <p:spPr bwMode="auto">
            <a:xfrm>
              <a:off x="2688" y="1056"/>
              <a:ext cx="0" cy="240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03" name="Line 63"/>
            <p:cNvSpPr>
              <a:spLocks noChangeShapeType="1"/>
            </p:cNvSpPr>
            <p:nvPr/>
          </p:nvSpPr>
          <p:spPr bwMode="auto">
            <a:xfrm>
              <a:off x="4512" y="1008"/>
              <a:ext cx="0" cy="240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04" name="Line 64"/>
            <p:cNvSpPr>
              <a:spLocks noChangeShapeType="1"/>
            </p:cNvSpPr>
            <p:nvPr/>
          </p:nvSpPr>
          <p:spPr bwMode="auto">
            <a:xfrm>
              <a:off x="3024" y="1776"/>
              <a:ext cx="0" cy="120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05" name="Line 65"/>
            <p:cNvSpPr>
              <a:spLocks noChangeShapeType="1"/>
            </p:cNvSpPr>
            <p:nvPr/>
          </p:nvSpPr>
          <p:spPr bwMode="auto">
            <a:xfrm>
              <a:off x="4192" y="1728"/>
              <a:ext cx="0" cy="1248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06" name="Text Box 66"/>
            <p:cNvSpPr txBox="1">
              <a:spLocks noChangeArrowheads="1"/>
            </p:cNvSpPr>
            <p:nvPr/>
          </p:nvSpPr>
          <p:spPr bwMode="auto">
            <a:xfrm>
              <a:off x="3456" y="3313"/>
              <a:ext cx="942" cy="5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1200" i="1" dirty="0">
                  <a:solidFill>
                    <a:srgbClr val="140AFF"/>
                  </a:solidFill>
                </a:rPr>
                <a:t>70 µm</a:t>
              </a:r>
            </a:p>
          </p:txBody>
        </p:sp>
        <p:sp>
          <p:nvSpPr>
            <p:cNvPr id="46107" name="Text Box 67"/>
            <p:cNvSpPr txBox="1">
              <a:spLocks noChangeArrowheads="1"/>
            </p:cNvSpPr>
            <p:nvPr/>
          </p:nvSpPr>
          <p:spPr bwMode="auto">
            <a:xfrm>
              <a:off x="3456" y="2942"/>
              <a:ext cx="942" cy="5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1200" i="1" dirty="0">
                  <a:solidFill>
                    <a:srgbClr val="140AFF"/>
                  </a:solidFill>
                </a:rPr>
                <a:t>55 µm</a:t>
              </a:r>
            </a:p>
          </p:txBody>
        </p:sp>
        <p:sp>
          <p:nvSpPr>
            <p:cNvPr id="46108" name="Line 68"/>
            <p:cNvSpPr>
              <a:spLocks noChangeShapeType="1"/>
            </p:cNvSpPr>
            <p:nvPr/>
          </p:nvSpPr>
          <p:spPr bwMode="auto">
            <a:xfrm>
              <a:off x="4752" y="960"/>
              <a:ext cx="432" cy="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09" name="Line 69"/>
            <p:cNvSpPr>
              <a:spLocks noChangeShapeType="1"/>
            </p:cNvSpPr>
            <p:nvPr/>
          </p:nvSpPr>
          <p:spPr bwMode="auto">
            <a:xfrm>
              <a:off x="4752" y="1104"/>
              <a:ext cx="432" cy="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10" name="Line 70"/>
            <p:cNvSpPr>
              <a:spLocks noChangeShapeType="1"/>
            </p:cNvSpPr>
            <p:nvPr/>
          </p:nvSpPr>
          <p:spPr bwMode="auto">
            <a:xfrm>
              <a:off x="4672" y="2272"/>
              <a:ext cx="432" cy="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11" name="Text Box 71"/>
            <p:cNvSpPr txBox="1">
              <a:spLocks noChangeArrowheads="1"/>
            </p:cNvSpPr>
            <p:nvPr/>
          </p:nvSpPr>
          <p:spPr bwMode="auto">
            <a:xfrm>
              <a:off x="5182" y="1070"/>
              <a:ext cx="815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1200" i="1" dirty="0">
                  <a:solidFill>
                    <a:srgbClr val="140AFF"/>
                  </a:solidFill>
                </a:rPr>
                <a:t>5 µm</a:t>
              </a:r>
            </a:p>
          </p:txBody>
        </p:sp>
        <p:sp>
          <p:nvSpPr>
            <p:cNvPr id="46112" name="Text Box 72"/>
            <p:cNvSpPr txBox="1">
              <a:spLocks noChangeArrowheads="1"/>
            </p:cNvSpPr>
            <p:nvPr/>
          </p:nvSpPr>
          <p:spPr bwMode="auto">
            <a:xfrm>
              <a:off x="4992" y="1740"/>
              <a:ext cx="94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1200" i="1" dirty="0">
                  <a:solidFill>
                    <a:srgbClr val="140AFF"/>
                  </a:solidFill>
                </a:rPr>
                <a:t>50 µm</a:t>
              </a:r>
            </a:p>
          </p:txBody>
        </p:sp>
      </p:grpSp>
      <p:sp>
        <p:nvSpPr>
          <p:cNvPr id="46087" name="Rectangle 74"/>
          <p:cNvSpPr>
            <a:spLocks noChangeArrowheads="1"/>
          </p:cNvSpPr>
          <p:nvPr/>
        </p:nvSpPr>
        <p:spPr bwMode="auto">
          <a:xfrm>
            <a:off x="2209800" y="1226133"/>
            <a:ext cx="184712" cy="36713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374" tIns="45690" rIns="91374" bIns="45690" anchor="ctr">
            <a:spAutoFit/>
          </a:bodyPr>
          <a:lstStyle/>
          <a:p>
            <a:endParaRPr lang="en-GB"/>
          </a:p>
        </p:txBody>
      </p:sp>
      <p:sp>
        <p:nvSpPr>
          <p:cNvPr id="46088" name="Line 75"/>
          <p:cNvSpPr>
            <a:spLocks noChangeShapeType="1"/>
          </p:cNvSpPr>
          <p:nvPr/>
        </p:nvSpPr>
        <p:spPr bwMode="auto">
          <a:xfrm flipH="1">
            <a:off x="1295400" y="1752600"/>
            <a:ext cx="9144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1374" tIns="45690" rIns="91374" bIns="45690">
            <a:spAutoFit/>
          </a:bodyPr>
          <a:lstStyle/>
          <a:p>
            <a:endParaRPr lang="en-GB"/>
          </a:p>
        </p:txBody>
      </p:sp>
      <p:sp>
        <p:nvSpPr>
          <p:cNvPr id="46089" name="Text Box 77"/>
          <p:cNvSpPr txBox="1">
            <a:spLocks noChangeArrowheads="1"/>
          </p:cNvSpPr>
          <p:nvPr/>
        </p:nvSpPr>
        <p:spPr bwMode="auto">
          <a:xfrm>
            <a:off x="4357691" y="4000506"/>
            <a:ext cx="3889971" cy="5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Thin, metal coated polyimide foil perforated 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with high density holes.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6090" name="Rectangle 78"/>
          <p:cNvSpPr>
            <a:spLocks noChangeArrowheads="1"/>
          </p:cNvSpPr>
          <p:nvPr/>
        </p:nvSpPr>
        <p:spPr bwMode="auto">
          <a:xfrm>
            <a:off x="2895605" y="4724406"/>
            <a:ext cx="5004506" cy="132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chemeClr val="tx2"/>
                </a:solidFill>
              </a:rPr>
              <a:t>Electrons are collected on patterned readout board.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chemeClr val="tx2"/>
                </a:solidFill>
              </a:rPr>
              <a:t>A fast signal can be detected on the lower GEM electrode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chemeClr val="tx2"/>
                </a:solidFill>
              </a:rPr>
              <a:t>for triggering or energy discrimination.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chemeClr val="tx2"/>
                </a:solidFill>
              </a:rPr>
              <a:t>All readout electrodes are at ground potential.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chemeClr val="tx2"/>
                </a:solidFill>
              </a:rPr>
              <a:t>Positive ions partially collected on the GEM electrodes.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42875" y="1143001"/>
            <a:ext cx="1143000" cy="2414755"/>
            <a:chOff x="2880" y="1772"/>
            <a:chExt cx="528" cy="646"/>
          </a:xfrm>
        </p:grpSpPr>
        <p:pic>
          <p:nvPicPr>
            <p:cNvPr id="46096" name="Picture 10" descr="charge_transfer_avalanch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5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Electrons</a:t>
              </a:r>
            </a:p>
          </p:txBody>
        </p:sp>
        <p:sp>
          <p:nvSpPr>
            <p:cNvPr id="78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07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Ions</a:t>
              </a:r>
            </a:p>
          </p:txBody>
        </p:sp>
        <p:sp>
          <p:nvSpPr>
            <p:cNvPr id="46099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0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</a:rPr>
                <a:t>60 %</a:t>
              </a:r>
            </a:p>
          </p:txBody>
        </p:sp>
        <p:sp>
          <p:nvSpPr>
            <p:cNvPr id="46100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0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40 %</a:t>
              </a:r>
            </a:p>
          </p:txBody>
        </p:sp>
      </p:grpSp>
      <p:grpSp>
        <p:nvGrpSpPr>
          <p:cNvPr id="6" name="Group 80"/>
          <p:cNvGrpSpPr>
            <a:grpSpLocks/>
          </p:cNvGrpSpPr>
          <p:nvPr/>
        </p:nvGrpSpPr>
        <p:grpSpPr bwMode="auto">
          <a:xfrm>
            <a:off x="642939" y="4071938"/>
            <a:ext cx="1411287" cy="2087562"/>
            <a:chOff x="5076825" y="981075"/>
            <a:chExt cx="1411288" cy="2087563"/>
          </a:xfrm>
        </p:grpSpPr>
        <p:pic>
          <p:nvPicPr>
            <p:cNvPr id="46094" name="Picture 24"/>
            <p:cNvPicPr>
              <a:picLocks noChangeAspect="1" noChangeArrowheads="1"/>
            </p:cNvPicPr>
            <p:nvPr/>
          </p:nvPicPr>
          <p:blipFill>
            <a:blip r:embed="rId6" cstate="print"/>
            <a:srcRect t="1250" b="2525"/>
            <a:stretch>
              <a:fillRect/>
            </a:stretch>
          </p:blipFill>
          <p:spPr bwMode="auto">
            <a:xfrm>
              <a:off x="5076825" y="981075"/>
              <a:ext cx="1411288" cy="2087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5" name="Text Box 28"/>
            <p:cNvSpPr txBox="1">
              <a:spLocks noChangeArrowheads="1"/>
            </p:cNvSpPr>
            <p:nvPr/>
          </p:nvSpPr>
          <p:spPr bwMode="auto">
            <a:xfrm>
              <a:off x="5220818" y="981075"/>
              <a:ext cx="1082027" cy="200834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828076" hangingPunct="0">
                <a:lnSpc>
                  <a:spcPct val="87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tabLst>
                  <a:tab pos="0" algn="l"/>
                  <a:tab pos="406107" algn="l"/>
                  <a:tab pos="813802" algn="l"/>
                  <a:tab pos="1219908" algn="l"/>
                  <a:tab pos="1627605" algn="l"/>
                  <a:tab pos="2035296" algn="l"/>
                  <a:tab pos="2441405" algn="l"/>
                  <a:tab pos="2849098" algn="l"/>
                  <a:tab pos="3256792" algn="l"/>
                  <a:tab pos="3662898" algn="l"/>
                  <a:tab pos="4070592" algn="l"/>
                  <a:tab pos="4478288" algn="l"/>
                  <a:tab pos="4885979" algn="l"/>
                  <a:tab pos="5292089" algn="l"/>
                  <a:tab pos="5699782" algn="l"/>
                  <a:tab pos="6107477" algn="l"/>
                  <a:tab pos="6513583" algn="l"/>
                  <a:tab pos="6921279" algn="l"/>
                  <a:tab pos="7328970" algn="l"/>
                  <a:tab pos="7736666" algn="l"/>
                  <a:tab pos="8142773" algn="l"/>
                </a:tabLst>
              </a:pPr>
              <a:r>
                <a:rPr lang="en-GB" sz="1500" b="1" dirty="0">
                  <a:solidFill>
                    <a:srgbClr val="FF0000"/>
                  </a:solidFill>
                  <a:latin typeface="Luxi Sans" charset="0"/>
                </a:rPr>
                <a:t> Fabio Sauli</a:t>
              </a:r>
            </a:p>
          </p:txBody>
        </p:sp>
      </p:grpSp>
      <p:pic>
        <p:nvPicPr>
          <p:cNvPr id="46093" name="Picture 83" descr="gem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4938" y="1071563"/>
            <a:ext cx="2659062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7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2214548" y="142857"/>
            <a:ext cx="4142572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GEM – Gas Electron Multiplier </a:t>
            </a: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152400" y="1143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GB"/>
          </a:p>
        </p:txBody>
      </p:sp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1"/>
            <a:ext cx="230505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1" y="2133600"/>
            <a:ext cx="18716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" y="2971806"/>
            <a:ext cx="3012230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1000" dirty="0"/>
              <a:t>A. </a:t>
            </a:r>
            <a:r>
              <a:rPr lang="en-US" sz="1000" dirty="0" err="1"/>
              <a:t>Bressan</a:t>
            </a:r>
            <a:r>
              <a:rPr lang="en-US" sz="1000" dirty="0"/>
              <a:t> et al, Nucl. Instr. and Meth. A425(1999)254</a:t>
            </a:r>
          </a:p>
        </p:txBody>
      </p:sp>
      <p:pic>
        <p:nvPicPr>
          <p:cNvPr id="47112" name="Picture 8" descr="exampl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5029200"/>
            <a:ext cx="17287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compass_triple_gem3r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696925"/>
            <a:ext cx="1536890" cy="121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1" descr="hex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3581400"/>
            <a:ext cx="1728788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685801"/>
            <a:ext cx="175260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2500317" y="928694"/>
            <a:ext cx="3718834" cy="132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Full decoupling of the charge amplification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structure from the charge collection and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readout structure.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Both structures can be optimized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independently !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7117" name="Text Box 14"/>
          <p:cNvSpPr txBox="1">
            <a:spLocks noChangeArrowheads="1"/>
          </p:cNvSpPr>
          <p:nvPr/>
        </p:nvSpPr>
        <p:spPr bwMode="auto">
          <a:xfrm>
            <a:off x="354882" y="5002147"/>
            <a:ext cx="1026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Compass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7118" name="Text Box 15"/>
          <p:cNvSpPr txBox="1">
            <a:spLocks noChangeArrowheads="1"/>
          </p:cNvSpPr>
          <p:nvPr/>
        </p:nvSpPr>
        <p:spPr bwMode="auto">
          <a:xfrm>
            <a:off x="2144841" y="5028465"/>
            <a:ext cx="772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Totem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7119" name="Text Box 16"/>
          <p:cNvSpPr txBox="1">
            <a:spLocks noChangeArrowheads="1"/>
          </p:cNvSpPr>
          <p:nvPr/>
        </p:nvSpPr>
        <p:spPr bwMode="auto">
          <a:xfrm>
            <a:off x="136527" y="5830894"/>
            <a:ext cx="5943481" cy="5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M</a:t>
            </a:r>
            <a:r>
              <a:rPr lang="en-US" sz="1600" dirty="0" smtClean="0">
                <a:solidFill>
                  <a:schemeClr val="tx2"/>
                </a:solidFill>
              </a:rPr>
              <a:t>ost of the detectors use three GEM foils in cascade for amplification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to reduce discharge probability by reducing field strength.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7120" name="Text Box 17"/>
          <p:cNvSpPr txBox="1">
            <a:spLocks noChangeArrowheads="1"/>
          </p:cNvSpPr>
          <p:nvPr/>
        </p:nvSpPr>
        <p:spPr bwMode="auto">
          <a:xfrm>
            <a:off x="6477003" y="1524001"/>
            <a:ext cx="1316253" cy="5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Cartesian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1400" b="1" dirty="0" err="1">
                <a:solidFill>
                  <a:schemeClr val="bg1"/>
                </a:solidFill>
              </a:rPr>
              <a:t>Compass</a:t>
            </a:r>
            <a:r>
              <a:rPr lang="fr-FR" sz="1400" b="1" dirty="0">
                <a:solidFill>
                  <a:schemeClr val="bg1"/>
                </a:solidFill>
              </a:rPr>
              <a:t>, </a:t>
            </a:r>
            <a:r>
              <a:rPr lang="fr-FR" sz="1400" b="1" dirty="0" err="1">
                <a:solidFill>
                  <a:schemeClr val="bg1"/>
                </a:solidFill>
              </a:rPr>
              <a:t>LHCb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7121" name="Text Box 18"/>
          <p:cNvSpPr txBox="1">
            <a:spLocks noChangeArrowheads="1"/>
          </p:cNvSpPr>
          <p:nvPr/>
        </p:nvSpPr>
        <p:spPr bwMode="auto">
          <a:xfrm>
            <a:off x="6537325" y="3117850"/>
            <a:ext cx="1054868" cy="3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Small angle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7122" name="Text Box 19"/>
          <p:cNvSpPr txBox="1">
            <a:spLocks noChangeArrowheads="1"/>
          </p:cNvSpPr>
          <p:nvPr/>
        </p:nvSpPr>
        <p:spPr bwMode="auto">
          <a:xfrm>
            <a:off x="6553201" y="4343401"/>
            <a:ext cx="1611313" cy="5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Hexaboard</a:t>
            </a:r>
            <a:r>
              <a:rPr lang="fr-FR" sz="1400" b="1" dirty="0">
                <a:solidFill>
                  <a:schemeClr val="bg1"/>
                </a:solidFill>
              </a:rPr>
              <a:t>, pads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MICE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47123" name="Text Box 20"/>
          <p:cNvSpPr txBox="1">
            <a:spLocks noChangeArrowheads="1"/>
          </p:cNvSpPr>
          <p:nvPr/>
        </p:nvSpPr>
        <p:spPr bwMode="auto">
          <a:xfrm>
            <a:off x="6537330" y="5861051"/>
            <a:ext cx="649916" cy="5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Mixed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Totem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47126" name="Picture 19" descr="TOTEM_GE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2923" y="3576638"/>
            <a:ext cx="1627498" cy="149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23" name="Picture 28" descr="DSCN065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3740945"/>
            <a:ext cx="1555982" cy="11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C:\Serge\Latex\WG1\SphericalAssembl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5730" y="3740945"/>
            <a:ext cx="1555071" cy="116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riple_g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2571744"/>
            <a:ext cx="4476750" cy="26162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85984" y="0"/>
            <a:ext cx="4191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j-lt"/>
              </a:rPr>
              <a:t>Multi-GEM Detectors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214414" y="571480"/>
            <a:ext cx="550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chemeClr val="tx2"/>
                </a:solidFill>
                <a:latin typeface="+mj-lt"/>
              </a:rPr>
              <a:t>Discharge Probability on Exposure to 5 </a:t>
            </a:r>
            <a:r>
              <a:rPr lang="en-US" b="1" dirty="0" err="1">
                <a:solidFill>
                  <a:schemeClr val="tx2"/>
                </a:solidFill>
                <a:latin typeface="+mj-lt"/>
              </a:rPr>
              <a:t>MeV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 Alphas</a:t>
            </a:r>
            <a:r>
              <a:rPr lang="en-US" b="1" i="1" dirty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4800600" cy="3705225"/>
          </a:xfrm>
          <a:prstGeom prst="rect">
            <a:avLst/>
          </a:prstGeo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295400" y="914400"/>
            <a:ext cx="59912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tx2"/>
                </a:solidFill>
              </a:rPr>
              <a:t>Multiple structures provide equal gain at lower voltage.</a:t>
            </a:r>
          </a:p>
          <a:p>
            <a:pPr eaLnBrk="0" hangingPunct="0"/>
            <a:r>
              <a:rPr lang="en-US" sz="1600" dirty="0">
                <a:solidFill>
                  <a:schemeClr val="tx2"/>
                </a:solidFill>
              </a:rPr>
              <a:t>Discharge probability on exposure to a particles is strongly reduced</a:t>
            </a:r>
            <a:r>
              <a:rPr lang="en-US" sz="1200" dirty="0">
                <a:solidFill>
                  <a:schemeClr val="accent2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81000" y="5562600"/>
            <a:ext cx="3886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000"/>
              <a:t>S. Bachmann et al Nucl. Instr. and Meth. A479(2002)294	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35052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33806"/>
            <a:ext cx="35052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066800" y="3200400"/>
            <a:ext cx="2590800" cy="5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2"/>
                </a:solidFill>
              </a:rPr>
              <a:t>Efficiency for minimum ionizing particles with 3 mm gap</a:t>
            </a: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990600" y="6172200"/>
            <a:ext cx="2362200" cy="5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2"/>
                </a:solidFill>
              </a:rPr>
              <a:t>Space resolution ~ 40 </a:t>
            </a:r>
            <a:r>
              <a:rPr lang="en-US" sz="1400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400" dirty="0">
                <a:solidFill>
                  <a:schemeClr val="tx2"/>
                </a:solidFill>
              </a:rPr>
              <a:t>m rms</a:t>
            </a:r>
          </a:p>
          <a:p>
            <a:pPr eaLnBrk="0" hangingPunct="0"/>
            <a:r>
              <a:rPr lang="en-US" sz="1400" dirty="0">
                <a:solidFill>
                  <a:schemeClr val="tx2"/>
                </a:solidFill>
              </a:rPr>
              <a:t>Cluster size ~ 500 </a:t>
            </a:r>
            <a:r>
              <a:rPr lang="en-US" sz="1400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400" dirty="0">
                <a:solidFill>
                  <a:schemeClr val="tx2"/>
                </a:solidFill>
              </a:rPr>
              <a:t>m FWHM</a:t>
            </a: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 rot="-5400000">
            <a:off x="-1237889" y="3336882"/>
            <a:ext cx="3025054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sz="1000" dirty="0"/>
              <a:t>A. </a:t>
            </a:r>
            <a:r>
              <a:rPr lang="en-US" sz="1000" dirty="0" err="1"/>
              <a:t>Bressan</a:t>
            </a:r>
            <a:r>
              <a:rPr lang="en-US" sz="1000" dirty="0"/>
              <a:t> et al, Nucl. Instr. And Meth. A425(1999)262</a:t>
            </a:r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4724400" y="3352800"/>
            <a:ext cx="3657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/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Rate capability &gt; 10</a:t>
            </a:r>
            <a:r>
              <a:rPr lang="en-US" sz="1400" baseline="30000" dirty="0">
                <a:solidFill>
                  <a:schemeClr val="tx2"/>
                </a:solidFill>
              </a:rPr>
              <a:t>6</a:t>
            </a:r>
            <a:r>
              <a:rPr lang="en-US" sz="1400" dirty="0">
                <a:solidFill>
                  <a:schemeClr val="tx2"/>
                </a:solidFill>
              </a:rPr>
              <a:t> Hz mm</a:t>
            </a:r>
            <a:r>
              <a:rPr lang="en-US" sz="1400" baseline="30000" dirty="0">
                <a:solidFill>
                  <a:schemeClr val="tx2"/>
                </a:solidFill>
              </a:rPr>
              <a:t>-2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4916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733801"/>
            <a:ext cx="3733800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Text Box 11"/>
          <p:cNvSpPr txBox="1">
            <a:spLocks noChangeArrowheads="1"/>
          </p:cNvSpPr>
          <p:nvPr/>
        </p:nvSpPr>
        <p:spPr bwMode="auto">
          <a:xfrm>
            <a:off x="6553200" y="4495806"/>
            <a:ext cx="1295400" cy="40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eaLnBrk="0" hangingPunct="0"/>
            <a:r>
              <a:rPr lang="en-US" sz="1000" dirty="0"/>
              <a:t>GAIN ~ 10</a:t>
            </a:r>
            <a:r>
              <a:rPr lang="en-US" sz="1000" baseline="30000" dirty="0"/>
              <a:t>4</a:t>
            </a:r>
          </a:p>
          <a:p>
            <a:pPr eaLnBrk="0" hangingPunct="0"/>
            <a:r>
              <a:rPr lang="en-US" sz="1000" dirty="0"/>
              <a:t>Ar-CO</a:t>
            </a:r>
            <a:r>
              <a:rPr lang="en-US" sz="1000" baseline="-25000" dirty="0"/>
              <a:t>2</a:t>
            </a:r>
            <a:r>
              <a:rPr lang="en-US" sz="1000" dirty="0"/>
              <a:t> 70-30</a:t>
            </a:r>
          </a:p>
        </p:txBody>
      </p:sp>
      <p:sp>
        <p:nvSpPr>
          <p:cNvPr id="49162" name="Text Box 12"/>
          <p:cNvSpPr txBox="1">
            <a:spLocks noChangeArrowheads="1"/>
          </p:cNvSpPr>
          <p:nvPr/>
        </p:nvSpPr>
        <p:spPr bwMode="auto">
          <a:xfrm>
            <a:off x="4267200" y="6324606"/>
            <a:ext cx="4724400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eaLnBrk="0" hangingPunct="0"/>
            <a:r>
              <a:rPr lang="en-US" sz="1000" dirty="0"/>
              <a:t>C. </a:t>
            </a:r>
            <a:r>
              <a:rPr lang="en-US" sz="1000" dirty="0" err="1"/>
              <a:t>Altunbas</a:t>
            </a:r>
            <a:r>
              <a:rPr lang="en-US" sz="1000" dirty="0"/>
              <a:t> et al, DESY Aging Workshop (Nov. 2001) Nucl. Instr. and Meth. A</a:t>
            </a:r>
          </a:p>
        </p:txBody>
      </p:sp>
      <p:sp>
        <p:nvSpPr>
          <p:cNvPr id="49163" name="Text Box 14"/>
          <p:cNvSpPr txBox="1">
            <a:spLocks noChangeArrowheads="1"/>
          </p:cNvSpPr>
          <p:nvPr/>
        </p:nvSpPr>
        <p:spPr bwMode="auto">
          <a:xfrm>
            <a:off x="5562600" y="5562605"/>
            <a:ext cx="2590800" cy="2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eaLnBrk="0" hangingPunct="0"/>
            <a:r>
              <a:rPr lang="en-US" sz="1200" i="1" dirty="0"/>
              <a:t>1 mC~2.10</a:t>
            </a:r>
            <a:r>
              <a:rPr lang="en-US" sz="1200" i="1" baseline="30000" dirty="0"/>
              <a:t>10 </a:t>
            </a:r>
            <a:r>
              <a:rPr lang="en-US" sz="1200" i="1" dirty="0"/>
              <a:t>min.ion. particles</a:t>
            </a:r>
          </a:p>
        </p:txBody>
      </p:sp>
      <p:sp>
        <p:nvSpPr>
          <p:cNvPr id="49164" name="Text Box 15"/>
          <p:cNvSpPr txBox="1">
            <a:spLocks noChangeArrowheads="1"/>
          </p:cNvSpPr>
          <p:nvPr/>
        </p:nvSpPr>
        <p:spPr bwMode="auto">
          <a:xfrm>
            <a:off x="4267205" y="6477006"/>
            <a:ext cx="2149814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sz="1000" dirty="0"/>
              <a:t>J. </a:t>
            </a:r>
            <a:r>
              <a:rPr lang="en-US" sz="1000" dirty="0" err="1"/>
              <a:t>Benlloch</a:t>
            </a:r>
            <a:r>
              <a:rPr lang="en-US" sz="1000" dirty="0"/>
              <a:t> et al, IEEE NS-45(1998)234</a:t>
            </a:r>
          </a:p>
        </p:txBody>
      </p:sp>
      <p:pic>
        <p:nvPicPr>
          <p:cNvPr id="49165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685806"/>
            <a:ext cx="37338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6" name="Text Box 17"/>
          <p:cNvSpPr txBox="1">
            <a:spLocks noChangeArrowheads="1"/>
          </p:cNvSpPr>
          <p:nvPr/>
        </p:nvSpPr>
        <p:spPr bwMode="auto">
          <a:xfrm>
            <a:off x="6781801" y="1600202"/>
            <a:ext cx="1434875" cy="2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sz="1200" dirty="0"/>
              <a:t>3.10</a:t>
            </a:r>
            <a:r>
              <a:rPr lang="en-US" sz="1200" baseline="30000" dirty="0"/>
              <a:t>6</a:t>
            </a:r>
            <a:r>
              <a:rPr lang="en-US" sz="1200" dirty="0"/>
              <a:t> particles/mm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sp>
        <p:nvSpPr>
          <p:cNvPr id="49167" name="Text Box 4"/>
          <p:cNvSpPr txBox="1">
            <a:spLocks noChangeArrowheads="1"/>
          </p:cNvSpPr>
          <p:nvPr/>
        </p:nvSpPr>
        <p:spPr bwMode="auto">
          <a:xfrm>
            <a:off x="2428861" y="142857"/>
            <a:ext cx="4072726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GEM – Gas Electron Multiplier</a:t>
            </a: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6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2357423" y="142857"/>
            <a:ext cx="4072726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GEM – Gas Electron Multiplier</a:t>
            </a:r>
          </a:p>
        </p:txBody>
      </p:sp>
      <p:sp>
        <p:nvSpPr>
          <p:cNvPr id="48132" name="Rectangle 19"/>
          <p:cNvSpPr>
            <a:spLocks noChangeArrowheads="1"/>
          </p:cNvSpPr>
          <p:nvPr/>
        </p:nvSpPr>
        <p:spPr bwMode="auto">
          <a:xfrm>
            <a:off x="5951538" y="2362200"/>
            <a:ext cx="1479550" cy="128588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lIns="91374" tIns="45690" rIns="91374" bIns="45690" anchor="ctr"/>
          <a:lstStyle/>
          <a:p>
            <a:endParaRPr lang="en-GB"/>
          </a:p>
        </p:txBody>
      </p:sp>
      <p:pic>
        <p:nvPicPr>
          <p:cNvPr id="48133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762000"/>
            <a:ext cx="365760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724401" y="4038601"/>
            <a:ext cx="3097213" cy="2233613"/>
            <a:chOff x="1728" y="288"/>
            <a:chExt cx="3648" cy="3085"/>
          </a:xfrm>
        </p:grpSpPr>
        <p:pic>
          <p:nvPicPr>
            <p:cNvPr id="48143" name="Picture 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28" y="288"/>
              <a:ext cx="3648" cy="3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4" name="Picture 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56" y="336"/>
              <a:ext cx="1370" cy="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5" name="Picture 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4" y="1887"/>
              <a:ext cx="1440" cy="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135" name="Text Box 34"/>
          <p:cNvSpPr txBox="1">
            <a:spLocks noChangeArrowheads="1"/>
          </p:cNvSpPr>
          <p:nvPr/>
        </p:nvSpPr>
        <p:spPr bwMode="auto">
          <a:xfrm>
            <a:off x="5486400" y="2590800"/>
            <a:ext cx="632362" cy="3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4.5 ns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8136" name="Text Box 35"/>
          <p:cNvSpPr txBox="1">
            <a:spLocks noChangeArrowheads="1"/>
          </p:cNvSpPr>
          <p:nvPr/>
        </p:nvSpPr>
        <p:spPr bwMode="auto">
          <a:xfrm>
            <a:off x="7315200" y="2590800"/>
            <a:ext cx="632362" cy="3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4.8 ns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8137" name="Text Box 36"/>
          <p:cNvSpPr txBox="1">
            <a:spLocks noChangeArrowheads="1"/>
          </p:cNvSpPr>
          <p:nvPr/>
        </p:nvSpPr>
        <p:spPr bwMode="auto">
          <a:xfrm>
            <a:off x="7239000" y="1143000"/>
            <a:ext cx="632362" cy="3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5.3 ns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8138" name="Text Box 37"/>
          <p:cNvSpPr txBox="1">
            <a:spLocks noChangeArrowheads="1"/>
          </p:cNvSpPr>
          <p:nvPr/>
        </p:nvSpPr>
        <p:spPr bwMode="auto">
          <a:xfrm>
            <a:off x="5410200" y="1143000"/>
            <a:ext cx="632362" cy="3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9.7 ns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8139" name="Text Box 41"/>
          <p:cNvSpPr txBox="1">
            <a:spLocks noChangeArrowheads="1"/>
          </p:cNvSpPr>
          <p:nvPr/>
        </p:nvSpPr>
        <p:spPr bwMode="auto">
          <a:xfrm>
            <a:off x="5318131" y="3697288"/>
            <a:ext cx="1641521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/>
              <a:t>Time resolution</a:t>
            </a:r>
            <a:endParaRPr lang="en-GB"/>
          </a:p>
        </p:txBody>
      </p:sp>
      <p:sp>
        <p:nvSpPr>
          <p:cNvPr id="48140" name="Text Box 42"/>
          <p:cNvSpPr txBox="1">
            <a:spLocks noChangeArrowheads="1"/>
          </p:cNvSpPr>
          <p:nvPr/>
        </p:nvSpPr>
        <p:spPr bwMode="auto">
          <a:xfrm>
            <a:off x="5143504" y="6357958"/>
            <a:ext cx="33845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Charge correlation (Cartesian readout)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4814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56" y="857256"/>
            <a:ext cx="28924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2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9" y="3714756"/>
            <a:ext cx="29051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65125" y="265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endParaRPr lang="fr-FR" dirty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13172" y="939781"/>
            <a:ext cx="4142804" cy="230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Printed Circuit Board (PCB) technology allowed micro-structures to be patterned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In the 1990s </a:t>
            </a:r>
            <a:endParaRPr lang="en-US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 Photolithography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 Etching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 Coating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And later silicon </a:t>
            </a:r>
            <a:r>
              <a:rPr lang="en-US" dirty="0">
                <a:solidFill>
                  <a:schemeClr val="tx2"/>
                </a:solidFill>
              </a:rPr>
              <a:t>w</a:t>
            </a:r>
            <a:r>
              <a:rPr lang="en-US" dirty="0" smtClean="0">
                <a:solidFill>
                  <a:schemeClr val="tx2"/>
                </a:solidFill>
              </a:rPr>
              <a:t>afer post-processing allowed to go further in small patterns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813"/>
            <a:ext cx="32004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411760" y="188640"/>
            <a:ext cx="3923838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Micro</a:t>
            </a:r>
            <a:r>
              <a:rPr lang="en-US" sz="2400" b="1" dirty="0">
                <a:solidFill>
                  <a:schemeClr val="tx2"/>
                </a:solidFill>
              </a:rPr>
              <a:t>-Pattern Gas </a:t>
            </a:r>
            <a:r>
              <a:rPr lang="en-US" sz="2400" b="1" dirty="0" smtClean="0">
                <a:solidFill>
                  <a:schemeClr val="tx2"/>
                </a:solidFill>
              </a:rPr>
              <a:t>Detectors 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38918" name="Picture 8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81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6" y="3581401"/>
            <a:ext cx="11779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257800"/>
            <a:ext cx="11430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3657606"/>
            <a:ext cx="14478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3" descr="detector-leslie-closeup-w_measur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6200" y="5334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4" descr="uPIC8_cent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5334001"/>
            <a:ext cx="12954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1" y="5334000"/>
            <a:ext cx="6334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72200" y="3733800"/>
            <a:ext cx="14478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6" name="Text Box 26"/>
          <p:cNvSpPr txBox="1">
            <a:spLocks noChangeArrowheads="1"/>
          </p:cNvSpPr>
          <p:nvPr/>
        </p:nvSpPr>
        <p:spPr bwMode="auto">
          <a:xfrm>
            <a:off x="4038602" y="4876802"/>
            <a:ext cx="1985347" cy="101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Operational instabilities:</a:t>
            </a:r>
          </a:p>
          <a:p>
            <a:endParaRPr lang="en-US" sz="1200" b="1" dirty="0">
              <a:solidFill>
                <a:schemeClr val="tx2"/>
              </a:solidFill>
            </a:endParaRPr>
          </a:p>
          <a:p>
            <a:r>
              <a:rPr lang="en-US" sz="1200" b="1" dirty="0">
                <a:solidFill>
                  <a:schemeClr val="tx2"/>
                </a:solidFill>
              </a:rPr>
              <a:t>Substrate charging-up</a:t>
            </a:r>
          </a:p>
          <a:p>
            <a:r>
              <a:rPr lang="en-US" sz="1200" b="1" dirty="0">
                <a:solidFill>
                  <a:schemeClr val="tx2"/>
                </a:solidFill>
              </a:rPr>
              <a:t>Discharges</a:t>
            </a:r>
          </a:p>
          <a:p>
            <a:r>
              <a:rPr lang="en-US" sz="1200" b="1" dirty="0">
                <a:solidFill>
                  <a:schemeClr val="tx2"/>
                </a:solidFill>
              </a:rPr>
              <a:t>Polymer deposition (ageing)</a:t>
            </a:r>
          </a:p>
        </p:txBody>
      </p:sp>
      <p:sp>
        <p:nvSpPr>
          <p:cNvPr id="38927" name="Line 27"/>
          <p:cNvSpPr>
            <a:spLocks noChangeShapeType="1"/>
          </p:cNvSpPr>
          <p:nvPr/>
        </p:nvSpPr>
        <p:spPr bwMode="auto">
          <a:xfrm>
            <a:off x="1600200" y="4953000"/>
            <a:ext cx="1066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374" tIns="45690" rIns="91374" bIns="45690"/>
          <a:lstStyle/>
          <a:p>
            <a:endParaRPr lang="en-GB" dirty="0"/>
          </a:p>
        </p:txBody>
      </p:sp>
      <p:sp>
        <p:nvSpPr>
          <p:cNvPr id="38928" name="Text Box 28"/>
          <p:cNvSpPr txBox="1">
            <a:spLocks noChangeArrowheads="1"/>
          </p:cNvSpPr>
          <p:nvPr/>
        </p:nvSpPr>
        <p:spPr bwMode="auto">
          <a:xfrm>
            <a:off x="1295402" y="5257801"/>
            <a:ext cx="1908531" cy="64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Rate Capability&gt;10</a:t>
            </a:r>
            <a:r>
              <a:rPr lang="en-US" sz="1200" b="1" baseline="30000" dirty="0">
                <a:solidFill>
                  <a:schemeClr val="tx2"/>
                </a:solidFill>
              </a:rPr>
              <a:t>6</a:t>
            </a:r>
            <a:r>
              <a:rPr lang="en-US" sz="1200" b="1" dirty="0">
                <a:solidFill>
                  <a:schemeClr val="tx2"/>
                </a:solidFill>
              </a:rPr>
              <a:t>/mm</a:t>
            </a:r>
            <a:r>
              <a:rPr lang="en-US" sz="1200" b="1" baseline="30000" dirty="0">
                <a:solidFill>
                  <a:schemeClr val="tx2"/>
                </a:solidFill>
              </a:rPr>
              <a:t>2</a:t>
            </a:r>
          </a:p>
          <a:p>
            <a:r>
              <a:rPr lang="en-US" sz="1200" b="1" dirty="0">
                <a:solidFill>
                  <a:schemeClr val="tx2"/>
                </a:solidFill>
              </a:rPr>
              <a:t>Position Resolution ~40</a:t>
            </a:r>
            <a:r>
              <a:rPr lang="en-US" sz="1200" b="1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200" b="1" dirty="0">
                <a:solidFill>
                  <a:schemeClr val="tx2"/>
                </a:solidFill>
              </a:rPr>
              <a:t>m</a:t>
            </a:r>
          </a:p>
          <a:p>
            <a:r>
              <a:rPr lang="en-US" sz="1200" b="1" dirty="0">
                <a:solidFill>
                  <a:schemeClr val="tx2"/>
                </a:solidFill>
              </a:rPr>
              <a:t>2-track Resolution ~400</a:t>
            </a:r>
            <a:r>
              <a:rPr lang="en-US" sz="1200" b="1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200" b="1" dirty="0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38929" name="Text Box 29"/>
          <p:cNvSpPr txBox="1">
            <a:spLocks noChangeArrowheads="1"/>
          </p:cNvSpPr>
          <p:nvPr/>
        </p:nvSpPr>
        <p:spPr bwMode="auto">
          <a:xfrm>
            <a:off x="288925" y="6357944"/>
            <a:ext cx="6222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MWPC</a:t>
            </a:r>
          </a:p>
        </p:txBody>
      </p:sp>
      <p:sp>
        <p:nvSpPr>
          <p:cNvPr id="38930" name="Text Box 30"/>
          <p:cNvSpPr txBox="1">
            <a:spLocks noChangeArrowheads="1"/>
          </p:cNvSpPr>
          <p:nvPr/>
        </p:nvSpPr>
        <p:spPr bwMode="auto">
          <a:xfrm>
            <a:off x="3429000" y="6324606"/>
            <a:ext cx="570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MSGC</a:t>
            </a:r>
          </a:p>
        </p:txBody>
      </p:sp>
      <p:sp>
        <p:nvSpPr>
          <p:cNvPr id="80927" name="Text Box 31"/>
          <p:cNvSpPr txBox="1">
            <a:spLocks noChangeArrowheads="1"/>
          </p:cNvSpPr>
          <p:nvPr/>
        </p:nvSpPr>
        <p:spPr bwMode="auto">
          <a:xfrm>
            <a:off x="1524003" y="3962401"/>
            <a:ext cx="1460523" cy="8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/>
                </a:solidFill>
                <a:latin typeface="Arial" charset="0"/>
              </a:rPr>
              <a:t>Amplifying cell</a:t>
            </a:r>
          </a:p>
          <a:p>
            <a:pPr>
              <a:defRPr/>
            </a:pPr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size reduction </a:t>
            </a:r>
            <a:r>
              <a:rPr lang="en-US" sz="1200" b="1" dirty="0">
                <a:solidFill>
                  <a:schemeClr val="tx2"/>
                </a:solidFill>
                <a:latin typeface="Arial" charset="0"/>
              </a:rPr>
              <a:t>by</a:t>
            </a:r>
          </a:p>
          <a:p>
            <a:pPr>
              <a:defRPr/>
            </a:pPr>
            <a:r>
              <a:rPr lang="en-US" sz="1200" b="1" dirty="0">
                <a:solidFill>
                  <a:schemeClr val="tx2"/>
                </a:solidFill>
                <a:latin typeface="Arial" charset="0"/>
              </a:rPr>
              <a:t>factor of 10</a:t>
            </a:r>
          </a:p>
          <a:p>
            <a:pPr>
              <a:defRPr/>
            </a:pPr>
            <a:endParaRPr lang="en-US" sz="1200" b="1" dirty="0">
              <a:latin typeface="Arial" charset="0"/>
            </a:endParaRP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2" y="1071546"/>
            <a:ext cx="321358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857224" y="1071546"/>
            <a:ext cx="1101643" cy="64627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COMPASS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Ketzer</a:t>
            </a:r>
            <a:endParaRPr lang="en-US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11" name="Picture 2" descr="C:\Users\danilo\Documents\Conferences\biodola09\compasschamber.jpg"/>
          <p:cNvPicPr>
            <a:picLocks noChangeAspect="1" noChangeArrowheads="1"/>
          </p:cNvPicPr>
          <p:nvPr/>
        </p:nvPicPr>
        <p:blipFill>
          <a:blip r:embed="rId3" cstate="print"/>
          <a:srcRect b="8571"/>
          <a:stretch>
            <a:fillRect/>
          </a:stretch>
        </p:blipFill>
        <p:spPr bwMode="auto">
          <a:xfrm>
            <a:off x="928662" y="3714752"/>
            <a:ext cx="2514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86190"/>
            <a:ext cx="259297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714356"/>
            <a:ext cx="2746058" cy="266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668344" y="210963"/>
            <a:ext cx="1125816" cy="64627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Pixel GEM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Ketzer</a:t>
            </a:r>
            <a:endParaRPr lang="en-US" dirty="0"/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6502" y="857233"/>
            <a:ext cx="204051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566844" y="2077104"/>
            <a:ext cx="136817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428861" y="142857"/>
            <a:ext cx="4072726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GEM – Gas Electron Multiplier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5" name="Picture 13" descr="assembling_mod0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214282" y="4143380"/>
            <a:ext cx="3124200" cy="2305050"/>
          </a:xfrm>
          <a:prstGeom prst="rect">
            <a:avLst/>
          </a:prstGeom>
          <a:noFill/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"/>
            <a:ext cx="5257800" cy="715963"/>
          </a:xfrm>
        </p:spPr>
        <p:txBody>
          <a:bodyPr/>
          <a:lstStyle/>
          <a:p>
            <a:r>
              <a:rPr lang="en-US" sz="2400" b="1" dirty="0">
                <a:solidFill>
                  <a:schemeClr val="tx2"/>
                </a:solidFill>
                <a:latin typeface="+mn-lt"/>
              </a:rPr>
              <a:t>LHCb Muon Trigger</a:t>
            </a: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152406" y="812800"/>
            <a:ext cx="4214867" cy="33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sz="1600" dirty="0"/>
              <a:t>F</a:t>
            </a:r>
            <a:r>
              <a:rPr lang="en-US" sz="1600" dirty="0">
                <a:solidFill>
                  <a:schemeClr val="tx2"/>
                </a:solidFill>
              </a:rPr>
              <a:t>ast </a:t>
            </a:r>
            <a:r>
              <a:rPr lang="en-US" sz="1600" dirty="0" err="1">
                <a:solidFill>
                  <a:schemeClr val="tx2"/>
                </a:solidFill>
              </a:rPr>
              <a:t>TripleGEM</a:t>
            </a:r>
            <a:r>
              <a:rPr lang="en-US" sz="1600" dirty="0">
                <a:solidFill>
                  <a:schemeClr val="tx2"/>
                </a:solidFill>
              </a:rPr>
              <a:t> Detectors for LHCb Muon Trigger</a:t>
            </a:r>
          </a:p>
        </p:txBody>
      </p:sp>
      <p:pic>
        <p:nvPicPr>
          <p:cNvPr id="2181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4348144" cy="241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4714876" y="928676"/>
            <a:ext cx="3581400" cy="5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4" tIns="45690" rIns="91374" bIns="45690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tx2"/>
                </a:solidFill>
              </a:rPr>
              <a:t>12 double TGEM detectors operated with fast gas mixture (Ar-CO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-CF</a:t>
            </a:r>
            <a:r>
              <a:rPr lang="en-US" sz="1600" baseline="-25000" dirty="0">
                <a:solidFill>
                  <a:schemeClr val="tx2"/>
                </a:solidFill>
              </a:rPr>
              <a:t>4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4714876" y="1571612"/>
            <a:ext cx="3505200" cy="107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4" tIns="45690" rIns="91374" bIns="45690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tx2"/>
                </a:solidFill>
              </a:rPr>
              <a:t>Rate - 5 kHz mm</a:t>
            </a:r>
            <a:r>
              <a:rPr lang="en-US" sz="1600" baseline="30000" dirty="0">
                <a:solidFill>
                  <a:schemeClr val="tx2"/>
                </a:solidFill>
              </a:rPr>
              <a:t>-2</a:t>
            </a:r>
          </a:p>
          <a:p>
            <a:pPr eaLnBrk="0" hangingPunct="0"/>
            <a:r>
              <a:rPr lang="en-US" sz="1600" dirty="0">
                <a:solidFill>
                  <a:schemeClr val="tx2"/>
                </a:solidFill>
              </a:rPr>
              <a:t>Time resolution 4.5 ns rms</a:t>
            </a:r>
          </a:p>
          <a:p>
            <a:pPr eaLnBrk="0" hangingPunct="0"/>
            <a:r>
              <a:rPr lang="en-US" sz="1600" dirty="0">
                <a:solidFill>
                  <a:schemeClr val="tx2"/>
                </a:solidFill>
              </a:rPr>
              <a:t>Radiation hard up to integrated charge of 20 </a:t>
            </a:r>
            <a:r>
              <a:rPr lang="en-US" sz="1600" dirty="0" err="1">
                <a:solidFill>
                  <a:schemeClr val="tx2"/>
                </a:solidFill>
              </a:rPr>
              <a:t>mC</a:t>
            </a:r>
            <a:r>
              <a:rPr lang="en-US" sz="1600" dirty="0">
                <a:solidFill>
                  <a:schemeClr val="tx2"/>
                </a:solidFill>
              </a:rPr>
              <a:t> mm</a:t>
            </a:r>
            <a:r>
              <a:rPr lang="en-US" sz="1600" baseline="30000" dirty="0">
                <a:solidFill>
                  <a:schemeClr val="tx2"/>
                </a:solidFill>
              </a:rPr>
              <a:t>-2</a:t>
            </a:r>
            <a:r>
              <a:rPr lang="en-US" sz="1600" dirty="0">
                <a:solidFill>
                  <a:schemeClr val="tx2"/>
                </a:solidFill>
              </a:rPr>
              <a:t> (15 LHCb years)</a:t>
            </a: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304801" y="6553200"/>
            <a:ext cx="3268752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sz="1000" dirty="0">
                <a:latin typeface="Arial" charset="0"/>
              </a:rPr>
              <a:t>M. Alfonsi et al, Nucl. Instr. and Meth. A535(2004)319</a:t>
            </a:r>
            <a:r>
              <a:rPr lang="en-US" b="1" i="1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500430" y="4214818"/>
            <a:ext cx="3214710" cy="2192358"/>
            <a:chOff x="432" y="2351"/>
            <a:chExt cx="1920" cy="1441"/>
          </a:xfrm>
        </p:grpSpPr>
        <p:pic>
          <p:nvPicPr>
            <p:cNvPr id="218127" name="Picture 15" descr="pa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" y="2352"/>
              <a:ext cx="1920" cy="1440"/>
            </a:xfrm>
            <a:prstGeom prst="rect">
              <a:avLst/>
            </a:prstGeom>
            <a:noFill/>
          </p:spPr>
        </p:pic>
        <p:sp>
          <p:nvSpPr>
            <p:cNvPr id="218128" name="Text Box 16"/>
            <p:cNvSpPr txBox="1">
              <a:spLocks noChangeArrowheads="1"/>
            </p:cNvSpPr>
            <p:nvPr/>
          </p:nvSpPr>
          <p:spPr bwMode="auto">
            <a:xfrm>
              <a:off x="528" y="3539"/>
              <a:ext cx="1343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chemeClr val="bg1"/>
                  </a:solidFill>
                  <a:latin typeface="Arial" charset="0"/>
                </a:rPr>
                <a:t>Pad readout plane</a:t>
              </a:r>
              <a:r>
                <a:rPr lang="en-US" b="1" i="1" dirty="0">
                  <a:solidFill>
                    <a:schemeClr val="bg1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218129" name="Text Box 17"/>
            <p:cNvSpPr txBox="1">
              <a:spLocks noChangeArrowheads="1"/>
            </p:cNvSpPr>
            <p:nvPr/>
          </p:nvSpPr>
          <p:spPr bwMode="auto">
            <a:xfrm>
              <a:off x="480" y="2351"/>
              <a:ext cx="1739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bg1"/>
                  </a:solidFill>
                  <a:latin typeface="Arial" charset="0"/>
                </a:rPr>
                <a:t>20x24 cm</a:t>
              </a: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2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 GEM modules</a:t>
              </a:r>
            </a:p>
          </p:txBody>
        </p:sp>
      </p:grpSp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14" name="Picture 4" descr="DSC014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714620"/>
            <a:ext cx="1828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714876" y="3253117"/>
            <a:ext cx="1467897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G. Bencivenni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4"/>
          <p:cNvGrpSpPr>
            <a:grpSpLocks/>
          </p:cNvGrpSpPr>
          <p:nvPr/>
        </p:nvGrpSpPr>
        <p:grpSpPr bwMode="auto">
          <a:xfrm>
            <a:off x="4357687" y="3905487"/>
            <a:ext cx="4948237" cy="2948764"/>
            <a:chOff x="2544" y="2539"/>
            <a:chExt cx="3168" cy="1825"/>
          </a:xfrm>
        </p:grpSpPr>
        <p:grpSp>
          <p:nvGrpSpPr>
            <p:cNvPr id="95" name="Group 5"/>
            <p:cNvGrpSpPr>
              <a:grpSpLocks/>
            </p:cNvGrpSpPr>
            <p:nvPr/>
          </p:nvGrpSpPr>
          <p:grpSpPr bwMode="auto">
            <a:xfrm>
              <a:off x="2544" y="2539"/>
              <a:ext cx="3168" cy="1825"/>
              <a:chOff x="2496" y="529"/>
              <a:chExt cx="2832" cy="1529"/>
            </a:xfrm>
          </p:grpSpPr>
          <p:sp>
            <p:nvSpPr>
              <p:cNvPr id="100" name="Rectangle 6"/>
              <p:cNvSpPr>
                <a:spLocks noChangeArrowheads="1"/>
              </p:cNvSpPr>
              <p:nvPr/>
            </p:nvSpPr>
            <p:spPr bwMode="auto">
              <a:xfrm>
                <a:off x="2592" y="624"/>
                <a:ext cx="2592" cy="12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grpSp>
            <p:nvGrpSpPr>
              <p:cNvPr id="101" name="Group 7"/>
              <p:cNvGrpSpPr>
                <a:grpSpLocks/>
              </p:cNvGrpSpPr>
              <p:nvPr/>
            </p:nvGrpSpPr>
            <p:grpSpPr bwMode="auto">
              <a:xfrm>
                <a:off x="2496" y="529"/>
                <a:ext cx="2832" cy="1529"/>
                <a:chOff x="2496" y="529"/>
                <a:chExt cx="2832" cy="1529"/>
              </a:xfrm>
            </p:grpSpPr>
            <p:sp>
              <p:nvSpPr>
                <p:cNvPr id="102" name="Arc 8"/>
                <p:cNvSpPr>
                  <a:spLocks/>
                </p:cNvSpPr>
                <p:nvPr/>
              </p:nvSpPr>
              <p:spPr bwMode="auto">
                <a:xfrm rot="-2684492">
                  <a:off x="3599" y="1567"/>
                  <a:ext cx="480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762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omic Sans MS" pitchFamily="66" charset="0"/>
                  </a:endParaRPr>
                </a:p>
              </p:txBody>
            </p:sp>
            <p:sp>
              <p:nvSpPr>
                <p:cNvPr id="103" name="Arc 9"/>
                <p:cNvSpPr>
                  <a:spLocks/>
                </p:cNvSpPr>
                <p:nvPr/>
              </p:nvSpPr>
              <p:spPr bwMode="auto">
                <a:xfrm rot="-2684492">
                  <a:off x="3362" y="978"/>
                  <a:ext cx="972" cy="97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omic Sans MS" pitchFamily="66" charset="0"/>
                  </a:endParaRPr>
                </a:p>
              </p:txBody>
            </p:sp>
            <p:sp>
              <p:nvSpPr>
                <p:cNvPr id="104" name="Arc 10"/>
                <p:cNvSpPr>
                  <a:spLocks/>
                </p:cNvSpPr>
                <p:nvPr/>
              </p:nvSpPr>
              <p:spPr bwMode="auto">
                <a:xfrm rot="-2684492">
                  <a:off x="3362" y="978"/>
                  <a:ext cx="972" cy="97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omic Sans MS" pitchFamily="66" charset="0"/>
                  </a:endParaRPr>
                </a:p>
              </p:txBody>
            </p:sp>
            <p:sp>
              <p:nvSpPr>
                <p:cNvPr id="105" name="Arc 11"/>
                <p:cNvSpPr>
                  <a:spLocks/>
                </p:cNvSpPr>
                <p:nvPr/>
              </p:nvSpPr>
              <p:spPr bwMode="auto">
                <a:xfrm rot="-2684492">
                  <a:off x="3432" y="1172"/>
                  <a:ext cx="816" cy="8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omic Sans MS" pitchFamily="66" charset="0"/>
                  </a:endParaRPr>
                </a:p>
              </p:txBody>
            </p:sp>
            <p:sp>
              <p:nvSpPr>
                <p:cNvPr id="106" name="Arc 12"/>
                <p:cNvSpPr>
                  <a:spLocks/>
                </p:cNvSpPr>
                <p:nvPr/>
              </p:nvSpPr>
              <p:spPr bwMode="auto">
                <a:xfrm rot="-2684492">
                  <a:off x="3432" y="1172"/>
                  <a:ext cx="816" cy="8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omic Sans MS" pitchFamily="66" charset="0"/>
                  </a:endParaRPr>
                </a:p>
              </p:txBody>
            </p:sp>
            <p:sp>
              <p:nvSpPr>
                <p:cNvPr id="107" name="Line 13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225" y="1228"/>
                  <a:ext cx="31" cy="23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8" name="Line 14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367" y="1120"/>
                  <a:ext cx="69" cy="215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9" name="Line 15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538" y="1071"/>
                  <a:ext cx="123" cy="20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0" name="Line 16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714" y="1090"/>
                  <a:ext cx="145" cy="138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1" name="Line 17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906" y="1129"/>
                  <a:ext cx="146" cy="10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" name="Line 18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4067" y="1187"/>
                  <a:ext cx="161" cy="6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" name="Line 19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4233" y="1291"/>
                  <a:ext cx="155" cy="42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4" name="Line 20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4374" y="1384"/>
                  <a:ext cx="169" cy="22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5" name="Line 21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391" y="1391"/>
                  <a:ext cx="39" cy="21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6" name="Line 22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512" y="1334"/>
                  <a:ext cx="85" cy="207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7" name="Line 23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647" y="1315"/>
                  <a:ext cx="115" cy="154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8" name="Line 24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780" y="1310"/>
                  <a:ext cx="131" cy="123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9" name="Line 25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915" y="1348"/>
                  <a:ext cx="170" cy="108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0" name="Line 26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4049" y="1402"/>
                  <a:ext cx="169" cy="7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1" name="Line 27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4175" y="1493"/>
                  <a:ext cx="177" cy="3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122" name="Group 28"/>
                <p:cNvGrpSpPr>
                  <a:grpSpLocks/>
                </p:cNvGrpSpPr>
                <p:nvPr/>
              </p:nvGrpSpPr>
              <p:grpSpPr bwMode="auto">
                <a:xfrm rot="-2684492">
                  <a:off x="3266" y="767"/>
                  <a:ext cx="1152" cy="1152"/>
                  <a:chOff x="2256" y="1045"/>
                  <a:chExt cx="972" cy="971"/>
                </a:xfrm>
              </p:grpSpPr>
              <p:sp>
                <p:nvSpPr>
                  <p:cNvPr id="151" name="Arc 29"/>
                  <p:cNvSpPr>
                    <a:spLocks/>
                  </p:cNvSpPr>
                  <p:nvPr/>
                </p:nvSpPr>
                <p:spPr bwMode="auto">
                  <a:xfrm>
                    <a:off x="2256" y="1045"/>
                    <a:ext cx="972" cy="97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52" name="Arc 30"/>
                  <p:cNvSpPr>
                    <a:spLocks/>
                  </p:cNvSpPr>
                  <p:nvPr/>
                </p:nvSpPr>
                <p:spPr bwMode="auto">
                  <a:xfrm>
                    <a:off x="2256" y="1045"/>
                    <a:ext cx="972" cy="97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5715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omic Sans MS" pitchFamily="66" charset="0"/>
                    </a:endParaRPr>
                  </a:p>
                </p:txBody>
              </p:sp>
            </p:grpSp>
            <p:sp>
              <p:nvSpPr>
                <p:cNvPr id="123" name="Line 31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243" y="994"/>
                  <a:ext cx="77" cy="238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4" name="Line 32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076" y="1136"/>
                  <a:ext cx="31" cy="223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5" name="Line 33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444" y="940"/>
                  <a:ext cx="116" cy="192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6" name="Line 34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644" y="895"/>
                  <a:ext cx="146" cy="169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7" name="Line 35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3860" y="943"/>
                  <a:ext cx="170" cy="13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8" name="Line 36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4055" y="982"/>
                  <a:ext cx="192" cy="108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9" name="Line 37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4243" y="1084"/>
                  <a:ext cx="185" cy="69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0" name="Line 38"/>
                <p:cNvSpPr>
                  <a:spLocks noChangeShapeType="1"/>
                </p:cNvSpPr>
                <p:nvPr/>
              </p:nvSpPr>
              <p:spPr bwMode="auto">
                <a:xfrm rot="18915508" flipV="1">
                  <a:off x="4414" y="1201"/>
                  <a:ext cx="222" cy="3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1" name="Arc 39"/>
                <p:cNvSpPr>
                  <a:spLocks/>
                </p:cNvSpPr>
                <p:nvPr/>
              </p:nvSpPr>
              <p:spPr bwMode="auto">
                <a:xfrm rot="-2684492">
                  <a:off x="3176" y="553"/>
                  <a:ext cx="1343" cy="1343"/>
                </a:xfrm>
                <a:custGeom>
                  <a:avLst/>
                  <a:gdLst>
                    <a:gd name="T0" fmla="*/ 0 w 21591"/>
                    <a:gd name="T1" fmla="*/ 0 h 21597"/>
                    <a:gd name="T2" fmla="*/ 0 w 21591"/>
                    <a:gd name="T3" fmla="*/ 0 h 21597"/>
                    <a:gd name="T4" fmla="*/ 0 w 21591"/>
                    <a:gd name="T5" fmla="*/ 0 h 21597"/>
                    <a:gd name="T6" fmla="*/ 0 60000 65536"/>
                    <a:gd name="T7" fmla="*/ 0 60000 65536"/>
                    <a:gd name="T8" fmla="*/ 0 60000 65536"/>
                    <a:gd name="T9" fmla="*/ 0 w 21591"/>
                    <a:gd name="T10" fmla="*/ 0 h 21597"/>
                    <a:gd name="T11" fmla="*/ 21591 w 21591"/>
                    <a:gd name="T12" fmla="*/ 21597 h 2159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1" h="21597" fill="none" extrusionOk="0">
                      <a:moveTo>
                        <a:pt x="386" y="0"/>
                      </a:moveTo>
                      <a:cubicBezTo>
                        <a:pt x="11919" y="207"/>
                        <a:pt x="21255" y="9439"/>
                        <a:pt x="21590" y="20969"/>
                      </a:cubicBezTo>
                    </a:path>
                    <a:path w="21591" h="21597" stroke="0" extrusionOk="0">
                      <a:moveTo>
                        <a:pt x="386" y="0"/>
                      </a:moveTo>
                      <a:cubicBezTo>
                        <a:pt x="11919" y="207"/>
                        <a:pt x="21255" y="9439"/>
                        <a:pt x="21590" y="20969"/>
                      </a:cubicBezTo>
                      <a:lnTo>
                        <a:pt x="0" y="21597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FFCC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omic Sans MS" pitchFamily="66" charset="0"/>
                  </a:endParaRPr>
                </a:p>
              </p:txBody>
            </p:sp>
            <p:sp>
              <p:nvSpPr>
                <p:cNvPr id="132" name="Arc 40"/>
                <p:cNvSpPr>
                  <a:spLocks/>
                </p:cNvSpPr>
                <p:nvPr/>
              </p:nvSpPr>
              <p:spPr bwMode="auto">
                <a:xfrm rot="-2684492">
                  <a:off x="3176" y="529"/>
                  <a:ext cx="1344" cy="13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omic Sans MS" pitchFamily="66" charset="0"/>
                  </a:endParaRPr>
                </a:p>
              </p:txBody>
            </p:sp>
            <p:sp>
              <p:nvSpPr>
                <p:cNvPr id="133" name="Arc 41"/>
                <p:cNvSpPr>
                  <a:spLocks/>
                </p:cNvSpPr>
                <p:nvPr/>
              </p:nvSpPr>
              <p:spPr bwMode="auto">
                <a:xfrm rot="-2684492">
                  <a:off x="3599" y="1578"/>
                  <a:ext cx="480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omic Sans MS" pitchFamily="66" charset="0"/>
                  </a:endParaRPr>
                </a:p>
              </p:txBody>
            </p:sp>
            <p:sp>
              <p:nvSpPr>
                <p:cNvPr id="134" name="Line 42"/>
                <p:cNvSpPr>
                  <a:spLocks noChangeShapeType="1"/>
                </p:cNvSpPr>
                <p:nvPr/>
              </p:nvSpPr>
              <p:spPr bwMode="auto">
                <a:xfrm rot="-2684492">
                  <a:off x="3365" y="1604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5" name="Line 43"/>
                <p:cNvSpPr>
                  <a:spLocks noChangeShapeType="1"/>
                </p:cNvSpPr>
                <p:nvPr/>
              </p:nvSpPr>
              <p:spPr bwMode="auto">
                <a:xfrm rot="-2684492">
                  <a:off x="2914" y="1221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6" name="Line 44"/>
                <p:cNvSpPr>
                  <a:spLocks noChangeShapeType="1"/>
                </p:cNvSpPr>
                <p:nvPr/>
              </p:nvSpPr>
              <p:spPr bwMode="auto">
                <a:xfrm rot="-2684492">
                  <a:off x="3055" y="1363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7" name="Line 45"/>
                <p:cNvSpPr>
                  <a:spLocks noChangeShapeType="1"/>
                </p:cNvSpPr>
                <p:nvPr/>
              </p:nvSpPr>
              <p:spPr bwMode="auto">
                <a:xfrm rot="-2684492">
                  <a:off x="3179" y="1488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8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2928" y="1680"/>
                  <a:ext cx="432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200" dirty="0"/>
                    <a:t>3 mm</a:t>
                  </a:r>
                </a:p>
              </p:txBody>
            </p:sp>
            <p:sp>
              <p:nvSpPr>
                <p:cNvPr id="139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2496" y="1247"/>
                  <a:ext cx="432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200" dirty="0"/>
                    <a:t>2 mm</a:t>
                  </a:r>
                </a:p>
              </p:txBody>
            </p:sp>
            <p:sp>
              <p:nvSpPr>
                <p:cNvPr id="140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2640" y="1384"/>
                  <a:ext cx="432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200" dirty="0"/>
                    <a:t>2 mm</a:t>
                  </a:r>
                </a:p>
              </p:txBody>
            </p:sp>
            <p:sp>
              <p:nvSpPr>
                <p:cNvPr id="141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2776" y="1523"/>
                  <a:ext cx="432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200" dirty="0"/>
                    <a:t>2 mm</a:t>
                  </a:r>
                </a:p>
              </p:txBody>
            </p:sp>
            <p:sp>
              <p:nvSpPr>
                <p:cNvPr id="142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4176" y="1747"/>
                  <a:ext cx="528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dirty="0"/>
                    <a:t>Cathode</a:t>
                  </a:r>
                </a:p>
              </p:txBody>
            </p:sp>
            <p:sp>
              <p:nvSpPr>
                <p:cNvPr id="143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392" y="1560"/>
                  <a:ext cx="527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dirty="0"/>
                    <a:t>GEM 1</a:t>
                  </a:r>
                </a:p>
              </p:txBody>
            </p:sp>
            <p:sp>
              <p:nvSpPr>
                <p:cNvPr id="144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521" y="1432"/>
                  <a:ext cx="527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dirty="0"/>
                    <a:t>GEM 2</a:t>
                  </a:r>
                </a:p>
              </p:txBody>
            </p:sp>
            <p:sp>
              <p:nvSpPr>
                <p:cNvPr id="14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656" y="1296"/>
                  <a:ext cx="528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dirty="0"/>
                    <a:t>GEM 3</a:t>
                  </a:r>
                </a:p>
              </p:txBody>
            </p:sp>
            <p:sp>
              <p:nvSpPr>
                <p:cNvPr id="146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4800" y="1123"/>
                  <a:ext cx="528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dirty="0"/>
                    <a:t>Anode</a:t>
                  </a:r>
                </a:p>
              </p:txBody>
            </p:sp>
            <p:grpSp>
              <p:nvGrpSpPr>
                <p:cNvPr id="147" name="Group 55"/>
                <p:cNvGrpSpPr>
                  <a:grpSpLocks/>
                </p:cNvGrpSpPr>
                <p:nvPr/>
              </p:nvGrpSpPr>
              <p:grpSpPr bwMode="auto">
                <a:xfrm rot="-2298767">
                  <a:off x="3545" y="695"/>
                  <a:ext cx="240" cy="141"/>
                  <a:chOff x="4294" y="444"/>
                  <a:chExt cx="240" cy="141"/>
                </a:xfrm>
              </p:grpSpPr>
              <p:sp>
                <p:nvSpPr>
                  <p:cNvPr id="149" name="Freeform 56"/>
                  <p:cNvSpPr>
                    <a:spLocks/>
                  </p:cNvSpPr>
                  <p:nvPr/>
                </p:nvSpPr>
                <p:spPr bwMode="auto">
                  <a:xfrm rot="12607043" flipH="1">
                    <a:off x="4294" y="485"/>
                    <a:ext cx="240" cy="100"/>
                  </a:xfrm>
                  <a:custGeom>
                    <a:avLst/>
                    <a:gdLst>
                      <a:gd name="T0" fmla="*/ 0 w 48"/>
                      <a:gd name="T1" fmla="*/ 0 h 240"/>
                      <a:gd name="T2" fmla="*/ 0 w 48"/>
                      <a:gd name="T3" fmla="*/ 0 h 240"/>
                      <a:gd name="T4" fmla="*/ 93749930 w 48"/>
                      <a:gd name="T5" fmla="*/ 0 h 240"/>
                      <a:gd name="T6" fmla="*/ 0 60000 65536"/>
                      <a:gd name="T7" fmla="*/ 0 60000 65536"/>
                      <a:gd name="T8" fmla="*/ 0 60000 65536"/>
                      <a:gd name="T9" fmla="*/ 0 w 48"/>
                      <a:gd name="T10" fmla="*/ 0 h 240"/>
                      <a:gd name="T11" fmla="*/ 48 w 4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" h="240">
                        <a:moveTo>
                          <a:pt x="0" y="0"/>
                        </a:moveTo>
                        <a:lnTo>
                          <a:pt x="0" y="240"/>
                        </a:lnTo>
                        <a:lnTo>
                          <a:pt x="48" y="240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endParaRPr lang="it-IT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50" name="AutoShape 57"/>
                  <p:cNvSpPr>
                    <a:spLocks noChangeArrowheads="1"/>
                  </p:cNvSpPr>
                  <p:nvPr/>
                </p:nvSpPr>
                <p:spPr bwMode="auto">
                  <a:xfrm rot="7207043" flipH="1">
                    <a:off x="4392" y="420"/>
                    <a:ext cx="96" cy="14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it-IT">
                      <a:latin typeface="Comic Sans MS" pitchFamily="66" charset="0"/>
                    </a:endParaRPr>
                  </a:p>
                </p:txBody>
              </p:sp>
            </p:grpSp>
            <p:sp>
              <p:nvSpPr>
                <p:cNvPr id="14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744" y="627"/>
                  <a:ext cx="619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200" dirty="0"/>
                    <a:t>Read-out</a:t>
                  </a:r>
                </a:p>
              </p:txBody>
            </p:sp>
          </p:grpSp>
        </p:grpSp>
        <p:sp>
          <p:nvSpPr>
            <p:cNvPr id="96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3696" y="3744"/>
              <a:ext cx="692" cy="24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156580"/>
                </a:avLst>
              </a:prstTxWarp>
            </a:bodyPr>
            <a:lstStyle/>
            <a:p>
              <a:pPr algn="ctr"/>
              <a:r>
                <a:rPr lang="en-GB" sz="10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DejaVu LGC Sans Condensed"/>
                </a:rPr>
                <a:t>Conversion &amp; Drift</a:t>
              </a:r>
            </a:p>
          </p:txBody>
        </p:sp>
        <p:sp>
          <p:nvSpPr>
            <p:cNvPr id="97" name="WordArt 60"/>
            <p:cNvSpPr>
              <a:spLocks noChangeArrowheads="1" noChangeShapeType="1" noTextEdit="1"/>
            </p:cNvSpPr>
            <p:nvPr/>
          </p:nvSpPr>
          <p:spPr bwMode="auto">
            <a:xfrm>
              <a:off x="3840" y="3429"/>
              <a:ext cx="432" cy="8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262828"/>
                </a:avLst>
              </a:prstTxWarp>
            </a:bodyPr>
            <a:lstStyle/>
            <a:p>
              <a:pPr algn="ctr"/>
              <a:r>
                <a:rPr lang="en-GB" sz="10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DejaVu LGC Sans Condensed"/>
                </a:rPr>
                <a:t>Transfer 1</a:t>
              </a:r>
            </a:p>
          </p:txBody>
        </p:sp>
        <p:sp>
          <p:nvSpPr>
            <p:cNvPr id="98" name="WordArt 61"/>
            <p:cNvSpPr>
              <a:spLocks noChangeArrowheads="1" noChangeShapeType="1" noTextEdit="1"/>
            </p:cNvSpPr>
            <p:nvPr/>
          </p:nvSpPr>
          <p:spPr bwMode="auto">
            <a:xfrm>
              <a:off x="3778" y="3223"/>
              <a:ext cx="528" cy="14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778828"/>
                </a:avLst>
              </a:prstTxWarp>
            </a:bodyPr>
            <a:lstStyle/>
            <a:p>
              <a:pPr algn="ctr"/>
              <a:r>
                <a:rPr lang="en-GB" sz="1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Transfer 2</a:t>
              </a:r>
            </a:p>
          </p:txBody>
        </p:sp>
        <p:sp>
          <p:nvSpPr>
            <p:cNvPr id="99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744" y="3017"/>
              <a:ext cx="576" cy="14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955068"/>
                </a:avLst>
              </a:prstTxWarp>
            </a:bodyPr>
            <a:lstStyle/>
            <a:p>
              <a:pPr algn="ctr"/>
              <a:r>
                <a:rPr lang="en-GB" sz="1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Induction</a:t>
              </a:r>
            </a:p>
          </p:txBody>
        </p:sp>
      </p:grpSp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285720" y="714356"/>
            <a:ext cx="3261144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/>
              <a:t>TOTEM GEMs, T. Hilden</a:t>
            </a:r>
            <a:r>
              <a:rPr lang="en-US" dirty="0" smtClean="0"/>
              <a:t>, V</a:t>
            </a:r>
            <a:r>
              <a:rPr lang="en-US" dirty="0"/>
              <a:t>. </a:t>
            </a:r>
            <a:r>
              <a:rPr lang="en-US" dirty="0" smtClean="0"/>
              <a:t>Greco</a:t>
            </a:r>
            <a:endParaRPr lang="en-US" dirty="0"/>
          </a:p>
        </p:txBody>
      </p:sp>
      <p:grpSp>
        <p:nvGrpSpPr>
          <p:cNvPr id="2" name="Gruppo 112"/>
          <p:cNvGrpSpPr>
            <a:grpSpLocks/>
          </p:cNvGrpSpPr>
          <p:nvPr/>
        </p:nvGrpSpPr>
        <p:grpSpPr bwMode="auto">
          <a:xfrm>
            <a:off x="285724" y="857232"/>
            <a:ext cx="3401013" cy="3203377"/>
            <a:chOff x="1877734" y="3048000"/>
            <a:chExt cx="6814883" cy="5968948"/>
          </a:xfrm>
        </p:grpSpPr>
        <p:grpSp>
          <p:nvGrpSpPr>
            <p:cNvPr id="3" name="Gruppo 3"/>
            <p:cNvGrpSpPr>
              <a:grpSpLocks/>
            </p:cNvGrpSpPr>
            <p:nvPr/>
          </p:nvGrpSpPr>
          <p:grpSpPr bwMode="auto">
            <a:xfrm>
              <a:off x="1877734" y="3048000"/>
              <a:ext cx="6814883" cy="5968948"/>
              <a:chOff x="1857595" y="1348282"/>
              <a:chExt cx="5233822" cy="4424204"/>
            </a:xfrm>
          </p:grpSpPr>
          <p:pic>
            <p:nvPicPr>
              <p:cNvPr id="23629" name="Picture 3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39925" y="1676400"/>
                <a:ext cx="4787900" cy="403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30" name="TextBox 10"/>
              <p:cNvSpPr txBox="1">
                <a:spLocks noChangeArrowheads="1"/>
              </p:cNvSpPr>
              <p:nvPr/>
            </p:nvSpPr>
            <p:spPr bwMode="auto">
              <a:xfrm>
                <a:off x="5351785" y="3010605"/>
                <a:ext cx="1739632" cy="807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FFFF00"/>
                    </a:solidFill>
                    <a:latin typeface="Century Gothic" charset="0"/>
                  </a:rPr>
                  <a:t>GEM</a:t>
                </a:r>
              </a:p>
              <a:p>
                <a:r>
                  <a:rPr lang="en-US" sz="1600" b="1" dirty="0">
                    <a:solidFill>
                      <a:srgbClr val="FFFF00"/>
                    </a:solidFill>
                    <a:latin typeface="Century Gothic" charset="0"/>
                  </a:rPr>
                  <a:t>Chamber</a:t>
                </a:r>
              </a:p>
            </p:txBody>
          </p:sp>
          <p:sp>
            <p:nvSpPr>
              <p:cNvPr id="23631" name="Rectangle 12"/>
              <p:cNvSpPr>
                <a:spLocks noChangeArrowheads="1"/>
              </p:cNvSpPr>
              <p:nvPr/>
            </p:nvSpPr>
            <p:spPr bwMode="auto">
              <a:xfrm>
                <a:off x="2990443" y="1348282"/>
                <a:ext cx="284283" cy="722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2800" dirty="0">
                  <a:solidFill>
                    <a:srgbClr val="FFFF00"/>
                  </a:solidFill>
                  <a:latin typeface="Century Gothic" charset="0"/>
                </a:endParaRPr>
              </a:p>
            </p:txBody>
          </p:sp>
          <p:sp>
            <p:nvSpPr>
              <p:cNvPr id="23632" name="Rectangle 13"/>
              <p:cNvSpPr>
                <a:spLocks noChangeArrowheads="1"/>
              </p:cNvSpPr>
              <p:nvPr/>
            </p:nvSpPr>
            <p:spPr bwMode="auto">
              <a:xfrm>
                <a:off x="1967005" y="4451752"/>
                <a:ext cx="1766768" cy="722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  <a:latin typeface="Century Gothic" charset="0"/>
                  </a:rPr>
                  <a:t>Horse Shoe</a:t>
                </a:r>
              </a:p>
              <a:p>
                <a:r>
                  <a:rPr lang="en-US" sz="1400" dirty="0">
                    <a:solidFill>
                      <a:srgbClr val="FFFF00"/>
                    </a:solidFill>
                    <a:latin typeface="Century Gothic" charset="0"/>
                  </a:rPr>
                  <a:t>Card</a:t>
                </a:r>
              </a:p>
            </p:txBody>
          </p:sp>
          <p:sp>
            <p:nvSpPr>
              <p:cNvPr id="23633" name="Rectangle 15"/>
              <p:cNvSpPr>
                <a:spLocks noChangeArrowheads="1"/>
              </p:cNvSpPr>
              <p:nvPr/>
            </p:nvSpPr>
            <p:spPr bwMode="auto">
              <a:xfrm>
                <a:off x="5017556" y="1630416"/>
                <a:ext cx="1966583" cy="425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F0EA00"/>
                    </a:solidFill>
                    <a:latin typeface="Century Gothic" charset="0"/>
                  </a:rPr>
                  <a:t>VFAT </a:t>
                </a:r>
                <a:r>
                  <a:rPr lang="en-US" sz="1400" dirty="0">
                    <a:solidFill>
                      <a:srgbClr val="FFFF00"/>
                    </a:solidFill>
                    <a:latin typeface="Century Gothic" charset="0"/>
                  </a:rPr>
                  <a:t>Hybrids</a:t>
                </a:r>
              </a:p>
            </p:txBody>
          </p:sp>
          <p:sp>
            <p:nvSpPr>
              <p:cNvPr id="23634" name="Rectangle 16"/>
              <p:cNvSpPr>
                <a:spLocks noChangeArrowheads="1"/>
              </p:cNvSpPr>
              <p:nvPr/>
            </p:nvSpPr>
            <p:spPr bwMode="auto">
              <a:xfrm>
                <a:off x="1857595" y="2447822"/>
                <a:ext cx="1453475" cy="425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  <a:latin typeface="Century Gothic" charset="0"/>
                  </a:rPr>
                  <a:t>11</a:t>
                </a:r>
                <a:r>
                  <a:rPr lang="en-US" sz="1400" baseline="30000" dirty="0">
                    <a:solidFill>
                      <a:srgbClr val="FFFF00"/>
                    </a:solidFill>
                    <a:latin typeface="Century Gothic" charset="0"/>
                  </a:rPr>
                  <a:t>th</a:t>
                </a:r>
                <a:r>
                  <a:rPr lang="en-US" sz="1400" dirty="0">
                    <a:solidFill>
                      <a:srgbClr val="FFFF00"/>
                    </a:solidFill>
                    <a:latin typeface="Century Gothic" charset="0"/>
                  </a:rPr>
                  <a:t>Card</a:t>
                </a:r>
              </a:p>
            </p:txBody>
          </p:sp>
          <p:sp>
            <p:nvSpPr>
              <p:cNvPr id="23635" name="Rectangle 17"/>
              <p:cNvSpPr>
                <a:spLocks noChangeArrowheads="1"/>
              </p:cNvSpPr>
              <p:nvPr/>
            </p:nvSpPr>
            <p:spPr bwMode="auto">
              <a:xfrm>
                <a:off x="4166203" y="5347413"/>
                <a:ext cx="2783115" cy="425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FFFF00"/>
                    </a:solidFill>
                    <a:latin typeface="Century Gothic" charset="0"/>
                  </a:rPr>
                  <a:t>Electronics cooling</a:t>
                </a:r>
                <a:endParaRPr lang="en-US" sz="1400" dirty="0">
                  <a:solidFill>
                    <a:srgbClr val="FFFF00"/>
                  </a:solidFill>
                  <a:latin typeface="Century Gothic" charset="0"/>
                </a:endParaRPr>
              </a:p>
            </p:txBody>
          </p:sp>
          <p:sp>
            <p:nvSpPr>
              <p:cNvPr id="23636" name="Rectangle 20"/>
              <p:cNvSpPr>
                <a:spLocks noChangeArrowheads="1"/>
              </p:cNvSpPr>
              <p:nvPr/>
            </p:nvSpPr>
            <p:spPr bwMode="auto">
              <a:xfrm>
                <a:off x="2627098" y="5347413"/>
                <a:ext cx="1640958" cy="425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  <a:latin typeface="Century Gothic" charset="0"/>
                  </a:rPr>
                  <a:t>HV cables</a:t>
                </a:r>
              </a:p>
            </p:txBody>
          </p:sp>
          <p:cxnSp>
            <p:nvCxnSpPr>
              <p:cNvPr id="19" name="Straight Arrow Connector 22"/>
              <p:cNvCxnSpPr>
                <a:cxnSpLocks noChangeShapeType="1"/>
              </p:cNvCxnSpPr>
              <p:nvPr/>
            </p:nvCxnSpPr>
            <p:spPr bwMode="auto">
              <a:xfrm rot="16200000" flipH="1">
                <a:off x="2404794" y="3087032"/>
                <a:ext cx="470222" cy="190239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0" name="Straight Arrow Connector 33"/>
              <p:cNvCxnSpPr>
                <a:cxnSpLocks noChangeShapeType="1"/>
              </p:cNvCxnSpPr>
              <p:nvPr/>
            </p:nvCxnSpPr>
            <p:spPr bwMode="auto">
              <a:xfrm flipV="1">
                <a:off x="3400862" y="4405776"/>
                <a:ext cx="594012" cy="328110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1" name="Straight Arrow Connector 3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547203" y="5034900"/>
                <a:ext cx="497391" cy="29118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2" name="Straight Arrow Connector 37"/>
              <p:cNvCxnSpPr>
                <a:cxnSpLocks noChangeShapeType="1"/>
              </p:cNvCxnSpPr>
              <p:nvPr/>
            </p:nvCxnSpPr>
            <p:spPr bwMode="auto">
              <a:xfrm rot="16200000" flipV="1">
                <a:off x="5297611" y="4814764"/>
                <a:ext cx="677121" cy="665836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" name="Straight Arrow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559524" y="4750554"/>
                <a:ext cx="1145254" cy="326124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4" name="Straight Arrow Connector 43"/>
              <p:cNvCxnSpPr>
                <a:cxnSpLocks noChangeShapeType="1"/>
                <a:stCxn id="23630" idx="1"/>
              </p:cNvCxnSpPr>
              <p:nvPr/>
            </p:nvCxnSpPr>
            <p:spPr bwMode="auto">
              <a:xfrm rot="10800000" flipV="1">
                <a:off x="4565631" y="3414424"/>
                <a:ext cx="786155" cy="284958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5" name="Straight Arrow Connector 45"/>
              <p:cNvCxnSpPr>
                <a:cxnSpLocks noChangeShapeType="1"/>
              </p:cNvCxnSpPr>
              <p:nvPr/>
            </p:nvCxnSpPr>
            <p:spPr bwMode="auto">
              <a:xfrm rot="16200000" flipH="1">
                <a:off x="5672541" y="2122610"/>
                <a:ext cx="532919" cy="300888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sp>
          <p:nvSpPr>
            <p:cNvPr id="23625" name="Rectangle 15"/>
            <p:cNvSpPr>
              <a:spLocks noChangeArrowheads="1"/>
            </p:cNvSpPr>
            <p:nvPr/>
          </p:nvSpPr>
          <p:spPr bwMode="auto">
            <a:xfrm>
              <a:off x="2657309" y="3428641"/>
              <a:ext cx="3228449" cy="974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latin typeface="Century Gothic" charset="0"/>
                </a:rPr>
                <a:t>Coincidence</a:t>
              </a:r>
            </a:p>
            <a:p>
              <a:r>
                <a:rPr lang="en-US" sz="1400" dirty="0">
                  <a:solidFill>
                    <a:srgbClr val="FFFF00"/>
                  </a:solidFill>
                  <a:latin typeface="Century Gothic" charset="0"/>
                </a:rPr>
                <a:t>Chips </a:t>
              </a:r>
            </a:p>
          </p:txBody>
        </p:sp>
        <p:cxnSp>
          <p:nvCxnSpPr>
            <p:cNvPr id="8" name="Straight Arrow Connector 39"/>
            <p:cNvCxnSpPr>
              <a:cxnSpLocks noChangeShapeType="1"/>
            </p:cNvCxnSpPr>
            <p:nvPr/>
          </p:nvCxnSpPr>
          <p:spPr bwMode="auto">
            <a:xfrm rot="16200000" flipH="1">
              <a:off x="2821652" y="5258501"/>
              <a:ext cx="1931410" cy="48026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" name="Straight Arrow Connector 49"/>
            <p:cNvCxnSpPr>
              <a:cxnSpLocks noChangeShapeType="1"/>
            </p:cNvCxnSpPr>
            <p:nvPr/>
          </p:nvCxnSpPr>
          <p:spPr bwMode="auto">
            <a:xfrm rot="16200000" flipH="1">
              <a:off x="3189352" y="4890801"/>
              <a:ext cx="1395691" cy="247707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" name="Straight Arrow Connector 45"/>
            <p:cNvCxnSpPr>
              <a:cxnSpLocks noChangeShapeType="1"/>
            </p:cNvCxnSpPr>
            <p:nvPr/>
          </p:nvCxnSpPr>
          <p:spPr bwMode="auto">
            <a:xfrm rot="10800000" flipV="1">
              <a:off x="5249589" y="3936167"/>
              <a:ext cx="1733952" cy="1141927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832" y="4166224"/>
            <a:ext cx="23574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68" descr="C:\Users\danilo\Desktop\ieee08\IMG_2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3399692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53" name="Text Box 63"/>
          <p:cNvSpPr txBox="1">
            <a:spLocks noChangeArrowheads="1"/>
          </p:cNvSpPr>
          <p:nvPr/>
        </p:nvSpPr>
        <p:spPr bwMode="auto">
          <a:xfrm>
            <a:off x="4786314" y="285728"/>
            <a:ext cx="31239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algn="ctr">
              <a:spcBef>
                <a:spcPct val="50000"/>
              </a:spcBef>
            </a:pP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54" name="TextBox 3"/>
          <p:cNvSpPr txBox="1">
            <a:spLocks noChangeArrowheads="1"/>
          </p:cNvSpPr>
          <p:nvPr/>
        </p:nvSpPr>
        <p:spPr bwMode="auto">
          <a:xfrm>
            <a:off x="5072072" y="785795"/>
            <a:ext cx="3006972" cy="64627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KLOE2 - Cylindrical Triple GEM</a:t>
            </a:r>
          </a:p>
          <a:p>
            <a:r>
              <a:rPr lang="en-US" dirty="0" smtClean="0"/>
              <a:t>G. Bencivenni</a:t>
            </a:r>
            <a:endParaRPr lang="en-US" dirty="0"/>
          </a:p>
        </p:txBody>
      </p:sp>
      <p:sp>
        <p:nvSpPr>
          <p:cNvPr id="155" name="Text Box 4"/>
          <p:cNvSpPr txBox="1">
            <a:spLocks noChangeArrowheads="1"/>
          </p:cNvSpPr>
          <p:nvPr/>
        </p:nvSpPr>
        <p:spPr bwMode="auto">
          <a:xfrm>
            <a:off x="2428861" y="142857"/>
            <a:ext cx="4072726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GEM – Gas Electron Multiplier</a:t>
            </a:r>
          </a:p>
        </p:txBody>
      </p:sp>
      <p:sp>
        <p:nvSpPr>
          <p:cNvPr id="89" name="TextBox 3"/>
          <p:cNvSpPr txBox="1">
            <a:spLocks noChangeArrowheads="1"/>
          </p:cNvSpPr>
          <p:nvPr/>
        </p:nvSpPr>
        <p:spPr bwMode="auto">
          <a:xfrm>
            <a:off x="2840119" y="4182996"/>
            <a:ext cx="1586711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S. Duarte Pinto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ross_o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429000"/>
            <a:ext cx="6629400" cy="2509838"/>
          </a:xfrm>
          <a:prstGeom prst="rect">
            <a:avLst/>
          </a:prstGeom>
          <a:noFill/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7543802" y="3581406"/>
            <a:ext cx="1083818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chemeClr val="folHlink"/>
                </a:solidFill>
              </a:rPr>
              <a:t>50 </a:t>
            </a:r>
            <a:r>
              <a:rPr lang="en-US" sz="1000" b="1" dirty="0">
                <a:solidFill>
                  <a:schemeClr val="folHlink"/>
                </a:solidFill>
                <a:latin typeface="Symbol" pitchFamily="18" charset="2"/>
              </a:rPr>
              <a:t>m</a:t>
            </a:r>
            <a:r>
              <a:rPr lang="en-US" sz="1000" b="1" dirty="0">
                <a:solidFill>
                  <a:schemeClr val="folHlink"/>
                </a:solidFill>
              </a:rPr>
              <a:t>m Polyimide</a:t>
            </a: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7543802" y="4114806"/>
            <a:ext cx="1083818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chemeClr val="folHlink"/>
                </a:solidFill>
              </a:rPr>
              <a:t>25 </a:t>
            </a:r>
            <a:r>
              <a:rPr lang="en-US" sz="1000" b="1" dirty="0">
                <a:solidFill>
                  <a:schemeClr val="folHlink"/>
                </a:solidFill>
                <a:latin typeface="Symbol" pitchFamily="18" charset="2"/>
              </a:rPr>
              <a:t>m</a:t>
            </a:r>
            <a:r>
              <a:rPr lang="en-US" sz="1000" b="1" dirty="0">
                <a:solidFill>
                  <a:schemeClr val="folHlink"/>
                </a:solidFill>
              </a:rPr>
              <a:t>m Polyimide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7527926" y="5395919"/>
            <a:ext cx="843367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chemeClr val="folHlink"/>
                </a:solidFill>
              </a:rPr>
              <a:t> 125 </a:t>
            </a:r>
            <a:r>
              <a:rPr lang="en-US" sz="1000" b="1" dirty="0">
                <a:solidFill>
                  <a:schemeClr val="folHlink"/>
                </a:solidFill>
                <a:latin typeface="Symbol" pitchFamily="18" charset="2"/>
              </a:rPr>
              <a:t>m</a:t>
            </a:r>
            <a:r>
              <a:rPr lang="en-US" sz="1000" b="1" dirty="0">
                <a:solidFill>
                  <a:schemeClr val="folHlink"/>
                </a:solidFill>
              </a:rPr>
              <a:t>m FR4</a:t>
            </a: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7527927" y="3795719"/>
            <a:ext cx="687876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rgbClr val="CC9900"/>
                </a:solidFill>
              </a:rPr>
              <a:t>15 </a:t>
            </a:r>
            <a:r>
              <a:rPr lang="en-US" sz="1000" b="1" dirty="0">
                <a:solidFill>
                  <a:srgbClr val="CC9900"/>
                </a:solidFill>
                <a:latin typeface="Symbol" pitchFamily="18" charset="2"/>
              </a:rPr>
              <a:t>m</a:t>
            </a:r>
            <a:r>
              <a:rPr lang="en-US" sz="1000" b="1" dirty="0">
                <a:solidFill>
                  <a:srgbClr val="CC9900"/>
                </a:solidFill>
              </a:rPr>
              <a:t>m Cu</a:t>
            </a: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7543800" y="3962406"/>
            <a:ext cx="7557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rgbClr val="00CCFF"/>
                </a:solidFill>
              </a:rPr>
              <a:t>Epoxy glue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7527928" y="4252919"/>
            <a:ext cx="622153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rgbClr val="CC9900"/>
                </a:solidFill>
              </a:rPr>
              <a:t>5 </a:t>
            </a:r>
            <a:r>
              <a:rPr lang="en-US" sz="1000" b="1" dirty="0">
                <a:solidFill>
                  <a:srgbClr val="CC9900"/>
                </a:solidFill>
                <a:latin typeface="Symbol" pitchFamily="18" charset="2"/>
              </a:rPr>
              <a:t>m</a:t>
            </a:r>
            <a:r>
              <a:rPr lang="en-US" sz="1000" b="1" dirty="0">
                <a:solidFill>
                  <a:srgbClr val="CC9900"/>
                </a:solidFill>
              </a:rPr>
              <a:t>m Cu</a:t>
            </a:r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7527927" y="4405319"/>
            <a:ext cx="687876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rgbClr val="FFFF66"/>
                </a:solidFill>
              </a:rPr>
              <a:t>10 </a:t>
            </a:r>
            <a:r>
              <a:rPr lang="en-US" sz="1000" b="1" dirty="0">
                <a:solidFill>
                  <a:srgbClr val="FFFF66"/>
                </a:solidFill>
                <a:latin typeface="Symbol" pitchFamily="18" charset="2"/>
              </a:rPr>
              <a:t>m</a:t>
            </a:r>
            <a:r>
              <a:rPr lang="en-US" sz="1000" b="1" dirty="0">
                <a:solidFill>
                  <a:srgbClr val="FFFF66"/>
                </a:solidFill>
              </a:rPr>
              <a:t>m Cu</a:t>
            </a:r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7543800" y="4572006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4" tIns="45690" rIns="91374" bIns="45690">
            <a:spAutoFit/>
          </a:bodyPr>
          <a:lstStyle/>
          <a:p>
            <a:r>
              <a:rPr lang="en-US" sz="1000" b="1" dirty="0">
                <a:solidFill>
                  <a:srgbClr val="00CCFF"/>
                </a:solidFill>
              </a:rPr>
              <a:t>Epoxy glue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7527926" y="3109919"/>
            <a:ext cx="4766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rgbClr val="FF6600"/>
                </a:solidFill>
              </a:rPr>
              <a:t>Ni Au</a:t>
            </a:r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7527927" y="3262319"/>
            <a:ext cx="687876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rgbClr val="CC9900"/>
                </a:solidFill>
              </a:rPr>
              <a:t>15 </a:t>
            </a:r>
            <a:r>
              <a:rPr lang="en-US" sz="1000" b="1" dirty="0">
                <a:solidFill>
                  <a:srgbClr val="CC9900"/>
                </a:solidFill>
                <a:latin typeface="Symbol" pitchFamily="18" charset="2"/>
              </a:rPr>
              <a:t>m</a:t>
            </a:r>
            <a:r>
              <a:rPr lang="en-US" sz="1000" b="1" dirty="0">
                <a:solidFill>
                  <a:srgbClr val="CC9900"/>
                </a:solidFill>
              </a:rPr>
              <a:t>m Cu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3565530" y="4967288"/>
            <a:ext cx="1649811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2004 prototype</a:t>
            </a: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4784726" y="3009902"/>
            <a:ext cx="914033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200" dirty="0"/>
              <a:t>radial strips</a:t>
            </a:r>
          </a:p>
        </p:txBody>
      </p:sp>
      <p:sp>
        <p:nvSpPr>
          <p:cNvPr id="138255" name="Text Box 15"/>
          <p:cNvSpPr txBox="1">
            <a:spLocks noChangeArrowheads="1"/>
          </p:cNvSpPr>
          <p:nvPr/>
        </p:nvSpPr>
        <p:spPr bwMode="auto">
          <a:xfrm>
            <a:off x="2803526" y="3009902"/>
            <a:ext cx="482366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200" dirty="0"/>
              <a:t>pads</a:t>
            </a:r>
          </a:p>
        </p:txBody>
      </p: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6232528" y="2933703"/>
            <a:ext cx="1194681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200" dirty="0"/>
              <a:t>bonding contact</a:t>
            </a:r>
          </a:p>
          <a:p>
            <a:r>
              <a:rPr lang="en-US" sz="1200" dirty="0"/>
              <a:t>for pads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257" name="Line 17"/>
          <p:cNvSpPr>
            <a:spLocks noChangeShapeType="1"/>
          </p:cNvSpPr>
          <p:nvPr/>
        </p:nvSpPr>
        <p:spPr bwMode="auto">
          <a:xfrm flipH="1">
            <a:off x="6705600" y="33528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74" tIns="45690" rIns="91374" bIns="45690"/>
          <a:lstStyle/>
          <a:p>
            <a:endParaRPr lang="en-GB"/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 flipH="1">
            <a:off x="2971800" y="32766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74" tIns="45690" rIns="91374" bIns="45690"/>
          <a:lstStyle/>
          <a:p>
            <a:endParaRPr lang="en-GB"/>
          </a:p>
        </p:txBody>
      </p:sp>
      <p:sp>
        <p:nvSpPr>
          <p:cNvPr id="138259" name="Line 19"/>
          <p:cNvSpPr>
            <a:spLocks noChangeShapeType="1"/>
          </p:cNvSpPr>
          <p:nvPr/>
        </p:nvSpPr>
        <p:spPr bwMode="auto">
          <a:xfrm>
            <a:off x="5257800" y="32766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74" tIns="45690" rIns="91374" bIns="45690"/>
          <a:lstStyle/>
          <a:p>
            <a:endParaRPr lang="en-GB"/>
          </a:p>
        </p:txBody>
      </p:sp>
      <p:pic>
        <p:nvPicPr>
          <p:cNvPr id="138260" name="Picture 20" descr="readour_circuit_arti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28600"/>
            <a:ext cx="3810000" cy="2482850"/>
          </a:xfrm>
          <a:prstGeom prst="rect">
            <a:avLst/>
          </a:prstGeom>
          <a:noFill/>
        </p:spPr>
      </p:pic>
      <p:sp>
        <p:nvSpPr>
          <p:cNvPr id="138261" name="Rectangle 21"/>
          <p:cNvSpPr>
            <a:spLocks noChangeArrowheads="1"/>
          </p:cNvSpPr>
          <p:nvPr/>
        </p:nvSpPr>
        <p:spPr bwMode="auto">
          <a:xfrm>
            <a:off x="304805" y="180981"/>
            <a:ext cx="3970501" cy="46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TOTEM GEM - Readout Board</a:t>
            </a:r>
          </a:p>
        </p:txBody>
      </p:sp>
      <p:pic>
        <p:nvPicPr>
          <p:cNvPr id="138262" name="Picture 22" descr="exampl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914406"/>
            <a:ext cx="2133600" cy="1851025"/>
          </a:xfrm>
          <a:prstGeom prst="rect">
            <a:avLst/>
          </a:prstGeom>
          <a:noFill/>
        </p:spPr>
      </p:pic>
      <p:sp>
        <p:nvSpPr>
          <p:cNvPr id="2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33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357159" y="1071546"/>
            <a:ext cx="2447845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GEM ILC </a:t>
            </a:r>
            <a:r>
              <a:rPr lang="en-US" dirty="0"/>
              <a:t>HCAL, A. White</a:t>
            </a:r>
          </a:p>
        </p:txBody>
      </p:sp>
      <p:pic>
        <p:nvPicPr>
          <p:cNvPr id="2765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8" y="1714488"/>
            <a:ext cx="1746369" cy="195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5" descr="E:\UTA Research\Temp\어치\IMG_018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0" y="3929072"/>
            <a:ext cx="321798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928802"/>
            <a:ext cx="215704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857364"/>
            <a:ext cx="27432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6215074" y="4449947"/>
            <a:ext cx="2217910" cy="92326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/>
              <a:t>GEM ILC TPC, </a:t>
            </a:r>
          </a:p>
          <a:p>
            <a:r>
              <a:rPr lang="en-US" dirty="0"/>
              <a:t>T. </a:t>
            </a:r>
            <a:r>
              <a:rPr lang="en-US" dirty="0" err="1" smtClean="0"/>
              <a:t>Behnke</a:t>
            </a:r>
            <a:r>
              <a:rPr lang="en-US" dirty="0" smtClean="0"/>
              <a:t>, T. Matsuda</a:t>
            </a:r>
          </a:p>
          <a:p>
            <a:r>
              <a:rPr lang="en-US" dirty="0" smtClean="0"/>
              <a:t>A. </a:t>
            </a:r>
            <a:r>
              <a:rPr lang="en-US" dirty="0" err="1" smtClean="0"/>
              <a:t>Sugiyami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071942"/>
            <a:ext cx="2928958" cy="255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428861" y="142857"/>
            <a:ext cx="4072726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GEM – Gas Electron Multiplier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156179" y="3212976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440015" y="3212976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6156179" y="3563659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6156179" y="3283113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7440015" y="3283113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6943046" y="3283113"/>
            <a:ext cx="82828" cy="280546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25" name="AutoShape 21"/>
          <p:cNvSpPr>
            <a:spLocks noChangeArrowheads="1"/>
          </p:cNvSpPr>
          <p:nvPr/>
        </p:nvSpPr>
        <p:spPr bwMode="auto">
          <a:xfrm>
            <a:off x="7357186" y="3283113"/>
            <a:ext cx="165656" cy="280546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6168484" y="3790911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7452320" y="3790911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6168484" y="4141594"/>
            <a:ext cx="782082" cy="5918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6168484" y="3861048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auto">
          <a:xfrm>
            <a:off x="6955352" y="3861048"/>
            <a:ext cx="82828" cy="280546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41" name="AutoShape 21"/>
          <p:cNvSpPr>
            <a:spLocks noChangeArrowheads="1"/>
          </p:cNvSpPr>
          <p:nvPr/>
        </p:nvSpPr>
        <p:spPr bwMode="auto">
          <a:xfrm>
            <a:off x="7369492" y="3861048"/>
            <a:ext cx="165656" cy="280546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7452317" y="4135024"/>
            <a:ext cx="798016" cy="65754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6162104" y="4466502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AutoShape 20"/>
          <p:cNvSpPr>
            <a:spLocks noChangeArrowheads="1"/>
          </p:cNvSpPr>
          <p:nvPr/>
        </p:nvSpPr>
        <p:spPr bwMode="auto">
          <a:xfrm>
            <a:off x="6941369" y="4466502"/>
            <a:ext cx="90431" cy="193992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 flipV="1">
            <a:off x="6930557" y="4667335"/>
            <a:ext cx="90914" cy="82173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47" name="Rectangle 18"/>
          <p:cNvSpPr>
            <a:spLocks noChangeArrowheads="1"/>
          </p:cNvSpPr>
          <p:nvPr/>
        </p:nvSpPr>
        <p:spPr bwMode="auto">
          <a:xfrm flipH="1">
            <a:off x="7466807" y="4463563"/>
            <a:ext cx="775979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AutoShape 20"/>
          <p:cNvSpPr>
            <a:spLocks noChangeArrowheads="1"/>
          </p:cNvSpPr>
          <p:nvPr/>
        </p:nvSpPr>
        <p:spPr bwMode="auto">
          <a:xfrm flipH="1">
            <a:off x="7385125" y="4463563"/>
            <a:ext cx="89180" cy="193992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auto">
          <a:xfrm flipH="1" flipV="1">
            <a:off x="7395310" y="4664396"/>
            <a:ext cx="89656" cy="82173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50" name="Rectangle 15"/>
          <p:cNvSpPr>
            <a:spLocks noChangeArrowheads="1"/>
          </p:cNvSpPr>
          <p:nvPr/>
        </p:nvSpPr>
        <p:spPr bwMode="auto">
          <a:xfrm>
            <a:off x="6162104" y="4396365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auto">
          <a:xfrm>
            <a:off x="6162104" y="4747048"/>
            <a:ext cx="782082" cy="5918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Rectangle 15"/>
          <p:cNvSpPr>
            <a:spLocks noChangeArrowheads="1"/>
          </p:cNvSpPr>
          <p:nvPr/>
        </p:nvSpPr>
        <p:spPr bwMode="auto">
          <a:xfrm flipH="1">
            <a:off x="7466807" y="4393426"/>
            <a:ext cx="775979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 flipH="1">
            <a:off x="7471526" y="4744109"/>
            <a:ext cx="771261" cy="5918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Rectangle 19"/>
          <p:cNvSpPr>
            <a:spLocks noChangeArrowheads="1"/>
          </p:cNvSpPr>
          <p:nvPr/>
        </p:nvSpPr>
        <p:spPr bwMode="auto">
          <a:xfrm>
            <a:off x="7452320" y="3861048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6168484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452320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0" name="Rectangle 17"/>
          <p:cNvSpPr>
            <a:spLocks noChangeArrowheads="1"/>
          </p:cNvSpPr>
          <p:nvPr/>
        </p:nvSpPr>
        <p:spPr bwMode="auto">
          <a:xfrm>
            <a:off x="6168484" y="2989466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" name="Rectangle 18"/>
          <p:cNvSpPr>
            <a:spLocks noChangeArrowheads="1"/>
          </p:cNvSpPr>
          <p:nvPr/>
        </p:nvSpPr>
        <p:spPr bwMode="auto">
          <a:xfrm>
            <a:off x="6168484" y="2708920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Rectangle 19"/>
          <p:cNvSpPr>
            <a:spLocks noChangeArrowheads="1"/>
          </p:cNvSpPr>
          <p:nvPr/>
        </p:nvSpPr>
        <p:spPr bwMode="auto">
          <a:xfrm>
            <a:off x="6876256" y="2708920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6168484" y="2062719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6948264" y="2062719"/>
            <a:ext cx="1290923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7" name="Rectangle 17"/>
          <p:cNvSpPr>
            <a:spLocks noChangeArrowheads="1"/>
          </p:cNvSpPr>
          <p:nvPr/>
        </p:nvSpPr>
        <p:spPr bwMode="auto">
          <a:xfrm>
            <a:off x="6168484" y="2413402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8" name="Rectangle 18"/>
          <p:cNvSpPr>
            <a:spLocks noChangeArrowheads="1"/>
          </p:cNvSpPr>
          <p:nvPr/>
        </p:nvSpPr>
        <p:spPr bwMode="auto">
          <a:xfrm>
            <a:off x="6168484" y="2132856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9" name="Rectangle 19"/>
          <p:cNvSpPr>
            <a:spLocks noChangeArrowheads="1"/>
          </p:cNvSpPr>
          <p:nvPr/>
        </p:nvSpPr>
        <p:spPr bwMode="auto">
          <a:xfrm>
            <a:off x="6876256" y="2132856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0" name="Rectangle 15"/>
          <p:cNvSpPr>
            <a:spLocks noChangeArrowheads="1"/>
          </p:cNvSpPr>
          <p:nvPr/>
        </p:nvSpPr>
        <p:spPr bwMode="auto">
          <a:xfrm>
            <a:off x="780192" y="3286855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" name="Rectangle 16"/>
          <p:cNvSpPr>
            <a:spLocks noChangeArrowheads="1"/>
          </p:cNvSpPr>
          <p:nvPr/>
        </p:nvSpPr>
        <p:spPr bwMode="auto">
          <a:xfrm>
            <a:off x="2064028" y="3286855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3" name="Rectangle 18"/>
          <p:cNvSpPr>
            <a:spLocks noChangeArrowheads="1"/>
          </p:cNvSpPr>
          <p:nvPr/>
        </p:nvSpPr>
        <p:spPr bwMode="auto">
          <a:xfrm>
            <a:off x="780192" y="3356992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4" name="Rectangle 19"/>
          <p:cNvSpPr>
            <a:spLocks noChangeArrowheads="1"/>
          </p:cNvSpPr>
          <p:nvPr/>
        </p:nvSpPr>
        <p:spPr bwMode="auto">
          <a:xfrm>
            <a:off x="2064028" y="3356992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" name="Rectangle 15"/>
          <p:cNvSpPr>
            <a:spLocks noChangeArrowheads="1"/>
          </p:cNvSpPr>
          <p:nvPr/>
        </p:nvSpPr>
        <p:spPr bwMode="auto">
          <a:xfrm>
            <a:off x="767884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6" name="Rectangle 16"/>
          <p:cNvSpPr>
            <a:spLocks noChangeArrowheads="1"/>
          </p:cNvSpPr>
          <p:nvPr/>
        </p:nvSpPr>
        <p:spPr bwMode="auto">
          <a:xfrm>
            <a:off x="2051720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8" name="Rectangle 18"/>
          <p:cNvSpPr>
            <a:spLocks noChangeArrowheads="1"/>
          </p:cNvSpPr>
          <p:nvPr/>
        </p:nvSpPr>
        <p:spPr bwMode="auto">
          <a:xfrm>
            <a:off x="767884" y="2708920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9" name="Rectangle 19"/>
          <p:cNvSpPr>
            <a:spLocks noChangeArrowheads="1"/>
          </p:cNvSpPr>
          <p:nvPr/>
        </p:nvSpPr>
        <p:spPr bwMode="auto">
          <a:xfrm>
            <a:off x="1475656" y="2708920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0" name="Rectangle 15"/>
          <p:cNvSpPr>
            <a:spLocks noChangeArrowheads="1"/>
          </p:cNvSpPr>
          <p:nvPr/>
        </p:nvSpPr>
        <p:spPr bwMode="auto">
          <a:xfrm>
            <a:off x="767884" y="2062719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1" name="Rectangle 16"/>
          <p:cNvSpPr>
            <a:spLocks noChangeArrowheads="1"/>
          </p:cNvSpPr>
          <p:nvPr/>
        </p:nvSpPr>
        <p:spPr bwMode="auto">
          <a:xfrm>
            <a:off x="1547664" y="2062719"/>
            <a:ext cx="1290923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" name="Rectangle 17"/>
          <p:cNvSpPr>
            <a:spLocks noChangeArrowheads="1"/>
          </p:cNvSpPr>
          <p:nvPr/>
        </p:nvSpPr>
        <p:spPr bwMode="auto">
          <a:xfrm>
            <a:off x="767884" y="2413402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" name="Rectangle 18"/>
          <p:cNvSpPr>
            <a:spLocks noChangeArrowheads="1"/>
          </p:cNvSpPr>
          <p:nvPr/>
        </p:nvSpPr>
        <p:spPr bwMode="auto">
          <a:xfrm>
            <a:off x="767884" y="2132856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" name="Rectangle 19"/>
          <p:cNvSpPr>
            <a:spLocks noChangeArrowheads="1"/>
          </p:cNvSpPr>
          <p:nvPr/>
        </p:nvSpPr>
        <p:spPr bwMode="auto">
          <a:xfrm>
            <a:off x="1475656" y="2132856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" name="Rectangle 16"/>
          <p:cNvSpPr>
            <a:spLocks noChangeArrowheads="1"/>
          </p:cNvSpPr>
          <p:nvPr/>
        </p:nvSpPr>
        <p:spPr bwMode="auto">
          <a:xfrm>
            <a:off x="2064028" y="2996952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Rectangle 16"/>
          <p:cNvSpPr>
            <a:spLocks noChangeArrowheads="1"/>
          </p:cNvSpPr>
          <p:nvPr/>
        </p:nvSpPr>
        <p:spPr bwMode="auto">
          <a:xfrm>
            <a:off x="767884" y="2996952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7" name="Rectangle 16"/>
          <p:cNvSpPr>
            <a:spLocks noChangeArrowheads="1"/>
          </p:cNvSpPr>
          <p:nvPr/>
        </p:nvSpPr>
        <p:spPr bwMode="auto">
          <a:xfrm>
            <a:off x="2064028" y="3645024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" name="Rectangle 16"/>
          <p:cNvSpPr>
            <a:spLocks noChangeArrowheads="1"/>
          </p:cNvSpPr>
          <p:nvPr/>
        </p:nvSpPr>
        <p:spPr bwMode="auto">
          <a:xfrm>
            <a:off x="767884" y="3645024"/>
            <a:ext cx="802604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9" name="AutoShape 20"/>
          <p:cNvSpPr>
            <a:spLocks noChangeArrowheads="1"/>
          </p:cNvSpPr>
          <p:nvPr/>
        </p:nvSpPr>
        <p:spPr bwMode="auto">
          <a:xfrm flipV="1">
            <a:off x="1559976" y="3501008"/>
            <a:ext cx="141586" cy="133502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110" name="AutoShape 20"/>
          <p:cNvSpPr>
            <a:spLocks noChangeArrowheads="1"/>
          </p:cNvSpPr>
          <p:nvPr/>
        </p:nvSpPr>
        <p:spPr bwMode="auto">
          <a:xfrm rot="16200000" flipV="1">
            <a:off x="1560024" y="3356939"/>
            <a:ext cx="141742" cy="141847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 rot="10800000">
            <a:off x="1920012" y="3356992"/>
            <a:ext cx="141847" cy="277518"/>
            <a:chOff x="1628055" y="3221360"/>
            <a:chExt cx="141847" cy="277518"/>
          </a:xfrm>
        </p:grpSpPr>
        <p:sp>
          <p:nvSpPr>
            <p:cNvPr id="111" name="AutoShape 20"/>
            <p:cNvSpPr>
              <a:spLocks noChangeArrowheads="1"/>
            </p:cNvSpPr>
            <p:nvPr/>
          </p:nvSpPr>
          <p:spPr bwMode="auto">
            <a:xfrm flipV="1">
              <a:off x="1628060" y="3365376"/>
              <a:ext cx="141586" cy="133502"/>
            </a:xfrm>
            <a:prstGeom prst="rtTriangl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33CC33"/>
                </a:solidFill>
              </a:endParaRPr>
            </a:p>
          </p:txBody>
        </p:sp>
        <p:sp>
          <p:nvSpPr>
            <p:cNvPr id="112" name="AutoShape 20"/>
            <p:cNvSpPr>
              <a:spLocks noChangeArrowheads="1"/>
            </p:cNvSpPr>
            <p:nvPr/>
          </p:nvSpPr>
          <p:spPr bwMode="auto">
            <a:xfrm rot="16200000" flipV="1">
              <a:off x="1628108" y="3221307"/>
              <a:ext cx="141742" cy="141847"/>
            </a:xfrm>
            <a:prstGeom prst="rtTriangl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33CC33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1619672" y="548680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Base material : Polyimide 50um + 5um on both sides</a:t>
            </a:r>
          </a:p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Polyimide : Apical NP from company Kaneka (Japan)</a:t>
            </a:r>
          </a:p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Supplier of the copper clad material : Nippon Mining (Japan)</a:t>
            </a:r>
          </a:p>
        </p:txBody>
      </p:sp>
      <p:sp>
        <p:nvSpPr>
          <p:cNvPr id="75" name="Text Box 4"/>
          <p:cNvSpPr txBox="1">
            <a:spLocks noChangeArrowheads="1"/>
          </p:cNvSpPr>
          <p:nvPr/>
        </p:nvSpPr>
        <p:spPr bwMode="auto">
          <a:xfrm>
            <a:off x="3402532" y="93620"/>
            <a:ext cx="239360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400" b="1" dirty="0">
                <a:solidFill>
                  <a:schemeClr val="tx2"/>
                </a:solidFill>
              </a:rPr>
              <a:t>S</a:t>
            </a:r>
            <a:r>
              <a:rPr lang="en-US" sz="2400" b="1" dirty="0" smtClean="0">
                <a:solidFill>
                  <a:schemeClr val="tx2"/>
                </a:solidFill>
              </a:rPr>
              <a:t>ingle Mask GEM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75856" y="206084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Same base material 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275856" y="263691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Hole patterning in Cu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275856" y="328498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Polyimide etch 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275856" y="378904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Bottom electro etch 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275856" y="436510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Second Polyimide Etch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11559" y="5085184"/>
            <a:ext cx="3924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 Limited to 40cm x 40cm due to</a:t>
            </a:r>
          </a:p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 Mask  precision and alignment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580112" y="5085184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 Limited to 2m x 60cm due to</a:t>
            </a:r>
          </a:p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 Base material </a:t>
            </a:r>
          </a:p>
          <a:p>
            <a:pPr>
              <a:buFontTx/>
              <a:buChar char="•"/>
              <a:defRPr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Equipment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652120" y="2276872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5652120" y="2852936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5652120" y="3429000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5652120" y="4005064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5652120" y="4581128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10800000">
            <a:off x="2843808" y="2276872"/>
            <a:ext cx="43204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10800000">
            <a:off x="2843808" y="2852936"/>
            <a:ext cx="43204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rot="10800000">
            <a:off x="2843808" y="3501008"/>
            <a:ext cx="43204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971600" y="162880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Double mask 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444208" y="162880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</a:rPr>
              <a:t>Single mask </a:t>
            </a:r>
          </a:p>
        </p:txBody>
      </p:sp>
      <p:sp>
        <p:nvSpPr>
          <p:cNvPr id="84" name="TextBox 3"/>
          <p:cNvSpPr txBox="1">
            <a:spLocks noChangeArrowheads="1"/>
          </p:cNvSpPr>
          <p:nvPr/>
        </p:nvSpPr>
        <p:spPr bwMode="auto">
          <a:xfrm>
            <a:off x="3812659" y="6038307"/>
            <a:ext cx="1446673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R. De Oliveira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3357" b="5035"/>
          <a:stretch>
            <a:fillRect/>
          </a:stretch>
        </p:blipFill>
        <p:spPr bwMode="auto">
          <a:xfrm>
            <a:off x="4716016" y="1963267"/>
            <a:ext cx="4231933" cy="32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X500-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4224469" cy="316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537321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b="1" dirty="0" smtClean="0">
                <a:solidFill>
                  <a:schemeClr val="tx2"/>
                </a:solidFill>
              </a:rPr>
              <a:t>Similar patterns , similar behavior, same material.</a:t>
            </a:r>
          </a:p>
          <a:p>
            <a:pPr>
              <a:buFontTx/>
              <a:buChar char="•"/>
              <a:defRPr/>
            </a:pPr>
            <a:r>
              <a:rPr lang="en-US" sz="1600" b="1" dirty="0" smtClean="0">
                <a:solidFill>
                  <a:schemeClr val="tx2"/>
                </a:solidFill>
              </a:rPr>
              <a:t>Angles can be adjusted  in both structure (Typ. value : 70um copper hole , 50um polyimide hole) </a:t>
            </a:r>
          </a:p>
          <a:p>
            <a:pPr lvl="1">
              <a:defRPr/>
            </a:pPr>
            <a:r>
              <a:rPr lang="en-US" sz="1600" b="1" dirty="0" smtClean="0">
                <a:solidFill>
                  <a:schemeClr val="tx2"/>
                </a:solidFill>
              </a:rPr>
              <a:t>Steeper angles give lower gain but also reduced charging up ( similar as RIM in THGEM)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79187" y="537293"/>
            <a:ext cx="239360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1950" indent="-361950"/>
            <a:r>
              <a:rPr lang="en-US" sz="2400" b="1" dirty="0">
                <a:solidFill>
                  <a:schemeClr val="tx2"/>
                </a:solidFill>
              </a:rPr>
              <a:t>S</a:t>
            </a:r>
            <a:r>
              <a:rPr lang="en-US" sz="2400" b="1" dirty="0" smtClean="0">
                <a:solidFill>
                  <a:schemeClr val="tx2"/>
                </a:solidFill>
              </a:rPr>
              <a:t>ingle Mask GEM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444208" y="1268760"/>
            <a:ext cx="1446673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R. De Oliveira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7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37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39552" y="1988840"/>
            <a:ext cx="4040936" cy="3312368"/>
            <a:chOff x="2308193" y="1514982"/>
            <a:chExt cx="6613982" cy="4823426"/>
          </a:xfrm>
        </p:grpSpPr>
        <p:sp>
          <p:nvSpPr>
            <p:cNvPr id="45" name="Text Box 30"/>
            <p:cNvSpPr txBox="1">
              <a:spLocks noChangeArrowheads="1"/>
            </p:cNvSpPr>
            <p:nvPr/>
          </p:nvSpPr>
          <p:spPr bwMode="auto">
            <a:xfrm>
              <a:off x="5726096" y="4555838"/>
              <a:ext cx="3182186" cy="76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Second Polyimide etching</a:t>
              </a:r>
              <a:endParaRPr lang="en-US" sz="1400" dirty="0"/>
            </a:p>
          </p:txBody>
        </p:sp>
        <p:grpSp>
          <p:nvGrpSpPr>
            <p:cNvPr id="46" name="Group 49"/>
            <p:cNvGrpSpPr/>
            <p:nvPr/>
          </p:nvGrpSpPr>
          <p:grpSpPr>
            <a:xfrm>
              <a:off x="2308193" y="1514982"/>
              <a:ext cx="6613982" cy="4823426"/>
              <a:chOff x="2308193" y="1514982"/>
              <a:chExt cx="6613982" cy="4823426"/>
            </a:xfrm>
          </p:grpSpPr>
          <p:sp>
            <p:nvSpPr>
              <p:cNvPr id="47" name="Rectangle 15"/>
              <p:cNvSpPr>
                <a:spLocks noChangeArrowheads="1"/>
              </p:cNvSpPr>
              <p:nvPr/>
            </p:nvSpPr>
            <p:spPr bwMode="auto">
              <a:xfrm>
                <a:off x="2308197" y="151498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8" name="Rectangle 16"/>
              <p:cNvSpPr>
                <a:spLocks noChangeArrowheads="1"/>
              </p:cNvSpPr>
              <p:nvPr/>
            </p:nvSpPr>
            <p:spPr bwMode="auto">
              <a:xfrm>
                <a:off x="4191300" y="151498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9" name="Rectangle 17"/>
              <p:cNvSpPr>
                <a:spLocks noChangeArrowheads="1"/>
              </p:cNvSpPr>
              <p:nvPr/>
            </p:nvSpPr>
            <p:spPr bwMode="auto">
              <a:xfrm>
                <a:off x="2308197" y="2084070"/>
                <a:ext cx="3037262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0" name="Rectangle 18"/>
              <p:cNvSpPr>
                <a:spLocks noChangeArrowheads="1"/>
              </p:cNvSpPr>
              <p:nvPr/>
            </p:nvSpPr>
            <p:spPr bwMode="auto">
              <a:xfrm>
                <a:off x="2308197" y="162880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1" name="Rectangle 19"/>
              <p:cNvSpPr>
                <a:spLocks noChangeArrowheads="1"/>
              </p:cNvSpPr>
              <p:nvPr/>
            </p:nvSpPr>
            <p:spPr bwMode="auto">
              <a:xfrm>
                <a:off x="4191300" y="162880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2" name="AutoShape 20"/>
              <p:cNvSpPr>
                <a:spLocks noChangeArrowheads="1"/>
              </p:cNvSpPr>
              <p:nvPr/>
            </p:nvSpPr>
            <p:spPr bwMode="auto">
              <a:xfrm>
                <a:off x="3462357" y="1628800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53" name="AutoShape 21"/>
              <p:cNvSpPr>
                <a:spLocks noChangeArrowheads="1"/>
              </p:cNvSpPr>
              <p:nvPr/>
            </p:nvSpPr>
            <p:spPr bwMode="auto">
              <a:xfrm>
                <a:off x="4069809" y="1628800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4" name="Text Box 29"/>
              <p:cNvSpPr txBox="1">
                <a:spLocks noChangeArrowheads="1"/>
              </p:cNvSpPr>
              <p:nvPr/>
            </p:nvSpPr>
            <p:spPr bwMode="auto">
              <a:xfrm>
                <a:off x="5608238" y="1514982"/>
                <a:ext cx="3313937" cy="1165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/>
                  <a:t>Chemical </a:t>
                </a:r>
                <a:r>
                  <a:rPr lang="en-US" sz="1400" dirty="0"/>
                  <a:t>Polyimide </a:t>
                </a:r>
                <a:r>
                  <a:rPr lang="en-US" sz="1400" dirty="0" smtClean="0"/>
                  <a:t>etching</a:t>
                </a:r>
              </a:p>
              <a:p>
                <a:endParaRPr lang="en-US" dirty="0"/>
              </a:p>
            </p:txBody>
          </p:sp>
          <p:sp>
            <p:nvSpPr>
              <p:cNvPr id="55" name="Rectangle 15"/>
              <p:cNvSpPr>
                <a:spLocks noChangeArrowheads="1"/>
              </p:cNvSpPr>
              <p:nvPr/>
            </p:nvSpPr>
            <p:spPr bwMode="auto">
              <a:xfrm>
                <a:off x="2308193" y="2532221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6" name="Rectangle 16"/>
              <p:cNvSpPr>
                <a:spLocks noChangeArrowheads="1"/>
              </p:cNvSpPr>
              <p:nvPr/>
            </p:nvSpPr>
            <p:spPr bwMode="auto">
              <a:xfrm>
                <a:off x="4191295" y="2532221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7" name="Rectangle 17"/>
              <p:cNvSpPr>
                <a:spLocks noChangeArrowheads="1"/>
              </p:cNvSpPr>
              <p:nvPr/>
            </p:nvSpPr>
            <p:spPr bwMode="auto">
              <a:xfrm>
                <a:off x="2308193" y="3101309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8" name="Rectangle 18"/>
              <p:cNvSpPr>
                <a:spLocks noChangeArrowheads="1"/>
              </p:cNvSpPr>
              <p:nvPr/>
            </p:nvSpPr>
            <p:spPr bwMode="auto">
              <a:xfrm>
                <a:off x="2308193" y="2646039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9" name="Rectangle 19"/>
              <p:cNvSpPr>
                <a:spLocks noChangeArrowheads="1"/>
              </p:cNvSpPr>
              <p:nvPr/>
            </p:nvSpPr>
            <p:spPr bwMode="auto">
              <a:xfrm>
                <a:off x="4191295" y="2646039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0" name="AutoShape 20"/>
              <p:cNvSpPr>
                <a:spLocks noChangeArrowheads="1"/>
              </p:cNvSpPr>
              <p:nvPr/>
            </p:nvSpPr>
            <p:spPr bwMode="auto">
              <a:xfrm>
                <a:off x="3462352" y="2646039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61" name="AutoShape 21"/>
              <p:cNvSpPr>
                <a:spLocks noChangeArrowheads="1"/>
              </p:cNvSpPr>
              <p:nvPr/>
            </p:nvSpPr>
            <p:spPr bwMode="auto">
              <a:xfrm>
                <a:off x="4069805" y="2646039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2" name="Rectangle 64"/>
              <p:cNvSpPr>
                <a:spLocks noChangeArrowheads="1"/>
              </p:cNvSpPr>
              <p:nvPr/>
            </p:nvSpPr>
            <p:spPr bwMode="auto">
              <a:xfrm>
                <a:off x="2308193" y="3215127"/>
                <a:ext cx="3037262" cy="113818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00B0F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3" name="Rectangle 17"/>
              <p:cNvSpPr>
                <a:spLocks noChangeArrowheads="1"/>
              </p:cNvSpPr>
              <p:nvPr/>
            </p:nvSpPr>
            <p:spPr bwMode="auto">
              <a:xfrm>
                <a:off x="4191291" y="3090646"/>
                <a:ext cx="1170513" cy="10670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>
                <a:off x="5613398" y="2608782"/>
                <a:ext cx="3023666" cy="448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/>
                  <a:t>Copper electro etching</a:t>
                </a:r>
              </a:p>
            </p:txBody>
          </p:sp>
          <p:sp>
            <p:nvSpPr>
              <p:cNvPr id="65" name="Rectangle 15"/>
              <p:cNvSpPr>
                <a:spLocks noChangeArrowheads="1"/>
              </p:cNvSpPr>
              <p:nvPr/>
            </p:nvSpPr>
            <p:spPr bwMode="auto">
              <a:xfrm>
                <a:off x="2317556" y="354237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6" name="Rectangle 16"/>
              <p:cNvSpPr>
                <a:spLocks noChangeArrowheads="1"/>
              </p:cNvSpPr>
              <p:nvPr/>
            </p:nvSpPr>
            <p:spPr bwMode="auto">
              <a:xfrm>
                <a:off x="4200658" y="354237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7" name="Rectangle 17"/>
              <p:cNvSpPr>
                <a:spLocks noChangeArrowheads="1"/>
              </p:cNvSpPr>
              <p:nvPr/>
            </p:nvSpPr>
            <p:spPr bwMode="auto">
              <a:xfrm>
                <a:off x="2317556" y="4111460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8" name="Rectangle 18"/>
              <p:cNvSpPr>
                <a:spLocks noChangeArrowheads="1"/>
              </p:cNvSpPr>
              <p:nvPr/>
            </p:nvSpPr>
            <p:spPr bwMode="auto">
              <a:xfrm>
                <a:off x="2317556" y="365619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9" name="AutoShape 20"/>
              <p:cNvSpPr>
                <a:spLocks noChangeArrowheads="1"/>
              </p:cNvSpPr>
              <p:nvPr/>
            </p:nvSpPr>
            <p:spPr bwMode="auto">
              <a:xfrm>
                <a:off x="3471716" y="3656190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0" name="AutoShape 21"/>
              <p:cNvSpPr>
                <a:spLocks noChangeArrowheads="1"/>
              </p:cNvSpPr>
              <p:nvPr/>
            </p:nvSpPr>
            <p:spPr bwMode="auto">
              <a:xfrm>
                <a:off x="4079168" y="3656190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1" name="Rectangle 17"/>
              <p:cNvSpPr>
                <a:spLocks noChangeArrowheads="1"/>
              </p:cNvSpPr>
              <p:nvPr/>
            </p:nvSpPr>
            <p:spPr bwMode="auto">
              <a:xfrm>
                <a:off x="4200654" y="4100797"/>
                <a:ext cx="1170513" cy="10670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2" name="Text Box 30"/>
              <p:cNvSpPr txBox="1">
                <a:spLocks noChangeArrowheads="1"/>
              </p:cNvSpPr>
              <p:nvPr/>
            </p:nvSpPr>
            <p:spPr bwMode="auto">
              <a:xfrm>
                <a:off x="5594345" y="3667647"/>
                <a:ext cx="2411119" cy="448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 </a:t>
                </a:r>
                <a:r>
                  <a:rPr lang="en-US" sz="1400" dirty="0" smtClean="0"/>
                  <a:t>Stripping</a:t>
                </a:r>
                <a:endParaRPr lang="en-US" sz="1400" dirty="0"/>
              </a:p>
            </p:txBody>
          </p:sp>
          <p:sp>
            <p:nvSpPr>
              <p:cNvPr id="73" name="Rectangle 18"/>
              <p:cNvSpPr>
                <a:spLocks noChangeArrowheads="1"/>
              </p:cNvSpPr>
              <p:nvPr/>
            </p:nvSpPr>
            <p:spPr bwMode="auto">
              <a:xfrm>
                <a:off x="2308198" y="463872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4" name="AutoShape 20"/>
              <p:cNvSpPr>
                <a:spLocks noChangeArrowheads="1"/>
              </p:cNvSpPr>
              <p:nvPr/>
            </p:nvSpPr>
            <p:spPr bwMode="auto">
              <a:xfrm>
                <a:off x="3451206" y="4638720"/>
                <a:ext cx="132642" cy="31481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5" name="AutoShape 20"/>
              <p:cNvSpPr>
                <a:spLocks noChangeArrowheads="1"/>
              </p:cNvSpPr>
              <p:nvPr/>
            </p:nvSpPr>
            <p:spPr bwMode="auto">
              <a:xfrm flipV="1">
                <a:off x="3435348" y="4964632"/>
                <a:ext cx="133350" cy="13335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6" name="Rectangle 18"/>
              <p:cNvSpPr>
                <a:spLocks noChangeArrowheads="1"/>
              </p:cNvSpPr>
              <p:nvPr/>
            </p:nvSpPr>
            <p:spPr bwMode="auto">
              <a:xfrm flipH="1">
                <a:off x="4221908" y="4633950"/>
                <a:ext cx="1138190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7" name="AutoShape 20"/>
              <p:cNvSpPr>
                <a:spLocks noChangeArrowheads="1"/>
              </p:cNvSpPr>
              <p:nvPr/>
            </p:nvSpPr>
            <p:spPr bwMode="auto">
              <a:xfrm flipH="1">
                <a:off x="4102098" y="4633950"/>
                <a:ext cx="130807" cy="31481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8" name="AutoShape 20"/>
              <p:cNvSpPr>
                <a:spLocks noChangeArrowheads="1"/>
              </p:cNvSpPr>
              <p:nvPr/>
            </p:nvSpPr>
            <p:spPr bwMode="auto">
              <a:xfrm flipH="1" flipV="1">
                <a:off x="4117038" y="4959862"/>
                <a:ext cx="131505" cy="13335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9" name="Rectangle 15"/>
              <p:cNvSpPr>
                <a:spLocks noChangeArrowheads="1"/>
              </p:cNvSpPr>
              <p:nvPr/>
            </p:nvSpPr>
            <p:spPr bwMode="auto">
              <a:xfrm>
                <a:off x="2308198" y="452490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0" name="Rectangle 17"/>
              <p:cNvSpPr>
                <a:spLocks noChangeArrowheads="1"/>
              </p:cNvSpPr>
              <p:nvPr/>
            </p:nvSpPr>
            <p:spPr bwMode="auto">
              <a:xfrm>
                <a:off x="2308198" y="5093990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1" name="Rectangle 15"/>
              <p:cNvSpPr>
                <a:spLocks noChangeArrowheads="1"/>
              </p:cNvSpPr>
              <p:nvPr/>
            </p:nvSpPr>
            <p:spPr bwMode="auto">
              <a:xfrm flipH="1">
                <a:off x="4221908" y="4520132"/>
                <a:ext cx="1138190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2" name="Rectangle 17"/>
              <p:cNvSpPr>
                <a:spLocks noChangeArrowheads="1"/>
              </p:cNvSpPr>
              <p:nvPr/>
            </p:nvSpPr>
            <p:spPr bwMode="auto">
              <a:xfrm flipH="1">
                <a:off x="4228829" y="5089220"/>
                <a:ext cx="1131269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3" name="Rectangle 19"/>
              <p:cNvSpPr>
                <a:spLocks noChangeArrowheads="1"/>
              </p:cNvSpPr>
              <p:nvPr/>
            </p:nvSpPr>
            <p:spPr bwMode="auto">
              <a:xfrm>
                <a:off x="4200658" y="365619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pic>
            <p:nvPicPr>
              <p:cNvPr id="8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231" t="26616" r="3923" b="30165"/>
              <a:stretch>
                <a:fillRect/>
              </a:stretch>
            </p:blipFill>
            <p:spPr bwMode="auto">
              <a:xfrm>
                <a:off x="2339752" y="5517232"/>
                <a:ext cx="3022600" cy="821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5" name="Text Box 30"/>
              <p:cNvSpPr txBox="1">
                <a:spLocks noChangeArrowheads="1"/>
              </p:cNvSpPr>
              <p:nvPr/>
            </p:nvSpPr>
            <p:spPr bwMode="auto">
              <a:xfrm>
                <a:off x="5724127" y="5661248"/>
                <a:ext cx="2411119" cy="448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 smtClean="0"/>
                  <a:t>Result</a:t>
                </a:r>
                <a:endParaRPr lang="en-US" sz="1400" dirty="0"/>
              </a:p>
            </p:txBody>
          </p:sp>
        </p:grpSp>
      </p:grpSp>
      <p:sp>
        <p:nvSpPr>
          <p:cNvPr id="86" name="TextBox 85"/>
          <p:cNvSpPr txBox="1"/>
          <p:nvPr/>
        </p:nvSpPr>
        <p:spPr>
          <a:xfrm>
            <a:off x="2339787" y="260649"/>
            <a:ext cx="4472970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Single mask GEM technology</a:t>
            </a:r>
            <a:endParaRPr lang="en-GB" sz="2800" b="1" dirty="0">
              <a:solidFill>
                <a:schemeClr val="tx2"/>
              </a:solidFill>
            </a:endParaRPr>
          </a:p>
        </p:txBody>
      </p:sp>
      <p:pic>
        <p:nvPicPr>
          <p:cNvPr id="88" name="Picture 3" descr="P:\user\d\domenici\public\fotoPlanare\IMG_8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89040"/>
            <a:ext cx="1440160" cy="191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9" descr="P:\user\d\domenici\private\fisica\detectors\kait\largem\gai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60032" y="1340768"/>
            <a:ext cx="3240360" cy="2205493"/>
          </a:xfrm>
          <a:prstGeom prst="rect">
            <a:avLst/>
          </a:prstGeom>
          <a:noFill/>
        </p:spPr>
      </p:pic>
      <p:pic>
        <p:nvPicPr>
          <p:cNvPr id="89" name="Picture 68" descr="C:\Users\danilo\Desktop\ieee08\IMG_2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789040"/>
            <a:ext cx="2664296" cy="18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Box 89"/>
          <p:cNvSpPr txBox="1"/>
          <p:nvPr/>
        </p:nvSpPr>
        <p:spPr>
          <a:xfrm>
            <a:off x="4499992" y="5877272"/>
            <a:ext cx="428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Large area GEM detectors for KLOE2 tracker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Frascati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91" name="TextBox 3"/>
          <p:cNvSpPr txBox="1">
            <a:spLocks noChangeArrowheads="1"/>
          </p:cNvSpPr>
          <p:nvPr/>
        </p:nvSpPr>
        <p:spPr bwMode="auto">
          <a:xfrm>
            <a:off x="5813500" y="796851"/>
            <a:ext cx="3006972" cy="64627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KLOE2 - Cylindrical Triple GEM</a:t>
            </a:r>
          </a:p>
          <a:p>
            <a:r>
              <a:rPr lang="en-US" dirty="0" smtClean="0"/>
              <a:t>G. Bencivenni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38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Picture 17" descr="C:\Users\StefanoC\Desktop\DSC05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1" y="2438401"/>
            <a:ext cx="3033713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eff_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4876800" cy="379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0966"/>
          </a:xfrm>
          <a:prstGeom prst="rect">
            <a:avLst/>
          </a:prstGeom>
        </p:spPr>
        <p:txBody>
          <a:bodyPr wrap="square" lIns="91407" tIns="45705" rIns="91407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a typeface="ＭＳ Ｐゴシック" charset="0"/>
              </a:rPr>
              <a:t>CMS High Eta MPGD Project (GE1/1 1.6&gt;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Symbol" pitchFamily="18" charset="2"/>
                <a:ea typeface="ＭＳ Ｐゴシック" charset="0"/>
              </a:rPr>
              <a:t>h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a typeface="ＭＳ Ｐゴシック" charset="0"/>
              </a:rPr>
              <a:t>&gt;2.1) </a:t>
            </a:r>
          </a:p>
          <a:p>
            <a:pPr algn="ctr">
              <a:defRPr/>
            </a:pPr>
            <a:r>
              <a:rPr lang="en-GB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a typeface="ＭＳ Ｐゴシック" charset="0"/>
                <a:hlinkClick r:id="rId4"/>
              </a:rPr>
              <a:t>CMS High Eta MPGD - Workshop (30 September 2010)</a:t>
            </a:r>
            <a:r>
              <a:rPr lang="en-GB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a typeface="ＭＳ Ｐゴシック" charset="0"/>
              </a:rPr>
              <a:t> </a:t>
            </a:r>
          </a:p>
          <a:p>
            <a:pPr algn="ctr">
              <a:defRPr/>
            </a:pPr>
            <a:r>
              <a:rPr lang="en-GB" sz="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a typeface="ＭＳ Ｐゴシック" charset="0"/>
              </a:rPr>
              <a:t>15 institutes, 60 participants</a:t>
            </a:r>
            <a:endParaRPr lang="en-US" sz="12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a typeface="ＭＳ Ｐゴシック" charset="0"/>
            </a:endParaRPr>
          </a:p>
        </p:txBody>
      </p:sp>
      <p:sp>
        <p:nvSpPr>
          <p:cNvPr id="7" name="Rectangle 1"/>
          <p:cNvSpPr txBox="1">
            <a:spLocks/>
          </p:cNvSpPr>
          <p:nvPr/>
        </p:nvSpPr>
        <p:spPr>
          <a:xfrm>
            <a:off x="5638800" y="1295401"/>
            <a:ext cx="3505200" cy="1065213"/>
          </a:xfrm>
          <a:prstGeom prst="rect">
            <a:avLst/>
          </a:prstGeom>
        </p:spPr>
        <p:txBody>
          <a:bodyPr lIns="91352" tIns="45680" rIns="91352" bIns="45680" anchor="ctr"/>
          <a:lstStyle/>
          <a:p>
            <a:r>
              <a:rPr lang="en-US" sz="2000" b="1" dirty="0" smtClean="0">
                <a:solidFill>
                  <a:schemeClr val="tx2"/>
                </a:solidFill>
                <a:cs typeface="Arial" pitchFamily="34" charset="0"/>
              </a:rPr>
              <a:t>Large Prototype: GE1/1</a:t>
            </a:r>
          </a:p>
          <a:p>
            <a:r>
              <a:rPr lang="en-US" sz="2000" b="1" dirty="0" smtClean="0">
                <a:solidFill>
                  <a:schemeClr val="tx2"/>
                </a:solidFill>
                <a:cs typeface="Arial" pitchFamily="34" charset="0"/>
              </a:rPr>
              <a:t>Beam Test @ RD51 setup</a:t>
            </a:r>
          </a:p>
          <a:p>
            <a:r>
              <a:rPr lang="en-US" sz="2000" b="1" dirty="0" smtClean="0">
                <a:solidFill>
                  <a:schemeClr val="tx2"/>
                </a:solidFill>
                <a:cs typeface="Arial" pitchFamily="34" charset="0"/>
              </a:rPr>
              <a:t>October 2010</a:t>
            </a:r>
            <a:endParaRPr lang="en-US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5157192"/>
            <a:ext cx="5760640" cy="1477328"/>
          </a:xfrm>
          <a:prstGeom prst="rect">
            <a:avLst/>
          </a:prstGeom>
        </p:spPr>
        <p:txBody>
          <a:bodyPr wrap="square" lIns="91407" tIns="45705" rIns="91407" bIns="45705">
            <a:spAutoFit/>
          </a:bodyPr>
          <a:lstStyle/>
          <a:p>
            <a:pPr marL="377465" indent="-377465"/>
            <a:r>
              <a:rPr lang="en-US" b="1" i="1" dirty="0" smtClean="0">
                <a:solidFill>
                  <a:schemeClr val="tx2"/>
                </a:solidFill>
              </a:rPr>
              <a:t>Rate capability :</a:t>
            </a:r>
            <a:r>
              <a:rPr lang="en-US" b="1" dirty="0" smtClean="0">
                <a:solidFill>
                  <a:schemeClr val="tx2"/>
                </a:solidFill>
              </a:rPr>
              <a:t>  10</a:t>
            </a:r>
            <a:r>
              <a:rPr lang="en-US" b="1" baseline="30000" dirty="0" smtClean="0">
                <a:solidFill>
                  <a:schemeClr val="tx2"/>
                </a:solidFill>
              </a:rPr>
              <a:t>4</a:t>
            </a:r>
            <a:r>
              <a:rPr lang="en-US" b="1" dirty="0" smtClean="0">
                <a:solidFill>
                  <a:schemeClr val="tx2"/>
                </a:solidFill>
              </a:rPr>
              <a:t>/mm</a:t>
            </a:r>
            <a:r>
              <a:rPr lang="en-US" b="1" baseline="30000" dirty="0" smtClean="0">
                <a:solidFill>
                  <a:schemeClr val="tx2"/>
                </a:solidFill>
              </a:rPr>
              <a:t>2 </a:t>
            </a:r>
          </a:p>
          <a:p>
            <a:pPr marL="377465" indent="-377465"/>
            <a:r>
              <a:rPr lang="en-US" b="1" i="1" dirty="0" smtClean="0">
                <a:solidFill>
                  <a:schemeClr val="tx2"/>
                </a:solidFill>
              </a:rPr>
              <a:t>Space/Time resolution:  </a:t>
            </a:r>
            <a:r>
              <a:rPr lang="en-US" b="1" dirty="0" smtClean="0">
                <a:solidFill>
                  <a:schemeClr val="tx2"/>
                </a:solidFill>
              </a:rPr>
              <a:t>~ 100 </a:t>
            </a:r>
            <a:r>
              <a:rPr lang="en-US" b="1" dirty="0" smtClean="0">
                <a:solidFill>
                  <a:schemeClr val="tx2"/>
                </a:solidFill>
                <a:sym typeface="Symbol" pitchFamily="18" charset="2"/>
              </a:rPr>
              <a:t></a:t>
            </a:r>
            <a:r>
              <a:rPr lang="en-US" b="1" dirty="0" smtClean="0">
                <a:solidFill>
                  <a:schemeClr val="tx2"/>
                </a:solidFill>
              </a:rPr>
              <a:t>m / ~ 4-5 ns</a:t>
            </a:r>
          </a:p>
          <a:p>
            <a:pPr marL="377465" indent="-377465"/>
            <a:r>
              <a:rPr lang="en-US" b="1" i="1" dirty="0" smtClean="0">
                <a:solidFill>
                  <a:schemeClr val="tx2"/>
                </a:solidFill>
              </a:rPr>
              <a:t>Efficiency</a:t>
            </a:r>
            <a:r>
              <a:rPr lang="en-US" b="1" dirty="0" smtClean="0">
                <a:solidFill>
                  <a:schemeClr val="tx2"/>
                </a:solidFill>
              </a:rPr>
              <a:t> &gt; 98% ; Excellent Long Term Operation </a:t>
            </a:r>
            <a:endParaRPr lang="en-US" b="1" baseline="30000" dirty="0" smtClean="0">
              <a:solidFill>
                <a:schemeClr val="tx2"/>
              </a:solidFill>
            </a:endParaRPr>
          </a:p>
          <a:p>
            <a:pPr marL="377465" indent="-377465"/>
            <a:r>
              <a:rPr lang="en-US" b="1" i="1" dirty="0" smtClean="0">
                <a:solidFill>
                  <a:schemeClr val="tx2"/>
                </a:solidFill>
              </a:rPr>
              <a:t>Gas Mixture</a:t>
            </a:r>
            <a:r>
              <a:rPr lang="en-US" b="1" dirty="0" smtClean="0">
                <a:solidFill>
                  <a:schemeClr val="tx2"/>
                </a:solidFill>
              </a:rPr>
              <a:t>: Argon CO2  (non flammable mixture)</a:t>
            </a:r>
          </a:p>
          <a:p>
            <a:pPr marL="377465" indent="-377465"/>
            <a:r>
              <a:rPr lang="en-US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Large areas ~ 1m x 2m with industrial processes</a:t>
            </a:r>
            <a:endParaRPr lang="en-US" b="1" i="1" dirty="0" smtClean="0">
              <a:solidFill>
                <a:schemeClr val="tx2"/>
              </a:solidFill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55576" y="830966"/>
            <a:ext cx="1142872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A. Sharma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0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39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6336704" cy="337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a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221088"/>
            <a:ext cx="2770336" cy="233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51920" y="4581128"/>
            <a:ext cx="3744416" cy="1692741"/>
          </a:xfrm>
          <a:prstGeom prst="rect">
            <a:avLst/>
          </a:prstGeom>
        </p:spPr>
        <p:txBody>
          <a:bodyPr wrap="square" lIns="91407" tIns="45705" rIns="91407" bIns="45705">
            <a:spAutoFit/>
          </a:bodyPr>
          <a:lstStyle/>
          <a:p>
            <a:pPr lvl="1"/>
            <a:r>
              <a:rPr lang="en-US" sz="1600" dirty="0" smtClean="0">
                <a:solidFill>
                  <a:schemeClr val="tx2"/>
                </a:solidFill>
              </a:rPr>
              <a:t>Time resolution for different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gas mixtures and gap configurations:</a:t>
            </a:r>
          </a:p>
          <a:p>
            <a:pPr lvl="1"/>
            <a:endParaRPr lang="en-US" sz="1600" b="1" dirty="0" smtClean="0">
              <a:solidFill>
                <a:srgbClr val="00B050"/>
              </a:solidFill>
            </a:endParaRPr>
          </a:p>
          <a:p>
            <a:pPr lvl="1"/>
            <a:r>
              <a:rPr lang="en-US" sz="1400" b="1" dirty="0" smtClean="0">
                <a:solidFill>
                  <a:srgbClr val="00B050"/>
                </a:solidFill>
              </a:rPr>
              <a:t>Ar(45):CO</a:t>
            </a:r>
            <a:r>
              <a:rPr lang="en-US" sz="1400" b="1" baseline="-25000" dirty="0" smtClean="0">
                <a:solidFill>
                  <a:srgbClr val="00B050"/>
                </a:solidFill>
              </a:rPr>
              <a:t>2 </a:t>
            </a:r>
            <a:r>
              <a:rPr lang="en-US" sz="1400" b="1" dirty="0" smtClean="0">
                <a:solidFill>
                  <a:srgbClr val="00B050"/>
                </a:solidFill>
              </a:rPr>
              <a:t>(15):CF</a:t>
            </a:r>
            <a:r>
              <a:rPr lang="en-US" sz="1400" b="1" baseline="-25000" dirty="0" smtClean="0">
                <a:solidFill>
                  <a:srgbClr val="00B050"/>
                </a:solidFill>
              </a:rPr>
              <a:t>4 </a:t>
            </a:r>
            <a:r>
              <a:rPr lang="en-US" sz="1400" b="1" dirty="0" smtClean="0">
                <a:solidFill>
                  <a:srgbClr val="00B050"/>
                </a:solidFill>
              </a:rPr>
              <a:t>(40)</a:t>
            </a:r>
            <a:endParaRPr lang="en-US" sz="1400" dirty="0" smtClean="0">
              <a:solidFill>
                <a:srgbClr val="00B050"/>
              </a:solidFill>
            </a:endParaRPr>
          </a:p>
          <a:p>
            <a:pPr lvl="1"/>
            <a:r>
              <a:rPr lang="en-US" sz="1400" dirty="0" smtClean="0">
                <a:solidFill>
                  <a:srgbClr val="00B050"/>
                </a:solidFill>
              </a:rPr>
              <a:t>[gaps 3/1/2/1]</a:t>
            </a:r>
          </a:p>
          <a:p>
            <a:pPr lvl="1"/>
            <a:r>
              <a:rPr lang="en-US" sz="1400" b="1" dirty="0" smtClean="0"/>
              <a:t>Ar(70):CO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(30)</a:t>
            </a:r>
          </a:p>
          <a:p>
            <a:pPr lvl="1"/>
            <a:r>
              <a:rPr lang="en-US" sz="1400" dirty="0" smtClean="0"/>
              <a:t>[gaps 3/2/2/2]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188640"/>
            <a:ext cx="374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CMS High Eta MPGD Project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024900" y="5892402"/>
            <a:ext cx="1142872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A. Sharma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8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2766836" y="212736"/>
            <a:ext cx="3827958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Micro</a:t>
            </a:r>
            <a:r>
              <a:rPr lang="en-US" sz="2400" b="1" dirty="0">
                <a:solidFill>
                  <a:schemeClr val="tx2"/>
                </a:solidFill>
              </a:rPr>
              <a:t>-Pattern Gas </a:t>
            </a:r>
            <a:r>
              <a:rPr lang="en-US" sz="2400" b="1" dirty="0" smtClean="0">
                <a:solidFill>
                  <a:schemeClr val="tx2"/>
                </a:solidFill>
              </a:rPr>
              <a:t>Detectors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50193" name="Picture 16" descr="bottom2 copy"/>
          <p:cNvPicPr>
            <a:picLocks noChangeAspect="1" noChangeArrowheads="1"/>
          </p:cNvPicPr>
          <p:nvPr/>
        </p:nvPicPr>
        <p:blipFill>
          <a:blip r:embed="rId3" cstate="print"/>
          <a:srcRect l="-932" t="18729" r="8897" b="18729"/>
          <a:stretch>
            <a:fillRect/>
          </a:stretch>
        </p:blipFill>
        <p:spPr bwMode="auto">
          <a:xfrm>
            <a:off x="5486400" y="5257802"/>
            <a:ext cx="160020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257802"/>
            <a:ext cx="152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5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486650" y="5086352"/>
            <a:ext cx="1103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581403"/>
            <a:ext cx="1577975" cy="16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7" name="Picture 38" descr="elmic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5257802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8" name="Picture 39" descr="detectorScheme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3429003"/>
            <a:ext cx="1985963" cy="162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285984" y="3357567"/>
            <a:ext cx="1066800" cy="1553242"/>
            <a:chOff x="2880" y="1772"/>
            <a:chExt cx="528" cy="689"/>
          </a:xfrm>
        </p:grpSpPr>
        <p:pic>
          <p:nvPicPr>
            <p:cNvPr id="50203" name="Picture 10" descr="charge_transfer_avalanch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3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79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Electrons</a:t>
              </a:r>
            </a:p>
          </p:txBody>
        </p:sp>
        <p:sp>
          <p:nvSpPr>
            <p:cNvPr id="33804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2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Ions</a:t>
              </a:r>
            </a:p>
          </p:txBody>
        </p:sp>
        <p:sp>
          <p:nvSpPr>
            <p:cNvPr id="50206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17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</a:rPr>
                <a:t>60 %</a:t>
              </a:r>
            </a:p>
          </p:txBody>
        </p:sp>
        <p:sp>
          <p:nvSpPr>
            <p:cNvPr id="50207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17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40 %</a:t>
              </a:r>
            </a:p>
          </p:txBody>
        </p:sp>
      </p:grpSp>
      <p:pic>
        <p:nvPicPr>
          <p:cNvPr id="50200" name="Picture 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3733803"/>
            <a:ext cx="1652588" cy="1365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20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3505203"/>
            <a:ext cx="1828800" cy="175259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50202" name="Picture 43" descr="vuilleumierbi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5257802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45"/>
          <p:cNvSpPr txBox="1">
            <a:spLocks noChangeArrowheads="1"/>
          </p:cNvSpPr>
          <p:nvPr/>
        </p:nvSpPr>
        <p:spPr bwMode="auto">
          <a:xfrm>
            <a:off x="533400" y="6400806"/>
            <a:ext cx="9672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Micromegas</a:t>
            </a:r>
          </a:p>
        </p:txBody>
      </p:sp>
      <p:sp>
        <p:nvSpPr>
          <p:cNvPr id="50182" name="Text Box 46"/>
          <p:cNvSpPr txBox="1">
            <a:spLocks noChangeArrowheads="1"/>
          </p:cNvSpPr>
          <p:nvPr/>
        </p:nvSpPr>
        <p:spPr bwMode="auto">
          <a:xfrm>
            <a:off x="2574926" y="6434144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GEM</a:t>
            </a:r>
          </a:p>
        </p:txBody>
      </p:sp>
      <p:sp>
        <p:nvSpPr>
          <p:cNvPr id="50183" name="Text Box 47"/>
          <p:cNvSpPr txBox="1">
            <a:spLocks noChangeArrowheads="1"/>
          </p:cNvSpPr>
          <p:nvPr/>
        </p:nvSpPr>
        <p:spPr bwMode="auto">
          <a:xfrm>
            <a:off x="4175125" y="6434144"/>
            <a:ext cx="6671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THGEM</a:t>
            </a:r>
          </a:p>
        </p:txBody>
      </p:sp>
      <p:sp>
        <p:nvSpPr>
          <p:cNvPr id="50184" name="Text Box 48"/>
          <p:cNvSpPr txBox="1">
            <a:spLocks noChangeArrowheads="1"/>
          </p:cNvSpPr>
          <p:nvPr/>
        </p:nvSpPr>
        <p:spPr bwMode="auto">
          <a:xfrm>
            <a:off x="6019800" y="6400806"/>
            <a:ext cx="570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MHSP</a:t>
            </a:r>
          </a:p>
        </p:txBody>
      </p:sp>
      <p:sp>
        <p:nvSpPr>
          <p:cNvPr id="50185" name="Text Box 49"/>
          <p:cNvSpPr txBox="1">
            <a:spLocks noChangeArrowheads="1"/>
          </p:cNvSpPr>
          <p:nvPr/>
        </p:nvSpPr>
        <p:spPr bwMode="auto">
          <a:xfrm>
            <a:off x="7696206" y="6400806"/>
            <a:ext cx="5597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Ingrid</a:t>
            </a:r>
          </a:p>
        </p:txBody>
      </p:sp>
      <p:sp>
        <p:nvSpPr>
          <p:cNvPr id="3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3" name="Slide Number Placeholder 1"/>
          <p:cNvSpPr txBox="1">
            <a:spLocks/>
          </p:cNvSpPr>
          <p:nvPr/>
        </p:nvSpPr>
        <p:spPr>
          <a:xfrm>
            <a:off x="8867804" y="6724672"/>
            <a:ext cx="428596" cy="285728"/>
          </a:xfrm>
          <a:prstGeom prst="rect">
            <a:avLst/>
          </a:prstGeom>
        </p:spPr>
        <p:txBody>
          <a:bodyPr vert="horz" lIns="91374" tIns="45690" rIns="91374" bIns="45690" rtlCol="0" anchor="ctr"/>
          <a:lstStyle/>
          <a:p>
            <a:pPr algn="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/>
            </a:pPr>
            <a:fld id="{3E387D2C-DB38-4FB7-9A66-B0DCA35114DB}" type="slidenum">
              <a:rPr lang="en-GB" sz="900" smtClean="0">
                <a:solidFill>
                  <a:schemeClr val="accent6"/>
                </a:solidFill>
                <a:latin typeface="Arial" pitchFamily="34" charset="0"/>
              </a:rPr>
              <a:pPr algn="r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t>4</a:t>
            </a:fld>
            <a:endParaRPr lang="en-GB" sz="900" dirty="0" smtClean="0">
              <a:solidFill>
                <a:schemeClr val="accent6"/>
              </a:solidFill>
              <a:latin typeface="Arial" pitchFamily="34" charset="0"/>
            </a:endParaRPr>
          </a:p>
        </p:txBody>
      </p:sp>
      <p:pic>
        <p:nvPicPr>
          <p:cNvPr id="35" name="Picture 8" descr="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9371" y="1072886"/>
            <a:ext cx="1425258" cy="142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6802" y="1072886"/>
            <a:ext cx="1274787" cy="132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67054" y="959963"/>
            <a:ext cx="1947352" cy="159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55600" y="814660"/>
            <a:ext cx="3289316" cy="23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42654" indent="-342654"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High Rate </a:t>
            </a:r>
            <a:r>
              <a:rPr lang="en-US" sz="1600" dirty="0">
                <a:solidFill>
                  <a:schemeClr val="tx2"/>
                </a:solidFill>
              </a:rPr>
              <a:t>Capability</a:t>
            </a:r>
          </a:p>
          <a:p>
            <a:pPr marL="342654" indent="-342654">
              <a:buFontTx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High </a:t>
            </a:r>
            <a:r>
              <a:rPr lang="en-US" sz="1600" dirty="0" smtClean="0">
                <a:solidFill>
                  <a:schemeClr val="tx2"/>
                </a:solidFill>
              </a:rPr>
              <a:t>Gas Gain</a:t>
            </a:r>
            <a:endParaRPr lang="en-US" sz="1600" dirty="0">
              <a:solidFill>
                <a:schemeClr val="tx2"/>
              </a:solidFill>
            </a:endParaRPr>
          </a:p>
          <a:p>
            <a:pPr marL="342654" indent="-342654"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Good Space, Time and Energy Resolution</a:t>
            </a:r>
            <a:endParaRPr lang="en-US" sz="1600" dirty="0">
              <a:solidFill>
                <a:schemeClr val="tx2"/>
              </a:solidFill>
            </a:endParaRPr>
          </a:p>
          <a:p>
            <a:pPr marL="342654" indent="-342654"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Good Ageing </a:t>
            </a:r>
            <a:r>
              <a:rPr lang="en-US" sz="1600" dirty="0">
                <a:solidFill>
                  <a:schemeClr val="tx2"/>
                </a:solidFill>
              </a:rPr>
              <a:t>Properties</a:t>
            </a:r>
          </a:p>
          <a:p>
            <a:pPr marL="342654" indent="-342654">
              <a:buFontTx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Ion Backflow </a:t>
            </a:r>
            <a:r>
              <a:rPr lang="en-US" sz="1600" dirty="0" smtClean="0">
                <a:solidFill>
                  <a:schemeClr val="tx2"/>
                </a:solidFill>
              </a:rPr>
              <a:t> and Photon Feedback Reduction</a:t>
            </a:r>
            <a:endParaRPr lang="en-US" sz="1600" dirty="0">
              <a:solidFill>
                <a:schemeClr val="tx2"/>
              </a:solidFill>
            </a:endParaRPr>
          </a:p>
          <a:p>
            <a:pPr marL="342654" indent="-342654"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Large Size</a:t>
            </a:r>
          </a:p>
          <a:p>
            <a:pPr marL="342654" indent="-342654"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Low Cost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11947" y="2604700"/>
            <a:ext cx="3277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</a:rPr>
              <a:t>Rate Capability Comparison for MWPC and MSGC</a:t>
            </a:r>
            <a:endParaRPr lang="en-US" sz="12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Rectangle 4"/>
          <p:cNvSpPr>
            <a:spLocks noChangeArrowheads="1"/>
          </p:cNvSpPr>
          <p:nvPr/>
        </p:nvSpPr>
        <p:spPr bwMode="auto">
          <a:xfrm>
            <a:off x="4429124" y="4214818"/>
            <a:ext cx="4038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4" tIns="45690" rIns="91374" bIns="45690"/>
          <a:lstStyle/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PCB tech - etching + drilling 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 Simple and robust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 V</a:t>
            </a:r>
            <a:r>
              <a:rPr lang="en-US" baseline="-25000" dirty="0">
                <a:solidFill>
                  <a:schemeClr val="tx2"/>
                </a:solidFill>
              </a:rPr>
              <a:t>TGEM</a:t>
            </a:r>
            <a:r>
              <a:rPr lang="en-US" dirty="0">
                <a:solidFill>
                  <a:schemeClr val="tx2"/>
                </a:solidFill>
              </a:rPr>
              <a:t>~2KV (at atmospheric pressure</a:t>
            </a:r>
            <a:r>
              <a:rPr lang="en-US" dirty="0"/>
              <a:t>)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5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gain in single- &amp;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7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double-TGEM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Sub-mm to mm special resolution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Fast (ns)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Low pressure </a:t>
            </a:r>
            <a:r>
              <a:rPr lang="en-US" dirty="0">
                <a:solidFill>
                  <a:srgbClr val="FF0000"/>
                </a:solidFill>
              </a:rPr>
              <a:t>(&lt;1Torr)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gain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  <a:p>
            <a:pPr marL="342654" indent="-342654">
              <a:lnSpc>
                <a:spcPct val="80000"/>
              </a:lnSpc>
              <a:spcBef>
                <a:spcPct val="2000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900" dirty="0">
              <a:latin typeface="Arial" pitchFamily="34" charset="0"/>
            </a:endParaRPr>
          </a:p>
        </p:txBody>
      </p:sp>
      <p:sp>
        <p:nvSpPr>
          <p:cNvPr id="313349" name="Rectangle 5"/>
          <p:cNvSpPr>
            <a:spLocks noChangeArrowheads="1"/>
          </p:cNvSpPr>
          <p:nvPr/>
        </p:nvSpPr>
        <p:spPr bwMode="auto">
          <a:xfrm>
            <a:off x="285720" y="4357694"/>
            <a:ext cx="381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4" tIns="45690" rIns="91374" bIns="45690"/>
          <a:lstStyle/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Microlithography + etching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High Spatial resolution (tens of microns); V</a:t>
            </a:r>
            <a:r>
              <a:rPr lang="en-US" baseline="-25000" dirty="0">
                <a:solidFill>
                  <a:schemeClr val="tx2"/>
                </a:solidFill>
              </a:rPr>
              <a:t>GEM</a:t>
            </a:r>
            <a:r>
              <a:rPr lang="en-US" dirty="0">
                <a:solidFill>
                  <a:schemeClr val="tx2"/>
                </a:solidFill>
              </a:rPr>
              <a:t>~400V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&gt;10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gain in single GEM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10</a:t>
            </a:r>
            <a:r>
              <a:rPr lang="en-US" baseline="30000" dirty="0">
                <a:solidFill>
                  <a:schemeClr val="tx2"/>
                </a:solidFill>
              </a:rPr>
              <a:t>6 </a:t>
            </a:r>
            <a:r>
              <a:rPr lang="en-US" dirty="0">
                <a:solidFill>
                  <a:schemeClr val="tx2"/>
                </a:solidFill>
              </a:rPr>
              <a:t>gain in cascaded GEMs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Fast (ns)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Low pressure – gain~30</a:t>
            </a:r>
          </a:p>
          <a:p>
            <a:pPr marL="342654" indent="-342654">
              <a:lnSpc>
                <a:spcPct val="80000"/>
              </a:lnSpc>
              <a:spcBef>
                <a:spcPct val="20000"/>
              </a:spcBef>
            </a:pPr>
            <a:endParaRPr lang="en-US" dirty="0"/>
          </a:p>
          <a:p>
            <a:pPr marL="342654" indent="-342654">
              <a:lnSpc>
                <a:spcPct val="80000"/>
              </a:lnSpc>
              <a:spcBef>
                <a:spcPct val="20000"/>
              </a:spcBef>
            </a:pPr>
            <a:endParaRPr lang="en-US" dirty="0">
              <a:solidFill>
                <a:schemeClr val="tx1"/>
              </a:solidFill>
              <a:latin typeface="Arial" pitchFamily="34" charset="0"/>
            </a:endParaRPr>
          </a:p>
          <a:p>
            <a:pPr marL="342654" indent="-342654">
              <a:lnSpc>
                <a:spcPct val="80000"/>
              </a:lnSpc>
              <a:spcBef>
                <a:spcPct val="20000"/>
              </a:spcBef>
            </a:pPr>
            <a:endParaRPr lang="en-US" dirty="0">
              <a:latin typeface="Arial" pitchFamily="34" charset="0"/>
            </a:endParaRPr>
          </a:p>
          <a:p>
            <a:pPr marL="342654" indent="-342654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dirty="0">
              <a:latin typeface="Arial" pitchFamily="34" charset="0"/>
            </a:endParaRPr>
          </a:p>
        </p:txBody>
      </p:sp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4343400" y="220980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4" tIns="45690" rIns="91374" bIns="45690">
            <a:spAutoFit/>
          </a:bodyPr>
          <a:lstStyle/>
          <a:p>
            <a:pPr>
              <a:spcBef>
                <a:spcPct val="50000"/>
              </a:spcBef>
            </a:pPr>
            <a:endParaRPr lang="en-US" sz="2000" dirty="0">
              <a:cs typeface="Arial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500562" y="1000109"/>
            <a:ext cx="3048000" cy="3030527"/>
            <a:chOff x="5257800" y="990600"/>
            <a:chExt cx="3048000" cy="3030527"/>
          </a:xfrm>
        </p:grpSpPr>
        <p:pic>
          <p:nvPicPr>
            <p:cNvPr id="313347" name="Picture 3" descr="Capture_00016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6380" y="1928802"/>
              <a:ext cx="28956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3351" name="Line 7"/>
            <p:cNvSpPr>
              <a:spLocks noChangeShapeType="1"/>
            </p:cNvSpPr>
            <p:nvPr/>
          </p:nvSpPr>
          <p:spPr bwMode="auto">
            <a:xfrm>
              <a:off x="8153400" y="1676400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5257800" y="1676400"/>
              <a:ext cx="2895600" cy="228600"/>
              <a:chOff x="672" y="1152"/>
              <a:chExt cx="1824" cy="144"/>
            </a:xfrm>
          </p:grpSpPr>
          <p:sp>
            <p:nvSpPr>
              <p:cNvPr id="313353" name="Line 9"/>
              <p:cNvSpPr>
                <a:spLocks noChangeShapeType="1"/>
              </p:cNvSpPr>
              <p:nvPr/>
            </p:nvSpPr>
            <p:spPr bwMode="auto">
              <a:xfrm>
                <a:off x="672" y="1248"/>
                <a:ext cx="18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354" name="Line 10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13355" name="Text Box 11"/>
            <p:cNvSpPr txBox="1">
              <a:spLocks noChangeArrowheads="1"/>
            </p:cNvSpPr>
            <p:nvPr/>
          </p:nvSpPr>
          <p:spPr bwMode="auto">
            <a:xfrm>
              <a:off x="6248400" y="1447800"/>
              <a:ext cx="838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cs typeface="Arial" pitchFamily="34" charset="0"/>
                </a:rPr>
                <a:t>1mm</a:t>
              </a:r>
            </a:p>
          </p:txBody>
        </p:sp>
        <p:sp>
          <p:nvSpPr>
            <p:cNvPr id="313363" name="Text Box 19"/>
            <p:cNvSpPr txBox="1">
              <a:spLocks noChangeArrowheads="1"/>
            </p:cNvSpPr>
            <p:nvPr/>
          </p:nvSpPr>
          <p:spPr bwMode="auto">
            <a:xfrm>
              <a:off x="5410200" y="990600"/>
              <a:ext cx="2895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chemeClr val="tx2"/>
                  </a:solidFill>
                  <a:cs typeface="Arial" pitchFamily="34" charset="0"/>
                </a:rPr>
                <a:t>THGEM</a:t>
              </a:r>
              <a:endParaRPr lang="en-US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5720" y="1000108"/>
            <a:ext cx="3505200" cy="3143250"/>
            <a:chOff x="762000" y="990600"/>
            <a:chExt cx="3505200" cy="3143250"/>
          </a:xfrm>
        </p:grpSpPr>
        <p:graphicFrame>
          <p:nvGraphicFramePr>
            <p:cNvPr id="313356" name="Object 12"/>
            <p:cNvGraphicFramePr>
              <a:graphicFrameLocks noChangeAspect="1"/>
            </p:cNvGraphicFramePr>
            <p:nvPr/>
          </p:nvGraphicFramePr>
          <p:xfrm>
            <a:off x="1143000" y="1752600"/>
            <a:ext cx="2895600" cy="2381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681" name="Bitmap Image" r:id="rId5" imgW="3048426" imgH="2514286" progId="PBrush">
                    <p:embed/>
                  </p:oleObj>
                </mc:Choice>
                <mc:Fallback>
                  <p:oleObj name="Bitmap Image" r:id="rId5" imgW="3048426" imgH="2514286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3000" y="1752600"/>
                          <a:ext cx="2895600" cy="2381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143000" y="1531938"/>
              <a:ext cx="2895600" cy="220662"/>
              <a:chOff x="3168" y="816"/>
              <a:chExt cx="1824" cy="144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3168" y="816"/>
                <a:ext cx="1824" cy="144"/>
                <a:chOff x="480" y="816"/>
                <a:chExt cx="1824" cy="144"/>
              </a:xfrm>
            </p:grpSpPr>
            <p:sp>
              <p:nvSpPr>
                <p:cNvPr id="313359" name="Line 15"/>
                <p:cNvSpPr>
                  <a:spLocks noChangeShapeType="1"/>
                </p:cNvSpPr>
                <p:nvPr/>
              </p:nvSpPr>
              <p:spPr bwMode="auto">
                <a:xfrm>
                  <a:off x="480" y="912"/>
                  <a:ext cx="182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3360" name="Line 16"/>
                <p:cNvSpPr>
                  <a:spLocks noChangeShapeType="1"/>
                </p:cNvSpPr>
                <p:nvPr/>
              </p:nvSpPr>
              <p:spPr bwMode="auto">
                <a:xfrm>
                  <a:off x="480" y="816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13361" name="Line 17"/>
              <p:cNvSpPr>
                <a:spLocks noChangeShapeType="1"/>
              </p:cNvSpPr>
              <p:nvPr/>
            </p:nvSpPr>
            <p:spPr bwMode="auto">
              <a:xfrm>
                <a:off x="4992" y="816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13362" name="Text Box 18"/>
            <p:cNvSpPr txBox="1">
              <a:spLocks noChangeArrowheads="1"/>
            </p:cNvSpPr>
            <p:nvPr/>
          </p:nvSpPr>
          <p:spPr bwMode="auto">
            <a:xfrm>
              <a:off x="2209800" y="1298575"/>
              <a:ext cx="838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cs typeface="Arial" pitchFamily="34" charset="0"/>
                </a:rPr>
                <a:t>1mm</a:t>
              </a:r>
            </a:p>
          </p:txBody>
        </p:sp>
        <p:sp>
          <p:nvSpPr>
            <p:cNvPr id="313364" name="Text Box 20"/>
            <p:cNvSpPr txBox="1">
              <a:spLocks noChangeArrowheads="1"/>
            </p:cNvSpPr>
            <p:nvPr/>
          </p:nvSpPr>
          <p:spPr bwMode="auto">
            <a:xfrm>
              <a:off x="762000" y="990600"/>
              <a:ext cx="3505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chemeClr val="tx2"/>
                  </a:solidFill>
                  <a:cs typeface="Arial" pitchFamily="34" charset="0"/>
                </a:rPr>
                <a:t>Standard GEM</a:t>
              </a:r>
            </a:p>
          </p:txBody>
        </p:sp>
      </p:grpSp>
      <p:sp>
        <p:nvSpPr>
          <p:cNvPr id="313368" name="Text Box 24"/>
          <p:cNvSpPr txBox="1">
            <a:spLocks noChangeArrowheads="1"/>
          </p:cNvSpPr>
          <p:nvPr/>
        </p:nvSpPr>
        <p:spPr bwMode="auto">
          <a:xfrm>
            <a:off x="212728" y="6491294"/>
            <a:ext cx="1574337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000" dirty="0" smtClean="0">
                <a:latin typeface="Arial" pitchFamily="34" charset="0"/>
              </a:rPr>
              <a:t>V. Peskov, A</a:t>
            </a:r>
            <a:r>
              <a:rPr lang="en-US" sz="1000" dirty="0">
                <a:latin typeface="Arial" pitchFamily="34" charset="0"/>
              </a:rPr>
              <a:t>. </a:t>
            </a:r>
            <a:r>
              <a:rPr lang="en-US" sz="1000" dirty="0" smtClean="0">
                <a:latin typeface="Arial" pitchFamily="34" charset="0"/>
              </a:rPr>
              <a:t>Breskin …</a:t>
            </a:r>
            <a:endParaRPr lang="en-US" dirty="0"/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2610789" y="97736"/>
            <a:ext cx="3617395" cy="8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GB" altLang="ja-JP" sz="2400" b="1" dirty="0" smtClean="0">
                <a:solidFill>
                  <a:schemeClr val="tx2"/>
                </a:solidFill>
                <a:ea typeface="MS PGothic" pitchFamily="34" charset="-128"/>
              </a:rPr>
              <a:t>THGEM – Thick GEM</a:t>
            </a:r>
          </a:p>
          <a:p>
            <a:pPr algn="ctr"/>
            <a:r>
              <a:rPr lang="en-GB" sz="2400" b="1" dirty="0" smtClean="0">
                <a:solidFill>
                  <a:schemeClr val="tx2"/>
                </a:solidFill>
                <a:ea typeface="MS PGothic" pitchFamily="34" charset="-128"/>
              </a:rPr>
              <a:t>(called LEM in Switzerland)</a:t>
            </a:r>
            <a:endParaRPr lang="en-GB" dirty="0"/>
          </a:p>
        </p:txBody>
      </p:sp>
      <p:pic>
        <p:nvPicPr>
          <p:cNvPr id="26" name="Picture 4" descr="P10100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929454" y="928672"/>
            <a:ext cx="2000264" cy="1500317"/>
          </a:xfrm>
          <a:prstGeom prst="rect">
            <a:avLst/>
          </a:prstGeom>
          <a:noFill/>
        </p:spPr>
      </p:pic>
      <p:sp>
        <p:nvSpPr>
          <p:cNvPr id="2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7541518" y="2706886"/>
            <a:ext cx="1293811" cy="707826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000" dirty="0"/>
              <a:t>Thick </a:t>
            </a:r>
            <a:r>
              <a:rPr lang="en-US" sz="2000" dirty="0" smtClean="0"/>
              <a:t>GEM</a:t>
            </a:r>
          </a:p>
          <a:p>
            <a:r>
              <a:rPr lang="en-US" sz="2000" dirty="0" smtClean="0"/>
              <a:t>A. Breskin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53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567888"/>
              </p:ext>
            </p:extLst>
          </p:nvPr>
        </p:nvGraphicFramePr>
        <p:xfrm>
          <a:off x="4527347" y="1772816"/>
          <a:ext cx="4495800" cy="35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56" name="Graph" r:id="rId4" imgW="2718720" imgH="2135520" progId="Origin50.Graph">
                  <p:embed/>
                </p:oleObj>
              </mc:Choice>
              <mc:Fallback>
                <p:oleObj name="Graph" r:id="rId4" imgW="2718720" imgH="213552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347" y="1772816"/>
                        <a:ext cx="4495800" cy="354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3131840" y="146408"/>
            <a:ext cx="2791015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GB" altLang="ja-JP" sz="2400" b="1" dirty="0" smtClean="0">
                <a:solidFill>
                  <a:schemeClr val="tx2"/>
                </a:solidFill>
                <a:ea typeface="MS PGothic" pitchFamily="34" charset="-128"/>
              </a:rPr>
              <a:t>THGEM – Thick GEM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7458842" y="692696"/>
            <a:ext cx="1293811" cy="707826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000" dirty="0"/>
              <a:t>Thick </a:t>
            </a:r>
            <a:r>
              <a:rPr lang="en-US" sz="2000" dirty="0" smtClean="0"/>
              <a:t>GEM</a:t>
            </a:r>
          </a:p>
          <a:p>
            <a:r>
              <a:rPr lang="en-US" sz="2000" dirty="0" smtClean="0"/>
              <a:t>A. Breskin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" y="1423666"/>
            <a:ext cx="4578373" cy="3661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4" cstate="print"/>
          <a:srcRect l="3732"/>
          <a:stretch>
            <a:fillRect/>
          </a:stretch>
        </p:blipFill>
        <p:spPr bwMode="auto">
          <a:xfrm>
            <a:off x="6500814" y="1000131"/>
            <a:ext cx="2230437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1000126"/>
            <a:ext cx="21320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1071563"/>
            <a:ext cx="2017712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28625" y="3286126"/>
            <a:ext cx="2903130" cy="3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2"/>
                </a:solidFill>
              </a:rPr>
              <a:t>Mask etching + drilling; rim = 0.1mm</a:t>
            </a:r>
            <a:endParaRPr lang="en-CA" sz="1400" dirty="0">
              <a:solidFill>
                <a:schemeClr val="tx2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90600" y="3657600"/>
            <a:ext cx="2514600" cy="762000"/>
            <a:chOff x="336" y="960"/>
            <a:chExt cx="2016" cy="576"/>
          </a:xfrm>
        </p:grpSpPr>
        <p:sp>
          <p:nvSpPr>
            <p:cNvPr id="25618" name="Rectangle 12"/>
            <p:cNvSpPr>
              <a:spLocks noChangeArrowheads="1"/>
            </p:cNvSpPr>
            <p:nvPr/>
          </p:nvSpPr>
          <p:spPr bwMode="auto">
            <a:xfrm>
              <a:off x="336" y="960"/>
              <a:ext cx="2016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19" name="Rectangle 13"/>
            <p:cNvSpPr>
              <a:spLocks noChangeArrowheads="1"/>
            </p:cNvSpPr>
            <p:nvPr/>
          </p:nvSpPr>
          <p:spPr bwMode="auto">
            <a:xfrm>
              <a:off x="1296" y="1248"/>
              <a:ext cx="1056" cy="288"/>
            </a:xfrm>
            <a:prstGeom prst="rect">
              <a:avLst/>
            </a:prstGeom>
            <a:solidFill>
              <a:srgbClr val="E3CF5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0" name="Rectangle 14"/>
            <p:cNvSpPr>
              <a:spLocks noChangeArrowheads="1"/>
            </p:cNvSpPr>
            <p:nvPr/>
          </p:nvSpPr>
          <p:spPr bwMode="auto">
            <a:xfrm>
              <a:off x="336" y="1248"/>
              <a:ext cx="421" cy="288"/>
            </a:xfrm>
            <a:prstGeom prst="rect">
              <a:avLst/>
            </a:prstGeom>
            <a:solidFill>
              <a:srgbClr val="E3CF5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1" name="Rectangle 15"/>
            <p:cNvSpPr>
              <a:spLocks noChangeArrowheads="1"/>
            </p:cNvSpPr>
            <p:nvPr/>
          </p:nvSpPr>
          <p:spPr bwMode="auto">
            <a:xfrm>
              <a:off x="1530" y="1200"/>
              <a:ext cx="816" cy="48"/>
            </a:xfrm>
            <a:prstGeom prst="rect">
              <a:avLst/>
            </a:prstGeom>
            <a:solidFill>
              <a:srgbClr val="5674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2" name="Rectangle 16"/>
            <p:cNvSpPr>
              <a:spLocks noChangeArrowheads="1"/>
            </p:cNvSpPr>
            <p:nvPr/>
          </p:nvSpPr>
          <p:spPr bwMode="auto">
            <a:xfrm>
              <a:off x="336" y="1194"/>
              <a:ext cx="195" cy="47"/>
            </a:xfrm>
            <a:prstGeom prst="rect">
              <a:avLst/>
            </a:prstGeom>
            <a:solidFill>
              <a:srgbClr val="5674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3" name="Oval 17"/>
            <p:cNvSpPr>
              <a:spLocks noChangeArrowheads="1"/>
            </p:cNvSpPr>
            <p:nvPr/>
          </p:nvSpPr>
          <p:spPr bwMode="auto">
            <a:xfrm>
              <a:off x="1392" y="1116"/>
              <a:ext cx="288" cy="288"/>
            </a:xfrm>
            <a:prstGeom prst="ellipse">
              <a:avLst/>
            </a:prstGeom>
            <a:noFill/>
            <a:ln w="9525">
              <a:solidFill>
                <a:srgbClr val="E60F1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4" name="Line 18"/>
            <p:cNvSpPr>
              <a:spLocks noChangeShapeType="1"/>
            </p:cNvSpPr>
            <p:nvPr/>
          </p:nvSpPr>
          <p:spPr bwMode="auto">
            <a:xfrm>
              <a:off x="1301" y="1038"/>
              <a:ext cx="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25608" name="Picture 19" descr="rim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72006"/>
            <a:ext cx="22860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343406" y="3200403"/>
            <a:ext cx="4264849" cy="3441786"/>
            <a:chOff x="1202" y="1026"/>
            <a:chExt cx="3629" cy="3215"/>
          </a:xfrm>
        </p:grpSpPr>
        <p:sp>
          <p:nvSpPr>
            <p:cNvPr id="25614" name="Rectangle 21"/>
            <p:cNvSpPr>
              <a:spLocks noChangeArrowheads="1"/>
            </p:cNvSpPr>
            <p:nvPr/>
          </p:nvSpPr>
          <p:spPr bwMode="auto">
            <a:xfrm>
              <a:off x="3329" y="2477"/>
              <a:ext cx="1143" cy="3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/>
                <a:t>6 keV X-ray</a:t>
              </a:r>
            </a:p>
          </p:txBody>
        </p: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1202" y="1026"/>
              <a:ext cx="3629" cy="3105"/>
              <a:chOff x="1020" y="981"/>
              <a:chExt cx="3629" cy="3105"/>
            </a:xfrm>
          </p:grpSpPr>
          <p:graphicFrame>
            <p:nvGraphicFramePr>
              <p:cNvPr id="25602" name="Object 2"/>
              <p:cNvGraphicFramePr>
                <a:graphicFrameLocks noChangeAspect="1"/>
              </p:cNvGraphicFramePr>
              <p:nvPr/>
            </p:nvGraphicFramePr>
            <p:xfrm>
              <a:off x="1020" y="981"/>
              <a:ext cx="3629" cy="31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883" name="Graph" r:id="rId8" imgW="3947040" imgH="3268800" progId="Origin50.Graph">
                      <p:embed/>
                    </p:oleObj>
                  </mc:Choice>
                  <mc:Fallback>
                    <p:oleObj name="Graph" r:id="rId8" imgW="3947040" imgH="3268800" progId="Origin50.Graph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4181" b="-712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20" y="981"/>
                            <a:ext cx="3629" cy="31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99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617" name="Text Box 24"/>
              <p:cNvSpPr txBox="1">
                <a:spLocks noChangeArrowheads="1"/>
              </p:cNvSpPr>
              <p:nvPr/>
            </p:nvSpPr>
            <p:spPr bwMode="auto">
              <a:xfrm>
                <a:off x="4280" y="1641"/>
                <a:ext cx="364" cy="287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10</a:t>
                </a:r>
                <a:r>
                  <a:rPr lang="en-US" sz="1400" b="1" baseline="30000" dirty="0"/>
                  <a:t>4</a:t>
                </a:r>
              </a:p>
            </p:txBody>
          </p:sp>
        </p:grpSp>
        <p:sp>
          <p:nvSpPr>
            <p:cNvPr id="25616" name="Text Box 25"/>
            <p:cNvSpPr txBox="1">
              <a:spLocks noChangeArrowheads="1"/>
            </p:cNvSpPr>
            <p:nvPr/>
          </p:nvSpPr>
          <p:spPr bwMode="auto">
            <a:xfrm>
              <a:off x="2042" y="3752"/>
              <a:ext cx="2316" cy="4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pitch</a:t>
              </a:r>
              <a:r>
                <a:rPr lang="en-US" sz="1400" dirty="0">
                  <a:solidFill>
                    <a:schemeClr val="tx2"/>
                  </a:solidFill>
                </a:rPr>
                <a:t> = 1 mm; </a:t>
              </a:r>
              <a:r>
                <a:rPr lang="en-US" sz="1400" b="1" dirty="0">
                  <a:solidFill>
                    <a:schemeClr val="tx2"/>
                  </a:solidFill>
                </a:rPr>
                <a:t>diameter</a:t>
              </a:r>
              <a:r>
                <a:rPr lang="en-US" sz="1400" dirty="0">
                  <a:solidFill>
                    <a:schemeClr val="tx2"/>
                  </a:solidFill>
                </a:rPr>
                <a:t> = 0.5 mm; </a:t>
              </a:r>
            </a:p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rim</a:t>
              </a:r>
              <a:r>
                <a:rPr lang="en-US" sz="1400" dirty="0">
                  <a:solidFill>
                    <a:schemeClr val="tx2"/>
                  </a:solidFill>
                </a:rPr>
                <a:t>=40; 60; 80; 100; 120 </a:t>
              </a:r>
              <a:r>
                <a:rPr lang="en-US" sz="1400" dirty="0">
                  <a:solidFill>
                    <a:schemeClr val="tx2"/>
                  </a:solidFill>
                  <a:latin typeface="Symbol" pitchFamily="18" charset="2"/>
                </a:rPr>
                <a:t>m</a:t>
              </a:r>
              <a:r>
                <a:rPr lang="en-US" sz="1400" dirty="0">
                  <a:solidFill>
                    <a:schemeClr val="tx2"/>
                  </a:solidFill>
                </a:rPr>
                <a:t>m</a:t>
              </a:r>
            </a:p>
          </p:txBody>
        </p:sp>
      </p:grpSp>
      <p:pic>
        <p:nvPicPr>
          <p:cNvPr id="25610" name="Picture 26" descr="ri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8400" y="4648200"/>
            <a:ext cx="19431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Text Box 6"/>
          <p:cNvSpPr txBox="1">
            <a:spLocks noChangeArrowheads="1"/>
          </p:cNvSpPr>
          <p:nvPr/>
        </p:nvSpPr>
        <p:spPr bwMode="auto">
          <a:xfrm>
            <a:off x="4714881" y="3143251"/>
            <a:ext cx="3490149" cy="3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2"/>
                </a:solidFill>
              </a:rPr>
              <a:t>Drilling + chemical rim etching without mask</a:t>
            </a: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967395" y="1484784"/>
            <a:ext cx="1293811" cy="707826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000" dirty="0"/>
              <a:t>Thick </a:t>
            </a:r>
            <a:r>
              <a:rPr lang="en-US" sz="2000" dirty="0" smtClean="0"/>
              <a:t>GEM</a:t>
            </a:r>
          </a:p>
          <a:p>
            <a:r>
              <a:rPr lang="en-US" sz="2000" dirty="0" smtClean="0"/>
              <a:t>A. Breskin</a:t>
            </a:r>
            <a:endParaRPr lang="en-US" sz="2000" dirty="0"/>
          </a:p>
        </p:txBody>
      </p:sp>
      <p:sp>
        <p:nvSpPr>
          <p:cNvPr id="27" name="TextBox 25"/>
          <p:cNvSpPr txBox="1">
            <a:spLocks noChangeArrowheads="1"/>
          </p:cNvSpPr>
          <p:nvPr/>
        </p:nvSpPr>
        <p:spPr bwMode="auto">
          <a:xfrm>
            <a:off x="1950633" y="185045"/>
            <a:ext cx="5412952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GB" altLang="ja-JP" sz="2400" b="1" dirty="0" smtClean="0">
                <a:solidFill>
                  <a:schemeClr val="tx2"/>
                </a:solidFill>
                <a:ea typeface="MS PGothic" pitchFamily="34" charset="-128"/>
              </a:rPr>
              <a:t>THGEM – Thick GEM – the role of the rim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85720" y="3429000"/>
            <a:ext cx="3595466" cy="1524000"/>
            <a:chOff x="3565" y="-16"/>
            <a:chExt cx="2988" cy="1459"/>
          </a:xfrm>
        </p:grpSpPr>
        <p:sp>
          <p:nvSpPr>
            <p:cNvPr id="10" name="Rettangolo 10"/>
            <p:cNvSpPr/>
            <p:nvPr/>
          </p:nvSpPr>
          <p:spPr>
            <a:xfrm>
              <a:off x="3981" y="-16"/>
              <a:ext cx="2572" cy="145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33805" name="Rettangolo 11"/>
            <p:cNvSpPr>
              <a:spLocks noChangeArrowheads="1"/>
            </p:cNvSpPr>
            <p:nvPr/>
          </p:nvSpPr>
          <p:spPr bwMode="auto">
            <a:xfrm>
              <a:off x="4021" y="662"/>
              <a:ext cx="1876" cy="48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2" name="Rettangolo 12"/>
            <p:cNvSpPr/>
            <p:nvPr/>
          </p:nvSpPr>
          <p:spPr>
            <a:xfrm>
              <a:off x="4014" y="990"/>
              <a:ext cx="1875" cy="49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3" name="Rettangolo 13"/>
            <p:cNvSpPr/>
            <p:nvPr/>
          </p:nvSpPr>
          <p:spPr>
            <a:xfrm>
              <a:off x="4014" y="1316"/>
              <a:ext cx="1875" cy="4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33808" name="CasellaDiTesto 248"/>
            <p:cNvSpPr txBox="1">
              <a:spLocks noChangeArrowheads="1"/>
            </p:cNvSpPr>
            <p:nvPr/>
          </p:nvSpPr>
          <p:spPr bwMode="auto">
            <a:xfrm>
              <a:off x="3818" y="1125"/>
              <a:ext cx="767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/>
                <a:t>anode</a:t>
              </a:r>
            </a:p>
          </p:txBody>
        </p:sp>
        <p:sp>
          <p:nvSpPr>
            <p:cNvPr id="33809" name="CasellaDiTesto 249"/>
            <p:cNvSpPr txBox="1">
              <a:spLocks noChangeArrowheads="1"/>
            </p:cNvSpPr>
            <p:nvPr/>
          </p:nvSpPr>
          <p:spPr bwMode="auto">
            <a:xfrm>
              <a:off x="5311" y="108"/>
              <a:ext cx="765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/>
                <a:t>drift</a:t>
              </a:r>
            </a:p>
          </p:txBody>
        </p:sp>
        <p:sp>
          <p:nvSpPr>
            <p:cNvPr id="33810" name="CasellaDiTesto 250"/>
            <p:cNvSpPr txBox="1">
              <a:spLocks noChangeArrowheads="1"/>
            </p:cNvSpPr>
            <p:nvPr/>
          </p:nvSpPr>
          <p:spPr bwMode="auto">
            <a:xfrm>
              <a:off x="3565" y="52"/>
              <a:ext cx="111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200" dirty="0"/>
                <a:t>THGEM 1</a:t>
              </a:r>
            </a:p>
          </p:txBody>
        </p:sp>
        <p:sp>
          <p:nvSpPr>
            <p:cNvPr id="33811" name="CasellaDiTesto 252"/>
            <p:cNvSpPr txBox="1">
              <a:spLocks noChangeArrowheads="1"/>
            </p:cNvSpPr>
            <p:nvPr/>
          </p:nvSpPr>
          <p:spPr bwMode="auto">
            <a:xfrm>
              <a:off x="3565" y="326"/>
              <a:ext cx="1114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/>
                <a:t>THGEM</a:t>
              </a:r>
              <a:r>
                <a:rPr lang="en-GB" dirty="0"/>
                <a:t> </a:t>
              </a:r>
              <a:r>
                <a:rPr lang="en-GB" sz="1200" dirty="0"/>
                <a:t>2</a:t>
              </a:r>
            </a:p>
          </p:txBody>
        </p:sp>
        <p:cxnSp>
          <p:nvCxnSpPr>
            <p:cNvPr id="18" name="Connettore 2 19"/>
            <p:cNvCxnSpPr/>
            <p:nvPr/>
          </p:nvCxnSpPr>
          <p:spPr>
            <a:xfrm rot="5400000">
              <a:off x="5039" y="1181"/>
              <a:ext cx="30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13" name="CasellaDiTesto 264"/>
            <p:cNvSpPr txBox="1">
              <a:spLocks noChangeArrowheads="1"/>
            </p:cNvSpPr>
            <p:nvPr/>
          </p:nvSpPr>
          <p:spPr bwMode="auto">
            <a:xfrm>
              <a:off x="5261" y="1047"/>
              <a:ext cx="713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/>
                <a:t>E</a:t>
              </a:r>
              <a:r>
                <a:rPr lang="en-GB" baseline="-25000"/>
                <a:t>transfer</a:t>
              </a: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5263" y="1072"/>
              <a:ext cx="914" cy="143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571089" indent="-571089">
                <a:lnSpc>
                  <a:spcPct val="70000"/>
                </a:lnSpc>
                <a:spcBef>
                  <a:spcPct val="30000"/>
                </a:spcBef>
                <a:buClr>
                  <a:schemeClr val="hlink"/>
                </a:buClr>
              </a:pPr>
              <a:r>
                <a:rPr lang="en-GB" sz="1400" dirty="0">
                  <a:solidFill>
                    <a:srgbClr val="0000CC"/>
                  </a:solidFill>
                </a:rPr>
                <a:t>2.0 mm</a:t>
              </a:r>
              <a:r>
                <a:rPr lang="en-GB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	</a:t>
              </a:r>
            </a:p>
          </p:txBody>
        </p:sp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5267" y="782"/>
              <a:ext cx="910" cy="15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571089" indent="-571089">
                <a:lnSpc>
                  <a:spcPct val="70000"/>
                </a:lnSpc>
                <a:spcBef>
                  <a:spcPct val="30000"/>
                </a:spcBef>
                <a:buClr>
                  <a:schemeClr val="hlink"/>
                </a:buClr>
              </a:pPr>
              <a:r>
                <a:rPr lang="en-GB" sz="1400" dirty="0">
                  <a:solidFill>
                    <a:srgbClr val="0000CC"/>
                  </a:solidFill>
                </a:rPr>
                <a:t>2.0 mm</a:t>
              </a:r>
              <a:r>
                <a:rPr lang="en-GB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	</a:t>
              </a:r>
            </a:p>
          </p:txBody>
        </p:sp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4515" y="52"/>
              <a:ext cx="58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571089" indent="-571089">
                <a:lnSpc>
                  <a:spcPct val="70000"/>
                </a:lnSpc>
                <a:spcBef>
                  <a:spcPct val="30000"/>
                </a:spcBef>
                <a:buClr>
                  <a:schemeClr val="hlink"/>
                </a:buClr>
              </a:pPr>
              <a:r>
                <a:rPr lang="en-GB" sz="1400" dirty="0">
                  <a:solidFill>
                    <a:srgbClr val="FF33CC"/>
                  </a:solidFill>
                </a:rPr>
                <a:t>CsI </a:t>
              </a:r>
              <a:r>
                <a:rPr lang="en-GB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		</a:t>
              </a:r>
            </a:p>
          </p:txBody>
        </p:sp>
        <p:sp>
          <p:nvSpPr>
            <p:cNvPr id="33817" name="Line 34"/>
            <p:cNvSpPr>
              <a:spLocks noChangeShapeType="1"/>
            </p:cNvSpPr>
            <p:nvPr/>
          </p:nvSpPr>
          <p:spPr bwMode="auto">
            <a:xfrm>
              <a:off x="4029" y="331"/>
              <a:ext cx="1855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endParaRPr lang="en-GB"/>
            </a:p>
          </p:txBody>
        </p:sp>
        <p:cxnSp>
          <p:nvCxnSpPr>
            <p:cNvPr id="24" name="Connettore 2 258"/>
            <p:cNvCxnSpPr/>
            <p:nvPr/>
          </p:nvCxnSpPr>
          <p:spPr>
            <a:xfrm rot="5400000">
              <a:off x="5038" y="841"/>
              <a:ext cx="302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19" name="CasellaDiTesto 252"/>
            <p:cNvSpPr txBox="1">
              <a:spLocks noChangeArrowheads="1"/>
            </p:cNvSpPr>
            <p:nvPr/>
          </p:nvSpPr>
          <p:spPr bwMode="auto">
            <a:xfrm>
              <a:off x="3565" y="668"/>
              <a:ext cx="1114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/>
                <a:t>THGEM</a:t>
              </a:r>
              <a:r>
                <a:rPr lang="en-GB" dirty="0"/>
                <a:t> </a:t>
              </a:r>
              <a:r>
                <a:rPr lang="en-GB" sz="1200" dirty="0"/>
                <a:t>3</a:t>
              </a:r>
            </a:p>
          </p:txBody>
        </p:sp>
        <p:sp>
          <p:nvSpPr>
            <p:cNvPr id="33820" name="Rettangolo 243"/>
            <p:cNvSpPr>
              <a:spLocks noChangeArrowheads="1"/>
            </p:cNvSpPr>
            <p:nvPr/>
          </p:nvSpPr>
          <p:spPr bwMode="auto">
            <a:xfrm>
              <a:off x="4033" y="355"/>
              <a:ext cx="1844" cy="42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5248" y="455"/>
              <a:ext cx="870" cy="144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571089" indent="-571089">
                <a:lnSpc>
                  <a:spcPct val="70000"/>
                </a:lnSpc>
                <a:spcBef>
                  <a:spcPct val="30000"/>
                </a:spcBef>
                <a:buClr>
                  <a:schemeClr val="hlink"/>
                </a:buClr>
              </a:pPr>
              <a:r>
                <a:rPr lang="en-GB" sz="1400" dirty="0">
                  <a:solidFill>
                    <a:srgbClr val="0000CC"/>
                  </a:solidFill>
                </a:rPr>
                <a:t>2.0 mm</a:t>
              </a:r>
              <a:r>
                <a:rPr lang="en-GB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		</a:t>
              </a:r>
            </a:p>
          </p:txBody>
        </p:sp>
        <p:cxnSp>
          <p:nvCxnSpPr>
            <p:cNvPr id="28" name="Connettore 2 258"/>
            <p:cNvCxnSpPr/>
            <p:nvPr/>
          </p:nvCxnSpPr>
          <p:spPr>
            <a:xfrm rot="5400000">
              <a:off x="5038" y="528"/>
              <a:ext cx="302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794" name="TextBox 17"/>
          <p:cNvSpPr txBox="1">
            <a:spLocks noChangeArrowheads="1"/>
          </p:cNvSpPr>
          <p:nvPr/>
        </p:nvSpPr>
        <p:spPr bwMode="auto">
          <a:xfrm>
            <a:off x="3643310" y="3214687"/>
            <a:ext cx="1546572" cy="1015602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000" dirty="0"/>
              <a:t>Thick </a:t>
            </a:r>
            <a:r>
              <a:rPr lang="en-US" sz="2000" dirty="0" smtClean="0"/>
              <a:t>GEM</a:t>
            </a:r>
          </a:p>
          <a:p>
            <a:r>
              <a:rPr lang="en-US" sz="2000" dirty="0" smtClean="0"/>
              <a:t>S. </a:t>
            </a:r>
            <a:r>
              <a:rPr lang="en-US" sz="2000" dirty="0" err="1" smtClean="0"/>
              <a:t>Dalla</a:t>
            </a:r>
            <a:r>
              <a:rPr lang="en-US" sz="2000" dirty="0" smtClean="0"/>
              <a:t> Torre</a:t>
            </a:r>
            <a:endParaRPr lang="en-US" sz="2000" dirty="0"/>
          </a:p>
          <a:p>
            <a:r>
              <a:rPr lang="en-US" sz="2000" dirty="0"/>
              <a:t>F. Tessaroto</a:t>
            </a:r>
          </a:p>
        </p:txBody>
      </p:sp>
      <p:pic>
        <p:nvPicPr>
          <p:cNvPr id="33795" name="Picture 2" descr="C:\Documents and Settings\akimoto\デスクトップ\200905212126000_ResG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000108"/>
            <a:ext cx="173099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7420453" y="1428737"/>
            <a:ext cx="1723415" cy="1015602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000" dirty="0"/>
              <a:t>RET-thick GEM</a:t>
            </a:r>
          </a:p>
          <a:p>
            <a:r>
              <a:rPr lang="en-US" sz="2000" dirty="0"/>
              <a:t>R. </a:t>
            </a:r>
            <a:r>
              <a:rPr lang="en-US" sz="2000" dirty="0" smtClean="0"/>
              <a:t>Akimoto</a:t>
            </a:r>
          </a:p>
          <a:p>
            <a:r>
              <a:rPr lang="en-US" sz="2000" dirty="0" smtClean="0"/>
              <a:t>V. Peskov</a:t>
            </a:r>
            <a:endParaRPr lang="en-US" sz="2000" dirty="0"/>
          </a:p>
        </p:txBody>
      </p:sp>
      <p:pic>
        <p:nvPicPr>
          <p:cNvPr id="33797" name="Picture 13" descr="C:\Documents and Settings\akimoto\My Documents\stability_dif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3" y="4500576"/>
            <a:ext cx="3587262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45" descr="IMG_3145"/>
          <p:cNvPicPr>
            <a:picLocks noChangeAspect="1" noChangeArrowheads="1"/>
          </p:cNvPicPr>
          <p:nvPr/>
        </p:nvPicPr>
        <p:blipFill>
          <a:blip r:embed="rId5" cstate="print"/>
          <a:srcRect l="8842" r="2211"/>
          <a:stretch>
            <a:fillRect/>
          </a:stretch>
        </p:blipFill>
        <p:spPr bwMode="auto">
          <a:xfrm>
            <a:off x="285726" y="1000108"/>
            <a:ext cx="2431059" cy="20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4" descr="spaccato_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9" y="1214422"/>
            <a:ext cx="2227733" cy="180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4" descr="DSCN017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02" y="5000636"/>
            <a:ext cx="2022245" cy="16430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03" name="Picture 3" descr="Picture 0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8" y="5072080"/>
            <a:ext cx="1906835" cy="162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54801"/>
            <a:ext cx="428596" cy="303199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32" name="TextBox 25"/>
          <p:cNvSpPr txBox="1">
            <a:spLocks noChangeArrowheads="1"/>
          </p:cNvSpPr>
          <p:nvPr/>
        </p:nvSpPr>
        <p:spPr bwMode="auto">
          <a:xfrm>
            <a:off x="1285852" y="142853"/>
            <a:ext cx="6802320" cy="74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GB" altLang="ja-JP" sz="2400" b="1" dirty="0" smtClean="0">
                <a:solidFill>
                  <a:schemeClr val="tx2"/>
                </a:solidFill>
                <a:ea typeface="MS PGothic" pitchFamily="34" charset="-128"/>
              </a:rPr>
              <a:t>THGEM – Thick GEM / RetGEM Resistive Thick GEM</a:t>
            </a:r>
            <a:endParaRPr lang="en-CA" sz="2400" b="1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5305067" y="3571878"/>
            <a:ext cx="3838803" cy="1015602"/>
          </a:xfrm>
          <a:prstGeom prst="rect">
            <a:avLst/>
          </a:prstGeom>
          <a:noFill/>
        </p:spPr>
        <p:txBody>
          <a:bodyPr wrap="none" lIns="91374" tIns="45690" rIns="91374" bIns="45690" rtlCol="0">
            <a:spAutoFit/>
          </a:bodyPr>
          <a:lstStyle/>
          <a:p>
            <a:pPr lvl="0">
              <a:buFont typeface="Arial" charset="0"/>
              <a:buChar char="•"/>
            </a:pPr>
            <a:r>
              <a:rPr lang="en-US" altLang="ja-JP" sz="1400" dirty="0" smtClean="0">
                <a:solidFill>
                  <a:srgbClr val="1F497D"/>
                </a:solidFill>
              </a:rPr>
              <a:t> Gain </a:t>
            </a:r>
            <a:r>
              <a:rPr lang="en-US" altLang="ja-JP" sz="1400" dirty="0" smtClean="0">
                <a:solidFill>
                  <a:srgbClr val="FF0000"/>
                </a:solidFill>
              </a:rPr>
              <a:t>increase </a:t>
            </a:r>
            <a:r>
              <a:rPr lang="en-US" altLang="ja-JP" sz="1400" dirty="0" smtClean="0">
                <a:solidFill>
                  <a:srgbClr val="1F497D"/>
                </a:solidFill>
              </a:rPr>
              <a:t>→ stability </a:t>
            </a:r>
            <a:r>
              <a:rPr lang="en-US" altLang="ja-JP" sz="1400" dirty="0" smtClean="0">
                <a:solidFill>
                  <a:srgbClr val="FF0000"/>
                </a:solidFill>
              </a:rPr>
              <a:t>gets worsen</a:t>
            </a:r>
            <a:r>
              <a:rPr lang="en-US" altLang="ja-JP" sz="1400" dirty="0" smtClean="0">
                <a:solidFill>
                  <a:prstClr val="black"/>
                </a:solidFill>
              </a:rPr>
              <a:t>.</a:t>
            </a:r>
          </a:p>
          <a:p>
            <a:pPr lvl="0">
              <a:buFont typeface="Arial" charset="0"/>
              <a:buChar char="•"/>
            </a:pPr>
            <a:r>
              <a:rPr lang="en-US" altLang="ja-JP" sz="1400" dirty="0" smtClean="0">
                <a:solidFill>
                  <a:prstClr val="black"/>
                </a:solidFill>
              </a:rPr>
              <a:t> </a:t>
            </a:r>
            <a:r>
              <a:rPr lang="en-US" altLang="ja-JP" sz="1400" dirty="0" smtClean="0">
                <a:solidFill>
                  <a:srgbClr val="FF0000"/>
                </a:solidFill>
              </a:rPr>
              <a:t>At first few hours</a:t>
            </a:r>
            <a:r>
              <a:rPr lang="en-US" altLang="ja-JP" sz="1400" dirty="0" smtClean="0">
                <a:solidFill>
                  <a:srgbClr val="1F497D"/>
                </a:solidFill>
              </a:rPr>
              <a:t>, gain drops down.</a:t>
            </a:r>
          </a:p>
          <a:p>
            <a:pPr lvl="0">
              <a:buFont typeface="Arial" charset="0"/>
              <a:buChar char="•"/>
            </a:pPr>
            <a:r>
              <a:rPr lang="en-US" altLang="ja-JP" sz="1400" dirty="0" smtClean="0">
                <a:solidFill>
                  <a:srgbClr val="1F497D"/>
                </a:solidFill>
              </a:rPr>
              <a:t> After that, the fluctuation of gain is within </a:t>
            </a:r>
            <a:r>
              <a:rPr lang="en-US" altLang="ja-JP" sz="1400" dirty="0" smtClean="0">
                <a:solidFill>
                  <a:srgbClr val="FF0000"/>
                </a:solidFill>
              </a:rPr>
              <a:t>±4%.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 txBox="1">
            <a:spLocks noGrp="1"/>
          </p:cNvSpPr>
          <p:nvPr/>
        </p:nvSpPr>
        <p:spPr>
          <a:xfrm>
            <a:off x="8715385" y="6572250"/>
            <a:ext cx="428625" cy="285750"/>
          </a:xfrm>
          <a:prstGeom prst="rect">
            <a:avLst/>
          </a:prstGeom>
          <a:noFill/>
        </p:spPr>
        <p:txBody>
          <a:bodyPr lIns="91330" tIns="45670" rIns="91330" bIns="45670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44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図 11" descr="rd51 world 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383" y="1029467"/>
            <a:ext cx="3755904" cy="213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75520" y="2328280"/>
            <a:ext cx="5040559" cy="111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8000" tIns="64000" rIns="128000" bIns="64000">
            <a:spAutoFit/>
          </a:bodyPr>
          <a:lstStyle/>
          <a:p>
            <a:pPr>
              <a:buFontTx/>
              <a:buChar char="•"/>
            </a:pP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 89 </a:t>
            </a: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institutes 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 ~ </a:t>
            </a: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500 people </a:t>
            </a: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involved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 Representation (Europe, North America, </a:t>
            </a: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	Asia</a:t>
            </a: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, South America, Africa)</a:t>
            </a:r>
            <a:endParaRPr lang="fr-FR" sz="1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153825"/>
            <a:ext cx="2657922" cy="461584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RD51 Collaboration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4" y="3554437"/>
            <a:ext cx="4320480" cy="147731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/>
                </a:solidFill>
              </a:rPr>
              <a:t>“RD51 </a:t>
            </a:r>
            <a:r>
              <a:rPr lang="en-GB" b="1" dirty="0">
                <a:solidFill>
                  <a:schemeClr val="tx2"/>
                </a:solidFill>
              </a:rPr>
              <a:t>aims at facilitating the development of advanced gas-avalanche detector technologies and associated electronic-readout systems, for applications in basic and applied </a:t>
            </a:r>
            <a:r>
              <a:rPr lang="en-GB" b="1" dirty="0" smtClean="0">
                <a:solidFill>
                  <a:schemeClr val="tx2"/>
                </a:solidFill>
              </a:rPr>
              <a:t>research”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4" y="506247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main objective of the R&amp;D </a:t>
            </a:r>
            <a:r>
              <a:rPr lang="en-US" sz="1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en-US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is to advance technological development of Micropattern Gas Detectors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4883" y="507830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RD51 contributes to the </a:t>
            </a:r>
            <a:r>
              <a:rPr lang="en-GB" b="1" dirty="0" smtClean="0">
                <a:solidFill>
                  <a:srgbClr val="FF0000"/>
                </a:solidFill>
              </a:rPr>
              <a:t>LHC </a:t>
            </a:r>
            <a:r>
              <a:rPr lang="en-GB" b="1" dirty="0">
                <a:solidFill>
                  <a:srgbClr val="FF0000"/>
                </a:solidFill>
              </a:rPr>
              <a:t>upgrades, BUT, the most important is</a:t>
            </a:r>
            <a:r>
              <a:rPr lang="en-GB" b="1" dirty="0" smtClean="0">
                <a:solidFill>
                  <a:srgbClr val="FF0000"/>
                </a:solidFill>
              </a:rPr>
              <a:t>:</a:t>
            </a:r>
            <a:endParaRPr lang="en-GB" b="1" dirty="0">
              <a:solidFill>
                <a:srgbClr val="FF0000"/>
              </a:solidFill>
            </a:endParaRP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 RD51 </a:t>
            </a:r>
            <a:r>
              <a:rPr lang="en-GB" b="1" dirty="0" smtClean="0">
                <a:solidFill>
                  <a:srgbClr val="FF0000"/>
                </a:solidFill>
              </a:rPr>
              <a:t>serves </a:t>
            </a:r>
            <a:r>
              <a:rPr lang="en-GB" b="1" dirty="0">
                <a:solidFill>
                  <a:srgbClr val="FF0000"/>
                </a:solidFill>
              </a:rPr>
              <a:t>as an access point to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MPGD “know-how” for the world-wide community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92" y="4181073"/>
            <a:ext cx="3505532" cy="20167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15610" y="4293096"/>
            <a:ext cx="3456384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Kobe, Japan, September  2011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 descr="mpgd2013 poster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78" y="982654"/>
            <a:ext cx="1923444" cy="2732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37458" y="3714950"/>
            <a:ext cx="2480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hlinkClick r:id="rId5"/>
              </a:rPr>
              <a:t>http://gifna.unizar.es/mpgd13/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688359" y="875578"/>
            <a:ext cx="3429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hlinkClick r:id="rId6"/>
              </a:rPr>
              <a:t>http://rd51-public.web.cern.ch/rd51-public/</a:t>
            </a:r>
            <a:endParaRPr lang="en-US" sz="140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4316" y="3964567"/>
            <a:ext cx="1519503" cy="983208"/>
          </a:xfrm>
          <a:prstGeom prst="rect">
            <a:avLst/>
          </a:prstGeom>
          <a:noFill/>
        </p:spPr>
      </p:pic>
      <p:pic>
        <p:nvPicPr>
          <p:cNvPr id="42" name="Picture 2" descr="D:\Paul\RD51\WG1\LargeDetectors\meetingJan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587" y="3680941"/>
            <a:ext cx="1094763" cy="89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>
          <a:xfrm flipH="1">
            <a:off x="2231740" y="3464917"/>
            <a:ext cx="192116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599892" y="2744837"/>
            <a:ext cx="1944216" cy="792088"/>
          </a:xfrm>
          <a:prstGeom prst="ellipse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4020845" y="2812489"/>
            <a:ext cx="97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1F497D"/>
                </a:solidFill>
              </a:rPr>
              <a:t>RD51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656605"/>
            <a:ext cx="3168352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olidFill>
                  <a:srgbClr val="1F497D"/>
                </a:solidFill>
                <a:latin typeface="Calibri" pitchFamily="34" charset="0"/>
              </a:rPr>
              <a:t>Large </a:t>
            </a:r>
            <a:r>
              <a:rPr lang="en-GB" sz="1600" dirty="0">
                <a:solidFill>
                  <a:srgbClr val="1F497D"/>
                </a:solidFill>
                <a:latin typeface="Calibri" pitchFamily="34" charset="0"/>
              </a:rPr>
              <a:t>A</a:t>
            </a:r>
            <a:r>
              <a:rPr lang="en-GB" sz="1600" dirty="0" smtClean="0">
                <a:solidFill>
                  <a:srgbClr val="1F497D"/>
                </a:solidFill>
                <a:latin typeface="Calibri" pitchFamily="34" charset="0"/>
              </a:rPr>
              <a:t>rea Detectors</a:t>
            </a:r>
          </a:p>
          <a:p>
            <a:r>
              <a:rPr lang="en-GB" sz="1600" dirty="0" smtClean="0">
                <a:solidFill>
                  <a:srgbClr val="1F497D"/>
                </a:solidFill>
                <a:latin typeface="Calibri" pitchFamily="34" charset="0"/>
              </a:rPr>
              <a:t>Assembly Optimization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7234" y="507985"/>
            <a:ext cx="215956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1F497D"/>
                </a:solidFill>
              </a:rPr>
              <a:t>RD51 Common Projects</a:t>
            </a:r>
          </a:p>
          <a:p>
            <a:pPr algn="ctr"/>
            <a:r>
              <a:rPr lang="en-US" sz="1600" dirty="0" smtClean="0">
                <a:solidFill>
                  <a:srgbClr val="1F497D"/>
                </a:solidFill>
              </a:rPr>
              <a:t>Generic R&amp;D</a:t>
            </a:r>
          </a:p>
          <a:p>
            <a:pPr algn="ctr"/>
            <a:r>
              <a:rPr lang="en-US" sz="1600" dirty="0" smtClean="0">
                <a:solidFill>
                  <a:srgbClr val="1F497D"/>
                </a:solidFill>
              </a:rPr>
              <a:t>Long Term Stability</a:t>
            </a:r>
            <a:endParaRPr lang="fr-FR" sz="1600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4547" y="2769770"/>
            <a:ext cx="16459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1F497D"/>
                </a:solidFill>
              </a:rPr>
              <a:t>Software Tools and </a:t>
            </a:r>
          </a:p>
          <a:p>
            <a:pPr algn="ctr"/>
            <a:r>
              <a:rPr lang="en-US" sz="1600" dirty="0" smtClean="0">
                <a:solidFill>
                  <a:srgbClr val="1F497D"/>
                </a:solidFill>
              </a:rPr>
              <a:t>Simulations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2943154"/>
            <a:ext cx="1602841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1F497D"/>
                </a:solidFill>
              </a:rPr>
              <a:t>MPGD Electronics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8823" y="5482882"/>
            <a:ext cx="216547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1F497D"/>
                </a:solidFill>
              </a:rPr>
              <a:t>CERN MPGD Workshop</a:t>
            </a:r>
          </a:p>
          <a:p>
            <a:pPr algn="ctr"/>
            <a:r>
              <a:rPr lang="en-US" sz="1600" dirty="0" smtClean="0">
                <a:solidFill>
                  <a:srgbClr val="1F497D"/>
                </a:solidFill>
              </a:rPr>
              <a:t>Quality Control</a:t>
            </a:r>
          </a:p>
          <a:p>
            <a:pPr algn="ctr"/>
            <a:r>
              <a:rPr lang="en-US" sz="1600" dirty="0">
                <a:solidFill>
                  <a:srgbClr val="1F497D"/>
                </a:solidFill>
              </a:rPr>
              <a:t>a</a:t>
            </a:r>
            <a:r>
              <a:rPr lang="en-US" sz="1600" dirty="0" smtClean="0">
                <a:solidFill>
                  <a:srgbClr val="1F497D"/>
                </a:solidFill>
              </a:rPr>
              <a:t>nd Industrialization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824" y="5940851"/>
            <a:ext cx="21695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1F497D"/>
                </a:solidFill>
              </a:rPr>
              <a:t>RD51 Common</a:t>
            </a:r>
          </a:p>
          <a:p>
            <a:pPr algn="ctr"/>
            <a:r>
              <a:rPr lang="en-US" sz="1600" dirty="0" smtClean="0">
                <a:solidFill>
                  <a:srgbClr val="1F497D"/>
                </a:solidFill>
              </a:rPr>
              <a:t>Test Beam and Lab Facilities</a:t>
            </a:r>
          </a:p>
        </p:txBody>
      </p:sp>
      <p:cxnSp>
        <p:nvCxnSpPr>
          <p:cNvPr id="11" name="Straight Arrow Connector 10"/>
          <p:cNvCxnSpPr>
            <a:stCxn id="2" idx="2"/>
          </p:cNvCxnSpPr>
          <p:nvPr/>
        </p:nvCxnSpPr>
        <p:spPr>
          <a:xfrm flipH="1">
            <a:off x="1539280" y="3140881"/>
            <a:ext cx="2060612" cy="443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59732" y="2704767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1F497D"/>
                </a:solidFill>
              </a:rPr>
              <a:t>WG5:</a:t>
            </a:r>
            <a:endParaRPr lang="fr-FR" sz="2000" b="1" dirty="0">
              <a:solidFill>
                <a:srgbClr val="1F497D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544108" y="3176885"/>
            <a:ext cx="1935832" cy="83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92180" y="328083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1F497D"/>
                </a:solidFill>
              </a:rPr>
              <a:t>WG4:</a:t>
            </a:r>
            <a:endParaRPr lang="fr-FR" sz="2000" b="1" dirty="0">
              <a:solidFill>
                <a:srgbClr val="1F497D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004555" y="1520701"/>
            <a:ext cx="1522679" cy="12917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1"/>
          </p:cNvCxnSpPr>
          <p:nvPr/>
        </p:nvCxnSpPr>
        <p:spPr>
          <a:xfrm flipH="1" flipV="1">
            <a:off x="2511388" y="1736725"/>
            <a:ext cx="1373228" cy="112411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63788" y="1952749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1F497D"/>
                </a:solidFill>
              </a:rPr>
              <a:t>WG1:</a:t>
            </a:r>
            <a:endParaRPr lang="fr-FR" sz="2000" b="1" dirty="0">
              <a:solidFill>
                <a:srgbClr val="1F497D"/>
              </a:solidFill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 cstate="print"/>
          <a:srcRect l="7745" r="7745"/>
          <a:stretch>
            <a:fillRect/>
          </a:stretch>
        </p:blipFill>
        <p:spPr bwMode="auto">
          <a:xfrm>
            <a:off x="2324357" y="649387"/>
            <a:ext cx="91549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558354" y="152070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1F497D"/>
                </a:solidFill>
              </a:rPr>
              <a:t>WG2:</a:t>
            </a:r>
            <a:endParaRPr lang="fr-FR" sz="2000" b="1" dirty="0">
              <a:solidFill>
                <a:srgbClr val="1F497D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84068" y="3464917"/>
            <a:ext cx="216024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19772" y="440102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1F497D"/>
                </a:solidFill>
              </a:rPr>
              <a:t>WG7:</a:t>
            </a:r>
            <a:endParaRPr lang="fr-FR" sz="2000" b="1" dirty="0">
              <a:solidFill>
                <a:srgbClr val="1F497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76156" y="4329013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1F497D"/>
                </a:solidFill>
              </a:rPr>
              <a:t>WG6:</a:t>
            </a:r>
            <a:endParaRPr lang="fr-FR" sz="2000" b="1" dirty="0">
              <a:solidFill>
                <a:srgbClr val="1F497D"/>
              </a:solidFill>
            </a:endParaRPr>
          </a:p>
        </p:txBody>
      </p:sp>
      <p:pic>
        <p:nvPicPr>
          <p:cNvPr id="27" name="Picture 26" descr="DSC00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9290" y="5514576"/>
            <a:ext cx="1571667" cy="11787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220260" y="50800"/>
            <a:ext cx="2667590" cy="461584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RD51 Collaboration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888546-7AC5-46E9-927F-045826FB854A}" type="slidenum">
              <a:rPr lang="en-GB" smtClean="0"/>
              <a:pPr/>
              <a:t>45</a:t>
            </a:fld>
            <a:endParaRPr lang="en-GB" dirty="0"/>
          </a:p>
        </p:txBody>
      </p:sp>
      <p:pic>
        <p:nvPicPr>
          <p:cNvPr id="38" name="Picture 37" descr="oneshotimage-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4" y="4903669"/>
            <a:ext cx="1267667" cy="1037182"/>
          </a:xfrm>
          <a:prstGeom prst="rect">
            <a:avLst/>
          </a:prstGeom>
        </p:spPr>
      </p:pic>
      <p:pic>
        <p:nvPicPr>
          <p:cNvPr id="39" name="Picture 38" descr="IMG_0004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1" y="5702678"/>
            <a:ext cx="1428337" cy="990648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63" y="4077661"/>
            <a:ext cx="1566837" cy="12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999" y="1609525"/>
            <a:ext cx="1307755" cy="1160245"/>
          </a:xfrm>
          <a:prstGeom prst="rect">
            <a:avLst/>
          </a:prstGeom>
        </p:spPr>
      </p:pic>
      <p:pic>
        <p:nvPicPr>
          <p:cNvPr id="43" name="Picture 3" descr="C:\Hans\R&amp;D\RD51\WG52\Production files SRS\Trigger Pickup box\trigger-box on mm-mesh-characteristic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" y="3728068"/>
            <a:ext cx="1297632" cy="9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238556" y="4894237"/>
            <a:ext cx="3140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F497D"/>
                </a:solidFill>
              </a:rPr>
              <a:t>Conferences, Meetings and Schools</a:t>
            </a:r>
            <a:endParaRPr lang="en-US" sz="1600" dirty="0">
              <a:solidFill>
                <a:srgbClr val="1F497D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606" y="1275558"/>
            <a:ext cx="1806555" cy="1354382"/>
          </a:xfrm>
          <a:prstGeom prst="rect">
            <a:avLst/>
          </a:prstGeom>
        </p:spPr>
      </p:pic>
      <p:pic>
        <p:nvPicPr>
          <p:cNvPr id="47" name="Picture 46" descr="DSCN25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3288414" y="875677"/>
            <a:ext cx="1483358" cy="11125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8925" y="5514576"/>
            <a:ext cx="1034853" cy="126161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69" y="1401696"/>
            <a:ext cx="1038230" cy="1038230"/>
          </a:xfrm>
          <a:prstGeom prst="rect">
            <a:avLst/>
          </a:prstGeom>
        </p:spPr>
      </p:pic>
      <p:pic>
        <p:nvPicPr>
          <p:cNvPr id="50" name="Picture 49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97" y="3318093"/>
            <a:ext cx="1545919" cy="101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D:\Freiburg\Octopuce\P101002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55" y="524499"/>
            <a:ext cx="1322566" cy="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4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8963" y="192345"/>
            <a:ext cx="5561987" cy="830916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Technology Development Highlights</a:t>
            </a:r>
          </a:p>
          <a:p>
            <a:pPr algn="ctr"/>
            <a:r>
              <a:rPr lang="en-GB" sz="2000" b="1" dirty="0" smtClean="0">
                <a:solidFill>
                  <a:schemeClr val="tx2"/>
                </a:solidFill>
              </a:rPr>
              <a:t>GEM Single Mask Technique</a:t>
            </a:r>
            <a:endParaRPr lang="en-GB" sz="2000" b="1" dirty="0">
              <a:solidFill>
                <a:schemeClr val="tx2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50739" y="1621919"/>
            <a:ext cx="2531681" cy="1820423"/>
            <a:chOff x="2308193" y="1514982"/>
            <a:chExt cx="5825216" cy="4823426"/>
          </a:xfrm>
        </p:grpSpPr>
        <p:sp>
          <p:nvSpPr>
            <p:cNvPr id="46" name="Text Box 30"/>
            <p:cNvSpPr txBox="1">
              <a:spLocks noChangeArrowheads="1"/>
            </p:cNvSpPr>
            <p:nvPr/>
          </p:nvSpPr>
          <p:spPr bwMode="auto">
            <a:xfrm>
              <a:off x="5502916" y="4555838"/>
              <a:ext cx="2630493" cy="829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800" dirty="0" smtClean="0"/>
                <a:t>Second Polyimide etching</a:t>
              </a:r>
              <a:endParaRPr lang="en-US" sz="800" dirty="0"/>
            </a:p>
          </p:txBody>
        </p:sp>
        <p:grpSp>
          <p:nvGrpSpPr>
            <p:cNvPr id="47" name="Group 49"/>
            <p:cNvGrpSpPr/>
            <p:nvPr/>
          </p:nvGrpSpPr>
          <p:grpSpPr>
            <a:xfrm>
              <a:off x="2308193" y="1514982"/>
              <a:ext cx="5525215" cy="4823426"/>
              <a:chOff x="2308193" y="1514982"/>
              <a:chExt cx="5525215" cy="4823426"/>
            </a:xfrm>
          </p:grpSpPr>
          <p:sp>
            <p:nvSpPr>
              <p:cNvPr id="48" name="Rectangle 15"/>
              <p:cNvSpPr>
                <a:spLocks noChangeArrowheads="1"/>
              </p:cNvSpPr>
              <p:nvPr/>
            </p:nvSpPr>
            <p:spPr bwMode="auto">
              <a:xfrm>
                <a:off x="2308197" y="151498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9" name="Rectangle 16"/>
              <p:cNvSpPr>
                <a:spLocks noChangeArrowheads="1"/>
              </p:cNvSpPr>
              <p:nvPr/>
            </p:nvSpPr>
            <p:spPr bwMode="auto">
              <a:xfrm>
                <a:off x="4191300" y="151498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0" name="Rectangle 17"/>
              <p:cNvSpPr>
                <a:spLocks noChangeArrowheads="1"/>
              </p:cNvSpPr>
              <p:nvPr/>
            </p:nvSpPr>
            <p:spPr bwMode="auto">
              <a:xfrm>
                <a:off x="2308197" y="2084070"/>
                <a:ext cx="3037262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1" name="Rectangle 18"/>
              <p:cNvSpPr>
                <a:spLocks noChangeArrowheads="1"/>
              </p:cNvSpPr>
              <p:nvPr/>
            </p:nvSpPr>
            <p:spPr bwMode="auto">
              <a:xfrm>
                <a:off x="2308197" y="162880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2" name="Rectangle 19"/>
              <p:cNvSpPr>
                <a:spLocks noChangeArrowheads="1"/>
              </p:cNvSpPr>
              <p:nvPr/>
            </p:nvSpPr>
            <p:spPr bwMode="auto">
              <a:xfrm>
                <a:off x="4191300" y="162880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3" name="AutoShape 20"/>
              <p:cNvSpPr>
                <a:spLocks noChangeArrowheads="1"/>
              </p:cNvSpPr>
              <p:nvPr/>
            </p:nvSpPr>
            <p:spPr bwMode="auto">
              <a:xfrm>
                <a:off x="3462357" y="1628800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54" name="AutoShape 21"/>
              <p:cNvSpPr>
                <a:spLocks noChangeArrowheads="1"/>
              </p:cNvSpPr>
              <p:nvPr/>
            </p:nvSpPr>
            <p:spPr bwMode="auto">
              <a:xfrm>
                <a:off x="4069809" y="1628800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5" name="Text Box 29"/>
              <p:cNvSpPr txBox="1">
                <a:spLocks noChangeArrowheads="1"/>
              </p:cNvSpPr>
              <p:nvPr/>
            </p:nvSpPr>
            <p:spPr bwMode="auto">
              <a:xfrm>
                <a:off x="5371167" y="1514982"/>
                <a:ext cx="2411119" cy="1508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800" dirty="0" smtClean="0"/>
                  <a:t>Chemical </a:t>
                </a:r>
                <a:r>
                  <a:rPr lang="en-US" sz="800" dirty="0"/>
                  <a:t>Polyimide </a:t>
                </a:r>
                <a:r>
                  <a:rPr lang="en-US" sz="800" dirty="0" smtClean="0"/>
                  <a:t>etching</a:t>
                </a:r>
              </a:p>
              <a:p>
                <a:endParaRPr lang="en-US" dirty="0"/>
              </a:p>
            </p:txBody>
          </p:sp>
          <p:sp>
            <p:nvSpPr>
              <p:cNvPr id="56" name="Rectangle 15"/>
              <p:cNvSpPr>
                <a:spLocks noChangeArrowheads="1"/>
              </p:cNvSpPr>
              <p:nvPr/>
            </p:nvSpPr>
            <p:spPr bwMode="auto">
              <a:xfrm>
                <a:off x="2308193" y="2532221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7" name="Rectangle 16"/>
              <p:cNvSpPr>
                <a:spLocks noChangeArrowheads="1"/>
              </p:cNvSpPr>
              <p:nvPr/>
            </p:nvSpPr>
            <p:spPr bwMode="auto">
              <a:xfrm>
                <a:off x="4191295" y="2532221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8" name="Rectangle 17"/>
              <p:cNvSpPr>
                <a:spLocks noChangeArrowheads="1"/>
              </p:cNvSpPr>
              <p:nvPr/>
            </p:nvSpPr>
            <p:spPr bwMode="auto">
              <a:xfrm>
                <a:off x="2308193" y="3101309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9" name="Rectangle 18"/>
              <p:cNvSpPr>
                <a:spLocks noChangeArrowheads="1"/>
              </p:cNvSpPr>
              <p:nvPr/>
            </p:nvSpPr>
            <p:spPr bwMode="auto">
              <a:xfrm>
                <a:off x="2308193" y="2646039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0" name="Rectangle 19"/>
              <p:cNvSpPr>
                <a:spLocks noChangeArrowheads="1"/>
              </p:cNvSpPr>
              <p:nvPr/>
            </p:nvSpPr>
            <p:spPr bwMode="auto">
              <a:xfrm>
                <a:off x="4191295" y="2646039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1" name="AutoShape 20"/>
              <p:cNvSpPr>
                <a:spLocks noChangeArrowheads="1"/>
              </p:cNvSpPr>
              <p:nvPr/>
            </p:nvSpPr>
            <p:spPr bwMode="auto">
              <a:xfrm>
                <a:off x="3462352" y="2646039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62" name="AutoShape 21"/>
              <p:cNvSpPr>
                <a:spLocks noChangeArrowheads="1"/>
              </p:cNvSpPr>
              <p:nvPr/>
            </p:nvSpPr>
            <p:spPr bwMode="auto">
              <a:xfrm>
                <a:off x="4069805" y="2646039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3" name="Rectangle 64"/>
              <p:cNvSpPr>
                <a:spLocks noChangeArrowheads="1"/>
              </p:cNvSpPr>
              <p:nvPr/>
            </p:nvSpPr>
            <p:spPr bwMode="auto">
              <a:xfrm>
                <a:off x="2308193" y="3215127"/>
                <a:ext cx="3037262" cy="113818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00B0F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4" name="Rectangle 17"/>
              <p:cNvSpPr>
                <a:spLocks noChangeArrowheads="1"/>
              </p:cNvSpPr>
              <p:nvPr/>
            </p:nvSpPr>
            <p:spPr bwMode="auto">
              <a:xfrm>
                <a:off x="4191291" y="3090646"/>
                <a:ext cx="1170513" cy="10670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5" name="Text Box 30"/>
              <p:cNvSpPr txBox="1">
                <a:spLocks noChangeArrowheads="1"/>
              </p:cNvSpPr>
              <p:nvPr/>
            </p:nvSpPr>
            <p:spPr bwMode="auto">
              <a:xfrm>
                <a:off x="5371170" y="2646040"/>
                <a:ext cx="2462238" cy="8294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800" dirty="0" smtClean="0"/>
                  <a:t>Copper electro etching</a:t>
                </a:r>
              </a:p>
            </p:txBody>
          </p:sp>
          <p:sp>
            <p:nvSpPr>
              <p:cNvPr id="66" name="Rectangle 15"/>
              <p:cNvSpPr>
                <a:spLocks noChangeArrowheads="1"/>
              </p:cNvSpPr>
              <p:nvPr/>
            </p:nvSpPr>
            <p:spPr bwMode="auto">
              <a:xfrm>
                <a:off x="2317556" y="354237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7" name="Rectangle 16"/>
              <p:cNvSpPr>
                <a:spLocks noChangeArrowheads="1"/>
              </p:cNvSpPr>
              <p:nvPr/>
            </p:nvSpPr>
            <p:spPr bwMode="auto">
              <a:xfrm>
                <a:off x="4200658" y="354237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8" name="Rectangle 17"/>
              <p:cNvSpPr>
                <a:spLocks noChangeArrowheads="1"/>
              </p:cNvSpPr>
              <p:nvPr/>
            </p:nvSpPr>
            <p:spPr bwMode="auto">
              <a:xfrm>
                <a:off x="2317556" y="4111460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9" name="Rectangle 18"/>
              <p:cNvSpPr>
                <a:spLocks noChangeArrowheads="1"/>
              </p:cNvSpPr>
              <p:nvPr/>
            </p:nvSpPr>
            <p:spPr bwMode="auto">
              <a:xfrm>
                <a:off x="2317556" y="365619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0" name="AutoShape 20"/>
              <p:cNvSpPr>
                <a:spLocks noChangeArrowheads="1"/>
              </p:cNvSpPr>
              <p:nvPr/>
            </p:nvSpPr>
            <p:spPr bwMode="auto">
              <a:xfrm>
                <a:off x="3471716" y="3656190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1" name="AutoShape 21"/>
              <p:cNvSpPr>
                <a:spLocks noChangeArrowheads="1"/>
              </p:cNvSpPr>
              <p:nvPr/>
            </p:nvSpPr>
            <p:spPr bwMode="auto">
              <a:xfrm>
                <a:off x="4079168" y="3656190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2" name="Rectangle 17"/>
              <p:cNvSpPr>
                <a:spLocks noChangeArrowheads="1"/>
              </p:cNvSpPr>
              <p:nvPr/>
            </p:nvSpPr>
            <p:spPr bwMode="auto">
              <a:xfrm>
                <a:off x="4200654" y="4100797"/>
                <a:ext cx="1170513" cy="10670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3" name="Text Box 30"/>
              <p:cNvSpPr txBox="1">
                <a:spLocks noChangeArrowheads="1"/>
              </p:cNvSpPr>
              <p:nvPr/>
            </p:nvSpPr>
            <p:spPr bwMode="auto">
              <a:xfrm>
                <a:off x="5371167" y="3432098"/>
                <a:ext cx="2411119" cy="448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 </a:t>
                </a:r>
                <a:r>
                  <a:rPr lang="en-US" sz="800" dirty="0" smtClean="0"/>
                  <a:t>Stripping</a:t>
                </a:r>
                <a:endParaRPr lang="en-US" sz="800" dirty="0"/>
              </a:p>
            </p:txBody>
          </p:sp>
          <p:sp>
            <p:nvSpPr>
              <p:cNvPr id="74" name="Rectangle 18"/>
              <p:cNvSpPr>
                <a:spLocks noChangeArrowheads="1"/>
              </p:cNvSpPr>
              <p:nvPr/>
            </p:nvSpPr>
            <p:spPr bwMode="auto">
              <a:xfrm>
                <a:off x="2308198" y="463872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5" name="AutoShape 20"/>
              <p:cNvSpPr>
                <a:spLocks noChangeArrowheads="1"/>
              </p:cNvSpPr>
              <p:nvPr/>
            </p:nvSpPr>
            <p:spPr bwMode="auto">
              <a:xfrm>
                <a:off x="3451206" y="4638720"/>
                <a:ext cx="132642" cy="31481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6" name="AutoShape 20"/>
              <p:cNvSpPr>
                <a:spLocks noChangeArrowheads="1"/>
              </p:cNvSpPr>
              <p:nvPr/>
            </p:nvSpPr>
            <p:spPr bwMode="auto">
              <a:xfrm flipV="1">
                <a:off x="3435348" y="4964632"/>
                <a:ext cx="133350" cy="13335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7" name="Rectangle 18"/>
              <p:cNvSpPr>
                <a:spLocks noChangeArrowheads="1"/>
              </p:cNvSpPr>
              <p:nvPr/>
            </p:nvSpPr>
            <p:spPr bwMode="auto">
              <a:xfrm flipH="1">
                <a:off x="4221908" y="4633950"/>
                <a:ext cx="1138190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8" name="AutoShape 20"/>
              <p:cNvSpPr>
                <a:spLocks noChangeArrowheads="1"/>
              </p:cNvSpPr>
              <p:nvPr/>
            </p:nvSpPr>
            <p:spPr bwMode="auto">
              <a:xfrm flipH="1">
                <a:off x="4102098" y="4633950"/>
                <a:ext cx="130807" cy="31481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9" name="AutoShape 20"/>
              <p:cNvSpPr>
                <a:spLocks noChangeArrowheads="1"/>
              </p:cNvSpPr>
              <p:nvPr/>
            </p:nvSpPr>
            <p:spPr bwMode="auto">
              <a:xfrm flipH="1" flipV="1">
                <a:off x="4117038" y="4959862"/>
                <a:ext cx="131505" cy="13335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80" name="Rectangle 15"/>
              <p:cNvSpPr>
                <a:spLocks noChangeArrowheads="1"/>
              </p:cNvSpPr>
              <p:nvPr/>
            </p:nvSpPr>
            <p:spPr bwMode="auto">
              <a:xfrm>
                <a:off x="2308198" y="452490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1" name="Rectangle 17"/>
              <p:cNvSpPr>
                <a:spLocks noChangeArrowheads="1"/>
              </p:cNvSpPr>
              <p:nvPr/>
            </p:nvSpPr>
            <p:spPr bwMode="auto">
              <a:xfrm>
                <a:off x="2308198" y="5093990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2" name="Rectangle 15"/>
              <p:cNvSpPr>
                <a:spLocks noChangeArrowheads="1"/>
              </p:cNvSpPr>
              <p:nvPr/>
            </p:nvSpPr>
            <p:spPr bwMode="auto">
              <a:xfrm flipH="1">
                <a:off x="4221908" y="4520132"/>
                <a:ext cx="1138190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3" name="Rectangle 17"/>
              <p:cNvSpPr>
                <a:spLocks noChangeArrowheads="1"/>
              </p:cNvSpPr>
              <p:nvPr/>
            </p:nvSpPr>
            <p:spPr bwMode="auto">
              <a:xfrm flipH="1">
                <a:off x="4228829" y="5089220"/>
                <a:ext cx="1131269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4" name="Rectangle 19"/>
              <p:cNvSpPr>
                <a:spLocks noChangeArrowheads="1"/>
              </p:cNvSpPr>
              <p:nvPr/>
            </p:nvSpPr>
            <p:spPr bwMode="auto">
              <a:xfrm>
                <a:off x="4200658" y="365619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231" t="26616" r="3923" b="30165"/>
              <a:stretch>
                <a:fillRect/>
              </a:stretch>
            </p:blipFill>
            <p:spPr bwMode="auto">
              <a:xfrm>
                <a:off x="2339752" y="5517232"/>
                <a:ext cx="3022600" cy="821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6" name="Text Box 30"/>
              <p:cNvSpPr txBox="1">
                <a:spLocks noChangeArrowheads="1"/>
              </p:cNvSpPr>
              <p:nvPr/>
            </p:nvSpPr>
            <p:spPr bwMode="auto">
              <a:xfrm>
                <a:off x="5422289" y="5661247"/>
                <a:ext cx="2411119" cy="313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800" dirty="0" smtClean="0"/>
                  <a:t>Result</a:t>
                </a:r>
                <a:endParaRPr lang="en-US" sz="800" dirty="0"/>
              </a:p>
            </p:txBody>
          </p:sp>
        </p:grpSp>
      </p:grpSp>
      <p:grpSp>
        <p:nvGrpSpPr>
          <p:cNvPr id="87" name="Group 9"/>
          <p:cNvGrpSpPr>
            <a:grpSpLocks/>
          </p:cNvGrpSpPr>
          <p:nvPr/>
        </p:nvGrpSpPr>
        <p:grpSpPr bwMode="auto">
          <a:xfrm>
            <a:off x="7871329" y="68677"/>
            <a:ext cx="1066800" cy="1553242"/>
            <a:chOff x="2880" y="1772"/>
            <a:chExt cx="528" cy="689"/>
          </a:xfrm>
        </p:grpSpPr>
        <p:pic>
          <p:nvPicPr>
            <p:cNvPr id="88" name="Picture 10" descr="charge_transfer_avalanch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79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Electrons</a:t>
              </a:r>
            </a:p>
          </p:txBody>
        </p:sp>
        <p:sp>
          <p:nvSpPr>
            <p:cNvPr id="90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2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Ions</a:t>
              </a:r>
            </a:p>
          </p:txBody>
        </p:sp>
        <p:sp>
          <p:nvSpPr>
            <p:cNvPr id="91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17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</a:rPr>
                <a:t>60 %</a:t>
              </a:r>
            </a:p>
          </p:txBody>
        </p:sp>
        <p:sp>
          <p:nvSpPr>
            <p:cNvPr id="92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17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40 %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05561" y="1173414"/>
            <a:ext cx="2040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GEM Single Mask Process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54828" y="3982263"/>
            <a:ext cx="38262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Standard double mask method limits max. size of the detector to 30x30 cm</a:t>
            </a:r>
            <a:r>
              <a:rPr lang="en-US" sz="1600" baseline="30000" dirty="0" smtClean="0">
                <a:solidFill>
                  <a:srgbClr val="1F497D"/>
                </a:solidFill>
              </a:rPr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Single mask technique reduces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1F497D"/>
                </a:solidFill>
              </a:rPr>
              <a:t>costs and production time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Performance comparison (max. gain, stability, rate capability..) shows no difference</a:t>
            </a:r>
            <a:endParaRPr lang="en-US" sz="1600" dirty="0">
              <a:solidFill>
                <a:srgbClr val="1F497D"/>
              </a:solidFill>
            </a:endParaRPr>
          </a:p>
        </p:txBody>
      </p:sp>
      <p:pic>
        <p:nvPicPr>
          <p:cNvPr id="94" name="Picture 93" descr="CLOE01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38" y="5041294"/>
            <a:ext cx="2018267" cy="151370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5" y="3732725"/>
            <a:ext cx="2096046" cy="848509"/>
          </a:xfrm>
          <a:prstGeom prst="rect">
            <a:avLst/>
          </a:prstGeom>
        </p:spPr>
      </p:pic>
      <p:pic>
        <p:nvPicPr>
          <p:cNvPr id="96" name="Picture 95" descr="ALICE_beam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08" y="2749618"/>
            <a:ext cx="1325811" cy="1820455"/>
          </a:xfrm>
          <a:prstGeom prst="rect">
            <a:avLst/>
          </a:prstGeom>
        </p:spPr>
      </p:pic>
      <p:pic>
        <p:nvPicPr>
          <p:cNvPr id="97" name="Picture 9" descr="P:\user\d\domenici\private\fisica\detectors\kait\largem\gain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586507" y="5111455"/>
            <a:ext cx="2017801" cy="1373380"/>
          </a:xfrm>
          <a:prstGeom prst="rect">
            <a:avLst/>
          </a:prstGeom>
          <a:noFill/>
        </p:spPr>
      </p:pic>
      <p:pic>
        <p:nvPicPr>
          <p:cNvPr id="98" name="Picture 17" descr="C:\Users\StefanoC\Desktop\DSC05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1893" y="1501061"/>
            <a:ext cx="1402946" cy="186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ALICE tracks.tif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24" y="2799057"/>
            <a:ext cx="1048908" cy="1829571"/>
          </a:xfrm>
          <a:prstGeom prst="rect">
            <a:avLst/>
          </a:prstGeom>
        </p:spPr>
      </p:pic>
      <p:pic>
        <p:nvPicPr>
          <p:cNvPr id="99" name="Picture 2" descr="E:\a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96841" y="1548953"/>
            <a:ext cx="1259319" cy="106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46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2267" y="1906398"/>
            <a:ext cx="1237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CMS high eta upgrade triple GEM prototype  in the RD51 test beam facility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411481" y="4629067"/>
            <a:ext cx="2569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 triple GEM TPC end-cap module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871329" y="1906398"/>
            <a:ext cx="1164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Time resolution</a:t>
            </a:r>
          </a:p>
          <a:p>
            <a:pPr algn="ctr"/>
            <a:r>
              <a:rPr lang="en-US" sz="1200" dirty="0" smtClean="0"/>
              <a:t>4 ns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888767" y="6554995"/>
            <a:ext cx="4147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KLOE2 inner tracker: 4  layers of triple cylindrical GEM detectors</a:t>
            </a:r>
            <a:endParaRPr lang="en-US" sz="1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1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6633" y="192345"/>
            <a:ext cx="5561987" cy="830916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Technology Development Highlights</a:t>
            </a:r>
          </a:p>
          <a:p>
            <a:pPr algn="ctr"/>
            <a:r>
              <a:rPr lang="en-GB" sz="2000" b="1" dirty="0" smtClean="0">
                <a:solidFill>
                  <a:schemeClr val="tx2"/>
                </a:solidFill>
              </a:rPr>
              <a:t>Resistive MicroMegas </a:t>
            </a:r>
            <a:endParaRPr lang="en-GB" sz="2000" b="1" dirty="0">
              <a:solidFill>
                <a:schemeClr val="tx2"/>
              </a:solidFill>
            </a:endParaRPr>
          </a:p>
        </p:txBody>
      </p:sp>
      <p:grpSp>
        <p:nvGrpSpPr>
          <p:cNvPr id="3" name="Group 45"/>
          <p:cNvGrpSpPr/>
          <p:nvPr/>
        </p:nvGrpSpPr>
        <p:grpSpPr>
          <a:xfrm>
            <a:off x="495273" y="1645981"/>
            <a:ext cx="1912085" cy="1725075"/>
            <a:chOff x="1248047" y="1484784"/>
            <a:chExt cx="2069794" cy="2103164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259632" y="1484784"/>
              <a:ext cx="2058209" cy="2563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000" dirty="0" smtClean="0"/>
                <a:t>PCB</a:t>
              </a:r>
              <a:endParaRPr lang="fr-FR" sz="1000" dirty="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48047" y="1988840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en-GB" sz="1000" dirty="0"/>
                <a:t>L</a:t>
              </a:r>
              <a:r>
                <a:rPr lang="en-GB" sz="1000" dirty="0" smtClean="0"/>
                <a:t>amination</a:t>
              </a:r>
              <a:endParaRPr lang="en-GB" sz="1000" dirty="0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248047" y="1964158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248047" y="1921426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248047" y="2434202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en-GB" sz="1000" dirty="0" smtClean="0"/>
                <a:t>Mesh deposit</a:t>
              </a:r>
              <a:endParaRPr lang="en-GB" sz="1000" dirty="0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248047" y="2391471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248047" y="2348739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1259632" y="2348879"/>
              <a:ext cx="2016224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248047" y="2845655"/>
              <a:ext cx="2058210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en-GB" sz="1000" dirty="0"/>
                <a:t>L</a:t>
              </a:r>
              <a:r>
                <a:rPr lang="en-GB" sz="1000" dirty="0" smtClean="0"/>
                <a:t>amination</a:t>
              </a:r>
              <a:endParaRPr lang="en-GB" sz="1000" dirty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251161" y="2861515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251161" y="2818784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254275" y="2776053"/>
              <a:ext cx="2055095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251161" y="2818784"/>
              <a:ext cx="205820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251161" y="3374291"/>
              <a:ext cx="2055095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en-GB" sz="1000" dirty="0"/>
                <a:t>D</a:t>
              </a:r>
              <a:r>
                <a:rPr lang="en-GB" sz="1000" dirty="0" smtClean="0"/>
                <a:t>evelopment</a:t>
              </a:r>
              <a:endParaRPr lang="en-GB" sz="1000" dirty="0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251161" y="3246097"/>
              <a:ext cx="245989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3075836" y="3246097"/>
              <a:ext cx="230420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699545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982899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266253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549607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2832961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1288526" y="3288828"/>
              <a:ext cx="201772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1" y="3661372"/>
            <a:ext cx="2933990" cy="2085255"/>
          </a:xfrm>
          <a:prstGeom prst="rect">
            <a:avLst/>
          </a:prstGeom>
        </p:spPr>
      </p:pic>
      <p:pic>
        <p:nvPicPr>
          <p:cNvPr id="27" name="Picture 26" descr="Tv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4985" y="5487639"/>
            <a:ext cx="1252952" cy="938929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325" y="54930"/>
            <a:ext cx="1828800" cy="175259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11999" y="1245766"/>
            <a:ext cx="2047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Bulk MicroMegas Process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958331" y="1276530"/>
            <a:ext cx="3218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D"/>
                </a:solidFill>
              </a:rPr>
              <a:t>Standard Bulk MicroMegas suffers from limited efficiency at high rates due to discharges induced dead time</a:t>
            </a:r>
          </a:p>
          <a:p>
            <a:endParaRPr lang="en-US" sz="1600" dirty="0">
              <a:solidFill>
                <a:srgbClr val="1F497D"/>
              </a:solidFill>
            </a:endParaRPr>
          </a:p>
          <a:p>
            <a:r>
              <a:rPr lang="en-US" sz="1600" dirty="0" smtClean="0">
                <a:solidFill>
                  <a:srgbClr val="1F497D"/>
                </a:solidFill>
              </a:rPr>
              <a:t> </a:t>
            </a:r>
            <a:endParaRPr lang="en-US" sz="1600" dirty="0">
              <a:solidFill>
                <a:srgbClr val="1F497D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1872" y="4469174"/>
            <a:ext cx="2746748" cy="227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37" y="2198602"/>
            <a:ext cx="2299813" cy="23449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94" y="2542781"/>
            <a:ext cx="1765651" cy="1811894"/>
          </a:xfrm>
          <a:prstGeom prst="rect">
            <a:avLst/>
          </a:prstGeom>
        </p:spPr>
      </p:pic>
      <p:sp>
        <p:nvSpPr>
          <p:cNvPr id="34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47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68620" y="4915630"/>
            <a:ext cx="1715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ATLAS small wheels upgrade project</a:t>
            </a:r>
          </a:p>
          <a:p>
            <a:pPr algn="ctr"/>
            <a:r>
              <a:rPr lang="en-US" sz="1200" dirty="0"/>
              <a:t>r</a:t>
            </a:r>
            <a:r>
              <a:rPr lang="en-US" sz="1200" dirty="0" smtClean="0"/>
              <a:t>esistive MicroMegas prototype</a:t>
            </a:r>
            <a:endParaRPr lang="en-US" sz="1200" dirty="0"/>
          </a:p>
        </p:txBody>
      </p:sp>
      <p:sp>
        <p:nvSpPr>
          <p:cNvPr id="36" name="Espace réservé du numéro de diapositive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1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4303" y="192345"/>
            <a:ext cx="5561987" cy="830916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Technology Development Highlights</a:t>
            </a:r>
          </a:p>
          <a:p>
            <a:pPr algn="ctr"/>
            <a:r>
              <a:rPr lang="en-GB" sz="2000" b="1" dirty="0" smtClean="0">
                <a:solidFill>
                  <a:schemeClr val="tx2"/>
                </a:solidFill>
              </a:rPr>
              <a:t>THGEM Surface Treatment</a:t>
            </a:r>
            <a:endParaRPr lang="en-GB" sz="2000" b="1" dirty="0">
              <a:solidFill>
                <a:schemeClr val="tx2"/>
              </a:solidFill>
            </a:endParaRPr>
          </a:p>
        </p:txBody>
      </p:sp>
      <p:pic>
        <p:nvPicPr>
          <p:cNvPr id="3" name="Picture 39" descr="detectorSchem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8037" y="87846"/>
            <a:ext cx="1985963" cy="162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6" y="1716620"/>
            <a:ext cx="2368288" cy="1776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55" y="2244262"/>
            <a:ext cx="2312207" cy="1732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999" y="1245766"/>
            <a:ext cx="1978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Polyurethane Treatment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76" y="4470171"/>
            <a:ext cx="2141565" cy="1578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900" y="5283856"/>
            <a:ext cx="1767327" cy="130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589" y="4359210"/>
            <a:ext cx="1365638" cy="10232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288" y="4051433"/>
            <a:ext cx="1821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Polishing and Cleaning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37227" y="1728949"/>
            <a:ext cx="3698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Non-treated THGEM suffers from: limited max. gain, response non-uniformity and time instabilities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7947" y="3319704"/>
            <a:ext cx="2192174" cy="20790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720" y="2965655"/>
            <a:ext cx="1667467" cy="17777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2427" y="4502035"/>
            <a:ext cx="2346960" cy="1760872"/>
          </a:xfrm>
          <a:prstGeom prst="rect">
            <a:avLst/>
          </a:prstGeom>
        </p:spPr>
      </p:pic>
      <p:sp>
        <p:nvSpPr>
          <p:cNvPr id="15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48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1905" y="5641276"/>
            <a:ext cx="197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COMPASS RICH photo-detector upgrade prototype</a:t>
            </a:r>
            <a:endParaRPr lang="en-US" sz="1200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7748" y="192345"/>
            <a:ext cx="5024430" cy="1015582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Detector Assembly Optimization</a:t>
            </a:r>
          </a:p>
          <a:p>
            <a:pPr algn="ctr"/>
            <a:r>
              <a:rPr lang="en-GB" sz="1200" b="1" dirty="0" smtClean="0">
                <a:solidFill>
                  <a:schemeClr val="tx2"/>
                </a:solidFill>
              </a:rPr>
              <a:t>Industrialization and Cost </a:t>
            </a:r>
            <a:r>
              <a:rPr lang="en-GB" sz="1200" b="1" dirty="0">
                <a:solidFill>
                  <a:schemeClr val="tx2"/>
                </a:solidFill>
              </a:rPr>
              <a:t>R</a:t>
            </a:r>
            <a:r>
              <a:rPr lang="en-GB" sz="1200" b="1" dirty="0" smtClean="0">
                <a:solidFill>
                  <a:schemeClr val="tx2"/>
                </a:solidFill>
              </a:rPr>
              <a:t>eduction</a:t>
            </a:r>
          </a:p>
          <a:p>
            <a:pPr algn="ctr"/>
            <a:r>
              <a:rPr lang="en-GB" sz="2000" b="1" dirty="0" smtClean="0">
                <a:solidFill>
                  <a:schemeClr val="tx2"/>
                </a:solidFill>
              </a:rPr>
              <a:t>Simplified Bulk MicroMegas &amp; GEM NS2</a:t>
            </a:r>
            <a:endParaRPr lang="en-GB" sz="2000" b="1" dirty="0">
              <a:solidFill>
                <a:schemeClr val="tx2"/>
              </a:solidFill>
            </a:endParaRPr>
          </a:p>
        </p:txBody>
      </p:sp>
      <p:pic>
        <p:nvPicPr>
          <p:cNvPr id="2" name="Picture 1" descr="mm simple assembly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8" y="1250813"/>
            <a:ext cx="2595196" cy="1701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894" y="2668732"/>
            <a:ext cx="1806555" cy="1354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213" y="2799873"/>
            <a:ext cx="2182311" cy="1934703"/>
          </a:xfrm>
          <a:prstGeom prst="rect">
            <a:avLst/>
          </a:prstGeom>
        </p:spPr>
      </p:pic>
      <p:pic>
        <p:nvPicPr>
          <p:cNvPr id="6" name="Picture 5" descr="NS2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37" y="1293796"/>
            <a:ext cx="2215551" cy="1506077"/>
          </a:xfrm>
          <a:prstGeom prst="rect">
            <a:avLst/>
          </a:prstGeom>
        </p:spPr>
      </p:pic>
      <p:pic>
        <p:nvPicPr>
          <p:cNvPr id="13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62" y="4734576"/>
            <a:ext cx="1887326" cy="77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6" descr="DSCN2910.JPG"/>
          <p:cNvPicPr>
            <a:picLocks noChangeAspect="1"/>
          </p:cNvPicPr>
          <p:nvPr/>
        </p:nvPicPr>
        <p:blipFill>
          <a:blip r:embed="rId7" cstate="print">
            <a:lum bright="10000" contrast="61000"/>
          </a:blip>
          <a:srcRect l="29297" t="29297" r="16113" b="25391"/>
          <a:stretch>
            <a:fillRect/>
          </a:stretch>
        </p:blipFill>
        <p:spPr>
          <a:xfrm>
            <a:off x="7025164" y="4972897"/>
            <a:ext cx="1728910" cy="10763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32" y="3867336"/>
            <a:ext cx="2601563" cy="1307438"/>
          </a:xfrm>
          <a:prstGeom prst="rect">
            <a:avLst/>
          </a:prstGeom>
        </p:spPr>
      </p:pic>
      <p:pic>
        <p:nvPicPr>
          <p:cNvPr id="19" name="Picture 18" descr="MM nonplanarity.tif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87" y="5022388"/>
            <a:ext cx="2123184" cy="977339"/>
          </a:xfrm>
          <a:prstGeom prst="rect">
            <a:avLst/>
          </a:prstGeom>
        </p:spPr>
      </p:pic>
      <p:sp>
        <p:nvSpPr>
          <p:cNvPr id="11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49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188" y="6234254"/>
            <a:ext cx="3441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muon system MicroMegas upgrade assembly 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521081" y="6204001"/>
            <a:ext cx="300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CMS high eta project triple GEM detector assembled using self-stretching method</a:t>
            </a:r>
            <a:endParaRPr lang="en-US" sz="1200" dirty="0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328" y="908720"/>
            <a:ext cx="1512165" cy="11954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2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2285984" y="142857"/>
            <a:ext cx="4416227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MSGC – MicroStrip Gas Chamber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9" y="3929063"/>
            <a:ext cx="18049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10"/>
          <p:cNvSpPr txBox="1">
            <a:spLocks noChangeArrowheads="1"/>
          </p:cNvSpPr>
          <p:nvPr/>
        </p:nvSpPr>
        <p:spPr bwMode="auto">
          <a:xfrm>
            <a:off x="5796137" y="738240"/>
            <a:ext cx="3024014" cy="5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Thin metal </a:t>
            </a:r>
            <a:r>
              <a:rPr lang="en-GB" sz="1600" dirty="0" smtClean="0">
                <a:solidFill>
                  <a:schemeClr val="tx2"/>
                </a:solidFill>
              </a:rPr>
              <a:t>strips on insulating </a:t>
            </a:r>
            <a:r>
              <a:rPr lang="en-GB" sz="1600" dirty="0">
                <a:solidFill>
                  <a:schemeClr val="tx2"/>
                </a:solidFill>
              </a:rPr>
              <a:t>support </a:t>
            </a:r>
            <a:r>
              <a:rPr lang="en-GB" sz="1600" dirty="0" smtClean="0">
                <a:solidFill>
                  <a:schemeClr val="tx2"/>
                </a:solidFill>
              </a:rPr>
              <a:t>replace the wires</a:t>
            </a:r>
            <a:endParaRPr lang="en-GB" sz="1600" dirty="0">
              <a:solidFill>
                <a:schemeClr val="tx2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3929063"/>
            <a:ext cx="2305050" cy="1847850"/>
            <a:chOff x="2362200" y="990600"/>
            <a:chExt cx="2305050" cy="1847850"/>
          </a:xfrm>
        </p:grpSpPr>
        <p:pic>
          <p:nvPicPr>
            <p:cNvPr id="3995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990600"/>
              <a:ext cx="2305050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5" name="Line 11"/>
            <p:cNvSpPr>
              <a:spLocks noChangeShapeType="1"/>
            </p:cNvSpPr>
            <p:nvPr/>
          </p:nvSpPr>
          <p:spPr bwMode="auto">
            <a:xfrm>
              <a:off x="3124200" y="1447800"/>
              <a:ext cx="381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GB" dirty="0"/>
            </a:p>
          </p:txBody>
        </p:sp>
        <p:sp>
          <p:nvSpPr>
            <p:cNvPr id="39956" name="Text Box 12"/>
            <p:cNvSpPr txBox="1">
              <a:spLocks noChangeArrowheads="1"/>
            </p:cNvSpPr>
            <p:nvPr/>
          </p:nvSpPr>
          <p:spPr bwMode="auto">
            <a:xfrm>
              <a:off x="2955925" y="1082675"/>
              <a:ext cx="6687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dirty="0">
                  <a:solidFill>
                    <a:srgbClr val="FF0000"/>
                  </a:solidFill>
                </a:rPr>
                <a:t>200 </a:t>
              </a:r>
              <a:r>
                <a:rPr lang="fr-FR" sz="1200" b="1" dirty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fr-FR" sz="1200" b="1" dirty="0">
                  <a:solidFill>
                    <a:srgbClr val="FF0000"/>
                  </a:solidFill>
                </a:rPr>
                <a:t>m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9943" name="Text Box 14"/>
          <p:cNvSpPr txBox="1">
            <a:spLocks noChangeArrowheads="1"/>
          </p:cNvSpPr>
          <p:nvPr/>
        </p:nvSpPr>
        <p:spPr bwMode="auto">
          <a:xfrm>
            <a:off x="5796136" y="1340768"/>
            <a:ext cx="3335859" cy="283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However</a:t>
            </a:r>
            <a:endParaRPr lang="fr-FR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chemeClr val="tx2"/>
                </a:solidFill>
              </a:rPr>
              <a:t>High discharge probability </a:t>
            </a:r>
            <a:r>
              <a:rPr lang="en-US" sz="1600" dirty="0">
                <a:solidFill>
                  <a:schemeClr val="tx2"/>
                </a:solidFill>
              </a:rPr>
              <a:t>under </a:t>
            </a:r>
            <a:r>
              <a:rPr lang="en-US" sz="1600" dirty="0" smtClean="0">
                <a:solidFill>
                  <a:schemeClr val="tx2"/>
                </a:solidFill>
              </a:rPr>
              <a:t>exposure to </a:t>
            </a:r>
            <a:r>
              <a:rPr lang="en-US" sz="1600" dirty="0">
                <a:solidFill>
                  <a:schemeClr val="tx2"/>
                </a:solidFill>
              </a:rPr>
              <a:t>highly ionizing particles caused by </a:t>
            </a:r>
            <a:r>
              <a:rPr lang="en-US" sz="1600" dirty="0" smtClean="0">
                <a:solidFill>
                  <a:schemeClr val="tx2"/>
                </a:solidFill>
              </a:rPr>
              <a:t>the regions </a:t>
            </a:r>
            <a:r>
              <a:rPr lang="en-US" sz="1600" dirty="0">
                <a:solidFill>
                  <a:schemeClr val="tx2"/>
                </a:solidFill>
              </a:rPr>
              <a:t>of very high E field on the </a:t>
            </a:r>
            <a:r>
              <a:rPr lang="en-US" sz="1600" dirty="0" smtClean="0">
                <a:solidFill>
                  <a:schemeClr val="tx2"/>
                </a:solidFill>
              </a:rPr>
              <a:t>border between conductor </a:t>
            </a:r>
            <a:r>
              <a:rPr lang="en-US" sz="1600" dirty="0">
                <a:solidFill>
                  <a:schemeClr val="tx2"/>
                </a:solidFill>
              </a:rPr>
              <a:t>and insulator.</a:t>
            </a:r>
            <a:endParaRPr lang="en-GB" sz="1600" dirty="0">
              <a:solidFill>
                <a:schemeClr val="tx2"/>
              </a:solidFill>
            </a:endParaRPr>
          </a:p>
          <a:p>
            <a:r>
              <a:rPr lang="en-GB" sz="1600" b="1" dirty="0" smtClean="0">
                <a:solidFill>
                  <a:schemeClr val="tx2"/>
                </a:solidFill>
              </a:rPr>
              <a:t>Charging</a:t>
            </a:r>
            <a:r>
              <a:rPr lang="fr-FR" sz="1600" b="1" dirty="0" smtClean="0">
                <a:solidFill>
                  <a:schemeClr val="tx2"/>
                </a:solidFill>
              </a:rPr>
              <a:t> </a:t>
            </a:r>
            <a:r>
              <a:rPr lang="fr-FR" sz="1600" b="1" dirty="0">
                <a:solidFill>
                  <a:schemeClr val="tx2"/>
                </a:solidFill>
              </a:rPr>
              <a:t>up </a:t>
            </a:r>
            <a:r>
              <a:rPr lang="fr-FR" sz="1600" dirty="0">
                <a:solidFill>
                  <a:schemeClr val="tx2"/>
                </a:solidFill>
              </a:rPr>
              <a:t>of the  </a:t>
            </a:r>
            <a:r>
              <a:rPr lang="en-GB" sz="1600" dirty="0" smtClean="0">
                <a:solidFill>
                  <a:schemeClr val="tx2"/>
                </a:solidFill>
              </a:rPr>
              <a:t>insulator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>
                <a:solidFill>
                  <a:schemeClr val="tx2"/>
                </a:solidFill>
              </a:rPr>
              <a:t>and modification</a:t>
            </a:r>
          </a:p>
          <a:p>
            <a:r>
              <a:rPr lang="fr-FR" sz="1600" dirty="0">
                <a:solidFill>
                  <a:schemeClr val="tx2"/>
                </a:solidFill>
              </a:rPr>
              <a:t>of the E </a:t>
            </a:r>
            <a:r>
              <a:rPr lang="en-GB" sz="1600" dirty="0" smtClean="0">
                <a:solidFill>
                  <a:schemeClr val="tx2"/>
                </a:solidFill>
              </a:rPr>
              <a:t>field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→ time evolution of the gain</a:t>
            </a:r>
            <a:r>
              <a:rPr lang="en-US" sz="1600" dirty="0"/>
              <a:t>.</a:t>
            </a:r>
          </a:p>
          <a:p>
            <a:endParaRPr lang="en-US" dirty="0"/>
          </a:p>
        </p:txBody>
      </p:sp>
      <p:pic>
        <p:nvPicPr>
          <p:cNvPr id="39944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495801"/>
            <a:ext cx="19812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Text Box 17"/>
          <p:cNvSpPr txBox="1">
            <a:spLocks noChangeArrowheads="1"/>
          </p:cNvSpPr>
          <p:nvPr/>
        </p:nvSpPr>
        <p:spPr bwMode="auto">
          <a:xfrm>
            <a:off x="4876803" y="4241802"/>
            <a:ext cx="1506946" cy="3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insulating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>
                <a:solidFill>
                  <a:srgbClr val="FF0000"/>
                </a:solidFill>
              </a:rPr>
              <a:t>support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9946" name="Text Box 18"/>
          <p:cNvSpPr txBox="1">
            <a:spLocks noChangeArrowheads="1"/>
          </p:cNvSpPr>
          <p:nvPr/>
        </p:nvSpPr>
        <p:spPr bwMode="auto">
          <a:xfrm>
            <a:off x="6842125" y="4337050"/>
            <a:ext cx="184712" cy="3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endParaRPr lang="en-GB" sz="1400" b="1" dirty="0"/>
          </a:p>
        </p:txBody>
      </p:sp>
      <p:sp>
        <p:nvSpPr>
          <p:cNvPr id="39947" name="Text Box 19"/>
          <p:cNvSpPr txBox="1">
            <a:spLocks noChangeArrowheads="1"/>
          </p:cNvSpPr>
          <p:nvPr/>
        </p:nvSpPr>
        <p:spPr bwMode="auto">
          <a:xfrm>
            <a:off x="6659566" y="4221164"/>
            <a:ext cx="2152957" cy="3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slightly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smtClean="0">
                <a:solidFill>
                  <a:srgbClr val="FF0000"/>
                </a:solidFill>
              </a:rPr>
              <a:t>conductive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>
                <a:solidFill>
                  <a:srgbClr val="FF0000"/>
                </a:solidFill>
              </a:rPr>
              <a:t>support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9948" name="Text Box 21"/>
          <p:cNvSpPr txBox="1">
            <a:spLocks noChangeArrowheads="1"/>
          </p:cNvSpPr>
          <p:nvPr/>
        </p:nvSpPr>
        <p:spPr bwMode="auto">
          <a:xfrm>
            <a:off x="4724403" y="5410203"/>
            <a:ext cx="2424698" cy="8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Solutions: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slightly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en-GB" sz="1600" dirty="0" smtClean="0">
                <a:solidFill>
                  <a:schemeClr val="tx2"/>
                </a:solidFill>
              </a:rPr>
              <a:t>conductive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>
                <a:solidFill>
                  <a:schemeClr val="tx2"/>
                </a:solidFill>
              </a:rPr>
              <a:t>support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multistage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>
                <a:solidFill>
                  <a:schemeClr val="tx2"/>
                </a:solidFill>
              </a:rPr>
              <a:t>amplification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39949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4" y="4508501"/>
            <a:ext cx="2160587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0" name="Text Box 23"/>
          <p:cNvSpPr txBox="1">
            <a:spLocks noChangeArrowheads="1"/>
          </p:cNvSpPr>
          <p:nvPr/>
        </p:nvSpPr>
        <p:spPr bwMode="auto">
          <a:xfrm>
            <a:off x="7432675" y="5334005"/>
            <a:ext cx="108688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1000" dirty="0"/>
              <a:t>R. Bellazzini et al.</a:t>
            </a:r>
          </a:p>
        </p:txBody>
      </p:sp>
      <p:pic>
        <p:nvPicPr>
          <p:cNvPr id="39951" name="Picture 25" descr="O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741" y="272315"/>
            <a:ext cx="1419947" cy="323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2" name="Text Box 27"/>
          <p:cNvSpPr txBox="1">
            <a:spLocks noChangeArrowheads="1"/>
          </p:cNvSpPr>
          <p:nvPr/>
        </p:nvSpPr>
        <p:spPr bwMode="auto">
          <a:xfrm>
            <a:off x="348708" y="3588206"/>
            <a:ext cx="1031372" cy="200834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8076" hangingPunct="0">
              <a:lnSpc>
                <a:spcPct val="87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0" algn="l"/>
                <a:tab pos="406107" algn="l"/>
                <a:tab pos="813802" algn="l"/>
                <a:tab pos="1219908" algn="l"/>
                <a:tab pos="1627605" algn="l"/>
                <a:tab pos="2035296" algn="l"/>
                <a:tab pos="2441405" algn="l"/>
                <a:tab pos="2849098" algn="l"/>
                <a:tab pos="3256792" algn="l"/>
                <a:tab pos="3662898" algn="l"/>
                <a:tab pos="4070592" algn="l"/>
                <a:tab pos="4478288" algn="l"/>
                <a:tab pos="4885979" algn="l"/>
                <a:tab pos="5292089" algn="l"/>
                <a:tab pos="5699782" algn="l"/>
                <a:tab pos="6107477" algn="l"/>
                <a:tab pos="6513583" algn="l"/>
                <a:tab pos="6921279" algn="l"/>
                <a:tab pos="7328970" algn="l"/>
                <a:tab pos="7736666" algn="l"/>
                <a:tab pos="8142773" algn="l"/>
              </a:tabLst>
            </a:pPr>
            <a:r>
              <a:rPr lang="en-GB" sz="1500" b="1" dirty="0">
                <a:solidFill>
                  <a:srgbClr val="FF0000"/>
                </a:solidFill>
                <a:latin typeface="Luxi Sans" charset="0"/>
              </a:rPr>
              <a:t> Anton Oed</a:t>
            </a:r>
          </a:p>
        </p:txBody>
      </p:sp>
      <p:pic>
        <p:nvPicPr>
          <p:cNvPr id="39953" name="Picture 4" descr="lift-of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79" y="635307"/>
            <a:ext cx="3856941" cy="286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47" y="922961"/>
            <a:ext cx="1308174" cy="85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8954" y="192345"/>
            <a:ext cx="2462005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Quality Control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043" y="1103278"/>
            <a:ext cx="3859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Electrical rigidity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Hole diameter uniformity in GEM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Gap uniformity in MicroMegas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THGEM thickness uniformity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Final detector calibration and characterization protocols and infrastructure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18" y="1208241"/>
            <a:ext cx="3365346" cy="24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" y="3253430"/>
            <a:ext cx="2032000" cy="1216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" y="4663440"/>
            <a:ext cx="1473200" cy="1104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838" y="4836160"/>
            <a:ext cx="1406002" cy="1053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954" y="4971427"/>
            <a:ext cx="2421467" cy="1592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895245" y="4066808"/>
            <a:ext cx="2412211" cy="29407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086" y="2438400"/>
            <a:ext cx="2083398" cy="2225040"/>
          </a:xfrm>
          <a:prstGeom prst="rect">
            <a:avLst/>
          </a:prstGeom>
        </p:spPr>
      </p:pic>
      <p:sp>
        <p:nvSpPr>
          <p:cNvPr id="12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50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72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1422" y="192345"/>
            <a:ext cx="3057069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Long Term 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8923" y="1023306"/>
            <a:ext cx="4216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Classical gas detectors ageing detector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Radiation hardness and activation of detector components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Sustainability to neutrons and heavily ionizing particles induced discharges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1F497D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Exposure to X-Ray, Gamma, Neutron and Alpha Sources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Monitoring infrastructure</a:t>
            </a:r>
          </a:p>
          <a:p>
            <a:endParaRPr lang="en-US" sz="1600" dirty="0">
              <a:solidFill>
                <a:srgbClr val="1F497D"/>
              </a:solidFill>
            </a:endParaRPr>
          </a:p>
        </p:txBody>
      </p:sp>
      <p:pic>
        <p:nvPicPr>
          <p:cNvPr id="6" name="Picture 5" descr="mm x age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5" y="4743178"/>
            <a:ext cx="4303059" cy="1632501"/>
          </a:xfrm>
          <a:prstGeom prst="rect">
            <a:avLst/>
          </a:prstGeom>
        </p:spPr>
      </p:pic>
      <p:pic>
        <p:nvPicPr>
          <p:cNvPr id="5" name="Picture 3" descr="D:\ageing\Fotos ageing\IMG_0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0" y="3762786"/>
            <a:ext cx="1422866" cy="10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EM neutron dischar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49" y="4095079"/>
            <a:ext cx="2817572" cy="2170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711" y="3664681"/>
            <a:ext cx="1565868" cy="1165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72" y="1315576"/>
            <a:ext cx="2306699" cy="1581736"/>
          </a:xfrm>
          <a:prstGeom prst="rect">
            <a:avLst/>
          </a:prstGeom>
        </p:spPr>
      </p:pic>
      <p:pic>
        <p:nvPicPr>
          <p:cNvPr id="10" name="Picture 9" descr="stability system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71" y="548724"/>
            <a:ext cx="1754650" cy="2526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383" y="6391111"/>
            <a:ext cx="4408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Resistive MicroMegas stability performance under X-Ray irradiation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898176" y="6306680"/>
            <a:ext cx="405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Discharge studies of the triple GEM detector exposed to the low energy neutron flux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95814" y="3106770"/>
            <a:ext cx="430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Portable gas monitoring system for detector stability studies; to be used by </a:t>
            </a:r>
            <a:r>
              <a:rPr lang="en-US" sz="1200" dirty="0" err="1" smtClean="0"/>
              <a:t>LHCb</a:t>
            </a:r>
            <a:r>
              <a:rPr lang="en-US" sz="1200" dirty="0" smtClean="0"/>
              <a:t> and CMS upgrade of the muon system</a:t>
            </a:r>
            <a:endParaRPr lang="en-US" sz="1200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4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460" y="192345"/>
            <a:ext cx="4910717" cy="830916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New Developments Examples</a:t>
            </a:r>
          </a:p>
          <a:p>
            <a:pPr algn="ctr"/>
            <a:r>
              <a:rPr lang="en-GB" sz="2000" b="1" dirty="0" smtClean="0">
                <a:solidFill>
                  <a:schemeClr val="tx2"/>
                </a:solidFill>
              </a:rPr>
              <a:t>Piggy Back, Light Beam Monitors, Glass GEM</a:t>
            </a:r>
            <a:endParaRPr lang="en-GB" sz="2000" b="1" dirty="0">
              <a:solidFill>
                <a:schemeClr val="tx2"/>
              </a:solidFill>
            </a:endParaRPr>
          </a:p>
        </p:txBody>
      </p:sp>
      <p:pic>
        <p:nvPicPr>
          <p:cNvPr id="8" name="Picture 7" descr="beamm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81" y="1023261"/>
            <a:ext cx="1480587" cy="1962005"/>
          </a:xfrm>
          <a:prstGeom prst="rect">
            <a:avLst/>
          </a:prstGeom>
        </p:spPr>
      </p:pic>
      <p:pic>
        <p:nvPicPr>
          <p:cNvPr id="10" name="Picture 9" descr="beamm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36" y="2885519"/>
            <a:ext cx="1769245" cy="1308988"/>
          </a:xfrm>
          <a:prstGeom prst="rect">
            <a:avLst/>
          </a:prstGeom>
        </p:spPr>
      </p:pic>
      <p:pic>
        <p:nvPicPr>
          <p:cNvPr id="11" name="Picture 10" descr="beamm3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41" y="1702563"/>
            <a:ext cx="1713140" cy="1083067"/>
          </a:xfrm>
          <a:prstGeom prst="rect">
            <a:avLst/>
          </a:prstGeom>
        </p:spPr>
      </p:pic>
      <p:pic>
        <p:nvPicPr>
          <p:cNvPr id="12" name="Picture 11" descr="beamm4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81" y="3185312"/>
            <a:ext cx="1927722" cy="1317803"/>
          </a:xfrm>
          <a:prstGeom prst="rect">
            <a:avLst/>
          </a:prstGeom>
        </p:spPr>
      </p:pic>
      <p:pic>
        <p:nvPicPr>
          <p:cNvPr id="13" name="Picture 12" descr="glass_gem_pos2_5x_150612_meas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80" y="5215163"/>
            <a:ext cx="1750815" cy="1313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65" y="1148299"/>
            <a:ext cx="2561830" cy="14645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34" y="2612842"/>
            <a:ext cx="2240213" cy="2405045"/>
          </a:xfrm>
          <a:prstGeom prst="rect">
            <a:avLst/>
          </a:prstGeom>
        </p:spPr>
      </p:pic>
      <p:pic>
        <p:nvPicPr>
          <p:cNvPr id="17" name="Picture 2" descr="D:\PROJETS\TPC\MEETINGS\2011\111206-08_WorkshopMicromegas_Saclay\pho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5" r="17380"/>
          <a:stretch>
            <a:fillRect/>
          </a:stretch>
        </p:blipFill>
        <p:spPr bwMode="auto">
          <a:xfrm rot="5400000">
            <a:off x="2069997" y="3969851"/>
            <a:ext cx="1425311" cy="198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iggyres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60" y="2885519"/>
            <a:ext cx="1655670" cy="1186214"/>
          </a:xfrm>
          <a:prstGeom prst="rect">
            <a:avLst/>
          </a:prstGeom>
        </p:spPr>
      </p:pic>
      <p:sp>
        <p:nvSpPr>
          <p:cNvPr id="14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52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65" y="5845041"/>
            <a:ext cx="338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Piggy Back – a novel method of the readout of the MPGD detectors using pixel chips; Electronics is completely separated from the detector volume 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617712" y="4503713"/>
            <a:ext cx="4187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Light ( 0.4 % X</a:t>
            </a:r>
            <a:r>
              <a:rPr lang="en-US" sz="1200" baseline="-25000" dirty="0" smtClean="0"/>
              <a:t>0 </a:t>
            </a:r>
            <a:r>
              <a:rPr lang="en-US" sz="1200" dirty="0" smtClean="0"/>
              <a:t>) 2D GEM detector for low energy antiproton beam monitoring 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570695" y="5535484"/>
            <a:ext cx="239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Glass GEM for sealed photon large area detector</a:t>
            </a:r>
            <a:endParaRPr lang="en-US" sz="1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2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86205" y="1930260"/>
            <a:ext cx="3262387" cy="184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sym typeface="Wingdings" pitchFamily="2" charset="2"/>
              </a:rPr>
              <a:t>Physical Overview of  SRS:</a:t>
            </a:r>
            <a:endParaRPr lang="en-GB" sz="1600" dirty="0" smtClean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GB" sz="1400" dirty="0" smtClean="0">
                <a:solidFill>
                  <a:srgbClr val="1F497D"/>
                </a:solidFill>
              </a:rPr>
              <a:t> </a:t>
            </a:r>
            <a:r>
              <a:rPr lang="en-GB" sz="1400" u="sng" dirty="0" smtClean="0">
                <a:solidFill>
                  <a:srgbClr val="1F497D"/>
                </a:solidFill>
              </a:rPr>
              <a:t>Scalability</a:t>
            </a:r>
            <a:r>
              <a:rPr lang="en-GB" sz="1400" dirty="0" smtClean="0">
                <a:solidFill>
                  <a:srgbClr val="1F497D"/>
                </a:solidFill>
              </a:rPr>
              <a:t> </a:t>
            </a:r>
            <a:r>
              <a:rPr lang="en-GB" sz="1400" dirty="0">
                <a:solidFill>
                  <a:srgbClr val="1F497D"/>
                </a:solidFill>
              </a:rPr>
              <a:t>from small to large system  </a:t>
            </a:r>
          </a:p>
          <a:p>
            <a:pPr>
              <a:buFontTx/>
              <a:buChar char="•"/>
            </a:pPr>
            <a:r>
              <a:rPr lang="en-GB" sz="1400" dirty="0">
                <a:solidFill>
                  <a:srgbClr val="1F497D"/>
                </a:solidFill>
              </a:rPr>
              <a:t> </a:t>
            </a:r>
            <a:r>
              <a:rPr lang="en-GB" sz="1400" u="sng" dirty="0">
                <a:solidFill>
                  <a:srgbClr val="1F497D"/>
                </a:solidFill>
              </a:rPr>
              <a:t>Common interface </a:t>
            </a:r>
            <a:r>
              <a:rPr lang="en-GB" sz="1400" dirty="0">
                <a:solidFill>
                  <a:srgbClr val="1F497D"/>
                </a:solidFill>
              </a:rPr>
              <a:t>for replacing the chip</a:t>
            </a:r>
          </a:p>
          <a:p>
            <a:r>
              <a:rPr lang="en-GB" sz="1400" dirty="0">
                <a:solidFill>
                  <a:srgbClr val="1F497D"/>
                </a:solidFill>
              </a:rPr>
              <a:t>frontend </a:t>
            </a:r>
          </a:p>
          <a:p>
            <a:pPr>
              <a:buFontTx/>
              <a:buChar char="•"/>
            </a:pPr>
            <a:r>
              <a:rPr lang="en-GB" sz="1400" dirty="0">
                <a:solidFill>
                  <a:srgbClr val="1F497D"/>
                </a:solidFill>
              </a:rPr>
              <a:t> </a:t>
            </a:r>
            <a:r>
              <a:rPr lang="en-GB" sz="1400" u="sng" dirty="0">
                <a:solidFill>
                  <a:srgbClr val="1F497D"/>
                </a:solidFill>
              </a:rPr>
              <a:t>Integration</a:t>
            </a:r>
            <a:r>
              <a:rPr lang="en-GB" sz="1400" dirty="0">
                <a:solidFill>
                  <a:srgbClr val="1F497D"/>
                </a:solidFill>
              </a:rPr>
              <a:t> of proven and </a:t>
            </a:r>
            <a:r>
              <a:rPr lang="en-GB" sz="1400" u="sng" dirty="0">
                <a:solidFill>
                  <a:srgbClr val="1F497D"/>
                </a:solidFill>
              </a:rPr>
              <a:t>commercial </a:t>
            </a:r>
          </a:p>
          <a:p>
            <a:r>
              <a:rPr lang="en-GB" sz="1400" u="sng" dirty="0">
                <a:solidFill>
                  <a:srgbClr val="1F497D"/>
                </a:solidFill>
              </a:rPr>
              <a:t>solutions </a:t>
            </a:r>
            <a:r>
              <a:rPr lang="en-GB" sz="1400" dirty="0">
                <a:solidFill>
                  <a:srgbClr val="1F497D"/>
                </a:solidFill>
              </a:rPr>
              <a:t>for a minimum of </a:t>
            </a:r>
            <a:r>
              <a:rPr lang="en-GB" sz="1400" dirty="0" smtClean="0">
                <a:solidFill>
                  <a:srgbClr val="1F497D"/>
                </a:solidFill>
              </a:rPr>
              <a:t>development</a:t>
            </a:r>
            <a:endParaRPr lang="en-GB" sz="1400" dirty="0">
              <a:solidFill>
                <a:srgbClr val="1F497D"/>
              </a:solidFill>
            </a:endParaRPr>
          </a:p>
          <a:p>
            <a:pPr>
              <a:buFontTx/>
              <a:buChar char="•"/>
            </a:pPr>
            <a:r>
              <a:rPr lang="en-GB" sz="1400" dirty="0">
                <a:solidFill>
                  <a:srgbClr val="1F497D"/>
                </a:solidFill>
              </a:rPr>
              <a:t> Default </a:t>
            </a:r>
            <a:r>
              <a:rPr lang="en-GB" sz="1400" u="sng" dirty="0">
                <a:solidFill>
                  <a:srgbClr val="1F497D"/>
                </a:solidFill>
              </a:rPr>
              <a:t>availability</a:t>
            </a:r>
            <a:r>
              <a:rPr lang="en-GB" sz="1400" dirty="0">
                <a:solidFill>
                  <a:srgbClr val="1F497D"/>
                </a:solidFill>
              </a:rPr>
              <a:t> of a very robust and</a:t>
            </a:r>
          </a:p>
          <a:p>
            <a:r>
              <a:rPr lang="en-GB" sz="1400" dirty="0">
                <a:solidFill>
                  <a:srgbClr val="1F497D"/>
                </a:solidFill>
              </a:rPr>
              <a:t>supported </a:t>
            </a:r>
            <a:r>
              <a:rPr lang="en-GB" sz="1400" u="sng" dirty="0">
                <a:solidFill>
                  <a:srgbClr val="1F497D"/>
                </a:solidFill>
              </a:rPr>
              <a:t>DAQ software </a:t>
            </a:r>
            <a:r>
              <a:rPr lang="en-GB" sz="1400" u="sng" dirty="0" smtClean="0">
                <a:solidFill>
                  <a:srgbClr val="1F497D"/>
                </a:solidFill>
              </a:rPr>
              <a:t>package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496" y="44624"/>
            <a:ext cx="799288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4925" y="620688"/>
            <a:ext cx="870334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Development of a portable multi-channel readout </a:t>
            </a:r>
            <a:r>
              <a:rPr lang="en-US" dirty="0" smtClean="0">
                <a:solidFill>
                  <a:srgbClr val="FF0000"/>
                </a:solidFill>
              </a:rPr>
              <a:t>system (2009-2012):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en-US" sz="1600" dirty="0" smtClean="0">
                <a:solidFill>
                  <a:srgbClr val="D60093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Scalable </a:t>
            </a:r>
            <a:r>
              <a:rPr lang="en-US" sz="1600" dirty="0">
                <a:solidFill>
                  <a:srgbClr val="FF0000"/>
                </a:solidFill>
              </a:rPr>
              <a:t>readout architecture: </a:t>
            </a:r>
            <a:r>
              <a:rPr lang="en-US" sz="1600" dirty="0">
                <a:solidFill>
                  <a:schemeClr val="tx2"/>
                </a:solidFill>
              </a:rPr>
              <a:t>a few hundreds </a:t>
            </a:r>
            <a:r>
              <a:rPr lang="en-US" sz="1600" dirty="0" smtClean="0">
                <a:solidFill>
                  <a:schemeClr val="tx2"/>
                </a:solidFill>
              </a:rPr>
              <a:t>channels </a:t>
            </a:r>
            <a:r>
              <a:rPr lang="en-US" sz="1600" dirty="0" smtClean="0">
                <a:solidFill>
                  <a:schemeClr val="tx2"/>
                </a:solidFill>
                <a:sym typeface="Wingdings" pitchFamily="2" charset="2"/>
              </a:rPr>
              <a:t>up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to very </a:t>
            </a:r>
            <a:r>
              <a:rPr lang="en-US" sz="1600" dirty="0" smtClean="0">
                <a:solidFill>
                  <a:schemeClr val="tx2"/>
                </a:solidFill>
                <a:sym typeface="Wingdings" pitchFamily="2" charset="2"/>
              </a:rPr>
              <a:t>large LHC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systems (&gt; 100 k </a:t>
            </a:r>
            <a:r>
              <a:rPr lang="en-US" sz="1600" dirty="0" err="1">
                <a:solidFill>
                  <a:schemeClr val="tx2"/>
                </a:solidFill>
                <a:sym typeface="Wingdings" pitchFamily="2" charset="2"/>
              </a:rPr>
              <a:t>ch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.)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Project </a:t>
            </a:r>
            <a:r>
              <a:rPr lang="en-US" sz="1600" dirty="0">
                <a:solidFill>
                  <a:srgbClr val="FF0000"/>
                </a:solidFill>
              </a:rPr>
              <a:t>specific part (ASIC) + common acquisition hardware and software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72816"/>
            <a:ext cx="5256584" cy="23762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496" y="4293096"/>
            <a:ext cx="3600400" cy="2520280"/>
            <a:chOff x="2555776" y="1268760"/>
            <a:chExt cx="3600400" cy="2520280"/>
          </a:xfrm>
        </p:grpSpPr>
        <p:sp>
          <p:nvSpPr>
            <p:cNvPr id="9" name="Rectangle 8"/>
            <p:cNvSpPr/>
            <p:nvPr/>
          </p:nvSpPr>
          <p:spPr>
            <a:xfrm>
              <a:off x="2555776" y="1268760"/>
              <a:ext cx="3600400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9" descr="C:\Hans\R&amp;D\rd51\WG52\Single-chip-hybrid-APV25\Layout Pascal V3 MicroVia\Revised Layout V3\Views\hybrid with mini-hdmi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9952" y="1340768"/>
              <a:ext cx="1872208" cy="1178079"/>
            </a:xfrm>
            <a:prstGeom prst="rect">
              <a:avLst/>
            </a:prstGeom>
            <a:noFill/>
          </p:spPr>
        </p:pic>
        <p:pic>
          <p:nvPicPr>
            <p:cNvPr id="11" name="Picture 10" descr="C:\Hans\R&amp;D\rd51\WG52\SRS\Photos\Hybrids-cable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7836" y="2564904"/>
              <a:ext cx="1534324" cy="1164374"/>
            </a:xfrm>
            <a:prstGeom prst="rect">
              <a:avLst/>
            </a:prstGeom>
            <a:noFill/>
          </p:spPr>
        </p:pic>
        <p:pic>
          <p:nvPicPr>
            <p:cNvPr id="12" name="Picture 11" descr="C:\Hans\R&amp;D\rd51\WG52\Single-chip-hybrid-APV25\Photos\Photos V3\Bonded APV on V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65749" y="1340768"/>
              <a:ext cx="1424475" cy="1152128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2627784" y="2564904"/>
              <a:ext cx="1800200" cy="1169470"/>
            </a:xfrm>
            <a:prstGeom prst="rect">
              <a:avLst/>
            </a:prstGeom>
          </p:spPr>
          <p:txBody>
            <a:bodyPr wrap="square" lIns="91352" tIns="45680" rIns="91352" bIns="45680">
              <a:spAutoFit/>
            </a:bodyPr>
            <a:lstStyle/>
            <a:p>
              <a:r>
                <a:rPr lang="en-GB" sz="1400" u="sng" dirty="0" smtClean="0">
                  <a:solidFill>
                    <a:srgbClr val="FF0000"/>
                  </a:solidFill>
                </a:rPr>
                <a:t>Frontend hybrids: </a:t>
              </a:r>
            </a:p>
            <a:p>
              <a:r>
                <a:rPr lang="en-GB" sz="1400" dirty="0" smtClean="0">
                  <a:solidFill>
                    <a:schemeClr val="tx2"/>
                  </a:solidFill>
                </a:rPr>
                <a:t>based on </a:t>
              </a:r>
            </a:p>
            <a:p>
              <a:r>
                <a:rPr lang="en-GB" sz="1400" dirty="0" smtClean="0">
                  <a:solidFill>
                    <a:srgbClr val="FF0000"/>
                  </a:solidFill>
                </a:rPr>
                <a:t>APV25, VFAT, Beetle, </a:t>
              </a:r>
              <a:r>
                <a:rPr lang="en-GB" sz="1400" dirty="0" err="1" smtClean="0">
                  <a:solidFill>
                    <a:srgbClr val="FF0000"/>
                  </a:solidFill>
                </a:rPr>
                <a:t>VMMx</a:t>
              </a:r>
              <a:r>
                <a:rPr lang="en-GB" sz="1400" dirty="0" smtClean="0">
                  <a:solidFill>
                    <a:srgbClr val="FF0000"/>
                  </a:solidFill>
                </a:rPr>
                <a:t> and </a:t>
              </a:r>
              <a:r>
                <a:rPr lang="en-GB" sz="1400" dirty="0" err="1" smtClean="0">
                  <a:solidFill>
                    <a:srgbClr val="FF0000"/>
                  </a:solidFill>
                </a:rPr>
                <a:t>Timepix</a:t>
              </a:r>
              <a:r>
                <a:rPr lang="en-GB" sz="1400" dirty="0" smtClean="0">
                  <a:solidFill>
                    <a:srgbClr val="FF0000"/>
                  </a:solidFill>
                </a:rPr>
                <a:t> chips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16216" y="4293096"/>
            <a:ext cx="2592288" cy="2893851"/>
            <a:chOff x="6300192" y="1268760"/>
            <a:chExt cx="2592288" cy="2893851"/>
          </a:xfrm>
        </p:grpSpPr>
        <p:sp>
          <p:nvSpPr>
            <p:cNvPr id="15" name="Rectangle 14"/>
            <p:cNvSpPr/>
            <p:nvPr/>
          </p:nvSpPr>
          <p:spPr>
            <a:xfrm>
              <a:off x="6300192" y="1268760"/>
              <a:ext cx="2592288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Picture 3" descr="C:\Hans\R&amp;D\rd51\WG52\FEC+A+B+C\FEC card\Photos-FEC\1st FEC card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6656673" y="2718893"/>
              <a:ext cx="1813731" cy="1073706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17" name="TextBox 16"/>
            <p:cNvSpPr txBox="1"/>
            <p:nvPr/>
          </p:nvSpPr>
          <p:spPr>
            <a:xfrm>
              <a:off x="6444208" y="1337537"/>
              <a:ext cx="2376264" cy="1384914"/>
            </a:xfrm>
            <a:prstGeom prst="rect">
              <a:avLst/>
            </a:prstGeom>
            <a:noFill/>
          </p:spPr>
          <p:txBody>
            <a:bodyPr wrap="square" lIns="91352" tIns="45680" rIns="91352" bIns="45680" rtlCol="0">
              <a:spAutoFit/>
            </a:bodyPr>
            <a:lstStyle/>
            <a:p>
              <a:r>
                <a:rPr lang="en-GB" sz="1400" u="sng" dirty="0" smtClean="0">
                  <a:solidFill>
                    <a:srgbClr val="FF0000"/>
                  </a:solidFill>
                </a:rPr>
                <a:t>FEC cards (common):</a:t>
              </a:r>
            </a:p>
            <a:p>
              <a:r>
                <a:rPr lang="en-GB" sz="1400" dirty="0" smtClean="0">
                  <a:solidFill>
                    <a:schemeClr val="tx2"/>
                  </a:solidFill>
                </a:rPr>
                <a:t>Virtex-5 FPGA, Gb-Ethernet, DDR buffer, NIM and LVDS pulse I/O, High speed  Interface connectors to frontend adapter cards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20" y="4293096"/>
            <a:ext cx="2520280" cy="2879843"/>
            <a:chOff x="395536" y="4005064"/>
            <a:chExt cx="2520280" cy="2879843"/>
          </a:xfrm>
        </p:grpSpPr>
        <p:sp>
          <p:nvSpPr>
            <p:cNvPr id="19" name="Rectangle 18"/>
            <p:cNvSpPr/>
            <p:nvPr/>
          </p:nvSpPr>
          <p:spPr>
            <a:xfrm>
              <a:off x="395536" y="4005064"/>
              <a:ext cx="2448272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Picture 2" descr="C:\Hans\R&amp;D\rd51\WG52\FEC+A+B+C\ADC-card\Photos-ADC\ADC-card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99592" y="5013176"/>
              <a:ext cx="1296144" cy="1871731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21" name="Rectangle 20"/>
            <p:cNvSpPr/>
            <p:nvPr/>
          </p:nvSpPr>
          <p:spPr>
            <a:xfrm>
              <a:off x="395536" y="4101472"/>
              <a:ext cx="2520280" cy="1384914"/>
            </a:xfrm>
            <a:prstGeom prst="rect">
              <a:avLst/>
            </a:prstGeom>
          </p:spPr>
          <p:txBody>
            <a:bodyPr wrap="square" lIns="91352" tIns="45680" rIns="91352" bIns="45680">
              <a:spAutoFit/>
            </a:bodyPr>
            <a:lstStyle/>
            <a:p>
              <a:pPr marL="342572" indent="-342572"/>
              <a:r>
                <a:rPr lang="en-GB" sz="1400" u="sng" dirty="0" smtClean="0">
                  <a:solidFill>
                    <a:srgbClr val="FF0000"/>
                  </a:solidFill>
                </a:rPr>
                <a:t>ADC  frontend adapter </a:t>
              </a:r>
            </a:p>
            <a:p>
              <a:pPr marL="342572" indent="-342572"/>
              <a:r>
                <a:rPr lang="en-GB" sz="1400" u="sng" dirty="0" smtClean="0">
                  <a:solidFill>
                    <a:srgbClr val="FF0000"/>
                  </a:solidFill>
                </a:rPr>
                <a:t>for APV and Beetle chips</a:t>
              </a:r>
            </a:p>
            <a:p>
              <a:pPr marL="342572" indent="-342572"/>
              <a:endParaRPr lang="en-GB" sz="1400" dirty="0" smtClean="0">
                <a:solidFill>
                  <a:schemeClr val="tx2"/>
                </a:solidFill>
              </a:endParaRPr>
            </a:p>
            <a:p>
              <a:pPr marL="342572" indent="-342572"/>
              <a:r>
                <a:rPr lang="en-GB" sz="1400" dirty="0" smtClean="0">
                  <a:solidFill>
                    <a:schemeClr val="tx2"/>
                  </a:solidFill>
                </a:rPr>
                <a:t>ADC plugs into  FEC  to make a </a:t>
              </a:r>
            </a:p>
            <a:p>
              <a:pPr marL="342572" indent="-342572"/>
              <a:r>
                <a:rPr lang="en-GB" sz="1400" dirty="0" smtClean="0">
                  <a:solidFill>
                    <a:schemeClr val="tx2"/>
                  </a:solidFill>
                </a:rPr>
                <a:t>6U  readout unit for up to 2048</a:t>
              </a:r>
            </a:p>
            <a:p>
              <a:pPr marL="342572" indent="-342572"/>
              <a:r>
                <a:rPr lang="en-GB" sz="1400" dirty="0" smtClean="0">
                  <a:solidFill>
                    <a:schemeClr val="tx2"/>
                  </a:solidFill>
                </a:rPr>
                <a:t> channels </a:t>
              </a: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 flipH="1">
            <a:off x="2915816" y="3284984"/>
            <a:ext cx="172819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572000" y="3212976"/>
            <a:ext cx="100811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940152" y="3140968"/>
            <a:ext cx="1008112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6106" y="99605"/>
            <a:ext cx="8951787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Development of Scalable Readout System (SRS) for MPGDs</a:t>
            </a:r>
          </a:p>
        </p:txBody>
      </p:sp>
      <p:sp>
        <p:nvSpPr>
          <p:cNvPr id="26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53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3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Hans\R&amp;D\rd51\WG52\Production files SRS\Minicrate\Views\3U Minicrate Perspective top view, cover remov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7281" r="1641" b="-5558"/>
          <a:stretch/>
        </p:blipFill>
        <p:spPr bwMode="auto">
          <a:xfrm>
            <a:off x="6986900" y="3617328"/>
            <a:ext cx="2121604" cy="9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Hans\R&amp;D\rd51\WG52\Production files SRS\Eurocrate\Views\Eurocrate-full-power.png"/>
          <p:cNvPicPr>
            <a:picLocks noChangeAspect="1" noChangeArrowheads="1"/>
          </p:cNvPicPr>
          <p:nvPr/>
        </p:nvPicPr>
        <p:blipFill>
          <a:blip r:embed="rId3" cstate="print"/>
          <a:srcRect l="6227" r="24670"/>
          <a:stretch>
            <a:fillRect/>
          </a:stretch>
        </p:blipFill>
        <p:spPr bwMode="auto">
          <a:xfrm>
            <a:off x="7335638" y="1183033"/>
            <a:ext cx="1709274" cy="139347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796344"/>
            <a:ext cx="8964488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ALICE  </a:t>
            </a:r>
            <a:r>
              <a:rPr lang="en-GB" sz="1100" dirty="0" err="1" smtClean="0">
                <a:solidFill>
                  <a:srgbClr val="0070C0"/>
                </a:solidFill>
              </a:rPr>
              <a:t>EMCal</a:t>
            </a:r>
            <a:r>
              <a:rPr lang="en-GB" sz="1100" dirty="0" smtClean="0">
                <a:solidFill>
                  <a:srgbClr val="0070C0"/>
                </a:solidFill>
              </a:rPr>
              <a:t> Calorimeter upgrade, ORNL</a:t>
            </a:r>
            <a:r>
              <a:rPr lang="en-GB" sz="1100" dirty="0" smtClean="0">
                <a:solidFill>
                  <a:srgbClr val="FF0000"/>
                </a:solidFill>
              </a:rPr>
              <a:t>, SRS  readout  backend via  DTCC links and 24 SRU’s </a:t>
            </a:r>
            <a:r>
              <a:rPr lang="en-GB" sz="1100" dirty="0" smtClean="0"/>
              <a:t>,  </a:t>
            </a:r>
            <a:r>
              <a:rPr lang="en-GB" sz="1100" dirty="0" smtClean="0">
                <a:solidFill>
                  <a:srgbClr val="00B050"/>
                </a:solidFill>
              </a:rPr>
              <a:t>DATE Online system</a:t>
            </a:r>
            <a:r>
              <a:rPr lang="en-GB" sz="1100" dirty="0" smtClean="0"/>
              <a:t>, being installed</a:t>
            </a:r>
          </a:p>
          <a:p>
            <a:pPr marL="228600" indent="-228600"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ATLAS  upgrade CERN,  MAMMA project NSW </a:t>
            </a:r>
            <a:r>
              <a:rPr lang="fr-FR" sz="1100" dirty="0"/>
              <a:t>, </a:t>
            </a:r>
            <a:r>
              <a:rPr lang="fr-FR" sz="1100" dirty="0">
                <a:solidFill>
                  <a:srgbClr val="0070C0"/>
                </a:solidFill>
              </a:rPr>
              <a:t>µMEGAS</a:t>
            </a:r>
            <a:r>
              <a:rPr lang="fr-FR" sz="1100" dirty="0"/>
              <a:t> </a:t>
            </a:r>
            <a:r>
              <a:rPr lang="en-GB" sz="1100" dirty="0" smtClean="0">
                <a:solidFill>
                  <a:srgbClr val="FF0000"/>
                </a:solidFill>
              </a:rPr>
              <a:t>,  APV frontend SRS </a:t>
            </a:r>
            <a:r>
              <a:rPr lang="en-GB" sz="1100" dirty="0" err="1" smtClean="0">
                <a:solidFill>
                  <a:srgbClr val="FF0000"/>
                </a:solidFill>
              </a:rPr>
              <a:t>Eurocrates</a:t>
            </a:r>
            <a:r>
              <a:rPr lang="en-GB" sz="1100" dirty="0" smtClean="0">
                <a:solidFill>
                  <a:srgbClr val="FF0000"/>
                </a:solidFill>
              </a:rPr>
              <a:t>-SRU,   </a:t>
            </a:r>
            <a:r>
              <a:rPr lang="en-GB" sz="1100" dirty="0" smtClean="0">
                <a:solidFill>
                  <a:srgbClr val="00B050"/>
                </a:solidFill>
              </a:rPr>
              <a:t>MMDAQ Online,</a:t>
            </a:r>
            <a:r>
              <a:rPr lang="en-GB" sz="1100" dirty="0" smtClean="0"/>
              <a:t> installed</a:t>
            </a:r>
          </a:p>
          <a:p>
            <a:pPr marL="228600" indent="-228600"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ATLAS upgrade Mainz, </a:t>
            </a:r>
            <a:r>
              <a:rPr lang="fr-FR" sz="1100" dirty="0" smtClean="0">
                <a:solidFill>
                  <a:srgbClr val="0070C0"/>
                </a:solidFill>
              </a:rPr>
              <a:t>µMEGAS</a:t>
            </a:r>
            <a:r>
              <a:rPr lang="en-GB" sz="1100" dirty="0" smtClean="0">
                <a:solidFill>
                  <a:srgbClr val="0070C0"/>
                </a:solidFill>
              </a:rPr>
              <a:t> for MBTS</a:t>
            </a:r>
            <a:r>
              <a:rPr lang="en-GB" sz="1100" dirty="0" smtClean="0">
                <a:solidFill>
                  <a:srgbClr val="FF0000"/>
                </a:solidFill>
              </a:rPr>
              <a:t>, APV frontend- SRS </a:t>
            </a:r>
            <a:r>
              <a:rPr lang="en-GB" sz="1100" dirty="0" err="1" smtClean="0">
                <a:solidFill>
                  <a:srgbClr val="FF0000"/>
                </a:solidFill>
              </a:rPr>
              <a:t>Eurocrate</a:t>
            </a:r>
            <a:r>
              <a:rPr lang="en-GB" sz="1100" dirty="0" smtClean="0">
                <a:solidFill>
                  <a:srgbClr val="FF0000"/>
                </a:solidFill>
              </a:rPr>
              <a:t>,</a:t>
            </a:r>
            <a:r>
              <a:rPr lang="en-GB" sz="1100" dirty="0" smtClean="0">
                <a:solidFill>
                  <a:srgbClr val="0070C0"/>
                </a:solidFill>
              </a:rPr>
              <a:t> </a:t>
            </a:r>
            <a:r>
              <a:rPr lang="en-GB" sz="1100" dirty="0" smtClean="0">
                <a:solidFill>
                  <a:srgbClr val="00B050"/>
                </a:solidFill>
              </a:rPr>
              <a:t>MMDAQ Online, </a:t>
            </a:r>
            <a:r>
              <a:rPr lang="en-GB" sz="1100" dirty="0" smtClean="0"/>
              <a:t>waiting delivery </a:t>
            </a:r>
            <a:endParaRPr lang="en-GB" sz="1100" dirty="0"/>
          </a:p>
          <a:p>
            <a:pPr marL="228600" indent="-228600"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ATLAS </a:t>
            </a:r>
            <a:r>
              <a:rPr lang="en-GB" sz="1100" dirty="0" err="1" smtClean="0">
                <a:solidFill>
                  <a:srgbClr val="0070C0"/>
                </a:solidFill>
              </a:rPr>
              <a:t>Muon</a:t>
            </a:r>
            <a:r>
              <a:rPr lang="en-GB" sz="1100" dirty="0" smtClean="0">
                <a:solidFill>
                  <a:srgbClr val="0070C0"/>
                </a:solidFill>
              </a:rPr>
              <a:t> upgrade R&amp;D, INFN Rome</a:t>
            </a:r>
            <a:r>
              <a:rPr lang="en-GB" sz="1100" dirty="0" smtClean="0"/>
              <a:t>, </a:t>
            </a:r>
            <a:r>
              <a:rPr lang="en-GB" sz="1100" dirty="0" smtClean="0">
                <a:solidFill>
                  <a:srgbClr val="FF0000"/>
                </a:solidFill>
              </a:rPr>
              <a:t>APV frontend SRS </a:t>
            </a:r>
            <a:r>
              <a:rPr lang="en-GB" sz="1100" dirty="0" err="1" smtClean="0">
                <a:solidFill>
                  <a:srgbClr val="FF0000"/>
                </a:solidFill>
              </a:rPr>
              <a:t>Eurocrate</a:t>
            </a:r>
            <a:r>
              <a:rPr lang="en-GB" sz="1100" dirty="0" smtClean="0">
                <a:solidFill>
                  <a:srgbClr val="FF0000"/>
                </a:solidFill>
              </a:rPr>
              <a:t>,</a:t>
            </a:r>
            <a:r>
              <a:rPr lang="en-GB" sz="1100" dirty="0" smtClean="0"/>
              <a:t> </a:t>
            </a:r>
            <a:r>
              <a:rPr lang="en-GB" sz="1100" dirty="0" smtClean="0">
                <a:solidFill>
                  <a:srgbClr val="00B050"/>
                </a:solidFill>
              </a:rPr>
              <a:t>MMDAQ Online</a:t>
            </a:r>
            <a:r>
              <a:rPr lang="en-GB" sz="1100" dirty="0" smtClean="0"/>
              <a:t>, delivered</a:t>
            </a:r>
          </a:p>
          <a:p>
            <a:pPr marL="228600" indent="-228600"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ATLAS </a:t>
            </a:r>
            <a:r>
              <a:rPr lang="en-GB" sz="1100" dirty="0" err="1" smtClean="0">
                <a:solidFill>
                  <a:srgbClr val="0070C0"/>
                </a:solidFill>
              </a:rPr>
              <a:t>Saclay</a:t>
            </a:r>
            <a:r>
              <a:rPr lang="en-GB" sz="1100" dirty="0" smtClean="0">
                <a:solidFill>
                  <a:srgbClr val="0070C0"/>
                </a:solidFill>
              </a:rPr>
              <a:t>, </a:t>
            </a:r>
            <a:r>
              <a:rPr lang="fr-FR" sz="1100" dirty="0">
                <a:solidFill>
                  <a:srgbClr val="0070C0"/>
                </a:solidFill>
              </a:rPr>
              <a:t>µMEGAS </a:t>
            </a:r>
            <a:r>
              <a:rPr lang="fr-FR" sz="1100" dirty="0" smtClean="0">
                <a:solidFill>
                  <a:srgbClr val="0070C0"/>
                </a:solidFill>
              </a:rPr>
              <a:t> R&amp;D</a:t>
            </a:r>
            <a:r>
              <a:rPr lang="fr-FR" sz="1100" dirty="0" smtClean="0"/>
              <a:t>, </a:t>
            </a:r>
            <a:r>
              <a:rPr lang="fr-FR" sz="1100" dirty="0" smtClean="0">
                <a:solidFill>
                  <a:srgbClr val="FF0000"/>
                </a:solidFill>
              </a:rPr>
              <a:t>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</a:t>
            </a:r>
            <a:r>
              <a:rPr lang="fr-FR" sz="1100" dirty="0" err="1" smtClean="0">
                <a:solidFill>
                  <a:srgbClr val="FF0000"/>
                </a:solidFill>
              </a:rPr>
              <a:t>Minicrate</a:t>
            </a:r>
            <a:r>
              <a:rPr lang="fr-FR" sz="1100" dirty="0" smtClean="0">
                <a:solidFill>
                  <a:srgbClr val="00B050"/>
                </a:solidFill>
              </a:rPr>
              <a:t>, MMDAQ Online</a:t>
            </a:r>
            <a:r>
              <a:rPr lang="fr-FR" sz="1100" dirty="0" smtClean="0"/>
              <a:t>,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FontTx/>
              <a:buAutoNum type="arabicPeriod"/>
            </a:pPr>
            <a:r>
              <a:rPr lang="fr-FR" sz="1100" dirty="0">
                <a:solidFill>
                  <a:srgbClr val="0070C0"/>
                </a:solidFill>
              </a:rPr>
              <a:t>NA62  CERN  </a:t>
            </a:r>
            <a:r>
              <a:rPr lang="fr-FR" sz="1100" dirty="0" err="1">
                <a:solidFill>
                  <a:srgbClr val="0070C0"/>
                </a:solidFill>
              </a:rPr>
              <a:t>straw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tracker</a:t>
            </a:r>
            <a:r>
              <a:rPr lang="fr-FR" sz="1100" dirty="0">
                <a:solidFill>
                  <a:srgbClr val="0070C0"/>
                </a:solidFill>
              </a:rPr>
              <a:t>  upgrade </a:t>
            </a:r>
            <a:r>
              <a:rPr lang="fr-FR" sz="1100" dirty="0" err="1">
                <a:solidFill>
                  <a:srgbClr val="0070C0"/>
                </a:solidFill>
              </a:rPr>
              <a:t>with</a:t>
            </a:r>
            <a:r>
              <a:rPr lang="fr-FR" sz="1100" dirty="0">
                <a:solidFill>
                  <a:srgbClr val="0070C0"/>
                </a:solidFill>
              </a:rPr>
              <a:t> µMEGAS</a:t>
            </a:r>
            <a:r>
              <a:rPr lang="fr-FR" sz="1100" dirty="0">
                <a:solidFill>
                  <a:srgbClr val="FF0000"/>
                </a:solidFill>
              </a:rPr>
              <a:t>, APV </a:t>
            </a:r>
            <a:r>
              <a:rPr lang="fr-FR" sz="1100" dirty="0" err="1">
                <a:solidFill>
                  <a:srgbClr val="FF0000"/>
                </a:solidFill>
              </a:rPr>
              <a:t>frontend</a:t>
            </a:r>
            <a:r>
              <a:rPr lang="fr-FR" sz="1100" dirty="0">
                <a:solidFill>
                  <a:srgbClr val="FF0000"/>
                </a:solidFill>
              </a:rPr>
              <a:t> </a:t>
            </a:r>
            <a:r>
              <a:rPr lang="fr-FR" sz="1100" dirty="0" err="1">
                <a:solidFill>
                  <a:srgbClr val="FF0000"/>
                </a:solidFill>
              </a:rPr>
              <a:t>with</a:t>
            </a:r>
            <a:r>
              <a:rPr lang="fr-FR" sz="1100" dirty="0">
                <a:solidFill>
                  <a:srgbClr val="FF0000"/>
                </a:solidFill>
              </a:rPr>
              <a:t> SRS </a:t>
            </a:r>
            <a:r>
              <a:rPr lang="fr-FR" sz="1100" dirty="0" err="1">
                <a:solidFill>
                  <a:srgbClr val="FF0000"/>
                </a:solidFill>
              </a:rPr>
              <a:t>Minicrate</a:t>
            </a:r>
            <a:r>
              <a:rPr lang="fr-FR" sz="1100" dirty="0">
                <a:solidFill>
                  <a:srgbClr val="FF0000"/>
                </a:solidFill>
              </a:rPr>
              <a:t>,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>
                <a:solidFill>
                  <a:srgbClr val="00B050"/>
                </a:solidFill>
              </a:rPr>
              <a:t>MMDAQ Online</a:t>
            </a:r>
            <a:r>
              <a:rPr lang="fr-FR" sz="1100" dirty="0"/>
              <a:t>, </a:t>
            </a:r>
            <a:r>
              <a:rPr lang="fr-FR" sz="1100" dirty="0" err="1" smtClean="0"/>
              <a:t>delivered</a:t>
            </a:r>
            <a:endParaRPr lang="en-GB" sz="1100" dirty="0" smtClean="0"/>
          </a:p>
          <a:p>
            <a:pPr marL="228600" indent="-228600"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CMS  upgrade  CMS GEM collaboration CERN</a:t>
            </a:r>
            <a:r>
              <a:rPr lang="en-GB" sz="1100" dirty="0" smtClean="0"/>
              <a:t>,  </a:t>
            </a:r>
            <a:r>
              <a:rPr lang="en-GB" sz="1100" dirty="0" err="1" smtClean="0">
                <a:solidFill>
                  <a:srgbClr val="0070C0"/>
                </a:solidFill>
              </a:rPr>
              <a:t>Muon</a:t>
            </a:r>
            <a:r>
              <a:rPr lang="en-GB" sz="1100" dirty="0" smtClean="0">
                <a:solidFill>
                  <a:srgbClr val="0070C0"/>
                </a:solidFill>
              </a:rPr>
              <a:t> </a:t>
            </a:r>
            <a:r>
              <a:rPr lang="en-GB" sz="1100" dirty="0" err="1" smtClean="0">
                <a:solidFill>
                  <a:srgbClr val="0070C0"/>
                </a:solidFill>
              </a:rPr>
              <a:t>Endcaps</a:t>
            </a:r>
            <a:r>
              <a:rPr lang="en-GB" sz="1100" dirty="0" smtClean="0">
                <a:solidFill>
                  <a:srgbClr val="FF0000"/>
                </a:solidFill>
              </a:rPr>
              <a:t>,  design of  VFAT frontend digital readout SRS</a:t>
            </a:r>
            <a:r>
              <a:rPr lang="en-GB" sz="1100" dirty="0" smtClean="0">
                <a:solidFill>
                  <a:srgbClr val="0070C0"/>
                </a:solidFill>
              </a:rPr>
              <a:t>,  </a:t>
            </a:r>
            <a:r>
              <a:rPr lang="en-GB" sz="1100" dirty="0" err="1" smtClean="0"/>
              <a:t>ongoing</a:t>
            </a:r>
            <a:r>
              <a:rPr lang="en-GB" sz="1100" dirty="0" smtClean="0"/>
              <a:t> with IFIN-HH</a:t>
            </a:r>
          </a:p>
          <a:p>
            <a:pPr marL="228600" indent="-228600">
              <a:buFontTx/>
              <a:buAutoNum type="arabicPeriod"/>
            </a:pPr>
            <a:r>
              <a:rPr lang="sv-SE" sz="1100" dirty="0" smtClean="0">
                <a:solidFill>
                  <a:srgbClr val="0070C0"/>
                </a:solidFill>
              </a:rPr>
              <a:t>TOTEM upgrade GEMs Baris testlab</a:t>
            </a:r>
            <a:r>
              <a:rPr lang="sv-SE" sz="1100" dirty="0" smtClean="0">
                <a:solidFill>
                  <a:srgbClr val="FF0000"/>
                </a:solidFill>
              </a:rPr>
              <a:t>, OPTO-Rx  card design, Minicrate,Eurocrate, SRU</a:t>
            </a:r>
            <a:r>
              <a:rPr lang="sv-SE" sz="1100" dirty="0" smtClean="0">
                <a:solidFill>
                  <a:srgbClr val="00B050"/>
                </a:solidFill>
              </a:rPr>
              <a:t>, DATE Online</a:t>
            </a:r>
            <a:r>
              <a:rPr lang="sv-SE" sz="1100" dirty="0" smtClean="0"/>
              <a:t>,  delivered</a:t>
            </a:r>
          </a:p>
          <a:p>
            <a:pPr marL="228600" indent="-228600">
              <a:buFontTx/>
              <a:buAutoNum type="arabicPeriod"/>
            </a:pPr>
            <a:r>
              <a:rPr lang="fr-FR" sz="1100" dirty="0" smtClean="0">
                <a:solidFill>
                  <a:srgbClr val="0070C0"/>
                </a:solidFill>
              </a:rPr>
              <a:t>BNL  GEM detectors</a:t>
            </a:r>
            <a:r>
              <a:rPr lang="fr-FR" sz="1100" dirty="0" smtClean="0">
                <a:solidFill>
                  <a:srgbClr val="FF0000"/>
                </a:solidFill>
              </a:rPr>
              <a:t>, 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-SRS </a:t>
            </a:r>
            <a:r>
              <a:rPr lang="fr-FR" sz="1100" dirty="0" err="1" smtClean="0">
                <a:solidFill>
                  <a:srgbClr val="FF0000"/>
                </a:solidFill>
              </a:rPr>
              <a:t>Minicrate</a:t>
            </a:r>
            <a:r>
              <a:rPr lang="fr-FR" sz="1100" dirty="0" smtClean="0">
                <a:solidFill>
                  <a:srgbClr val="FF0000"/>
                </a:solidFill>
              </a:rPr>
              <a:t>, </a:t>
            </a:r>
            <a:r>
              <a:rPr lang="fr-FR" sz="1100" dirty="0" smtClean="0">
                <a:solidFill>
                  <a:srgbClr val="00B050"/>
                </a:solidFill>
              </a:rPr>
              <a:t>RCDAQ Online</a:t>
            </a:r>
            <a:r>
              <a:rPr lang="fr-FR" sz="1100" dirty="0" smtClean="0"/>
              <a:t>,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FontTx/>
              <a:buAutoNum type="arabicPeriod"/>
            </a:pPr>
            <a:r>
              <a:rPr lang="fr-FR" sz="1100" dirty="0" err="1" smtClean="0">
                <a:solidFill>
                  <a:srgbClr val="0070C0"/>
                </a:solidFill>
              </a:rPr>
              <a:t>Stony</a:t>
            </a:r>
            <a:r>
              <a:rPr lang="fr-FR" sz="1100" dirty="0" smtClean="0">
                <a:solidFill>
                  <a:srgbClr val="0070C0"/>
                </a:solidFill>
              </a:rPr>
              <a:t> Brook GEM detector R&amp;D</a:t>
            </a:r>
            <a:r>
              <a:rPr lang="fr-FR" sz="1100" dirty="0" smtClean="0">
                <a:solidFill>
                  <a:srgbClr val="FF0000"/>
                </a:solidFill>
              </a:rPr>
              <a:t>, 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</a:t>
            </a:r>
            <a:r>
              <a:rPr lang="fr-FR" sz="1100" dirty="0" err="1" smtClean="0">
                <a:solidFill>
                  <a:srgbClr val="FF0000"/>
                </a:solidFill>
              </a:rPr>
              <a:t>Minicrate</a:t>
            </a:r>
            <a:r>
              <a:rPr lang="fr-FR" sz="1100" dirty="0" smtClean="0"/>
              <a:t>, </a:t>
            </a:r>
            <a:r>
              <a:rPr lang="fr-FR" sz="1100" dirty="0" smtClean="0">
                <a:solidFill>
                  <a:srgbClr val="00B050"/>
                </a:solidFill>
              </a:rPr>
              <a:t>RCDAQ Online</a:t>
            </a:r>
            <a:r>
              <a:rPr lang="fr-FR" sz="1100" dirty="0" smtClean="0"/>
              <a:t>, </a:t>
            </a:r>
            <a:r>
              <a:rPr lang="fr-FR" sz="1100" dirty="0" err="1" smtClean="0"/>
              <a:t>delivered</a:t>
            </a:r>
            <a:endParaRPr lang="en-GB" sz="1100" dirty="0" smtClean="0"/>
          </a:p>
          <a:p>
            <a:pPr marL="228600" indent="-228600"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Bonn Phys. Inst. R&amp;D </a:t>
            </a:r>
            <a:r>
              <a:rPr lang="en-GB" sz="1100" dirty="0" smtClean="0">
                <a:solidFill>
                  <a:srgbClr val="0070C0"/>
                </a:solidFill>
              </a:rPr>
              <a:t>for ILC</a:t>
            </a:r>
            <a:r>
              <a:rPr lang="en-GB" sz="1100" dirty="0" smtClean="0"/>
              <a:t>,</a:t>
            </a:r>
            <a:r>
              <a:rPr lang="en-GB" sz="1100" dirty="0" smtClean="0">
                <a:solidFill>
                  <a:srgbClr val="FF0000"/>
                </a:solidFill>
              </a:rPr>
              <a:t>  </a:t>
            </a:r>
            <a:r>
              <a:rPr lang="en-GB" sz="1100" dirty="0" smtClean="0">
                <a:solidFill>
                  <a:srgbClr val="0070C0"/>
                </a:solidFill>
              </a:rPr>
              <a:t>T24 DESY </a:t>
            </a:r>
            <a:r>
              <a:rPr lang="en-GB" sz="1100" dirty="0" err="1" smtClean="0">
                <a:solidFill>
                  <a:srgbClr val="0070C0"/>
                </a:solidFill>
              </a:rPr>
              <a:t>testbeam</a:t>
            </a:r>
            <a:r>
              <a:rPr lang="en-GB" sz="1100" dirty="0" smtClean="0">
                <a:solidFill>
                  <a:srgbClr val="0070C0"/>
                </a:solidFill>
              </a:rPr>
              <a:t>,  </a:t>
            </a:r>
            <a:r>
              <a:rPr lang="en-GB" sz="1100" dirty="0" err="1" smtClean="0">
                <a:solidFill>
                  <a:srgbClr val="FF0000"/>
                </a:solidFill>
              </a:rPr>
              <a:t>Timepix</a:t>
            </a:r>
            <a:r>
              <a:rPr lang="en-GB" sz="1100" dirty="0" smtClean="0">
                <a:solidFill>
                  <a:srgbClr val="FF0000"/>
                </a:solidFill>
              </a:rPr>
              <a:t> Array  Ingrid Module  adapter for SRS , </a:t>
            </a:r>
            <a:r>
              <a:rPr lang="en-GB" sz="1100" dirty="0" err="1" smtClean="0">
                <a:solidFill>
                  <a:srgbClr val="FF0000"/>
                </a:solidFill>
              </a:rPr>
              <a:t>Eurocrate</a:t>
            </a:r>
            <a:r>
              <a:rPr lang="en-GB" sz="1100" dirty="0" smtClean="0">
                <a:solidFill>
                  <a:srgbClr val="FF0000"/>
                </a:solidFill>
              </a:rPr>
              <a:t>, </a:t>
            </a:r>
            <a:r>
              <a:rPr lang="en-GB" sz="1100" dirty="0" smtClean="0">
                <a:solidFill>
                  <a:srgbClr val="00B050"/>
                </a:solidFill>
              </a:rPr>
              <a:t>Online unknown</a:t>
            </a:r>
            <a:r>
              <a:rPr lang="en-GB" sz="1100" dirty="0" smtClean="0">
                <a:solidFill>
                  <a:srgbClr val="FF0000"/>
                </a:solidFill>
              </a:rPr>
              <a:t>,</a:t>
            </a:r>
            <a:r>
              <a:rPr lang="en-GB" sz="1100" dirty="0" smtClean="0"/>
              <a:t> </a:t>
            </a:r>
            <a:r>
              <a:rPr lang="en-GB" sz="1100" dirty="0" err="1" smtClean="0"/>
              <a:t>ongoing</a:t>
            </a:r>
            <a:endParaRPr lang="en-GB" sz="1100" dirty="0" smtClean="0"/>
          </a:p>
          <a:p>
            <a:pPr marL="228600" indent="-228600"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Florida </a:t>
            </a:r>
            <a:r>
              <a:rPr lang="en-GB" sz="1100" dirty="0" err="1" smtClean="0">
                <a:solidFill>
                  <a:srgbClr val="0070C0"/>
                </a:solidFill>
              </a:rPr>
              <a:t>Inst</a:t>
            </a:r>
            <a:r>
              <a:rPr lang="en-GB" sz="1100" dirty="0" smtClean="0">
                <a:solidFill>
                  <a:srgbClr val="0070C0"/>
                </a:solidFill>
              </a:rPr>
              <a:t> Tech GEMs,</a:t>
            </a:r>
            <a:r>
              <a:rPr lang="en-GB" sz="1100" dirty="0" smtClean="0"/>
              <a:t> </a:t>
            </a:r>
            <a:r>
              <a:rPr lang="en-GB" sz="1100" dirty="0" err="1" smtClean="0">
                <a:solidFill>
                  <a:srgbClr val="0070C0"/>
                </a:solidFill>
              </a:rPr>
              <a:t>Muon</a:t>
            </a:r>
            <a:r>
              <a:rPr lang="en-GB" sz="1100" dirty="0">
                <a:solidFill>
                  <a:srgbClr val="0070C0"/>
                </a:solidFill>
              </a:rPr>
              <a:t> </a:t>
            </a:r>
            <a:r>
              <a:rPr lang="en-GB" sz="1100" dirty="0" err="1" smtClean="0">
                <a:solidFill>
                  <a:srgbClr val="0070C0"/>
                </a:solidFill>
              </a:rPr>
              <a:t>Tomografy</a:t>
            </a:r>
            <a:r>
              <a:rPr lang="en-GB" sz="1100" dirty="0" smtClean="0">
                <a:solidFill>
                  <a:srgbClr val="0070C0"/>
                </a:solidFill>
              </a:rPr>
              <a:t> for Homeland security,   </a:t>
            </a:r>
            <a:r>
              <a:rPr lang="en-GB" sz="1100" dirty="0" smtClean="0">
                <a:solidFill>
                  <a:srgbClr val="FF0000"/>
                </a:solidFill>
              </a:rPr>
              <a:t>15k channel SRS prototype </a:t>
            </a:r>
            <a:r>
              <a:rPr lang="en-GB" sz="1100" dirty="0" err="1" smtClean="0">
                <a:solidFill>
                  <a:srgbClr val="FF0000"/>
                </a:solidFill>
              </a:rPr>
              <a:t>Eurocrate</a:t>
            </a:r>
            <a:r>
              <a:rPr lang="en-GB" sz="1100" dirty="0" smtClean="0">
                <a:solidFill>
                  <a:srgbClr val="00B050"/>
                </a:solidFill>
              </a:rPr>
              <a:t>, DATE Online</a:t>
            </a:r>
            <a:r>
              <a:rPr lang="en-GB" sz="1100" dirty="0" smtClean="0"/>
              <a:t>, delivered</a:t>
            </a:r>
          </a:p>
          <a:p>
            <a:pPr marL="228600" indent="-228600">
              <a:buAutoNum type="arabicPeriod"/>
            </a:pPr>
            <a:r>
              <a:rPr lang="fr-FR" sz="1100" dirty="0" smtClean="0">
                <a:solidFill>
                  <a:srgbClr val="0070C0"/>
                </a:solidFill>
              </a:rPr>
              <a:t>Géosciences Azur-CNRS-UNSA, Muon </a:t>
            </a:r>
            <a:r>
              <a:rPr lang="fr-FR" sz="1100" dirty="0" err="1" smtClean="0">
                <a:solidFill>
                  <a:srgbClr val="0070C0"/>
                </a:solidFill>
              </a:rPr>
              <a:t>Tomography</a:t>
            </a:r>
            <a:r>
              <a:rPr lang="fr-FR" sz="1100" dirty="0" smtClean="0">
                <a:solidFill>
                  <a:srgbClr val="0070C0"/>
                </a:solidFill>
              </a:rPr>
              <a:t> </a:t>
            </a:r>
            <a:r>
              <a:rPr lang="fr-FR" sz="1100" dirty="0" err="1" smtClean="0">
                <a:solidFill>
                  <a:srgbClr val="0070C0"/>
                </a:solidFill>
              </a:rPr>
              <a:t>w.µMEGAS</a:t>
            </a:r>
            <a:r>
              <a:rPr lang="fr-FR" sz="1100" dirty="0" smtClean="0">
                <a:solidFill>
                  <a:srgbClr val="0070C0"/>
                </a:solidFill>
              </a:rPr>
              <a:t> for </a:t>
            </a:r>
            <a:r>
              <a:rPr lang="fr-FR" sz="1100" dirty="0" err="1" smtClean="0">
                <a:solidFill>
                  <a:srgbClr val="0070C0"/>
                </a:solidFill>
              </a:rPr>
              <a:t>geology</a:t>
            </a:r>
            <a:r>
              <a:rPr lang="fr-FR" sz="1100" dirty="0" smtClean="0">
                <a:solidFill>
                  <a:srgbClr val="FF0000"/>
                </a:solidFill>
              </a:rPr>
              <a:t>, 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 Eurocrate</a:t>
            </a:r>
            <a:r>
              <a:rPr lang="fr-FR" sz="1100" dirty="0" smtClean="0"/>
              <a:t>,</a:t>
            </a:r>
            <a:r>
              <a:rPr lang="fr-FR" sz="1100" dirty="0" smtClean="0">
                <a:solidFill>
                  <a:srgbClr val="00B050"/>
                </a:solidFill>
              </a:rPr>
              <a:t> Date Online,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FontTx/>
              <a:buAutoNum type="arabicPeriod"/>
            </a:pPr>
            <a:r>
              <a:rPr lang="fr-FR" sz="1100" dirty="0" smtClean="0">
                <a:solidFill>
                  <a:srgbClr val="0070C0"/>
                </a:solidFill>
              </a:rPr>
              <a:t>GDD </a:t>
            </a:r>
            <a:r>
              <a:rPr lang="fr-FR" sz="1100" dirty="0" err="1" smtClean="0">
                <a:solidFill>
                  <a:srgbClr val="0070C0"/>
                </a:solidFill>
              </a:rPr>
              <a:t>lab</a:t>
            </a:r>
            <a:r>
              <a:rPr lang="fr-FR" sz="1100" dirty="0" smtClean="0">
                <a:solidFill>
                  <a:srgbClr val="0070C0"/>
                </a:solidFill>
              </a:rPr>
              <a:t> RD51, CERN, R&amp;D for </a:t>
            </a:r>
            <a:r>
              <a:rPr lang="fr-FR" sz="1100" dirty="0">
                <a:solidFill>
                  <a:srgbClr val="0070C0"/>
                </a:solidFill>
              </a:rPr>
              <a:t>GEM and </a:t>
            </a:r>
            <a:r>
              <a:rPr lang="fr-FR" sz="1100" dirty="0" smtClean="0">
                <a:solidFill>
                  <a:srgbClr val="0070C0"/>
                </a:solidFill>
              </a:rPr>
              <a:t> µMEGAS</a:t>
            </a:r>
            <a:r>
              <a:rPr lang="fr-FR" sz="1100" dirty="0" smtClean="0">
                <a:solidFill>
                  <a:srgbClr val="00B050"/>
                </a:solidFill>
              </a:rPr>
              <a:t>, </a:t>
            </a:r>
            <a:r>
              <a:rPr lang="fr-FR" sz="1100" dirty="0" smtClean="0">
                <a:solidFill>
                  <a:srgbClr val="FF0000"/>
                </a:solidFill>
              </a:rPr>
              <a:t>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Euro and </a:t>
            </a:r>
            <a:r>
              <a:rPr lang="fr-FR" sz="1100" dirty="0" err="1" smtClean="0">
                <a:solidFill>
                  <a:srgbClr val="FF0000"/>
                </a:solidFill>
              </a:rPr>
              <a:t>Minicrates</a:t>
            </a:r>
            <a:r>
              <a:rPr lang="fr-FR" sz="1100" dirty="0" smtClean="0">
                <a:solidFill>
                  <a:srgbClr val="FF0000"/>
                </a:solidFill>
              </a:rPr>
              <a:t>, </a:t>
            </a:r>
            <a:r>
              <a:rPr lang="fr-FR" sz="1100" dirty="0" smtClean="0">
                <a:solidFill>
                  <a:srgbClr val="00B050"/>
                </a:solidFill>
              </a:rPr>
              <a:t>DATE, </a:t>
            </a:r>
            <a:r>
              <a:rPr lang="fr-FR" sz="1100" dirty="0" err="1" smtClean="0">
                <a:solidFill>
                  <a:srgbClr val="00B050"/>
                </a:solidFill>
              </a:rPr>
              <a:t>Labview</a:t>
            </a:r>
            <a:r>
              <a:rPr lang="fr-FR" sz="1100" dirty="0" smtClean="0">
                <a:solidFill>
                  <a:srgbClr val="00B050"/>
                </a:solidFill>
              </a:rPr>
              <a:t> MMDAQ, </a:t>
            </a:r>
            <a:r>
              <a:rPr lang="fr-FR" sz="1100" dirty="0" err="1" smtClean="0"/>
              <a:t>delivered</a:t>
            </a:r>
            <a:r>
              <a:rPr lang="fr-FR" sz="1100" dirty="0" smtClean="0"/>
              <a:t> </a:t>
            </a:r>
            <a:endParaRPr lang="en-GB" sz="1100" dirty="0" smtClean="0"/>
          </a:p>
          <a:p>
            <a:pPr marL="228600" indent="-228600">
              <a:buAutoNum type="arabicPeriod"/>
            </a:pPr>
            <a:r>
              <a:rPr lang="fr-FR" sz="1100" dirty="0" smtClean="0">
                <a:solidFill>
                  <a:srgbClr val="0070C0"/>
                </a:solidFill>
              </a:rPr>
              <a:t>HIP, HELSINKI, </a:t>
            </a:r>
            <a:r>
              <a:rPr lang="fr-FR" sz="1100" dirty="0" err="1" smtClean="0">
                <a:solidFill>
                  <a:srgbClr val="0070C0"/>
                </a:solidFill>
              </a:rPr>
              <a:t>characterization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smtClean="0">
                <a:solidFill>
                  <a:srgbClr val="0070C0"/>
                </a:solidFill>
              </a:rPr>
              <a:t>MPGAD </a:t>
            </a:r>
            <a:r>
              <a:rPr lang="fr-FR" sz="1100" dirty="0" err="1" smtClean="0">
                <a:solidFill>
                  <a:srgbClr val="0070C0"/>
                </a:solidFill>
              </a:rPr>
              <a:t>detactors</a:t>
            </a:r>
            <a:r>
              <a:rPr lang="fr-FR" sz="1100" dirty="0" smtClean="0">
                <a:solidFill>
                  <a:srgbClr val="0070C0"/>
                </a:solidFill>
              </a:rPr>
              <a:t>, </a:t>
            </a:r>
            <a:r>
              <a:rPr lang="fr-FR" sz="1100" dirty="0" smtClean="0">
                <a:solidFill>
                  <a:srgbClr val="FF0000"/>
                </a:solidFill>
              </a:rPr>
              <a:t>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Eurocrate</a:t>
            </a:r>
            <a:r>
              <a:rPr lang="fr-FR" sz="1100" dirty="0" smtClean="0">
                <a:solidFill>
                  <a:srgbClr val="0070C0"/>
                </a:solidFill>
              </a:rPr>
              <a:t>,</a:t>
            </a:r>
            <a:r>
              <a:rPr lang="fr-FR" sz="1100" dirty="0" smtClean="0">
                <a:solidFill>
                  <a:srgbClr val="00B050"/>
                </a:solidFill>
              </a:rPr>
              <a:t> DATE and </a:t>
            </a:r>
            <a:r>
              <a:rPr lang="fr-FR" sz="1100" dirty="0" err="1" smtClean="0">
                <a:solidFill>
                  <a:srgbClr val="00B050"/>
                </a:solidFill>
              </a:rPr>
              <a:t>Labview</a:t>
            </a:r>
            <a:r>
              <a:rPr lang="fr-FR" sz="1100" dirty="0" smtClean="0">
                <a:solidFill>
                  <a:srgbClr val="00B050"/>
                </a:solidFill>
              </a:rPr>
              <a:t>,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AutoNum type="arabicPeriod"/>
            </a:pPr>
            <a:r>
              <a:rPr lang="fr-FR" sz="1100" dirty="0" smtClean="0">
                <a:solidFill>
                  <a:srgbClr val="0070C0"/>
                </a:solidFill>
              </a:rPr>
              <a:t> INFN </a:t>
            </a:r>
            <a:r>
              <a:rPr lang="fr-FR" sz="1100" dirty="0" err="1" smtClean="0">
                <a:solidFill>
                  <a:srgbClr val="0070C0"/>
                </a:solidFill>
              </a:rPr>
              <a:t>Napoli</a:t>
            </a:r>
            <a:r>
              <a:rPr lang="fr-FR" sz="1100" dirty="0" smtClean="0">
                <a:solidFill>
                  <a:srgbClr val="0070C0"/>
                </a:solidFill>
              </a:rPr>
              <a:t>, ATLAS.  </a:t>
            </a:r>
            <a:r>
              <a:rPr lang="fr-FR" sz="1100" dirty="0" err="1" smtClean="0">
                <a:solidFill>
                  <a:srgbClr val="FF0000"/>
                </a:solidFill>
              </a:rPr>
              <a:t>Development</a:t>
            </a:r>
            <a:r>
              <a:rPr lang="fr-FR" sz="1100" dirty="0" smtClean="0">
                <a:solidFill>
                  <a:srgbClr val="FF0000"/>
                </a:solidFill>
              </a:rPr>
              <a:t> of  SRS Hardware  and </a:t>
            </a:r>
            <a:r>
              <a:rPr lang="fr-FR" sz="1100" dirty="0" err="1" smtClean="0">
                <a:solidFill>
                  <a:srgbClr val="FF0000"/>
                </a:solidFill>
              </a:rPr>
              <a:t>Firmware</a:t>
            </a:r>
            <a:r>
              <a:rPr lang="fr-FR" sz="1100" dirty="0" smtClean="0">
                <a:solidFill>
                  <a:srgbClr val="00B050"/>
                </a:solidFill>
              </a:rPr>
              <a:t>, </a:t>
            </a:r>
            <a:r>
              <a:rPr lang="fr-FR" sz="1100" dirty="0" err="1" smtClean="0">
                <a:solidFill>
                  <a:srgbClr val="00B050"/>
                </a:solidFill>
              </a:rPr>
              <a:t>Labview</a:t>
            </a:r>
            <a:r>
              <a:rPr lang="fr-FR" sz="1100" dirty="0" smtClean="0">
                <a:solidFill>
                  <a:srgbClr val="00B050"/>
                </a:solidFill>
              </a:rPr>
              <a:t>,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AutoNum type="arabicPeriod"/>
            </a:pPr>
            <a:r>
              <a:rPr lang="fr-FR" sz="1100" dirty="0" smtClean="0">
                <a:solidFill>
                  <a:srgbClr val="00B0F0"/>
                </a:solidFill>
              </a:rPr>
              <a:t>Jefferson </a:t>
            </a:r>
            <a:r>
              <a:rPr lang="fr-FR" sz="1100" dirty="0" err="1" smtClean="0">
                <a:solidFill>
                  <a:srgbClr val="00B0F0"/>
                </a:solidFill>
              </a:rPr>
              <a:t>Lab</a:t>
            </a:r>
            <a:r>
              <a:rPr lang="fr-FR" sz="1100" dirty="0" smtClean="0">
                <a:solidFill>
                  <a:srgbClr val="00B0F0"/>
                </a:solidFill>
              </a:rPr>
              <a:t>, Virginia   </a:t>
            </a:r>
            <a:r>
              <a:rPr lang="fr-FR" sz="1100" dirty="0" err="1" smtClean="0">
                <a:solidFill>
                  <a:srgbClr val="00B0F0"/>
                </a:solidFill>
              </a:rPr>
              <a:t>UVa</a:t>
            </a:r>
            <a:r>
              <a:rPr lang="fr-FR" sz="1100" dirty="0" smtClean="0">
                <a:solidFill>
                  <a:srgbClr val="00B0F0"/>
                </a:solidFill>
              </a:rPr>
              <a:t> </a:t>
            </a:r>
            <a:r>
              <a:rPr lang="fr-FR" sz="1100" dirty="0">
                <a:solidFill>
                  <a:srgbClr val="00B0F0"/>
                </a:solidFill>
              </a:rPr>
              <a:t>  </a:t>
            </a:r>
            <a:r>
              <a:rPr lang="fr-FR" sz="1100" dirty="0" smtClean="0">
                <a:solidFill>
                  <a:srgbClr val="00B0F0"/>
                </a:solidFill>
              </a:rPr>
              <a:t>upgrade GEM  </a:t>
            </a:r>
            <a:r>
              <a:rPr lang="fr-FR" sz="1100" dirty="0" err="1" smtClean="0">
                <a:solidFill>
                  <a:srgbClr val="00B0F0"/>
                </a:solidFill>
              </a:rPr>
              <a:t>readout</a:t>
            </a:r>
            <a:r>
              <a:rPr lang="fr-FR" sz="1100" dirty="0" smtClean="0">
                <a:solidFill>
                  <a:srgbClr val="00B0F0"/>
                </a:solidFill>
              </a:rPr>
              <a:t> system</a:t>
            </a:r>
            <a:r>
              <a:rPr lang="fr-FR" sz="1100" dirty="0" smtClean="0"/>
              <a:t>, </a:t>
            </a:r>
            <a:r>
              <a:rPr lang="fr-FR" sz="1100" dirty="0" smtClean="0">
                <a:solidFill>
                  <a:srgbClr val="FF0000"/>
                </a:solidFill>
              </a:rPr>
              <a:t>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Eurocrate</a:t>
            </a:r>
            <a:r>
              <a:rPr lang="fr-FR" sz="1100" dirty="0" smtClean="0"/>
              <a:t>, </a:t>
            </a:r>
            <a:r>
              <a:rPr lang="fr-FR" sz="1100" dirty="0" smtClean="0">
                <a:solidFill>
                  <a:srgbClr val="00B050"/>
                </a:solidFill>
              </a:rPr>
              <a:t>DATE online, </a:t>
            </a:r>
            <a:r>
              <a:rPr lang="fr-FR" sz="1100" dirty="0" err="1" smtClean="0"/>
              <a:t>partially</a:t>
            </a:r>
            <a:r>
              <a:rPr lang="fr-FR" sz="1100" dirty="0" smtClean="0"/>
              <a:t>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FontTx/>
              <a:buAutoNum type="arabicPeriod"/>
            </a:pPr>
            <a:r>
              <a:rPr lang="fr-FR" sz="1100" dirty="0">
                <a:solidFill>
                  <a:srgbClr val="0070C0"/>
                </a:solidFill>
              </a:rPr>
              <a:t>Yale </a:t>
            </a:r>
            <a:r>
              <a:rPr lang="fr-FR" sz="1100" dirty="0" err="1">
                <a:solidFill>
                  <a:srgbClr val="0070C0"/>
                </a:solidFill>
              </a:rPr>
              <a:t>University</a:t>
            </a:r>
            <a:r>
              <a:rPr lang="fr-FR" sz="1100" dirty="0">
                <a:solidFill>
                  <a:srgbClr val="0070C0"/>
                </a:solidFill>
              </a:rPr>
              <a:t> ,</a:t>
            </a:r>
            <a:r>
              <a:rPr lang="en-GB" sz="1100" dirty="0">
                <a:solidFill>
                  <a:srgbClr val="0070C0"/>
                </a:solidFill>
              </a:rPr>
              <a:t> GEM development ALICE</a:t>
            </a:r>
            <a:r>
              <a:rPr lang="en-GB" sz="1100" dirty="0">
                <a:solidFill>
                  <a:srgbClr val="FF0000"/>
                </a:solidFill>
              </a:rPr>
              <a:t>, APV frontend SRS </a:t>
            </a:r>
            <a:r>
              <a:rPr lang="en-GB" sz="1100" dirty="0" err="1">
                <a:solidFill>
                  <a:srgbClr val="FF0000"/>
                </a:solidFill>
              </a:rPr>
              <a:t>Eurocrate</a:t>
            </a:r>
            <a:r>
              <a:rPr lang="en-GB" sz="1100" dirty="0"/>
              <a:t>, </a:t>
            </a:r>
            <a:r>
              <a:rPr lang="en-GB" sz="1100" dirty="0">
                <a:solidFill>
                  <a:srgbClr val="00B050"/>
                </a:solidFill>
              </a:rPr>
              <a:t>DATE Online</a:t>
            </a:r>
            <a:r>
              <a:rPr lang="en-GB" sz="1100" dirty="0"/>
              <a:t>, </a:t>
            </a:r>
            <a:r>
              <a:rPr lang="en-GB" sz="1100" dirty="0" smtClean="0"/>
              <a:t>delivered</a:t>
            </a:r>
            <a:endParaRPr lang="fr-FR" sz="1100" dirty="0" smtClean="0"/>
          </a:p>
          <a:p>
            <a:pPr marL="228600" indent="-228600">
              <a:buFontTx/>
              <a:buAutoNum type="arabicPeriod"/>
            </a:pPr>
            <a:r>
              <a:rPr lang="fr-FR" sz="1100" dirty="0" smtClean="0">
                <a:solidFill>
                  <a:srgbClr val="0070C0"/>
                </a:solidFill>
              </a:rPr>
              <a:t>NEXT Coll. </a:t>
            </a:r>
            <a:r>
              <a:rPr lang="fr-FR" sz="1100" dirty="0" err="1" smtClean="0">
                <a:solidFill>
                  <a:srgbClr val="0070C0"/>
                </a:solidFill>
              </a:rPr>
              <a:t>small</a:t>
            </a:r>
            <a:r>
              <a:rPr lang="fr-FR" sz="1100" dirty="0" smtClean="0">
                <a:solidFill>
                  <a:srgbClr val="0070C0"/>
                </a:solidFill>
              </a:rPr>
              <a:t> </a:t>
            </a:r>
            <a:r>
              <a:rPr lang="fr-FR" sz="1100" dirty="0" err="1" smtClean="0">
                <a:solidFill>
                  <a:srgbClr val="0070C0"/>
                </a:solidFill>
              </a:rPr>
              <a:t>Xenon</a:t>
            </a:r>
            <a:r>
              <a:rPr lang="fr-FR" sz="1100" dirty="0" smtClean="0">
                <a:solidFill>
                  <a:srgbClr val="0070C0"/>
                </a:solidFill>
              </a:rPr>
              <a:t> TPC </a:t>
            </a:r>
            <a:r>
              <a:rPr lang="fr-FR" sz="1100" dirty="0" err="1" smtClean="0">
                <a:solidFill>
                  <a:srgbClr val="0070C0"/>
                </a:solidFill>
              </a:rPr>
              <a:t>with</a:t>
            </a:r>
            <a:r>
              <a:rPr lang="fr-FR" sz="1100" dirty="0" smtClean="0">
                <a:solidFill>
                  <a:srgbClr val="0070C0"/>
                </a:solidFill>
              </a:rPr>
              <a:t> PM and Si </a:t>
            </a:r>
            <a:r>
              <a:rPr lang="fr-FR" sz="1100" dirty="0" err="1" smtClean="0">
                <a:solidFill>
                  <a:srgbClr val="0070C0"/>
                </a:solidFill>
              </a:rPr>
              <a:t>PMs</a:t>
            </a:r>
            <a:r>
              <a:rPr lang="fr-FR" sz="1100" dirty="0" smtClean="0">
                <a:solidFill>
                  <a:srgbClr val="0070C0"/>
                </a:solidFill>
              </a:rPr>
              <a:t>, </a:t>
            </a:r>
            <a:r>
              <a:rPr lang="fr-FR" sz="1100" dirty="0" smtClean="0">
                <a:solidFill>
                  <a:srgbClr val="FF0000"/>
                </a:solidFill>
              </a:rPr>
              <a:t>SRS </a:t>
            </a:r>
            <a:r>
              <a:rPr lang="fr-FR" sz="1100" dirty="0" err="1" smtClean="0">
                <a:solidFill>
                  <a:srgbClr val="FF0000"/>
                </a:solidFill>
              </a:rPr>
              <a:t>readout</a:t>
            </a:r>
            <a:r>
              <a:rPr lang="fr-FR" sz="1100" dirty="0" smtClean="0">
                <a:solidFill>
                  <a:srgbClr val="FF0000"/>
                </a:solidFill>
              </a:rPr>
              <a:t> </a:t>
            </a:r>
            <a:r>
              <a:rPr lang="fr-FR" sz="1100" dirty="0" err="1" smtClean="0">
                <a:solidFill>
                  <a:srgbClr val="FF0000"/>
                </a:solidFill>
              </a:rPr>
              <a:t>electronics</a:t>
            </a:r>
            <a:r>
              <a:rPr lang="fr-FR" sz="1100" dirty="0" smtClean="0">
                <a:solidFill>
                  <a:srgbClr val="FF0000"/>
                </a:solidFill>
              </a:rPr>
              <a:t> </a:t>
            </a:r>
            <a:r>
              <a:rPr lang="fr-FR" sz="1100" dirty="0" err="1" smtClean="0">
                <a:solidFill>
                  <a:srgbClr val="FF0000"/>
                </a:solidFill>
              </a:rPr>
              <a:t>co-development</a:t>
            </a:r>
            <a:r>
              <a:rPr lang="fr-FR" sz="1100" dirty="0" smtClean="0">
                <a:solidFill>
                  <a:srgbClr val="FF0000"/>
                </a:solidFill>
              </a:rPr>
              <a:t>, SRS Eurocrate and SRU, </a:t>
            </a:r>
            <a:r>
              <a:rPr lang="fr-FR" sz="1100" dirty="0" smtClean="0">
                <a:solidFill>
                  <a:srgbClr val="00B050"/>
                </a:solidFill>
              </a:rPr>
              <a:t>DATE,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AutoNum type="arabicPeriod"/>
            </a:pPr>
            <a:r>
              <a:rPr lang="fr-FR" sz="1100" dirty="0" smtClean="0">
                <a:solidFill>
                  <a:srgbClr val="0070C0"/>
                </a:solidFill>
              </a:rPr>
              <a:t>UNAM, MEXICO, MX </a:t>
            </a:r>
            <a:r>
              <a:rPr lang="fr-FR" sz="1100" dirty="0" smtClean="0"/>
              <a:t>,  </a:t>
            </a:r>
            <a:r>
              <a:rPr lang="fr-FR" sz="1100" dirty="0" smtClean="0">
                <a:solidFill>
                  <a:srgbClr val="FF0000"/>
                </a:solidFill>
              </a:rPr>
              <a:t>R&amp;D on THGEM, 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</a:t>
            </a:r>
            <a:r>
              <a:rPr lang="fr-FR" sz="1100" dirty="0" err="1" smtClean="0">
                <a:solidFill>
                  <a:srgbClr val="FF0000"/>
                </a:solidFill>
              </a:rPr>
              <a:t>Minicrate</a:t>
            </a:r>
            <a:r>
              <a:rPr lang="fr-FR" sz="1100" dirty="0" smtClean="0">
                <a:solidFill>
                  <a:srgbClr val="00B050"/>
                </a:solidFill>
              </a:rPr>
              <a:t>, DATE Online</a:t>
            </a:r>
            <a:r>
              <a:rPr lang="fr-FR" sz="1100" dirty="0" smtClean="0"/>
              <a:t>, </a:t>
            </a:r>
            <a:r>
              <a:rPr lang="fr-FR" sz="1100" dirty="0" err="1" smtClean="0"/>
              <a:t>delivered</a:t>
            </a:r>
            <a:r>
              <a:rPr lang="fr-FR" sz="1100" dirty="0" smtClean="0"/>
              <a:t>  </a:t>
            </a:r>
          </a:p>
          <a:p>
            <a:pPr marL="228600" indent="-228600"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Radiation </a:t>
            </a:r>
            <a:r>
              <a:rPr lang="en-GB" sz="1100" dirty="0">
                <a:solidFill>
                  <a:srgbClr val="0070C0"/>
                </a:solidFill>
              </a:rPr>
              <a:t>Laboratory, </a:t>
            </a:r>
            <a:r>
              <a:rPr lang="en-GB" sz="1100" dirty="0" err="1">
                <a:solidFill>
                  <a:srgbClr val="0070C0"/>
                </a:solidFill>
              </a:rPr>
              <a:t>Nishina</a:t>
            </a:r>
            <a:r>
              <a:rPr lang="en-GB" sz="1100" dirty="0">
                <a:solidFill>
                  <a:srgbClr val="0070C0"/>
                </a:solidFill>
              </a:rPr>
              <a:t> </a:t>
            </a:r>
            <a:r>
              <a:rPr lang="en-GB" sz="1100" dirty="0" err="1">
                <a:solidFill>
                  <a:srgbClr val="0070C0"/>
                </a:solidFill>
              </a:rPr>
              <a:t>Center</a:t>
            </a:r>
            <a:r>
              <a:rPr lang="en-GB" sz="1100" dirty="0">
                <a:solidFill>
                  <a:srgbClr val="0070C0"/>
                </a:solidFill>
              </a:rPr>
              <a:t>, </a:t>
            </a:r>
            <a:r>
              <a:rPr lang="en-GB" sz="1100" dirty="0" smtClean="0">
                <a:solidFill>
                  <a:srgbClr val="0070C0"/>
                </a:solidFill>
              </a:rPr>
              <a:t>RIKEN</a:t>
            </a:r>
            <a:r>
              <a:rPr lang="fr-FR" sz="1100" dirty="0" smtClean="0">
                <a:solidFill>
                  <a:srgbClr val="0070C0"/>
                </a:solidFill>
              </a:rPr>
              <a:t> , </a:t>
            </a:r>
            <a:r>
              <a:rPr lang="fr-FR" sz="1100" dirty="0" smtClean="0">
                <a:solidFill>
                  <a:srgbClr val="FF0000"/>
                </a:solidFill>
              </a:rPr>
              <a:t>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Eurocrate, </a:t>
            </a:r>
            <a:r>
              <a:rPr lang="fr-FR" sz="1100" dirty="0" smtClean="0">
                <a:solidFill>
                  <a:srgbClr val="00B050"/>
                </a:solidFill>
              </a:rPr>
              <a:t>Online </a:t>
            </a:r>
            <a:r>
              <a:rPr lang="fr-FR" sz="1100" dirty="0" err="1" smtClean="0">
                <a:solidFill>
                  <a:srgbClr val="00B050"/>
                </a:solidFill>
              </a:rPr>
              <a:t>unknown</a:t>
            </a:r>
            <a:r>
              <a:rPr lang="fr-FR" sz="1100" dirty="0" smtClean="0"/>
              <a:t>,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AutoNum type="arabicPeriod"/>
            </a:pPr>
            <a:r>
              <a:rPr lang="fr-FR" sz="1100" dirty="0">
                <a:solidFill>
                  <a:srgbClr val="0070C0"/>
                </a:solidFill>
              </a:rPr>
              <a:t>J-PARC /</a:t>
            </a:r>
            <a:r>
              <a:rPr lang="fr-FR" sz="1100" dirty="0" smtClean="0">
                <a:solidFill>
                  <a:srgbClr val="0070C0"/>
                </a:solidFill>
              </a:rPr>
              <a:t>E16 </a:t>
            </a:r>
            <a:r>
              <a:rPr lang="fr-FR" sz="1100" dirty="0" err="1" smtClean="0">
                <a:solidFill>
                  <a:srgbClr val="0070C0"/>
                </a:solidFill>
              </a:rPr>
              <a:t>experiment</a:t>
            </a:r>
            <a:r>
              <a:rPr lang="fr-FR" sz="1100" dirty="0" smtClean="0">
                <a:solidFill>
                  <a:srgbClr val="0070C0"/>
                </a:solidFill>
              </a:rPr>
              <a:t>, GEM </a:t>
            </a:r>
            <a:r>
              <a:rPr lang="fr-FR" sz="1100" dirty="0" err="1" smtClean="0">
                <a:solidFill>
                  <a:srgbClr val="0070C0"/>
                </a:solidFill>
              </a:rPr>
              <a:t>based</a:t>
            </a:r>
            <a:r>
              <a:rPr lang="fr-FR" sz="1100" dirty="0" smtClean="0">
                <a:solidFill>
                  <a:srgbClr val="0070C0"/>
                </a:solidFill>
              </a:rPr>
              <a:t> </a:t>
            </a:r>
            <a:r>
              <a:rPr lang="fr-FR" sz="1100" dirty="0" err="1" smtClean="0">
                <a:solidFill>
                  <a:srgbClr val="0070C0"/>
                </a:solidFill>
              </a:rPr>
              <a:t>tracking</a:t>
            </a:r>
            <a:r>
              <a:rPr lang="fr-FR" sz="1100" dirty="0" smtClean="0">
                <a:solidFill>
                  <a:srgbClr val="0070C0"/>
                </a:solidFill>
              </a:rPr>
              <a:t>, </a:t>
            </a:r>
            <a:r>
              <a:rPr lang="fr-FR" sz="1100" dirty="0" smtClean="0">
                <a:solidFill>
                  <a:srgbClr val="FF0000"/>
                </a:solidFill>
              </a:rPr>
              <a:t>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</a:t>
            </a:r>
            <a:r>
              <a:rPr lang="fr-FR" sz="1100" dirty="0" err="1" smtClean="0">
                <a:solidFill>
                  <a:srgbClr val="FF0000"/>
                </a:solidFill>
              </a:rPr>
              <a:t>Minicrate</a:t>
            </a:r>
            <a:r>
              <a:rPr lang="fr-FR" sz="1100" dirty="0" smtClean="0"/>
              <a:t>, </a:t>
            </a:r>
            <a:r>
              <a:rPr lang="fr-FR" sz="1100" dirty="0" smtClean="0">
                <a:solidFill>
                  <a:srgbClr val="00B050"/>
                </a:solidFill>
              </a:rPr>
              <a:t>Online </a:t>
            </a:r>
            <a:r>
              <a:rPr lang="fr-FR" sz="1100" dirty="0" err="1" smtClean="0">
                <a:solidFill>
                  <a:srgbClr val="00B050"/>
                </a:solidFill>
              </a:rPr>
              <a:t>Unknown</a:t>
            </a:r>
            <a:r>
              <a:rPr lang="fr-FR" sz="1100" dirty="0" smtClean="0"/>
              <a:t>, </a:t>
            </a:r>
            <a:r>
              <a:rPr lang="fr-FR" sz="1100" dirty="0" err="1" smtClean="0"/>
              <a:t>partially</a:t>
            </a:r>
            <a:r>
              <a:rPr lang="fr-FR" sz="1100" dirty="0" smtClean="0"/>
              <a:t>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FontTx/>
              <a:buAutoNum type="arabicPeriod"/>
            </a:pPr>
            <a:r>
              <a:rPr lang="fr-FR" sz="1100" dirty="0">
                <a:solidFill>
                  <a:srgbClr val="0070C0"/>
                </a:solidFill>
              </a:rPr>
              <a:t>Jefferson </a:t>
            </a:r>
            <a:r>
              <a:rPr lang="fr-FR" sz="1100" dirty="0" err="1">
                <a:solidFill>
                  <a:srgbClr val="0070C0"/>
                </a:solidFill>
              </a:rPr>
              <a:t>Lab</a:t>
            </a:r>
            <a:r>
              <a:rPr lang="fr-FR" sz="1100" dirty="0">
                <a:solidFill>
                  <a:srgbClr val="0070C0"/>
                </a:solidFill>
              </a:rPr>
              <a:t> SHM </a:t>
            </a:r>
            <a:r>
              <a:rPr lang="fr-FR" sz="1100" dirty="0" err="1">
                <a:solidFill>
                  <a:srgbClr val="0070C0"/>
                </a:solidFill>
              </a:rPr>
              <a:t>spectrometer</a:t>
            </a:r>
            <a:r>
              <a:rPr lang="fr-FR" sz="1100" dirty="0">
                <a:solidFill>
                  <a:srgbClr val="0070C0"/>
                </a:solidFill>
              </a:rPr>
              <a:t> triple GEM</a:t>
            </a:r>
            <a:r>
              <a:rPr lang="fr-FR" sz="1100" dirty="0"/>
              <a:t>,</a:t>
            </a:r>
            <a:r>
              <a:rPr lang="fr-FR" sz="1100" dirty="0">
                <a:solidFill>
                  <a:srgbClr val="FF0000"/>
                </a:solidFill>
              </a:rPr>
              <a:t> APV </a:t>
            </a:r>
            <a:r>
              <a:rPr lang="fr-FR" sz="1100" dirty="0" err="1">
                <a:solidFill>
                  <a:srgbClr val="FF0000"/>
                </a:solidFill>
              </a:rPr>
              <a:t>frontend</a:t>
            </a:r>
            <a:r>
              <a:rPr lang="fr-FR" sz="1100" dirty="0">
                <a:solidFill>
                  <a:srgbClr val="FF0000"/>
                </a:solidFill>
              </a:rPr>
              <a:t> SRS Eurocrate, </a:t>
            </a:r>
            <a:r>
              <a:rPr lang="fr-FR" sz="1100" dirty="0">
                <a:solidFill>
                  <a:srgbClr val="00B050"/>
                </a:solidFill>
              </a:rPr>
              <a:t>DATE Online</a:t>
            </a:r>
            <a:r>
              <a:rPr lang="fr-FR" sz="1100" dirty="0"/>
              <a:t>, </a:t>
            </a:r>
            <a:r>
              <a:rPr lang="fr-FR" sz="1100" dirty="0" err="1" smtClean="0"/>
              <a:t>waiting</a:t>
            </a:r>
            <a:endParaRPr lang="fr-FR" sz="1100" dirty="0" smtClean="0"/>
          </a:p>
          <a:p>
            <a:pPr marL="228600" indent="-228600">
              <a:buFontTx/>
              <a:buAutoNum type="arabicPeriod"/>
            </a:pPr>
            <a:r>
              <a:rPr lang="en-GB" sz="1100" dirty="0" err="1" smtClean="0">
                <a:solidFill>
                  <a:srgbClr val="0070C0"/>
                </a:solidFill>
              </a:rPr>
              <a:t>Harward</a:t>
            </a:r>
            <a:r>
              <a:rPr lang="en-GB" sz="1100" dirty="0" smtClean="0">
                <a:solidFill>
                  <a:srgbClr val="0070C0"/>
                </a:solidFill>
              </a:rPr>
              <a:t> Univ. Physics,</a:t>
            </a:r>
            <a:r>
              <a:rPr lang="en-GB" sz="1100" dirty="0" smtClean="0"/>
              <a:t> </a:t>
            </a:r>
            <a:r>
              <a:rPr lang="en-GB" sz="1100" dirty="0" smtClean="0">
                <a:solidFill>
                  <a:srgbClr val="FF0000"/>
                </a:solidFill>
              </a:rPr>
              <a:t>APV frontend SRS </a:t>
            </a:r>
            <a:r>
              <a:rPr lang="en-GB" sz="1100" dirty="0" err="1" smtClean="0">
                <a:solidFill>
                  <a:srgbClr val="FF0000"/>
                </a:solidFill>
              </a:rPr>
              <a:t>Minicrate</a:t>
            </a:r>
            <a:r>
              <a:rPr lang="en-GB" sz="1100" dirty="0" smtClean="0">
                <a:solidFill>
                  <a:srgbClr val="00B050"/>
                </a:solidFill>
              </a:rPr>
              <a:t>, Online unknown</a:t>
            </a:r>
            <a:r>
              <a:rPr lang="en-GB" sz="1100" dirty="0" smtClean="0"/>
              <a:t>, waiting</a:t>
            </a:r>
          </a:p>
          <a:p>
            <a:pPr marL="228600" indent="-228600">
              <a:buFontTx/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Tokyo Univ. ATLAS</a:t>
            </a:r>
            <a:r>
              <a:rPr lang="en-GB" sz="1100" dirty="0" smtClean="0"/>
              <a:t>, </a:t>
            </a:r>
            <a:r>
              <a:rPr lang="en-GB" sz="1100" dirty="0" smtClean="0">
                <a:solidFill>
                  <a:srgbClr val="FF0000"/>
                </a:solidFill>
              </a:rPr>
              <a:t>APV frontend SRS </a:t>
            </a:r>
            <a:r>
              <a:rPr lang="en-GB" sz="1100" dirty="0" err="1" smtClean="0">
                <a:solidFill>
                  <a:srgbClr val="FF0000"/>
                </a:solidFill>
              </a:rPr>
              <a:t>Eurocrate</a:t>
            </a:r>
            <a:r>
              <a:rPr lang="en-GB" sz="1100" dirty="0" smtClean="0"/>
              <a:t>, </a:t>
            </a:r>
            <a:r>
              <a:rPr lang="en-GB" sz="1100" dirty="0" smtClean="0">
                <a:solidFill>
                  <a:srgbClr val="00B050"/>
                </a:solidFill>
              </a:rPr>
              <a:t>Online unknown</a:t>
            </a:r>
            <a:r>
              <a:rPr lang="en-GB" sz="1100" dirty="0" smtClean="0"/>
              <a:t>, waiting</a:t>
            </a:r>
          </a:p>
          <a:p>
            <a:pPr marL="228600" indent="-228600">
              <a:buFontTx/>
              <a:buAutoNum type="arabicPeriod"/>
            </a:pPr>
            <a:r>
              <a:rPr lang="fr-FR" sz="1100" dirty="0">
                <a:solidFill>
                  <a:srgbClr val="0070C0"/>
                </a:solidFill>
              </a:rPr>
              <a:t>WIS  </a:t>
            </a:r>
            <a:r>
              <a:rPr lang="fr-FR" sz="1100" dirty="0" smtClean="0">
                <a:solidFill>
                  <a:srgbClr val="0070C0"/>
                </a:solidFill>
              </a:rPr>
              <a:t>and Aveiro </a:t>
            </a:r>
            <a:r>
              <a:rPr lang="fr-FR" sz="1100" dirty="0" err="1" smtClean="0">
                <a:solidFill>
                  <a:srgbClr val="0070C0"/>
                </a:solidFill>
              </a:rPr>
              <a:t>Univ</a:t>
            </a:r>
            <a:r>
              <a:rPr lang="fr-FR" sz="1100" dirty="0" smtClean="0">
                <a:solidFill>
                  <a:srgbClr val="0070C0"/>
                </a:solidFill>
              </a:rPr>
              <a:t>. GEM  validation, </a:t>
            </a:r>
            <a:r>
              <a:rPr lang="fr-FR" sz="1100" dirty="0" smtClean="0">
                <a:solidFill>
                  <a:srgbClr val="FF0000"/>
                </a:solidFill>
              </a:rPr>
              <a:t>APV </a:t>
            </a:r>
            <a:r>
              <a:rPr lang="fr-FR" sz="1100" dirty="0" err="1" smtClean="0">
                <a:solidFill>
                  <a:srgbClr val="FF0000"/>
                </a:solidFill>
              </a:rPr>
              <a:t>Frontend</a:t>
            </a:r>
            <a:r>
              <a:rPr lang="fr-FR" sz="1100" dirty="0" smtClean="0">
                <a:solidFill>
                  <a:srgbClr val="FF0000"/>
                </a:solidFill>
              </a:rPr>
              <a:t> SRS Eurocrate</a:t>
            </a:r>
            <a:r>
              <a:rPr lang="fr-FR" sz="1100" dirty="0" smtClean="0"/>
              <a:t>, </a:t>
            </a:r>
            <a:r>
              <a:rPr lang="fr-FR" sz="1100" dirty="0" smtClean="0">
                <a:solidFill>
                  <a:srgbClr val="00B050"/>
                </a:solidFill>
              </a:rPr>
              <a:t>MMDAQ and </a:t>
            </a:r>
            <a:r>
              <a:rPr lang="fr-FR" sz="1100" dirty="0" err="1" smtClean="0">
                <a:solidFill>
                  <a:srgbClr val="00B050"/>
                </a:solidFill>
              </a:rPr>
              <a:t>Labview</a:t>
            </a:r>
            <a:r>
              <a:rPr lang="fr-FR" sz="1100" dirty="0" smtClean="0">
                <a:solidFill>
                  <a:srgbClr val="00B050"/>
                </a:solidFill>
              </a:rPr>
              <a:t>, </a:t>
            </a:r>
            <a:r>
              <a:rPr lang="fr-FR" sz="1100" dirty="0" err="1" smtClean="0"/>
              <a:t>being</a:t>
            </a:r>
            <a:r>
              <a:rPr lang="fr-FR" sz="1100" dirty="0" smtClean="0"/>
              <a:t> </a:t>
            </a:r>
            <a:r>
              <a:rPr lang="fr-FR" sz="1100" dirty="0" err="1" smtClean="0"/>
              <a:t>delivered</a:t>
            </a:r>
            <a:endParaRPr lang="fr-FR" sz="1100" dirty="0" smtClean="0"/>
          </a:p>
          <a:p>
            <a:pPr marL="228600" indent="-228600">
              <a:buFontTx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East Carolina University, Health </a:t>
            </a:r>
            <a:r>
              <a:rPr lang="en-GB" sz="1100" dirty="0" smtClean="0">
                <a:solidFill>
                  <a:srgbClr val="0070C0"/>
                </a:solidFill>
              </a:rPr>
              <a:t>Physics</a:t>
            </a:r>
            <a:r>
              <a:rPr lang="en-GB" sz="1100" dirty="0" smtClean="0">
                <a:solidFill>
                  <a:srgbClr val="FF0000"/>
                </a:solidFill>
              </a:rPr>
              <a:t>, APV frontend, SRS </a:t>
            </a:r>
            <a:r>
              <a:rPr lang="en-GB" sz="1100" dirty="0" err="1" smtClean="0">
                <a:solidFill>
                  <a:srgbClr val="FF0000"/>
                </a:solidFill>
              </a:rPr>
              <a:t>Eurocrate</a:t>
            </a:r>
            <a:r>
              <a:rPr lang="en-GB" sz="1100" dirty="0" smtClean="0"/>
              <a:t>, </a:t>
            </a:r>
            <a:r>
              <a:rPr lang="en-GB" sz="1100" dirty="0" err="1" smtClean="0">
                <a:solidFill>
                  <a:srgbClr val="00B050"/>
                </a:solidFill>
              </a:rPr>
              <a:t>Labview</a:t>
            </a:r>
            <a:r>
              <a:rPr lang="en-GB" sz="1100" dirty="0" smtClean="0">
                <a:solidFill>
                  <a:srgbClr val="00B050"/>
                </a:solidFill>
              </a:rPr>
              <a:t>, </a:t>
            </a:r>
            <a:r>
              <a:rPr lang="en-GB" sz="1100" dirty="0" smtClean="0"/>
              <a:t>waiting</a:t>
            </a:r>
            <a:endParaRPr lang="fr-FR" sz="1100" dirty="0"/>
          </a:p>
          <a:p>
            <a:pPr marL="228600" indent="-228600">
              <a:buFontTx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Munich LMU / </a:t>
            </a:r>
            <a:r>
              <a:rPr lang="en-GB" sz="1100" dirty="0" smtClean="0">
                <a:solidFill>
                  <a:srgbClr val="0070C0"/>
                </a:solidFill>
              </a:rPr>
              <a:t>ATLAS  </a:t>
            </a:r>
            <a:r>
              <a:rPr lang="fr-FR" sz="1100" dirty="0" smtClean="0">
                <a:solidFill>
                  <a:srgbClr val="0070C0"/>
                </a:solidFill>
              </a:rPr>
              <a:t>µMEGAS</a:t>
            </a:r>
            <a:r>
              <a:rPr lang="fr-FR" sz="1100" dirty="0" smtClean="0">
                <a:solidFill>
                  <a:srgbClr val="FF0000"/>
                </a:solidFill>
              </a:rPr>
              <a:t>, </a:t>
            </a:r>
            <a:r>
              <a:rPr lang="en-GB" sz="1100" dirty="0" smtClean="0">
                <a:solidFill>
                  <a:srgbClr val="FF0000"/>
                </a:solidFill>
              </a:rPr>
              <a:t> APV frontend SRS  </a:t>
            </a:r>
            <a:r>
              <a:rPr lang="en-GB" sz="1100" dirty="0" err="1" smtClean="0">
                <a:solidFill>
                  <a:srgbClr val="FF0000"/>
                </a:solidFill>
              </a:rPr>
              <a:t>Eurocrate</a:t>
            </a:r>
            <a:r>
              <a:rPr lang="en-GB" sz="1100" dirty="0">
                <a:solidFill>
                  <a:srgbClr val="FF0000"/>
                </a:solidFill>
              </a:rPr>
              <a:t> </a:t>
            </a:r>
            <a:r>
              <a:rPr lang="en-GB" sz="1100" dirty="0" smtClean="0">
                <a:solidFill>
                  <a:srgbClr val="FF0000"/>
                </a:solidFill>
              </a:rPr>
              <a:t>–SRU</a:t>
            </a:r>
            <a:r>
              <a:rPr lang="en-GB" sz="1100" dirty="0" smtClean="0"/>
              <a:t>, </a:t>
            </a:r>
            <a:r>
              <a:rPr lang="en-GB" sz="1100" dirty="0" smtClean="0">
                <a:solidFill>
                  <a:srgbClr val="00B050"/>
                </a:solidFill>
              </a:rPr>
              <a:t>MMDAQ Online</a:t>
            </a:r>
            <a:r>
              <a:rPr lang="en-GB" sz="1100" dirty="0" smtClean="0"/>
              <a:t>,  partially delivered</a:t>
            </a:r>
          </a:p>
          <a:p>
            <a:pPr marL="228600" indent="-228600">
              <a:buFontTx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NCSR </a:t>
            </a:r>
            <a:r>
              <a:rPr lang="en-GB" sz="1100" dirty="0" err="1" smtClean="0">
                <a:solidFill>
                  <a:srgbClr val="0070C0"/>
                </a:solidFill>
              </a:rPr>
              <a:t>Democritos</a:t>
            </a:r>
            <a:r>
              <a:rPr lang="en-GB" sz="1100" dirty="0" smtClean="0">
                <a:solidFill>
                  <a:srgbClr val="0070C0"/>
                </a:solidFill>
              </a:rPr>
              <a:t> ATHENS, </a:t>
            </a:r>
            <a:r>
              <a:rPr lang="en-GB" sz="1100" dirty="0" smtClean="0">
                <a:solidFill>
                  <a:srgbClr val="FF0000"/>
                </a:solidFill>
              </a:rPr>
              <a:t>APV frontend SRS </a:t>
            </a:r>
            <a:r>
              <a:rPr lang="en-GB" sz="1100" dirty="0" err="1" smtClean="0">
                <a:solidFill>
                  <a:srgbClr val="FF0000"/>
                </a:solidFill>
              </a:rPr>
              <a:t>Minicrate</a:t>
            </a:r>
            <a:r>
              <a:rPr lang="en-GB" sz="1100" dirty="0" smtClean="0">
                <a:solidFill>
                  <a:srgbClr val="FF0000"/>
                </a:solidFill>
              </a:rPr>
              <a:t>,</a:t>
            </a:r>
            <a:r>
              <a:rPr lang="en-GB" sz="1100" dirty="0" smtClean="0"/>
              <a:t> </a:t>
            </a:r>
            <a:r>
              <a:rPr lang="en-GB" sz="1100" dirty="0" smtClean="0">
                <a:solidFill>
                  <a:srgbClr val="00B050"/>
                </a:solidFill>
              </a:rPr>
              <a:t>Online unknown</a:t>
            </a:r>
            <a:r>
              <a:rPr lang="en-GB" sz="1100" dirty="0" smtClean="0"/>
              <a:t>, waiting</a:t>
            </a:r>
          </a:p>
          <a:p>
            <a:pPr marL="228600" indent="-228600">
              <a:buFontTx/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IFIN-HH-Bucharest new  Detector lab</a:t>
            </a:r>
            <a:r>
              <a:rPr lang="en-GB" sz="1100" dirty="0" smtClean="0">
                <a:solidFill>
                  <a:srgbClr val="FF0000"/>
                </a:solidFill>
              </a:rPr>
              <a:t>, APV and VFAT frontend, SRS </a:t>
            </a:r>
            <a:r>
              <a:rPr lang="en-GB" sz="1100" dirty="0" err="1" smtClean="0">
                <a:solidFill>
                  <a:srgbClr val="FF0000"/>
                </a:solidFill>
              </a:rPr>
              <a:t>Eurocrate</a:t>
            </a:r>
            <a:r>
              <a:rPr lang="en-GB" sz="1100" dirty="0" smtClean="0">
                <a:solidFill>
                  <a:srgbClr val="FF0000"/>
                </a:solidFill>
              </a:rPr>
              <a:t> and SRU</a:t>
            </a:r>
            <a:r>
              <a:rPr lang="en-GB" sz="1100" dirty="0" smtClean="0"/>
              <a:t>, </a:t>
            </a:r>
            <a:r>
              <a:rPr lang="en-GB" sz="1100" dirty="0" err="1" smtClean="0">
                <a:solidFill>
                  <a:srgbClr val="00B050"/>
                </a:solidFill>
              </a:rPr>
              <a:t>Labview</a:t>
            </a:r>
            <a:r>
              <a:rPr lang="en-GB" sz="1100" dirty="0" smtClean="0">
                <a:solidFill>
                  <a:srgbClr val="00B050"/>
                </a:solidFill>
              </a:rPr>
              <a:t>,</a:t>
            </a:r>
            <a:r>
              <a:rPr lang="en-GB" sz="1100" dirty="0" smtClean="0"/>
              <a:t> delivered</a:t>
            </a:r>
          </a:p>
          <a:p>
            <a:pPr marL="228600" indent="-228600">
              <a:buFontTx/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ATLAS NSW CERN,</a:t>
            </a:r>
            <a:r>
              <a:rPr lang="en-GB" sz="1100" dirty="0" smtClean="0"/>
              <a:t> </a:t>
            </a:r>
            <a:r>
              <a:rPr lang="en-GB" sz="1100" dirty="0" smtClean="0">
                <a:solidFill>
                  <a:srgbClr val="FF0000"/>
                </a:solidFill>
              </a:rPr>
              <a:t>SRS-ATCA pilot system, </a:t>
            </a:r>
            <a:r>
              <a:rPr lang="en-GB" sz="1100" dirty="0" smtClean="0">
                <a:solidFill>
                  <a:srgbClr val="00B050"/>
                </a:solidFill>
              </a:rPr>
              <a:t>MMDAQ Online,</a:t>
            </a:r>
            <a:r>
              <a:rPr lang="en-GB" sz="1100" dirty="0" smtClean="0"/>
              <a:t> waiting</a:t>
            </a:r>
          </a:p>
          <a:p>
            <a:pPr marL="228600" indent="-228600">
              <a:buFontTx/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ALICE FOCAL  ORNL,  </a:t>
            </a:r>
            <a:r>
              <a:rPr lang="en-GB" sz="1100" dirty="0" smtClean="0">
                <a:solidFill>
                  <a:srgbClr val="FF0000"/>
                </a:solidFill>
              </a:rPr>
              <a:t>SRS-ATCA  pilot system</a:t>
            </a:r>
            <a:r>
              <a:rPr lang="en-GB" sz="1100" dirty="0" smtClean="0"/>
              <a:t>, </a:t>
            </a:r>
            <a:r>
              <a:rPr lang="en-GB" sz="1100" dirty="0" smtClean="0">
                <a:solidFill>
                  <a:srgbClr val="00B050"/>
                </a:solidFill>
              </a:rPr>
              <a:t>DATE Online,</a:t>
            </a:r>
            <a:r>
              <a:rPr lang="en-GB" sz="1100" dirty="0" smtClean="0"/>
              <a:t> waiting </a:t>
            </a:r>
          </a:p>
          <a:p>
            <a:pPr marL="228600" indent="-228600">
              <a:buFontTx/>
              <a:buAutoNum type="arabicPeriod"/>
            </a:pPr>
            <a:r>
              <a:rPr lang="en-GB" sz="1100" dirty="0" smtClean="0">
                <a:solidFill>
                  <a:srgbClr val="0070C0"/>
                </a:solidFill>
              </a:rPr>
              <a:t>NEXT Collaboration</a:t>
            </a:r>
            <a:r>
              <a:rPr lang="en-GB" sz="1100" dirty="0" smtClean="0"/>
              <a:t>, </a:t>
            </a:r>
            <a:r>
              <a:rPr lang="en-GB" sz="1100" dirty="0" smtClean="0">
                <a:solidFill>
                  <a:srgbClr val="FF0000"/>
                </a:solidFill>
              </a:rPr>
              <a:t>SRS-ATCA pilot system, </a:t>
            </a:r>
            <a:r>
              <a:rPr lang="en-GB" sz="1100" dirty="0" smtClean="0">
                <a:solidFill>
                  <a:srgbClr val="00B050"/>
                </a:solidFill>
              </a:rPr>
              <a:t>DATE Online</a:t>
            </a:r>
            <a:r>
              <a:rPr lang="en-GB" sz="1100" dirty="0" smtClean="0"/>
              <a:t>, waiting</a:t>
            </a:r>
          </a:p>
          <a:p>
            <a:pPr marL="228600" indent="-228600">
              <a:buFontTx/>
              <a:buAutoNum type="arabicPeriod"/>
            </a:pPr>
            <a:r>
              <a:rPr lang="en-GB" sz="1100" dirty="0" err="1">
                <a:solidFill>
                  <a:srgbClr val="0070C0"/>
                </a:solidFill>
              </a:rPr>
              <a:t>Lunds</a:t>
            </a:r>
            <a:r>
              <a:rPr lang="en-GB" sz="1100" dirty="0">
                <a:solidFill>
                  <a:srgbClr val="0070C0"/>
                </a:solidFill>
              </a:rPr>
              <a:t> </a:t>
            </a:r>
            <a:r>
              <a:rPr lang="en-GB" sz="1100" dirty="0" err="1" smtClean="0">
                <a:solidFill>
                  <a:srgbClr val="0070C0"/>
                </a:solidFill>
              </a:rPr>
              <a:t>Univ</a:t>
            </a:r>
            <a:r>
              <a:rPr lang="en-GB" sz="1100" dirty="0" smtClean="0">
                <a:solidFill>
                  <a:srgbClr val="0070C0"/>
                </a:solidFill>
              </a:rPr>
              <a:t>, </a:t>
            </a:r>
            <a:r>
              <a:rPr lang="en-GB" sz="1100" dirty="0">
                <a:solidFill>
                  <a:srgbClr val="0070C0"/>
                </a:solidFill>
              </a:rPr>
              <a:t>ILC </a:t>
            </a:r>
            <a:r>
              <a:rPr lang="en-GB" sz="1100" dirty="0" smtClean="0">
                <a:solidFill>
                  <a:srgbClr val="0070C0"/>
                </a:solidFill>
              </a:rPr>
              <a:t>TPC,  </a:t>
            </a:r>
            <a:r>
              <a:rPr lang="en-GB" sz="1100" dirty="0" smtClean="0">
                <a:solidFill>
                  <a:srgbClr val="FF0000"/>
                </a:solidFill>
              </a:rPr>
              <a:t>SRU  for 24 channel DTCC link  readout,</a:t>
            </a:r>
            <a:r>
              <a:rPr lang="en-GB" sz="1100" dirty="0" smtClean="0"/>
              <a:t> </a:t>
            </a:r>
            <a:r>
              <a:rPr lang="en-GB" sz="1100" dirty="0" smtClean="0">
                <a:solidFill>
                  <a:srgbClr val="00B050"/>
                </a:solidFill>
              </a:rPr>
              <a:t>Online  unknown</a:t>
            </a:r>
            <a:r>
              <a:rPr lang="en-GB" sz="1100" dirty="0" smtClean="0"/>
              <a:t>, delivered</a:t>
            </a:r>
            <a:endParaRPr lang="fr-FR" sz="11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1640" y="44624"/>
            <a:ext cx="504056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1104853" y="420856"/>
            <a:ext cx="635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Produced by PRISMA Company (Greece), sold via the CERN store</a:t>
            </a:r>
            <a:endParaRPr lang="fr-FR" b="1" dirty="0">
              <a:solidFill>
                <a:schemeClr val="tx2"/>
              </a:solidFill>
            </a:endParaRPr>
          </a:p>
        </p:txBody>
      </p:sp>
      <p:pic>
        <p:nvPicPr>
          <p:cNvPr id="7" name="Picture 6" descr="SRS pool cut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77" y="4500764"/>
            <a:ext cx="2055582" cy="2101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0204" y="-61445"/>
            <a:ext cx="2649606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SRS Users Status</a:t>
            </a:r>
          </a:p>
        </p:txBody>
      </p:sp>
      <p:sp>
        <p:nvSpPr>
          <p:cNvPr id="11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54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4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92696"/>
            <a:ext cx="8626274" cy="39241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 indent="-228600"/>
            <a:endParaRPr lang="fr-FR" sz="1050" dirty="0" smtClean="0">
              <a:solidFill>
                <a:srgbClr val="0070C0"/>
              </a:solidFill>
            </a:endParaRPr>
          </a:p>
          <a:p>
            <a:pPr marL="228600" indent="-228600">
              <a:buFontTx/>
              <a:buAutoNum type="arabicPeriod"/>
            </a:pPr>
            <a:r>
              <a:rPr lang="fr-FR" sz="1200" dirty="0" smtClean="0">
                <a:solidFill>
                  <a:srgbClr val="0070C0"/>
                </a:solidFill>
              </a:rPr>
              <a:t>LAPP</a:t>
            </a:r>
            <a:r>
              <a:rPr lang="fr-FR" sz="1200" dirty="0">
                <a:solidFill>
                  <a:srgbClr val="0070C0"/>
                </a:solidFill>
              </a:rPr>
              <a:t>, Annecy</a:t>
            </a:r>
            <a:r>
              <a:rPr lang="fr-FR" sz="1200" dirty="0">
                <a:solidFill>
                  <a:srgbClr val="FF0000"/>
                </a:solidFill>
              </a:rPr>
              <a:t>,  SRS </a:t>
            </a:r>
            <a:r>
              <a:rPr lang="fr-FR" sz="1200" dirty="0" err="1">
                <a:solidFill>
                  <a:srgbClr val="FF0000"/>
                </a:solidFill>
              </a:rPr>
              <a:t>hybrid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err="1">
                <a:solidFill>
                  <a:srgbClr val="FF0000"/>
                </a:solidFill>
              </a:rPr>
              <a:t>with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err="1">
                <a:solidFill>
                  <a:srgbClr val="FF0000"/>
                </a:solidFill>
              </a:rPr>
              <a:t>MicroROC</a:t>
            </a:r>
            <a:r>
              <a:rPr lang="fr-FR" sz="1200" dirty="0">
                <a:solidFill>
                  <a:srgbClr val="FF0000"/>
                </a:solidFill>
              </a:rPr>
              <a:t> chip for ATLAS </a:t>
            </a:r>
            <a:r>
              <a:rPr lang="fr-FR" sz="1200" dirty="0" smtClean="0"/>
              <a:t>, no news</a:t>
            </a:r>
            <a:endParaRPr lang="fr-FR" sz="1200" dirty="0"/>
          </a:p>
          <a:p>
            <a:pPr marL="228600" indent="-228600">
              <a:buFontTx/>
              <a:buAutoNum type="arabicPeriod"/>
            </a:pPr>
            <a:r>
              <a:rPr lang="fr-FR" sz="1200" dirty="0">
                <a:solidFill>
                  <a:srgbClr val="0070C0"/>
                </a:solidFill>
              </a:rPr>
              <a:t>Pacific Northwest National </a:t>
            </a:r>
            <a:r>
              <a:rPr lang="fr-FR" sz="1200" dirty="0" err="1">
                <a:solidFill>
                  <a:srgbClr val="0070C0"/>
                </a:solidFill>
              </a:rPr>
              <a:t>Laboratory</a:t>
            </a:r>
            <a:r>
              <a:rPr lang="fr-FR" sz="1200" dirty="0">
                <a:solidFill>
                  <a:srgbClr val="0070C0"/>
                </a:solidFill>
              </a:rPr>
              <a:t>, Radiation </a:t>
            </a:r>
            <a:r>
              <a:rPr lang="fr-FR" sz="1200" dirty="0" err="1">
                <a:solidFill>
                  <a:srgbClr val="0070C0"/>
                </a:solidFill>
              </a:rPr>
              <a:t>detection</a:t>
            </a:r>
            <a:r>
              <a:rPr lang="fr-FR" sz="1200" dirty="0">
                <a:solidFill>
                  <a:srgbClr val="0070C0"/>
                </a:solidFill>
              </a:rPr>
              <a:t> and </a:t>
            </a:r>
            <a:r>
              <a:rPr lang="fr-FR" sz="1200" dirty="0" err="1">
                <a:solidFill>
                  <a:srgbClr val="0070C0"/>
                </a:solidFill>
              </a:rPr>
              <a:t>Nucl</a:t>
            </a:r>
            <a:r>
              <a:rPr lang="fr-FR" sz="1200" dirty="0">
                <a:solidFill>
                  <a:srgbClr val="0070C0"/>
                </a:solidFill>
              </a:rPr>
              <a:t>. </a:t>
            </a:r>
            <a:r>
              <a:rPr lang="fr-FR" sz="1200" dirty="0" err="1">
                <a:solidFill>
                  <a:srgbClr val="0070C0"/>
                </a:solidFill>
              </a:rPr>
              <a:t>Sci</a:t>
            </a:r>
            <a:r>
              <a:rPr lang="fr-FR" sz="1200" dirty="0">
                <a:solidFill>
                  <a:srgbClr val="0070C0"/>
                </a:solidFill>
              </a:rPr>
              <a:t>,  </a:t>
            </a:r>
            <a:r>
              <a:rPr lang="fr-FR" sz="1200" dirty="0" err="1">
                <a:solidFill>
                  <a:srgbClr val="FF0000"/>
                </a:solidFill>
              </a:rPr>
              <a:t>interest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smtClean="0">
                <a:solidFill>
                  <a:srgbClr val="FF0000"/>
                </a:solidFill>
              </a:rPr>
              <a:t>in </a:t>
            </a:r>
            <a:r>
              <a:rPr lang="fr-FR" sz="1200" dirty="0">
                <a:solidFill>
                  <a:srgbClr val="FF0000"/>
                </a:solidFill>
              </a:rPr>
              <a:t>APV SRS system, </a:t>
            </a:r>
            <a:r>
              <a:rPr lang="fr-FR" sz="1200" dirty="0" smtClean="0"/>
              <a:t>no </a:t>
            </a:r>
            <a:r>
              <a:rPr lang="fr-FR" sz="1200" dirty="0"/>
              <a:t>CERN team </a:t>
            </a:r>
            <a:r>
              <a:rPr lang="fr-FR" sz="1200" dirty="0" err="1"/>
              <a:t>account</a:t>
            </a:r>
            <a:r>
              <a:rPr lang="fr-FR" sz="1200" dirty="0"/>
              <a:t> </a:t>
            </a:r>
            <a:endParaRPr lang="fr-FR" sz="1200" dirty="0" smtClean="0"/>
          </a:p>
          <a:p>
            <a:pPr marL="228600" indent="-228600">
              <a:buFontTx/>
              <a:buAutoNum type="arabicPeriod"/>
            </a:pPr>
            <a:r>
              <a:rPr lang="en-GB" sz="1200" dirty="0" err="1" smtClean="0">
                <a:solidFill>
                  <a:srgbClr val="0070C0"/>
                </a:solidFill>
              </a:rPr>
              <a:t>Radcore</a:t>
            </a:r>
            <a:r>
              <a:rPr lang="en-GB" sz="1200" dirty="0" smtClean="0">
                <a:solidFill>
                  <a:srgbClr val="0070C0"/>
                </a:solidFill>
              </a:rPr>
              <a:t> </a:t>
            </a:r>
            <a:r>
              <a:rPr lang="en-GB" sz="1200" dirty="0">
                <a:solidFill>
                  <a:srgbClr val="0070C0"/>
                </a:solidFill>
              </a:rPr>
              <a:t>LTD Republic of Korea, GEM production </a:t>
            </a:r>
            <a:r>
              <a:rPr lang="en-GB" sz="1200" dirty="0" smtClean="0">
                <a:solidFill>
                  <a:srgbClr val="FF0000"/>
                </a:solidFill>
              </a:rPr>
              <a:t>, small SRS system </a:t>
            </a:r>
            <a:r>
              <a:rPr lang="en-GB" sz="1200" dirty="0" smtClean="0"/>
              <a:t>, no </a:t>
            </a:r>
            <a:r>
              <a:rPr lang="en-GB" sz="1200" dirty="0"/>
              <a:t>team account </a:t>
            </a:r>
            <a:endParaRPr lang="en-GB" sz="1200" dirty="0" smtClean="0"/>
          </a:p>
          <a:p>
            <a:pPr marL="228600" indent="-228600">
              <a:buFontTx/>
              <a:buAutoNum type="arabicPeriod"/>
            </a:pPr>
            <a:r>
              <a:rPr lang="fr-FR" sz="1200" dirty="0" err="1">
                <a:solidFill>
                  <a:srgbClr val="0070C0"/>
                </a:solidFill>
              </a:rPr>
              <a:t>Newflex</a:t>
            </a:r>
            <a:r>
              <a:rPr lang="fr-FR" sz="1200" dirty="0">
                <a:solidFill>
                  <a:srgbClr val="0070C0"/>
                </a:solidFill>
              </a:rPr>
              <a:t>  GEM production, South </a:t>
            </a:r>
            <a:r>
              <a:rPr lang="fr-FR" sz="1200" dirty="0" err="1">
                <a:solidFill>
                  <a:srgbClr val="0070C0"/>
                </a:solidFill>
              </a:rPr>
              <a:t>Korea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dirty="0" smtClean="0">
                <a:solidFill>
                  <a:srgbClr val="0070C0"/>
                </a:solidFill>
              </a:rPr>
              <a:t>, </a:t>
            </a:r>
            <a:r>
              <a:rPr lang="fr-FR" sz="1200" dirty="0" err="1" smtClean="0">
                <a:solidFill>
                  <a:srgbClr val="FF0000"/>
                </a:solidFill>
              </a:rPr>
              <a:t>small</a:t>
            </a:r>
            <a:r>
              <a:rPr lang="fr-FR" sz="1200" dirty="0" smtClean="0">
                <a:solidFill>
                  <a:srgbClr val="FF0000"/>
                </a:solidFill>
              </a:rPr>
              <a:t> SRS system , </a:t>
            </a:r>
            <a:r>
              <a:rPr lang="fr-FR" sz="1200" dirty="0" err="1" smtClean="0"/>
              <a:t>enquiry</a:t>
            </a:r>
            <a:r>
              <a:rPr lang="fr-FR" sz="1200" dirty="0" smtClean="0"/>
              <a:t> </a:t>
            </a:r>
            <a:r>
              <a:rPr lang="fr-FR" sz="1200" dirty="0" err="1" smtClean="0"/>
              <a:t>status</a:t>
            </a:r>
            <a:endParaRPr lang="en-GB" sz="1200" dirty="0"/>
          </a:p>
          <a:p>
            <a:pPr marL="228600" indent="-228600">
              <a:buFontTx/>
              <a:buAutoNum type="arabicPeriod"/>
            </a:pPr>
            <a:r>
              <a:rPr lang="en-GB" sz="1200" dirty="0">
                <a:solidFill>
                  <a:srgbClr val="0070C0"/>
                </a:solidFill>
              </a:rPr>
              <a:t>GIF++ team CERN, </a:t>
            </a:r>
            <a:r>
              <a:rPr lang="en-GB" sz="1200" dirty="0">
                <a:solidFill>
                  <a:srgbClr val="FF0000"/>
                </a:solidFill>
              </a:rPr>
              <a:t>interested in SRS as  GIF++ base installation with DATE Online system</a:t>
            </a:r>
            <a:r>
              <a:rPr lang="en-GB" sz="1200" dirty="0">
                <a:solidFill>
                  <a:srgbClr val="0070C0"/>
                </a:solidFill>
              </a:rPr>
              <a:t> </a:t>
            </a:r>
            <a:r>
              <a:rPr lang="en-GB" sz="1200" dirty="0" smtClean="0">
                <a:solidFill>
                  <a:srgbClr val="0070C0"/>
                </a:solidFill>
              </a:rPr>
              <a:t>, </a:t>
            </a:r>
            <a:r>
              <a:rPr lang="en-GB" sz="1200" dirty="0" err="1" smtClean="0"/>
              <a:t>ongoing</a:t>
            </a:r>
            <a:r>
              <a:rPr lang="en-GB" sz="1200" dirty="0" smtClean="0"/>
              <a:t> </a:t>
            </a:r>
            <a:r>
              <a:rPr lang="en-GB" sz="1200" dirty="0"/>
              <a:t>discussions, </a:t>
            </a:r>
            <a:r>
              <a:rPr lang="en-GB" sz="1200" dirty="0" smtClean="0"/>
              <a:t>waiting</a:t>
            </a:r>
            <a:endParaRPr lang="en-GB" sz="1200" dirty="0"/>
          </a:p>
          <a:p>
            <a:pPr marL="228600" indent="-228600">
              <a:buFontTx/>
              <a:buAutoNum type="arabicPeriod"/>
            </a:pPr>
            <a:r>
              <a:rPr lang="fr-FR" sz="1200" dirty="0" err="1">
                <a:solidFill>
                  <a:srgbClr val="0070C0"/>
                </a:solidFill>
              </a:rPr>
              <a:t>Budker</a:t>
            </a:r>
            <a:r>
              <a:rPr lang="fr-FR" sz="1200" dirty="0">
                <a:solidFill>
                  <a:srgbClr val="0070C0"/>
                </a:solidFill>
              </a:rPr>
              <a:t> INP, </a:t>
            </a:r>
            <a:r>
              <a:rPr lang="fr-FR" sz="1200" dirty="0" err="1">
                <a:solidFill>
                  <a:srgbClr val="0070C0"/>
                </a:solidFill>
              </a:rPr>
              <a:t>Novosibirsk</a:t>
            </a:r>
            <a:r>
              <a:rPr lang="fr-FR" sz="1200" dirty="0">
                <a:solidFill>
                  <a:srgbClr val="0070C0"/>
                </a:solidFill>
              </a:rPr>
              <a:t>,  </a:t>
            </a:r>
            <a:r>
              <a:rPr lang="fr-FR" sz="1200" dirty="0" err="1">
                <a:solidFill>
                  <a:srgbClr val="0070C0"/>
                </a:solidFill>
              </a:rPr>
              <a:t>Deuteron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dirty="0" err="1">
                <a:solidFill>
                  <a:srgbClr val="0070C0"/>
                </a:solidFill>
              </a:rPr>
              <a:t>Exp</a:t>
            </a:r>
            <a:r>
              <a:rPr lang="fr-FR" sz="1200" dirty="0">
                <a:solidFill>
                  <a:srgbClr val="0070C0"/>
                </a:solidFill>
              </a:rPr>
              <a:t>. @ </a:t>
            </a:r>
            <a:r>
              <a:rPr lang="fr-FR" sz="1200" dirty="0" smtClean="0">
                <a:solidFill>
                  <a:srgbClr val="0070C0"/>
                </a:solidFill>
              </a:rPr>
              <a:t>VEPP-3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smtClean="0"/>
              <a:t>, </a:t>
            </a:r>
            <a:r>
              <a:rPr lang="fr-FR" sz="1200" dirty="0" smtClean="0">
                <a:solidFill>
                  <a:srgbClr val="FF0000"/>
                </a:solidFill>
              </a:rPr>
              <a:t>APV </a:t>
            </a:r>
            <a:r>
              <a:rPr lang="fr-FR" sz="1200" dirty="0" err="1" smtClean="0">
                <a:solidFill>
                  <a:srgbClr val="FF0000"/>
                </a:solidFill>
              </a:rPr>
              <a:t>readout</a:t>
            </a:r>
            <a:r>
              <a:rPr lang="fr-FR" sz="1200" dirty="0" smtClean="0">
                <a:solidFill>
                  <a:srgbClr val="FF0000"/>
                </a:solidFill>
              </a:rPr>
              <a:t> SRS , </a:t>
            </a:r>
            <a:r>
              <a:rPr lang="fr-FR" sz="1200" dirty="0" smtClean="0"/>
              <a:t>APV </a:t>
            </a:r>
            <a:r>
              <a:rPr lang="fr-FR" sz="1200" dirty="0" err="1"/>
              <a:t>order</a:t>
            </a:r>
            <a:r>
              <a:rPr lang="fr-FR" sz="1200" dirty="0"/>
              <a:t> impossible, </a:t>
            </a:r>
            <a:r>
              <a:rPr lang="fr-FR" sz="1200" dirty="0" err="1"/>
              <a:t>radhard</a:t>
            </a:r>
            <a:r>
              <a:rPr lang="fr-FR" sz="1200" dirty="0"/>
              <a:t> export </a:t>
            </a:r>
            <a:r>
              <a:rPr lang="fr-FR" sz="1200" dirty="0" smtClean="0"/>
              <a:t>restriction</a:t>
            </a:r>
            <a:endParaRPr lang="fr-FR" sz="1200" dirty="0"/>
          </a:p>
          <a:p>
            <a:pPr marL="228600" indent="-228600">
              <a:buFontTx/>
              <a:buAutoNum type="arabicPeriod"/>
            </a:pPr>
            <a:r>
              <a:rPr lang="fr-FR" sz="1200" dirty="0" err="1">
                <a:solidFill>
                  <a:srgbClr val="0070C0"/>
                </a:solidFill>
              </a:rPr>
              <a:t>Tsinghua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dirty="0" err="1">
                <a:solidFill>
                  <a:srgbClr val="0070C0"/>
                </a:solidFill>
              </a:rPr>
              <a:t>Univ</a:t>
            </a:r>
            <a:r>
              <a:rPr lang="fr-FR" sz="1200" dirty="0">
                <a:solidFill>
                  <a:srgbClr val="0070C0"/>
                </a:solidFill>
              </a:rPr>
              <a:t>. China ,  R&amp;D on GEM  Imaging detectors</a:t>
            </a:r>
            <a:r>
              <a:rPr lang="fr-FR" sz="1200" dirty="0"/>
              <a:t>,  </a:t>
            </a:r>
            <a:r>
              <a:rPr lang="fr-FR" sz="1200" dirty="0" smtClean="0">
                <a:solidFill>
                  <a:srgbClr val="FF0000"/>
                </a:solidFill>
              </a:rPr>
              <a:t>APV </a:t>
            </a:r>
            <a:r>
              <a:rPr lang="fr-FR" sz="1200" dirty="0" err="1">
                <a:solidFill>
                  <a:srgbClr val="FF0000"/>
                </a:solidFill>
              </a:rPr>
              <a:t>readout</a:t>
            </a:r>
            <a:r>
              <a:rPr lang="fr-FR" sz="1200" dirty="0">
                <a:solidFill>
                  <a:srgbClr val="FF0000"/>
                </a:solidFill>
              </a:rPr>
              <a:t> SRS </a:t>
            </a:r>
            <a:r>
              <a:rPr lang="fr-FR" sz="1200" dirty="0" smtClean="0">
                <a:solidFill>
                  <a:srgbClr val="FF0000"/>
                </a:solidFill>
              </a:rPr>
              <a:t>, </a:t>
            </a:r>
            <a:r>
              <a:rPr lang="fr-FR" sz="1200" dirty="0" smtClean="0"/>
              <a:t>APV </a:t>
            </a:r>
            <a:r>
              <a:rPr lang="fr-FR" sz="1200" dirty="0" err="1"/>
              <a:t>order</a:t>
            </a:r>
            <a:r>
              <a:rPr lang="fr-FR" sz="1200" dirty="0"/>
              <a:t> impossible, </a:t>
            </a:r>
            <a:r>
              <a:rPr lang="fr-FR" sz="1200" dirty="0" err="1"/>
              <a:t>radhard</a:t>
            </a:r>
            <a:r>
              <a:rPr lang="fr-FR" sz="1200" dirty="0"/>
              <a:t> export </a:t>
            </a:r>
            <a:r>
              <a:rPr lang="fr-FR" sz="1200" dirty="0" smtClean="0"/>
              <a:t>restriction</a:t>
            </a:r>
            <a:endParaRPr lang="fr-FR" sz="1200" dirty="0"/>
          </a:p>
          <a:p>
            <a:pPr marL="228600" indent="-228600">
              <a:buFontTx/>
              <a:buAutoNum type="arabicPeriod"/>
            </a:pPr>
            <a:r>
              <a:rPr lang="fr-FR" sz="1200" dirty="0">
                <a:solidFill>
                  <a:srgbClr val="0070C0"/>
                </a:solidFill>
              </a:rPr>
              <a:t>SAHA </a:t>
            </a:r>
            <a:r>
              <a:rPr lang="fr-FR" sz="1200" dirty="0" err="1">
                <a:solidFill>
                  <a:srgbClr val="0070C0"/>
                </a:solidFill>
              </a:rPr>
              <a:t>Inst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dirty="0" err="1">
                <a:solidFill>
                  <a:srgbClr val="0070C0"/>
                </a:solidFill>
              </a:rPr>
              <a:t>Nucl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dirty="0" err="1">
                <a:solidFill>
                  <a:srgbClr val="0070C0"/>
                </a:solidFill>
              </a:rPr>
              <a:t>Phys,KOLKATA</a:t>
            </a:r>
            <a:r>
              <a:rPr lang="fr-FR" sz="1200" dirty="0">
                <a:solidFill>
                  <a:srgbClr val="0070C0"/>
                </a:solidFill>
              </a:rPr>
              <a:t>, IN , </a:t>
            </a:r>
            <a:r>
              <a:rPr lang="fr-FR" sz="1200" dirty="0" err="1">
                <a:solidFill>
                  <a:srgbClr val="0070C0"/>
                </a:solidFill>
              </a:rPr>
              <a:t>Laboratory</a:t>
            </a:r>
            <a:r>
              <a:rPr lang="fr-FR" sz="1200" dirty="0">
                <a:solidFill>
                  <a:srgbClr val="0070C0"/>
                </a:solidFill>
              </a:rPr>
              <a:t> for </a:t>
            </a:r>
            <a:r>
              <a:rPr lang="fr-FR" sz="1200" dirty="0" err="1">
                <a:solidFill>
                  <a:srgbClr val="0070C0"/>
                </a:solidFill>
              </a:rPr>
              <a:t>characterization</a:t>
            </a:r>
            <a:r>
              <a:rPr lang="fr-FR" sz="1200" dirty="0">
                <a:solidFill>
                  <a:srgbClr val="0070C0"/>
                </a:solidFill>
              </a:rPr>
              <a:t>  of </a:t>
            </a:r>
            <a:r>
              <a:rPr lang="fr-FR" sz="1200" dirty="0" err="1">
                <a:solidFill>
                  <a:srgbClr val="0070C0"/>
                </a:solidFill>
              </a:rPr>
              <a:t>MPGDs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dirty="0" smtClean="0"/>
              <a:t>, APV </a:t>
            </a:r>
            <a:r>
              <a:rPr lang="fr-FR" sz="1200" dirty="0" err="1"/>
              <a:t>order</a:t>
            </a:r>
            <a:r>
              <a:rPr lang="fr-FR" sz="1200" dirty="0"/>
              <a:t> impossible, </a:t>
            </a:r>
            <a:r>
              <a:rPr lang="fr-FR" sz="1200" dirty="0" err="1"/>
              <a:t>radhard</a:t>
            </a:r>
            <a:r>
              <a:rPr lang="fr-FR" sz="1200" dirty="0"/>
              <a:t> export </a:t>
            </a:r>
            <a:r>
              <a:rPr lang="fr-FR" sz="1200" dirty="0" smtClean="0"/>
              <a:t>restriction</a:t>
            </a:r>
            <a:endParaRPr lang="fr-FR" sz="1200" dirty="0"/>
          </a:p>
          <a:p>
            <a:pPr marL="228600" indent="-228600">
              <a:buFontTx/>
              <a:buAutoNum type="arabicPeriod"/>
            </a:pPr>
            <a:r>
              <a:rPr lang="fr-FR" sz="1200" dirty="0">
                <a:solidFill>
                  <a:srgbClr val="0070C0"/>
                </a:solidFill>
              </a:rPr>
              <a:t>USTC Shanghai, CN , </a:t>
            </a:r>
            <a:r>
              <a:rPr lang="fr-FR" sz="1200" dirty="0" err="1">
                <a:solidFill>
                  <a:srgbClr val="FF0000"/>
                </a:solidFill>
              </a:rPr>
              <a:t>characterization</a:t>
            </a:r>
            <a:r>
              <a:rPr lang="fr-FR" sz="1200" dirty="0">
                <a:solidFill>
                  <a:srgbClr val="FF0000"/>
                </a:solidFill>
              </a:rPr>
              <a:t> of  GEM and </a:t>
            </a:r>
            <a:r>
              <a:rPr lang="fr-FR" sz="1200" dirty="0" err="1">
                <a:solidFill>
                  <a:srgbClr val="FF0000"/>
                </a:solidFill>
              </a:rPr>
              <a:t>MicroMega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err="1">
                <a:solidFill>
                  <a:srgbClr val="FF0000"/>
                </a:solidFill>
              </a:rPr>
              <a:t>with</a:t>
            </a:r>
            <a:r>
              <a:rPr lang="fr-FR" sz="1200" dirty="0">
                <a:solidFill>
                  <a:srgbClr val="FF0000"/>
                </a:solidFill>
              </a:rPr>
              <a:t> SRS </a:t>
            </a:r>
            <a:r>
              <a:rPr lang="fr-FR" sz="1200" dirty="0" smtClean="0">
                <a:solidFill>
                  <a:srgbClr val="FF0000"/>
                </a:solidFill>
              </a:rPr>
              <a:t>,</a:t>
            </a:r>
            <a:r>
              <a:rPr lang="fr-FR" sz="1200" dirty="0" smtClean="0">
                <a:solidFill>
                  <a:srgbClr val="0070C0"/>
                </a:solidFill>
              </a:rPr>
              <a:t> </a:t>
            </a:r>
            <a:r>
              <a:rPr lang="fr-FR" sz="1200" dirty="0" smtClean="0"/>
              <a:t>APV </a:t>
            </a:r>
            <a:r>
              <a:rPr lang="fr-FR" sz="1200" dirty="0" err="1"/>
              <a:t>order</a:t>
            </a:r>
            <a:r>
              <a:rPr lang="fr-FR" sz="1200" dirty="0"/>
              <a:t> impossible, </a:t>
            </a:r>
            <a:r>
              <a:rPr lang="fr-FR" sz="1200" dirty="0" err="1"/>
              <a:t>radhard</a:t>
            </a:r>
            <a:r>
              <a:rPr lang="fr-FR" sz="1200" dirty="0"/>
              <a:t> export </a:t>
            </a:r>
            <a:r>
              <a:rPr lang="fr-FR" sz="1200" dirty="0" smtClean="0"/>
              <a:t>restriction</a:t>
            </a:r>
            <a:endParaRPr lang="fr-FR" sz="1200" dirty="0"/>
          </a:p>
          <a:p>
            <a:pPr marL="228600" indent="-228600">
              <a:buFontTx/>
              <a:buAutoNum type="arabicPeriod"/>
            </a:pPr>
            <a:r>
              <a:rPr lang="fr-FR" sz="1200" dirty="0" err="1">
                <a:solidFill>
                  <a:srgbClr val="0070C0"/>
                </a:solidFill>
              </a:rPr>
              <a:t>Univ</a:t>
            </a:r>
            <a:r>
              <a:rPr lang="fr-FR" sz="1200" dirty="0">
                <a:solidFill>
                  <a:srgbClr val="0070C0"/>
                </a:solidFill>
              </a:rPr>
              <a:t> . Texas, DOE </a:t>
            </a:r>
            <a:r>
              <a:rPr lang="fr-FR" sz="1200" dirty="0" err="1">
                <a:solidFill>
                  <a:srgbClr val="0070C0"/>
                </a:solidFill>
              </a:rPr>
              <a:t>proposal</a:t>
            </a:r>
            <a:r>
              <a:rPr lang="fr-FR" sz="1200" dirty="0">
                <a:solidFill>
                  <a:srgbClr val="0070C0"/>
                </a:solidFill>
              </a:rPr>
              <a:t>  </a:t>
            </a:r>
            <a:r>
              <a:rPr lang="fr-FR" sz="1200" dirty="0" err="1">
                <a:solidFill>
                  <a:srgbClr val="0070C0"/>
                </a:solidFill>
              </a:rPr>
              <a:t>with</a:t>
            </a:r>
            <a:r>
              <a:rPr lang="fr-FR" sz="1200" dirty="0">
                <a:solidFill>
                  <a:srgbClr val="0070C0"/>
                </a:solidFill>
              </a:rPr>
              <a:t> 18 </a:t>
            </a:r>
            <a:r>
              <a:rPr lang="fr-FR" sz="1200" dirty="0" err="1">
                <a:solidFill>
                  <a:srgbClr val="0070C0"/>
                </a:solidFill>
              </a:rPr>
              <a:t>GEMs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dirty="0" smtClean="0">
                <a:solidFill>
                  <a:srgbClr val="0070C0"/>
                </a:solidFill>
              </a:rPr>
              <a:t>, </a:t>
            </a:r>
            <a:r>
              <a:rPr lang="fr-FR" sz="1200" dirty="0" smtClean="0"/>
              <a:t>no news</a:t>
            </a:r>
            <a:endParaRPr lang="fr-FR" sz="1200" dirty="0"/>
          </a:p>
          <a:p>
            <a:pPr marL="228600" indent="-228600">
              <a:buFontTx/>
              <a:buAutoNum type="arabicPeriod"/>
            </a:pPr>
            <a:r>
              <a:rPr lang="fr-FR" sz="1200" dirty="0">
                <a:solidFill>
                  <a:srgbClr val="0070C0"/>
                </a:solidFill>
              </a:rPr>
              <a:t>National </a:t>
            </a:r>
            <a:r>
              <a:rPr lang="fr-FR" sz="1200" dirty="0" err="1">
                <a:solidFill>
                  <a:srgbClr val="0070C0"/>
                </a:solidFill>
              </a:rPr>
              <a:t>Univ</a:t>
            </a:r>
            <a:r>
              <a:rPr lang="fr-FR" sz="1200" dirty="0">
                <a:solidFill>
                  <a:srgbClr val="0070C0"/>
                </a:solidFill>
              </a:rPr>
              <a:t>. </a:t>
            </a:r>
            <a:r>
              <a:rPr lang="fr-FR" sz="1200" dirty="0" smtClean="0">
                <a:solidFill>
                  <a:srgbClr val="0070C0"/>
                </a:solidFill>
              </a:rPr>
              <a:t>of </a:t>
            </a:r>
            <a:r>
              <a:rPr lang="fr-FR" sz="1200" dirty="0" err="1">
                <a:solidFill>
                  <a:srgbClr val="0070C0"/>
                </a:solidFill>
              </a:rPr>
              <a:t>Colombia</a:t>
            </a:r>
            <a:r>
              <a:rPr lang="fr-FR" sz="1200" dirty="0">
                <a:solidFill>
                  <a:srgbClr val="0070C0"/>
                </a:solidFill>
              </a:rPr>
              <a:t>, </a:t>
            </a:r>
            <a:r>
              <a:rPr lang="fr-FR" sz="1200" dirty="0" err="1">
                <a:solidFill>
                  <a:srgbClr val="0070C0"/>
                </a:solidFill>
              </a:rPr>
              <a:t>Dosimetry</a:t>
            </a:r>
            <a:r>
              <a:rPr lang="fr-FR" sz="1200" dirty="0">
                <a:solidFill>
                  <a:srgbClr val="0070C0"/>
                </a:solidFill>
              </a:rPr>
              <a:t> for </a:t>
            </a:r>
            <a:r>
              <a:rPr lang="fr-FR" sz="1200" dirty="0" err="1">
                <a:solidFill>
                  <a:srgbClr val="0070C0"/>
                </a:solidFill>
              </a:rPr>
              <a:t>mediical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dirty="0" err="1">
                <a:solidFill>
                  <a:srgbClr val="0070C0"/>
                </a:solidFill>
              </a:rPr>
              <a:t>appl</a:t>
            </a:r>
            <a:r>
              <a:rPr lang="fr-FR" sz="1200" dirty="0"/>
              <a:t>, </a:t>
            </a:r>
            <a:r>
              <a:rPr lang="fr-FR" sz="1200" dirty="0" smtClean="0"/>
              <a:t> no </a:t>
            </a:r>
            <a:r>
              <a:rPr lang="fr-FR" sz="1200" dirty="0"/>
              <a:t>team </a:t>
            </a:r>
            <a:r>
              <a:rPr lang="fr-FR" sz="1200" dirty="0" err="1"/>
              <a:t>account</a:t>
            </a:r>
            <a:r>
              <a:rPr lang="fr-FR" sz="1200" dirty="0"/>
              <a:t>, no </a:t>
            </a:r>
            <a:r>
              <a:rPr lang="fr-FR" sz="1200" dirty="0" smtClean="0"/>
              <a:t>news</a:t>
            </a:r>
          </a:p>
          <a:p>
            <a:pPr marL="228600" indent="-228600">
              <a:buFontTx/>
              <a:buAutoNum type="arabicPeriod"/>
            </a:pPr>
            <a:r>
              <a:rPr lang="fr-FR" sz="1200" dirty="0" smtClean="0">
                <a:solidFill>
                  <a:srgbClr val="0070C0"/>
                </a:solidFill>
              </a:rPr>
              <a:t>BNL </a:t>
            </a:r>
            <a:r>
              <a:rPr lang="fr-FR" sz="1200" dirty="0" err="1" smtClean="0">
                <a:solidFill>
                  <a:srgbClr val="0070C0"/>
                </a:solidFill>
              </a:rPr>
              <a:t>Phenix</a:t>
            </a:r>
            <a:r>
              <a:rPr lang="fr-FR" sz="1200" dirty="0" smtClean="0">
                <a:solidFill>
                  <a:srgbClr val="0070C0"/>
                </a:solidFill>
              </a:rPr>
              <a:t> upgrade, </a:t>
            </a:r>
            <a:r>
              <a:rPr lang="fr-FR" sz="1200" dirty="0" err="1" smtClean="0">
                <a:solidFill>
                  <a:srgbClr val="FF0000"/>
                </a:solidFill>
              </a:rPr>
              <a:t>small</a:t>
            </a:r>
            <a:r>
              <a:rPr lang="fr-FR" sz="1200" dirty="0" smtClean="0">
                <a:solidFill>
                  <a:srgbClr val="FF0000"/>
                </a:solidFill>
              </a:rPr>
              <a:t> SRS </a:t>
            </a:r>
            <a:r>
              <a:rPr lang="fr-FR" sz="1200" dirty="0" err="1" smtClean="0">
                <a:solidFill>
                  <a:srgbClr val="FF0000"/>
                </a:solidFill>
              </a:rPr>
              <a:t>systems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already</a:t>
            </a:r>
            <a:r>
              <a:rPr lang="fr-FR" sz="1200" dirty="0" smtClean="0">
                <a:solidFill>
                  <a:srgbClr val="FF0000"/>
                </a:solidFill>
              </a:rPr>
              <a:t>  </a:t>
            </a:r>
            <a:r>
              <a:rPr lang="fr-FR" sz="1200" dirty="0" err="1" smtClean="0">
                <a:solidFill>
                  <a:srgbClr val="FF0000"/>
                </a:solidFill>
              </a:rPr>
              <a:t>delivered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smtClean="0"/>
              <a:t>, no news</a:t>
            </a:r>
            <a:endParaRPr lang="fr-FR" sz="1200" dirty="0"/>
          </a:p>
          <a:p>
            <a:pPr marL="228600" indent="-228600">
              <a:buFontTx/>
              <a:buAutoNum type="arabicPeriod"/>
            </a:pPr>
            <a:r>
              <a:rPr lang="fr-FR" sz="1200" dirty="0">
                <a:solidFill>
                  <a:srgbClr val="0070C0"/>
                </a:solidFill>
              </a:rPr>
              <a:t>Helsinki  </a:t>
            </a:r>
            <a:r>
              <a:rPr lang="fr-FR" sz="1200" dirty="0" err="1">
                <a:solidFill>
                  <a:srgbClr val="0070C0"/>
                </a:solidFill>
              </a:rPr>
              <a:t>University</a:t>
            </a:r>
            <a:r>
              <a:rPr lang="fr-FR" sz="1200" dirty="0">
                <a:solidFill>
                  <a:srgbClr val="0070C0"/>
                </a:solidFill>
              </a:rPr>
              <a:t>, Totem </a:t>
            </a:r>
            <a:r>
              <a:rPr lang="fr-FR" sz="1200" dirty="0" smtClean="0">
                <a:solidFill>
                  <a:srgbClr val="0070C0"/>
                </a:solidFill>
              </a:rPr>
              <a:t>, </a:t>
            </a:r>
            <a:r>
              <a:rPr lang="fr-FR" sz="1200" dirty="0" smtClean="0"/>
              <a:t>no news</a:t>
            </a:r>
          </a:p>
          <a:p>
            <a:pPr marL="228600" indent="-228600">
              <a:buFontTx/>
              <a:buAutoNum type="arabicPeriod"/>
            </a:pPr>
            <a:r>
              <a:rPr lang="fr-FR" sz="1200" dirty="0" smtClean="0">
                <a:solidFill>
                  <a:srgbClr val="0070C0"/>
                </a:solidFill>
              </a:rPr>
              <a:t>Freiburg </a:t>
            </a:r>
            <a:r>
              <a:rPr lang="fr-FR" sz="1200" dirty="0" err="1" smtClean="0">
                <a:solidFill>
                  <a:srgbClr val="0070C0"/>
                </a:solidFill>
              </a:rPr>
              <a:t>University</a:t>
            </a:r>
            <a:r>
              <a:rPr lang="fr-FR" sz="1200" dirty="0" smtClean="0">
                <a:solidFill>
                  <a:srgbClr val="0070C0"/>
                </a:solidFill>
              </a:rPr>
              <a:t>, </a:t>
            </a:r>
            <a:r>
              <a:rPr lang="fr-FR" sz="1200" dirty="0" smtClean="0"/>
              <a:t> </a:t>
            </a:r>
            <a:r>
              <a:rPr lang="fr-FR" sz="1200" dirty="0" smtClean="0">
                <a:solidFill>
                  <a:srgbClr val="FF0000"/>
                </a:solidFill>
              </a:rPr>
              <a:t>verbal </a:t>
            </a:r>
            <a:r>
              <a:rPr lang="fr-FR" sz="1200" dirty="0" err="1" smtClean="0">
                <a:solidFill>
                  <a:srgbClr val="FF0000"/>
                </a:solidFill>
              </a:rPr>
              <a:t>enquiry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smtClean="0">
                <a:solidFill>
                  <a:srgbClr val="FF0000"/>
                </a:solidFill>
              </a:rPr>
              <a:t>for SRS system, </a:t>
            </a:r>
            <a:r>
              <a:rPr lang="fr-FR" sz="1200" dirty="0" smtClean="0"/>
              <a:t> no news</a:t>
            </a:r>
            <a:endParaRPr lang="fr-FR" sz="1200" dirty="0"/>
          </a:p>
          <a:p>
            <a:pPr marL="228600" indent="-228600">
              <a:buFontTx/>
              <a:buAutoNum type="arabicPeriod"/>
            </a:pPr>
            <a:r>
              <a:rPr lang="fr-FR" sz="1200" dirty="0" err="1">
                <a:solidFill>
                  <a:srgbClr val="0070C0"/>
                </a:solidFill>
              </a:rPr>
              <a:t>Univ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dirty="0" err="1">
                <a:solidFill>
                  <a:srgbClr val="0070C0"/>
                </a:solidFill>
              </a:rPr>
              <a:t>Calabria</a:t>
            </a:r>
            <a:r>
              <a:rPr lang="fr-FR" sz="1200" dirty="0">
                <a:solidFill>
                  <a:srgbClr val="0070C0"/>
                </a:solidFill>
              </a:rPr>
              <a:t> It, </a:t>
            </a:r>
            <a:r>
              <a:rPr lang="fr-FR" sz="1200" dirty="0" smtClean="0"/>
              <a:t> </a:t>
            </a:r>
            <a:r>
              <a:rPr lang="fr-FR" sz="1200" dirty="0" smtClean="0">
                <a:solidFill>
                  <a:srgbClr val="FF0000"/>
                </a:solidFill>
              </a:rPr>
              <a:t>email </a:t>
            </a:r>
            <a:r>
              <a:rPr lang="fr-FR" sz="1200" dirty="0" err="1" smtClean="0">
                <a:solidFill>
                  <a:srgbClr val="FF0000"/>
                </a:solidFill>
              </a:rPr>
              <a:t>enquiry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smtClean="0">
                <a:solidFill>
                  <a:srgbClr val="FF0000"/>
                </a:solidFill>
              </a:rPr>
              <a:t>for SRS, </a:t>
            </a:r>
            <a:r>
              <a:rPr lang="fr-FR" sz="1200" dirty="0" smtClean="0"/>
              <a:t>no news</a:t>
            </a:r>
          </a:p>
          <a:p>
            <a:pPr marL="228600" indent="-228600">
              <a:buFontTx/>
              <a:buAutoNum type="arabicPeriod"/>
            </a:pPr>
            <a:r>
              <a:rPr lang="fr-FR" sz="1200" dirty="0">
                <a:solidFill>
                  <a:srgbClr val="0070C0"/>
                </a:solidFill>
              </a:rPr>
              <a:t>Uni. Kobe, JP J-PARC /E16 </a:t>
            </a:r>
            <a:r>
              <a:rPr lang="fr-FR" sz="1200" dirty="0" smtClean="0">
                <a:solidFill>
                  <a:srgbClr val="0070C0"/>
                </a:solidFill>
              </a:rPr>
              <a:t>upgrade </a:t>
            </a:r>
            <a:r>
              <a:rPr lang="fr-FR" sz="1200" dirty="0" smtClean="0"/>
              <a:t>, </a:t>
            </a:r>
            <a:r>
              <a:rPr lang="fr-FR" sz="1200" dirty="0" smtClean="0">
                <a:solidFill>
                  <a:srgbClr val="FF0000"/>
                </a:solidFill>
              </a:rPr>
              <a:t>large SRS  system</a:t>
            </a:r>
            <a:r>
              <a:rPr lang="fr-FR" sz="1200" dirty="0" smtClean="0"/>
              <a:t>, </a:t>
            </a:r>
            <a:r>
              <a:rPr lang="fr-FR" sz="1200" dirty="0" err="1" smtClean="0"/>
              <a:t>prelim</a:t>
            </a:r>
            <a:r>
              <a:rPr lang="fr-FR" sz="1200" dirty="0" smtClean="0"/>
              <a:t> </a:t>
            </a:r>
            <a:r>
              <a:rPr lang="fr-FR" sz="1200" dirty="0" err="1" smtClean="0"/>
              <a:t>offer</a:t>
            </a:r>
            <a:r>
              <a:rPr lang="fr-FR" sz="1200" dirty="0"/>
              <a:t> </a:t>
            </a:r>
            <a:r>
              <a:rPr lang="fr-FR" sz="1200" dirty="0" smtClean="0"/>
              <a:t>sent</a:t>
            </a:r>
          </a:p>
          <a:p>
            <a:pPr marL="228600" indent="-228600">
              <a:buFontTx/>
              <a:buAutoNum type="arabicPeriod"/>
            </a:pPr>
            <a:r>
              <a:rPr lang="fr-FR" sz="1200" dirty="0" smtClean="0">
                <a:solidFill>
                  <a:srgbClr val="0070C0"/>
                </a:solidFill>
              </a:rPr>
              <a:t>ALICE </a:t>
            </a:r>
            <a:r>
              <a:rPr lang="fr-FR" sz="1200" dirty="0">
                <a:solidFill>
                  <a:srgbClr val="0070C0"/>
                </a:solidFill>
              </a:rPr>
              <a:t>ITS, </a:t>
            </a:r>
            <a:r>
              <a:rPr lang="fr-FR" sz="1200" dirty="0" smtClean="0">
                <a:solidFill>
                  <a:srgbClr val="0070C0"/>
                </a:solidFill>
              </a:rPr>
              <a:t> </a:t>
            </a:r>
            <a:r>
              <a:rPr lang="fr-FR" sz="1200" dirty="0" smtClean="0">
                <a:solidFill>
                  <a:srgbClr val="FF0000"/>
                </a:solidFill>
              </a:rPr>
              <a:t>SRS  16 ch. ADC  </a:t>
            </a:r>
            <a:r>
              <a:rPr lang="fr-FR" sz="1200" dirty="0" err="1">
                <a:solidFill>
                  <a:srgbClr val="FF0000"/>
                </a:solidFill>
              </a:rPr>
              <a:t>card</a:t>
            </a:r>
            <a:r>
              <a:rPr lang="fr-FR" sz="1200" dirty="0">
                <a:solidFill>
                  <a:srgbClr val="FF0000"/>
                </a:solidFill>
              </a:rPr>
              <a:t> for </a:t>
            </a:r>
            <a:r>
              <a:rPr lang="fr-FR" sz="1200" dirty="0" smtClean="0">
                <a:solidFill>
                  <a:srgbClr val="FF0000"/>
                </a:solidFill>
              </a:rPr>
              <a:t>test  of ITS chips</a:t>
            </a:r>
            <a:r>
              <a:rPr lang="fr-FR" sz="1200" dirty="0" smtClean="0">
                <a:solidFill>
                  <a:srgbClr val="0070C0"/>
                </a:solidFill>
              </a:rPr>
              <a:t> </a:t>
            </a:r>
            <a:r>
              <a:rPr lang="fr-FR" sz="1200" dirty="0" smtClean="0"/>
              <a:t>, </a:t>
            </a:r>
            <a:r>
              <a:rPr lang="fr-FR" sz="1200" dirty="0" err="1" smtClean="0"/>
              <a:t>enquiry</a:t>
            </a:r>
            <a:r>
              <a:rPr lang="fr-FR" sz="1200" dirty="0" smtClean="0"/>
              <a:t> </a:t>
            </a:r>
          </a:p>
          <a:p>
            <a:pPr marL="228600" indent="-228600">
              <a:buFontTx/>
              <a:buAutoNum type="arabicPeriod"/>
            </a:pPr>
            <a:r>
              <a:rPr lang="fr-FR" sz="1200" dirty="0" smtClean="0">
                <a:solidFill>
                  <a:srgbClr val="0070C0"/>
                </a:solidFill>
              </a:rPr>
              <a:t>NEOHM </a:t>
            </a:r>
            <a:r>
              <a:rPr lang="fr-FR" sz="1200" dirty="0" err="1" smtClean="0">
                <a:solidFill>
                  <a:srgbClr val="0070C0"/>
                </a:solidFill>
              </a:rPr>
              <a:t>Italy</a:t>
            </a:r>
            <a:r>
              <a:rPr lang="fr-FR" sz="1200" dirty="0" smtClean="0">
                <a:solidFill>
                  <a:srgbClr val="0070C0"/>
                </a:solidFill>
              </a:rPr>
              <a:t>, </a:t>
            </a:r>
            <a:r>
              <a:rPr lang="fr-FR" sz="1200" dirty="0" smtClean="0">
                <a:solidFill>
                  <a:srgbClr val="FF0000"/>
                </a:solidFill>
              </a:rPr>
              <a:t>SRS system for test  of </a:t>
            </a:r>
            <a:r>
              <a:rPr lang="fr-FR" sz="1200" dirty="0" err="1" smtClean="0">
                <a:solidFill>
                  <a:srgbClr val="FF0000"/>
                </a:solidFill>
              </a:rPr>
              <a:t>hybrid</a:t>
            </a:r>
            <a:r>
              <a:rPr lang="fr-FR" sz="1200" dirty="0" smtClean="0">
                <a:solidFill>
                  <a:srgbClr val="FF0000"/>
                </a:solidFill>
              </a:rPr>
              <a:t> production for CERN store, </a:t>
            </a:r>
            <a:r>
              <a:rPr lang="fr-FR" sz="1200" dirty="0"/>
              <a:t> </a:t>
            </a:r>
            <a:r>
              <a:rPr lang="fr-FR" sz="1200" dirty="0" err="1" smtClean="0"/>
              <a:t>sending</a:t>
            </a:r>
            <a:r>
              <a:rPr lang="fr-FR" sz="1200" dirty="0" smtClean="0"/>
              <a:t> </a:t>
            </a:r>
            <a:r>
              <a:rPr lang="fr-FR" sz="1200" dirty="0" err="1" smtClean="0"/>
              <a:t>offer</a:t>
            </a:r>
            <a:r>
              <a:rPr lang="fr-FR" sz="1200" dirty="0" smtClean="0"/>
              <a:t> </a:t>
            </a:r>
          </a:p>
          <a:p>
            <a:pPr marL="228600" indent="-228600">
              <a:buFontTx/>
              <a:buAutoNum type="arabicPeriod"/>
            </a:pPr>
            <a:r>
              <a:rPr lang="fr-FR" sz="1200" dirty="0" err="1">
                <a:solidFill>
                  <a:srgbClr val="0070C0"/>
                </a:solidFill>
              </a:rPr>
              <a:t>Geoazur</a:t>
            </a:r>
            <a:r>
              <a:rPr lang="fr-FR" sz="1200" dirty="0">
                <a:solidFill>
                  <a:srgbClr val="0070C0"/>
                </a:solidFill>
              </a:rPr>
              <a:t>-CNRS-UNSA, Valbonne, </a:t>
            </a:r>
            <a:r>
              <a:rPr lang="fr-FR" sz="1200" dirty="0" smtClean="0">
                <a:solidFill>
                  <a:srgbClr val="0070C0"/>
                </a:solidFill>
              </a:rPr>
              <a:t>FR, </a:t>
            </a:r>
            <a:r>
              <a:rPr lang="fr-FR" sz="1200" dirty="0" smtClean="0">
                <a:solidFill>
                  <a:srgbClr val="FF0000"/>
                </a:solidFill>
              </a:rPr>
              <a:t>upgrade of  </a:t>
            </a:r>
            <a:r>
              <a:rPr lang="fr-FR" sz="1200" dirty="0" err="1" smtClean="0">
                <a:solidFill>
                  <a:srgbClr val="FF0000"/>
                </a:solidFill>
              </a:rPr>
              <a:t>existing</a:t>
            </a:r>
            <a:r>
              <a:rPr lang="fr-FR" sz="1200" dirty="0" smtClean="0">
                <a:solidFill>
                  <a:srgbClr val="FF0000"/>
                </a:solidFill>
              </a:rPr>
              <a:t> SRS </a:t>
            </a:r>
            <a:r>
              <a:rPr lang="fr-FR" sz="1200" dirty="0" err="1" smtClean="0">
                <a:solidFill>
                  <a:srgbClr val="FF0000"/>
                </a:solidFill>
              </a:rPr>
              <a:t>uMega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readout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systrem</a:t>
            </a:r>
            <a:r>
              <a:rPr lang="fr-FR" sz="1200" dirty="0" smtClean="0">
                <a:solidFill>
                  <a:srgbClr val="FF0000"/>
                </a:solidFill>
              </a:rPr>
              <a:t>,   APV </a:t>
            </a:r>
            <a:r>
              <a:rPr lang="fr-FR" sz="1200" dirty="0" err="1" smtClean="0">
                <a:solidFill>
                  <a:srgbClr val="FF0000"/>
                </a:solidFill>
              </a:rPr>
              <a:t>readout</a:t>
            </a:r>
            <a:r>
              <a:rPr lang="fr-FR" sz="1200" dirty="0" smtClean="0">
                <a:solidFill>
                  <a:srgbClr val="FF0000"/>
                </a:solidFill>
              </a:rPr>
              <a:t> Eurocrates </a:t>
            </a:r>
            <a:r>
              <a:rPr lang="fr-FR" sz="1200" dirty="0"/>
              <a:t>,</a:t>
            </a:r>
            <a:r>
              <a:rPr lang="fr-FR" sz="1200" dirty="0" err="1" smtClean="0"/>
              <a:t>waiting</a:t>
            </a:r>
            <a:r>
              <a:rPr lang="fr-FR" sz="1200" dirty="0" smtClean="0"/>
              <a:t>  for news</a:t>
            </a:r>
            <a:endParaRPr lang="fr-FR" sz="1200" dirty="0"/>
          </a:p>
          <a:p>
            <a:pPr marL="228600" indent="-228600">
              <a:buFontTx/>
              <a:buAutoNum type="arabicPeriod"/>
            </a:pPr>
            <a:endParaRPr lang="en-GB" sz="1050" b="1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1640" y="44624"/>
            <a:ext cx="5688632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63199" y="5059050"/>
            <a:ext cx="897329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A main feature of SRS, apart from its scalability, portability and affordable cost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(&lt; 2 EUR/ channel), possible choice of the frontend ASIC (APV, VFAT, Beetle, </a:t>
            </a:r>
            <a:r>
              <a:rPr lang="fr-FR" dirty="0" err="1" smtClean="0">
                <a:solidFill>
                  <a:srgbClr val="FF0000"/>
                </a:solidFill>
              </a:rPr>
              <a:t>VMMx</a:t>
            </a:r>
            <a:r>
              <a:rPr lang="fr-FR" dirty="0" smtClean="0">
                <a:solidFill>
                  <a:srgbClr val="FF0000"/>
                </a:solidFill>
              </a:rPr>
              <a:t>, </a:t>
            </a:r>
            <a:r>
              <a:rPr lang="fr-FR" dirty="0" err="1" smtClean="0">
                <a:solidFill>
                  <a:srgbClr val="FF0000"/>
                </a:solidFill>
              </a:rPr>
              <a:t>Timepix</a:t>
            </a:r>
            <a:r>
              <a:rPr lang="fr-FR" dirty="0" smtClean="0">
                <a:solidFill>
                  <a:srgbClr val="FF0000"/>
                </a:solidFill>
              </a:rPr>
              <a:t>).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1F497D"/>
                </a:solidFill>
              </a:rPr>
              <a:t>System was used for R&amp;D for upgrades in ATLAS, CMS, ALICE ECAL and for </a:t>
            </a:r>
            <a:r>
              <a:rPr lang="en-US" b="1" dirty="0" err="1" smtClean="0">
                <a:solidFill>
                  <a:srgbClr val="1F497D"/>
                </a:solidFill>
              </a:rPr>
              <a:t>SiPM</a:t>
            </a:r>
            <a:r>
              <a:rPr lang="en-US" b="1" dirty="0" smtClean="0">
                <a:solidFill>
                  <a:srgbClr val="1F497D"/>
                </a:solidFill>
              </a:rPr>
              <a:t> readout</a:t>
            </a:r>
            <a:endParaRPr lang="fr-FR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4266" y="46680"/>
            <a:ext cx="3841489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Potential New SRS Users</a:t>
            </a:r>
          </a:p>
        </p:txBody>
      </p:sp>
      <p:sp>
        <p:nvSpPr>
          <p:cNvPr id="9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55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44624"/>
            <a:ext cx="7776864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5" name="Picture 2" descr="C:\Hans\R&amp;D\RD51\WG52\Production files SRS\HV-B-card\Views\Subrack future card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22856"/>
          <a:stretch/>
        </p:blipFill>
        <p:spPr bwMode="auto">
          <a:xfrm>
            <a:off x="2555776" y="2852936"/>
            <a:ext cx="439248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620688"/>
            <a:ext cx="7738016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u="sng" dirty="0" smtClean="0">
                <a:solidFill>
                  <a:srgbClr val="FF0000"/>
                </a:solidFill>
              </a:rPr>
              <a:t>AVD box </a:t>
            </a:r>
            <a:r>
              <a:rPr lang="en-GB" sz="1600" dirty="0" smtClean="0">
                <a:solidFill>
                  <a:srgbClr val="1F497D"/>
                </a:solidFill>
              </a:rPr>
              <a:t>: Active Voltage Divider with monitoring for GEMs (under test )</a:t>
            </a:r>
          </a:p>
          <a:p>
            <a:pPr marL="285750" indent="-285750">
              <a:buFont typeface="Arial"/>
              <a:buChar char="•"/>
            </a:pPr>
            <a:r>
              <a:rPr lang="en-GB" sz="1600" u="sng" dirty="0" smtClean="0">
                <a:solidFill>
                  <a:srgbClr val="FF0000"/>
                </a:solidFill>
              </a:rPr>
              <a:t>Remote I2C </a:t>
            </a:r>
            <a:r>
              <a:rPr lang="en-GB" sz="1600" dirty="0" smtClean="0">
                <a:solidFill>
                  <a:srgbClr val="1F497D"/>
                </a:solidFill>
              </a:rPr>
              <a:t>readout of  AVD and CM  via SRS (in progress)</a:t>
            </a:r>
          </a:p>
          <a:p>
            <a:pPr marL="285750" indent="-285750">
              <a:buFont typeface="Arial"/>
              <a:buChar char="•"/>
            </a:pPr>
            <a:r>
              <a:rPr lang="en-GB" sz="1600" u="sng" dirty="0" smtClean="0">
                <a:solidFill>
                  <a:srgbClr val="FF0000"/>
                </a:solidFill>
              </a:rPr>
              <a:t>CM box</a:t>
            </a:r>
            <a:r>
              <a:rPr lang="en-GB" sz="1600" dirty="0" smtClean="0">
                <a:solidFill>
                  <a:srgbClr val="FF0000"/>
                </a:solidFill>
              </a:rPr>
              <a:t>: </a:t>
            </a:r>
            <a:r>
              <a:rPr lang="en-GB" sz="1600" dirty="0" smtClean="0">
                <a:solidFill>
                  <a:srgbClr val="1F497D"/>
                </a:solidFill>
              </a:rPr>
              <a:t>Current Monitoring  range 10 </a:t>
            </a:r>
            <a:r>
              <a:rPr lang="en-GB" sz="1600" dirty="0" err="1" smtClean="0">
                <a:solidFill>
                  <a:srgbClr val="1F497D"/>
                </a:solidFill>
              </a:rPr>
              <a:t>pA</a:t>
            </a:r>
            <a:r>
              <a:rPr lang="en-GB" sz="1600" dirty="0" smtClean="0">
                <a:solidFill>
                  <a:srgbClr val="1F497D"/>
                </a:solidFill>
              </a:rPr>
              <a:t> -100 </a:t>
            </a:r>
            <a:r>
              <a:rPr lang="en-GB" sz="1600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m</a:t>
            </a:r>
            <a:r>
              <a:rPr lang="en-GB" sz="1600" dirty="0" smtClean="0">
                <a:solidFill>
                  <a:srgbClr val="1F497D"/>
                </a:solidFill>
              </a:rPr>
              <a:t>A  ( design status )</a:t>
            </a:r>
          </a:p>
          <a:p>
            <a:pPr marL="285750" indent="-285750">
              <a:buFont typeface="Arial"/>
              <a:buChar char="•"/>
            </a:pPr>
            <a:r>
              <a:rPr lang="en-GB" sz="1600" u="sng" dirty="0" smtClean="0">
                <a:solidFill>
                  <a:srgbClr val="FF0000"/>
                </a:solidFill>
              </a:rPr>
              <a:t>QSA  frontend</a:t>
            </a:r>
            <a:r>
              <a:rPr lang="en-GB" sz="1600" dirty="0" smtClean="0">
                <a:solidFill>
                  <a:srgbClr val="FF0000"/>
                </a:solidFill>
              </a:rPr>
              <a:t>:  </a:t>
            </a:r>
            <a:r>
              <a:rPr lang="en-GB" sz="1600" dirty="0" smtClean="0">
                <a:solidFill>
                  <a:srgbClr val="1F497D"/>
                </a:solidFill>
              </a:rPr>
              <a:t>quad signal amplifier  2 GHz, factor 20, for MPGD’s  (</a:t>
            </a:r>
            <a:r>
              <a:rPr lang="en-GB" sz="1600" dirty="0" err="1" smtClean="0">
                <a:solidFill>
                  <a:srgbClr val="1F497D"/>
                </a:solidFill>
              </a:rPr>
              <a:t>tb</a:t>
            </a:r>
            <a:r>
              <a:rPr lang="en-GB" sz="1600" dirty="0" smtClean="0">
                <a:solidFill>
                  <a:srgbClr val="1F497D"/>
                </a:solidFill>
              </a:rPr>
              <a:t> revised)</a:t>
            </a:r>
          </a:p>
          <a:p>
            <a:pPr marL="285750" indent="-285750">
              <a:buFont typeface="Arial"/>
              <a:buChar char="•"/>
            </a:pPr>
            <a:r>
              <a:rPr lang="en-GB" sz="1600" u="sng" dirty="0" smtClean="0">
                <a:solidFill>
                  <a:srgbClr val="FF0000"/>
                </a:solidFill>
              </a:rPr>
              <a:t>TPB trigger pickup box</a:t>
            </a:r>
            <a:r>
              <a:rPr lang="en-GB" sz="1600" dirty="0" smtClean="0">
                <a:solidFill>
                  <a:srgbClr val="FF0000"/>
                </a:solidFill>
              </a:rPr>
              <a:t>: </a:t>
            </a:r>
            <a:r>
              <a:rPr lang="en-GB" sz="1600" dirty="0" smtClean="0">
                <a:solidFill>
                  <a:srgbClr val="1F497D"/>
                </a:solidFill>
              </a:rPr>
              <a:t>generates triggers from Meshes ( working in several places)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FF0000"/>
                </a:solidFill>
              </a:rPr>
              <a:t>I-GEM:  </a:t>
            </a:r>
            <a:r>
              <a:rPr lang="en-GB" sz="1600" dirty="0" smtClean="0">
                <a:solidFill>
                  <a:srgbClr val="1F497D"/>
                </a:solidFill>
              </a:rPr>
              <a:t>Anode current summing hybrid  for GEMs (planned)</a:t>
            </a:r>
          </a:p>
          <a:p>
            <a:pPr marL="285750" indent="-285750">
              <a:buFont typeface="Arial"/>
              <a:buChar char="•"/>
            </a:pPr>
            <a:r>
              <a:rPr lang="en-GB" sz="1600" u="sng" dirty="0" smtClean="0">
                <a:solidFill>
                  <a:srgbClr val="FF0000"/>
                </a:solidFill>
              </a:rPr>
              <a:t>Shaper-Discriminator: </a:t>
            </a:r>
            <a:r>
              <a:rPr lang="en-GB" sz="1600" dirty="0" smtClean="0">
                <a:solidFill>
                  <a:srgbClr val="1F497D"/>
                </a:solidFill>
              </a:rPr>
              <a:t>SRS card   50 OHM triggers  from TPB (planned )</a:t>
            </a:r>
          </a:p>
          <a:p>
            <a:pPr marL="285750" indent="-285750">
              <a:buFont typeface="Arial"/>
              <a:buChar char="•"/>
            </a:pPr>
            <a:r>
              <a:rPr lang="en-GB" sz="1600" u="sng" dirty="0" smtClean="0">
                <a:solidFill>
                  <a:srgbClr val="FF0000"/>
                </a:solidFill>
              </a:rPr>
              <a:t>HGM:</a:t>
            </a:r>
            <a:r>
              <a:rPr lang="en-GB" sz="1600" dirty="0" smtClean="0">
                <a:solidFill>
                  <a:srgbClr val="FF0000"/>
                </a:solidFill>
              </a:rPr>
              <a:t>  </a:t>
            </a:r>
            <a:r>
              <a:rPr lang="en-GB" sz="1600" dirty="0" smtClean="0">
                <a:solidFill>
                  <a:srgbClr val="1F497D"/>
                </a:solidFill>
              </a:rPr>
              <a:t>SRS card , programmable High Voltage for mesh grounded MM ( design status)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3284984"/>
            <a:ext cx="2339752" cy="15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2708920"/>
            <a:ext cx="2108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b="1" dirty="0" smtClean="0"/>
              <a:t>Active Voltage Divider </a:t>
            </a:r>
          </a:p>
          <a:p>
            <a:pPr algn="ctr"/>
            <a:r>
              <a:rPr lang="da-DK" sz="1600" b="1" dirty="0" smtClean="0"/>
              <a:t>for GEM’s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163351"/>
            <a:ext cx="2016224" cy="141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948264" y="2780928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 smtClean="0"/>
              <a:t>High Voltage Monitoring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496" y="4890646"/>
            <a:ext cx="259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 smtClean="0"/>
              <a:t>High Voltage pAmmeter </a:t>
            </a:r>
            <a:endParaRPr lang="en-US" sz="1600" b="1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01208"/>
            <a:ext cx="247785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5229200"/>
            <a:ext cx="212372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420252" y="4581128"/>
            <a:ext cx="1616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 smtClean="0"/>
              <a:t>Readout pAmmeter 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62076" y="6165304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Hans Muller (CERN) et al.,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862" y="97549"/>
            <a:ext cx="7912440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Towards a Complete SRS-Lab Equipment for MPGDs</a:t>
            </a:r>
          </a:p>
        </p:txBody>
      </p:sp>
      <p:sp>
        <p:nvSpPr>
          <p:cNvPr id="16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56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2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1564394"/>
            <a:ext cx="8820472" cy="5047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Development  and Maintenance of Garfield++: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dirty="0" smtClean="0">
                <a:solidFill>
                  <a:schemeClr val="tx2"/>
                </a:solidFill>
              </a:rPr>
              <a:t>Garfield++ is a collection of classes for the detailed simulation of  small-scale detectors. </a:t>
            </a:r>
          </a:p>
          <a:p>
            <a:endParaRPr lang="en-US" sz="1400" dirty="0" smtClean="0"/>
          </a:p>
          <a:p>
            <a:r>
              <a:rPr lang="en-US" sz="1400" dirty="0" smtClean="0">
                <a:solidFill>
                  <a:srgbClr val="1F497D"/>
                </a:solidFill>
              </a:rPr>
              <a:t>Garfield++ contains:</a:t>
            </a:r>
            <a:br>
              <a:rPr lang="en-US" sz="1400" dirty="0" smtClean="0">
                <a:solidFill>
                  <a:srgbClr val="1F497D"/>
                </a:solidFill>
              </a:rPr>
            </a:br>
            <a:r>
              <a:rPr lang="en-US" sz="1400" dirty="0" smtClean="0">
                <a:solidFill>
                  <a:srgbClr val="1F497D"/>
                </a:solidFill>
              </a:rPr>
              <a:t>- electron and photon transport using cross sections provided by </a:t>
            </a:r>
            <a:r>
              <a:rPr lang="en-US" sz="1400" dirty="0" smtClean="0">
                <a:solidFill>
                  <a:srgbClr val="FF0000"/>
                </a:solidFill>
              </a:rPr>
              <a:t>Magboltz</a:t>
            </a:r>
            <a:r>
              <a:rPr lang="en-US" sz="1400" dirty="0" smtClean="0">
                <a:solidFill>
                  <a:srgbClr val="1F497D"/>
                </a:solidFill>
              </a:rPr>
              <a:t/>
            </a:r>
            <a:br>
              <a:rPr lang="en-US" sz="1400" dirty="0" smtClean="0">
                <a:solidFill>
                  <a:srgbClr val="1F497D"/>
                </a:solidFill>
              </a:rPr>
            </a:br>
            <a:r>
              <a:rPr lang="en-US" sz="1400" dirty="0" smtClean="0">
                <a:solidFill>
                  <a:srgbClr val="1F497D"/>
                </a:solidFill>
              </a:rPr>
              <a:t>- ionization processes in gases, provided by </a:t>
            </a:r>
            <a:r>
              <a:rPr lang="en-US" sz="1400" dirty="0" smtClean="0">
                <a:solidFill>
                  <a:srgbClr val="FF0000"/>
                </a:solidFill>
              </a:rPr>
              <a:t>Heed and MIP</a:t>
            </a:r>
            <a:r>
              <a:rPr lang="en-US" sz="1400" dirty="0" smtClean="0">
                <a:solidFill>
                  <a:srgbClr val="1F497D"/>
                </a:solidFill>
              </a:rPr>
              <a:t/>
            </a:r>
            <a:br>
              <a:rPr lang="en-US" sz="1400" dirty="0" smtClean="0">
                <a:solidFill>
                  <a:srgbClr val="1F497D"/>
                </a:solidFill>
              </a:rPr>
            </a:br>
            <a:r>
              <a:rPr lang="en-US" sz="1400" dirty="0" smtClean="0">
                <a:solidFill>
                  <a:srgbClr val="1F497D"/>
                </a:solidFill>
              </a:rPr>
              <a:t>- ionization and electron transport in semi-conductors</a:t>
            </a:r>
            <a:br>
              <a:rPr lang="en-US" sz="1400" dirty="0" smtClean="0">
                <a:solidFill>
                  <a:srgbClr val="1F497D"/>
                </a:solidFill>
              </a:rPr>
            </a:br>
            <a:r>
              <a:rPr lang="en-US" sz="1400" dirty="0" smtClean="0">
                <a:solidFill>
                  <a:srgbClr val="1F497D"/>
                </a:solidFill>
              </a:rPr>
              <a:t>- field calculations from finite elements, boundary elements, analytic methods</a:t>
            </a:r>
            <a:r>
              <a:rPr lang="en-US" sz="1400" dirty="0">
                <a:solidFill>
                  <a:srgbClr val="1F497D"/>
                </a:solidFill>
              </a:rPr>
              <a:t/>
            </a:r>
            <a:br>
              <a:rPr lang="en-US" sz="1400" dirty="0">
                <a:solidFill>
                  <a:srgbClr val="1F497D"/>
                </a:solidFill>
              </a:rPr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>
                <a:solidFill>
                  <a:srgbClr val="FF0000"/>
                </a:solidFill>
              </a:rPr>
              <a:t>Simulation Improvements:</a:t>
            </a:r>
          </a:p>
          <a:p>
            <a:r>
              <a:rPr lang="en-US" sz="1400" b="1" dirty="0" smtClean="0">
                <a:solidFill>
                  <a:schemeClr val="tx2"/>
                </a:solidFill>
              </a:rPr>
              <a:t>Transport</a:t>
            </a:r>
            <a:r>
              <a:rPr lang="en-US" sz="1400" b="1" dirty="0">
                <a:solidFill>
                  <a:schemeClr val="tx2"/>
                </a:solidFill>
              </a:rPr>
              <a:t>:</a:t>
            </a:r>
          </a:p>
          <a:p>
            <a:r>
              <a:rPr lang="en-US" sz="1400" dirty="0">
                <a:solidFill>
                  <a:schemeClr val="tx2"/>
                </a:solidFill>
              </a:rPr>
              <a:t>- ion mobility and diffusion, measurement and </a:t>
            </a:r>
            <a:r>
              <a:rPr lang="en-US" sz="1400" dirty="0" smtClean="0">
                <a:solidFill>
                  <a:schemeClr val="tx2"/>
                </a:solidFill>
              </a:rPr>
              <a:t>modeling</a:t>
            </a:r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- ongoing update of electron cross sections</a:t>
            </a:r>
          </a:p>
          <a:p>
            <a:r>
              <a:rPr lang="en-US" sz="1400" dirty="0">
                <a:solidFill>
                  <a:schemeClr val="tx2"/>
                </a:solidFill>
              </a:rPr>
              <a:t>- e-ion recombination process in </a:t>
            </a:r>
            <a:r>
              <a:rPr lang="en-US" sz="1400" dirty="0" err="1">
                <a:solidFill>
                  <a:schemeClr val="tx2"/>
                </a:solidFill>
              </a:rPr>
              <a:t>Xe</a:t>
            </a:r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- thermal </a:t>
            </a:r>
            <a:r>
              <a:rPr lang="en-US" sz="1400" dirty="0" smtClean="0">
                <a:solidFill>
                  <a:schemeClr val="tx2"/>
                </a:solidFill>
              </a:rPr>
              <a:t>motion</a:t>
            </a:r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b="1" dirty="0">
                <a:solidFill>
                  <a:schemeClr val="tx2"/>
                </a:solidFill>
              </a:rPr>
              <a:t>Photons:</a:t>
            </a:r>
          </a:p>
          <a:p>
            <a:r>
              <a:rPr lang="en-US" sz="1400" dirty="0">
                <a:solidFill>
                  <a:schemeClr val="tx2"/>
                </a:solidFill>
              </a:rPr>
              <a:t>- update in UV emission</a:t>
            </a:r>
          </a:p>
          <a:p>
            <a:r>
              <a:rPr lang="en-US" sz="1400" dirty="0">
                <a:solidFill>
                  <a:schemeClr val="tx2"/>
                </a:solidFill>
              </a:rPr>
              <a:t>- inclusion of IR production</a:t>
            </a:r>
          </a:p>
          <a:p>
            <a:r>
              <a:rPr lang="en-US" sz="1400" dirty="0">
                <a:solidFill>
                  <a:schemeClr val="tx2"/>
                </a:solidFill>
              </a:rPr>
              <a:t>- photon trapping and resulting excitation transport</a:t>
            </a:r>
          </a:p>
          <a:p>
            <a:r>
              <a:rPr lang="en-US" sz="1400" dirty="0">
                <a:solidFill>
                  <a:schemeClr val="tx2"/>
                </a:solidFill>
              </a:rPr>
              <a:t>- photon absorption in the gas (gas feedback)</a:t>
            </a:r>
          </a:p>
          <a:p>
            <a:r>
              <a:rPr lang="en-US" sz="1400" dirty="0">
                <a:solidFill>
                  <a:schemeClr val="tx2"/>
                </a:solidFill>
              </a:rPr>
              <a:t>- photon absorption in and electron emission from walls (feedback)</a:t>
            </a:r>
          </a:p>
          <a:p>
            <a:r>
              <a:rPr lang="en-US" sz="1400" dirty="0">
                <a:solidFill>
                  <a:schemeClr val="tx2"/>
                </a:solidFill>
              </a:rPr>
              <a:t>- photo cathodes</a:t>
            </a:r>
          </a:p>
          <a:p>
            <a:pPr marL="285750" indent="-285750">
              <a:buFontTx/>
              <a:buChar char="-"/>
            </a:pPr>
            <a:endParaRPr lang="en-US" sz="1400" dirty="0" smtClean="0">
              <a:solidFill>
                <a:srgbClr val="1F497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702620"/>
            <a:ext cx="89644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Focus </a:t>
            </a:r>
            <a:r>
              <a:rPr lang="en-GB" sz="1600" dirty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on providing techniques for calculating </a:t>
            </a:r>
            <a:r>
              <a:rPr lang="en-GB" sz="1600" b="1" dirty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electron transport in small-scale structures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The </a:t>
            </a:r>
            <a:r>
              <a:rPr lang="en-GB" sz="1600" dirty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main difference with traditional gas-based detectors is that </a:t>
            </a:r>
            <a:r>
              <a:rPr lang="en-GB" sz="1600" b="1" dirty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the electrode scale (~ 10 </a:t>
            </a:r>
            <a:r>
              <a:rPr lang="en-GB" sz="1600" b="1" dirty="0">
                <a:solidFill>
                  <a:schemeClr val="tx2"/>
                </a:solidFill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GB" sz="1600" b="1" dirty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m) is comparable to the </a:t>
            </a:r>
            <a:r>
              <a:rPr lang="en-GB" sz="1600" b="1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mean </a:t>
            </a:r>
            <a:r>
              <a:rPr lang="en-GB" sz="1600" b="1" dirty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free </a:t>
            </a:r>
            <a:r>
              <a:rPr lang="en-GB" sz="1600" b="1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path between collisions</a:t>
            </a:r>
            <a:endParaRPr lang="en-GB" sz="1600" b="1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28" y="188640"/>
            <a:ext cx="8404183" cy="523139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MPGD Simulation Tools</a:t>
            </a:r>
          </a:p>
        </p:txBody>
      </p:sp>
      <p:sp>
        <p:nvSpPr>
          <p:cNvPr id="6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57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4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M avalanch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196752"/>
            <a:ext cx="4800773" cy="4603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28" y="188640"/>
            <a:ext cx="8404183" cy="769361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MPGD Simulation Tools</a:t>
            </a:r>
          </a:p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GEM Avalanche Development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7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112" y="1126999"/>
            <a:ext cx="80433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Applications: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2"/>
                </a:solidFill>
              </a:rPr>
              <a:t>TPC GEM: ion </a:t>
            </a:r>
            <a:r>
              <a:rPr lang="en-US" dirty="0" smtClean="0">
                <a:solidFill>
                  <a:schemeClr val="tx2"/>
                </a:solidFill>
              </a:rPr>
              <a:t>backflow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GEM: </a:t>
            </a:r>
            <a:r>
              <a:rPr lang="en-US" dirty="0">
                <a:solidFill>
                  <a:schemeClr val="tx2"/>
                </a:solidFill>
              </a:rPr>
              <a:t>multiplication process and polyimide </a:t>
            </a:r>
            <a:r>
              <a:rPr lang="en-US" dirty="0" smtClean="0">
                <a:solidFill>
                  <a:schemeClr val="tx2"/>
                </a:solidFill>
              </a:rPr>
              <a:t>properties; charging 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MicroMegas</a:t>
            </a:r>
            <a:r>
              <a:rPr lang="en-US" dirty="0">
                <a:solidFill>
                  <a:schemeClr val="tx2"/>
                </a:solidFill>
              </a:rPr>
              <a:t>: timing and effects of resistive layers</a:t>
            </a:r>
          </a:p>
          <a:p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28" y="188640"/>
            <a:ext cx="8404183" cy="769361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MPGD Simulation Tools</a:t>
            </a:r>
          </a:p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TPC Ion Back Flow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888546-7AC5-46E9-927F-045826FB854A}" type="slidenum">
              <a:rPr lang="en-GB" smtClean="0"/>
              <a:pPr/>
              <a:t>59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2705565"/>
            <a:ext cx="2743318" cy="2433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12" y="2488878"/>
            <a:ext cx="2210638" cy="2888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125" y="2705565"/>
            <a:ext cx="3019191" cy="2786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28" y="5708319"/>
            <a:ext cx="896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 TPC end-cap upgrade studies of rate dependence of the Ion Back Flow in GEM. Left</a:t>
            </a:r>
            <a:r>
              <a:rPr lang="en-US" sz="1200" dirty="0"/>
              <a:t>:</a:t>
            </a:r>
            <a:r>
              <a:rPr lang="en-US" sz="1200" dirty="0" smtClean="0"/>
              <a:t> measurement; Right: Garfield++ simulation results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59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422275" y="-166688"/>
            <a:ext cx="23749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 anchor="ctr"/>
          <a:lstStyle/>
          <a:p>
            <a:pPr algn="ctr"/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9" y="928688"/>
            <a:ext cx="2357437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44" y="2714625"/>
            <a:ext cx="2289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9" y="4500564"/>
            <a:ext cx="2319337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5339" y="2276871"/>
            <a:ext cx="5345389" cy="388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 Box 13"/>
          <p:cNvSpPr txBox="1">
            <a:spLocks noChangeArrowheads="1"/>
          </p:cNvSpPr>
          <p:nvPr/>
        </p:nvSpPr>
        <p:spPr bwMode="auto">
          <a:xfrm>
            <a:off x="3563888" y="685801"/>
            <a:ext cx="5046712" cy="175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Surface charging</a:t>
            </a:r>
          </a:p>
          <a:p>
            <a:r>
              <a:rPr lang="en-US" dirty="0">
                <a:solidFill>
                  <a:schemeClr val="tx2"/>
                </a:solidFill>
              </a:rPr>
              <a:t>Bulk resistivity of the support material</a:t>
            </a:r>
          </a:p>
          <a:p>
            <a:r>
              <a:rPr lang="en-US" dirty="0">
                <a:solidFill>
                  <a:schemeClr val="tx2"/>
                </a:solidFill>
              </a:rPr>
              <a:t>Surface modification by doping or deposition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Discharges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High gain is at the cost of instability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LETHAL DAMAGES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968" name="Text Box 4"/>
          <p:cNvSpPr txBox="1">
            <a:spLocks noChangeArrowheads="1"/>
          </p:cNvSpPr>
          <p:nvPr/>
        </p:nvSpPr>
        <p:spPr bwMode="auto">
          <a:xfrm>
            <a:off x="2285984" y="142857"/>
            <a:ext cx="4416227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MSGC – MicroStrip Gas Chamber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charging u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2060848"/>
            <a:ext cx="4256021" cy="3192016"/>
          </a:xfrm>
          <a:prstGeom prst="rect">
            <a:avLst/>
          </a:prstGeom>
        </p:spPr>
      </p:pic>
      <p:pic>
        <p:nvPicPr>
          <p:cNvPr id="3" name="Picture 2" descr="chargin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132856"/>
            <a:ext cx="4423616" cy="2952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28" y="188640"/>
            <a:ext cx="8404183" cy="769361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MPGD Simulation Tools</a:t>
            </a:r>
          </a:p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GEM Charging Up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42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721032"/>
              </p:ext>
            </p:extLst>
          </p:nvPr>
        </p:nvGraphicFramePr>
        <p:xfrm>
          <a:off x="94552" y="2592722"/>
          <a:ext cx="4554620" cy="2252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Document" r:id="rId4" imgW="5854700" imgH="2895600" progId="Word.Document.12">
                  <p:embed/>
                </p:oleObj>
              </mc:Choice>
              <mc:Fallback>
                <p:oleObj name="Document" r:id="rId4" imgW="5854700" imgH="289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552" y="2592722"/>
                        <a:ext cx="4554620" cy="2252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30990" y="696662"/>
            <a:ext cx="8497888" cy="5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5" tIns="45695" rIns="91385" bIns="45695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Currently </a:t>
            </a:r>
            <a:r>
              <a:rPr lang="en-US" sz="1600" b="1" dirty="0">
                <a:solidFill>
                  <a:schemeClr val="tx2"/>
                </a:solidFill>
              </a:rPr>
              <a:t>CERN-MPGD workshop is the UNIQUE MPGD production facility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</a:rPr>
              <a:t>(generic R&amp;D, detector components production, quality control) 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12359" name="Text Box 71"/>
          <p:cNvSpPr txBox="1">
            <a:spLocks noChangeArrowheads="1"/>
          </p:cNvSpPr>
          <p:nvPr/>
        </p:nvSpPr>
        <p:spPr bwMode="auto">
          <a:xfrm>
            <a:off x="134902" y="2074500"/>
            <a:ext cx="3578792" cy="36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85" tIns="45695" rIns="91385" bIns="45695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2008 RD51 Collaboration Survey</a:t>
            </a:r>
            <a:r>
              <a:rPr lang="en-US" b="1" dirty="0">
                <a:solidFill>
                  <a:schemeClr val="tx2"/>
                </a:solidFill>
              </a:rPr>
              <a:t>: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1"/>
          <p:cNvSpPr txBox="1">
            <a:spLocks noGrp="1"/>
          </p:cNvSpPr>
          <p:nvPr/>
        </p:nvSpPr>
        <p:spPr>
          <a:xfrm>
            <a:off x="8715380" y="6572250"/>
            <a:ext cx="428625" cy="285750"/>
          </a:xfrm>
          <a:prstGeom prst="rect">
            <a:avLst/>
          </a:prstGeom>
          <a:noFill/>
        </p:spPr>
        <p:txBody>
          <a:bodyPr lIns="91385" tIns="45695" rIns="91385" bIns="45695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61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43176" y="235058"/>
            <a:ext cx="3381946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cs typeface="Arial" pitchFamily="34" charset="0"/>
              </a:rPr>
              <a:t>RD51– MPGD Production</a:t>
            </a:r>
            <a:endParaRPr 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9247" y="1484784"/>
            <a:ext cx="2850344" cy="219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752984" y="3675781"/>
            <a:ext cx="2316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Construction of the new workshop’s building</a:t>
            </a:r>
          </a:p>
          <a:p>
            <a:endParaRPr lang="en-GB" sz="1400" dirty="0" smtClean="0">
              <a:solidFill>
                <a:schemeClr val="tx2"/>
              </a:solidFill>
            </a:endParaRPr>
          </a:p>
          <a:p>
            <a:r>
              <a:rPr lang="en-GB" sz="1400" dirty="0" smtClean="0">
                <a:solidFill>
                  <a:schemeClr val="tx2"/>
                </a:solidFill>
              </a:rPr>
              <a:t>Start : beginning 2012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078" y="5206765"/>
            <a:ext cx="861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79525"/>
            <a:r>
              <a:rPr lang="en-US" b="1" u="sng" dirty="0" smtClean="0">
                <a:solidFill>
                  <a:srgbClr val="1F497D"/>
                </a:solidFill>
                <a:latin typeface="Calibri" pitchFamily="34" charset="0"/>
              </a:rPr>
              <a:t>Upgrade </a:t>
            </a:r>
            <a:r>
              <a:rPr lang="en-US" b="1" u="sng" dirty="0">
                <a:solidFill>
                  <a:srgbClr val="1F497D"/>
                </a:solidFill>
                <a:latin typeface="Calibri" pitchFamily="34" charset="0"/>
              </a:rPr>
              <a:t>of the workshop approved by CERN management (Nov. 2009):</a:t>
            </a:r>
            <a:r>
              <a:rPr lang="en-US" b="1" dirty="0">
                <a:solidFill>
                  <a:srgbClr val="1F497D"/>
                </a:solidFill>
                <a:latin typeface="Calibri" pitchFamily="34" charset="0"/>
              </a:rPr>
              <a:t> </a:t>
            </a:r>
          </a:p>
          <a:p>
            <a:pPr algn="ctr" defTabSz="1279525"/>
            <a:r>
              <a:rPr lang="en-US" b="1" dirty="0">
                <a:solidFill>
                  <a:srgbClr val="1F497D"/>
                </a:solidFill>
                <a:latin typeface="Calibri" pitchFamily="34" charset="0"/>
              </a:rPr>
              <a:t>Installation of </a:t>
            </a:r>
            <a:r>
              <a:rPr lang="en-US" b="1" dirty="0" smtClean="0">
                <a:solidFill>
                  <a:srgbClr val="1F497D"/>
                </a:solidFill>
                <a:latin typeface="Calibri" pitchFamily="34" charset="0"/>
              </a:rPr>
              <a:t>the new </a:t>
            </a:r>
            <a:r>
              <a:rPr lang="en-US" b="1" dirty="0">
                <a:solidFill>
                  <a:srgbClr val="1F497D"/>
                </a:solidFill>
                <a:latin typeface="Calibri" pitchFamily="34" charset="0"/>
              </a:rPr>
              <a:t>infrastructure to fabricate </a:t>
            </a:r>
            <a:r>
              <a:rPr lang="fr-FR" b="1" dirty="0" smtClean="0">
                <a:solidFill>
                  <a:srgbClr val="1F497D"/>
                </a:solidFill>
                <a:latin typeface="Calibri" pitchFamily="34" charset="0"/>
              </a:rPr>
              <a:t>2x1m</a:t>
            </a:r>
            <a:r>
              <a:rPr lang="fr-FR" b="1" baseline="30000" dirty="0" smtClean="0">
                <a:solidFill>
                  <a:srgbClr val="1F497D"/>
                </a:solidFill>
                <a:latin typeface="Calibri" pitchFamily="34" charset="0"/>
              </a:rPr>
              <a:t>2</a:t>
            </a:r>
            <a:r>
              <a:rPr lang="fr-FR" b="1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fr-FR" b="1" dirty="0">
                <a:solidFill>
                  <a:srgbClr val="1F497D"/>
                </a:solidFill>
                <a:latin typeface="Calibri" pitchFamily="34" charset="0"/>
              </a:rPr>
              <a:t>Bulk MM  and </a:t>
            </a:r>
            <a:r>
              <a:rPr lang="fr-FR" b="1" dirty="0" smtClean="0">
                <a:solidFill>
                  <a:srgbClr val="1F497D"/>
                </a:solidFill>
                <a:latin typeface="Calibri" pitchFamily="34" charset="0"/>
              </a:rPr>
              <a:t>2x0.5m</a:t>
            </a:r>
            <a:r>
              <a:rPr lang="fr-FR" b="1" baseline="30000" dirty="0" smtClean="0">
                <a:solidFill>
                  <a:srgbClr val="1F497D"/>
                </a:solidFill>
                <a:latin typeface="Calibri" pitchFamily="34" charset="0"/>
              </a:rPr>
              <a:t>2</a:t>
            </a:r>
            <a:r>
              <a:rPr lang="fr-FR" b="1" dirty="0" smtClean="0">
                <a:solidFill>
                  <a:srgbClr val="1F497D"/>
                </a:solidFill>
                <a:latin typeface="Calibri" pitchFamily="34" charset="0"/>
              </a:rPr>
              <a:t> GEM</a:t>
            </a:r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6" y="2132856"/>
            <a:ext cx="227498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b="1" dirty="0" smtClean="0">
              <a:solidFill>
                <a:schemeClr val="tx2"/>
              </a:solidFill>
            </a:endParaRPr>
          </a:p>
          <a:p>
            <a:r>
              <a:rPr lang="en-US" sz="1200" b="1" dirty="0" smtClean="0">
                <a:solidFill>
                  <a:schemeClr val="tx2"/>
                </a:solidFill>
              </a:rPr>
              <a:t>GEM: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Continuous polyimide etcher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Cu electroetch line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b="1" dirty="0" smtClean="0">
                <a:solidFill>
                  <a:schemeClr val="tx2"/>
                </a:solidFill>
              </a:rPr>
              <a:t>MicroMegas: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Large laminator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Large Cu etcher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Large UV exposure unit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Large resist developer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Large resist stripper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Large oven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Large dryer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1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bmp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239" y="480247"/>
            <a:ext cx="5731510" cy="1820545"/>
          </a:xfrm>
          <a:prstGeom prst="rect">
            <a:avLst/>
          </a:prstGeom>
        </p:spPr>
      </p:pic>
      <p:pic>
        <p:nvPicPr>
          <p:cNvPr id="3" name="Picture 2" descr="untitled.bmp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3239" y="2290060"/>
            <a:ext cx="5731510" cy="1537335"/>
          </a:xfrm>
          <a:prstGeom prst="rect">
            <a:avLst/>
          </a:prstGeom>
        </p:spPr>
      </p:pic>
      <p:pic>
        <p:nvPicPr>
          <p:cNvPr id="4" name="Picture 3" descr="untitled.bmp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3239" y="3791051"/>
            <a:ext cx="5731510" cy="1529080"/>
          </a:xfrm>
          <a:prstGeom prst="rect">
            <a:avLst/>
          </a:prstGeom>
        </p:spPr>
      </p:pic>
      <p:pic>
        <p:nvPicPr>
          <p:cNvPr id="5" name="Picture 4" descr="untitled.bmp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3239" y="5313774"/>
            <a:ext cx="5731510" cy="15227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61888546-7AC5-46E9-927F-045826FB854A}" type="slidenum">
              <a:rPr lang="en-GB" smtClean="0"/>
              <a:pPr/>
              <a:t>62</a:t>
            </a:fld>
            <a:endParaRPr lang="en-GB" dirty="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455768" y="75089"/>
            <a:ext cx="7982791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Demand for the Micro-Pattern </a:t>
            </a:r>
            <a:r>
              <a:rPr lang="en-US" sz="2400" b="1" dirty="0">
                <a:solidFill>
                  <a:schemeClr val="tx2"/>
                </a:solidFill>
              </a:rPr>
              <a:t>Gas </a:t>
            </a:r>
            <a:r>
              <a:rPr lang="en-US" sz="2400" b="1" dirty="0" smtClean="0">
                <a:solidFill>
                  <a:schemeClr val="tx2"/>
                </a:solidFill>
              </a:rPr>
              <a:t>Detectors – LHC Upgrades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2517" y="829656"/>
            <a:ext cx="196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Atlas MM 1200 m</a:t>
            </a:r>
            <a:r>
              <a:rPr lang="en-US" b="1" baseline="30000" dirty="0" smtClean="0">
                <a:solidFill>
                  <a:srgbClr val="1F497D"/>
                </a:solidFill>
              </a:rPr>
              <a:t>2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517" y="2727009"/>
            <a:ext cx="196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CMS GEM 1000 m</a:t>
            </a:r>
            <a:r>
              <a:rPr lang="en-US" b="1" baseline="30000" dirty="0" smtClean="0">
                <a:solidFill>
                  <a:srgbClr val="1F497D"/>
                </a:solidFill>
              </a:rPr>
              <a:t>2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703" y="418894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Alice GEM 130 m</a:t>
            </a:r>
            <a:r>
              <a:rPr lang="en-US" b="1" baseline="30000" dirty="0" smtClean="0">
                <a:solidFill>
                  <a:srgbClr val="1F497D"/>
                </a:solidFill>
              </a:rPr>
              <a:t>2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340" y="6001095"/>
            <a:ext cx="179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F497D"/>
                </a:solidFill>
              </a:rPr>
              <a:t>LHCb</a:t>
            </a:r>
            <a:r>
              <a:rPr lang="en-US" b="1" dirty="0" smtClean="0">
                <a:solidFill>
                  <a:srgbClr val="1F497D"/>
                </a:solidFill>
              </a:rPr>
              <a:t> GEM 57 m</a:t>
            </a:r>
            <a:r>
              <a:rPr lang="en-US" b="1" baseline="30000" dirty="0" smtClean="0">
                <a:solidFill>
                  <a:srgbClr val="1F497D"/>
                </a:solidFill>
              </a:rPr>
              <a:t>2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1282" y="2482955"/>
            <a:ext cx="2317931" cy="103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611196" y="115889"/>
            <a:ext cx="79216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52" tIns="45680" rIns="91352" bIns="45680" anchor="ctr"/>
          <a:lstStyle/>
          <a:p>
            <a:endParaRPr lang="en-GB"/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323528" y="2078765"/>
            <a:ext cx="2723645" cy="16003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352" tIns="45680" rIns="91352" bIns="45680">
            <a:spAutoFit/>
          </a:bodyPr>
          <a:lstStyle/>
          <a:p>
            <a:r>
              <a:rPr lang="en-US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GEM </a:t>
            </a:r>
            <a:r>
              <a:rPr lang="en-US" sz="1600" dirty="0" smtClean="0">
                <a:solidFill>
                  <a:srgbClr val="FF0000"/>
                </a:solidFill>
              </a:rPr>
              <a:t>Technology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</a:rPr>
              <a:t>Mecharonix</a:t>
            </a:r>
            <a:r>
              <a:rPr lang="en-US" sz="1600" dirty="0" smtClean="0">
                <a:solidFill>
                  <a:schemeClr val="tx2"/>
                </a:solidFill>
              </a:rPr>
              <a:t> (Korea, Seoul) </a:t>
            </a: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New </a:t>
            </a:r>
            <a:r>
              <a:rPr lang="en-US" sz="1600" dirty="0">
                <a:solidFill>
                  <a:schemeClr val="tx2"/>
                </a:solidFill>
              </a:rPr>
              <a:t>Flex (Korea, Seoul)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Tech-ETCH (USA, Boston)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Scienergy</a:t>
            </a:r>
            <a:r>
              <a:rPr lang="en-US" sz="1600" dirty="0">
                <a:solidFill>
                  <a:schemeClr val="tx2"/>
                </a:solidFill>
              </a:rPr>
              <a:t> (Japan, Tokyo)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GB" sz="1600" dirty="0" smtClean="0">
                <a:solidFill>
                  <a:schemeClr val="tx2"/>
                </a:solidFill>
              </a:rPr>
              <a:t>TECHTRA (Poland, Wroclaw)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5174165" y="2267698"/>
            <a:ext cx="2916005" cy="13233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352" tIns="45680" rIns="91352" bIns="4568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MicroMegas Technology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ELTOS </a:t>
            </a:r>
            <a:r>
              <a:rPr lang="en-US" sz="1600" dirty="0" err="1" smtClean="0">
                <a:solidFill>
                  <a:schemeClr val="tx2"/>
                </a:solidFill>
              </a:rPr>
              <a:t>S.p.A</a:t>
            </a:r>
            <a:r>
              <a:rPr lang="en-US" sz="1600" dirty="0" smtClean="0">
                <a:solidFill>
                  <a:schemeClr val="tx2"/>
                </a:solidFill>
              </a:rPr>
              <a:t>. (Italy) </a:t>
            </a: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TRIANGLE </a:t>
            </a:r>
            <a:r>
              <a:rPr lang="en-US" sz="1600" dirty="0">
                <a:solidFill>
                  <a:schemeClr val="tx2"/>
                </a:solidFill>
              </a:rPr>
              <a:t>LABS (USA, Nevada)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SOMACIS </a:t>
            </a:r>
            <a:r>
              <a:rPr lang="en-US" sz="1600" dirty="0">
                <a:solidFill>
                  <a:schemeClr val="tx2"/>
                </a:solidFill>
              </a:rPr>
              <a:t>(Italy, </a:t>
            </a:r>
            <a:r>
              <a:rPr lang="en-US" sz="1600" dirty="0" err="1">
                <a:solidFill>
                  <a:schemeClr val="tx2"/>
                </a:solidFill>
              </a:rPr>
              <a:t>Castelfidarco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ELVIA </a:t>
            </a:r>
            <a:r>
              <a:rPr lang="en-US" sz="1600" dirty="0">
                <a:solidFill>
                  <a:schemeClr val="tx2"/>
                </a:solidFill>
              </a:rPr>
              <a:t>(France, CHOLET)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1420582" y="1740292"/>
            <a:ext cx="5467986" cy="338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352" tIns="45680" rIns="91352" bIns="4568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THGEM Technology </a:t>
            </a:r>
            <a:r>
              <a:rPr lang="en-US" sz="1600" dirty="0">
                <a:solidFill>
                  <a:schemeClr val="tx2"/>
                </a:solidFill>
              </a:rPr>
              <a:t>– ELTOS S.p.A. (Italy</a:t>
            </a:r>
            <a:r>
              <a:rPr lang="en-US" sz="1600" dirty="0" smtClean="0">
                <a:solidFill>
                  <a:schemeClr val="tx2"/>
                </a:solidFill>
              </a:rPr>
              <a:t>), PRINT ELECTRONICS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8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63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7876" y="188641"/>
            <a:ext cx="5442588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MPGD Technology Industrialization</a:t>
            </a:r>
          </a:p>
        </p:txBody>
      </p:sp>
      <p:pic>
        <p:nvPicPr>
          <p:cNvPr id="14" name="Immagine 4" descr="_DSC925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46" y="3811198"/>
            <a:ext cx="2271207" cy="168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128" y="3789101"/>
            <a:ext cx="2381211" cy="1783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816" y="4463484"/>
            <a:ext cx="1787803" cy="13420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4301" y="3776496"/>
            <a:ext cx="25649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</a:rPr>
              <a:t>GEM Licenses signed by:</a:t>
            </a:r>
            <a:endParaRPr lang="en-US" sz="1600" b="1" dirty="0">
              <a:solidFill>
                <a:srgbClr val="1F497D"/>
              </a:solidFill>
            </a:endParaRPr>
          </a:p>
          <a:p>
            <a:r>
              <a:rPr lang="en-GB" dirty="0" smtClean="0">
                <a:solidFill>
                  <a:srgbClr val="1F497D"/>
                </a:solidFill>
              </a:rPr>
              <a:t>-</a:t>
            </a:r>
            <a:r>
              <a:rPr lang="en-US" sz="1200" dirty="0" err="1" smtClean="0">
                <a:solidFill>
                  <a:schemeClr val="tx2"/>
                </a:solidFill>
              </a:rPr>
              <a:t>Mecharonics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dirty="0" smtClean="0">
                <a:solidFill>
                  <a:schemeClr val="tx2"/>
                </a:solidFill>
              </a:rPr>
              <a:t>21/05/2013</a:t>
            </a:r>
            <a:endParaRPr lang="en-GB" sz="1200" dirty="0" smtClean="0">
              <a:solidFill>
                <a:schemeClr val="tx2"/>
              </a:solidFill>
            </a:endParaRPr>
          </a:p>
          <a:p>
            <a:r>
              <a:rPr lang="en-GB" sz="1200" dirty="0">
                <a:solidFill>
                  <a:srgbClr val="1F497D"/>
                </a:solidFill>
              </a:rPr>
              <a:t>-</a:t>
            </a:r>
            <a:r>
              <a:rPr lang="en-GB" sz="1200" dirty="0" smtClean="0">
                <a:solidFill>
                  <a:srgbClr val="1F497D"/>
                </a:solidFill>
              </a:rPr>
              <a:t>TECH</a:t>
            </a:r>
            <a:r>
              <a:rPr lang="en-GB" sz="1200" dirty="0">
                <a:solidFill>
                  <a:srgbClr val="1F497D"/>
                </a:solidFill>
              </a:rPr>
              <a:t>-Etch, </a:t>
            </a:r>
            <a:r>
              <a:rPr lang="en-GB" sz="1200" dirty="0" smtClean="0">
                <a:solidFill>
                  <a:srgbClr val="1F497D"/>
                </a:solidFill>
              </a:rPr>
              <a:t>06</a:t>
            </a:r>
            <a:r>
              <a:rPr lang="en-GB" sz="1200" dirty="0">
                <a:solidFill>
                  <a:srgbClr val="1F497D"/>
                </a:solidFill>
              </a:rPr>
              <a:t>/03/2013</a:t>
            </a:r>
            <a:endParaRPr lang="en-US" sz="1200" dirty="0">
              <a:solidFill>
                <a:srgbClr val="1F497D"/>
              </a:solidFill>
            </a:endParaRPr>
          </a:p>
          <a:p>
            <a:r>
              <a:rPr lang="en-GB" sz="1200" dirty="0" smtClean="0">
                <a:solidFill>
                  <a:srgbClr val="1F497D"/>
                </a:solidFill>
              </a:rPr>
              <a:t>-China IAE, 10</a:t>
            </a:r>
            <a:r>
              <a:rPr lang="en-GB" sz="1200" dirty="0">
                <a:solidFill>
                  <a:srgbClr val="1F497D"/>
                </a:solidFill>
              </a:rPr>
              <a:t>/01/2012</a:t>
            </a:r>
            <a:endParaRPr lang="en-US" sz="1200" dirty="0">
              <a:solidFill>
                <a:srgbClr val="1F497D"/>
              </a:solidFill>
            </a:endParaRPr>
          </a:p>
          <a:p>
            <a:r>
              <a:rPr lang="en-GB" sz="1200" dirty="0" smtClean="0">
                <a:solidFill>
                  <a:srgbClr val="1F497D"/>
                </a:solidFill>
              </a:rPr>
              <a:t>- </a:t>
            </a:r>
            <a:r>
              <a:rPr lang="en-GB" sz="1200" dirty="0" err="1" smtClean="0">
                <a:solidFill>
                  <a:srgbClr val="1F497D"/>
                </a:solidFill>
              </a:rPr>
              <a:t>SciEnergy</a:t>
            </a:r>
            <a:r>
              <a:rPr lang="en-GB" sz="1200" dirty="0">
                <a:solidFill>
                  <a:srgbClr val="1F497D"/>
                </a:solidFill>
              </a:rPr>
              <a:t>, </a:t>
            </a:r>
            <a:r>
              <a:rPr lang="en-GB" sz="1200" dirty="0" smtClean="0">
                <a:solidFill>
                  <a:srgbClr val="1F497D"/>
                </a:solidFill>
              </a:rPr>
              <a:t>06</a:t>
            </a:r>
            <a:r>
              <a:rPr lang="en-GB" sz="1200" dirty="0">
                <a:solidFill>
                  <a:srgbClr val="1F497D"/>
                </a:solidFill>
              </a:rPr>
              <a:t>/04/2009</a:t>
            </a:r>
            <a:endParaRPr lang="en-US" sz="1200" dirty="0">
              <a:solidFill>
                <a:srgbClr val="1F497D"/>
              </a:solidFill>
            </a:endParaRPr>
          </a:p>
          <a:p>
            <a:r>
              <a:rPr lang="en-GB" sz="1200" dirty="0" smtClean="0">
                <a:solidFill>
                  <a:srgbClr val="1F497D"/>
                </a:solidFill>
              </a:rPr>
              <a:t>- </a:t>
            </a:r>
            <a:r>
              <a:rPr lang="en-GB" sz="1200" dirty="0" err="1" smtClean="0">
                <a:solidFill>
                  <a:srgbClr val="1F497D"/>
                </a:solidFill>
              </a:rPr>
              <a:t>Techtra</a:t>
            </a:r>
            <a:r>
              <a:rPr lang="en-GB" sz="1200" dirty="0">
                <a:solidFill>
                  <a:srgbClr val="1F497D"/>
                </a:solidFill>
              </a:rPr>
              <a:t>, </a:t>
            </a:r>
            <a:r>
              <a:rPr lang="en-GB" sz="1200" dirty="0" smtClean="0">
                <a:solidFill>
                  <a:srgbClr val="1F497D"/>
                </a:solidFill>
              </a:rPr>
              <a:t>09</a:t>
            </a:r>
            <a:r>
              <a:rPr lang="en-GB" sz="1200" dirty="0">
                <a:solidFill>
                  <a:srgbClr val="1F497D"/>
                </a:solidFill>
              </a:rPr>
              <a:t>/02/2009</a:t>
            </a:r>
            <a:endParaRPr lang="en-US" sz="1200" dirty="0">
              <a:solidFill>
                <a:srgbClr val="1F497D"/>
              </a:solidFill>
            </a:endParaRPr>
          </a:p>
          <a:p>
            <a:r>
              <a:rPr lang="en-GB" sz="1200" dirty="0" smtClean="0">
                <a:solidFill>
                  <a:srgbClr val="1F497D"/>
                </a:solidFill>
              </a:rPr>
              <a:t>- CDT</a:t>
            </a:r>
            <a:r>
              <a:rPr lang="en-GB" sz="1200" dirty="0">
                <a:solidFill>
                  <a:srgbClr val="1F497D"/>
                </a:solidFill>
              </a:rPr>
              <a:t>, </a:t>
            </a:r>
            <a:r>
              <a:rPr lang="en-GB" sz="1200" dirty="0" smtClean="0">
                <a:solidFill>
                  <a:srgbClr val="1F497D"/>
                </a:solidFill>
              </a:rPr>
              <a:t>25</a:t>
            </a:r>
            <a:r>
              <a:rPr lang="en-GB" sz="1200" dirty="0">
                <a:solidFill>
                  <a:srgbClr val="1F497D"/>
                </a:solidFill>
              </a:rPr>
              <a:t>/08/2008</a:t>
            </a:r>
            <a:endParaRPr lang="en-US" sz="1200" dirty="0">
              <a:solidFill>
                <a:srgbClr val="1F497D"/>
              </a:solidFill>
            </a:endParaRPr>
          </a:p>
          <a:p>
            <a:r>
              <a:rPr lang="de-AT" sz="1200" dirty="0" smtClean="0">
                <a:solidFill>
                  <a:srgbClr val="1F497D"/>
                </a:solidFill>
              </a:rPr>
              <a:t>- PGE</a:t>
            </a:r>
            <a:r>
              <a:rPr lang="de-AT" sz="1200" dirty="0">
                <a:solidFill>
                  <a:srgbClr val="1F497D"/>
                </a:solidFill>
              </a:rPr>
              <a:t>, </a:t>
            </a:r>
            <a:r>
              <a:rPr lang="en-GB" sz="1200" dirty="0" smtClean="0">
                <a:solidFill>
                  <a:srgbClr val="1F497D"/>
                </a:solidFill>
              </a:rPr>
              <a:t>09</a:t>
            </a:r>
            <a:r>
              <a:rPr lang="en-GB" sz="1200" dirty="0">
                <a:solidFill>
                  <a:srgbClr val="1F497D"/>
                </a:solidFill>
              </a:rPr>
              <a:t>/07/2007</a:t>
            </a:r>
            <a:endParaRPr lang="en-US" sz="1200" dirty="0">
              <a:solidFill>
                <a:srgbClr val="1F497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" y="5805509"/>
            <a:ext cx="9144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2012-2013:  </a:t>
            </a:r>
            <a:r>
              <a:rPr lang="en-US" sz="1600" dirty="0">
                <a:solidFill>
                  <a:schemeClr val="tx2"/>
                </a:solidFill>
              </a:rPr>
              <a:t>Industrial test runs for GEM and MM in companies (</a:t>
            </a:r>
            <a:r>
              <a:rPr lang="en-US" sz="1600" dirty="0" err="1">
                <a:solidFill>
                  <a:schemeClr val="tx2"/>
                </a:solidFill>
              </a:rPr>
              <a:t>Techtra</a:t>
            </a:r>
            <a:r>
              <a:rPr lang="en-US" sz="1600" dirty="0">
                <a:solidFill>
                  <a:schemeClr val="tx2"/>
                </a:solidFill>
              </a:rPr>
              <a:t>, ELTOS, ELVIA)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2013</a:t>
            </a:r>
            <a:r>
              <a:rPr lang="en-US" sz="1600" dirty="0">
                <a:solidFill>
                  <a:srgbClr val="FF0000"/>
                </a:solidFill>
              </a:rPr>
              <a:t>: Two large area MMs (1*0.5 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) are ordered in ELVIA </a:t>
            </a:r>
            <a:r>
              <a:rPr lang="en-US" sz="1600" dirty="0">
                <a:solidFill>
                  <a:schemeClr val="tx2"/>
                </a:solidFill>
              </a:rPr>
              <a:t>for </a:t>
            </a:r>
            <a:r>
              <a:rPr lang="en-US" sz="1600" dirty="0" smtClean="0">
                <a:solidFill>
                  <a:schemeClr val="tx2"/>
                </a:solidFill>
              </a:rPr>
              <a:t>GEOAZUR Project </a:t>
            </a:r>
            <a:r>
              <a:rPr lang="en-US" sz="1600" dirty="0">
                <a:solidFill>
                  <a:schemeClr val="tx2"/>
                </a:solidFill>
              </a:rPr>
              <a:t>(</a:t>
            </a:r>
            <a:r>
              <a:rPr lang="fr-FR" sz="1600" dirty="0" err="1">
                <a:ln w="11430"/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Tomography</a:t>
            </a:r>
            <a:r>
              <a:rPr lang="fr-FR" sz="1600" dirty="0">
                <a:ln w="11430"/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fr-FR" sz="1600" dirty="0" err="1">
                <a:ln w="11430"/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Densitometric</a:t>
            </a:r>
            <a:r>
              <a:rPr lang="fr-FR" sz="1600" dirty="0">
                <a:ln w="11430"/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fr-FR" sz="1600" dirty="0" err="1">
                <a:ln w="11430"/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Meas</a:t>
            </a:r>
            <a:r>
              <a:rPr lang="fr-FR" sz="1600" dirty="0">
                <a:ln w="11430"/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.</a:t>
            </a:r>
            <a:r>
              <a:rPr lang="en-US" sz="1600" dirty="0">
                <a:solidFill>
                  <a:schemeClr val="tx2"/>
                </a:solidFill>
              </a:rPr>
              <a:t>); 4 more det. to be produced at CERN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823" y="730400"/>
            <a:ext cx="7705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Technology Industrialization 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 transfer “know-how” from CERN workshop to 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Industrial partners for MASS PRODUCTION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7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57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" y="579710"/>
            <a:ext cx="2876087" cy="2157065"/>
          </a:xfrm>
          <a:prstGeom prst="rect">
            <a:avLst/>
          </a:prstGeom>
        </p:spPr>
      </p:pic>
      <p:pic>
        <p:nvPicPr>
          <p:cNvPr id="3" name="Picture 2" descr="IMG_2654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78" y="4815491"/>
            <a:ext cx="2530242" cy="1897682"/>
          </a:xfrm>
          <a:prstGeom prst="rect">
            <a:avLst/>
          </a:prstGeom>
        </p:spPr>
      </p:pic>
      <p:pic>
        <p:nvPicPr>
          <p:cNvPr id="4" name="Picture 3" descr="IMG_2653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28" y="4815491"/>
            <a:ext cx="2683635" cy="2012726"/>
          </a:xfrm>
          <a:prstGeom prst="rect">
            <a:avLst/>
          </a:prstGeom>
        </p:spPr>
      </p:pic>
      <p:pic>
        <p:nvPicPr>
          <p:cNvPr id="5" name="Content Placeholder 85" descr="IMG_2650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321363" y="701112"/>
            <a:ext cx="2551559" cy="1937998"/>
          </a:xfrm>
          <a:prstGeom prst="rect">
            <a:avLst/>
          </a:prstGeom>
        </p:spPr>
      </p:pic>
      <p:pic>
        <p:nvPicPr>
          <p:cNvPr id="6" name="Picture 5" descr="IMG_2612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60" y="807537"/>
            <a:ext cx="2533318" cy="181858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5023"/>
            <a:ext cx="9144000" cy="189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926518" y="3128742"/>
            <a:ext cx="395715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41510" y="3143112"/>
            <a:ext cx="749461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256790" y="3128742"/>
            <a:ext cx="395715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77022" y="3128742"/>
            <a:ext cx="395715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613557" y="3143112"/>
            <a:ext cx="736214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80239" y="2736775"/>
            <a:ext cx="2533318" cy="3919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2956326" y="2736775"/>
            <a:ext cx="393445" cy="40633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207260" y="2561992"/>
            <a:ext cx="1049530" cy="56675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926518" y="3575622"/>
            <a:ext cx="157650" cy="122153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347258" y="3561251"/>
            <a:ext cx="2154014" cy="125423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131840" y="3575623"/>
            <a:ext cx="545182" cy="122152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072738" y="3575622"/>
            <a:ext cx="1507374" cy="122153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490971" y="2543588"/>
            <a:ext cx="1389604" cy="6492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322233" y="2543588"/>
            <a:ext cx="419277" cy="599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652505" y="2561992"/>
            <a:ext cx="1088074" cy="56675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7504" y="4581128"/>
            <a:ext cx="2936625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D"/>
                </a:solidFill>
              </a:rPr>
              <a:t>2008-2013: &gt; 20 RD51 groups participated;</a:t>
            </a:r>
          </a:p>
          <a:p>
            <a:pPr algn="ctr"/>
            <a:endParaRPr lang="en-US" sz="1600" dirty="0" smtClean="0">
              <a:solidFill>
                <a:srgbClr val="1F497D"/>
              </a:solidFill>
            </a:endParaRPr>
          </a:p>
          <a:p>
            <a:r>
              <a:rPr lang="en-US" sz="1600" dirty="0" smtClean="0">
                <a:solidFill>
                  <a:srgbClr val="1F497D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3-beam telescopes</a:t>
            </a:r>
          </a:p>
          <a:p>
            <a:r>
              <a:rPr lang="en-US" sz="1600" dirty="0" smtClean="0">
                <a:solidFill>
                  <a:srgbClr val="1F497D"/>
                </a:solidFill>
              </a:rPr>
              <a:t>1 Bulk MM, 1 resistive MM and 1 triple-GEM with SRS readout </a:t>
            </a:r>
          </a:p>
          <a:p>
            <a:endParaRPr lang="en-US" sz="1600" dirty="0">
              <a:solidFill>
                <a:srgbClr val="1F497D"/>
              </a:solidFill>
            </a:endParaRPr>
          </a:p>
          <a:p>
            <a:r>
              <a:rPr lang="en-US" sz="1600" dirty="0" smtClean="0">
                <a:solidFill>
                  <a:srgbClr val="1F497D"/>
                </a:solidFill>
              </a:rPr>
              <a:t>DT GDD lab infrastructure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49771" y="850082"/>
            <a:ext cx="228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JLAB-GEM 1-period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53039" y="6300028"/>
            <a:ext cx="242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DHCAL-THGEM 1 period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4628" y="709993"/>
            <a:ext cx="255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CALICE-</a:t>
            </a:r>
            <a:r>
              <a:rPr lang="en-US" dirty="0" err="1" smtClean="0">
                <a:solidFill>
                  <a:srgbClr val="FFFF00"/>
                </a:solidFill>
              </a:rPr>
              <a:t>umegas</a:t>
            </a:r>
            <a:r>
              <a:rPr lang="en-US" dirty="0" smtClean="0">
                <a:solidFill>
                  <a:srgbClr val="FFFF00"/>
                </a:solidFill>
              </a:rPr>
              <a:t> 1 period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0691" y="1027401"/>
            <a:ext cx="209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CMS-GEM 3-periods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65898" y="6363948"/>
            <a:ext cx="282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COMPASS-THGEM 2 periods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239" y="2256785"/>
            <a:ext cx="235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TOTEM-GEM 3-periods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692696"/>
            <a:ext cx="235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GEM-TRT 1-period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1303" y="2472849"/>
            <a:ext cx="235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RD51-GEM-telescope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80239" y="1027401"/>
            <a:ext cx="711190" cy="7263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57201" y="1332201"/>
            <a:ext cx="994638" cy="457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60691" y="1960449"/>
            <a:ext cx="687903" cy="40134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775049" y="1960449"/>
            <a:ext cx="948944" cy="6063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150059" y="1960449"/>
            <a:ext cx="592330" cy="6063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265035" y="1886807"/>
            <a:ext cx="1458958" cy="6799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60167" y="2288183"/>
            <a:ext cx="264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RD51-umegas-telescope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7152592" y="1886808"/>
            <a:ext cx="492617" cy="51998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335201" y="1062028"/>
            <a:ext cx="1110030" cy="72737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331640" y="44624"/>
            <a:ext cx="6552729" cy="4224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Right Brace 42"/>
          <p:cNvSpPr/>
          <p:nvPr/>
        </p:nvSpPr>
        <p:spPr>
          <a:xfrm>
            <a:off x="4788024" y="1628800"/>
            <a:ext cx="504056" cy="4824536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TextBox 43"/>
          <p:cNvSpPr txBox="1"/>
          <p:nvPr/>
        </p:nvSpPr>
        <p:spPr>
          <a:xfrm>
            <a:off x="5097129" y="4149080"/>
            <a:ext cx="127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25 m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239" y="438205"/>
            <a:ext cx="6758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Common RD51 infrastructure: </a:t>
            </a:r>
            <a:r>
              <a:rPr lang="en-US" b="1" dirty="0" smtClean="0">
                <a:solidFill>
                  <a:schemeClr val="tx2"/>
                </a:solidFill>
              </a:rPr>
              <a:t>3 beam telescopes, services, DAQ, FEE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51810" y="0"/>
            <a:ext cx="5237153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RD51 Test Beam Facility at H4 SPS</a:t>
            </a:r>
          </a:p>
        </p:txBody>
      </p:sp>
      <p:sp>
        <p:nvSpPr>
          <p:cNvPr id="49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64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2" name="Espace réservé du numéro de diapositive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shotimag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816313" cy="2304256"/>
          </a:xfrm>
          <a:prstGeom prst="rect">
            <a:avLst/>
          </a:prstGeom>
        </p:spPr>
      </p:pic>
      <p:pic>
        <p:nvPicPr>
          <p:cNvPr id="3" name="Picture 2" descr="oneshotimage-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68760"/>
            <a:ext cx="2808312" cy="2297710"/>
          </a:xfrm>
          <a:prstGeom prst="rect">
            <a:avLst/>
          </a:prstGeom>
        </p:spPr>
      </p:pic>
      <p:pic>
        <p:nvPicPr>
          <p:cNvPr id="4" name="Picture 3" descr="oneshotimage-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68760"/>
            <a:ext cx="2816314" cy="2304256"/>
          </a:xfrm>
          <a:prstGeom prst="rect">
            <a:avLst/>
          </a:prstGeom>
        </p:spPr>
      </p:pic>
      <p:pic>
        <p:nvPicPr>
          <p:cNvPr id="5" name="Picture 4" descr="oneshotimage-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2840316" cy="2323894"/>
          </a:xfrm>
          <a:prstGeom prst="rect">
            <a:avLst/>
          </a:prstGeom>
        </p:spPr>
      </p:pic>
      <p:pic>
        <p:nvPicPr>
          <p:cNvPr id="6" name="Picture 5" descr="oneshotimage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61048"/>
            <a:ext cx="2808312" cy="2297710"/>
          </a:xfrm>
          <a:prstGeom prst="rect">
            <a:avLst/>
          </a:prstGeom>
        </p:spPr>
      </p:pic>
      <p:pic>
        <p:nvPicPr>
          <p:cNvPr id="7" name="Picture 6" descr="Kondo and Han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861048"/>
            <a:ext cx="2808312" cy="2297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260648"/>
            <a:ext cx="3631621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Gas Detectors R&amp;D 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1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419872" y="332656"/>
            <a:ext cx="2448272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4" tIns="45690" rIns="91374" bIns="45690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Training session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" name="Picture 2" descr="D:\Paul\RD51\WG1\LargeDetectors\meetingJan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7824" y="1340768"/>
            <a:ext cx="2665308" cy="199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training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340768"/>
            <a:ext cx="2674556" cy="2005917"/>
          </a:xfrm>
          <a:prstGeom prst="rect">
            <a:avLst/>
          </a:prstGeom>
        </p:spPr>
      </p:pic>
      <p:pic>
        <p:nvPicPr>
          <p:cNvPr id="5" name="Picture 4" descr="training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02" y="3643314"/>
            <a:ext cx="2236495" cy="2981993"/>
          </a:xfrm>
          <a:prstGeom prst="rect">
            <a:avLst/>
          </a:prstGeom>
        </p:spPr>
      </p:pic>
      <p:pic>
        <p:nvPicPr>
          <p:cNvPr id="9" name="Picture 8" descr="training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4071948"/>
            <a:ext cx="2928958" cy="2196719"/>
          </a:xfrm>
          <a:prstGeom prst="rect">
            <a:avLst/>
          </a:prstGeom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66</a:t>
            </a:fld>
            <a:endParaRPr lang="en-GB" dirty="0"/>
          </a:p>
        </p:txBody>
      </p:sp>
      <p:pic>
        <p:nvPicPr>
          <p:cNvPr id="11" name="Picture 2" descr="C:\New_comp\EDIT school material\DG visit photos\DG EDIT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645024"/>
            <a:ext cx="2106234" cy="2808312"/>
          </a:xfrm>
          <a:prstGeom prst="rect">
            <a:avLst/>
          </a:prstGeom>
          <a:noFill/>
        </p:spPr>
      </p:pic>
      <p:pic>
        <p:nvPicPr>
          <p:cNvPr id="12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340768"/>
            <a:ext cx="2664296" cy="1998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101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ilo_ti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24" y="928670"/>
            <a:ext cx="3239985" cy="2428892"/>
          </a:xfrm>
          <a:prstGeom prst="rect">
            <a:avLst/>
          </a:prstGeom>
        </p:spPr>
      </p:pic>
      <p:pic>
        <p:nvPicPr>
          <p:cNvPr id="3" name="Picture 2" descr="gabriele_po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3" y="785799"/>
            <a:ext cx="2071702" cy="2925015"/>
          </a:xfrm>
          <a:prstGeom prst="rect">
            <a:avLst/>
          </a:prstGeom>
        </p:spPr>
      </p:pic>
      <p:pic>
        <p:nvPicPr>
          <p:cNvPr id="4" name="Picture 3" descr="marco_pos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785795"/>
            <a:ext cx="2062584" cy="2928958"/>
          </a:xfrm>
          <a:prstGeom prst="rect">
            <a:avLst/>
          </a:prstGeom>
        </p:spPr>
      </p:pic>
      <p:pic>
        <p:nvPicPr>
          <p:cNvPr id="5" name="Picture 4" descr="serge_post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3" y="3786190"/>
            <a:ext cx="2071702" cy="2944462"/>
          </a:xfrm>
          <a:prstGeom prst="rect">
            <a:avLst/>
          </a:prstGeom>
        </p:spPr>
      </p:pic>
      <p:pic>
        <p:nvPicPr>
          <p:cNvPr id="6" name="Picture 5" descr="mateo_post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94" y="3786190"/>
            <a:ext cx="2063515" cy="2857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4942" y="3564796"/>
            <a:ext cx="3643306" cy="3262371"/>
          </a:xfrm>
          <a:prstGeom prst="rect">
            <a:avLst/>
          </a:prstGeom>
          <a:noFill/>
        </p:spPr>
        <p:txBody>
          <a:bodyPr wrap="square" lIns="91374" tIns="45690" rIns="91374" bIns="45690" rtlCol="0">
            <a:spAutoFit/>
          </a:bodyPr>
          <a:lstStyle/>
          <a:p>
            <a:r>
              <a:rPr lang="en-US" sz="1000" dirty="0" smtClean="0"/>
              <a:t>Dear Colleagues,</a:t>
            </a:r>
            <a:endParaRPr lang="en-GB" sz="1000" dirty="0" smtClean="0"/>
          </a:p>
          <a:p>
            <a:r>
              <a:rPr lang="en-US" sz="1000" dirty="0" smtClean="0"/>
              <a:t> </a:t>
            </a:r>
            <a:endParaRPr lang="en-GB" sz="1000" dirty="0" smtClean="0"/>
          </a:p>
          <a:p>
            <a:r>
              <a:rPr lang="en-US" sz="1000" dirty="0" smtClean="0"/>
              <a:t>It is my pleasure to inform you that the talk </a:t>
            </a:r>
            <a:r>
              <a:rPr lang="en-US" sz="1000" u="sng" dirty="0" smtClean="0">
                <a:hlinkClick r:id="rId7"/>
              </a:rPr>
              <a:t>“Activity of CERN and LNF Groups on Large Area GEM Detectors”</a:t>
            </a:r>
            <a:r>
              <a:rPr lang="en-US" sz="1000" dirty="0" smtClean="0"/>
              <a:t>, presented by Danilo Domenici (LNF-Frascati) on behalf of the RD51 Collaboration at the </a:t>
            </a:r>
            <a:r>
              <a:rPr lang="en-US" sz="1000" u="sng" dirty="0" smtClean="0">
                <a:hlinkClick r:id="rId8"/>
              </a:rPr>
              <a:t>"Frontier Detectors for Frontier Physics - 11th Pisa Meeting on Advanced Detectors"</a:t>
            </a:r>
            <a:r>
              <a:rPr lang="en-US" sz="1000" dirty="0" smtClean="0"/>
              <a:t>, held in Isola d'Elba, Italy, has won the "Young Scientist Award" for the "contribution to the development and test of large area planar and cylindrical Gas Electron Multiplier detectors (GEM) </a:t>
            </a:r>
            <a:r>
              <a:rPr lang="en-US" sz="1000" b="1" dirty="0" smtClean="0"/>
              <a:t>in view of their use for various detector upgrades at SLHC and KLOE at LNF-Frascati</a:t>
            </a:r>
            <a:r>
              <a:rPr lang="en-US" sz="1000" dirty="0" smtClean="0"/>
              <a:t>”. I hope that this Award will motivate even stronger our younger collaborators to devote their efforts to the MPGD developments.</a:t>
            </a:r>
            <a:endParaRPr lang="en-GB" sz="1000" dirty="0" smtClean="0"/>
          </a:p>
          <a:p>
            <a:r>
              <a:rPr lang="en-US" sz="1000" dirty="0" smtClean="0"/>
              <a:t> </a:t>
            </a:r>
            <a:endParaRPr lang="en-GB" sz="1000" dirty="0" smtClean="0"/>
          </a:p>
          <a:p>
            <a:r>
              <a:rPr lang="en-US" sz="1000" dirty="0" smtClean="0"/>
              <a:t>Congratulations !</a:t>
            </a:r>
            <a:endParaRPr lang="en-GB" sz="1000" dirty="0" smtClean="0"/>
          </a:p>
          <a:p>
            <a:r>
              <a:rPr lang="en-US" sz="1000" dirty="0" smtClean="0"/>
              <a:t> </a:t>
            </a:r>
            <a:endParaRPr lang="en-GB" sz="1000" dirty="0" smtClean="0"/>
          </a:p>
          <a:p>
            <a:r>
              <a:rPr lang="en-US" sz="1000" dirty="0" smtClean="0"/>
              <a:t> </a:t>
            </a:r>
            <a:endParaRPr lang="en-GB" sz="1000" dirty="0" smtClean="0"/>
          </a:p>
          <a:p>
            <a:r>
              <a:rPr lang="en-GB" sz="1000" u="sng" dirty="0" smtClean="0">
                <a:hlinkClick r:id="rId9"/>
              </a:rPr>
              <a:t>Leszek Ropelewski</a:t>
            </a:r>
            <a:endParaRPr lang="en-GB" sz="1000" dirty="0" smtClean="0"/>
          </a:p>
          <a:p>
            <a:endParaRPr lang="en-GB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14679" y="214296"/>
            <a:ext cx="2855910" cy="46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Education &amp; Training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54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68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2448272" cy="1497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996952"/>
            <a:ext cx="2664296" cy="20964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88024" y="2348880"/>
            <a:ext cx="3720029" cy="4277075"/>
            <a:chOff x="5131872" y="1274711"/>
            <a:chExt cx="3720029" cy="4277075"/>
          </a:xfrm>
        </p:grpSpPr>
        <p:sp>
          <p:nvSpPr>
            <p:cNvPr id="8" name="Freeform 2"/>
            <p:cNvSpPr>
              <a:spLocks/>
            </p:cNvSpPr>
            <p:nvPr/>
          </p:nvSpPr>
          <p:spPr bwMode="auto">
            <a:xfrm>
              <a:off x="6652136" y="1396784"/>
              <a:ext cx="587126" cy="84396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7" y="44"/>
                </a:cxn>
                <a:cxn ang="0">
                  <a:pos x="123" y="38"/>
                </a:cxn>
                <a:cxn ang="0">
                  <a:pos x="222" y="26"/>
                </a:cxn>
                <a:cxn ang="0">
                  <a:pos x="288" y="17"/>
                </a:cxn>
                <a:cxn ang="0">
                  <a:pos x="408" y="5"/>
                </a:cxn>
                <a:cxn ang="0">
                  <a:pos x="408" y="23"/>
                </a:cxn>
                <a:cxn ang="0">
                  <a:pos x="405" y="17"/>
                </a:cxn>
                <a:cxn ang="0">
                  <a:pos x="396" y="14"/>
                </a:cxn>
                <a:cxn ang="0">
                  <a:pos x="303" y="11"/>
                </a:cxn>
                <a:cxn ang="0">
                  <a:pos x="396" y="5"/>
                </a:cxn>
                <a:cxn ang="0">
                  <a:pos x="429" y="14"/>
                </a:cxn>
                <a:cxn ang="0">
                  <a:pos x="432" y="26"/>
                </a:cxn>
              </a:cxnLst>
              <a:rect l="0" t="0" r="r" b="b"/>
              <a:pathLst>
                <a:path w="432" h="53">
                  <a:moveTo>
                    <a:pt x="0" y="53"/>
                  </a:moveTo>
                  <a:cubicBezTo>
                    <a:pt x="41" y="49"/>
                    <a:pt x="22" y="53"/>
                    <a:pt x="57" y="44"/>
                  </a:cubicBezTo>
                  <a:cubicBezTo>
                    <a:pt x="78" y="39"/>
                    <a:pt x="123" y="38"/>
                    <a:pt x="123" y="38"/>
                  </a:cubicBezTo>
                  <a:cubicBezTo>
                    <a:pt x="155" y="30"/>
                    <a:pt x="189" y="30"/>
                    <a:pt x="222" y="26"/>
                  </a:cubicBezTo>
                  <a:cubicBezTo>
                    <a:pt x="245" y="18"/>
                    <a:pt x="260" y="19"/>
                    <a:pt x="288" y="17"/>
                  </a:cubicBezTo>
                  <a:cubicBezTo>
                    <a:pt x="340" y="4"/>
                    <a:pt x="306" y="8"/>
                    <a:pt x="408" y="5"/>
                  </a:cubicBezTo>
                  <a:cubicBezTo>
                    <a:pt x="426" y="10"/>
                    <a:pt x="421" y="15"/>
                    <a:pt x="408" y="23"/>
                  </a:cubicBezTo>
                  <a:cubicBezTo>
                    <a:pt x="376" y="15"/>
                    <a:pt x="405" y="25"/>
                    <a:pt x="405" y="17"/>
                  </a:cubicBezTo>
                  <a:cubicBezTo>
                    <a:pt x="405" y="14"/>
                    <a:pt x="399" y="14"/>
                    <a:pt x="396" y="14"/>
                  </a:cubicBezTo>
                  <a:cubicBezTo>
                    <a:pt x="365" y="12"/>
                    <a:pt x="334" y="12"/>
                    <a:pt x="303" y="11"/>
                  </a:cubicBezTo>
                  <a:cubicBezTo>
                    <a:pt x="335" y="0"/>
                    <a:pt x="363" y="2"/>
                    <a:pt x="396" y="5"/>
                  </a:cubicBezTo>
                  <a:cubicBezTo>
                    <a:pt x="407" y="7"/>
                    <a:pt x="429" y="14"/>
                    <a:pt x="429" y="14"/>
                  </a:cubicBezTo>
                  <a:cubicBezTo>
                    <a:pt x="432" y="24"/>
                    <a:pt x="432" y="20"/>
                    <a:pt x="432" y="26"/>
                  </a:cubicBezTo>
                </a:path>
              </a:pathLst>
            </a:custGeom>
            <a:solidFill>
              <a:srgbClr val="FF9900"/>
            </a:solidFill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 rot="21421112">
              <a:off x="5131872" y="4359691"/>
              <a:ext cx="3590078" cy="302921"/>
              <a:chOff x="1680" y="2784"/>
              <a:chExt cx="2640" cy="192"/>
            </a:xfrm>
          </p:grpSpPr>
          <p:sp>
            <p:nvSpPr>
              <p:cNvPr id="58" name="AutoShape 9"/>
              <p:cNvSpPr>
                <a:spLocks noChangeArrowheads="1"/>
              </p:cNvSpPr>
              <p:nvPr/>
            </p:nvSpPr>
            <p:spPr bwMode="auto">
              <a:xfrm>
                <a:off x="1680" y="2784"/>
                <a:ext cx="2640" cy="192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10"/>
              <p:cNvSpPr>
                <a:spLocks noChangeShapeType="1"/>
              </p:cNvSpPr>
              <p:nvPr/>
            </p:nvSpPr>
            <p:spPr bwMode="auto">
              <a:xfrm>
                <a:off x="1680" y="2880"/>
                <a:ext cx="1296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11"/>
              <p:cNvSpPr>
                <a:spLocks noChangeShapeType="1"/>
              </p:cNvSpPr>
              <p:nvPr/>
            </p:nvSpPr>
            <p:spPr bwMode="auto">
              <a:xfrm flipV="1">
                <a:off x="2976" y="2880"/>
                <a:ext cx="134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" name="Picture 9" descr="j0148973"/>
            <p:cNvPicPr>
              <a:picLocks noChangeAspect="1" noChangeArrowheads="1"/>
            </p:cNvPicPr>
            <p:nvPr/>
          </p:nvPicPr>
          <p:blipFill>
            <a:blip r:embed="rId4" cstate="print"/>
            <a:srcRect l="53333" t="25714" r="19048" b="47142"/>
            <a:stretch>
              <a:fillRect/>
            </a:stretch>
          </p:blipFill>
          <p:spPr bwMode="auto">
            <a:xfrm>
              <a:off x="5318186" y="1639423"/>
              <a:ext cx="3201793" cy="2435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5145963" y="1845892"/>
              <a:ext cx="342882" cy="1522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 rot="10347041" flipH="1">
              <a:off x="5147529" y="1690663"/>
              <a:ext cx="2287442" cy="152215"/>
            </a:xfrm>
            <a:prstGeom prst="parallelogram">
              <a:avLst>
                <a:gd name="adj" fmla="val 151752"/>
              </a:avLst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 rot="10886463" flipV="1">
              <a:off x="6927694" y="1624352"/>
              <a:ext cx="1897591" cy="1265942"/>
            </a:xfrm>
            <a:prstGeom prst="parallelogram">
              <a:avLst>
                <a:gd name="adj" fmla="val 113057"/>
              </a:avLst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6426680" y="4430523"/>
              <a:ext cx="159698" cy="167286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6780521" y="1274711"/>
              <a:ext cx="68889" cy="158243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rc 18"/>
            <p:cNvSpPr>
              <a:spLocks/>
            </p:cNvSpPr>
            <p:nvPr/>
          </p:nvSpPr>
          <p:spPr bwMode="auto">
            <a:xfrm rot="8624769">
              <a:off x="7306585" y="3615197"/>
              <a:ext cx="338184" cy="375261"/>
            </a:xfrm>
            <a:custGeom>
              <a:avLst/>
              <a:gdLst>
                <a:gd name="G0" fmla="+- 2776 0 0"/>
                <a:gd name="G1" fmla="+- 21600 0 0"/>
                <a:gd name="G2" fmla="+- 21600 0 0"/>
                <a:gd name="T0" fmla="*/ 0 w 24376"/>
                <a:gd name="T1" fmla="*/ 179 h 29528"/>
                <a:gd name="T2" fmla="*/ 22868 w 24376"/>
                <a:gd name="T3" fmla="*/ 29528 h 29528"/>
                <a:gd name="T4" fmla="*/ 2776 w 24376"/>
                <a:gd name="T5" fmla="*/ 21600 h 29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376" h="29528" fill="none" extrusionOk="0">
                  <a:moveTo>
                    <a:pt x="0" y="179"/>
                  </a:moveTo>
                  <a:cubicBezTo>
                    <a:pt x="920" y="59"/>
                    <a:pt x="1847" y="-1"/>
                    <a:pt x="2776" y="-1"/>
                  </a:cubicBezTo>
                  <a:cubicBezTo>
                    <a:pt x="14705" y="0"/>
                    <a:pt x="24376" y="9670"/>
                    <a:pt x="24376" y="21600"/>
                  </a:cubicBezTo>
                  <a:cubicBezTo>
                    <a:pt x="24376" y="24313"/>
                    <a:pt x="23864" y="27003"/>
                    <a:pt x="22868" y="29528"/>
                  </a:cubicBezTo>
                </a:path>
                <a:path w="24376" h="29528" stroke="0" extrusionOk="0">
                  <a:moveTo>
                    <a:pt x="0" y="179"/>
                  </a:moveTo>
                  <a:cubicBezTo>
                    <a:pt x="920" y="59"/>
                    <a:pt x="1847" y="-1"/>
                    <a:pt x="2776" y="-1"/>
                  </a:cubicBezTo>
                  <a:cubicBezTo>
                    <a:pt x="14705" y="0"/>
                    <a:pt x="24376" y="9670"/>
                    <a:pt x="24376" y="21600"/>
                  </a:cubicBezTo>
                  <a:cubicBezTo>
                    <a:pt x="24376" y="24313"/>
                    <a:pt x="23864" y="27003"/>
                    <a:pt x="22868" y="29528"/>
                  </a:cubicBezTo>
                  <a:lnTo>
                    <a:pt x="2776" y="21600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5360460" y="1885076"/>
              <a:ext cx="320962" cy="843961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6008647" y="4418466"/>
              <a:ext cx="26616" cy="167286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rc 21"/>
            <p:cNvSpPr>
              <a:spLocks/>
            </p:cNvSpPr>
            <p:nvPr/>
          </p:nvSpPr>
          <p:spPr bwMode="auto">
            <a:xfrm flipV="1">
              <a:off x="5947585" y="4023613"/>
              <a:ext cx="248942" cy="122073"/>
            </a:xfrm>
            <a:custGeom>
              <a:avLst/>
              <a:gdLst>
                <a:gd name="G0" fmla="+- 0 0 0"/>
                <a:gd name="G1" fmla="+- 21518 0 0"/>
                <a:gd name="G2" fmla="+- 21600 0 0"/>
                <a:gd name="T0" fmla="*/ 1885 w 15274"/>
                <a:gd name="T1" fmla="*/ 0 h 21518"/>
                <a:gd name="T2" fmla="*/ 15274 w 15274"/>
                <a:gd name="T3" fmla="*/ 6244 h 21518"/>
                <a:gd name="T4" fmla="*/ 0 w 15274"/>
                <a:gd name="T5" fmla="*/ 21518 h 21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74" h="21518" fill="none" extrusionOk="0">
                  <a:moveTo>
                    <a:pt x="1884" y="0"/>
                  </a:moveTo>
                  <a:cubicBezTo>
                    <a:pt x="6942" y="443"/>
                    <a:pt x="11683" y="2654"/>
                    <a:pt x="15273" y="6244"/>
                  </a:cubicBezTo>
                </a:path>
                <a:path w="15274" h="21518" stroke="0" extrusionOk="0">
                  <a:moveTo>
                    <a:pt x="1884" y="0"/>
                  </a:moveTo>
                  <a:cubicBezTo>
                    <a:pt x="6942" y="443"/>
                    <a:pt x="11683" y="2654"/>
                    <a:pt x="15273" y="6244"/>
                  </a:cubicBezTo>
                  <a:lnTo>
                    <a:pt x="0" y="2151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5178842" y="1393770"/>
              <a:ext cx="82980" cy="218525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7485072" y="3233907"/>
              <a:ext cx="142476" cy="15522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6979361" y="1794652"/>
              <a:ext cx="317830" cy="818340"/>
            </a:xfrm>
            <a:prstGeom prst="line">
              <a:avLst/>
            </a:prstGeom>
            <a:noFill/>
            <a:ln w="28575" cap="rnd">
              <a:solidFill>
                <a:srgbClr val="6699FF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>
              <a:off x="6888552" y="3301725"/>
              <a:ext cx="668540" cy="782171"/>
            </a:xfrm>
            <a:prstGeom prst="line">
              <a:avLst/>
            </a:prstGeom>
            <a:noFill/>
            <a:ln w="28575" cap="rnd">
              <a:solidFill>
                <a:srgbClr val="6699FF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7333202" y="3551900"/>
              <a:ext cx="33818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l-GR" sz="1600" dirty="0">
                  <a:solidFill>
                    <a:schemeClr val="bg1"/>
                  </a:solidFill>
                </a:rPr>
                <a:t>Θ</a:t>
              </a:r>
              <a:endParaRPr lang="el-GR" sz="16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5" name="AutoShape 27"/>
            <p:cNvSpPr>
              <a:spLocks noChangeArrowheads="1"/>
            </p:cNvSpPr>
            <p:nvPr/>
          </p:nvSpPr>
          <p:spPr bwMode="auto">
            <a:xfrm rot="10283632" flipH="1">
              <a:off x="5142831" y="1491730"/>
              <a:ext cx="2323452" cy="194413"/>
            </a:xfrm>
            <a:prstGeom prst="parallelogram">
              <a:avLst>
                <a:gd name="adj" fmla="val 120684"/>
              </a:avLst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 rot="10886463" flipV="1">
              <a:off x="7085827" y="1392263"/>
              <a:ext cx="1672134" cy="1300605"/>
            </a:xfrm>
            <a:prstGeom prst="parallelogram">
              <a:avLst>
                <a:gd name="adj" fmla="val 110170"/>
              </a:avLst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6876027" y="1526393"/>
              <a:ext cx="31313" cy="70832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5131872" y="1668058"/>
              <a:ext cx="353841" cy="138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5297833" y="1704227"/>
              <a:ext cx="42273" cy="123580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>
              <a:off x="7287797" y="1368150"/>
              <a:ext cx="1476426" cy="1345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flipV="1">
              <a:off x="5131872" y="1362121"/>
              <a:ext cx="2165319" cy="3059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5870868" y="3818651"/>
              <a:ext cx="3178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l-GR">
                  <a:solidFill>
                    <a:schemeClr val="bg1"/>
                  </a:solidFill>
                </a:rPr>
                <a:t>Θ</a:t>
              </a:r>
              <a:endParaRPr lang="el-GR" baseline="-25000">
                <a:solidFill>
                  <a:schemeClr val="bg1"/>
                </a:solidFill>
              </a:endParaRPr>
            </a:p>
          </p:txBody>
        </p: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 rot="21456844">
              <a:off x="5131872" y="4132122"/>
              <a:ext cx="3590078" cy="304429"/>
              <a:chOff x="1680" y="2784"/>
              <a:chExt cx="2640" cy="192"/>
            </a:xfrm>
          </p:grpSpPr>
          <p:sp>
            <p:nvSpPr>
              <p:cNvPr id="55" name="AutoShape 36"/>
              <p:cNvSpPr>
                <a:spLocks noChangeArrowheads="1"/>
              </p:cNvSpPr>
              <p:nvPr/>
            </p:nvSpPr>
            <p:spPr bwMode="auto">
              <a:xfrm>
                <a:off x="1680" y="2784"/>
                <a:ext cx="2640" cy="192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37"/>
              <p:cNvSpPr>
                <a:spLocks noChangeShapeType="1"/>
              </p:cNvSpPr>
              <p:nvPr/>
            </p:nvSpPr>
            <p:spPr bwMode="auto">
              <a:xfrm>
                <a:off x="1680" y="2880"/>
                <a:ext cx="1296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38"/>
              <p:cNvSpPr>
                <a:spLocks noChangeShapeType="1"/>
              </p:cNvSpPr>
              <p:nvPr/>
            </p:nvSpPr>
            <p:spPr bwMode="auto">
              <a:xfrm flipV="1">
                <a:off x="2976" y="2880"/>
                <a:ext cx="134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7589972" y="3405713"/>
              <a:ext cx="324093" cy="85601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 flipH="1">
              <a:off x="6677187" y="4077868"/>
              <a:ext cx="214497" cy="245653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7118705" y="4016078"/>
              <a:ext cx="1539053" cy="37224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7131231" y="4436551"/>
              <a:ext cx="1521830" cy="111222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>
              <a:off x="5784755" y="3025930"/>
              <a:ext cx="483792" cy="130663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44"/>
            <p:cNvSpPr>
              <a:spLocks noChangeShapeType="1"/>
            </p:cNvSpPr>
            <p:nvPr/>
          </p:nvSpPr>
          <p:spPr bwMode="auto">
            <a:xfrm>
              <a:off x="8649929" y="4010050"/>
              <a:ext cx="6263" cy="15417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Text Box 45"/>
            <p:cNvSpPr txBox="1">
              <a:spLocks noChangeArrowheads="1"/>
            </p:cNvSpPr>
            <p:nvPr/>
          </p:nvSpPr>
          <p:spPr bwMode="auto">
            <a:xfrm>
              <a:off x="7712094" y="4624937"/>
              <a:ext cx="98010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/>
                <a:t>~ 1.5 cm</a:t>
              </a:r>
            </a:p>
          </p:txBody>
        </p:sp>
        <p:sp>
          <p:nvSpPr>
            <p:cNvPr id="41" name="Line 48"/>
            <p:cNvSpPr>
              <a:spLocks noChangeShapeType="1"/>
            </p:cNvSpPr>
            <p:nvPr/>
          </p:nvSpPr>
          <p:spPr bwMode="auto">
            <a:xfrm>
              <a:off x="7232999" y="2445708"/>
              <a:ext cx="310002" cy="836425"/>
            </a:xfrm>
            <a:prstGeom prst="line">
              <a:avLst/>
            </a:prstGeom>
            <a:noFill/>
            <a:ln w="28575" cap="rnd">
              <a:solidFill>
                <a:srgbClr val="6699FF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54"/>
            <p:cNvSpPr>
              <a:spLocks noChangeShapeType="1"/>
            </p:cNvSpPr>
            <p:nvPr/>
          </p:nvSpPr>
          <p:spPr bwMode="auto">
            <a:xfrm>
              <a:off x="7165675" y="2272394"/>
              <a:ext cx="81415" cy="214004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 type="none" w="sm" len="sm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5"/>
            <p:cNvSpPr>
              <a:spLocks noChangeShapeType="1"/>
            </p:cNvSpPr>
            <p:nvPr/>
          </p:nvSpPr>
          <p:spPr bwMode="auto">
            <a:xfrm>
              <a:off x="5803543" y="3084707"/>
              <a:ext cx="195709" cy="1244843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56"/>
            <p:cNvSpPr>
              <a:spLocks noChangeShapeType="1"/>
            </p:cNvSpPr>
            <p:nvPr/>
          </p:nvSpPr>
          <p:spPr bwMode="auto">
            <a:xfrm>
              <a:off x="5668896" y="2701910"/>
              <a:ext cx="139345" cy="391839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Text Box 58"/>
            <p:cNvSpPr txBox="1">
              <a:spLocks noChangeArrowheads="1"/>
            </p:cNvSpPr>
            <p:nvPr/>
          </p:nvSpPr>
          <p:spPr bwMode="auto">
            <a:xfrm rot="21154689">
              <a:off x="5468490" y="1855564"/>
              <a:ext cx="104586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Cargo container</a:t>
              </a:r>
            </a:p>
          </p:txBody>
        </p:sp>
        <p:sp>
          <p:nvSpPr>
            <p:cNvPr id="46" name="Text Box 59"/>
            <p:cNvSpPr txBox="1">
              <a:spLocks noChangeArrowheads="1"/>
            </p:cNvSpPr>
            <p:nvPr/>
          </p:nvSpPr>
          <p:spPr bwMode="auto">
            <a:xfrm>
              <a:off x="6495569" y="2974689"/>
              <a:ext cx="756219" cy="843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b="1" i="1" dirty="0">
                  <a:solidFill>
                    <a:srgbClr val="FFFF00"/>
                  </a:solidFill>
                </a:rPr>
                <a:t>hidden &amp;</a:t>
              </a:r>
            </a:p>
            <a:p>
              <a:r>
                <a:rPr lang="en-US" sz="1000" b="1" i="1" dirty="0">
                  <a:solidFill>
                    <a:srgbClr val="FFFF00"/>
                  </a:solidFill>
                </a:rPr>
                <a:t>shielded</a:t>
              </a:r>
            </a:p>
            <a:p>
              <a:pPr>
                <a:lnSpc>
                  <a:spcPct val="80000"/>
                </a:lnSpc>
              </a:pPr>
              <a:r>
                <a:rPr lang="en-US" sz="1200" b="1" i="1" dirty="0">
                  <a:solidFill>
                    <a:srgbClr val="FFFF00"/>
                  </a:solidFill>
                </a:rPr>
                <a:t>high-Z</a:t>
              </a:r>
            </a:p>
            <a:p>
              <a:pPr>
                <a:lnSpc>
                  <a:spcPct val="80000"/>
                </a:lnSpc>
              </a:pPr>
              <a:r>
                <a:rPr lang="en-US" sz="1200" b="1" i="1" dirty="0">
                  <a:solidFill>
                    <a:srgbClr val="FFFF00"/>
                  </a:solidFill>
                </a:rPr>
                <a:t>nuclear</a:t>
              </a:r>
            </a:p>
            <a:p>
              <a:pPr>
                <a:lnSpc>
                  <a:spcPct val="80000"/>
                </a:lnSpc>
              </a:pPr>
              <a:r>
                <a:rPr lang="en-US" sz="1200" b="1" i="1" dirty="0">
                  <a:solidFill>
                    <a:srgbClr val="FFFF00"/>
                  </a:solidFill>
                </a:rPr>
                <a:t>material</a:t>
              </a:r>
              <a:endParaRPr lang="en-US" sz="800" b="1" i="1" dirty="0">
                <a:solidFill>
                  <a:srgbClr val="FFFF00"/>
                </a:solidFill>
              </a:endParaRPr>
            </a:p>
          </p:txBody>
        </p:sp>
        <p:sp>
          <p:nvSpPr>
            <p:cNvPr id="47" name="Oval 60"/>
            <p:cNvSpPr>
              <a:spLocks noChangeArrowheads="1"/>
            </p:cNvSpPr>
            <p:nvPr/>
          </p:nvSpPr>
          <p:spPr bwMode="auto">
            <a:xfrm>
              <a:off x="7151585" y="3013874"/>
              <a:ext cx="654450" cy="5244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8" name="Picture 61" descr="MCj0241091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28302" y="3016888"/>
              <a:ext cx="465004" cy="494320"/>
            </a:xfrm>
            <a:prstGeom prst="rect">
              <a:avLst/>
            </a:prstGeom>
            <a:noFill/>
          </p:spPr>
        </p:pic>
        <p:sp>
          <p:nvSpPr>
            <p:cNvPr id="49" name="Text Box 66"/>
            <p:cNvSpPr txBox="1">
              <a:spLocks noChangeArrowheads="1"/>
            </p:cNvSpPr>
            <p:nvPr/>
          </p:nvSpPr>
          <p:spPr bwMode="auto">
            <a:xfrm rot="2560216">
              <a:off x="6916734" y="2152457"/>
              <a:ext cx="193516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/>
                <a:t>MPGD Tracking Detector (</a:t>
              </a:r>
              <a:r>
                <a:rPr lang="en-US" sz="900" b="1" dirty="0" err="1"/>
                <a:t>GEMs</a:t>
              </a:r>
              <a:r>
                <a:rPr lang="en-US" sz="900" b="1" dirty="0"/>
                <a:t>)</a:t>
              </a:r>
            </a:p>
          </p:txBody>
        </p:sp>
        <p:sp>
          <p:nvSpPr>
            <p:cNvPr id="51" name="Freeform 73"/>
            <p:cNvSpPr>
              <a:spLocks/>
            </p:cNvSpPr>
            <p:nvPr/>
          </p:nvSpPr>
          <p:spPr bwMode="auto">
            <a:xfrm>
              <a:off x="6722591" y="1571605"/>
              <a:ext cx="587125" cy="84396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7" y="44"/>
                </a:cxn>
                <a:cxn ang="0">
                  <a:pos x="123" y="38"/>
                </a:cxn>
                <a:cxn ang="0">
                  <a:pos x="222" y="26"/>
                </a:cxn>
                <a:cxn ang="0">
                  <a:pos x="288" y="17"/>
                </a:cxn>
                <a:cxn ang="0">
                  <a:pos x="408" y="5"/>
                </a:cxn>
                <a:cxn ang="0">
                  <a:pos x="408" y="23"/>
                </a:cxn>
                <a:cxn ang="0">
                  <a:pos x="405" y="17"/>
                </a:cxn>
                <a:cxn ang="0">
                  <a:pos x="396" y="14"/>
                </a:cxn>
                <a:cxn ang="0">
                  <a:pos x="303" y="11"/>
                </a:cxn>
                <a:cxn ang="0">
                  <a:pos x="396" y="5"/>
                </a:cxn>
                <a:cxn ang="0">
                  <a:pos x="429" y="14"/>
                </a:cxn>
                <a:cxn ang="0">
                  <a:pos x="432" y="26"/>
                </a:cxn>
              </a:cxnLst>
              <a:rect l="0" t="0" r="r" b="b"/>
              <a:pathLst>
                <a:path w="432" h="53">
                  <a:moveTo>
                    <a:pt x="0" y="53"/>
                  </a:moveTo>
                  <a:cubicBezTo>
                    <a:pt x="41" y="49"/>
                    <a:pt x="22" y="53"/>
                    <a:pt x="57" y="44"/>
                  </a:cubicBezTo>
                  <a:cubicBezTo>
                    <a:pt x="78" y="39"/>
                    <a:pt x="123" y="38"/>
                    <a:pt x="123" y="38"/>
                  </a:cubicBezTo>
                  <a:cubicBezTo>
                    <a:pt x="155" y="30"/>
                    <a:pt x="189" y="30"/>
                    <a:pt x="222" y="26"/>
                  </a:cubicBezTo>
                  <a:cubicBezTo>
                    <a:pt x="245" y="18"/>
                    <a:pt x="260" y="19"/>
                    <a:pt x="288" y="17"/>
                  </a:cubicBezTo>
                  <a:cubicBezTo>
                    <a:pt x="340" y="4"/>
                    <a:pt x="306" y="8"/>
                    <a:pt x="408" y="5"/>
                  </a:cubicBezTo>
                  <a:cubicBezTo>
                    <a:pt x="426" y="10"/>
                    <a:pt x="421" y="15"/>
                    <a:pt x="408" y="23"/>
                  </a:cubicBezTo>
                  <a:cubicBezTo>
                    <a:pt x="376" y="15"/>
                    <a:pt x="405" y="25"/>
                    <a:pt x="405" y="17"/>
                  </a:cubicBezTo>
                  <a:cubicBezTo>
                    <a:pt x="405" y="14"/>
                    <a:pt x="399" y="14"/>
                    <a:pt x="396" y="14"/>
                  </a:cubicBezTo>
                  <a:cubicBezTo>
                    <a:pt x="365" y="12"/>
                    <a:pt x="334" y="12"/>
                    <a:pt x="303" y="11"/>
                  </a:cubicBezTo>
                  <a:cubicBezTo>
                    <a:pt x="335" y="0"/>
                    <a:pt x="363" y="2"/>
                    <a:pt x="396" y="5"/>
                  </a:cubicBezTo>
                  <a:cubicBezTo>
                    <a:pt x="407" y="7"/>
                    <a:pt x="429" y="14"/>
                    <a:pt x="429" y="14"/>
                  </a:cubicBezTo>
                  <a:cubicBezTo>
                    <a:pt x="432" y="24"/>
                    <a:pt x="432" y="20"/>
                    <a:pt x="432" y="26"/>
                  </a:cubicBezTo>
                </a:path>
              </a:pathLst>
            </a:custGeom>
            <a:solidFill>
              <a:srgbClr val="FF9900"/>
            </a:solidFill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74"/>
            <p:cNvSpPr>
              <a:spLocks noChangeShapeType="1"/>
            </p:cNvSpPr>
            <p:nvPr/>
          </p:nvSpPr>
          <p:spPr bwMode="auto">
            <a:xfrm flipV="1">
              <a:off x="5161619" y="1556534"/>
              <a:ext cx="2123047" cy="2968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75"/>
            <p:cNvSpPr>
              <a:spLocks noChangeShapeType="1"/>
            </p:cNvSpPr>
            <p:nvPr/>
          </p:nvSpPr>
          <p:spPr bwMode="auto">
            <a:xfrm>
              <a:off x="7273707" y="1544478"/>
              <a:ext cx="1515567" cy="13759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942421" y="188645"/>
            <a:ext cx="3215040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Technology Transfer</a:t>
            </a:r>
          </a:p>
        </p:txBody>
      </p:sp>
      <p:pic>
        <p:nvPicPr>
          <p:cNvPr id="24578" name="Picture 6" descr="C:\Serge\Latex\WG1\SphericalAssembl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32656"/>
            <a:ext cx="2411760" cy="181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" descr="cascade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0728"/>
            <a:ext cx="1512168" cy="140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4"/>
          <p:cNvGrpSpPr>
            <a:grpSpLocks noChangeAspect="1"/>
          </p:cNvGrpSpPr>
          <p:nvPr/>
        </p:nvGrpSpPr>
        <p:grpSpPr bwMode="auto">
          <a:xfrm>
            <a:off x="2483768" y="4509120"/>
            <a:ext cx="1655415" cy="2013531"/>
            <a:chOff x="96" y="720"/>
            <a:chExt cx="2312" cy="2688"/>
          </a:xfrm>
        </p:grpSpPr>
        <p:grpSp>
          <p:nvGrpSpPr>
            <p:cNvPr id="66" name="Group 5"/>
            <p:cNvGrpSpPr>
              <a:grpSpLocks noChangeAspect="1"/>
            </p:cNvGrpSpPr>
            <p:nvPr/>
          </p:nvGrpSpPr>
          <p:grpSpPr bwMode="auto">
            <a:xfrm>
              <a:off x="96" y="720"/>
              <a:ext cx="2160" cy="2688"/>
              <a:chOff x="240" y="912"/>
              <a:chExt cx="2160" cy="2688"/>
            </a:xfrm>
          </p:grpSpPr>
          <p:pic>
            <p:nvPicPr>
              <p:cNvPr id="68" name="Picture 6" descr="bathd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2592"/>
                <a:ext cx="1008" cy="1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7" descr="bat_bw_inv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12"/>
                <a:ext cx="1126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Rectangle 8"/>
              <p:cNvSpPr>
                <a:spLocks noChangeAspect="1" noChangeArrowheads="1"/>
              </p:cNvSpPr>
              <p:nvPr/>
            </p:nvSpPr>
            <p:spPr bwMode="auto">
              <a:xfrm>
                <a:off x="1008" y="2400"/>
                <a:ext cx="240" cy="24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1392" y="2592"/>
                <a:ext cx="1008" cy="100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" name="Line 10"/>
              <p:cNvSpPr>
                <a:spLocks noChangeAspect="1" noChangeShapeType="1"/>
              </p:cNvSpPr>
              <p:nvPr/>
            </p:nvSpPr>
            <p:spPr bwMode="auto">
              <a:xfrm>
                <a:off x="1248" y="2640"/>
                <a:ext cx="144" cy="43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67" name="Picture 11" descr="mask_radi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008"/>
              <a:ext cx="1064" cy="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" name="Picture 2" descr="radio_photo_diod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1439961" cy="184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4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2804" y="208401"/>
            <a:ext cx="4260861" cy="461584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RD51 Future – 2014 and beyond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3564" y="692696"/>
            <a:ext cx="77328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600" dirty="0" smtClean="0">
                <a:solidFill>
                  <a:srgbClr val="1F497D"/>
                </a:solidFill>
              </a:rPr>
              <a:t>Continuation of the R&amp;D support for the experiments and LHC upgrades </a:t>
            </a:r>
            <a:r>
              <a:rPr lang="en-US" sz="1600" dirty="0" smtClean="0">
                <a:solidFill>
                  <a:srgbClr val="FF0000"/>
                </a:solidFill>
              </a:rPr>
              <a:t>WG1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solidFill>
                  <a:schemeClr val="tx2"/>
                </a:solidFill>
              </a:rPr>
              <a:t>Generic R&amp;D (new structures, ideas, detector physics) – RD51 Common </a:t>
            </a:r>
            <a:r>
              <a:rPr lang="en-US" sz="1600" dirty="0" smtClean="0">
                <a:solidFill>
                  <a:schemeClr val="tx2"/>
                </a:solidFill>
              </a:rPr>
              <a:t>Projects </a:t>
            </a:r>
            <a:r>
              <a:rPr lang="en-US" sz="1600" dirty="0" smtClean="0">
                <a:solidFill>
                  <a:srgbClr val="FF0000"/>
                </a:solidFill>
              </a:rPr>
              <a:t>WG2 </a:t>
            </a:r>
            <a:r>
              <a:rPr lang="en-US" sz="1600" dirty="0" smtClean="0">
                <a:solidFill>
                  <a:schemeClr val="tx2"/>
                </a:solidFill>
              </a:rPr>
              <a:t>Development of new structures and consolidation of the existing structures, support to ALICE TPC upgrade</a:t>
            </a:r>
          </a:p>
          <a:p>
            <a:pPr marL="285750" indent="-285750">
              <a:buFont typeface="Courier New"/>
              <a:buChar char="o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solidFill>
                  <a:schemeClr val="tx2"/>
                </a:solidFill>
              </a:rPr>
              <a:t>Applications - organization </a:t>
            </a:r>
            <a:r>
              <a:rPr lang="en-US" sz="1600" dirty="0">
                <a:solidFill>
                  <a:schemeClr val="tx2"/>
                </a:solidFill>
              </a:rPr>
              <a:t>of series of specialized workshops disseminating MPGD applications beyond fundamental physics – RD51, potential users and industry (e.g. dosimetry, neutron detection, medical physics, …) </a:t>
            </a:r>
            <a:r>
              <a:rPr lang="en-US" sz="1600" dirty="0" smtClean="0">
                <a:solidFill>
                  <a:srgbClr val="FF0000"/>
                </a:solidFill>
              </a:rPr>
              <a:t>WG3</a:t>
            </a:r>
            <a:r>
              <a:rPr lang="en-US" sz="1600" dirty="0" smtClean="0">
                <a:solidFill>
                  <a:srgbClr val="FF0000"/>
                </a:solidFill>
                <a:hlinkClick r:id="rId2"/>
              </a:rPr>
              <a:t>https</a:t>
            </a:r>
            <a:r>
              <a:rPr lang="en-US" sz="1600" dirty="0">
                <a:solidFill>
                  <a:srgbClr val="FF0000"/>
                </a:solidFill>
                <a:hlinkClick r:id="rId2"/>
              </a:rPr>
              <a:t>://indico.cern.ch/conferenceDisplay.py?confId=</a:t>
            </a:r>
            <a:r>
              <a:rPr lang="en-US" sz="1600" dirty="0" smtClean="0">
                <a:solidFill>
                  <a:srgbClr val="FF0000"/>
                </a:solidFill>
                <a:hlinkClick r:id="rId2"/>
              </a:rPr>
              <a:t>265187</a:t>
            </a:r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solidFill>
                  <a:schemeClr val="tx2"/>
                </a:solidFill>
              </a:rPr>
              <a:t>Development </a:t>
            </a:r>
            <a:r>
              <a:rPr lang="en-US" sz="1600" dirty="0">
                <a:solidFill>
                  <a:schemeClr val="tx2"/>
                </a:solidFill>
              </a:rPr>
              <a:t>and Maintenance of Software &amp; Simulation Tools;  basic studies &amp; software support for the RD51 community </a:t>
            </a:r>
            <a:r>
              <a:rPr lang="en-US" sz="1600" dirty="0" smtClean="0">
                <a:solidFill>
                  <a:srgbClr val="FF0000"/>
                </a:solidFill>
              </a:rPr>
              <a:t>WG4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solidFill>
                  <a:schemeClr val="tx2"/>
                </a:solidFill>
              </a:rPr>
              <a:t>Development </a:t>
            </a:r>
            <a:r>
              <a:rPr lang="en-US" sz="1600" dirty="0">
                <a:solidFill>
                  <a:schemeClr val="tx2"/>
                </a:solidFill>
              </a:rPr>
              <a:t>and Maintenance of the SRS </a:t>
            </a:r>
            <a:r>
              <a:rPr lang="en-US" sz="1600" dirty="0" smtClean="0">
                <a:solidFill>
                  <a:schemeClr val="tx2"/>
                </a:solidFill>
              </a:rPr>
              <a:t>Electronics; An extended support for the SRS including new developments and implementations of additional features </a:t>
            </a:r>
            <a:r>
              <a:rPr lang="en-US" sz="1600" dirty="0" smtClean="0">
                <a:solidFill>
                  <a:srgbClr val="FF0000"/>
                </a:solidFill>
              </a:rPr>
              <a:t>WG5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chemeClr val="tx2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solidFill>
                  <a:schemeClr val="tx2"/>
                </a:solidFill>
              </a:rPr>
              <a:t> MPGD </a:t>
            </a:r>
            <a:r>
              <a:rPr lang="en-US" sz="1600" dirty="0" smtClean="0">
                <a:solidFill>
                  <a:schemeClr val="tx2"/>
                </a:solidFill>
              </a:rPr>
              <a:t>Industrialization and QA Control </a:t>
            </a:r>
            <a:r>
              <a:rPr lang="en-US" sz="1600" dirty="0">
                <a:solidFill>
                  <a:schemeClr val="tx2"/>
                </a:solidFill>
              </a:rPr>
              <a:t>- GEM, MicroMegas, Thick </a:t>
            </a:r>
            <a:r>
              <a:rPr lang="en-US" sz="1600" dirty="0" smtClean="0">
                <a:solidFill>
                  <a:schemeClr val="tx2"/>
                </a:solidFill>
              </a:rPr>
              <a:t>GEM; Completion of the industrialization of main technologies </a:t>
            </a:r>
            <a:r>
              <a:rPr lang="en-US" sz="1600" dirty="0" smtClean="0">
                <a:solidFill>
                  <a:srgbClr val="FF0000"/>
                </a:solidFill>
              </a:rPr>
              <a:t>WG6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solidFill>
                  <a:schemeClr val="tx2"/>
                </a:solidFill>
              </a:rPr>
              <a:t>Maintenance and extension of the RD51 Lab and Test-Beam Infrastructure </a:t>
            </a:r>
            <a:r>
              <a:rPr lang="en-US" sz="1600" dirty="0" smtClean="0">
                <a:solidFill>
                  <a:srgbClr val="FF0000"/>
                </a:solidFill>
              </a:rPr>
              <a:t>WG7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solidFill>
                  <a:srgbClr val="1F497D"/>
                </a:solidFill>
              </a:rPr>
              <a:t>MPGD Education and Training : organization of schools for students and newcomers &amp; academic training </a:t>
            </a:r>
            <a:r>
              <a:rPr lang="en-US" sz="1600" dirty="0" smtClean="0">
                <a:solidFill>
                  <a:srgbClr val="FF0000"/>
                </a:solidFill>
              </a:rPr>
              <a:t>NEW WG, THESE LECTURES.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1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050" y="3886200"/>
            <a:ext cx="3352800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8"/>
          <p:cNvSpPr>
            <a:spLocks noChangeShapeType="1"/>
          </p:cNvSpPr>
          <p:nvPr/>
        </p:nvSpPr>
        <p:spPr bwMode="auto">
          <a:xfrm flipH="1" flipV="1">
            <a:off x="1816101" y="5638800"/>
            <a:ext cx="3548063" cy="304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none" lIns="91374" tIns="45690" rIns="91374" bIns="45690" anchor="ctr"/>
          <a:lstStyle/>
          <a:p>
            <a:endParaRPr lang="en-GB" dirty="0"/>
          </a:p>
        </p:txBody>
      </p:sp>
      <p:sp>
        <p:nvSpPr>
          <p:cNvPr id="43012" name="Line 9"/>
          <p:cNvSpPr>
            <a:spLocks noChangeShapeType="1"/>
          </p:cNvSpPr>
          <p:nvPr/>
        </p:nvSpPr>
        <p:spPr bwMode="auto">
          <a:xfrm flipH="1" flipV="1">
            <a:off x="3217863" y="4648200"/>
            <a:ext cx="255905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1374" tIns="45690" rIns="91374" bIns="45690" anchor="ctr"/>
          <a:lstStyle/>
          <a:p>
            <a:endParaRPr lang="en-GB" dirty="0"/>
          </a:p>
        </p:txBody>
      </p:sp>
      <p:sp>
        <p:nvSpPr>
          <p:cNvPr id="43013" name="Rectangle 10"/>
          <p:cNvSpPr>
            <a:spLocks noChangeArrowheads="1"/>
          </p:cNvSpPr>
          <p:nvPr/>
        </p:nvSpPr>
        <p:spPr bwMode="auto">
          <a:xfrm>
            <a:off x="5715001" y="5002213"/>
            <a:ext cx="2246036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altLang="en-US" b="1" u="sng" dirty="0">
                <a:solidFill>
                  <a:srgbClr val="FF0000"/>
                </a:solidFill>
              </a:rPr>
              <a:t>Advanced passivation</a:t>
            </a:r>
            <a:endParaRPr lang="en-US" altLang="en-US" b="1" dirty="0">
              <a:solidFill>
                <a:schemeClr val="accent1"/>
              </a:solidFill>
            </a:endParaRPr>
          </a:p>
        </p:txBody>
      </p:sp>
      <p:sp>
        <p:nvSpPr>
          <p:cNvPr id="43014" name="Rectangle 11"/>
          <p:cNvSpPr>
            <a:spLocks noChangeArrowheads="1"/>
          </p:cNvSpPr>
          <p:nvPr/>
        </p:nvSpPr>
        <p:spPr bwMode="auto">
          <a:xfrm>
            <a:off x="5199064" y="5688013"/>
            <a:ext cx="2167626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altLang="en-US" b="1" u="sng" dirty="0">
                <a:solidFill>
                  <a:srgbClr val="0000CC"/>
                </a:solidFill>
              </a:rPr>
              <a:t>Standard passivation</a:t>
            </a:r>
            <a:endParaRPr lang="en-US" altLang="en-US" b="1" dirty="0">
              <a:solidFill>
                <a:schemeClr val="accent1"/>
              </a:solidFill>
            </a:endParaRPr>
          </a:p>
        </p:txBody>
      </p:sp>
      <p:sp>
        <p:nvSpPr>
          <p:cNvPr id="43015" name="Rectangle 14"/>
          <p:cNvSpPr>
            <a:spLocks noChangeArrowheads="1"/>
          </p:cNvSpPr>
          <p:nvPr/>
        </p:nvSpPr>
        <p:spPr bwMode="auto">
          <a:xfrm>
            <a:off x="457206" y="1066800"/>
            <a:ext cx="2616925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altLang="en-US" b="1" dirty="0">
                <a:solidFill>
                  <a:srgbClr val="FF0000"/>
                </a:solidFill>
              </a:rPr>
              <a:t>Cathode edge passivation</a:t>
            </a:r>
          </a:p>
        </p:txBody>
      </p:sp>
      <p:pic>
        <p:nvPicPr>
          <p:cNvPr id="43016" name="Picture 15" descr="msgc_advanced_passiv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295400"/>
            <a:ext cx="441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Text Box 16"/>
          <p:cNvSpPr txBox="1">
            <a:spLocks noChangeArrowheads="1"/>
          </p:cNvSpPr>
          <p:nvPr/>
        </p:nvSpPr>
        <p:spPr bwMode="auto">
          <a:xfrm>
            <a:off x="857230" y="6286526"/>
            <a:ext cx="9557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000" dirty="0"/>
              <a:t>Bellazzini et al.</a:t>
            </a:r>
          </a:p>
        </p:txBody>
      </p:sp>
      <p:sp>
        <p:nvSpPr>
          <p:cNvPr id="43018" name="Text Box 4"/>
          <p:cNvSpPr txBox="1">
            <a:spLocks noChangeArrowheads="1"/>
          </p:cNvSpPr>
          <p:nvPr/>
        </p:nvSpPr>
        <p:spPr bwMode="auto">
          <a:xfrm>
            <a:off x="2571737" y="142857"/>
            <a:ext cx="4416227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MSGC – MicroStrip Gas Chamber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6011" y="2449054"/>
            <a:ext cx="2996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>
                    <a:lumMod val="85000"/>
                  </a:schemeClr>
                </a:solidFill>
              </a:rPr>
              <a:t>SPARES</a:t>
            </a:r>
            <a:endParaRPr lang="en-US" sz="7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es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139"/>
            <a:ext cx="4576307" cy="3278471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75221" y="548680"/>
            <a:ext cx="65471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  <a:latin typeface="Verdana" pitchFamily="34" charset="0"/>
                <a:hlinkClick r:id="rId3"/>
              </a:rPr>
              <a:t>https://</a:t>
            </a:r>
            <a:r>
              <a:rPr lang="fr-FR" sz="1200" dirty="0" smtClean="0">
                <a:solidFill>
                  <a:srgbClr val="FF0000"/>
                </a:solidFill>
                <a:latin typeface="Verdana" pitchFamily="34" charset="0"/>
                <a:hlinkClick r:id="rId3"/>
              </a:rPr>
              <a:t>espace.cern.ch/test-RD51/RD51%</a:t>
            </a:r>
            <a:r>
              <a:rPr lang="fr-FR" sz="1200" dirty="0" smtClean="0">
                <a:solidFill>
                  <a:srgbClr val="FF0000"/>
                </a:solidFill>
                <a:hlinkClick r:id="rId3"/>
              </a:rPr>
              <a:t>20internal</a:t>
            </a:r>
            <a:r>
              <a:rPr lang="fr-FR" sz="1200" dirty="0" smtClean="0">
                <a:solidFill>
                  <a:srgbClr val="FF0000"/>
                </a:solidFill>
                <a:latin typeface="Verdana" pitchFamily="34" charset="0"/>
                <a:hlinkClick r:id="rId3"/>
              </a:rPr>
              <a:t>%20notes/Forms/AllItems.aspx</a:t>
            </a:r>
            <a:endParaRPr lang="fr-F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2529" y="4483166"/>
            <a:ext cx="3126547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RD51 Notes:   </a:t>
            </a:r>
            <a:r>
              <a:rPr lang="en-US" sz="2000" b="1" dirty="0">
                <a:solidFill>
                  <a:schemeClr val="tx2"/>
                </a:solidFill>
              </a:rPr>
              <a:t>	</a:t>
            </a:r>
            <a:r>
              <a:rPr lang="en-US" sz="2000" b="1" dirty="0" smtClean="0">
                <a:solidFill>
                  <a:schemeClr val="tx2"/>
                </a:solidFill>
              </a:rPr>
              <a:t>  6 in 2013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		12 in 2012  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                         	17 in 2011 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                            	  9 in 2010 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                             	  7 in 2009 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0083" y="0"/>
            <a:ext cx="4040662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RD51 Collaboration Notes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888546-7AC5-46E9-927F-045826FB854A}" type="slidenum">
              <a:rPr lang="en-GB" smtClean="0"/>
              <a:pPr/>
              <a:t>71</a:t>
            </a:fld>
            <a:endParaRPr lang="en-GB" dirty="0"/>
          </a:p>
        </p:txBody>
      </p:sp>
      <p:pic>
        <p:nvPicPr>
          <p:cNvPr id="3" name="Picture 2" descr="notes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7" y="3584579"/>
            <a:ext cx="4406580" cy="2948288"/>
          </a:xfrm>
          <a:prstGeom prst="rect">
            <a:avLst/>
          </a:prstGeom>
        </p:spPr>
      </p:pic>
      <p:pic>
        <p:nvPicPr>
          <p:cNvPr id="5" name="Picture 4" descr="notes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96" y="1427325"/>
            <a:ext cx="3693097" cy="27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1018" y="188640"/>
            <a:ext cx="6012406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RD51 Collaboration Supported Projects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249" y="1254229"/>
            <a:ext cx="8607501" cy="4462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2012</a:t>
            </a:r>
            <a:r>
              <a:rPr lang="en-US" dirty="0" smtClean="0">
                <a:solidFill>
                  <a:schemeClr val="tx2"/>
                </a:solidFill>
              </a:rPr>
              <a:t>: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R&amp;D on large area GEMs for the ALICE TPC upgrade </a:t>
            </a:r>
            <a:r>
              <a:rPr lang="en-US" sz="1400" i="1" dirty="0">
                <a:solidFill>
                  <a:schemeClr val="tx2"/>
                </a:solidFill>
              </a:rPr>
              <a:t>(GSI/ Tokyo / UNAM)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High resolution UV scanner for MPGD applications  </a:t>
            </a:r>
            <a:r>
              <a:rPr lang="en-US" sz="1400" dirty="0">
                <a:solidFill>
                  <a:schemeClr val="tx2"/>
                </a:solidFill>
              </a:rPr>
              <a:t>(</a:t>
            </a:r>
            <a:r>
              <a:rPr lang="en-US" sz="1400" i="1" dirty="0">
                <a:solidFill>
                  <a:schemeClr val="tx2"/>
                </a:solidFill>
              </a:rPr>
              <a:t>Wigner FCP/INFN Trieste/ INFN Bari </a:t>
            </a:r>
            <a:r>
              <a:rPr lang="en-US" sz="1400" i="1" dirty="0" smtClean="0">
                <a:solidFill>
                  <a:schemeClr val="tx2"/>
                </a:solidFill>
              </a:rPr>
              <a:t>)</a:t>
            </a:r>
            <a:endParaRPr lang="en-US" sz="1400" dirty="0">
              <a:solidFill>
                <a:schemeClr val="tx2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Large</a:t>
            </a:r>
            <a:r>
              <a:rPr lang="en-US" sz="1600" dirty="0">
                <a:solidFill>
                  <a:schemeClr val="tx2"/>
                </a:solidFill>
              </a:rPr>
              <a:t>-area THGEM detector evaluation with SRS electronics </a:t>
            </a:r>
            <a:r>
              <a:rPr lang="en-US" sz="1400" dirty="0">
                <a:solidFill>
                  <a:schemeClr val="tx2"/>
                </a:solidFill>
              </a:rPr>
              <a:t>(</a:t>
            </a:r>
            <a:r>
              <a:rPr lang="en-US" sz="1400" i="1" dirty="0">
                <a:solidFill>
                  <a:schemeClr val="tx2"/>
                </a:solidFill>
              </a:rPr>
              <a:t>Weizmann/Coimbra/</a:t>
            </a:r>
            <a:r>
              <a:rPr lang="en-US" sz="1400" i="1" dirty="0" err="1">
                <a:solidFill>
                  <a:schemeClr val="tx2"/>
                </a:solidFill>
              </a:rPr>
              <a:t>Aveiro</a:t>
            </a:r>
            <a:r>
              <a:rPr lang="en-US" sz="1400" i="1" dirty="0">
                <a:solidFill>
                  <a:schemeClr val="tx2"/>
                </a:solidFill>
              </a:rPr>
              <a:t>)</a:t>
            </a:r>
            <a:endParaRPr lang="en-US" sz="1400" dirty="0">
              <a:solidFill>
                <a:schemeClr val="tx2"/>
              </a:solidFill>
            </a:endParaRPr>
          </a:p>
          <a:p>
            <a:endParaRPr lang="en-US" sz="1400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2011: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Thin and high-pitch laser-etched mesh manufacturing and bulking  </a:t>
            </a:r>
            <a:r>
              <a:rPr lang="en-US" sz="1400" i="1" dirty="0">
                <a:solidFill>
                  <a:schemeClr val="tx2"/>
                </a:solidFill>
              </a:rPr>
              <a:t>(</a:t>
            </a:r>
            <a:r>
              <a:rPr lang="en-US" sz="1400" i="1" dirty="0" err="1">
                <a:solidFill>
                  <a:schemeClr val="tx2"/>
                </a:solidFill>
              </a:rPr>
              <a:t>Saclay</a:t>
            </a:r>
            <a:r>
              <a:rPr lang="en-US" sz="1400" i="1" dirty="0">
                <a:solidFill>
                  <a:schemeClr val="tx2"/>
                </a:solidFill>
              </a:rPr>
              <a:t> / CERN / Bari)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Development </a:t>
            </a:r>
            <a:r>
              <a:rPr lang="en-US" sz="1600" dirty="0">
                <a:solidFill>
                  <a:schemeClr val="tx2"/>
                </a:solidFill>
              </a:rPr>
              <a:t>of innovative resistive GEM alpha detectors for earthquakes prediction   and homeland security </a:t>
            </a:r>
            <a:r>
              <a:rPr lang="en-US" sz="1400" i="1" dirty="0">
                <a:solidFill>
                  <a:schemeClr val="tx2"/>
                </a:solidFill>
              </a:rPr>
              <a:t>(</a:t>
            </a:r>
            <a:r>
              <a:rPr lang="en-GB" sz="1400" i="1" dirty="0">
                <a:solidFill>
                  <a:schemeClr val="tx2"/>
                </a:solidFill>
              </a:rPr>
              <a:t>INFN Bari / UNAM, Mexico / </a:t>
            </a:r>
            <a:r>
              <a:rPr lang="en-US" sz="1400" i="1" dirty="0">
                <a:solidFill>
                  <a:schemeClr val="tx2"/>
                </a:solidFill>
              </a:rPr>
              <a:t>INFN </a:t>
            </a:r>
            <a:r>
              <a:rPr lang="en-US" sz="1400" i="1" dirty="0" err="1">
                <a:solidFill>
                  <a:schemeClr val="tx2"/>
                </a:solidFill>
              </a:rPr>
              <a:t>Padova</a:t>
            </a:r>
            <a:r>
              <a:rPr lang="en-US" sz="1400" i="1" dirty="0">
                <a:solidFill>
                  <a:schemeClr val="tx2"/>
                </a:solidFill>
              </a:rPr>
              <a:t> / INFN </a:t>
            </a:r>
            <a:r>
              <a:rPr lang="en-US" sz="1400" i="1" dirty="0" err="1">
                <a:solidFill>
                  <a:schemeClr val="tx2"/>
                </a:solidFill>
              </a:rPr>
              <a:t>Frascati</a:t>
            </a:r>
            <a:r>
              <a:rPr lang="en-US" sz="1400" i="1" dirty="0">
                <a:solidFill>
                  <a:schemeClr val="tx2"/>
                </a:solidFill>
              </a:rPr>
              <a:t>)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MPGDs </a:t>
            </a:r>
            <a:r>
              <a:rPr lang="en-US" sz="1600" dirty="0">
                <a:solidFill>
                  <a:schemeClr val="tx2"/>
                </a:solidFill>
              </a:rPr>
              <a:t>technology laboratory for training, development, fabrication, applications  and innovation </a:t>
            </a:r>
            <a:r>
              <a:rPr lang="en-US" sz="1400" i="1" dirty="0">
                <a:solidFill>
                  <a:schemeClr val="tx2"/>
                </a:solidFill>
              </a:rPr>
              <a:t>(</a:t>
            </a:r>
            <a:r>
              <a:rPr lang="es-ES" sz="1400" i="1" dirty="0">
                <a:solidFill>
                  <a:schemeClr val="tx2"/>
                </a:solidFill>
              </a:rPr>
              <a:t>Universidad Antonio Nariño, Columbia / </a:t>
            </a:r>
            <a:r>
              <a:rPr lang="en-US" sz="1400" i="1" dirty="0">
                <a:solidFill>
                  <a:schemeClr val="tx2"/>
                </a:solidFill>
              </a:rPr>
              <a:t>Brookhaven National Laboratory/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>
                <a:solidFill>
                  <a:schemeClr val="tx2"/>
                </a:solidFill>
              </a:rPr>
              <a:t>Helsinki Institute of Physics / </a:t>
            </a:r>
            <a:r>
              <a:rPr lang="de-DE" sz="1400" i="1" dirty="0" err="1">
                <a:solidFill>
                  <a:schemeClr val="tx2"/>
                </a:solidFill>
              </a:rPr>
              <a:t>HEPTech</a:t>
            </a:r>
            <a:r>
              <a:rPr lang="de-DE" sz="1400" i="1" dirty="0">
                <a:solidFill>
                  <a:schemeClr val="tx2"/>
                </a:solidFill>
              </a:rPr>
              <a:t> / GSI </a:t>
            </a:r>
            <a:r>
              <a:rPr lang="de-DE" sz="1400" i="1" dirty="0" err="1">
                <a:solidFill>
                  <a:schemeClr val="tx2"/>
                </a:solidFill>
              </a:rPr>
              <a:t>Helmholtzzentrum</a:t>
            </a:r>
            <a:r>
              <a:rPr lang="de-DE" sz="1400" i="1" dirty="0">
                <a:solidFill>
                  <a:schemeClr val="tx2"/>
                </a:solidFill>
              </a:rPr>
              <a:t>) </a:t>
            </a:r>
            <a:endParaRPr lang="en-US" sz="1400" dirty="0">
              <a:solidFill>
                <a:schemeClr val="tx2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A </a:t>
            </a:r>
            <a:r>
              <a:rPr lang="en-US" sz="1600" dirty="0">
                <a:solidFill>
                  <a:schemeClr val="tx2"/>
                </a:solidFill>
              </a:rPr>
              <a:t>low mass </a:t>
            </a:r>
            <a:r>
              <a:rPr lang="en-US" sz="1600" dirty="0" err="1">
                <a:solidFill>
                  <a:schemeClr val="tx2"/>
                </a:solidFill>
              </a:rPr>
              <a:t>microbulk</a:t>
            </a:r>
            <a:r>
              <a:rPr lang="en-US" sz="1600" dirty="0">
                <a:solidFill>
                  <a:schemeClr val="tx2"/>
                </a:solidFill>
              </a:rPr>
              <a:t> with real XY strips structure </a:t>
            </a:r>
            <a:r>
              <a:rPr lang="en-US" sz="1400" dirty="0">
                <a:solidFill>
                  <a:schemeClr val="tx2"/>
                </a:solidFill>
              </a:rPr>
              <a:t>(</a:t>
            </a:r>
            <a:r>
              <a:rPr lang="en-US" sz="1400" i="1" dirty="0">
                <a:solidFill>
                  <a:schemeClr val="tx2"/>
                </a:solidFill>
              </a:rPr>
              <a:t>NCSR </a:t>
            </a:r>
            <a:r>
              <a:rPr lang="en-US" sz="1400" i="1" dirty="0" err="1">
                <a:solidFill>
                  <a:schemeClr val="tx2"/>
                </a:solidFill>
              </a:rPr>
              <a:t>Demokritos</a:t>
            </a:r>
            <a:r>
              <a:rPr lang="en-US" sz="1400" i="1" dirty="0">
                <a:solidFill>
                  <a:schemeClr val="tx2"/>
                </a:solidFill>
              </a:rPr>
              <a:t> / </a:t>
            </a:r>
            <a:r>
              <a:rPr lang="en-US" sz="1400" i="1" dirty="0" err="1">
                <a:solidFill>
                  <a:schemeClr val="tx2"/>
                </a:solidFill>
              </a:rPr>
              <a:t>Saclay</a:t>
            </a:r>
            <a:r>
              <a:rPr lang="en-US" sz="1400" i="1" dirty="0">
                <a:solidFill>
                  <a:schemeClr val="tx2"/>
                </a:solidFill>
              </a:rPr>
              <a:t>/ </a:t>
            </a:r>
            <a:r>
              <a:rPr lang="es-ES" sz="1400" i="1" dirty="0">
                <a:solidFill>
                  <a:schemeClr val="tx2"/>
                </a:solidFill>
              </a:rPr>
              <a:t>Laboratorio de Física Nuclear y </a:t>
            </a:r>
            <a:r>
              <a:rPr lang="es-ES" sz="1400" i="1" dirty="0" err="1">
                <a:solidFill>
                  <a:schemeClr val="tx2"/>
                </a:solidFill>
              </a:rPr>
              <a:t>Astropartículas</a:t>
            </a:r>
            <a:r>
              <a:rPr lang="es-ES" sz="1400" i="1" dirty="0">
                <a:solidFill>
                  <a:schemeClr val="tx2"/>
                </a:solidFill>
              </a:rPr>
              <a:t>, </a:t>
            </a:r>
            <a:r>
              <a:rPr lang="en-US" sz="1400" i="1" dirty="0">
                <a:solidFill>
                  <a:schemeClr val="tx2"/>
                </a:solidFill>
              </a:rPr>
              <a:t>Universidad de Zaragoza / CERN </a:t>
            </a:r>
            <a:r>
              <a:rPr lang="en-US" sz="1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888546-7AC5-46E9-927F-045826FB854A}" type="slidenum">
              <a:rPr lang="en-GB" smtClean="0"/>
              <a:pPr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01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2005" y="519780"/>
            <a:ext cx="5948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MPGD are mostly used/proposed for </a:t>
            </a:r>
            <a:r>
              <a:rPr lang="en-US" sz="1400" b="1" u="sng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high-rate tracking </a:t>
            </a:r>
            <a:r>
              <a:rPr lang="en-US" sz="1400" b="1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and </a:t>
            </a:r>
            <a:r>
              <a:rPr lang="en-US" sz="1400" b="1" u="sng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photodetectors</a:t>
            </a:r>
            <a:endParaRPr lang="fr-FR" sz="1400" b="1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9665" y="1150513"/>
            <a:ext cx="518044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COMPASS Upgrade: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Micromegas and GEM detectors for high-rate tracking</a:t>
            </a:r>
          </a:p>
          <a:p>
            <a:r>
              <a:rPr lang="en-GB" sz="1400" dirty="0">
                <a:solidFill>
                  <a:schemeClr val="tx2"/>
                </a:solidFill>
              </a:rPr>
              <a:t> Photon Detectors Using THGEM technology for RICH 1 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accent3"/>
                </a:solidFill>
              </a:rPr>
              <a:t> KLOE2 Upgrade:</a:t>
            </a:r>
          </a:p>
          <a:p>
            <a:r>
              <a:rPr lang="en-GB" sz="1400" dirty="0">
                <a:solidFill>
                  <a:schemeClr val="accent3"/>
                </a:solidFill>
              </a:rPr>
              <a:t> Large-area cylindrical GEMs for Inner Tracker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RHIC Upgrades: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 Tracking for STAR Experiment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 Tracking for PHENIX Experiment(+ drift micro-TPC); </a:t>
            </a:r>
          </a:p>
          <a:p>
            <a:r>
              <a:rPr lang="en-GB" sz="1400" dirty="0">
                <a:solidFill>
                  <a:schemeClr val="tx2"/>
                </a:solidFill>
              </a:rPr>
              <a:t> </a:t>
            </a:r>
            <a:r>
              <a:rPr lang="en-GB" sz="1400" dirty="0" smtClean="0">
                <a:solidFill>
                  <a:schemeClr val="tx2"/>
                </a:solidFill>
              </a:rPr>
              <a:t>development </a:t>
            </a:r>
            <a:r>
              <a:rPr lang="en-GB" sz="1400" dirty="0">
                <a:solidFill>
                  <a:schemeClr val="tx2"/>
                </a:solidFill>
              </a:rPr>
              <a:t>of Ring Imaging version of HBD for particle ID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Future JLAB Projects: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Thin-Curved Micromegas for JLAB/CLAS12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 Tracker for JLAB/Hall A High Luminosity (SBS) experiments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Future FAIR Facility: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 Tracker </a:t>
            </a:r>
            <a:r>
              <a:rPr lang="en-GB" sz="1400" dirty="0" smtClean="0">
                <a:solidFill>
                  <a:schemeClr val="tx2"/>
                </a:solidFill>
              </a:rPr>
              <a:t>PANDA </a:t>
            </a:r>
            <a:r>
              <a:rPr lang="en-GB" sz="1400" dirty="0">
                <a:solidFill>
                  <a:schemeClr val="tx2"/>
                </a:solidFill>
              </a:rPr>
              <a:t>Experiment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GEM/Micromegas tracking in CBM Muon Chamber (MUCH)</a:t>
            </a:r>
          </a:p>
          <a:p>
            <a:endParaRPr lang="en-GB" sz="1600" b="1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Future Electron - Ion Collider Facility: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Tracking and particle ID detectors based on MPGD-technology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792005" y="72031"/>
            <a:ext cx="5892249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Demand for the Micro-Pattern </a:t>
            </a:r>
            <a:r>
              <a:rPr lang="en-US" sz="2400" b="1" dirty="0">
                <a:solidFill>
                  <a:schemeClr val="tx2"/>
                </a:solidFill>
              </a:rPr>
              <a:t>Gas </a:t>
            </a:r>
            <a:r>
              <a:rPr lang="en-US" sz="2400" b="1" dirty="0" smtClean="0">
                <a:solidFill>
                  <a:schemeClr val="tx2"/>
                </a:solidFill>
              </a:rPr>
              <a:t>Detectors</a:t>
            </a:r>
            <a:endParaRPr lang="en-US" b="1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63000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0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505200" y="4648201"/>
          <a:ext cx="2438400" cy="183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85" name="PHOTO-PAINT" r:id="rId4" imgW="7225397" imgH="5447619" progId="CorelPhotoPaint.Image.12">
                  <p:embed/>
                </p:oleObj>
              </mc:Choice>
              <mc:Fallback>
                <p:oleObj name="PHOTO-PAINT" r:id="rId4" imgW="7225397" imgH="5447619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648201"/>
                        <a:ext cx="2438400" cy="183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172200" y="4648206"/>
          <a:ext cx="251460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86" name="PHOTO-PAINT" r:id="rId6" imgW="7847619" imgH="5676190" progId="CorelPhotoPaint.Image.12">
                  <p:embed/>
                </p:oleObj>
              </mc:Choice>
              <mc:Fallback>
                <p:oleObj name="PHOTO-PAINT" r:id="rId6" imgW="7847619" imgH="5676190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648206"/>
                        <a:ext cx="2514600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762006"/>
            <a:ext cx="2667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12"/>
          <p:cNvSpPr txBox="1">
            <a:spLocks noChangeArrowheads="1"/>
          </p:cNvSpPr>
          <p:nvPr/>
        </p:nvSpPr>
        <p:spPr bwMode="auto">
          <a:xfrm>
            <a:off x="4572002" y="1851030"/>
            <a:ext cx="888251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2x10</a:t>
            </a:r>
            <a:r>
              <a:rPr lang="en-US" sz="1000" b="1" baseline="30000" dirty="0">
                <a:solidFill>
                  <a:srgbClr val="FF0000"/>
                </a:solidFill>
              </a:rPr>
              <a:t>6</a:t>
            </a:r>
            <a:r>
              <a:rPr lang="en-US" sz="1000" b="1" dirty="0">
                <a:solidFill>
                  <a:srgbClr val="FF0000"/>
                </a:solidFill>
              </a:rPr>
              <a:t> p/mm</a:t>
            </a:r>
            <a:r>
              <a:rPr lang="en-US" sz="1000" b="1" baseline="30000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3558" name="Text Box 20"/>
          <p:cNvSpPr txBox="1">
            <a:spLocks noChangeArrowheads="1"/>
          </p:cNvSpPr>
          <p:nvPr/>
        </p:nvSpPr>
        <p:spPr bwMode="auto">
          <a:xfrm>
            <a:off x="1228701" y="169800"/>
            <a:ext cx="6807179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Micro-Pattern </a:t>
            </a:r>
            <a:r>
              <a:rPr lang="en-US" sz="2400" b="1" dirty="0">
                <a:solidFill>
                  <a:schemeClr val="tx2"/>
                </a:solidFill>
              </a:rPr>
              <a:t>Gas Detectors </a:t>
            </a:r>
            <a:r>
              <a:rPr lang="en-US" sz="2400" b="1" dirty="0" smtClean="0">
                <a:solidFill>
                  <a:schemeClr val="tx2"/>
                </a:solidFill>
              </a:rPr>
              <a:t>Performance Summary</a:t>
            </a:r>
            <a:endParaRPr lang="en-US" b="1" dirty="0"/>
          </a:p>
        </p:txBody>
      </p:sp>
      <p:sp>
        <p:nvSpPr>
          <p:cNvPr id="23559" name="Text Box 3"/>
          <p:cNvSpPr txBox="1">
            <a:spLocks noChangeArrowheads="1"/>
          </p:cNvSpPr>
          <p:nvPr/>
        </p:nvSpPr>
        <p:spPr bwMode="auto">
          <a:xfrm>
            <a:off x="214315" y="1143001"/>
            <a:ext cx="3158039" cy="230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Rate Capability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High Gain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Space Resolution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Time Resolution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Energy Resolution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Ageing Properties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Ion Backflow Reduction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Photon Feedback Reduction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505200" y="2819400"/>
            <a:ext cx="2514600" cy="1752600"/>
            <a:chOff x="2797" y="2438"/>
            <a:chExt cx="2400" cy="1587"/>
          </a:xfrm>
        </p:grpSpPr>
        <p:pic>
          <p:nvPicPr>
            <p:cNvPr id="23572" name="Picture 2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97" y="2438"/>
              <a:ext cx="2400" cy="15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3573" name="Text Box 23"/>
            <p:cNvSpPr txBox="1">
              <a:spLocks noChangeArrowheads="1"/>
            </p:cNvSpPr>
            <p:nvPr/>
          </p:nvSpPr>
          <p:spPr bwMode="auto">
            <a:xfrm>
              <a:off x="3093" y="3025"/>
              <a:ext cx="752" cy="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Spatial </a:t>
              </a: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resolution  </a:t>
              </a: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  <a:latin typeface="Symbol" pitchFamily="18" charset="2"/>
                </a:rPr>
                <a:t>s </a:t>
              </a:r>
              <a:r>
                <a:rPr lang="en-US" sz="1000" b="1" dirty="0">
                  <a:solidFill>
                    <a:srgbClr val="FF0000"/>
                  </a:solidFill>
                </a:rPr>
                <a:t>~ 12</a:t>
              </a:r>
              <a:r>
                <a:rPr lang="en-US" sz="1000" b="1" dirty="0">
                  <a:solidFill>
                    <a:srgbClr val="FF0000"/>
                  </a:solidFill>
                  <a:latin typeface="Symbol" pitchFamily="18" charset="2"/>
                </a:rPr>
                <a:t> m</a:t>
              </a:r>
              <a:r>
                <a:rPr lang="en-US" sz="1000" b="1" dirty="0">
                  <a:solidFill>
                    <a:srgbClr val="FF0000"/>
                  </a:solidFill>
                </a:rPr>
                <a:t>m</a:t>
              </a:r>
            </a:p>
          </p:txBody>
        </p:sp>
      </p:grpSp>
      <p:pic>
        <p:nvPicPr>
          <p:cNvPr id="23561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762000"/>
            <a:ext cx="2590800" cy="2114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562" name="Picture 26" descr="45154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2895601"/>
            <a:ext cx="21336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Rectangle 29"/>
          <p:cNvSpPr>
            <a:spLocks noChangeArrowheads="1"/>
          </p:cNvSpPr>
          <p:nvPr/>
        </p:nvSpPr>
        <p:spPr bwMode="auto">
          <a:xfrm>
            <a:off x="7620000" y="2971802"/>
            <a:ext cx="914400" cy="55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Ar/CO2/CF4 </a:t>
            </a:r>
          </a:p>
          <a:p>
            <a:r>
              <a:rPr lang="it-IT" sz="1000" b="1" dirty="0">
                <a:solidFill>
                  <a:srgbClr val="FF0000"/>
                </a:solidFill>
              </a:rPr>
              <a:t>(45/15/40)</a:t>
            </a:r>
          </a:p>
          <a:p>
            <a:r>
              <a:rPr lang="it-IT" sz="1000" b="1" dirty="0">
                <a:solidFill>
                  <a:srgbClr val="FF0000"/>
                </a:solidFill>
              </a:rPr>
              <a:t>rms = 4.5ns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3564" name="Text Box 30"/>
          <p:cNvSpPr txBox="1">
            <a:spLocks noChangeArrowheads="1"/>
          </p:cNvSpPr>
          <p:nvPr/>
        </p:nvSpPr>
        <p:spPr bwMode="auto">
          <a:xfrm>
            <a:off x="3641726" y="871539"/>
            <a:ext cx="496106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GEM</a:t>
            </a:r>
          </a:p>
        </p:txBody>
      </p:sp>
      <p:sp>
        <p:nvSpPr>
          <p:cNvPr id="23565" name="Text Box 31"/>
          <p:cNvSpPr txBox="1">
            <a:spLocks noChangeArrowheads="1"/>
          </p:cNvSpPr>
          <p:nvPr/>
        </p:nvSpPr>
        <p:spPr bwMode="auto">
          <a:xfrm>
            <a:off x="6689726" y="871539"/>
            <a:ext cx="671292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THGEM</a:t>
            </a:r>
          </a:p>
        </p:txBody>
      </p:sp>
      <p:sp>
        <p:nvSpPr>
          <p:cNvPr id="23566" name="Text Box 32"/>
          <p:cNvSpPr txBox="1">
            <a:spLocks noChangeArrowheads="1"/>
          </p:cNvSpPr>
          <p:nvPr/>
        </p:nvSpPr>
        <p:spPr bwMode="auto">
          <a:xfrm>
            <a:off x="3717927" y="2928939"/>
            <a:ext cx="974717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Micromegas</a:t>
            </a:r>
          </a:p>
        </p:txBody>
      </p:sp>
      <p:sp>
        <p:nvSpPr>
          <p:cNvPr id="23567" name="Text Box 33"/>
          <p:cNvSpPr txBox="1">
            <a:spLocks noChangeArrowheads="1"/>
          </p:cNvSpPr>
          <p:nvPr/>
        </p:nvSpPr>
        <p:spPr bwMode="auto">
          <a:xfrm>
            <a:off x="6858001" y="2971802"/>
            <a:ext cx="496106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GEM</a:t>
            </a:r>
          </a:p>
        </p:txBody>
      </p:sp>
      <p:sp>
        <p:nvSpPr>
          <p:cNvPr id="23568" name="Text Box 34"/>
          <p:cNvSpPr txBox="1">
            <a:spLocks noChangeArrowheads="1"/>
          </p:cNvSpPr>
          <p:nvPr/>
        </p:nvSpPr>
        <p:spPr bwMode="auto">
          <a:xfrm>
            <a:off x="3581402" y="4648202"/>
            <a:ext cx="974717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Micromegas</a:t>
            </a:r>
          </a:p>
        </p:txBody>
      </p:sp>
      <p:sp>
        <p:nvSpPr>
          <p:cNvPr id="23569" name="Text Box 35"/>
          <p:cNvSpPr txBox="1">
            <a:spLocks noChangeArrowheads="1"/>
          </p:cNvSpPr>
          <p:nvPr/>
        </p:nvSpPr>
        <p:spPr bwMode="auto">
          <a:xfrm>
            <a:off x="6248402" y="4724402"/>
            <a:ext cx="974717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Micromegas</a:t>
            </a:r>
          </a:p>
        </p:txBody>
      </p:sp>
      <p:pic>
        <p:nvPicPr>
          <p:cNvPr id="23570" name="Picture 36" descr="070109_FRGM_IBF_d0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114800"/>
            <a:ext cx="3276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1" name="Text Box 37"/>
          <p:cNvSpPr txBox="1">
            <a:spLocks noChangeArrowheads="1"/>
          </p:cNvSpPr>
          <p:nvPr/>
        </p:nvSpPr>
        <p:spPr bwMode="auto">
          <a:xfrm>
            <a:off x="2209800" y="4495802"/>
            <a:ext cx="575112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MHSP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342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3465513" cy="221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4131" name="Text Box 3"/>
          <p:cNvSpPr txBox="1">
            <a:spLocks noChangeArrowheads="1"/>
          </p:cNvSpPr>
          <p:nvPr/>
        </p:nvSpPr>
        <p:spPr bwMode="auto">
          <a:xfrm>
            <a:off x="3203575" y="260350"/>
            <a:ext cx="20552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Perspectives</a:t>
            </a:r>
          </a:p>
        </p:txBody>
      </p:sp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179388" y="1052513"/>
            <a:ext cx="5221902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Tracking and triggering </a:t>
            </a:r>
            <a:endParaRPr lang="en-US" sz="16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TPC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end cap readout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X-ray radiography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UV light detection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Parallax error free detector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Hadron blind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Neutron detection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Optical GEM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Cryogenic detectors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Two-phase detectors</a:t>
            </a:r>
          </a:p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High resolution detectors integrated with pixel CMOS chips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Non planar large acceptance detectors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Light detectors – mass reduction</a:t>
            </a:r>
          </a:p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New readout structures adopted to experimental needs</a:t>
            </a:r>
          </a:p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Large size detectors</a:t>
            </a:r>
          </a:p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Radiation hardness of assembly materials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Industrialization  of the mass production</a:t>
            </a:r>
          </a:p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Medical applications</a:t>
            </a:r>
          </a:p>
          <a:p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endParaRPr lang="en-US" sz="1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endParaRPr lang="en-US" sz="1600" b="1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304133" name="Picture 5" descr="IMG_01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157788"/>
            <a:ext cx="20796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4134" name="Group 6"/>
          <p:cNvGrpSpPr>
            <a:grpSpLocks noChangeAspect="1"/>
          </p:cNvGrpSpPr>
          <p:nvPr/>
        </p:nvGrpSpPr>
        <p:grpSpPr bwMode="auto">
          <a:xfrm>
            <a:off x="7308850" y="4724400"/>
            <a:ext cx="1714500" cy="1322388"/>
            <a:chOff x="3552" y="1968"/>
            <a:chExt cx="1543" cy="1190"/>
          </a:xfrm>
        </p:grpSpPr>
        <p:pic>
          <p:nvPicPr>
            <p:cNvPr id="304135" name="Picture 7" descr="conical_GE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968"/>
              <a:ext cx="1536" cy="1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4136" name="Text Box 8"/>
            <p:cNvSpPr txBox="1">
              <a:spLocks noChangeAspect="1" noChangeArrowheads="1"/>
            </p:cNvSpPr>
            <p:nvPr/>
          </p:nvSpPr>
          <p:spPr bwMode="auto">
            <a:xfrm>
              <a:off x="3601" y="2879"/>
              <a:ext cx="1494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Comic Sans MS" charset="0"/>
                </a:rPr>
                <a:t>Single mask process</a:t>
              </a:r>
            </a:p>
          </p:txBody>
        </p:sp>
      </p:grpSp>
      <p:grpSp>
        <p:nvGrpSpPr>
          <p:cNvPr id="304137" name="Group 9"/>
          <p:cNvGrpSpPr>
            <a:grpSpLocks noChangeAspect="1"/>
          </p:cNvGrpSpPr>
          <p:nvPr/>
        </p:nvGrpSpPr>
        <p:grpSpPr bwMode="auto">
          <a:xfrm>
            <a:off x="6084888" y="3860800"/>
            <a:ext cx="1816100" cy="1287463"/>
            <a:chOff x="3552" y="624"/>
            <a:chExt cx="1635" cy="1159"/>
          </a:xfrm>
        </p:grpSpPr>
        <p:pic>
          <p:nvPicPr>
            <p:cNvPr id="304138" name="Picture 10" descr="x 500 - 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624"/>
              <a:ext cx="1536" cy="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4139" name="Text Box 11"/>
            <p:cNvSpPr txBox="1">
              <a:spLocks noChangeAspect="1" noChangeArrowheads="1"/>
            </p:cNvSpPr>
            <p:nvPr/>
          </p:nvSpPr>
          <p:spPr bwMode="auto">
            <a:xfrm>
              <a:off x="3648" y="1535"/>
              <a:ext cx="1539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Comic Sans MS" charset="0"/>
                </a:rPr>
                <a:t>Double mask process</a:t>
              </a:r>
            </a:p>
          </p:txBody>
        </p:sp>
      </p:grpSp>
      <p:pic>
        <p:nvPicPr>
          <p:cNvPr id="304140" name="Picture 12" descr="track5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00213"/>
            <a:ext cx="1835150" cy="18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0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ingrid on medipix9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642910" y="1571612"/>
            <a:ext cx="3048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3810000" y="5486400"/>
            <a:ext cx="43582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/>
              <a:t>H. Van der Graaf , </a:t>
            </a:r>
          </a:p>
          <a:p>
            <a:r>
              <a:rPr lang="en-GB" sz="1400" b="1" dirty="0"/>
              <a:t>IEEE Nucl. Sci. </a:t>
            </a:r>
            <a:r>
              <a:rPr lang="en-GB" sz="1400" b="1" dirty="0" err="1"/>
              <a:t>Symp</a:t>
            </a:r>
            <a:r>
              <a:rPr lang="en-GB" sz="1400" b="1" dirty="0"/>
              <a:t>. Conf. Rec. (Dresden, October 2008) 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0" y="642918"/>
            <a:ext cx="495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 dirty="0" smtClean="0">
                <a:solidFill>
                  <a:schemeClr val="tx2"/>
                </a:solidFill>
              </a:rPr>
              <a:t>Integrated Micromegas and Pixel Sensor</a:t>
            </a:r>
            <a:endParaRPr lang="en-GB" sz="1600" b="1" dirty="0">
              <a:solidFill>
                <a:schemeClr val="tx2"/>
              </a:solidFill>
            </a:endParaRPr>
          </a:p>
          <a:p>
            <a:r>
              <a:rPr lang="en-GB" sz="1600" dirty="0">
                <a:solidFill>
                  <a:schemeClr val="tx2"/>
                </a:solidFill>
              </a:rPr>
              <a:t>Postprocessing of the TIMEPIX chip to build a metal mesh on insulating pillars 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019800" y="3200400"/>
            <a:ext cx="2374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Cosmic track in He-iC</a:t>
            </a:r>
            <a:r>
              <a:rPr lang="en-GB" baseline="-25000">
                <a:solidFill>
                  <a:schemeClr val="bg1"/>
                </a:solidFill>
              </a:rPr>
              <a:t>4</a:t>
            </a:r>
            <a:r>
              <a:rPr lang="en-GB">
                <a:solidFill>
                  <a:schemeClr val="bg1"/>
                </a:solidFill>
              </a:rPr>
              <a:t>H</a:t>
            </a:r>
            <a:r>
              <a:rPr lang="en-GB" baseline="-25000">
                <a:solidFill>
                  <a:schemeClr val="bg1"/>
                </a:solidFill>
              </a:rPr>
              <a:t>10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63498" name="Picture 10" descr="chamb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071942"/>
            <a:ext cx="2971800" cy="2449513"/>
          </a:xfrm>
          <a:prstGeom prst="rect">
            <a:avLst/>
          </a:prstGeom>
          <a:noFill/>
        </p:spPr>
      </p:pic>
      <p:pic>
        <p:nvPicPr>
          <p:cNvPr id="63499" name="Picture 11" descr="microtpc"/>
          <p:cNvPicPr>
            <a:picLocks noChangeAspect="1" noChangeArrowheads="1"/>
          </p:cNvPicPr>
          <p:nvPr/>
        </p:nvPicPr>
        <p:blipFill>
          <a:blip r:embed="rId5" cstate="print"/>
          <a:srcRect l="9235" t="858" r="3963" b="330"/>
          <a:stretch>
            <a:fillRect/>
          </a:stretch>
        </p:blipFill>
        <p:spPr bwMode="auto">
          <a:xfrm>
            <a:off x="5000628" y="1500174"/>
            <a:ext cx="3100388" cy="4114800"/>
          </a:xfrm>
          <a:prstGeom prst="rect">
            <a:avLst/>
          </a:prstGeom>
          <a:noFill/>
        </p:spPr>
      </p:pic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5286380" y="785794"/>
            <a:ext cx="327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 smtClean="0">
                <a:solidFill>
                  <a:schemeClr val="tx2"/>
                </a:solidFill>
              </a:rPr>
              <a:t>Electron tracks from</a:t>
            </a:r>
            <a:r>
              <a:rPr lang="en-GB" sz="1600" b="1" baseline="30000" dirty="0" smtClean="0">
                <a:solidFill>
                  <a:schemeClr val="tx2"/>
                </a:solidFill>
              </a:rPr>
              <a:t>90</a:t>
            </a:r>
            <a:r>
              <a:rPr lang="en-GB" sz="1600" b="1" dirty="0" smtClean="0">
                <a:solidFill>
                  <a:schemeClr val="tx2"/>
                </a:solidFill>
              </a:rPr>
              <a:t>Sr in magnetic field (</a:t>
            </a:r>
            <a:r>
              <a:rPr lang="en-GB" sz="1600" b="1" dirty="0">
                <a:solidFill>
                  <a:schemeClr val="tx2"/>
                </a:solidFill>
              </a:rPr>
              <a:t>0.2 T):  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76</a:t>
            </a:fld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14348" y="0"/>
            <a:ext cx="7772400" cy="328612"/>
          </a:xfrm>
          <a:prstGeom prst="rect">
            <a:avLst/>
          </a:prstGeom>
        </p:spPr>
        <p:txBody>
          <a:bodyPr lIns="91374" tIns="45690" rIns="91374" bIns="4569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INGRID</a:t>
            </a:r>
          </a:p>
        </p:txBody>
      </p:sp>
    </p:spTree>
    <p:extLst>
      <p:ext uri="{BB962C8B-B14F-4D97-AF65-F5344CB8AC3E}">
        <p14:creationId xmlns:p14="http://schemas.microsoft.com/office/powerpoint/2010/main" val="17466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643446"/>
            <a:ext cx="1714512" cy="204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0" name="Picture 18" descr="TPC Bon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214686"/>
            <a:ext cx="3733800" cy="2654300"/>
          </a:xfrm>
          <a:prstGeom prst="rect">
            <a:avLst/>
          </a:prstGeom>
          <a:noFill/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00034" y="1714488"/>
            <a:ext cx="2895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TIMEPIX</a:t>
            </a:r>
          </a:p>
          <a:p>
            <a:r>
              <a:rPr lang="en-GB" sz="1600" dirty="0">
                <a:solidFill>
                  <a:schemeClr val="tx2"/>
                </a:solidFill>
              </a:rPr>
              <a:t>256x256 pixels, 55x55µm</a:t>
            </a:r>
            <a:r>
              <a:rPr lang="en-GB" sz="1600" baseline="30000" dirty="0">
                <a:solidFill>
                  <a:schemeClr val="tx2"/>
                </a:solidFill>
              </a:rPr>
              <a:t>2</a:t>
            </a:r>
            <a:endParaRPr lang="en-GB" sz="1600" dirty="0">
              <a:solidFill>
                <a:schemeClr val="tx2"/>
              </a:solidFill>
            </a:endParaRPr>
          </a:p>
          <a:p>
            <a:r>
              <a:rPr lang="en-GB" sz="1600" dirty="0">
                <a:solidFill>
                  <a:schemeClr val="tx2"/>
                </a:solidFill>
              </a:rPr>
              <a:t>14x14 mm</a:t>
            </a:r>
            <a:r>
              <a:rPr lang="en-GB" sz="1600" baseline="30000" dirty="0">
                <a:solidFill>
                  <a:schemeClr val="tx2"/>
                </a:solidFill>
              </a:rPr>
              <a:t>2</a:t>
            </a:r>
            <a:r>
              <a:rPr lang="en-GB" sz="1600" dirty="0">
                <a:solidFill>
                  <a:schemeClr val="tx2"/>
                </a:solidFill>
              </a:rPr>
              <a:t> active area 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42844" y="642918"/>
            <a:ext cx="451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 Triple GEM TPC with Solid State Pixel Readout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500034" y="6143644"/>
            <a:ext cx="33790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/>
              <a:t>J. Kaminski, RD51 Workshop, Paris (October 2008)</a:t>
            </a:r>
          </a:p>
          <a:p>
            <a:r>
              <a:rPr lang="en-GB" sz="1200" b="1" dirty="0"/>
              <a:t>Bonn University ILC-TPC  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6248400" y="457200"/>
            <a:ext cx="2552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Cosmic track: short Drift 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6400800" y="3505200"/>
            <a:ext cx="12458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Long Drift: 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365125" y="5199063"/>
            <a:ext cx="14218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/>
              <a:t>Field Cage 26 cm</a:t>
            </a:r>
          </a:p>
          <a:p>
            <a:r>
              <a:rPr lang="en-GB" sz="1400" b="1" dirty="0"/>
              <a:t>RWTH Aachen</a:t>
            </a:r>
          </a:p>
        </p:txBody>
      </p:sp>
      <p:pic>
        <p:nvPicPr>
          <p:cNvPr id="59413" name="Picture 21" descr="Timepix TP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143248"/>
            <a:ext cx="2127250" cy="1704975"/>
          </a:xfrm>
          <a:prstGeom prst="rect">
            <a:avLst/>
          </a:prstGeom>
          <a:noFill/>
        </p:spPr>
      </p:pic>
      <p:pic>
        <p:nvPicPr>
          <p:cNvPr id="59414" name="Picture 22" descr="Timepix TPC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907625" y="878665"/>
            <a:ext cx="2119313" cy="2362200"/>
          </a:xfrm>
          <a:prstGeom prst="rect">
            <a:avLst/>
          </a:prstGeom>
          <a:noFill/>
        </p:spPr>
      </p:pic>
      <p:pic>
        <p:nvPicPr>
          <p:cNvPr id="59415" name="Picture 23" descr="timepix track shor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1900" y="762000"/>
            <a:ext cx="2527300" cy="2767013"/>
          </a:xfrm>
          <a:prstGeom prst="rect">
            <a:avLst/>
          </a:prstGeom>
          <a:noFill/>
        </p:spPr>
      </p:pic>
      <p:pic>
        <p:nvPicPr>
          <p:cNvPr id="59416" name="Picture 24" descr="timepix track long"/>
          <p:cNvPicPr>
            <a:picLocks noChangeAspect="1" noChangeArrowheads="1"/>
          </p:cNvPicPr>
          <p:nvPr/>
        </p:nvPicPr>
        <p:blipFill>
          <a:blip r:embed="rId8" cstate="print"/>
          <a:srcRect l="2283" r="1912"/>
          <a:stretch>
            <a:fillRect/>
          </a:stretch>
        </p:blipFill>
        <p:spPr bwMode="auto">
          <a:xfrm>
            <a:off x="6324600" y="3810000"/>
            <a:ext cx="2465388" cy="2743200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14375" y="214313"/>
            <a:ext cx="7772400" cy="328612"/>
          </a:xfrm>
          <a:prstGeom prst="rect">
            <a:avLst/>
          </a:prstGeom>
        </p:spPr>
        <p:txBody>
          <a:bodyPr lIns="91374" tIns="45690" rIns="91374" bIns="4569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Pixel MPGDs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3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9644" y="187426"/>
            <a:ext cx="5561987" cy="830916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Technology Development Highlights</a:t>
            </a:r>
          </a:p>
          <a:p>
            <a:pPr algn="ctr"/>
            <a:r>
              <a:rPr lang="en-GB" sz="2000" b="1" dirty="0" smtClean="0">
                <a:solidFill>
                  <a:schemeClr val="tx2"/>
                </a:solidFill>
              </a:rPr>
              <a:t>Pixel Readout Integration</a:t>
            </a:r>
            <a:endParaRPr lang="en-GB" sz="2000" b="1" dirty="0">
              <a:solidFill>
                <a:schemeClr val="tx2"/>
              </a:solidFill>
            </a:endParaRPr>
          </a:p>
        </p:txBody>
      </p:sp>
      <p:pic>
        <p:nvPicPr>
          <p:cNvPr id="3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3085" y="187426"/>
            <a:ext cx="1652588" cy="1365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4472" y="1245766"/>
            <a:ext cx="103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Octoboards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31" y="3631501"/>
            <a:ext cx="3403600" cy="1399474"/>
          </a:xfrm>
          <a:prstGeom prst="rect">
            <a:avLst/>
          </a:prstGeom>
        </p:spPr>
      </p:pic>
      <p:pic>
        <p:nvPicPr>
          <p:cNvPr id="11" name="Picture 10" descr="octopus track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31" y="1694647"/>
            <a:ext cx="3795666" cy="1782595"/>
          </a:xfrm>
          <a:prstGeom prst="rect">
            <a:avLst/>
          </a:prstGeom>
        </p:spPr>
      </p:pic>
      <p:sp>
        <p:nvSpPr>
          <p:cNvPr id="8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78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633" y="4118953"/>
            <a:ext cx="2374959" cy="163192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1" y="1694647"/>
            <a:ext cx="2760512" cy="168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941" y="6041839"/>
            <a:ext cx="8947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Results of the tests of the </a:t>
            </a:r>
            <a:r>
              <a:rPr lang="en-US" sz="1200" dirty="0" err="1" smtClean="0"/>
              <a:t>GridPix</a:t>
            </a:r>
            <a:r>
              <a:rPr lang="en-US" sz="1200" dirty="0" smtClean="0"/>
              <a:t> type detector with </a:t>
            </a:r>
            <a:r>
              <a:rPr lang="en-US" sz="1200" dirty="0" err="1" smtClean="0"/>
              <a:t>TimePix</a:t>
            </a:r>
            <a:r>
              <a:rPr lang="en-US" sz="1200" dirty="0" smtClean="0"/>
              <a:t> chip readout with RD51 SRS mounted in LP TPC prototype for LC TPC application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6098" y="1391079"/>
            <a:ext cx="1059575" cy="697641"/>
          </a:xfrm>
          <a:prstGeom prst="rect">
            <a:avLst/>
          </a:prstGeom>
        </p:spPr>
      </p:pic>
      <p:pic>
        <p:nvPicPr>
          <p:cNvPr id="13" name="Picture 12" descr="Octopus ph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31" y="4325334"/>
            <a:ext cx="2121754" cy="141128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0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024" y="917901"/>
            <a:ext cx="8593027" cy="4990321"/>
          </a:xfrm>
          <a:prstGeom prst="rect">
            <a:avLst/>
          </a:prstGeom>
          <a:noFill/>
        </p:spPr>
        <p:txBody>
          <a:bodyPr wrap="square" lIns="65258" tIns="32629" rIns="65258" bIns="32629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GB" sz="1600" dirty="0" smtClean="0">
                <a:solidFill>
                  <a:schemeClr val="tx2"/>
                </a:solidFill>
              </a:rPr>
              <a:t>Consolidation of the Collaboration and </a:t>
            </a:r>
            <a:r>
              <a:rPr lang="en-GB" sz="1600" dirty="0" smtClean="0">
                <a:solidFill>
                  <a:srgbClr val="FF0000"/>
                </a:solidFill>
              </a:rPr>
              <a:t>MPGD community integration </a:t>
            </a:r>
            <a:r>
              <a:rPr lang="en-GB" sz="1600" dirty="0" smtClean="0">
                <a:solidFill>
                  <a:schemeClr val="tx2"/>
                </a:solidFill>
              </a:rPr>
              <a:t>( &gt;80 Institutes, 450 members);</a:t>
            </a:r>
          </a:p>
          <a:p>
            <a:pPr marL="285750" indent="-285750">
              <a:buFont typeface="Courier New"/>
              <a:buChar char="o"/>
            </a:pPr>
            <a:endParaRPr lang="en-GB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GB" sz="1600" dirty="0" smtClean="0">
                <a:solidFill>
                  <a:schemeClr val="tx2"/>
                </a:solidFill>
              </a:rPr>
              <a:t>Major progress in the MPGD technologies development in particular</a:t>
            </a:r>
            <a:r>
              <a:rPr lang="en-GB" sz="1600" dirty="0" smtClean="0">
                <a:solidFill>
                  <a:srgbClr val="FF0000"/>
                </a:solidFill>
              </a:rPr>
              <a:t> large area GEM (single mask), MicroMegas (resistive), THGEM</a:t>
            </a:r>
            <a:r>
              <a:rPr lang="en-GB" sz="1600" dirty="0" smtClean="0">
                <a:solidFill>
                  <a:schemeClr val="tx2"/>
                </a:solidFill>
              </a:rPr>
              <a:t>; some picked up by experiments (including LHC upgrades);</a:t>
            </a:r>
            <a:endParaRPr lang="en-GB" sz="1600" dirty="0">
              <a:solidFill>
                <a:srgbClr val="1F497D"/>
              </a:solidFill>
            </a:endParaRPr>
          </a:p>
          <a:p>
            <a:pPr marL="285750" indent="-285750">
              <a:buFont typeface="Courier New"/>
              <a:buChar char="o"/>
            </a:pPr>
            <a:endParaRPr lang="en-GB" sz="1600" dirty="0">
              <a:solidFill>
                <a:srgbClr val="1F497D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GB" sz="1600" dirty="0" smtClean="0">
                <a:solidFill>
                  <a:srgbClr val="FF0000"/>
                </a:solidFill>
              </a:rPr>
              <a:t>Secured</a:t>
            </a:r>
            <a:r>
              <a:rPr lang="en-GB" sz="1600" dirty="0" smtClean="0">
                <a:solidFill>
                  <a:srgbClr val="1F497D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future </a:t>
            </a:r>
            <a:r>
              <a:rPr lang="en-GB" sz="1600" dirty="0" smtClean="0">
                <a:solidFill>
                  <a:schemeClr val="tx2"/>
                </a:solidFill>
              </a:rPr>
              <a:t>of the MPGD technologies development through the TE MPE workshop upgrade and FP7 AIDA contribution;</a:t>
            </a:r>
          </a:p>
          <a:p>
            <a:pPr marL="285750" indent="-285750">
              <a:buFont typeface="Courier New"/>
              <a:buChar char="o"/>
            </a:pPr>
            <a:endParaRPr lang="en-GB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GB" sz="1600" dirty="0" smtClean="0">
                <a:solidFill>
                  <a:schemeClr val="tx2"/>
                </a:solidFill>
              </a:rPr>
              <a:t>Contacts </a:t>
            </a:r>
            <a:r>
              <a:rPr lang="en-GB" sz="1600" dirty="0">
                <a:solidFill>
                  <a:schemeClr val="tx2"/>
                </a:solidFill>
              </a:rPr>
              <a:t>with industry for large volume production, </a:t>
            </a:r>
            <a:r>
              <a:rPr lang="en-GB" sz="1600" dirty="0" smtClean="0">
                <a:solidFill>
                  <a:srgbClr val="FF0000"/>
                </a:solidFill>
              </a:rPr>
              <a:t>MPGD industrialization and first industrial runs;</a:t>
            </a:r>
            <a:endParaRPr lang="en-GB" sz="1600" dirty="0">
              <a:solidFill>
                <a:srgbClr val="FF0000"/>
              </a:solidFill>
            </a:endParaRPr>
          </a:p>
          <a:p>
            <a:endParaRPr lang="en-GB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GB" sz="1600" dirty="0" smtClean="0">
                <a:solidFill>
                  <a:schemeClr val="tx2"/>
                </a:solidFill>
              </a:rPr>
              <a:t>Major improvement of the MPGD </a:t>
            </a:r>
            <a:r>
              <a:rPr lang="en-GB" sz="1600" dirty="0" smtClean="0">
                <a:solidFill>
                  <a:srgbClr val="FF0000"/>
                </a:solidFill>
              </a:rPr>
              <a:t>simulation software </a:t>
            </a:r>
            <a:r>
              <a:rPr lang="en-GB" sz="1600" dirty="0" smtClean="0">
                <a:solidFill>
                  <a:schemeClr val="tx2"/>
                </a:solidFill>
              </a:rPr>
              <a:t>framework </a:t>
            </a:r>
            <a:r>
              <a:rPr lang="en-GB" sz="1600" dirty="0" smtClean="0">
                <a:solidFill>
                  <a:srgbClr val="FF0000"/>
                </a:solidFill>
              </a:rPr>
              <a:t>for small structures </a:t>
            </a:r>
            <a:r>
              <a:rPr lang="en-GB" sz="1600" dirty="0" smtClean="0">
                <a:solidFill>
                  <a:schemeClr val="tx2"/>
                </a:solidFill>
              </a:rPr>
              <a:t>allowing first applications;</a:t>
            </a:r>
          </a:p>
          <a:p>
            <a:pPr marL="285750" indent="-285750">
              <a:buFont typeface="Courier New"/>
              <a:buChar char="o"/>
            </a:pPr>
            <a:endParaRPr lang="en-GB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GB" sz="1600" dirty="0">
                <a:solidFill>
                  <a:srgbClr val="FF0000"/>
                </a:solidFill>
              </a:rPr>
              <a:t>D</a:t>
            </a:r>
            <a:r>
              <a:rPr lang="en-GB" sz="1600" dirty="0" smtClean="0">
                <a:solidFill>
                  <a:srgbClr val="FF0000"/>
                </a:solidFill>
              </a:rPr>
              <a:t>evelopment </a:t>
            </a:r>
            <a:r>
              <a:rPr lang="en-GB" sz="1600" dirty="0">
                <a:solidFill>
                  <a:srgbClr val="FF0000"/>
                </a:solidFill>
              </a:rPr>
              <a:t>of common, scalable </a:t>
            </a:r>
            <a:r>
              <a:rPr lang="en-GB" sz="1600" dirty="0" smtClean="0">
                <a:solidFill>
                  <a:srgbClr val="FF0000"/>
                </a:solidFill>
              </a:rPr>
              <a:t>readout electronics (SRS) </a:t>
            </a:r>
            <a:r>
              <a:rPr lang="en-GB" sz="1600" dirty="0" smtClean="0">
                <a:solidFill>
                  <a:schemeClr val="tx2"/>
                </a:solidFill>
              </a:rPr>
              <a:t>(many developers </a:t>
            </a:r>
            <a:r>
              <a:rPr lang="en-GB" sz="1600" dirty="0">
                <a:solidFill>
                  <a:schemeClr val="tx2"/>
                </a:solidFill>
              </a:rPr>
              <a:t>and </a:t>
            </a:r>
            <a:r>
              <a:rPr lang="en-GB" sz="1600" dirty="0" smtClean="0">
                <a:solidFill>
                  <a:schemeClr val="tx2"/>
                </a:solidFill>
              </a:rPr>
              <a:t>&gt; 50 user </a:t>
            </a:r>
            <a:r>
              <a:rPr lang="en-GB" sz="1600" dirty="0">
                <a:solidFill>
                  <a:schemeClr val="tx2"/>
                </a:solidFill>
              </a:rPr>
              <a:t>groups</a:t>
            </a:r>
            <a:r>
              <a:rPr lang="en-GB" sz="1600" dirty="0" smtClean="0">
                <a:solidFill>
                  <a:schemeClr val="tx2"/>
                </a:solidFill>
              </a:rPr>
              <a:t>); </a:t>
            </a:r>
            <a:r>
              <a:rPr lang="en-GB" sz="1600" dirty="0" smtClean="0">
                <a:solidFill>
                  <a:srgbClr val="FF0000"/>
                </a:solidFill>
              </a:rPr>
              <a:t>Production</a:t>
            </a:r>
            <a:r>
              <a:rPr lang="en-GB" sz="1600" dirty="0" smtClean="0">
                <a:solidFill>
                  <a:schemeClr val="tx2"/>
                </a:solidFill>
              </a:rPr>
              <a:t> (PRISMA company </a:t>
            </a:r>
            <a:r>
              <a:rPr lang="en-GB" sz="1600" dirty="0">
                <a:solidFill>
                  <a:schemeClr val="tx2"/>
                </a:solidFill>
              </a:rPr>
              <a:t>and availability through CERN </a:t>
            </a:r>
            <a:r>
              <a:rPr lang="en-GB" sz="1600" dirty="0" smtClean="0">
                <a:solidFill>
                  <a:schemeClr val="tx2"/>
                </a:solidFill>
              </a:rPr>
              <a:t>store); </a:t>
            </a:r>
            <a:r>
              <a:rPr lang="en-GB" sz="1600" dirty="0" smtClean="0">
                <a:solidFill>
                  <a:srgbClr val="FF0000"/>
                </a:solidFill>
              </a:rPr>
              <a:t>Industrialization</a:t>
            </a:r>
            <a:r>
              <a:rPr lang="en-GB" sz="1600" dirty="0" smtClean="0">
                <a:solidFill>
                  <a:schemeClr val="tx2"/>
                </a:solidFill>
              </a:rPr>
              <a:t> (re-design of SRS in ATCA in EISYS);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Courier New"/>
              <a:buChar char="o"/>
            </a:pPr>
            <a:endParaRPr lang="en-GB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GB" sz="1600" dirty="0">
                <a:solidFill>
                  <a:srgbClr val="FF0000"/>
                </a:solidFill>
              </a:rPr>
              <a:t>I</a:t>
            </a:r>
            <a:r>
              <a:rPr lang="en-GB" sz="1600" dirty="0" smtClean="0">
                <a:solidFill>
                  <a:srgbClr val="FF0000"/>
                </a:solidFill>
              </a:rPr>
              <a:t>nfrastructure</a:t>
            </a:r>
            <a:r>
              <a:rPr lang="en-GB" sz="1600" dirty="0" smtClean="0">
                <a:solidFill>
                  <a:schemeClr val="tx2"/>
                </a:solidFill>
              </a:rPr>
              <a:t> for common RD51 test beam and lab facilities (&gt;20 user groups)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7094" y="156253"/>
            <a:ext cx="4086999" cy="461584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RD51 Achievements Highlights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888546-7AC5-46E9-927F-045826FB854A}" type="slidenum">
              <a:rPr lang="en-GB" smtClean="0"/>
              <a:pPr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01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msgc_ph_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785819"/>
            <a:ext cx="29718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762000"/>
            <a:ext cx="33528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3571876"/>
            <a:ext cx="27432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429000"/>
            <a:ext cx="4267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9"/>
          <p:cNvSpPr>
            <a:spLocks noChangeArrowheads="1"/>
          </p:cNvSpPr>
          <p:nvPr/>
        </p:nvSpPr>
        <p:spPr bwMode="auto">
          <a:xfrm>
            <a:off x="714376" y="6000756"/>
            <a:ext cx="2978759" cy="5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altLang="en-US" sz="1600" dirty="0">
                <a:solidFill>
                  <a:schemeClr val="tx2"/>
                </a:solidFill>
              </a:rPr>
              <a:t>Spatial resolution = 34.5 ± 0.4 </a:t>
            </a:r>
            <a:r>
              <a:rPr lang="en-US" altLang="en-US" sz="1600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altLang="en-US" sz="1600" dirty="0">
                <a:solidFill>
                  <a:schemeClr val="tx2"/>
                </a:solidFill>
              </a:rPr>
              <a:t>m</a:t>
            </a:r>
          </a:p>
          <a:p>
            <a:pPr eaLnBrk="0" hangingPunct="0">
              <a:buFont typeface="Symbol" pitchFamily="18" charset="2"/>
              <a:buNone/>
            </a:pPr>
            <a:r>
              <a:rPr lang="en-US" altLang="en-US" sz="1600" dirty="0">
                <a:solidFill>
                  <a:schemeClr val="tx2"/>
                </a:solidFill>
              </a:rPr>
              <a:t>2-track resolution ~400 </a:t>
            </a:r>
            <a:r>
              <a:rPr lang="en-US" altLang="en-US" sz="1600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altLang="en-US" sz="1600" dirty="0">
                <a:solidFill>
                  <a:schemeClr val="tx2"/>
                </a:solidFill>
              </a:rPr>
              <a:t>m</a:t>
            </a:r>
            <a:r>
              <a:rPr lang="en-US" altLang="en-US" sz="16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4039" name="Rectangle 10"/>
          <p:cNvSpPr>
            <a:spLocks noChangeArrowheads="1"/>
          </p:cNvSpPr>
          <p:nvPr/>
        </p:nvSpPr>
        <p:spPr bwMode="auto">
          <a:xfrm>
            <a:off x="990600" y="3657602"/>
            <a:ext cx="1187450" cy="55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eaLnBrk="0" hangingPunct="0"/>
            <a:r>
              <a:rPr lang="en-US" altLang="en-US" sz="1000" dirty="0">
                <a:solidFill>
                  <a:srgbClr val="0000CC"/>
                </a:solidFill>
              </a:rPr>
              <a:t>Ne(25)-DME(75)</a:t>
            </a:r>
          </a:p>
          <a:p>
            <a:pPr eaLnBrk="0" hangingPunct="0"/>
            <a:r>
              <a:rPr lang="en-US" altLang="en-US" sz="1000" dirty="0">
                <a:solidFill>
                  <a:srgbClr val="0000CC"/>
                </a:solidFill>
              </a:rPr>
              <a:t>Vcath= -530 V</a:t>
            </a:r>
          </a:p>
          <a:p>
            <a:pPr eaLnBrk="0" hangingPunct="0"/>
            <a:r>
              <a:rPr lang="en-US" altLang="en-US" sz="1000" dirty="0">
                <a:solidFill>
                  <a:srgbClr val="0000CC"/>
                </a:solidFill>
              </a:rPr>
              <a:t>Vdrift= -3000 V</a:t>
            </a: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44040" name="Rectangle 11"/>
          <p:cNvSpPr>
            <a:spLocks noChangeArrowheads="1"/>
          </p:cNvSpPr>
          <p:nvPr/>
        </p:nvSpPr>
        <p:spPr bwMode="auto">
          <a:xfrm>
            <a:off x="5357814" y="6215063"/>
            <a:ext cx="2610453" cy="33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altLang="en-US" sz="1600" dirty="0">
                <a:solidFill>
                  <a:schemeClr val="tx2"/>
                </a:solidFill>
              </a:rPr>
              <a:t>Rate capability &gt; 1 MHz/mm</a:t>
            </a:r>
            <a:r>
              <a:rPr lang="en-US" altLang="en-US" sz="1600" baseline="30000" dirty="0">
                <a:solidFill>
                  <a:schemeClr val="tx2"/>
                </a:solidFill>
              </a:rPr>
              <a:t>2</a:t>
            </a:r>
            <a:endParaRPr lang="en-US" altLang="en-US" sz="1600" dirty="0">
              <a:solidFill>
                <a:schemeClr val="tx2"/>
              </a:solidFill>
            </a:endParaRPr>
          </a:p>
        </p:txBody>
      </p:sp>
      <p:sp>
        <p:nvSpPr>
          <p:cNvPr id="44041" name="Text Box 12"/>
          <p:cNvSpPr txBox="1">
            <a:spLocks noChangeArrowheads="1"/>
          </p:cNvSpPr>
          <p:nvPr/>
        </p:nvSpPr>
        <p:spPr bwMode="auto">
          <a:xfrm>
            <a:off x="762000" y="3124200"/>
            <a:ext cx="3096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Energy resolution ~11% for 5.9 keV</a:t>
            </a:r>
          </a:p>
        </p:txBody>
      </p:sp>
      <p:sp>
        <p:nvSpPr>
          <p:cNvPr id="44042" name="Text Box 13"/>
          <p:cNvSpPr txBox="1">
            <a:spLocks noChangeArrowheads="1"/>
          </p:cNvSpPr>
          <p:nvPr/>
        </p:nvSpPr>
        <p:spPr bwMode="auto">
          <a:xfrm>
            <a:off x="5486400" y="3124200"/>
            <a:ext cx="2068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Single event wire map </a:t>
            </a:r>
          </a:p>
        </p:txBody>
      </p:sp>
      <p:sp>
        <p:nvSpPr>
          <p:cNvPr id="44043" name="Text Box 14"/>
          <p:cNvSpPr txBox="1">
            <a:spLocks noChangeArrowheads="1"/>
          </p:cNvSpPr>
          <p:nvPr/>
        </p:nvSpPr>
        <p:spPr bwMode="auto">
          <a:xfrm>
            <a:off x="5851531" y="3567119"/>
            <a:ext cx="121067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Surface resistivity !!</a:t>
            </a:r>
          </a:p>
        </p:txBody>
      </p:sp>
      <p:sp>
        <p:nvSpPr>
          <p:cNvPr id="44044" name="Text Box 4"/>
          <p:cNvSpPr txBox="1">
            <a:spLocks noChangeArrowheads="1"/>
          </p:cNvSpPr>
          <p:nvPr/>
        </p:nvSpPr>
        <p:spPr bwMode="auto">
          <a:xfrm>
            <a:off x="2643174" y="142857"/>
            <a:ext cx="4416227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MSGC – MicroStrip Gas Chamber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2" descr="WGorganiz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7" y="1052514"/>
            <a:ext cx="87026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090987" y="517606"/>
            <a:ext cx="7187454" cy="4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“Transverse </a:t>
            </a:r>
            <a:r>
              <a:rPr lang="en-US" sz="2000" b="1" dirty="0">
                <a:solidFill>
                  <a:srgbClr val="FF0000"/>
                </a:solidFill>
              </a:rPr>
              <a:t>organization” of MPGD activities in 7 Working Groups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1"/>
          <p:cNvSpPr txBox="1">
            <a:spLocks noGrp="1"/>
          </p:cNvSpPr>
          <p:nvPr/>
        </p:nvSpPr>
        <p:spPr>
          <a:xfrm>
            <a:off x="8715377" y="6572250"/>
            <a:ext cx="428625" cy="285750"/>
          </a:xfrm>
          <a:prstGeom prst="rect">
            <a:avLst/>
          </a:prstGeom>
          <a:noFill/>
        </p:spPr>
        <p:txBody>
          <a:bodyPr lIns="91418" tIns="45710" rIns="91418" bIns="45710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80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0"/>
            <a:ext cx="5826161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RD51 Collaboration – Working Groups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9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TextBox 2"/>
          <p:cNvSpPr txBox="1">
            <a:spLocks noChangeArrowheads="1"/>
          </p:cNvSpPr>
          <p:nvPr/>
        </p:nvSpPr>
        <p:spPr bwMode="auto">
          <a:xfrm>
            <a:off x="214312" y="1287317"/>
            <a:ext cx="8929688" cy="55706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30" tIns="45670" rIns="91330" bIns="4567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GB" dirty="0">
                <a:solidFill>
                  <a:srgbClr val="1F497D"/>
                </a:solidFill>
                <a:latin typeface="Calibri" pitchFamily="34" charset="0"/>
              </a:rPr>
              <a:t> </a:t>
            </a: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WG1: 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large area Micromegas, GEM; THGEM </a:t>
            </a:r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R&amp;D; MM 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resistive anode </a:t>
            </a:r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readout (discharge protection); 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design </a:t>
            </a:r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and detector assembly optimization</a:t>
            </a:r>
            <a:r>
              <a:rPr lang="en-GB" dirty="0" smtClean="0">
                <a:solidFill>
                  <a:schemeClr val="tx2"/>
                </a:solidFill>
                <a:latin typeface="Calibri" pitchFamily="34" charset="0"/>
              </a:rPr>
              <a:t>; large area readout electrodes and electronics interface </a:t>
            </a: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WG2: </a:t>
            </a:r>
            <a:r>
              <a:rPr lang="en-GB" dirty="0" smtClean="0">
                <a:solidFill>
                  <a:schemeClr val="tx2"/>
                </a:solidFill>
                <a:latin typeface="Calibri" pitchFamily="34" charset="0"/>
              </a:rPr>
              <a:t>double phase operation, radiation tolerance, discharge protection, rate effects, single-electron </a:t>
            </a: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response, avalanche fluctuations, photo detection with </a:t>
            </a:r>
            <a:r>
              <a:rPr lang="en-GB" dirty="0" smtClean="0">
                <a:solidFill>
                  <a:schemeClr val="tx2"/>
                </a:solidFill>
                <a:latin typeface="Calibri" pitchFamily="34" charset="0"/>
              </a:rPr>
              <a:t>THGEM  and </a:t>
            </a:r>
            <a:r>
              <a:rPr lang="en-GB" dirty="0" err="1" smtClean="0">
                <a:solidFill>
                  <a:schemeClr val="tx2"/>
                </a:solidFill>
                <a:latin typeface="Calibri" pitchFamily="34" charset="0"/>
              </a:rPr>
              <a:t>GridPix</a:t>
            </a: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endParaRPr lang="en-GB" dirty="0">
              <a:solidFill>
                <a:srgbClr val="996633"/>
              </a:solidFill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WG3: </a:t>
            </a: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applications beyond </a:t>
            </a:r>
            <a:r>
              <a:rPr lang="en-GB" dirty="0" smtClean="0">
                <a:solidFill>
                  <a:schemeClr val="tx2"/>
                </a:solidFill>
                <a:latin typeface="Calibri" pitchFamily="34" charset="0"/>
              </a:rPr>
              <a:t>HEP</a:t>
            </a: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, industrial applications (X-ray diffraction, homeland security)</a:t>
            </a:r>
          </a:p>
          <a:p>
            <a:endParaRPr lang="en-GB" dirty="0">
              <a:solidFill>
                <a:srgbClr val="996633"/>
              </a:solidFill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WG4: </a:t>
            </a:r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development of the software tools</a:t>
            </a:r>
            <a:r>
              <a:rPr lang="en-GB" dirty="0" smtClean="0">
                <a:solidFill>
                  <a:schemeClr val="tx2"/>
                </a:solidFill>
                <a:latin typeface="Calibri" pitchFamily="34" charset="0"/>
              </a:rPr>
              <a:t>; microtracking</a:t>
            </a: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;  neBEM field solver, electroluminescence simulation tool, Penning transfers, GEM charging up; MM transparency and </a:t>
            </a:r>
            <a:r>
              <a:rPr lang="en-GB" dirty="0" smtClean="0">
                <a:solidFill>
                  <a:schemeClr val="tx2"/>
                </a:solidFill>
                <a:latin typeface="Calibri" pitchFamily="34" charset="0"/>
              </a:rPr>
              <a:t>signal development, MM discharges</a:t>
            </a: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endParaRPr lang="en-GB" dirty="0">
              <a:solidFill>
                <a:srgbClr val="996633"/>
              </a:solidFill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WG5: 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scalable readout system</a:t>
            </a: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; Timepix multi-chip MPGD readout</a:t>
            </a:r>
          </a:p>
          <a:p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WG6: 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CERN MPGD Production Facility; </a:t>
            </a:r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industrialisation</a:t>
            </a:r>
            <a:r>
              <a:rPr lang="en-GB" dirty="0" smtClean="0">
                <a:solidFill>
                  <a:schemeClr val="tx2"/>
                </a:solidFill>
                <a:latin typeface="Calibri" pitchFamily="34" charset="0"/>
              </a:rPr>
              <a:t>; TT Network (</a:t>
            </a:r>
            <a:r>
              <a:rPr lang="en-GB" dirty="0" err="1" smtClean="0">
                <a:solidFill>
                  <a:schemeClr val="tx2"/>
                </a:solidFill>
                <a:latin typeface="Calibri" pitchFamily="34" charset="0"/>
              </a:rPr>
              <a:t>HEPTech</a:t>
            </a:r>
            <a:r>
              <a:rPr lang="en-GB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endParaRPr lang="en-GB" dirty="0">
              <a:solidFill>
                <a:srgbClr val="996633"/>
              </a:solidFill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WG7:</a:t>
            </a: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RD51 test beam facility </a:t>
            </a:r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and GDD lab</a:t>
            </a:r>
            <a:endParaRPr lang="en-GB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GB" sz="14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Slide Number Placeholder 1"/>
          <p:cNvSpPr txBox="1">
            <a:spLocks noGrp="1"/>
          </p:cNvSpPr>
          <p:nvPr/>
        </p:nvSpPr>
        <p:spPr>
          <a:xfrm>
            <a:off x="8715385" y="6572250"/>
            <a:ext cx="428625" cy="285750"/>
          </a:xfrm>
          <a:prstGeom prst="rect">
            <a:avLst/>
          </a:prstGeom>
          <a:noFill/>
        </p:spPr>
        <p:txBody>
          <a:bodyPr lIns="91330" tIns="45670" rIns="91330" bIns="45670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81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514641" y="836621"/>
            <a:ext cx="7981372" cy="64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30" tIns="45670" rIns="91330" bIns="4567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Consolidation around common projects: </a:t>
            </a:r>
            <a:r>
              <a:rPr lang="en-US" b="1" u="sng" dirty="0">
                <a:solidFill>
                  <a:schemeClr val="tx2"/>
                </a:solidFill>
              </a:rPr>
              <a:t>large area MPGD R&amp;D,  CERN/MPGD</a:t>
            </a:r>
          </a:p>
          <a:p>
            <a:pPr algn="ctr"/>
            <a:r>
              <a:rPr lang="en-US" b="1" u="sng" dirty="0">
                <a:solidFill>
                  <a:schemeClr val="tx2"/>
                </a:solidFill>
              </a:rPr>
              <a:t>p</a:t>
            </a:r>
            <a:r>
              <a:rPr lang="en-US" b="1" u="sng" dirty="0" smtClean="0">
                <a:solidFill>
                  <a:schemeClr val="tx2"/>
                </a:solidFill>
              </a:rPr>
              <a:t>roduction </a:t>
            </a:r>
            <a:r>
              <a:rPr lang="en-US" b="1" u="sng" dirty="0">
                <a:solidFill>
                  <a:schemeClr val="tx2"/>
                </a:solidFill>
              </a:rPr>
              <a:t>f</a:t>
            </a:r>
            <a:r>
              <a:rPr lang="en-US" b="1" u="sng" dirty="0" smtClean="0">
                <a:solidFill>
                  <a:schemeClr val="tx2"/>
                </a:solidFill>
              </a:rPr>
              <a:t>acility</a:t>
            </a:r>
            <a:r>
              <a:rPr lang="en-US" b="1" u="sng" dirty="0">
                <a:solidFill>
                  <a:schemeClr val="tx2"/>
                </a:solidFill>
              </a:rPr>
              <a:t>, </a:t>
            </a:r>
            <a:r>
              <a:rPr lang="en-US" b="1" u="sng" dirty="0" smtClean="0">
                <a:solidFill>
                  <a:schemeClr val="tx2"/>
                </a:solidFill>
              </a:rPr>
              <a:t>common electronics </a:t>
            </a:r>
            <a:r>
              <a:rPr lang="en-US" b="1" u="sng" dirty="0">
                <a:solidFill>
                  <a:schemeClr val="tx2"/>
                </a:solidFill>
              </a:rPr>
              <a:t>developments, software tools, beam tests</a:t>
            </a:r>
            <a:endParaRPr lang="fr-FR" b="1" u="sng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9" y="188640"/>
            <a:ext cx="5055551" cy="523220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RD51 Collaboration Organization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3" y="188640"/>
            <a:ext cx="5055551" cy="523220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RD51 Collaboration Organization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3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609601"/>
            <a:ext cx="4572000" cy="5857876"/>
            <a:chOff x="3408" y="384"/>
            <a:chExt cx="2880" cy="3690"/>
          </a:xfrm>
        </p:grpSpPr>
        <p:sp>
          <p:nvSpPr>
            <p:cNvPr id="41994" name="Text Box 11"/>
            <p:cNvSpPr txBox="1">
              <a:spLocks noChangeArrowheads="1"/>
            </p:cNvSpPr>
            <p:nvPr/>
          </p:nvSpPr>
          <p:spPr bwMode="auto">
            <a:xfrm>
              <a:off x="3408" y="2544"/>
              <a:ext cx="230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chemeClr val="tx2"/>
                  </a:solidFill>
                </a:rPr>
                <a:t>Charge pre-amplification for ionization </a:t>
              </a:r>
            </a:p>
            <a:p>
              <a:pPr eaLnBrk="0" hangingPunct="0"/>
              <a:r>
                <a:rPr lang="en-US" sz="1400" dirty="0">
                  <a:solidFill>
                    <a:schemeClr val="tx2"/>
                  </a:solidFill>
                </a:rPr>
                <a:t>released in high field close to cathode</a:t>
              </a:r>
            </a:p>
          </p:txBody>
        </p:sp>
        <p:sp>
          <p:nvSpPr>
            <p:cNvPr id="41995" name="Text Box 8"/>
            <p:cNvSpPr txBox="1">
              <a:spLocks noChangeArrowheads="1"/>
            </p:cNvSpPr>
            <p:nvPr/>
          </p:nvSpPr>
          <p:spPr bwMode="auto">
            <a:xfrm>
              <a:off x="3456" y="384"/>
              <a:ext cx="19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0000"/>
                  </a:solidFill>
                </a:rPr>
                <a:t>MSGC: Discharge mechanisms</a:t>
              </a:r>
            </a:p>
          </p:txBody>
        </p:sp>
        <p:sp>
          <p:nvSpPr>
            <p:cNvPr id="41996" name="Text Box 9"/>
            <p:cNvSpPr txBox="1">
              <a:spLocks noChangeArrowheads="1"/>
            </p:cNvSpPr>
            <p:nvPr/>
          </p:nvSpPr>
          <p:spPr bwMode="auto">
            <a:xfrm>
              <a:off x="3456" y="1488"/>
              <a:ext cx="184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chemeClr val="tx2"/>
                  </a:solidFill>
                </a:rPr>
                <a:t>Field emission from the cathode edge</a:t>
              </a:r>
            </a:p>
          </p:txBody>
        </p:sp>
        <p:sp>
          <p:nvSpPr>
            <p:cNvPr id="41997" name="Text Box 10"/>
            <p:cNvSpPr txBox="1">
              <a:spLocks noChangeArrowheads="1"/>
            </p:cNvSpPr>
            <p:nvPr/>
          </p:nvSpPr>
          <p:spPr bwMode="auto">
            <a:xfrm>
              <a:off x="3456" y="3744"/>
              <a:ext cx="28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chemeClr val="tx2"/>
                  </a:solidFill>
                </a:rPr>
                <a:t>Very high ionization release:</a:t>
              </a:r>
            </a:p>
            <a:p>
              <a:pPr eaLnBrk="0" hangingPunct="0"/>
              <a:r>
                <a:rPr lang="en-US" sz="1400" dirty="0">
                  <a:solidFill>
                    <a:schemeClr val="tx2"/>
                  </a:solidFill>
                </a:rPr>
                <a:t>avalanche size exceeds Reather’s </a:t>
              </a:r>
              <a:r>
                <a:rPr lang="en-US" sz="1400" dirty="0" smtClean="0">
                  <a:solidFill>
                    <a:schemeClr val="tx2"/>
                  </a:solidFill>
                </a:rPr>
                <a:t>limit: Q </a:t>
              </a:r>
              <a:r>
                <a:rPr lang="en-US" sz="1400" dirty="0">
                  <a:solidFill>
                    <a:schemeClr val="tx2"/>
                  </a:solidFill>
                </a:rPr>
                <a:t>~ 10</a:t>
              </a:r>
              <a:r>
                <a:rPr lang="en-US" sz="1400" baseline="30000" dirty="0">
                  <a:solidFill>
                    <a:schemeClr val="tx2"/>
                  </a:solidFill>
                </a:rPr>
                <a:t>7</a:t>
              </a:r>
              <a:r>
                <a:rPr lang="en-US" sz="1400" dirty="0">
                  <a:solidFill>
                    <a:schemeClr val="tx2"/>
                  </a:solidFill>
                </a:rPr>
                <a:t> </a:t>
              </a: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3840" y="672"/>
              <a:ext cx="1152" cy="720"/>
              <a:chOff x="384" y="576"/>
              <a:chExt cx="1825" cy="1256"/>
            </a:xfrm>
          </p:grpSpPr>
          <p:pic>
            <p:nvPicPr>
              <p:cNvPr id="42007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" y="576"/>
                <a:ext cx="1825" cy="1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008" name="Freeform 12"/>
              <p:cNvSpPr>
                <a:spLocks/>
              </p:cNvSpPr>
              <p:nvPr/>
            </p:nvSpPr>
            <p:spPr bwMode="auto">
              <a:xfrm>
                <a:off x="1256" y="1512"/>
                <a:ext cx="196" cy="140"/>
              </a:xfrm>
              <a:custGeom>
                <a:avLst/>
                <a:gdLst>
                  <a:gd name="T0" fmla="*/ 196 w 196"/>
                  <a:gd name="T1" fmla="*/ 112 h 140"/>
                  <a:gd name="T2" fmla="*/ 164 w 196"/>
                  <a:gd name="T3" fmla="*/ 68 h 140"/>
                  <a:gd name="T4" fmla="*/ 96 w 196"/>
                  <a:gd name="T5" fmla="*/ 32 h 140"/>
                  <a:gd name="T6" fmla="*/ 64 w 196"/>
                  <a:gd name="T7" fmla="*/ 20 h 140"/>
                  <a:gd name="T8" fmla="*/ 92 w 196"/>
                  <a:gd name="T9" fmla="*/ 0 h 140"/>
                  <a:gd name="T10" fmla="*/ 0 w 196"/>
                  <a:gd name="T11" fmla="*/ 8 h 140"/>
                  <a:gd name="T12" fmla="*/ 32 w 196"/>
                  <a:gd name="T13" fmla="*/ 76 h 140"/>
                  <a:gd name="T14" fmla="*/ 48 w 196"/>
                  <a:gd name="T15" fmla="*/ 40 h 140"/>
                  <a:gd name="T16" fmla="*/ 96 w 196"/>
                  <a:gd name="T17" fmla="*/ 60 h 140"/>
                  <a:gd name="T18" fmla="*/ 120 w 196"/>
                  <a:gd name="T19" fmla="*/ 92 h 140"/>
                  <a:gd name="T20" fmla="*/ 168 w 196"/>
                  <a:gd name="T21" fmla="*/ 140 h 140"/>
                  <a:gd name="T22" fmla="*/ 196 w 196"/>
                  <a:gd name="T23" fmla="*/ 112 h 1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6"/>
                  <a:gd name="T37" fmla="*/ 0 h 140"/>
                  <a:gd name="T38" fmla="*/ 196 w 196"/>
                  <a:gd name="T39" fmla="*/ 140 h 1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6" h="140">
                    <a:moveTo>
                      <a:pt x="196" y="112"/>
                    </a:moveTo>
                    <a:lnTo>
                      <a:pt x="164" y="68"/>
                    </a:lnTo>
                    <a:lnTo>
                      <a:pt x="96" y="32"/>
                    </a:lnTo>
                    <a:lnTo>
                      <a:pt x="64" y="20"/>
                    </a:lnTo>
                    <a:lnTo>
                      <a:pt x="92" y="0"/>
                    </a:lnTo>
                    <a:lnTo>
                      <a:pt x="0" y="8"/>
                    </a:lnTo>
                    <a:lnTo>
                      <a:pt x="32" y="76"/>
                    </a:lnTo>
                    <a:lnTo>
                      <a:pt x="48" y="40"/>
                    </a:lnTo>
                    <a:lnTo>
                      <a:pt x="96" y="60"/>
                    </a:lnTo>
                    <a:lnTo>
                      <a:pt x="120" y="92"/>
                    </a:lnTo>
                    <a:lnTo>
                      <a:pt x="168" y="140"/>
                    </a:lnTo>
                    <a:lnTo>
                      <a:pt x="196" y="112"/>
                    </a:lnTo>
                    <a:close/>
                  </a:path>
                </a:pathLst>
              </a:custGeom>
              <a:solidFill>
                <a:srgbClr val="FF291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840" y="2832"/>
              <a:ext cx="1200" cy="912"/>
              <a:chOff x="3312" y="1248"/>
              <a:chExt cx="1825" cy="1536"/>
            </a:xfrm>
          </p:grpSpPr>
          <p:pic>
            <p:nvPicPr>
              <p:cNvPr id="4200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12" y="1488"/>
                <a:ext cx="1825" cy="1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006" name="Line 13"/>
              <p:cNvSpPr>
                <a:spLocks noChangeShapeType="1"/>
              </p:cNvSpPr>
              <p:nvPr/>
            </p:nvSpPr>
            <p:spPr bwMode="auto">
              <a:xfrm>
                <a:off x="3984" y="1248"/>
                <a:ext cx="144" cy="1536"/>
              </a:xfrm>
              <a:prstGeom prst="line">
                <a:avLst/>
              </a:prstGeom>
              <a:noFill/>
              <a:ln w="57150">
                <a:solidFill>
                  <a:srgbClr val="FFA23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3840" y="1680"/>
              <a:ext cx="1200" cy="816"/>
              <a:chOff x="720" y="2256"/>
              <a:chExt cx="1824" cy="1344"/>
            </a:xfrm>
          </p:grpSpPr>
          <p:pic>
            <p:nvPicPr>
              <p:cNvPr id="42001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" y="2304"/>
                <a:ext cx="1824" cy="1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002" name="Line 14"/>
              <p:cNvSpPr>
                <a:spLocks noChangeShapeType="1"/>
              </p:cNvSpPr>
              <p:nvPr/>
            </p:nvSpPr>
            <p:spPr bwMode="auto">
              <a:xfrm>
                <a:off x="1584" y="2256"/>
                <a:ext cx="24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42003" name="Freeform 15"/>
              <p:cNvSpPr>
                <a:spLocks/>
              </p:cNvSpPr>
              <p:nvPr/>
            </p:nvSpPr>
            <p:spPr bwMode="auto">
              <a:xfrm>
                <a:off x="1512" y="3216"/>
                <a:ext cx="280" cy="140"/>
              </a:xfrm>
              <a:custGeom>
                <a:avLst/>
                <a:gdLst>
                  <a:gd name="T0" fmla="*/ 816 w 196"/>
                  <a:gd name="T1" fmla="*/ 112 h 140"/>
                  <a:gd name="T2" fmla="*/ 681 w 196"/>
                  <a:gd name="T3" fmla="*/ 68 h 140"/>
                  <a:gd name="T4" fmla="*/ 400 w 196"/>
                  <a:gd name="T5" fmla="*/ 32 h 140"/>
                  <a:gd name="T6" fmla="*/ 266 w 196"/>
                  <a:gd name="T7" fmla="*/ 20 h 140"/>
                  <a:gd name="T8" fmla="*/ 381 w 196"/>
                  <a:gd name="T9" fmla="*/ 0 h 140"/>
                  <a:gd name="T10" fmla="*/ 0 w 196"/>
                  <a:gd name="T11" fmla="*/ 8 h 140"/>
                  <a:gd name="T12" fmla="*/ 134 w 196"/>
                  <a:gd name="T13" fmla="*/ 76 h 140"/>
                  <a:gd name="T14" fmla="*/ 201 w 196"/>
                  <a:gd name="T15" fmla="*/ 40 h 140"/>
                  <a:gd name="T16" fmla="*/ 400 w 196"/>
                  <a:gd name="T17" fmla="*/ 60 h 140"/>
                  <a:gd name="T18" fmla="*/ 499 w 196"/>
                  <a:gd name="T19" fmla="*/ 92 h 140"/>
                  <a:gd name="T20" fmla="*/ 700 w 196"/>
                  <a:gd name="T21" fmla="*/ 140 h 140"/>
                  <a:gd name="T22" fmla="*/ 816 w 196"/>
                  <a:gd name="T23" fmla="*/ 112 h 1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6"/>
                  <a:gd name="T37" fmla="*/ 0 h 140"/>
                  <a:gd name="T38" fmla="*/ 196 w 196"/>
                  <a:gd name="T39" fmla="*/ 140 h 1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6" h="140">
                    <a:moveTo>
                      <a:pt x="196" y="112"/>
                    </a:moveTo>
                    <a:lnTo>
                      <a:pt x="164" y="68"/>
                    </a:lnTo>
                    <a:lnTo>
                      <a:pt x="96" y="32"/>
                    </a:lnTo>
                    <a:lnTo>
                      <a:pt x="64" y="20"/>
                    </a:lnTo>
                    <a:lnTo>
                      <a:pt x="92" y="0"/>
                    </a:lnTo>
                    <a:lnTo>
                      <a:pt x="0" y="8"/>
                    </a:lnTo>
                    <a:lnTo>
                      <a:pt x="32" y="76"/>
                    </a:lnTo>
                    <a:lnTo>
                      <a:pt x="48" y="40"/>
                    </a:lnTo>
                    <a:lnTo>
                      <a:pt x="96" y="60"/>
                    </a:lnTo>
                    <a:lnTo>
                      <a:pt x="120" y="92"/>
                    </a:lnTo>
                    <a:lnTo>
                      <a:pt x="168" y="140"/>
                    </a:lnTo>
                    <a:lnTo>
                      <a:pt x="196" y="112"/>
                    </a:lnTo>
                    <a:close/>
                  </a:path>
                </a:pathLst>
              </a:custGeom>
              <a:solidFill>
                <a:srgbClr val="555555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42004" name="Freeform 16"/>
              <p:cNvSpPr>
                <a:spLocks/>
              </p:cNvSpPr>
              <p:nvPr/>
            </p:nvSpPr>
            <p:spPr bwMode="auto">
              <a:xfrm rot="-3805972">
                <a:off x="911" y="3265"/>
                <a:ext cx="148" cy="145"/>
              </a:xfrm>
              <a:custGeom>
                <a:avLst/>
                <a:gdLst>
                  <a:gd name="T0" fmla="*/ 64 w 196"/>
                  <a:gd name="T1" fmla="*/ 128 h 140"/>
                  <a:gd name="T2" fmla="*/ 54 w 196"/>
                  <a:gd name="T3" fmla="*/ 79 h 140"/>
                  <a:gd name="T4" fmla="*/ 31 w 196"/>
                  <a:gd name="T5" fmla="*/ 36 h 140"/>
                  <a:gd name="T6" fmla="*/ 20 w 196"/>
                  <a:gd name="T7" fmla="*/ 24 h 140"/>
                  <a:gd name="T8" fmla="*/ 29 w 196"/>
                  <a:gd name="T9" fmla="*/ 0 h 140"/>
                  <a:gd name="T10" fmla="*/ 0 w 196"/>
                  <a:gd name="T11" fmla="*/ 8 h 140"/>
                  <a:gd name="T12" fmla="*/ 11 w 196"/>
                  <a:gd name="T13" fmla="*/ 88 h 140"/>
                  <a:gd name="T14" fmla="*/ 15 w 196"/>
                  <a:gd name="T15" fmla="*/ 45 h 140"/>
                  <a:gd name="T16" fmla="*/ 31 w 196"/>
                  <a:gd name="T17" fmla="*/ 68 h 140"/>
                  <a:gd name="T18" fmla="*/ 39 w 196"/>
                  <a:gd name="T19" fmla="*/ 105 h 140"/>
                  <a:gd name="T20" fmla="*/ 54 w 196"/>
                  <a:gd name="T21" fmla="*/ 161 h 140"/>
                  <a:gd name="T22" fmla="*/ 64 w 196"/>
                  <a:gd name="T23" fmla="*/ 128 h 1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6"/>
                  <a:gd name="T37" fmla="*/ 0 h 140"/>
                  <a:gd name="T38" fmla="*/ 196 w 196"/>
                  <a:gd name="T39" fmla="*/ 140 h 1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6" h="140">
                    <a:moveTo>
                      <a:pt x="196" y="112"/>
                    </a:moveTo>
                    <a:lnTo>
                      <a:pt x="164" y="68"/>
                    </a:lnTo>
                    <a:lnTo>
                      <a:pt x="96" y="32"/>
                    </a:lnTo>
                    <a:lnTo>
                      <a:pt x="64" y="20"/>
                    </a:lnTo>
                    <a:lnTo>
                      <a:pt x="92" y="0"/>
                    </a:lnTo>
                    <a:lnTo>
                      <a:pt x="0" y="8"/>
                    </a:lnTo>
                    <a:lnTo>
                      <a:pt x="32" y="76"/>
                    </a:lnTo>
                    <a:lnTo>
                      <a:pt x="48" y="40"/>
                    </a:lnTo>
                    <a:lnTo>
                      <a:pt x="96" y="60"/>
                    </a:lnTo>
                    <a:lnTo>
                      <a:pt x="120" y="92"/>
                    </a:lnTo>
                    <a:lnTo>
                      <a:pt x="168" y="140"/>
                    </a:lnTo>
                    <a:lnTo>
                      <a:pt x="196" y="112"/>
                    </a:lnTo>
                    <a:close/>
                  </a:path>
                </a:pathLst>
              </a:custGeom>
              <a:solidFill>
                <a:srgbClr val="555555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562352" y="1143000"/>
            <a:ext cx="5248276" cy="4256088"/>
            <a:chOff x="96" y="960"/>
            <a:chExt cx="3306" cy="2681"/>
          </a:xfrm>
        </p:grpSpPr>
        <p:pic>
          <p:nvPicPr>
            <p:cNvPr id="41989" name="Picture 21" descr="fields_msg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" y="1248"/>
              <a:ext cx="3161" cy="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0" name="Text Box 23"/>
            <p:cNvSpPr txBox="1">
              <a:spLocks noChangeArrowheads="1"/>
            </p:cNvSpPr>
            <p:nvPr/>
          </p:nvSpPr>
          <p:spPr bwMode="auto">
            <a:xfrm>
              <a:off x="2112" y="3024"/>
              <a:ext cx="10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Uncoated MSGC</a:t>
              </a:r>
            </a:p>
          </p:txBody>
        </p:sp>
        <p:sp>
          <p:nvSpPr>
            <p:cNvPr id="41991" name="Text Box 24"/>
            <p:cNvSpPr txBox="1">
              <a:spLocks noChangeArrowheads="1"/>
            </p:cNvSpPr>
            <p:nvPr/>
          </p:nvSpPr>
          <p:spPr bwMode="auto">
            <a:xfrm>
              <a:off x="528" y="3024"/>
              <a:ext cx="93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Coated MSGC</a:t>
              </a:r>
            </a:p>
          </p:txBody>
        </p:sp>
        <p:sp>
          <p:nvSpPr>
            <p:cNvPr id="41992" name="Text Box 26"/>
            <p:cNvSpPr txBox="1">
              <a:spLocks noChangeArrowheads="1"/>
            </p:cNvSpPr>
            <p:nvPr/>
          </p:nvSpPr>
          <p:spPr bwMode="auto">
            <a:xfrm>
              <a:off x="96" y="960"/>
              <a:ext cx="33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Electric field strength close to support plane in MSGC</a:t>
              </a:r>
            </a:p>
          </p:txBody>
        </p:sp>
        <p:sp>
          <p:nvSpPr>
            <p:cNvPr id="41993" name="Text Box 27"/>
            <p:cNvSpPr txBox="1">
              <a:spLocks noChangeArrowheads="1"/>
            </p:cNvSpPr>
            <p:nvPr/>
          </p:nvSpPr>
          <p:spPr bwMode="auto">
            <a:xfrm>
              <a:off x="336" y="3408"/>
              <a:ext cx="19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Surface resistivity modification</a:t>
              </a:r>
            </a:p>
          </p:txBody>
        </p:sp>
      </p:grp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500299" y="142857"/>
            <a:ext cx="4416227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MSGC – MicroStrip Gas Chamber</a:t>
            </a: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51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6"/>
            <a:ext cx="3429000" cy="2111375"/>
          </a:xfrm>
          <a:prstGeom prst="rect">
            <a:avLst/>
          </a:prstGeom>
          <a:noFill/>
        </p:spPr>
      </p:pic>
      <p:sp>
        <p:nvSpPr>
          <p:cNvPr id="183302" name="Rectangle 6"/>
          <p:cNvSpPr>
            <a:spLocks noChangeArrowheads="1"/>
          </p:cNvSpPr>
          <p:nvPr/>
        </p:nvSpPr>
        <p:spPr bwMode="auto">
          <a:xfrm>
            <a:off x="3962400" y="685803"/>
            <a:ext cx="2667000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4" tIns="45690" rIns="91374" bIns="45690">
            <a:spAutoFit/>
          </a:bodyPr>
          <a:lstStyle/>
          <a:p>
            <a:pPr eaLnBrk="0" hangingPunct="0"/>
            <a:r>
              <a:rPr lang="en-US" altLang="en-US" sz="1200" dirty="0">
                <a:solidFill>
                  <a:schemeClr val="tx2"/>
                </a:solidFill>
              </a:rPr>
              <a:t>Telescope of </a:t>
            </a:r>
            <a:r>
              <a:rPr lang="en-US" altLang="en-US" sz="1200" dirty="0">
                <a:solidFill>
                  <a:srgbClr val="FF0000"/>
                </a:solidFill>
              </a:rPr>
              <a:t>32 MSGCs</a:t>
            </a:r>
            <a:r>
              <a:rPr lang="en-US" altLang="en-US" sz="1200" dirty="0">
                <a:solidFill>
                  <a:schemeClr val="accent1"/>
                </a:solidFill>
              </a:rPr>
              <a:t> </a:t>
            </a:r>
            <a:r>
              <a:rPr lang="en-US" altLang="en-US" sz="1200" dirty="0">
                <a:solidFill>
                  <a:schemeClr val="tx2"/>
                </a:solidFill>
              </a:rPr>
              <a:t>tested at PSI in Nov99 (CMS Milestone)</a:t>
            </a:r>
          </a:p>
        </p:txBody>
      </p:sp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2743200"/>
            <a:ext cx="2354263" cy="2514600"/>
          </a:xfrm>
          <a:prstGeom prst="rect">
            <a:avLst/>
          </a:prstGeom>
          <a:noFill/>
        </p:spPr>
      </p:pic>
      <p:sp>
        <p:nvSpPr>
          <p:cNvPr id="183304" name="Rectangle 8"/>
          <p:cNvSpPr>
            <a:spLocks noChangeArrowheads="1"/>
          </p:cNvSpPr>
          <p:nvPr/>
        </p:nvSpPr>
        <p:spPr bwMode="auto">
          <a:xfrm>
            <a:off x="2667001" y="2971801"/>
            <a:ext cx="2099288" cy="13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 eaLnBrk="0" hangingPunct="0"/>
            <a:r>
              <a:rPr lang="en-US" altLang="en-US" sz="1200" b="1" dirty="0">
                <a:solidFill>
                  <a:srgbClr val="FF0000"/>
                </a:solidFill>
              </a:rPr>
              <a:t>HERA-B Inner Tracker</a:t>
            </a:r>
          </a:p>
          <a:p>
            <a:pPr eaLnBrk="0" hangingPunct="0"/>
            <a:r>
              <a:rPr lang="en-US" altLang="en-US" sz="1200" dirty="0">
                <a:solidFill>
                  <a:schemeClr val="tx2"/>
                </a:solidFill>
              </a:rPr>
              <a:t>MSGC-GEM detectors</a:t>
            </a:r>
          </a:p>
          <a:p>
            <a:pPr eaLnBrk="0" hangingPunct="0"/>
            <a:r>
              <a:rPr lang="en-US" altLang="en-US" sz="1200" dirty="0" err="1">
                <a:solidFill>
                  <a:schemeClr val="tx2"/>
                </a:solidFill>
              </a:rPr>
              <a:t>R</a:t>
            </a:r>
            <a:r>
              <a:rPr lang="en-US" altLang="en-US" sz="1200" baseline="-25000" dirty="0" err="1">
                <a:solidFill>
                  <a:schemeClr val="tx2"/>
                </a:solidFill>
              </a:rPr>
              <a:t>min</a:t>
            </a:r>
            <a:r>
              <a:rPr lang="en-US" altLang="en-US" sz="1200" dirty="0">
                <a:solidFill>
                  <a:schemeClr val="tx2"/>
                </a:solidFill>
              </a:rPr>
              <a:t> ~ 6 cm </a:t>
            </a:r>
          </a:p>
          <a:p>
            <a:pPr eaLnBrk="0" hangingPunct="0"/>
            <a:r>
              <a:rPr lang="en-US" altLang="en-US" sz="1200" dirty="0">
                <a:solidFill>
                  <a:schemeClr val="tx2"/>
                </a:solidFill>
              </a:rPr>
              <a:t> </a:t>
            </a:r>
            <a:r>
              <a:rPr lang="en-US" altLang="en-US" sz="1200" dirty="0">
                <a:solidFill>
                  <a:schemeClr val="tx2"/>
                </a:solidFill>
                <a:sym typeface="Symbol" pitchFamily="18" charset="2"/>
              </a:rPr>
              <a:t> 10</a:t>
            </a:r>
            <a:r>
              <a:rPr lang="en-US" altLang="en-US" sz="1200" baseline="30000" dirty="0">
                <a:solidFill>
                  <a:schemeClr val="tx2"/>
                </a:solidFill>
                <a:sym typeface="Symbol" pitchFamily="18" charset="2"/>
              </a:rPr>
              <a:t>6</a:t>
            </a:r>
            <a:r>
              <a:rPr lang="en-US" altLang="en-US" sz="1200" dirty="0">
                <a:solidFill>
                  <a:schemeClr val="tx2"/>
                </a:solidFill>
                <a:sym typeface="Symbol" pitchFamily="18" charset="2"/>
              </a:rPr>
              <a:t> particles/cm</a:t>
            </a:r>
            <a:r>
              <a:rPr lang="en-US" altLang="en-US" sz="1200" baseline="30000" dirty="0">
                <a:solidFill>
                  <a:schemeClr val="tx2"/>
                </a:solidFill>
                <a:sym typeface="Symbol" pitchFamily="18" charset="2"/>
              </a:rPr>
              <a:t>2</a:t>
            </a:r>
            <a:r>
              <a:rPr lang="en-US" altLang="en-US" sz="1200" dirty="0">
                <a:solidFill>
                  <a:schemeClr val="tx2"/>
                </a:solidFill>
                <a:sym typeface="Symbol" pitchFamily="18" charset="2"/>
              </a:rPr>
              <a:t>•sec</a:t>
            </a:r>
          </a:p>
          <a:p>
            <a:pPr eaLnBrk="0" hangingPunct="0"/>
            <a:r>
              <a:rPr lang="en-US" altLang="en-US" sz="1200" dirty="0">
                <a:solidFill>
                  <a:schemeClr val="tx2"/>
                </a:solidFill>
              </a:rPr>
              <a:t>300 </a:t>
            </a:r>
            <a:r>
              <a:rPr lang="en-US" altLang="en-US" sz="1200" dirty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altLang="en-US" sz="1200" dirty="0">
                <a:solidFill>
                  <a:schemeClr val="tx2"/>
                </a:solidFill>
              </a:rPr>
              <a:t>m pitch</a:t>
            </a:r>
          </a:p>
          <a:p>
            <a:pPr eaLnBrk="0" hangingPunct="0"/>
            <a:r>
              <a:rPr lang="en-US" altLang="en-US" sz="1200" dirty="0">
                <a:solidFill>
                  <a:schemeClr val="tx2"/>
                </a:solidFill>
              </a:rPr>
              <a:t>184 chambers: max 25x25 cm</a:t>
            </a:r>
            <a:r>
              <a:rPr lang="en-US" altLang="en-US" sz="1200" baseline="30000" dirty="0">
                <a:solidFill>
                  <a:schemeClr val="tx2"/>
                </a:solidFill>
              </a:rPr>
              <a:t>2</a:t>
            </a:r>
          </a:p>
          <a:p>
            <a:pPr eaLnBrk="0" hangingPunct="0"/>
            <a:r>
              <a:rPr lang="en-US" altLang="en-US" sz="1200" dirty="0">
                <a:solidFill>
                  <a:schemeClr val="tx2"/>
                </a:solidFill>
              </a:rPr>
              <a:t>~ 10 m</a:t>
            </a:r>
            <a:r>
              <a:rPr lang="en-US" altLang="en-US" sz="1200" baseline="30000" dirty="0">
                <a:solidFill>
                  <a:schemeClr val="tx2"/>
                </a:solidFill>
              </a:rPr>
              <a:t>2</a:t>
            </a:r>
            <a:r>
              <a:rPr lang="en-US" altLang="en-US" sz="1200" dirty="0">
                <a:solidFill>
                  <a:schemeClr val="tx2"/>
                </a:solidFill>
              </a:rPr>
              <a:t>; 140.000 channels</a:t>
            </a:r>
          </a:p>
        </p:txBody>
      </p:sp>
      <p:pic>
        <p:nvPicPr>
          <p:cNvPr id="183305" name="Picture 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295400"/>
            <a:ext cx="3429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3308" name="Text Box 12"/>
          <p:cNvSpPr txBox="1">
            <a:spLocks noChangeArrowheads="1"/>
          </p:cNvSpPr>
          <p:nvPr/>
        </p:nvSpPr>
        <p:spPr bwMode="auto">
          <a:xfrm>
            <a:off x="5715005" y="4038604"/>
            <a:ext cx="2456886" cy="197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GB" sz="1200" b="1" dirty="0">
                <a:solidFill>
                  <a:srgbClr val="FF0000"/>
                </a:solidFill>
              </a:rPr>
              <a:t>The D20 </a:t>
            </a:r>
            <a:r>
              <a:rPr lang="en-GB" sz="1200" b="1" dirty="0" err="1">
                <a:solidFill>
                  <a:srgbClr val="FF0000"/>
                </a:solidFill>
              </a:rPr>
              <a:t>diffractometer</a:t>
            </a:r>
            <a:r>
              <a:rPr lang="en-GB" sz="1200" b="1" dirty="0">
                <a:solidFill>
                  <a:srgbClr val="FF0000"/>
                </a:solidFill>
              </a:rPr>
              <a:t> MSGC </a:t>
            </a:r>
          </a:p>
          <a:p>
            <a:pPr eaLnBrk="0" hangingPunct="0">
              <a:lnSpc>
                <a:spcPct val="110000"/>
              </a:lnSpc>
            </a:pPr>
            <a:r>
              <a:rPr lang="en-GB" sz="1200" b="1" dirty="0">
                <a:solidFill>
                  <a:srgbClr val="FF0000"/>
                </a:solidFill>
              </a:rPr>
              <a:t>is working since Sept 2000</a:t>
            </a:r>
          </a:p>
          <a:p>
            <a:r>
              <a:rPr lang="en-GB" sz="1200" dirty="0">
                <a:solidFill>
                  <a:schemeClr val="tx2"/>
                </a:solidFill>
              </a:rPr>
              <a:t>1D localisation</a:t>
            </a:r>
          </a:p>
          <a:p>
            <a:r>
              <a:rPr lang="en-GB" sz="1200" dirty="0">
                <a:solidFill>
                  <a:schemeClr val="tx2"/>
                </a:solidFill>
              </a:rPr>
              <a:t>48 MSGC plates (8 cm x 15 cm)</a:t>
            </a:r>
          </a:p>
          <a:p>
            <a:r>
              <a:rPr lang="en-GB" sz="1200" dirty="0">
                <a:solidFill>
                  <a:schemeClr val="tx2"/>
                </a:solidFill>
              </a:rPr>
              <a:t>Substrate: Schott S8900</a:t>
            </a:r>
          </a:p>
          <a:p>
            <a:r>
              <a:rPr lang="en-GB" sz="1200" dirty="0">
                <a:solidFill>
                  <a:schemeClr val="tx2"/>
                </a:solidFill>
              </a:rPr>
              <a:t>Angular coverage : 160° x 5,8°</a:t>
            </a:r>
          </a:p>
          <a:p>
            <a:r>
              <a:rPr lang="en-GB" sz="1200" dirty="0">
                <a:solidFill>
                  <a:schemeClr val="tx2"/>
                </a:solidFill>
              </a:rPr>
              <a:t>Position resolution : 2.57 mm ( 0,1°)</a:t>
            </a:r>
          </a:p>
          <a:p>
            <a:r>
              <a:rPr lang="en-GB" sz="1200" dirty="0">
                <a:solidFill>
                  <a:schemeClr val="tx2"/>
                </a:solidFill>
              </a:rPr>
              <a:t>5 cm gap; 1.2 bar CF4 + 2.8 bars 3He</a:t>
            </a:r>
          </a:p>
          <a:p>
            <a:r>
              <a:rPr lang="en-GB" sz="1200" dirty="0">
                <a:solidFill>
                  <a:schemeClr val="tx2"/>
                </a:solidFill>
              </a:rPr>
              <a:t>Efficiency 60% @ </a:t>
            </a:r>
            <a:r>
              <a:rPr lang="fr-FR" sz="1200" dirty="0">
                <a:solidFill>
                  <a:schemeClr val="tx2"/>
                </a:solidFill>
              </a:rPr>
              <a:t>0.8 Å</a:t>
            </a:r>
            <a:endParaRPr lang="en-GB" sz="1200" dirty="0">
              <a:solidFill>
                <a:schemeClr val="tx2"/>
              </a:solidFill>
            </a:endParaRPr>
          </a:p>
          <a:p>
            <a:endParaRPr lang="en-US" sz="1200" b="1" dirty="0"/>
          </a:p>
        </p:txBody>
      </p:sp>
      <p:pic>
        <p:nvPicPr>
          <p:cNvPr id="183309" name="Picture 13" descr="Dirac_GEM_msg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800600"/>
            <a:ext cx="2438400" cy="1587500"/>
          </a:xfrm>
          <a:prstGeom prst="rect">
            <a:avLst/>
          </a:prstGeom>
          <a:noFill/>
        </p:spPr>
      </p:pic>
      <p:sp>
        <p:nvSpPr>
          <p:cNvPr id="183310" name="Text Box 14"/>
          <p:cNvSpPr txBox="1">
            <a:spLocks noChangeArrowheads="1"/>
          </p:cNvSpPr>
          <p:nvPr/>
        </p:nvSpPr>
        <p:spPr bwMode="auto">
          <a:xfrm>
            <a:off x="1066802" y="5638801"/>
            <a:ext cx="1473347" cy="64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DIRAC</a:t>
            </a:r>
          </a:p>
          <a:p>
            <a:r>
              <a:rPr lang="en-US" sz="1200" dirty="0">
                <a:solidFill>
                  <a:schemeClr val="tx2"/>
                </a:solidFill>
              </a:rPr>
              <a:t>4 planes MSGC-GEM</a:t>
            </a:r>
          </a:p>
          <a:p>
            <a:r>
              <a:rPr lang="en-US" sz="1200" dirty="0">
                <a:solidFill>
                  <a:schemeClr val="tx2"/>
                </a:solidFill>
              </a:rPr>
              <a:t>Planes 10x10 cm</a:t>
            </a:r>
            <a:r>
              <a:rPr lang="en-US" sz="1200" baseline="30000" dirty="0">
                <a:solidFill>
                  <a:schemeClr val="tx2"/>
                </a:solidFill>
              </a:rPr>
              <a:t>2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00299" y="6"/>
            <a:ext cx="4416227" cy="466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/>
            <a:r>
              <a:rPr lang="en-US" sz="2400" b="1" dirty="0">
                <a:solidFill>
                  <a:schemeClr val="tx2"/>
                </a:solidFill>
              </a:rPr>
              <a:t>MSGC – MicroStrip Gas Chamber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5895</Words>
  <Application>Microsoft Office PowerPoint</Application>
  <PresentationFormat>Affichage à l'écran (4:3)</PresentationFormat>
  <Paragraphs>1160</Paragraphs>
  <Slides>82</Slides>
  <Notes>32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7</vt:i4>
      </vt:variant>
      <vt:variant>
        <vt:lpstr>Titres des diapositives</vt:lpstr>
      </vt:variant>
      <vt:variant>
        <vt:i4>82</vt:i4>
      </vt:variant>
    </vt:vector>
  </HeadingPairs>
  <TitlesOfParts>
    <vt:vector size="90" baseType="lpstr">
      <vt:lpstr>Office Theme</vt:lpstr>
      <vt:lpstr>CorelPhotoPaint.Image.10</vt:lpstr>
      <vt:lpstr>Clip</vt:lpstr>
      <vt:lpstr>Acrobat Document</vt:lpstr>
      <vt:lpstr>Bitmap Image</vt:lpstr>
      <vt:lpstr>Graph</vt:lpstr>
      <vt:lpstr>Document</vt:lpstr>
      <vt:lpstr>PHOTO-PAINT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MicroMegas detectors for the upgrade of the ATLAS muon system</vt:lpstr>
      <vt:lpstr>Présentation PowerPoint</vt:lpstr>
      <vt:lpstr>MM Resistive strip protection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LHCb Muon Trigger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leszek</dc:creator>
  <cp:lastModifiedBy>Colas Paul</cp:lastModifiedBy>
  <cp:revision>200</cp:revision>
  <cp:lastPrinted>2013-10-10T13:35:50Z</cp:lastPrinted>
  <dcterms:created xsi:type="dcterms:W3CDTF">2009-10-18T09:52:16Z</dcterms:created>
  <dcterms:modified xsi:type="dcterms:W3CDTF">2014-10-20T04:05:23Z</dcterms:modified>
</cp:coreProperties>
</file>