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2" r:id="rId4"/>
    <p:sldId id="264" r:id="rId5"/>
    <p:sldId id="258" r:id="rId6"/>
    <p:sldId id="259" r:id="rId7"/>
    <p:sldId id="260" r:id="rId8"/>
    <p:sldId id="267" r:id="rId9"/>
    <p:sldId id="265" r:id="rId10"/>
    <p:sldId id="266" r:id="rId11"/>
    <p:sldId id="261" r:id="rId12"/>
    <p:sldId id="263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9DCF6-2211-43DC-AFC0-D4BE6881AEF0}" type="datetimeFigureOut">
              <a:rPr lang="fr-FR" smtClean="0"/>
              <a:t>31/10/2014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D071-6A88-483F-ACE6-81A33E1E1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00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34B226-DEE0-4300-88FC-1662D36DFD39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393576"/>
          </a:xfrm>
        </p:spPr>
        <p:txBody>
          <a:bodyPr/>
          <a:lstStyle/>
          <a:p>
            <a:r>
              <a:rPr lang="fr-FR" dirty="0" smtClean="0"/>
              <a:t>P. Colas, CEA/Saclay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LC Large TPC prototype</a:t>
            </a:r>
            <a:endParaRPr lang="fr-FR" dirty="0"/>
          </a:p>
        </p:txBody>
      </p:sp>
      <p:pic>
        <p:nvPicPr>
          <p:cNvPr id="1026" name="Picture 2" descr="D:\Paul\ilc\France-India\ScientifiCouncil2014\TPC-LPcoo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9" y="3212976"/>
            <a:ext cx="4019285" cy="30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aul\ilc\France-India\ScientifiCouncil2014\Mod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0" y="3212976"/>
            <a:ext cx="41895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188640"/>
            <a:ext cx="264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Kolkata</a:t>
            </a:r>
            <a:r>
              <a:rPr lang="fr-FR" dirty="0" smtClean="0"/>
              <a:t>, RD51 WG1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24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Will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r>
              <a:rPr lang="fr-FR" dirty="0" smtClean="0"/>
              <a:t> in </a:t>
            </a:r>
            <a:r>
              <a:rPr lang="fr-FR" dirty="0" err="1" smtClean="0"/>
              <a:t>detail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laser data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9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Resolution</a:t>
            </a:r>
            <a:endParaRPr lang="fr-F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43" y="1556792"/>
            <a:ext cx="583578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72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and </a:t>
            </a:r>
            <a:r>
              <a:rPr lang="fr-FR" dirty="0" err="1" smtClean="0"/>
              <a:t>outlook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Smooth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of </a:t>
            </a:r>
            <a:r>
              <a:rPr lang="fr-FR" dirty="0" err="1" smtClean="0"/>
              <a:t>Micromegas</a:t>
            </a:r>
            <a:r>
              <a:rPr lang="fr-FR" dirty="0" smtClean="0"/>
              <a:t> + </a:t>
            </a:r>
            <a:r>
              <a:rPr lang="fr-FR" dirty="0" err="1" smtClean="0"/>
              <a:t>resistive</a:t>
            </a:r>
            <a:r>
              <a:rPr lang="fr-FR" dirty="0" smtClean="0"/>
              <a:t> foil </a:t>
            </a:r>
            <a:r>
              <a:rPr lang="fr-FR" dirty="0" err="1" smtClean="0"/>
              <a:t>allowing</a:t>
            </a:r>
            <a:r>
              <a:rPr lang="fr-FR" dirty="0" smtClean="0"/>
              <a:t> 60-70 micron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3 mm </a:t>
            </a:r>
            <a:r>
              <a:rPr lang="fr-FR" dirty="0" err="1" smtClean="0"/>
              <a:t>wide</a:t>
            </a:r>
            <a:r>
              <a:rPr lang="fr-FR" dirty="0" smtClean="0"/>
              <a:t> pads</a:t>
            </a:r>
          </a:p>
          <a:p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mitigate</a:t>
            </a:r>
            <a:r>
              <a:rPr lang="fr-FR" dirty="0" smtClean="0"/>
              <a:t> module </a:t>
            </a:r>
            <a:r>
              <a:rPr lang="fr-FR" dirty="0" err="1" smtClean="0"/>
              <a:t>boundary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inhomogeneity</a:t>
            </a:r>
            <a:r>
              <a:rPr lang="fr-FR" dirty="0" smtClean="0"/>
              <a:t> </a:t>
            </a:r>
            <a:r>
              <a:rPr lang="fr-FR" dirty="0" err="1" smtClean="0"/>
              <a:t>shown</a:t>
            </a:r>
            <a:r>
              <a:rPr lang="fr-FR" dirty="0" smtClean="0"/>
              <a:t> on 3-GEM prototypes. </a:t>
            </a:r>
          </a:p>
          <a:p>
            <a:r>
              <a:rPr lang="fr-FR" dirty="0" err="1" smtClean="0"/>
              <a:t>Cooling</a:t>
            </a:r>
            <a:r>
              <a:rPr lang="fr-FR" dirty="0" smtClean="0"/>
              <a:t> by 2P CO2 </a:t>
            </a:r>
            <a:r>
              <a:rPr lang="fr-FR" dirty="0" err="1" smtClean="0"/>
              <a:t>demonstrated</a:t>
            </a:r>
            <a:r>
              <a:rPr lang="fr-FR" dirty="0" smtClean="0"/>
              <a:t>.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a lot of </a:t>
            </a:r>
            <a:r>
              <a:rPr lang="fr-FR" dirty="0" err="1" smtClean="0"/>
              <a:t>development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studies</a:t>
            </a:r>
            <a:endParaRPr lang="fr-FR" dirty="0" smtClean="0"/>
          </a:p>
          <a:p>
            <a:r>
              <a:rPr lang="fr-FR" dirty="0" smtClean="0"/>
              <a:t>2 new modules made at CERN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Ochi’s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,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by March 2015.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12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smtClean="0"/>
              <a:t>you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13</a:t>
            </a:fld>
            <a:endParaRPr lang="fr-FR"/>
          </a:p>
        </p:txBody>
      </p:sp>
      <p:pic>
        <p:nvPicPr>
          <p:cNvPr id="7" name="Picture 2" descr="E:\PROJETS\TPC\MESURES\2014\140217-0302_7Modules_CO2Cooling_Desy\PHOTOS\DESY_beamtime_Feb2014\P11000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93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e</a:t>
            </a:r>
            <a:r>
              <a:rPr lang="fr-FR" dirty="0" err="1" smtClean="0"/>
              <a:t>volving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/>
          <a:lstStyle/>
          <a:p>
            <a:r>
              <a:rPr lang="fr-FR" dirty="0" err="1" smtClean="0"/>
              <a:t>Kitakami</a:t>
            </a:r>
            <a:r>
              <a:rPr lang="fr-FR" dirty="0" smtClean="0"/>
              <a:t> site </a:t>
            </a:r>
            <a:r>
              <a:rPr lang="fr-FR" dirty="0" err="1" smtClean="0"/>
              <a:t>chosen</a:t>
            </a:r>
            <a:endParaRPr lang="fr-FR" dirty="0" smtClean="0"/>
          </a:p>
          <a:p>
            <a:r>
              <a:rPr lang="fr-FR" dirty="0" smtClean="0"/>
              <a:t>ILD collaboration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formed</a:t>
            </a:r>
            <a:r>
              <a:rPr lang="fr-FR" dirty="0" smtClean="0"/>
              <a:t> (Chair of I.A. </a:t>
            </a:r>
            <a:r>
              <a:rPr lang="fr-FR" dirty="0" err="1" smtClean="0"/>
              <a:t>elected</a:t>
            </a:r>
            <a:r>
              <a:rPr lang="fr-FR" dirty="0" smtClean="0"/>
              <a:t>). </a:t>
            </a:r>
            <a:r>
              <a:rPr lang="fr-FR" dirty="0" err="1" smtClean="0"/>
              <a:t>Governance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construction</a:t>
            </a:r>
          </a:p>
          <a:p>
            <a:r>
              <a:rPr lang="fr-FR" dirty="0" err="1" smtClean="0"/>
              <a:t>Many</a:t>
            </a:r>
            <a:r>
              <a:rPr lang="fr-FR" dirty="0" smtClean="0"/>
              <a:t> contacts at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: </a:t>
            </a:r>
            <a:r>
              <a:rPr lang="fr-FR" dirty="0" err="1" smtClean="0"/>
              <a:t>hope</a:t>
            </a:r>
            <a:r>
              <a:rPr lang="fr-FR" dirty="0" smtClean="0"/>
              <a:t> to lead </a:t>
            </a:r>
            <a:r>
              <a:rPr lang="fr-FR" dirty="0" err="1" smtClean="0"/>
              <a:t>into</a:t>
            </a:r>
            <a:r>
              <a:rPr lang="fr-FR" dirty="0" smtClean="0"/>
              <a:t> a signal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Japanese</a:t>
            </a:r>
            <a:r>
              <a:rPr lang="fr-FR" dirty="0" smtClean="0"/>
              <a:t> </a:t>
            </a:r>
            <a:r>
              <a:rPr lang="fr-FR" dirty="0" err="1" smtClean="0"/>
              <a:t>government</a:t>
            </a:r>
            <a:r>
              <a:rPr lang="fr-FR" dirty="0" smtClean="0"/>
              <a:t> to international </a:t>
            </a:r>
            <a:r>
              <a:rPr lang="fr-FR" dirty="0" err="1" smtClean="0"/>
              <a:t>community</a:t>
            </a:r>
            <a:r>
              <a:rPr lang="fr-FR" dirty="0" smtClean="0"/>
              <a:t> in 2016, for a kick-off in 2018</a:t>
            </a:r>
          </a:p>
          <a:p>
            <a:r>
              <a:rPr lang="fr-FR" dirty="0" smtClean="0"/>
              <a:t>10 </a:t>
            </a:r>
            <a:r>
              <a:rPr lang="fr-FR" dirty="0" err="1" smtClean="0"/>
              <a:t>years</a:t>
            </a:r>
            <a:r>
              <a:rPr lang="fr-FR" dirty="0" smtClean="0"/>
              <a:t> of construction : </a:t>
            </a:r>
            <a:r>
              <a:rPr lang="fr-FR" dirty="0" err="1" smtClean="0"/>
              <a:t>some</a:t>
            </a:r>
            <a:r>
              <a:rPr lang="fr-FR" dirty="0" smtClean="0"/>
              <a:t> parts have to </a:t>
            </a:r>
            <a:r>
              <a:rPr lang="fr-FR" dirty="0" err="1" smtClean="0"/>
              <a:t>start</a:t>
            </a:r>
            <a:r>
              <a:rPr lang="fr-FR" dirty="0" smtClean="0"/>
              <a:t> Day One.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43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Hardware </a:t>
            </a:r>
            <a:r>
              <a:rPr lang="fr-FR" dirty="0" err="1" smtClean="0"/>
              <a:t>development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09864"/>
          </a:xfrm>
        </p:spPr>
        <p:txBody>
          <a:bodyPr/>
          <a:lstStyle/>
          <a:p>
            <a:r>
              <a:rPr lang="fr-FR" dirty="0" smtClean="0"/>
              <a:t>Go multi-module.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miniaturization</a:t>
            </a:r>
            <a:r>
              <a:rPr lang="fr-FR" dirty="0" smtClean="0"/>
              <a:t> of RO</a:t>
            </a:r>
          </a:p>
          <a:p>
            <a:r>
              <a:rPr lang="fr-FR" dirty="0" err="1" smtClean="0"/>
              <a:t>Cooling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D.S. </a:t>
            </a:r>
            <a:r>
              <a:rPr lang="fr-FR" dirty="0" err="1" smtClean="0"/>
              <a:t>Bhattacharya’s</a:t>
            </a:r>
            <a:r>
              <a:rPr lang="fr-FR" dirty="0" smtClean="0"/>
              <a:t> talk in WG1)</a:t>
            </a:r>
          </a:p>
          <a:p>
            <a:endParaRPr lang="fr-FR" dirty="0"/>
          </a:p>
        </p:txBody>
      </p:sp>
      <p:pic>
        <p:nvPicPr>
          <p:cNvPr id="1026" name="Picture 9" descr="PhotoFEC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148925" cy="344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38" descr="IMG_4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73968" cy="187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2843808" y="4293096"/>
            <a:ext cx="792088" cy="216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3</a:t>
            </a:fld>
            <a:endParaRPr lang="fr-FR"/>
          </a:p>
        </p:txBody>
      </p:sp>
      <p:pic>
        <p:nvPicPr>
          <p:cNvPr id="1028" name="Picture 4" descr="D:\Paul\ilc\7M-DESYtest\February2013\zoom7m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67608"/>
            <a:ext cx="3516875" cy="26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292080" y="5875068"/>
            <a:ext cx="351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LV, HV, Fibre signal and DAQ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95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4</a:t>
            </a:fld>
            <a:endParaRPr lang="fr-FR"/>
          </a:p>
        </p:txBody>
      </p:sp>
      <p:pic>
        <p:nvPicPr>
          <p:cNvPr id="7" name="Picture 2" descr="E:\PROJETS\TPC\MESURES\2014\140217-0302_7Modules_CO2Cooling_Desy\ANIM\ANIMATION_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9" y="1052736"/>
            <a:ext cx="758563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3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Software </a:t>
            </a:r>
            <a:r>
              <a:rPr lang="fr-FR" dirty="0" err="1" smtClean="0"/>
              <a:t>development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Use the ILC </a:t>
            </a:r>
            <a:r>
              <a:rPr lang="fr-FR" dirty="0" err="1" smtClean="0"/>
              <a:t>environment</a:t>
            </a:r>
            <a:r>
              <a:rPr lang="fr-FR" dirty="0" smtClean="0"/>
              <a:t> for </a:t>
            </a:r>
            <a:r>
              <a:rPr lang="fr-FR" dirty="0" err="1" smtClean="0"/>
              <a:t>Micromegas</a:t>
            </a:r>
            <a:r>
              <a:rPr lang="fr-FR" dirty="0" smtClean="0"/>
              <a:t> (</a:t>
            </a:r>
            <a:r>
              <a:rPr lang="fr-FR" dirty="0" err="1" smtClean="0"/>
              <a:t>still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Kalmann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r>
              <a:rPr lang="fr-FR" dirty="0" smtClean="0"/>
              <a:t> in multi-module configuration</a:t>
            </a:r>
            <a:endParaRPr lang="fr-FR" dirty="0"/>
          </a:p>
        </p:txBody>
      </p:sp>
      <p:pic>
        <p:nvPicPr>
          <p:cNvPr id="4" name="Picture 2" descr="D:\Paul\ilc\France-India\ScientifiCouncil2014\SoftIndJ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140944" cy="31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aul\ilc\7M-DESYtest\July2012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5254"/>
            <a:ext cx="4176464" cy="30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00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D:\Paul\ilc\France-India\ScientifiCouncil2014\DebAtDE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03512"/>
            <a:ext cx="5149056" cy="38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60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Distortions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8640960" cy="4572000"/>
          </a:xfrm>
        </p:spPr>
        <p:txBody>
          <a:bodyPr/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DSB at IWAD14)</a:t>
            </a:r>
          </a:p>
          <a:p>
            <a:r>
              <a:rPr lang="fr-FR" dirty="0" err="1" smtClean="0"/>
              <a:t>Residuals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tracks</a:t>
            </a:r>
            <a:r>
              <a:rPr lang="fr-FR" dirty="0" smtClean="0"/>
              <a:t> </a:t>
            </a:r>
            <a:r>
              <a:rPr lang="fr-FR" dirty="0" err="1" smtClean="0"/>
              <a:t>fittedd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3 modules show </a:t>
            </a:r>
            <a:r>
              <a:rPr lang="fr-FR" dirty="0" err="1" smtClean="0"/>
              <a:t>distortions</a:t>
            </a:r>
            <a:r>
              <a:rPr lang="fr-FR" dirty="0" smtClean="0"/>
              <a:t>. (For B=0, </a:t>
            </a:r>
            <a:r>
              <a:rPr lang="fr-FR" dirty="0" err="1" smtClean="0"/>
              <a:t>these</a:t>
            </a:r>
            <a:r>
              <a:rPr lang="fr-FR" dirty="0" smtClean="0"/>
              <a:t> are </a:t>
            </a:r>
            <a:r>
              <a:rPr lang="fr-FR" dirty="0" err="1" smtClean="0"/>
              <a:t>easily</a:t>
            </a:r>
            <a:r>
              <a:rPr lang="fr-FR" dirty="0" smtClean="0"/>
              <a:t> </a:t>
            </a:r>
            <a:r>
              <a:rPr lang="fr-FR" dirty="0" err="1" smtClean="0"/>
              <a:t>corrected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2" r="16010"/>
          <a:stretch>
            <a:fillRect/>
          </a:stretch>
        </p:blipFill>
        <p:spPr bwMode="auto">
          <a:xfrm>
            <a:off x="611560" y="2924944"/>
            <a:ext cx="32061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2472" r="160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98" y="3019135"/>
            <a:ext cx="3800450" cy="321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5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Field </a:t>
            </a:r>
            <a:r>
              <a:rPr lang="fr-FR" dirty="0" err="1" smtClean="0"/>
              <a:t>shaping</a:t>
            </a:r>
            <a:r>
              <a:rPr lang="fr-FR" dirty="0" smtClean="0"/>
              <a:t> </a:t>
            </a:r>
            <a:r>
              <a:rPr lang="fr-FR" dirty="0" err="1" smtClean="0"/>
              <a:t>electrode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for GEM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8</a:t>
            </a:fld>
            <a:endParaRPr lang="fr-FR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07823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7045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331640" y="50851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Without</a:t>
            </a:r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940152" y="51479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With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3317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Attempt</a:t>
            </a:r>
            <a:r>
              <a:rPr lang="fr-FR" dirty="0" smtClean="0"/>
              <a:t> to correct the </a:t>
            </a:r>
            <a:r>
              <a:rPr lang="fr-FR" dirty="0" err="1" smtClean="0"/>
              <a:t>E-field</a:t>
            </a:r>
            <a:r>
              <a:rPr lang="fr-FR" dirty="0" smtClean="0"/>
              <a:t> for GEM modules</a:t>
            </a:r>
            <a:br>
              <a:rPr lang="fr-FR" dirty="0" smtClean="0"/>
            </a:br>
            <a:r>
              <a:rPr lang="fr-FR" dirty="0" smtClean="0"/>
              <a:t>(in </a:t>
            </a:r>
            <a:r>
              <a:rPr lang="fr-FR" dirty="0" err="1" smtClean="0"/>
              <a:t>blue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39779"/>
            <a:ext cx="6192688" cy="486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31/10/2014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LC TPC recent results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226-DEE0-4300-88FC-1662D36DFD3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191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295</TotalTime>
  <Words>318</Words>
  <Application>Microsoft Office PowerPoint</Application>
  <PresentationFormat>Affichage à l'écran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Civil</vt:lpstr>
      <vt:lpstr>New Results from the LC Large TPC prototype</vt:lpstr>
      <vt:lpstr>The evolving context</vt:lpstr>
      <vt:lpstr>Hardware development</vt:lpstr>
      <vt:lpstr>Présentation PowerPoint</vt:lpstr>
      <vt:lpstr>Software development</vt:lpstr>
      <vt:lpstr>Présentation PowerPoint</vt:lpstr>
      <vt:lpstr>Distortions</vt:lpstr>
      <vt:lpstr>Field shaping electrode tested for GEM</vt:lpstr>
      <vt:lpstr>Attempt to correct the E-field for GEM modules (in blue)</vt:lpstr>
      <vt:lpstr>Will be studied in detail with laser data</vt:lpstr>
      <vt:lpstr>Resolution</vt:lpstr>
      <vt:lpstr>Conclusions and outlook</vt:lpstr>
      <vt:lpstr>Thank you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Results from the LC Large TPC prototype</dc:title>
  <dc:creator>Colas Paul</dc:creator>
  <cp:lastModifiedBy>Colas Paul</cp:lastModifiedBy>
  <cp:revision>17</cp:revision>
  <dcterms:created xsi:type="dcterms:W3CDTF">2014-10-29T16:19:24Z</dcterms:created>
  <dcterms:modified xsi:type="dcterms:W3CDTF">2014-10-31T04:35:34Z</dcterms:modified>
</cp:coreProperties>
</file>