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58" r:id="rId2"/>
    <p:sldId id="529" r:id="rId3"/>
    <p:sldId id="531" r:id="rId4"/>
    <p:sldId id="536" r:id="rId5"/>
    <p:sldId id="537" r:id="rId6"/>
    <p:sldId id="530" r:id="rId7"/>
    <p:sldId id="538" r:id="rId8"/>
    <p:sldId id="564" r:id="rId9"/>
    <p:sldId id="565" r:id="rId10"/>
    <p:sldId id="557" r:id="rId11"/>
    <p:sldId id="556" r:id="rId12"/>
    <p:sldId id="559" r:id="rId13"/>
    <p:sldId id="532" r:id="rId14"/>
    <p:sldId id="562" r:id="rId15"/>
    <p:sldId id="533" r:id="rId16"/>
    <p:sldId id="534" r:id="rId17"/>
    <p:sldId id="535" r:id="rId18"/>
    <p:sldId id="555" r:id="rId19"/>
    <p:sldId id="561" r:id="rId20"/>
    <p:sldId id="566" r:id="rId21"/>
    <p:sldId id="547" r:id="rId22"/>
    <p:sldId id="546" r:id="rId23"/>
    <p:sldId id="539" r:id="rId24"/>
    <p:sldId id="540" r:id="rId25"/>
    <p:sldId id="542" r:id="rId26"/>
    <p:sldId id="545" r:id="rId27"/>
    <p:sldId id="543" r:id="rId28"/>
    <p:sldId id="544" r:id="rId29"/>
    <p:sldId id="548" r:id="rId30"/>
    <p:sldId id="549" r:id="rId31"/>
    <p:sldId id="552" r:id="rId32"/>
    <p:sldId id="567" r:id="rId33"/>
    <p:sldId id="550" r:id="rId34"/>
    <p:sldId id="563" r:id="rId35"/>
    <p:sldId id="551" r:id="rId36"/>
    <p:sldId id="560" r:id="rId3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9966"/>
    <a:srgbClr val="0000FF"/>
    <a:srgbClr val="000099"/>
    <a:srgbClr val="5F9723"/>
    <a:srgbClr val="66FF33"/>
    <a:srgbClr val="478F00"/>
    <a:srgbClr val="CC0000"/>
    <a:srgbClr val="25397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5" autoAdjust="0"/>
    <p:restoredTop sz="92199" autoAdjust="0"/>
  </p:normalViewPr>
  <p:slideViewPr>
    <p:cSldViewPr snapToGrid="0" snapToObjects="1">
      <p:cViewPr>
        <p:scale>
          <a:sx n="100" d="100"/>
          <a:sy n="100" d="100"/>
        </p:scale>
        <p:origin x="-432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3306" y="-108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93C1C36-71CE-4C2A-8C49-DDC6BC4057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921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86830F4-6759-4513-9D59-CB926333CA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649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71A4D-6734-4C91-98C2-3CE45E0B701A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I’m here to present a TPC review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830F4-6759-4513-9D59-CB926333CA2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0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6119" y="5063"/>
            <a:ext cx="8084720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247F4A3C-2A8A-4CF3-B012-5CFD63464F3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l">
              <a:defRPr sz="1000" dirty="0" smtClean="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defRPr/>
            </a:pPr>
            <a:r>
              <a:rPr lang="en-US" dirty="0" smtClean="0"/>
              <a:t>23 </a:t>
            </a:r>
            <a:r>
              <a:rPr lang="en-US" dirty="0" err="1" smtClean="0"/>
              <a:t>janvier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 dirty="0" smtClean="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HARPO - </a:t>
            </a:r>
            <a:r>
              <a:rPr lang="fr-FR" dirty="0" err="1" smtClean="0"/>
              <a:t>Hermetic</a:t>
            </a:r>
            <a:r>
              <a:rPr lang="fr-FR" dirty="0" smtClean="0"/>
              <a:t> Argon </a:t>
            </a:r>
            <a:r>
              <a:rPr lang="fr-FR" dirty="0" err="1" smtClean="0"/>
              <a:t>Polarimeter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0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896119" y="5063"/>
            <a:ext cx="8084720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247F4A3C-2A8A-4CF3-B012-5CFD63464F3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l">
              <a:defRPr sz="1000" dirty="0" smtClean="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defRPr/>
            </a:pPr>
            <a:r>
              <a:rPr lang="en-US" dirty="0" smtClean="0"/>
              <a:t>23 </a:t>
            </a:r>
            <a:r>
              <a:rPr lang="en-US" dirty="0" err="1" smtClean="0"/>
              <a:t>janvier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 dirty="0" smtClean="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HARPO - </a:t>
            </a:r>
            <a:r>
              <a:rPr lang="fr-FR" dirty="0" err="1" smtClean="0"/>
              <a:t>Hermetic</a:t>
            </a:r>
            <a:r>
              <a:rPr lang="fr-FR" dirty="0" smtClean="0"/>
              <a:t> Argon </a:t>
            </a:r>
            <a:r>
              <a:rPr lang="fr-FR" dirty="0" err="1" smtClean="0"/>
              <a:t>Polarimeter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6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7"/>
          <p:cNvSpPr>
            <a:spLocks noChangeArrowheads="1"/>
          </p:cNvSpPr>
          <p:nvPr/>
        </p:nvSpPr>
        <p:spPr bwMode="auto">
          <a:xfrm>
            <a:off x="1958" y="-7938"/>
            <a:ext cx="9144000" cy="439738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fr-FR" altLang="fr-FR" smtClean="0"/>
          </a:p>
        </p:txBody>
      </p:sp>
      <p:sp>
        <p:nvSpPr>
          <p:cNvPr id="1027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255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32" name="Line 12"/>
          <p:cNvSpPr>
            <a:spLocks noChangeShapeType="1"/>
          </p:cNvSpPr>
          <p:nvPr userDrawn="1"/>
        </p:nvSpPr>
        <p:spPr bwMode="auto">
          <a:xfrm>
            <a:off x="0" y="6661150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42200" y="6661150"/>
            <a:ext cx="1619250" cy="1793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fld id="{247F4A3C-2A8A-4CF3-B012-5CFD63464F3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5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61150"/>
            <a:ext cx="1619250" cy="179388"/>
          </a:xfrm>
          <a:prstGeom prst="rect">
            <a:avLst/>
          </a:prstGeom>
        </p:spPr>
        <p:txBody>
          <a:bodyPr/>
          <a:lstStyle>
            <a:lvl1pPr algn="l">
              <a:defRPr sz="1000" dirty="0" smtClean="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defRPr/>
            </a:pPr>
            <a:r>
              <a:rPr lang="en-US" dirty="0" smtClean="0"/>
              <a:t>23 </a:t>
            </a:r>
            <a:r>
              <a:rPr lang="en-US" dirty="0" err="1" smtClean="0"/>
              <a:t>janvier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82763" y="6661150"/>
            <a:ext cx="5578475" cy="179388"/>
          </a:xfrm>
          <a:prstGeom prst="rect">
            <a:avLst/>
          </a:prstGeom>
        </p:spPr>
        <p:txBody>
          <a:bodyPr/>
          <a:lstStyle>
            <a:lvl1pPr algn="ctr">
              <a:defRPr sz="1000" dirty="0" smtClean="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HARPO - </a:t>
            </a:r>
            <a:r>
              <a:rPr lang="fr-FR" dirty="0" err="1" smtClean="0"/>
              <a:t>Hermetic</a:t>
            </a:r>
            <a:r>
              <a:rPr lang="fr-FR" dirty="0" smtClean="0"/>
              <a:t> Argon </a:t>
            </a:r>
            <a:r>
              <a:rPr lang="fr-FR" dirty="0" err="1" smtClean="0"/>
              <a:t>Polarimeter</a:t>
            </a:r>
            <a:endParaRPr lang="en-US" dirty="0"/>
          </a:p>
        </p:txBody>
      </p:sp>
      <p:sp>
        <p:nvSpPr>
          <p:cNvPr id="18" name="object 27"/>
          <p:cNvSpPr/>
          <p:nvPr userDrawn="1"/>
        </p:nvSpPr>
        <p:spPr>
          <a:xfrm flipV="1">
            <a:off x="611" y="432491"/>
            <a:ext cx="9144000" cy="1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74"/>
            <a:ext cx="895574" cy="4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Bell MT" pitchFamily="18" charset="0"/>
          <a:ea typeface="+mn-ea"/>
          <a:cs typeface="Arial" pitchFamily="34" charset="0"/>
        </a:defRPr>
      </a:lvl1pPr>
      <a:lvl2pPr marL="528638" indent="-1746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Bell MT" pitchFamily="18" charset="0"/>
          <a:cs typeface="Arial" pitchFamily="34" charset="0"/>
        </a:defRPr>
      </a:lvl2pPr>
      <a:lvl3pPr marL="881063" indent="-17303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99"/>
          </a:solidFill>
          <a:latin typeface="Bell MT" pitchFamily="18" charset="0"/>
          <a:cs typeface="Arial" pitchFamily="34" charset="0"/>
        </a:defRPr>
      </a:lvl3pPr>
      <a:lvl4pPr marL="1252538" indent="-192088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99"/>
          </a:solidFill>
          <a:latin typeface="Bell MT" pitchFamily="18" charset="0"/>
          <a:cs typeface="Arial" pitchFamily="34" charset="0"/>
        </a:defRPr>
      </a:lvl4pPr>
      <a:lvl5pPr marL="1611313" indent="-174625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99"/>
          </a:solidFill>
          <a:latin typeface="Bell MT" pitchFamily="18" charset="0"/>
          <a:cs typeface="Arial" pitchFamily="34" charset="0"/>
        </a:defRPr>
      </a:lvl5pPr>
      <a:lvl6pPr marL="20685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257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829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401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8626"/>
            <a:ext cx="9144000" cy="691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122" name="Picture 2" descr="http://www.nasa.gov/images/content/431060main_dragons-map-fu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50000" pressure="25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15"/>
            <a:ext cx="9144000" cy="545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1044" y="1780244"/>
            <a:ext cx="7681912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HARPO</a:t>
            </a:r>
          </a:p>
          <a:p>
            <a:pPr algn="ctr">
              <a:defRPr/>
            </a:pPr>
            <a:endParaRPr lang="en-US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Hermetic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ARgon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POlarimeter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359774" y="5449799"/>
            <a:ext cx="4441617" cy="68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fr-FR" sz="1800" b="1" dirty="0" smtClean="0">
                <a:solidFill>
                  <a:schemeClr val="bg1"/>
                </a:solidFill>
              </a:rPr>
              <a:t>D. </a:t>
            </a:r>
            <a:r>
              <a:rPr lang="en-US" altLang="fr-FR" sz="1800" b="1" dirty="0" err="1" smtClean="0">
                <a:solidFill>
                  <a:schemeClr val="bg1"/>
                </a:solidFill>
              </a:rPr>
              <a:t>Attié</a:t>
            </a:r>
            <a:r>
              <a:rPr lang="en-US" altLang="fr-FR" sz="1800" b="1" dirty="0" smtClean="0">
                <a:solidFill>
                  <a:schemeClr val="bg1"/>
                </a:solidFill>
              </a:rPr>
              <a:t>,</a:t>
            </a:r>
          </a:p>
          <a:p>
            <a:pPr algn="ctr" eaLnBrk="1" hangingPunct="1">
              <a:buFontTx/>
              <a:buNone/>
            </a:pPr>
            <a:endParaRPr lang="en-US" altLang="fr-FR" sz="800" b="1" dirty="0" smtClean="0">
              <a:solidFill>
                <a:schemeClr val="bg1"/>
              </a:solidFill>
            </a:endParaRPr>
          </a:p>
        </p:txBody>
      </p:sp>
      <p:sp>
        <p:nvSpPr>
          <p:cNvPr id="2053" name="Rectangle 10"/>
          <p:cNvSpPr txBox="1">
            <a:spLocks noChangeArrowheads="1"/>
          </p:cNvSpPr>
          <p:nvPr/>
        </p:nvSpPr>
        <p:spPr bwMode="auto">
          <a:xfrm>
            <a:off x="2066777" y="6167414"/>
            <a:ext cx="50276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5F9723"/>
                </a:solidFill>
              </a:rPr>
              <a:t>Café du </a:t>
            </a:r>
            <a:r>
              <a:rPr lang="fr-FR" altLang="fr-FR" sz="1800" b="1" dirty="0" err="1" smtClean="0">
                <a:solidFill>
                  <a:srgbClr val="5F9723"/>
                </a:solidFill>
              </a:rPr>
              <a:t>Sédi</a:t>
            </a:r>
            <a:endParaRPr lang="fr-FR" altLang="fr-FR" sz="1800" b="1" dirty="0" smtClean="0">
              <a:solidFill>
                <a:srgbClr val="5F9723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5F9723"/>
                </a:solidFill>
              </a:rPr>
              <a:t>23 janvier 2015</a:t>
            </a:r>
            <a:endParaRPr lang="fr-FR" altLang="fr-FR" sz="1800" b="1" dirty="0">
              <a:solidFill>
                <a:srgbClr val="5F972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Acheminement au Japon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60" y="824907"/>
            <a:ext cx="7313587" cy="5474291"/>
          </a:xfrm>
          <a:prstGeom prst="rect">
            <a:avLst/>
          </a:prstGeom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4065642" y="852828"/>
            <a:ext cx="425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Bell MT" panose="02020503060305020303" pitchFamily="18" charset="0"/>
              </a:rPr>
              <a:t>Arrivée à </a:t>
            </a:r>
            <a:r>
              <a:rPr lang="fr-FR" dirty="0" err="1" smtClean="0">
                <a:solidFill>
                  <a:schemeClr val="bg1"/>
                </a:solidFill>
                <a:latin typeface="Bell MT" panose="02020503060305020303" pitchFamily="18" charset="0"/>
              </a:rPr>
              <a:t>NewSubaru</a:t>
            </a:r>
            <a:endParaRPr lang="fr-FR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2" b="2216"/>
          <a:stretch/>
        </p:blipFill>
        <p:spPr bwMode="auto">
          <a:xfrm>
            <a:off x="198995" y="700855"/>
            <a:ext cx="8640000" cy="57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561898" y="5652866"/>
            <a:ext cx="3097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Bell MT" panose="02020503060305020303" pitchFamily="18" charset="0"/>
              </a:rPr>
              <a:t>Départ du LLR</a:t>
            </a:r>
            <a:endParaRPr lang="fr-FR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76564" y="825500"/>
            <a:ext cx="7772400" cy="41148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Spring8/</a:t>
            </a:r>
            <a:r>
              <a:rPr lang="fr-FR" dirty="0" err="1"/>
              <a:t>NewSubaru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2054" name="Picture 6" descr="D:\Spring8_2.5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20000"/>
            <a:ext cx="9000000" cy="56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e 51"/>
          <p:cNvGrpSpPr/>
          <p:nvPr/>
        </p:nvGrpSpPr>
        <p:grpSpPr>
          <a:xfrm>
            <a:off x="75936" y="731107"/>
            <a:ext cx="8989450" cy="5613893"/>
            <a:chOff x="4572000" y="3447000"/>
            <a:chExt cx="5504760" cy="3685320"/>
          </a:xfrm>
        </p:grpSpPr>
        <p:pic>
          <p:nvPicPr>
            <p:cNvPr id="53" name="コンテンツ プレースホルダ 6" descr="XFEL_Bird_View.jpe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3447000"/>
              <a:ext cx="5504760" cy="3685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CustomShape 7"/>
            <p:cNvSpPr/>
            <p:nvPr/>
          </p:nvSpPr>
          <p:spPr>
            <a:xfrm>
              <a:off x="7751880" y="5212080"/>
              <a:ext cx="1117800" cy="810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/>
                  <a:ea typeface="DejaVu Sans"/>
                  <a:cs typeface="DejaVu Sans"/>
                </a:rPr>
                <a:t>Storage Ring</a:t>
              </a:r>
              <a:endParaRPr sz="1800" b="1" dirty="0">
                <a:solidFill>
                  <a:schemeClr val="bg1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55" name="CustomShape 8"/>
            <p:cNvSpPr/>
            <p:nvPr/>
          </p:nvSpPr>
          <p:spPr>
            <a:xfrm>
              <a:off x="7195320" y="4207680"/>
              <a:ext cx="949320" cy="464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/>
                  <a:ea typeface="DejaVu Sans"/>
                  <a:cs typeface="DejaVu Sans"/>
                </a:rPr>
                <a:t>XFEL</a:t>
              </a:r>
              <a:endParaRPr sz="1800" b="1" dirty="0">
                <a:solidFill>
                  <a:schemeClr val="bg1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56" name="CustomShape 9"/>
            <p:cNvSpPr/>
            <p:nvPr/>
          </p:nvSpPr>
          <p:spPr>
            <a:xfrm>
              <a:off x="6095700" y="4979700"/>
              <a:ext cx="914400" cy="464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>
                  <a:solidFill>
                    <a:schemeClr val="bg1"/>
                  </a:solidFill>
                  <a:latin typeface="Arial"/>
                  <a:ea typeface="DejaVu Sans"/>
                  <a:cs typeface="DejaVu Sans"/>
                </a:rPr>
                <a:t>Linac</a:t>
              </a:r>
              <a:endParaRPr sz="1800" b="1" dirty="0">
                <a:solidFill>
                  <a:schemeClr val="bg1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57" name="Line 10"/>
            <p:cNvSpPr/>
            <p:nvPr/>
          </p:nvSpPr>
          <p:spPr>
            <a:xfrm flipV="1">
              <a:off x="6636240" y="4905360"/>
              <a:ext cx="214920" cy="334800"/>
            </a:xfrm>
            <a:prstGeom prst="line">
              <a:avLst/>
            </a:prstGeom>
            <a:ln w="25560">
              <a:solidFill>
                <a:srgbClr val="FFFF00"/>
              </a:solidFill>
              <a:miter/>
            </a:ln>
          </p:spPr>
        </p:sp>
        <p:sp>
          <p:nvSpPr>
            <p:cNvPr id="58" name="CustomShape 11"/>
            <p:cNvSpPr/>
            <p:nvPr/>
          </p:nvSpPr>
          <p:spPr>
            <a:xfrm>
              <a:off x="5722920" y="4299840"/>
              <a:ext cx="2002320" cy="464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>
                  <a:solidFill>
                    <a:schemeClr val="bg1"/>
                  </a:solidFill>
                  <a:latin typeface="Arial"/>
                  <a:ea typeface="DejaVu Sans"/>
                  <a:cs typeface="DejaVu Sans"/>
                </a:rPr>
                <a:t>NewSUBARU</a:t>
              </a:r>
              <a:endParaRPr sz="1800" b="1" dirty="0">
                <a:solidFill>
                  <a:schemeClr val="bg1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59" name="CustomShape 12"/>
            <p:cNvSpPr/>
            <p:nvPr/>
          </p:nvSpPr>
          <p:spPr>
            <a:xfrm rot="2673600">
              <a:off x="6847200" y="4776840"/>
              <a:ext cx="308880" cy="360720"/>
            </a:xfrm>
            <a:prstGeom prst="ellipse">
              <a:avLst/>
            </a:prstGeom>
            <a:noFill/>
            <a:ln w="25560">
              <a:solidFill>
                <a:srgbClr val="FFFF00"/>
              </a:solidFill>
              <a:miter/>
            </a:ln>
          </p:spPr>
        </p:sp>
        <p:sp>
          <p:nvSpPr>
            <p:cNvPr id="60" name="CustomShape 13"/>
            <p:cNvSpPr/>
            <p:nvPr/>
          </p:nvSpPr>
          <p:spPr>
            <a:xfrm>
              <a:off x="6724080" y="4864680"/>
              <a:ext cx="102600" cy="150840"/>
            </a:xfrm>
            <a:prstGeom prst="rect">
              <a:avLst/>
            </a:prstGeom>
            <a:noFill/>
            <a:ln w="25560">
              <a:solidFill>
                <a:srgbClr val="FFFF00"/>
              </a:solidFill>
              <a:round/>
            </a:ln>
          </p:spPr>
        </p:sp>
        <p:sp>
          <p:nvSpPr>
            <p:cNvPr id="61" name="Line 14"/>
            <p:cNvSpPr/>
            <p:nvPr/>
          </p:nvSpPr>
          <p:spPr>
            <a:xfrm flipH="1" flipV="1">
              <a:off x="6679080" y="4809600"/>
              <a:ext cx="97560" cy="51840"/>
            </a:xfrm>
            <a:prstGeom prst="line">
              <a:avLst/>
            </a:prstGeom>
            <a:ln w="25560">
              <a:solidFill>
                <a:srgbClr val="FFFF00"/>
              </a:solidFill>
              <a:miter/>
            </a:ln>
          </p:spPr>
        </p:sp>
        <p:sp>
          <p:nvSpPr>
            <p:cNvPr id="62" name="Line 15"/>
            <p:cNvSpPr/>
            <p:nvPr/>
          </p:nvSpPr>
          <p:spPr>
            <a:xfrm flipH="1">
              <a:off x="7151040" y="4937400"/>
              <a:ext cx="17280" cy="347040"/>
            </a:xfrm>
            <a:prstGeom prst="line">
              <a:avLst/>
            </a:prstGeom>
            <a:ln w="25560">
              <a:solidFill>
                <a:srgbClr val="FFFF00"/>
              </a:solidFill>
              <a:miter/>
            </a:ln>
          </p:spPr>
        </p:sp>
        <p:sp>
          <p:nvSpPr>
            <p:cNvPr id="63" name="Line 16"/>
            <p:cNvSpPr/>
            <p:nvPr/>
          </p:nvSpPr>
          <p:spPr>
            <a:xfrm>
              <a:off x="7151400" y="5284800"/>
              <a:ext cx="86040" cy="259920"/>
            </a:xfrm>
            <a:prstGeom prst="line">
              <a:avLst/>
            </a:prstGeom>
            <a:ln w="25560">
              <a:solidFill>
                <a:srgbClr val="FFFF00"/>
              </a:solidFill>
              <a:miter/>
            </a:ln>
          </p:spPr>
        </p:sp>
        <p:sp>
          <p:nvSpPr>
            <p:cNvPr id="64" name="CustomShape 17"/>
            <p:cNvSpPr/>
            <p:nvPr/>
          </p:nvSpPr>
          <p:spPr>
            <a:xfrm>
              <a:off x="7237080" y="5024880"/>
              <a:ext cx="1690920" cy="1083600"/>
            </a:xfrm>
            <a:prstGeom prst="ellipse">
              <a:avLst/>
            </a:prstGeom>
            <a:noFill/>
            <a:ln w="25560">
              <a:solidFill>
                <a:srgbClr val="FFFF00"/>
              </a:solidFill>
              <a:miter/>
            </a:ln>
          </p:spPr>
        </p:sp>
        <p:sp>
          <p:nvSpPr>
            <p:cNvPr id="65" name="CustomShape 18"/>
            <p:cNvSpPr/>
            <p:nvPr/>
          </p:nvSpPr>
          <p:spPr>
            <a:xfrm>
              <a:off x="6457320" y="4721040"/>
              <a:ext cx="217080" cy="87120"/>
            </a:xfrm>
            <a:prstGeom prst="ellipse">
              <a:avLst/>
            </a:prstGeom>
            <a:noFill/>
            <a:ln w="25560">
              <a:solidFill>
                <a:srgbClr val="FFFF00"/>
              </a:solidFill>
              <a:miter/>
            </a:ln>
          </p:spPr>
        </p:sp>
        <p:sp>
          <p:nvSpPr>
            <p:cNvPr id="66" name="Line 19"/>
            <p:cNvSpPr/>
            <p:nvPr/>
          </p:nvSpPr>
          <p:spPr>
            <a:xfrm flipH="1" flipV="1">
              <a:off x="6668640" y="4769640"/>
              <a:ext cx="5760" cy="38520"/>
            </a:xfrm>
            <a:prstGeom prst="line">
              <a:avLst/>
            </a:prstGeom>
            <a:ln w="25560">
              <a:solidFill>
                <a:srgbClr val="FFFF00"/>
              </a:solidFill>
              <a:miter/>
            </a:ln>
          </p:spPr>
        </p:sp>
        <p:sp>
          <p:nvSpPr>
            <p:cNvPr id="67" name="Line 20"/>
            <p:cNvSpPr/>
            <p:nvPr/>
          </p:nvSpPr>
          <p:spPr>
            <a:xfrm>
              <a:off x="6618960" y="4144680"/>
              <a:ext cx="1225080" cy="706320"/>
            </a:xfrm>
            <a:prstGeom prst="line">
              <a:avLst/>
            </a:prstGeom>
            <a:ln w="25560">
              <a:solidFill>
                <a:srgbClr val="00FF00"/>
              </a:solidFill>
              <a:miter/>
              <a:tailEnd type="stealth" w="med" len="med"/>
            </a:ln>
          </p:spPr>
        </p:sp>
        <p:sp>
          <p:nvSpPr>
            <p:cNvPr id="68" name="CustomShape 21"/>
            <p:cNvSpPr/>
            <p:nvPr/>
          </p:nvSpPr>
          <p:spPr>
            <a:xfrm>
              <a:off x="6134307" y="5451426"/>
              <a:ext cx="1779480" cy="4647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Arial"/>
                  <a:ea typeface="DejaVu Sans"/>
                  <a:cs typeface="DejaVu Sans"/>
                </a:rPr>
                <a:t>Synchrotron</a:t>
              </a:r>
              <a:endParaRPr sz="1800" b="1" dirty="0">
                <a:solidFill>
                  <a:schemeClr val="bg1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69" name="Line 22"/>
            <p:cNvSpPr/>
            <p:nvPr/>
          </p:nvSpPr>
          <p:spPr>
            <a:xfrm flipV="1">
              <a:off x="6850800" y="5196600"/>
              <a:ext cx="43200" cy="215280"/>
            </a:xfrm>
            <a:prstGeom prst="line">
              <a:avLst/>
            </a:prstGeom>
            <a:ln w="57240">
              <a:solidFill>
                <a:srgbClr val="FF0000"/>
              </a:solidFill>
              <a:miter/>
              <a:tailEnd type="triangl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5965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Spring8/</a:t>
            </a:r>
            <a:r>
              <a:rPr lang="fr-FR" dirty="0" err="1" smtClean="0"/>
              <a:t>NewSubaru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4098" name="Picture 2" descr="D:\2015-01-23_10431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5" y="496136"/>
            <a:ext cx="8640000" cy="61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8" name="Groupe 4107"/>
          <p:cNvGrpSpPr/>
          <p:nvPr/>
        </p:nvGrpSpPr>
        <p:grpSpPr>
          <a:xfrm>
            <a:off x="236145" y="497397"/>
            <a:ext cx="5425746" cy="3677439"/>
            <a:chOff x="236145" y="497397"/>
            <a:chExt cx="5425746" cy="3677439"/>
          </a:xfrm>
        </p:grpSpPr>
        <p:cxnSp>
          <p:nvCxnSpPr>
            <p:cNvPr id="28" name="Connecteur droit 27"/>
            <p:cNvCxnSpPr>
              <a:stCxn id="95" idx="3"/>
            </p:cNvCxnSpPr>
            <p:nvPr/>
          </p:nvCxnSpPr>
          <p:spPr bwMode="auto">
            <a:xfrm>
              <a:off x="5160815" y="1962044"/>
              <a:ext cx="501076" cy="22127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Connecteur droit 59"/>
            <p:cNvCxnSpPr/>
            <p:nvPr/>
          </p:nvCxnSpPr>
          <p:spPr bwMode="auto">
            <a:xfrm>
              <a:off x="2698480" y="3426690"/>
              <a:ext cx="2963411" cy="7481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45" y="497397"/>
              <a:ext cx="4924670" cy="292929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107" name="Ellipse 4106"/>
          <p:cNvSpPr/>
          <p:nvPr/>
        </p:nvSpPr>
        <p:spPr bwMode="auto">
          <a:xfrm rot="2008817">
            <a:off x="2613892" y="2419927"/>
            <a:ext cx="581891" cy="29556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0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NewSubaru</a:t>
            </a:r>
            <a:r>
              <a:rPr lang="fr-FR" dirty="0" smtClean="0"/>
              <a:t> : faisceau de </a:t>
            </a:r>
            <a:r>
              <a:rPr lang="fr-FR" dirty="0" smtClean="0">
                <a:sym typeface="Symbol"/>
              </a:rPr>
              <a:t></a:t>
            </a:r>
            <a:r>
              <a:rPr lang="fr-FR" dirty="0" smtClean="0"/>
              <a:t> polarisé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54870" y="979190"/>
            <a:ext cx="9009000" cy="4692240"/>
            <a:chOff x="54870" y="979190"/>
            <a:chExt cx="9009000" cy="4692240"/>
          </a:xfrm>
        </p:grpSpPr>
        <p:sp>
          <p:nvSpPr>
            <p:cNvPr id="8" name="Rectangle 7"/>
            <p:cNvSpPr/>
            <p:nvPr/>
          </p:nvSpPr>
          <p:spPr bwMode="auto">
            <a:xfrm>
              <a:off x="8101950" y="979190"/>
              <a:ext cx="914400" cy="46922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54870" y="979190"/>
              <a:ext cx="9009000" cy="4692240"/>
              <a:chOff x="54870" y="979190"/>
              <a:chExt cx="9009000" cy="4692240"/>
            </a:xfrm>
          </p:grpSpPr>
          <p:pic>
            <p:nvPicPr>
              <p:cNvPr id="17" name="Image 1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870" y="979190"/>
                <a:ext cx="8047080" cy="46922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CustomShape 2"/>
              <p:cNvSpPr/>
              <p:nvPr/>
            </p:nvSpPr>
            <p:spPr>
              <a:xfrm>
                <a:off x="5751870" y="5276870"/>
                <a:ext cx="1293480" cy="274320"/>
              </a:xfrm>
              <a:prstGeom prst="rect">
                <a:avLst/>
              </a:prstGeom>
              <a:solidFill>
                <a:srgbClr val="729FCF"/>
              </a:solidFill>
              <a:ln>
                <a:solidFill>
                  <a:srgbClr val="3465AF"/>
                </a:solidFill>
              </a:ln>
            </p:spPr>
            <p:txBody>
              <a:bodyPr wrap="none" lIns="90000" tIns="45000" rIns="90000" bIns="45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Arial"/>
                    <a:ea typeface="DejaVu Sans"/>
                    <a:cs typeface="DejaVu Sans"/>
                  </a:rPr>
                  <a:t>Laser</a:t>
                </a:r>
                <a:endParaRPr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  <p:sp>
            <p:nvSpPr>
              <p:cNvPr id="19" name="TextShape 3"/>
              <p:cNvSpPr txBox="1"/>
              <p:nvPr/>
            </p:nvSpPr>
            <p:spPr>
              <a:xfrm rot="20191200">
                <a:off x="1705470" y="1787750"/>
                <a:ext cx="1634400" cy="346320"/>
              </a:xfrm>
              <a:prstGeom prst="rect">
                <a:avLst/>
              </a:prstGeom>
            </p:spPr>
            <p:txBody>
              <a:bodyPr lIns="90000" tIns="45000" rIns="90000" bIns="4500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solidFill>
                      <a:srgbClr val="3333FF"/>
                    </a:solidFill>
                    <a:latin typeface="Arial"/>
                    <a:ea typeface="DejaVu Sans"/>
                    <a:cs typeface="DejaVu Sans"/>
                  </a:rPr>
                  <a:t>electron beam</a:t>
                </a:r>
                <a:endParaRPr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  <p:sp>
            <p:nvSpPr>
              <p:cNvPr id="20" name="CustomShape 4"/>
              <p:cNvSpPr/>
              <p:nvPr/>
            </p:nvSpPr>
            <p:spPr>
              <a:xfrm>
                <a:off x="5306190" y="2154950"/>
                <a:ext cx="2342160" cy="1800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1" name="CustomShape 5"/>
              <p:cNvSpPr/>
              <p:nvPr/>
            </p:nvSpPr>
            <p:spPr>
              <a:xfrm>
                <a:off x="4729470" y="2827790"/>
                <a:ext cx="2918880" cy="11275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2" name="Line 6"/>
              <p:cNvSpPr/>
              <p:nvPr/>
            </p:nvSpPr>
            <p:spPr>
              <a:xfrm>
                <a:off x="631230" y="2495870"/>
                <a:ext cx="7978320" cy="0"/>
              </a:xfrm>
              <a:prstGeom prst="line">
                <a:avLst/>
              </a:prstGeom>
              <a:ln w="36720">
                <a:solidFill>
                  <a:srgbClr val="CCFF00"/>
                </a:solidFill>
                <a:round/>
                <a:tailEnd type="triangle" w="med" len="med"/>
              </a:ln>
            </p:spPr>
          </p:sp>
          <p:sp>
            <p:nvSpPr>
              <p:cNvPr id="23" name="TextShape 7"/>
              <p:cNvSpPr txBox="1"/>
              <p:nvPr/>
            </p:nvSpPr>
            <p:spPr>
              <a:xfrm>
                <a:off x="5542350" y="2495870"/>
                <a:ext cx="1913760" cy="346320"/>
              </a:xfrm>
              <a:prstGeom prst="rect">
                <a:avLst/>
              </a:prstGeom>
            </p:spPr>
            <p:txBody>
              <a:bodyPr lIns="90000" tIns="45000" rIns="90000" bIns="4500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CCFF00"/>
                    </a:solidFill>
                    <a:latin typeface="Arial"/>
                    <a:ea typeface="DejaVu Sans"/>
                    <a:cs typeface="DejaVu Sans"/>
                  </a:rPr>
                  <a:t>gamma beam</a:t>
                </a:r>
                <a:endParaRPr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  <p:sp>
            <p:nvSpPr>
              <p:cNvPr id="24" name="TextShape 8"/>
              <p:cNvSpPr txBox="1"/>
              <p:nvPr/>
            </p:nvSpPr>
            <p:spPr>
              <a:xfrm>
                <a:off x="8050110" y="2644550"/>
                <a:ext cx="1013760" cy="346320"/>
              </a:xfrm>
              <a:prstGeom prst="rect">
                <a:avLst/>
              </a:prstGeom>
            </p:spPr>
            <p:txBody>
              <a:bodyPr lIns="90000" tIns="45000" rIns="90000" bIns="4500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Arial"/>
                    <a:ea typeface="DejaVu Sans"/>
                    <a:cs typeface="DejaVu Sans"/>
                  </a:rPr>
                  <a:t>HARPO</a:t>
                </a:r>
                <a:endParaRPr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endParaRPr>
              </a:p>
            </p:txBody>
          </p:sp>
          <p:sp>
            <p:nvSpPr>
              <p:cNvPr id="25" name="Line 9"/>
              <p:cNvSpPr/>
              <p:nvPr/>
            </p:nvSpPr>
            <p:spPr>
              <a:xfrm flipH="1" flipV="1">
                <a:off x="760470" y="2495870"/>
                <a:ext cx="1915560" cy="17280"/>
              </a:xfrm>
              <a:prstGeom prst="line">
                <a:avLst/>
              </a:prstGeom>
              <a:ln w="36720">
                <a:solidFill>
                  <a:srgbClr val="FF3333"/>
                </a:solidFill>
                <a:round/>
                <a:tailEnd type="triangl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5359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Intermède animalier…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6" y="587103"/>
            <a:ext cx="2880000" cy="171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7757"/>
          <a:stretch/>
        </p:blipFill>
        <p:spPr bwMode="auto">
          <a:xfrm>
            <a:off x="85725" y="2844800"/>
            <a:ext cx="2880000" cy="177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667" r="8156" b="135"/>
          <a:stretch/>
        </p:blipFill>
        <p:spPr bwMode="auto">
          <a:xfrm rot="5400000">
            <a:off x="6425264" y="2336160"/>
            <a:ext cx="239237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6" y="2383163"/>
            <a:ext cx="2880000" cy="191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4161"/>
          <a:stretch/>
        </p:blipFill>
        <p:spPr bwMode="auto">
          <a:xfrm>
            <a:off x="6181450" y="587103"/>
            <a:ext cx="2880000" cy="192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87103"/>
            <a:ext cx="2880000" cy="21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6" y="4376325"/>
            <a:ext cx="2880000" cy="215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rcRect l="15021" t="19942" r="5007" b="24929"/>
          <a:stretch>
            <a:fillRect/>
          </a:stretch>
        </p:blipFill>
        <p:spPr>
          <a:xfrm>
            <a:off x="6181449" y="5046233"/>
            <a:ext cx="2880000" cy="1489561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0"/>
          <a:srcRect t="14596" b="4812"/>
          <a:stretch/>
        </p:blipFill>
        <p:spPr>
          <a:xfrm>
            <a:off x="85725" y="4794923"/>
            <a:ext cx="2880000" cy="17408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1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démonstrateur en faisceau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0" y="671121"/>
            <a:ext cx="7668000" cy="575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790200" y="3162198"/>
            <a:ext cx="1489306" cy="428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Shape 11"/>
          <p:cNvSpPr txBox="1"/>
          <p:nvPr/>
        </p:nvSpPr>
        <p:spPr>
          <a:xfrm>
            <a:off x="555932" y="2608684"/>
            <a:ext cx="1788229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  <a:latin typeface="Bell MT" panose="02020503060305020303" pitchFamily="18" charset="0"/>
              </a:rPr>
              <a:t>Faisceau</a:t>
            </a:r>
            <a:r>
              <a:rPr lang="en-US" sz="16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Bell MT" panose="02020503060305020303" pitchFamily="18" charset="0"/>
                <a:sym typeface="Symbol"/>
              </a:rPr>
              <a:t></a:t>
            </a:r>
            <a:endParaRPr sz="1600" dirty="0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21705" y="561645"/>
            <a:ext cx="7772400" cy="4114800"/>
          </a:xfrm>
        </p:spPr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semaine</a:t>
            </a:r>
            <a:r>
              <a:rPr lang="en-US" dirty="0" smtClean="0"/>
              <a:t> </a:t>
            </a:r>
            <a:r>
              <a:rPr lang="en-US" dirty="0" err="1" smtClean="0"/>
              <a:t>d’installation</a:t>
            </a:r>
            <a:r>
              <a:rPr lang="en-US" dirty="0"/>
              <a:t> </a:t>
            </a:r>
            <a:r>
              <a:rPr lang="en-US" dirty="0" smtClean="0"/>
              <a:t>et de </a:t>
            </a:r>
            <a:r>
              <a:rPr lang="en-US" dirty="0" err="1" smtClean="0"/>
              <a:t>mise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service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20 </a:t>
            </a:r>
            <a:r>
              <a:rPr lang="en-US" dirty="0" err="1" smtClean="0"/>
              <a:t>jours</a:t>
            </a:r>
            <a:r>
              <a:rPr lang="en-US" dirty="0" smtClean="0"/>
              <a:t> de </a:t>
            </a:r>
            <a:r>
              <a:rPr lang="en-US" dirty="0" err="1" smtClean="0"/>
              <a:t>prise</a:t>
            </a:r>
            <a:r>
              <a:rPr lang="en-US" dirty="0" smtClean="0"/>
              <a:t> de </a:t>
            </a:r>
            <a:r>
              <a:rPr lang="en-US" dirty="0" err="1" smtClean="0"/>
              <a:t>données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13 </a:t>
            </a:r>
            <a:r>
              <a:rPr lang="en-US" dirty="0" err="1" smtClean="0"/>
              <a:t>énergies</a:t>
            </a:r>
            <a:r>
              <a:rPr lang="en-US" dirty="0" smtClean="0"/>
              <a:t> </a:t>
            </a:r>
            <a:r>
              <a:rPr lang="en-US" dirty="0" err="1" smtClean="0"/>
              <a:t>différentes</a:t>
            </a:r>
            <a:r>
              <a:rPr lang="en-US" dirty="0" smtClean="0"/>
              <a:t>,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faisceau</a:t>
            </a:r>
            <a:r>
              <a:rPr lang="en-US" dirty="0" smtClean="0"/>
              <a:t> </a:t>
            </a:r>
            <a:r>
              <a:rPr lang="en-US" dirty="0" err="1" smtClean="0"/>
              <a:t>polarisé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non</a:t>
            </a:r>
            <a:endParaRPr lang="en-US" dirty="0"/>
          </a:p>
          <a:p>
            <a:endParaRPr lang="da-DK" sz="1000" dirty="0" smtClean="0"/>
          </a:p>
          <a:p>
            <a:r>
              <a:rPr lang="da-DK" dirty="0" smtClean="0"/>
              <a:t>4 angles d’orientation de la TPC pour les erreurs systematiques</a:t>
            </a:r>
            <a:endParaRPr lang="da-DK" dirty="0"/>
          </a:p>
          <a:p>
            <a:endParaRPr lang="fr-FR" sz="1000" dirty="0" smtClean="0"/>
          </a:p>
          <a:p>
            <a:r>
              <a:rPr lang="fr-FR" dirty="0" smtClean="0"/>
              <a:t>&gt;60 </a:t>
            </a:r>
            <a:r>
              <a:rPr lang="fr-FR" dirty="0" smtClean="0">
                <a:latin typeface="Bell MT"/>
              </a:rPr>
              <a:t>×10</a:t>
            </a:r>
            <a:r>
              <a:rPr lang="fr-FR" baseline="30000" dirty="0" smtClean="0">
                <a:latin typeface="Bell MT"/>
              </a:rPr>
              <a:t>6</a:t>
            </a:r>
            <a:r>
              <a:rPr lang="fr-FR" dirty="0" smtClean="0"/>
              <a:t>, </a:t>
            </a:r>
            <a:r>
              <a:rPr lang="fr-FR" dirty="0"/>
              <a:t>&gt;</a:t>
            </a:r>
            <a:r>
              <a:rPr lang="fr-FR" dirty="0" smtClean="0"/>
              <a:t>1To de données</a:t>
            </a:r>
            <a:endParaRPr lang="fr-FR" dirty="0"/>
          </a:p>
          <a:p>
            <a:endParaRPr lang="fr-FR" sz="1000" dirty="0"/>
          </a:p>
          <a:p>
            <a:r>
              <a:rPr lang="en-US" dirty="0" smtClean="0"/>
              <a:t>&gt;20</a:t>
            </a:r>
            <a:r>
              <a:rPr lang="en-US" dirty="0"/>
              <a:t>% gamma </a:t>
            </a:r>
            <a:r>
              <a:rPr lang="en-US" dirty="0" err="1" smtClean="0"/>
              <a:t>convertis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gaz</a:t>
            </a:r>
            <a:endParaRPr lang="en-US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Prise de données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9" y="3676650"/>
            <a:ext cx="73279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7" y="736270"/>
            <a:ext cx="8958103" cy="555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0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Lecture d’un évènement sur les pistes X et 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468000"/>
            <a:ext cx="9000000" cy="6169130"/>
          </a:xfrm>
          <a:prstGeom prst="rect">
            <a:avLst/>
          </a:prstGeom>
          <a:ln>
            <a:noFill/>
          </a:ln>
        </p:spPr>
      </p:pic>
      <p:sp>
        <p:nvSpPr>
          <p:cNvPr id="20" name="CustomShape 2"/>
          <p:cNvSpPr/>
          <p:nvPr/>
        </p:nvSpPr>
        <p:spPr>
          <a:xfrm>
            <a:off x="148975" y="731627"/>
            <a:ext cx="4938370" cy="589831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1" name="Freeform 3"/>
          <p:cNvSpPr/>
          <p:nvPr/>
        </p:nvSpPr>
        <p:spPr>
          <a:xfrm>
            <a:off x="4704640" y="1906250"/>
            <a:ext cx="938160" cy="110160"/>
          </a:xfrm>
          <a:custGeom>
            <a:avLst/>
            <a:gdLst/>
            <a:ahLst/>
            <a:cxnLst/>
            <a:rect l="0" t="0" r="r" b="b"/>
            <a:pathLst>
              <a:path w="2606" h="306">
                <a:moveTo>
                  <a:pt x="0" y="167"/>
                </a:moveTo>
                <a:cubicBezTo>
                  <a:pt x="0" y="167"/>
                  <a:pt x="106" y="305"/>
                  <a:pt x="217" y="164"/>
                </a:cubicBezTo>
                <a:cubicBezTo>
                  <a:pt x="328" y="24"/>
                  <a:pt x="433" y="163"/>
                  <a:pt x="433" y="163"/>
                </a:cubicBezTo>
                <a:cubicBezTo>
                  <a:pt x="433" y="163"/>
                  <a:pt x="540" y="300"/>
                  <a:pt x="650" y="160"/>
                </a:cubicBezTo>
                <a:cubicBezTo>
                  <a:pt x="762" y="19"/>
                  <a:pt x="868" y="157"/>
                  <a:pt x="868" y="157"/>
                </a:cubicBezTo>
                <a:cubicBezTo>
                  <a:pt x="884" y="162"/>
                  <a:pt x="974" y="295"/>
                  <a:pt x="1085" y="154"/>
                </a:cubicBezTo>
                <a:cubicBezTo>
                  <a:pt x="1196" y="15"/>
                  <a:pt x="1302" y="152"/>
                  <a:pt x="1302" y="152"/>
                </a:cubicBezTo>
                <a:cubicBezTo>
                  <a:pt x="1302" y="152"/>
                  <a:pt x="1408" y="290"/>
                  <a:pt x="1519" y="149"/>
                </a:cubicBezTo>
                <a:cubicBezTo>
                  <a:pt x="1630" y="9"/>
                  <a:pt x="1736" y="147"/>
                  <a:pt x="1736" y="147"/>
                </a:cubicBezTo>
                <a:cubicBezTo>
                  <a:pt x="1736" y="147"/>
                  <a:pt x="1843" y="286"/>
                  <a:pt x="1953" y="146"/>
                </a:cubicBezTo>
                <a:cubicBezTo>
                  <a:pt x="2064" y="4"/>
                  <a:pt x="2171" y="143"/>
                  <a:pt x="2171" y="143"/>
                </a:cubicBezTo>
                <a:cubicBezTo>
                  <a:pt x="2171" y="143"/>
                  <a:pt x="2277" y="281"/>
                  <a:pt x="2388" y="141"/>
                </a:cubicBezTo>
                <a:cubicBezTo>
                  <a:pt x="2499" y="0"/>
                  <a:pt x="2605" y="138"/>
                  <a:pt x="2605" y="138"/>
                </a:cubicBezTo>
              </a:path>
            </a:pathLst>
          </a:custGeom>
          <a:ln w="18360">
            <a:solidFill>
              <a:srgbClr val="66FFFF"/>
            </a:solidFill>
            <a:round/>
          </a:ln>
        </p:spPr>
      </p:sp>
      <p:sp>
        <p:nvSpPr>
          <p:cNvPr id="22" name="TextShape 4"/>
          <p:cNvSpPr txBox="1"/>
          <p:nvPr/>
        </p:nvSpPr>
        <p:spPr>
          <a:xfrm>
            <a:off x="4285960" y="1602770"/>
            <a:ext cx="172152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66FFFF"/>
                </a:solidFill>
                <a:latin typeface="Arial"/>
                <a:ea typeface="DejaVu Sans"/>
                <a:cs typeface="DejaVu Sans"/>
              </a:rPr>
              <a:t>photon</a:t>
            </a:r>
            <a:endParaRPr sz="18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3" name="CustomShape 5"/>
          <p:cNvSpPr/>
          <p:nvPr/>
        </p:nvSpPr>
        <p:spPr>
          <a:xfrm>
            <a:off x="3780880" y="3212634"/>
            <a:ext cx="2001550" cy="231588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4" name="Freeform 6"/>
          <p:cNvSpPr/>
          <p:nvPr/>
        </p:nvSpPr>
        <p:spPr>
          <a:xfrm>
            <a:off x="3780880" y="1921370"/>
            <a:ext cx="938160" cy="110160"/>
          </a:xfrm>
          <a:custGeom>
            <a:avLst/>
            <a:gdLst/>
            <a:ahLst/>
            <a:cxnLst/>
            <a:rect l="0" t="0" r="r" b="b"/>
            <a:pathLst>
              <a:path w="2606" h="306">
                <a:moveTo>
                  <a:pt x="0" y="167"/>
                </a:moveTo>
                <a:cubicBezTo>
                  <a:pt x="0" y="167"/>
                  <a:pt x="106" y="305"/>
                  <a:pt x="217" y="164"/>
                </a:cubicBezTo>
                <a:cubicBezTo>
                  <a:pt x="328" y="24"/>
                  <a:pt x="433" y="163"/>
                  <a:pt x="433" y="163"/>
                </a:cubicBezTo>
                <a:cubicBezTo>
                  <a:pt x="433" y="163"/>
                  <a:pt x="540" y="300"/>
                  <a:pt x="650" y="160"/>
                </a:cubicBezTo>
                <a:cubicBezTo>
                  <a:pt x="762" y="19"/>
                  <a:pt x="868" y="157"/>
                  <a:pt x="868" y="157"/>
                </a:cubicBezTo>
                <a:cubicBezTo>
                  <a:pt x="884" y="162"/>
                  <a:pt x="974" y="295"/>
                  <a:pt x="1085" y="154"/>
                </a:cubicBezTo>
                <a:cubicBezTo>
                  <a:pt x="1196" y="15"/>
                  <a:pt x="1302" y="152"/>
                  <a:pt x="1302" y="152"/>
                </a:cubicBezTo>
                <a:cubicBezTo>
                  <a:pt x="1302" y="152"/>
                  <a:pt x="1408" y="290"/>
                  <a:pt x="1519" y="149"/>
                </a:cubicBezTo>
                <a:cubicBezTo>
                  <a:pt x="1630" y="9"/>
                  <a:pt x="1736" y="147"/>
                  <a:pt x="1736" y="147"/>
                </a:cubicBezTo>
                <a:cubicBezTo>
                  <a:pt x="1736" y="147"/>
                  <a:pt x="1843" y="286"/>
                  <a:pt x="1953" y="146"/>
                </a:cubicBezTo>
                <a:cubicBezTo>
                  <a:pt x="2064" y="4"/>
                  <a:pt x="2171" y="143"/>
                  <a:pt x="2171" y="143"/>
                </a:cubicBezTo>
                <a:cubicBezTo>
                  <a:pt x="2171" y="143"/>
                  <a:pt x="2277" y="281"/>
                  <a:pt x="2388" y="141"/>
                </a:cubicBezTo>
                <a:cubicBezTo>
                  <a:pt x="2499" y="0"/>
                  <a:pt x="2605" y="138"/>
                  <a:pt x="2605" y="138"/>
                </a:cubicBezTo>
              </a:path>
            </a:pathLst>
          </a:custGeom>
          <a:ln w="18360">
            <a:solidFill>
              <a:srgbClr val="66FFFF"/>
            </a:solidFill>
            <a:round/>
          </a:ln>
        </p:spPr>
      </p:sp>
      <p:sp>
        <p:nvSpPr>
          <p:cNvPr id="28" name="Freeform 10"/>
          <p:cNvSpPr/>
          <p:nvPr/>
        </p:nvSpPr>
        <p:spPr>
          <a:xfrm>
            <a:off x="5782429" y="1935396"/>
            <a:ext cx="2316541" cy="952343"/>
          </a:xfrm>
          <a:custGeom>
            <a:avLst/>
            <a:gdLst/>
            <a:ahLst/>
            <a:cxnLst/>
            <a:rect l="0" t="0" r="r" b="b"/>
            <a:pathLst>
              <a:path w="4872" h="1927">
                <a:moveTo>
                  <a:pt x="0" y="0"/>
                </a:moveTo>
                <a:cubicBezTo>
                  <a:pt x="0" y="0"/>
                  <a:pt x="1789" y="372"/>
                  <a:pt x="2517" y="737"/>
                </a:cubicBezTo>
                <a:cubicBezTo>
                  <a:pt x="3303" y="1130"/>
                  <a:pt x="4871" y="1926"/>
                  <a:pt x="4871" y="1926"/>
                </a:cubicBezTo>
              </a:path>
            </a:pathLst>
          </a:cu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9" name="TextShape 11"/>
          <p:cNvSpPr txBox="1"/>
          <p:nvPr/>
        </p:nvSpPr>
        <p:spPr>
          <a:xfrm>
            <a:off x="233390" y="712574"/>
            <a:ext cx="554904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Le photon incident interagit avec le gaz et 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	se convertit en une paire électron-positon</a:t>
            </a:r>
            <a:endParaRPr lang="fr-FR" sz="1800" dirty="0">
              <a:solidFill>
                <a:srgbClr val="000099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  <p:sp>
        <p:nvSpPr>
          <p:cNvPr id="30" name="Triangle rectangle 29"/>
          <p:cNvSpPr/>
          <p:nvPr/>
        </p:nvSpPr>
        <p:spPr bwMode="auto">
          <a:xfrm rot="16260000">
            <a:off x="4982604" y="2503053"/>
            <a:ext cx="684566" cy="745753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3" name="Picture 3" descr="D:\e4Q3Q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" y="468000"/>
            <a:ext cx="9000000" cy="61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Shape 7"/>
          <p:cNvSpPr txBox="1"/>
          <p:nvPr/>
        </p:nvSpPr>
        <p:spPr>
          <a:xfrm>
            <a:off x="6012650" y="1447513"/>
            <a:ext cx="85644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</a:t>
            </a:r>
            <a:r>
              <a:rPr lang="en-US" sz="1800" b="1" baseline="330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+</a:t>
            </a:r>
            <a:endParaRPr sz="18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6" name="TextShape 8"/>
          <p:cNvSpPr txBox="1"/>
          <p:nvPr/>
        </p:nvSpPr>
        <p:spPr>
          <a:xfrm>
            <a:off x="5782430" y="2157041"/>
            <a:ext cx="85644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</a:t>
            </a:r>
            <a:r>
              <a:rPr lang="en-US" sz="1800" b="1" baseline="33000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-</a:t>
            </a:r>
            <a:endParaRPr sz="18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" y="469473"/>
            <a:ext cx="9000000" cy="616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Line 9"/>
          <p:cNvSpPr/>
          <p:nvPr/>
        </p:nvSpPr>
        <p:spPr>
          <a:xfrm flipV="1">
            <a:off x="5698730" y="1620673"/>
            <a:ext cx="2768376" cy="31472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41" name="Arc 40"/>
          <p:cNvSpPr/>
          <p:nvPr/>
        </p:nvSpPr>
        <p:spPr bwMode="auto">
          <a:xfrm>
            <a:off x="5164195" y="1564670"/>
            <a:ext cx="317913" cy="191063"/>
          </a:xfrm>
          <a:prstGeom prst="arc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282083" y="1276754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  <a:sym typeface="Symbol"/>
              </a:rPr>
              <a:t>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37" name="TextShape 11"/>
          <p:cNvSpPr txBox="1"/>
          <p:nvPr/>
        </p:nvSpPr>
        <p:spPr>
          <a:xfrm>
            <a:off x="4810735" y="5424492"/>
            <a:ext cx="4333265" cy="1205454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Les électrons dérivent le long du champ électrique en quelques </a:t>
            </a:r>
            <a:r>
              <a:rPr lang="fr-FR" sz="1800" dirty="0" smtClean="0">
                <a:solidFill>
                  <a:srgbClr val="000099"/>
                </a:solidFill>
                <a:latin typeface="Bell MT"/>
                <a:ea typeface="DejaVu Sans"/>
                <a:cs typeface="DejaVu Sans"/>
              </a:rPr>
              <a:t>µs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/>
                <a:ea typeface="DejaVu Sans"/>
                <a:cs typeface="DejaVu Sans"/>
              </a:rPr>
              <a:t>Ils sont amplifiés et lus sur le plan de lecture</a:t>
            </a:r>
            <a:endParaRPr lang="fr-FR" sz="1800" dirty="0">
              <a:solidFill>
                <a:srgbClr val="000099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700" y="3680786"/>
            <a:ext cx="1655235" cy="1572824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pic>
      <p:cxnSp>
        <p:nvCxnSpPr>
          <p:cNvPr id="40" name="Connecteur droit 39"/>
          <p:cNvCxnSpPr/>
          <p:nvPr/>
        </p:nvCxnSpPr>
        <p:spPr bwMode="auto">
          <a:xfrm>
            <a:off x="5324887" y="1099127"/>
            <a:ext cx="0" cy="15424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6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Shape 11"/>
          <p:cNvSpPr txBox="1"/>
          <p:nvPr/>
        </p:nvSpPr>
        <p:spPr>
          <a:xfrm>
            <a:off x="4818660" y="5424492"/>
            <a:ext cx="4333265" cy="1205454"/>
          </a:xfrm>
          <a:prstGeom prst="rect">
            <a:avLst/>
          </a:prstGeom>
          <a:solidFill>
            <a:schemeClr val="bg1"/>
          </a:solidFill>
        </p:spPr>
        <p:txBody>
          <a:bodyPr lIns="90000" tIns="45000" rIns="90000" bIns="45000"/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L’angle azimutale </a:t>
            </a:r>
            <a:r>
              <a:rPr lang="fr-FR" sz="1800" dirty="0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  <a:sym typeface="Symbol"/>
              </a:rPr>
              <a:t> est liée à la direction de polarisation</a:t>
            </a:r>
            <a:endParaRPr lang="fr-FR" sz="1800" dirty="0" smtClean="0">
              <a:solidFill>
                <a:srgbClr val="000099"/>
              </a:solidFill>
              <a:latin typeface="Bell MT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2228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37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Schéma de la logique de déclenchement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49745"/>
            <a:ext cx="9000000" cy="535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L’équipe HARPO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026" name="Picture 2" descr="D:\LINUX\harpo_trunk\trunk\photo\2014_07_17_collaboration_Harpo\Harpo_team_july_2014_logo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3" y="522897"/>
            <a:ext cx="8005723" cy="600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Définition des différents triggers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9" y="952500"/>
            <a:ext cx="8934331" cy="48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2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Déclenchement sur un signal </a:t>
            </a:r>
            <a:r>
              <a:rPr lang="fr-FR" dirty="0" err="1" smtClean="0"/>
              <a:t>Micromegas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grpSp>
        <p:nvGrpSpPr>
          <p:cNvPr id="165" name="Groupe 164"/>
          <p:cNvGrpSpPr/>
          <p:nvPr/>
        </p:nvGrpSpPr>
        <p:grpSpPr>
          <a:xfrm>
            <a:off x="6743" y="1085355"/>
            <a:ext cx="9843247" cy="4287600"/>
            <a:chOff x="6743" y="1085355"/>
            <a:chExt cx="9843247" cy="4287600"/>
          </a:xfrm>
        </p:grpSpPr>
        <p:sp>
          <p:nvSpPr>
            <p:cNvPr id="86" name="Line 1"/>
            <p:cNvSpPr/>
            <p:nvPr/>
          </p:nvSpPr>
          <p:spPr>
            <a:xfrm>
              <a:off x="5388743" y="2731275"/>
              <a:ext cx="745771" cy="91440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87" name="TextShape 3"/>
            <p:cNvSpPr txBox="1"/>
            <p:nvPr/>
          </p:nvSpPr>
          <p:spPr>
            <a:xfrm>
              <a:off x="81263" y="3243915"/>
              <a:ext cx="1011240" cy="430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V</a:t>
              </a:r>
              <a:r>
                <a:rPr lang="en-US" sz="1800" baseline="-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GEM</a:t>
              </a:r>
              <a:r>
                <a:rPr lang="en-US" sz="1800" baseline="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bb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88" name="Line 4"/>
            <p:cNvSpPr/>
            <p:nvPr/>
          </p:nvSpPr>
          <p:spPr>
            <a:xfrm flipV="1">
              <a:off x="2450423" y="2027475"/>
              <a:ext cx="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89" name="CustomShape 5"/>
            <p:cNvSpPr/>
            <p:nvPr/>
          </p:nvSpPr>
          <p:spPr>
            <a:xfrm flipH="1" flipV="1">
              <a:off x="1681463" y="1936035"/>
              <a:ext cx="1550520" cy="91440"/>
            </a:xfrm>
            <a:prstGeom prst="rect">
              <a:avLst/>
            </a:prstGeom>
            <a:solidFill>
              <a:srgbClr val="FFCC99"/>
            </a:solidFill>
            <a:ln w="18360">
              <a:noFill/>
            </a:ln>
          </p:spPr>
        </p:sp>
        <p:sp>
          <p:nvSpPr>
            <p:cNvPr id="90" name="Line 6"/>
            <p:cNvSpPr/>
            <p:nvPr/>
          </p:nvSpPr>
          <p:spPr>
            <a:xfrm flipH="1">
              <a:off x="903863" y="1753155"/>
              <a:ext cx="193752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91" name="Line 7"/>
            <p:cNvSpPr/>
            <p:nvPr/>
          </p:nvSpPr>
          <p:spPr>
            <a:xfrm flipH="1">
              <a:off x="903863" y="2210355"/>
              <a:ext cx="15465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92" name="Line 8"/>
            <p:cNvSpPr/>
            <p:nvPr/>
          </p:nvSpPr>
          <p:spPr>
            <a:xfrm>
              <a:off x="1685423" y="2027475"/>
              <a:ext cx="155052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93" name="Line 9"/>
            <p:cNvSpPr/>
            <p:nvPr/>
          </p:nvSpPr>
          <p:spPr>
            <a:xfrm>
              <a:off x="1685423" y="1936035"/>
              <a:ext cx="73116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94" name="Line 10"/>
            <p:cNvSpPr/>
            <p:nvPr/>
          </p:nvSpPr>
          <p:spPr>
            <a:xfrm>
              <a:off x="2508383" y="1936035"/>
              <a:ext cx="73116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95" name="Line 11"/>
            <p:cNvSpPr/>
            <p:nvPr/>
          </p:nvSpPr>
          <p:spPr>
            <a:xfrm flipV="1">
              <a:off x="2841383" y="1753155"/>
              <a:ext cx="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96" name="CustomShape 12"/>
            <p:cNvSpPr/>
            <p:nvPr/>
          </p:nvSpPr>
          <p:spPr>
            <a:xfrm flipV="1">
              <a:off x="2823023" y="1779075"/>
              <a:ext cx="50760" cy="10188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97" name="Line 13"/>
            <p:cNvSpPr/>
            <p:nvPr/>
          </p:nvSpPr>
          <p:spPr>
            <a:xfrm flipV="1">
              <a:off x="2110223" y="1753155"/>
              <a:ext cx="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98" name="CustomShape 14"/>
            <p:cNvSpPr/>
            <p:nvPr/>
          </p:nvSpPr>
          <p:spPr>
            <a:xfrm flipV="1">
              <a:off x="2091863" y="1779075"/>
              <a:ext cx="50760" cy="10188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99" name="CustomShape 15"/>
            <p:cNvSpPr/>
            <p:nvPr/>
          </p:nvSpPr>
          <p:spPr>
            <a:xfrm>
              <a:off x="1467623" y="2174355"/>
              <a:ext cx="273960" cy="9144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00" name="Line 16"/>
            <p:cNvSpPr/>
            <p:nvPr/>
          </p:nvSpPr>
          <p:spPr>
            <a:xfrm>
              <a:off x="1275383" y="1753155"/>
              <a:ext cx="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01" name="CustomShape 17"/>
            <p:cNvSpPr/>
            <p:nvPr/>
          </p:nvSpPr>
          <p:spPr>
            <a:xfrm>
              <a:off x="1219943" y="1844595"/>
              <a:ext cx="91440" cy="27432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02" name="Line 18"/>
            <p:cNvSpPr/>
            <p:nvPr/>
          </p:nvSpPr>
          <p:spPr>
            <a:xfrm flipV="1">
              <a:off x="1275383" y="2210355"/>
              <a:ext cx="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03" name="CustomShape 19"/>
            <p:cNvSpPr/>
            <p:nvPr/>
          </p:nvSpPr>
          <p:spPr>
            <a:xfrm>
              <a:off x="1219943" y="2287395"/>
              <a:ext cx="91440" cy="27468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04" name="Line 20"/>
            <p:cNvSpPr/>
            <p:nvPr/>
          </p:nvSpPr>
          <p:spPr>
            <a:xfrm flipH="1">
              <a:off x="1092503" y="2667915"/>
              <a:ext cx="3657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05" name="Line 21"/>
            <p:cNvSpPr/>
            <p:nvPr/>
          </p:nvSpPr>
          <p:spPr>
            <a:xfrm>
              <a:off x="1366823" y="266791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06" name="Line 22"/>
            <p:cNvSpPr/>
            <p:nvPr/>
          </p:nvSpPr>
          <p:spPr>
            <a:xfrm>
              <a:off x="1275383" y="266791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07" name="Line 23"/>
            <p:cNvSpPr/>
            <p:nvPr/>
          </p:nvSpPr>
          <p:spPr>
            <a:xfrm>
              <a:off x="1183943" y="266791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08" name="TextShape 24"/>
            <p:cNvSpPr txBox="1"/>
            <p:nvPr/>
          </p:nvSpPr>
          <p:spPr>
            <a:xfrm>
              <a:off x="81263" y="2740275"/>
              <a:ext cx="1011240" cy="430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V</a:t>
              </a:r>
              <a:r>
                <a:rPr lang="en-US" sz="1800" baseline="-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GEM</a:t>
              </a:r>
              <a:r>
                <a:rPr lang="en-US" sz="1800" baseline="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bt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9" name="TextShape 25"/>
            <p:cNvSpPr txBox="1"/>
            <p:nvPr/>
          </p:nvSpPr>
          <p:spPr>
            <a:xfrm>
              <a:off x="81263" y="2019915"/>
              <a:ext cx="1011240" cy="430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V</a:t>
              </a:r>
              <a:r>
                <a:rPr lang="en-US" sz="1800" baseline="-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GEM</a:t>
              </a:r>
              <a:r>
                <a:rPr lang="en-US" sz="1800" baseline="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tb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0" name="TextShape 26"/>
            <p:cNvSpPr txBox="1"/>
            <p:nvPr/>
          </p:nvSpPr>
          <p:spPr>
            <a:xfrm>
              <a:off x="81263" y="1551915"/>
              <a:ext cx="1011240" cy="430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V</a:t>
              </a:r>
              <a:r>
                <a:rPr lang="en-US" sz="1800" baseline="-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GEM</a:t>
              </a:r>
              <a:r>
                <a:rPr lang="en-US" sz="1800" baseline="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tt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1" name="TextShape 27"/>
            <p:cNvSpPr txBox="1"/>
            <p:nvPr/>
          </p:nvSpPr>
          <p:spPr>
            <a:xfrm>
              <a:off x="2450423" y="2210355"/>
              <a:ext cx="1027080" cy="3549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GEM</a:t>
              </a:r>
              <a:r>
                <a:rPr lang="en-US" sz="1800" baseline="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2" name="Line 28"/>
            <p:cNvSpPr/>
            <p:nvPr/>
          </p:nvSpPr>
          <p:spPr>
            <a:xfrm flipV="1">
              <a:off x="2450423" y="3252195"/>
              <a:ext cx="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13" name="CustomShape 29"/>
            <p:cNvSpPr/>
            <p:nvPr/>
          </p:nvSpPr>
          <p:spPr>
            <a:xfrm flipH="1" flipV="1">
              <a:off x="1681463" y="3160755"/>
              <a:ext cx="1550520" cy="91440"/>
            </a:xfrm>
            <a:prstGeom prst="rect">
              <a:avLst/>
            </a:prstGeom>
            <a:solidFill>
              <a:srgbClr val="FFCC99"/>
            </a:solidFill>
            <a:ln w="18360">
              <a:noFill/>
            </a:ln>
          </p:spPr>
        </p:sp>
        <p:sp>
          <p:nvSpPr>
            <p:cNvPr id="114" name="Line 30"/>
            <p:cNvSpPr/>
            <p:nvPr/>
          </p:nvSpPr>
          <p:spPr>
            <a:xfrm flipH="1">
              <a:off x="903863" y="2977875"/>
              <a:ext cx="193752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15" name="Line 31"/>
            <p:cNvSpPr/>
            <p:nvPr/>
          </p:nvSpPr>
          <p:spPr>
            <a:xfrm flipH="1">
              <a:off x="903863" y="3435075"/>
              <a:ext cx="15465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16" name="Line 32"/>
            <p:cNvSpPr/>
            <p:nvPr/>
          </p:nvSpPr>
          <p:spPr>
            <a:xfrm>
              <a:off x="1685423" y="3252195"/>
              <a:ext cx="155052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117" name="Line 33"/>
            <p:cNvSpPr/>
            <p:nvPr/>
          </p:nvSpPr>
          <p:spPr>
            <a:xfrm>
              <a:off x="1685423" y="3160755"/>
              <a:ext cx="73116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118" name="Line 34"/>
            <p:cNvSpPr/>
            <p:nvPr/>
          </p:nvSpPr>
          <p:spPr>
            <a:xfrm>
              <a:off x="2508383" y="3160755"/>
              <a:ext cx="73116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119" name="Line 35"/>
            <p:cNvSpPr/>
            <p:nvPr/>
          </p:nvSpPr>
          <p:spPr>
            <a:xfrm flipV="1">
              <a:off x="2841383" y="2977875"/>
              <a:ext cx="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20" name="CustomShape 36"/>
            <p:cNvSpPr/>
            <p:nvPr/>
          </p:nvSpPr>
          <p:spPr>
            <a:xfrm flipV="1">
              <a:off x="2823023" y="3003795"/>
              <a:ext cx="50760" cy="10188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21" name="Line 37"/>
            <p:cNvSpPr/>
            <p:nvPr/>
          </p:nvSpPr>
          <p:spPr>
            <a:xfrm flipV="1">
              <a:off x="2110223" y="2977875"/>
              <a:ext cx="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22" name="CustomShape 38"/>
            <p:cNvSpPr/>
            <p:nvPr/>
          </p:nvSpPr>
          <p:spPr>
            <a:xfrm flipV="1">
              <a:off x="2091863" y="3003795"/>
              <a:ext cx="50760" cy="10188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23" name="CustomShape 39"/>
            <p:cNvSpPr/>
            <p:nvPr/>
          </p:nvSpPr>
          <p:spPr>
            <a:xfrm>
              <a:off x="1467623" y="3399075"/>
              <a:ext cx="273960" cy="9144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24" name="Line 40"/>
            <p:cNvSpPr/>
            <p:nvPr/>
          </p:nvSpPr>
          <p:spPr>
            <a:xfrm>
              <a:off x="1275383" y="2977875"/>
              <a:ext cx="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25" name="CustomShape 41"/>
            <p:cNvSpPr/>
            <p:nvPr/>
          </p:nvSpPr>
          <p:spPr>
            <a:xfrm>
              <a:off x="1219943" y="3069315"/>
              <a:ext cx="91440" cy="27432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26" name="Line 42"/>
            <p:cNvSpPr/>
            <p:nvPr/>
          </p:nvSpPr>
          <p:spPr>
            <a:xfrm flipV="1">
              <a:off x="1275383" y="3435075"/>
              <a:ext cx="0" cy="4572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27" name="CustomShape 43"/>
            <p:cNvSpPr/>
            <p:nvPr/>
          </p:nvSpPr>
          <p:spPr>
            <a:xfrm>
              <a:off x="1219943" y="3512115"/>
              <a:ext cx="91440" cy="27468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</p:sp>
        <p:sp>
          <p:nvSpPr>
            <p:cNvPr id="128" name="Line 44"/>
            <p:cNvSpPr/>
            <p:nvPr/>
          </p:nvSpPr>
          <p:spPr>
            <a:xfrm flipH="1">
              <a:off x="1092503" y="3892635"/>
              <a:ext cx="3657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29" name="Line 45"/>
            <p:cNvSpPr/>
            <p:nvPr/>
          </p:nvSpPr>
          <p:spPr>
            <a:xfrm>
              <a:off x="1366823" y="389263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0" name="Line 46"/>
            <p:cNvSpPr/>
            <p:nvPr/>
          </p:nvSpPr>
          <p:spPr>
            <a:xfrm>
              <a:off x="1275383" y="389263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1" name="Line 47"/>
            <p:cNvSpPr/>
            <p:nvPr/>
          </p:nvSpPr>
          <p:spPr>
            <a:xfrm>
              <a:off x="1183943" y="389263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2" name="TextShape 48"/>
            <p:cNvSpPr txBox="1"/>
            <p:nvPr/>
          </p:nvSpPr>
          <p:spPr>
            <a:xfrm>
              <a:off x="2450423" y="3435075"/>
              <a:ext cx="1027080" cy="3549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GEM</a:t>
              </a:r>
              <a:r>
                <a:rPr lang="en-US" sz="1800" baseline="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b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33" name="Line 49"/>
            <p:cNvSpPr/>
            <p:nvPr/>
          </p:nvSpPr>
          <p:spPr>
            <a:xfrm>
              <a:off x="1654103" y="4732875"/>
              <a:ext cx="1343880" cy="0"/>
            </a:xfrm>
            <a:prstGeom prst="line">
              <a:avLst/>
            </a:prstGeom>
            <a:ln w="18360">
              <a:solidFill>
                <a:srgbClr val="FF3333"/>
              </a:solidFill>
              <a:round/>
            </a:ln>
          </p:spPr>
        </p:sp>
        <p:sp>
          <p:nvSpPr>
            <p:cNvPr id="134" name="Line 50"/>
            <p:cNvSpPr/>
            <p:nvPr/>
          </p:nvSpPr>
          <p:spPr>
            <a:xfrm>
              <a:off x="1602983" y="4824315"/>
              <a:ext cx="13950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5" name="TextShape 51"/>
            <p:cNvSpPr txBox="1"/>
            <p:nvPr/>
          </p:nvSpPr>
          <p:spPr>
            <a:xfrm>
              <a:off x="2787383" y="4941315"/>
              <a:ext cx="1138320" cy="34632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µM (8nF)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36" name="Line 52"/>
            <p:cNvSpPr/>
            <p:nvPr/>
          </p:nvSpPr>
          <p:spPr>
            <a:xfrm>
              <a:off x="2447183" y="4824315"/>
              <a:ext cx="0" cy="3657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7" name="Line 53"/>
            <p:cNvSpPr/>
            <p:nvPr/>
          </p:nvSpPr>
          <p:spPr>
            <a:xfrm>
              <a:off x="2264303" y="5190075"/>
              <a:ext cx="3657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8" name="Line 54"/>
            <p:cNvSpPr/>
            <p:nvPr/>
          </p:nvSpPr>
          <p:spPr>
            <a:xfrm flipH="1">
              <a:off x="2264303" y="519007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39" name="Line 55"/>
            <p:cNvSpPr/>
            <p:nvPr/>
          </p:nvSpPr>
          <p:spPr>
            <a:xfrm flipH="1">
              <a:off x="2355743" y="519007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0" name="Line 56"/>
            <p:cNvSpPr/>
            <p:nvPr/>
          </p:nvSpPr>
          <p:spPr>
            <a:xfrm flipH="1">
              <a:off x="2447183" y="5190075"/>
              <a:ext cx="91440" cy="1828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1" name="Line 57"/>
            <p:cNvSpPr/>
            <p:nvPr/>
          </p:nvSpPr>
          <p:spPr>
            <a:xfrm>
              <a:off x="908183" y="4285755"/>
              <a:ext cx="27306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2" name="TextShape 58"/>
            <p:cNvSpPr txBox="1"/>
            <p:nvPr/>
          </p:nvSpPr>
          <p:spPr>
            <a:xfrm>
              <a:off x="6743" y="4153995"/>
              <a:ext cx="1462680" cy="4215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V</a:t>
              </a:r>
              <a:r>
                <a:rPr lang="en-US" sz="1800" baseline="-101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mesh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43" name="Line 59"/>
            <p:cNvSpPr/>
            <p:nvPr/>
          </p:nvSpPr>
          <p:spPr>
            <a:xfrm>
              <a:off x="2447183" y="4641435"/>
              <a:ext cx="0" cy="914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4" name="CustomShape 60"/>
            <p:cNvSpPr/>
            <p:nvPr/>
          </p:nvSpPr>
          <p:spPr>
            <a:xfrm>
              <a:off x="1722143" y="4070115"/>
              <a:ext cx="1377720" cy="578160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3465AF"/>
              </a:solidFill>
            </a:ln>
          </p:spPr>
          <p:txBody>
            <a:bodyPr wrap="none" lIns="90000" tIns="45000" rIns="90000" bIns="45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Ampli</a:t>
              </a:r>
              <a:endParaRPr sz="16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ORTEC142B</a:t>
              </a:r>
              <a:endParaRPr sz="16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45" name="Line 61"/>
            <p:cNvSpPr/>
            <p:nvPr/>
          </p:nvSpPr>
          <p:spPr>
            <a:xfrm>
              <a:off x="3651383" y="4030875"/>
              <a:ext cx="0" cy="4838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6" name="Line 62"/>
            <p:cNvSpPr/>
            <p:nvPr/>
          </p:nvSpPr>
          <p:spPr>
            <a:xfrm>
              <a:off x="3742823" y="4030875"/>
              <a:ext cx="0" cy="4838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7" name="Line 63"/>
            <p:cNvSpPr/>
            <p:nvPr/>
          </p:nvSpPr>
          <p:spPr>
            <a:xfrm flipH="1">
              <a:off x="3742823" y="4285755"/>
              <a:ext cx="3657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</p:sp>
        <p:sp>
          <p:nvSpPr>
            <p:cNvPr id="148" name="CustomShape 64"/>
            <p:cNvSpPr/>
            <p:nvPr/>
          </p:nvSpPr>
          <p:spPr>
            <a:xfrm rot="5400000">
              <a:off x="4017143" y="3645675"/>
              <a:ext cx="1463040" cy="1280160"/>
            </a:xfrm>
            <a:prstGeom prst="triangle">
              <a:avLst>
                <a:gd name="adj" fmla="val 49761"/>
              </a:avLst>
            </a:prstGeom>
            <a:solidFill>
              <a:srgbClr val="FFD320"/>
            </a:solidFill>
            <a:ln>
              <a:solidFill>
                <a:srgbClr val="3465AF"/>
              </a:solidFill>
            </a:ln>
          </p:spPr>
        </p:sp>
        <p:sp>
          <p:nvSpPr>
            <p:cNvPr id="149" name="TextShape 65"/>
            <p:cNvSpPr txBox="1"/>
            <p:nvPr/>
          </p:nvSpPr>
          <p:spPr>
            <a:xfrm>
              <a:off x="4108583" y="4102875"/>
              <a:ext cx="1005840" cy="43344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CFD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0" name="Line 66"/>
            <p:cNvSpPr/>
            <p:nvPr/>
          </p:nvSpPr>
          <p:spPr>
            <a:xfrm>
              <a:off x="5388743" y="4285755"/>
              <a:ext cx="745771" cy="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151" name="CustomShape 67"/>
            <p:cNvSpPr/>
            <p:nvPr/>
          </p:nvSpPr>
          <p:spPr>
            <a:xfrm>
              <a:off x="3925703" y="2365515"/>
              <a:ext cx="1280160" cy="731520"/>
            </a:xfrm>
            <a:prstGeom prst="ellipse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  <p:txBody>
            <a:bodyPr wrap="none" lIns="90000" tIns="45000" rIns="90000" bIns="45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PM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2" name="CustomShape 68"/>
            <p:cNvSpPr/>
            <p:nvPr/>
          </p:nvSpPr>
          <p:spPr>
            <a:xfrm>
              <a:off x="4108583" y="2274075"/>
              <a:ext cx="1280160" cy="731520"/>
            </a:xfrm>
            <a:prstGeom prst="ellipse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  <p:txBody>
            <a:bodyPr wrap="none" lIns="90000" tIns="45000" rIns="90000" bIns="45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PM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3" name="CustomShape 69"/>
            <p:cNvSpPr/>
            <p:nvPr/>
          </p:nvSpPr>
          <p:spPr>
            <a:xfrm>
              <a:off x="4291463" y="2182635"/>
              <a:ext cx="1280160" cy="731520"/>
            </a:xfrm>
            <a:prstGeom prst="ellipse">
              <a:avLst/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  <p:txBody>
            <a:bodyPr wrap="none" lIns="90000" tIns="45000" rIns="90000" bIns="45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PM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4" name="CustomShape 70"/>
            <p:cNvSpPr/>
            <p:nvPr/>
          </p:nvSpPr>
          <p:spPr>
            <a:xfrm>
              <a:off x="3925703" y="1085355"/>
              <a:ext cx="1371600" cy="731520"/>
            </a:xfrm>
            <a:prstGeom prst="roundRect">
              <a:avLst>
                <a:gd name="adj" fmla="val 3600"/>
              </a:avLst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  <p:txBody>
            <a:bodyPr wrap="none" lIns="90000" tIns="45000" rIns="90000" bIns="45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Laser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trigger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5" name="Line 71"/>
            <p:cNvSpPr/>
            <p:nvPr/>
          </p:nvSpPr>
          <p:spPr>
            <a:xfrm>
              <a:off x="5297303" y="1359675"/>
              <a:ext cx="1371600" cy="100584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156" name="CustomShape 72"/>
            <p:cNvSpPr/>
            <p:nvPr/>
          </p:nvSpPr>
          <p:spPr>
            <a:xfrm>
              <a:off x="6134514" y="2365515"/>
              <a:ext cx="2176747" cy="2560320"/>
            </a:xfrm>
            <a:prstGeom prst="roundRect">
              <a:avLst>
                <a:gd name="adj" fmla="val 3600"/>
              </a:avLst>
            </a:prstGeom>
            <a:solidFill>
              <a:srgbClr val="729FCF"/>
            </a:solidFill>
            <a:ln>
              <a:solidFill>
                <a:srgbClr val="3465AF"/>
              </a:solidFill>
            </a:ln>
          </p:spPr>
          <p:txBody>
            <a:bodyPr wrap="none" lIns="90000" tIns="45000" rIns="90000" bIns="45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PMm2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FPGA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7" name="Line 73"/>
            <p:cNvSpPr/>
            <p:nvPr/>
          </p:nvSpPr>
          <p:spPr>
            <a:xfrm>
              <a:off x="8040503" y="4011435"/>
              <a:ext cx="1103497" cy="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158" name="TextShape 74"/>
            <p:cNvSpPr txBox="1"/>
            <p:nvPr/>
          </p:nvSpPr>
          <p:spPr>
            <a:xfrm>
              <a:off x="8295510" y="3279915"/>
              <a:ext cx="1554480" cy="7851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Trigger signal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59" name="Line 75"/>
            <p:cNvSpPr/>
            <p:nvPr/>
          </p:nvSpPr>
          <p:spPr>
            <a:xfrm>
              <a:off x="5571623" y="2456955"/>
              <a:ext cx="3489827" cy="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160" name="TextShape 76"/>
            <p:cNvSpPr txBox="1"/>
            <p:nvPr/>
          </p:nvSpPr>
          <p:spPr>
            <a:xfrm>
              <a:off x="7794090" y="1867013"/>
              <a:ext cx="1371600" cy="43344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PM data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1" name="TextShape 77"/>
            <p:cNvSpPr txBox="1"/>
            <p:nvPr/>
          </p:nvSpPr>
          <p:spPr>
            <a:xfrm>
              <a:off x="5388743" y="4468635"/>
              <a:ext cx="822960" cy="5058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</a:t>
              </a:r>
              <a:r>
                <a:rPr lang="en-US" sz="2400" baseline="-33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mesh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2" name="TextShape 78"/>
            <p:cNvSpPr txBox="1"/>
            <p:nvPr/>
          </p:nvSpPr>
          <p:spPr>
            <a:xfrm>
              <a:off x="6028823" y="1493955"/>
              <a:ext cx="822960" cy="5058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</a:t>
              </a:r>
              <a:r>
                <a:rPr lang="en-US" sz="2400" baseline="-33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laser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3" name="TextShape 79"/>
            <p:cNvSpPr txBox="1"/>
            <p:nvPr/>
          </p:nvSpPr>
          <p:spPr>
            <a:xfrm>
              <a:off x="6390640" y="4145715"/>
              <a:ext cx="2103120" cy="5058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</a:t>
              </a:r>
              <a:r>
                <a:rPr lang="en-US" sz="2400" i="1" baseline="-33000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mesh</a:t>
              </a:r>
              <a:r>
                <a:rPr lang="en-US" sz="2400" i="1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-t</a:t>
              </a:r>
              <a:r>
                <a:rPr lang="en-US" sz="2400" i="1" baseline="-33000" dirty="0" err="1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laser</a:t>
              </a:r>
              <a:r>
                <a:rPr lang="en-US" sz="2400" i="1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&gt;1µs</a:t>
              </a:r>
              <a:endParaRPr sz="1800" dirty="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4" name="TextShape 80"/>
            <p:cNvSpPr txBox="1"/>
            <p:nvPr/>
          </p:nvSpPr>
          <p:spPr>
            <a:xfrm>
              <a:off x="3460223" y="3604995"/>
              <a:ext cx="631080" cy="34632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5nF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31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Comment déclencher seulement sur un évènement de conversion</a:t>
            </a:r>
            <a:br>
              <a:rPr lang="fr-FR" dirty="0" smtClean="0"/>
            </a:br>
            <a:r>
              <a:rPr lang="fr-FR" dirty="0" smtClean="0">
                <a:sym typeface="Wingdings" panose="05000000000000000000" pitchFamily="2" charset="2"/>
              </a:rPr>
              <a:t> Pour réduire le bruit de fond, il faut :</a:t>
            </a:r>
            <a:endParaRPr lang="fr-FR" dirty="0" smtClean="0"/>
          </a:p>
          <a:p>
            <a:pPr lvl="1"/>
            <a:r>
              <a:rPr lang="fr-FR" sz="1800" dirty="0" smtClean="0"/>
              <a:t>Au moins un scintillateur (</a:t>
            </a:r>
            <a:r>
              <a:rPr lang="fr-FR" sz="1800" dirty="0" smtClean="0">
                <a:sym typeface="Wingdings" panose="05000000000000000000" pitchFamily="2" charset="2"/>
              </a:rPr>
              <a:t></a:t>
            </a:r>
            <a:r>
              <a:rPr lang="fr-FR" sz="1800" dirty="0" smtClean="0"/>
              <a:t> timing + trigger information)</a:t>
            </a:r>
          </a:p>
          <a:p>
            <a:pPr lvl="1"/>
            <a:r>
              <a:rPr lang="fr-FR" sz="1800" dirty="0" smtClean="0"/>
              <a:t>Si possible, un signal laser</a:t>
            </a:r>
          </a:p>
          <a:p>
            <a:pPr lvl="1"/>
            <a:r>
              <a:rPr lang="fr-FR" sz="1800" dirty="0" smtClean="0"/>
              <a:t>Un signal du </a:t>
            </a:r>
            <a:r>
              <a:rPr lang="fr-FR" sz="1800" dirty="0" err="1" smtClean="0"/>
              <a:t>Micromegas</a:t>
            </a:r>
            <a:r>
              <a:rPr lang="fr-FR" sz="1800" dirty="0" smtClean="0"/>
              <a:t> &gt;1</a:t>
            </a:r>
            <a:r>
              <a:rPr lang="fr-FR" sz="1800" dirty="0" smtClean="0">
                <a:latin typeface="Bell MT"/>
              </a:rPr>
              <a:t>µ</a:t>
            </a:r>
            <a:r>
              <a:rPr lang="fr-FR" sz="1800" dirty="0" smtClean="0"/>
              <a:t>s (→ 3cm) après</a:t>
            </a:r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Déclenchement sur un évènement de conversion </a:t>
            </a:r>
            <a:r>
              <a:rPr lang="fr-FR" dirty="0" smtClean="0">
                <a:sym typeface="Symbol"/>
              </a:rPr>
              <a:t></a:t>
            </a:r>
            <a:r>
              <a:rPr lang="fr-FR" dirty="0" err="1" smtClean="0">
                <a:sym typeface="Symbol"/>
              </a:rPr>
              <a:t>e+e</a:t>
            </a:r>
            <a:r>
              <a:rPr lang="fr-FR" dirty="0" smtClean="0">
                <a:sym typeface="Symbol"/>
              </a:rPr>
              <a:t>-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grpSp>
        <p:nvGrpSpPr>
          <p:cNvPr id="31" name="Groupe 30"/>
          <p:cNvGrpSpPr/>
          <p:nvPr/>
        </p:nvGrpSpPr>
        <p:grpSpPr>
          <a:xfrm>
            <a:off x="660400" y="2591622"/>
            <a:ext cx="7406703" cy="3913375"/>
            <a:chOff x="1555668" y="3379060"/>
            <a:chExt cx="6393960" cy="321084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668" y="3497500"/>
              <a:ext cx="6393960" cy="3092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Line 3"/>
            <p:cNvSpPr/>
            <p:nvPr/>
          </p:nvSpPr>
          <p:spPr>
            <a:xfrm flipV="1">
              <a:off x="2470068" y="3771820"/>
              <a:ext cx="0" cy="2286000"/>
            </a:xfrm>
            <a:prstGeom prst="line">
              <a:avLst/>
            </a:prstGeom>
            <a:ln>
              <a:solidFill>
                <a:srgbClr val="000000"/>
              </a:solidFill>
              <a:custDash>
                <a:ds d="51000" sp="127000"/>
                <a:ds d="51000" sp="127000"/>
                <a:ds d="254000" sp="127000"/>
                <a:ds d="254000" sp="127000"/>
                <a:ds d="254000" sp="127000"/>
              </a:custDash>
            </a:ln>
          </p:spPr>
        </p:sp>
        <p:sp>
          <p:nvSpPr>
            <p:cNvPr id="21" name="Line 4"/>
            <p:cNvSpPr/>
            <p:nvPr/>
          </p:nvSpPr>
          <p:spPr>
            <a:xfrm flipV="1">
              <a:off x="3766068" y="3771820"/>
              <a:ext cx="0" cy="2286000"/>
            </a:xfrm>
            <a:prstGeom prst="line">
              <a:avLst/>
            </a:prstGeom>
            <a:ln>
              <a:solidFill>
                <a:srgbClr val="000000"/>
              </a:solidFill>
              <a:custDash>
                <a:ds d="51000" sp="127000"/>
                <a:ds d="51000" sp="127000"/>
                <a:ds d="254000" sp="127000"/>
                <a:ds d="254000" sp="127000"/>
                <a:ds d="254000" sp="127000"/>
              </a:custDash>
            </a:ln>
          </p:spPr>
        </p:sp>
        <p:sp>
          <p:nvSpPr>
            <p:cNvPr id="22" name="Line 5"/>
            <p:cNvSpPr/>
            <p:nvPr/>
          </p:nvSpPr>
          <p:spPr>
            <a:xfrm flipV="1">
              <a:off x="5710068" y="3771820"/>
              <a:ext cx="0" cy="2286000"/>
            </a:xfrm>
            <a:prstGeom prst="line">
              <a:avLst/>
            </a:prstGeom>
            <a:ln>
              <a:solidFill>
                <a:srgbClr val="000000"/>
              </a:solidFill>
              <a:custDash>
                <a:ds d="51000" sp="127000"/>
                <a:ds d="51000" sp="127000"/>
                <a:ds d="254000" sp="127000"/>
                <a:ds d="254000" sp="127000"/>
                <a:ds d="254000" sp="127000"/>
              </a:custDash>
            </a:ln>
          </p:spPr>
        </p:sp>
        <p:sp>
          <p:nvSpPr>
            <p:cNvPr id="23" name="Line 6"/>
            <p:cNvSpPr/>
            <p:nvPr/>
          </p:nvSpPr>
          <p:spPr>
            <a:xfrm flipV="1">
              <a:off x="6970068" y="3771820"/>
              <a:ext cx="0" cy="2286000"/>
            </a:xfrm>
            <a:prstGeom prst="line">
              <a:avLst/>
            </a:prstGeom>
            <a:ln>
              <a:solidFill>
                <a:srgbClr val="000000"/>
              </a:solidFill>
              <a:custDash>
                <a:ds d="51000" sp="127000"/>
                <a:ds d="51000" sp="127000"/>
                <a:ds d="254000" sp="127000"/>
                <a:ds d="254000" sp="127000"/>
                <a:ds d="254000" sp="127000"/>
              </a:custDash>
            </a:ln>
          </p:spPr>
        </p:sp>
        <p:sp>
          <p:nvSpPr>
            <p:cNvPr id="24" name="Line 7"/>
            <p:cNvSpPr/>
            <p:nvPr/>
          </p:nvSpPr>
          <p:spPr>
            <a:xfrm flipV="1">
              <a:off x="5710068" y="3768940"/>
              <a:ext cx="286560" cy="2880"/>
            </a:xfrm>
            <a:prstGeom prst="line">
              <a:avLst/>
            </a:prstGeom>
            <a:ln>
              <a:solidFill>
                <a:srgbClr val="000000"/>
              </a:solidFill>
              <a:headEnd type="arrow" w="med" len="med"/>
              <a:tailEnd type="arrow" w="med" len="med"/>
            </a:ln>
          </p:spPr>
        </p:sp>
        <p:sp>
          <p:nvSpPr>
            <p:cNvPr id="25" name="Line 8"/>
            <p:cNvSpPr/>
            <p:nvPr/>
          </p:nvSpPr>
          <p:spPr>
            <a:xfrm flipH="1" flipV="1">
              <a:off x="5996628" y="3771820"/>
              <a:ext cx="10440" cy="1253160"/>
            </a:xfrm>
            <a:prstGeom prst="line">
              <a:avLst/>
            </a:prstGeom>
            <a:ln>
              <a:solidFill>
                <a:srgbClr val="000000"/>
              </a:solidFill>
              <a:custDash>
                <a:ds d="197000" sp="197000"/>
              </a:custDash>
            </a:ln>
          </p:spPr>
        </p:sp>
        <p:sp>
          <p:nvSpPr>
            <p:cNvPr id="26" name="TextShape 9"/>
            <p:cNvSpPr txBox="1"/>
            <p:nvPr/>
          </p:nvSpPr>
          <p:spPr>
            <a:xfrm>
              <a:off x="5477868" y="3379060"/>
              <a:ext cx="759600" cy="34632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&gt;1µs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7" name="Line 10"/>
            <p:cNvSpPr/>
            <p:nvPr/>
          </p:nvSpPr>
          <p:spPr>
            <a:xfrm flipH="1" flipV="1">
              <a:off x="5710068" y="5516740"/>
              <a:ext cx="255240" cy="2199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28" name="TextShape 11"/>
            <p:cNvSpPr txBox="1"/>
            <p:nvPr/>
          </p:nvSpPr>
          <p:spPr>
            <a:xfrm>
              <a:off x="5965308" y="5569300"/>
              <a:ext cx="334800" cy="40104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</a:t>
              </a:r>
              <a:r>
                <a:rPr lang="en-US" sz="1800" baseline="-33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0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29" name="Line 12"/>
            <p:cNvSpPr/>
            <p:nvPr/>
          </p:nvSpPr>
          <p:spPr>
            <a:xfrm flipH="1" flipV="1">
              <a:off x="6007068" y="5024980"/>
              <a:ext cx="255240" cy="2199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</p:sp>
        <p:sp>
          <p:nvSpPr>
            <p:cNvPr id="30" name="TextShape 13"/>
            <p:cNvSpPr txBox="1"/>
            <p:nvPr/>
          </p:nvSpPr>
          <p:spPr>
            <a:xfrm>
              <a:off x="6185268" y="5108860"/>
              <a:ext cx="659160" cy="40104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t</a:t>
              </a:r>
              <a:r>
                <a:rPr lang="en-US" sz="1800" baseline="-3300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mesh</a:t>
              </a:r>
              <a:endParaRPr sz="1800">
                <a:solidFill>
                  <a:prstClr val="black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1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Programme de contrôle des données en ligne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6" y="637508"/>
            <a:ext cx="8100000" cy="580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6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Programme de contrôle des données en ligne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93" y="476562"/>
            <a:ext cx="4140000" cy="296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9" y="476560"/>
            <a:ext cx="4140000" cy="296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623" y="3555040"/>
            <a:ext cx="4140000" cy="296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6" y="3555040"/>
            <a:ext cx="4140000" cy="29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3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Run</a:t>
            </a:r>
            <a:r>
              <a:rPr lang="fr-FR" dirty="0" smtClean="0"/>
              <a:t> de cosmique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9" name="Image 18"/>
          <p:cNvPicPr/>
          <p:nvPr/>
        </p:nvPicPr>
        <p:blipFill>
          <a:blip r:embed="rId2"/>
          <a:stretch>
            <a:fillRect/>
          </a:stretch>
        </p:blipFill>
        <p:spPr>
          <a:xfrm>
            <a:off x="1840883" y="748103"/>
            <a:ext cx="5602680" cy="2723040"/>
          </a:xfrm>
          <a:prstGeom prst="rect">
            <a:avLst/>
          </a:prstGeom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3"/>
          <a:stretch>
            <a:fillRect/>
          </a:stretch>
        </p:blipFill>
        <p:spPr>
          <a:xfrm>
            <a:off x="1840883" y="3471143"/>
            <a:ext cx="5602680" cy="2723040"/>
          </a:xfrm>
          <a:prstGeom prst="rect">
            <a:avLst/>
          </a:prstGeom>
          <a:ln>
            <a:noFill/>
          </a:ln>
        </p:spPr>
      </p:pic>
      <p:sp>
        <p:nvSpPr>
          <p:cNvPr id="21" name="TextShape 2"/>
          <p:cNvSpPr txBox="1"/>
          <p:nvPr/>
        </p:nvSpPr>
        <p:spPr>
          <a:xfrm>
            <a:off x="2731883" y="964103"/>
            <a:ext cx="214308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RUN 1237</a:t>
            </a:r>
            <a:endParaRPr sz="18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2" name="TextShape 3"/>
          <p:cNvSpPr txBox="1"/>
          <p:nvPr/>
        </p:nvSpPr>
        <p:spPr>
          <a:xfrm>
            <a:off x="2732243" y="3736103"/>
            <a:ext cx="214308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RUN 1569</a:t>
            </a:r>
            <a:endParaRPr sz="18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3" name="Line 4"/>
          <p:cNvSpPr/>
          <p:nvPr/>
        </p:nvSpPr>
        <p:spPr>
          <a:xfrm>
            <a:off x="3531443" y="2265143"/>
            <a:ext cx="2874240" cy="0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</p:sp>
      <p:sp>
        <p:nvSpPr>
          <p:cNvPr id="24" name="TextShape 5"/>
          <p:cNvSpPr txBox="1"/>
          <p:nvPr/>
        </p:nvSpPr>
        <p:spPr>
          <a:xfrm>
            <a:off x="4466363" y="1759343"/>
            <a:ext cx="1939320" cy="50580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V</a:t>
            </a:r>
            <a:r>
              <a:rPr lang="en-US" sz="2400" baseline="-330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drift</a:t>
            </a:r>
            <a:endParaRPr sz="18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5" name="Line 6"/>
          <p:cNvSpPr/>
          <p:nvPr/>
        </p:nvSpPr>
        <p:spPr>
          <a:xfrm>
            <a:off x="3939683" y="3983063"/>
            <a:ext cx="2211120" cy="153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6" name="TextShape 7"/>
          <p:cNvSpPr txBox="1"/>
          <p:nvPr/>
        </p:nvSpPr>
        <p:spPr>
          <a:xfrm>
            <a:off x="4194563" y="4136063"/>
            <a:ext cx="1854000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absorption</a:t>
            </a:r>
            <a:endParaRPr sz="18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7" name="Line 8"/>
          <p:cNvSpPr/>
          <p:nvPr/>
        </p:nvSpPr>
        <p:spPr>
          <a:xfrm flipV="1">
            <a:off x="3582203" y="1310423"/>
            <a:ext cx="0" cy="1737000"/>
          </a:xfrm>
          <a:prstGeom prst="line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</p:sp>
      <p:sp>
        <p:nvSpPr>
          <p:cNvPr id="28" name="TextShape 9"/>
          <p:cNvSpPr txBox="1"/>
          <p:nvPr/>
        </p:nvSpPr>
        <p:spPr>
          <a:xfrm>
            <a:off x="2783003" y="1720823"/>
            <a:ext cx="918360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Gain</a:t>
            </a:r>
            <a:endParaRPr sz="180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270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évènements à différentes énergies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7" name="Picture 2" descr="D:\PROJETS\HARPO\MESURES\Japon_2014\All_Energies_Sample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" y="1270658"/>
            <a:ext cx="9000000" cy="435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du gaz dans le temps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5" y="492547"/>
            <a:ext cx="8962368" cy="6143037"/>
          </a:xfrm>
          <a:prstGeom prst="rect">
            <a:avLst/>
          </a:prstGeom>
          <a:ln>
            <a:noFill/>
          </a:ln>
        </p:spPr>
      </p:pic>
      <p:sp>
        <p:nvSpPr>
          <p:cNvPr id="14" name="TextShape 3"/>
          <p:cNvSpPr txBox="1"/>
          <p:nvPr/>
        </p:nvSpPr>
        <p:spPr>
          <a:xfrm>
            <a:off x="1289911" y="750080"/>
            <a:ext cx="1548000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Gain</a:t>
            </a:r>
            <a:r>
              <a:rPr lang="en-US" sz="1800" b="1" dirty="0" smtClean="0">
                <a:solidFill>
                  <a:prstClr val="black"/>
                </a:solidFill>
                <a:latin typeface="Bell MT" panose="02020503060305020303" pitchFamily="18" charset="0"/>
                <a:ea typeface="DejaVu Sans"/>
                <a:cs typeface="DejaVu San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Bell MT" panose="02020503060305020303" pitchFamily="18" charset="0"/>
                <a:ea typeface="DejaVu Sans"/>
                <a:cs typeface="DejaVu Sans"/>
              </a:rPr>
              <a:t>X</a:t>
            </a:r>
            <a:r>
              <a:rPr lang="en-US" sz="1800" b="1" dirty="0" smtClean="0">
                <a:solidFill>
                  <a:prstClr val="black"/>
                </a:solidFill>
                <a:latin typeface="Bell MT" panose="02020503060305020303" pitchFamily="18" charset="0"/>
                <a:ea typeface="DejaVu Sans"/>
                <a:cs typeface="DejaVu Sans"/>
              </a:rPr>
              <a:t> &amp; </a:t>
            </a:r>
            <a:r>
              <a:rPr lang="en-US" sz="1800" b="1" dirty="0" smtClean="0">
                <a:solidFill>
                  <a:srgbClr val="FF0000"/>
                </a:solidFill>
                <a:latin typeface="Bell MT" panose="02020503060305020303" pitchFamily="18" charset="0"/>
                <a:ea typeface="DejaVu Sans"/>
                <a:cs typeface="DejaVu Sans"/>
              </a:rPr>
              <a:t>Y</a:t>
            </a:r>
            <a:endParaRPr sz="1800" b="1" dirty="0">
              <a:solidFill>
                <a:srgbClr val="FF0000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  <p:sp>
        <p:nvSpPr>
          <p:cNvPr id="15" name="TextShape 4"/>
          <p:cNvSpPr txBox="1"/>
          <p:nvPr/>
        </p:nvSpPr>
        <p:spPr>
          <a:xfrm>
            <a:off x="1336238" y="2776613"/>
            <a:ext cx="1548000" cy="50580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V</a:t>
            </a:r>
            <a:r>
              <a:rPr lang="en-US" sz="1800" b="1" baseline="-33000" dirty="0" err="1" smtClean="0">
                <a:solidFill>
                  <a:srgbClr val="000099"/>
                </a:solidFill>
                <a:latin typeface="Bell MT" panose="02020503060305020303" pitchFamily="18" charset="0"/>
                <a:ea typeface="DejaVu Sans"/>
                <a:cs typeface="DejaVu Sans"/>
              </a:rPr>
              <a:t>dérive</a:t>
            </a:r>
            <a:r>
              <a:rPr lang="en-US" sz="1800" b="1" dirty="0" smtClean="0">
                <a:solidFill>
                  <a:prstClr val="black"/>
                </a:solidFill>
                <a:latin typeface="Bell MT" panose="02020503060305020303" pitchFamily="18" charset="0"/>
                <a:ea typeface="DejaVu Sans"/>
                <a:cs typeface="DejaVu San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Bell MT" panose="02020503060305020303" pitchFamily="18" charset="0"/>
                <a:ea typeface="DejaVu Sans"/>
                <a:cs typeface="DejaVu Sans"/>
              </a:rPr>
              <a:t>X</a:t>
            </a:r>
            <a:r>
              <a:rPr lang="en-US" sz="1800" b="1" dirty="0" smtClean="0">
                <a:solidFill>
                  <a:prstClr val="black"/>
                </a:solidFill>
                <a:latin typeface="Bell MT" panose="02020503060305020303" pitchFamily="18" charset="0"/>
                <a:ea typeface="DejaVu Sans"/>
                <a:cs typeface="DejaVu Sans"/>
              </a:rPr>
              <a:t> &amp; </a:t>
            </a:r>
            <a:r>
              <a:rPr lang="en-US" sz="1800" b="1" dirty="0" smtClean="0">
                <a:solidFill>
                  <a:srgbClr val="FF0000"/>
                </a:solidFill>
                <a:latin typeface="Bell MT" panose="02020503060305020303" pitchFamily="18" charset="0"/>
                <a:ea typeface="DejaVu Sans"/>
                <a:cs typeface="DejaVu Sans"/>
              </a:rPr>
              <a:t>Y</a:t>
            </a:r>
            <a:endParaRPr sz="1800" b="1" dirty="0">
              <a:solidFill>
                <a:srgbClr val="FF0000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  <p:sp>
        <p:nvSpPr>
          <p:cNvPr id="16" name="TextShape 5"/>
          <p:cNvSpPr txBox="1"/>
          <p:nvPr/>
        </p:nvSpPr>
        <p:spPr>
          <a:xfrm>
            <a:off x="1165491" y="5609501"/>
            <a:ext cx="1548000" cy="60228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srgbClr val="FF0000"/>
                </a:solidFill>
                <a:latin typeface="Bell MT" panose="02020503060305020303" pitchFamily="18" charset="0"/>
                <a:ea typeface="DejaVu Sans"/>
                <a:cs typeface="DejaVu Sans"/>
              </a:rPr>
              <a:t>Température</a:t>
            </a:r>
            <a:endParaRPr sz="1800" b="1" dirty="0">
              <a:solidFill>
                <a:srgbClr val="FF0000"/>
              </a:solidFill>
              <a:latin typeface="Bell MT" panose="02020503060305020303" pitchFamily="18" charset="0"/>
              <a:ea typeface="DejaVu Sans"/>
              <a:cs typeface="DejaVu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Bell MT" panose="02020503060305020303" pitchFamily="18" charset="0"/>
                <a:ea typeface="DejaVu Sans"/>
                <a:cs typeface="DejaVu Sans"/>
              </a:rPr>
              <a:t>Pression</a:t>
            </a:r>
            <a:endParaRPr sz="1800" b="1" dirty="0">
              <a:solidFill>
                <a:srgbClr val="0000FF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004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23 </a:t>
            </a:r>
            <a:r>
              <a:rPr lang="en-US" dirty="0" err="1" smtClean="0"/>
              <a:t>jours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faisceau</a:t>
            </a:r>
            <a:r>
              <a:rPr lang="en-US" dirty="0" smtClean="0"/>
              <a:t> avec le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gaz</a:t>
            </a:r>
            <a:r>
              <a:rPr lang="en-US" dirty="0" smtClean="0"/>
              <a:t> sans circulation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Pas de </a:t>
            </a:r>
            <a:r>
              <a:rPr lang="en-US" dirty="0" err="1" smtClean="0"/>
              <a:t>fuite</a:t>
            </a:r>
            <a:r>
              <a:rPr lang="en-US" dirty="0" smtClean="0"/>
              <a:t>, pas de </a:t>
            </a:r>
            <a:r>
              <a:rPr lang="en-US" dirty="0" err="1" smtClean="0"/>
              <a:t>baisse</a:t>
            </a:r>
            <a:r>
              <a:rPr lang="en-US" dirty="0" smtClean="0"/>
              <a:t> de </a:t>
            </a:r>
            <a:r>
              <a:rPr lang="en-US" dirty="0" err="1" smtClean="0"/>
              <a:t>pression</a:t>
            </a:r>
            <a:endParaRPr lang="en-US" dirty="0"/>
          </a:p>
          <a:p>
            <a:endParaRPr lang="fr-FR" dirty="0" smtClean="0"/>
          </a:p>
          <a:p>
            <a:r>
              <a:rPr lang="fr-FR" dirty="0" smtClean="0"/>
              <a:t>Faible diminution de la vitesse de dérive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Stabilité du gain</a:t>
            </a:r>
            <a:endParaRPr lang="fr-FR" dirty="0"/>
          </a:p>
          <a:p>
            <a:endParaRPr lang="en-US" dirty="0" smtClean="0"/>
          </a:p>
          <a:p>
            <a:r>
              <a:rPr lang="en-US" dirty="0" err="1" smtClean="0"/>
              <a:t>Faible</a:t>
            </a:r>
            <a:r>
              <a:rPr lang="en-US" dirty="0" smtClean="0"/>
              <a:t> contamination (absorption des </a:t>
            </a:r>
            <a:r>
              <a:rPr lang="en-US" dirty="0" err="1" smtClean="0"/>
              <a:t>électrons</a:t>
            </a:r>
            <a:r>
              <a:rPr lang="en-US" dirty="0" smtClean="0"/>
              <a:t> absorption</a:t>
            </a:r>
            <a:r>
              <a:rPr lang="en-US" dirty="0"/>
              <a:t>).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Etudes </a:t>
            </a:r>
            <a:r>
              <a:rPr lang="en-US" dirty="0" err="1" smtClean="0"/>
              <a:t>systématiques</a:t>
            </a:r>
            <a:r>
              <a:rPr lang="en-US" dirty="0" smtClean="0"/>
              <a:t> </a:t>
            </a:r>
            <a:r>
              <a:rPr lang="en-US" dirty="0" err="1" smtClean="0"/>
              <a:t>seront</a:t>
            </a:r>
            <a:r>
              <a:rPr lang="en-US" dirty="0" smtClean="0"/>
              <a:t> </a:t>
            </a:r>
            <a:r>
              <a:rPr lang="en-US" dirty="0" err="1" smtClean="0"/>
              <a:t>faites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2015 </a:t>
            </a:r>
            <a:endParaRPr lang="en-US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du gaz dans le temps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Performance du Trigger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7" name="Imag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102397" y="1383013"/>
            <a:ext cx="8925487" cy="3977891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2392544" y="1855441"/>
            <a:ext cx="566404" cy="2993851"/>
          </a:xfrm>
          <a:prstGeom prst="ellipse">
            <a:avLst/>
          </a:prstGeom>
          <a:noFill/>
          <a:ln w="54720">
            <a:solidFill>
              <a:srgbClr val="FF3333"/>
            </a:solidFill>
            <a:round/>
          </a:ln>
        </p:spPr>
      </p:sp>
      <p:sp>
        <p:nvSpPr>
          <p:cNvPr id="19" name="TextShape 3"/>
          <p:cNvSpPr txBox="1"/>
          <p:nvPr/>
        </p:nvSpPr>
        <p:spPr>
          <a:xfrm>
            <a:off x="2936011" y="1797144"/>
            <a:ext cx="2065560" cy="532955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3333"/>
                </a:solidFill>
                <a:latin typeface="Bell MT" panose="02020503060305020303" pitchFamily="18" charset="0"/>
                <a:ea typeface="DejaVu Sans"/>
                <a:cs typeface="DejaVu Sans"/>
              </a:rPr>
              <a:t>Conversion </a:t>
            </a:r>
            <a:r>
              <a:rPr lang="en-US" sz="1600" dirty="0" err="1" smtClean="0">
                <a:solidFill>
                  <a:srgbClr val="FF3333"/>
                </a:solidFill>
                <a:latin typeface="Bell MT" panose="02020503060305020303" pitchFamily="18" charset="0"/>
                <a:ea typeface="DejaVu Sans"/>
                <a:cs typeface="DejaVu Sans"/>
              </a:rPr>
              <a:t>en</a:t>
            </a:r>
            <a:r>
              <a:rPr lang="en-US" sz="1600" dirty="0" smtClean="0">
                <a:solidFill>
                  <a:srgbClr val="FF3333"/>
                </a:solidFill>
                <a:latin typeface="Bell MT" panose="02020503060305020303" pitchFamily="18" charset="0"/>
                <a:ea typeface="DejaVu Sans"/>
                <a:cs typeface="DejaVu Sans"/>
              </a:rPr>
              <a:t> </a:t>
            </a:r>
            <a:r>
              <a:rPr lang="en-US" sz="1600" dirty="0" err="1" smtClean="0">
                <a:solidFill>
                  <a:srgbClr val="FF3333"/>
                </a:solidFill>
                <a:latin typeface="Bell MT" panose="02020503060305020303" pitchFamily="18" charset="0"/>
                <a:ea typeface="DejaVu Sans"/>
                <a:cs typeface="DejaVu Sans"/>
              </a:rPr>
              <a:t>dehors</a:t>
            </a:r>
            <a:r>
              <a:rPr lang="en-US" sz="1600" dirty="0" smtClean="0">
                <a:solidFill>
                  <a:srgbClr val="FF3333"/>
                </a:solidFill>
                <a:latin typeface="Bell MT" panose="02020503060305020303" pitchFamily="18" charset="0"/>
                <a:ea typeface="DejaVu Sans"/>
                <a:cs typeface="DejaVu Sans"/>
              </a:rPr>
              <a:t> du volume de </a:t>
            </a:r>
            <a:r>
              <a:rPr lang="en-US" sz="1600" dirty="0" err="1" smtClean="0">
                <a:solidFill>
                  <a:srgbClr val="FF3333"/>
                </a:solidFill>
                <a:latin typeface="Bell MT" panose="02020503060305020303" pitchFamily="18" charset="0"/>
                <a:ea typeface="DejaVu Sans"/>
                <a:cs typeface="DejaVu Sans"/>
              </a:rPr>
              <a:t>gaz</a:t>
            </a:r>
            <a:endParaRPr sz="1600" dirty="0">
              <a:solidFill>
                <a:prstClr val="black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48" y="498767"/>
            <a:ext cx="2630933" cy="24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ustomShape 4"/>
          <p:cNvSpPr/>
          <p:nvPr/>
        </p:nvSpPr>
        <p:spPr>
          <a:xfrm>
            <a:off x="7076369" y="1575106"/>
            <a:ext cx="194642" cy="213118"/>
          </a:xfrm>
          <a:prstGeom prst="ellipse">
            <a:avLst/>
          </a:prstGeom>
          <a:noFill/>
          <a:ln w="36720">
            <a:solidFill>
              <a:srgbClr val="3333FF"/>
            </a:solidFill>
            <a:round/>
          </a:ln>
        </p:spPr>
      </p:sp>
      <p:sp>
        <p:nvSpPr>
          <p:cNvPr id="21" name="Line 5"/>
          <p:cNvSpPr/>
          <p:nvPr/>
        </p:nvSpPr>
        <p:spPr>
          <a:xfrm flipH="1">
            <a:off x="4429495" y="1714000"/>
            <a:ext cx="2646873" cy="1343060"/>
          </a:xfrm>
          <a:prstGeom prst="line">
            <a:avLst/>
          </a:prstGeom>
          <a:ln>
            <a:solidFill>
              <a:srgbClr val="3333FF"/>
            </a:solidFill>
            <a:tailEnd type="triangle" w="med" len="med"/>
          </a:ln>
        </p:spPr>
      </p:sp>
      <p:sp>
        <p:nvSpPr>
          <p:cNvPr id="22" name="CustomShape 6"/>
          <p:cNvSpPr/>
          <p:nvPr/>
        </p:nvSpPr>
        <p:spPr>
          <a:xfrm>
            <a:off x="6983668" y="4158967"/>
            <a:ext cx="1658118" cy="778248"/>
          </a:xfrm>
          <a:prstGeom prst="ellipse">
            <a:avLst/>
          </a:prstGeom>
          <a:noFill/>
          <a:ln w="18360">
            <a:solidFill>
              <a:srgbClr val="3465AF"/>
            </a:solidFill>
            <a:round/>
          </a:ln>
        </p:spPr>
      </p:sp>
      <p:sp>
        <p:nvSpPr>
          <p:cNvPr id="23" name="CustomShape 7"/>
          <p:cNvSpPr/>
          <p:nvPr/>
        </p:nvSpPr>
        <p:spPr>
          <a:xfrm>
            <a:off x="1194748" y="4140491"/>
            <a:ext cx="1658118" cy="778248"/>
          </a:xfrm>
          <a:prstGeom prst="ellipse">
            <a:avLst/>
          </a:prstGeom>
          <a:noFill/>
          <a:ln w="18360">
            <a:solidFill>
              <a:srgbClr val="3465AF"/>
            </a:solidFill>
            <a:round/>
          </a:ln>
        </p:spPr>
      </p:sp>
      <p:sp>
        <p:nvSpPr>
          <p:cNvPr id="24" name="Line 8"/>
          <p:cNvSpPr/>
          <p:nvPr/>
        </p:nvSpPr>
        <p:spPr>
          <a:xfrm flipH="1" flipV="1">
            <a:off x="2463902" y="4849293"/>
            <a:ext cx="1602370" cy="402663"/>
          </a:xfrm>
          <a:prstGeom prst="line">
            <a:avLst/>
          </a:prstGeom>
          <a:ln>
            <a:solidFill>
              <a:srgbClr val="3465AF"/>
            </a:solidFill>
            <a:tailEnd type="triangle" w="med" len="med"/>
          </a:ln>
        </p:spPr>
      </p:sp>
      <p:sp>
        <p:nvSpPr>
          <p:cNvPr id="25" name="Line 9"/>
          <p:cNvSpPr/>
          <p:nvPr/>
        </p:nvSpPr>
        <p:spPr>
          <a:xfrm flipV="1">
            <a:off x="5233166" y="4798323"/>
            <a:ext cx="1917428" cy="435157"/>
          </a:xfrm>
          <a:prstGeom prst="line">
            <a:avLst/>
          </a:prstGeom>
          <a:ln>
            <a:solidFill>
              <a:srgbClr val="3465AF"/>
            </a:solidFill>
            <a:tailEnd type="triangle" w="med" len="med"/>
          </a:ln>
        </p:spPr>
      </p:sp>
      <p:sp>
        <p:nvSpPr>
          <p:cNvPr id="26" name="TextShape 10"/>
          <p:cNvSpPr txBox="1"/>
          <p:nvPr/>
        </p:nvSpPr>
        <p:spPr>
          <a:xfrm>
            <a:off x="3968791" y="5241060"/>
            <a:ext cx="1481953" cy="306457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6699CC"/>
                </a:solidFill>
                <a:latin typeface="Arial"/>
                <a:ea typeface="DejaVu Sans"/>
                <a:cs typeface="DejaVu Sans"/>
              </a:rPr>
              <a:t>Bruit de fond</a:t>
            </a:r>
            <a:endParaRPr sz="1800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5973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9128" y="658711"/>
            <a:ext cx="8560233" cy="4114800"/>
          </a:xfrm>
        </p:spPr>
        <p:txBody>
          <a:bodyPr/>
          <a:lstStyle/>
          <a:p>
            <a:r>
              <a:rPr lang="fr-FR" sz="1800" u="sng" dirty="0"/>
              <a:t>Denis Bernard</a:t>
            </a:r>
            <a:r>
              <a:rPr lang="fr-FR" sz="1800" dirty="0"/>
              <a:t>, Philippe Bruel, Mickael </a:t>
            </a:r>
            <a:r>
              <a:rPr lang="fr-FR" sz="1800" dirty="0" err="1"/>
              <a:t>Frotin</a:t>
            </a:r>
            <a:r>
              <a:rPr lang="fr-FR" sz="1800" dirty="0"/>
              <a:t>, Yannick </a:t>
            </a:r>
            <a:r>
              <a:rPr lang="fr-FR" sz="1800" dirty="0" err="1"/>
              <a:t>Geerebaert</a:t>
            </a:r>
            <a:r>
              <a:rPr lang="fr-FR" sz="1800" dirty="0"/>
              <a:t>, </a:t>
            </a:r>
            <a:r>
              <a:rPr lang="fr-FR" sz="1800" dirty="0" err="1"/>
              <a:t>Berrie</a:t>
            </a:r>
            <a:r>
              <a:rPr lang="fr-FR" sz="1800" dirty="0"/>
              <a:t> </a:t>
            </a:r>
            <a:r>
              <a:rPr lang="fr-FR" sz="1800" dirty="0" err="1"/>
              <a:t>Giebels</a:t>
            </a:r>
            <a:r>
              <a:rPr lang="fr-FR" sz="1800" dirty="0"/>
              <a:t>, Philippe Gros, </a:t>
            </a:r>
            <a:r>
              <a:rPr lang="fr-FR" sz="1800" dirty="0" err="1"/>
              <a:t>Deirdre</a:t>
            </a:r>
            <a:r>
              <a:rPr lang="fr-FR" sz="1800" dirty="0"/>
              <a:t> </a:t>
            </a:r>
            <a:r>
              <a:rPr lang="fr-FR" sz="1800" dirty="0" err="1" smtClean="0"/>
              <a:t>Horan</a:t>
            </a:r>
            <a:r>
              <a:rPr lang="fr-FR" sz="1800" dirty="0" smtClean="0"/>
              <a:t>, Patrick </a:t>
            </a:r>
            <a:r>
              <a:rPr lang="fr-FR" sz="1800" dirty="0" err="1"/>
              <a:t>Poilleux</a:t>
            </a:r>
            <a:r>
              <a:rPr lang="fr-FR" sz="1800" dirty="0"/>
              <a:t>, Igor </a:t>
            </a:r>
            <a:r>
              <a:rPr lang="fr-FR" sz="1800" dirty="0" err="1"/>
              <a:t>Semeniouk</a:t>
            </a:r>
            <a:r>
              <a:rPr lang="fr-FR" sz="1800" dirty="0"/>
              <a:t>, Shaobo </a:t>
            </a:r>
            <a:r>
              <a:rPr lang="fr-FR" sz="1800" dirty="0" smtClean="0"/>
              <a:t>Wang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	</a:t>
            </a:r>
            <a:r>
              <a:rPr lang="fr-FR" sz="1800" b="1" dirty="0" smtClean="0">
                <a:solidFill>
                  <a:srgbClr val="00B050"/>
                </a:solidFill>
              </a:rPr>
              <a:t>LLR</a:t>
            </a:r>
            <a:r>
              <a:rPr lang="fr-FR" sz="1800" b="1" dirty="0">
                <a:solidFill>
                  <a:srgbClr val="00B050"/>
                </a:solidFill>
              </a:rPr>
              <a:t>, Ecole Polytechnique and CNRS/IN2P3, </a:t>
            </a:r>
            <a:r>
              <a:rPr lang="fr-FR" sz="1800" b="1" dirty="0" smtClean="0">
                <a:solidFill>
                  <a:srgbClr val="00B050"/>
                </a:solidFill>
              </a:rPr>
              <a:t>France</a:t>
            </a:r>
          </a:p>
          <a:p>
            <a:pPr marL="0" indent="0">
              <a:buNone/>
            </a:pPr>
            <a:endParaRPr lang="fr-FR" sz="1000" dirty="0"/>
          </a:p>
          <a:p>
            <a:r>
              <a:rPr lang="fr-FR" sz="1800" dirty="0"/>
              <a:t>Shebli </a:t>
            </a:r>
            <a:r>
              <a:rPr lang="fr-FR" sz="1800" dirty="0" err="1"/>
              <a:t>Anvar</a:t>
            </a:r>
            <a:r>
              <a:rPr lang="fr-FR" sz="1800" dirty="0"/>
              <a:t>, David </a:t>
            </a:r>
            <a:r>
              <a:rPr lang="fr-FR" sz="1800" dirty="0" err="1" smtClean="0"/>
              <a:t>Attié</a:t>
            </a:r>
            <a:r>
              <a:rPr lang="fr-FR" sz="1800" dirty="0" smtClean="0"/>
              <a:t>, </a:t>
            </a:r>
            <a:r>
              <a:rPr lang="fr-FR" sz="1800" dirty="0"/>
              <a:t>Paul Colas, Alain </a:t>
            </a:r>
            <a:r>
              <a:rPr lang="fr-FR" sz="1800" dirty="0" err="1"/>
              <a:t>Delbart</a:t>
            </a:r>
            <a:r>
              <a:rPr lang="fr-FR" sz="1800" dirty="0"/>
              <a:t>, Patrick </a:t>
            </a:r>
            <a:r>
              <a:rPr lang="fr-FR" sz="1800" dirty="0" smtClean="0"/>
              <a:t>Sizun</a:t>
            </a:r>
            <a:endParaRPr lang="fr-FR" sz="1800" dirty="0"/>
          </a:p>
          <a:p>
            <a:pPr marL="0" indent="0">
              <a:buNone/>
            </a:pPr>
            <a:r>
              <a:rPr lang="fr-FR" sz="1800" dirty="0" smtClean="0"/>
              <a:t>	</a:t>
            </a:r>
            <a:r>
              <a:rPr lang="fr-FR" sz="1800" b="1" dirty="0" smtClean="0">
                <a:solidFill>
                  <a:srgbClr val="00B050"/>
                </a:solidFill>
              </a:rPr>
              <a:t>IRFU</a:t>
            </a:r>
            <a:r>
              <a:rPr lang="fr-FR" sz="1800" b="1" dirty="0">
                <a:solidFill>
                  <a:srgbClr val="00B050"/>
                </a:solidFill>
              </a:rPr>
              <a:t>, CEA Saclay, France</a:t>
            </a:r>
          </a:p>
          <a:p>
            <a:endParaRPr lang="fr-FR" sz="1000" dirty="0" smtClean="0"/>
          </a:p>
          <a:p>
            <a:r>
              <a:rPr lang="fr-FR" sz="1800" dirty="0" smtClean="0"/>
              <a:t>Diego Götz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	</a:t>
            </a:r>
            <a:r>
              <a:rPr lang="fr-FR" sz="1800" b="1" dirty="0" smtClean="0">
                <a:solidFill>
                  <a:srgbClr val="00B050"/>
                </a:solidFill>
              </a:rPr>
              <a:t>AIM</a:t>
            </a:r>
            <a:r>
              <a:rPr lang="fr-FR" sz="1800" b="1" dirty="0">
                <a:solidFill>
                  <a:srgbClr val="00B050"/>
                </a:solidFill>
              </a:rPr>
              <a:t>, CEA/DSM-CNRS-</a:t>
            </a:r>
            <a:r>
              <a:rPr lang="fr-FR" sz="1800" b="1" dirty="0" err="1">
                <a:solidFill>
                  <a:srgbClr val="00B050"/>
                </a:solidFill>
              </a:rPr>
              <a:t>Universite</a:t>
            </a:r>
            <a:r>
              <a:rPr lang="fr-FR" sz="1800" b="1" dirty="0">
                <a:solidFill>
                  <a:srgbClr val="00B050"/>
                </a:solidFill>
              </a:rPr>
              <a:t> Paris Diderot, </a:t>
            </a:r>
            <a:r>
              <a:rPr lang="fr-FR" sz="1800" b="1" dirty="0" smtClean="0">
                <a:solidFill>
                  <a:srgbClr val="00B050"/>
                </a:solidFill>
              </a:rPr>
              <a:t>	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00B050"/>
                </a:solidFill>
              </a:rPr>
              <a:t>	</a:t>
            </a:r>
            <a:r>
              <a:rPr lang="fr-FR" sz="1800" b="1" dirty="0" smtClean="0">
                <a:solidFill>
                  <a:srgbClr val="00B050"/>
                </a:solidFill>
              </a:rPr>
              <a:t>IRFU/Service </a:t>
            </a:r>
            <a:r>
              <a:rPr lang="fr-FR" sz="1800" b="1" dirty="0">
                <a:solidFill>
                  <a:srgbClr val="00B050"/>
                </a:solidFill>
              </a:rPr>
              <a:t>d'Astrophysique, CEA Saclay, France</a:t>
            </a:r>
          </a:p>
          <a:p>
            <a:endParaRPr lang="fr-FR" sz="1000" dirty="0" smtClean="0"/>
          </a:p>
          <a:p>
            <a:r>
              <a:rPr lang="fr-FR" sz="1800" dirty="0" err="1" smtClean="0"/>
              <a:t>Sho</a:t>
            </a:r>
            <a:r>
              <a:rPr lang="fr-FR" sz="1800" dirty="0" smtClean="0"/>
              <a:t> </a:t>
            </a:r>
            <a:r>
              <a:rPr lang="fr-FR" sz="1800" dirty="0" err="1"/>
              <a:t>Amano</a:t>
            </a:r>
            <a:r>
              <a:rPr lang="fr-FR" sz="1800" dirty="0"/>
              <a:t>, </a:t>
            </a:r>
            <a:r>
              <a:rPr lang="fr-FR" sz="1800" dirty="0" err="1"/>
              <a:t>Takuya</a:t>
            </a:r>
            <a:r>
              <a:rPr lang="fr-FR" sz="1800" dirty="0"/>
              <a:t> </a:t>
            </a:r>
            <a:r>
              <a:rPr lang="fr-FR" sz="1800" dirty="0" err="1"/>
              <a:t>Kotaka</a:t>
            </a:r>
            <a:r>
              <a:rPr lang="fr-FR" sz="1800" dirty="0"/>
              <a:t>, Satoshi Hashimoto, </a:t>
            </a:r>
            <a:r>
              <a:rPr lang="fr-FR" sz="1800" dirty="0" err="1"/>
              <a:t>Yasuhito</a:t>
            </a:r>
            <a:r>
              <a:rPr lang="fr-FR" sz="1800" dirty="0"/>
              <a:t> </a:t>
            </a:r>
            <a:r>
              <a:rPr lang="fr-FR" sz="1800" dirty="0" err="1"/>
              <a:t>Minamiyama</a:t>
            </a:r>
            <a:r>
              <a:rPr lang="fr-FR" sz="1800" dirty="0"/>
              <a:t>, </a:t>
            </a:r>
            <a:r>
              <a:rPr lang="fr-FR" sz="1800" dirty="0" err="1"/>
              <a:t>Akinori</a:t>
            </a:r>
            <a:r>
              <a:rPr lang="fr-FR" sz="1800" dirty="0"/>
              <a:t> </a:t>
            </a:r>
            <a:r>
              <a:rPr lang="fr-FR" sz="1800" dirty="0" err="1"/>
              <a:t>Takemoto</a:t>
            </a:r>
            <a:r>
              <a:rPr lang="fr-FR" sz="1800" dirty="0"/>
              <a:t>, Shuji </a:t>
            </a:r>
            <a:r>
              <a:rPr lang="fr-FR" sz="1800" dirty="0" smtClean="0"/>
              <a:t>Miyamoto, </a:t>
            </a:r>
            <a:r>
              <a:rPr lang="fr-FR" sz="1800" dirty="0" err="1" smtClean="0"/>
              <a:t>Masashi</a:t>
            </a:r>
            <a:r>
              <a:rPr lang="fr-FR" sz="1800" dirty="0" smtClean="0"/>
              <a:t> </a:t>
            </a:r>
            <a:r>
              <a:rPr lang="fr-FR" sz="1800" dirty="0"/>
              <a:t>Yamaguchi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b="1" dirty="0" smtClean="0">
                <a:solidFill>
                  <a:srgbClr val="FF9966"/>
                </a:solidFill>
              </a:rPr>
              <a:t>LASTI</a:t>
            </a:r>
            <a:r>
              <a:rPr lang="en-US" sz="1800" b="1" dirty="0">
                <a:solidFill>
                  <a:srgbClr val="FF9966"/>
                </a:solidFill>
              </a:rPr>
              <a:t>, University of Hyogo, </a:t>
            </a:r>
            <a:r>
              <a:rPr lang="en-US" sz="1800" b="1" dirty="0" smtClean="0">
                <a:solidFill>
                  <a:srgbClr val="FF9966"/>
                </a:solidFill>
              </a:rPr>
              <a:t>Japon</a:t>
            </a:r>
            <a:endParaRPr lang="en-US" sz="1800" b="1" dirty="0">
              <a:solidFill>
                <a:srgbClr val="FF9966"/>
              </a:solidFill>
            </a:endParaRPr>
          </a:p>
          <a:p>
            <a:endParaRPr lang="de-DE" sz="1000" dirty="0" smtClean="0"/>
          </a:p>
          <a:p>
            <a:r>
              <a:rPr lang="de-DE" sz="1800" dirty="0" err="1" smtClean="0"/>
              <a:t>Schin</a:t>
            </a:r>
            <a:r>
              <a:rPr lang="de-DE" sz="1800" dirty="0" smtClean="0"/>
              <a:t> </a:t>
            </a:r>
            <a:r>
              <a:rPr lang="de-DE" sz="1800" dirty="0"/>
              <a:t>Date, </a:t>
            </a:r>
            <a:r>
              <a:rPr lang="de-DE" sz="1800" dirty="0" err="1"/>
              <a:t>Haruo</a:t>
            </a:r>
            <a:r>
              <a:rPr lang="de-DE" sz="1800" dirty="0"/>
              <a:t> </a:t>
            </a:r>
            <a:r>
              <a:rPr lang="de-DE" sz="1800" dirty="0" err="1" smtClean="0"/>
              <a:t>Ohkuma</a:t>
            </a:r>
            <a:endParaRPr lang="de-DE" sz="1800" dirty="0"/>
          </a:p>
          <a:p>
            <a:pPr marL="0" indent="0">
              <a:buNone/>
            </a:pPr>
            <a:r>
              <a:rPr lang="fr-FR" sz="1800" dirty="0"/>
              <a:t>	</a:t>
            </a:r>
            <a:r>
              <a:rPr lang="fr-FR" sz="1800" b="1" dirty="0" smtClean="0">
                <a:solidFill>
                  <a:srgbClr val="FF9966"/>
                </a:solidFill>
              </a:rPr>
              <a:t>JASRI/SPring8</a:t>
            </a:r>
            <a:r>
              <a:rPr lang="fr-FR" sz="1800" b="1" dirty="0">
                <a:solidFill>
                  <a:srgbClr val="FF9966"/>
                </a:solidFill>
              </a:rPr>
              <a:t>, </a:t>
            </a:r>
            <a:r>
              <a:rPr lang="fr-FR" sz="1800" b="1" dirty="0" smtClean="0">
                <a:solidFill>
                  <a:srgbClr val="FF9966"/>
                </a:solidFill>
              </a:rPr>
              <a:t>Japon</a:t>
            </a:r>
            <a:endParaRPr lang="fr-FR" sz="1800" b="1" dirty="0">
              <a:solidFill>
                <a:srgbClr val="FF9966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L’équipe HARPO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3" y="6030330"/>
            <a:ext cx="1104512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17" y="6030330"/>
            <a:ext cx="37770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23" y="6030330"/>
            <a:ext cx="104677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586" y="6030330"/>
            <a:ext cx="484827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12" y="6030330"/>
            <a:ext cx="896987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47" y="6030330"/>
            <a:ext cx="159139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63" y="6030330"/>
            <a:ext cx="760131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38" y="6030330"/>
            <a:ext cx="504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418" y="6030330"/>
            <a:ext cx="1017249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http://www.eng.u-hyogo.ac.jp/eecs/hata/image/logo-hyogo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6030330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Performance du Trigger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0" y="663459"/>
            <a:ext cx="8100000" cy="5801802"/>
          </a:xfrm>
          <a:prstGeom prst="rect">
            <a:avLst/>
          </a:prstGeom>
          <a:ln>
            <a:noFill/>
          </a:ln>
        </p:spPr>
      </p:pic>
      <p:sp>
        <p:nvSpPr>
          <p:cNvPr id="13" name="CustomShape 2"/>
          <p:cNvSpPr/>
          <p:nvPr/>
        </p:nvSpPr>
        <p:spPr>
          <a:xfrm>
            <a:off x="3689600" y="2993400"/>
            <a:ext cx="826560" cy="397800"/>
          </a:xfrm>
          <a:prstGeom prst="ellipse">
            <a:avLst/>
          </a:prstGeom>
          <a:noFill/>
          <a:ln w="28575">
            <a:solidFill>
              <a:srgbClr val="92D050"/>
            </a:solidFill>
            <a:round/>
          </a:ln>
        </p:spPr>
      </p:sp>
      <p:sp>
        <p:nvSpPr>
          <p:cNvPr id="14" name="TextShape 3"/>
          <p:cNvSpPr txBox="1"/>
          <p:nvPr/>
        </p:nvSpPr>
        <p:spPr>
          <a:xfrm>
            <a:off x="3862737" y="2630062"/>
            <a:ext cx="166428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92D050"/>
                </a:solidFill>
                <a:latin typeface="Bell MT" panose="02020503060305020303" pitchFamily="18" charset="0"/>
                <a:ea typeface="DejaVu Sans"/>
                <a:cs typeface="DejaVu Sans"/>
              </a:rPr>
              <a:t>Après </a:t>
            </a:r>
            <a:r>
              <a:rPr lang="en-US" sz="1600" b="1" dirty="0" err="1" smtClean="0">
                <a:solidFill>
                  <a:srgbClr val="92D050"/>
                </a:solidFill>
                <a:latin typeface="Bell MT" panose="02020503060305020303" pitchFamily="18" charset="0"/>
                <a:ea typeface="DejaVu Sans"/>
                <a:cs typeface="DejaVu Sans"/>
              </a:rPr>
              <a:t>coupure</a:t>
            </a:r>
            <a:endParaRPr sz="1600" b="1" dirty="0">
              <a:solidFill>
                <a:srgbClr val="92D050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  <p:sp>
        <p:nvSpPr>
          <p:cNvPr id="15" name="CustomShape 4"/>
          <p:cNvSpPr/>
          <p:nvPr/>
        </p:nvSpPr>
        <p:spPr>
          <a:xfrm>
            <a:off x="3689600" y="4627378"/>
            <a:ext cx="826560" cy="1685520"/>
          </a:xfrm>
          <a:prstGeom prst="ellipse">
            <a:avLst/>
          </a:prstGeom>
          <a:noFill/>
          <a:ln w="28575">
            <a:solidFill>
              <a:srgbClr val="C5000B"/>
            </a:solidFill>
            <a:round/>
          </a:ln>
        </p:spPr>
      </p:sp>
      <p:sp>
        <p:nvSpPr>
          <p:cNvPr id="16" name="TextShape 5"/>
          <p:cNvSpPr txBox="1"/>
          <p:nvPr/>
        </p:nvSpPr>
        <p:spPr>
          <a:xfrm>
            <a:off x="4442764" y="5966578"/>
            <a:ext cx="1664280" cy="346320"/>
          </a:xfrm>
          <a:prstGeom prst="rect">
            <a:avLst/>
          </a:prstGeom>
        </p:spPr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C5000B"/>
                </a:solidFill>
                <a:latin typeface="Bell MT" panose="02020503060305020303" pitchFamily="18" charset="0"/>
                <a:ea typeface="DejaVu Sans"/>
                <a:cs typeface="DejaVu Sans"/>
              </a:rPr>
              <a:t>Avant </a:t>
            </a:r>
            <a:r>
              <a:rPr lang="en-US" sz="1600" b="1" dirty="0" err="1" smtClean="0">
                <a:solidFill>
                  <a:srgbClr val="C5000B"/>
                </a:solidFill>
                <a:latin typeface="Bell MT" panose="02020503060305020303" pitchFamily="18" charset="0"/>
                <a:ea typeface="DejaVu Sans"/>
                <a:cs typeface="DejaVu Sans"/>
              </a:rPr>
              <a:t>coupure</a:t>
            </a:r>
            <a:endParaRPr sz="1600" b="1" dirty="0">
              <a:solidFill>
                <a:prstClr val="black"/>
              </a:solidFill>
              <a:latin typeface="Bell MT" panose="02020503060305020303" pitchFamily="18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9062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707571"/>
            <a:ext cx="7772400" cy="4114800"/>
          </a:xfrm>
        </p:spPr>
        <p:txBody>
          <a:bodyPr/>
          <a:lstStyle/>
          <a:p>
            <a:r>
              <a:rPr lang="en-US" dirty="0" smtClean="0"/>
              <a:t>Le trigger </a:t>
            </a:r>
            <a:r>
              <a:rPr lang="en-US" dirty="0" err="1" smtClean="0"/>
              <a:t>semble</a:t>
            </a:r>
            <a:r>
              <a:rPr lang="en-US" dirty="0" smtClean="0"/>
              <a:t> </a:t>
            </a:r>
            <a:r>
              <a:rPr lang="en-US" dirty="0" err="1" smtClean="0"/>
              <a:t>fonctionner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La </a:t>
            </a:r>
            <a:r>
              <a:rPr lang="en-US" dirty="0" err="1" smtClean="0"/>
              <a:t>plupart</a:t>
            </a:r>
            <a:r>
              <a:rPr lang="en-US" dirty="0" smtClean="0"/>
              <a:t> des </a:t>
            </a:r>
            <a:r>
              <a:rPr lang="en-US" dirty="0" err="1" smtClean="0"/>
              <a:t>évènements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au </a:t>
            </a:r>
            <a:r>
              <a:rPr lang="en-US" dirty="0" err="1" smtClean="0"/>
              <a:t>faisceau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étude</a:t>
            </a:r>
            <a:r>
              <a:rPr lang="en-US" dirty="0" smtClean="0"/>
              <a:t> plus fine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r>
              <a:rPr lang="en-US" dirty="0" smtClean="0"/>
              <a:t> </a:t>
            </a:r>
            <a:endParaRPr lang="en-US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Performance du Trigger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86" y="2090057"/>
            <a:ext cx="6866844" cy="451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1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95915" y="654050"/>
            <a:ext cx="8295039" cy="4114800"/>
          </a:xfrm>
        </p:spPr>
        <p:txBody>
          <a:bodyPr/>
          <a:lstStyle/>
          <a:p>
            <a:r>
              <a:rPr lang="fr-FR" dirty="0" smtClean="0"/>
              <a:t>Seulement à haut flux et lorsque le faisceau est dans l’axe (</a:t>
            </a:r>
            <a:r>
              <a:rPr lang="fr-FR" dirty="0" smtClean="0">
                <a:sym typeface="Symbol"/>
              </a:rPr>
              <a:t></a:t>
            </a:r>
            <a:r>
              <a:rPr lang="fr-FR" dirty="0" smtClean="0"/>
              <a:t> plan de lecture)</a:t>
            </a:r>
          </a:p>
          <a:p>
            <a:endParaRPr lang="fr-FR" sz="1000" dirty="0" smtClean="0"/>
          </a:p>
          <a:p>
            <a:r>
              <a:rPr lang="fr-FR" dirty="0" smtClean="0"/>
              <a:t>Charge d’espace ? Déficit balistique ?</a:t>
            </a:r>
          </a:p>
          <a:p>
            <a:pPr lvl="1"/>
            <a:r>
              <a:rPr lang="fr-FR" dirty="0" smtClean="0"/>
              <a:t>Charge d’espace : du aux ions positifs s’accumulant devant le plan de lecture</a:t>
            </a:r>
          </a:p>
          <a:p>
            <a:pPr lvl="1"/>
            <a:r>
              <a:rPr lang="fr-FR" dirty="0"/>
              <a:t> </a:t>
            </a:r>
            <a:r>
              <a:rPr lang="fr-FR" dirty="0" smtClean="0"/>
              <a:t>« </a:t>
            </a:r>
            <a:r>
              <a:rPr lang="fr-FR" dirty="0" err="1" smtClean="0"/>
              <a:t>Deficit</a:t>
            </a:r>
            <a:r>
              <a:rPr lang="fr-FR" dirty="0" smtClean="0"/>
              <a:t> </a:t>
            </a:r>
            <a:r>
              <a:rPr lang="fr-FR" dirty="0" err="1" smtClean="0"/>
              <a:t>ballistique</a:t>
            </a:r>
            <a:r>
              <a:rPr lang="fr-FR" dirty="0" smtClean="0"/>
              <a:t> » : </a:t>
            </a:r>
            <a:r>
              <a:rPr lang="fr-FR" dirty="0" err="1" smtClean="0"/>
              <a:t>shaping</a:t>
            </a:r>
            <a:r>
              <a:rPr lang="fr-FR" dirty="0" smtClean="0"/>
              <a:t> 200 ns, trace en Z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signal de </a:t>
            </a:r>
            <a:r>
              <a:rPr lang="fr-FR" dirty="0" err="1" smtClean="0"/>
              <a:t>qqs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s</a:t>
            </a:r>
            <a:endParaRPr lang="fr-FR" dirty="0" smtClean="0"/>
          </a:p>
          <a:p>
            <a:pPr marL="354013" lvl="1" indent="0">
              <a:buNone/>
            </a:pPr>
            <a:endParaRPr lang="fr-FR" sz="1000" dirty="0" smtClean="0"/>
          </a:p>
          <a:p>
            <a:r>
              <a:rPr lang="fr-FR" dirty="0" smtClean="0"/>
              <a:t>Solution : désalignement du faisceau par rapport à l’axe du détecteur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Comportement à haut flux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3" y="3391453"/>
            <a:ext cx="6600825" cy="31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 bwMode="auto">
          <a:xfrm>
            <a:off x="2400300" y="4819649"/>
            <a:ext cx="1600200" cy="241300"/>
          </a:xfrm>
          <a:prstGeom prst="ellipse">
            <a:avLst/>
          </a:prstGeom>
          <a:noFill/>
          <a:ln w="28575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tests en faisceau de gamma polarisé au Japon ont été un succès</a:t>
            </a:r>
          </a:p>
          <a:p>
            <a:pPr lvl="1"/>
            <a:r>
              <a:rPr lang="fr-FR" dirty="0" smtClean="0"/>
              <a:t>Stabilité du gaz pour plus de 20 jours (même après le transport du retour)</a:t>
            </a:r>
          </a:p>
          <a:p>
            <a:pPr lvl="1"/>
            <a:r>
              <a:rPr lang="fr-FR" dirty="0" smtClean="0"/>
              <a:t>Bonne performance du trigger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Grâce à P2IO, l’ANR, le projet se porte bien</a:t>
            </a:r>
          </a:p>
          <a:p>
            <a:endParaRPr lang="fr-FR" dirty="0"/>
          </a:p>
          <a:p>
            <a:r>
              <a:rPr lang="fr-FR" dirty="0"/>
              <a:t>Pour la </a:t>
            </a:r>
            <a:r>
              <a:rPr lang="fr-FR" dirty="0" smtClean="0"/>
              <a:t>suite :</a:t>
            </a:r>
          </a:p>
          <a:p>
            <a:pPr lvl="1"/>
            <a:r>
              <a:rPr lang="fr-FR" dirty="0" smtClean="0"/>
              <a:t> analyse </a:t>
            </a:r>
            <a:r>
              <a:rPr lang="fr-FR" dirty="0"/>
              <a:t>des données </a:t>
            </a:r>
            <a:r>
              <a:rPr lang="fr-FR" dirty="0" smtClean="0"/>
              <a:t>(2015) </a:t>
            </a:r>
            <a:r>
              <a:rPr lang="fr-FR" dirty="0" smtClean="0">
                <a:sym typeface="Wingdings" panose="05000000000000000000" pitchFamily="2" charset="2"/>
              </a:rPr>
              <a:t> validation du concept</a:t>
            </a:r>
            <a:endParaRPr lang="fr-FR" dirty="0" smtClean="0"/>
          </a:p>
          <a:p>
            <a:pPr lvl="1"/>
            <a:r>
              <a:rPr lang="fr-FR" dirty="0" smtClean="0"/>
              <a:t> optimisation (gaz, pression, détecteur, trigger) </a:t>
            </a:r>
            <a:r>
              <a:rPr lang="fr-FR" dirty="0" smtClean="0">
                <a:sym typeface="Wingdings" panose="05000000000000000000" pitchFamily="2" charset="2"/>
              </a:rPr>
              <a:t> éventuelle spatialisation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-14514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!</a:t>
            </a:r>
            <a:endParaRPr lang="fr-FR" dirty="0"/>
          </a:p>
        </p:txBody>
      </p:sp>
      <p:pic>
        <p:nvPicPr>
          <p:cNvPr id="8194" name="Picture 2" descr="D:\HARPO_PHOTOS\DSC03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05426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HARPO_PHOTOS\DSC03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34" y="405426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HARPO_PHOTOS\DSC037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92" y="83763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HARPO_PHOTOS\DSC037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0434" y="79706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HARPO_PHOTOS\DSC037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89" y="2355565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HARPO_PHOTOS\DSC038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63291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HARPO_PHOTOS\DSC038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89" y="6449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démonstrateur HARPO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9989"/>
          <a:stretch/>
        </p:blipFill>
        <p:spPr>
          <a:xfrm>
            <a:off x="755554" y="743891"/>
            <a:ext cx="7902625" cy="5632251"/>
          </a:xfrm>
          <a:prstGeom prst="rect">
            <a:avLst/>
          </a:prstGeom>
          <a:ln>
            <a:noFill/>
          </a:ln>
        </p:spPr>
      </p:pic>
      <p:sp>
        <p:nvSpPr>
          <p:cNvPr id="8" name="TextShape 4"/>
          <p:cNvSpPr txBox="1"/>
          <p:nvPr/>
        </p:nvSpPr>
        <p:spPr>
          <a:xfrm>
            <a:off x="1056904" y="1547294"/>
            <a:ext cx="2332911" cy="3882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err="1" smtClean="0">
                <a:solidFill>
                  <a:srgbClr val="000099"/>
                </a:solidFill>
                <a:latin typeface="Bell MT" panose="02020503060305020303" pitchFamily="18" charset="0"/>
              </a:rPr>
              <a:t>Micromegas+GEM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10" name="TextShape 6"/>
          <p:cNvSpPr txBox="1"/>
          <p:nvPr/>
        </p:nvSpPr>
        <p:spPr>
          <a:xfrm>
            <a:off x="6856118" y="720756"/>
            <a:ext cx="1646614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err="1">
                <a:solidFill>
                  <a:srgbClr val="000099"/>
                </a:solidFill>
                <a:latin typeface="Bell MT" panose="02020503060305020303" pitchFamily="18" charset="0"/>
              </a:rPr>
              <a:t>S</a:t>
            </a:r>
            <a:r>
              <a:rPr lang="en-US" sz="2000" dirty="0" err="1" smtClean="0">
                <a:solidFill>
                  <a:srgbClr val="000099"/>
                </a:solidFill>
                <a:latin typeface="Bell MT" panose="02020503060305020303" pitchFamily="18" charset="0"/>
              </a:rPr>
              <a:t>cintillateurs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13" name="TextShape 9"/>
          <p:cNvSpPr txBox="1"/>
          <p:nvPr/>
        </p:nvSpPr>
        <p:spPr>
          <a:xfrm>
            <a:off x="1891134" y="5545980"/>
            <a:ext cx="2087099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err="1" smtClean="0">
                <a:solidFill>
                  <a:srgbClr val="000099"/>
                </a:solidFill>
                <a:latin typeface="Bell MT" panose="02020503060305020303" pitchFamily="18" charset="0"/>
              </a:rPr>
              <a:t>Pistes</a:t>
            </a:r>
            <a:r>
              <a:rPr lang="en-US" sz="2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 de lecture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15" name="TextShape 11"/>
          <p:cNvSpPr txBox="1"/>
          <p:nvPr/>
        </p:nvSpPr>
        <p:spPr>
          <a:xfrm>
            <a:off x="4544143" y="5548016"/>
            <a:ext cx="1788229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Cage de champ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cxnSp>
        <p:nvCxnSpPr>
          <p:cNvPr id="17" name="Connecteur droit avec flèche 16"/>
          <p:cNvCxnSpPr>
            <a:stCxn id="13" idx="0"/>
          </p:cNvCxnSpPr>
          <p:nvPr/>
        </p:nvCxnSpPr>
        <p:spPr bwMode="auto">
          <a:xfrm flipV="1">
            <a:off x="2934684" y="4381996"/>
            <a:ext cx="588871" cy="11639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17"/>
          <p:cNvCxnSpPr>
            <a:stCxn id="15" idx="0"/>
          </p:cNvCxnSpPr>
          <p:nvPr/>
        </p:nvCxnSpPr>
        <p:spPr bwMode="auto">
          <a:xfrm flipH="1" flipV="1">
            <a:off x="4684844" y="4156567"/>
            <a:ext cx="753414" cy="13914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>
            <a:stCxn id="8" idx="2"/>
          </p:cNvCxnSpPr>
          <p:nvPr/>
        </p:nvCxnSpPr>
        <p:spPr bwMode="auto">
          <a:xfrm>
            <a:off x="2223360" y="1935554"/>
            <a:ext cx="1105255" cy="7838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flipH="1">
            <a:off x="5284519" y="1154196"/>
            <a:ext cx="2394906" cy="5872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 flipH="1">
            <a:off x="6590806" y="1154196"/>
            <a:ext cx="1088619" cy="10664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rganigramme : Données 36"/>
          <p:cNvSpPr/>
          <p:nvPr/>
        </p:nvSpPr>
        <p:spPr bwMode="auto">
          <a:xfrm rot="5460000">
            <a:off x="2488155" y="3183862"/>
            <a:ext cx="1971225" cy="812374"/>
          </a:xfrm>
          <a:prstGeom prst="flowChartInputOutput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1" name="Connecteur droit 50"/>
          <p:cNvCxnSpPr/>
          <p:nvPr/>
        </p:nvCxnSpPr>
        <p:spPr bwMode="auto">
          <a:xfrm flipH="1">
            <a:off x="3094893" y="2652764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necteur droit 54"/>
          <p:cNvCxnSpPr/>
          <p:nvPr/>
        </p:nvCxnSpPr>
        <p:spPr bwMode="auto">
          <a:xfrm flipH="1">
            <a:off x="3126717" y="2669516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onnecteur droit 55"/>
          <p:cNvCxnSpPr/>
          <p:nvPr/>
        </p:nvCxnSpPr>
        <p:spPr bwMode="auto">
          <a:xfrm flipH="1">
            <a:off x="3158541" y="2686268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eur droit 56"/>
          <p:cNvCxnSpPr/>
          <p:nvPr/>
        </p:nvCxnSpPr>
        <p:spPr bwMode="auto">
          <a:xfrm flipH="1">
            <a:off x="3190365" y="2703020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/>
          <p:cNvCxnSpPr/>
          <p:nvPr/>
        </p:nvCxnSpPr>
        <p:spPr bwMode="auto">
          <a:xfrm flipH="1">
            <a:off x="3222189" y="2719772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Connecteur droit 58"/>
          <p:cNvCxnSpPr/>
          <p:nvPr/>
        </p:nvCxnSpPr>
        <p:spPr bwMode="auto">
          <a:xfrm flipH="1">
            <a:off x="3254013" y="2736524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Connecteur droit 59"/>
          <p:cNvCxnSpPr/>
          <p:nvPr/>
        </p:nvCxnSpPr>
        <p:spPr bwMode="auto">
          <a:xfrm flipH="1">
            <a:off x="3285837" y="2753276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Connecteur droit 60"/>
          <p:cNvCxnSpPr/>
          <p:nvPr/>
        </p:nvCxnSpPr>
        <p:spPr bwMode="auto">
          <a:xfrm flipH="1">
            <a:off x="3317661" y="2770028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Connecteur droit 61"/>
          <p:cNvCxnSpPr/>
          <p:nvPr/>
        </p:nvCxnSpPr>
        <p:spPr bwMode="auto">
          <a:xfrm flipH="1">
            <a:off x="3349485" y="2786780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Connecteur droit 62"/>
          <p:cNvCxnSpPr/>
          <p:nvPr/>
        </p:nvCxnSpPr>
        <p:spPr bwMode="auto">
          <a:xfrm flipH="1">
            <a:off x="3381309" y="2803532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Connecteur droit 63"/>
          <p:cNvCxnSpPr/>
          <p:nvPr/>
        </p:nvCxnSpPr>
        <p:spPr bwMode="auto">
          <a:xfrm flipH="1">
            <a:off x="3413133" y="2808726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Connecteur droit 64"/>
          <p:cNvCxnSpPr/>
          <p:nvPr/>
        </p:nvCxnSpPr>
        <p:spPr bwMode="auto">
          <a:xfrm flipH="1">
            <a:off x="3444957" y="2837036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Connecteur droit 65"/>
          <p:cNvCxnSpPr/>
          <p:nvPr/>
        </p:nvCxnSpPr>
        <p:spPr bwMode="auto">
          <a:xfrm flipH="1">
            <a:off x="3476781" y="2853788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Connecteur droit 66"/>
          <p:cNvCxnSpPr/>
          <p:nvPr/>
        </p:nvCxnSpPr>
        <p:spPr bwMode="auto">
          <a:xfrm flipH="1">
            <a:off x="3508605" y="2870540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Connecteur droit 67"/>
          <p:cNvCxnSpPr/>
          <p:nvPr/>
        </p:nvCxnSpPr>
        <p:spPr bwMode="auto">
          <a:xfrm flipH="1">
            <a:off x="3540429" y="2887292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Connecteur droit 68"/>
          <p:cNvCxnSpPr/>
          <p:nvPr/>
        </p:nvCxnSpPr>
        <p:spPr bwMode="auto">
          <a:xfrm flipH="1">
            <a:off x="3572253" y="2904044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Connecteur droit 69"/>
          <p:cNvCxnSpPr/>
          <p:nvPr/>
        </p:nvCxnSpPr>
        <p:spPr bwMode="auto">
          <a:xfrm flipH="1">
            <a:off x="3604077" y="2920796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Connecteur droit 70"/>
          <p:cNvCxnSpPr/>
          <p:nvPr/>
        </p:nvCxnSpPr>
        <p:spPr bwMode="auto">
          <a:xfrm flipH="1">
            <a:off x="3635901" y="2937548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Connecteur droit 71"/>
          <p:cNvCxnSpPr/>
          <p:nvPr/>
        </p:nvCxnSpPr>
        <p:spPr bwMode="auto">
          <a:xfrm flipH="1">
            <a:off x="3667725" y="2954300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Connecteur droit 72"/>
          <p:cNvCxnSpPr/>
          <p:nvPr/>
        </p:nvCxnSpPr>
        <p:spPr bwMode="auto">
          <a:xfrm flipH="1">
            <a:off x="3699549" y="2971052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Connecteur droit 73"/>
          <p:cNvCxnSpPr/>
          <p:nvPr/>
        </p:nvCxnSpPr>
        <p:spPr bwMode="auto">
          <a:xfrm flipH="1">
            <a:off x="3731373" y="2987804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onnecteur droit 74"/>
          <p:cNvCxnSpPr/>
          <p:nvPr/>
        </p:nvCxnSpPr>
        <p:spPr bwMode="auto">
          <a:xfrm flipH="1">
            <a:off x="3763197" y="3004556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Connecteur droit 75"/>
          <p:cNvCxnSpPr/>
          <p:nvPr/>
        </p:nvCxnSpPr>
        <p:spPr bwMode="auto">
          <a:xfrm flipH="1">
            <a:off x="3795021" y="3021308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Connecteur droit 76"/>
          <p:cNvCxnSpPr/>
          <p:nvPr/>
        </p:nvCxnSpPr>
        <p:spPr bwMode="auto">
          <a:xfrm flipH="1">
            <a:off x="3826845" y="3038060"/>
            <a:ext cx="35169" cy="15138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Connecteur droit 77"/>
          <p:cNvCxnSpPr/>
          <p:nvPr/>
        </p:nvCxnSpPr>
        <p:spPr bwMode="auto">
          <a:xfrm>
            <a:off x="3117035" y="2664492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Connecteur droit 80"/>
          <p:cNvCxnSpPr/>
          <p:nvPr/>
        </p:nvCxnSpPr>
        <p:spPr bwMode="auto">
          <a:xfrm>
            <a:off x="3118588" y="2692844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Connecteur droit 81"/>
          <p:cNvCxnSpPr/>
          <p:nvPr/>
        </p:nvCxnSpPr>
        <p:spPr bwMode="auto">
          <a:xfrm>
            <a:off x="3117162" y="2726220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Connecteur droit 82"/>
          <p:cNvCxnSpPr/>
          <p:nvPr/>
        </p:nvCxnSpPr>
        <p:spPr bwMode="auto">
          <a:xfrm>
            <a:off x="3118715" y="275959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Connecteur droit 83"/>
          <p:cNvCxnSpPr/>
          <p:nvPr/>
        </p:nvCxnSpPr>
        <p:spPr bwMode="auto">
          <a:xfrm>
            <a:off x="3115244" y="2787948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Connecteur droit 84"/>
          <p:cNvCxnSpPr/>
          <p:nvPr/>
        </p:nvCxnSpPr>
        <p:spPr bwMode="auto">
          <a:xfrm>
            <a:off x="3116797" y="2821324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Connecteur droit 85"/>
          <p:cNvCxnSpPr/>
          <p:nvPr/>
        </p:nvCxnSpPr>
        <p:spPr bwMode="auto">
          <a:xfrm>
            <a:off x="3113326" y="2854700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Connecteur droit 86"/>
          <p:cNvCxnSpPr/>
          <p:nvPr/>
        </p:nvCxnSpPr>
        <p:spPr bwMode="auto">
          <a:xfrm>
            <a:off x="3114879" y="288807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Connecteur droit 87"/>
          <p:cNvCxnSpPr/>
          <p:nvPr/>
        </p:nvCxnSpPr>
        <p:spPr bwMode="auto">
          <a:xfrm>
            <a:off x="3116432" y="2921452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Connecteur droit 88"/>
          <p:cNvCxnSpPr/>
          <p:nvPr/>
        </p:nvCxnSpPr>
        <p:spPr bwMode="auto">
          <a:xfrm>
            <a:off x="3112961" y="2954828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onnecteur droit 89"/>
          <p:cNvCxnSpPr/>
          <p:nvPr/>
        </p:nvCxnSpPr>
        <p:spPr bwMode="auto">
          <a:xfrm>
            <a:off x="3109490" y="2983180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Connecteur droit 90"/>
          <p:cNvCxnSpPr/>
          <p:nvPr/>
        </p:nvCxnSpPr>
        <p:spPr bwMode="auto">
          <a:xfrm>
            <a:off x="3111043" y="301655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onnecteur droit 91"/>
          <p:cNvCxnSpPr/>
          <p:nvPr/>
        </p:nvCxnSpPr>
        <p:spPr bwMode="auto">
          <a:xfrm>
            <a:off x="3111839" y="3048064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Connecteur droit 92"/>
          <p:cNvCxnSpPr/>
          <p:nvPr/>
        </p:nvCxnSpPr>
        <p:spPr bwMode="auto">
          <a:xfrm>
            <a:off x="3113392" y="3075482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Connecteur droit 93"/>
          <p:cNvCxnSpPr/>
          <p:nvPr/>
        </p:nvCxnSpPr>
        <p:spPr bwMode="auto">
          <a:xfrm>
            <a:off x="3108987" y="3105879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Connecteur droit 94"/>
          <p:cNvCxnSpPr/>
          <p:nvPr/>
        </p:nvCxnSpPr>
        <p:spPr bwMode="auto">
          <a:xfrm>
            <a:off x="3107561" y="313627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Connecteur droit 95"/>
          <p:cNvCxnSpPr/>
          <p:nvPr/>
        </p:nvCxnSpPr>
        <p:spPr bwMode="auto">
          <a:xfrm>
            <a:off x="3106135" y="3169652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Connecteur droit 96"/>
          <p:cNvCxnSpPr/>
          <p:nvPr/>
        </p:nvCxnSpPr>
        <p:spPr bwMode="auto">
          <a:xfrm>
            <a:off x="3110667" y="3203028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Connecteur droit 97"/>
          <p:cNvCxnSpPr/>
          <p:nvPr/>
        </p:nvCxnSpPr>
        <p:spPr bwMode="auto">
          <a:xfrm>
            <a:off x="3106262" y="323044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Connecteur droit 98"/>
          <p:cNvCxnSpPr/>
          <p:nvPr/>
        </p:nvCxnSpPr>
        <p:spPr bwMode="auto">
          <a:xfrm>
            <a:off x="3104836" y="3260843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Connecteur droit 99"/>
          <p:cNvCxnSpPr/>
          <p:nvPr/>
        </p:nvCxnSpPr>
        <p:spPr bwMode="auto">
          <a:xfrm>
            <a:off x="3100431" y="3291240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Connecteur droit 100"/>
          <p:cNvCxnSpPr/>
          <p:nvPr/>
        </p:nvCxnSpPr>
        <p:spPr bwMode="auto">
          <a:xfrm>
            <a:off x="3101984" y="332461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Connecteur droit 101"/>
          <p:cNvCxnSpPr/>
          <p:nvPr/>
        </p:nvCxnSpPr>
        <p:spPr bwMode="auto">
          <a:xfrm>
            <a:off x="3103537" y="3360971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Connecteur droit 102"/>
          <p:cNvCxnSpPr/>
          <p:nvPr/>
        </p:nvCxnSpPr>
        <p:spPr bwMode="auto">
          <a:xfrm>
            <a:off x="3099132" y="3391368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Connecteur droit 103"/>
          <p:cNvCxnSpPr/>
          <p:nvPr/>
        </p:nvCxnSpPr>
        <p:spPr bwMode="auto">
          <a:xfrm>
            <a:off x="3097706" y="3424744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cteur droit 126"/>
          <p:cNvCxnSpPr/>
          <p:nvPr/>
        </p:nvCxnSpPr>
        <p:spPr bwMode="auto">
          <a:xfrm>
            <a:off x="3098177" y="3460963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cteur droit 127"/>
          <p:cNvCxnSpPr/>
          <p:nvPr/>
        </p:nvCxnSpPr>
        <p:spPr bwMode="auto">
          <a:xfrm>
            <a:off x="3098648" y="3497182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cteur droit 128"/>
          <p:cNvCxnSpPr/>
          <p:nvPr/>
        </p:nvCxnSpPr>
        <p:spPr bwMode="auto">
          <a:xfrm>
            <a:off x="3099119" y="3533401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cteur droit 129"/>
          <p:cNvCxnSpPr/>
          <p:nvPr/>
        </p:nvCxnSpPr>
        <p:spPr bwMode="auto">
          <a:xfrm>
            <a:off x="3096611" y="3566641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cteur droit 130"/>
          <p:cNvCxnSpPr/>
          <p:nvPr/>
        </p:nvCxnSpPr>
        <p:spPr bwMode="auto">
          <a:xfrm>
            <a:off x="3097082" y="3602860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cteur droit 131"/>
          <p:cNvCxnSpPr/>
          <p:nvPr/>
        </p:nvCxnSpPr>
        <p:spPr bwMode="auto">
          <a:xfrm>
            <a:off x="3097553" y="3639079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Connecteur droit 132"/>
          <p:cNvCxnSpPr/>
          <p:nvPr/>
        </p:nvCxnSpPr>
        <p:spPr bwMode="auto">
          <a:xfrm>
            <a:off x="3098024" y="3675298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Connecteur droit 133"/>
          <p:cNvCxnSpPr/>
          <p:nvPr/>
        </p:nvCxnSpPr>
        <p:spPr bwMode="auto">
          <a:xfrm>
            <a:off x="3095516" y="3711517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Connecteur droit 134"/>
          <p:cNvCxnSpPr/>
          <p:nvPr/>
        </p:nvCxnSpPr>
        <p:spPr bwMode="auto">
          <a:xfrm>
            <a:off x="3093008" y="374773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Connecteur droit 135"/>
          <p:cNvCxnSpPr/>
          <p:nvPr/>
        </p:nvCxnSpPr>
        <p:spPr bwMode="auto">
          <a:xfrm>
            <a:off x="3087521" y="378097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Connecteur droit 136"/>
          <p:cNvCxnSpPr/>
          <p:nvPr/>
        </p:nvCxnSpPr>
        <p:spPr bwMode="auto">
          <a:xfrm>
            <a:off x="3090971" y="381421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Connecteur droit 137"/>
          <p:cNvCxnSpPr/>
          <p:nvPr/>
        </p:nvCxnSpPr>
        <p:spPr bwMode="auto">
          <a:xfrm>
            <a:off x="3094421" y="384745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Connecteur droit 138"/>
          <p:cNvCxnSpPr/>
          <p:nvPr/>
        </p:nvCxnSpPr>
        <p:spPr bwMode="auto">
          <a:xfrm>
            <a:off x="3090499" y="3881921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cteur droit 139"/>
          <p:cNvCxnSpPr/>
          <p:nvPr/>
        </p:nvCxnSpPr>
        <p:spPr bwMode="auto">
          <a:xfrm>
            <a:off x="3086577" y="391638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Connecteur droit 140"/>
          <p:cNvCxnSpPr/>
          <p:nvPr/>
        </p:nvCxnSpPr>
        <p:spPr bwMode="auto">
          <a:xfrm>
            <a:off x="3082655" y="3950851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Connecteur droit 141"/>
          <p:cNvCxnSpPr/>
          <p:nvPr/>
        </p:nvCxnSpPr>
        <p:spPr bwMode="auto">
          <a:xfrm>
            <a:off x="3078733" y="3985316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Connecteur droit 142"/>
          <p:cNvCxnSpPr/>
          <p:nvPr/>
        </p:nvCxnSpPr>
        <p:spPr bwMode="auto">
          <a:xfrm>
            <a:off x="3086727" y="4025739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Connecteur droit 143"/>
          <p:cNvCxnSpPr/>
          <p:nvPr/>
        </p:nvCxnSpPr>
        <p:spPr bwMode="auto">
          <a:xfrm>
            <a:off x="3085784" y="4063183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Connecteur droit 144"/>
          <p:cNvCxnSpPr/>
          <p:nvPr/>
        </p:nvCxnSpPr>
        <p:spPr bwMode="auto">
          <a:xfrm>
            <a:off x="3087820" y="4100627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Connecteur droit 145"/>
          <p:cNvCxnSpPr/>
          <p:nvPr/>
        </p:nvCxnSpPr>
        <p:spPr bwMode="auto">
          <a:xfrm>
            <a:off x="3083898" y="4141050"/>
            <a:ext cx="756000" cy="39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49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2241" y="695359"/>
            <a:ext cx="7772400" cy="4114800"/>
          </a:xfrm>
        </p:spPr>
        <p:txBody>
          <a:bodyPr/>
          <a:lstStyle/>
          <a:p>
            <a:r>
              <a:rPr lang="fr-FR" dirty="0" smtClean="0"/>
              <a:t>Astrophysique des hautes énergies</a:t>
            </a:r>
          </a:p>
          <a:p>
            <a:pPr lvl="1"/>
            <a:r>
              <a:rPr lang="fr-FR" sz="1800" dirty="0" smtClean="0"/>
              <a:t>Améliorer la résolution angulaire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sz="1800" dirty="0" smtClean="0"/>
              <a:t>Augmenter la sensibilité :1 MeV &lt; </a:t>
            </a:r>
            <a:r>
              <a:rPr lang="fr-FR" sz="1800" dirty="0" err="1" smtClean="0"/>
              <a:t>E</a:t>
            </a:r>
            <a:r>
              <a:rPr lang="fr-FR" sz="1800" baseline="-25000" dirty="0" err="1" smtClean="0">
                <a:latin typeface="Symbol" panose="05050102010706020507" pitchFamily="18" charset="2"/>
              </a:rPr>
              <a:t>g</a:t>
            </a:r>
            <a:r>
              <a:rPr lang="fr-FR" sz="1800" dirty="0" smtClean="0"/>
              <a:t> </a:t>
            </a:r>
            <a:r>
              <a:rPr lang="fr-FR" sz="1800" dirty="0"/>
              <a:t>&lt;</a:t>
            </a:r>
            <a:r>
              <a:rPr lang="fr-FR" sz="1800" dirty="0" smtClean="0"/>
              <a:t>100 MeV </a:t>
            </a:r>
            <a:br>
              <a:rPr lang="fr-FR" sz="1800" dirty="0" smtClean="0"/>
            </a:br>
            <a:r>
              <a:rPr lang="fr-FR" sz="1800" dirty="0" smtClean="0"/>
              <a:t>(pour les télescopes Compton et création de paires)</a:t>
            </a:r>
            <a:br>
              <a:rPr lang="fr-FR" sz="1800" dirty="0" smtClean="0"/>
            </a:br>
            <a:endParaRPr lang="fr-FR" sz="1800" dirty="0"/>
          </a:p>
          <a:p>
            <a:r>
              <a:rPr lang="fr-FR" dirty="0" smtClean="0"/>
              <a:t>Aucun polarimètre dans l’espace au-delà de </a:t>
            </a:r>
            <a:r>
              <a:rPr lang="fr-FR" dirty="0" err="1" smtClean="0"/>
              <a:t>E</a:t>
            </a:r>
            <a:r>
              <a:rPr lang="fr-FR" baseline="-25000" dirty="0" err="1" smtClean="0">
                <a:latin typeface="Symbol" panose="05050102010706020507" pitchFamily="18" charset="2"/>
              </a:rPr>
              <a:t>g</a:t>
            </a:r>
            <a:r>
              <a:rPr lang="fr-FR" dirty="0" smtClean="0"/>
              <a:t>=1 MeV </a:t>
            </a:r>
          </a:p>
          <a:p>
            <a:pPr lvl="1"/>
            <a:r>
              <a:rPr lang="fr-FR" sz="1800" dirty="0" smtClean="0"/>
              <a:t>Cosmologie/nouvelle physique : recherche pour Violation de l’Invariance de Lorentz (LIV), sensibilité </a:t>
            </a:r>
            <a:r>
              <a:rPr lang="fr-FR" sz="1800" dirty="0" smtClean="0">
                <a:sym typeface="Symbol"/>
              </a:rPr>
              <a:t> </a:t>
            </a:r>
            <a:r>
              <a:rPr lang="fr-FR" sz="1800" dirty="0" smtClean="0"/>
              <a:t>E²</a:t>
            </a:r>
          </a:p>
          <a:p>
            <a:pPr lvl="1"/>
            <a:r>
              <a:rPr lang="fr-FR" sz="1800" dirty="0" smtClean="0"/>
              <a:t>Astrophysique : comprendre les mécanismes des sources </a:t>
            </a:r>
            <a:r>
              <a:rPr lang="fr-FR" sz="1800" dirty="0" smtClean="0">
                <a:sym typeface="Symbol"/>
              </a:rPr>
              <a:t></a:t>
            </a:r>
            <a:endParaRPr lang="fr-FR" sz="1800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 Scientifique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9" y="1536856"/>
            <a:ext cx="3672322" cy="243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484536"/>
            <a:ext cx="3457575" cy="26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200019" y="3970486"/>
            <a:ext cx="106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Fermi/LAT</a:t>
            </a:r>
            <a:endParaRPr lang="fr-FR" sz="14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48250" y="3970535"/>
            <a:ext cx="3431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V. </a:t>
            </a:r>
            <a:r>
              <a:rPr lang="fr-FR" sz="14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Schönfelder</a:t>
            </a:r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, New </a:t>
            </a:r>
            <a:r>
              <a:rPr lang="fr-FR" sz="14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Astr</a:t>
            </a:r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. </a:t>
            </a:r>
            <a:r>
              <a:rPr lang="fr-FR" sz="14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Rev</a:t>
            </a:r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. 46 (2004) 193</a:t>
            </a:r>
            <a:endParaRPr lang="fr-FR" sz="14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758825"/>
            <a:ext cx="7772400" cy="4114800"/>
          </a:xfrm>
        </p:spPr>
        <p:txBody>
          <a:bodyPr/>
          <a:lstStyle/>
          <a:p>
            <a:r>
              <a:rPr lang="fr-FR" dirty="0" smtClean="0"/>
              <a:t>Résolution angulaire et sensibilité d’une source ponctuelle (à la Fermi)</a:t>
            </a:r>
          </a:p>
          <a:p>
            <a:pPr lvl="1"/>
            <a:r>
              <a:rPr lang="fr-FR" sz="1800" dirty="0" smtClean="0"/>
              <a:t>Pas d’échantillonnage 1 mm			</a:t>
            </a:r>
            <a:r>
              <a:rPr lang="fr-FR" sz="1800" dirty="0" smtClean="0">
                <a:sym typeface="Symbol"/>
              </a:rPr>
              <a:t> détection à 5</a:t>
            </a:r>
            <a:endParaRPr lang="fr-FR" sz="1800" dirty="0" smtClean="0"/>
          </a:p>
          <a:p>
            <a:pPr lvl="1"/>
            <a:r>
              <a:rPr lang="fr-FR" sz="1800" dirty="0" smtClean="0"/>
              <a:t>Résolution ponctuelle </a:t>
            </a:r>
            <a:r>
              <a:rPr lang="fr-FR" sz="1800" dirty="0">
                <a:sym typeface="Symbol"/>
              </a:rPr>
              <a:t> = </a:t>
            </a:r>
            <a:r>
              <a:rPr lang="fr-FR" sz="1800" dirty="0" smtClean="0">
                <a:sym typeface="Symbol"/>
              </a:rPr>
              <a:t>0,1 mm		 T = 3 ans</a:t>
            </a:r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Performance attendues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/>
          <a:stretch/>
        </p:blipFill>
        <p:spPr bwMode="auto">
          <a:xfrm>
            <a:off x="-1" y="2224544"/>
            <a:ext cx="4714875" cy="36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04" y="2124075"/>
            <a:ext cx="4460040" cy="35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63114" y="5837386"/>
            <a:ext cx="2759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D. </a:t>
            </a:r>
            <a:r>
              <a:rPr lang="fr-FR" sz="1400" i="1" dirty="0" smtClean="0">
                <a:solidFill>
                  <a:srgbClr val="00B050"/>
                </a:solidFill>
                <a:latin typeface="Bell MT" panose="02020503060305020303" pitchFamily="18" charset="0"/>
              </a:rPr>
              <a:t>Bernard</a:t>
            </a:r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, NIM A 701 (2013) 255</a:t>
            </a:r>
            <a:endParaRPr lang="fr-FR" sz="14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39964" y="5835897"/>
            <a:ext cx="271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D. </a:t>
            </a:r>
            <a:r>
              <a:rPr lang="fr-FR" sz="1400" i="1" dirty="0" smtClean="0">
                <a:solidFill>
                  <a:srgbClr val="00B050"/>
                </a:solidFill>
                <a:latin typeface="Bell MT" panose="02020503060305020303" pitchFamily="18" charset="0"/>
              </a:rPr>
              <a:t>Bernard</a:t>
            </a:r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, NIM A 729 (2013) 765</a:t>
            </a:r>
            <a:endParaRPr lang="fr-FR" sz="14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démonstrateur HARPO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sp>
        <p:nvSpPr>
          <p:cNvPr id="17" name="Espace réservé du contenu 1"/>
          <p:cNvSpPr txBox="1">
            <a:spLocks/>
          </p:cNvSpPr>
          <p:nvPr/>
        </p:nvSpPr>
        <p:spPr bwMode="auto">
          <a:xfrm>
            <a:off x="225354" y="776019"/>
            <a:ext cx="867998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Chambre</a:t>
            </a:r>
            <a:r>
              <a:rPr lang="en-US" dirty="0" smtClean="0"/>
              <a:t> à projection </a:t>
            </a:r>
            <a:r>
              <a:rPr lang="en-US" dirty="0" err="1" smtClean="0"/>
              <a:t>temporelle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i="1" dirty="0" smtClean="0"/>
              <a:t>Time </a:t>
            </a:r>
            <a:r>
              <a:rPr lang="en-US" i="1" dirty="0"/>
              <a:t>Projection Chamber</a:t>
            </a:r>
            <a:r>
              <a:rPr lang="en-US" dirty="0"/>
              <a:t> (TPC</a:t>
            </a:r>
            <a:r>
              <a:rPr lang="en-US" dirty="0" smtClean="0"/>
              <a:t>), </a:t>
            </a:r>
            <a:r>
              <a:rPr lang="en-US" dirty="0" err="1" smtClean="0"/>
              <a:t>cubique</a:t>
            </a:r>
            <a:endParaRPr lang="en-US" dirty="0" smtClean="0"/>
          </a:p>
          <a:p>
            <a:endParaRPr lang="en-US" sz="1200" dirty="0"/>
          </a:p>
          <a:p>
            <a:r>
              <a:rPr lang="en-US" dirty="0" err="1" smtClean="0"/>
              <a:t>Gaz</a:t>
            </a:r>
            <a:r>
              <a:rPr lang="en-US" dirty="0" smtClean="0"/>
              <a:t>: </a:t>
            </a:r>
            <a:r>
              <a:rPr lang="en-US" dirty="0" err="1" smtClean="0"/>
              <a:t>Ar</a:t>
            </a:r>
            <a:r>
              <a:rPr lang="en-US" dirty="0" err="1"/>
              <a:t>-</a:t>
            </a:r>
            <a:r>
              <a:rPr lang="en-US" dirty="0" err="1" smtClean="0"/>
              <a:t>Iso</a:t>
            </a:r>
            <a:r>
              <a:rPr lang="en-US" dirty="0" smtClean="0"/>
              <a:t> 95/5</a:t>
            </a:r>
            <a:r>
              <a:rPr lang="en-US" dirty="0"/>
              <a:t>, </a:t>
            </a:r>
            <a:r>
              <a:rPr lang="en-US" dirty="0" err="1" smtClean="0"/>
              <a:t>jusqu’à</a:t>
            </a:r>
            <a:r>
              <a:rPr lang="en-US" dirty="0" smtClean="0"/>
              <a:t> </a:t>
            </a:r>
            <a:r>
              <a:rPr lang="en-US" dirty="0"/>
              <a:t>5 </a:t>
            </a:r>
            <a:r>
              <a:rPr lang="en-US" dirty="0" smtClean="0"/>
              <a:t>bar</a:t>
            </a:r>
          </a:p>
          <a:p>
            <a:endParaRPr lang="en-US" sz="1200" dirty="0"/>
          </a:p>
          <a:p>
            <a:r>
              <a:rPr lang="fr-FR" dirty="0" smtClean="0"/>
              <a:t>Amplification : </a:t>
            </a:r>
            <a:r>
              <a:rPr lang="fr-FR" dirty="0" err="1" smtClean="0"/>
              <a:t>Micromegas</a:t>
            </a:r>
            <a:r>
              <a:rPr lang="fr-FR" dirty="0" smtClean="0"/>
              <a:t> </a:t>
            </a:r>
            <a:r>
              <a:rPr lang="fr-FR" dirty="0"/>
              <a:t>+ </a:t>
            </a:r>
            <a:r>
              <a:rPr lang="fr-FR" dirty="0" smtClean="0"/>
              <a:t>GEM</a:t>
            </a:r>
          </a:p>
          <a:p>
            <a:endParaRPr lang="fr-FR" sz="1200" dirty="0"/>
          </a:p>
          <a:p>
            <a:r>
              <a:rPr lang="en-US" dirty="0" smtClean="0"/>
              <a:t>Lecture avec des </a:t>
            </a:r>
            <a:r>
              <a:rPr lang="en-US" dirty="0" err="1" smtClean="0"/>
              <a:t>pistes</a:t>
            </a:r>
            <a:r>
              <a:rPr lang="en-US" dirty="0" smtClean="0"/>
              <a:t> : </a:t>
            </a:r>
          </a:p>
          <a:p>
            <a:pPr lvl="1"/>
            <a:r>
              <a:rPr lang="en-US" sz="1800" dirty="0" smtClean="0"/>
              <a:t>x et </a:t>
            </a:r>
            <a:r>
              <a:rPr lang="en-US" sz="1800" dirty="0"/>
              <a:t>y </a:t>
            </a:r>
            <a:r>
              <a:rPr lang="en-US" sz="1800" dirty="0" smtClean="0"/>
              <a:t>au pas de </a:t>
            </a:r>
            <a:r>
              <a:rPr lang="en-US" sz="1800" dirty="0"/>
              <a:t>1 </a:t>
            </a:r>
            <a:r>
              <a:rPr lang="en-US" sz="1800" dirty="0" smtClean="0"/>
              <a:t>mm</a:t>
            </a:r>
            <a:endParaRPr lang="en-US" sz="1800" dirty="0"/>
          </a:p>
          <a:p>
            <a:pPr lvl="1"/>
            <a:r>
              <a:rPr lang="en-US" sz="1800" dirty="0" smtClean="0"/>
              <a:t>2 288 </a:t>
            </a:r>
            <a:r>
              <a:rPr lang="en-US" sz="1800" dirty="0" err="1" smtClean="0"/>
              <a:t>voies</a:t>
            </a:r>
            <a:r>
              <a:rPr lang="en-US" sz="1800" dirty="0" smtClean="0"/>
              <a:t> (x, y)</a:t>
            </a:r>
          </a:p>
          <a:p>
            <a:endParaRPr lang="en-US" sz="1200" dirty="0" smtClean="0"/>
          </a:p>
          <a:p>
            <a:r>
              <a:rPr lang="en-US" dirty="0" err="1" smtClean="0"/>
              <a:t>Electronique</a:t>
            </a:r>
            <a:r>
              <a:rPr lang="en-US" dirty="0" smtClean="0"/>
              <a:t> de TPC (T2K) : </a:t>
            </a:r>
          </a:p>
          <a:p>
            <a:pPr lvl="1"/>
            <a:r>
              <a:rPr lang="en-US" sz="1800" dirty="0" smtClean="0"/>
              <a:t>Puce AFTER</a:t>
            </a:r>
            <a:endParaRPr lang="en-US" sz="1800" dirty="0"/>
          </a:p>
          <a:p>
            <a:pPr lvl="1"/>
            <a:r>
              <a:rPr lang="fr-FR" sz="1800" dirty="0" smtClean="0"/>
              <a:t>Une FEC par coordonnée lue par FEMINOS</a:t>
            </a:r>
          </a:p>
          <a:p>
            <a:pPr lvl="1"/>
            <a:r>
              <a:rPr lang="fr-FR" sz="1800" dirty="0"/>
              <a:t>Synchronisée par </a:t>
            </a:r>
            <a:r>
              <a:rPr lang="fr-FR" sz="1800" dirty="0" smtClean="0"/>
              <a:t>une TCM (trigger </a:t>
            </a:r>
            <a:r>
              <a:rPr lang="fr-FR" sz="1800" dirty="0" err="1"/>
              <a:t>clock</a:t>
            </a:r>
            <a:r>
              <a:rPr lang="fr-FR" sz="1800" dirty="0"/>
              <a:t> </a:t>
            </a:r>
            <a:r>
              <a:rPr lang="fr-FR" sz="1800" dirty="0" smtClean="0"/>
              <a:t>module)</a:t>
            </a:r>
          </a:p>
          <a:p>
            <a:endParaRPr lang="en-US" sz="1200" dirty="0" smtClean="0"/>
          </a:p>
          <a:p>
            <a:r>
              <a:rPr lang="en-US" dirty="0" err="1" smtClean="0"/>
              <a:t>Déclenchement</a:t>
            </a:r>
            <a:r>
              <a:rPr lang="en-US" dirty="0" smtClean="0"/>
              <a:t> </a:t>
            </a:r>
            <a:r>
              <a:rPr lang="en-US" dirty="0" err="1" smtClean="0"/>
              <a:t>basé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6 </a:t>
            </a:r>
            <a:r>
              <a:rPr lang="en-US" dirty="0" err="1" smtClean="0"/>
              <a:t>scintillateurs</a:t>
            </a:r>
            <a:r>
              <a:rPr lang="en-US" dirty="0" smtClean="0"/>
              <a:t> / WLS / PMT</a:t>
            </a:r>
          </a:p>
          <a:p>
            <a:endParaRPr lang="fr-FR" sz="1200" dirty="0" smtClean="0"/>
          </a:p>
          <a:p>
            <a:r>
              <a:rPr lang="fr-FR" dirty="0" smtClean="0"/>
              <a:t>Carte PMm2  (IPNO</a:t>
            </a:r>
            <a:r>
              <a:rPr lang="fr-FR" dirty="0"/>
              <a:t>)</a:t>
            </a:r>
            <a:endParaRPr lang="fr-FR" kern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65" y="1324537"/>
            <a:ext cx="399097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4" y="821125"/>
            <a:ext cx="7200000" cy="54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démonstrateur HARPO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sp>
        <p:nvSpPr>
          <p:cNvPr id="8" name="TextShape 4"/>
          <p:cNvSpPr txBox="1"/>
          <p:nvPr/>
        </p:nvSpPr>
        <p:spPr>
          <a:xfrm>
            <a:off x="6654077" y="721076"/>
            <a:ext cx="2332911" cy="3882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err="1" smtClean="0">
                <a:solidFill>
                  <a:srgbClr val="000099"/>
                </a:solidFill>
                <a:latin typeface="Bell MT" panose="02020503060305020303" pitchFamily="18" charset="0"/>
              </a:rPr>
              <a:t>Micromegas+GEM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10" name="TextShape 6"/>
          <p:cNvSpPr txBox="1"/>
          <p:nvPr/>
        </p:nvSpPr>
        <p:spPr>
          <a:xfrm>
            <a:off x="2105897" y="721076"/>
            <a:ext cx="2493842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1 </a:t>
            </a:r>
            <a:r>
              <a:rPr lang="en-US" sz="2000" dirty="0" err="1" smtClean="0">
                <a:solidFill>
                  <a:srgbClr val="000099"/>
                </a:solidFill>
                <a:latin typeface="Bell MT" panose="02020503060305020303" pitchFamily="18" charset="0"/>
              </a:rPr>
              <a:t>scintillateur</a:t>
            </a:r>
            <a:r>
              <a:rPr lang="en-US" sz="2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 par face 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13" name="TextShape 9"/>
          <p:cNvSpPr txBox="1"/>
          <p:nvPr/>
        </p:nvSpPr>
        <p:spPr>
          <a:xfrm>
            <a:off x="51186" y="721076"/>
            <a:ext cx="1133475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PMTs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15" name="TextShape 11"/>
          <p:cNvSpPr txBox="1"/>
          <p:nvPr/>
        </p:nvSpPr>
        <p:spPr>
          <a:xfrm>
            <a:off x="4387131" y="5548016"/>
            <a:ext cx="1788229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Cage de champ</a:t>
            </a:r>
            <a:endParaRPr sz="20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cxnSp>
        <p:nvCxnSpPr>
          <p:cNvPr id="17" name="Connecteur droit avec flèche 16"/>
          <p:cNvCxnSpPr>
            <a:stCxn id="13" idx="2"/>
          </p:cNvCxnSpPr>
          <p:nvPr/>
        </p:nvCxnSpPr>
        <p:spPr bwMode="auto">
          <a:xfrm>
            <a:off x="617924" y="1154516"/>
            <a:ext cx="354338" cy="9790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17"/>
          <p:cNvCxnSpPr>
            <a:stCxn id="15" idx="0"/>
          </p:cNvCxnSpPr>
          <p:nvPr/>
        </p:nvCxnSpPr>
        <p:spPr bwMode="auto">
          <a:xfrm flipH="1" flipV="1">
            <a:off x="5006115" y="4692073"/>
            <a:ext cx="275131" cy="855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>
            <a:stCxn id="8" idx="2"/>
          </p:cNvCxnSpPr>
          <p:nvPr/>
        </p:nvCxnSpPr>
        <p:spPr bwMode="auto">
          <a:xfrm flipH="1">
            <a:off x="5281245" y="1109336"/>
            <a:ext cx="2539288" cy="16338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29"/>
          <p:cNvCxnSpPr>
            <a:stCxn id="10" idx="2"/>
          </p:cNvCxnSpPr>
          <p:nvPr/>
        </p:nvCxnSpPr>
        <p:spPr bwMode="auto">
          <a:xfrm>
            <a:off x="3352818" y="1154516"/>
            <a:ext cx="560306" cy="586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 flipH="1">
            <a:off x="8081824" y="2817091"/>
            <a:ext cx="443339" cy="831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5" name="TextShape 11"/>
          <p:cNvSpPr txBox="1"/>
          <p:nvPr/>
        </p:nvSpPr>
        <p:spPr>
          <a:xfrm>
            <a:off x="7532112" y="2911035"/>
            <a:ext cx="1788229" cy="4334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Bell MT" panose="02020503060305020303" pitchFamily="18" charset="0"/>
              </a:rPr>
              <a:t>Faisceau</a:t>
            </a:r>
            <a:r>
              <a:rPr lang="en-US" sz="20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Bell MT" panose="02020503060305020303" pitchFamily="18" charset="0"/>
                <a:sym typeface="Symbol"/>
              </a:rPr>
              <a:t></a:t>
            </a:r>
            <a:endParaRPr sz="2000" dirty="0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Amplification hybride : </a:t>
            </a:r>
            <a:r>
              <a:rPr lang="fr-FR" dirty="0" err="1" smtClean="0"/>
              <a:t>Micromegas</a:t>
            </a:r>
            <a:r>
              <a:rPr lang="fr-FR" dirty="0" smtClean="0"/>
              <a:t> + GEM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1" y="781051"/>
            <a:ext cx="8900279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720725"/>
            <a:ext cx="7772400" cy="4114800"/>
          </a:xfrm>
        </p:spPr>
        <p:txBody>
          <a:bodyPr/>
          <a:lstStyle/>
          <a:p>
            <a:r>
              <a:rPr lang="fr-FR" dirty="0" err="1" smtClean="0"/>
              <a:t>Micromegas</a:t>
            </a:r>
            <a:r>
              <a:rPr lang="fr-FR" dirty="0" smtClean="0"/>
              <a:t> + 2 GEM, fabriqué au </a:t>
            </a:r>
            <a:r>
              <a:rPr lang="fr-FR" dirty="0" err="1" smtClean="0"/>
              <a:t>Cern</a:t>
            </a:r>
            <a:endParaRPr lang="fr-FR" dirty="0" smtClean="0"/>
          </a:p>
          <a:p>
            <a:endParaRPr lang="fr-FR" sz="1000" dirty="0" smtClean="0"/>
          </a:p>
          <a:p>
            <a:r>
              <a:rPr lang="fr-FR" dirty="0" smtClean="0"/>
              <a:t>Utilisation d’une source de </a:t>
            </a:r>
            <a:r>
              <a:rPr lang="fr-FR" baseline="30000" dirty="0" smtClean="0"/>
              <a:t>55</a:t>
            </a:r>
            <a:r>
              <a:rPr lang="fr-FR" dirty="0" smtClean="0"/>
              <a:t>Fe</a:t>
            </a:r>
          </a:p>
          <a:p>
            <a:endParaRPr lang="fr-FR" sz="1000" dirty="0" smtClean="0"/>
          </a:p>
          <a:p>
            <a:r>
              <a:rPr lang="fr-FR" dirty="0" smtClean="0"/>
              <a:t>Pression atmosphérique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Caractérisation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7F4A3C-2A8A-4CF3-B012-5CFD63464F3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23 janvier 2015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HARPO - </a:t>
            </a:r>
            <a:r>
              <a:rPr lang="fr-FR" smtClean="0"/>
              <a:t>Hermetic Argon Polarimeter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664618"/>
            <a:ext cx="5462587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" y="2545556"/>
            <a:ext cx="3819525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9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61374</TotalTime>
  <Words>1038</Words>
  <Application>Microsoft Office PowerPoint</Application>
  <PresentationFormat>Affichage à l'écran (4:3)</PresentationFormat>
  <Paragraphs>319</Paragraphs>
  <Slides>36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Modèle par défaut</vt:lpstr>
      <vt:lpstr>Présentation PowerPoint</vt:lpstr>
      <vt:lpstr>L’équipe HARPO</vt:lpstr>
      <vt:lpstr>L’équipe HARPO</vt:lpstr>
      <vt:lpstr>Contexte Scientifique</vt:lpstr>
      <vt:lpstr>Performance attendues</vt:lpstr>
      <vt:lpstr>Le démonstrateur HARPO</vt:lpstr>
      <vt:lpstr>Le démonstrateur HARPO</vt:lpstr>
      <vt:lpstr>Amplification hybride : Micromegas + GEM</vt:lpstr>
      <vt:lpstr>Caractérisation</vt:lpstr>
      <vt:lpstr>Acheminement au Japon</vt:lpstr>
      <vt:lpstr>Spring8/NewSubaru</vt:lpstr>
      <vt:lpstr>Spring8/NewSubaru</vt:lpstr>
      <vt:lpstr>NewSubaru : faisceau de  polarisé</vt:lpstr>
      <vt:lpstr>Intermède animalier…</vt:lpstr>
      <vt:lpstr>Le démonstrateur en faisceau</vt:lpstr>
      <vt:lpstr>Prise de données</vt:lpstr>
      <vt:lpstr>Configurations</vt:lpstr>
      <vt:lpstr>Lecture d’un évènement sur les pistes X et Y</vt:lpstr>
      <vt:lpstr>Schéma de la logique de déclenchement </vt:lpstr>
      <vt:lpstr>Définition des différents triggers</vt:lpstr>
      <vt:lpstr>Déclenchement sur un signal Micromegas</vt:lpstr>
      <vt:lpstr>Déclenchement sur un évènement de conversion e+e- </vt:lpstr>
      <vt:lpstr>Programme de contrôle des données en ligne</vt:lpstr>
      <vt:lpstr>Programme de contrôle des données en ligne</vt:lpstr>
      <vt:lpstr>Run de cosmique</vt:lpstr>
      <vt:lpstr>Quelques évènements à différentes énergies</vt:lpstr>
      <vt:lpstr>Evolution du gaz dans le temps</vt:lpstr>
      <vt:lpstr>Evolution du gaz dans le temps</vt:lpstr>
      <vt:lpstr>Performance du Trigger</vt:lpstr>
      <vt:lpstr>Performance du Trigger</vt:lpstr>
      <vt:lpstr>Performance du Trigger</vt:lpstr>
      <vt:lpstr>Comportement à haut flux</vt:lpstr>
      <vt:lpstr>Conclusions</vt:lpstr>
      <vt:lpstr>Merci !</vt:lpstr>
      <vt:lpstr>Présentation PowerPoint</vt:lpstr>
      <vt:lpstr>Le démonstrateur HARPO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of the Micromegas ILC-TPC Large Prototype</dc:title>
  <dc:subject>MPGD2009</dc:subject>
  <dc:creator>David Attié</dc:creator>
  <cp:lastModifiedBy>ATTIE David</cp:lastModifiedBy>
  <cp:revision>3306</cp:revision>
  <dcterms:created xsi:type="dcterms:W3CDTF">1601-01-01T00:00:00Z</dcterms:created>
  <dcterms:modified xsi:type="dcterms:W3CDTF">2015-02-27T10:24:58Z</dcterms:modified>
</cp:coreProperties>
</file>