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73" r:id="rId4"/>
    <p:sldId id="272" r:id="rId5"/>
    <p:sldId id="274" r:id="rId6"/>
    <p:sldId id="269" r:id="rId7"/>
    <p:sldId id="270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700" autoAdjust="0"/>
  </p:normalViewPr>
  <p:slideViewPr>
    <p:cSldViewPr>
      <p:cViewPr varScale="1">
        <p:scale>
          <a:sx n="53" d="100"/>
          <a:sy n="53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35447-44F8-46B7-9293-0DAFA99EE705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50F74-8AE6-4737-ACBB-B0F322B7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4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0F74-8AE6-4737-ACBB-B0F322B7C3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99F3-B391-42FA-BF50-29D086F98FA6}" type="datetime1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362-7107-430C-8CBD-1DF56565CD71}" type="datetime1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4CF7-A4EA-4F30-B1DE-43C6519012AA}" type="datetime1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7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5205-7B76-4DB8-A88F-AD3920410426}" type="datetime1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7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BD70-98AE-45AE-AB95-B599B5A69698}" type="datetime1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8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0D7-75B9-47C5-A783-15BA8642F323}" type="datetime1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9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E5ED-C507-4B03-B944-387C20B2E5D0}" type="datetime1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8244-E0DF-4E90-AEAF-59B6FCF883D2}" type="datetime1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A407-EDC6-4713-9B2A-ECDE861FDFFF}" type="datetime1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36C-BDA9-408F-811A-F091426D78A4}" type="datetime1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589D-C48D-4198-B750-1469F4E40D03}" type="datetime1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2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63DB-C2B9-48E1-9B33-97D2C562D031}" type="datetime1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72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685800"/>
            <a:ext cx="7162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7-module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TPC test, results with a new resistive material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029" y="3006325"/>
            <a:ext cx="612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Deb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Sankar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Bhattacharya , on behalf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LC-TPC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collaboration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15th RD51 collaboration meeting, CERN, 20th March 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18" y="4267200"/>
            <a:ext cx="1804813" cy="10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58" y="1371600"/>
            <a:ext cx="6324600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2618" y="356955"/>
            <a:ext cx="5003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of drift velocity and  T0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88652" y="507761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5767" y="5530334"/>
            <a:ext cx="143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 second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914400"/>
            <a:ext cx="6209393" cy="524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4930" y="76200"/>
            <a:ext cx="471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Distortion in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r_phi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field, B=1T, peaking time 100 ns, phi=0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6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305550" cy="5323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4930" y="76200"/>
            <a:ext cx="471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Distortion in Z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field, B=1T, peaking time 100 ns, phi=0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7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5981" y="50520"/>
            <a:ext cx="417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Resolution </a:t>
            </a:r>
            <a:r>
              <a:rPr lang="en-US" sz="2800" dirty="0" err="1" smtClean="0"/>
              <a:t>vs</a:t>
            </a:r>
            <a:r>
              <a:rPr lang="en-US" sz="2800" dirty="0" smtClean="0"/>
              <a:t> drift distance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pic>
        <p:nvPicPr>
          <p:cNvPr id="1026" name="Picture 2" descr="D:\resolution_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62" y="703729"/>
            <a:ext cx="6629399" cy="498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3271905">
            <a:off x="6775495" y="928953"/>
            <a:ext cx="2150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664" y="5943600"/>
            <a:ext cx="511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fitting is done by ‘</a:t>
            </a:r>
            <a:r>
              <a:rPr lang="en-US" dirty="0" err="1" smtClean="0"/>
              <a:t>RowTripletBasedTrackFinder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7092779" cy="5145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9109" y="355757"/>
            <a:ext cx="5892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Temperature of all the FECs and the FEM of Module 6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03453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Module 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194175" cy="5219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8875" y="348734"/>
            <a:ext cx="497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Rise of temperature  when the cooling  is  stopped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103453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Module 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5667" y="465293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1647855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/>
              <a:t>All the 7 </a:t>
            </a:r>
            <a:r>
              <a:rPr lang="en-US" sz="2000" dirty="0" err="1" smtClean="0"/>
              <a:t>Micromegas</a:t>
            </a:r>
            <a:r>
              <a:rPr lang="en-US" sz="2000" dirty="0" smtClean="0"/>
              <a:t> modules are well used to take data in different configurations.</a:t>
            </a:r>
          </a:p>
          <a:p>
            <a:pPr algn="just"/>
            <a:endParaRPr lang="en-US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/>
              <a:t>In 1 Tesla field, the space resolution of </a:t>
            </a:r>
            <a:r>
              <a:rPr lang="en-US" sz="2000" dirty="0" err="1" smtClean="0"/>
              <a:t>Micromegas</a:t>
            </a:r>
            <a:r>
              <a:rPr lang="en-US" sz="2000" dirty="0" smtClean="0"/>
              <a:t> modules is below 100 micron.</a:t>
            </a:r>
          </a:p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 in progress for more results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/>
              <a:t>Two </a:t>
            </a:r>
            <a:r>
              <a:rPr lang="en-US" sz="2000" dirty="0" err="1"/>
              <a:t>M</a:t>
            </a:r>
            <a:r>
              <a:rPr lang="en-US" sz="2000" dirty="0" err="1" smtClean="0"/>
              <a:t>icromegas</a:t>
            </a:r>
            <a:r>
              <a:rPr lang="en-US" sz="2000" dirty="0" smtClean="0"/>
              <a:t> modules with resistive layer of Diamond Like Carbon (DLC)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 have been tested and the result is satisfactory.</a:t>
            </a:r>
          </a:p>
          <a:p>
            <a:pPr algn="just"/>
            <a:endParaRPr lang="en-US" sz="20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/>
              <a:t>2 Phase CO2 cooling is used </a:t>
            </a:r>
            <a:r>
              <a:rPr lang="en-US" sz="2000" dirty="0"/>
              <a:t>uninterruptedly </a:t>
            </a:r>
            <a:r>
              <a:rPr lang="en-US" sz="2000" dirty="0" smtClean="0"/>
              <a:t>for more than 80 hrs. Temperature of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 individual Front End Cards (FECs) is stable within 0.5 degree C during the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 experiment.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/>
              <a:t>For better performance, the modules will be updated in near future. </a:t>
            </a:r>
          </a:p>
        </p:txBody>
      </p:sp>
    </p:spTree>
    <p:extLst>
      <p:ext uri="{BB962C8B-B14F-4D97-AF65-F5344CB8AC3E}">
        <p14:creationId xmlns:p14="http://schemas.microsoft.com/office/powerpoint/2010/main" val="16154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20" y="512802"/>
            <a:ext cx="6266047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1173" y="5313402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1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609600"/>
            <a:ext cx="1725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828800"/>
            <a:ext cx="402148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LP-TPC in brief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Resistive foil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Phase CO2 cooling results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pic>
        <p:nvPicPr>
          <p:cNvPr id="6" name="Picture 9" descr="3 ILD fig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621" y="788894"/>
            <a:ext cx="45720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30070"/>
            <a:ext cx="4038600" cy="28373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0" y="363088"/>
            <a:ext cx="1867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ILD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372" y="1352490"/>
            <a:ext cx="3197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Prototype TPC at DESY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07222"/>
            <a:ext cx="273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5 </a:t>
            </a:r>
            <a:r>
              <a:rPr lang="en-US" dirty="0" err="1" smtClean="0"/>
              <a:t>GeV</a:t>
            </a:r>
            <a:r>
              <a:rPr lang="en-US" dirty="0" smtClean="0"/>
              <a:t> electron beam</a:t>
            </a:r>
          </a:p>
          <a:p>
            <a:r>
              <a:rPr lang="en-US" dirty="0" smtClean="0"/>
              <a:t>And 1 Tesla magnetic field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33400" y="4267200"/>
            <a:ext cx="3810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Constantia" pitchFamily="18" charset="0"/>
              </a:rPr>
              <a:t>Module size: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000" b="1" dirty="0">
                <a:solidFill>
                  <a:srgbClr val="FFFF00"/>
                </a:solidFill>
                <a:latin typeface="Constantia" pitchFamily="18" charset="0"/>
              </a:rPr>
              <a:t> cm ×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</a:rPr>
              <a:t>cm</a:t>
            </a:r>
            <a:endParaRPr lang="en-US" sz="2000" b="1" dirty="0">
              <a:solidFill>
                <a:srgbClr val="FFFF00"/>
              </a:solidFill>
              <a:latin typeface="Constantia" pitchFamily="18" charset="0"/>
            </a:endParaRPr>
          </a:p>
          <a:p>
            <a:pPr eaLnBrk="1" hangingPunct="1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000" b="1" dirty="0">
                <a:solidFill>
                  <a:srgbClr val="FFFF00"/>
                </a:solidFill>
                <a:latin typeface="Constantia" pitchFamily="18" charset="0"/>
              </a:rPr>
              <a:t> rows ×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2000" b="1" dirty="0">
                <a:solidFill>
                  <a:srgbClr val="FFFF00"/>
                </a:solidFill>
                <a:latin typeface="Constantia" pitchFamily="18" charset="0"/>
              </a:rPr>
              <a:t> columns</a:t>
            </a:r>
          </a:p>
          <a:p>
            <a:pPr eaLnBrk="1" hangingPunct="1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Constantia" pitchFamily="18" charset="0"/>
              </a:rPr>
              <a:t>Readout: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1726 </a:t>
            </a:r>
            <a:r>
              <a:rPr lang="en-US" sz="2000" b="1" dirty="0">
                <a:solidFill>
                  <a:srgbClr val="FFFF00"/>
                </a:solidFill>
                <a:latin typeface="Constantia" pitchFamily="18" charset="0"/>
              </a:rPr>
              <a:t>Pads</a:t>
            </a:r>
          </a:p>
          <a:p>
            <a:pPr eaLnBrk="1" hangingPunct="1"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Constantia" pitchFamily="18" charset="0"/>
              </a:rPr>
              <a:t>Pad size:  ~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FF00"/>
                </a:solidFill>
                <a:latin typeface="Constantia" pitchFamily="18" charset="0"/>
              </a:rPr>
              <a:t> mm ×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 dirty="0">
                <a:solidFill>
                  <a:srgbClr val="FFFF00"/>
                </a:solidFill>
                <a:latin typeface="Constantia" pitchFamily="18" charset="0"/>
              </a:rPr>
              <a:t> 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528918"/>
            <a:ext cx="5002306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267200" cy="3233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794" y="67253"/>
            <a:ext cx="2625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plate of LP TPC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986135"/>
            <a:ext cx="2794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7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3" y="304800"/>
            <a:ext cx="4093930" cy="3278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04800"/>
            <a:ext cx="4343400" cy="3278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5" y="3489665"/>
            <a:ext cx="4675865" cy="33683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2683" y="686981"/>
            <a:ext cx="171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 x = -40 mm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783" y="686981"/>
            <a:ext cx="1632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 x = 30 mm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4010055"/>
            <a:ext cx="124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 phi = 4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083" y="-35859"/>
            <a:ext cx="861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2 weeks of this month we took data at different positions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5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grpSp>
        <p:nvGrpSpPr>
          <p:cNvPr id="6" name="Group 261"/>
          <p:cNvGrpSpPr/>
          <p:nvPr/>
        </p:nvGrpSpPr>
        <p:grpSpPr>
          <a:xfrm>
            <a:off x="1451268" y="1625804"/>
            <a:ext cx="6549732" cy="4590202"/>
            <a:chOff x="1905000" y="1870994"/>
            <a:chExt cx="4760242" cy="4647896"/>
          </a:xfrm>
        </p:grpSpPr>
        <p:sp>
          <p:nvSpPr>
            <p:cNvPr id="10" name="Rectangle 9"/>
            <p:cNvSpPr/>
            <p:nvPr/>
          </p:nvSpPr>
          <p:spPr>
            <a:xfrm>
              <a:off x="1960650" y="1870994"/>
              <a:ext cx="4704591" cy="4647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202873" y="3026411"/>
                  <a:ext cx="3279378" cy="8082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𝜕𝜌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𝜕</m:t>
                            </m:r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𝑅𝐶</m:t>
                            </m:r>
                          </m:den>
                        </m:f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/>
                                  </a:rPr>
                                  <m:t>𝜌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F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𝜕𝜌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4" name="Rectangle 2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873" y="3026411"/>
                  <a:ext cx="3279378" cy="8082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917853" y="4655805"/>
                  <a:ext cx="4660756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GB" dirty="0" smtClean="0">
                      <a:latin typeface="Constantia" pitchFamily="18" charset="0"/>
                    </a:rPr>
                    <a:t>: the </a:t>
                  </a:r>
                  <a:r>
                    <a:rPr lang="en-GB" dirty="0">
                      <a:latin typeface="Constantia" pitchFamily="18" charset="0"/>
                    </a:rPr>
                    <a:t>surface charge </a:t>
                  </a:r>
                  <a:r>
                    <a:rPr lang="en-GB" dirty="0" smtClean="0">
                      <a:latin typeface="Constantia" pitchFamily="18" charset="0"/>
                    </a:rPr>
                    <a:t>density </a:t>
                  </a:r>
                </a:p>
                <a:p>
                  <a:r>
                    <a:rPr lang="en-GB" dirty="0" smtClean="0">
                      <a:latin typeface="Constantia" pitchFamily="18" charset="0"/>
                    </a:rPr>
                    <a:t>R: </a:t>
                  </a:r>
                  <a:r>
                    <a:rPr lang="en-GB" dirty="0">
                      <a:latin typeface="Constantia" pitchFamily="18" charset="0"/>
                    </a:rPr>
                    <a:t>the surface resistivity of the resistive layer </a:t>
                  </a:r>
                  <a:endParaRPr lang="en-GB" dirty="0" smtClean="0">
                    <a:latin typeface="Constantia" pitchFamily="18" charset="0"/>
                  </a:endParaRPr>
                </a:p>
                <a:p>
                  <a:r>
                    <a:rPr lang="en-GB" dirty="0" smtClean="0">
                      <a:latin typeface="Constantia" pitchFamily="18" charset="0"/>
                    </a:rPr>
                    <a:t>C: the </a:t>
                  </a:r>
                  <a:r>
                    <a:rPr lang="en-GB" dirty="0">
                      <a:latin typeface="Constantia" pitchFamily="18" charset="0"/>
                    </a:rPr>
                    <a:t>capacitance per unit area.</a:t>
                  </a:r>
                  <a:endParaRPr lang="en-US" dirty="0">
                    <a:latin typeface="Constantia" pitchFamily="18" charset="0"/>
                  </a:endParaRPr>
                </a:p>
              </p:txBody>
            </p:sp>
          </mc:Choice>
          <mc:Fallback xmlns="">
            <p:sp>
              <p:nvSpPr>
                <p:cNvPr id="265" name="Rectangle 2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853" y="4655805"/>
                  <a:ext cx="4660756" cy="9233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47" t="-3289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927238" y="3924580"/>
                  <a:ext cx="2559162" cy="540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𝑅𝐶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</a:rPr>
                                <m:t>𝑅𝐶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GB" dirty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66" name="Rectangle 2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238" y="3924580"/>
                  <a:ext cx="2559162" cy="54072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ight Arrow 266"/>
            <p:cNvSpPr/>
            <p:nvPr/>
          </p:nvSpPr>
          <p:spPr>
            <a:xfrm>
              <a:off x="2470038" y="4194942"/>
              <a:ext cx="457200" cy="87164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0" y="1990174"/>
              <a:ext cx="47602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  <a:latin typeface="Constantia" pitchFamily="18" charset="0"/>
                </a:rPr>
                <a:t>Equation for surface </a:t>
              </a:r>
              <a:r>
                <a:rPr lang="en-US" dirty="0" smtClean="0">
                  <a:solidFill>
                    <a:srgbClr val="0033CC"/>
                  </a:solidFill>
                  <a:latin typeface="Constantia" pitchFamily="18" charset="0"/>
                </a:rPr>
                <a:t>charge density </a:t>
              </a:r>
              <a:r>
                <a:rPr lang="en-US" dirty="0">
                  <a:solidFill>
                    <a:srgbClr val="0033CC"/>
                  </a:solidFill>
                  <a:latin typeface="Constantia" pitchFamily="18" charset="0"/>
                </a:rPr>
                <a:t>function on the </a:t>
              </a:r>
              <a:r>
                <a:rPr lang="en-US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  <a:latin typeface="Constantia" pitchFamily="18" charset="0"/>
                </a:rPr>
                <a:t>D continuous </a:t>
              </a:r>
              <a:r>
                <a:rPr lang="en-US" dirty="0">
                  <a:solidFill>
                    <a:srgbClr val="0033CC"/>
                  </a:solidFill>
                  <a:latin typeface="Constantia" pitchFamily="18" charset="0"/>
                </a:rPr>
                <a:t>RC network: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63753" y="304800"/>
            <a:ext cx="34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 bulk </a:t>
            </a:r>
            <a:r>
              <a:rPr lang="en-US" dirty="0" err="1" smtClean="0"/>
              <a:t>Micromegas</a:t>
            </a:r>
            <a:r>
              <a:rPr lang="en-US" dirty="0" smtClean="0"/>
              <a:t>, resolution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9600" y="294476"/>
                <a:ext cx="2514600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/√12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94476"/>
                <a:ext cx="2514600" cy="389979"/>
              </a:xfrm>
              <a:prstGeom prst="rect">
                <a:avLst/>
              </a:prstGeom>
              <a:blipFill rotWithShape="1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26947" y="953852"/>
            <a:ext cx="625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using resistive foil </a:t>
            </a:r>
            <a:r>
              <a:rPr lang="en-US" dirty="0" err="1" smtClean="0"/>
              <a:t>Micromegas</a:t>
            </a:r>
            <a:r>
              <a:rPr lang="en-US" dirty="0" smtClean="0"/>
              <a:t> where charge is dispersed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06390" y="-23747"/>
            <a:ext cx="5362878" cy="2599678"/>
            <a:chOff x="5208588" y="3025017"/>
            <a:chExt cx="3778250" cy="1589846"/>
          </a:xfrm>
        </p:grpSpPr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5208588" y="3335457"/>
              <a:ext cx="3400424" cy="1279406"/>
              <a:chOff x="2644" y="789"/>
              <a:chExt cx="2534" cy="721"/>
            </a:xfrm>
          </p:grpSpPr>
          <p:sp>
            <p:nvSpPr>
              <p:cNvPr id="23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985" y="1017"/>
                <a:ext cx="2167" cy="14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2985" y="1156"/>
                <a:ext cx="2167" cy="10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25" name="Group 17"/>
              <p:cNvGrpSpPr>
                <a:grpSpLocks noChangeAspect="1"/>
              </p:cNvGrpSpPr>
              <p:nvPr/>
            </p:nvGrpSpPr>
            <p:grpSpPr bwMode="auto">
              <a:xfrm>
                <a:off x="2644" y="1098"/>
                <a:ext cx="337" cy="309"/>
                <a:chOff x="2644" y="1098"/>
                <a:chExt cx="337" cy="309"/>
              </a:xfrm>
            </p:grpSpPr>
            <p:sp>
              <p:nvSpPr>
                <p:cNvPr id="43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754" y="1098"/>
                  <a:ext cx="227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4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59" y="1101"/>
                  <a:ext cx="1" cy="30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5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2644" y="1246"/>
                  <a:ext cx="21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2677" y="1295"/>
                  <a:ext cx="16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7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703" y="1344"/>
                  <a:ext cx="10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3"/>
              <p:cNvGrpSpPr>
                <a:grpSpLocks noChangeAspect="1"/>
              </p:cNvGrpSpPr>
              <p:nvPr/>
            </p:nvGrpSpPr>
            <p:grpSpPr bwMode="auto">
              <a:xfrm>
                <a:off x="3024" y="1261"/>
                <a:ext cx="2118" cy="87"/>
                <a:chOff x="1133" y="3035"/>
                <a:chExt cx="2211" cy="91"/>
              </a:xfrm>
            </p:grpSpPr>
            <p:sp>
              <p:nvSpPr>
                <p:cNvPr id="37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133" y="3035"/>
                  <a:ext cx="398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8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704" y="3035"/>
                  <a:ext cx="272" cy="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586" y="3035"/>
                  <a:ext cx="398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0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040" y="3035"/>
                  <a:ext cx="395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1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494" y="3035"/>
                  <a:ext cx="396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2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947" y="3035"/>
                  <a:ext cx="400" cy="9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27" name="Rectangle 16" descr="Diagonales larges vers le haut"/>
              <p:cNvSpPr>
                <a:spLocks noChangeAspect="1" noChangeArrowheads="1"/>
              </p:cNvSpPr>
              <p:nvPr/>
            </p:nvSpPr>
            <p:spPr bwMode="auto">
              <a:xfrm>
                <a:off x="2968" y="1340"/>
                <a:ext cx="2210" cy="170"/>
              </a:xfrm>
              <a:prstGeom prst="rect">
                <a:avLst/>
              </a:prstGeom>
              <a:pattFill prst="wdUpDiag">
                <a:fgClr>
                  <a:srgbClr val="333333"/>
                </a:fgClr>
                <a:bgClr>
                  <a:srgbClr val="DDDDDD"/>
                </a:bgClr>
              </a:pattFill>
              <a:ln w="12700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8" name="Group 30"/>
              <p:cNvGrpSpPr>
                <a:grpSpLocks noChangeAspect="1"/>
              </p:cNvGrpSpPr>
              <p:nvPr/>
            </p:nvGrpSpPr>
            <p:grpSpPr bwMode="auto">
              <a:xfrm>
                <a:off x="2965" y="789"/>
                <a:ext cx="2189" cy="22"/>
                <a:chOff x="885" y="1965"/>
                <a:chExt cx="2290" cy="23"/>
              </a:xfrm>
            </p:grpSpPr>
            <p:sp>
              <p:nvSpPr>
                <p:cNvPr id="29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885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0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475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359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653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948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769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5"/>
                  <a:ext cx="227" cy="23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6" name="Text Box 46"/>
            <p:cNvSpPr txBox="1">
              <a:spLocks noChangeArrowheads="1"/>
            </p:cNvSpPr>
            <p:nvPr/>
          </p:nvSpPr>
          <p:spPr bwMode="auto">
            <a:xfrm>
              <a:off x="5708650" y="4031972"/>
              <a:ext cx="692150" cy="34147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72567" tIns="36283" rIns="72567" bIns="36283">
              <a:spAutoFit/>
            </a:bodyPr>
            <a:lstStyle/>
            <a:p>
              <a:pPr defTabSz="725488">
                <a:spcBef>
                  <a:spcPct val="50000"/>
                </a:spcBef>
                <a:defRPr/>
              </a:pPr>
              <a:r>
                <a:rPr lang="fr-FR" sz="12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pads</a:t>
              </a:r>
              <a:r>
                <a:rPr lang="fr-FR" sz="2000" dirty="0" smtClean="0">
                  <a:solidFill>
                    <a:schemeClr val="bg1"/>
                  </a:solidFill>
                </a:rPr>
                <a:t> 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160"/>
            <p:cNvGrpSpPr>
              <a:grpSpLocks/>
            </p:cNvGrpSpPr>
            <p:nvPr/>
          </p:nvGrpSpPr>
          <p:grpSpPr bwMode="auto">
            <a:xfrm>
              <a:off x="8695642" y="3867099"/>
              <a:ext cx="291196" cy="542994"/>
              <a:chOff x="8385053" y="3855343"/>
              <a:chExt cx="330351" cy="607857"/>
            </a:xfrm>
          </p:grpSpPr>
          <p:sp>
            <p:nvSpPr>
              <p:cNvPr id="19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8560124" y="3855343"/>
                <a:ext cx="1522" cy="6078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Line 20"/>
              <p:cNvSpPr>
                <a:spLocks noChangeAspect="1" noChangeShapeType="1"/>
              </p:cNvSpPr>
              <p:nvPr/>
            </p:nvSpPr>
            <p:spPr bwMode="auto">
              <a:xfrm>
                <a:off x="8385053" y="4143380"/>
                <a:ext cx="33035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" name="Line 21"/>
              <p:cNvSpPr>
                <a:spLocks noChangeAspect="1" noChangeShapeType="1"/>
              </p:cNvSpPr>
              <p:nvPr/>
            </p:nvSpPr>
            <p:spPr bwMode="auto">
              <a:xfrm>
                <a:off x="8435291" y="4240717"/>
                <a:ext cx="248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" name="Line 22"/>
              <p:cNvSpPr>
                <a:spLocks noChangeAspect="1" noChangeShapeType="1"/>
              </p:cNvSpPr>
              <p:nvPr/>
            </p:nvSpPr>
            <p:spPr bwMode="auto">
              <a:xfrm>
                <a:off x="8474872" y="4338053"/>
                <a:ext cx="16441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5649384" y="3025017"/>
              <a:ext cx="873912" cy="35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67" tIns="36283" rIns="72567" bIns="36283">
              <a:spAutoFit/>
            </a:bodyPr>
            <a:lstStyle>
              <a:lvl1pPr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100" b="1">
                  <a:solidFill>
                    <a:srgbClr val="0066FF"/>
                  </a:solidFill>
                </a:rPr>
                <a:t>mesh</a:t>
              </a:r>
              <a:endParaRPr lang="fr-FR" sz="2100" b="1">
                <a:solidFill>
                  <a:srgbClr val="0066FF"/>
                </a:solidFill>
              </a:endParaRPr>
            </a:p>
          </p:txBody>
        </p:sp>
        <p:sp>
          <p:nvSpPr>
            <p:cNvPr id="10" name="Line 18"/>
            <p:cNvSpPr>
              <a:spLocks noChangeAspect="1" noChangeShapeType="1"/>
            </p:cNvSpPr>
            <p:nvPr/>
          </p:nvSpPr>
          <p:spPr bwMode="auto">
            <a:xfrm>
              <a:off x="8546042" y="3867099"/>
              <a:ext cx="304616" cy="17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1" name="Group 163"/>
            <p:cNvGrpSpPr>
              <a:grpSpLocks/>
            </p:cNvGrpSpPr>
            <p:nvPr/>
          </p:nvGrpSpPr>
          <p:grpSpPr bwMode="auto">
            <a:xfrm>
              <a:off x="5337550" y="3348552"/>
              <a:ext cx="3449803" cy="467523"/>
              <a:chOff x="583473" y="3048964"/>
              <a:chExt cx="3913669" cy="1392069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rot="5400000" flipH="1" flipV="1">
                <a:off x="3752288" y="3681699"/>
                <a:ext cx="63843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 flipH="1" flipV="1">
                <a:off x="751894" y="3676968"/>
                <a:ext cx="638427" cy="0"/>
              </a:xfrm>
              <a:prstGeom prst="straightConnector1">
                <a:avLst/>
              </a:prstGeom>
              <a:ln w="158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6"/>
              <p:cNvSpPr txBox="1">
                <a:spLocks noChangeArrowheads="1"/>
              </p:cNvSpPr>
              <p:nvPr/>
            </p:nvSpPr>
            <p:spPr bwMode="auto">
              <a:xfrm>
                <a:off x="4068515" y="3066018"/>
                <a:ext cx="428627" cy="1375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2400" b="1"/>
                  <a:t>E</a:t>
                </a:r>
                <a:endParaRPr lang="fr-FR" sz="2400" b="1"/>
              </a:p>
            </p:txBody>
          </p:sp>
          <p:sp>
            <p:nvSpPr>
              <p:cNvPr id="18" name="TextBox 167"/>
              <p:cNvSpPr txBox="1">
                <a:spLocks noChangeArrowheads="1"/>
              </p:cNvSpPr>
              <p:nvPr/>
            </p:nvSpPr>
            <p:spPr bwMode="auto">
              <a:xfrm>
                <a:off x="583473" y="3048964"/>
                <a:ext cx="428627" cy="1375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2400" b="1">
                    <a:solidFill>
                      <a:srgbClr val="0000FF"/>
                    </a:solidFill>
                  </a:rPr>
                  <a:t>B</a:t>
                </a:r>
                <a:endParaRPr lang="fr-FR" sz="24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" name="Text Box 44"/>
            <p:cNvSpPr txBox="1">
              <a:spLocks noChangeArrowheads="1"/>
            </p:cNvSpPr>
            <p:nvPr/>
          </p:nvSpPr>
          <p:spPr bwMode="auto">
            <a:xfrm>
              <a:off x="6096420" y="3458497"/>
              <a:ext cx="2390684" cy="23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67" tIns="36283" rIns="72567" bIns="36283">
              <a:spAutoFit/>
            </a:bodyPr>
            <a:lstStyle>
              <a:lvl1pPr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b="1" dirty="0">
                  <a:cs typeface="Times New Roman" pitchFamily="18" charset="0"/>
                </a:rPr>
                <a:t>Amplification gap: ~100</a:t>
              </a:r>
              <a:r>
                <a:rPr lang="fr-FR" sz="1200" b="1" dirty="0">
                  <a:cs typeface="Times New Roman" pitchFamily="18" charset="0"/>
                  <a:sym typeface="Symbol" pitchFamily="18" charset="2"/>
                </a:rPr>
                <a:t>m</a:t>
              </a:r>
              <a:endParaRPr lang="fr-FR" sz="1200" b="1" dirty="0">
                <a:cs typeface="Times New Roman" pitchFamily="18" charset="0"/>
              </a:endParaRPr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5715376" y="3732435"/>
              <a:ext cx="2390684" cy="23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67" tIns="36283" rIns="72567" bIns="36283">
              <a:spAutoFit/>
            </a:bodyPr>
            <a:lstStyle>
              <a:lvl1pPr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b="1" dirty="0" err="1">
                  <a:cs typeface="Times New Roman" pitchFamily="18" charset="0"/>
                </a:rPr>
                <a:t>resistive</a:t>
              </a:r>
              <a:r>
                <a:rPr lang="fr-FR" sz="1200" b="1" dirty="0">
                  <a:cs typeface="Times New Roman" pitchFamily="18" charset="0"/>
                </a:rPr>
                <a:t> foil: ~75</a:t>
              </a:r>
              <a:r>
                <a:rPr lang="fr-FR" sz="1200" b="1" dirty="0">
                  <a:cs typeface="Times New Roman" pitchFamily="18" charset="0"/>
                  <a:sym typeface="Symbol" pitchFamily="18" charset="2"/>
                </a:rPr>
                <a:t>m</a:t>
              </a:r>
              <a:endParaRPr lang="fr-FR" sz="1200" b="1" dirty="0">
                <a:cs typeface="Times New Roman" pitchFamily="18" charset="0"/>
              </a:endParaRPr>
            </a:p>
          </p:txBody>
        </p:sp>
        <p:sp>
          <p:nvSpPr>
            <p:cNvPr id="14" name="Text Box 45"/>
            <p:cNvSpPr txBox="1">
              <a:spLocks noChangeArrowheads="1"/>
            </p:cNvSpPr>
            <p:nvPr/>
          </p:nvSpPr>
          <p:spPr bwMode="auto">
            <a:xfrm>
              <a:off x="5715376" y="3964259"/>
              <a:ext cx="1532014" cy="25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567" tIns="36283" rIns="72567" bIns="36283">
              <a:spAutoFit/>
            </a:bodyPr>
            <a:lstStyle>
              <a:lvl1pPr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7254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7254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b="1" dirty="0" err="1">
                  <a:solidFill>
                    <a:srgbClr val="0000FF"/>
                  </a:solidFill>
                </a:rPr>
                <a:t>i</a:t>
              </a:r>
              <a:r>
                <a:rPr lang="fr-FR" sz="1200" b="1" dirty="0" err="1" smtClean="0">
                  <a:solidFill>
                    <a:srgbClr val="0000FF"/>
                  </a:solidFill>
                </a:rPr>
                <a:t>nsulator</a:t>
              </a:r>
              <a:r>
                <a:rPr lang="fr-FR" sz="1200" b="1" dirty="0" smtClean="0">
                  <a:solidFill>
                    <a:srgbClr val="0000FF"/>
                  </a:solidFill>
                </a:rPr>
                <a:t>: </a:t>
              </a:r>
              <a:r>
                <a:rPr lang="fr-FR" sz="1200" b="1" dirty="0">
                  <a:solidFill>
                    <a:srgbClr val="0000FF"/>
                  </a:solidFill>
                </a:rPr>
                <a:t>~100</a:t>
              </a:r>
              <a:r>
                <a:rPr lang="fr-FR" sz="1200" b="1" dirty="0">
                  <a:solidFill>
                    <a:srgbClr val="0000FF"/>
                  </a:solidFill>
                  <a:sym typeface="Symbol" pitchFamily="18" charset="2"/>
                </a:rPr>
                <a:t>m</a:t>
              </a:r>
              <a:endParaRPr lang="fr-FR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8" name="Group 39"/>
          <p:cNvGrpSpPr>
            <a:grpSpLocks noChangeAspect="1"/>
          </p:cNvGrpSpPr>
          <p:nvPr/>
        </p:nvGrpSpPr>
        <p:grpSpPr bwMode="auto">
          <a:xfrm>
            <a:off x="6014582" y="-436670"/>
            <a:ext cx="1322388" cy="2064480"/>
            <a:chOff x="4129" y="440"/>
            <a:chExt cx="975" cy="901"/>
          </a:xfrm>
        </p:grpSpPr>
        <p:sp>
          <p:nvSpPr>
            <p:cNvPr id="49" name="Line 40"/>
            <p:cNvSpPr>
              <a:spLocks noChangeAspect="1" noChangeShapeType="1"/>
            </p:cNvSpPr>
            <p:nvPr/>
          </p:nvSpPr>
          <p:spPr bwMode="auto">
            <a:xfrm>
              <a:off x="4600" y="440"/>
              <a:ext cx="1" cy="453"/>
            </a:xfrm>
            <a:prstGeom prst="line">
              <a:avLst/>
            </a:prstGeom>
            <a:noFill/>
            <a:ln w="38100" cap="rnd">
              <a:solidFill>
                <a:srgbClr val="FFC000">
                  <a:alpha val="50000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AutoShape 41"/>
            <p:cNvSpPr>
              <a:spLocks noChangeAspect="1" noChangeArrowheads="1"/>
            </p:cNvSpPr>
            <p:nvPr/>
          </p:nvSpPr>
          <p:spPr bwMode="auto">
            <a:xfrm>
              <a:off x="4547" y="867"/>
              <a:ext cx="108" cy="217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12700" algn="ctr">
              <a:solidFill>
                <a:srgbClr val="FFC000">
                  <a:alpha val="5000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AutoShape 42"/>
            <p:cNvSpPr>
              <a:spLocks noChangeAspect="1"/>
            </p:cNvSpPr>
            <p:nvPr/>
          </p:nvSpPr>
          <p:spPr bwMode="auto">
            <a:xfrm rot="5400000">
              <a:off x="4576" y="812"/>
              <a:ext cx="82" cy="975"/>
            </a:xfrm>
            <a:prstGeom prst="leftBracket">
              <a:avLst>
                <a:gd name="adj" fmla="val 284981"/>
              </a:avLst>
            </a:prstGeom>
            <a:solidFill>
              <a:srgbClr val="FFC000"/>
            </a:solidFill>
            <a:ln w="12700">
              <a:solidFill>
                <a:srgbClr val="FFC000">
                  <a:alpha val="5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AutoShape 43"/>
            <p:cNvSpPr>
              <a:spLocks noChangeAspect="1"/>
            </p:cNvSpPr>
            <p:nvPr/>
          </p:nvSpPr>
          <p:spPr bwMode="auto">
            <a:xfrm rot="-5400000">
              <a:off x="4563" y="693"/>
              <a:ext cx="107" cy="882"/>
            </a:xfrm>
            <a:prstGeom prst="leftBracket">
              <a:avLst>
                <a:gd name="adj" fmla="val 188940"/>
              </a:avLst>
            </a:prstGeom>
            <a:solidFill>
              <a:srgbClr val="FFC000"/>
            </a:solidFill>
            <a:ln w="12700">
              <a:solidFill>
                <a:srgbClr val="FFC000">
                  <a:alpha val="5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61574" y="2874785"/>
            <a:ext cx="3908821" cy="1250698"/>
            <a:chOff x="5257800" y="4608512"/>
            <a:chExt cx="3286125" cy="877888"/>
          </a:xfrm>
        </p:grpSpPr>
        <p:grpSp>
          <p:nvGrpSpPr>
            <p:cNvPr id="54" name="Group 11"/>
            <p:cNvGrpSpPr>
              <a:grpSpLocks/>
            </p:cNvGrpSpPr>
            <p:nvPr/>
          </p:nvGrpSpPr>
          <p:grpSpPr bwMode="auto">
            <a:xfrm>
              <a:off x="5257800" y="4608512"/>
              <a:ext cx="3286125" cy="876301"/>
              <a:chOff x="5553245" y="4114799"/>
              <a:chExt cx="3285955" cy="876163"/>
            </a:xfrm>
          </p:grpSpPr>
          <p:cxnSp>
            <p:nvCxnSpPr>
              <p:cNvPr id="115" name="Straight Arrow Connector 114"/>
              <p:cNvCxnSpPr/>
              <p:nvPr/>
            </p:nvCxnSpPr>
            <p:spPr>
              <a:xfrm>
                <a:off x="5553245" y="4990962"/>
                <a:ext cx="328595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V="1">
                <a:off x="5559594" y="4114799"/>
                <a:ext cx="0" cy="8761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54"/>
            <p:cNvSpPr/>
            <p:nvPr/>
          </p:nvSpPr>
          <p:spPr bwMode="auto">
            <a:xfrm>
              <a:off x="6599238" y="4838700"/>
              <a:ext cx="515937" cy="647700"/>
            </a:xfrm>
            <a:prstGeom prst="rect">
              <a:avLst/>
            </a:prstGeom>
            <a:noFill/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07250" y="4838700"/>
              <a:ext cx="515938" cy="647700"/>
            </a:xfrm>
            <a:prstGeom prst="rect">
              <a:avLst/>
            </a:prstGeom>
            <a:noFill/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805738" y="4838700"/>
              <a:ext cx="514350" cy="647700"/>
            </a:xfrm>
            <a:prstGeom prst="rect">
              <a:avLst/>
            </a:prstGeom>
            <a:noFill/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013450" y="4835525"/>
              <a:ext cx="514350" cy="646113"/>
            </a:xfrm>
            <a:prstGeom prst="rect">
              <a:avLst/>
            </a:prstGeom>
            <a:noFill/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427663" y="4838700"/>
              <a:ext cx="514350" cy="647700"/>
            </a:xfrm>
            <a:prstGeom prst="rect">
              <a:avLst/>
            </a:prstGeom>
            <a:noFill/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0" name="Group 293"/>
            <p:cNvGrpSpPr>
              <a:grpSpLocks/>
            </p:cNvGrpSpPr>
            <p:nvPr/>
          </p:nvGrpSpPr>
          <p:grpSpPr bwMode="auto">
            <a:xfrm>
              <a:off x="5607909" y="5440680"/>
              <a:ext cx="302488" cy="45719"/>
              <a:chOff x="5148064" y="2780928"/>
              <a:chExt cx="936104" cy="576064"/>
            </a:xfrm>
          </p:grpSpPr>
          <p:cxnSp>
            <p:nvCxnSpPr>
              <p:cNvPr id="105" name="Elbow Connector 104"/>
              <p:cNvCxnSpPr/>
              <p:nvPr/>
            </p:nvCxnSpPr>
            <p:spPr>
              <a:xfrm flipV="1">
                <a:off x="5150228" y="3266713"/>
                <a:ext cx="141197" cy="90279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Elbow Connector 105"/>
              <p:cNvCxnSpPr/>
              <p:nvPr/>
            </p:nvCxnSpPr>
            <p:spPr>
              <a:xfrm rot="5400000" flipH="1" flipV="1">
                <a:off x="5193657" y="3093644"/>
                <a:ext cx="270838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Elbow Connector 106"/>
              <p:cNvCxnSpPr/>
              <p:nvPr/>
            </p:nvCxnSpPr>
            <p:spPr>
              <a:xfrm rot="5400000" flipH="1" flipV="1">
                <a:off x="5365917" y="2924465"/>
                <a:ext cx="72223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Elbow Connector 107"/>
              <p:cNvCxnSpPr/>
              <p:nvPr/>
            </p:nvCxnSpPr>
            <p:spPr>
              <a:xfrm rot="5400000" flipH="1" flipV="1">
                <a:off x="5400405" y="2816125"/>
                <a:ext cx="144447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lbow Connector 108"/>
              <p:cNvCxnSpPr/>
              <p:nvPr/>
            </p:nvCxnSpPr>
            <p:spPr>
              <a:xfrm>
                <a:off x="5507927" y="2779205"/>
                <a:ext cx="145902" cy="9031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Elbow Connector 109"/>
              <p:cNvCxnSpPr/>
              <p:nvPr/>
            </p:nvCxnSpPr>
            <p:spPr>
              <a:xfrm rot="16200000" flipH="1">
                <a:off x="5621423" y="2820641"/>
                <a:ext cx="135416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Elbow Connector 110"/>
              <p:cNvCxnSpPr/>
              <p:nvPr/>
            </p:nvCxnSpPr>
            <p:spPr>
              <a:xfrm rot="16200000" flipH="1">
                <a:off x="5723616" y="2924465"/>
                <a:ext cx="72223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Elbow Connector 111"/>
              <p:cNvCxnSpPr/>
              <p:nvPr/>
            </p:nvCxnSpPr>
            <p:spPr>
              <a:xfrm rot="16200000" flipH="1">
                <a:off x="5762615" y="3028286"/>
                <a:ext cx="135422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Elbow Connector 112"/>
              <p:cNvCxnSpPr/>
              <p:nvPr/>
            </p:nvCxnSpPr>
            <p:spPr>
              <a:xfrm>
                <a:off x="5865626" y="3131297"/>
                <a:ext cx="145902" cy="135416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/>
              <p:cNvCxnSpPr/>
              <p:nvPr/>
            </p:nvCxnSpPr>
            <p:spPr>
              <a:xfrm rot="16200000" flipH="1">
                <a:off x="6001689" y="3276552"/>
                <a:ext cx="90279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304"/>
            <p:cNvGrpSpPr>
              <a:grpSpLocks/>
            </p:cNvGrpSpPr>
            <p:nvPr/>
          </p:nvGrpSpPr>
          <p:grpSpPr bwMode="auto">
            <a:xfrm>
              <a:off x="6112514" y="5392738"/>
              <a:ext cx="355967" cy="89533"/>
              <a:chOff x="5148064" y="2780928"/>
              <a:chExt cx="936104" cy="576064"/>
            </a:xfrm>
          </p:grpSpPr>
          <p:cxnSp>
            <p:nvCxnSpPr>
              <p:cNvPr id="95" name="Elbow Connector 94"/>
              <p:cNvCxnSpPr/>
              <p:nvPr/>
            </p:nvCxnSpPr>
            <p:spPr>
              <a:xfrm flipV="1">
                <a:off x="5146170" y="3260997"/>
                <a:ext cx="145905" cy="94693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Elbow Connector 95"/>
              <p:cNvCxnSpPr/>
              <p:nvPr/>
            </p:nvCxnSpPr>
            <p:spPr>
              <a:xfrm rot="5400000" flipH="1" flipV="1">
                <a:off x="5195129" y="3093457"/>
                <a:ext cx="264484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Elbow Connector 96"/>
              <p:cNvCxnSpPr/>
              <p:nvPr/>
            </p:nvCxnSpPr>
            <p:spPr>
              <a:xfrm rot="5400000" flipH="1" flipV="1">
                <a:off x="5362054" y="2925295"/>
                <a:ext cx="71835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Elbow Connector 97"/>
              <p:cNvCxnSpPr/>
              <p:nvPr/>
            </p:nvCxnSpPr>
            <p:spPr>
              <a:xfrm rot="5400000" flipH="1" flipV="1">
                <a:off x="5399089" y="2815189"/>
                <a:ext cx="143671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Elbow Connector 98"/>
              <p:cNvCxnSpPr/>
              <p:nvPr/>
            </p:nvCxnSpPr>
            <p:spPr>
              <a:xfrm>
                <a:off x="5508577" y="2781006"/>
                <a:ext cx="141197" cy="13061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Elbow Connector 99"/>
              <p:cNvCxnSpPr/>
              <p:nvPr/>
            </p:nvCxnSpPr>
            <p:spPr>
              <a:xfrm rot="16200000" flipH="1">
                <a:off x="5619767" y="2824074"/>
                <a:ext cx="130610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Elbow Connector 100"/>
              <p:cNvCxnSpPr/>
              <p:nvPr/>
            </p:nvCxnSpPr>
            <p:spPr>
              <a:xfrm rot="16200000" flipH="1">
                <a:off x="5722104" y="2922943"/>
                <a:ext cx="71835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/>
              <p:cNvCxnSpPr/>
              <p:nvPr/>
            </p:nvCxnSpPr>
            <p:spPr>
              <a:xfrm rot="16200000" flipH="1">
                <a:off x="5764038" y="3028150"/>
                <a:ext cx="133874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02"/>
              <p:cNvCxnSpPr/>
              <p:nvPr/>
            </p:nvCxnSpPr>
            <p:spPr>
              <a:xfrm>
                <a:off x="5866276" y="3130387"/>
                <a:ext cx="145902" cy="13061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Elbow Connector 103"/>
              <p:cNvCxnSpPr/>
              <p:nvPr/>
            </p:nvCxnSpPr>
            <p:spPr>
              <a:xfrm rot="16200000" flipH="1">
                <a:off x="6000132" y="3273042"/>
                <a:ext cx="94693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315"/>
            <p:cNvGrpSpPr>
              <a:grpSpLocks/>
            </p:cNvGrpSpPr>
            <p:nvPr/>
          </p:nvGrpSpPr>
          <p:grpSpPr bwMode="auto">
            <a:xfrm>
              <a:off x="6629471" y="4953252"/>
              <a:ext cx="315743" cy="532459"/>
              <a:chOff x="5148064" y="2780928"/>
              <a:chExt cx="936104" cy="576064"/>
            </a:xfrm>
          </p:grpSpPr>
          <p:cxnSp>
            <p:nvCxnSpPr>
              <p:cNvPr id="85" name="Elbow Connector 84"/>
              <p:cNvCxnSpPr/>
              <p:nvPr/>
            </p:nvCxnSpPr>
            <p:spPr>
              <a:xfrm flipV="1">
                <a:off x="5147854" y="3264992"/>
                <a:ext cx="145905" cy="9274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Elbow Connector 85"/>
              <p:cNvCxnSpPr/>
              <p:nvPr/>
            </p:nvCxnSpPr>
            <p:spPr>
              <a:xfrm rot="5400000" flipH="1" flipV="1">
                <a:off x="5195092" y="3095728"/>
                <a:ext cx="267931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86"/>
              <p:cNvCxnSpPr/>
              <p:nvPr/>
            </p:nvCxnSpPr>
            <p:spPr>
              <a:xfrm rot="5400000" flipH="1" flipV="1">
                <a:off x="5363588" y="2925694"/>
                <a:ext cx="72135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87"/>
              <p:cNvCxnSpPr/>
              <p:nvPr/>
            </p:nvCxnSpPr>
            <p:spPr>
              <a:xfrm rot="5400000" flipH="1" flipV="1">
                <a:off x="5400473" y="2815138"/>
                <a:ext cx="144271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Elbow Connector 88"/>
              <p:cNvCxnSpPr/>
              <p:nvPr/>
            </p:nvCxnSpPr>
            <p:spPr>
              <a:xfrm>
                <a:off x="5510261" y="2780655"/>
                <a:ext cx="141197" cy="12023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Elbow Connector 89"/>
              <p:cNvCxnSpPr/>
              <p:nvPr/>
            </p:nvCxnSpPr>
            <p:spPr>
              <a:xfrm rot="16200000" flipH="1">
                <a:off x="5620631" y="2823504"/>
                <a:ext cx="132247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Elbow Connector 90"/>
              <p:cNvCxnSpPr/>
              <p:nvPr/>
            </p:nvCxnSpPr>
            <p:spPr>
              <a:xfrm rot="16200000" flipH="1">
                <a:off x="5723638" y="2923342"/>
                <a:ext cx="72135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Elbow Connector 91"/>
              <p:cNvCxnSpPr/>
              <p:nvPr/>
            </p:nvCxnSpPr>
            <p:spPr>
              <a:xfrm rot="16200000" flipH="1">
                <a:off x="5765677" y="3028744"/>
                <a:ext cx="133965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Elbow Connector 92"/>
              <p:cNvCxnSpPr/>
              <p:nvPr/>
            </p:nvCxnSpPr>
            <p:spPr>
              <a:xfrm>
                <a:off x="5867960" y="3131027"/>
                <a:ext cx="145902" cy="13396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/>
              <p:cNvCxnSpPr/>
              <p:nvPr/>
            </p:nvCxnSpPr>
            <p:spPr>
              <a:xfrm rot="16200000" flipH="1">
                <a:off x="6002789" y="3276065"/>
                <a:ext cx="92745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326"/>
            <p:cNvGrpSpPr>
              <a:grpSpLocks/>
            </p:cNvGrpSpPr>
            <p:nvPr/>
          </p:nvGrpSpPr>
          <p:grpSpPr bwMode="auto">
            <a:xfrm>
              <a:off x="7282271" y="5276850"/>
              <a:ext cx="326195" cy="200994"/>
              <a:chOff x="5148064" y="2780928"/>
              <a:chExt cx="936104" cy="576064"/>
            </a:xfrm>
          </p:grpSpPr>
          <p:cxnSp>
            <p:nvCxnSpPr>
              <p:cNvPr id="75" name="Elbow Connector 74"/>
              <p:cNvCxnSpPr/>
              <p:nvPr/>
            </p:nvCxnSpPr>
            <p:spPr>
              <a:xfrm flipV="1">
                <a:off x="5146854" y="3264290"/>
                <a:ext cx="145902" cy="93592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75"/>
              <p:cNvCxnSpPr/>
              <p:nvPr/>
            </p:nvCxnSpPr>
            <p:spPr>
              <a:xfrm rot="5400000" flipH="1" flipV="1">
                <a:off x="5194518" y="3095452"/>
                <a:ext cx="267076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lbow Connector 76"/>
              <p:cNvCxnSpPr/>
              <p:nvPr/>
            </p:nvCxnSpPr>
            <p:spPr>
              <a:xfrm rot="5400000" flipH="1" flipV="1">
                <a:off x="5362132" y="2925392"/>
                <a:ext cx="73047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lbow Connector 77"/>
              <p:cNvCxnSpPr/>
              <p:nvPr/>
            </p:nvCxnSpPr>
            <p:spPr>
              <a:xfrm rot="5400000" flipH="1" flipV="1">
                <a:off x="5399699" y="2814610"/>
                <a:ext cx="143811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/>
              <p:cNvCxnSpPr/>
              <p:nvPr/>
            </p:nvCxnSpPr>
            <p:spPr>
              <a:xfrm>
                <a:off x="5509258" y="2780356"/>
                <a:ext cx="141197" cy="13696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/>
              <p:cNvCxnSpPr/>
              <p:nvPr/>
            </p:nvCxnSpPr>
            <p:spPr>
              <a:xfrm rot="16200000" flipH="1">
                <a:off x="5620699" y="2823809"/>
                <a:ext cx="130115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/>
              <p:cNvCxnSpPr/>
              <p:nvPr/>
            </p:nvCxnSpPr>
            <p:spPr>
              <a:xfrm rot="16200000" flipH="1">
                <a:off x="5722185" y="2923038"/>
                <a:ext cx="73047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/>
              <p:cNvCxnSpPr/>
              <p:nvPr/>
            </p:nvCxnSpPr>
            <p:spPr>
              <a:xfrm rot="16200000" flipH="1">
                <a:off x="5765459" y="3028115"/>
                <a:ext cx="132397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/>
              <p:cNvCxnSpPr/>
              <p:nvPr/>
            </p:nvCxnSpPr>
            <p:spPr>
              <a:xfrm>
                <a:off x="5866957" y="3129611"/>
                <a:ext cx="145905" cy="134679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/>
              <p:nvPr/>
            </p:nvCxnSpPr>
            <p:spPr>
              <a:xfrm rot="16200000" flipH="1">
                <a:off x="6001365" y="3275788"/>
                <a:ext cx="93592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337"/>
            <p:cNvGrpSpPr>
              <a:grpSpLocks/>
            </p:cNvGrpSpPr>
            <p:nvPr/>
          </p:nvGrpSpPr>
          <p:grpSpPr bwMode="auto">
            <a:xfrm>
              <a:off x="7977346" y="5436552"/>
              <a:ext cx="326866" cy="45719"/>
              <a:chOff x="5148064" y="2780928"/>
              <a:chExt cx="936104" cy="576064"/>
            </a:xfrm>
          </p:grpSpPr>
          <p:cxnSp>
            <p:nvCxnSpPr>
              <p:cNvPr id="65" name="Elbow Connector 64"/>
              <p:cNvCxnSpPr/>
              <p:nvPr/>
            </p:nvCxnSpPr>
            <p:spPr>
              <a:xfrm flipV="1">
                <a:off x="5147596" y="3258115"/>
                <a:ext cx="145902" cy="92716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/>
              <p:nvPr/>
            </p:nvCxnSpPr>
            <p:spPr>
              <a:xfrm rot="5400000" flipH="1" flipV="1">
                <a:off x="5197449" y="3091460"/>
                <a:ext cx="262699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lbow Connector 66"/>
              <p:cNvCxnSpPr/>
              <p:nvPr/>
            </p:nvCxnSpPr>
            <p:spPr>
              <a:xfrm rot="5400000" flipH="1" flipV="1">
                <a:off x="5360765" y="2921493"/>
                <a:ext cx="77258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Elbow Connector 67"/>
              <p:cNvCxnSpPr/>
              <p:nvPr/>
            </p:nvCxnSpPr>
            <p:spPr>
              <a:xfrm rot="5400000" flipH="1" flipV="1">
                <a:off x="5402808" y="2810965"/>
                <a:ext cx="139078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68"/>
              <p:cNvCxnSpPr/>
              <p:nvPr/>
            </p:nvCxnSpPr>
            <p:spPr>
              <a:xfrm>
                <a:off x="5510000" y="2779079"/>
                <a:ext cx="141197" cy="1545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/>
              <p:nvPr/>
            </p:nvCxnSpPr>
            <p:spPr>
              <a:xfrm rot="16200000" flipH="1">
                <a:off x="5624688" y="2821042"/>
                <a:ext cx="123621" cy="70600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70"/>
              <p:cNvCxnSpPr/>
              <p:nvPr/>
            </p:nvCxnSpPr>
            <p:spPr>
              <a:xfrm rot="16200000" flipH="1">
                <a:off x="5720818" y="2919138"/>
                <a:ext cx="77258" cy="75305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/>
              <p:cNvCxnSpPr/>
              <p:nvPr/>
            </p:nvCxnSpPr>
            <p:spPr>
              <a:xfrm rot="16200000" flipH="1">
                <a:off x="5770590" y="3021927"/>
                <a:ext cx="123621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72"/>
              <p:cNvCxnSpPr/>
              <p:nvPr/>
            </p:nvCxnSpPr>
            <p:spPr>
              <a:xfrm>
                <a:off x="5867699" y="3119036"/>
                <a:ext cx="145905" cy="139078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Elbow Connector 73"/>
              <p:cNvCxnSpPr/>
              <p:nvPr/>
            </p:nvCxnSpPr>
            <p:spPr>
              <a:xfrm rot="16200000" flipH="1">
                <a:off x="6002543" y="3269179"/>
                <a:ext cx="92716" cy="70597"/>
              </a:xfrm>
              <a:prstGeom prst="bentConnector3">
                <a:avLst/>
              </a:prstGeom>
              <a:ln w="1587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055" y="3499003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Cambria Math"/>
                  </a:rPr>
                  <a:t>Charge dispersion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2</a:t>
                </a:r>
                <a:r>
                  <a:rPr lang="en-US" dirty="0" smtClean="0"/>
                  <a:t> mm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5" y="3499003"/>
                <a:ext cx="28194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72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16541" y="1300079"/>
                <a:ext cx="2514600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=√(2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1" y="1300079"/>
                <a:ext cx="2514600" cy="389979"/>
              </a:xfrm>
              <a:prstGeom prst="rect">
                <a:avLst/>
              </a:prstGeom>
              <a:blipFill rotWithShape="1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173573" y="2718797"/>
            <a:ext cx="345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values of  R, C, t are applied,</a:t>
            </a:r>
          </a:p>
          <a:p>
            <a:r>
              <a:rPr lang="en-US" dirty="0" smtClean="0"/>
              <a:t>It gives,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53187" y="5105399"/>
            <a:ext cx="868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kind of resistive  foil  called Diamond Like Carbon is provided by Ochi  </a:t>
            </a:r>
          </a:p>
          <a:p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two new  </a:t>
            </a:r>
            <a:r>
              <a:rPr lang="en-US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modules called ‘Black Diamond’ is prepared at </a:t>
            </a:r>
            <a:r>
              <a:rPr lang="en-US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Rui’s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workshop.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2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" y="762000"/>
            <a:ext cx="4236681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39" y="762000"/>
            <a:ext cx="4290587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112" y="228600"/>
            <a:ext cx="19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3-D space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8544" y="228600"/>
            <a:ext cx="317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on 7-module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Micromegas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1357884" y="4705350"/>
            <a:ext cx="484632" cy="476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6241055" y="4706408"/>
            <a:ext cx="484632" cy="476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2516" y="5211260"/>
            <a:ext cx="218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5-GeV electron beam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9071" y="5252535"/>
            <a:ext cx="218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5-GeV electron beam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15th RD51 collaboration meeting, CERN, 20th 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9128" y="5948866"/>
            <a:ext cx="211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Diamond like carbon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5222" y="5975831"/>
            <a:ext cx="228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loaded </a:t>
            </a:r>
            <a:r>
              <a:rPr lang="en-US" dirty="0" err="1"/>
              <a:t>K</a:t>
            </a:r>
            <a:r>
              <a:rPr lang="en-US" dirty="0" err="1" smtClean="0"/>
              <a:t>apton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4371" y="1106183"/>
            <a:ext cx="726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RUN-05125,  Drift field=140 v/cm,  peaking time=100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second,  B=1 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399" y="28094"/>
            <a:ext cx="4451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Pulses per Hit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RD51 collaboration meeting, CERN, 20th March 2015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1676400"/>
            <a:ext cx="4364667" cy="3790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18" y="1676400"/>
            <a:ext cx="4446252" cy="3761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213" y="612869"/>
            <a:ext cx="499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of Black Diamond and the old modules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763" y="5592127"/>
            <a:ext cx="289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pulse per hit =3.607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3216" y="5645880"/>
            <a:ext cx="295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pulse per hit = 2.505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38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742</Words>
  <Application>Microsoft Office PowerPoint</Application>
  <PresentationFormat>On-screen Show (4:3)</PresentationFormat>
  <Paragraphs>137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Sankar</dc:creator>
  <cp:lastModifiedBy>Deb Sankar</cp:lastModifiedBy>
  <cp:revision>155</cp:revision>
  <dcterms:created xsi:type="dcterms:W3CDTF">2006-08-16T00:00:00Z</dcterms:created>
  <dcterms:modified xsi:type="dcterms:W3CDTF">2015-03-20T08:27:33Z</dcterms:modified>
</cp:coreProperties>
</file>