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00E52-5424-4BEC-92A7-F02D8C6AD9AF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19FAC-8C69-4694-9DC0-D9AAC2D96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0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7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3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7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8457-A88E-4BF4-AC5B-4F34F8D4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Studies on </a:t>
            </a:r>
            <a:r>
              <a:rPr lang="en-US" dirty="0" smtClean="0"/>
              <a:t>Electrostatic Distortion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SINP Kolkata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3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004" y="817926"/>
            <a:ext cx="9001126" cy="1772874"/>
            <a:chOff x="86004" y="817926"/>
            <a:chExt cx="9001126" cy="1772874"/>
          </a:xfrm>
        </p:grpSpPr>
        <p:sp>
          <p:nvSpPr>
            <p:cNvPr id="2" name="Rounded Rectangle 1"/>
            <p:cNvSpPr/>
            <p:nvPr/>
          </p:nvSpPr>
          <p:spPr>
            <a:xfrm>
              <a:off x="86004" y="817926"/>
              <a:ext cx="9001125" cy="1772874"/>
            </a:xfrm>
            <a:prstGeom prst="roundRect">
              <a:avLst/>
            </a:prstGeom>
            <a:blipFill dpi="0" rotWithShape="1">
              <a:blip r:embed="rId2">
                <a:alphaModFix amt="46000"/>
              </a:blip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37891" name="Text Box 4"/>
            <p:cNvSpPr txBox="1">
              <a:spLocks noChangeArrowheads="1"/>
            </p:cNvSpPr>
            <p:nvPr/>
          </p:nvSpPr>
          <p:spPr bwMode="auto">
            <a:xfrm>
              <a:off x="86005" y="961072"/>
              <a:ext cx="900112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Char char="v"/>
              </a:pPr>
              <a:r>
                <a:rPr lang="en-US" b="1" i="1" dirty="0">
                  <a:solidFill>
                    <a:srgbClr val="003300"/>
                  </a:solidFill>
                  <a:latin typeface="Arial Narrow" pitchFamily="34" charset="0"/>
                </a:rPr>
                <a:t> Large Prototype TPC with an end-plate, using seven Bulk </a:t>
              </a:r>
              <a:r>
                <a:rPr lang="en-US" b="1" i="1" dirty="0" err="1">
                  <a:solidFill>
                    <a:srgbClr val="003300"/>
                  </a:solidFill>
                  <a:latin typeface="Arial Narrow" pitchFamily="34" charset="0"/>
                </a:rPr>
                <a:t>Micromegas</a:t>
              </a:r>
              <a:r>
                <a:rPr lang="en-US" b="1" i="1" dirty="0">
                  <a:solidFill>
                    <a:srgbClr val="003300"/>
                  </a:solidFill>
                  <a:latin typeface="Arial Narrow" pitchFamily="34" charset="0"/>
                </a:rPr>
                <a:t> </a:t>
              </a:r>
              <a:r>
                <a:rPr lang="en-US" b="1" i="1" dirty="0" smtClean="0">
                  <a:solidFill>
                    <a:srgbClr val="003300"/>
                  </a:solidFill>
                  <a:latin typeface="Arial Narrow" pitchFamily="34" charset="0"/>
                </a:rPr>
                <a:t>modules</a:t>
              </a:r>
            </a:p>
            <a:p>
              <a:pPr eaLnBrk="1" hangingPunct="1">
                <a:buFont typeface="Wingdings" pitchFamily="2" charset="2"/>
                <a:buChar char="v"/>
              </a:pPr>
              <a:r>
                <a:rPr lang="en-US" b="1" i="1" dirty="0" smtClean="0">
                  <a:solidFill>
                    <a:srgbClr val="003300"/>
                  </a:solidFill>
                  <a:latin typeface="Arial Narrow" pitchFamily="34" charset="0"/>
                </a:rPr>
                <a:t> </a:t>
              </a:r>
              <a:r>
                <a:rPr lang="en-US" b="1" i="1" dirty="0">
                  <a:solidFill>
                    <a:srgbClr val="003300"/>
                  </a:solidFill>
                  <a:latin typeface="Arial Narrow" pitchFamily="34" charset="0"/>
                </a:rPr>
                <a:t>Variation of DESY electron beam energy from 1 – 5 GeV during various phases of experiment</a:t>
              </a:r>
            </a:p>
            <a:p>
              <a:pPr eaLnBrk="1" hangingPunct="1">
                <a:buFont typeface="Wingdings" pitchFamily="2" charset="2"/>
                <a:buChar char="v"/>
              </a:pPr>
              <a:r>
                <a:rPr lang="en-US" b="1" i="1" dirty="0" smtClean="0">
                  <a:solidFill>
                    <a:srgbClr val="003300"/>
                  </a:solidFill>
                  <a:latin typeface="Arial Narrow" pitchFamily="34" charset="0"/>
                </a:rPr>
                <a:t> </a:t>
              </a:r>
              <a:r>
                <a:rPr lang="en-US" b="1" i="1" dirty="0">
                  <a:solidFill>
                    <a:srgbClr val="003300"/>
                  </a:solidFill>
                  <a:latin typeface="Arial Narrow" pitchFamily="34" charset="0"/>
                </a:rPr>
                <a:t>Gas mixture of Ar:CF</a:t>
              </a:r>
              <a:r>
                <a:rPr lang="en-US" b="1" i="1" baseline="-25000" dirty="0">
                  <a:solidFill>
                    <a:srgbClr val="003300"/>
                  </a:solidFill>
                  <a:latin typeface="Arial Narrow" pitchFamily="34" charset="0"/>
                </a:rPr>
                <a:t>4</a:t>
              </a:r>
              <a:r>
                <a:rPr lang="en-US" b="1" i="1" dirty="0">
                  <a:solidFill>
                    <a:srgbClr val="003300"/>
                  </a:solidFill>
                  <a:latin typeface="Arial Narrow" pitchFamily="34" charset="0"/>
                </a:rPr>
                <a:t>:ISO-C</a:t>
              </a:r>
              <a:r>
                <a:rPr lang="en-US" b="1" i="1" baseline="-25000" dirty="0">
                  <a:solidFill>
                    <a:srgbClr val="003300"/>
                  </a:solidFill>
                  <a:latin typeface="Arial Narrow" pitchFamily="34" charset="0"/>
                </a:rPr>
                <a:t>4</a:t>
              </a:r>
              <a:r>
                <a:rPr lang="en-US" b="1" i="1" dirty="0">
                  <a:solidFill>
                    <a:srgbClr val="003300"/>
                  </a:solidFill>
                  <a:latin typeface="Arial Narrow" pitchFamily="34" charset="0"/>
                </a:rPr>
                <a:t>H</a:t>
              </a:r>
              <a:r>
                <a:rPr lang="en-US" b="1" i="1" baseline="-25000" dirty="0">
                  <a:solidFill>
                    <a:srgbClr val="003300"/>
                  </a:solidFill>
                  <a:latin typeface="Arial Narrow" pitchFamily="34" charset="0"/>
                </a:rPr>
                <a:t>10</a:t>
              </a:r>
              <a:r>
                <a:rPr lang="en-US" b="1" i="1" dirty="0">
                  <a:solidFill>
                    <a:srgbClr val="003300"/>
                  </a:solidFill>
                  <a:latin typeface="Arial Narrow" pitchFamily="34" charset="0"/>
                </a:rPr>
                <a:t> (95:3:2)</a:t>
              </a:r>
            </a:p>
            <a:p>
              <a:pPr eaLnBrk="1" hangingPunct="1">
                <a:buFont typeface="Wingdings" pitchFamily="2" charset="2"/>
                <a:buChar char="v"/>
              </a:pPr>
              <a:r>
                <a:rPr lang="en-US" b="1" i="1" dirty="0" smtClean="0">
                  <a:solidFill>
                    <a:srgbClr val="003300"/>
                  </a:solidFill>
                  <a:latin typeface="Arial Narrow" pitchFamily="34" charset="0"/>
                </a:rPr>
                <a:t> </a:t>
              </a:r>
              <a:r>
                <a:rPr lang="en-US" b="1" i="1" dirty="0">
                  <a:solidFill>
                    <a:srgbClr val="003300"/>
                  </a:solidFill>
                  <a:latin typeface="Arial Narrow" pitchFamily="34" charset="0"/>
                </a:rPr>
                <a:t>Collection of data related to the cosmic rays, drift velocity estimation, Z scan, phi scan, variation of gain, effect of different shaping times, effect of different magnetic fields </a:t>
              </a:r>
              <a:endParaRPr lang="en-US" sz="2000" i="1" dirty="0">
                <a:solidFill>
                  <a:srgbClr val="003300"/>
                </a:solidFill>
              </a:endParaRPr>
            </a:p>
          </p:txBody>
        </p:sp>
      </p:grpSp>
      <p:sp>
        <p:nvSpPr>
          <p:cNvPr id="37892" name="Text Box 1"/>
          <p:cNvSpPr txBox="1">
            <a:spLocks noChangeArrowheads="1"/>
          </p:cNvSpPr>
          <p:nvPr/>
        </p:nvSpPr>
        <p:spPr bwMode="auto">
          <a:xfrm>
            <a:off x="23129" y="145754"/>
            <a:ext cx="538707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Test Beam Experiment at </a:t>
            </a:r>
            <a:r>
              <a:rPr lang="en-US" sz="2400" b="1" u="sng" dirty="0" smtClean="0">
                <a:solidFill>
                  <a:srgbClr val="C00000"/>
                </a:solidFill>
                <a:latin typeface="Arial Narrow" pitchFamily="34" charset="0"/>
              </a:rPr>
              <a:t>DESY (2013)</a:t>
            </a:r>
            <a:endParaRPr lang="en-US" sz="24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21271" y="5692914"/>
            <a:ext cx="8264946" cy="707886"/>
          </a:xfrm>
          <a:prstGeom prst="rect">
            <a:avLst/>
          </a:prstGeom>
          <a:noFill/>
          <a:ln w="31750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rgbClr val="003366"/>
                </a:solidFill>
                <a:latin typeface="Arial Narrow" pitchFamily="34" charset="0"/>
              </a:rPr>
              <a:t>Distortion in the residual data at the edge of the module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3366"/>
                </a:solidFill>
                <a:latin typeface="Arial Narrow" pitchFamily="34" charset="0"/>
              </a:rPr>
              <a:t>Electric </a:t>
            </a:r>
            <a:r>
              <a:rPr lang="en-US" sz="2000" b="1" dirty="0">
                <a:solidFill>
                  <a:srgbClr val="003366"/>
                </a:solidFill>
                <a:latin typeface="Arial Narrow" pitchFamily="34" charset="0"/>
              </a:rPr>
              <a:t>field distortion introduced by the gap between two modules</a:t>
            </a:r>
            <a:endParaRPr lang="en-IN" sz="2000" b="1" dirty="0">
              <a:solidFill>
                <a:srgbClr val="003366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3" y="2667000"/>
            <a:ext cx="3476032" cy="2943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5" y="2667000"/>
            <a:ext cx="3477325" cy="294436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836143"/>
            <a:ext cx="4572001" cy="4756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52" y="775854"/>
            <a:ext cx="4606493" cy="48768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83" y="15239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Arial Narrow" pitchFamily="34" charset="0"/>
              </a:rPr>
              <a:t>Simulated model:</a:t>
            </a:r>
            <a:endParaRPr lang="en-US" sz="24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339" y="5791200"/>
            <a:ext cx="4101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Two modules placed next to each other</a:t>
            </a:r>
            <a:endParaRPr lang="en-US" sz="20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155" y="5791200"/>
            <a:ext cx="3986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rial Narrow" pitchFamily="34" charset="0"/>
              </a:rPr>
              <a:t>C</a:t>
            </a:r>
            <a:r>
              <a:rPr lang="en-US" sz="2000" b="1" dirty="0" smtClean="0">
                <a:solidFill>
                  <a:srgbClr val="7030A0"/>
                </a:solidFill>
                <a:latin typeface="Arial Narrow" pitchFamily="34" charset="0"/>
              </a:rPr>
              <a:t>loser view of the edge of one module</a:t>
            </a:r>
            <a:endParaRPr lang="en-US" sz="20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4637" y="180945"/>
            <a:ext cx="4589699" cy="2687607"/>
            <a:chOff x="34637" y="180945"/>
            <a:chExt cx="4589699" cy="26876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7" y="381000"/>
              <a:ext cx="4384964" cy="248755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336" y="180945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 Narrow" pitchFamily="34" charset="0"/>
                </a:rPr>
                <a:t>Potential </a:t>
              </a:r>
              <a:r>
                <a:rPr lang="en-US" sz="2000" b="1" dirty="0" smtClean="0">
                  <a:solidFill>
                    <a:srgbClr val="C00000"/>
                  </a:solidFill>
                  <a:latin typeface="Arial Narrow" pitchFamily="34" charset="0"/>
                </a:rPr>
                <a:t>contour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00600" y="1923248"/>
            <a:ext cx="4139431" cy="2724952"/>
            <a:chOff x="5004568" y="2151848"/>
            <a:chExt cx="4139431" cy="27249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568" y="2151848"/>
              <a:ext cx="4139431" cy="272495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004569" y="2237508"/>
              <a:ext cx="32031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 Narrow" pitchFamily="34" charset="0"/>
                </a:rPr>
                <a:t>E</a:t>
              </a:r>
              <a:r>
                <a:rPr lang="en-US" sz="2000" b="1" dirty="0" smtClean="0">
                  <a:solidFill>
                    <a:srgbClr val="C00000"/>
                  </a:solidFill>
                  <a:latin typeface="Arial Narrow" pitchFamily="34" charset="0"/>
                </a:rPr>
                <a:t>lectric field in axial direction </a:t>
              </a:r>
              <a:endParaRPr lang="en-US" sz="20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0957" y="3581401"/>
            <a:ext cx="4443379" cy="2666999"/>
            <a:chOff x="-36871" y="3581401"/>
            <a:chExt cx="4695843" cy="3075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1" y="3581401"/>
              <a:ext cx="4589701" cy="30754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36871" y="3620242"/>
              <a:ext cx="3740874" cy="4613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 Narrow" pitchFamily="34" charset="0"/>
                </a:rPr>
                <a:t>E</a:t>
              </a:r>
              <a:r>
                <a:rPr lang="en-US" sz="2000" b="1" dirty="0" smtClean="0">
                  <a:solidFill>
                    <a:srgbClr val="C00000"/>
                  </a:solidFill>
                  <a:latin typeface="Arial Narrow" pitchFamily="34" charset="0"/>
                </a:rPr>
                <a:t>lectric field in </a:t>
              </a:r>
              <a:r>
                <a:rPr lang="en-US" sz="2000" b="1" dirty="0" smtClean="0">
                  <a:solidFill>
                    <a:srgbClr val="C00000"/>
                  </a:solidFill>
                  <a:latin typeface="Arial Narrow" pitchFamily="34" charset="0"/>
                </a:rPr>
                <a:t>poloidal</a:t>
              </a:r>
              <a:r>
                <a:rPr lang="en-US" sz="2000" b="1" dirty="0" smtClean="0">
                  <a:solidFill>
                    <a:srgbClr val="C00000"/>
                  </a:solidFill>
                  <a:latin typeface="Arial Narrow" pitchFamily="34" charset="0"/>
                </a:rPr>
                <a:t> </a:t>
              </a:r>
              <a:r>
                <a:rPr lang="en-US" sz="2000" b="1" dirty="0" smtClean="0">
                  <a:solidFill>
                    <a:srgbClr val="C00000"/>
                  </a:solidFill>
                  <a:latin typeface="Arial Narrow" pitchFamily="34" charset="0"/>
                </a:rPr>
                <a:t>direction </a:t>
              </a:r>
              <a:endParaRPr lang="en-US" sz="20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09" y="76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Electron drift </a:t>
            </a:r>
            <a:r>
              <a:rPr lang="en-US" sz="2400" b="1" u="sng" dirty="0" smtClean="0">
                <a:solidFill>
                  <a:srgbClr val="C00000"/>
                </a:solidFill>
                <a:latin typeface="Arial Narrow" pitchFamily="34" charset="0"/>
              </a:rPr>
              <a:t>lines</a:t>
            </a:r>
            <a:endParaRPr lang="en-US" sz="24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43200" y="307032"/>
            <a:ext cx="5914945" cy="2827898"/>
            <a:chOff x="2819400" y="1"/>
            <a:chExt cx="6372145" cy="3352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"/>
              <a:ext cx="3392557" cy="3352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35040" y="1307070"/>
              <a:ext cx="31565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Without considering diffusion</a:t>
              </a:r>
              <a:endParaRPr lang="en-US" sz="2000" b="1" dirty="0">
                <a:solidFill>
                  <a:srgbClr val="0070C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" y="3134930"/>
            <a:ext cx="3774882" cy="3255084"/>
            <a:chOff x="152400" y="3134930"/>
            <a:chExt cx="3774882" cy="37230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3134930"/>
              <a:ext cx="3774882" cy="37230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57339" y="5987534"/>
              <a:ext cx="878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B = 0 T</a:t>
              </a:r>
              <a:endParaRPr lang="en-US" sz="2000" b="1" dirty="0">
                <a:solidFill>
                  <a:srgbClr val="0070C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1600" y="3134930"/>
            <a:ext cx="3608116" cy="3255084"/>
            <a:chOff x="5181600" y="3321050"/>
            <a:chExt cx="3608116" cy="35369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321050"/>
              <a:ext cx="3608116" cy="353695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65242" y="5989904"/>
              <a:ext cx="878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Arial Narrow" pitchFamily="34" charset="0"/>
                </a:rPr>
                <a:t>B = 1 T</a:t>
              </a:r>
              <a:endParaRPr lang="en-US" sz="2000" b="1" dirty="0">
                <a:solidFill>
                  <a:srgbClr val="0070C0"/>
                </a:solidFill>
                <a:latin typeface="Arial Narrow" pitchFamily="34" charset="0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267469"/>
            <a:ext cx="6865084" cy="3161530"/>
            <a:chOff x="-13856" y="0"/>
            <a:chExt cx="7293423" cy="34289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56" y="0"/>
              <a:ext cx="5608213" cy="3428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00800" y="1330614"/>
              <a:ext cx="878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00"/>
                  </a:solidFill>
                  <a:latin typeface="Arial Narrow" pitchFamily="34" charset="0"/>
                </a:rPr>
                <a:t>B = 0 T</a:t>
              </a:r>
              <a:endParaRPr lang="en-US" sz="2000" b="1" dirty="0">
                <a:solidFill>
                  <a:srgbClr val="3366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6400" y="3276600"/>
            <a:ext cx="7250424" cy="3238660"/>
            <a:chOff x="1524000" y="3428999"/>
            <a:chExt cx="7479024" cy="33910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428999"/>
              <a:ext cx="5574024" cy="339106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0" y="4924474"/>
              <a:ext cx="8787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00"/>
                  </a:solidFill>
                  <a:latin typeface="Arial Narrow" pitchFamily="34" charset="0"/>
                </a:rPr>
                <a:t>B = 1 T</a:t>
              </a:r>
              <a:endParaRPr lang="en-US" sz="2000" b="1" dirty="0">
                <a:solidFill>
                  <a:srgbClr val="336600"/>
                </a:solidFill>
                <a:latin typeface="Arial Narrow" pitchFamily="34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36637"/>
            <a:ext cx="4453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Histogram of </a:t>
            </a:r>
            <a:r>
              <a:rPr lang="en-US" sz="2400" b="1" u="sng" dirty="0" smtClean="0">
                <a:solidFill>
                  <a:srgbClr val="C00000"/>
                </a:solidFill>
                <a:latin typeface="Arial Narrow" pitchFamily="34" charset="0"/>
              </a:rPr>
              <a:t>residual 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along X-Axis </a:t>
            </a:r>
          </a:p>
        </p:txBody>
      </p:sp>
    </p:spTree>
    <p:extLst>
      <p:ext uri="{BB962C8B-B14F-4D97-AF65-F5344CB8AC3E}">
        <p14:creationId xmlns:p14="http://schemas.microsoft.com/office/powerpoint/2010/main" val="6067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563"/>
            <a:ext cx="5486400" cy="3346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95" y="3388344"/>
            <a:ext cx="5537505" cy="3368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36637"/>
            <a:ext cx="443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Histogram of </a:t>
            </a:r>
            <a:r>
              <a:rPr lang="en-US" sz="2400" b="1" u="sng" dirty="0" smtClean="0">
                <a:solidFill>
                  <a:srgbClr val="C00000"/>
                </a:solidFill>
                <a:latin typeface="Arial Narrow" pitchFamily="34" charset="0"/>
              </a:rPr>
              <a:t>residual </a:t>
            </a:r>
            <a:r>
              <a:rPr lang="en-US" sz="2400" b="1" u="sng" dirty="0">
                <a:solidFill>
                  <a:srgbClr val="C00000"/>
                </a:solidFill>
                <a:latin typeface="Arial Narrow" pitchFamily="34" charset="0"/>
              </a:rPr>
              <a:t>along </a:t>
            </a:r>
            <a:r>
              <a:rPr lang="en-US" sz="2400" b="1" u="sng" dirty="0" smtClean="0">
                <a:solidFill>
                  <a:srgbClr val="C00000"/>
                </a:solidFill>
                <a:latin typeface="Arial Narrow" pitchFamily="34" charset="0"/>
              </a:rPr>
              <a:t>Y-Axis </a:t>
            </a:r>
            <a:endParaRPr lang="en-US" sz="24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330614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00"/>
                </a:solidFill>
                <a:latin typeface="Arial Narrow" pitchFamily="34" charset="0"/>
              </a:rPr>
              <a:t>B = 0 T</a:t>
            </a:r>
            <a:endParaRPr lang="en-US" sz="2000" b="1" dirty="0">
              <a:solidFill>
                <a:srgbClr val="3366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924474"/>
            <a:ext cx="878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00"/>
                </a:solidFill>
                <a:latin typeface="Arial Narrow" pitchFamily="34" charset="0"/>
              </a:rPr>
              <a:t>B = 1 T</a:t>
            </a:r>
            <a:endParaRPr lang="en-US" sz="2000" b="1" dirty="0">
              <a:solidFill>
                <a:srgbClr val="336600"/>
              </a:solidFill>
              <a:latin typeface="Arial Narrow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Studies on Electrostatic Distortion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8457-A88E-4BF4-AC5B-4F34F8D42D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214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Studies on Electrostatic Distortion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purba</dc:creator>
  <cp:lastModifiedBy>Supratik Mukhopadhyay</cp:lastModifiedBy>
  <cp:revision>15</cp:revision>
  <dcterms:created xsi:type="dcterms:W3CDTF">2014-11-27T07:15:32Z</dcterms:created>
  <dcterms:modified xsi:type="dcterms:W3CDTF">2015-03-26T13:48:43Z</dcterms:modified>
</cp:coreProperties>
</file>