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72" r:id="rId4"/>
    <p:sldId id="273" r:id="rId5"/>
    <p:sldId id="279" r:id="rId6"/>
    <p:sldId id="280" r:id="rId7"/>
    <p:sldId id="274" r:id="rId8"/>
    <p:sldId id="275" r:id="rId9"/>
    <p:sldId id="282" r:id="rId10"/>
    <p:sldId id="283" r:id="rId11"/>
    <p:sldId id="295" r:id="rId12"/>
    <p:sldId id="294" r:id="rId13"/>
    <p:sldId id="263" r:id="rId14"/>
    <p:sldId id="270" r:id="rId15"/>
    <p:sldId id="296" r:id="rId16"/>
    <p:sldId id="297" r:id="rId17"/>
    <p:sldId id="298" r:id="rId18"/>
    <p:sldId id="299" r:id="rId19"/>
    <p:sldId id="300" r:id="rId20"/>
    <p:sldId id="284" r:id="rId21"/>
    <p:sldId id="271" r:id="rId22"/>
    <p:sldId id="259" r:id="rId23"/>
    <p:sldId id="260" r:id="rId24"/>
    <p:sldId id="261" r:id="rId25"/>
    <p:sldId id="286" r:id="rId26"/>
    <p:sldId id="278" r:id="rId27"/>
    <p:sldId id="281" r:id="rId28"/>
    <p:sldId id="265" r:id="rId29"/>
    <p:sldId id="277" r:id="rId30"/>
    <p:sldId id="269" r:id="rId31"/>
    <p:sldId id="264" r:id="rId32"/>
    <p:sldId id="27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78DF-9DB4-45A8-8340-66BA1F2DFB8E}" type="datetimeFigureOut">
              <a:rPr lang="fr-FR" smtClean="0"/>
              <a:t>20/05/2015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F9410-B6EF-4E6E-A60C-53E88E7147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76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タイトルテキスト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本文レベル1</a:t>
            </a:r>
          </a:p>
          <a:p>
            <a:pPr lvl="1">
              <a:defRPr sz="1800"/>
            </a:pPr>
            <a:r>
              <a:rPr sz="3000"/>
              <a:t>本文レベル2</a:t>
            </a:r>
          </a:p>
          <a:p>
            <a:pPr lvl="2">
              <a:defRPr sz="1800"/>
            </a:pPr>
            <a:r>
              <a:rPr sz="3000"/>
              <a:t>本文レベル3</a:t>
            </a:r>
          </a:p>
          <a:p>
            <a:pPr lvl="3">
              <a:defRPr sz="1800"/>
            </a:pPr>
            <a:r>
              <a:rPr sz="3000"/>
              <a:t>本文レベル4</a:t>
            </a:r>
          </a:p>
          <a:p>
            <a:pPr lvl="4">
              <a:defRPr sz="1800"/>
            </a:pPr>
            <a:r>
              <a:rPr sz="3000"/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36853868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6020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design of a TPC for the ILD detector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D-RD9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55799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Colas, K. </a:t>
            </a:r>
            <a:r>
              <a:rPr lang="fr-FR" dirty="0" err="1" smtClean="0"/>
              <a:t>Fujii</a:t>
            </a:r>
            <a:r>
              <a:rPr lang="fr-FR" dirty="0" smtClean="0"/>
              <a:t> et al.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88024" y="5013176"/>
            <a:ext cx="316835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TYL-FJPPL Okinawa 2015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3528392" cy="232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Micromegas</a:t>
            </a:r>
            <a:r>
              <a:rPr lang="fr-FR" dirty="0" smtClean="0"/>
              <a:t> data </a:t>
            </a:r>
            <a:r>
              <a:rPr lang="fr-FR" dirty="0" err="1" smtClean="0"/>
              <a:t>taking</a:t>
            </a:r>
            <a:r>
              <a:rPr lang="fr-FR" dirty="0" smtClean="0"/>
              <a:t> in March 2015 at DESY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23652"/>
            <a:ext cx="3806701" cy="350897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New modules </a:t>
            </a:r>
            <a:r>
              <a:rPr lang="fr-FR" dirty="0" err="1" smtClean="0"/>
              <a:t>with</a:t>
            </a:r>
            <a:r>
              <a:rPr lang="fr-FR" dirty="0" smtClean="0"/>
              <a:t> new (</a:t>
            </a:r>
            <a:r>
              <a:rPr lang="fr-FR" dirty="0" err="1" smtClean="0"/>
              <a:t>japanese</a:t>
            </a:r>
            <a:r>
              <a:rPr lang="fr-FR" dirty="0" smtClean="0"/>
              <a:t>) </a:t>
            </a:r>
            <a:r>
              <a:rPr lang="fr-FR" dirty="0" err="1" smtClean="0"/>
              <a:t>resistive</a:t>
            </a:r>
            <a:r>
              <a:rPr lang="fr-FR" dirty="0" smtClean="0"/>
              <a:t> anode: </a:t>
            </a:r>
            <a:r>
              <a:rPr lang="fr-FR" dirty="0" err="1" smtClean="0"/>
              <a:t>Diamond-like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robust</a:t>
            </a:r>
            <a:r>
              <a:rPr lang="fr-FR" dirty="0" smtClean="0"/>
              <a:t>,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</a:t>
            </a:r>
            <a:r>
              <a:rPr lang="fr-FR" dirty="0" err="1" smtClean="0"/>
              <a:t>wanted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, </a:t>
            </a:r>
            <a:r>
              <a:rPr lang="fr-FR" dirty="0" err="1" smtClean="0"/>
              <a:t>easier</a:t>
            </a:r>
            <a:r>
              <a:rPr lang="fr-FR" dirty="0" smtClean="0"/>
              <a:t> to procure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10</a:t>
            </a:fld>
            <a:endParaRPr lang="fr-FR"/>
          </a:p>
        </p:txBody>
      </p:sp>
      <p:pic>
        <p:nvPicPr>
          <p:cNvPr id="3074" name="Picture 2" descr="D:\Paul\ilc\7M-DESYtest\March2015\photo\Moun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0306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04456" cy="782960"/>
          </a:xfrm>
        </p:spPr>
        <p:txBody>
          <a:bodyPr/>
          <a:lstStyle/>
          <a:p>
            <a:r>
              <a:rPr lang="fr-FR" dirty="0" smtClean="0"/>
              <a:t>Pad </a:t>
            </a:r>
            <a:r>
              <a:rPr lang="fr-FR" dirty="0" err="1" smtClean="0"/>
              <a:t>multiplicity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11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2476"/>
            <a:ext cx="4069080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5" y="3284984"/>
            <a:ext cx="39778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19872" y="3429000"/>
            <a:ext cx="1080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m=2.6</a:t>
            </a:r>
            <a:endParaRPr lang="fr-FR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8" y="874320"/>
            <a:ext cx="3992647" cy="20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452320" y="3356992"/>
            <a:ext cx="1080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m=3.6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6965" y="5549170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9908885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804248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6288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to spread the charge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‘Black </a:t>
            </a:r>
            <a:r>
              <a:rPr lang="fr-FR" dirty="0" err="1" smtClean="0"/>
              <a:t>diamond</a:t>
            </a:r>
            <a:r>
              <a:rPr lang="fr-FR" dirty="0" smtClean="0"/>
              <a:t>’ spreads </a:t>
            </a:r>
            <a:r>
              <a:rPr lang="fr-FR" dirty="0" err="1" smtClean="0"/>
              <a:t>better</a:t>
            </a:r>
            <a:r>
              <a:rPr lang="fr-FR" dirty="0" smtClean="0"/>
              <a:t> the charge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84168" y="30596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195736" y="3068960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25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for MM and GEM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14264" y="6088211"/>
            <a:ext cx="3502152" cy="365125"/>
          </a:xfrm>
        </p:spPr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2060931"/>
            <a:ext cx="3923481" cy="33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73" y="2060932"/>
            <a:ext cx="3959640" cy="33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 rot="19922964">
            <a:off x="323529" y="620688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PRELIMINARY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Resolution</a:t>
            </a:r>
            <a:r>
              <a:rPr lang="fr-FR" b="1" dirty="0" smtClean="0"/>
              <a:t> 80 µm in </a:t>
            </a:r>
            <a:r>
              <a:rPr lang="fr-FR" b="1" dirty="0" err="1" smtClean="0"/>
              <a:t>r</a:t>
            </a:r>
            <a:r>
              <a:rPr lang="fr-FR" b="1" dirty="0" err="1" smtClean="0">
                <a:latin typeface="Symbol" panose="05050102010706020507" pitchFamily="18" charset="2"/>
              </a:rPr>
              <a:t>f</a:t>
            </a:r>
            <a:r>
              <a:rPr lang="fr-FR" b="1" dirty="0" smtClean="0"/>
              <a:t> and 200 µm in z at </a:t>
            </a:r>
            <a:r>
              <a:rPr lang="fr-FR" b="1" dirty="0" err="1" smtClean="0"/>
              <a:t>zero</a:t>
            </a:r>
            <a:r>
              <a:rPr lang="fr-FR" b="1" dirty="0" smtClean="0"/>
              <a:t> drift </a:t>
            </a:r>
            <a:r>
              <a:rPr lang="fr-FR" b="1" dirty="0" smtClean="0"/>
              <a:t>distance</a:t>
            </a:r>
          </a:p>
          <a:p>
            <a:pPr algn="ctr"/>
            <a:r>
              <a:rPr lang="fr-FR" b="1" dirty="0" smtClean="0"/>
              <a:t>Drift </a:t>
            </a:r>
            <a:r>
              <a:rPr lang="fr-FR" b="1" dirty="0" err="1" smtClean="0"/>
              <a:t>dependence</a:t>
            </a:r>
            <a:r>
              <a:rPr lang="fr-FR" b="1" dirty="0" smtClean="0"/>
              <a:t> </a:t>
            </a:r>
            <a:r>
              <a:rPr lang="fr-FR" b="1" dirty="0" err="1" smtClean="0"/>
              <a:t>follows</a:t>
            </a:r>
            <a:r>
              <a:rPr lang="fr-FR" b="1" dirty="0" smtClean="0"/>
              <a:t> expectation </a:t>
            </a:r>
            <a:r>
              <a:rPr lang="fr-FR" b="1" dirty="0" err="1" smtClean="0"/>
              <a:t>from</a:t>
            </a:r>
            <a:r>
              <a:rPr lang="fr-FR" b="1" dirty="0" smtClean="0"/>
              <a:t> diffusion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07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fr-FR" dirty="0" err="1" smtClean="0"/>
              <a:t>Remaining</a:t>
            </a:r>
            <a:r>
              <a:rPr lang="fr-FR" dirty="0" smtClean="0"/>
              <a:t> R&amp;D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/>
              <a:t>understand</a:t>
            </a:r>
            <a:r>
              <a:rPr lang="fr-FR" dirty="0"/>
              <a:t>, </a:t>
            </a:r>
            <a:r>
              <a:rPr lang="fr-FR" dirty="0" err="1"/>
              <a:t>mitigate</a:t>
            </a:r>
            <a:r>
              <a:rPr lang="fr-FR" dirty="0"/>
              <a:t> and correct </a:t>
            </a:r>
            <a:r>
              <a:rPr lang="fr-FR" dirty="0" err="1" smtClean="0"/>
              <a:t>distortions</a:t>
            </a:r>
            <a:endParaRPr lang="fr-FR" dirty="0" smtClean="0"/>
          </a:p>
          <a:p>
            <a:r>
              <a:rPr lang="fr-FR" dirty="0" err="1" smtClean="0"/>
              <a:t>Cooling</a:t>
            </a:r>
            <a:r>
              <a:rPr lang="fr-FR" dirty="0" smtClean="0"/>
              <a:t> and power management</a:t>
            </a:r>
            <a:endParaRPr lang="fr-FR" dirty="0"/>
          </a:p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and ion </a:t>
            </a:r>
            <a:r>
              <a:rPr lang="fr-FR" dirty="0" err="1" smtClean="0"/>
              <a:t>gating</a:t>
            </a:r>
            <a:endParaRPr lang="fr-FR" dirty="0" smtClean="0"/>
          </a:p>
          <a:p>
            <a:r>
              <a:rPr lang="fr-FR" dirty="0" smtClean="0"/>
              <a:t>Design a new </a:t>
            </a:r>
            <a:r>
              <a:rPr lang="fr-FR" dirty="0" err="1" smtClean="0"/>
              <a:t>electronics</a:t>
            </a:r>
            <a:r>
              <a:rPr lang="fr-FR" dirty="0" smtClean="0"/>
              <a:t>, at a pace </a:t>
            </a:r>
            <a:r>
              <a:rPr lang="fr-FR" dirty="0" err="1" smtClean="0"/>
              <a:t>adapted</a:t>
            </a:r>
            <a:r>
              <a:rPr lang="fr-FR" dirty="0" smtClean="0"/>
              <a:t> to the </a:t>
            </a:r>
            <a:r>
              <a:rPr lang="fr-FR" dirty="0" err="1" smtClean="0"/>
              <a:t>progress</a:t>
            </a:r>
            <a:r>
              <a:rPr lang="fr-FR" dirty="0" smtClean="0"/>
              <a:t> of the </a:t>
            </a:r>
            <a:r>
              <a:rPr lang="fr-FR" dirty="0" err="1" smtClean="0"/>
              <a:t>technology</a:t>
            </a:r>
            <a:r>
              <a:rPr lang="fr-FR" dirty="0" smtClean="0"/>
              <a:t>. </a:t>
            </a:r>
            <a:r>
              <a:rPr lang="fr-FR" dirty="0" err="1" smtClean="0"/>
              <a:t>Optimization</a:t>
            </a:r>
            <a:r>
              <a:rPr lang="fr-FR" dirty="0" smtClean="0"/>
              <a:t> of power consumption and power </a:t>
            </a:r>
            <a:r>
              <a:rPr lang="fr-FR" dirty="0" err="1" smtClean="0"/>
              <a:t>pulsing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design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680" y="548680"/>
            <a:ext cx="7024744" cy="648072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Distortions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Large Prototype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1448" y="6088211"/>
            <a:ext cx="3502152" cy="365125"/>
          </a:xfrm>
        </p:spPr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14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464496" cy="36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84" y="1160747"/>
            <a:ext cx="4504471" cy="38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27584" y="53012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O(mm) </a:t>
            </a:r>
            <a:r>
              <a:rPr lang="fr-FR" b="1" dirty="0" err="1" smtClean="0"/>
              <a:t>distortions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corrected</a:t>
            </a:r>
            <a:r>
              <a:rPr lang="fr-FR" b="1" dirty="0" smtClean="0"/>
              <a:t> down to the 20 µm </a:t>
            </a:r>
            <a:r>
              <a:rPr lang="fr-FR" b="1" dirty="0" err="1" smtClean="0"/>
              <a:t>level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93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86449" y="943695"/>
            <a:ext cx="8971103" cy="5858996"/>
          </a:xfrm>
          <a:prstGeom prst="roundRect">
            <a:avLst>
              <a:gd name="adj" fmla="val 2286"/>
            </a:avLst>
          </a:prstGeom>
          <a:solidFill>
            <a:srgbClr val="C6E6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4910" y="1073910"/>
            <a:ext cx="2507617" cy="2395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5769" y="73329"/>
            <a:ext cx="1410891" cy="80682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39552" y="294499"/>
            <a:ext cx="4788714" cy="564828"/>
          </a:xfrm>
          <a:prstGeom prst="rect">
            <a:avLst/>
          </a:prstGeom>
        </p:spPr>
        <p:txBody>
          <a:bodyPr lIns="0" tIns="0" rIns="0" bIns="0" anchor="b">
            <a:normAutofit fontScale="90000"/>
          </a:bodyPr>
          <a:lstStyle/>
          <a:p>
            <a:pPr lvl="0">
              <a:defRPr sz="1800"/>
            </a:pPr>
            <a:r>
              <a:rPr sz="2000" b="1" dirty="0">
                <a:solidFill>
                  <a:schemeClr val="tx1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Understanding of Distortions </a:t>
            </a:r>
          </a:p>
          <a:p>
            <a:pPr lvl="0">
              <a:defRPr sz="1800"/>
            </a:pPr>
            <a:r>
              <a:rPr sz="2000" b="1" dirty="0">
                <a:solidFill>
                  <a:schemeClr val="tx1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due to Non-uniformities of E Field 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4294967295"/>
          </p:nvPr>
        </p:nvSpPr>
        <p:spPr>
          <a:xfrm>
            <a:off x="8768882" y="6684285"/>
            <a:ext cx="9297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15</a:t>
            </a:fld>
            <a:endParaRPr/>
          </a:p>
        </p:txBody>
      </p:sp>
      <p:pic>
        <p:nvPicPr>
          <p:cNvPr id="194" name="pasted-image.t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9" y="1105606"/>
            <a:ext cx="3176201" cy="2330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tif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123" y="1140812"/>
            <a:ext cx="2370272" cy="225959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3923928" y="1717055"/>
            <a:ext cx="2170463" cy="8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1600" b="1" i="1" dirty="0">
                <a:latin typeface="Helvetica Neue"/>
                <a:ea typeface="Helvetica Neue"/>
                <a:cs typeface="Helvetica Neue"/>
                <a:sym typeface="Helvetica Neue"/>
              </a:rPr>
              <a:t>electrons are sucked </a:t>
            </a:r>
          </a:p>
          <a:p>
            <a:pPr lvl="0">
              <a:defRPr sz="1800"/>
            </a:pPr>
            <a:r>
              <a:rPr sz="1600" b="1" i="1" dirty="0">
                <a:latin typeface="Helvetica Neue"/>
                <a:ea typeface="Helvetica Neue"/>
                <a:cs typeface="Helvetica Neue"/>
                <a:sym typeface="Helvetica Neue"/>
              </a:rPr>
              <a:t>into the gap</a:t>
            </a:r>
          </a:p>
          <a:p>
            <a:pPr lvl="0">
              <a:defRPr sz="1800"/>
            </a:pPr>
            <a:r>
              <a:rPr sz="1600" b="1" i="1" dirty="0">
                <a:latin typeface="Helvetica Neue"/>
                <a:ea typeface="Helvetica Neue"/>
                <a:cs typeface="Helvetica Neue"/>
                <a:sym typeface="Helvetica Neue"/>
              </a:rPr>
              <a:t>and lost</a:t>
            </a:r>
          </a:p>
        </p:txBody>
      </p:sp>
      <p:sp>
        <p:nvSpPr>
          <p:cNvPr id="197" name="Shape 197"/>
          <p:cNvSpPr/>
          <p:nvPr/>
        </p:nvSpPr>
        <p:spPr>
          <a:xfrm>
            <a:off x="7423959" y="2256401"/>
            <a:ext cx="928135" cy="10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1600" b="1" i="1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 </a:t>
            </a:r>
          </a:p>
          <a:p>
            <a:pPr lvl="0">
              <a:defRPr sz="1800"/>
            </a:pPr>
            <a:r>
              <a:rPr sz="1600" b="1" i="1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</a:t>
            </a:r>
          </a:p>
          <a:p>
            <a:pPr lvl="0">
              <a:defRPr sz="1800"/>
            </a:pPr>
            <a:r>
              <a:rPr sz="1600" b="1" i="1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happens</a:t>
            </a:r>
          </a:p>
          <a:p>
            <a:pPr lvl="0">
              <a:defRPr sz="1800"/>
            </a:pPr>
            <a:r>
              <a:rPr sz="1600" b="1" i="1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here!</a:t>
            </a:r>
          </a:p>
        </p:txBody>
      </p:sp>
      <p:sp>
        <p:nvSpPr>
          <p:cNvPr id="198" name="Shape 198"/>
          <p:cNvSpPr/>
          <p:nvPr/>
        </p:nvSpPr>
        <p:spPr>
          <a:xfrm>
            <a:off x="7219606" y="2109352"/>
            <a:ext cx="365454" cy="36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V="1">
            <a:off x="2582343" y="1996595"/>
            <a:ext cx="1" cy="40515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01062" y="2016446"/>
            <a:ext cx="365454" cy="36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2635876" y="1742505"/>
            <a:ext cx="200372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x</a:t>
            </a:r>
          </a:p>
        </p:txBody>
      </p:sp>
      <p:sp>
        <p:nvSpPr>
          <p:cNvPr id="202" name="Shape 202"/>
          <p:cNvSpPr/>
          <p:nvPr/>
        </p:nvSpPr>
        <p:spPr>
          <a:xfrm flipH="1">
            <a:off x="2206175" y="2395150"/>
            <a:ext cx="392243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035545" y="2220584"/>
            <a:ext cx="200372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y</a:t>
            </a:r>
          </a:p>
        </p:txBody>
      </p:sp>
      <p:sp>
        <p:nvSpPr>
          <p:cNvPr id="204" name="Shape 204"/>
          <p:cNvSpPr/>
          <p:nvPr/>
        </p:nvSpPr>
        <p:spPr>
          <a:xfrm>
            <a:off x="4196869" y="3398414"/>
            <a:ext cx="1410891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580472" y="3230240"/>
            <a:ext cx="200372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2000"/>
              <a:t>x</a:t>
            </a:r>
          </a:p>
        </p:txBody>
      </p:sp>
      <p:sp>
        <p:nvSpPr>
          <p:cNvPr id="206" name="Shape 206"/>
          <p:cNvSpPr/>
          <p:nvPr/>
        </p:nvSpPr>
        <p:spPr>
          <a:xfrm>
            <a:off x="8320093" y="3246174"/>
            <a:ext cx="200372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2000"/>
              <a:t>x</a:t>
            </a:r>
          </a:p>
        </p:txBody>
      </p:sp>
      <p:sp>
        <p:nvSpPr>
          <p:cNvPr id="207" name="Shape 207"/>
          <p:cNvSpPr/>
          <p:nvPr/>
        </p:nvSpPr>
        <p:spPr>
          <a:xfrm>
            <a:off x="6075881" y="1108514"/>
            <a:ext cx="200372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2000"/>
              <a:t>y</a:t>
            </a:r>
          </a:p>
        </p:txBody>
      </p:sp>
      <p:sp>
        <p:nvSpPr>
          <p:cNvPr id="208" name="Shape 208"/>
          <p:cNvSpPr/>
          <p:nvPr/>
        </p:nvSpPr>
        <p:spPr>
          <a:xfrm>
            <a:off x="301625" y="6448551"/>
            <a:ext cx="8540751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This effect is track-angle-dependent and flips its sign with the track-angle!</a:t>
            </a:r>
          </a:p>
        </p:txBody>
      </p:sp>
      <p:sp>
        <p:nvSpPr>
          <p:cNvPr id="209" name="Shape 209"/>
          <p:cNvSpPr/>
          <p:nvPr/>
        </p:nvSpPr>
        <p:spPr>
          <a:xfrm>
            <a:off x="8036569" y="1019407"/>
            <a:ext cx="50929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sz="1600" b="1" i="1" dirty="0"/>
              <a:t>Li Bo</a:t>
            </a:r>
          </a:p>
        </p:txBody>
      </p:sp>
      <p:pic>
        <p:nvPicPr>
          <p:cNvPr id="210" name="pasted-image.tif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83" y="3672461"/>
            <a:ext cx="5284366" cy="247256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97975" y="5897751"/>
            <a:ext cx="191937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pad row boundaries</a:t>
            </a:r>
          </a:p>
        </p:txBody>
      </p:sp>
      <p:pic>
        <p:nvPicPr>
          <p:cNvPr id="212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06282" y="3663646"/>
            <a:ext cx="3504846" cy="246888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1144081" y="5097243"/>
            <a:ext cx="1" cy="367795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183057" y="4998853"/>
            <a:ext cx="964407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sz="1600" b="1" i="1" dirty="0">
                <a:solidFill>
                  <a:srgbClr val="FF2600"/>
                </a:solidFill>
              </a:rPr>
              <a:t>C.O.G shift</a:t>
            </a:r>
          </a:p>
        </p:txBody>
      </p:sp>
      <p:sp>
        <p:nvSpPr>
          <p:cNvPr id="215" name="Shape 215"/>
          <p:cNvSpPr/>
          <p:nvPr/>
        </p:nvSpPr>
        <p:spPr>
          <a:xfrm>
            <a:off x="3480869" y="4155928"/>
            <a:ext cx="1410891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 dirty="0">
                <a:solidFill>
                  <a:srgbClr val="FF2600"/>
                </a:solidFill>
              </a:rPr>
              <a:t>No C.O.G shift</a:t>
            </a:r>
          </a:p>
        </p:txBody>
      </p:sp>
      <p:sp>
        <p:nvSpPr>
          <p:cNvPr id="216" name="Shape 216"/>
          <p:cNvSpPr/>
          <p:nvPr/>
        </p:nvSpPr>
        <p:spPr>
          <a:xfrm>
            <a:off x="8355476" y="3819772"/>
            <a:ext cx="50929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Li Bo</a:t>
            </a:r>
          </a:p>
        </p:txBody>
      </p:sp>
      <p:sp>
        <p:nvSpPr>
          <p:cNvPr id="217" name="Shape 217"/>
          <p:cNvSpPr/>
          <p:nvPr/>
        </p:nvSpPr>
        <p:spPr>
          <a:xfrm>
            <a:off x="4972539" y="3663646"/>
            <a:ext cx="50929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sz="1600" b="1" i="1" dirty="0"/>
              <a:t>Li Bo</a:t>
            </a:r>
          </a:p>
        </p:txBody>
      </p:sp>
      <p:sp>
        <p:nvSpPr>
          <p:cNvPr id="218" name="Shape 218"/>
          <p:cNvSpPr/>
          <p:nvPr/>
        </p:nvSpPr>
        <p:spPr>
          <a:xfrm>
            <a:off x="6194910" y="118270"/>
            <a:ext cx="797886" cy="338554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2200" dirty="0"/>
              <a:t>B=0T</a:t>
            </a:r>
          </a:p>
        </p:txBody>
      </p:sp>
    </p:spTree>
    <p:extLst>
      <p:ext uri="{BB962C8B-B14F-4D97-AF65-F5344CB8AC3E}">
        <p14:creationId xmlns:p14="http://schemas.microsoft.com/office/powerpoint/2010/main" val="3151881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77015" y="1033085"/>
            <a:ext cx="4771856" cy="5764406"/>
          </a:xfrm>
          <a:prstGeom prst="roundRect">
            <a:avLst>
              <a:gd name="adj" fmla="val 2807"/>
            </a:avLst>
          </a:prstGeom>
          <a:solidFill>
            <a:srgbClr val="C6E6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2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3597" y="620688"/>
            <a:ext cx="1410891" cy="80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513507" y="332656"/>
            <a:ext cx="4634557" cy="67615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2000" b="1" dirty="0">
                <a:solidFill>
                  <a:schemeClr val="tx1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Understanding of Distortions due to </a:t>
            </a:r>
          </a:p>
          <a:p>
            <a:pPr lvl="0">
              <a:defRPr sz="1800"/>
            </a:pPr>
            <a:r>
              <a:rPr sz="2000" b="1" dirty="0">
                <a:solidFill>
                  <a:schemeClr val="tx1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Non-uniformities of E and B Fields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4294967295"/>
          </p:nvPr>
        </p:nvSpPr>
        <p:spPr>
          <a:xfrm>
            <a:off x="8768882" y="6684285"/>
            <a:ext cx="9297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16</a:t>
            </a:fld>
            <a:endParaRPr/>
          </a:p>
        </p:txBody>
      </p:sp>
      <p:pic>
        <p:nvPicPr>
          <p:cNvPr id="225" name="pasted-imag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8" y="3615628"/>
            <a:ext cx="4207673" cy="288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t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3" y="1132898"/>
            <a:ext cx="3172224" cy="2395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3360930" y="1357286"/>
            <a:ext cx="157041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ExB shifts the hits</a:t>
            </a:r>
          </a:p>
          <a:p>
            <a:pPr lvl="0" algn="l">
              <a:defRPr sz="1800"/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in the opposite directions </a:t>
            </a:r>
          </a:p>
          <a:p>
            <a:pPr lvl="0" algn="l">
              <a:defRPr sz="1800"/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on the different sides of the gap.</a:t>
            </a:r>
          </a:p>
        </p:txBody>
      </p:sp>
      <p:sp>
        <p:nvSpPr>
          <p:cNvPr id="228" name="Shape 228"/>
          <p:cNvSpPr/>
          <p:nvPr/>
        </p:nvSpPr>
        <p:spPr>
          <a:xfrm>
            <a:off x="3720853" y="3819772"/>
            <a:ext cx="50929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Li Bo</a:t>
            </a:r>
          </a:p>
        </p:txBody>
      </p:sp>
      <p:sp>
        <p:nvSpPr>
          <p:cNvPr id="229" name="Shape 229"/>
          <p:cNvSpPr/>
          <p:nvPr/>
        </p:nvSpPr>
        <p:spPr>
          <a:xfrm>
            <a:off x="292191" y="6484190"/>
            <a:ext cx="854075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The ExB effect is track-angle independent!</a:t>
            </a:r>
          </a:p>
        </p:txBody>
      </p:sp>
      <p:sp>
        <p:nvSpPr>
          <p:cNvPr id="230" name="Shape 230"/>
          <p:cNvSpPr/>
          <p:nvPr/>
        </p:nvSpPr>
        <p:spPr>
          <a:xfrm>
            <a:off x="2681529" y="5574192"/>
            <a:ext cx="157041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0433FF"/>
                </a:solidFill>
              </a:rPr>
              <a:t>Good agreement with simulation</a:t>
            </a:r>
          </a:p>
        </p:txBody>
      </p:sp>
      <p:pic>
        <p:nvPicPr>
          <p:cNvPr id="231" name="Residuals-Per-1859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43374" y="1716351"/>
            <a:ext cx="3707243" cy="481444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625659" y="2194807"/>
            <a:ext cx="96440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Mai Nozoe</a:t>
            </a:r>
          </a:p>
        </p:txBody>
      </p:sp>
      <p:sp>
        <p:nvSpPr>
          <p:cNvPr id="233" name="Shape 233"/>
          <p:cNvSpPr/>
          <p:nvPr/>
        </p:nvSpPr>
        <p:spPr>
          <a:xfrm>
            <a:off x="7440254" y="5494476"/>
            <a:ext cx="96440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2012 </a:t>
            </a:r>
          </a:p>
          <a:p>
            <a:pPr lvl="0" algn="l">
              <a:defRPr sz="1800"/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Beam Test</a:t>
            </a:r>
          </a:p>
        </p:txBody>
      </p:sp>
      <p:sp>
        <p:nvSpPr>
          <p:cNvPr id="234" name="Shape 234"/>
          <p:cNvSpPr/>
          <p:nvPr/>
        </p:nvSpPr>
        <p:spPr>
          <a:xfrm>
            <a:off x="6686910" y="138118"/>
            <a:ext cx="797886" cy="338554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2200"/>
              <a:t>B=1T</a:t>
            </a:r>
          </a:p>
        </p:txBody>
      </p:sp>
      <p:sp>
        <p:nvSpPr>
          <p:cNvPr id="235" name="Shape 235"/>
          <p:cNvSpPr/>
          <p:nvPr/>
        </p:nvSpPr>
        <p:spPr>
          <a:xfrm>
            <a:off x="5309351" y="1026981"/>
            <a:ext cx="3375290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Distortion Correction </a:t>
            </a:r>
          </a:p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the simulation result</a:t>
            </a:r>
          </a:p>
        </p:txBody>
      </p:sp>
    </p:spTree>
    <p:extLst>
      <p:ext uri="{BB962C8B-B14F-4D97-AF65-F5344CB8AC3E}">
        <p14:creationId xmlns:p14="http://schemas.microsoft.com/office/powerpoint/2010/main" val="66671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asted-image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86" y="1051893"/>
            <a:ext cx="8234229" cy="3245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>
            <a:spLocks noGrp="1"/>
          </p:cNvSpPr>
          <p:nvPr>
            <p:ph type="sldNum" sz="quarter" idx="4294967295"/>
          </p:nvPr>
        </p:nvSpPr>
        <p:spPr>
          <a:xfrm>
            <a:off x="8840319" y="6630707"/>
            <a:ext cx="9297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407606" y="973388"/>
            <a:ext cx="1617969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Karlsten Buesser</a:t>
            </a:r>
          </a:p>
        </p:txBody>
      </p:sp>
      <p:sp>
        <p:nvSpPr>
          <p:cNvPr id="241" name="Shape 241"/>
          <p:cNvSpPr/>
          <p:nvPr/>
        </p:nvSpPr>
        <p:spPr>
          <a:xfrm>
            <a:off x="610801" y="332656"/>
            <a:ext cx="5401359" cy="76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3400" b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dirty="0"/>
              <a:t>Track Fitting in Non-uniform </a:t>
            </a:r>
            <a:endParaRPr lang="fr-FR" sz="2400" dirty="0" smtClean="0"/>
          </a:p>
          <a:p>
            <a:pPr lvl="0">
              <a:defRPr sz="1800" b="0">
                <a:uFillTx/>
              </a:defRPr>
            </a:pPr>
            <a:r>
              <a:rPr sz="2400" dirty="0" smtClean="0"/>
              <a:t>B </a:t>
            </a:r>
            <a:r>
              <a:rPr sz="2400" dirty="0"/>
              <a:t>Field in the Case of ILD TPC </a:t>
            </a:r>
          </a:p>
        </p:txBody>
      </p:sp>
      <p:pic>
        <p:nvPicPr>
          <p:cNvPr id="2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5769" y="73329"/>
            <a:ext cx="1410891" cy="80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778755" y="2791273"/>
            <a:ext cx="1758393" cy="1186158"/>
          </a:xfrm>
          <a:prstGeom prst="rect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67909" y="2793615"/>
            <a:ext cx="128794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sz="1600" b="1" i="1" dirty="0"/>
              <a:t>Tracking Volume</a:t>
            </a:r>
          </a:p>
        </p:txBody>
      </p:sp>
      <p:sp>
        <p:nvSpPr>
          <p:cNvPr id="245" name="Shape 245"/>
          <p:cNvSpPr/>
          <p:nvPr/>
        </p:nvSpPr>
        <p:spPr>
          <a:xfrm>
            <a:off x="833165" y="1326760"/>
            <a:ext cx="542064" cy="215444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sz="1400" b="1" i="1" dirty="0" err="1"/>
              <a:t>Bsum</a:t>
            </a:r>
            <a:endParaRPr sz="1400" b="1" i="1" dirty="0"/>
          </a:p>
        </p:txBody>
      </p:sp>
      <p:sp>
        <p:nvSpPr>
          <p:cNvPr id="246" name="Shape 246"/>
          <p:cNvSpPr/>
          <p:nvPr/>
        </p:nvSpPr>
        <p:spPr>
          <a:xfrm>
            <a:off x="7891670" y="1369590"/>
            <a:ext cx="314906" cy="276999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/>
              <a:t>Br</a:t>
            </a:r>
          </a:p>
        </p:txBody>
      </p:sp>
      <p:sp>
        <p:nvSpPr>
          <p:cNvPr id="247" name="Shape 247"/>
          <p:cNvSpPr/>
          <p:nvPr/>
        </p:nvSpPr>
        <p:spPr>
          <a:xfrm>
            <a:off x="1529042" y="3345247"/>
            <a:ext cx="125363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sz="1600" b="1" i="1" dirty="0">
                <a:solidFill>
                  <a:srgbClr val="FF2600"/>
                </a:solidFill>
              </a:rPr>
              <a:t>&gt;10% variation!</a:t>
            </a:r>
          </a:p>
        </p:txBody>
      </p:sp>
      <p:sp>
        <p:nvSpPr>
          <p:cNvPr id="248" name="Shape 248"/>
          <p:cNvSpPr/>
          <p:nvPr/>
        </p:nvSpPr>
        <p:spPr>
          <a:xfrm>
            <a:off x="5062893" y="2791273"/>
            <a:ext cx="1758393" cy="1186158"/>
          </a:xfrm>
          <a:prstGeom prst="rect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5163324" y="2793615"/>
            <a:ext cx="165796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800" b="1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 dirty="0">
                <a:solidFill>
                  <a:srgbClr val="FFFFFF"/>
                </a:solidFill>
              </a:rPr>
              <a:t>Tracking Volume</a:t>
            </a:r>
          </a:p>
        </p:txBody>
      </p:sp>
      <p:sp>
        <p:nvSpPr>
          <p:cNvPr id="250" name="Shape 250"/>
          <p:cNvSpPr/>
          <p:nvPr/>
        </p:nvSpPr>
        <p:spPr>
          <a:xfrm>
            <a:off x="5236644" y="3345247"/>
            <a:ext cx="141089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 dirty="0">
                <a:solidFill>
                  <a:srgbClr val="FFFB00"/>
                </a:solidFill>
              </a:rPr>
              <a:t>significant radial component!</a:t>
            </a:r>
          </a:p>
        </p:txBody>
      </p:sp>
      <p:sp>
        <p:nvSpPr>
          <p:cNvPr id="251" name="Shape 251"/>
          <p:cNvSpPr/>
          <p:nvPr/>
        </p:nvSpPr>
        <p:spPr>
          <a:xfrm>
            <a:off x="533226" y="4204704"/>
            <a:ext cx="224945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+ Anti-DID effect!</a:t>
            </a:r>
          </a:p>
        </p:txBody>
      </p:sp>
      <p:pic>
        <p:nvPicPr>
          <p:cNvPr id="25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428" y="4484434"/>
            <a:ext cx="4525620" cy="218404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533226" y="957999"/>
            <a:ext cx="224945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Detector Solenoid</a:t>
            </a:r>
          </a:p>
        </p:txBody>
      </p:sp>
      <p:sp>
        <p:nvSpPr>
          <p:cNvPr id="254" name="Shape 254"/>
          <p:cNvSpPr/>
          <p:nvPr/>
        </p:nvSpPr>
        <p:spPr>
          <a:xfrm>
            <a:off x="5120058" y="4766961"/>
            <a:ext cx="3545684" cy="161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the DBD field map with the anti-DID, study the bias in</a:t>
            </a:r>
          </a:p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momentum measurement when a single helix is assumed and test the new KalTest for non-uniform B field. </a:t>
            </a:r>
          </a:p>
        </p:txBody>
      </p:sp>
    </p:spTree>
    <p:extLst>
      <p:ext uri="{BB962C8B-B14F-4D97-AF65-F5344CB8AC3E}">
        <p14:creationId xmlns:p14="http://schemas.microsoft.com/office/powerpoint/2010/main" val="2055203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sldNum" sz="quarter" idx="4294967295"/>
          </p:nvPr>
        </p:nvSpPr>
        <p:spPr>
          <a:xfrm>
            <a:off x="8840319" y="6630707"/>
            <a:ext cx="9297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18</a:t>
            </a:fld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62893" y="5341424"/>
            <a:ext cx="801821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27100">
              <a:buClr>
                <a:srgbClr val="000000"/>
              </a:buClr>
              <a:buFont typeface="Arial"/>
              <a:defRPr sz="2400" b="1" i="1"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700"/>
              <a:t>Significant systematic shift can be seen depending on φ, which will degrade effective momentum resolution significantly!</a:t>
            </a:r>
          </a:p>
        </p:txBody>
      </p:sp>
      <p:sp>
        <p:nvSpPr>
          <p:cNvPr id="259" name="Shape 259"/>
          <p:cNvSpPr/>
          <p:nvPr/>
        </p:nvSpPr>
        <p:spPr>
          <a:xfrm>
            <a:off x="8153872" y="728392"/>
            <a:ext cx="666600" cy="30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 dirty="0"/>
              <a:t>Li Bo</a:t>
            </a:r>
          </a:p>
        </p:txBody>
      </p:sp>
      <p:sp>
        <p:nvSpPr>
          <p:cNvPr id="260" name="Shape 260"/>
          <p:cNvSpPr/>
          <p:nvPr/>
        </p:nvSpPr>
        <p:spPr>
          <a:xfrm>
            <a:off x="538793" y="287560"/>
            <a:ext cx="5401359" cy="76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3400" b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dirty="0"/>
              <a:t>Track Fitting in Non-uniform </a:t>
            </a:r>
            <a:endParaRPr lang="fr-FR" sz="2400" dirty="0" smtClean="0"/>
          </a:p>
          <a:p>
            <a:pPr lvl="0">
              <a:defRPr sz="1800" b="0">
                <a:uFillTx/>
              </a:defRPr>
            </a:pPr>
            <a:r>
              <a:rPr sz="2400" dirty="0" smtClean="0"/>
              <a:t>B </a:t>
            </a:r>
            <a:r>
              <a:rPr sz="2400" dirty="0"/>
              <a:t>Field in the Case of ILD TPC </a:t>
            </a:r>
          </a:p>
        </p:txBody>
      </p:sp>
      <p:pic>
        <p:nvPicPr>
          <p:cNvPr id="2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96" y="1369590"/>
            <a:ext cx="8911808" cy="335022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254822" y="1052715"/>
            <a:ext cx="3536965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Uniform B field (idealistic)</a:t>
            </a:r>
          </a:p>
        </p:txBody>
      </p:sp>
      <p:sp>
        <p:nvSpPr>
          <p:cNvPr id="263" name="Shape 263"/>
          <p:cNvSpPr/>
          <p:nvPr/>
        </p:nvSpPr>
        <p:spPr>
          <a:xfrm>
            <a:off x="4849239" y="1052715"/>
            <a:ext cx="398922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Non-uniform B field　(DBD realistic)</a:t>
            </a:r>
          </a:p>
        </p:txBody>
      </p:sp>
      <p:sp>
        <p:nvSpPr>
          <p:cNvPr id="264" name="Shape 264"/>
          <p:cNvSpPr/>
          <p:nvPr/>
        </p:nvSpPr>
        <p:spPr>
          <a:xfrm>
            <a:off x="123926" y="1065162"/>
            <a:ext cx="4419118" cy="3769581"/>
          </a:xfrm>
          <a:prstGeom prst="rect">
            <a:avLst/>
          </a:prstGeom>
          <a:noFill/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634293" y="1065162"/>
            <a:ext cx="4419118" cy="3769581"/>
          </a:xfrm>
          <a:prstGeom prst="rect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43675" y="4930719"/>
            <a:ext cx="7013009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700"/>
              <a:t>Both reconstructed assuming uniform B field (single helix model)</a:t>
            </a:r>
          </a:p>
        </p:txBody>
      </p:sp>
      <p:sp>
        <p:nvSpPr>
          <p:cNvPr id="267" name="Shape 267"/>
          <p:cNvSpPr/>
          <p:nvPr/>
        </p:nvSpPr>
        <p:spPr>
          <a:xfrm>
            <a:off x="247130" y="1521927"/>
            <a:ext cx="450489" cy="230832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1/p</a:t>
            </a:r>
          </a:p>
        </p:txBody>
      </p:sp>
      <p:sp>
        <p:nvSpPr>
          <p:cNvPr id="268" name="Shape 268"/>
          <p:cNvSpPr/>
          <p:nvPr/>
        </p:nvSpPr>
        <p:spPr>
          <a:xfrm>
            <a:off x="4846587" y="1521927"/>
            <a:ext cx="450489" cy="230832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1/p</a:t>
            </a:r>
          </a:p>
        </p:txBody>
      </p:sp>
      <p:sp>
        <p:nvSpPr>
          <p:cNvPr id="269" name="Shape 269"/>
          <p:cNvSpPr/>
          <p:nvPr/>
        </p:nvSpPr>
        <p:spPr>
          <a:xfrm>
            <a:off x="8588557" y="4439818"/>
            <a:ext cx="241245" cy="230832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φ</a:t>
            </a:r>
          </a:p>
        </p:txBody>
      </p:sp>
      <p:sp>
        <p:nvSpPr>
          <p:cNvPr id="270" name="Shape 270"/>
          <p:cNvSpPr/>
          <p:nvPr/>
        </p:nvSpPr>
        <p:spPr>
          <a:xfrm>
            <a:off x="4145421" y="4439818"/>
            <a:ext cx="241245" cy="230832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φ</a:t>
            </a:r>
          </a:p>
        </p:txBody>
      </p:sp>
      <p:sp>
        <p:nvSpPr>
          <p:cNvPr id="271" name="Shape 271"/>
          <p:cNvSpPr/>
          <p:nvPr/>
        </p:nvSpPr>
        <p:spPr>
          <a:xfrm>
            <a:off x="874810" y="5909383"/>
            <a:ext cx="7750739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We need to take into account B-field non-uniformity in the track fitting!</a:t>
            </a:r>
          </a:p>
          <a:p>
            <a:pPr lvl="0" algn="l">
              <a:defRPr sz="1800"/>
            </a:pPr>
            <a:r>
              <a:rPr sz="17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New KalTest for non-uniform B-field</a:t>
            </a:r>
          </a:p>
        </p:txBody>
      </p:sp>
    </p:spTree>
    <p:extLst>
      <p:ext uri="{BB962C8B-B14F-4D97-AF65-F5344CB8AC3E}">
        <p14:creationId xmlns:p14="http://schemas.microsoft.com/office/powerpoint/2010/main" val="1099476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72" y="4150275"/>
            <a:ext cx="6562583" cy="1956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1923" y="1382927"/>
            <a:ext cx="6672608" cy="197783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7755903" y="692696"/>
            <a:ext cx="70452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8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/>
            </a:pPr>
            <a:r>
              <a:rPr b="1" i="1" dirty="0"/>
              <a:t>Li Bo</a:t>
            </a:r>
          </a:p>
        </p:txBody>
      </p:sp>
      <p:sp>
        <p:nvSpPr>
          <p:cNvPr id="276" name="Shape 276"/>
          <p:cNvSpPr/>
          <p:nvPr/>
        </p:nvSpPr>
        <p:spPr>
          <a:xfrm rot="16200000">
            <a:off x="515228" y="2256427"/>
            <a:ext cx="1351649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δ(1/p) [GeV</a:t>
            </a:r>
            <a:r>
              <a:rPr sz="1500" b="1" i="1" baseline="31999"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sp>
        <p:nvSpPr>
          <p:cNvPr id="277" name="Shape 277"/>
          <p:cNvSpPr/>
          <p:nvPr/>
        </p:nvSpPr>
        <p:spPr>
          <a:xfrm rot="16200000">
            <a:off x="502732" y="4929116"/>
            <a:ext cx="1376640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&lt;1/p&gt; [GeV</a:t>
            </a:r>
            <a:r>
              <a:rPr sz="1500" b="1" i="1" baseline="31999"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sp>
        <p:nvSpPr>
          <p:cNvPr id="278" name="Shape 278"/>
          <p:cNvSpPr/>
          <p:nvPr/>
        </p:nvSpPr>
        <p:spPr>
          <a:xfrm>
            <a:off x="5801416" y="3402881"/>
            <a:ext cx="1185280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θ</a:t>
            </a:r>
          </a:p>
        </p:txBody>
      </p:sp>
      <p:sp>
        <p:nvSpPr>
          <p:cNvPr id="279" name="Shape 279"/>
          <p:cNvSpPr/>
          <p:nvPr/>
        </p:nvSpPr>
        <p:spPr>
          <a:xfrm>
            <a:off x="5801416" y="6128088"/>
            <a:ext cx="1185280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θ</a:t>
            </a:r>
          </a:p>
        </p:txBody>
      </p:sp>
      <p:sp>
        <p:nvSpPr>
          <p:cNvPr id="280" name="Shape 280"/>
          <p:cNvSpPr/>
          <p:nvPr/>
        </p:nvSpPr>
        <p:spPr>
          <a:xfrm>
            <a:off x="2175631" y="3405958"/>
            <a:ext cx="1185280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θ</a:t>
            </a:r>
          </a:p>
        </p:txBody>
      </p:sp>
      <p:sp>
        <p:nvSpPr>
          <p:cNvPr id="281" name="Shape 281"/>
          <p:cNvSpPr/>
          <p:nvPr/>
        </p:nvSpPr>
        <p:spPr>
          <a:xfrm>
            <a:off x="2175631" y="6128088"/>
            <a:ext cx="1185280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/>
            </a:pPr>
            <a:r>
              <a:rPr sz="1500"/>
              <a:t>θ</a:t>
            </a:r>
          </a:p>
        </p:txBody>
      </p:sp>
      <p:sp>
        <p:nvSpPr>
          <p:cNvPr id="282" name="Shape 282"/>
          <p:cNvSpPr/>
          <p:nvPr/>
        </p:nvSpPr>
        <p:spPr>
          <a:xfrm>
            <a:off x="5626338" y="1577750"/>
            <a:ext cx="824595" cy="27138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013567" y="4335600"/>
            <a:ext cx="824595" cy="27138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013567" y="1577750"/>
            <a:ext cx="824595" cy="27138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626338" y="4335600"/>
            <a:ext cx="824595" cy="27138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 rot="16200000">
            <a:off x="4126149" y="4929116"/>
            <a:ext cx="1376639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&lt;1/p&gt; [GeV</a:t>
            </a:r>
            <a:r>
              <a:rPr sz="1500" b="1" i="1" baseline="31999"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sp>
        <p:nvSpPr>
          <p:cNvPr id="287" name="Shape 287"/>
          <p:cNvSpPr/>
          <p:nvPr/>
        </p:nvSpPr>
        <p:spPr>
          <a:xfrm rot="16200000">
            <a:off x="4049347" y="2256427"/>
            <a:ext cx="1351649" cy="230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δ(1/p) [GeV</a:t>
            </a:r>
            <a:r>
              <a:rPr sz="1500" b="1" i="1" baseline="31999"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sz="1500" b="1" i="1"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sp>
        <p:nvSpPr>
          <p:cNvPr id="288" name="Shape 288"/>
          <p:cNvSpPr/>
          <p:nvPr/>
        </p:nvSpPr>
        <p:spPr>
          <a:xfrm>
            <a:off x="695667" y="1046537"/>
            <a:ext cx="7760839" cy="2650613"/>
          </a:xfrm>
          <a:prstGeom prst="rect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695667" y="3803304"/>
            <a:ext cx="7760839" cy="2650613"/>
          </a:xfrm>
          <a:prstGeom prst="rect">
            <a:avLst/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65778" y="1042434"/>
            <a:ext cx="3536965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Momentum Resolution</a:t>
            </a:r>
          </a:p>
        </p:txBody>
      </p:sp>
      <p:sp>
        <p:nvSpPr>
          <p:cNvPr id="291" name="Shape 291"/>
          <p:cNvSpPr/>
          <p:nvPr/>
        </p:nvSpPr>
        <p:spPr>
          <a:xfrm>
            <a:off x="765778" y="3795070"/>
            <a:ext cx="3536965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 b="1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1700"/>
              <a:t>Mean Value</a:t>
            </a:r>
          </a:p>
        </p:txBody>
      </p:sp>
      <p:sp>
        <p:nvSpPr>
          <p:cNvPr id="293" name="Shape 293"/>
          <p:cNvSpPr/>
          <p:nvPr/>
        </p:nvSpPr>
        <p:spPr>
          <a:xfrm>
            <a:off x="539552" y="260648"/>
            <a:ext cx="5401359" cy="76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z="3400" b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dirty="0"/>
              <a:t>Track Fitting in Non-uniform </a:t>
            </a:r>
            <a:endParaRPr lang="fr-FR" sz="2400" dirty="0" smtClean="0"/>
          </a:p>
          <a:p>
            <a:pPr lvl="0">
              <a:defRPr sz="1800" b="0">
                <a:uFillTx/>
              </a:defRPr>
            </a:pPr>
            <a:r>
              <a:rPr sz="2400" dirty="0" smtClean="0"/>
              <a:t>B </a:t>
            </a:r>
            <a:r>
              <a:rPr sz="2400" dirty="0"/>
              <a:t>Field in the Case of ILD TPC </a:t>
            </a:r>
          </a:p>
        </p:txBody>
      </p:sp>
      <p:sp>
        <p:nvSpPr>
          <p:cNvPr id="294" name="Shape 294"/>
          <p:cNvSpPr/>
          <p:nvPr/>
        </p:nvSpPr>
        <p:spPr>
          <a:xfrm>
            <a:off x="538756" y="6546038"/>
            <a:ext cx="801821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27100">
              <a:buClr>
                <a:srgbClr val="000000"/>
              </a:buClr>
              <a:buFont typeface="Arial"/>
              <a:defRPr sz="2400" b="1" i="1">
                <a:solidFill>
                  <a:srgbClr val="FF2C79"/>
                </a:solidFill>
                <a:uFill>
                  <a:solidFill>
                    <a:srgbClr val="FF2C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700"/>
              <a:t>New KalTest gives results consistent with those for uniform B-field !</a:t>
            </a:r>
          </a:p>
        </p:txBody>
      </p:sp>
      <p:sp>
        <p:nvSpPr>
          <p:cNvPr id="295" name="Shape 295"/>
          <p:cNvSpPr/>
          <p:nvPr/>
        </p:nvSpPr>
        <p:spPr>
          <a:xfrm>
            <a:off x="2537278" y="1916832"/>
            <a:ext cx="11852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sz="1400" b="1" i="1" dirty="0">
                <a:solidFill>
                  <a:srgbClr val="008F00"/>
                </a:solidFill>
              </a:rPr>
              <a:t>reconstructed assuming B=0</a:t>
            </a:r>
          </a:p>
        </p:txBody>
      </p:sp>
      <p:sp>
        <p:nvSpPr>
          <p:cNvPr id="296" name="Shape 296"/>
          <p:cNvSpPr/>
          <p:nvPr/>
        </p:nvSpPr>
        <p:spPr>
          <a:xfrm flipH="1">
            <a:off x="2486092" y="2557177"/>
            <a:ext cx="291856" cy="291857"/>
          </a:xfrm>
          <a:prstGeom prst="line">
            <a:avLst/>
          </a:prstGeom>
          <a:ln w="25400">
            <a:solidFill>
              <a:srgbClr val="008F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 flipH="1">
            <a:off x="6280690" y="2592896"/>
            <a:ext cx="291857" cy="291857"/>
          </a:xfrm>
          <a:prstGeom prst="line">
            <a:avLst/>
          </a:prstGeom>
          <a:ln w="25400">
            <a:solidFill>
              <a:srgbClr val="008F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6353219" y="2133072"/>
            <a:ext cx="118528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 dirty="0">
                <a:solidFill>
                  <a:srgbClr val="008F00"/>
                </a:solidFill>
              </a:rPr>
              <a:t>reconstructed assuming B=0</a:t>
            </a:r>
          </a:p>
        </p:txBody>
      </p:sp>
      <p:sp>
        <p:nvSpPr>
          <p:cNvPr id="299" name="Shape 299"/>
          <p:cNvSpPr/>
          <p:nvPr/>
        </p:nvSpPr>
        <p:spPr>
          <a:xfrm>
            <a:off x="2690444" y="4663711"/>
            <a:ext cx="11852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sz="1400" b="1" i="1" dirty="0">
                <a:solidFill>
                  <a:srgbClr val="008F00"/>
                </a:solidFill>
              </a:rPr>
              <a:t>reconstructed assuming B=0</a:t>
            </a:r>
          </a:p>
        </p:txBody>
      </p:sp>
      <p:sp>
        <p:nvSpPr>
          <p:cNvPr id="300" name="Shape 300"/>
          <p:cNvSpPr/>
          <p:nvPr/>
        </p:nvSpPr>
        <p:spPr>
          <a:xfrm>
            <a:off x="6353219" y="4663711"/>
            <a:ext cx="11852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sz="1400" b="1" i="1" dirty="0">
                <a:solidFill>
                  <a:srgbClr val="008F00"/>
                </a:solidFill>
              </a:rPr>
              <a:t>reconstructed assuming B=0</a:t>
            </a:r>
          </a:p>
        </p:txBody>
      </p:sp>
      <p:sp>
        <p:nvSpPr>
          <p:cNvPr id="301" name="Shape 301"/>
          <p:cNvSpPr/>
          <p:nvPr/>
        </p:nvSpPr>
        <p:spPr>
          <a:xfrm flipH="1">
            <a:off x="6008059" y="4901762"/>
            <a:ext cx="291856" cy="291857"/>
          </a:xfrm>
          <a:prstGeom prst="line">
            <a:avLst/>
          </a:prstGeom>
          <a:ln w="25400">
            <a:solidFill>
              <a:srgbClr val="008F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flipH="1">
            <a:off x="2388193" y="4901762"/>
            <a:ext cx="291856" cy="291857"/>
          </a:xfrm>
          <a:prstGeom prst="line">
            <a:avLst/>
          </a:prstGeom>
          <a:ln w="25400">
            <a:solidFill>
              <a:srgbClr val="008F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194427" y="2936293"/>
            <a:ext cx="5092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New</a:t>
            </a:r>
          </a:p>
        </p:txBody>
      </p:sp>
      <p:sp>
        <p:nvSpPr>
          <p:cNvPr id="304" name="Shape 304"/>
          <p:cNvSpPr/>
          <p:nvPr/>
        </p:nvSpPr>
        <p:spPr>
          <a:xfrm>
            <a:off x="1568641" y="2988728"/>
            <a:ext cx="5092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New</a:t>
            </a:r>
          </a:p>
        </p:txBody>
      </p:sp>
      <p:sp>
        <p:nvSpPr>
          <p:cNvPr id="305" name="Shape 305"/>
          <p:cNvSpPr/>
          <p:nvPr/>
        </p:nvSpPr>
        <p:spPr>
          <a:xfrm>
            <a:off x="1792184" y="5668812"/>
            <a:ext cx="5092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New</a:t>
            </a:r>
          </a:p>
        </p:txBody>
      </p:sp>
      <p:sp>
        <p:nvSpPr>
          <p:cNvPr id="306" name="Shape 306"/>
          <p:cNvSpPr/>
          <p:nvPr/>
        </p:nvSpPr>
        <p:spPr>
          <a:xfrm>
            <a:off x="5347593" y="5580974"/>
            <a:ext cx="5092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800" b="1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05153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D_RD9</a:t>
            </a:r>
            <a:br>
              <a:rPr lang="fr-FR" dirty="0" smtClean="0"/>
            </a:br>
            <a:r>
              <a:rPr lang="fr-FR" dirty="0" err="1"/>
              <a:t>Toward</a:t>
            </a:r>
            <a:r>
              <a:rPr lang="fr-FR" dirty="0"/>
              <a:t> the final design of a TPC for the ILD detector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924" cy="3888432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2007 to March 2013, the </a:t>
            </a:r>
            <a:r>
              <a:rPr lang="fr-FR" b="1" dirty="0" err="1" smtClean="0"/>
              <a:t>feasability</a:t>
            </a:r>
            <a:r>
              <a:rPr lang="fr-FR" dirty="0" smtClean="0"/>
              <a:t> of a MPGD TPC for the LC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b="1" dirty="0" err="1" smtClean="0"/>
              <a:t>demonstrated</a:t>
            </a:r>
            <a:r>
              <a:rPr lang="fr-FR" dirty="0" smtClean="0"/>
              <a:t> in D_RD2 (</a:t>
            </a:r>
            <a:r>
              <a:rPr lang="fr-FR" sz="2200" dirty="0">
                <a:latin typeface="Arial Narrow" panose="020B0606020202030204" pitchFamily="34" charset="0"/>
              </a:rPr>
              <a:t>Construction and tests of a MPGD TPC </a:t>
            </a:r>
            <a:r>
              <a:rPr lang="fr-FR" sz="2200" dirty="0" err="1">
                <a:latin typeface="Arial Narrow" panose="020B0606020202030204" pitchFamily="34" charset="0"/>
              </a:rPr>
              <a:t>endplate</a:t>
            </a:r>
            <a:r>
              <a:rPr lang="fr-FR" sz="2200" dirty="0">
                <a:latin typeface="Arial Narrow" panose="020B0606020202030204" pitchFamily="34" charset="0"/>
              </a:rPr>
              <a:t> prototype for the </a:t>
            </a:r>
            <a:r>
              <a:rPr lang="fr-FR" sz="2200" dirty="0" err="1">
                <a:latin typeface="Arial Narrow" panose="020B0606020202030204" pitchFamily="34" charset="0"/>
              </a:rPr>
              <a:t>Linear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 smtClean="0">
                <a:latin typeface="Arial Narrow" panose="020B0606020202030204" pitchFamily="34" charset="0"/>
              </a:rPr>
              <a:t>Collider</a:t>
            </a:r>
            <a:r>
              <a:rPr lang="fr-FR" dirty="0" smtClean="0"/>
              <a:t>), and ILD </a:t>
            </a:r>
            <a:r>
              <a:rPr lang="fr-FR" dirty="0" err="1" smtClean="0"/>
              <a:t>Detailed</a:t>
            </a:r>
            <a:r>
              <a:rPr lang="fr-FR" dirty="0" smtClean="0"/>
              <a:t> Baseline Document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in March 2013</a:t>
            </a:r>
          </a:p>
          <a:p>
            <a:r>
              <a:rPr lang="fr-FR" dirty="0" err="1" smtClean="0"/>
              <a:t>Started</a:t>
            </a:r>
            <a:r>
              <a:rPr lang="fr-FR" dirty="0" smtClean="0"/>
              <a:t> in April 2013 : New </a:t>
            </a:r>
            <a:r>
              <a:rPr lang="fr-FR" dirty="0" err="1" smtClean="0"/>
              <a:t>project</a:t>
            </a:r>
            <a:r>
              <a:rPr lang="fr-FR" dirty="0" smtClean="0"/>
              <a:t> D_RD9,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mid-term</a:t>
            </a:r>
            <a:endParaRPr lang="fr-FR" dirty="0" smtClean="0"/>
          </a:p>
          <a:p>
            <a:pPr lvl="1"/>
            <a:r>
              <a:rPr lang="fr-FR" dirty="0" smtClean="0"/>
              <a:t>Multi-module prototypes, 2P CO2-cooled and software</a:t>
            </a:r>
          </a:p>
          <a:p>
            <a:pPr lvl="1"/>
            <a:r>
              <a:rPr lang="fr-FR" dirty="0" smtClean="0"/>
              <a:t>In Bordeaux (May 2014) : </a:t>
            </a:r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/>
              <a:t>issues </a:t>
            </a:r>
            <a:r>
              <a:rPr lang="fr-FR" dirty="0" smtClean="0"/>
              <a:t>: </a:t>
            </a:r>
            <a:r>
              <a:rPr lang="fr-FR" dirty="0" err="1" smtClean="0"/>
              <a:t>electronics</a:t>
            </a:r>
            <a:r>
              <a:rPr lang="fr-FR" dirty="0"/>
              <a:t>, </a:t>
            </a:r>
            <a:r>
              <a:rPr lang="fr-FR" dirty="0" err="1"/>
              <a:t>cooling</a:t>
            </a:r>
            <a:r>
              <a:rPr lang="fr-FR" dirty="0"/>
              <a:t>, software, </a:t>
            </a:r>
            <a:r>
              <a:rPr lang="fr-FR" dirty="0" err="1" smtClean="0"/>
              <a:t>gating</a:t>
            </a:r>
            <a:endParaRPr lang="fr-FR" dirty="0" smtClean="0"/>
          </a:p>
          <a:p>
            <a:pPr lvl="1"/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an </a:t>
            </a:r>
            <a:r>
              <a:rPr lang="fr-FR" b="1" dirty="0" err="1" smtClean="0"/>
              <a:t>engineered</a:t>
            </a:r>
            <a:r>
              <a:rPr lang="fr-FR" b="1" dirty="0" smtClean="0"/>
              <a:t> design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20</a:t>
            </a:fld>
            <a:endParaRPr lang="fr-FR"/>
          </a:p>
        </p:txBody>
      </p:sp>
      <p:pic>
        <p:nvPicPr>
          <p:cNvPr id="4098" name="Picture 2" descr="D:\Paul\ilc\7M-DESYtest\March2015\photo\TRACI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952328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38" y="1844056"/>
            <a:ext cx="2952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03648" y="2780928"/>
            <a:ext cx="2376264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Pump</a:t>
            </a:r>
            <a:r>
              <a:rPr lang="fr-FR" dirty="0" smtClean="0"/>
              <a:t> system TRACI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5014917"/>
            <a:ext cx="2736304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Compressor</a:t>
            </a:r>
            <a:r>
              <a:rPr lang="fr-FR" dirty="0" smtClean="0"/>
              <a:t> system FPCCD and TPC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18440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Cooler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at </a:t>
            </a:r>
            <a:r>
              <a:rPr lang="fr-FR" dirty="0" err="1" smtClean="0"/>
              <a:t>Nikhef</a:t>
            </a:r>
            <a:r>
              <a:rPr lang="fr-FR" dirty="0" smtClean="0"/>
              <a:t> and CERN/KEK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76464" cy="360040"/>
          </a:xfrm>
        </p:spPr>
        <p:txBody>
          <a:bodyPr>
            <a:no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2-phase CO</a:t>
            </a:r>
            <a:r>
              <a:rPr lang="fr-FR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CO</a:t>
            </a:r>
            <a:r>
              <a:rPr lang="fr-FR" sz="1600" b="1" baseline="-25000" dirty="0"/>
              <a:t>2</a:t>
            </a:r>
            <a:r>
              <a:rPr lang="fr-FR" sz="1600" b="1" dirty="0"/>
              <a:t> has a </a:t>
            </a:r>
            <a:r>
              <a:rPr lang="fr-FR" sz="1600" b="1" dirty="0" err="1"/>
              <a:t>much</a:t>
            </a:r>
            <a:r>
              <a:rPr lang="fr-FR" sz="1600" b="1" dirty="0"/>
              <a:t> </a:t>
            </a:r>
            <a:r>
              <a:rPr lang="fr-FR" sz="1600" b="1" dirty="0" err="1"/>
              <a:t>lower</a:t>
            </a:r>
            <a:r>
              <a:rPr lang="fr-FR" sz="1600" b="1" dirty="0"/>
              <a:t> </a:t>
            </a:r>
            <a:r>
              <a:rPr lang="fr-FR" sz="1600" b="1" dirty="0" err="1"/>
              <a:t>viscosity</a:t>
            </a:r>
            <a:r>
              <a:rPr lang="fr-FR" sz="1600" b="1" dirty="0"/>
              <a:t> and a </a:t>
            </a:r>
            <a:r>
              <a:rPr lang="fr-FR" sz="1600" b="1" dirty="0" err="1"/>
              <a:t>much</a:t>
            </a:r>
            <a:r>
              <a:rPr lang="fr-FR" sz="1600" b="1" dirty="0"/>
              <a:t> </a:t>
            </a:r>
            <a:r>
              <a:rPr lang="fr-FR" sz="1600" b="1" dirty="0" err="1"/>
              <a:t>larger</a:t>
            </a:r>
            <a:r>
              <a:rPr lang="fr-FR" sz="1600" b="1" dirty="0"/>
              <a:t> latent </a:t>
            </a:r>
            <a:r>
              <a:rPr lang="fr-FR" sz="1600" b="1" dirty="0" err="1"/>
              <a:t>heat</a:t>
            </a:r>
            <a:r>
              <a:rPr lang="fr-FR" sz="1600" b="1" dirty="0"/>
              <a:t> </a:t>
            </a:r>
            <a:r>
              <a:rPr lang="fr-FR" sz="1600" b="1" dirty="0" err="1"/>
              <a:t>than</a:t>
            </a:r>
            <a:r>
              <a:rPr lang="fr-FR" sz="1600" b="1" dirty="0"/>
              <a:t> all </a:t>
            </a:r>
            <a:r>
              <a:rPr lang="fr-FR" sz="1600" b="1" dirty="0" err="1"/>
              <a:t>usual</a:t>
            </a:r>
            <a:r>
              <a:rPr lang="fr-FR" sz="1600" b="1" dirty="0"/>
              <a:t> </a:t>
            </a:r>
            <a:r>
              <a:rPr lang="fr-FR" sz="1600" b="1" dirty="0" err="1"/>
              <a:t>refrigerants</a:t>
            </a:r>
            <a:r>
              <a:rPr lang="fr-FR" sz="1600" b="1" dirty="0"/>
              <a:t>. The </a:t>
            </a:r>
            <a:r>
              <a:rPr lang="fr-FR" sz="1600" b="1" dirty="0" err="1"/>
              <a:t>two</a:t>
            </a:r>
            <a:r>
              <a:rPr lang="fr-FR" sz="1600" b="1" dirty="0"/>
              <a:t> phases (</a:t>
            </a:r>
            <a:r>
              <a:rPr lang="fr-FR" sz="1600" b="1" dirty="0" err="1"/>
              <a:t>liquid</a:t>
            </a:r>
            <a:r>
              <a:rPr lang="fr-FR" sz="1600" b="1" dirty="0"/>
              <a:t> and </a:t>
            </a:r>
            <a:r>
              <a:rPr lang="fr-FR" sz="1600" b="1" dirty="0" err="1"/>
              <a:t>gas</a:t>
            </a:r>
            <a:r>
              <a:rPr lang="fr-FR" sz="1600" b="1" dirty="0"/>
              <a:t>) </a:t>
            </a:r>
            <a:r>
              <a:rPr lang="fr-FR" sz="1600" b="1" dirty="0" err="1"/>
              <a:t>can</a:t>
            </a:r>
            <a:r>
              <a:rPr lang="fr-FR" sz="1600" b="1" dirty="0"/>
              <a:t> </a:t>
            </a:r>
            <a:r>
              <a:rPr lang="fr-FR" sz="1600" b="1" dirty="0" err="1"/>
              <a:t>co-exist</a:t>
            </a:r>
            <a:r>
              <a:rPr lang="fr-FR" sz="1600" b="1" dirty="0"/>
              <a:t> a room </a:t>
            </a:r>
            <a:r>
              <a:rPr lang="fr-FR" sz="1600" b="1" dirty="0" err="1"/>
              <a:t>temperature</a:t>
            </a:r>
            <a:r>
              <a:rPr lang="fr-FR" sz="1600" b="1" dirty="0"/>
              <a:t> (10-20°C at P=45-57 bar</a:t>
            </a:r>
            <a:r>
              <a:rPr lang="fr-FR" sz="1600" b="1" dirty="0" smtClean="0"/>
              <a:t>). </a:t>
            </a:r>
            <a:r>
              <a:rPr lang="fr-FR" sz="1600" b="1" dirty="0" err="1"/>
              <a:t>Very</a:t>
            </a:r>
            <a:r>
              <a:rPr lang="fr-FR" sz="1600" b="1" dirty="0"/>
              <a:t> </a:t>
            </a:r>
            <a:r>
              <a:rPr lang="fr-FR" sz="1600" b="1" dirty="0" err="1"/>
              <a:t>small</a:t>
            </a:r>
            <a:r>
              <a:rPr lang="fr-FR" sz="1600" b="1" dirty="0"/>
              <a:t> pipes </a:t>
            </a:r>
            <a:r>
              <a:rPr lang="fr-FR" sz="1600" b="1" dirty="0" err="1"/>
              <a:t>suffice</a:t>
            </a:r>
            <a:r>
              <a:rPr lang="fr-FR" sz="1600" b="1" dirty="0"/>
              <a:t> and </a:t>
            </a:r>
            <a:r>
              <a:rPr lang="fr-FR" sz="1600" b="1" dirty="0" err="1"/>
              <a:t>hold</a:t>
            </a:r>
            <a:r>
              <a:rPr lang="fr-FR" sz="1600" b="1" dirty="0"/>
              <a:t> high pressure </a:t>
            </a:r>
          </a:p>
        </p:txBody>
      </p:sp>
    </p:spTree>
    <p:extLst>
      <p:ext uri="{BB962C8B-B14F-4D97-AF65-F5344CB8AC3E}">
        <p14:creationId xmlns:p14="http://schemas.microsoft.com/office/powerpoint/2010/main" val="11328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5949280"/>
            <a:ext cx="3502152" cy="365125"/>
          </a:xfrm>
        </p:spPr>
        <p:txBody>
          <a:bodyPr/>
          <a:lstStyle/>
          <a:p>
            <a:r>
              <a:rPr lang="en-US" smtClean="0"/>
              <a:t>Toward Final Design of ILD TPC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21</a:t>
            </a:fld>
            <a:endParaRPr lang="fr-FR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564905"/>
            <a:ext cx="4095105" cy="38884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134076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and </a:t>
            </a:r>
            <a:r>
              <a:rPr lang="fr-FR" dirty="0" err="1" smtClean="0"/>
              <a:t>applied</a:t>
            </a:r>
            <a:r>
              <a:rPr lang="fr-FR" dirty="0" smtClean="0"/>
              <a:t> to the Large Prototype for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days</a:t>
            </a:r>
            <a:r>
              <a:rPr lang="fr-FR" dirty="0" smtClean="0"/>
              <a:t> in a </a:t>
            </a:r>
            <a:r>
              <a:rPr lang="fr-FR" dirty="0" err="1" smtClean="0"/>
              <a:t>row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99992" y="523094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And observe a </a:t>
            </a:r>
            <a:r>
              <a:rPr lang="fr-FR" dirty="0" err="1" smtClean="0"/>
              <a:t>very</a:t>
            </a:r>
            <a:r>
              <a:rPr lang="fr-FR" dirty="0" smtClean="0"/>
              <a:t> good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endParaRPr lang="fr-FR" dirty="0"/>
          </a:p>
        </p:txBody>
      </p:sp>
      <p:pic>
        <p:nvPicPr>
          <p:cNvPr id="3074" name="Picture 2" descr="D:\Paul\ilc\7M-DESYtest\March2015\photo\wcool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92"/>
          <a:stretch/>
        </p:blipFill>
        <p:spPr bwMode="auto">
          <a:xfrm>
            <a:off x="4539081" y="1196752"/>
            <a:ext cx="348930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3607296"/>
          </a:xfrm>
        </p:spPr>
        <p:txBody>
          <a:bodyPr>
            <a:normAutofit/>
          </a:bodyPr>
          <a:lstStyle/>
          <a:p>
            <a:r>
              <a:rPr lang="fr-FR" dirty="0" smtClean="0"/>
              <a:t>The test </a:t>
            </a:r>
            <a:r>
              <a:rPr lang="fr-FR" dirty="0" err="1" smtClean="0"/>
              <a:t>electronics</a:t>
            </a:r>
            <a:r>
              <a:rPr lang="fr-FR" dirty="0" smtClean="0"/>
              <a:t> are not </a:t>
            </a:r>
            <a:r>
              <a:rPr lang="fr-FR" dirty="0" err="1" smtClean="0"/>
              <a:t>those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final ILD detector, for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AFTER (T2K chip) not extrapolable to </a:t>
            </a:r>
            <a:r>
              <a:rPr lang="fr-FR" dirty="0" err="1" smtClean="0"/>
              <a:t>Switched</a:t>
            </a:r>
            <a:r>
              <a:rPr lang="fr-FR" dirty="0" smtClean="0"/>
              <a:t> </a:t>
            </a:r>
            <a:r>
              <a:rPr lang="fr-FR" dirty="0" err="1" smtClean="0"/>
              <a:t>Capacitor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depths</a:t>
            </a:r>
            <a:r>
              <a:rPr lang="fr-FR" dirty="0" smtClean="0"/>
              <a:t> of 1 </a:t>
            </a:r>
            <a:r>
              <a:rPr lang="fr-FR" dirty="0" err="1" smtClean="0"/>
              <a:t>bunch</a:t>
            </a:r>
            <a:r>
              <a:rPr lang="fr-FR" dirty="0" smtClean="0"/>
              <a:t> train</a:t>
            </a:r>
          </a:p>
          <a:p>
            <a:pPr lvl="1"/>
            <a:r>
              <a:rPr lang="fr-FR" dirty="0" smtClean="0"/>
              <a:t>S-</a:t>
            </a:r>
            <a:r>
              <a:rPr lang="fr-FR" dirty="0" err="1" smtClean="0"/>
              <a:t>Altro</a:t>
            </a:r>
            <a:r>
              <a:rPr lang="fr-FR" dirty="0" smtClean="0"/>
              <a:t> 16 (ALICE-</a:t>
            </a:r>
            <a:r>
              <a:rPr lang="fr-FR" dirty="0" err="1" smtClean="0"/>
              <a:t>based</a:t>
            </a:r>
            <a:r>
              <a:rPr lang="fr-FR" dirty="0" smtClean="0"/>
              <a:t>) has to </a:t>
            </a:r>
            <a:r>
              <a:rPr lang="fr-FR" dirty="0" err="1" smtClean="0"/>
              <a:t>evolve</a:t>
            </a:r>
            <a:r>
              <a:rPr lang="fr-FR" dirty="0" smtClean="0"/>
              <a:t> :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packing</a:t>
            </a:r>
            <a:r>
              <a:rPr lang="fr-FR" dirty="0" smtClean="0"/>
              <a:t> factor, </a:t>
            </a:r>
            <a:r>
              <a:rPr lang="fr-FR" dirty="0" err="1" smtClean="0"/>
              <a:t>lower</a:t>
            </a:r>
            <a:r>
              <a:rPr lang="fr-FR" dirty="0" smtClean="0"/>
              <a:t> power consumption, power </a:t>
            </a:r>
            <a:r>
              <a:rPr lang="fr-FR" dirty="0" err="1" smtClean="0"/>
              <a:t>pulsing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probably</a:t>
            </a:r>
            <a:r>
              <a:rPr lang="fr-FR" dirty="0" smtClean="0"/>
              <a:t> 65nm)</a:t>
            </a:r>
          </a:p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AIDA : Common Front End for </a:t>
            </a:r>
            <a:r>
              <a:rPr lang="fr-FR" dirty="0" err="1" smtClean="0"/>
              <a:t>Gas</a:t>
            </a:r>
            <a:r>
              <a:rPr lang="fr-FR" dirty="0" smtClean="0"/>
              <a:t> Detector Signal processor, 130 nm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92" y="332656"/>
            <a:ext cx="7024744" cy="793353"/>
          </a:xfrm>
        </p:spPr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space</a:t>
            </a:r>
            <a:r>
              <a:rPr lang="fr-FR" dirty="0" smtClean="0"/>
              <a:t> charge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71" y="2636912"/>
            <a:ext cx="5553985" cy="32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114855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Primary</a:t>
            </a:r>
            <a:r>
              <a:rPr lang="fr-FR" b="1" dirty="0" smtClean="0"/>
              <a:t> ions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in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to O(&lt;1µm)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. 1 to 2 </a:t>
            </a:r>
            <a:r>
              <a:rPr lang="fr-FR" dirty="0" err="1" smtClean="0"/>
              <a:t>orders</a:t>
            </a:r>
            <a:r>
              <a:rPr lang="fr-FR" dirty="0" smtClean="0"/>
              <a:t> of magnitude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margin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BG.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42088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b="1" dirty="0" smtClean="0"/>
              <a:t> ions </a:t>
            </a:r>
            <a:r>
              <a:rPr lang="fr-FR" b="1" dirty="0" err="1" smtClean="0"/>
              <a:t>flowing</a:t>
            </a:r>
            <a:r>
              <a:rPr lang="fr-FR" b="1" dirty="0" smtClean="0"/>
              <a:t> back </a:t>
            </a:r>
            <a:r>
              <a:rPr lang="fr-FR" dirty="0" err="1" smtClean="0"/>
              <a:t>from</a:t>
            </a:r>
            <a:r>
              <a:rPr lang="fr-FR" dirty="0" smtClean="0"/>
              <a:t> the amplification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a high </a:t>
            </a:r>
            <a:r>
              <a:rPr lang="fr-FR" dirty="0" err="1" smtClean="0"/>
              <a:t>density</a:t>
            </a:r>
            <a:r>
              <a:rPr lang="fr-FR" dirty="0" smtClean="0"/>
              <a:t> ion </a:t>
            </a:r>
            <a:r>
              <a:rPr lang="fr-FR" dirty="0" err="1" smtClean="0"/>
              <a:t>disk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train </a:t>
            </a:r>
            <a:r>
              <a:rPr lang="fr-FR" dirty="0" err="1" smtClean="0"/>
              <a:t>crossing</a:t>
            </a:r>
            <a:r>
              <a:rPr lang="fr-FR" dirty="0" smtClean="0"/>
              <a:t>. This </a:t>
            </a:r>
            <a:r>
              <a:rPr lang="fr-FR" dirty="0" err="1" smtClean="0"/>
              <a:t>disk</a:t>
            </a:r>
            <a:r>
              <a:rPr lang="fr-FR" dirty="0" smtClean="0"/>
              <a:t> drifts </a:t>
            </a:r>
            <a:r>
              <a:rPr lang="fr-FR" dirty="0" err="1" smtClean="0"/>
              <a:t>slowly</a:t>
            </a:r>
            <a:r>
              <a:rPr lang="fr-FR" dirty="0" smtClean="0"/>
              <a:t> (1m/s) to the cathode, </a:t>
            </a:r>
            <a:r>
              <a:rPr lang="fr-FR" dirty="0" err="1" smtClean="0"/>
              <a:t>influencing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drift of </a:t>
            </a:r>
            <a:r>
              <a:rPr lang="fr-FR" dirty="0" err="1" smtClean="0"/>
              <a:t>subsequent</a:t>
            </a:r>
            <a:r>
              <a:rPr lang="fr-FR" dirty="0" smtClean="0"/>
              <a:t> train </a:t>
            </a:r>
            <a:r>
              <a:rPr lang="fr-FR" dirty="0" err="1" smtClean="0"/>
              <a:t>crossings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914456" cy="726976"/>
          </a:xfrm>
        </p:spPr>
        <p:txBody>
          <a:bodyPr>
            <a:normAutofit fontScale="90000"/>
          </a:bodyPr>
          <a:lstStyle/>
          <a:p>
            <a:r>
              <a:rPr lang="fr-FR" sz="4000" dirty="0" err="1" smtClean="0"/>
              <a:t>Distortions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</a:t>
            </a:r>
            <a:r>
              <a:rPr lang="fr-FR" sz="4000" dirty="0" err="1" smtClean="0"/>
              <a:t>backflowing</a:t>
            </a:r>
            <a:r>
              <a:rPr lang="fr-FR" sz="4000" dirty="0" smtClean="0"/>
              <a:t> ions</a:t>
            </a:r>
            <a:endParaRPr lang="fr-FR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4128"/>
            <a:ext cx="7303864" cy="40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for the case of 2 ion </a:t>
            </a:r>
            <a:r>
              <a:rPr lang="fr-FR" dirty="0" err="1" smtClean="0"/>
              <a:t>disks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60 µm </a:t>
            </a:r>
            <a:r>
              <a:rPr lang="fr-FR" dirty="0" err="1" smtClean="0"/>
              <a:t>distortion</a:t>
            </a:r>
            <a:r>
              <a:rPr lang="fr-FR" dirty="0" smtClean="0"/>
              <a:t> for </a:t>
            </a:r>
          </a:p>
          <a:p>
            <a:r>
              <a:rPr lang="fr-FR" dirty="0" smtClean="0"/>
              <a:t>‘feed-back fraction’ x ‘gain’ = 1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8184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GATE NEEDED</a:t>
            </a:r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5436096" y="5044534"/>
            <a:ext cx="64807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Gating</a:t>
            </a:r>
            <a:r>
              <a:rPr lang="fr-FR" sz="3200" dirty="0" smtClean="0"/>
              <a:t> : open GEM to stop ions </a:t>
            </a:r>
            <a:r>
              <a:rPr lang="fr-FR" sz="3200" dirty="0" err="1" smtClean="0"/>
              <a:t>while</a:t>
            </a:r>
            <a:r>
              <a:rPr lang="fr-FR" sz="3200" dirty="0" smtClean="0"/>
              <a:t> </a:t>
            </a:r>
            <a:r>
              <a:rPr lang="fr-FR" sz="3200" dirty="0" err="1" smtClean="0"/>
              <a:t>keeping</a:t>
            </a:r>
            <a:r>
              <a:rPr lang="fr-FR" sz="3200" dirty="0" smtClean="0"/>
              <a:t> </a:t>
            </a:r>
            <a:r>
              <a:rPr lang="fr-FR" sz="3200" dirty="0" err="1" smtClean="0"/>
              <a:t>transparency</a:t>
            </a:r>
            <a:r>
              <a:rPr lang="fr-FR" sz="3200" dirty="0" smtClean="0"/>
              <a:t> for </a:t>
            </a:r>
            <a:r>
              <a:rPr lang="fr-FR" sz="3200" dirty="0" err="1" smtClean="0"/>
              <a:t>electrons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918"/>
            <a:ext cx="4248472" cy="25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72" y="1610297"/>
            <a:ext cx="3930484" cy="28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48691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Extrapolation to 3.5 T shows acceptable transmission for </a:t>
            </a:r>
            <a:r>
              <a:rPr lang="fr-FR" dirty="0" err="1" smtClean="0"/>
              <a:t>electrons</a:t>
            </a:r>
            <a:r>
              <a:rPr lang="fr-FR" dirty="0" smtClean="0"/>
              <a:t> (80%)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92606" cy="6138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GEM </a:t>
            </a:r>
            <a:r>
              <a:rPr lang="fr-FR" sz="3200" dirty="0" err="1" smtClean="0"/>
              <a:t>Gating</a:t>
            </a:r>
            <a:r>
              <a:rPr lang="fr-FR" sz="3200" dirty="0" smtClean="0"/>
              <a:t> </a:t>
            </a:r>
            <a:r>
              <a:rPr lang="fr-FR" sz="3200" dirty="0" err="1" smtClean="0"/>
              <a:t>grid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61" y="980728"/>
            <a:ext cx="506459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544" y="14847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large-aperture </a:t>
            </a:r>
            <a:r>
              <a:rPr lang="fr-FR" dirty="0" err="1" smtClean="0"/>
              <a:t>gating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Japan</a:t>
            </a:r>
            <a:r>
              <a:rPr lang="fr-FR" dirty="0" smtClean="0"/>
              <a:t> has been </a:t>
            </a:r>
            <a:r>
              <a:rPr lang="fr-FR" dirty="0" err="1" smtClean="0"/>
              <a:t>handed</a:t>
            </a:r>
            <a:r>
              <a:rPr lang="fr-FR" dirty="0" smtClean="0"/>
              <a:t> to Saclay for </a:t>
            </a:r>
            <a:r>
              <a:rPr lang="fr-FR" dirty="0" err="1" smtClean="0"/>
              <a:t>transparency</a:t>
            </a:r>
            <a:r>
              <a:rPr lang="fr-FR" dirty="0" smtClean="0"/>
              <a:t> </a:t>
            </a:r>
            <a:r>
              <a:rPr lang="fr-FR" dirty="0" err="1" smtClean="0"/>
              <a:t>measure-ments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950" cy="75788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Request</a:t>
            </a:r>
            <a:r>
              <a:rPr lang="fr-FR" sz="3200" dirty="0" smtClean="0"/>
              <a:t> for April 2015 to March 2016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27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5022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French-</a:t>
            </a:r>
            <a:r>
              <a:rPr lang="fr-FR" dirty="0" err="1" smtClean="0"/>
              <a:t>Japan</a:t>
            </a:r>
            <a:r>
              <a:rPr lang="fr-FR" dirty="0" smtClean="0"/>
              <a:t> R&amp;D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LCTPC collaboration </a:t>
            </a:r>
            <a:r>
              <a:rPr lang="fr-FR" dirty="0" err="1" smtClean="0"/>
              <a:t>is</a:t>
            </a:r>
            <a:r>
              <a:rPr lang="fr-FR" dirty="0" smtClean="0"/>
              <a:t> in a new phase, more </a:t>
            </a:r>
            <a:r>
              <a:rPr lang="fr-FR" dirty="0" err="1" smtClean="0"/>
              <a:t>engineered</a:t>
            </a:r>
            <a:r>
              <a:rPr lang="fr-FR" dirty="0" smtClean="0"/>
              <a:t> and </a:t>
            </a:r>
            <a:r>
              <a:rPr lang="fr-FR" dirty="0" err="1" smtClean="0"/>
              <a:t>realist</a:t>
            </a:r>
            <a:r>
              <a:rPr lang="fr-FR" dirty="0" smtClean="0"/>
              <a:t>.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a few points </a:t>
            </a:r>
            <a:r>
              <a:rPr lang="fr-FR" dirty="0" err="1" smtClean="0"/>
              <a:t>requiring</a:t>
            </a:r>
            <a:r>
              <a:rPr lang="fr-FR" dirty="0" smtClean="0"/>
              <a:t> active R&amp;D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pursued</a:t>
            </a:r>
            <a:r>
              <a:rPr lang="fr-FR" dirty="0" smtClean="0"/>
              <a:t> in the </a:t>
            </a:r>
            <a:r>
              <a:rPr lang="fr-FR" dirty="0" err="1" smtClean="0"/>
              <a:t>next</a:t>
            </a:r>
            <a:r>
              <a:rPr lang="fr-FR" dirty="0" smtClean="0"/>
              <a:t> few </a:t>
            </a:r>
            <a:r>
              <a:rPr lang="fr-FR" dirty="0" err="1" smtClean="0"/>
              <a:t>years</a:t>
            </a:r>
            <a:endParaRPr lang="fr-FR" dirty="0"/>
          </a:p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K. </a:t>
            </a:r>
            <a:r>
              <a:rPr lang="fr-FR" dirty="0" err="1" smtClean="0"/>
              <a:t>Ikematsu</a:t>
            </a:r>
            <a:r>
              <a:rPr lang="fr-FR" dirty="0" smtClean="0"/>
              <a:t>, T. </a:t>
            </a:r>
            <a:r>
              <a:rPr lang="fr-FR" dirty="0" err="1" smtClean="0"/>
              <a:t>Matsuda</a:t>
            </a:r>
            <a:r>
              <a:rPr lang="fr-FR" dirty="0" smtClean="0"/>
              <a:t>, S. Ganjour, D.S. Bhattacharya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slides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" y="764704"/>
            <a:ext cx="8203827" cy="49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1672" y="5814392"/>
            <a:ext cx="7024744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Events in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486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552" y="1496392"/>
            <a:ext cx="7992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/>
            <a:r>
              <a:rPr lang="en-US" altLang="ja-JP" sz="1600" b="1" dirty="0" smtClean="0">
                <a:latin typeface="+mj-lt"/>
              </a:rPr>
              <a:t>2014-15	R&amp;D on ion gates and a decision on the ion gate: </a:t>
            </a:r>
          </a:p>
          <a:p>
            <a:pPr marL="1438275" lvl="1" indent="-1438275"/>
            <a:r>
              <a:rPr lang="en-US" altLang="ja-JP" sz="1600" b="1" dirty="0" smtClean="0">
                <a:latin typeface="+mj-lt"/>
              </a:rPr>
              <a:t>2015-17        	Beam tests of new LP modules with the gate</a:t>
            </a:r>
          </a:p>
          <a:p>
            <a:pPr marL="1438275" lvl="1" indent="-1438275"/>
            <a:r>
              <a:rPr lang="en-US" altLang="ja-JP" sz="1600" b="1" dirty="0" smtClean="0">
                <a:latin typeface="+mj-lt"/>
              </a:rPr>
              <a:t>2017</a:t>
            </a: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sz="1600" b="1" dirty="0">
                <a:latin typeface="+mj-lt"/>
              </a:rPr>
              <a:t>Prioritization of the MPGD technology and module</a:t>
            </a:r>
          </a:p>
          <a:p>
            <a:pPr marL="342900" lvl="1" indent="-342900">
              <a:buAutoNum type="arabicPlain" startAt="2017"/>
              <a:tabLst>
                <a:tab pos="1438275" algn="l"/>
              </a:tabLst>
            </a:pP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ILC </a:t>
            </a: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LAB &amp;  ILD detector proposal</a:t>
            </a:r>
          </a:p>
          <a:p>
            <a:pPr marL="0" lvl="1">
              <a:tabLst>
                <a:tab pos="1438275" algn="l"/>
              </a:tabLst>
            </a:pPr>
            <a:endParaRPr lang="en-US" altLang="ja-JP" sz="1600" b="1" dirty="0">
              <a:latin typeface="+mj-lt"/>
            </a:endParaRPr>
          </a:p>
          <a:p>
            <a:pPr marL="0" lvl="1">
              <a:tabLst>
                <a:tab pos="1438275" algn="l"/>
              </a:tabLst>
            </a:pPr>
            <a:r>
              <a:rPr lang="en-US" altLang="ja-JP" sz="1600" b="1" dirty="0" smtClean="0">
                <a:latin typeface="+mj-lt"/>
              </a:rPr>
              <a:t>2017-19</a:t>
            </a:r>
            <a:r>
              <a:rPr lang="en-US" altLang="ja-JP" sz="1600" b="1" dirty="0"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Final design </a:t>
            </a:r>
            <a:r>
              <a:rPr lang="en-US" altLang="ja-JP" sz="1600" b="1" dirty="0">
                <a:latin typeface="+mj-lt"/>
              </a:rPr>
              <a:t>of the readout electronics </a:t>
            </a:r>
            <a:r>
              <a:rPr lang="en-US" altLang="ja-JP" sz="1600" b="1" dirty="0" smtClean="0">
                <a:latin typeface="+mj-lt"/>
              </a:rPr>
              <a:t>for ILD TPC and </a:t>
            </a:r>
            <a:r>
              <a:rPr lang="en-US" altLang="ja-JP" sz="1600" b="1" dirty="0">
                <a:latin typeface="+mj-lt"/>
              </a:rPr>
              <a:t>its  </a:t>
            </a:r>
            <a:r>
              <a:rPr lang="en-US" altLang="ja-JP" sz="1600" b="1" dirty="0" smtClean="0">
                <a:latin typeface="+mj-lt"/>
              </a:rPr>
              <a:t>tests</a:t>
            </a:r>
          </a:p>
          <a:p>
            <a:pPr marL="0" lvl="1">
              <a:tabLst>
                <a:tab pos="1438275" algn="l"/>
              </a:tabLst>
            </a:pPr>
            <a:r>
              <a:rPr lang="en-US" altLang="ja-JP" sz="1600" b="1" dirty="0"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Design of ILD TPC</a:t>
            </a:r>
          </a:p>
          <a:p>
            <a:pPr marL="1438275" indent="-1438275"/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2018-19</a:t>
            </a: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TDR for the ILD tracking system:</a:t>
            </a:r>
          </a:p>
          <a:p>
            <a:pPr marL="1438275" indent="-1438275"/>
            <a:endParaRPr lang="en-US" altLang="ja-JP" sz="1600" b="1" dirty="0" smtClean="0">
              <a:solidFill>
                <a:srgbClr val="FF9900"/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2019-23            	Prototyping and production: Electronics (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chips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boards</a:t>
            </a: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Prototyping </a:t>
            </a:r>
            <a:r>
              <a:rPr lang="en-US" altLang="ja-JP" sz="1600" b="1" dirty="0">
                <a:latin typeface="+mj-lt"/>
              </a:rPr>
              <a:t>and p</a:t>
            </a: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roduction: Modules </a:t>
            </a: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Production: Field cage/endplate and all others</a:t>
            </a: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latin typeface="+mj-lt"/>
              </a:rPr>
              <a:t>2024-25	TPC integration and test </a:t>
            </a:r>
          </a:p>
          <a:p>
            <a:pPr marL="1438275" indent="-1438275"/>
            <a:endParaRPr lang="en-US" altLang="ja-JP" sz="1600" b="1" dirty="0"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2026	TPC Installation into the ILD detector</a:t>
            </a:r>
          </a:p>
          <a:p>
            <a:pPr marL="1438275" indent="-1438275">
              <a:buAutoNum type="arabicPlain" startAt="2027"/>
            </a:pP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ILC commissioning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+mj-lt"/>
              </a:rPr>
              <a:t> </a:t>
            </a:r>
            <a:endParaRPr lang="en-US" altLang="ja-JP" sz="2400" b="1" dirty="0">
              <a:latin typeface="+mj-lt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179512" y="620688"/>
            <a:ext cx="85689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590" tIns="35590" rIns="35590" bIns="355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5pPr>
            <a:lvl6pPr marL="32037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6pPr>
            <a:lvl7pPr marL="640771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7pPr>
            <a:lvl8pPr marL="96116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8pPr>
            <a:lvl9pPr marL="1281554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9pPr>
          </a:lstStyle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3600" kern="0" dirty="0" smtClean="0">
                <a:sym typeface="Helvetica Neue" charset="0"/>
              </a:rPr>
              <a:t>Toward the Final Design of ILD TPC</a:t>
            </a:r>
          </a:p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2000" u="sng" kern="0" dirty="0" smtClean="0">
                <a:sym typeface="Helvetica Neue Medium" pitchFamily="-84" charset="0"/>
              </a:rPr>
              <a:t>The earliest timeline?</a:t>
            </a:r>
            <a:endParaRPr kumimoji="0" lang="en-US" altLang="ja-JP" sz="2000" u="sng" kern="0" dirty="0">
              <a:sym typeface="Helvetica Neue Medium" pitchFamily="-8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030288" y="6016203"/>
            <a:ext cx="3502152" cy="365125"/>
          </a:xfrm>
        </p:spPr>
        <p:txBody>
          <a:bodyPr/>
          <a:lstStyle/>
          <a:p>
            <a:r>
              <a:rPr lang="en-US" smtClean="0"/>
              <a:t>Toward Final Design of ILD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1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8063" cy="1152128"/>
          </a:xfrm>
        </p:spPr>
        <p:txBody>
          <a:bodyPr/>
          <a:lstStyle/>
          <a:p>
            <a:r>
              <a:rPr kumimoji="1" lang="en-US" altLang="ja-JP" sz="2400" u="sng" dirty="0" smtClean="0"/>
              <a:t>A Possible Schedule of ILC in Japan </a:t>
            </a:r>
            <a:br>
              <a:rPr kumimoji="1" lang="en-US" altLang="ja-JP" sz="2400" u="sng" dirty="0" smtClean="0"/>
            </a:br>
            <a:r>
              <a:rPr kumimoji="1" lang="en-US" altLang="ja-JP" sz="2000" dirty="0" smtClean="0"/>
              <a:t>As presented in the 2013 ILD meeting in Cracow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8208912" cy="511254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4</a:t>
            </a:fld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2592"/>
            <a:ext cx="6709866" cy="52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2592"/>
            <a:ext cx="6709866" cy="52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76256" y="297778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4000 €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granted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88224" y="5128736"/>
            <a:ext cx="165618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</a:t>
            </a:r>
            <a:endParaRPr lang="fr-F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travels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granted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2592"/>
            <a:ext cx="6709866" cy="52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2279194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M. </a:t>
            </a:r>
            <a:r>
              <a:rPr lang="fr-FR" sz="1600" b="1" dirty="0" err="1" smtClean="0">
                <a:solidFill>
                  <a:srgbClr val="FF0000"/>
                </a:solidFill>
              </a:rPr>
              <a:t>Titov</a:t>
            </a:r>
            <a:r>
              <a:rPr lang="fr-FR" sz="1600" b="1" dirty="0" smtClean="0">
                <a:solidFill>
                  <a:srgbClr val="FF0000"/>
                </a:solidFill>
              </a:rPr>
              <a:t> and S. Ganjour</a:t>
            </a:r>
          </a:p>
          <a:p>
            <a:r>
              <a:rPr lang="fr-FR" sz="1600" b="1" dirty="0" err="1" smtClean="0">
                <a:solidFill>
                  <a:srgbClr val="FF0000"/>
                </a:solidFill>
              </a:rPr>
              <a:t>Attended</a:t>
            </a:r>
            <a:r>
              <a:rPr lang="fr-FR" sz="1600" b="1" dirty="0" smtClean="0">
                <a:solidFill>
                  <a:srgbClr val="FF0000"/>
                </a:solidFill>
              </a:rPr>
              <a:t> ALCWS, KEK (April 2015)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+ TYL </a:t>
            </a:r>
            <a:r>
              <a:rPr lang="fr-FR" sz="1600" b="1" dirty="0" err="1" smtClean="0">
                <a:solidFill>
                  <a:srgbClr val="FF0000"/>
                </a:solidFill>
              </a:rPr>
              <a:t>work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with</a:t>
            </a:r>
            <a:r>
              <a:rPr lang="fr-FR" sz="1600" b="1" dirty="0" smtClean="0">
                <a:solidFill>
                  <a:srgbClr val="FF0000"/>
                </a:solidFill>
              </a:rPr>
              <a:t> K. </a:t>
            </a:r>
            <a:r>
              <a:rPr lang="fr-FR" sz="1600" b="1" dirty="0" err="1" smtClean="0">
                <a:solidFill>
                  <a:srgbClr val="FF0000"/>
                </a:solidFill>
              </a:rPr>
              <a:t>Fujii</a:t>
            </a:r>
            <a:r>
              <a:rPr lang="fr-FR" sz="1600" b="1" dirty="0" smtClean="0">
                <a:solidFill>
                  <a:srgbClr val="FF0000"/>
                </a:solidFill>
              </a:rPr>
              <a:t> et  al.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472746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K. </a:t>
            </a:r>
            <a:r>
              <a:rPr lang="fr-FR" sz="1600" b="1" dirty="0" err="1" smtClean="0">
                <a:solidFill>
                  <a:srgbClr val="FF0000"/>
                </a:solidFill>
              </a:rPr>
              <a:t>Fujii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took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advantage</a:t>
            </a:r>
            <a:r>
              <a:rPr lang="fr-FR" sz="1600" b="1" dirty="0" smtClean="0">
                <a:solidFill>
                  <a:srgbClr val="FF0000"/>
                </a:solidFill>
              </a:rPr>
              <a:t> of a </a:t>
            </a:r>
            <a:r>
              <a:rPr lang="fr-FR" sz="1600" b="1" dirty="0" err="1">
                <a:solidFill>
                  <a:srgbClr val="FF0000"/>
                </a:solidFill>
              </a:rPr>
              <a:t>v</a:t>
            </a:r>
            <a:r>
              <a:rPr lang="fr-FR" sz="1600" b="1" dirty="0" err="1" smtClean="0">
                <a:solidFill>
                  <a:srgbClr val="FF0000"/>
                </a:solidFill>
              </a:rPr>
              <a:t>isit</a:t>
            </a:r>
            <a:r>
              <a:rPr lang="fr-FR" sz="1600" b="1" dirty="0" smtClean="0">
                <a:solidFill>
                  <a:srgbClr val="FF0000"/>
                </a:solidFill>
              </a:rPr>
              <a:t> for </a:t>
            </a:r>
            <a:r>
              <a:rPr lang="fr-FR" sz="1600" b="1" dirty="0" err="1" smtClean="0">
                <a:solidFill>
                  <a:srgbClr val="FF0000"/>
                </a:solidFill>
              </a:rPr>
              <a:t>another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project</a:t>
            </a:r>
            <a:r>
              <a:rPr lang="fr-FR" sz="1600" b="1" dirty="0" smtClean="0">
                <a:solidFill>
                  <a:srgbClr val="FF0000"/>
                </a:solidFill>
              </a:rPr>
              <a:t> to </a:t>
            </a:r>
            <a:r>
              <a:rPr lang="fr-FR" sz="1600" b="1" dirty="0" err="1" smtClean="0">
                <a:solidFill>
                  <a:srgbClr val="FF0000"/>
                </a:solidFill>
              </a:rPr>
              <a:t>visit</a:t>
            </a:r>
            <a:r>
              <a:rPr lang="fr-FR" sz="1600" b="1" dirty="0" smtClean="0">
                <a:solidFill>
                  <a:srgbClr val="FF0000"/>
                </a:solidFill>
              </a:rPr>
              <a:t> CEA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76256" y="2977788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4000 €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granted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88224" y="5128736"/>
            <a:ext cx="165618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</a:t>
            </a:r>
            <a:endParaRPr lang="fr-F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travels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granted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79712" y="6093296"/>
            <a:ext cx="540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 Large part of </a:t>
            </a:r>
            <a:r>
              <a:rPr lang="fr-FR" b="1" dirty="0" err="1" smtClean="0">
                <a:solidFill>
                  <a:srgbClr val="0070C0"/>
                </a:solidFill>
              </a:rPr>
              <a:t>Japanese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funds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were</a:t>
            </a:r>
            <a:r>
              <a:rPr lang="fr-FR" b="1" dirty="0" smtClean="0">
                <a:solidFill>
                  <a:srgbClr val="0070C0"/>
                </a:solidFill>
              </a:rPr>
              <a:t> not </a:t>
            </a:r>
            <a:r>
              <a:rPr lang="fr-FR" b="1" dirty="0" err="1" smtClean="0">
                <a:solidFill>
                  <a:srgbClr val="0070C0"/>
                </a:solidFill>
              </a:rPr>
              <a:t>used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because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it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was</a:t>
            </a:r>
            <a:r>
              <a:rPr lang="fr-FR" b="1" dirty="0" smtClean="0">
                <a:solidFill>
                  <a:srgbClr val="0070C0"/>
                </a:solidFill>
              </a:rPr>
              <a:t> not </a:t>
            </a:r>
            <a:r>
              <a:rPr lang="fr-FR" b="1" dirty="0" err="1" smtClean="0">
                <a:solidFill>
                  <a:srgbClr val="0070C0"/>
                </a:solidFill>
              </a:rPr>
              <a:t>allowed</a:t>
            </a:r>
            <a:r>
              <a:rPr lang="fr-FR" b="1" dirty="0" smtClean="0">
                <a:solidFill>
                  <a:srgbClr val="0070C0"/>
                </a:solidFill>
              </a:rPr>
              <a:t> for </a:t>
            </a:r>
            <a:r>
              <a:rPr lang="fr-FR" b="1" dirty="0" err="1" smtClean="0">
                <a:solidFill>
                  <a:srgbClr val="0070C0"/>
                </a:solidFill>
              </a:rPr>
              <a:t>univ</a:t>
            </a:r>
            <a:r>
              <a:rPr lang="fr-FR" b="1" dirty="0" smtClean="0">
                <a:solidFill>
                  <a:srgbClr val="0070C0"/>
                </a:solidFill>
              </a:rPr>
              <a:t>. </a:t>
            </a:r>
            <a:r>
              <a:rPr lang="fr-FR" b="1" dirty="0" err="1" smtClean="0">
                <a:solidFill>
                  <a:srgbClr val="0070C0"/>
                </a:solidFill>
              </a:rPr>
              <a:t>members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/>
          <a:lstStyle/>
          <a:p>
            <a:r>
              <a:rPr lang="fr-FR" dirty="0" smtClean="0"/>
              <a:t>Extra </a:t>
            </a:r>
            <a:r>
              <a:rPr lang="fr-FR" dirty="0" err="1" smtClean="0"/>
              <a:t>funding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406"/>
            <a:ext cx="8136904" cy="17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83968" y="246616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**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21955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41471" y="328498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*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  ** 30,000 in 2015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3717032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AIDA 2020 has been </a:t>
            </a:r>
            <a:r>
              <a:rPr lang="fr-FR" dirty="0" err="1" smtClean="0"/>
              <a:t>granted</a:t>
            </a:r>
            <a:r>
              <a:rPr lang="fr-FR" dirty="0" smtClean="0"/>
              <a:t>. It </a:t>
            </a:r>
            <a:r>
              <a:rPr lang="fr-FR" dirty="0" err="1" smtClean="0"/>
              <a:t>contains</a:t>
            </a:r>
            <a:r>
              <a:rPr lang="fr-FR" dirty="0" smtClean="0"/>
              <a:t> a </a:t>
            </a:r>
            <a:r>
              <a:rPr lang="fr-FR" dirty="0" err="1" smtClean="0"/>
              <a:t>gaseous</a:t>
            </a:r>
            <a:r>
              <a:rPr lang="fr-FR" dirty="0" smtClean="0"/>
              <a:t> detector part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serve the ILD TPC (</a:t>
            </a:r>
            <a:r>
              <a:rPr lang="fr-FR" dirty="0" err="1" smtClean="0"/>
              <a:t>especially</a:t>
            </a:r>
            <a:r>
              <a:rPr lang="fr-FR" dirty="0" smtClean="0"/>
              <a:t> on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). It </a:t>
            </a:r>
            <a:r>
              <a:rPr lang="fr-FR" dirty="0" err="1" smtClean="0"/>
              <a:t>spans</a:t>
            </a:r>
            <a:r>
              <a:rPr lang="fr-FR" dirty="0" smtClean="0"/>
              <a:t> 2015-2018.</a:t>
            </a:r>
          </a:p>
          <a:p>
            <a:endParaRPr lang="fr-FR" dirty="0"/>
          </a:p>
          <a:p>
            <a:r>
              <a:rPr lang="fr-FR" dirty="0" smtClean="0"/>
              <a:t>Saclay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groups) </a:t>
            </a:r>
            <a:r>
              <a:rPr lang="fr-FR" dirty="0" err="1" smtClean="0"/>
              <a:t>applied</a:t>
            </a:r>
            <a:r>
              <a:rPr lang="fr-FR" dirty="0" smtClean="0"/>
              <a:t> to an EU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grant</a:t>
            </a:r>
            <a:r>
              <a:rPr lang="fr-FR" dirty="0" smtClean="0"/>
              <a:t> (GANDALF </a:t>
            </a:r>
            <a:r>
              <a:rPr lang="fr-FR" dirty="0" err="1" smtClean="0"/>
              <a:t>project</a:t>
            </a:r>
            <a:r>
              <a:rPr lang="fr-FR" dirty="0" smtClean="0"/>
              <a:t>) to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err="1" smtClean="0"/>
              <a:t>travels</a:t>
            </a:r>
            <a:r>
              <a:rPr lang="fr-FR" dirty="0" smtClean="0"/>
              <a:t> to </a:t>
            </a:r>
            <a:r>
              <a:rPr lang="fr-FR" dirty="0" err="1" smtClean="0"/>
              <a:t>Japan</a:t>
            </a:r>
            <a:r>
              <a:rPr lang="fr-FR" dirty="0" smtClean="0"/>
              <a:t> for 4 </a:t>
            </a:r>
            <a:r>
              <a:rPr lang="fr-FR" dirty="0" err="1" smtClean="0"/>
              <a:t>years</a:t>
            </a:r>
            <a:r>
              <a:rPr lang="fr-FR" dirty="0" smtClean="0"/>
              <a:t>. It </a:t>
            </a:r>
            <a:r>
              <a:rPr lang="fr-FR" dirty="0" err="1" smtClean="0"/>
              <a:t>includes</a:t>
            </a:r>
            <a:r>
              <a:rPr lang="fr-FR" dirty="0" smtClean="0"/>
              <a:t> TPC R&amp;D.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76056" y="2230958"/>
            <a:ext cx="1152128" cy="18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7024744" cy="1143000"/>
          </a:xfrm>
        </p:spPr>
        <p:txBody>
          <a:bodyPr/>
          <a:lstStyle/>
          <a:p>
            <a:r>
              <a:rPr lang="fr-FR" dirty="0" smtClean="0"/>
              <a:t>The new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Toward 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 descr="D:\Paul\Photo\SD3-3\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191683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aul\Photo\SD3-3\Ichinose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581128"/>
            <a:ext cx="4104456" cy="19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1340768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Triggered</a:t>
            </a:r>
            <a:r>
              <a:rPr lang="fr-FR" dirty="0" smtClean="0"/>
              <a:t> by H(125) </a:t>
            </a:r>
            <a:r>
              <a:rPr lang="fr-FR" dirty="0" err="1" smtClean="0"/>
              <a:t>discovery</a:t>
            </a:r>
            <a:r>
              <a:rPr lang="fr-FR" dirty="0" smtClean="0"/>
              <a:t>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Detailed</a:t>
            </a:r>
            <a:r>
              <a:rPr lang="fr-FR" dirty="0" smtClean="0"/>
              <a:t> site </a:t>
            </a:r>
            <a:r>
              <a:rPr lang="fr-FR" dirty="0" err="1" smtClean="0"/>
              <a:t>studies</a:t>
            </a:r>
            <a:r>
              <a:rPr lang="fr-FR" dirty="0" smtClean="0"/>
              <a:t> are </a:t>
            </a:r>
            <a:r>
              <a:rPr lang="fr-FR" dirty="0" err="1" smtClean="0"/>
              <a:t>going</a:t>
            </a:r>
            <a:r>
              <a:rPr lang="fr-FR" dirty="0" smtClean="0"/>
              <a:t> on in </a:t>
            </a:r>
            <a:r>
              <a:rPr lang="fr-FR" dirty="0" err="1" smtClean="0"/>
              <a:t>Japan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The XFEL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assembled</a:t>
            </a:r>
            <a:r>
              <a:rPr lang="fr-FR" dirty="0" smtClean="0"/>
              <a:t> at DESY (March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This calls for </a:t>
            </a:r>
            <a:r>
              <a:rPr lang="fr-FR" dirty="0" err="1" smtClean="0"/>
              <a:t>realism</a:t>
            </a:r>
            <a:r>
              <a:rPr lang="fr-FR" dirty="0" smtClean="0"/>
              <a:t> in the design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11960" y="1340768"/>
            <a:ext cx="432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route for one of the possible locations of the Interaction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(Sept. 2014)</a:t>
            </a:r>
            <a:endParaRPr lang="fr-FR" sz="1600" dirty="0"/>
          </a:p>
        </p:txBody>
      </p:sp>
      <p:pic>
        <p:nvPicPr>
          <p:cNvPr id="4098" name="Picture 2" descr="D:\Paul\ilc\7M-DESYtest\March2015\photo\X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6"/>
            <a:ext cx="32628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888432" cy="432048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TPC Large Prototype at DESY</a:t>
            </a:r>
            <a:endParaRPr lang="fr-FR" sz="2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20/05/2015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5" y="1340768"/>
            <a:ext cx="3410317" cy="29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71553"/>
            <a:ext cx="2562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31640" y="9087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GEMs</a:t>
            </a:r>
            <a:r>
              <a:rPr lang="fr-FR" dirty="0" smtClean="0"/>
              <a:t> (</a:t>
            </a:r>
            <a:r>
              <a:rPr lang="fr-FR" dirty="0" err="1" smtClean="0"/>
              <a:t>Japan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4088" y="8994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Micromegas</a:t>
            </a:r>
            <a:r>
              <a:rPr lang="fr-FR" dirty="0" smtClean="0"/>
              <a:t> (France)</a:t>
            </a:r>
            <a:endParaRPr lang="fr-FR" dirty="0"/>
          </a:p>
        </p:txBody>
      </p:sp>
      <p:pic>
        <p:nvPicPr>
          <p:cNvPr id="2053" name="Picture 5" descr="D:\Paul\ilc\7M-DESYtest\March2015\EvtDisplay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1389"/>
            <a:ext cx="3255268" cy="24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aul\ilc\7M-DESYtest\March2015\photo\MMend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17" y="1494392"/>
            <a:ext cx="3250083" cy="24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4031389"/>
            <a:ext cx="2808312" cy="34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0152" y="39957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March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886</TotalTime>
  <Words>1435</Words>
  <Application>Microsoft Office PowerPoint</Application>
  <PresentationFormat>Affichage à l'écran (4:3)</PresentationFormat>
  <Paragraphs>280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Austin</vt:lpstr>
      <vt:lpstr>Toward the final design of a TPC for the ILD detector</vt:lpstr>
      <vt:lpstr>D_RD9 Toward the final design of a TPC for the ILD detector</vt:lpstr>
      <vt:lpstr>Présentation PowerPoint</vt:lpstr>
      <vt:lpstr>Présentation PowerPoint</vt:lpstr>
      <vt:lpstr>Présentation PowerPoint</vt:lpstr>
      <vt:lpstr>Présentation PowerPoint</vt:lpstr>
      <vt:lpstr>Extra funding</vt:lpstr>
      <vt:lpstr>The new context</vt:lpstr>
      <vt:lpstr>TPC Large Prototype at DESY</vt:lpstr>
      <vt:lpstr>New Micromegas data taking in March 2015 at DESY  </vt:lpstr>
      <vt:lpstr>Pad multiplicity</vt:lpstr>
      <vt:lpstr>Analysis now in the same framework for MM and GEM</vt:lpstr>
      <vt:lpstr>Remaining R&amp;D issues</vt:lpstr>
      <vt:lpstr>Distortions from the Large Prototype</vt:lpstr>
      <vt:lpstr>Understanding of Distortions  due to Non-uniformities of E Field </vt:lpstr>
      <vt:lpstr>Understanding of Distortions due to  Non-uniformities of E and B Fields </vt:lpstr>
      <vt:lpstr>Présentation PowerPoint</vt:lpstr>
      <vt:lpstr>Présentation PowerPoint</vt:lpstr>
      <vt:lpstr>Présentation PowerPoint</vt:lpstr>
      <vt:lpstr>2-phase CO2 cooling</vt:lpstr>
      <vt:lpstr>Présentation PowerPoint</vt:lpstr>
      <vt:lpstr>Electronics</vt:lpstr>
      <vt:lpstr>Ion space charge</vt:lpstr>
      <vt:lpstr>Distortions from backflowing ions</vt:lpstr>
      <vt:lpstr>Gating : open GEM to stop ions while keeping transparency for electrons</vt:lpstr>
      <vt:lpstr>GEM Gating grid</vt:lpstr>
      <vt:lpstr>Request for April 2015 to March 2016</vt:lpstr>
      <vt:lpstr>Conclusion</vt:lpstr>
      <vt:lpstr>Backup slides</vt:lpstr>
      <vt:lpstr>Events in the Large Prototype</vt:lpstr>
      <vt:lpstr>Présentation PowerPoint</vt:lpstr>
      <vt:lpstr>A Possible Schedule of ILC in Japan  As presented in the 2013 ILD meeting in Cracow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Colas Paul</dc:creator>
  <cp:lastModifiedBy>Colas Paul</cp:lastModifiedBy>
  <cp:revision>79</cp:revision>
  <dcterms:created xsi:type="dcterms:W3CDTF">2014-05-26T04:27:27Z</dcterms:created>
  <dcterms:modified xsi:type="dcterms:W3CDTF">2015-05-20T13:33:09Z</dcterms:modified>
</cp:coreProperties>
</file>