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261" r:id="rId4"/>
    <p:sldId id="258" r:id="rId5"/>
    <p:sldId id="260" r:id="rId6"/>
    <p:sldId id="273" r:id="rId7"/>
    <p:sldId id="274" r:id="rId8"/>
    <p:sldId id="285" r:id="rId9"/>
    <p:sldId id="275" r:id="rId10"/>
    <p:sldId id="267" r:id="rId11"/>
    <p:sldId id="276" r:id="rId12"/>
    <p:sldId id="277" r:id="rId13"/>
    <p:sldId id="264" r:id="rId14"/>
    <p:sldId id="281" r:id="rId15"/>
    <p:sldId id="266" r:id="rId16"/>
    <p:sldId id="283" r:id="rId17"/>
    <p:sldId id="270" r:id="rId18"/>
    <p:sldId id="265" r:id="rId19"/>
    <p:sldId id="263" r:id="rId20"/>
    <p:sldId id="278" r:id="rId21"/>
    <p:sldId id="269" r:id="rId22"/>
    <p:sldId id="271" r:id="rId23"/>
    <p:sldId id="280" r:id="rId24"/>
    <p:sldId id="282" r:id="rId25"/>
    <p:sldId id="287" r:id="rId26"/>
    <p:sldId id="284" r:id="rId27"/>
    <p:sldId id="272" r:id="rId28"/>
    <p:sldId id="286" r:id="rId2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90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5ABF3B-358F-4128-B2DE-955529544E30}" type="datetimeFigureOut">
              <a:rPr lang="fr-FR" smtClean="0"/>
              <a:t>29/05/2015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8AEFCA-3FD4-4125-8831-DEE08ED052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7379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à coins arrondis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à coins arrondis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20" name="Sous-titr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fr-FR" smtClean="0"/>
              <a:t>29/05/2015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CEFIPRA SC, Nice, Micromegas</a:t>
            </a:r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F5D7E2-D982-42E9-8AB3-8F4ED0A6685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fr-FR" smtClean="0"/>
              <a:t>29/05/2015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CEFIPRA SC, Nice, Micromegas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F5D7E2-D982-42E9-8AB3-8F4ED0A6685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fr-FR" smtClean="0"/>
              <a:t>29/05/2015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CEFIPRA SC, Nice, Micromegas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F5D7E2-D982-42E9-8AB3-8F4ED0A6685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fr-FR" smtClean="0"/>
              <a:t>29/05/2015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CEFIPRA SC, Nice, Micromegas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F5D7E2-D982-42E9-8AB3-8F4ED0A6685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à coins arrondis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fr-FR" smtClean="0"/>
              <a:t>29/05/2015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CEFIPRA SC, Nice, Micromegas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F5D7E2-D982-42E9-8AB3-8F4ED0A6685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fr-FR" smtClean="0"/>
              <a:t>29/05/2015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CEFIPRA SC, Nice, Micromegas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F5D7E2-D982-42E9-8AB3-8F4ED0A6685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fr-FR" smtClean="0"/>
              <a:t>29/05/2015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CEFIPRA SC, Nice, Micromegas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F5D7E2-D982-42E9-8AB3-8F4ED0A6685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fr-FR" smtClean="0"/>
              <a:t>29/05/2015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CEFIPRA SC, Nice, Micromegas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F5D7E2-D982-42E9-8AB3-8F4ED0A6685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fr-FR" smtClean="0"/>
              <a:t>29/05/2015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CEFIPRA SC, Nice, Micromegas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F5D7E2-D982-42E9-8AB3-8F4ED0A6685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fr-FR" smtClean="0"/>
              <a:t>29/05/2015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CEFIPRA SC, Nice, Micromegas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F5D7E2-D982-42E9-8AB3-8F4ED0A6685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à coins arrondis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rrondir un rectangle à un seul coin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fr-FR" smtClean="0"/>
              <a:t>29/05/2015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CEFIPRA SC, Nice, Micromegas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F5D7E2-D982-42E9-8AB3-8F4ED0A6685B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à coins arrondis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Espace réservé du titre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r>
              <a:rPr lang="fr-FR" smtClean="0"/>
              <a:t>29/05/2015</a:t>
            </a:r>
            <a:endParaRPr lang="fr-FR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r>
              <a:rPr lang="fr-FR" smtClean="0"/>
              <a:t>CEFIPRA SC, Nice, Micromegas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9F5D7E2-D982-42E9-8AB3-8F4ED0A6685B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908720"/>
            <a:ext cx="7702624" cy="2547714"/>
          </a:xfrm>
        </p:spPr>
        <p:txBody>
          <a:bodyPr>
            <a:noAutofit/>
          </a:bodyPr>
          <a:lstStyle/>
          <a:p>
            <a:r>
              <a:rPr lang="fr-FR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</a:t>
            </a:r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fr-FR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</a:t>
            </a:r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fr-FR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Micromegas</a:t>
            </a:r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detector and </a:t>
            </a:r>
            <a:r>
              <a:rPr lang="fr-FR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related</a:t>
            </a:r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devices</a:t>
            </a: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3600" dirty="0" smtClean="0"/>
              <a:t>(Project N° 4304-1) </a:t>
            </a:r>
            <a:endParaRPr lang="fr-FR" sz="3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err="1" smtClean="0"/>
              <a:t>Updated</a:t>
            </a:r>
            <a:r>
              <a:rPr lang="fr-FR" dirty="0" smtClean="0"/>
              <a:t> </a:t>
            </a:r>
            <a:r>
              <a:rPr lang="fr-FR" dirty="0" err="1" smtClean="0"/>
              <a:t>progress</a:t>
            </a:r>
            <a:r>
              <a:rPr lang="fr-FR" dirty="0" smtClean="0"/>
              <a:t> report and second extension </a:t>
            </a:r>
            <a:r>
              <a:rPr lang="fr-FR" dirty="0" err="1" smtClean="0"/>
              <a:t>request</a:t>
            </a:r>
            <a:endParaRPr lang="fr-FR" dirty="0" smtClean="0"/>
          </a:p>
          <a:p>
            <a:r>
              <a:rPr lang="fr-FR" dirty="0" smtClean="0"/>
              <a:t>(up to March 2016)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076056" y="508518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P. Colas, S. </a:t>
            </a:r>
            <a:r>
              <a:rPr lang="fr-FR" dirty="0" err="1" smtClean="0"/>
              <a:t>Mukhopadhyay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349533" y="5662209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CEFIPRA Scientific Council,  Nice, France, May 29, 2015</a:t>
            </a:r>
            <a:endParaRPr lang="fr-FR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21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Events in the Large Prototype</a:t>
            </a:r>
            <a:endParaRPr lang="fr-FR" dirty="0"/>
          </a:p>
        </p:txBody>
      </p:sp>
      <p:pic>
        <p:nvPicPr>
          <p:cNvPr id="4" name="Pictur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75523"/>
            <a:ext cx="7113027" cy="4525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29/05/2015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CEFIPRA SC, Nice, Micromegas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D7E2-D982-42E9-8AB3-8F4ED0A6685B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681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4104456" cy="78296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Pad </a:t>
            </a:r>
            <a:r>
              <a:rPr lang="fr-FR" dirty="0" err="1" smtClean="0"/>
              <a:t>multiplicity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29/05/2015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CEFIPRA SC, Nice, Micromegas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07EFE-3F9D-4506-9498-CA2D48221724}" type="slidenum">
              <a:rPr lang="fr-FR" smtClean="0"/>
              <a:t>11</a:t>
            </a:fld>
            <a:endParaRPr lang="fr-F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02476"/>
            <a:ext cx="4069080" cy="2430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635" y="3284984"/>
            <a:ext cx="3977821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3419872" y="3429000"/>
            <a:ext cx="108012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m=2.6</a:t>
            </a:r>
            <a:endParaRPr lang="fr-FR" sz="2000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28" y="874320"/>
            <a:ext cx="3992647" cy="2050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7452320" y="3356992"/>
            <a:ext cx="108012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m=3.6</a:t>
            </a:r>
            <a:endParaRPr lang="fr-FR" sz="2000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2626965" y="5549170"/>
            <a:ext cx="158499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000" b="1" dirty="0" err="1" smtClean="0"/>
              <a:t>Npad</a:t>
            </a:r>
            <a:r>
              <a:rPr lang="fr-FR" sz="2000" b="1" dirty="0" smtClean="0"/>
              <a:t> / hit</a:t>
            </a:r>
            <a:endParaRPr lang="fr-FR" sz="2000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19908885" y="5445224"/>
            <a:ext cx="158499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000" b="1" dirty="0" err="1" smtClean="0"/>
              <a:t>Npad</a:t>
            </a:r>
            <a:r>
              <a:rPr lang="fr-FR" sz="2000" b="1" dirty="0" smtClean="0"/>
              <a:t> / hit</a:t>
            </a:r>
            <a:endParaRPr lang="fr-FR" sz="2000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6804248" y="5445224"/>
            <a:ext cx="158499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000" b="1" dirty="0" err="1" smtClean="0"/>
              <a:t>Npad</a:t>
            </a:r>
            <a:r>
              <a:rPr lang="fr-FR" sz="2000" b="1" dirty="0" smtClean="0"/>
              <a:t> / hit</a:t>
            </a:r>
            <a:endParaRPr lang="fr-FR" sz="20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611560" y="1628800"/>
            <a:ext cx="38164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Need</a:t>
            </a:r>
            <a:r>
              <a:rPr lang="fr-FR" dirty="0" smtClean="0"/>
              <a:t> to spread the charge to </a:t>
            </a:r>
            <a:r>
              <a:rPr lang="fr-FR" dirty="0" err="1" smtClean="0"/>
              <a:t>improve</a:t>
            </a:r>
            <a:r>
              <a:rPr lang="fr-FR" dirty="0" smtClean="0"/>
              <a:t> </a:t>
            </a:r>
            <a:r>
              <a:rPr lang="fr-FR" dirty="0" err="1" smtClean="0"/>
              <a:t>resolution</a:t>
            </a:r>
            <a:r>
              <a:rPr lang="fr-FR" dirty="0" smtClean="0"/>
              <a:t>. </a:t>
            </a:r>
          </a:p>
          <a:p>
            <a:r>
              <a:rPr lang="fr-FR" dirty="0" smtClean="0"/>
              <a:t>‘Black </a:t>
            </a:r>
            <a:r>
              <a:rPr lang="fr-FR" dirty="0" err="1" smtClean="0"/>
              <a:t>diamond</a:t>
            </a:r>
            <a:r>
              <a:rPr lang="fr-FR" dirty="0" smtClean="0"/>
              <a:t>’ spreads </a:t>
            </a:r>
            <a:r>
              <a:rPr lang="fr-FR" dirty="0" err="1" smtClean="0"/>
              <a:t>better</a:t>
            </a:r>
            <a:r>
              <a:rPr lang="fr-FR" dirty="0" smtClean="0"/>
              <a:t> the charge </a:t>
            </a:r>
            <a:r>
              <a:rPr lang="fr-FR" dirty="0" err="1" smtClean="0"/>
              <a:t>than</a:t>
            </a:r>
            <a:r>
              <a:rPr lang="fr-FR" dirty="0" smtClean="0"/>
              <a:t> </a:t>
            </a:r>
            <a:r>
              <a:rPr lang="fr-FR" dirty="0" err="1" smtClean="0"/>
              <a:t>Carbon-loaded</a:t>
            </a:r>
            <a:r>
              <a:rPr lang="fr-FR" dirty="0" smtClean="0"/>
              <a:t> </a:t>
            </a:r>
            <a:r>
              <a:rPr lang="fr-FR" dirty="0" err="1" smtClean="0"/>
              <a:t>kapton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6084168" y="3059668"/>
            <a:ext cx="8640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BD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2195736" y="3068960"/>
            <a:ext cx="6840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CLK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444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Analysis</a:t>
            </a:r>
            <a:r>
              <a:rPr lang="fr-FR" dirty="0" smtClean="0"/>
              <a:t> </a:t>
            </a:r>
            <a:r>
              <a:rPr lang="fr-FR" dirty="0" err="1" smtClean="0"/>
              <a:t>now</a:t>
            </a:r>
            <a:r>
              <a:rPr lang="fr-FR" dirty="0" smtClean="0"/>
              <a:t> in the </a:t>
            </a:r>
            <a:r>
              <a:rPr lang="fr-FR" dirty="0" err="1" smtClean="0"/>
              <a:t>same</a:t>
            </a:r>
            <a:r>
              <a:rPr lang="fr-FR" dirty="0" smtClean="0"/>
              <a:t> </a:t>
            </a:r>
            <a:r>
              <a:rPr lang="fr-FR" dirty="0" err="1" smtClean="0"/>
              <a:t>framework</a:t>
            </a:r>
            <a:r>
              <a:rPr lang="fr-FR" dirty="0" smtClean="0"/>
              <a:t> for MM and GEM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958408" y="6111875"/>
            <a:ext cx="2286000" cy="365125"/>
          </a:xfrm>
        </p:spPr>
        <p:txBody>
          <a:bodyPr/>
          <a:lstStyle/>
          <a:p>
            <a:r>
              <a:rPr lang="fr-FR" dirty="0" smtClean="0"/>
              <a:t>29/05/2015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963747" y="6091555"/>
            <a:ext cx="3502152" cy="365125"/>
          </a:xfrm>
        </p:spPr>
        <p:txBody>
          <a:bodyPr/>
          <a:lstStyle/>
          <a:p>
            <a:r>
              <a:rPr lang="en-US" dirty="0" smtClean="0"/>
              <a:t>CEFIPRA SC, Nice, </a:t>
            </a:r>
            <a:r>
              <a:rPr lang="en-US" dirty="0" err="1" smtClean="0"/>
              <a:t>Micromegas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07EFE-3F9D-4506-9498-CA2D48221724}" type="slidenum">
              <a:rPr lang="fr-FR" smtClean="0"/>
              <a:t>12</a:t>
            </a:fld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3" y="2060931"/>
            <a:ext cx="3923481" cy="3312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973" y="2060932"/>
            <a:ext cx="3959640" cy="334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 rot="19922964">
            <a:off x="239405" y="707828"/>
            <a:ext cx="2138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B0F0"/>
                </a:solidFill>
              </a:rPr>
              <a:t>PRELIMINARY</a:t>
            </a:r>
            <a:endParaRPr lang="fr-FR" b="1" dirty="0">
              <a:solidFill>
                <a:srgbClr val="00B0F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04503" y="5445224"/>
            <a:ext cx="8099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/>
              <a:t>Resolution</a:t>
            </a:r>
            <a:r>
              <a:rPr lang="fr-FR" b="1" dirty="0" smtClean="0"/>
              <a:t> 80 µm in </a:t>
            </a:r>
            <a:r>
              <a:rPr lang="fr-FR" b="1" dirty="0" err="1" smtClean="0"/>
              <a:t>r</a:t>
            </a:r>
            <a:r>
              <a:rPr lang="fr-FR" b="1" dirty="0" err="1" smtClean="0">
                <a:latin typeface="Symbol" panose="05050102010706020507" pitchFamily="18" charset="2"/>
              </a:rPr>
              <a:t>f</a:t>
            </a:r>
            <a:r>
              <a:rPr lang="fr-FR" b="1" dirty="0" smtClean="0"/>
              <a:t> and 200 µm in z at </a:t>
            </a:r>
            <a:r>
              <a:rPr lang="fr-FR" b="1" dirty="0" err="1" smtClean="0"/>
              <a:t>zero</a:t>
            </a:r>
            <a:r>
              <a:rPr lang="fr-FR" b="1" dirty="0" smtClean="0"/>
              <a:t> drift distance</a:t>
            </a:r>
          </a:p>
          <a:p>
            <a:pPr algn="ctr"/>
            <a:r>
              <a:rPr lang="fr-FR" b="1" dirty="0" smtClean="0"/>
              <a:t>Drift </a:t>
            </a:r>
            <a:r>
              <a:rPr lang="fr-FR" b="1" dirty="0" err="1" smtClean="0"/>
              <a:t>dependence</a:t>
            </a:r>
            <a:r>
              <a:rPr lang="fr-FR" b="1" dirty="0" smtClean="0"/>
              <a:t> </a:t>
            </a:r>
            <a:r>
              <a:rPr lang="fr-FR" b="1" dirty="0" err="1" smtClean="0"/>
              <a:t>follows</a:t>
            </a:r>
            <a:r>
              <a:rPr lang="fr-FR" b="1" dirty="0" smtClean="0"/>
              <a:t> expectation </a:t>
            </a:r>
            <a:r>
              <a:rPr lang="fr-FR" b="1" dirty="0" err="1" smtClean="0"/>
              <a:t>from</a:t>
            </a:r>
            <a:r>
              <a:rPr lang="fr-FR" b="1" dirty="0" smtClean="0"/>
              <a:t> diffusion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48198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err="1" smtClean="0"/>
              <a:t>Work</a:t>
            </a:r>
            <a:r>
              <a:rPr lang="fr-FR" sz="2800" dirty="0" smtClean="0"/>
              <a:t> </a:t>
            </a:r>
            <a:r>
              <a:rPr lang="fr-FR" sz="2800" dirty="0" err="1" smtClean="0"/>
              <a:t>with</a:t>
            </a:r>
            <a:r>
              <a:rPr lang="fr-FR" sz="2800" dirty="0" smtClean="0"/>
              <a:t> </a:t>
            </a:r>
            <a:r>
              <a:rPr lang="fr-FR" sz="2800" dirty="0" err="1" smtClean="0"/>
              <a:t>small</a:t>
            </a:r>
            <a:r>
              <a:rPr lang="fr-FR" sz="2800" dirty="0" smtClean="0"/>
              <a:t> prototypes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707725"/>
            <a:ext cx="4573136" cy="4593483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Full </a:t>
            </a:r>
            <a:r>
              <a:rPr lang="fr-FR" dirty="0" err="1" smtClean="0"/>
              <a:t>equipment</a:t>
            </a:r>
            <a:r>
              <a:rPr lang="fr-FR" dirty="0" smtClean="0"/>
              <a:t> of the SINP </a:t>
            </a:r>
            <a:r>
              <a:rPr lang="fr-FR" dirty="0" err="1" smtClean="0"/>
              <a:t>lab</a:t>
            </a:r>
            <a:r>
              <a:rPr lang="fr-FR" dirty="0" smtClean="0"/>
              <a:t> for </a:t>
            </a:r>
            <a:r>
              <a:rPr lang="fr-FR" dirty="0" err="1" smtClean="0"/>
              <a:t>small</a:t>
            </a:r>
            <a:r>
              <a:rPr lang="fr-FR" dirty="0" smtClean="0"/>
              <a:t> detector </a:t>
            </a:r>
            <a:r>
              <a:rPr lang="fr-FR" dirty="0" err="1" smtClean="0"/>
              <a:t>studies</a:t>
            </a:r>
            <a:r>
              <a:rPr lang="fr-FR" dirty="0" smtClean="0"/>
              <a:t>, and procuration of </a:t>
            </a:r>
            <a:r>
              <a:rPr lang="fr-FR" dirty="0" err="1" smtClean="0"/>
              <a:t>Micromegas</a:t>
            </a:r>
            <a:r>
              <a:rPr lang="fr-FR" dirty="0" smtClean="0"/>
              <a:t> detectors by the Saclay team</a:t>
            </a:r>
          </a:p>
          <a:p>
            <a:r>
              <a:rPr lang="fr-FR" dirty="0" err="1" smtClean="0"/>
              <a:t>Study</a:t>
            </a:r>
            <a:r>
              <a:rPr lang="fr-FR" dirty="0" smtClean="0"/>
              <a:t> of </a:t>
            </a:r>
            <a:r>
              <a:rPr lang="fr-FR" dirty="0" err="1" smtClean="0"/>
              <a:t>various</a:t>
            </a:r>
            <a:r>
              <a:rPr lang="fr-FR" dirty="0" smtClean="0"/>
              <a:t> gaps and </a:t>
            </a:r>
            <a:r>
              <a:rPr lang="fr-FR" dirty="0" err="1" smtClean="0"/>
              <a:t>geometry</a:t>
            </a:r>
            <a:r>
              <a:rPr lang="fr-FR" dirty="0" smtClean="0"/>
              <a:t> and </a:t>
            </a:r>
            <a:r>
              <a:rPr lang="fr-FR" dirty="0" err="1" smtClean="0"/>
              <a:t>comparison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simulation</a:t>
            </a:r>
          </a:p>
          <a:p>
            <a:r>
              <a:rPr lang="fr-FR" dirty="0"/>
              <a:t>4</a:t>
            </a:r>
            <a:r>
              <a:rPr lang="fr-FR" dirty="0" smtClean="0"/>
              <a:t> publications (NIM and JINST)</a:t>
            </a:r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29/05/2015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CEFIPRA SC, Nice, Micromegas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D7E2-D982-42E9-8AB3-8F4ED0A6685B}" type="slidenum">
              <a:rPr lang="fr-FR" smtClean="0"/>
              <a:t>13</a:t>
            </a:fld>
            <a:endParaRPr lang="fr-FR"/>
          </a:p>
        </p:txBody>
      </p:sp>
      <p:pic>
        <p:nvPicPr>
          <p:cNvPr id="8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863" y="836712"/>
            <a:ext cx="3536553" cy="2448272"/>
          </a:xfrm>
          <a:prstGeom prst="rect">
            <a:avLst/>
          </a:prstGeom>
        </p:spPr>
      </p:pic>
      <p:pic>
        <p:nvPicPr>
          <p:cNvPr id="9" name="Picture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625" y="3008595"/>
            <a:ext cx="2075815" cy="294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69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High-standards </a:t>
            </a:r>
            <a:r>
              <a:rPr lang="fr-FR" dirty="0" err="1" smtClean="0"/>
              <a:t>equipment</a:t>
            </a:r>
            <a:r>
              <a:rPr lang="fr-FR" dirty="0" smtClean="0"/>
              <a:t> at SINP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29/05/2015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CEFIPRA SC, Nice, Micromegas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D7E2-D982-42E9-8AB3-8F4ED0A6685B}" type="slidenum">
              <a:rPr lang="fr-FR" smtClean="0"/>
              <a:t>14</a:t>
            </a:fld>
            <a:endParaRPr lang="fr-FR"/>
          </a:p>
        </p:txBody>
      </p:sp>
      <p:pic>
        <p:nvPicPr>
          <p:cNvPr id="7" name="Picture 12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0688"/>
            <a:ext cx="3816424" cy="2664296"/>
          </a:xfrm>
          <a:prstGeom prst="rect">
            <a:avLst/>
          </a:prstGeom>
        </p:spPr>
      </p:pic>
      <p:pic>
        <p:nvPicPr>
          <p:cNvPr id="8" name="Picture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996952"/>
            <a:ext cx="4824536" cy="2448272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788024" y="908720"/>
            <a:ext cx="35283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Digital </a:t>
            </a:r>
            <a:r>
              <a:rPr lang="fr-FR" dirty="0" err="1" smtClean="0"/>
              <a:t>imaging</a:t>
            </a:r>
            <a:r>
              <a:rPr lang="fr-FR" dirty="0" smtClean="0"/>
              <a:t> Microscope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algn="r"/>
            <a:r>
              <a:rPr lang="fr-FR" dirty="0" err="1" smtClean="0"/>
              <a:t>Residual</a:t>
            </a:r>
            <a:r>
              <a:rPr lang="fr-FR" dirty="0" smtClean="0"/>
              <a:t> </a:t>
            </a:r>
            <a:r>
              <a:rPr lang="fr-FR" dirty="0" err="1" smtClean="0"/>
              <a:t>gas</a:t>
            </a:r>
            <a:r>
              <a:rPr lang="fr-FR" dirty="0" smtClean="0"/>
              <a:t> analyser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260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Work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small</a:t>
            </a:r>
            <a:r>
              <a:rPr lang="fr-FR" dirty="0" smtClean="0"/>
              <a:t> prototypes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Ion </a:t>
            </a:r>
            <a:r>
              <a:rPr lang="fr-FR" dirty="0" err="1" smtClean="0"/>
              <a:t>backflow</a:t>
            </a:r>
            <a:r>
              <a:rPr lang="fr-FR" dirty="0" smtClean="0"/>
              <a:t> </a:t>
            </a:r>
            <a:r>
              <a:rPr lang="fr-FR" dirty="0" err="1" smtClean="0"/>
              <a:t>measurements</a:t>
            </a:r>
            <a:r>
              <a:rPr lang="fr-FR" dirty="0" smtClean="0"/>
              <a:t> in Saclay </a:t>
            </a:r>
            <a:r>
              <a:rPr lang="fr-FR" dirty="0" err="1" smtClean="0"/>
              <a:t>with</a:t>
            </a:r>
            <a:r>
              <a:rPr lang="fr-FR" dirty="0" smtClean="0"/>
              <a:t> the </a:t>
            </a:r>
            <a:r>
              <a:rPr lang="fr-FR" dirty="0" err="1" smtClean="0"/>
              <a:t>Indian</a:t>
            </a:r>
            <a:r>
              <a:rPr lang="fr-FR" dirty="0" smtClean="0"/>
              <a:t> team, </a:t>
            </a:r>
            <a:r>
              <a:rPr lang="fr-FR" dirty="0" err="1" smtClean="0"/>
              <a:t>followed</a:t>
            </a:r>
            <a:r>
              <a:rPr lang="fr-FR" dirty="0" smtClean="0"/>
              <a:t> by </a:t>
            </a:r>
            <a:r>
              <a:rPr lang="fr-FR" dirty="0" err="1" smtClean="0"/>
              <a:t>complementary</a:t>
            </a:r>
            <a:r>
              <a:rPr lang="fr-FR" dirty="0" smtClean="0"/>
              <a:t> </a:t>
            </a:r>
            <a:r>
              <a:rPr lang="fr-FR" dirty="0" err="1" smtClean="0"/>
              <a:t>measurements</a:t>
            </a:r>
            <a:r>
              <a:rPr lang="fr-FR" dirty="0" smtClean="0"/>
              <a:t> at SINP.</a:t>
            </a:r>
            <a:endParaRPr lang="fr-FR" dirty="0"/>
          </a:p>
        </p:txBody>
      </p:sp>
      <p:pic>
        <p:nvPicPr>
          <p:cNvPr id="4" name="Picture 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020" y="2032635"/>
            <a:ext cx="4505960" cy="2792730"/>
          </a:xfrm>
          <a:prstGeom prst="rect">
            <a:avLst/>
          </a:prstGeom>
        </p:spPr>
      </p:pic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29/05/2015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CEFIPRA SC, Nice, Micromegas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D7E2-D982-42E9-8AB3-8F4ED0A6685B}" type="slidenum">
              <a:rPr lang="fr-FR" smtClean="0"/>
              <a:t>15</a:t>
            </a:fld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3851920" y="4941168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Now</a:t>
            </a:r>
            <a:r>
              <a:rPr lang="fr-FR" dirty="0" smtClean="0"/>
              <a:t> </a:t>
            </a:r>
            <a:r>
              <a:rPr lang="fr-FR" dirty="0" err="1" smtClean="0"/>
              <a:t>published</a:t>
            </a:r>
            <a:r>
              <a:rPr lang="fr-FR" dirty="0" smtClean="0"/>
              <a:t> in JINST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357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Work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small</a:t>
            </a:r>
            <a:r>
              <a:rPr lang="fr-FR" dirty="0" smtClean="0"/>
              <a:t> prototypes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Detailed</a:t>
            </a:r>
            <a:r>
              <a:rPr lang="fr-FR" dirty="0" smtClean="0"/>
              <a:t> simulations at SINP to </a:t>
            </a:r>
            <a:r>
              <a:rPr lang="fr-FR" dirty="0" err="1" smtClean="0"/>
              <a:t>understand</a:t>
            </a:r>
            <a:r>
              <a:rPr lang="fr-FR" dirty="0" smtClean="0"/>
              <a:t> the </a:t>
            </a:r>
            <a:r>
              <a:rPr lang="fr-FR" dirty="0" err="1" smtClean="0"/>
              <a:t>operation</a:t>
            </a:r>
            <a:r>
              <a:rPr lang="fr-FR" dirty="0" smtClean="0"/>
              <a:t> of </a:t>
            </a:r>
            <a:r>
              <a:rPr lang="fr-FR" dirty="0" err="1" smtClean="0"/>
              <a:t>Micromegas</a:t>
            </a:r>
            <a:r>
              <a:rPr lang="fr-FR" dirty="0" smtClean="0"/>
              <a:t>. </a:t>
            </a:r>
            <a:r>
              <a:rPr lang="fr-FR" sz="2400" dirty="0" smtClean="0"/>
              <a:t>(</a:t>
            </a:r>
            <a:r>
              <a:rPr lang="fr-FR" sz="2400" dirty="0" err="1" smtClean="0"/>
              <a:t>example</a:t>
            </a:r>
            <a:r>
              <a:rPr lang="fr-FR" sz="2400" dirty="0" smtClean="0"/>
              <a:t> : </a:t>
            </a:r>
            <a:r>
              <a:rPr lang="fr-FR" sz="2400" dirty="0" err="1" smtClean="0"/>
              <a:t>effect</a:t>
            </a:r>
            <a:r>
              <a:rPr lang="fr-FR" sz="2400" dirty="0" smtClean="0"/>
              <a:t> of </a:t>
            </a:r>
            <a:r>
              <a:rPr lang="fr-FR" sz="2400" dirty="0" err="1" smtClean="0"/>
              <a:t>pillars</a:t>
            </a:r>
            <a:r>
              <a:rPr lang="fr-FR" sz="2400" dirty="0" smtClean="0"/>
              <a:t> </a:t>
            </a:r>
            <a:r>
              <a:rPr lang="fr-FR" sz="2400" dirty="0" err="1" smtClean="0"/>
              <a:t>sustaining</a:t>
            </a:r>
            <a:r>
              <a:rPr lang="fr-FR" sz="2400" dirty="0" smtClean="0"/>
              <a:t> the </a:t>
            </a:r>
            <a:r>
              <a:rPr lang="fr-FR" sz="2400" dirty="0" err="1" smtClean="0"/>
              <a:t>mesh</a:t>
            </a:r>
            <a:r>
              <a:rPr lang="fr-FR" sz="2400" dirty="0" smtClean="0"/>
              <a:t> on the </a:t>
            </a:r>
            <a:r>
              <a:rPr lang="fr-FR" sz="2400" dirty="0" err="1" smtClean="0"/>
              <a:t>electron</a:t>
            </a:r>
            <a:r>
              <a:rPr lang="fr-FR" sz="2400" dirty="0" smtClean="0"/>
              <a:t> </a:t>
            </a:r>
            <a:r>
              <a:rPr lang="fr-FR" sz="2400" dirty="0" err="1" smtClean="0"/>
              <a:t>endpoint</a:t>
            </a:r>
            <a:r>
              <a:rPr lang="fr-FR" sz="2400" dirty="0" smtClean="0"/>
              <a:t>)</a:t>
            </a:r>
            <a:endParaRPr lang="fr-FR" sz="2400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29/05/2015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CEFIPRA SC, Nice, Micromegas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D7E2-D982-42E9-8AB3-8F4ED0A6685B}" type="slidenum">
              <a:rPr lang="fr-FR" smtClean="0"/>
              <a:t>16</a:t>
            </a:fld>
            <a:endParaRPr lang="fr-FR"/>
          </a:p>
        </p:txBody>
      </p:sp>
      <p:pic>
        <p:nvPicPr>
          <p:cNvPr id="8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752" y="2276872"/>
            <a:ext cx="4752528" cy="316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611560" y="3429000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Published</a:t>
            </a:r>
            <a:r>
              <a:rPr lang="fr-FR" dirty="0" smtClean="0"/>
              <a:t> in NIMA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824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New </a:t>
            </a:r>
            <a:r>
              <a:rPr lang="fr-FR" dirty="0" err="1" smtClean="0"/>
              <a:t>small</a:t>
            </a:r>
            <a:r>
              <a:rPr lang="fr-FR" dirty="0" smtClean="0"/>
              <a:t> TPC </a:t>
            </a:r>
            <a:r>
              <a:rPr lang="fr-FR" dirty="0" err="1" smtClean="0"/>
              <a:t>built</a:t>
            </a:r>
            <a:r>
              <a:rPr lang="fr-FR" dirty="0" smtClean="0"/>
              <a:t> at SINP </a:t>
            </a:r>
            <a:endParaRPr lang="fr-FR" dirty="0"/>
          </a:p>
        </p:txBody>
      </p:sp>
      <p:pic>
        <p:nvPicPr>
          <p:cNvPr id="6" name="Picture 3" descr="C:\Users\supratik\Pictures\SINP\SmallTPCs\DSC0116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836712"/>
            <a:ext cx="5688632" cy="453650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29/05/2015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CEFIPRA SC, Nice, Micromegas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D7E2-D982-42E9-8AB3-8F4ED0A6685B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875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The </a:t>
            </a:r>
            <a:r>
              <a:rPr lang="fr-FR" dirty="0" err="1" smtClean="0"/>
              <a:t>student</a:t>
            </a:r>
            <a:r>
              <a:rPr lang="fr-FR" dirty="0" smtClean="0"/>
              <a:t> Deb Sankar </a:t>
            </a:r>
            <a:r>
              <a:rPr lang="fr-FR" dirty="0" err="1" smtClean="0"/>
              <a:t>Bhattacharya</a:t>
            </a:r>
            <a:endParaRPr lang="fr-FR" dirty="0"/>
          </a:p>
        </p:txBody>
      </p:sp>
      <p:pic>
        <p:nvPicPr>
          <p:cNvPr id="1026" name="Picture 2" descr="D:\Paul\ilc\France-India\ScientifiCouncil2014\DebAtDES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04" y="548681"/>
            <a:ext cx="3963585" cy="297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67544" y="620688"/>
            <a:ext cx="41044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Joined</a:t>
            </a:r>
            <a:r>
              <a:rPr lang="fr-FR" dirty="0" smtClean="0"/>
              <a:t> SINP in </a:t>
            </a:r>
            <a:r>
              <a:rPr lang="fr-FR" dirty="0" err="1" smtClean="0"/>
              <a:t>January</a:t>
            </a:r>
            <a:r>
              <a:rPr lang="fr-FR" dirty="0" smtClean="0"/>
              <a:t> 2013</a:t>
            </a:r>
          </a:p>
          <a:p>
            <a:r>
              <a:rPr lang="fr-FR" dirty="0" err="1" smtClean="0"/>
              <a:t>Registered</a:t>
            </a:r>
            <a:r>
              <a:rPr lang="fr-FR" dirty="0" smtClean="0"/>
              <a:t> in </a:t>
            </a:r>
            <a:r>
              <a:rPr lang="fr-FR" dirty="0" err="1" smtClean="0"/>
              <a:t>PhD</a:t>
            </a:r>
            <a:r>
              <a:rPr lang="fr-FR" dirty="0" smtClean="0"/>
              <a:t> at </a:t>
            </a:r>
            <a:r>
              <a:rPr lang="fr-FR" dirty="0" err="1" smtClean="0"/>
              <a:t>Jadavpur</a:t>
            </a:r>
            <a:r>
              <a:rPr lang="fr-FR" dirty="0" smtClean="0"/>
              <a:t> </a:t>
            </a:r>
            <a:r>
              <a:rPr lang="fr-FR" dirty="0" err="1" smtClean="0"/>
              <a:t>University</a:t>
            </a:r>
            <a:r>
              <a:rPr lang="fr-FR" dirty="0" smtClean="0"/>
              <a:t>,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advisors</a:t>
            </a:r>
            <a:r>
              <a:rPr lang="fr-FR" dirty="0" smtClean="0"/>
              <a:t> S. </a:t>
            </a:r>
            <a:r>
              <a:rPr lang="fr-FR" dirty="0" err="1" smtClean="0"/>
              <a:t>Mukhopadhyay</a:t>
            </a:r>
            <a:r>
              <a:rPr lang="fr-FR" dirty="0" smtClean="0"/>
              <a:t>, A. </a:t>
            </a:r>
            <a:r>
              <a:rPr lang="fr-FR" dirty="0" err="1" smtClean="0"/>
              <a:t>Bhattacharya</a:t>
            </a:r>
            <a:r>
              <a:rPr lang="fr-FR" dirty="0" smtClean="0"/>
              <a:t> and P. Colas.</a:t>
            </a:r>
          </a:p>
          <a:p>
            <a:r>
              <a:rPr lang="fr-FR" dirty="0" smtClean="0"/>
              <a:t>PhD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defended</a:t>
            </a:r>
            <a:r>
              <a:rPr lang="fr-FR" dirty="0" smtClean="0"/>
              <a:t> in </a:t>
            </a:r>
            <a:r>
              <a:rPr lang="fr-FR" dirty="0" err="1" smtClean="0"/>
              <a:t>Kolkata</a:t>
            </a:r>
            <a:r>
              <a:rPr lang="fr-FR" dirty="0" smtClean="0"/>
              <a:t>, in </a:t>
            </a:r>
            <a:r>
              <a:rPr lang="fr-FR" dirty="0" err="1" smtClean="0"/>
              <a:t>January</a:t>
            </a:r>
            <a:r>
              <a:rPr lang="fr-FR" dirty="0" smtClean="0"/>
              <a:t>-March 2016.</a:t>
            </a:r>
          </a:p>
          <a:p>
            <a:endParaRPr lang="fr-FR" dirty="0"/>
          </a:p>
          <a:p>
            <a:r>
              <a:rPr lang="fr-FR" dirty="0" err="1" smtClean="0"/>
              <a:t>Fully</a:t>
            </a:r>
            <a:r>
              <a:rPr lang="fr-FR" dirty="0" smtClean="0"/>
              <a:t> </a:t>
            </a:r>
            <a:r>
              <a:rPr lang="fr-FR" dirty="0" err="1" smtClean="0"/>
              <a:t>payed</a:t>
            </a:r>
            <a:r>
              <a:rPr lang="fr-FR" dirty="0" smtClean="0"/>
              <a:t> on CEFIPRA </a:t>
            </a:r>
            <a:r>
              <a:rPr lang="fr-FR" dirty="0" err="1" smtClean="0"/>
              <a:t>funds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5" name="Organigramme : Processus 4"/>
          <p:cNvSpPr/>
          <p:nvPr/>
        </p:nvSpPr>
        <p:spPr>
          <a:xfrm>
            <a:off x="539552" y="4221088"/>
            <a:ext cx="2664296" cy="57606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Organigramme : Processus 6"/>
          <p:cNvSpPr/>
          <p:nvPr/>
        </p:nvSpPr>
        <p:spPr>
          <a:xfrm>
            <a:off x="3275856" y="4221088"/>
            <a:ext cx="2664296" cy="57606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Organigramme : Processus 7"/>
          <p:cNvSpPr/>
          <p:nvPr/>
        </p:nvSpPr>
        <p:spPr>
          <a:xfrm>
            <a:off x="6012160" y="4221088"/>
            <a:ext cx="2664296" cy="57606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547664" y="435581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2013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4031940" y="432217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2014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6876256" y="432445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2015</a:t>
            </a:r>
            <a:endParaRPr lang="fr-FR" dirty="0"/>
          </a:p>
        </p:txBody>
      </p:sp>
      <p:cxnSp>
        <p:nvCxnSpPr>
          <p:cNvPr id="14" name="Connecteur droit avec flèche 13"/>
          <p:cNvCxnSpPr/>
          <p:nvPr/>
        </p:nvCxnSpPr>
        <p:spPr>
          <a:xfrm>
            <a:off x="687760" y="4005064"/>
            <a:ext cx="1444352" cy="0"/>
          </a:xfrm>
          <a:prstGeom prst="straightConnector1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2132112" y="4005064"/>
            <a:ext cx="2079848" cy="0"/>
          </a:xfrm>
          <a:prstGeom prst="straightConnector1">
            <a:avLst/>
          </a:prstGeom>
          <a:ln w="3810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4207768" y="4005064"/>
            <a:ext cx="1444352" cy="0"/>
          </a:xfrm>
          <a:prstGeom prst="straightConnector1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5580112" y="4005064"/>
            <a:ext cx="2079848" cy="0"/>
          </a:xfrm>
          <a:prstGeom prst="straightConnector1">
            <a:avLst/>
          </a:prstGeom>
          <a:ln w="3810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>
            <a:off x="7596336" y="4005064"/>
            <a:ext cx="1296144" cy="0"/>
          </a:xfrm>
          <a:prstGeom prst="straightConnector1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1043608" y="363573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SINP</a:t>
            </a:r>
            <a:endParaRPr lang="fr-FR" dirty="0"/>
          </a:p>
        </p:txBody>
      </p:sp>
      <p:sp>
        <p:nvSpPr>
          <p:cNvPr id="27" name="ZoneTexte 26"/>
          <p:cNvSpPr txBox="1"/>
          <p:nvPr/>
        </p:nvSpPr>
        <p:spPr>
          <a:xfrm>
            <a:off x="4572000" y="363573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SINP</a:t>
            </a:r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7812360" y="363573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SINP</a:t>
            </a:r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2843808" y="363573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Saclay</a:t>
            </a:r>
            <a:endParaRPr lang="fr-FR" dirty="0"/>
          </a:p>
        </p:txBody>
      </p:sp>
      <p:sp>
        <p:nvSpPr>
          <p:cNvPr id="30" name="ZoneTexte 29"/>
          <p:cNvSpPr txBox="1"/>
          <p:nvPr/>
        </p:nvSpPr>
        <p:spPr>
          <a:xfrm>
            <a:off x="6084168" y="364502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Saclay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29/05/2015</a:t>
            </a:r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CEFIPRA SC, Nice, Micromegas</a:t>
            </a:r>
            <a:endParaRPr lang="fr-FR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D7E2-D982-42E9-8AB3-8F4ED0A6685B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645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Analysis</a:t>
            </a:r>
            <a:r>
              <a:rPr lang="fr-FR" dirty="0" smtClean="0"/>
              <a:t> and software</a:t>
            </a:r>
            <a:endParaRPr lang="fr-FR" dirty="0"/>
          </a:p>
        </p:txBody>
      </p:sp>
      <p:pic>
        <p:nvPicPr>
          <p:cNvPr id="1026" name="Picture 2" descr="D:\Paul\ilc\France-India\ScientifiCouncil2014\softIndoFrench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48680"/>
            <a:ext cx="5583766" cy="418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67544" y="908720"/>
            <a:ext cx="2520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‘Software </a:t>
            </a:r>
            <a:r>
              <a:rPr lang="fr-FR" dirty="0" err="1" smtClean="0"/>
              <a:t>week</a:t>
            </a:r>
            <a:r>
              <a:rPr lang="fr-FR" dirty="0" smtClean="0"/>
              <a:t>’ in Saclay, </a:t>
            </a:r>
            <a:r>
              <a:rPr lang="fr-FR" dirty="0" err="1" smtClean="0"/>
              <a:t>where</a:t>
            </a:r>
            <a:r>
              <a:rPr lang="fr-FR" dirty="0" smtClean="0"/>
              <a:t>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work</a:t>
            </a:r>
            <a:r>
              <a:rPr lang="fr-FR" dirty="0" smtClean="0"/>
              <a:t> on the </a:t>
            </a:r>
            <a:r>
              <a:rPr lang="fr-FR" dirty="0" err="1" smtClean="0"/>
              <a:t>track</a:t>
            </a:r>
            <a:r>
              <a:rPr lang="fr-FR" dirty="0" smtClean="0"/>
              <a:t> reconstruction and </a:t>
            </a:r>
            <a:r>
              <a:rPr lang="fr-FR" dirty="0" err="1" smtClean="0"/>
              <a:t>analysis</a:t>
            </a:r>
            <a:r>
              <a:rPr lang="fr-FR" smtClean="0"/>
              <a:t>.  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29/05/2015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CEFIPRA SC, Nice, Micromegas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D7E2-D982-42E9-8AB3-8F4ED0A6685B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119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Updated</a:t>
            </a:r>
            <a:r>
              <a:rPr lang="fr-FR" dirty="0" smtClean="0"/>
              <a:t> report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Introduction : ILC, </a:t>
            </a:r>
            <a:r>
              <a:rPr lang="fr-FR" dirty="0" err="1" smtClean="0"/>
              <a:t>Micromegas</a:t>
            </a:r>
            <a:r>
              <a:rPr lang="fr-FR" dirty="0" smtClean="0"/>
              <a:t> and TPC</a:t>
            </a:r>
          </a:p>
          <a:p>
            <a:r>
              <a:rPr lang="fr-FR" dirty="0" smtClean="0"/>
              <a:t>Small prototypes</a:t>
            </a:r>
          </a:p>
          <a:p>
            <a:r>
              <a:rPr lang="fr-FR" dirty="0" smtClean="0"/>
              <a:t>The Large prototype</a:t>
            </a:r>
          </a:p>
          <a:p>
            <a:r>
              <a:rPr lang="fr-FR" dirty="0" smtClean="0"/>
              <a:t>The PhD </a:t>
            </a:r>
            <a:r>
              <a:rPr lang="fr-FR" dirty="0" err="1" smtClean="0"/>
              <a:t>student</a:t>
            </a:r>
            <a:r>
              <a:rPr lang="fr-FR" dirty="0" smtClean="0"/>
              <a:t> Deb Sankar Bhattacharya</a:t>
            </a:r>
          </a:p>
          <a:p>
            <a:r>
              <a:rPr lang="fr-FR" dirty="0" err="1" smtClean="0"/>
              <a:t>Recent</a:t>
            </a:r>
            <a:r>
              <a:rPr lang="fr-FR" dirty="0" smtClean="0"/>
              <a:t> </a:t>
            </a:r>
            <a:r>
              <a:rPr lang="fr-FR" dirty="0" err="1" smtClean="0"/>
              <a:t>achievements</a:t>
            </a:r>
            <a:r>
              <a:rPr lang="fr-FR" dirty="0" smtClean="0"/>
              <a:t> :</a:t>
            </a:r>
            <a:r>
              <a:rPr lang="fr-FR" dirty="0" err="1" smtClean="0"/>
              <a:t>analysis</a:t>
            </a:r>
            <a:r>
              <a:rPr lang="fr-FR" dirty="0" smtClean="0"/>
              <a:t>, </a:t>
            </a:r>
            <a:r>
              <a:rPr lang="fr-FR" dirty="0" err="1" smtClean="0"/>
              <a:t>cooling</a:t>
            </a:r>
            <a:r>
              <a:rPr lang="fr-FR" dirty="0" smtClean="0"/>
              <a:t>, new </a:t>
            </a:r>
            <a:r>
              <a:rPr lang="fr-FR" dirty="0" err="1" smtClean="0"/>
              <a:t>resistive</a:t>
            </a:r>
            <a:r>
              <a:rPr lang="fr-FR" dirty="0" smtClean="0"/>
              <a:t> </a:t>
            </a:r>
            <a:r>
              <a:rPr lang="fr-FR" dirty="0" err="1" smtClean="0"/>
              <a:t>material</a:t>
            </a:r>
            <a:endParaRPr lang="fr-FR" dirty="0"/>
          </a:p>
          <a:p>
            <a:r>
              <a:rPr lang="fr-FR" dirty="0" smtClean="0"/>
              <a:t>Plans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29/05/2015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CEFIPRA SC, Nice, Micromegas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D7E2-D982-42E9-8AB3-8F4ED0A6685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91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5229200"/>
            <a:ext cx="7920880" cy="648072"/>
          </a:xfrm>
        </p:spPr>
        <p:txBody>
          <a:bodyPr>
            <a:noAutofit/>
          </a:bodyPr>
          <a:lstStyle/>
          <a:p>
            <a:r>
              <a:rPr lang="fr-FR" sz="2800" dirty="0" err="1" smtClean="0"/>
              <a:t>Distortions</a:t>
            </a:r>
            <a:r>
              <a:rPr lang="fr-FR" sz="2800" dirty="0" smtClean="0"/>
              <a:t> </a:t>
            </a:r>
            <a:r>
              <a:rPr lang="fr-FR" sz="2800" dirty="0" err="1" smtClean="0"/>
              <a:t>from</a:t>
            </a:r>
            <a:r>
              <a:rPr lang="fr-FR" sz="2800" dirty="0" smtClean="0"/>
              <a:t> the Large Prototype</a:t>
            </a:r>
            <a:endParaRPr lang="fr-FR" sz="280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29/05/2015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641448" y="6088211"/>
            <a:ext cx="3502152" cy="365125"/>
          </a:xfrm>
        </p:spPr>
        <p:txBody>
          <a:bodyPr/>
          <a:lstStyle/>
          <a:p>
            <a:r>
              <a:rPr lang="en-US" smtClean="0"/>
              <a:t>CEFIPRA SC, Nice, Micromegas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07EFE-3F9D-4506-9498-CA2D48221724}" type="slidenum">
              <a:rPr lang="fr-FR" smtClean="0"/>
              <a:t>20</a:t>
            </a:fld>
            <a:endParaRPr lang="fr-F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98341"/>
            <a:ext cx="4464496" cy="3694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84" y="548680"/>
            <a:ext cx="4504471" cy="3802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827584" y="4509120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O(mm) </a:t>
            </a:r>
            <a:r>
              <a:rPr lang="fr-FR" b="1" dirty="0" err="1" smtClean="0"/>
              <a:t>distortions</a:t>
            </a:r>
            <a:r>
              <a:rPr lang="fr-FR" b="1" dirty="0" smtClean="0"/>
              <a:t> </a:t>
            </a:r>
            <a:r>
              <a:rPr lang="fr-FR" b="1" dirty="0" err="1" smtClean="0"/>
              <a:t>can</a:t>
            </a:r>
            <a:r>
              <a:rPr lang="fr-FR" b="1" dirty="0" smtClean="0"/>
              <a:t> </a:t>
            </a:r>
            <a:r>
              <a:rPr lang="fr-FR" b="1" dirty="0" err="1" smtClean="0"/>
              <a:t>be</a:t>
            </a:r>
            <a:r>
              <a:rPr lang="fr-FR" b="1" dirty="0" smtClean="0"/>
              <a:t> </a:t>
            </a:r>
            <a:r>
              <a:rPr lang="fr-FR" b="1" dirty="0" err="1" smtClean="0"/>
              <a:t>corrected</a:t>
            </a:r>
            <a:r>
              <a:rPr lang="fr-FR" b="1" dirty="0" smtClean="0"/>
              <a:t> down to the 20 µm </a:t>
            </a:r>
            <a:r>
              <a:rPr lang="fr-FR" b="1" dirty="0" err="1" smtClean="0"/>
              <a:t>level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83258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Distortions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the Large Prototype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539552" y="1081767"/>
            <a:ext cx="31683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Inhomogeneity</a:t>
            </a:r>
            <a:r>
              <a:rPr lang="fr-FR" dirty="0" smtClean="0"/>
              <a:t> of the Electric </a:t>
            </a:r>
            <a:r>
              <a:rPr lang="fr-FR" dirty="0" err="1" smtClean="0"/>
              <a:t>field</a:t>
            </a:r>
            <a:r>
              <a:rPr lang="fr-FR" dirty="0" smtClean="0"/>
              <a:t> </a:t>
            </a:r>
            <a:r>
              <a:rPr lang="fr-FR" dirty="0" err="1" smtClean="0"/>
              <a:t>near</a:t>
            </a:r>
            <a:r>
              <a:rPr lang="fr-FR" dirty="0" smtClean="0"/>
              <a:t> the </a:t>
            </a:r>
            <a:r>
              <a:rPr lang="fr-FR" dirty="0" err="1" smtClean="0"/>
              <a:t>edges</a:t>
            </a:r>
            <a:r>
              <a:rPr lang="fr-FR" dirty="0" smtClean="0"/>
              <a:t> of the modules </a:t>
            </a:r>
            <a:r>
              <a:rPr lang="fr-FR" dirty="0" err="1" smtClean="0"/>
              <a:t>induces</a:t>
            </a:r>
            <a:r>
              <a:rPr lang="fr-FR" dirty="0" smtClean="0"/>
              <a:t> </a:t>
            </a:r>
            <a:r>
              <a:rPr lang="fr-FR" dirty="0" err="1" smtClean="0"/>
              <a:t>distortions</a:t>
            </a:r>
            <a:r>
              <a:rPr lang="fr-FR" dirty="0" smtClean="0"/>
              <a:t> (</a:t>
            </a:r>
            <a:r>
              <a:rPr lang="fr-FR" dirty="0" err="1" smtClean="0"/>
              <a:t>even</a:t>
            </a:r>
            <a:r>
              <a:rPr lang="fr-FR" dirty="0"/>
              <a:t> </a:t>
            </a:r>
            <a:r>
              <a:rPr lang="fr-FR" dirty="0" smtClean="0"/>
              <a:t>at B=0)</a:t>
            </a:r>
          </a:p>
          <a:p>
            <a:endParaRPr lang="fr-FR" dirty="0"/>
          </a:p>
          <a:p>
            <a:r>
              <a:rPr lang="fr-FR" dirty="0" err="1" smtClean="0"/>
              <a:t>Also</a:t>
            </a:r>
            <a:r>
              <a:rPr lang="fr-FR" dirty="0" smtClean="0"/>
              <a:t> </a:t>
            </a:r>
            <a:r>
              <a:rPr lang="fr-FR" dirty="0" err="1" smtClean="0"/>
              <a:t>induces</a:t>
            </a:r>
            <a:r>
              <a:rPr lang="fr-FR" dirty="0" smtClean="0"/>
              <a:t> </a:t>
            </a:r>
            <a:r>
              <a:rPr lang="fr-FR" dirty="0" err="1" smtClean="0"/>
              <a:t>ExB</a:t>
            </a:r>
            <a:r>
              <a:rPr lang="fr-FR" dirty="0" smtClean="0"/>
              <a:t> </a:t>
            </a:r>
            <a:r>
              <a:rPr lang="fr-FR" dirty="0" err="1" smtClean="0"/>
              <a:t>effects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Changes in E </a:t>
            </a:r>
            <a:r>
              <a:rPr lang="fr-FR" dirty="0" err="1" smtClean="0"/>
              <a:t>also</a:t>
            </a:r>
            <a:r>
              <a:rPr lang="fr-FR" dirty="0" smtClean="0"/>
              <a:t> changes the drift </a:t>
            </a:r>
            <a:r>
              <a:rPr lang="fr-FR" dirty="0" err="1" smtClean="0"/>
              <a:t>velocity</a:t>
            </a:r>
            <a:endParaRPr lang="fr-FR" dirty="0" smtClean="0"/>
          </a:p>
          <a:p>
            <a:endParaRPr lang="fr-FR" dirty="0"/>
          </a:p>
          <a:p>
            <a:r>
              <a:rPr lang="fr-FR" dirty="0" err="1" smtClean="0"/>
              <a:t>Add</a:t>
            </a:r>
            <a:r>
              <a:rPr lang="fr-FR" dirty="0" smtClean="0"/>
              <a:t> up to </a:t>
            </a:r>
            <a:r>
              <a:rPr lang="fr-FR" dirty="0" err="1" smtClean="0"/>
              <a:t>mechanical</a:t>
            </a:r>
            <a:r>
              <a:rPr lang="fr-FR" dirty="0" smtClean="0"/>
              <a:t> </a:t>
            </a:r>
            <a:r>
              <a:rPr lang="fr-FR" dirty="0" err="1" smtClean="0"/>
              <a:t>misalignment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4283968" y="4653136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Detailed</a:t>
            </a:r>
            <a:r>
              <a:rPr lang="fr-FR" dirty="0" smtClean="0"/>
              <a:t> module </a:t>
            </a:r>
            <a:r>
              <a:rPr lang="fr-FR" dirty="0" err="1" smtClean="0"/>
              <a:t>edge</a:t>
            </a:r>
            <a:r>
              <a:rPr lang="fr-FR" dirty="0" smtClean="0"/>
              <a:t> </a:t>
            </a:r>
            <a:r>
              <a:rPr lang="fr-FR" dirty="0" err="1" smtClean="0"/>
              <a:t>layout</a:t>
            </a:r>
            <a:endParaRPr lang="fr-FR" dirty="0"/>
          </a:p>
        </p:txBody>
      </p:sp>
      <p:pic>
        <p:nvPicPr>
          <p:cNvPr id="9" name="Picture 1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530225"/>
            <a:ext cx="4680520" cy="4187825"/>
          </a:xfrm>
          <a:prstGeom prst="rect">
            <a:avLst/>
          </a:prstGeom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29/05/2015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CEFIPRA SC, Nice, Micromegas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D7E2-D982-42E9-8AB3-8F4ED0A6685B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387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Distortions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the Large Prototype</a:t>
            </a:r>
            <a:endParaRPr lang="fr-FR" dirty="0"/>
          </a:p>
        </p:txBody>
      </p:sp>
      <p:pic>
        <p:nvPicPr>
          <p:cNvPr id="4" name="Picture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76672"/>
            <a:ext cx="5308848" cy="446449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39552" y="1081767"/>
            <a:ext cx="31683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Inhomogeneity</a:t>
            </a:r>
            <a:r>
              <a:rPr lang="fr-FR" dirty="0" smtClean="0"/>
              <a:t> of the Electric </a:t>
            </a:r>
            <a:r>
              <a:rPr lang="fr-FR" dirty="0" err="1" smtClean="0"/>
              <a:t>field</a:t>
            </a:r>
            <a:r>
              <a:rPr lang="fr-FR" dirty="0" smtClean="0"/>
              <a:t> </a:t>
            </a:r>
            <a:r>
              <a:rPr lang="fr-FR" dirty="0" err="1" smtClean="0"/>
              <a:t>near</a:t>
            </a:r>
            <a:r>
              <a:rPr lang="fr-FR" dirty="0" smtClean="0"/>
              <a:t> the </a:t>
            </a:r>
            <a:r>
              <a:rPr lang="fr-FR" dirty="0" err="1" smtClean="0"/>
              <a:t>edges</a:t>
            </a:r>
            <a:r>
              <a:rPr lang="fr-FR" dirty="0" smtClean="0"/>
              <a:t> of the modules </a:t>
            </a:r>
            <a:r>
              <a:rPr lang="fr-FR" dirty="0" err="1" smtClean="0"/>
              <a:t>induces</a:t>
            </a:r>
            <a:r>
              <a:rPr lang="fr-FR" dirty="0" smtClean="0"/>
              <a:t> </a:t>
            </a:r>
            <a:r>
              <a:rPr lang="fr-FR" dirty="0" err="1" smtClean="0"/>
              <a:t>distortions</a:t>
            </a:r>
            <a:r>
              <a:rPr lang="fr-FR" dirty="0" smtClean="0"/>
              <a:t> (</a:t>
            </a:r>
            <a:r>
              <a:rPr lang="fr-FR" dirty="0" err="1" smtClean="0"/>
              <a:t>even</a:t>
            </a:r>
            <a:r>
              <a:rPr lang="fr-FR" dirty="0"/>
              <a:t> </a:t>
            </a:r>
            <a:r>
              <a:rPr lang="fr-FR" dirty="0" smtClean="0"/>
              <a:t>at B=0)</a:t>
            </a:r>
          </a:p>
          <a:p>
            <a:endParaRPr lang="fr-FR" dirty="0"/>
          </a:p>
          <a:p>
            <a:r>
              <a:rPr lang="fr-FR" dirty="0" err="1" smtClean="0"/>
              <a:t>Also</a:t>
            </a:r>
            <a:r>
              <a:rPr lang="fr-FR" dirty="0" smtClean="0"/>
              <a:t> </a:t>
            </a:r>
            <a:r>
              <a:rPr lang="fr-FR" dirty="0" err="1" smtClean="0"/>
              <a:t>induces</a:t>
            </a:r>
            <a:r>
              <a:rPr lang="fr-FR" dirty="0" smtClean="0"/>
              <a:t> </a:t>
            </a:r>
            <a:r>
              <a:rPr lang="fr-FR" dirty="0" err="1" smtClean="0"/>
              <a:t>ExB</a:t>
            </a:r>
            <a:r>
              <a:rPr lang="fr-FR" dirty="0" smtClean="0"/>
              <a:t> </a:t>
            </a:r>
            <a:r>
              <a:rPr lang="fr-FR" dirty="0" err="1" smtClean="0"/>
              <a:t>effects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Changes in E </a:t>
            </a:r>
            <a:r>
              <a:rPr lang="fr-FR" dirty="0" err="1" smtClean="0"/>
              <a:t>also</a:t>
            </a:r>
            <a:r>
              <a:rPr lang="fr-FR" dirty="0" smtClean="0"/>
              <a:t> changes the drift </a:t>
            </a:r>
            <a:r>
              <a:rPr lang="fr-FR" dirty="0" err="1" smtClean="0"/>
              <a:t>velocity</a:t>
            </a:r>
            <a:endParaRPr lang="fr-FR" dirty="0" smtClean="0"/>
          </a:p>
          <a:p>
            <a:endParaRPr lang="fr-FR" dirty="0"/>
          </a:p>
          <a:p>
            <a:r>
              <a:rPr lang="fr-FR" dirty="0" err="1" smtClean="0"/>
              <a:t>Add</a:t>
            </a:r>
            <a:r>
              <a:rPr lang="fr-FR" dirty="0" smtClean="0"/>
              <a:t> up to </a:t>
            </a:r>
            <a:r>
              <a:rPr lang="fr-FR" dirty="0" err="1" smtClean="0"/>
              <a:t>mechanical</a:t>
            </a:r>
            <a:r>
              <a:rPr lang="fr-FR" dirty="0" smtClean="0"/>
              <a:t> </a:t>
            </a:r>
            <a:r>
              <a:rPr lang="fr-FR" dirty="0" err="1" smtClean="0"/>
              <a:t>misalignment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4283968" y="450912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Calculations</a:t>
            </a:r>
            <a:r>
              <a:rPr lang="fr-FR" dirty="0" smtClean="0"/>
              <a:t> by S. </a:t>
            </a:r>
            <a:r>
              <a:rPr lang="fr-FR" dirty="0" err="1" smtClean="0"/>
              <a:t>Mukhopadhyay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29/05/2015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CEFIPRA SC, Nice, Micromegas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D7E2-D982-42E9-8AB3-8F4ED0A6685B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944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29/05/2015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CEFIPRA SC, Nice, Micromegas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D7E2-D982-42E9-8AB3-8F4ED0A6685B}" type="slidenum">
              <a:rPr lang="fr-FR" smtClean="0"/>
              <a:t>23</a:t>
            </a:fld>
            <a:endParaRPr lang="fr-FR"/>
          </a:p>
        </p:txBody>
      </p:sp>
      <p:pic>
        <p:nvPicPr>
          <p:cNvPr id="1026" name="Picture 2" descr="C:\Users\colas\AppData\Local\Microsoft\Windows\Temporary Internet Files\Content.Outlook\SESPIWWD\A2C_gas25_15K_n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28" y="332656"/>
            <a:ext cx="4674628" cy="350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502920" y="4797152"/>
            <a:ext cx="8183880" cy="1051560"/>
          </a:xfrm>
        </p:spPr>
        <p:txBody>
          <a:bodyPr>
            <a:noAutofit/>
          </a:bodyPr>
          <a:lstStyle/>
          <a:p>
            <a:r>
              <a:rPr lang="fr-FR" sz="2800" dirty="0" smtClean="0"/>
              <a:t>D.S. Bhattacharya </a:t>
            </a:r>
            <a:r>
              <a:rPr lang="fr-FR" sz="2800" dirty="0" err="1" smtClean="0"/>
              <a:t>carried</a:t>
            </a:r>
            <a:r>
              <a:rPr lang="fr-FR" sz="2800" dirty="0" smtClean="0"/>
              <a:t> out thermal simulation of the </a:t>
            </a:r>
            <a:r>
              <a:rPr lang="fr-FR" sz="2800" dirty="0" err="1" smtClean="0"/>
              <a:t>gas</a:t>
            </a:r>
            <a:r>
              <a:rPr lang="fr-FR" sz="2800" dirty="0" smtClean="0"/>
              <a:t> volume and of the </a:t>
            </a:r>
            <a:r>
              <a:rPr lang="fr-FR" sz="2800" dirty="0" err="1" smtClean="0"/>
              <a:t>endplate</a:t>
            </a:r>
            <a:r>
              <a:rPr lang="fr-FR" sz="2800" dirty="0" smtClean="0"/>
              <a:t> modules</a:t>
            </a:r>
            <a:endParaRPr lang="fr-FR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950" y="404664"/>
            <a:ext cx="3681513" cy="2544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5220072" y="3068960"/>
            <a:ext cx="33123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Thermal </a:t>
            </a:r>
            <a:r>
              <a:rPr lang="fr-FR" dirty="0" err="1" smtClean="0"/>
              <a:t>inhomogeneities</a:t>
            </a:r>
            <a:r>
              <a:rPr lang="fr-FR" dirty="0" smtClean="0"/>
              <a:t> cause changes in drift </a:t>
            </a:r>
            <a:r>
              <a:rPr lang="fr-FR" dirty="0" err="1" smtClean="0"/>
              <a:t>properties</a:t>
            </a:r>
            <a:r>
              <a:rPr lang="fr-FR" dirty="0" smtClean="0"/>
              <a:t> in the </a:t>
            </a:r>
            <a:r>
              <a:rPr lang="fr-FR" dirty="0" err="1" smtClean="0"/>
              <a:t>gas</a:t>
            </a:r>
            <a:r>
              <a:rPr lang="fr-FR" dirty="0" smtClean="0"/>
              <a:t>, </a:t>
            </a:r>
            <a:r>
              <a:rPr lang="fr-FR" dirty="0" err="1" smtClean="0"/>
              <a:t>hence</a:t>
            </a:r>
            <a:r>
              <a:rPr lang="fr-FR" dirty="0" smtClean="0"/>
              <a:t> </a:t>
            </a:r>
            <a:r>
              <a:rPr lang="fr-FR" dirty="0" err="1" smtClean="0"/>
              <a:t>distortions</a:t>
            </a:r>
            <a:r>
              <a:rPr lang="fr-FR" dirty="0" smtClean="0"/>
              <a:t>. </a:t>
            </a:r>
            <a:r>
              <a:rPr lang="fr-FR" dirty="0" err="1" smtClean="0"/>
              <a:t>Needs</a:t>
            </a:r>
            <a:r>
              <a:rPr lang="fr-FR" dirty="0" smtClean="0"/>
              <a:t> simulations.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520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0952" y="4869160"/>
            <a:ext cx="7885504" cy="1051560"/>
          </a:xfrm>
        </p:spPr>
        <p:txBody>
          <a:bodyPr>
            <a:normAutofit/>
          </a:bodyPr>
          <a:lstStyle/>
          <a:p>
            <a:r>
              <a:rPr lang="fr-FR" sz="2800" dirty="0" err="1" smtClean="0"/>
              <a:t>Warming</a:t>
            </a:r>
            <a:r>
              <a:rPr lang="fr-FR" sz="2800" dirty="0" smtClean="0"/>
              <a:t> up and </a:t>
            </a:r>
            <a:r>
              <a:rPr lang="fr-FR" sz="2800" dirty="0" err="1"/>
              <a:t>c</a:t>
            </a:r>
            <a:r>
              <a:rPr lang="fr-FR" sz="2800" dirty="0" err="1" smtClean="0"/>
              <a:t>ooling</a:t>
            </a:r>
            <a:r>
              <a:rPr lang="fr-FR" sz="2800" dirty="0" smtClean="0"/>
              <a:t> down of a module. Good agreement </a:t>
            </a:r>
            <a:r>
              <a:rPr lang="fr-FR" sz="2800" dirty="0" err="1" smtClean="0"/>
              <a:t>with</a:t>
            </a:r>
            <a:r>
              <a:rPr lang="fr-FR" sz="2800" dirty="0" smtClean="0"/>
              <a:t> data</a:t>
            </a:r>
            <a:endParaRPr lang="fr-FR" sz="28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29/05/2015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CEFIPRA SC, Nice, Micromegas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D7E2-D982-42E9-8AB3-8F4ED0A6685B}" type="slidenum">
              <a:rPr lang="fr-FR" smtClean="0"/>
              <a:t>24</a:t>
            </a:fld>
            <a:endParaRPr lang="fr-FR"/>
          </a:p>
        </p:txBody>
      </p:sp>
      <p:pic>
        <p:nvPicPr>
          <p:cNvPr id="2050" name="Picture 2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5227320" cy="387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504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Recent</a:t>
            </a:r>
            <a:r>
              <a:rPr lang="fr-FR" dirty="0" smtClean="0"/>
              <a:t> </a:t>
            </a:r>
            <a:r>
              <a:rPr lang="fr-FR" dirty="0" err="1" smtClean="0"/>
              <a:t>achievements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October</a:t>
            </a:r>
            <a:r>
              <a:rPr lang="fr-FR" dirty="0" smtClean="0"/>
              <a:t> 2014: </a:t>
            </a:r>
            <a:r>
              <a:rPr lang="fr-FR" dirty="0" err="1" smtClean="0"/>
              <a:t>Visit</a:t>
            </a:r>
            <a:r>
              <a:rPr lang="fr-FR" dirty="0" smtClean="0"/>
              <a:t> of French team to SINP, </a:t>
            </a:r>
            <a:r>
              <a:rPr lang="fr-FR" dirty="0" err="1" smtClean="0"/>
              <a:t>Kolkata</a:t>
            </a:r>
            <a:r>
              <a:rPr lang="fr-FR" dirty="0" smtClean="0"/>
              <a:t>: </a:t>
            </a:r>
            <a:r>
              <a:rPr lang="fr-FR" dirty="0" err="1" smtClean="0"/>
              <a:t>organization</a:t>
            </a:r>
            <a:r>
              <a:rPr lang="fr-FR" dirty="0" smtClean="0"/>
              <a:t> of IWAD (International </a:t>
            </a:r>
            <a:r>
              <a:rPr lang="fr-FR" dirty="0" err="1" smtClean="0"/>
              <a:t>conference</a:t>
            </a:r>
            <a:r>
              <a:rPr lang="fr-FR" dirty="0" smtClean="0"/>
              <a:t> on Advanced Detectors), Lectures, and RD51 MPGD meeting</a:t>
            </a:r>
          </a:p>
          <a:p>
            <a:r>
              <a:rPr lang="fr-FR" dirty="0" err="1" smtClean="0"/>
              <a:t>Outreach</a:t>
            </a:r>
            <a:r>
              <a:rPr lang="fr-FR" dirty="0" smtClean="0"/>
              <a:t> </a:t>
            </a:r>
            <a:r>
              <a:rPr lang="fr-FR" dirty="0" err="1" smtClean="0"/>
              <a:t>event</a:t>
            </a:r>
            <a:r>
              <a:rPr lang="fr-FR" dirty="0" smtClean="0"/>
              <a:t> for CEFIPRA in </a:t>
            </a:r>
            <a:r>
              <a:rPr lang="fr-FR" dirty="0" err="1" smtClean="0"/>
              <a:t>November</a:t>
            </a:r>
            <a:endParaRPr lang="fr-FR" dirty="0" smtClean="0"/>
          </a:p>
          <a:p>
            <a:r>
              <a:rPr lang="fr-FR" dirty="0" err="1" smtClean="0"/>
              <a:t>Papers</a:t>
            </a:r>
            <a:r>
              <a:rPr lang="fr-FR" dirty="0" smtClean="0"/>
              <a:t> in </a:t>
            </a:r>
            <a:r>
              <a:rPr lang="fr-FR" dirty="0" err="1" smtClean="0"/>
              <a:t>progress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29/05/2015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CEFIPRA SC, Nice, Micromegas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D7E2-D982-42E9-8AB3-8F4ED0A6685B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772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3997072" cy="1051560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Outreach</a:t>
            </a:r>
            <a:r>
              <a:rPr lang="fr-FR" dirty="0" smtClean="0"/>
              <a:t> poster for CEFIPRA </a:t>
            </a:r>
            <a:r>
              <a:rPr lang="fr-FR" dirty="0" err="1" smtClean="0"/>
              <a:t>event</a:t>
            </a:r>
            <a:r>
              <a:rPr lang="fr-FR" dirty="0" smtClean="0"/>
              <a:t>, </a:t>
            </a:r>
            <a:r>
              <a:rPr lang="fr-FR" dirty="0" err="1" smtClean="0"/>
              <a:t>Kolkata</a:t>
            </a:r>
            <a:r>
              <a:rPr lang="fr-FR" dirty="0" smtClean="0"/>
              <a:t>, Nov. 2014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29/05/2015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CEFIPRA SC, Nice, Micromegas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D7E2-D982-42E9-8AB3-8F4ED0A6685B}" type="slidenum">
              <a:rPr lang="fr-FR" smtClean="0"/>
              <a:t>26</a:t>
            </a:fld>
            <a:endParaRPr lang="fr-FR"/>
          </a:p>
        </p:txBody>
      </p:sp>
      <p:pic>
        <p:nvPicPr>
          <p:cNvPr id="7" name="Picture 2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476672"/>
            <a:ext cx="3960440" cy="540060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72586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2920" y="476672"/>
            <a:ext cx="8183880" cy="4986880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Lots of </a:t>
            </a:r>
            <a:r>
              <a:rPr lang="fr-FR" dirty="0" err="1" smtClean="0"/>
              <a:t>achievements</a:t>
            </a:r>
            <a:r>
              <a:rPr lang="fr-FR" dirty="0" smtClean="0"/>
              <a:t> </a:t>
            </a:r>
            <a:r>
              <a:rPr lang="fr-FR" dirty="0" err="1" smtClean="0"/>
              <a:t>after</a:t>
            </a:r>
            <a:r>
              <a:rPr lang="fr-FR" dirty="0" smtClean="0"/>
              <a:t> 3 </a:t>
            </a:r>
            <a:r>
              <a:rPr lang="fr-FR" dirty="0" err="1" smtClean="0"/>
              <a:t>years</a:t>
            </a:r>
            <a:r>
              <a:rPr lang="fr-FR" dirty="0" smtClean="0"/>
              <a:t>. </a:t>
            </a:r>
          </a:p>
          <a:p>
            <a:r>
              <a:rPr lang="fr-FR" dirty="0" smtClean="0"/>
              <a:t>French </a:t>
            </a:r>
            <a:r>
              <a:rPr lang="fr-FR" dirty="0" err="1" smtClean="0"/>
              <a:t>funds</a:t>
            </a:r>
            <a:r>
              <a:rPr lang="fr-FR" dirty="0" smtClean="0"/>
              <a:t> not </a:t>
            </a:r>
            <a:r>
              <a:rPr lang="fr-FR" dirty="0" err="1" smtClean="0"/>
              <a:t>yet</a:t>
            </a:r>
            <a:r>
              <a:rPr lang="fr-FR" dirty="0" smtClean="0"/>
              <a:t> </a:t>
            </a:r>
            <a:r>
              <a:rPr lang="fr-FR" dirty="0" err="1" smtClean="0"/>
              <a:t>spent</a:t>
            </a:r>
            <a:r>
              <a:rPr lang="fr-FR" dirty="0" smtClean="0"/>
              <a:t>, but </a:t>
            </a:r>
            <a:r>
              <a:rPr lang="fr-FR" dirty="0" err="1" smtClean="0"/>
              <a:t>just</a:t>
            </a:r>
            <a:r>
              <a:rPr lang="fr-FR" dirty="0" smtClean="0"/>
              <a:t> </a:t>
            </a:r>
            <a:r>
              <a:rPr lang="fr-FR" dirty="0" err="1" smtClean="0"/>
              <a:t>enough</a:t>
            </a:r>
            <a:r>
              <a:rPr lang="fr-FR" dirty="0" smtClean="0"/>
              <a:t> </a:t>
            </a:r>
            <a:r>
              <a:rPr lang="fr-FR" dirty="0" err="1" smtClean="0"/>
              <a:t>remains</a:t>
            </a:r>
            <a:r>
              <a:rPr lang="fr-FR" dirty="0" smtClean="0"/>
              <a:t> to </a:t>
            </a:r>
            <a:r>
              <a:rPr lang="fr-FR" dirty="0" err="1" smtClean="0"/>
              <a:t>pay</a:t>
            </a:r>
            <a:r>
              <a:rPr lang="fr-FR" dirty="0" smtClean="0"/>
              <a:t> </a:t>
            </a:r>
            <a:r>
              <a:rPr lang="fr-FR" dirty="0" err="1" smtClean="0"/>
              <a:t>salary</a:t>
            </a:r>
            <a:r>
              <a:rPr lang="fr-FR" dirty="0" smtClean="0"/>
              <a:t> and </a:t>
            </a:r>
            <a:r>
              <a:rPr lang="fr-FR" dirty="0" err="1" smtClean="0"/>
              <a:t>expenses</a:t>
            </a:r>
            <a:r>
              <a:rPr lang="fr-FR" dirty="0" smtClean="0"/>
              <a:t> of D.S. </a:t>
            </a:r>
            <a:r>
              <a:rPr lang="fr-FR" dirty="0" err="1" smtClean="0"/>
              <a:t>Bhattacharya</a:t>
            </a:r>
            <a:r>
              <a:rPr lang="fr-FR" dirty="0" smtClean="0"/>
              <a:t> </a:t>
            </a:r>
            <a:r>
              <a:rPr lang="fr-FR" dirty="0" err="1" smtClean="0"/>
              <a:t>through</a:t>
            </a:r>
            <a:r>
              <a:rPr lang="fr-FR" dirty="0" smtClean="0"/>
              <a:t> 2015, </a:t>
            </a:r>
            <a:r>
              <a:rPr lang="fr-FR" dirty="0" err="1" smtClean="0"/>
              <a:t>mainly</a:t>
            </a:r>
            <a:r>
              <a:rPr lang="fr-FR" dirty="0" smtClean="0"/>
              <a:t> to </a:t>
            </a:r>
            <a:r>
              <a:rPr lang="fr-FR" dirty="0" err="1" smtClean="0"/>
              <a:t>study</a:t>
            </a:r>
            <a:r>
              <a:rPr lang="fr-FR" dirty="0" smtClean="0"/>
              <a:t> </a:t>
            </a:r>
            <a:r>
              <a:rPr lang="fr-FR" dirty="0" err="1" smtClean="0"/>
              <a:t>distortions</a:t>
            </a:r>
            <a:r>
              <a:rPr lang="fr-FR" dirty="0" smtClean="0"/>
              <a:t> in the Large Prototype TPC</a:t>
            </a:r>
          </a:p>
          <a:p>
            <a:r>
              <a:rPr lang="fr-FR" dirty="0" smtClean="0"/>
              <a:t>2 </a:t>
            </a:r>
            <a:r>
              <a:rPr lang="fr-FR" dirty="0" err="1" smtClean="0"/>
              <a:t>weeks</a:t>
            </a:r>
            <a:r>
              <a:rPr lang="fr-FR" dirty="0" smtClean="0"/>
              <a:t> in </a:t>
            </a:r>
            <a:r>
              <a:rPr lang="fr-FR" dirty="0" err="1" smtClean="0"/>
              <a:t>Kolkata</a:t>
            </a:r>
            <a:r>
              <a:rPr lang="fr-FR" dirty="0" smtClean="0"/>
              <a:t> for the French team, end of </a:t>
            </a:r>
            <a:r>
              <a:rPr lang="fr-FR" dirty="0" err="1" smtClean="0"/>
              <a:t>October</a:t>
            </a:r>
            <a:r>
              <a:rPr lang="fr-FR" dirty="0" smtClean="0"/>
              <a:t> 2014: MPGD workshop and </a:t>
            </a:r>
            <a:r>
              <a:rPr lang="fr-FR" dirty="0" err="1" smtClean="0"/>
              <a:t>teaching</a:t>
            </a:r>
            <a:r>
              <a:rPr lang="fr-FR" dirty="0" smtClean="0"/>
              <a:t>.</a:t>
            </a:r>
          </a:p>
          <a:p>
            <a:r>
              <a:rPr lang="fr-FR" dirty="0" smtClean="0"/>
              <a:t>Last </a:t>
            </a:r>
            <a:r>
              <a:rPr lang="fr-FR" dirty="0" err="1" smtClean="0"/>
              <a:t>installment</a:t>
            </a:r>
            <a:r>
              <a:rPr lang="fr-FR" dirty="0" smtClean="0"/>
              <a:t> + </a:t>
            </a:r>
            <a:r>
              <a:rPr lang="fr-FR" dirty="0" err="1" smtClean="0"/>
              <a:t>travels</a:t>
            </a:r>
            <a:r>
              <a:rPr lang="fr-FR" dirty="0" smtClean="0"/>
              <a:t> </a:t>
            </a:r>
            <a:r>
              <a:rPr lang="fr-FR" dirty="0" err="1" smtClean="0"/>
              <a:t>necessary</a:t>
            </a:r>
            <a:r>
              <a:rPr lang="fr-FR" dirty="0" smtClean="0"/>
              <a:t> to ‘wrap up’ </a:t>
            </a:r>
            <a:r>
              <a:rPr lang="fr-FR" dirty="0" err="1" smtClean="0"/>
              <a:t>nicely</a:t>
            </a:r>
            <a:r>
              <a:rPr lang="fr-FR" dirty="0" smtClean="0"/>
              <a:t> the </a:t>
            </a:r>
            <a:r>
              <a:rPr lang="fr-FR" dirty="0" err="1" smtClean="0"/>
              <a:t>project</a:t>
            </a:r>
            <a:r>
              <a:rPr lang="fr-FR" dirty="0" smtClean="0"/>
              <a:t> (and DSB </a:t>
            </a:r>
            <a:r>
              <a:rPr lang="fr-FR" dirty="0" err="1" smtClean="0"/>
              <a:t>thesis</a:t>
            </a:r>
            <a:r>
              <a:rPr lang="fr-FR" smtClean="0"/>
              <a:t>)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29/05/2015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CEFIPRA SC, Nice, Micromegas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D7E2-D982-42E9-8AB3-8F4ED0A6685B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599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Funding</a:t>
            </a:r>
            <a:r>
              <a:rPr lang="fr-FR" dirty="0" smtClean="0"/>
              <a:t> on French </a:t>
            </a:r>
            <a:r>
              <a:rPr lang="fr-FR" dirty="0" err="1" smtClean="0"/>
              <a:t>side</a:t>
            </a:r>
            <a:r>
              <a:rPr lang="fr-FR" dirty="0" smtClean="0"/>
              <a:t> </a:t>
            </a:r>
            <a:endParaRPr lang="fr-FR" dirty="0"/>
          </a:p>
        </p:txBody>
      </p:sp>
      <p:graphicFrame>
        <p:nvGraphicFramePr>
          <p:cNvPr id="8" name="Espace réservé du conten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3417218"/>
              </p:ext>
            </p:extLst>
          </p:nvPr>
        </p:nvGraphicFramePr>
        <p:xfrm>
          <a:off x="503238" y="530225"/>
          <a:ext cx="8183564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5891"/>
                <a:gridCol w="2045891"/>
                <a:gridCol w="2045891"/>
                <a:gridCol w="2045891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Salaries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Recurring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exp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Left</a:t>
                      </a:r>
                      <a:r>
                        <a:rPr lang="fr-FR" baseline="0" dirty="0" smtClean="0"/>
                        <a:t> to </a:t>
                      </a:r>
                      <a:r>
                        <a:rPr lang="fr-FR" baseline="0" dirty="0" err="1" smtClean="0"/>
                        <a:t>be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spent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Received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25,000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20,143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 mo (5,600)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spent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11,600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14,150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Travels</a:t>
                      </a:r>
                      <a:r>
                        <a:rPr lang="fr-FR" dirty="0" smtClean="0"/>
                        <a:t> ~4,300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total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36,600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34,293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9,900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29/05/2015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CEFIPRA SC, Nice, Micromegas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D7E2-D982-42E9-8AB3-8F4ED0A6685B}" type="slidenum">
              <a:rPr lang="fr-FR" smtClean="0"/>
              <a:t>28</a:t>
            </a:fld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683568" y="2636912"/>
            <a:ext cx="62646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Travels</a:t>
            </a:r>
            <a:r>
              <a:rPr lang="fr-FR" dirty="0" smtClean="0"/>
              <a:t> : PC to </a:t>
            </a:r>
            <a:r>
              <a:rPr lang="fr-FR" dirty="0" err="1" smtClean="0"/>
              <a:t>Kolkata</a:t>
            </a:r>
            <a:r>
              <a:rPr lang="fr-FR" dirty="0" smtClean="0"/>
              <a:t> 900, MT to </a:t>
            </a:r>
            <a:r>
              <a:rPr lang="fr-FR" dirty="0" err="1" smtClean="0"/>
              <a:t>Kolkata</a:t>
            </a:r>
            <a:r>
              <a:rPr lang="fr-FR" dirty="0" smtClean="0"/>
              <a:t> 1,400, </a:t>
            </a:r>
            <a:r>
              <a:rPr lang="fr-FR" dirty="0" err="1" smtClean="0"/>
              <a:t>thesis</a:t>
            </a:r>
            <a:r>
              <a:rPr lang="fr-FR" dirty="0" smtClean="0"/>
              <a:t> </a:t>
            </a:r>
            <a:r>
              <a:rPr lang="fr-FR" dirty="0" err="1" smtClean="0"/>
              <a:t>defence</a:t>
            </a:r>
            <a:r>
              <a:rPr lang="fr-FR" dirty="0" smtClean="0"/>
              <a:t> ~2,000</a:t>
            </a:r>
          </a:p>
          <a:p>
            <a:r>
              <a:rPr lang="fr-FR" dirty="0" smtClean="0"/>
              <a:t>X : DSB to EPS </a:t>
            </a:r>
            <a:r>
              <a:rPr lang="fr-FR" dirty="0" err="1" smtClean="0"/>
              <a:t>conf</a:t>
            </a:r>
            <a:r>
              <a:rPr lang="fr-FR" dirty="0" smtClean="0"/>
              <a:t>. 1,500</a:t>
            </a:r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Last </a:t>
            </a:r>
            <a:r>
              <a:rPr lang="fr-FR" dirty="0" err="1" smtClean="0"/>
              <a:t>instalment</a:t>
            </a:r>
            <a:r>
              <a:rPr lang="fr-FR" dirty="0" smtClean="0"/>
              <a:t> as </a:t>
            </a:r>
            <a:r>
              <a:rPr lang="fr-FR" dirty="0" err="1" smtClean="0"/>
              <a:t>foreseen</a:t>
            </a:r>
            <a:r>
              <a:rPr lang="fr-FR" dirty="0" smtClean="0"/>
              <a:t> </a:t>
            </a:r>
            <a:r>
              <a:rPr lang="fr-FR" dirty="0" err="1" smtClean="0"/>
              <a:t>should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fine</a:t>
            </a:r>
          </a:p>
          <a:p>
            <a:endParaRPr lang="fr-FR" dirty="0"/>
          </a:p>
          <a:p>
            <a:r>
              <a:rPr lang="fr-FR" dirty="0" err="1" smtClean="0"/>
              <a:t>Same</a:t>
            </a:r>
            <a:r>
              <a:rPr lang="fr-FR" dirty="0" smtClean="0"/>
              <a:t> on </a:t>
            </a:r>
            <a:r>
              <a:rPr lang="fr-FR" dirty="0" err="1" smtClean="0"/>
              <a:t>Indian</a:t>
            </a:r>
            <a:r>
              <a:rPr lang="fr-FR" dirty="0" smtClean="0"/>
              <a:t> </a:t>
            </a:r>
            <a:r>
              <a:rPr lang="fr-FR" dirty="0" err="1" smtClean="0"/>
              <a:t>side</a:t>
            </a:r>
            <a:r>
              <a:rPr lang="fr-FR" dirty="0" smtClean="0"/>
              <a:t>, plus 2 more </a:t>
            </a:r>
            <a:r>
              <a:rPr lang="fr-FR" dirty="0" err="1" smtClean="0"/>
              <a:t>travels</a:t>
            </a:r>
            <a:r>
              <a:rPr lang="fr-FR" dirty="0" smtClean="0"/>
              <a:t> </a:t>
            </a:r>
            <a:r>
              <a:rPr lang="fr-FR" smtClean="0"/>
              <a:t>if possible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230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4797152"/>
            <a:ext cx="8183880" cy="1051560"/>
          </a:xfrm>
        </p:spPr>
        <p:txBody>
          <a:bodyPr/>
          <a:lstStyle/>
          <a:p>
            <a:r>
              <a:rPr lang="fr-FR" dirty="0" err="1" smtClean="0"/>
              <a:t>History</a:t>
            </a:r>
            <a:r>
              <a:rPr lang="fr-FR" dirty="0" smtClean="0"/>
              <a:t> of the </a:t>
            </a:r>
            <a:r>
              <a:rPr lang="fr-FR" dirty="0" err="1" smtClean="0"/>
              <a:t>project</a:t>
            </a:r>
            <a:r>
              <a:rPr lang="fr-FR" dirty="0" smtClean="0"/>
              <a:t> 4304-1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770856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First meeting in Saclay in </a:t>
            </a:r>
            <a:r>
              <a:rPr lang="fr-FR" dirty="0" err="1" smtClean="0"/>
              <a:t>December</a:t>
            </a:r>
            <a:r>
              <a:rPr lang="fr-FR" dirty="0" smtClean="0"/>
              <a:t> 2008, </a:t>
            </a:r>
            <a:r>
              <a:rPr lang="fr-FR" dirty="0" err="1" smtClean="0"/>
              <a:t>discussing</a:t>
            </a:r>
            <a:r>
              <a:rPr lang="fr-FR" dirty="0" smtClean="0"/>
              <a:t> possible collaborations </a:t>
            </a:r>
          </a:p>
          <a:p>
            <a:r>
              <a:rPr lang="fr-FR" dirty="0" smtClean="0"/>
              <a:t>First </a:t>
            </a:r>
            <a:r>
              <a:rPr lang="fr-FR" dirty="0" err="1" smtClean="0"/>
              <a:t>travel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France to </a:t>
            </a:r>
            <a:r>
              <a:rPr lang="fr-FR" dirty="0" err="1" smtClean="0"/>
              <a:t>India</a:t>
            </a:r>
            <a:r>
              <a:rPr lang="fr-FR" dirty="0" smtClean="0"/>
              <a:t> in </a:t>
            </a:r>
            <a:r>
              <a:rPr lang="fr-FR" dirty="0" err="1" smtClean="0"/>
              <a:t>January</a:t>
            </a:r>
            <a:r>
              <a:rPr lang="fr-FR" dirty="0" smtClean="0"/>
              <a:t> 2010. Application to CEFIPRA.</a:t>
            </a:r>
          </a:p>
          <a:p>
            <a:r>
              <a:rPr lang="fr-FR" dirty="0" err="1" smtClean="0"/>
              <a:t>Started</a:t>
            </a:r>
            <a:r>
              <a:rPr lang="fr-FR" dirty="0" smtClean="0"/>
              <a:t> April 1, 2011, due to end on March 31, 2014, </a:t>
            </a:r>
            <a:r>
              <a:rPr lang="fr-FR" dirty="0" err="1" smtClean="0"/>
              <a:t>extended</a:t>
            </a:r>
            <a:r>
              <a:rPr lang="fr-FR" dirty="0" smtClean="0"/>
              <a:t> to </a:t>
            </a:r>
            <a:r>
              <a:rPr lang="fr-FR" dirty="0" err="1" smtClean="0"/>
              <a:t>September</a:t>
            </a:r>
            <a:r>
              <a:rPr lang="fr-FR" dirty="0" smtClean="0"/>
              <a:t> 30, 2015.</a:t>
            </a:r>
          </a:p>
          <a:p>
            <a:r>
              <a:rPr lang="fr-FR" dirty="0" smtClean="0"/>
              <a:t>Documents </a:t>
            </a:r>
            <a:r>
              <a:rPr lang="fr-FR" dirty="0" err="1" smtClean="0"/>
              <a:t>written</a:t>
            </a:r>
            <a:r>
              <a:rPr lang="fr-FR" dirty="0" smtClean="0"/>
              <a:t> : </a:t>
            </a:r>
            <a:r>
              <a:rPr lang="fr-FR" dirty="0" err="1" smtClean="0"/>
              <a:t>detailed</a:t>
            </a:r>
            <a:r>
              <a:rPr lang="fr-FR" dirty="0" smtClean="0"/>
              <a:t> </a:t>
            </a:r>
            <a:r>
              <a:rPr lang="fr-FR" dirty="0" err="1" smtClean="0"/>
              <a:t>project</a:t>
            </a:r>
            <a:r>
              <a:rPr lang="fr-FR" dirty="0" smtClean="0"/>
              <a:t>  March 2009, </a:t>
            </a:r>
            <a:r>
              <a:rPr lang="fr-FR" dirty="0" err="1" smtClean="0"/>
              <a:t>annual</a:t>
            </a:r>
            <a:r>
              <a:rPr lang="fr-FR" dirty="0" smtClean="0"/>
              <a:t> report </a:t>
            </a:r>
            <a:r>
              <a:rPr lang="fr-FR" dirty="0" err="1" smtClean="0"/>
              <a:t>from</a:t>
            </a:r>
            <a:r>
              <a:rPr lang="fr-FR" dirty="0" smtClean="0"/>
              <a:t> April 2011 to March 2012, </a:t>
            </a:r>
            <a:r>
              <a:rPr lang="fr-FR" dirty="0" err="1" smtClean="0"/>
              <a:t>mid-term</a:t>
            </a:r>
            <a:r>
              <a:rPr lang="fr-FR" dirty="0" smtClean="0"/>
              <a:t> report </a:t>
            </a:r>
            <a:r>
              <a:rPr lang="fr-FR" dirty="0" err="1" smtClean="0"/>
              <a:t>presented</a:t>
            </a:r>
            <a:r>
              <a:rPr lang="fr-FR" dirty="0" smtClean="0"/>
              <a:t> on Nov. 17, 2012 at the CEFFIPRA S.C. in Aurangabad, </a:t>
            </a:r>
            <a:r>
              <a:rPr lang="fr-FR" dirty="0" err="1" smtClean="0"/>
              <a:t>updated</a:t>
            </a:r>
            <a:r>
              <a:rPr lang="fr-FR" dirty="0" smtClean="0"/>
              <a:t> </a:t>
            </a:r>
            <a:r>
              <a:rPr lang="fr-FR" dirty="0" err="1" smtClean="0"/>
              <a:t>progress</a:t>
            </a:r>
            <a:r>
              <a:rPr lang="fr-FR" dirty="0" smtClean="0"/>
              <a:t> report April 2014 and extension </a:t>
            </a:r>
            <a:r>
              <a:rPr lang="fr-FR" dirty="0" err="1" smtClean="0"/>
              <a:t>request</a:t>
            </a:r>
            <a:r>
              <a:rPr lang="fr-FR" dirty="0" smtClean="0"/>
              <a:t>,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updated</a:t>
            </a:r>
            <a:r>
              <a:rPr lang="fr-FR" dirty="0" smtClean="0"/>
              <a:t> </a:t>
            </a:r>
            <a:r>
              <a:rPr lang="fr-FR" dirty="0" err="1" smtClean="0"/>
              <a:t>progress</a:t>
            </a:r>
            <a:r>
              <a:rPr lang="fr-FR" dirty="0" smtClean="0"/>
              <a:t> report (April 2015) and extension </a:t>
            </a:r>
            <a:r>
              <a:rPr lang="fr-FR" dirty="0" err="1" smtClean="0"/>
              <a:t>request</a:t>
            </a:r>
            <a:r>
              <a:rPr lang="fr-FR" dirty="0" smtClean="0"/>
              <a:t> to March 2016.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29/05/2015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CEFIPRA SC, Nice, Micromegas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D7E2-D982-42E9-8AB3-8F4ED0A6685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733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02920" y="5113744"/>
            <a:ext cx="8183880" cy="691520"/>
          </a:xfrm>
          <a:solidFill>
            <a:schemeClr val="folHlink"/>
          </a:solidFill>
          <a:ln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CA" altLang="fr-FR" sz="32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Micromegas</a:t>
            </a:r>
            <a:r>
              <a:rPr lang="en-CA" altLang="fr-FR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: How does it work?</a:t>
            </a:r>
          </a:p>
        </p:txBody>
      </p:sp>
      <p:pic>
        <p:nvPicPr>
          <p:cNvPr id="16412" name="Picture 28" descr="io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48109"/>
            <a:ext cx="105410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13" name="Text Box 29"/>
          <p:cNvSpPr txBox="1">
            <a:spLocks noChangeArrowheads="1"/>
          </p:cNvSpPr>
          <p:nvPr/>
        </p:nvSpPr>
        <p:spPr bwMode="auto">
          <a:xfrm>
            <a:off x="1547813" y="476672"/>
            <a:ext cx="2987675" cy="94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altLang="fr-FR" sz="1600">
                <a:latin typeface="Times New Roman" pitchFamily="18" charset="0"/>
              </a:rPr>
              <a:t>Y. Giomataris, Ph. Rebourgeard, JP Robert and G. Charpak, </a:t>
            </a:r>
          </a:p>
          <a:p>
            <a:pPr>
              <a:spcBef>
                <a:spcPct val="50000"/>
              </a:spcBef>
            </a:pPr>
            <a:r>
              <a:rPr lang="en-CA" altLang="fr-FR" sz="1600">
                <a:latin typeface="Times New Roman" pitchFamily="18" charset="0"/>
              </a:rPr>
              <a:t>NIM A 376 (1996) 29</a:t>
            </a:r>
          </a:p>
        </p:txBody>
      </p:sp>
      <p:grpSp>
        <p:nvGrpSpPr>
          <p:cNvPr id="16414" name="Group 30"/>
          <p:cNvGrpSpPr>
            <a:grpSpLocks/>
          </p:cNvGrpSpPr>
          <p:nvPr/>
        </p:nvGrpSpPr>
        <p:grpSpPr bwMode="auto">
          <a:xfrm>
            <a:off x="4714875" y="692572"/>
            <a:ext cx="3951288" cy="3775075"/>
            <a:chOff x="2008" y="1656"/>
            <a:chExt cx="3989" cy="2378"/>
          </a:xfrm>
        </p:grpSpPr>
        <p:pic>
          <p:nvPicPr>
            <p:cNvPr id="16415" name="Picture 3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9" y="1895"/>
              <a:ext cx="3978" cy="193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416" name="Line 32"/>
            <p:cNvSpPr>
              <a:spLocks noChangeShapeType="1"/>
            </p:cNvSpPr>
            <p:nvPr/>
          </p:nvSpPr>
          <p:spPr bwMode="auto">
            <a:xfrm>
              <a:off x="2008" y="3248"/>
              <a:ext cx="32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417" name="Line 33"/>
            <p:cNvSpPr>
              <a:spLocks noChangeShapeType="1"/>
            </p:cNvSpPr>
            <p:nvPr/>
          </p:nvSpPr>
          <p:spPr bwMode="auto">
            <a:xfrm>
              <a:off x="3960" y="3240"/>
              <a:ext cx="36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418" name="Line 34"/>
            <p:cNvSpPr>
              <a:spLocks noChangeShapeType="1"/>
            </p:cNvSpPr>
            <p:nvPr/>
          </p:nvSpPr>
          <p:spPr bwMode="auto">
            <a:xfrm>
              <a:off x="5952" y="3232"/>
              <a:ext cx="4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419" name="Oval 35"/>
            <p:cNvSpPr>
              <a:spLocks noChangeArrowheads="1"/>
            </p:cNvSpPr>
            <p:nvPr/>
          </p:nvSpPr>
          <p:spPr bwMode="auto">
            <a:xfrm>
              <a:off x="2200" y="1696"/>
              <a:ext cx="1832" cy="152"/>
            </a:xfrm>
            <a:prstGeom prst="ellipse">
              <a:avLst/>
            </a:prstGeom>
            <a:solidFill>
              <a:srgbClr val="CCECFF"/>
            </a:solidFill>
            <a:ln w="28575">
              <a:solidFill>
                <a:srgbClr val="CC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420" name="Text Box 36"/>
            <p:cNvSpPr txBox="1">
              <a:spLocks noChangeArrowheads="1"/>
            </p:cNvSpPr>
            <p:nvPr/>
          </p:nvSpPr>
          <p:spPr bwMode="auto">
            <a:xfrm>
              <a:off x="4104" y="1656"/>
              <a:ext cx="64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fr-FR" altLang="fr-FR" sz="2000">
                  <a:latin typeface="Comic Sans MS" pitchFamily="66" charset="0"/>
                </a:rPr>
                <a:t>S1</a:t>
              </a:r>
            </a:p>
          </p:txBody>
        </p:sp>
        <p:sp>
          <p:nvSpPr>
            <p:cNvPr id="16421" name="Oval 37"/>
            <p:cNvSpPr>
              <a:spLocks noChangeArrowheads="1"/>
            </p:cNvSpPr>
            <p:nvPr/>
          </p:nvSpPr>
          <p:spPr bwMode="auto">
            <a:xfrm>
              <a:off x="3112" y="3944"/>
              <a:ext cx="80" cy="47"/>
            </a:xfrm>
            <a:prstGeom prst="ellipse">
              <a:avLst/>
            </a:prstGeom>
            <a:solidFill>
              <a:srgbClr val="CCECFF"/>
            </a:solidFill>
            <a:ln w="28575">
              <a:solidFill>
                <a:srgbClr val="CC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422" name="Text Box 38"/>
            <p:cNvSpPr txBox="1">
              <a:spLocks noChangeArrowheads="1"/>
            </p:cNvSpPr>
            <p:nvPr/>
          </p:nvSpPr>
          <p:spPr bwMode="auto">
            <a:xfrm>
              <a:off x="3232" y="3880"/>
              <a:ext cx="40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fr-FR" altLang="fr-FR" sz="1000">
                  <a:latin typeface="Comic Sans MS" pitchFamily="66" charset="0"/>
                </a:rPr>
                <a:t>S2</a:t>
              </a:r>
            </a:p>
          </p:txBody>
        </p:sp>
      </p:grpSp>
      <p:sp>
        <p:nvSpPr>
          <p:cNvPr id="16425" name="Line 41"/>
          <p:cNvSpPr>
            <a:spLocks noChangeShapeType="1"/>
          </p:cNvSpPr>
          <p:nvPr/>
        </p:nvSpPr>
        <p:spPr bwMode="auto">
          <a:xfrm>
            <a:off x="8532813" y="3213522"/>
            <a:ext cx="10795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426" name="Line 42"/>
          <p:cNvSpPr>
            <a:spLocks noChangeShapeType="1"/>
          </p:cNvSpPr>
          <p:nvPr/>
        </p:nvSpPr>
        <p:spPr bwMode="auto">
          <a:xfrm>
            <a:off x="4427538" y="3500859"/>
            <a:ext cx="1368425" cy="288925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427" name="Text Box 43"/>
          <p:cNvSpPr txBox="1">
            <a:spLocks noChangeArrowheads="1"/>
          </p:cNvSpPr>
          <p:nvPr/>
        </p:nvSpPr>
        <p:spPr bwMode="auto">
          <a:xfrm>
            <a:off x="395288" y="2057822"/>
            <a:ext cx="4271962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fr-FR" altLang="fr-FR" sz="1400" dirty="0" err="1"/>
              <a:t>Micromesh</a:t>
            </a:r>
            <a:r>
              <a:rPr lang="fr-FR" altLang="fr-FR" sz="1400" dirty="0"/>
              <a:t> </a:t>
            </a:r>
            <a:r>
              <a:rPr lang="fr-FR" altLang="fr-FR" sz="1400" dirty="0" err="1"/>
              <a:t>Gaseous</a:t>
            </a:r>
            <a:r>
              <a:rPr lang="fr-FR" altLang="fr-FR" sz="1400" dirty="0"/>
              <a:t> </a:t>
            </a:r>
            <a:r>
              <a:rPr lang="fr-FR" altLang="fr-FR" sz="1400" dirty="0" err="1"/>
              <a:t>Chamber</a:t>
            </a:r>
            <a:r>
              <a:rPr lang="fr-FR" altLang="fr-FR" sz="1400" dirty="0"/>
              <a:t>: a </a:t>
            </a:r>
            <a:r>
              <a:rPr lang="fr-FR" altLang="fr-FR" sz="1400" dirty="0" err="1"/>
              <a:t>micromesh</a:t>
            </a:r>
            <a:r>
              <a:rPr lang="fr-FR" altLang="fr-FR" sz="1400" dirty="0"/>
              <a:t> </a:t>
            </a:r>
            <a:r>
              <a:rPr lang="fr-FR" altLang="fr-FR" sz="1400" dirty="0" err="1"/>
              <a:t>supported</a:t>
            </a:r>
            <a:r>
              <a:rPr lang="fr-FR" altLang="fr-FR" sz="1400" dirty="0"/>
              <a:t> by 50-100 </a:t>
            </a:r>
            <a:r>
              <a:rPr lang="fr-FR" altLang="fr-FR" sz="1400" dirty="0">
                <a:latin typeface="Symbol" pitchFamily="18" charset="2"/>
              </a:rPr>
              <a:t>m</a:t>
            </a:r>
            <a:r>
              <a:rPr lang="fr-FR" altLang="fr-FR" sz="1400" dirty="0"/>
              <a:t>m </a:t>
            </a:r>
            <a:r>
              <a:rPr lang="fr-FR" altLang="fr-FR" sz="1400" dirty="0" err="1"/>
              <a:t>insulating</a:t>
            </a:r>
            <a:r>
              <a:rPr lang="fr-FR" altLang="fr-FR" sz="1400" dirty="0"/>
              <a:t> </a:t>
            </a:r>
            <a:r>
              <a:rPr lang="fr-FR" altLang="fr-FR" sz="1400" dirty="0" err="1"/>
              <a:t>pillars</a:t>
            </a:r>
            <a:r>
              <a:rPr lang="fr-FR" altLang="fr-FR" sz="1400" dirty="0"/>
              <a:t>, and </a:t>
            </a:r>
            <a:r>
              <a:rPr lang="fr-FR" altLang="fr-FR" sz="1400" dirty="0" err="1"/>
              <a:t>held</a:t>
            </a:r>
            <a:r>
              <a:rPr lang="fr-FR" altLang="fr-FR" sz="1400" dirty="0"/>
              <a:t> at </a:t>
            </a:r>
            <a:r>
              <a:rPr lang="fr-FR" altLang="fr-FR" sz="1400" dirty="0" err="1"/>
              <a:t>V</a:t>
            </a:r>
            <a:r>
              <a:rPr lang="fr-FR" altLang="fr-FR" sz="1400" baseline="-25000" dirty="0" err="1"/>
              <a:t>anode</a:t>
            </a:r>
            <a:r>
              <a:rPr lang="fr-FR" altLang="fr-FR" sz="1400" dirty="0"/>
              <a:t> – 400 V</a:t>
            </a:r>
          </a:p>
          <a:p>
            <a:pPr eaLnBrk="0" hangingPunct="0"/>
            <a:r>
              <a:rPr lang="fr-FR" altLang="fr-FR" sz="1400" dirty="0"/>
              <a:t> </a:t>
            </a:r>
          </a:p>
          <a:p>
            <a:pPr eaLnBrk="0" hangingPunct="0"/>
            <a:r>
              <a:rPr lang="fr-FR" altLang="fr-FR" sz="1400" dirty="0"/>
              <a:t>Multiplication (up to 10</a:t>
            </a:r>
            <a:r>
              <a:rPr lang="fr-FR" altLang="fr-FR" sz="1400" baseline="30000" dirty="0"/>
              <a:t>5</a:t>
            </a:r>
            <a:r>
              <a:rPr lang="fr-FR" altLang="fr-FR" sz="1400" dirty="0"/>
              <a:t> or more) </a:t>
            </a:r>
            <a:r>
              <a:rPr lang="fr-FR" altLang="fr-FR" sz="1400" dirty="0" err="1"/>
              <a:t>takes</a:t>
            </a:r>
            <a:r>
              <a:rPr lang="fr-FR" altLang="fr-FR" sz="1400" dirty="0"/>
              <a:t> place </a:t>
            </a:r>
            <a:r>
              <a:rPr lang="fr-FR" altLang="fr-FR" sz="1400" dirty="0" err="1"/>
              <a:t>between</a:t>
            </a:r>
            <a:r>
              <a:rPr lang="fr-FR" altLang="fr-FR" sz="1400" dirty="0"/>
              <a:t> the anode and the </a:t>
            </a:r>
            <a:r>
              <a:rPr lang="fr-FR" altLang="fr-FR" sz="1400" dirty="0" err="1"/>
              <a:t>mesh</a:t>
            </a:r>
            <a:r>
              <a:rPr lang="fr-FR" altLang="fr-FR" sz="1400" dirty="0"/>
              <a:t> and the charge </a:t>
            </a:r>
            <a:r>
              <a:rPr lang="fr-FR" altLang="fr-FR" sz="1400" dirty="0" err="1"/>
              <a:t>is</a:t>
            </a:r>
            <a:r>
              <a:rPr lang="fr-FR" altLang="fr-FR" sz="1400" dirty="0"/>
              <a:t> </a:t>
            </a:r>
            <a:r>
              <a:rPr lang="fr-FR" altLang="fr-FR" sz="1400" dirty="0" err="1"/>
              <a:t>collected</a:t>
            </a:r>
            <a:r>
              <a:rPr lang="fr-FR" altLang="fr-FR" sz="1400" dirty="0"/>
              <a:t> on the anode (</a:t>
            </a:r>
            <a:r>
              <a:rPr lang="fr-FR" altLang="fr-FR" sz="1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one stage</a:t>
            </a:r>
            <a:r>
              <a:rPr lang="fr-FR" altLang="fr-FR" sz="1400" dirty="0"/>
              <a:t>)</a:t>
            </a:r>
          </a:p>
          <a:p>
            <a:pPr eaLnBrk="0" hangingPunct="0"/>
            <a:endParaRPr lang="fr-FR" altLang="fr-FR" sz="1400" dirty="0"/>
          </a:p>
          <a:p>
            <a:pPr eaLnBrk="0" hangingPunct="0"/>
            <a:r>
              <a:rPr lang="fr-FR" altLang="fr-FR" sz="1400" dirty="0" err="1"/>
              <a:t>Funnel</a:t>
            </a:r>
            <a:r>
              <a:rPr lang="fr-FR" altLang="fr-FR" sz="1400" dirty="0"/>
              <a:t> </a:t>
            </a:r>
            <a:r>
              <a:rPr lang="fr-FR" altLang="fr-FR" sz="1400" dirty="0" err="1"/>
              <a:t>field</a:t>
            </a:r>
            <a:r>
              <a:rPr lang="fr-FR" altLang="fr-FR" sz="1400" dirty="0"/>
              <a:t> </a:t>
            </a:r>
            <a:r>
              <a:rPr lang="fr-FR" altLang="fr-FR" sz="1400" dirty="0" err="1"/>
              <a:t>lines</a:t>
            </a:r>
            <a:r>
              <a:rPr lang="fr-FR" altLang="fr-FR" sz="1400" dirty="0"/>
              <a:t>: </a:t>
            </a:r>
            <a:r>
              <a:rPr lang="fr-FR" altLang="fr-FR" sz="1400" dirty="0" err="1"/>
              <a:t>electron</a:t>
            </a:r>
            <a:r>
              <a:rPr lang="fr-FR" altLang="fr-FR" sz="1400" dirty="0"/>
              <a:t> </a:t>
            </a:r>
            <a:r>
              <a:rPr lang="fr-FR" altLang="fr-FR" sz="1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transparency</a:t>
            </a:r>
            <a:r>
              <a:rPr lang="fr-FR" altLang="fr-FR" sz="1400" dirty="0"/>
              <a:t> </a:t>
            </a:r>
            <a:r>
              <a:rPr lang="fr-FR" altLang="fr-FR" sz="1400" dirty="0" err="1"/>
              <a:t>very</a:t>
            </a:r>
            <a:r>
              <a:rPr lang="fr-FR" altLang="fr-FR" sz="1400" dirty="0"/>
              <a:t> close to 1 for </a:t>
            </a:r>
            <a:r>
              <a:rPr lang="fr-FR" altLang="fr-FR" sz="1400" dirty="0" err="1"/>
              <a:t>thin</a:t>
            </a:r>
            <a:r>
              <a:rPr lang="fr-FR" altLang="fr-FR" sz="1400" dirty="0"/>
              <a:t> </a:t>
            </a:r>
            <a:r>
              <a:rPr lang="fr-FR" altLang="fr-FR" sz="1400" dirty="0" err="1"/>
              <a:t>meshes</a:t>
            </a:r>
            <a:endParaRPr lang="fr-FR" altLang="fr-FR" sz="1400" dirty="0"/>
          </a:p>
          <a:p>
            <a:pPr eaLnBrk="0" hangingPunct="0"/>
            <a:endParaRPr lang="fr-FR" altLang="fr-FR" sz="1400" dirty="0"/>
          </a:p>
          <a:p>
            <a:pPr eaLnBrk="0" hangingPunct="0"/>
            <a:r>
              <a:rPr lang="fr-FR" altLang="fr-FR" sz="1400" dirty="0"/>
              <a:t>Small gap: </a:t>
            </a:r>
            <a:r>
              <a:rPr lang="fr-FR" altLang="fr-FR" sz="1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fast</a:t>
            </a:r>
            <a:r>
              <a:rPr lang="fr-FR" altLang="fr-FR" sz="1400" dirty="0"/>
              <a:t> collection of ions</a:t>
            </a:r>
            <a:endParaRPr lang="en-GB" altLang="fr-FR" sz="1400" dirty="0"/>
          </a:p>
        </p:txBody>
      </p:sp>
      <p:sp>
        <p:nvSpPr>
          <p:cNvPr id="16428" name="Text Box 44"/>
          <p:cNvSpPr txBox="1">
            <a:spLocks noChangeArrowheads="1"/>
          </p:cNvSpPr>
          <p:nvPr/>
        </p:nvSpPr>
        <p:spPr bwMode="auto">
          <a:xfrm>
            <a:off x="4500884" y="4430439"/>
            <a:ext cx="43195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altLang="fr-FR" dirty="0"/>
              <a:t>S2/S1 = </a:t>
            </a:r>
            <a:r>
              <a:rPr lang="en-CA" altLang="fr-FR" dirty="0" err="1"/>
              <a:t>E</a:t>
            </a:r>
            <a:r>
              <a:rPr lang="en-CA" altLang="fr-FR" baseline="-25000" dirty="0" err="1"/>
              <a:t>drift</a:t>
            </a:r>
            <a:r>
              <a:rPr lang="en-CA" altLang="fr-FR" dirty="0"/>
              <a:t>/</a:t>
            </a:r>
            <a:r>
              <a:rPr lang="en-CA" altLang="fr-FR" dirty="0" err="1"/>
              <a:t>E</a:t>
            </a:r>
            <a:r>
              <a:rPr lang="en-CA" altLang="fr-FR" baseline="-25000" dirty="0" err="1"/>
              <a:t>amplif</a:t>
            </a:r>
            <a:r>
              <a:rPr lang="en-CA" altLang="fr-FR" dirty="0"/>
              <a:t> ~ 200/60000= 1/300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29/05/2015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CEFIPRA SC, Nice, Micromegas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D7E2-D982-42E9-8AB3-8F4ED0A6685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833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A0566-B475-471A-82D7-9FED1699700D}" type="slidenum">
              <a:rPr lang="en-CA" altLang="fr-FR"/>
              <a:pPr/>
              <a:t>5</a:t>
            </a:fld>
            <a:endParaRPr lang="en-CA" altLang="fr-FR"/>
          </a:p>
        </p:txBody>
      </p:sp>
      <p:grpSp>
        <p:nvGrpSpPr>
          <p:cNvPr id="18434" name="Group 2"/>
          <p:cNvGrpSpPr>
            <a:grpSpLocks noChangeAspect="1"/>
          </p:cNvGrpSpPr>
          <p:nvPr/>
        </p:nvGrpSpPr>
        <p:grpSpPr bwMode="auto">
          <a:xfrm>
            <a:off x="990600" y="3657600"/>
            <a:ext cx="6096000" cy="2300288"/>
            <a:chOff x="174" y="598"/>
            <a:chExt cx="853" cy="322"/>
          </a:xfrm>
        </p:grpSpPr>
        <p:sp>
          <p:nvSpPr>
            <p:cNvPr id="18435" name="Freeform 3"/>
            <p:cNvSpPr>
              <a:spLocks noChangeAspect="1"/>
            </p:cNvSpPr>
            <p:nvPr/>
          </p:nvSpPr>
          <p:spPr bwMode="auto">
            <a:xfrm>
              <a:off x="174" y="599"/>
              <a:ext cx="852" cy="254"/>
            </a:xfrm>
            <a:custGeom>
              <a:avLst/>
              <a:gdLst>
                <a:gd name="T0" fmla="*/ 0 w 841"/>
                <a:gd name="T1" fmla="*/ 254 h 254"/>
                <a:gd name="T2" fmla="*/ 213 w 841"/>
                <a:gd name="T3" fmla="*/ 0 h 254"/>
                <a:gd name="T4" fmla="*/ 841 w 841"/>
                <a:gd name="T5" fmla="*/ 0 h 254"/>
                <a:gd name="T6" fmla="*/ 629 w 841"/>
                <a:gd name="T7" fmla="*/ 254 h 254"/>
                <a:gd name="T8" fmla="*/ 0 w 841"/>
                <a:gd name="T9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1" h="254">
                  <a:moveTo>
                    <a:pt x="0" y="254"/>
                  </a:moveTo>
                  <a:lnTo>
                    <a:pt x="213" y="0"/>
                  </a:lnTo>
                  <a:lnTo>
                    <a:pt x="841" y="0"/>
                  </a:lnTo>
                  <a:lnTo>
                    <a:pt x="629" y="254"/>
                  </a:lnTo>
                  <a:lnTo>
                    <a:pt x="0" y="254"/>
                  </a:lnTo>
                  <a:close/>
                </a:path>
              </a:pathLst>
            </a:custGeom>
            <a:gradFill rotWithShape="0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436" name="Freeform 4"/>
            <p:cNvSpPr>
              <a:spLocks noChangeAspect="1"/>
            </p:cNvSpPr>
            <p:nvPr/>
          </p:nvSpPr>
          <p:spPr bwMode="auto">
            <a:xfrm>
              <a:off x="812" y="598"/>
              <a:ext cx="215" cy="322"/>
            </a:xfrm>
            <a:custGeom>
              <a:avLst/>
              <a:gdLst>
                <a:gd name="T0" fmla="*/ 0 w 214"/>
                <a:gd name="T1" fmla="*/ 321 h 321"/>
                <a:gd name="T2" fmla="*/ 0 w 214"/>
                <a:gd name="T3" fmla="*/ 254 h 321"/>
                <a:gd name="T4" fmla="*/ 214 w 214"/>
                <a:gd name="T5" fmla="*/ 0 h 321"/>
                <a:gd name="T6" fmla="*/ 214 w 214"/>
                <a:gd name="T7" fmla="*/ 70 h 321"/>
                <a:gd name="T8" fmla="*/ 0 w 214"/>
                <a:gd name="T9" fmla="*/ 32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" h="321">
                  <a:moveTo>
                    <a:pt x="0" y="321"/>
                  </a:moveTo>
                  <a:lnTo>
                    <a:pt x="0" y="254"/>
                  </a:lnTo>
                  <a:lnTo>
                    <a:pt x="214" y="0"/>
                  </a:lnTo>
                  <a:lnTo>
                    <a:pt x="214" y="70"/>
                  </a:lnTo>
                  <a:lnTo>
                    <a:pt x="0" y="321"/>
                  </a:lnTo>
                  <a:close/>
                </a:path>
              </a:pathLst>
            </a:custGeom>
            <a:gradFill rotWithShape="0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437" name="Rectangle 5"/>
            <p:cNvSpPr>
              <a:spLocks noChangeAspect="1" noChangeArrowheads="1"/>
            </p:cNvSpPr>
            <p:nvPr/>
          </p:nvSpPr>
          <p:spPr bwMode="auto">
            <a:xfrm>
              <a:off x="175" y="853"/>
              <a:ext cx="637" cy="66"/>
            </a:xfrm>
            <a:prstGeom prst="rect">
              <a:avLst/>
            </a:prstGeom>
            <a:gradFill rotWithShape="0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8438" name="Freeform 6"/>
          <p:cNvSpPr>
            <a:spLocks noChangeAspect="1"/>
          </p:cNvSpPr>
          <p:nvPr/>
        </p:nvSpPr>
        <p:spPr bwMode="auto">
          <a:xfrm>
            <a:off x="990600" y="457200"/>
            <a:ext cx="6096000" cy="1833563"/>
          </a:xfrm>
          <a:custGeom>
            <a:avLst/>
            <a:gdLst>
              <a:gd name="T0" fmla="*/ 218 w 862"/>
              <a:gd name="T1" fmla="*/ 0 h 257"/>
              <a:gd name="T2" fmla="*/ 862 w 862"/>
              <a:gd name="T3" fmla="*/ 0 h 257"/>
              <a:gd name="T4" fmla="*/ 640 w 862"/>
              <a:gd name="T5" fmla="*/ 257 h 257"/>
              <a:gd name="T6" fmla="*/ 0 w 862"/>
              <a:gd name="T7" fmla="*/ 257 h 257"/>
              <a:gd name="T8" fmla="*/ 218 w 862"/>
              <a:gd name="T9" fmla="*/ 0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2" h="257">
                <a:moveTo>
                  <a:pt x="218" y="0"/>
                </a:moveTo>
                <a:lnTo>
                  <a:pt x="862" y="0"/>
                </a:lnTo>
                <a:lnTo>
                  <a:pt x="640" y="257"/>
                </a:lnTo>
                <a:lnTo>
                  <a:pt x="0" y="257"/>
                </a:lnTo>
                <a:lnTo>
                  <a:pt x="218" y="0"/>
                </a:lnTo>
                <a:close/>
              </a:path>
            </a:pathLst>
          </a:custGeom>
          <a:solidFill>
            <a:srgbClr val="CCFFFF"/>
          </a:solidFill>
          <a:ln w="15875" cap="flat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8439" name="Freeform 7"/>
          <p:cNvSpPr>
            <a:spLocks/>
          </p:cNvSpPr>
          <p:nvPr/>
        </p:nvSpPr>
        <p:spPr bwMode="auto">
          <a:xfrm>
            <a:off x="3505200" y="6019800"/>
            <a:ext cx="1701800" cy="766763"/>
          </a:xfrm>
          <a:custGeom>
            <a:avLst/>
            <a:gdLst>
              <a:gd name="T0" fmla="*/ 0 w 1072"/>
              <a:gd name="T1" fmla="*/ 3 h 483"/>
              <a:gd name="T2" fmla="*/ 118 w 1072"/>
              <a:gd name="T3" fmla="*/ 7 h 483"/>
              <a:gd name="T4" fmla="*/ 186 w 1072"/>
              <a:gd name="T5" fmla="*/ 48 h 483"/>
              <a:gd name="T6" fmla="*/ 205 w 1072"/>
              <a:gd name="T7" fmla="*/ 232 h 483"/>
              <a:gd name="T8" fmla="*/ 224 w 1072"/>
              <a:gd name="T9" fmla="*/ 448 h 483"/>
              <a:gd name="T10" fmla="*/ 256 w 1072"/>
              <a:gd name="T11" fmla="*/ 442 h 483"/>
              <a:gd name="T12" fmla="*/ 322 w 1072"/>
              <a:gd name="T13" fmla="*/ 208 h 483"/>
              <a:gd name="T14" fmla="*/ 544 w 1072"/>
              <a:gd name="T15" fmla="*/ 178 h 483"/>
              <a:gd name="T16" fmla="*/ 709 w 1072"/>
              <a:gd name="T17" fmla="*/ 160 h 483"/>
              <a:gd name="T18" fmla="*/ 802 w 1072"/>
              <a:gd name="T19" fmla="*/ 37 h 483"/>
              <a:gd name="T20" fmla="*/ 1072 w 1072"/>
              <a:gd name="T21" fmla="*/ 19 h 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72" h="483">
                <a:moveTo>
                  <a:pt x="0" y="3"/>
                </a:moveTo>
                <a:cubicBezTo>
                  <a:pt x="20" y="4"/>
                  <a:pt x="87" y="0"/>
                  <a:pt x="118" y="7"/>
                </a:cubicBezTo>
                <a:cubicBezTo>
                  <a:pt x="149" y="14"/>
                  <a:pt x="172" y="11"/>
                  <a:pt x="186" y="48"/>
                </a:cubicBezTo>
                <a:cubicBezTo>
                  <a:pt x="200" y="85"/>
                  <a:pt x="199" y="165"/>
                  <a:pt x="205" y="232"/>
                </a:cubicBezTo>
                <a:cubicBezTo>
                  <a:pt x="211" y="299"/>
                  <a:pt x="216" y="413"/>
                  <a:pt x="224" y="448"/>
                </a:cubicBezTo>
                <a:cubicBezTo>
                  <a:pt x="232" y="483"/>
                  <a:pt x="240" y="482"/>
                  <a:pt x="256" y="442"/>
                </a:cubicBezTo>
                <a:cubicBezTo>
                  <a:pt x="272" y="402"/>
                  <a:pt x="274" y="252"/>
                  <a:pt x="322" y="208"/>
                </a:cubicBezTo>
                <a:cubicBezTo>
                  <a:pt x="370" y="164"/>
                  <a:pt x="480" y="186"/>
                  <a:pt x="544" y="178"/>
                </a:cubicBezTo>
                <a:cubicBezTo>
                  <a:pt x="608" y="170"/>
                  <a:pt x="666" y="183"/>
                  <a:pt x="709" y="160"/>
                </a:cubicBezTo>
                <a:cubicBezTo>
                  <a:pt x="752" y="137"/>
                  <a:pt x="742" y="60"/>
                  <a:pt x="802" y="37"/>
                </a:cubicBezTo>
                <a:cubicBezTo>
                  <a:pt x="862" y="14"/>
                  <a:pt x="1016" y="23"/>
                  <a:pt x="1072" y="19"/>
                </a:cubicBezTo>
              </a:path>
            </a:pathLst>
          </a:custGeom>
          <a:noFill/>
          <a:ln w="38100" cap="flat" cmpd="sng">
            <a:solidFill>
              <a:srgbClr val="FF33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fr-FR"/>
          </a:p>
        </p:txBody>
      </p:sp>
      <p:grpSp>
        <p:nvGrpSpPr>
          <p:cNvPr id="18440" name="Group 8"/>
          <p:cNvGrpSpPr>
            <a:grpSpLocks noChangeAspect="1"/>
          </p:cNvGrpSpPr>
          <p:nvPr/>
        </p:nvGrpSpPr>
        <p:grpSpPr bwMode="auto">
          <a:xfrm>
            <a:off x="1079500" y="3687763"/>
            <a:ext cx="5902325" cy="1751012"/>
            <a:chOff x="813" y="685"/>
            <a:chExt cx="826" cy="245"/>
          </a:xfrm>
        </p:grpSpPr>
        <p:sp>
          <p:nvSpPr>
            <p:cNvPr id="18441" name="Freeform 9"/>
            <p:cNvSpPr>
              <a:spLocks noChangeAspect="1"/>
            </p:cNvSpPr>
            <p:nvPr/>
          </p:nvSpPr>
          <p:spPr bwMode="auto">
            <a:xfrm>
              <a:off x="813" y="685"/>
              <a:ext cx="231" cy="244"/>
            </a:xfrm>
            <a:custGeom>
              <a:avLst/>
              <a:gdLst>
                <a:gd name="T0" fmla="*/ 0 w 231"/>
                <a:gd name="T1" fmla="*/ 244 h 244"/>
                <a:gd name="T2" fmla="*/ 204 w 231"/>
                <a:gd name="T3" fmla="*/ 0 h 244"/>
                <a:gd name="T4" fmla="*/ 231 w 231"/>
                <a:gd name="T5" fmla="*/ 0 h 244"/>
                <a:gd name="T6" fmla="*/ 30 w 231"/>
                <a:gd name="T7" fmla="*/ 244 h 244"/>
                <a:gd name="T8" fmla="*/ 0 w 231"/>
                <a:gd name="T9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244">
                  <a:moveTo>
                    <a:pt x="0" y="244"/>
                  </a:moveTo>
                  <a:lnTo>
                    <a:pt x="204" y="0"/>
                  </a:lnTo>
                  <a:lnTo>
                    <a:pt x="231" y="0"/>
                  </a:lnTo>
                  <a:lnTo>
                    <a:pt x="30" y="244"/>
                  </a:lnTo>
                  <a:lnTo>
                    <a:pt x="0" y="244"/>
                  </a:lnTo>
                  <a:close/>
                </a:path>
              </a:pathLst>
            </a:custGeom>
            <a:solidFill>
              <a:srgbClr val="FFFF99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442" name="Freeform 10"/>
            <p:cNvSpPr>
              <a:spLocks noChangeAspect="1"/>
            </p:cNvSpPr>
            <p:nvPr/>
          </p:nvSpPr>
          <p:spPr bwMode="auto">
            <a:xfrm>
              <a:off x="850" y="685"/>
              <a:ext cx="231" cy="244"/>
            </a:xfrm>
            <a:custGeom>
              <a:avLst/>
              <a:gdLst>
                <a:gd name="T0" fmla="*/ 0 w 231"/>
                <a:gd name="T1" fmla="*/ 244 h 244"/>
                <a:gd name="T2" fmla="*/ 204 w 231"/>
                <a:gd name="T3" fmla="*/ 0 h 244"/>
                <a:gd name="T4" fmla="*/ 231 w 231"/>
                <a:gd name="T5" fmla="*/ 0 h 244"/>
                <a:gd name="T6" fmla="*/ 30 w 231"/>
                <a:gd name="T7" fmla="*/ 244 h 244"/>
                <a:gd name="T8" fmla="*/ 0 w 231"/>
                <a:gd name="T9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244">
                  <a:moveTo>
                    <a:pt x="0" y="244"/>
                  </a:moveTo>
                  <a:lnTo>
                    <a:pt x="204" y="0"/>
                  </a:lnTo>
                  <a:lnTo>
                    <a:pt x="231" y="0"/>
                  </a:lnTo>
                  <a:lnTo>
                    <a:pt x="30" y="244"/>
                  </a:lnTo>
                  <a:lnTo>
                    <a:pt x="0" y="244"/>
                  </a:lnTo>
                  <a:close/>
                </a:path>
              </a:pathLst>
            </a:custGeom>
            <a:solidFill>
              <a:srgbClr val="FFFF99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443" name="Freeform 11"/>
            <p:cNvSpPr>
              <a:spLocks noChangeAspect="1"/>
            </p:cNvSpPr>
            <p:nvPr/>
          </p:nvSpPr>
          <p:spPr bwMode="auto">
            <a:xfrm>
              <a:off x="886" y="685"/>
              <a:ext cx="231" cy="244"/>
            </a:xfrm>
            <a:custGeom>
              <a:avLst/>
              <a:gdLst>
                <a:gd name="T0" fmla="*/ 0 w 231"/>
                <a:gd name="T1" fmla="*/ 244 h 244"/>
                <a:gd name="T2" fmla="*/ 204 w 231"/>
                <a:gd name="T3" fmla="*/ 0 h 244"/>
                <a:gd name="T4" fmla="*/ 231 w 231"/>
                <a:gd name="T5" fmla="*/ 0 h 244"/>
                <a:gd name="T6" fmla="*/ 30 w 231"/>
                <a:gd name="T7" fmla="*/ 244 h 244"/>
                <a:gd name="T8" fmla="*/ 0 w 231"/>
                <a:gd name="T9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244">
                  <a:moveTo>
                    <a:pt x="0" y="244"/>
                  </a:moveTo>
                  <a:lnTo>
                    <a:pt x="204" y="0"/>
                  </a:lnTo>
                  <a:lnTo>
                    <a:pt x="231" y="0"/>
                  </a:lnTo>
                  <a:lnTo>
                    <a:pt x="30" y="244"/>
                  </a:lnTo>
                  <a:lnTo>
                    <a:pt x="0" y="244"/>
                  </a:lnTo>
                  <a:close/>
                </a:path>
              </a:pathLst>
            </a:custGeom>
            <a:solidFill>
              <a:srgbClr val="FFFF99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444" name="Freeform 12"/>
            <p:cNvSpPr>
              <a:spLocks noChangeAspect="1"/>
            </p:cNvSpPr>
            <p:nvPr/>
          </p:nvSpPr>
          <p:spPr bwMode="auto">
            <a:xfrm>
              <a:off x="921" y="686"/>
              <a:ext cx="231" cy="244"/>
            </a:xfrm>
            <a:custGeom>
              <a:avLst/>
              <a:gdLst>
                <a:gd name="T0" fmla="*/ 0 w 231"/>
                <a:gd name="T1" fmla="*/ 244 h 244"/>
                <a:gd name="T2" fmla="*/ 204 w 231"/>
                <a:gd name="T3" fmla="*/ 0 h 244"/>
                <a:gd name="T4" fmla="*/ 231 w 231"/>
                <a:gd name="T5" fmla="*/ 0 h 244"/>
                <a:gd name="T6" fmla="*/ 30 w 231"/>
                <a:gd name="T7" fmla="*/ 244 h 244"/>
                <a:gd name="T8" fmla="*/ 0 w 231"/>
                <a:gd name="T9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244">
                  <a:moveTo>
                    <a:pt x="0" y="244"/>
                  </a:moveTo>
                  <a:lnTo>
                    <a:pt x="204" y="0"/>
                  </a:lnTo>
                  <a:lnTo>
                    <a:pt x="231" y="0"/>
                  </a:lnTo>
                  <a:lnTo>
                    <a:pt x="30" y="244"/>
                  </a:lnTo>
                  <a:lnTo>
                    <a:pt x="0" y="244"/>
                  </a:lnTo>
                  <a:close/>
                </a:path>
              </a:pathLst>
            </a:custGeom>
            <a:solidFill>
              <a:srgbClr val="FFFF99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445" name="Freeform 13"/>
            <p:cNvSpPr>
              <a:spLocks noChangeAspect="1"/>
            </p:cNvSpPr>
            <p:nvPr/>
          </p:nvSpPr>
          <p:spPr bwMode="auto">
            <a:xfrm>
              <a:off x="957" y="685"/>
              <a:ext cx="231" cy="244"/>
            </a:xfrm>
            <a:custGeom>
              <a:avLst/>
              <a:gdLst>
                <a:gd name="T0" fmla="*/ 0 w 231"/>
                <a:gd name="T1" fmla="*/ 244 h 244"/>
                <a:gd name="T2" fmla="*/ 204 w 231"/>
                <a:gd name="T3" fmla="*/ 0 h 244"/>
                <a:gd name="T4" fmla="*/ 231 w 231"/>
                <a:gd name="T5" fmla="*/ 0 h 244"/>
                <a:gd name="T6" fmla="*/ 30 w 231"/>
                <a:gd name="T7" fmla="*/ 244 h 244"/>
                <a:gd name="T8" fmla="*/ 0 w 231"/>
                <a:gd name="T9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244">
                  <a:moveTo>
                    <a:pt x="0" y="244"/>
                  </a:moveTo>
                  <a:lnTo>
                    <a:pt x="204" y="0"/>
                  </a:lnTo>
                  <a:lnTo>
                    <a:pt x="231" y="0"/>
                  </a:lnTo>
                  <a:lnTo>
                    <a:pt x="30" y="244"/>
                  </a:lnTo>
                  <a:lnTo>
                    <a:pt x="0" y="244"/>
                  </a:lnTo>
                  <a:close/>
                </a:path>
              </a:pathLst>
            </a:custGeom>
            <a:solidFill>
              <a:srgbClr val="FFFF99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446" name="Freeform 14"/>
            <p:cNvSpPr>
              <a:spLocks noChangeAspect="1"/>
            </p:cNvSpPr>
            <p:nvPr/>
          </p:nvSpPr>
          <p:spPr bwMode="auto">
            <a:xfrm>
              <a:off x="1031" y="686"/>
              <a:ext cx="231" cy="244"/>
            </a:xfrm>
            <a:custGeom>
              <a:avLst/>
              <a:gdLst>
                <a:gd name="T0" fmla="*/ 0 w 231"/>
                <a:gd name="T1" fmla="*/ 244 h 244"/>
                <a:gd name="T2" fmla="*/ 204 w 231"/>
                <a:gd name="T3" fmla="*/ 0 h 244"/>
                <a:gd name="T4" fmla="*/ 231 w 231"/>
                <a:gd name="T5" fmla="*/ 0 h 244"/>
                <a:gd name="T6" fmla="*/ 30 w 231"/>
                <a:gd name="T7" fmla="*/ 244 h 244"/>
                <a:gd name="T8" fmla="*/ 0 w 231"/>
                <a:gd name="T9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244">
                  <a:moveTo>
                    <a:pt x="0" y="244"/>
                  </a:moveTo>
                  <a:lnTo>
                    <a:pt x="204" y="0"/>
                  </a:lnTo>
                  <a:lnTo>
                    <a:pt x="231" y="0"/>
                  </a:lnTo>
                  <a:lnTo>
                    <a:pt x="30" y="244"/>
                  </a:lnTo>
                  <a:lnTo>
                    <a:pt x="0" y="244"/>
                  </a:lnTo>
                  <a:close/>
                </a:path>
              </a:pathLst>
            </a:custGeom>
            <a:solidFill>
              <a:srgbClr val="FFFF99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447" name="Freeform 15"/>
            <p:cNvSpPr>
              <a:spLocks noChangeAspect="1"/>
            </p:cNvSpPr>
            <p:nvPr/>
          </p:nvSpPr>
          <p:spPr bwMode="auto">
            <a:xfrm>
              <a:off x="1069" y="685"/>
              <a:ext cx="231" cy="244"/>
            </a:xfrm>
            <a:custGeom>
              <a:avLst/>
              <a:gdLst>
                <a:gd name="T0" fmla="*/ 0 w 231"/>
                <a:gd name="T1" fmla="*/ 244 h 244"/>
                <a:gd name="T2" fmla="*/ 204 w 231"/>
                <a:gd name="T3" fmla="*/ 0 h 244"/>
                <a:gd name="T4" fmla="*/ 231 w 231"/>
                <a:gd name="T5" fmla="*/ 0 h 244"/>
                <a:gd name="T6" fmla="*/ 30 w 231"/>
                <a:gd name="T7" fmla="*/ 244 h 244"/>
                <a:gd name="T8" fmla="*/ 0 w 231"/>
                <a:gd name="T9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244">
                  <a:moveTo>
                    <a:pt x="0" y="244"/>
                  </a:moveTo>
                  <a:lnTo>
                    <a:pt x="204" y="0"/>
                  </a:lnTo>
                  <a:lnTo>
                    <a:pt x="231" y="0"/>
                  </a:lnTo>
                  <a:lnTo>
                    <a:pt x="30" y="244"/>
                  </a:lnTo>
                  <a:lnTo>
                    <a:pt x="0" y="244"/>
                  </a:lnTo>
                  <a:close/>
                </a:path>
              </a:pathLst>
            </a:custGeom>
            <a:solidFill>
              <a:srgbClr val="FFFF99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448" name="Freeform 16"/>
            <p:cNvSpPr>
              <a:spLocks noChangeAspect="1"/>
            </p:cNvSpPr>
            <p:nvPr/>
          </p:nvSpPr>
          <p:spPr bwMode="auto">
            <a:xfrm>
              <a:off x="994" y="685"/>
              <a:ext cx="231" cy="244"/>
            </a:xfrm>
            <a:custGeom>
              <a:avLst/>
              <a:gdLst>
                <a:gd name="T0" fmla="*/ 0 w 231"/>
                <a:gd name="T1" fmla="*/ 244 h 244"/>
                <a:gd name="T2" fmla="*/ 204 w 231"/>
                <a:gd name="T3" fmla="*/ 0 h 244"/>
                <a:gd name="T4" fmla="*/ 231 w 231"/>
                <a:gd name="T5" fmla="*/ 0 h 244"/>
                <a:gd name="T6" fmla="*/ 30 w 231"/>
                <a:gd name="T7" fmla="*/ 244 h 244"/>
                <a:gd name="T8" fmla="*/ 0 w 231"/>
                <a:gd name="T9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244">
                  <a:moveTo>
                    <a:pt x="0" y="244"/>
                  </a:moveTo>
                  <a:lnTo>
                    <a:pt x="204" y="0"/>
                  </a:lnTo>
                  <a:lnTo>
                    <a:pt x="231" y="0"/>
                  </a:lnTo>
                  <a:lnTo>
                    <a:pt x="30" y="244"/>
                  </a:lnTo>
                  <a:lnTo>
                    <a:pt x="0" y="244"/>
                  </a:lnTo>
                  <a:close/>
                </a:path>
              </a:pathLst>
            </a:custGeom>
            <a:solidFill>
              <a:srgbClr val="FFFF99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449" name="Freeform 17"/>
            <p:cNvSpPr>
              <a:spLocks noChangeAspect="1"/>
            </p:cNvSpPr>
            <p:nvPr/>
          </p:nvSpPr>
          <p:spPr bwMode="auto">
            <a:xfrm>
              <a:off x="1106" y="685"/>
              <a:ext cx="231" cy="244"/>
            </a:xfrm>
            <a:custGeom>
              <a:avLst/>
              <a:gdLst>
                <a:gd name="T0" fmla="*/ 0 w 231"/>
                <a:gd name="T1" fmla="*/ 244 h 244"/>
                <a:gd name="T2" fmla="*/ 204 w 231"/>
                <a:gd name="T3" fmla="*/ 0 h 244"/>
                <a:gd name="T4" fmla="*/ 231 w 231"/>
                <a:gd name="T5" fmla="*/ 0 h 244"/>
                <a:gd name="T6" fmla="*/ 30 w 231"/>
                <a:gd name="T7" fmla="*/ 244 h 244"/>
                <a:gd name="T8" fmla="*/ 0 w 231"/>
                <a:gd name="T9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244">
                  <a:moveTo>
                    <a:pt x="0" y="244"/>
                  </a:moveTo>
                  <a:lnTo>
                    <a:pt x="204" y="0"/>
                  </a:lnTo>
                  <a:lnTo>
                    <a:pt x="231" y="0"/>
                  </a:lnTo>
                  <a:lnTo>
                    <a:pt x="30" y="244"/>
                  </a:lnTo>
                  <a:lnTo>
                    <a:pt x="0" y="244"/>
                  </a:lnTo>
                  <a:close/>
                </a:path>
              </a:pathLst>
            </a:custGeom>
            <a:solidFill>
              <a:srgbClr val="FFFF99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450" name="Freeform 18"/>
            <p:cNvSpPr>
              <a:spLocks noChangeAspect="1"/>
            </p:cNvSpPr>
            <p:nvPr/>
          </p:nvSpPr>
          <p:spPr bwMode="auto">
            <a:xfrm>
              <a:off x="1143" y="685"/>
              <a:ext cx="231" cy="244"/>
            </a:xfrm>
            <a:custGeom>
              <a:avLst/>
              <a:gdLst>
                <a:gd name="T0" fmla="*/ 0 w 231"/>
                <a:gd name="T1" fmla="*/ 244 h 244"/>
                <a:gd name="T2" fmla="*/ 204 w 231"/>
                <a:gd name="T3" fmla="*/ 0 h 244"/>
                <a:gd name="T4" fmla="*/ 231 w 231"/>
                <a:gd name="T5" fmla="*/ 0 h 244"/>
                <a:gd name="T6" fmla="*/ 30 w 231"/>
                <a:gd name="T7" fmla="*/ 244 h 244"/>
                <a:gd name="T8" fmla="*/ 0 w 231"/>
                <a:gd name="T9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244">
                  <a:moveTo>
                    <a:pt x="0" y="244"/>
                  </a:moveTo>
                  <a:lnTo>
                    <a:pt x="204" y="0"/>
                  </a:lnTo>
                  <a:lnTo>
                    <a:pt x="231" y="0"/>
                  </a:lnTo>
                  <a:lnTo>
                    <a:pt x="30" y="244"/>
                  </a:lnTo>
                  <a:lnTo>
                    <a:pt x="0" y="244"/>
                  </a:lnTo>
                  <a:close/>
                </a:path>
              </a:pathLst>
            </a:custGeom>
            <a:solidFill>
              <a:srgbClr val="FFFF99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451" name="Freeform 19"/>
            <p:cNvSpPr>
              <a:spLocks noChangeAspect="1"/>
            </p:cNvSpPr>
            <p:nvPr/>
          </p:nvSpPr>
          <p:spPr bwMode="auto">
            <a:xfrm>
              <a:off x="1181" y="685"/>
              <a:ext cx="231" cy="244"/>
            </a:xfrm>
            <a:custGeom>
              <a:avLst/>
              <a:gdLst>
                <a:gd name="T0" fmla="*/ 0 w 231"/>
                <a:gd name="T1" fmla="*/ 244 h 244"/>
                <a:gd name="T2" fmla="*/ 204 w 231"/>
                <a:gd name="T3" fmla="*/ 0 h 244"/>
                <a:gd name="T4" fmla="*/ 231 w 231"/>
                <a:gd name="T5" fmla="*/ 0 h 244"/>
                <a:gd name="T6" fmla="*/ 30 w 231"/>
                <a:gd name="T7" fmla="*/ 244 h 244"/>
                <a:gd name="T8" fmla="*/ 0 w 231"/>
                <a:gd name="T9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244">
                  <a:moveTo>
                    <a:pt x="0" y="244"/>
                  </a:moveTo>
                  <a:lnTo>
                    <a:pt x="204" y="0"/>
                  </a:lnTo>
                  <a:lnTo>
                    <a:pt x="231" y="0"/>
                  </a:lnTo>
                  <a:lnTo>
                    <a:pt x="30" y="244"/>
                  </a:lnTo>
                  <a:lnTo>
                    <a:pt x="0" y="244"/>
                  </a:lnTo>
                  <a:close/>
                </a:path>
              </a:pathLst>
            </a:custGeom>
            <a:solidFill>
              <a:srgbClr val="FFFF99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452" name="Freeform 20"/>
            <p:cNvSpPr>
              <a:spLocks noChangeAspect="1"/>
            </p:cNvSpPr>
            <p:nvPr/>
          </p:nvSpPr>
          <p:spPr bwMode="auto">
            <a:xfrm>
              <a:off x="1218" y="686"/>
              <a:ext cx="231" cy="244"/>
            </a:xfrm>
            <a:custGeom>
              <a:avLst/>
              <a:gdLst>
                <a:gd name="T0" fmla="*/ 0 w 231"/>
                <a:gd name="T1" fmla="*/ 244 h 244"/>
                <a:gd name="T2" fmla="*/ 204 w 231"/>
                <a:gd name="T3" fmla="*/ 0 h 244"/>
                <a:gd name="T4" fmla="*/ 231 w 231"/>
                <a:gd name="T5" fmla="*/ 0 h 244"/>
                <a:gd name="T6" fmla="*/ 30 w 231"/>
                <a:gd name="T7" fmla="*/ 244 h 244"/>
                <a:gd name="T8" fmla="*/ 0 w 231"/>
                <a:gd name="T9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244">
                  <a:moveTo>
                    <a:pt x="0" y="244"/>
                  </a:moveTo>
                  <a:lnTo>
                    <a:pt x="204" y="0"/>
                  </a:lnTo>
                  <a:lnTo>
                    <a:pt x="231" y="0"/>
                  </a:lnTo>
                  <a:lnTo>
                    <a:pt x="30" y="244"/>
                  </a:lnTo>
                  <a:lnTo>
                    <a:pt x="0" y="244"/>
                  </a:lnTo>
                  <a:close/>
                </a:path>
              </a:pathLst>
            </a:custGeom>
            <a:solidFill>
              <a:srgbClr val="FFFF99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453" name="Freeform 21"/>
            <p:cNvSpPr>
              <a:spLocks noChangeAspect="1"/>
            </p:cNvSpPr>
            <p:nvPr/>
          </p:nvSpPr>
          <p:spPr bwMode="auto">
            <a:xfrm>
              <a:off x="1256" y="686"/>
              <a:ext cx="231" cy="244"/>
            </a:xfrm>
            <a:custGeom>
              <a:avLst/>
              <a:gdLst>
                <a:gd name="T0" fmla="*/ 0 w 231"/>
                <a:gd name="T1" fmla="*/ 244 h 244"/>
                <a:gd name="T2" fmla="*/ 204 w 231"/>
                <a:gd name="T3" fmla="*/ 0 h 244"/>
                <a:gd name="T4" fmla="*/ 231 w 231"/>
                <a:gd name="T5" fmla="*/ 0 h 244"/>
                <a:gd name="T6" fmla="*/ 30 w 231"/>
                <a:gd name="T7" fmla="*/ 244 h 244"/>
                <a:gd name="T8" fmla="*/ 0 w 231"/>
                <a:gd name="T9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244">
                  <a:moveTo>
                    <a:pt x="0" y="244"/>
                  </a:moveTo>
                  <a:lnTo>
                    <a:pt x="204" y="0"/>
                  </a:lnTo>
                  <a:lnTo>
                    <a:pt x="231" y="0"/>
                  </a:lnTo>
                  <a:lnTo>
                    <a:pt x="30" y="244"/>
                  </a:lnTo>
                  <a:lnTo>
                    <a:pt x="0" y="244"/>
                  </a:lnTo>
                  <a:close/>
                </a:path>
              </a:pathLst>
            </a:custGeom>
            <a:solidFill>
              <a:srgbClr val="FFFF99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454" name="Freeform 22"/>
            <p:cNvSpPr>
              <a:spLocks noChangeAspect="1"/>
            </p:cNvSpPr>
            <p:nvPr/>
          </p:nvSpPr>
          <p:spPr bwMode="auto">
            <a:xfrm>
              <a:off x="1295" y="686"/>
              <a:ext cx="231" cy="244"/>
            </a:xfrm>
            <a:custGeom>
              <a:avLst/>
              <a:gdLst>
                <a:gd name="T0" fmla="*/ 0 w 231"/>
                <a:gd name="T1" fmla="*/ 244 h 244"/>
                <a:gd name="T2" fmla="*/ 204 w 231"/>
                <a:gd name="T3" fmla="*/ 0 h 244"/>
                <a:gd name="T4" fmla="*/ 231 w 231"/>
                <a:gd name="T5" fmla="*/ 0 h 244"/>
                <a:gd name="T6" fmla="*/ 30 w 231"/>
                <a:gd name="T7" fmla="*/ 244 h 244"/>
                <a:gd name="T8" fmla="*/ 0 w 231"/>
                <a:gd name="T9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244">
                  <a:moveTo>
                    <a:pt x="0" y="244"/>
                  </a:moveTo>
                  <a:lnTo>
                    <a:pt x="204" y="0"/>
                  </a:lnTo>
                  <a:lnTo>
                    <a:pt x="231" y="0"/>
                  </a:lnTo>
                  <a:lnTo>
                    <a:pt x="30" y="244"/>
                  </a:lnTo>
                  <a:lnTo>
                    <a:pt x="0" y="244"/>
                  </a:lnTo>
                  <a:close/>
                </a:path>
              </a:pathLst>
            </a:custGeom>
            <a:solidFill>
              <a:srgbClr val="FFFF99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455" name="Freeform 23"/>
            <p:cNvSpPr>
              <a:spLocks noChangeAspect="1"/>
            </p:cNvSpPr>
            <p:nvPr/>
          </p:nvSpPr>
          <p:spPr bwMode="auto">
            <a:xfrm>
              <a:off x="1332" y="686"/>
              <a:ext cx="231" cy="244"/>
            </a:xfrm>
            <a:custGeom>
              <a:avLst/>
              <a:gdLst>
                <a:gd name="T0" fmla="*/ 0 w 231"/>
                <a:gd name="T1" fmla="*/ 244 h 244"/>
                <a:gd name="T2" fmla="*/ 204 w 231"/>
                <a:gd name="T3" fmla="*/ 0 h 244"/>
                <a:gd name="T4" fmla="*/ 231 w 231"/>
                <a:gd name="T5" fmla="*/ 0 h 244"/>
                <a:gd name="T6" fmla="*/ 30 w 231"/>
                <a:gd name="T7" fmla="*/ 244 h 244"/>
                <a:gd name="T8" fmla="*/ 0 w 231"/>
                <a:gd name="T9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244">
                  <a:moveTo>
                    <a:pt x="0" y="244"/>
                  </a:moveTo>
                  <a:lnTo>
                    <a:pt x="204" y="0"/>
                  </a:lnTo>
                  <a:lnTo>
                    <a:pt x="231" y="0"/>
                  </a:lnTo>
                  <a:lnTo>
                    <a:pt x="30" y="244"/>
                  </a:lnTo>
                  <a:lnTo>
                    <a:pt x="0" y="244"/>
                  </a:lnTo>
                  <a:close/>
                </a:path>
              </a:pathLst>
            </a:custGeom>
            <a:solidFill>
              <a:srgbClr val="FFFF99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456" name="Freeform 24"/>
            <p:cNvSpPr>
              <a:spLocks noChangeAspect="1"/>
            </p:cNvSpPr>
            <p:nvPr/>
          </p:nvSpPr>
          <p:spPr bwMode="auto">
            <a:xfrm>
              <a:off x="1370" y="686"/>
              <a:ext cx="231" cy="244"/>
            </a:xfrm>
            <a:custGeom>
              <a:avLst/>
              <a:gdLst>
                <a:gd name="T0" fmla="*/ 0 w 231"/>
                <a:gd name="T1" fmla="*/ 244 h 244"/>
                <a:gd name="T2" fmla="*/ 204 w 231"/>
                <a:gd name="T3" fmla="*/ 0 h 244"/>
                <a:gd name="T4" fmla="*/ 231 w 231"/>
                <a:gd name="T5" fmla="*/ 0 h 244"/>
                <a:gd name="T6" fmla="*/ 30 w 231"/>
                <a:gd name="T7" fmla="*/ 244 h 244"/>
                <a:gd name="T8" fmla="*/ 0 w 231"/>
                <a:gd name="T9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244">
                  <a:moveTo>
                    <a:pt x="0" y="244"/>
                  </a:moveTo>
                  <a:lnTo>
                    <a:pt x="204" y="0"/>
                  </a:lnTo>
                  <a:lnTo>
                    <a:pt x="231" y="0"/>
                  </a:lnTo>
                  <a:lnTo>
                    <a:pt x="30" y="244"/>
                  </a:lnTo>
                  <a:lnTo>
                    <a:pt x="0" y="244"/>
                  </a:lnTo>
                  <a:close/>
                </a:path>
              </a:pathLst>
            </a:custGeom>
            <a:solidFill>
              <a:srgbClr val="FFFF99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457" name="Freeform 25"/>
            <p:cNvSpPr>
              <a:spLocks noChangeAspect="1"/>
            </p:cNvSpPr>
            <p:nvPr/>
          </p:nvSpPr>
          <p:spPr bwMode="auto">
            <a:xfrm>
              <a:off x="1408" y="686"/>
              <a:ext cx="231" cy="244"/>
            </a:xfrm>
            <a:custGeom>
              <a:avLst/>
              <a:gdLst>
                <a:gd name="T0" fmla="*/ 0 w 231"/>
                <a:gd name="T1" fmla="*/ 244 h 244"/>
                <a:gd name="T2" fmla="*/ 204 w 231"/>
                <a:gd name="T3" fmla="*/ 0 h 244"/>
                <a:gd name="T4" fmla="*/ 231 w 231"/>
                <a:gd name="T5" fmla="*/ 0 h 244"/>
                <a:gd name="T6" fmla="*/ 30 w 231"/>
                <a:gd name="T7" fmla="*/ 244 h 244"/>
                <a:gd name="T8" fmla="*/ 0 w 231"/>
                <a:gd name="T9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244">
                  <a:moveTo>
                    <a:pt x="0" y="244"/>
                  </a:moveTo>
                  <a:lnTo>
                    <a:pt x="204" y="0"/>
                  </a:lnTo>
                  <a:lnTo>
                    <a:pt x="231" y="0"/>
                  </a:lnTo>
                  <a:lnTo>
                    <a:pt x="30" y="244"/>
                  </a:lnTo>
                  <a:lnTo>
                    <a:pt x="0" y="244"/>
                  </a:lnTo>
                  <a:close/>
                </a:path>
              </a:pathLst>
            </a:custGeom>
            <a:solidFill>
              <a:srgbClr val="FFFF99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8458" name="Group 26"/>
          <p:cNvGrpSpPr>
            <a:grpSpLocks noChangeAspect="1"/>
          </p:cNvGrpSpPr>
          <p:nvPr/>
        </p:nvGrpSpPr>
        <p:grpSpPr bwMode="auto">
          <a:xfrm>
            <a:off x="4495800" y="4800600"/>
            <a:ext cx="395288" cy="530225"/>
            <a:chOff x="648" y="740"/>
            <a:chExt cx="55" cy="74"/>
          </a:xfrm>
        </p:grpSpPr>
        <p:sp>
          <p:nvSpPr>
            <p:cNvPr id="18459" name="AutoShape 27"/>
            <p:cNvSpPr>
              <a:spLocks noChangeAspect="1" noChangeArrowheads="1"/>
            </p:cNvSpPr>
            <p:nvPr/>
          </p:nvSpPr>
          <p:spPr bwMode="auto">
            <a:xfrm>
              <a:off x="660" y="740"/>
              <a:ext cx="30" cy="46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460" name="AutoShape 28"/>
            <p:cNvSpPr>
              <a:spLocks noChangeAspect="1" noChangeArrowheads="1"/>
            </p:cNvSpPr>
            <p:nvPr/>
          </p:nvSpPr>
          <p:spPr bwMode="auto">
            <a:xfrm>
              <a:off x="673" y="745"/>
              <a:ext cx="30" cy="46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461" name="AutoShape 29"/>
            <p:cNvSpPr>
              <a:spLocks noChangeAspect="1" noChangeArrowheads="1"/>
            </p:cNvSpPr>
            <p:nvPr/>
          </p:nvSpPr>
          <p:spPr bwMode="auto">
            <a:xfrm>
              <a:off x="648" y="756"/>
              <a:ext cx="30" cy="46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462" name="AutoShape 30"/>
            <p:cNvSpPr>
              <a:spLocks noChangeAspect="1" noChangeArrowheads="1"/>
            </p:cNvSpPr>
            <p:nvPr/>
          </p:nvSpPr>
          <p:spPr bwMode="auto">
            <a:xfrm>
              <a:off x="669" y="768"/>
              <a:ext cx="30" cy="46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8463" name="Group 31"/>
          <p:cNvGrpSpPr>
            <a:grpSpLocks/>
          </p:cNvGrpSpPr>
          <p:nvPr/>
        </p:nvGrpSpPr>
        <p:grpSpPr bwMode="auto">
          <a:xfrm>
            <a:off x="1295400" y="3429000"/>
            <a:ext cx="5530850" cy="1965325"/>
            <a:chOff x="850" y="1860"/>
            <a:chExt cx="3484" cy="1238"/>
          </a:xfrm>
        </p:grpSpPr>
        <p:sp>
          <p:nvSpPr>
            <p:cNvPr id="18464" name="AutoShape 32"/>
            <p:cNvSpPr>
              <a:spLocks noChangeAspect="1" noChangeArrowheads="1"/>
            </p:cNvSpPr>
            <p:nvPr/>
          </p:nvSpPr>
          <p:spPr bwMode="auto">
            <a:xfrm>
              <a:off x="3672" y="2378"/>
              <a:ext cx="212" cy="252"/>
            </a:xfrm>
            <a:prstGeom prst="can">
              <a:avLst>
                <a:gd name="adj" fmla="val 29717"/>
              </a:avLst>
            </a:prstGeom>
            <a:gradFill rotWithShape="0">
              <a:gsLst>
                <a:gs pos="0">
                  <a:srgbClr val="CCFFCC"/>
                </a:gs>
                <a:gs pos="100000">
                  <a:srgbClr val="CCFFCC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465" name="AutoShape 33"/>
            <p:cNvSpPr>
              <a:spLocks noChangeAspect="1" noChangeArrowheads="1"/>
            </p:cNvSpPr>
            <p:nvPr/>
          </p:nvSpPr>
          <p:spPr bwMode="auto">
            <a:xfrm>
              <a:off x="2398" y="2373"/>
              <a:ext cx="212" cy="252"/>
            </a:xfrm>
            <a:prstGeom prst="can">
              <a:avLst>
                <a:gd name="adj" fmla="val 29717"/>
              </a:avLst>
            </a:prstGeom>
            <a:gradFill rotWithShape="0">
              <a:gsLst>
                <a:gs pos="0">
                  <a:srgbClr val="CCFFCC"/>
                </a:gs>
                <a:gs pos="100000">
                  <a:srgbClr val="CCFFCC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466" name="AutoShape 34"/>
            <p:cNvSpPr>
              <a:spLocks noChangeAspect="1" noChangeArrowheads="1"/>
            </p:cNvSpPr>
            <p:nvPr/>
          </p:nvSpPr>
          <p:spPr bwMode="auto">
            <a:xfrm>
              <a:off x="1300" y="2369"/>
              <a:ext cx="212" cy="252"/>
            </a:xfrm>
            <a:prstGeom prst="can">
              <a:avLst>
                <a:gd name="adj" fmla="val 29717"/>
              </a:avLst>
            </a:prstGeom>
            <a:gradFill rotWithShape="0">
              <a:gsLst>
                <a:gs pos="0">
                  <a:srgbClr val="CCFFCC"/>
                </a:gs>
                <a:gs pos="100000">
                  <a:srgbClr val="CCFFCC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467" name="AutoShape 35"/>
            <p:cNvSpPr>
              <a:spLocks noChangeAspect="1" noChangeArrowheads="1"/>
            </p:cNvSpPr>
            <p:nvPr/>
          </p:nvSpPr>
          <p:spPr bwMode="auto">
            <a:xfrm>
              <a:off x="2844" y="1869"/>
              <a:ext cx="212" cy="252"/>
            </a:xfrm>
            <a:prstGeom prst="can">
              <a:avLst>
                <a:gd name="adj" fmla="val 29717"/>
              </a:avLst>
            </a:prstGeom>
            <a:gradFill rotWithShape="0">
              <a:gsLst>
                <a:gs pos="0">
                  <a:srgbClr val="CCFFCC"/>
                </a:gs>
                <a:gs pos="100000">
                  <a:srgbClr val="CCFFCC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468" name="AutoShape 36"/>
            <p:cNvSpPr>
              <a:spLocks noChangeAspect="1" noChangeArrowheads="1"/>
            </p:cNvSpPr>
            <p:nvPr/>
          </p:nvSpPr>
          <p:spPr bwMode="auto">
            <a:xfrm>
              <a:off x="4122" y="1860"/>
              <a:ext cx="212" cy="252"/>
            </a:xfrm>
            <a:prstGeom prst="can">
              <a:avLst>
                <a:gd name="adj" fmla="val 29717"/>
              </a:avLst>
            </a:prstGeom>
            <a:gradFill rotWithShape="0">
              <a:gsLst>
                <a:gs pos="0">
                  <a:srgbClr val="CCFFCC"/>
                </a:gs>
                <a:gs pos="100000">
                  <a:srgbClr val="CCFFCC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469" name="AutoShape 37"/>
            <p:cNvSpPr>
              <a:spLocks noChangeAspect="1" noChangeArrowheads="1"/>
            </p:cNvSpPr>
            <p:nvPr/>
          </p:nvSpPr>
          <p:spPr bwMode="auto">
            <a:xfrm>
              <a:off x="1651" y="1869"/>
              <a:ext cx="212" cy="252"/>
            </a:xfrm>
            <a:prstGeom prst="can">
              <a:avLst>
                <a:gd name="adj" fmla="val 29717"/>
              </a:avLst>
            </a:prstGeom>
            <a:gradFill rotWithShape="0">
              <a:gsLst>
                <a:gs pos="0">
                  <a:srgbClr val="CCFFCC"/>
                </a:gs>
                <a:gs pos="100000">
                  <a:srgbClr val="CCFFCC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470" name="AutoShape 38"/>
            <p:cNvSpPr>
              <a:spLocks noChangeAspect="1" noChangeArrowheads="1"/>
            </p:cNvSpPr>
            <p:nvPr/>
          </p:nvSpPr>
          <p:spPr bwMode="auto">
            <a:xfrm>
              <a:off x="2016" y="2845"/>
              <a:ext cx="211" cy="252"/>
            </a:xfrm>
            <a:prstGeom prst="can">
              <a:avLst>
                <a:gd name="adj" fmla="val 29858"/>
              </a:avLst>
            </a:prstGeom>
            <a:gradFill rotWithShape="0">
              <a:gsLst>
                <a:gs pos="0">
                  <a:srgbClr val="CCFFCC"/>
                </a:gs>
                <a:gs pos="100000">
                  <a:srgbClr val="CCFFCC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471" name="AutoShape 39"/>
            <p:cNvSpPr>
              <a:spLocks noChangeAspect="1" noChangeArrowheads="1"/>
            </p:cNvSpPr>
            <p:nvPr/>
          </p:nvSpPr>
          <p:spPr bwMode="auto">
            <a:xfrm>
              <a:off x="3276" y="2841"/>
              <a:ext cx="212" cy="252"/>
            </a:xfrm>
            <a:prstGeom prst="can">
              <a:avLst>
                <a:gd name="adj" fmla="val 29717"/>
              </a:avLst>
            </a:prstGeom>
            <a:gradFill rotWithShape="0">
              <a:gsLst>
                <a:gs pos="0">
                  <a:srgbClr val="CCFFCC"/>
                </a:gs>
                <a:gs pos="100000">
                  <a:srgbClr val="CCFFCC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472" name="AutoShape 40"/>
            <p:cNvSpPr>
              <a:spLocks noChangeAspect="1" noChangeArrowheads="1"/>
            </p:cNvSpPr>
            <p:nvPr/>
          </p:nvSpPr>
          <p:spPr bwMode="auto">
            <a:xfrm>
              <a:off x="850" y="2846"/>
              <a:ext cx="212" cy="252"/>
            </a:xfrm>
            <a:prstGeom prst="can">
              <a:avLst>
                <a:gd name="adj" fmla="val 29717"/>
              </a:avLst>
            </a:prstGeom>
            <a:gradFill rotWithShape="0">
              <a:gsLst>
                <a:gs pos="0">
                  <a:srgbClr val="CCFFCC"/>
                </a:gs>
                <a:gs pos="100000">
                  <a:srgbClr val="CCFFCC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8473" name="Group 41"/>
          <p:cNvGrpSpPr>
            <a:grpSpLocks noChangeAspect="1"/>
          </p:cNvGrpSpPr>
          <p:nvPr/>
        </p:nvGrpSpPr>
        <p:grpSpPr bwMode="auto">
          <a:xfrm>
            <a:off x="990600" y="3284538"/>
            <a:ext cx="6089650" cy="1812925"/>
            <a:chOff x="39" y="29"/>
            <a:chExt cx="834" cy="248"/>
          </a:xfrm>
        </p:grpSpPr>
        <p:grpSp>
          <p:nvGrpSpPr>
            <p:cNvPr id="18474" name="Group 42"/>
            <p:cNvGrpSpPr>
              <a:grpSpLocks noChangeAspect="1"/>
            </p:cNvGrpSpPr>
            <p:nvPr/>
          </p:nvGrpSpPr>
          <p:grpSpPr bwMode="auto">
            <a:xfrm>
              <a:off x="143" y="29"/>
              <a:ext cx="420" cy="125"/>
              <a:chOff x="15" y="129"/>
              <a:chExt cx="838" cy="219"/>
            </a:xfrm>
          </p:grpSpPr>
          <p:sp>
            <p:nvSpPr>
              <p:cNvPr id="18475" name="AutoShape 43"/>
              <p:cNvSpPr>
                <a:spLocks noChangeAspect="1" noChangeArrowheads="1"/>
              </p:cNvSpPr>
              <p:nvPr/>
            </p:nvSpPr>
            <p:spPr bwMode="auto">
              <a:xfrm>
                <a:off x="15" y="129"/>
                <a:ext cx="838" cy="219"/>
              </a:xfrm>
              <a:prstGeom prst="parallelogram">
                <a:avLst>
                  <a:gd name="adj" fmla="val 95662"/>
                </a:avLst>
              </a:prstGeom>
              <a:solidFill>
                <a:srgbClr val="008000">
                  <a:alpha val="50000"/>
                </a:srgb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8476" name="Group 44"/>
              <p:cNvGrpSpPr>
                <a:grpSpLocks noChangeAspect="1"/>
              </p:cNvGrpSpPr>
              <p:nvPr/>
            </p:nvGrpSpPr>
            <p:grpSpPr bwMode="auto">
              <a:xfrm>
                <a:off x="26" y="133"/>
                <a:ext cx="816" cy="212"/>
                <a:chOff x="26" y="133"/>
                <a:chExt cx="816" cy="212"/>
              </a:xfrm>
            </p:grpSpPr>
            <p:grpSp>
              <p:nvGrpSpPr>
                <p:cNvPr id="18477" name="Group 45"/>
                <p:cNvGrpSpPr>
                  <a:grpSpLocks noChangeAspect="1"/>
                </p:cNvGrpSpPr>
                <p:nvPr/>
              </p:nvGrpSpPr>
              <p:grpSpPr bwMode="auto">
                <a:xfrm>
                  <a:off x="359" y="133"/>
                  <a:ext cx="247" cy="211"/>
                  <a:chOff x="360" y="133"/>
                  <a:chExt cx="247" cy="211"/>
                </a:xfrm>
              </p:grpSpPr>
              <p:sp>
                <p:nvSpPr>
                  <p:cNvPr id="18478" name="AutoShape 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6" y="222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479" name="AutoShape 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" y="20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480" name="AutoShape 4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1" y="186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481" name="AutoShape 4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9" y="16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482" name="AutoShape 5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54" y="13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483" name="AutoShape 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6" y="150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484" name="AutoShape 5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" y="331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485" name="AutoShape 5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7" y="31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486" name="AutoShape 5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5" y="29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487" name="AutoShape 5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3" y="275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488" name="AutoShape 5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0" y="239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489" name="AutoShape 5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1" y="25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8490" name="Group 58"/>
                <p:cNvGrpSpPr>
                  <a:grpSpLocks noChangeAspect="1"/>
                </p:cNvGrpSpPr>
                <p:nvPr/>
              </p:nvGrpSpPr>
              <p:grpSpPr bwMode="auto">
                <a:xfrm>
                  <a:off x="406" y="133"/>
                  <a:ext cx="247" cy="211"/>
                  <a:chOff x="360" y="133"/>
                  <a:chExt cx="247" cy="211"/>
                </a:xfrm>
              </p:grpSpPr>
              <p:sp>
                <p:nvSpPr>
                  <p:cNvPr id="18491" name="AutoShape 5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6" y="222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492" name="AutoShape 6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" y="20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493" name="AutoShape 6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1" y="186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494" name="AutoShape 6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9" y="16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495" name="AutoShape 6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54" y="13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496" name="AutoShape 6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6" y="150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497" name="AutoShape 6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" y="331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498" name="AutoShape 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7" y="31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499" name="AutoShape 6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5" y="29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00" name="AutoShape 6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3" y="275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01" name="AutoShape 6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0" y="239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02" name="AutoShape 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1" y="25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8503" name="Group 71"/>
                <p:cNvGrpSpPr>
                  <a:grpSpLocks noChangeAspect="1"/>
                </p:cNvGrpSpPr>
                <p:nvPr/>
              </p:nvGrpSpPr>
              <p:grpSpPr bwMode="auto">
                <a:xfrm>
                  <a:off x="26" y="133"/>
                  <a:ext cx="247" cy="211"/>
                  <a:chOff x="360" y="133"/>
                  <a:chExt cx="247" cy="211"/>
                </a:xfrm>
              </p:grpSpPr>
              <p:sp>
                <p:nvSpPr>
                  <p:cNvPr id="18504" name="AutoShape 7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6" y="222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05" name="AutoShape 7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" y="20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06" name="AutoShape 7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1" y="186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07" name="AutoShape 7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9" y="16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08" name="AutoShape 7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54" y="13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09" name="AutoShape 7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6" y="150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10" name="AutoShape 7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" y="331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11" name="AutoShape 7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7" y="31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12" name="AutoShape 8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5" y="29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13" name="AutoShape 8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3" y="275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14" name="AutoShape 8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0" y="239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15" name="AutoShape 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1" y="25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8516" name="Group 84"/>
                <p:cNvGrpSpPr>
                  <a:grpSpLocks noChangeAspect="1"/>
                </p:cNvGrpSpPr>
                <p:nvPr/>
              </p:nvGrpSpPr>
              <p:grpSpPr bwMode="auto">
                <a:xfrm>
                  <a:off x="72" y="133"/>
                  <a:ext cx="247" cy="211"/>
                  <a:chOff x="360" y="133"/>
                  <a:chExt cx="247" cy="211"/>
                </a:xfrm>
              </p:grpSpPr>
              <p:sp>
                <p:nvSpPr>
                  <p:cNvPr id="18517" name="AutoShape 8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6" y="222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18" name="AutoShape 8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" y="20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19" name="AutoShape 8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1" y="186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20" name="AutoShape 8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9" y="16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21" name="AutoShape 8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54" y="13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22" name="AutoShape 9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6" y="150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23" name="AutoShape 9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" y="331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24" name="AutoShape 9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7" y="31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25" name="AutoShape 9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5" y="29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26" name="AutoShape 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3" y="275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27" name="AutoShape 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0" y="239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28" name="AutoShape 9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1" y="25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8529" name="Group 97"/>
                <p:cNvGrpSpPr>
                  <a:grpSpLocks noChangeAspect="1"/>
                </p:cNvGrpSpPr>
                <p:nvPr/>
              </p:nvGrpSpPr>
              <p:grpSpPr bwMode="auto">
                <a:xfrm>
                  <a:off x="119" y="133"/>
                  <a:ext cx="247" cy="211"/>
                  <a:chOff x="360" y="133"/>
                  <a:chExt cx="247" cy="211"/>
                </a:xfrm>
              </p:grpSpPr>
              <p:sp>
                <p:nvSpPr>
                  <p:cNvPr id="18530" name="AutoShape 9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6" y="222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31" name="AutoShape 9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" y="20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32" name="AutoShape 10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1" y="186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33" name="AutoShape 10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9" y="16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34" name="AutoShape 10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54" y="13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35" name="AutoShape 1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6" y="150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36" name="AutoShape 10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" y="331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37" name="AutoShape 1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7" y="31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38" name="AutoShape 1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5" y="29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39" name="AutoShape 1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3" y="275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40" name="AutoShape 1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0" y="239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41" name="AutoShape 10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1" y="25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8542" name="Group 110"/>
                <p:cNvGrpSpPr>
                  <a:grpSpLocks noChangeAspect="1"/>
                </p:cNvGrpSpPr>
                <p:nvPr/>
              </p:nvGrpSpPr>
              <p:grpSpPr bwMode="auto">
                <a:xfrm>
                  <a:off x="166" y="134"/>
                  <a:ext cx="247" cy="211"/>
                  <a:chOff x="360" y="133"/>
                  <a:chExt cx="247" cy="211"/>
                </a:xfrm>
              </p:grpSpPr>
              <p:sp>
                <p:nvSpPr>
                  <p:cNvPr id="18543" name="AutoShape 1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6" y="222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44" name="AutoShape 1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" y="20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45" name="AutoShape 1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1" y="186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46" name="AutoShape 1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9" y="16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47" name="AutoShape 1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54" y="13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48" name="AutoShape 1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6" y="150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49" name="AutoShape 1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" y="331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50" name="AutoShape 1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7" y="31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51" name="AutoShape 1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5" y="29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52" name="AutoShape 1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3" y="275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53" name="AutoShape 1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0" y="239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54" name="AutoShape 1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1" y="25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8555" name="Group 123"/>
                <p:cNvGrpSpPr>
                  <a:grpSpLocks noChangeAspect="1"/>
                </p:cNvGrpSpPr>
                <p:nvPr/>
              </p:nvGrpSpPr>
              <p:grpSpPr bwMode="auto">
                <a:xfrm>
                  <a:off x="213" y="134"/>
                  <a:ext cx="247" cy="211"/>
                  <a:chOff x="360" y="133"/>
                  <a:chExt cx="247" cy="211"/>
                </a:xfrm>
              </p:grpSpPr>
              <p:sp>
                <p:nvSpPr>
                  <p:cNvPr id="18556" name="AutoShape 1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6" y="222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57" name="AutoShape 1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" y="20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58" name="AutoShape 1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1" y="186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59" name="AutoShape 1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9" y="16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60" name="AutoShape 1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54" y="13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61" name="AutoShape 1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6" y="150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62" name="AutoShape 13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" y="331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63" name="AutoShape 1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7" y="31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64" name="AutoShape 1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5" y="29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65" name="AutoShape 1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3" y="275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66" name="AutoShape 13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0" y="239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67" name="AutoShape 13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1" y="25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8568" name="Group 136"/>
                <p:cNvGrpSpPr>
                  <a:grpSpLocks noChangeAspect="1"/>
                </p:cNvGrpSpPr>
                <p:nvPr/>
              </p:nvGrpSpPr>
              <p:grpSpPr bwMode="auto">
                <a:xfrm>
                  <a:off x="263" y="133"/>
                  <a:ext cx="247" cy="211"/>
                  <a:chOff x="360" y="133"/>
                  <a:chExt cx="247" cy="211"/>
                </a:xfrm>
              </p:grpSpPr>
              <p:sp>
                <p:nvSpPr>
                  <p:cNvPr id="18569" name="AutoShape 1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6" y="222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70" name="AutoShape 1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" y="20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71" name="AutoShape 13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1" y="186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72" name="AutoShape 1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9" y="16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73" name="AutoShape 1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54" y="13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74" name="AutoShape 1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6" y="150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75" name="AutoShape 14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" y="331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76" name="AutoShape 1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7" y="31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77" name="AutoShape 1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5" y="29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78" name="AutoShape 1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3" y="275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79" name="AutoShape 1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0" y="239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80" name="AutoShape 14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1" y="25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8581" name="Group 149"/>
                <p:cNvGrpSpPr>
                  <a:grpSpLocks noChangeAspect="1"/>
                </p:cNvGrpSpPr>
                <p:nvPr/>
              </p:nvGrpSpPr>
              <p:grpSpPr bwMode="auto">
                <a:xfrm>
                  <a:off x="311" y="133"/>
                  <a:ext cx="247" cy="211"/>
                  <a:chOff x="360" y="133"/>
                  <a:chExt cx="247" cy="211"/>
                </a:xfrm>
              </p:grpSpPr>
              <p:sp>
                <p:nvSpPr>
                  <p:cNvPr id="18582" name="AutoShape 15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6" y="222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83" name="AutoShape 1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" y="20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84" name="AutoShape 15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1" y="186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85" name="AutoShape 15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9" y="16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86" name="AutoShape 15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54" y="13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87" name="AutoShape 15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6" y="150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88" name="AutoShape 15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" y="331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89" name="AutoShape 15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7" y="31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90" name="AutoShape 15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5" y="29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91" name="AutoShape 15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3" y="275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92" name="AutoShape 16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0" y="239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93" name="AutoShape 16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1" y="25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8594" name="Group 162"/>
                <p:cNvGrpSpPr>
                  <a:grpSpLocks noChangeAspect="1"/>
                </p:cNvGrpSpPr>
                <p:nvPr/>
              </p:nvGrpSpPr>
              <p:grpSpPr bwMode="auto">
                <a:xfrm>
                  <a:off x="453" y="134"/>
                  <a:ext cx="247" cy="211"/>
                  <a:chOff x="360" y="133"/>
                  <a:chExt cx="247" cy="211"/>
                </a:xfrm>
              </p:grpSpPr>
              <p:sp>
                <p:nvSpPr>
                  <p:cNvPr id="18595" name="AutoShape 16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6" y="222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96" name="AutoShape 16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" y="20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97" name="AutoShape 16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1" y="186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98" name="AutoShape 1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9" y="16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599" name="AutoShape 16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54" y="13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00" name="AutoShape 16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6" y="150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01" name="AutoShape 16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" y="331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02" name="AutoShape 1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7" y="31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03" name="AutoShape 17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5" y="29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04" name="AutoShape 17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3" y="275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05" name="AutoShape 17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0" y="239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06" name="AutoShape 17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1" y="25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8607" name="Group 175"/>
                <p:cNvGrpSpPr>
                  <a:grpSpLocks noChangeAspect="1"/>
                </p:cNvGrpSpPr>
                <p:nvPr/>
              </p:nvGrpSpPr>
              <p:grpSpPr bwMode="auto">
                <a:xfrm>
                  <a:off x="501" y="133"/>
                  <a:ext cx="247" cy="211"/>
                  <a:chOff x="360" y="133"/>
                  <a:chExt cx="247" cy="211"/>
                </a:xfrm>
              </p:grpSpPr>
              <p:sp>
                <p:nvSpPr>
                  <p:cNvPr id="18608" name="AutoShape 17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6" y="222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09" name="AutoShape 17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" y="20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10" name="AutoShape 17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1" y="186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11" name="AutoShape 17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9" y="16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12" name="AutoShape 18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54" y="13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13" name="AutoShape 18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6" y="150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14" name="AutoShape 18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" y="331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15" name="AutoShape 1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7" y="31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16" name="AutoShape 18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5" y="29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17" name="AutoShape 18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3" y="275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18" name="AutoShape 18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0" y="239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19" name="AutoShape 18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1" y="25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8620" name="Group 188"/>
                <p:cNvGrpSpPr>
                  <a:grpSpLocks noChangeAspect="1"/>
                </p:cNvGrpSpPr>
                <p:nvPr/>
              </p:nvGrpSpPr>
              <p:grpSpPr bwMode="auto">
                <a:xfrm>
                  <a:off x="548" y="134"/>
                  <a:ext cx="247" cy="211"/>
                  <a:chOff x="360" y="133"/>
                  <a:chExt cx="247" cy="211"/>
                </a:xfrm>
              </p:grpSpPr>
              <p:sp>
                <p:nvSpPr>
                  <p:cNvPr id="18621" name="AutoShape 18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6" y="222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22" name="AutoShape 19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" y="20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23" name="AutoShape 19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1" y="186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24" name="AutoShape 19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9" y="16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25" name="AutoShape 19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54" y="13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26" name="AutoShape 1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6" y="150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27" name="AutoShape 1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" y="331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28" name="AutoShape 19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7" y="31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29" name="AutoShape 19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5" y="29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30" name="AutoShape 19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3" y="275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31" name="AutoShape 19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0" y="239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32" name="AutoShape 20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1" y="25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8633" name="Group 201"/>
                <p:cNvGrpSpPr>
                  <a:grpSpLocks noChangeAspect="1"/>
                </p:cNvGrpSpPr>
                <p:nvPr/>
              </p:nvGrpSpPr>
              <p:grpSpPr bwMode="auto">
                <a:xfrm>
                  <a:off x="595" y="134"/>
                  <a:ext cx="247" cy="211"/>
                  <a:chOff x="360" y="133"/>
                  <a:chExt cx="247" cy="211"/>
                </a:xfrm>
              </p:grpSpPr>
              <p:sp>
                <p:nvSpPr>
                  <p:cNvPr id="18634" name="AutoShape 20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6" y="222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35" name="AutoShape 2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" y="20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36" name="AutoShape 20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1" y="186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37" name="AutoShape 2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9" y="16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38" name="AutoShape 2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54" y="13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39" name="AutoShape 2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6" y="150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40" name="AutoShape 2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" y="331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41" name="AutoShape 20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7" y="31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42" name="AutoShape 2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5" y="29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43" name="AutoShape 2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3" y="275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44" name="AutoShape 2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0" y="239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45" name="AutoShape 2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1" y="25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18646" name="Group 214"/>
            <p:cNvGrpSpPr>
              <a:grpSpLocks noChangeAspect="1"/>
            </p:cNvGrpSpPr>
            <p:nvPr/>
          </p:nvGrpSpPr>
          <p:grpSpPr bwMode="auto">
            <a:xfrm>
              <a:off x="39" y="152"/>
              <a:ext cx="420" cy="125"/>
              <a:chOff x="15" y="129"/>
              <a:chExt cx="838" cy="219"/>
            </a:xfrm>
          </p:grpSpPr>
          <p:sp>
            <p:nvSpPr>
              <p:cNvPr id="18647" name="AutoShape 215"/>
              <p:cNvSpPr>
                <a:spLocks noChangeAspect="1" noChangeArrowheads="1"/>
              </p:cNvSpPr>
              <p:nvPr/>
            </p:nvSpPr>
            <p:spPr bwMode="auto">
              <a:xfrm>
                <a:off x="15" y="129"/>
                <a:ext cx="838" cy="219"/>
              </a:xfrm>
              <a:prstGeom prst="parallelogram">
                <a:avLst>
                  <a:gd name="adj" fmla="val 95662"/>
                </a:avLst>
              </a:prstGeom>
              <a:solidFill>
                <a:srgbClr val="008000">
                  <a:alpha val="50000"/>
                </a:srgb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8648" name="Group 216"/>
              <p:cNvGrpSpPr>
                <a:grpSpLocks noChangeAspect="1"/>
              </p:cNvGrpSpPr>
              <p:nvPr/>
            </p:nvGrpSpPr>
            <p:grpSpPr bwMode="auto">
              <a:xfrm>
                <a:off x="26" y="133"/>
                <a:ext cx="816" cy="212"/>
                <a:chOff x="26" y="133"/>
                <a:chExt cx="816" cy="212"/>
              </a:xfrm>
            </p:grpSpPr>
            <p:grpSp>
              <p:nvGrpSpPr>
                <p:cNvPr id="18649" name="Group 217"/>
                <p:cNvGrpSpPr>
                  <a:grpSpLocks noChangeAspect="1"/>
                </p:cNvGrpSpPr>
                <p:nvPr/>
              </p:nvGrpSpPr>
              <p:grpSpPr bwMode="auto">
                <a:xfrm>
                  <a:off x="359" y="133"/>
                  <a:ext cx="247" cy="211"/>
                  <a:chOff x="360" y="133"/>
                  <a:chExt cx="247" cy="211"/>
                </a:xfrm>
              </p:grpSpPr>
              <p:sp>
                <p:nvSpPr>
                  <p:cNvPr id="18650" name="AutoShape 2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6" y="222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51" name="AutoShape 2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" y="20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52" name="AutoShape 2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1" y="186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53" name="AutoShape 2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9" y="16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54" name="AutoShape 2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54" y="13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55" name="AutoShape 2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6" y="150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56" name="AutoShape 2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" y="331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57" name="AutoShape 2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7" y="31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58" name="AutoShape 2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5" y="29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59" name="AutoShape 2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3" y="275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60" name="AutoShape 2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0" y="239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61" name="AutoShape 2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1" y="25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8662" name="Group 230"/>
                <p:cNvGrpSpPr>
                  <a:grpSpLocks noChangeAspect="1"/>
                </p:cNvGrpSpPr>
                <p:nvPr/>
              </p:nvGrpSpPr>
              <p:grpSpPr bwMode="auto">
                <a:xfrm>
                  <a:off x="406" y="133"/>
                  <a:ext cx="247" cy="211"/>
                  <a:chOff x="360" y="133"/>
                  <a:chExt cx="247" cy="211"/>
                </a:xfrm>
              </p:grpSpPr>
              <p:sp>
                <p:nvSpPr>
                  <p:cNvPr id="18663" name="AutoShape 2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6" y="222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64" name="AutoShape 2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" y="20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65" name="AutoShape 2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1" y="186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66" name="AutoShape 23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9" y="16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67" name="AutoShape 23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54" y="13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68" name="AutoShape 23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6" y="150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69" name="AutoShape 2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" y="331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70" name="AutoShape 2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7" y="31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71" name="AutoShape 23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5" y="29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72" name="AutoShape 2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3" y="275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73" name="AutoShape 2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0" y="239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74" name="AutoShape 2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1" y="25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8675" name="Group 243"/>
                <p:cNvGrpSpPr>
                  <a:grpSpLocks noChangeAspect="1"/>
                </p:cNvGrpSpPr>
                <p:nvPr/>
              </p:nvGrpSpPr>
              <p:grpSpPr bwMode="auto">
                <a:xfrm>
                  <a:off x="26" y="133"/>
                  <a:ext cx="247" cy="211"/>
                  <a:chOff x="360" y="133"/>
                  <a:chExt cx="247" cy="211"/>
                </a:xfrm>
              </p:grpSpPr>
              <p:sp>
                <p:nvSpPr>
                  <p:cNvPr id="18676" name="AutoShape 2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6" y="222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77" name="AutoShape 2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" y="20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78" name="AutoShape 2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1" y="186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79" name="AutoShape 2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9" y="16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80" name="AutoShape 24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54" y="13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81" name="AutoShape 24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6" y="150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82" name="AutoShape 25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" y="331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83" name="AutoShape 2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7" y="31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84" name="AutoShape 25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5" y="29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85" name="AutoShape 25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3" y="275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86" name="AutoShape 25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0" y="239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87" name="AutoShape 25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1" y="25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8688" name="Group 256"/>
                <p:cNvGrpSpPr>
                  <a:grpSpLocks noChangeAspect="1"/>
                </p:cNvGrpSpPr>
                <p:nvPr/>
              </p:nvGrpSpPr>
              <p:grpSpPr bwMode="auto">
                <a:xfrm>
                  <a:off x="72" y="133"/>
                  <a:ext cx="247" cy="211"/>
                  <a:chOff x="360" y="133"/>
                  <a:chExt cx="247" cy="211"/>
                </a:xfrm>
              </p:grpSpPr>
              <p:sp>
                <p:nvSpPr>
                  <p:cNvPr id="18689" name="AutoShape 25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6" y="222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90" name="AutoShape 25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" y="20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91" name="AutoShape 25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1" y="186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92" name="AutoShape 26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9" y="16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93" name="AutoShape 26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54" y="13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94" name="AutoShape 26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6" y="150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95" name="AutoShape 26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" y="331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96" name="AutoShape 26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7" y="31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97" name="AutoShape 26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5" y="29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98" name="AutoShape 2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3" y="275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699" name="AutoShape 26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0" y="239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00" name="AutoShape 26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1" y="25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8701" name="Group 269"/>
                <p:cNvGrpSpPr>
                  <a:grpSpLocks noChangeAspect="1"/>
                </p:cNvGrpSpPr>
                <p:nvPr/>
              </p:nvGrpSpPr>
              <p:grpSpPr bwMode="auto">
                <a:xfrm>
                  <a:off x="119" y="133"/>
                  <a:ext cx="247" cy="211"/>
                  <a:chOff x="360" y="133"/>
                  <a:chExt cx="247" cy="211"/>
                </a:xfrm>
              </p:grpSpPr>
              <p:sp>
                <p:nvSpPr>
                  <p:cNvPr id="18702" name="AutoShape 2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6" y="222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03" name="AutoShape 27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" y="20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04" name="AutoShape 27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1" y="186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05" name="AutoShape 27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9" y="16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06" name="AutoShape 27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54" y="13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07" name="AutoShape 27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6" y="150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08" name="AutoShape 27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" y="331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09" name="AutoShape 27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7" y="31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10" name="AutoShape 27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5" y="29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11" name="AutoShape 27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3" y="275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12" name="AutoShape 28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0" y="239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13" name="AutoShape 28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1" y="25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8714" name="Group 282"/>
                <p:cNvGrpSpPr>
                  <a:grpSpLocks noChangeAspect="1"/>
                </p:cNvGrpSpPr>
                <p:nvPr/>
              </p:nvGrpSpPr>
              <p:grpSpPr bwMode="auto">
                <a:xfrm>
                  <a:off x="166" y="134"/>
                  <a:ext cx="247" cy="211"/>
                  <a:chOff x="360" y="133"/>
                  <a:chExt cx="247" cy="211"/>
                </a:xfrm>
              </p:grpSpPr>
              <p:sp>
                <p:nvSpPr>
                  <p:cNvPr id="18715" name="AutoShape 2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6" y="222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16" name="AutoShape 28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" y="20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17" name="AutoShape 28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1" y="186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18" name="AutoShape 28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9" y="16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19" name="AutoShape 28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54" y="13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20" name="AutoShape 28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6" y="150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21" name="AutoShape 28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" y="331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22" name="AutoShape 29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7" y="31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23" name="AutoShape 29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5" y="29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24" name="AutoShape 29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3" y="275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25" name="AutoShape 29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0" y="239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26" name="AutoShape 2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1" y="25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8727" name="Group 295"/>
                <p:cNvGrpSpPr>
                  <a:grpSpLocks noChangeAspect="1"/>
                </p:cNvGrpSpPr>
                <p:nvPr/>
              </p:nvGrpSpPr>
              <p:grpSpPr bwMode="auto">
                <a:xfrm>
                  <a:off x="213" y="134"/>
                  <a:ext cx="247" cy="211"/>
                  <a:chOff x="360" y="133"/>
                  <a:chExt cx="247" cy="211"/>
                </a:xfrm>
              </p:grpSpPr>
              <p:sp>
                <p:nvSpPr>
                  <p:cNvPr id="18728" name="AutoShape 29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6" y="222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29" name="AutoShape 29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" y="20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30" name="AutoShape 29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1" y="186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31" name="AutoShape 29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9" y="16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32" name="AutoShape 30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54" y="13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33" name="AutoShape 30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6" y="150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34" name="AutoShape 30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" y="331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35" name="AutoShape 3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7" y="31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36" name="AutoShape 30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5" y="29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37" name="AutoShape 3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3" y="275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38" name="AutoShape 3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0" y="239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39" name="AutoShape 3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1" y="25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8740" name="Group 308"/>
                <p:cNvGrpSpPr>
                  <a:grpSpLocks noChangeAspect="1"/>
                </p:cNvGrpSpPr>
                <p:nvPr/>
              </p:nvGrpSpPr>
              <p:grpSpPr bwMode="auto">
                <a:xfrm>
                  <a:off x="263" y="133"/>
                  <a:ext cx="247" cy="211"/>
                  <a:chOff x="360" y="133"/>
                  <a:chExt cx="247" cy="211"/>
                </a:xfrm>
              </p:grpSpPr>
              <p:sp>
                <p:nvSpPr>
                  <p:cNvPr id="18741" name="AutoShape 30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6" y="222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42" name="AutoShape 3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" y="20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43" name="AutoShape 3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1" y="186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44" name="AutoShape 3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9" y="16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45" name="AutoShape 3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54" y="13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46" name="AutoShape 3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6" y="150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47" name="AutoShape 3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" y="331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48" name="AutoShape 3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7" y="31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49" name="AutoShape 3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5" y="29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50" name="AutoShape 3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3" y="275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51" name="AutoShape 3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0" y="239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52" name="AutoShape 3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1" y="25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8753" name="Group 321"/>
                <p:cNvGrpSpPr>
                  <a:grpSpLocks noChangeAspect="1"/>
                </p:cNvGrpSpPr>
                <p:nvPr/>
              </p:nvGrpSpPr>
              <p:grpSpPr bwMode="auto">
                <a:xfrm>
                  <a:off x="311" y="133"/>
                  <a:ext cx="247" cy="211"/>
                  <a:chOff x="360" y="133"/>
                  <a:chExt cx="247" cy="211"/>
                </a:xfrm>
              </p:grpSpPr>
              <p:sp>
                <p:nvSpPr>
                  <p:cNvPr id="18754" name="AutoShape 3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6" y="222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55" name="AutoShape 3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" y="20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56" name="AutoShape 3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1" y="186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57" name="AutoShape 3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9" y="16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58" name="AutoShape 3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54" y="13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59" name="AutoShape 3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6" y="150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60" name="AutoShape 3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" y="331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61" name="AutoShape 3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7" y="31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62" name="AutoShape 33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5" y="29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63" name="AutoShape 3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3" y="275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64" name="AutoShape 3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0" y="239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65" name="AutoShape 3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1" y="25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8766" name="Group 334"/>
                <p:cNvGrpSpPr>
                  <a:grpSpLocks noChangeAspect="1"/>
                </p:cNvGrpSpPr>
                <p:nvPr/>
              </p:nvGrpSpPr>
              <p:grpSpPr bwMode="auto">
                <a:xfrm>
                  <a:off x="453" y="134"/>
                  <a:ext cx="247" cy="211"/>
                  <a:chOff x="360" y="133"/>
                  <a:chExt cx="247" cy="211"/>
                </a:xfrm>
              </p:grpSpPr>
              <p:sp>
                <p:nvSpPr>
                  <p:cNvPr id="18767" name="AutoShape 33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6" y="222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68" name="AutoShape 33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" y="20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69" name="AutoShape 3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1" y="186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70" name="AutoShape 3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9" y="16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71" name="AutoShape 33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54" y="13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72" name="AutoShape 3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6" y="150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73" name="AutoShape 3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" y="331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74" name="AutoShape 3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7" y="31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75" name="AutoShape 34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5" y="29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76" name="AutoShape 3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3" y="275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77" name="AutoShape 3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0" y="239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78" name="AutoShape 3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1" y="25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8779" name="Group 347"/>
                <p:cNvGrpSpPr>
                  <a:grpSpLocks noChangeAspect="1"/>
                </p:cNvGrpSpPr>
                <p:nvPr/>
              </p:nvGrpSpPr>
              <p:grpSpPr bwMode="auto">
                <a:xfrm>
                  <a:off x="501" y="133"/>
                  <a:ext cx="247" cy="211"/>
                  <a:chOff x="360" y="133"/>
                  <a:chExt cx="247" cy="211"/>
                </a:xfrm>
              </p:grpSpPr>
              <p:sp>
                <p:nvSpPr>
                  <p:cNvPr id="18780" name="AutoShape 34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6" y="222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81" name="AutoShape 34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" y="20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82" name="AutoShape 35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1" y="186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83" name="AutoShape 3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9" y="16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84" name="AutoShape 35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54" y="13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85" name="AutoShape 35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6" y="150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86" name="AutoShape 35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" y="331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87" name="AutoShape 35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7" y="31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88" name="AutoShape 35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5" y="29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89" name="AutoShape 35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3" y="275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90" name="AutoShape 35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0" y="239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91" name="AutoShape 35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1" y="25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8792" name="Group 360"/>
                <p:cNvGrpSpPr>
                  <a:grpSpLocks noChangeAspect="1"/>
                </p:cNvGrpSpPr>
                <p:nvPr/>
              </p:nvGrpSpPr>
              <p:grpSpPr bwMode="auto">
                <a:xfrm>
                  <a:off x="548" y="134"/>
                  <a:ext cx="247" cy="211"/>
                  <a:chOff x="360" y="133"/>
                  <a:chExt cx="247" cy="211"/>
                </a:xfrm>
              </p:grpSpPr>
              <p:sp>
                <p:nvSpPr>
                  <p:cNvPr id="18793" name="AutoShape 36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6" y="222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94" name="AutoShape 36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" y="20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95" name="AutoShape 36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1" y="186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96" name="AutoShape 36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9" y="16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97" name="AutoShape 36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54" y="13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98" name="AutoShape 3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6" y="150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799" name="AutoShape 36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" y="331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00" name="AutoShape 36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7" y="31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01" name="AutoShape 36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5" y="29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02" name="AutoShape 3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3" y="275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03" name="AutoShape 37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0" y="239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04" name="AutoShape 37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1" y="25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8805" name="Group 373"/>
                <p:cNvGrpSpPr>
                  <a:grpSpLocks noChangeAspect="1"/>
                </p:cNvGrpSpPr>
                <p:nvPr/>
              </p:nvGrpSpPr>
              <p:grpSpPr bwMode="auto">
                <a:xfrm>
                  <a:off x="595" y="134"/>
                  <a:ext cx="247" cy="211"/>
                  <a:chOff x="360" y="133"/>
                  <a:chExt cx="247" cy="211"/>
                </a:xfrm>
              </p:grpSpPr>
              <p:sp>
                <p:nvSpPr>
                  <p:cNvPr id="18806" name="AutoShape 37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6" y="222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07" name="AutoShape 37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" y="20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08" name="AutoShape 37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1" y="186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09" name="AutoShape 37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9" y="16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10" name="AutoShape 37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54" y="13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11" name="AutoShape 37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6" y="150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12" name="AutoShape 38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" y="331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13" name="AutoShape 38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7" y="31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14" name="AutoShape 38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5" y="29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15" name="AutoShape 3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3" y="275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16" name="AutoShape 38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0" y="239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17" name="AutoShape 38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1" y="25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18818" name="Group 386"/>
            <p:cNvGrpSpPr>
              <a:grpSpLocks noChangeAspect="1"/>
            </p:cNvGrpSpPr>
            <p:nvPr/>
          </p:nvGrpSpPr>
          <p:grpSpPr bwMode="auto">
            <a:xfrm>
              <a:off x="347" y="152"/>
              <a:ext cx="420" cy="125"/>
              <a:chOff x="15" y="129"/>
              <a:chExt cx="838" cy="219"/>
            </a:xfrm>
          </p:grpSpPr>
          <p:sp>
            <p:nvSpPr>
              <p:cNvPr id="18819" name="AutoShape 387"/>
              <p:cNvSpPr>
                <a:spLocks noChangeAspect="1" noChangeArrowheads="1"/>
              </p:cNvSpPr>
              <p:nvPr/>
            </p:nvSpPr>
            <p:spPr bwMode="auto">
              <a:xfrm>
                <a:off x="15" y="129"/>
                <a:ext cx="838" cy="219"/>
              </a:xfrm>
              <a:prstGeom prst="parallelogram">
                <a:avLst>
                  <a:gd name="adj" fmla="val 95662"/>
                </a:avLst>
              </a:prstGeom>
              <a:solidFill>
                <a:srgbClr val="008000">
                  <a:alpha val="50000"/>
                </a:srgb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8820" name="Group 388"/>
              <p:cNvGrpSpPr>
                <a:grpSpLocks noChangeAspect="1"/>
              </p:cNvGrpSpPr>
              <p:nvPr/>
            </p:nvGrpSpPr>
            <p:grpSpPr bwMode="auto">
              <a:xfrm>
                <a:off x="26" y="133"/>
                <a:ext cx="816" cy="212"/>
                <a:chOff x="26" y="133"/>
                <a:chExt cx="816" cy="212"/>
              </a:xfrm>
            </p:grpSpPr>
            <p:grpSp>
              <p:nvGrpSpPr>
                <p:cNvPr id="18821" name="Group 389"/>
                <p:cNvGrpSpPr>
                  <a:grpSpLocks noChangeAspect="1"/>
                </p:cNvGrpSpPr>
                <p:nvPr/>
              </p:nvGrpSpPr>
              <p:grpSpPr bwMode="auto">
                <a:xfrm>
                  <a:off x="359" y="133"/>
                  <a:ext cx="247" cy="211"/>
                  <a:chOff x="360" y="133"/>
                  <a:chExt cx="247" cy="211"/>
                </a:xfrm>
              </p:grpSpPr>
              <p:sp>
                <p:nvSpPr>
                  <p:cNvPr id="18822" name="AutoShape 39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6" y="222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23" name="AutoShape 39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" y="20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24" name="AutoShape 39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1" y="186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25" name="AutoShape 39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9" y="16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26" name="AutoShape 3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54" y="13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27" name="AutoShape 3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6" y="150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28" name="AutoShape 39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" y="331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29" name="AutoShape 39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7" y="31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30" name="AutoShape 39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5" y="29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31" name="AutoShape 39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3" y="275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32" name="AutoShape 40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0" y="239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33" name="AutoShape 40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1" y="25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8834" name="Group 402"/>
                <p:cNvGrpSpPr>
                  <a:grpSpLocks noChangeAspect="1"/>
                </p:cNvGrpSpPr>
                <p:nvPr/>
              </p:nvGrpSpPr>
              <p:grpSpPr bwMode="auto">
                <a:xfrm>
                  <a:off x="406" y="133"/>
                  <a:ext cx="247" cy="211"/>
                  <a:chOff x="360" y="133"/>
                  <a:chExt cx="247" cy="211"/>
                </a:xfrm>
              </p:grpSpPr>
              <p:sp>
                <p:nvSpPr>
                  <p:cNvPr id="18835" name="AutoShape 4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6" y="222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36" name="AutoShape 40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" y="20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37" name="AutoShape 4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1" y="186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38" name="AutoShape 4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9" y="16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39" name="AutoShape 4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54" y="13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40" name="AutoShape 4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6" y="150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41" name="AutoShape 40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" y="331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42" name="AutoShape 4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7" y="31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43" name="AutoShape 4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5" y="29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44" name="AutoShape 4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3" y="275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45" name="AutoShape 4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0" y="239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46" name="AutoShape 4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1" y="25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8847" name="Group 415"/>
                <p:cNvGrpSpPr>
                  <a:grpSpLocks noChangeAspect="1"/>
                </p:cNvGrpSpPr>
                <p:nvPr/>
              </p:nvGrpSpPr>
              <p:grpSpPr bwMode="auto">
                <a:xfrm>
                  <a:off x="26" y="133"/>
                  <a:ext cx="247" cy="211"/>
                  <a:chOff x="360" y="133"/>
                  <a:chExt cx="247" cy="211"/>
                </a:xfrm>
              </p:grpSpPr>
              <p:sp>
                <p:nvSpPr>
                  <p:cNvPr id="18848" name="AutoShape 4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6" y="222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49" name="AutoShape 4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" y="20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50" name="AutoShape 4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1" y="186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51" name="AutoShape 4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9" y="16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52" name="AutoShape 4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54" y="13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53" name="AutoShape 4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6" y="150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54" name="AutoShape 4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" y="331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55" name="AutoShape 4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7" y="31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56" name="AutoShape 4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5" y="29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57" name="AutoShape 4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3" y="275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58" name="AutoShape 4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0" y="239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59" name="AutoShape 4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1" y="25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8860" name="Group 428"/>
                <p:cNvGrpSpPr>
                  <a:grpSpLocks noChangeAspect="1"/>
                </p:cNvGrpSpPr>
                <p:nvPr/>
              </p:nvGrpSpPr>
              <p:grpSpPr bwMode="auto">
                <a:xfrm>
                  <a:off x="72" y="133"/>
                  <a:ext cx="247" cy="211"/>
                  <a:chOff x="360" y="133"/>
                  <a:chExt cx="247" cy="211"/>
                </a:xfrm>
              </p:grpSpPr>
              <p:sp>
                <p:nvSpPr>
                  <p:cNvPr id="18861" name="AutoShape 4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6" y="222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62" name="AutoShape 43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" y="20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63" name="AutoShape 4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1" y="186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64" name="AutoShape 4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9" y="16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65" name="AutoShape 4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54" y="13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66" name="AutoShape 43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6" y="150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67" name="AutoShape 43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" y="331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68" name="AutoShape 43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7" y="31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69" name="AutoShape 4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5" y="29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70" name="AutoShape 4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3" y="275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71" name="AutoShape 43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0" y="239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72" name="AutoShape 4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1" y="25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8873" name="Group 441"/>
                <p:cNvGrpSpPr>
                  <a:grpSpLocks noChangeAspect="1"/>
                </p:cNvGrpSpPr>
                <p:nvPr/>
              </p:nvGrpSpPr>
              <p:grpSpPr bwMode="auto">
                <a:xfrm>
                  <a:off x="119" y="133"/>
                  <a:ext cx="247" cy="211"/>
                  <a:chOff x="360" y="133"/>
                  <a:chExt cx="247" cy="211"/>
                </a:xfrm>
              </p:grpSpPr>
              <p:sp>
                <p:nvSpPr>
                  <p:cNvPr id="18874" name="AutoShape 4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6" y="222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75" name="AutoShape 44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" y="20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76" name="AutoShape 4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1" y="186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77" name="AutoShape 4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9" y="16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78" name="AutoShape 4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54" y="13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79" name="AutoShape 4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6" y="150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80" name="AutoShape 44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" y="331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81" name="AutoShape 44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7" y="31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82" name="AutoShape 45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5" y="29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83" name="AutoShape 4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3" y="275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84" name="AutoShape 45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0" y="239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85" name="AutoShape 45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1" y="25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8886" name="Group 454"/>
                <p:cNvGrpSpPr>
                  <a:grpSpLocks noChangeAspect="1"/>
                </p:cNvGrpSpPr>
                <p:nvPr/>
              </p:nvGrpSpPr>
              <p:grpSpPr bwMode="auto">
                <a:xfrm>
                  <a:off x="166" y="134"/>
                  <a:ext cx="247" cy="211"/>
                  <a:chOff x="360" y="133"/>
                  <a:chExt cx="247" cy="211"/>
                </a:xfrm>
              </p:grpSpPr>
              <p:sp>
                <p:nvSpPr>
                  <p:cNvPr id="18887" name="AutoShape 45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6" y="222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88" name="AutoShape 45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" y="20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89" name="AutoShape 45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1" y="186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90" name="AutoShape 45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9" y="16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91" name="AutoShape 45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54" y="13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92" name="AutoShape 46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6" y="150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93" name="AutoShape 46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" y="331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94" name="AutoShape 46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7" y="31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95" name="AutoShape 46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5" y="29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96" name="AutoShape 46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3" y="275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97" name="AutoShape 46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0" y="239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98" name="AutoShape 4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1" y="25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8899" name="Group 467"/>
                <p:cNvGrpSpPr>
                  <a:grpSpLocks noChangeAspect="1"/>
                </p:cNvGrpSpPr>
                <p:nvPr/>
              </p:nvGrpSpPr>
              <p:grpSpPr bwMode="auto">
                <a:xfrm>
                  <a:off x="213" y="134"/>
                  <a:ext cx="247" cy="211"/>
                  <a:chOff x="360" y="133"/>
                  <a:chExt cx="247" cy="211"/>
                </a:xfrm>
              </p:grpSpPr>
              <p:sp>
                <p:nvSpPr>
                  <p:cNvPr id="18900" name="AutoShape 46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6" y="222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01" name="AutoShape 46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" y="20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02" name="AutoShape 4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1" y="186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03" name="AutoShape 47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9" y="16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04" name="AutoShape 47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54" y="13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05" name="AutoShape 47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6" y="150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06" name="AutoShape 47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" y="331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07" name="AutoShape 47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7" y="31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08" name="AutoShape 47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5" y="29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09" name="AutoShape 47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3" y="275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10" name="AutoShape 47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0" y="239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11" name="AutoShape 47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1" y="25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8912" name="Group 480"/>
                <p:cNvGrpSpPr>
                  <a:grpSpLocks noChangeAspect="1"/>
                </p:cNvGrpSpPr>
                <p:nvPr/>
              </p:nvGrpSpPr>
              <p:grpSpPr bwMode="auto">
                <a:xfrm>
                  <a:off x="263" y="133"/>
                  <a:ext cx="247" cy="211"/>
                  <a:chOff x="360" y="133"/>
                  <a:chExt cx="247" cy="211"/>
                </a:xfrm>
              </p:grpSpPr>
              <p:sp>
                <p:nvSpPr>
                  <p:cNvPr id="18913" name="AutoShape 48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6" y="222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14" name="AutoShape 48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" y="20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15" name="AutoShape 4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1" y="186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16" name="AutoShape 48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9" y="16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17" name="AutoShape 48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54" y="13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18" name="AutoShape 48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6" y="150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19" name="AutoShape 48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" y="331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20" name="AutoShape 48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7" y="31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21" name="AutoShape 48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5" y="29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22" name="AutoShape 49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3" y="275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23" name="AutoShape 49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0" y="239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24" name="AutoShape 49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1" y="25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8925" name="Group 493"/>
                <p:cNvGrpSpPr>
                  <a:grpSpLocks noChangeAspect="1"/>
                </p:cNvGrpSpPr>
                <p:nvPr/>
              </p:nvGrpSpPr>
              <p:grpSpPr bwMode="auto">
                <a:xfrm>
                  <a:off x="311" y="133"/>
                  <a:ext cx="247" cy="211"/>
                  <a:chOff x="360" y="133"/>
                  <a:chExt cx="247" cy="211"/>
                </a:xfrm>
              </p:grpSpPr>
              <p:sp>
                <p:nvSpPr>
                  <p:cNvPr id="18926" name="AutoShape 4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6" y="222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27" name="AutoShape 4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" y="20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28" name="AutoShape 49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1" y="186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29" name="AutoShape 49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9" y="16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30" name="AutoShape 49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54" y="13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31" name="AutoShape 49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6" y="150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32" name="AutoShape 50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" y="331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33" name="AutoShape 50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7" y="31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34" name="AutoShape 50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5" y="29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35" name="AutoShape 5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3" y="275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36" name="AutoShape 50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0" y="239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37" name="AutoShape 5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1" y="25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8938" name="Group 506"/>
                <p:cNvGrpSpPr>
                  <a:grpSpLocks noChangeAspect="1"/>
                </p:cNvGrpSpPr>
                <p:nvPr/>
              </p:nvGrpSpPr>
              <p:grpSpPr bwMode="auto">
                <a:xfrm>
                  <a:off x="453" y="134"/>
                  <a:ext cx="247" cy="211"/>
                  <a:chOff x="360" y="133"/>
                  <a:chExt cx="247" cy="211"/>
                </a:xfrm>
              </p:grpSpPr>
              <p:sp>
                <p:nvSpPr>
                  <p:cNvPr id="18939" name="AutoShape 5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6" y="222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40" name="AutoShape 5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" y="20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41" name="AutoShape 50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1" y="186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42" name="AutoShape 5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9" y="16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43" name="AutoShape 5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54" y="13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44" name="AutoShape 5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6" y="150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45" name="AutoShape 5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" y="331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46" name="AutoShape 5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7" y="31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47" name="AutoShape 5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5" y="29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48" name="AutoShape 5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3" y="275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49" name="AutoShape 5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0" y="239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50" name="AutoShape 5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1" y="25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8951" name="Group 519"/>
                <p:cNvGrpSpPr>
                  <a:grpSpLocks noChangeAspect="1"/>
                </p:cNvGrpSpPr>
                <p:nvPr/>
              </p:nvGrpSpPr>
              <p:grpSpPr bwMode="auto">
                <a:xfrm>
                  <a:off x="501" y="133"/>
                  <a:ext cx="247" cy="211"/>
                  <a:chOff x="360" y="133"/>
                  <a:chExt cx="247" cy="211"/>
                </a:xfrm>
              </p:grpSpPr>
              <p:sp>
                <p:nvSpPr>
                  <p:cNvPr id="18952" name="AutoShape 5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6" y="222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53" name="AutoShape 5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" y="20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54" name="AutoShape 5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1" y="186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55" name="AutoShape 5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9" y="16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56" name="AutoShape 5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54" y="13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57" name="AutoShape 5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6" y="150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58" name="AutoShape 5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" y="331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59" name="AutoShape 5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7" y="31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60" name="AutoShape 5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5" y="29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61" name="AutoShape 5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3" y="275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62" name="AutoShape 53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0" y="239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63" name="AutoShape 5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1" y="25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8964" name="Group 532"/>
                <p:cNvGrpSpPr>
                  <a:grpSpLocks noChangeAspect="1"/>
                </p:cNvGrpSpPr>
                <p:nvPr/>
              </p:nvGrpSpPr>
              <p:grpSpPr bwMode="auto">
                <a:xfrm>
                  <a:off x="548" y="134"/>
                  <a:ext cx="247" cy="211"/>
                  <a:chOff x="360" y="133"/>
                  <a:chExt cx="247" cy="211"/>
                </a:xfrm>
              </p:grpSpPr>
              <p:sp>
                <p:nvSpPr>
                  <p:cNvPr id="18965" name="AutoShape 5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6" y="222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66" name="AutoShape 53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" y="20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67" name="AutoShape 53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1" y="186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68" name="AutoShape 53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9" y="16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69" name="AutoShape 5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54" y="13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70" name="AutoShape 5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6" y="150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71" name="AutoShape 53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" y="331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72" name="AutoShape 5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7" y="31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73" name="AutoShape 5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5" y="29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74" name="AutoShape 5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3" y="275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75" name="AutoShape 54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0" y="239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76" name="AutoShape 5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1" y="25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8977" name="Group 545"/>
                <p:cNvGrpSpPr>
                  <a:grpSpLocks noChangeAspect="1"/>
                </p:cNvGrpSpPr>
                <p:nvPr/>
              </p:nvGrpSpPr>
              <p:grpSpPr bwMode="auto">
                <a:xfrm>
                  <a:off x="595" y="134"/>
                  <a:ext cx="247" cy="211"/>
                  <a:chOff x="360" y="133"/>
                  <a:chExt cx="247" cy="211"/>
                </a:xfrm>
              </p:grpSpPr>
              <p:sp>
                <p:nvSpPr>
                  <p:cNvPr id="18978" name="AutoShape 5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6" y="222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79" name="AutoShape 5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" y="20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80" name="AutoShape 54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1" y="186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81" name="AutoShape 54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9" y="16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82" name="AutoShape 55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54" y="13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83" name="AutoShape 5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6" y="150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84" name="AutoShape 55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" y="331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85" name="AutoShape 55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7" y="31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86" name="AutoShape 55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5" y="29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87" name="AutoShape 55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3" y="275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88" name="AutoShape 55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0" y="239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89" name="AutoShape 55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1" y="25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18990" name="Group 558"/>
            <p:cNvGrpSpPr>
              <a:grpSpLocks noChangeAspect="1"/>
            </p:cNvGrpSpPr>
            <p:nvPr/>
          </p:nvGrpSpPr>
          <p:grpSpPr bwMode="auto">
            <a:xfrm>
              <a:off x="453" y="29"/>
              <a:ext cx="420" cy="125"/>
              <a:chOff x="15" y="129"/>
              <a:chExt cx="838" cy="219"/>
            </a:xfrm>
          </p:grpSpPr>
          <p:sp>
            <p:nvSpPr>
              <p:cNvPr id="18991" name="AutoShape 559"/>
              <p:cNvSpPr>
                <a:spLocks noChangeAspect="1" noChangeArrowheads="1"/>
              </p:cNvSpPr>
              <p:nvPr/>
            </p:nvSpPr>
            <p:spPr bwMode="auto">
              <a:xfrm>
                <a:off x="15" y="129"/>
                <a:ext cx="838" cy="219"/>
              </a:xfrm>
              <a:prstGeom prst="parallelogram">
                <a:avLst>
                  <a:gd name="adj" fmla="val 95662"/>
                </a:avLst>
              </a:prstGeom>
              <a:solidFill>
                <a:srgbClr val="008000">
                  <a:alpha val="50000"/>
                </a:srgb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8992" name="Group 560"/>
              <p:cNvGrpSpPr>
                <a:grpSpLocks noChangeAspect="1"/>
              </p:cNvGrpSpPr>
              <p:nvPr/>
            </p:nvGrpSpPr>
            <p:grpSpPr bwMode="auto">
              <a:xfrm>
                <a:off x="26" y="133"/>
                <a:ext cx="816" cy="212"/>
                <a:chOff x="26" y="133"/>
                <a:chExt cx="816" cy="212"/>
              </a:xfrm>
            </p:grpSpPr>
            <p:grpSp>
              <p:nvGrpSpPr>
                <p:cNvPr id="18993" name="Group 561"/>
                <p:cNvGrpSpPr>
                  <a:grpSpLocks noChangeAspect="1"/>
                </p:cNvGrpSpPr>
                <p:nvPr/>
              </p:nvGrpSpPr>
              <p:grpSpPr bwMode="auto">
                <a:xfrm>
                  <a:off x="359" y="133"/>
                  <a:ext cx="247" cy="211"/>
                  <a:chOff x="360" y="133"/>
                  <a:chExt cx="247" cy="211"/>
                </a:xfrm>
              </p:grpSpPr>
              <p:sp>
                <p:nvSpPr>
                  <p:cNvPr id="18994" name="AutoShape 56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6" y="222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95" name="AutoShape 56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" y="20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96" name="AutoShape 56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1" y="186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97" name="AutoShape 56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9" y="16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98" name="AutoShape 5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54" y="13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999" name="AutoShape 56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6" y="150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00" name="AutoShape 56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" y="331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01" name="AutoShape 56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7" y="31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02" name="AutoShape 5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5" y="29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03" name="AutoShape 57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3" y="275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04" name="AutoShape 57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0" y="239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05" name="AutoShape 57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1" y="25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9006" name="Group 574"/>
                <p:cNvGrpSpPr>
                  <a:grpSpLocks noChangeAspect="1"/>
                </p:cNvGrpSpPr>
                <p:nvPr/>
              </p:nvGrpSpPr>
              <p:grpSpPr bwMode="auto">
                <a:xfrm>
                  <a:off x="406" y="133"/>
                  <a:ext cx="247" cy="211"/>
                  <a:chOff x="360" y="133"/>
                  <a:chExt cx="247" cy="211"/>
                </a:xfrm>
              </p:grpSpPr>
              <p:sp>
                <p:nvSpPr>
                  <p:cNvPr id="19007" name="AutoShape 57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6" y="222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08" name="AutoShape 57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" y="20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09" name="AutoShape 57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1" y="186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10" name="AutoShape 57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9" y="16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11" name="AutoShape 57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54" y="13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12" name="AutoShape 58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6" y="150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13" name="AutoShape 58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" y="331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14" name="AutoShape 58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7" y="31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15" name="AutoShape 5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5" y="29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16" name="AutoShape 58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3" y="275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17" name="AutoShape 58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0" y="239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18" name="AutoShape 58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1" y="25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9019" name="Group 587"/>
                <p:cNvGrpSpPr>
                  <a:grpSpLocks noChangeAspect="1"/>
                </p:cNvGrpSpPr>
                <p:nvPr/>
              </p:nvGrpSpPr>
              <p:grpSpPr bwMode="auto">
                <a:xfrm>
                  <a:off x="26" y="133"/>
                  <a:ext cx="247" cy="211"/>
                  <a:chOff x="360" y="133"/>
                  <a:chExt cx="247" cy="211"/>
                </a:xfrm>
              </p:grpSpPr>
              <p:sp>
                <p:nvSpPr>
                  <p:cNvPr id="19020" name="AutoShape 58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6" y="222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21" name="AutoShape 58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" y="20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22" name="AutoShape 59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1" y="186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23" name="AutoShape 59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9" y="16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24" name="AutoShape 59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54" y="13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25" name="AutoShape 59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6" y="150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26" name="AutoShape 5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" y="331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27" name="AutoShape 5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7" y="31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28" name="AutoShape 59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5" y="29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29" name="AutoShape 59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3" y="275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30" name="AutoShape 59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0" y="239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31" name="AutoShape 59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1" y="25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9032" name="Group 600"/>
                <p:cNvGrpSpPr>
                  <a:grpSpLocks noChangeAspect="1"/>
                </p:cNvGrpSpPr>
                <p:nvPr/>
              </p:nvGrpSpPr>
              <p:grpSpPr bwMode="auto">
                <a:xfrm>
                  <a:off x="72" y="133"/>
                  <a:ext cx="247" cy="211"/>
                  <a:chOff x="360" y="133"/>
                  <a:chExt cx="247" cy="211"/>
                </a:xfrm>
              </p:grpSpPr>
              <p:sp>
                <p:nvSpPr>
                  <p:cNvPr id="19033" name="AutoShape 60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6" y="222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34" name="AutoShape 60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" y="20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35" name="AutoShape 6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1" y="186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36" name="AutoShape 60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9" y="16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37" name="AutoShape 6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54" y="13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38" name="AutoShape 6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6" y="150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39" name="AutoShape 6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" y="331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40" name="AutoShape 6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7" y="31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41" name="AutoShape 60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5" y="29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42" name="AutoShape 6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3" y="275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43" name="AutoShape 6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0" y="239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44" name="AutoShape 6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1" y="25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9045" name="Group 613"/>
                <p:cNvGrpSpPr>
                  <a:grpSpLocks noChangeAspect="1"/>
                </p:cNvGrpSpPr>
                <p:nvPr/>
              </p:nvGrpSpPr>
              <p:grpSpPr bwMode="auto">
                <a:xfrm>
                  <a:off x="119" y="133"/>
                  <a:ext cx="247" cy="211"/>
                  <a:chOff x="360" y="133"/>
                  <a:chExt cx="247" cy="211"/>
                </a:xfrm>
              </p:grpSpPr>
              <p:sp>
                <p:nvSpPr>
                  <p:cNvPr id="19046" name="AutoShape 6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6" y="222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47" name="AutoShape 6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" y="20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48" name="AutoShape 6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1" y="186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49" name="AutoShape 6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9" y="16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50" name="AutoShape 6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54" y="13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51" name="AutoShape 6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6" y="150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52" name="AutoShape 6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" y="331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53" name="AutoShape 6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7" y="31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54" name="AutoShape 6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5" y="29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55" name="AutoShape 6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3" y="275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56" name="AutoShape 6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0" y="239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57" name="AutoShape 6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1" y="25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9058" name="Group 626"/>
                <p:cNvGrpSpPr>
                  <a:grpSpLocks noChangeAspect="1"/>
                </p:cNvGrpSpPr>
                <p:nvPr/>
              </p:nvGrpSpPr>
              <p:grpSpPr bwMode="auto">
                <a:xfrm>
                  <a:off x="166" y="134"/>
                  <a:ext cx="247" cy="211"/>
                  <a:chOff x="360" y="133"/>
                  <a:chExt cx="247" cy="211"/>
                </a:xfrm>
              </p:grpSpPr>
              <p:sp>
                <p:nvSpPr>
                  <p:cNvPr id="19059" name="AutoShape 6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6" y="222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60" name="AutoShape 6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" y="20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61" name="AutoShape 6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1" y="186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62" name="AutoShape 63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9" y="16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63" name="AutoShape 6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54" y="13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64" name="AutoShape 6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6" y="150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65" name="AutoShape 6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" y="331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66" name="AutoShape 63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7" y="31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67" name="AutoShape 63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5" y="29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68" name="AutoShape 63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3" y="275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69" name="AutoShape 6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0" y="239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70" name="AutoShape 6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1" y="25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9071" name="Group 639"/>
                <p:cNvGrpSpPr>
                  <a:grpSpLocks noChangeAspect="1"/>
                </p:cNvGrpSpPr>
                <p:nvPr/>
              </p:nvGrpSpPr>
              <p:grpSpPr bwMode="auto">
                <a:xfrm>
                  <a:off x="213" y="134"/>
                  <a:ext cx="247" cy="211"/>
                  <a:chOff x="360" y="133"/>
                  <a:chExt cx="247" cy="211"/>
                </a:xfrm>
              </p:grpSpPr>
              <p:sp>
                <p:nvSpPr>
                  <p:cNvPr id="19072" name="AutoShape 6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6" y="222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73" name="AutoShape 6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" y="20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74" name="AutoShape 6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1" y="186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75" name="AutoShape 64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9" y="16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76" name="AutoShape 6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54" y="13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77" name="AutoShape 6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6" y="150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78" name="AutoShape 6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" y="331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79" name="AutoShape 6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7" y="31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80" name="AutoShape 64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5" y="29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81" name="AutoShape 64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3" y="275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82" name="AutoShape 65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0" y="239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83" name="AutoShape 6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1" y="25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9084" name="Group 652"/>
                <p:cNvGrpSpPr>
                  <a:grpSpLocks noChangeAspect="1"/>
                </p:cNvGrpSpPr>
                <p:nvPr/>
              </p:nvGrpSpPr>
              <p:grpSpPr bwMode="auto">
                <a:xfrm>
                  <a:off x="263" y="133"/>
                  <a:ext cx="247" cy="211"/>
                  <a:chOff x="360" y="133"/>
                  <a:chExt cx="247" cy="211"/>
                </a:xfrm>
              </p:grpSpPr>
              <p:sp>
                <p:nvSpPr>
                  <p:cNvPr id="19085" name="AutoShape 65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6" y="222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86" name="AutoShape 65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" y="20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87" name="AutoShape 65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1" y="186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88" name="AutoShape 65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9" y="16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89" name="AutoShape 65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54" y="13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90" name="AutoShape 65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6" y="150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91" name="AutoShape 65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" y="331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92" name="AutoShape 66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7" y="31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93" name="AutoShape 66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5" y="29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94" name="AutoShape 66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3" y="275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95" name="AutoShape 66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0" y="239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96" name="AutoShape 66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1" y="25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9097" name="Group 665"/>
                <p:cNvGrpSpPr>
                  <a:grpSpLocks noChangeAspect="1"/>
                </p:cNvGrpSpPr>
                <p:nvPr/>
              </p:nvGrpSpPr>
              <p:grpSpPr bwMode="auto">
                <a:xfrm>
                  <a:off x="311" y="133"/>
                  <a:ext cx="247" cy="211"/>
                  <a:chOff x="360" y="133"/>
                  <a:chExt cx="247" cy="211"/>
                </a:xfrm>
              </p:grpSpPr>
              <p:sp>
                <p:nvSpPr>
                  <p:cNvPr id="19098" name="AutoShape 6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6" y="222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99" name="AutoShape 66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" y="20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100" name="AutoShape 66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1" y="186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101" name="AutoShape 66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9" y="16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102" name="AutoShape 6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54" y="13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103" name="AutoShape 67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6" y="150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104" name="AutoShape 67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" y="331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105" name="AutoShape 67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7" y="31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106" name="AutoShape 67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5" y="29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107" name="AutoShape 67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3" y="275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108" name="AutoShape 67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0" y="239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109" name="AutoShape 67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1" y="25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9110" name="Group 678"/>
                <p:cNvGrpSpPr>
                  <a:grpSpLocks noChangeAspect="1"/>
                </p:cNvGrpSpPr>
                <p:nvPr/>
              </p:nvGrpSpPr>
              <p:grpSpPr bwMode="auto">
                <a:xfrm>
                  <a:off x="453" y="134"/>
                  <a:ext cx="247" cy="211"/>
                  <a:chOff x="360" y="133"/>
                  <a:chExt cx="247" cy="211"/>
                </a:xfrm>
              </p:grpSpPr>
              <p:sp>
                <p:nvSpPr>
                  <p:cNvPr id="19111" name="AutoShape 67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6" y="222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112" name="AutoShape 68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" y="20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113" name="AutoShape 68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1" y="186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114" name="AutoShape 68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9" y="16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115" name="AutoShape 6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54" y="13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116" name="AutoShape 68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6" y="150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117" name="AutoShape 68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" y="331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118" name="AutoShape 68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7" y="31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119" name="AutoShape 68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5" y="29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120" name="AutoShape 68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3" y="275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121" name="AutoShape 68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0" y="239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122" name="AutoShape 69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1" y="25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9123" name="Group 691"/>
                <p:cNvGrpSpPr>
                  <a:grpSpLocks noChangeAspect="1"/>
                </p:cNvGrpSpPr>
                <p:nvPr/>
              </p:nvGrpSpPr>
              <p:grpSpPr bwMode="auto">
                <a:xfrm>
                  <a:off x="501" y="133"/>
                  <a:ext cx="247" cy="211"/>
                  <a:chOff x="360" y="133"/>
                  <a:chExt cx="247" cy="211"/>
                </a:xfrm>
              </p:grpSpPr>
              <p:sp>
                <p:nvSpPr>
                  <p:cNvPr id="19124" name="AutoShape 69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6" y="222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125" name="AutoShape 69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" y="20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126" name="AutoShape 6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1" y="186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127" name="AutoShape 6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9" y="16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128" name="AutoShape 69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54" y="13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129" name="AutoShape 69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6" y="150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130" name="AutoShape 69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" y="331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131" name="AutoShape 69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7" y="31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132" name="AutoShape 70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5" y="29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133" name="AutoShape 70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3" y="275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134" name="AutoShape 70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0" y="239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135" name="AutoShape 7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1" y="25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9136" name="Group 704"/>
                <p:cNvGrpSpPr>
                  <a:grpSpLocks noChangeAspect="1"/>
                </p:cNvGrpSpPr>
                <p:nvPr/>
              </p:nvGrpSpPr>
              <p:grpSpPr bwMode="auto">
                <a:xfrm>
                  <a:off x="548" y="134"/>
                  <a:ext cx="247" cy="211"/>
                  <a:chOff x="360" y="133"/>
                  <a:chExt cx="247" cy="211"/>
                </a:xfrm>
              </p:grpSpPr>
              <p:sp>
                <p:nvSpPr>
                  <p:cNvPr id="19137" name="AutoShape 7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6" y="222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138" name="AutoShape 7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" y="20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139" name="AutoShape 7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1" y="186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140" name="AutoShape 7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9" y="16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141" name="AutoShape 70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54" y="13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142" name="AutoShape 7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6" y="150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143" name="AutoShape 7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" y="331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144" name="AutoShape 7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7" y="31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145" name="AutoShape 7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5" y="29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146" name="AutoShape 7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3" y="275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147" name="AutoShape 7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0" y="239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148" name="AutoShape 7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1" y="25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9149" name="Group 717"/>
                <p:cNvGrpSpPr>
                  <a:grpSpLocks noChangeAspect="1"/>
                </p:cNvGrpSpPr>
                <p:nvPr/>
              </p:nvGrpSpPr>
              <p:grpSpPr bwMode="auto">
                <a:xfrm>
                  <a:off x="595" y="134"/>
                  <a:ext cx="247" cy="211"/>
                  <a:chOff x="360" y="133"/>
                  <a:chExt cx="247" cy="211"/>
                </a:xfrm>
              </p:grpSpPr>
              <p:sp>
                <p:nvSpPr>
                  <p:cNvPr id="19150" name="AutoShape 7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6" y="222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151" name="AutoShape 7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" y="20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152" name="AutoShape 7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1" y="186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153" name="AutoShape 7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9" y="16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154" name="AutoShape 7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54" y="13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155" name="AutoShape 7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6" y="150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156" name="AutoShape 7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" y="331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157" name="AutoShape 7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7" y="313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158" name="AutoShape 7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5" y="294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159" name="AutoShape 7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3" y="275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160" name="AutoShape 7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0" y="239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161" name="AutoShape 7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1" y="258"/>
                    <a:ext cx="53" cy="13"/>
                  </a:xfrm>
                  <a:prstGeom prst="parallelogram">
                    <a:avLst>
                      <a:gd name="adj" fmla="val 101923"/>
                    </a:avLst>
                  </a:prstGeom>
                  <a:solidFill>
                    <a:srgbClr val="FFFFFF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</p:grpSp>
      <p:grpSp>
        <p:nvGrpSpPr>
          <p:cNvPr id="19162" name="Group 730"/>
          <p:cNvGrpSpPr>
            <a:grpSpLocks/>
          </p:cNvGrpSpPr>
          <p:nvPr/>
        </p:nvGrpSpPr>
        <p:grpSpPr bwMode="auto">
          <a:xfrm>
            <a:off x="4576763" y="2286000"/>
            <a:ext cx="152400" cy="2362200"/>
            <a:chOff x="4944" y="1584"/>
            <a:chExt cx="96" cy="1488"/>
          </a:xfrm>
        </p:grpSpPr>
        <p:sp>
          <p:nvSpPr>
            <p:cNvPr id="19163" name="Oval 731"/>
            <p:cNvSpPr>
              <a:spLocks noChangeArrowheads="1"/>
            </p:cNvSpPr>
            <p:nvPr/>
          </p:nvSpPr>
          <p:spPr bwMode="auto">
            <a:xfrm>
              <a:off x="4944" y="158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164" name="Oval 732"/>
            <p:cNvSpPr>
              <a:spLocks noChangeArrowheads="1"/>
            </p:cNvSpPr>
            <p:nvPr/>
          </p:nvSpPr>
          <p:spPr bwMode="auto">
            <a:xfrm>
              <a:off x="4992" y="192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165" name="Oval 733"/>
            <p:cNvSpPr>
              <a:spLocks noChangeArrowheads="1"/>
            </p:cNvSpPr>
            <p:nvPr/>
          </p:nvSpPr>
          <p:spPr bwMode="auto">
            <a:xfrm>
              <a:off x="4992" y="230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166" name="Oval 734"/>
            <p:cNvSpPr>
              <a:spLocks noChangeArrowheads="1"/>
            </p:cNvSpPr>
            <p:nvPr/>
          </p:nvSpPr>
          <p:spPr bwMode="auto">
            <a:xfrm>
              <a:off x="4992" y="216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167" name="Oval 735"/>
            <p:cNvSpPr>
              <a:spLocks noChangeArrowheads="1"/>
            </p:cNvSpPr>
            <p:nvPr/>
          </p:nvSpPr>
          <p:spPr bwMode="auto">
            <a:xfrm>
              <a:off x="4944" y="172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168" name="Oval 736"/>
            <p:cNvSpPr>
              <a:spLocks noChangeArrowheads="1"/>
            </p:cNvSpPr>
            <p:nvPr/>
          </p:nvSpPr>
          <p:spPr bwMode="auto">
            <a:xfrm>
              <a:off x="4944" y="206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169" name="Oval 737"/>
            <p:cNvSpPr>
              <a:spLocks noChangeArrowheads="1"/>
            </p:cNvSpPr>
            <p:nvPr/>
          </p:nvSpPr>
          <p:spPr bwMode="auto">
            <a:xfrm>
              <a:off x="4992" y="244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170" name="Oval 738"/>
            <p:cNvSpPr>
              <a:spLocks noChangeArrowheads="1"/>
            </p:cNvSpPr>
            <p:nvPr/>
          </p:nvSpPr>
          <p:spPr bwMode="auto">
            <a:xfrm>
              <a:off x="4944" y="264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171" name="Oval 739"/>
            <p:cNvSpPr>
              <a:spLocks noChangeArrowheads="1"/>
            </p:cNvSpPr>
            <p:nvPr/>
          </p:nvSpPr>
          <p:spPr bwMode="auto">
            <a:xfrm>
              <a:off x="4992" y="278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172" name="Oval 740"/>
            <p:cNvSpPr>
              <a:spLocks noChangeArrowheads="1"/>
            </p:cNvSpPr>
            <p:nvPr/>
          </p:nvSpPr>
          <p:spPr bwMode="auto">
            <a:xfrm>
              <a:off x="4992" y="288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173" name="Oval 741"/>
            <p:cNvSpPr>
              <a:spLocks noChangeArrowheads="1"/>
            </p:cNvSpPr>
            <p:nvPr/>
          </p:nvSpPr>
          <p:spPr bwMode="auto">
            <a:xfrm>
              <a:off x="4944" y="302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9174" name="Group 742"/>
          <p:cNvGrpSpPr>
            <a:grpSpLocks/>
          </p:cNvGrpSpPr>
          <p:nvPr/>
        </p:nvGrpSpPr>
        <p:grpSpPr bwMode="auto">
          <a:xfrm>
            <a:off x="4648200" y="838200"/>
            <a:ext cx="14288" cy="5570538"/>
            <a:chOff x="5232" y="288"/>
            <a:chExt cx="9" cy="3509"/>
          </a:xfrm>
        </p:grpSpPr>
        <p:grpSp>
          <p:nvGrpSpPr>
            <p:cNvPr id="19175" name="Group 743"/>
            <p:cNvGrpSpPr>
              <a:grpSpLocks/>
            </p:cNvGrpSpPr>
            <p:nvPr/>
          </p:nvGrpSpPr>
          <p:grpSpPr bwMode="auto">
            <a:xfrm>
              <a:off x="5232" y="288"/>
              <a:ext cx="9" cy="3178"/>
              <a:chOff x="4896" y="384"/>
              <a:chExt cx="9" cy="3178"/>
            </a:xfrm>
          </p:grpSpPr>
          <p:sp>
            <p:nvSpPr>
              <p:cNvPr id="19176" name="Line 744"/>
              <p:cNvSpPr>
                <a:spLocks noChangeAspect="1" noChangeShapeType="1"/>
              </p:cNvSpPr>
              <p:nvPr/>
            </p:nvSpPr>
            <p:spPr bwMode="auto">
              <a:xfrm rot="10800000" flipV="1">
                <a:off x="4896" y="384"/>
                <a:ext cx="5" cy="49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177" name="Line 745"/>
              <p:cNvSpPr>
                <a:spLocks noChangeAspect="1" noChangeShapeType="1"/>
              </p:cNvSpPr>
              <p:nvPr/>
            </p:nvSpPr>
            <p:spPr bwMode="auto">
              <a:xfrm>
                <a:off x="4901" y="864"/>
                <a:ext cx="0" cy="473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178" name="Line 746"/>
              <p:cNvSpPr>
                <a:spLocks noChangeAspect="1" noChangeShapeType="1"/>
              </p:cNvSpPr>
              <p:nvPr/>
            </p:nvSpPr>
            <p:spPr bwMode="auto">
              <a:xfrm>
                <a:off x="4896" y="1370"/>
                <a:ext cx="9" cy="1594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179" name="Line 747"/>
              <p:cNvSpPr>
                <a:spLocks noChangeAspect="1" noChangeShapeType="1"/>
              </p:cNvSpPr>
              <p:nvPr/>
            </p:nvSpPr>
            <p:spPr bwMode="auto">
              <a:xfrm>
                <a:off x="4905" y="2955"/>
                <a:ext cx="0" cy="607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9180" name="Line 748"/>
            <p:cNvSpPr>
              <a:spLocks noChangeAspect="1" noChangeShapeType="1"/>
            </p:cNvSpPr>
            <p:nvPr/>
          </p:nvSpPr>
          <p:spPr bwMode="auto">
            <a:xfrm>
              <a:off x="5232" y="3504"/>
              <a:ext cx="0" cy="29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9181" name="Group 749"/>
          <p:cNvGrpSpPr>
            <a:grpSpLocks noChangeAspect="1"/>
          </p:cNvGrpSpPr>
          <p:nvPr/>
        </p:nvGrpSpPr>
        <p:grpSpPr bwMode="auto">
          <a:xfrm rot="10800000">
            <a:off x="4516438" y="2362200"/>
            <a:ext cx="252412" cy="2632075"/>
            <a:chOff x="1049" y="395"/>
            <a:chExt cx="35" cy="150"/>
          </a:xfrm>
        </p:grpSpPr>
        <p:grpSp>
          <p:nvGrpSpPr>
            <p:cNvPr id="19182" name="Group 750"/>
            <p:cNvGrpSpPr>
              <a:grpSpLocks noChangeAspect="1"/>
            </p:cNvGrpSpPr>
            <p:nvPr/>
          </p:nvGrpSpPr>
          <p:grpSpPr bwMode="auto">
            <a:xfrm>
              <a:off x="1056" y="395"/>
              <a:ext cx="20" cy="88"/>
              <a:chOff x="188" y="187"/>
              <a:chExt cx="20" cy="88"/>
            </a:xfrm>
          </p:grpSpPr>
          <p:sp>
            <p:nvSpPr>
              <p:cNvPr id="19183" name="Line 751"/>
              <p:cNvSpPr>
                <a:spLocks noChangeAspect="1" noChangeShapeType="1"/>
              </p:cNvSpPr>
              <p:nvPr/>
            </p:nvSpPr>
            <p:spPr bwMode="auto">
              <a:xfrm flipV="1">
                <a:off x="196" y="216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184" name="Line 75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3" y="209"/>
                <a:ext cx="3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185" name="Line 753"/>
              <p:cNvSpPr>
                <a:spLocks noChangeAspect="1" noChangeShapeType="1"/>
              </p:cNvSpPr>
              <p:nvPr/>
            </p:nvSpPr>
            <p:spPr bwMode="auto">
              <a:xfrm flipV="1">
                <a:off x="193" y="203"/>
                <a:ext cx="2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186" name="Line 75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89" y="197"/>
                <a:ext cx="6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187" name="Line 755"/>
              <p:cNvSpPr>
                <a:spLocks noChangeAspect="1" noChangeShapeType="1"/>
              </p:cNvSpPr>
              <p:nvPr/>
            </p:nvSpPr>
            <p:spPr bwMode="auto">
              <a:xfrm flipV="1">
                <a:off x="189" y="190"/>
                <a:ext cx="1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188" name="Line 756"/>
              <p:cNvSpPr>
                <a:spLocks noChangeAspect="1" noChangeShapeType="1"/>
              </p:cNvSpPr>
              <p:nvPr/>
            </p:nvSpPr>
            <p:spPr bwMode="auto">
              <a:xfrm flipV="1">
                <a:off x="190" y="187"/>
                <a:ext cx="1" cy="3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189" name="Line 757"/>
              <p:cNvSpPr>
                <a:spLocks noChangeAspect="1" noChangeShapeType="1"/>
              </p:cNvSpPr>
              <p:nvPr/>
            </p:nvSpPr>
            <p:spPr bwMode="auto">
              <a:xfrm>
                <a:off x="191" y="187"/>
                <a:ext cx="7" cy="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190" name="Line 758"/>
              <p:cNvSpPr>
                <a:spLocks noChangeAspect="1" noChangeShapeType="1"/>
              </p:cNvSpPr>
              <p:nvPr/>
            </p:nvSpPr>
            <p:spPr bwMode="auto">
              <a:xfrm>
                <a:off x="198" y="187"/>
                <a:ext cx="1" cy="4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191" name="Line 759"/>
              <p:cNvSpPr>
                <a:spLocks noChangeAspect="1" noChangeShapeType="1"/>
              </p:cNvSpPr>
              <p:nvPr/>
            </p:nvSpPr>
            <p:spPr bwMode="auto">
              <a:xfrm flipV="1">
                <a:off x="198" y="222"/>
                <a:ext cx="4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192" name="Line 760"/>
              <p:cNvSpPr>
                <a:spLocks noChangeAspect="1" noChangeShapeType="1"/>
              </p:cNvSpPr>
              <p:nvPr/>
            </p:nvSpPr>
            <p:spPr bwMode="auto">
              <a:xfrm flipV="1">
                <a:off x="202" y="216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193" name="Line 76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00" y="209"/>
                <a:ext cx="3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194" name="Line 762"/>
              <p:cNvSpPr>
                <a:spLocks noChangeAspect="1" noChangeShapeType="1"/>
              </p:cNvSpPr>
              <p:nvPr/>
            </p:nvSpPr>
            <p:spPr bwMode="auto">
              <a:xfrm flipV="1">
                <a:off x="200" y="203"/>
                <a:ext cx="2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195" name="Line 763"/>
              <p:cNvSpPr>
                <a:spLocks noChangeAspect="1" noChangeShapeType="1"/>
              </p:cNvSpPr>
              <p:nvPr/>
            </p:nvSpPr>
            <p:spPr bwMode="auto">
              <a:xfrm flipV="1">
                <a:off x="202" y="197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196" name="Line 764"/>
              <p:cNvSpPr>
                <a:spLocks noChangeAspect="1" noChangeShapeType="1"/>
              </p:cNvSpPr>
              <p:nvPr/>
            </p:nvSpPr>
            <p:spPr bwMode="auto">
              <a:xfrm flipV="1">
                <a:off x="203" y="190"/>
                <a:ext cx="1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197" name="Line 765"/>
              <p:cNvSpPr>
                <a:spLocks noChangeAspect="1" noChangeShapeType="1"/>
              </p:cNvSpPr>
              <p:nvPr/>
            </p:nvSpPr>
            <p:spPr bwMode="auto">
              <a:xfrm flipV="1">
                <a:off x="203" y="187"/>
                <a:ext cx="1" cy="3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198" name="Line 766"/>
              <p:cNvSpPr>
                <a:spLocks noChangeAspect="1" noChangeShapeType="1"/>
              </p:cNvSpPr>
              <p:nvPr/>
            </p:nvSpPr>
            <p:spPr bwMode="auto">
              <a:xfrm flipH="1">
                <a:off x="198" y="187"/>
                <a:ext cx="5" cy="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199" name="Line 767"/>
              <p:cNvSpPr>
                <a:spLocks noChangeAspect="1" noChangeShapeType="1"/>
              </p:cNvSpPr>
              <p:nvPr/>
            </p:nvSpPr>
            <p:spPr bwMode="auto">
              <a:xfrm>
                <a:off x="198" y="187"/>
                <a:ext cx="1" cy="4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00" name="Line 768"/>
              <p:cNvSpPr>
                <a:spLocks noChangeAspect="1" noChangeShapeType="1"/>
              </p:cNvSpPr>
              <p:nvPr/>
            </p:nvSpPr>
            <p:spPr bwMode="auto">
              <a:xfrm flipV="1">
                <a:off x="198" y="222"/>
                <a:ext cx="3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01" name="Line 76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7" y="216"/>
                <a:ext cx="4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02" name="Line 770"/>
              <p:cNvSpPr>
                <a:spLocks noChangeAspect="1" noChangeShapeType="1"/>
              </p:cNvSpPr>
              <p:nvPr/>
            </p:nvSpPr>
            <p:spPr bwMode="auto">
              <a:xfrm flipV="1">
                <a:off x="197" y="209"/>
                <a:ext cx="5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03" name="Line 771"/>
              <p:cNvSpPr>
                <a:spLocks noChangeAspect="1" noChangeShapeType="1"/>
              </p:cNvSpPr>
              <p:nvPr/>
            </p:nvSpPr>
            <p:spPr bwMode="auto">
              <a:xfrm flipV="1">
                <a:off x="202" y="203"/>
                <a:ext cx="3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04" name="Line 77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01" y="197"/>
                <a:ext cx="4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05" name="Line 773"/>
              <p:cNvSpPr>
                <a:spLocks noChangeAspect="1" noChangeShapeType="1"/>
              </p:cNvSpPr>
              <p:nvPr/>
            </p:nvSpPr>
            <p:spPr bwMode="auto">
              <a:xfrm flipV="1">
                <a:off x="201" y="190"/>
                <a:ext cx="2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06" name="Line 774"/>
              <p:cNvSpPr>
                <a:spLocks noChangeAspect="1" noChangeShapeType="1"/>
              </p:cNvSpPr>
              <p:nvPr/>
            </p:nvSpPr>
            <p:spPr bwMode="auto">
              <a:xfrm flipV="1">
                <a:off x="203" y="187"/>
                <a:ext cx="3" cy="3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07" name="Line 775"/>
              <p:cNvSpPr>
                <a:spLocks noChangeAspect="1" noChangeShapeType="1"/>
              </p:cNvSpPr>
              <p:nvPr/>
            </p:nvSpPr>
            <p:spPr bwMode="auto">
              <a:xfrm flipH="1">
                <a:off x="198" y="187"/>
                <a:ext cx="8" cy="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08" name="Line 776"/>
              <p:cNvSpPr>
                <a:spLocks noChangeAspect="1" noChangeShapeType="1"/>
              </p:cNvSpPr>
              <p:nvPr/>
            </p:nvSpPr>
            <p:spPr bwMode="auto">
              <a:xfrm>
                <a:off x="198" y="187"/>
                <a:ext cx="1" cy="4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09" name="Line 77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6" y="222"/>
                <a:ext cx="2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10" name="Line 778"/>
              <p:cNvSpPr>
                <a:spLocks noChangeAspect="1" noChangeShapeType="1"/>
              </p:cNvSpPr>
              <p:nvPr/>
            </p:nvSpPr>
            <p:spPr bwMode="auto">
              <a:xfrm flipV="1">
                <a:off x="196" y="216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11" name="Line 779"/>
              <p:cNvSpPr>
                <a:spLocks noChangeAspect="1" noChangeShapeType="1"/>
              </p:cNvSpPr>
              <p:nvPr/>
            </p:nvSpPr>
            <p:spPr bwMode="auto">
              <a:xfrm flipV="1">
                <a:off x="196" y="209"/>
                <a:ext cx="3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12" name="Line 78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7" y="203"/>
                <a:ext cx="2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13" name="Line 781"/>
              <p:cNvSpPr>
                <a:spLocks noChangeAspect="1" noChangeShapeType="1"/>
              </p:cNvSpPr>
              <p:nvPr/>
            </p:nvSpPr>
            <p:spPr bwMode="auto">
              <a:xfrm flipV="1">
                <a:off x="197" y="197"/>
                <a:ext cx="5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14" name="Line 78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7" y="190"/>
                <a:ext cx="5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15" name="Line 783"/>
              <p:cNvSpPr>
                <a:spLocks noChangeAspect="1" noChangeShapeType="1"/>
              </p:cNvSpPr>
              <p:nvPr/>
            </p:nvSpPr>
            <p:spPr bwMode="auto">
              <a:xfrm flipV="1">
                <a:off x="197" y="187"/>
                <a:ext cx="2" cy="3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16" name="Line 784"/>
              <p:cNvSpPr>
                <a:spLocks noChangeAspect="1" noChangeShapeType="1"/>
              </p:cNvSpPr>
              <p:nvPr/>
            </p:nvSpPr>
            <p:spPr bwMode="auto">
              <a:xfrm flipH="1">
                <a:off x="198" y="187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17" name="Line 785"/>
              <p:cNvSpPr>
                <a:spLocks noChangeAspect="1" noChangeShapeType="1"/>
              </p:cNvSpPr>
              <p:nvPr/>
            </p:nvSpPr>
            <p:spPr bwMode="auto">
              <a:xfrm>
                <a:off x="198" y="187"/>
                <a:ext cx="1" cy="4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18" name="Line 786"/>
              <p:cNvSpPr>
                <a:spLocks noChangeAspect="1" noChangeShapeType="1"/>
              </p:cNvSpPr>
              <p:nvPr/>
            </p:nvSpPr>
            <p:spPr bwMode="auto">
              <a:xfrm flipV="1">
                <a:off x="198" y="222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19" name="Line 78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4" y="216"/>
                <a:ext cx="4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20" name="Line 788"/>
              <p:cNvSpPr>
                <a:spLocks noChangeAspect="1" noChangeShapeType="1"/>
              </p:cNvSpPr>
              <p:nvPr/>
            </p:nvSpPr>
            <p:spPr bwMode="auto">
              <a:xfrm flipV="1">
                <a:off x="194" y="209"/>
                <a:ext cx="1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21" name="Line 78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0" y="203"/>
                <a:ext cx="4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22" name="Line 790"/>
              <p:cNvSpPr>
                <a:spLocks noChangeAspect="1" noChangeShapeType="1"/>
              </p:cNvSpPr>
              <p:nvPr/>
            </p:nvSpPr>
            <p:spPr bwMode="auto">
              <a:xfrm flipV="1">
                <a:off x="190" y="197"/>
                <a:ext cx="3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23" name="Line 79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89" y="190"/>
                <a:ext cx="4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24" name="Line 79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88" y="187"/>
                <a:ext cx="1" cy="3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25" name="Line 793"/>
              <p:cNvSpPr>
                <a:spLocks noChangeAspect="1" noChangeShapeType="1"/>
              </p:cNvSpPr>
              <p:nvPr/>
            </p:nvSpPr>
            <p:spPr bwMode="auto">
              <a:xfrm>
                <a:off x="188" y="187"/>
                <a:ext cx="10" cy="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26" name="Line 794"/>
              <p:cNvSpPr>
                <a:spLocks noChangeAspect="1" noChangeShapeType="1"/>
              </p:cNvSpPr>
              <p:nvPr/>
            </p:nvSpPr>
            <p:spPr bwMode="auto">
              <a:xfrm>
                <a:off x="198" y="187"/>
                <a:ext cx="1" cy="4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27" name="Line 795"/>
              <p:cNvSpPr>
                <a:spLocks noChangeAspect="1" noChangeShapeType="1"/>
              </p:cNvSpPr>
              <p:nvPr/>
            </p:nvSpPr>
            <p:spPr bwMode="auto">
              <a:xfrm flipV="1">
                <a:off x="198" y="222"/>
                <a:ext cx="2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28" name="Line 79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9" y="216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29" name="Line 797"/>
              <p:cNvSpPr>
                <a:spLocks noChangeAspect="1" noChangeShapeType="1"/>
              </p:cNvSpPr>
              <p:nvPr/>
            </p:nvSpPr>
            <p:spPr bwMode="auto">
              <a:xfrm flipV="1">
                <a:off x="199" y="209"/>
                <a:ext cx="4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30" name="Line 798"/>
              <p:cNvSpPr>
                <a:spLocks noChangeAspect="1" noChangeShapeType="1"/>
              </p:cNvSpPr>
              <p:nvPr/>
            </p:nvSpPr>
            <p:spPr bwMode="auto">
              <a:xfrm flipV="1">
                <a:off x="203" y="203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31" name="Line 79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02" y="197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32" name="Line 800"/>
              <p:cNvSpPr>
                <a:spLocks noChangeAspect="1" noChangeShapeType="1"/>
              </p:cNvSpPr>
              <p:nvPr/>
            </p:nvSpPr>
            <p:spPr bwMode="auto">
              <a:xfrm flipV="1">
                <a:off x="202" y="190"/>
                <a:ext cx="4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33" name="Line 801"/>
              <p:cNvSpPr>
                <a:spLocks noChangeAspect="1" noChangeShapeType="1"/>
              </p:cNvSpPr>
              <p:nvPr/>
            </p:nvSpPr>
            <p:spPr bwMode="auto">
              <a:xfrm flipV="1">
                <a:off x="206" y="187"/>
                <a:ext cx="2" cy="3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34" name="Line 802"/>
              <p:cNvSpPr>
                <a:spLocks noChangeAspect="1" noChangeShapeType="1"/>
              </p:cNvSpPr>
              <p:nvPr/>
            </p:nvSpPr>
            <p:spPr bwMode="auto">
              <a:xfrm flipH="1">
                <a:off x="198" y="187"/>
                <a:ext cx="10" cy="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35" name="Line 803"/>
              <p:cNvSpPr>
                <a:spLocks noChangeAspect="1" noChangeShapeType="1"/>
              </p:cNvSpPr>
              <p:nvPr/>
            </p:nvSpPr>
            <p:spPr bwMode="auto">
              <a:xfrm>
                <a:off x="198" y="187"/>
                <a:ext cx="1" cy="4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36" name="Line 804"/>
              <p:cNvSpPr>
                <a:spLocks noChangeAspect="1" noChangeShapeType="1"/>
              </p:cNvSpPr>
              <p:nvPr/>
            </p:nvSpPr>
            <p:spPr bwMode="auto">
              <a:xfrm flipV="1">
                <a:off x="198" y="222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37" name="Line 805"/>
              <p:cNvSpPr>
                <a:spLocks noChangeAspect="1" noChangeShapeType="1"/>
              </p:cNvSpPr>
              <p:nvPr/>
            </p:nvSpPr>
            <p:spPr bwMode="auto">
              <a:xfrm flipV="1">
                <a:off x="199" y="216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38" name="Line 806"/>
              <p:cNvSpPr>
                <a:spLocks noChangeAspect="1" noChangeShapeType="1"/>
              </p:cNvSpPr>
              <p:nvPr/>
            </p:nvSpPr>
            <p:spPr bwMode="auto">
              <a:xfrm flipV="1">
                <a:off x="200" y="209"/>
                <a:ext cx="2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39" name="Line 807"/>
              <p:cNvSpPr>
                <a:spLocks noChangeAspect="1" noChangeShapeType="1"/>
              </p:cNvSpPr>
              <p:nvPr/>
            </p:nvSpPr>
            <p:spPr bwMode="auto">
              <a:xfrm flipV="1">
                <a:off x="202" y="203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40" name="Line 80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8" y="197"/>
                <a:ext cx="4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41" name="Line 809"/>
              <p:cNvSpPr>
                <a:spLocks noChangeAspect="1" noChangeShapeType="1"/>
              </p:cNvSpPr>
              <p:nvPr/>
            </p:nvSpPr>
            <p:spPr bwMode="auto">
              <a:xfrm flipV="1">
                <a:off x="198" y="190"/>
                <a:ext cx="1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42" name="Line 810"/>
              <p:cNvSpPr>
                <a:spLocks noChangeAspect="1" noChangeShapeType="1"/>
              </p:cNvSpPr>
              <p:nvPr/>
            </p:nvSpPr>
            <p:spPr bwMode="auto">
              <a:xfrm flipV="1">
                <a:off x="199" y="187"/>
                <a:ext cx="4" cy="3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43" name="Line 811"/>
              <p:cNvSpPr>
                <a:spLocks noChangeAspect="1" noChangeShapeType="1"/>
              </p:cNvSpPr>
              <p:nvPr/>
            </p:nvSpPr>
            <p:spPr bwMode="auto">
              <a:xfrm flipH="1">
                <a:off x="198" y="187"/>
                <a:ext cx="5" cy="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44" name="Line 812"/>
              <p:cNvSpPr>
                <a:spLocks noChangeAspect="1" noChangeShapeType="1"/>
              </p:cNvSpPr>
              <p:nvPr/>
            </p:nvSpPr>
            <p:spPr bwMode="auto">
              <a:xfrm>
                <a:off x="198" y="187"/>
                <a:ext cx="1" cy="4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45" name="Line 813"/>
              <p:cNvSpPr>
                <a:spLocks noChangeAspect="1" noChangeShapeType="1"/>
              </p:cNvSpPr>
              <p:nvPr/>
            </p:nvSpPr>
            <p:spPr bwMode="auto">
              <a:xfrm flipV="1">
                <a:off x="198" y="222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46" name="Line 81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7" y="216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47" name="Line 81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3" y="209"/>
                <a:ext cx="4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48" name="Line 816"/>
              <p:cNvSpPr>
                <a:spLocks noChangeAspect="1" noChangeShapeType="1"/>
              </p:cNvSpPr>
              <p:nvPr/>
            </p:nvSpPr>
            <p:spPr bwMode="auto">
              <a:xfrm flipV="1">
                <a:off x="193" y="203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49" name="Line 81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1" y="197"/>
                <a:ext cx="2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50" name="Line 818"/>
              <p:cNvSpPr>
                <a:spLocks noChangeAspect="1" noChangeShapeType="1"/>
              </p:cNvSpPr>
              <p:nvPr/>
            </p:nvSpPr>
            <p:spPr bwMode="auto">
              <a:xfrm flipV="1">
                <a:off x="191" y="190"/>
                <a:ext cx="5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51" name="Line 81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1" y="187"/>
                <a:ext cx="5" cy="3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52" name="Line 820"/>
              <p:cNvSpPr>
                <a:spLocks noChangeAspect="1" noChangeShapeType="1"/>
              </p:cNvSpPr>
              <p:nvPr/>
            </p:nvSpPr>
            <p:spPr bwMode="auto">
              <a:xfrm>
                <a:off x="191" y="187"/>
                <a:ext cx="7" cy="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53" name="Line 821"/>
              <p:cNvSpPr>
                <a:spLocks noChangeAspect="1" noChangeShapeType="1"/>
              </p:cNvSpPr>
              <p:nvPr/>
            </p:nvSpPr>
            <p:spPr bwMode="auto">
              <a:xfrm>
                <a:off x="198" y="187"/>
                <a:ext cx="1" cy="4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54" name="Line 822"/>
              <p:cNvSpPr>
                <a:spLocks noChangeAspect="1" noChangeShapeType="1"/>
              </p:cNvSpPr>
              <p:nvPr/>
            </p:nvSpPr>
            <p:spPr bwMode="auto">
              <a:xfrm flipV="1">
                <a:off x="198" y="222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55" name="Line 82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6" y="216"/>
                <a:ext cx="2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56" name="Line 824"/>
              <p:cNvSpPr>
                <a:spLocks noChangeAspect="1" noChangeShapeType="1"/>
              </p:cNvSpPr>
              <p:nvPr/>
            </p:nvSpPr>
            <p:spPr bwMode="auto">
              <a:xfrm flipV="1">
                <a:off x="196" y="209"/>
                <a:ext cx="1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57" name="Line 825"/>
              <p:cNvSpPr>
                <a:spLocks noChangeAspect="1" noChangeShapeType="1"/>
              </p:cNvSpPr>
              <p:nvPr/>
            </p:nvSpPr>
            <p:spPr bwMode="auto">
              <a:xfrm flipV="1">
                <a:off x="196" y="203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58" name="Line 82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4" y="197"/>
                <a:ext cx="2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59" name="Line 827"/>
              <p:cNvSpPr>
                <a:spLocks noChangeAspect="1" noChangeShapeType="1"/>
              </p:cNvSpPr>
              <p:nvPr/>
            </p:nvSpPr>
            <p:spPr bwMode="auto">
              <a:xfrm flipV="1">
                <a:off x="194" y="190"/>
                <a:ext cx="2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60" name="Line 82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3" y="187"/>
                <a:ext cx="3" cy="3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61" name="Line 829"/>
              <p:cNvSpPr>
                <a:spLocks noChangeAspect="1" noChangeShapeType="1"/>
              </p:cNvSpPr>
              <p:nvPr/>
            </p:nvSpPr>
            <p:spPr bwMode="auto">
              <a:xfrm>
                <a:off x="193" y="187"/>
                <a:ext cx="5" cy="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62" name="Line 830"/>
              <p:cNvSpPr>
                <a:spLocks noChangeAspect="1" noChangeShapeType="1"/>
              </p:cNvSpPr>
              <p:nvPr/>
            </p:nvSpPr>
            <p:spPr bwMode="auto">
              <a:xfrm>
                <a:off x="198" y="187"/>
                <a:ext cx="1" cy="4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63" name="Line 83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7" y="222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64" name="Line 832"/>
              <p:cNvSpPr>
                <a:spLocks noChangeAspect="1" noChangeShapeType="1"/>
              </p:cNvSpPr>
              <p:nvPr/>
            </p:nvSpPr>
            <p:spPr bwMode="auto">
              <a:xfrm flipV="1">
                <a:off x="197" y="216"/>
                <a:ext cx="2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65" name="Line 833"/>
              <p:cNvSpPr>
                <a:spLocks noChangeAspect="1" noChangeShapeType="1"/>
              </p:cNvSpPr>
              <p:nvPr/>
            </p:nvSpPr>
            <p:spPr bwMode="auto">
              <a:xfrm flipV="1">
                <a:off x="199" y="209"/>
                <a:ext cx="3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66" name="Line 83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9" y="203"/>
                <a:ext cx="3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67" name="Line 83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7" y="197"/>
                <a:ext cx="2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68" name="Line 836"/>
              <p:cNvSpPr>
                <a:spLocks noChangeAspect="1" noChangeShapeType="1"/>
              </p:cNvSpPr>
              <p:nvPr/>
            </p:nvSpPr>
            <p:spPr bwMode="auto">
              <a:xfrm flipV="1">
                <a:off x="197" y="190"/>
                <a:ext cx="2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69" name="Line 83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8" y="187"/>
                <a:ext cx="1" cy="3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70" name="Line 838"/>
              <p:cNvSpPr>
                <a:spLocks noChangeAspect="1" noChangeShapeType="1"/>
              </p:cNvSpPr>
              <p:nvPr/>
            </p:nvSpPr>
            <p:spPr bwMode="auto">
              <a:xfrm>
                <a:off x="198" y="187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71" name="Line 839"/>
              <p:cNvSpPr>
                <a:spLocks noChangeAspect="1" noChangeShapeType="1"/>
              </p:cNvSpPr>
              <p:nvPr/>
            </p:nvSpPr>
            <p:spPr bwMode="auto">
              <a:xfrm>
                <a:off x="198" y="187"/>
                <a:ext cx="1" cy="4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72" name="Line 840"/>
              <p:cNvSpPr>
                <a:spLocks noChangeAspect="1" noChangeShapeType="1"/>
              </p:cNvSpPr>
              <p:nvPr/>
            </p:nvSpPr>
            <p:spPr bwMode="auto">
              <a:xfrm flipV="1">
                <a:off x="198" y="222"/>
                <a:ext cx="2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73" name="Line 84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9" y="216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74" name="Line 84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6" y="209"/>
                <a:ext cx="3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75" name="Line 843"/>
              <p:cNvSpPr>
                <a:spLocks noChangeAspect="1" noChangeShapeType="1"/>
              </p:cNvSpPr>
              <p:nvPr/>
            </p:nvSpPr>
            <p:spPr bwMode="auto">
              <a:xfrm flipV="1">
                <a:off x="196" y="203"/>
                <a:ext cx="2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76" name="Line 84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6" y="197"/>
                <a:ext cx="2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77" name="Line 84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4" y="190"/>
                <a:ext cx="2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78" name="Line 846"/>
              <p:cNvSpPr>
                <a:spLocks noChangeAspect="1" noChangeShapeType="1"/>
              </p:cNvSpPr>
              <p:nvPr/>
            </p:nvSpPr>
            <p:spPr bwMode="auto">
              <a:xfrm flipV="1">
                <a:off x="194" y="187"/>
                <a:ext cx="2" cy="3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79" name="Line 847"/>
              <p:cNvSpPr>
                <a:spLocks noChangeAspect="1" noChangeShapeType="1"/>
              </p:cNvSpPr>
              <p:nvPr/>
            </p:nvSpPr>
            <p:spPr bwMode="auto">
              <a:xfrm>
                <a:off x="196" y="187"/>
                <a:ext cx="2" cy="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80" name="Line 848"/>
              <p:cNvSpPr>
                <a:spLocks noChangeAspect="1" noChangeShapeType="1"/>
              </p:cNvSpPr>
              <p:nvPr/>
            </p:nvSpPr>
            <p:spPr bwMode="auto">
              <a:xfrm>
                <a:off x="198" y="187"/>
                <a:ext cx="1" cy="4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81" name="Line 849"/>
              <p:cNvSpPr>
                <a:spLocks noChangeAspect="1" noChangeShapeType="1"/>
              </p:cNvSpPr>
              <p:nvPr/>
            </p:nvSpPr>
            <p:spPr bwMode="auto">
              <a:xfrm flipV="1">
                <a:off x="198" y="222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82" name="Line 850"/>
              <p:cNvSpPr>
                <a:spLocks noChangeAspect="1" noChangeShapeType="1"/>
              </p:cNvSpPr>
              <p:nvPr/>
            </p:nvSpPr>
            <p:spPr bwMode="auto">
              <a:xfrm flipV="1">
                <a:off x="198" y="216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83" name="Line 85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4" y="209"/>
                <a:ext cx="4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84" name="Line 852"/>
              <p:cNvSpPr>
                <a:spLocks noChangeAspect="1" noChangeShapeType="1"/>
              </p:cNvSpPr>
              <p:nvPr/>
            </p:nvSpPr>
            <p:spPr bwMode="auto">
              <a:xfrm flipV="1">
                <a:off x="194" y="203"/>
                <a:ext cx="2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85" name="Line 853"/>
              <p:cNvSpPr>
                <a:spLocks noChangeAspect="1" noChangeShapeType="1"/>
              </p:cNvSpPr>
              <p:nvPr/>
            </p:nvSpPr>
            <p:spPr bwMode="auto">
              <a:xfrm flipV="1">
                <a:off x="196" y="197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86" name="Line 854"/>
              <p:cNvSpPr>
                <a:spLocks noChangeAspect="1" noChangeShapeType="1"/>
              </p:cNvSpPr>
              <p:nvPr/>
            </p:nvSpPr>
            <p:spPr bwMode="auto">
              <a:xfrm flipV="1">
                <a:off x="197" y="190"/>
                <a:ext cx="2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87" name="Line 855"/>
              <p:cNvSpPr>
                <a:spLocks noChangeAspect="1" noChangeShapeType="1"/>
              </p:cNvSpPr>
              <p:nvPr/>
            </p:nvSpPr>
            <p:spPr bwMode="auto">
              <a:xfrm flipV="1">
                <a:off x="199" y="187"/>
                <a:ext cx="1" cy="3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88" name="Line 856"/>
              <p:cNvSpPr>
                <a:spLocks noChangeAspect="1" noChangeShapeType="1"/>
              </p:cNvSpPr>
              <p:nvPr/>
            </p:nvSpPr>
            <p:spPr bwMode="auto">
              <a:xfrm flipH="1">
                <a:off x="198" y="187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89" name="Line 857"/>
              <p:cNvSpPr>
                <a:spLocks noChangeAspect="1" noChangeShapeType="1"/>
              </p:cNvSpPr>
              <p:nvPr/>
            </p:nvSpPr>
            <p:spPr bwMode="auto">
              <a:xfrm>
                <a:off x="198" y="187"/>
                <a:ext cx="1" cy="4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90" name="Line 858"/>
              <p:cNvSpPr>
                <a:spLocks noChangeAspect="1" noChangeShapeType="1"/>
              </p:cNvSpPr>
              <p:nvPr/>
            </p:nvSpPr>
            <p:spPr bwMode="auto">
              <a:xfrm flipV="1">
                <a:off x="198" y="222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91" name="Line 859"/>
              <p:cNvSpPr>
                <a:spLocks noChangeAspect="1" noChangeShapeType="1"/>
              </p:cNvSpPr>
              <p:nvPr/>
            </p:nvSpPr>
            <p:spPr bwMode="auto">
              <a:xfrm flipV="1">
                <a:off x="199" y="216"/>
                <a:ext cx="2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92" name="Line 86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00" y="209"/>
                <a:ext cx="1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93" name="Line 861"/>
              <p:cNvSpPr>
                <a:spLocks noChangeAspect="1" noChangeShapeType="1"/>
              </p:cNvSpPr>
              <p:nvPr/>
            </p:nvSpPr>
            <p:spPr bwMode="auto">
              <a:xfrm flipV="1">
                <a:off x="200" y="203"/>
                <a:ext cx="4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94" name="Line 86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6" y="197"/>
                <a:ext cx="8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95" name="Line 863"/>
              <p:cNvSpPr>
                <a:spLocks noChangeAspect="1" noChangeShapeType="1"/>
              </p:cNvSpPr>
              <p:nvPr/>
            </p:nvSpPr>
            <p:spPr bwMode="auto">
              <a:xfrm flipV="1">
                <a:off x="196" y="190"/>
                <a:ext cx="7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96" name="Line 86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01" y="187"/>
                <a:ext cx="2" cy="3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97" name="Line 865"/>
              <p:cNvSpPr>
                <a:spLocks noChangeAspect="1" noChangeShapeType="1"/>
              </p:cNvSpPr>
              <p:nvPr/>
            </p:nvSpPr>
            <p:spPr bwMode="auto">
              <a:xfrm flipH="1">
                <a:off x="198" y="187"/>
                <a:ext cx="3" cy="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98" name="Line 866"/>
              <p:cNvSpPr>
                <a:spLocks noChangeAspect="1" noChangeShapeType="1"/>
              </p:cNvSpPr>
              <p:nvPr/>
            </p:nvSpPr>
            <p:spPr bwMode="auto">
              <a:xfrm>
                <a:off x="198" y="187"/>
                <a:ext cx="1" cy="4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99" name="Line 867"/>
              <p:cNvSpPr>
                <a:spLocks noChangeAspect="1" noChangeShapeType="1"/>
              </p:cNvSpPr>
              <p:nvPr/>
            </p:nvSpPr>
            <p:spPr bwMode="auto">
              <a:xfrm flipV="1">
                <a:off x="198" y="222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00" name="Line 868"/>
              <p:cNvSpPr>
                <a:spLocks noChangeAspect="1" noChangeShapeType="1"/>
              </p:cNvSpPr>
              <p:nvPr/>
            </p:nvSpPr>
            <p:spPr bwMode="auto">
              <a:xfrm flipV="1">
                <a:off x="198" y="216"/>
                <a:ext cx="3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01" name="Line 869"/>
              <p:cNvSpPr>
                <a:spLocks noChangeAspect="1" noChangeShapeType="1"/>
              </p:cNvSpPr>
              <p:nvPr/>
            </p:nvSpPr>
            <p:spPr bwMode="auto">
              <a:xfrm flipV="1">
                <a:off x="201" y="209"/>
                <a:ext cx="4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02" name="Line 87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00" y="203"/>
                <a:ext cx="5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03" name="Line 871"/>
              <p:cNvSpPr>
                <a:spLocks noChangeAspect="1" noChangeShapeType="1"/>
              </p:cNvSpPr>
              <p:nvPr/>
            </p:nvSpPr>
            <p:spPr bwMode="auto">
              <a:xfrm flipV="1">
                <a:off x="200" y="197"/>
                <a:ext cx="3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04" name="Line 872"/>
              <p:cNvSpPr>
                <a:spLocks noChangeAspect="1" noChangeShapeType="1"/>
              </p:cNvSpPr>
              <p:nvPr/>
            </p:nvSpPr>
            <p:spPr bwMode="auto">
              <a:xfrm flipV="1">
                <a:off x="203" y="190"/>
                <a:ext cx="4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05" name="Line 873"/>
              <p:cNvSpPr>
                <a:spLocks noChangeAspect="1" noChangeShapeType="1"/>
              </p:cNvSpPr>
              <p:nvPr/>
            </p:nvSpPr>
            <p:spPr bwMode="auto">
              <a:xfrm flipV="1">
                <a:off x="207" y="187"/>
                <a:ext cx="1" cy="3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06" name="Line 874"/>
              <p:cNvSpPr>
                <a:spLocks noChangeAspect="1" noChangeShapeType="1"/>
              </p:cNvSpPr>
              <p:nvPr/>
            </p:nvSpPr>
            <p:spPr bwMode="auto">
              <a:xfrm flipH="1">
                <a:off x="198" y="187"/>
                <a:ext cx="9" cy="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07" name="Line 875"/>
              <p:cNvSpPr>
                <a:spLocks noChangeAspect="1" noChangeShapeType="1"/>
              </p:cNvSpPr>
              <p:nvPr/>
            </p:nvSpPr>
            <p:spPr bwMode="auto">
              <a:xfrm>
                <a:off x="198" y="187"/>
                <a:ext cx="1" cy="4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08" name="Line 87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7" y="222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09" name="Line 877"/>
              <p:cNvSpPr>
                <a:spLocks noChangeAspect="1" noChangeShapeType="1"/>
              </p:cNvSpPr>
              <p:nvPr/>
            </p:nvSpPr>
            <p:spPr bwMode="auto">
              <a:xfrm flipV="1">
                <a:off x="197" y="216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10" name="Line 878"/>
              <p:cNvSpPr>
                <a:spLocks noChangeAspect="1" noChangeShapeType="1"/>
              </p:cNvSpPr>
              <p:nvPr/>
            </p:nvSpPr>
            <p:spPr bwMode="auto">
              <a:xfrm flipV="1">
                <a:off x="197" y="209"/>
                <a:ext cx="2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11" name="Line 879"/>
              <p:cNvSpPr>
                <a:spLocks noChangeAspect="1" noChangeShapeType="1"/>
              </p:cNvSpPr>
              <p:nvPr/>
            </p:nvSpPr>
            <p:spPr bwMode="auto">
              <a:xfrm flipV="1">
                <a:off x="199" y="203"/>
                <a:ext cx="4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12" name="Line 88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8" y="197"/>
                <a:ext cx="5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13" name="Line 881"/>
              <p:cNvSpPr>
                <a:spLocks noChangeAspect="1" noChangeShapeType="1"/>
              </p:cNvSpPr>
              <p:nvPr/>
            </p:nvSpPr>
            <p:spPr bwMode="auto">
              <a:xfrm flipV="1">
                <a:off x="198" y="190"/>
                <a:ext cx="3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14" name="Line 882"/>
              <p:cNvSpPr>
                <a:spLocks noChangeAspect="1" noChangeShapeType="1"/>
              </p:cNvSpPr>
              <p:nvPr/>
            </p:nvSpPr>
            <p:spPr bwMode="auto">
              <a:xfrm flipV="1">
                <a:off x="201" y="187"/>
                <a:ext cx="1" cy="3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15" name="Line 883"/>
              <p:cNvSpPr>
                <a:spLocks noChangeAspect="1" noChangeShapeType="1"/>
              </p:cNvSpPr>
              <p:nvPr/>
            </p:nvSpPr>
            <p:spPr bwMode="auto">
              <a:xfrm flipH="1">
                <a:off x="198" y="187"/>
                <a:ext cx="3" cy="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16" name="Line 884"/>
              <p:cNvSpPr>
                <a:spLocks noChangeAspect="1" noChangeShapeType="1"/>
              </p:cNvSpPr>
              <p:nvPr/>
            </p:nvSpPr>
            <p:spPr bwMode="auto">
              <a:xfrm>
                <a:off x="198" y="187"/>
                <a:ext cx="1" cy="4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17" name="Line 885"/>
              <p:cNvSpPr>
                <a:spLocks noChangeAspect="1" noChangeShapeType="1"/>
              </p:cNvSpPr>
              <p:nvPr/>
            </p:nvSpPr>
            <p:spPr bwMode="auto">
              <a:xfrm flipV="1">
                <a:off x="198" y="222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18" name="Line 886"/>
              <p:cNvSpPr>
                <a:spLocks noChangeAspect="1" noChangeShapeType="1"/>
              </p:cNvSpPr>
              <p:nvPr/>
            </p:nvSpPr>
            <p:spPr bwMode="auto">
              <a:xfrm flipV="1">
                <a:off x="198" y="216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19" name="Line 88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6" y="209"/>
                <a:ext cx="2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20" name="Line 888"/>
              <p:cNvSpPr>
                <a:spLocks noChangeAspect="1" noChangeShapeType="1"/>
              </p:cNvSpPr>
              <p:nvPr/>
            </p:nvSpPr>
            <p:spPr bwMode="auto">
              <a:xfrm flipV="1">
                <a:off x="196" y="203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21" name="Line 88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5" y="197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22" name="Line 89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3" y="190"/>
                <a:ext cx="2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23" name="Line 891"/>
              <p:cNvSpPr>
                <a:spLocks noChangeAspect="1" noChangeShapeType="1"/>
              </p:cNvSpPr>
              <p:nvPr/>
            </p:nvSpPr>
            <p:spPr bwMode="auto">
              <a:xfrm flipV="1">
                <a:off x="193" y="187"/>
                <a:ext cx="3" cy="3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24" name="Line 892"/>
              <p:cNvSpPr>
                <a:spLocks noChangeAspect="1" noChangeShapeType="1"/>
              </p:cNvSpPr>
              <p:nvPr/>
            </p:nvSpPr>
            <p:spPr bwMode="auto">
              <a:xfrm>
                <a:off x="196" y="187"/>
                <a:ext cx="2" cy="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25" name="Line 893"/>
              <p:cNvSpPr>
                <a:spLocks noChangeAspect="1" noChangeShapeType="1"/>
              </p:cNvSpPr>
              <p:nvPr/>
            </p:nvSpPr>
            <p:spPr bwMode="auto">
              <a:xfrm>
                <a:off x="198" y="187"/>
                <a:ext cx="1" cy="4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26" name="Line 89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6" y="222"/>
                <a:ext cx="2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27" name="Line 89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3" y="216"/>
                <a:ext cx="3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28" name="Line 896"/>
              <p:cNvSpPr>
                <a:spLocks noChangeAspect="1" noChangeShapeType="1"/>
              </p:cNvSpPr>
              <p:nvPr/>
            </p:nvSpPr>
            <p:spPr bwMode="auto">
              <a:xfrm flipV="1">
                <a:off x="193" y="209"/>
                <a:ext cx="1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29" name="Line 89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0" y="203"/>
                <a:ext cx="4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30" name="Line 898"/>
              <p:cNvSpPr>
                <a:spLocks noChangeAspect="1" noChangeShapeType="1"/>
              </p:cNvSpPr>
              <p:nvPr/>
            </p:nvSpPr>
            <p:spPr bwMode="auto">
              <a:xfrm flipV="1">
                <a:off x="190" y="197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31" name="Line 89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0" y="190"/>
                <a:ext cx="1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32" name="Line 90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89" y="187"/>
                <a:ext cx="1" cy="3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33" name="Line 901"/>
              <p:cNvSpPr>
                <a:spLocks noChangeAspect="1" noChangeShapeType="1"/>
              </p:cNvSpPr>
              <p:nvPr/>
            </p:nvSpPr>
            <p:spPr bwMode="auto">
              <a:xfrm>
                <a:off x="189" y="187"/>
                <a:ext cx="9" cy="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34" name="Line 902"/>
              <p:cNvSpPr>
                <a:spLocks noChangeAspect="1" noChangeShapeType="1"/>
              </p:cNvSpPr>
              <p:nvPr/>
            </p:nvSpPr>
            <p:spPr bwMode="auto">
              <a:xfrm>
                <a:off x="198" y="187"/>
                <a:ext cx="1" cy="4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35" name="Line 90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6" y="222"/>
                <a:ext cx="2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36" name="Line 904"/>
              <p:cNvSpPr>
                <a:spLocks noChangeAspect="1" noChangeShapeType="1"/>
              </p:cNvSpPr>
              <p:nvPr/>
            </p:nvSpPr>
            <p:spPr bwMode="auto">
              <a:xfrm flipV="1">
                <a:off x="196" y="216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37" name="Line 90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5" y="209"/>
                <a:ext cx="1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38" name="Line 906"/>
              <p:cNvSpPr>
                <a:spLocks noChangeAspect="1" noChangeShapeType="1"/>
              </p:cNvSpPr>
              <p:nvPr/>
            </p:nvSpPr>
            <p:spPr bwMode="auto">
              <a:xfrm flipV="1">
                <a:off x="195" y="203"/>
                <a:ext cx="5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39" name="Line 90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6" y="197"/>
                <a:ext cx="4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40" name="Line 908"/>
              <p:cNvSpPr>
                <a:spLocks noChangeAspect="1" noChangeShapeType="1"/>
              </p:cNvSpPr>
              <p:nvPr/>
            </p:nvSpPr>
            <p:spPr bwMode="auto">
              <a:xfrm flipV="1">
                <a:off x="196" y="190"/>
                <a:ext cx="1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41" name="Line 90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4" y="187"/>
                <a:ext cx="3" cy="3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42" name="Line 910"/>
              <p:cNvSpPr>
                <a:spLocks noChangeAspect="1" noChangeShapeType="1"/>
              </p:cNvSpPr>
              <p:nvPr/>
            </p:nvSpPr>
            <p:spPr bwMode="auto">
              <a:xfrm>
                <a:off x="194" y="187"/>
                <a:ext cx="4" cy="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43" name="Line 911"/>
              <p:cNvSpPr>
                <a:spLocks noChangeAspect="1" noChangeShapeType="1"/>
              </p:cNvSpPr>
              <p:nvPr/>
            </p:nvSpPr>
            <p:spPr bwMode="auto">
              <a:xfrm>
                <a:off x="198" y="187"/>
                <a:ext cx="1" cy="4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44" name="Line 912"/>
              <p:cNvSpPr>
                <a:spLocks noChangeAspect="1" noChangeShapeType="1"/>
              </p:cNvSpPr>
              <p:nvPr/>
            </p:nvSpPr>
            <p:spPr bwMode="auto">
              <a:xfrm flipV="1">
                <a:off x="198" y="222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45" name="Line 91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6" y="216"/>
                <a:ext cx="3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46" name="Line 914"/>
              <p:cNvSpPr>
                <a:spLocks noChangeAspect="1" noChangeShapeType="1"/>
              </p:cNvSpPr>
              <p:nvPr/>
            </p:nvSpPr>
            <p:spPr bwMode="auto">
              <a:xfrm flipV="1">
                <a:off x="196" y="209"/>
                <a:ext cx="4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47" name="Line 91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9" y="203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48" name="Line 916"/>
              <p:cNvSpPr>
                <a:spLocks noChangeAspect="1" noChangeShapeType="1"/>
              </p:cNvSpPr>
              <p:nvPr/>
            </p:nvSpPr>
            <p:spPr bwMode="auto">
              <a:xfrm flipV="1">
                <a:off x="199" y="197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49" name="Line 917"/>
              <p:cNvSpPr>
                <a:spLocks noChangeAspect="1" noChangeShapeType="1"/>
              </p:cNvSpPr>
              <p:nvPr/>
            </p:nvSpPr>
            <p:spPr bwMode="auto">
              <a:xfrm flipV="1">
                <a:off x="199" y="190"/>
                <a:ext cx="2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50" name="Line 91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00" y="187"/>
                <a:ext cx="1" cy="3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51" name="Line 919"/>
              <p:cNvSpPr>
                <a:spLocks noChangeAspect="1" noChangeShapeType="1"/>
              </p:cNvSpPr>
              <p:nvPr/>
            </p:nvSpPr>
            <p:spPr bwMode="auto">
              <a:xfrm flipH="1">
                <a:off x="198" y="187"/>
                <a:ext cx="2" cy="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52" name="Line 920"/>
              <p:cNvSpPr>
                <a:spLocks noChangeAspect="1" noChangeShapeType="1"/>
              </p:cNvSpPr>
              <p:nvPr/>
            </p:nvSpPr>
            <p:spPr bwMode="auto">
              <a:xfrm>
                <a:off x="198" y="187"/>
                <a:ext cx="1" cy="4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53" name="Line 92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7" y="222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54" name="Line 92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4" y="216"/>
                <a:ext cx="3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55" name="Line 923"/>
              <p:cNvSpPr>
                <a:spLocks noChangeAspect="1" noChangeShapeType="1"/>
              </p:cNvSpPr>
              <p:nvPr/>
            </p:nvSpPr>
            <p:spPr bwMode="auto">
              <a:xfrm flipV="1">
                <a:off x="194" y="209"/>
                <a:ext cx="3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56" name="Line 924"/>
              <p:cNvSpPr>
                <a:spLocks noChangeAspect="1" noChangeShapeType="1"/>
              </p:cNvSpPr>
              <p:nvPr/>
            </p:nvSpPr>
            <p:spPr bwMode="auto">
              <a:xfrm flipV="1">
                <a:off x="197" y="203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57" name="Line 92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3" y="197"/>
                <a:ext cx="5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58" name="Line 926"/>
              <p:cNvSpPr>
                <a:spLocks noChangeAspect="1" noChangeShapeType="1"/>
              </p:cNvSpPr>
              <p:nvPr/>
            </p:nvSpPr>
            <p:spPr bwMode="auto">
              <a:xfrm flipV="1">
                <a:off x="193" y="190"/>
                <a:ext cx="2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59" name="Line 92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4" y="187"/>
                <a:ext cx="1" cy="3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60" name="Line 928"/>
              <p:cNvSpPr>
                <a:spLocks noChangeAspect="1" noChangeShapeType="1"/>
              </p:cNvSpPr>
              <p:nvPr/>
            </p:nvSpPr>
            <p:spPr bwMode="auto">
              <a:xfrm>
                <a:off x="194" y="187"/>
                <a:ext cx="4" cy="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61" name="Line 929"/>
              <p:cNvSpPr>
                <a:spLocks noChangeAspect="1" noChangeShapeType="1"/>
              </p:cNvSpPr>
              <p:nvPr/>
            </p:nvSpPr>
            <p:spPr bwMode="auto">
              <a:xfrm>
                <a:off x="198" y="187"/>
                <a:ext cx="1" cy="4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62" name="Line 93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4" y="222"/>
                <a:ext cx="4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63" name="Line 931"/>
              <p:cNvSpPr>
                <a:spLocks noChangeAspect="1" noChangeShapeType="1"/>
              </p:cNvSpPr>
              <p:nvPr/>
            </p:nvSpPr>
            <p:spPr bwMode="auto">
              <a:xfrm flipV="1">
                <a:off x="194" y="216"/>
                <a:ext cx="4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64" name="Line 932"/>
              <p:cNvSpPr>
                <a:spLocks noChangeAspect="1" noChangeShapeType="1"/>
              </p:cNvSpPr>
              <p:nvPr/>
            </p:nvSpPr>
            <p:spPr bwMode="auto">
              <a:xfrm flipV="1">
                <a:off x="198" y="209"/>
                <a:ext cx="2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65" name="Line 933"/>
              <p:cNvSpPr>
                <a:spLocks noChangeAspect="1" noChangeShapeType="1"/>
              </p:cNvSpPr>
              <p:nvPr/>
            </p:nvSpPr>
            <p:spPr bwMode="auto">
              <a:xfrm flipV="1">
                <a:off x="200" y="203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66" name="Line 93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7" y="197"/>
                <a:ext cx="4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67" name="Line 935"/>
              <p:cNvSpPr>
                <a:spLocks noChangeAspect="1" noChangeShapeType="1"/>
              </p:cNvSpPr>
              <p:nvPr/>
            </p:nvSpPr>
            <p:spPr bwMode="auto">
              <a:xfrm flipV="1">
                <a:off x="197" y="190"/>
                <a:ext cx="5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68" name="Line 93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9" y="187"/>
                <a:ext cx="3" cy="3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69" name="Line 937"/>
              <p:cNvSpPr>
                <a:spLocks noChangeAspect="1" noChangeShapeType="1"/>
              </p:cNvSpPr>
              <p:nvPr/>
            </p:nvSpPr>
            <p:spPr bwMode="auto">
              <a:xfrm flipH="1">
                <a:off x="198" y="187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70" name="Line 938"/>
              <p:cNvSpPr>
                <a:spLocks noChangeAspect="1" noChangeShapeType="1"/>
              </p:cNvSpPr>
              <p:nvPr/>
            </p:nvSpPr>
            <p:spPr bwMode="auto">
              <a:xfrm>
                <a:off x="198" y="187"/>
                <a:ext cx="1" cy="88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71" name="Line 93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7" y="269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72" name="Line 940"/>
              <p:cNvSpPr>
                <a:spLocks noChangeAspect="1" noChangeShapeType="1"/>
              </p:cNvSpPr>
              <p:nvPr/>
            </p:nvSpPr>
            <p:spPr bwMode="auto">
              <a:xfrm flipV="1">
                <a:off x="197" y="263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73" name="Line 94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6" y="256"/>
                <a:ext cx="1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74" name="Line 942"/>
              <p:cNvSpPr>
                <a:spLocks noChangeAspect="1" noChangeShapeType="1"/>
              </p:cNvSpPr>
              <p:nvPr/>
            </p:nvSpPr>
            <p:spPr bwMode="auto">
              <a:xfrm flipV="1">
                <a:off x="196" y="250"/>
                <a:ext cx="2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75" name="Line 943"/>
              <p:cNvSpPr>
                <a:spLocks noChangeAspect="1" noChangeShapeType="1"/>
              </p:cNvSpPr>
              <p:nvPr/>
            </p:nvSpPr>
            <p:spPr bwMode="auto">
              <a:xfrm flipV="1">
                <a:off x="198" y="244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76" name="Line 944"/>
              <p:cNvSpPr>
                <a:spLocks noChangeAspect="1" noChangeShapeType="1"/>
              </p:cNvSpPr>
              <p:nvPr/>
            </p:nvSpPr>
            <p:spPr bwMode="auto">
              <a:xfrm flipV="1">
                <a:off x="199" y="237"/>
                <a:ext cx="1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77" name="Line 94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5" y="231"/>
                <a:ext cx="5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78" name="Line 946"/>
              <p:cNvSpPr>
                <a:spLocks noChangeAspect="1" noChangeShapeType="1"/>
              </p:cNvSpPr>
              <p:nvPr/>
            </p:nvSpPr>
            <p:spPr bwMode="auto">
              <a:xfrm flipV="1">
                <a:off x="195" y="225"/>
                <a:ext cx="5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79" name="Line 94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7" y="218"/>
                <a:ext cx="3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80" name="Line 948"/>
              <p:cNvSpPr>
                <a:spLocks noChangeAspect="1" noChangeShapeType="1"/>
              </p:cNvSpPr>
              <p:nvPr/>
            </p:nvSpPr>
            <p:spPr bwMode="auto">
              <a:xfrm flipV="1">
                <a:off x="197" y="212"/>
                <a:ext cx="4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81" name="Line 94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9" y="206"/>
                <a:ext cx="2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82" name="Line 95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6" y="199"/>
                <a:ext cx="3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9383" name="Group 951"/>
            <p:cNvGrpSpPr>
              <a:grpSpLocks noChangeAspect="1"/>
            </p:cNvGrpSpPr>
            <p:nvPr/>
          </p:nvGrpSpPr>
          <p:grpSpPr bwMode="auto">
            <a:xfrm>
              <a:off x="1049" y="396"/>
              <a:ext cx="35" cy="149"/>
              <a:chOff x="182" y="187"/>
              <a:chExt cx="35" cy="149"/>
            </a:xfrm>
          </p:grpSpPr>
          <p:sp>
            <p:nvSpPr>
              <p:cNvPr id="19384" name="Line 952"/>
              <p:cNvSpPr>
                <a:spLocks noChangeAspect="1" noChangeShapeType="1"/>
              </p:cNvSpPr>
              <p:nvPr/>
            </p:nvSpPr>
            <p:spPr bwMode="auto">
              <a:xfrm flipV="1">
                <a:off x="196" y="193"/>
                <a:ext cx="3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85" name="Line 95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8" y="187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86" name="Line 954"/>
              <p:cNvSpPr>
                <a:spLocks noChangeAspect="1" noChangeShapeType="1"/>
              </p:cNvSpPr>
              <p:nvPr/>
            </p:nvSpPr>
            <p:spPr bwMode="auto">
              <a:xfrm>
                <a:off x="198" y="187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87" name="Line 955"/>
              <p:cNvSpPr>
                <a:spLocks noChangeAspect="1" noChangeShapeType="1"/>
              </p:cNvSpPr>
              <p:nvPr/>
            </p:nvSpPr>
            <p:spPr bwMode="auto">
              <a:xfrm>
                <a:off x="198" y="187"/>
                <a:ext cx="1" cy="88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88" name="Line 956"/>
              <p:cNvSpPr>
                <a:spLocks noChangeAspect="1" noChangeShapeType="1"/>
              </p:cNvSpPr>
              <p:nvPr/>
            </p:nvSpPr>
            <p:spPr bwMode="auto">
              <a:xfrm flipV="1">
                <a:off x="198" y="269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89" name="Line 95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7" y="263"/>
                <a:ext cx="2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90" name="Line 95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5" y="256"/>
                <a:ext cx="2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91" name="Line 95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3" y="250"/>
                <a:ext cx="2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92" name="Line 96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89" y="244"/>
                <a:ext cx="4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93" name="Line 961"/>
              <p:cNvSpPr>
                <a:spLocks noChangeAspect="1" noChangeShapeType="1"/>
              </p:cNvSpPr>
              <p:nvPr/>
            </p:nvSpPr>
            <p:spPr bwMode="auto">
              <a:xfrm flipV="1">
                <a:off x="189" y="237"/>
                <a:ext cx="1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94" name="Line 962"/>
              <p:cNvSpPr>
                <a:spLocks noChangeAspect="1" noChangeShapeType="1"/>
              </p:cNvSpPr>
              <p:nvPr/>
            </p:nvSpPr>
            <p:spPr bwMode="auto">
              <a:xfrm flipV="1">
                <a:off x="189" y="231"/>
                <a:ext cx="2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95" name="Line 96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88" y="225"/>
                <a:ext cx="3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96" name="Line 96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85" y="218"/>
                <a:ext cx="3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97" name="Line 965"/>
              <p:cNvSpPr>
                <a:spLocks noChangeAspect="1" noChangeShapeType="1"/>
              </p:cNvSpPr>
              <p:nvPr/>
            </p:nvSpPr>
            <p:spPr bwMode="auto">
              <a:xfrm flipV="1">
                <a:off x="185" y="212"/>
                <a:ext cx="4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98" name="Line 96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85" y="206"/>
                <a:ext cx="4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99" name="Line 967"/>
              <p:cNvSpPr>
                <a:spLocks noChangeAspect="1" noChangeShapeType="1"/>
              </p:cNvSpPr>
              <p:nvPr/>
            </p:nvSpPr>
            <p:spPr bwMode="auto">
              <a:xfrm flipV="1">
                <a:off x="185" y="199"/>
                <a:ext cx="1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00" name="Line 96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83" y="193"/>
                <a:ext cx="3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01" name="Line 96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82" y="187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02" name="Line 970"/>
              <p:cNvSpPr>
                <a:spLocks noChangeAspect="1" noChangeShapeType="1"/>
              </p:cNvSpPr>
              <p:nvPr/>
            </p:nvSpPr>
            <p:spPr bwMode="auto">
              <a:xfrm>
                <a:off x="182" y="187"/>
                <a:ext cx="16" cy="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03" name="Line 971"/>
              <p:cNvSpPr>
                <a:spLocks noChangeAspect="1" noChangeShapeType="1"/>
              </p:cNvSpPr>
              <p:nvPr/>
            </p:nvSpPr>
            <p:spPr bwMode="auto">
              <a:xfrm>
                <a:off x="198" y="187"/>
                <a:ext cx="1" cy="88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04" name="Line 972"/>
              <p:cNvSpPr>
                <a:spLocks noChangeAspect="1" noChangeShapeType="1"/>
              </p:cNvSpPr>
              <p:nvPr/>
            </p:nvSpPr>
            <p:spPr bwMode="auto">
              <a:xfrm flipV="1">
                <a:off x="198" y="269"/>
                <a:ext cx="3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05" name="Line 97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8" y="263"/>
                <a:ext cx="3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06" name="Line 97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7" y="256"/>
                <a:ext cx="1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07" name="Line 975"/>
              <p:cNvSpPr>
                <a:spLocks noChangeAspect="1" noChangeShapeType="1"/>
              </p:cNvSpPr>
              <p:nvPr/>
            </p:nvSpPr>
            <p:spPr bwMode="auto">
              <a:xfrm flipV="1">
                <a:off x="197" y="250"/>
                <a:ext cx="3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08" name="Line 97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6" y="244"/>
                <a:ext cx="4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09" name="Line 977"/>
              <p:cNvSpPr>
                <a:spLocks noChangeAspect="1" noChangeShapeType="1"/>
              </p:cNvSpPr>
              <p:nvPr/>
            </p:nvSpPr>
            <p:spPr bwMode="auto">
              <a:xfrm flipV="1">
                <a:off x="196" y="237"/>
                <a:ext cx="5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10" name="Line 97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7" y="231"/>
                <a:ext cx="4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11" name="Line 97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6" y="225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12" name="Line 980"/>
              <p:cNvSpPr>
                <a:spLocks noChangeAspect="1" noChangeShapeType="1"/>
              </p:cNvSpPr>
              <p:nvPr/>
            </p:nvSpPr>
            <p:spPr bwMode="auto">
              <a:xfrm flipV="1">
                <a:off x="196" y="218"/>
                <a:ext cx="1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13" name="Line 98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4" y="212"/>
                <a:ext cx="3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14" name="Line 982"/>
              <p:cNvSpPr>
                <a:spLocks noChangeAspect="1" noChangeShapeType="1"/>
              </p:cNvSpPr>
              <p:nvPr/>
            </p:nvSpPr>
            <p:spPr bwMode="auto">
              <a:xfrm flipV="1">
                <a:off x="194" y="206"/>
                <a:ext cx="2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15" name="Line 98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5" y="199"/>
                <a:ext cx="1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16" name="Line 98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4" y="193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17" name="Line 985"/>
              <p:cNvSpPr>
                <a:spLocks noChangeAspect="1" noChangeShapeType="1"/>
              </p:cNvSpPr>
              <p:nvPr/>
            </p:nvSpPr>
            <p:spPr bwMode="auto">
              <a:xfrm flipV="1">
                <a:off x="194" y="187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18" name="Line 986"/>
              <p:cNvSpPr>
                <a:spLocks noChangeAspect="1" noChangeShapeType="1"/>
              </p:cNvSpPr>
              <p:nvPr/>
            </p:nvSpPr>
            <p:spPr bwMode="auto">
              <a:xfrm>
                <a:off x="194" y="187"/>
                <a:ext cx="4" cy="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19" name="Line 987"/>
              <p:cNvSpPr>
                <a:spLocks noChangeAspect="1" noChangeShapeType="1"/>
              </p:cNvSpPr>
              <p:nvPr/>
            </p:nvSpPr>
            <p:spPr bwMode="auto">
              <a:xfrm>
                <a:off x="198" y="187"/>
                <a:ext cx="1" cy="88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20" name="Line 98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7" y="269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21" name="Line 98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3" y="263"/>
                <a:ext cx="4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22" name="Line 990"/>
              <p:cNvSpPr>
                <a:spLocks noChangeAspect="1" noChangeShapeType="1"/>
              </p:cNvSpPr>
              <p:nvPr/>
            </p:nvSpPr>
            <p:spPr bwMode="auto">
              <a:xfrm flipV="1">
                <a:off x="193" y="256"/>
                <a:ext cx="5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23" name="Line 99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6" y="250"/>
                <a:ext cx="2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24" name="Line 992"/>
              <p:cNvSpPr>
                <a:spLocks noChangeAspect="1" noChangeShapeType="1"/>
              </p:cNvSpPr>
              <p:nvPr/>
            </p:nvSpPr>
            <p:spPr bwMode="auto">
              <a:xfrm flipV="1">
                <a:off x="196" y="244"/>
                <a:ext cx="3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25" name="Line 99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7" y="237"/>
                <a:ext cx="2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26" name="Line 99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6" y="231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27" name="Line 995"/>
              <p:cNvSpPr>
                <a:spLocks noChangeAspect="1" noChangeShapeType="1"/>
              </p:cNvSpPr>
              <p:nvPr/>
            </p:nvSpPr>
            <p:spPr bwMode="auto">
              <a:xfrm flipV="1">
                <a:off x="196" y="225"/>
                <a:ext cx="2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28" name="Line 99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3" y="218"/>
                <a:ext cx="5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29" name="Line 99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2" y="212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30" name="Line 998"/>
              <p:cNvSpPr>
                <a:spLocks noChangeAspect="1" noChangeShapeType="1"/>
              </p:cNvSpPr>
              <p:nvPr/>
            </p:nvSpPr>
            <p:spPr bwMode="auto">
              <a:xfrm flipV="1">
                <a:off x="192" y="206"/>
                <a:ext cx="5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31" name="Line 99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1" y="199"/>
                <a:ext cx="6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32" name="Line 1000"/>
              <p:cNvSpPr>
                <a:spLocks noChangeAspect="1" noChangeShapeType="1"/>
              </p:cNvSpPr>
              <p:nvPr/>
            </p:nvSpPr>
            <p:spPr bwMode="auto">
              <a:xfrm flipV="1">
                <a:off x="191" y="193"/>
                <a:ext cx="3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33" name="Line 1001"/>
              <p:cNvSpPr>
                <a:spLocks noChangeAspect="1" noChangeShapeType="1"/>
              </p:cNvSpPr>
              <p:nvPr/>
            </p:nvSpPr>
            <p:spPr bwMode="auto">
              <a:xfrm flipV="1">
                <a:off x="194" y="187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34" name="Line 1002"/>
              <p:cNvSpPr>
                <a:spLocks noChangeAspect="1" noChangeShapeType="1"/>
              </p:cNvSpPr>
              <p:nvPr/>
            </p:nvSpPr>
            <p:spPr bwMode="auto">
              <a:xfrm>
                <a:off x="195" y="187"/>
                <a:ext cx="3" cy="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35" name="Line 1003"/>
              <p:cNvSpPr>
                <a:spLocks noChangeAspect="1" noChangeShapeType="1"/>
              </p:cNvSpPr>
              <p:nvPr/>
            </p:nvSpPr>
            <p:spPr bwMode="auto">
              <a:xfrm>
                <a:off x="198" y="187"/>
                <a:ext cx="1" cy="88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36" name="Line 100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6" y="269"/>
                <a:ext cx="2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37" name="Line 100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4" y="263"/>
                <a:ext cx="2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38" name="Line 1006"/>
              <p:cNvSpPr>
                <a:spLocks noChangeAspect="1" noChangeShapeType="1"/>
              </p:cNvSpPr>
              <p:nvPr/>
            </p:nvSpPr>
            <p:spPr bwMode="auto">
              <a:xfrm flipV="1">
                <a:off x="194" y="256"/>
                <a:ext cx="5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39" name="Line 100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7" y="250"/>
                <a:ext cx="2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40" name="Line 1008"/>
              <p:cNvSpPr>
                <a:spLocks noChangeAspect="1" noChangeShapeType="1"/>
              </p:cNvSpPr>
              <p:nvPr/>
            </p:nvSpPr>
            <p:spPr bwMode="auto">
              <a:xfrm flipV="1">
                <a:off x="197" y="244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41" name="Line 100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3" y="237"/>
                <a:ext cx="4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42" name="Line 1010"/>
              <p:cNvSpPr>
                <a:spLocks noChangeAspect="1" noChangeShapeType="1"/>
              </p:cNvSpPr>
              <p:nvPr/>
            </p:nvSpPr>
            <p:spPr bwMode="auto">
              <a:xfrm flipV="1">
                <a:off x="193" y="231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43" name="Line 1011"/>
              <p:cNvSpPr>
                <a:spLocks noChangeAspect="1" noChangeShapeType="1"/>
              </p:cNvSpPr>
              <p:nvPr/>
            </p:nvSpPr>
            <p:spPr bwMode="auto">
              <a:xfrm flipV="1">
                <a:off x="193" y="225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44" name="Line 1012"/>
              <p:cNvSpPr>
                <a:spLocks noChangeAspect="1" noChangeShapeType="1"/>
              </p:cNvSpPr>
              <p:nvPr/>
            </p:nvSpPr>
            <p:spPr bwMode="auto">
              <a:xfrm flipV="1">
                <a:off x="194" y="218"/>
                <a:ext cx="5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45" name="Line 101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7" y="212"/>
                <a:ext cx="2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46" name="Line 101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4" y="206"/>
                <a:ext cx="3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47" name="Line 1015"/>
              <p:cNvSpPr>
                <a:spLocks noChangeAspect="1" noChangeShapeType="1"/>
              </p:cNvSpPr>
              <p:nvPr/>
            </p:nvSpPr>
            <p:spPr bwMode="auto">
              <a:xfrm flipV="1">
                <a:off x="194" y="199"/>
                <a:ext cx="1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48" name="Line 1016"/>
              <p:cNvSpPr>
                <a:spLocks noChangeAspect="1" noChangeShapeType="1"/>
              </p:cNvSpPr>
              <p:nvPr/>
            </p:nvSpPr>
            <p:spPr bwMode="auto">
              <a:xfrm flipV="1">
                <a:off x="194" y="193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49" name="Line 101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4" y="187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50" name="Line 1018"/>
              <p:cNvSpPr>
                <a:spLocks noChangeAspect="1" noChangeShapeType="1"/>
              </p:cNvSpPr>
              <p:nvPr/>
            </p:nvSpPr>
            <p:spPr bwMode="auto">
              <a:xfrm>
                <a:off x="194" y="187"/>
                <a:ext cx="4" cy="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51" name="Line 1019"/>
              <p:cNvSpPr>
                <a:spLocks noChangeAspect="1" noChangeShapeType="1"/>
              </p:cNvSpPr>
              <p:nvPr/>
            </p:nvSpPr>
            <p:spPr bwMode="auto">
              <a:xfrm>
                <a:off x="198" y="187"/>
                <a:ext cx="1" cy="125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52" name="Line 102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5" y="305"/>
                <a:ext cx="3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53" name="Line 1021"/>
              <p:cNvSpPr>
                <a:spLocks noChangeAspect="1" noChangeShapeType="1"/>
              </p:cNvSpPr>
              <p:nvPr/>
            </p:nvSpPr>
            <p:spPr bwMode="auto">
              <a:xfrm flipV="1">
                <a:off x="195" y="299"/>
                <a:ext cx="3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54" name="Line 1022"/>
              <p:cNvSpPr>
                <a:spLocks noChangeAspect="1" noChangeShapeType="1"/>
              </p:cNvSpPr>
              <p:nvPr/>
            </p:nvSpPr>
            <p:spPr bwMode="auto">
              <a:xfrm flipV="1">
                <a:off x="198" y="293"/>
                <a:ext cx="2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55" name="Line 102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9" y="287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56" name="Line 102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6" y="280"/>
                <a:ext cx="3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57" name="Line 1025"/>
              <p:cNvSpPr>
                <a:spLocks noChangeAspect="1" noChangeShapeType="1"/>
              </p:cNvSpPr>
              <p:nvPr/>
            </p:nvSpPr>
            <p:spPr bwMode="auto">
              <a:xfrm flipV="1">
                <a:off x="196" y="274"/>
                <a:ext cx="4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58" name="Line 102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8" y="268"/>
                <a:ext cx="2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59" name="Line 1027"/>
              <p:cNvSpPr>
                <a:spLocks noChangeAspect="1" noChangeShapeType="1"/>
              </p:cNvSpPr>
              <p:nvPr/>
            </p:nvSpPr>
            <p:spPr bwMode="auto">
              <a:xfrm flipV="1">
                <a:off x="198" y="261"/>
                <a:ext cx="2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60" name="Line 102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8" y="255"/>
                <a:ext cx="2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61" name="Line 102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6" y="249"/>
                <a:ext cx="2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62" name="Line 1030"/>
              <p:cNvSpPr>
                <a:spLocks noChangeAspect="1" noChangeShapeType="1"/>
              </p:cNvSpPr>
              <p:nvPr/>
            </p:nvSpPr>
            <p:spPr bwMode="auto">
              <a:xfrm flipV="1">
                <a:off x="196" y="242"/>
                <a:ext cx="4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63" name="Line 1031"/>
              <p:cNvSpPr>
                <a:spLocks noChangeAspect="1" noChangeShapeType="1"/>
              </p:cNvSpPr>
              <p:nvPr/>
            </p:nvSpPr>
            <p:spPr bwMode="auto">
              <a:xfrm flipV="1">
                <a:off x="200" y="236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64" name="Line 103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5" y="230"/>
                <a:ext cx="6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65" name="Line 1033"/>
              <p:cNvSpPr>
                <a:spLocks noChangeAspect="1" noChangeShapeType="1"/>
              </p:cNvSpPr>
              <p:nvPr/>
            </p:nvSpPr>
            <p:spPr bwMode="auto">
              <a:xfrm flipV="1">
                <a:off x="195" y="223"/>
                <a:ext cx="6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66" name="Line 103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4" y="217"/>
                <a:ext cx="7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67" name="Line 1035"/>
              <p:cNvSpPr>
                <a:spLocks noChangeAspect="1" noChangeShapeType="1"/>
              </p:cNvSpPr>
              <p:nvPr/>
            </p:nvSpPr>
            <p:spPr bwMode="auto">
              <a:xfrm flipV="1">
                <a:off x="194" y="211"/>
                <a:ext cx="4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68" name="Line 103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6" y="204"/>
                <a:ext cx="2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69" name="Line 103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4" y="198"/>
                <a:ext cx="2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70" name="Line 1038"/>
              <p:cNvSpPr>
                <a:spLocks noChangeAspect="1" noChangeShapeType="1"/>
              </p:cNvSpPr>
              <p:nvPr/>
            </p:nvSpPr>
            <p:spPr bwMode="auto">
              <a:xfrm flipV="1">
                <a:off x="194" y="192"/>
                <a:ext cx="3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71" name="Line 1039"/>
              <p:cNvSpPr>
                <a:spLocks noChangeAspect="1" noChangeShapeType="1"/>
              </p:cNvSpPr>
              <p:nvPr/>
            </p:nvSpPr>
            <p:spPr bwMode="auto">
              <a:xfrm flipV="1">
                <a:off x="197" y="187"/>
                <a:ext cx="1" cy="5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72" name="Line 1040"/>
              <p:cNvSpPr>
                <a:spLocks noChangeAspect="1" noChangeShapeType="1"/>
              </p:cNvSpPr>
              <p:nvPr/>
            </p:nvSpPr>
            <p:spPr bwMode="auto">
              <a:xfrm>
                <a:off x="197" y="187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73" name="Line 1041"/>
              <p:cNvSpPr>
                <a:spLocks noChangeAspect="1" noChangeShapeType="1"/>
              </p:cNvSpPr>
              <p:nvPr/>
            </p:nvSpPr>
            <p:spPr bwMode="auto">
              <a:xfrm>
                <a:off x="198" y="187"/>
                <a:ext cx="1" cy="125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74" name="Line 1042"/>
              <p:cNvSpPr>
                <a:spLocks noChangeAspect="1" noChangeShapeType="1"/>
              </p:cNvSpPr>
              <p:nvPr/>
            </p:nvSpPr>
            <p:spPr bwMode="auto">
              <a:xfrm flipV="1">
                <a:off x="198" y="305"/>
                <a:ext cx="4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75" name="Line 104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7" y="299"/>
                <a:ext cx="5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76" name="Line 104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6" y="293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77" name="Line 1045"/>
              <p:cNvSpPr>
                <a:spLocks noChangeAspect="1" noChangeShapeType="1"/>
              </p:cNvSpPr>
              <p:nvPr/>
            </p:nvSpPr>
            <p:spPr bwMode="auto">
              <a:xfrm flipV="1">
                <a:off x="196" y="287"/>
                <a:ext cx="3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78" name="Line 1046"/>
              <p:cNvSpPr>
                <a:spLocks noChangeAspect="1" noChangeShapeType="1"/>
              </p:cNvSpPr>
              <p:nvPr/>
            </p:nvSpPr>
            <p:spPr bwMode="auto">
              <a:xfrm flipV="1">
                <a:off x="199" y="280"/>
                <a:ext cx="1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79" name="Line 104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8" y="274"/>
                <a:ext cx="2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80" name="Line 1048"/>
              <p:cNvSpPr>
                <a:spLocks noChangeAspect="1" noChangeShapeType="1"/>
              </p:cNvSpPr>
              <p:nvPr/>
            </p:nvSpPr>
            <p:spPr bwMode="auto">
              <a:xfrm flipV="1">
                <a:off x="198" y="268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81" name="Line 1049"/>
              <p:cNvSpPr>
                <a:spLocks noChangeAspect="1" noChangeShapeType="1"/>
              </p:cNvSpPr>
              <p:nvPr/>
            </p:nvSpPr>
            <p:spPr bwMode="auto">
              <a:xfrm flipV="1">
                <a:off x="198" y="261"/>
                <a:ext cx="3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82" name="Line 105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8" y="255"/>
                <a:ext cx="3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83" name="Line 1051"/>
              <p:cNvSpPr>
                <a:spLocks noChangeAspect="1" noChangeShapeType="1"/>
              </p:cNvSpPr>
              <p:nvPr/>
            </p:nvSpPr>
            <p:spPr bwMode="auto">
              <a:xfrm flipV="1">
                <a:off x="198" y="249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84" name="Line 1052"/>
              <p:cNvSpPr>
                <a:spLocks noChangeAspect="1" noChangeShapeType="1"/>
              </p:cNvSpPr>
              <p:nvPr/>
            </p:nvSpPr>
            <p:spPr bwMode="auto">
              <a:xfrm flipV="1">
                <a:off x="198" y="242"/>
                <a:ext cx="1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85" name="Line 105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7" y="236"/>
                <a:ext cx="2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86" name="Line 1054"/>
              <p:cNvSpPr>
                <a:spLocks noChangeAspect="1" noChangeShapeType="1"/>
              </p:cNvSpPr>
              <p:nvPr/>
            </p:nvSpPr>
            <p:spPr bwMode="auto">
              <a:xfrm flipV="1">
                <a:off x="197" y="230"/>
                <a:ext cx="4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87" name="Line 105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6" y="223"/>
                <a:ext cx="5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88" name="Line 1056"/>
              <p:cNvSpPr>
                <a:spLocks noChangeAspect="1" noChangeShapeType="1"/>
              </p:cNvSpPr>
              <p:nvPr/>
            </p:nvSpPr>
            <p:spPr bwMode="auto">
              <a:xfrm flipV="1">
                <a:off x="196" y="217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89" name="Line 1057"/>
              <p:cNvSpPr>
                <a:spLocks noChangeAspect="1" noChangeShapeType="1"/>
              </p:cNvSpPr>
              <p:nvPr/>
            </p:nvSpPr>
            <p:spPr bwMode="auto">
              <a:xfrm flipV="1">
                <a:off x="197" y="211"/>
                <a:ext cx="4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90" name="Line 105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9" y="204"/>
                <a:ext cx="2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91" name="Line 105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7" y="198"/>
                <a:ext cx="2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92" name="Line 1060"/>
              <p:cNvSpPr>
                <a:spLocks noChangeAspect="1" noChangeShapeType="1"/>
              </p:cNvSpPr>
              <p:nvPr/>
            </p:nvSpPr>
            <p:spPr bwMode="auto">
              <a:xfrm flipV="1">
                <a:off x="197" y="192"/>
                <a:ext cx="2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93" name="Line 106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7" y="187"/>
                <a:ext cx="2" cy="5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94" name="Line 1062"/>
              <p:cNvSpPr>
                <a:spLocks noChangeAspect="1" noChangeShapeType="1"/>
              </p:cNvSpPr>
              <p:nvPr/>
            </p:nvSpPr>
            <p:spPr bwMode="auto">
              <a:xfrm>
                <a:off x="197" y="187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95" name="Line 1063"/>
              <p:cNvSpPr>
                <a:spLocks noChangeAspect="1" noChangeShapeType="1"/>
              </p:cNvSpPr>
              <p:nvPr/>
            </p:nvSpPr>
            <p:spPr bwMode="auto">
              <a:xfrm>
                <a:off x="198" y="187"/>
                <a:ext cx="1" cy="125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96" name="Line 106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4" y="305"/>
                <a:ext cx="4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97" name="Line 1065"/>
              <p:cNvSpPr>
                <a:spLocks noChangeAspect="1" noChangeShapeType="1"/>
              </p:cNvSpPr>
              <p:nvPr/>
            </p:nvSpPr>
            <p:spPr bwMode="auto">
              <a:xfrm flipV="1">
                <a:off x="194" y="299"/>
                <a:ext cx="5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98" name="Line 106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7" y="293"/>
                <a:ext cx="2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99" name="Line 106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6" y="287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00" name="Line 1068"/>
              <p:cNvSpPr>
                <a:spLocks noChangeAspect="1" noChangeShapeType="1"/>
              </p:cNvSpPr>
              <p:nvPr/>
            </p:nvSpPr>
            <p:spPr bwMode="auto">
              <a:xfrm flipV="1">
                <a:off x="196" y="280"/>
                <a:ext cx="4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01" name="Line 106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1" y="274"/>
                <a:ext cx="9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02" name="Line 1070"/>
              <p:cNvSpPr>
                <a:spLocks noChangeAspect="1" noChangeShapeType="1"/>
              </p:cNvSpPr>
              <p:nvPr/>
            </p:nvSpPr>
            <p:spPr bwMode="auto">
              <a:xfrm flipV="1">
                <a:off x="191" y="268"/>
                <a:ext cx="2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03" name="Line 107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2" y="261"/>
                <a:ext cx="1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04" name="Line 1072"/>
              <p:cNvSpPr>
                <a:spLocks noChangeAspect="1" noChangeShapeType="1"/>
              </p:cNvSpPr>
              <p:nvPr/>
            </p:nvSpPr>
            <p:spPr bwMode="auto">
              <a:xfrm flipV="1">
                <a:off x="192" y="255"/>
                <a:ext cx="2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05" name="Line 1073"/>
              <p:cNvSpPr>
                <a:spLocks noChangeAspect="1" noChangeShapeType="1"/>
              </p:cNvSpPr>
              <p:nvPr/>
            </p:nvSpPr>
            <p:spPr bwMode="auto">
              <a:xfrm flipV="1">
                <a:off x="194" y="249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06" name="Line 107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4" y="242"/>
                <a:ext cx="1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07" name="Line 107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3" y="236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08" name="Line 107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0" y="230"/>
                <a:ext cx="3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09" name="Line 1077"/>
              <p:cNvSpPr>
                <a:spLocks noChangeAspect="1" noChangeShapeType="1"/>
              </p:cNvSpPr>
              <p:nvPr/>
            </p:nvSpPr>
            <p:spPr bwMode="auto">
              <a:xfrm flipV="1">
                <a:off x="190" y="223"/>
                <a:ext cx="1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10" name="Line 107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89" y="217"/>
                <a:ext cx="2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11" name="Line 107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88" y="211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12" name="Line 1080"/>
              <p:cNvSpPr>
                <a:spLocks noChangeAspect="1" noChangeShapeType="1"/>
              </p:cNvSpPr>
              <p:nvPr/>
            </p:nvSpPr>
            <p:spPr bwMode="auto">
              <a:xfrm flipV="1">
                <a:off x="188" y="204"/>
                <a:ext cx="2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13" name="Line 108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87" y="198"/>
                <a:ext cx="3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14" name="Line 1082"/>
              <p:cNvSpPr>
                <a:spLocks noChangeAspect="1" noChangeShapeType="1"/>
              </p:cNvSpPr>
              <p:nvPr/>
            </p:nvSpPr>
            <p:spPr bwMode="auto">
              <a:xfrm flipV="1">
                <a:off x="187" y="192"/>
                <a:ext cx="5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15" name="Line 108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89" y="187"/>
                <a:ext cx="3" cy="5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16" name="Line 1084"/>
              <p:cNvSpPr>
                <a:spLocks noChangeAspect="1" noChangeShapeType="1"/>
              </p:cNvSpPr>
              <p:nvPr/>
            </p:nvSpPr>
            <p:spPr bwMode="auto">
              <a:xfrm>
                <a:off x="189" y="187"/>
                <a:ext cx="9" cy="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17" name="Line 1085"/>
              <p:cNvSpPr>
                <a:spLocks noChangeAspect="1" noChangeShapeType="1"/>
              </p:cNvSpPr>
              <p:nvPr/>
            </p:nvSpPr>
            <p:spPr bwMode="auto">
              <a:xfrm>
                <a:off x="198" y="187"/>
                <a:ext cx="1" cy="125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18" name="Line 1086"/>
              <p:cNvSpPr>
                <a:spLocks noChangeAspect="1" noChangeShapeType="1"/>
              </p:cNvSpPr>
              <p:nvPr/>
            </p:nvSpPr>
            <p:spPr bwMode="auto">
              <a:xfrm flipV="1">
                <a:off x="198" y="305"/>
                <a:ext cx="3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19" name="Line 108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9" y="299"/>
                <a:ext cx="2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20" name="Line 1088"/>
              <p:cNvSpPr>
                <a:spLocks noChangeAspect="1" noChangeShapeType="1"/>
              </p:cNvSpPr>
              <p:nvPr/>
            </p:nvSpPr>
            <p:spPr bwMode="auto">
              <a:xfrm flipV="1">
                <a:off x="199" y="293"/>
                <a:ext cx="3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21" name="Line 108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01" y="287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22" name="Line 1090"/>
              <p:cNvSpPr>
                <a:spLocks noChangeAspect="1" noChangeShapeType="1"/>
              </p:cNvSpPr>
              <p:nvPr/>
            </p:nvSpPr>
            <p:spPr bwMode="auto">
              <a:xfrm flipV="1">
                <a:off x="201" y="280"/>
                <a:ext cx="3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23" name="Line 109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03" y="274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24" name="Line 1092"/>
              <p:cNvSpPr>
                <a:spLocks noChangeAspect="1" noChangeShapeType="1"/>
              </p:cNvSpPr>
              <p:nvPr/>
            </p:nvSpPr>
            <p:spPr bwMode="auto">
              <a:xfrm flipV="1">
                <a:off x="203" y="268"/>
                <a:ext cx="4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25" name="Line 109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03" y="261"/>
                <a:ext cx="4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26" name="Line 1094"/>
              <p:cNvSpPr>
                <a:spLocks noChangeAspect="1" noChangeShapeType="1"/>
              </p:cNvSpPr>
              <p:nvPr/>
            </p:nvSpPr>
            <p:spPr bwMode="auto">
              <a:xfrm flipV="1">
                <a:off x="203" y="255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27" name="Line 1095"/>
              <p:cNvSpPr>
                <a:spLocks noChangeAspect="1" noChangeShapeType="1"/>
              </p:cNvSpPr>
              <p:nvPr/>
            </p:nvSpPr>
            <p:spPr bwMode="auto">
              <a:xfrm flipV="1">
                <a:off x="204" y="249"/>
                <a:ext cx="3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28" name="Line 1096"/>
              <p:cNvSpPr>
                <a:spLocks noChangeAspect="1" noChangeShapeType="1"/>
              </p:cNvSpPr>
              <p:nvPr/>
            </p:nvSpPr>
            <p:spPr bwMode="auto">
              <a:xfrm flipV="1">
                <a:off x="207" y="242"/>
                <a:ext cx="1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29" name="Line 109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06" y="236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30" name="Line 1098"/>
              <p:cNvSpPr>
                <a:spLocks noChangeAspect="1" noChangeShapeType="1"/>
              </p:cNvSpPr>
              <p:nvPr/>
            </p:nvSpPr>
            <p:spPr bwMode="auto">
              <a:xfrm flipV="1">
                <a:off x="206" y="230"/>
                <a:ext cx="4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31" name="Line 1099"/>
              <p:cNvSpPr>
                <a:spLocks noChangeAspect="1" noChangeShapeType="1"/>
              </p:cNvSpPr>
              <p:nvPr/>
            </p:nvSpPr>
            <p:spPr bwMode="auto">
              <a:xfrm flipV="1">
                <a:off x="210" y="223"/>
                <a:ext cx="1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32" name="Line 110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08" y="217"/>
                <a:ext cx="3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33" name="Line 1101"/>
              <p:cNvSpPr>
                <a:spLocks noChangeAspect="1" noChangeShapeType="1"/>
              </p:cNvSpPr>
              <p:nvPr/>
            </p:nvSpPr>
            <p:spPr bwMode="auto">
              <a:xfrm flipV="1">
                <a:off x="208" y="211"/>
                <a:ext cx="6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34" name="Line 110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09" y="204"/>
                <a:ext cx="5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35" name="Line 1103"/>
              <p:cNvSpPr>
                <a:spLocks noChangeAspect="1" noChangeShapeType="1"/>
              </p:cNvSpPr>
              <p:nvPr/>
            </p:nvSpPr>
            <p:spPr bwMode="auto">
              <a:xfrm flipV="1">
                <a:off x="209" y="198"/>
                <a:ext cx="4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36" name="Line 1104"/>
              <p:cNvSpPr>
                <a:spLocks noChangeAspect="1" noChangeShapeType="1"/>
              </p:cNvSpPr>
              <p:nvPr/>
            </p:nvSpPr>
            <p:spPr bwMode="auto">
              <a:xfrm flipV="1">
                <a:off x="213" y="192"/>
                <a:ext cx="4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37" name="Line 110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14" y="187"/>
                <a:ext cx="3" cy="5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38" name="Line 1106"/>
              <p:cNvSpPr>
                <a:spLocks noChangeAspect="1" noChangeShapeType="1"/>
              </p:cNvSpPr>
              <p:nvPr/>
            </p:nvSpPr>
            <p:spPr bwMode="auto">
              <a:xfrm flipH="1">
                <a:off x="198" y="187"/>
                <a:ext cx="16" cy="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39" name="Line 1107"/>
              <p:cNvSpPr>
                <a:spLocks noChangeAspect="1" noChangeShapeType="1"/>
              </p:cNvSpPr>
              <p:nvPr/>
            </p:nvSpPr>
            <p:spPr bwMode="auto">
              <a:xfrm>
                <a:off x="198" y="187"/>
                <a:ext cx="1" cy="149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40" name="Line 1108"/>
              <p:cNvSpPr>
                <a:spLocks noChangeAspect="1" noChangeShapeType="1"/>
              </p:cNvSpPr>
              <p:nvPr/>
            </p:nvSpPr>
            <p:spPr bwMode="auto">
              <a:xfrm flipV="1">
                <a:off x="198" y="330"/>
                <a:ext cx="3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41" name="Line 110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6" y="324"/>
                <a:ext cx="5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42" name="Line 1110"/>
              <p:cNvSpPr>
                <a:spLocks noChangeAspect="1" noChangeShapeType="1"/>
              </p:cNvSpPr>
              <p:nvPr/>
            </p:nvSpPr>
            <p:spPr bwMode="auto">
              <a:xfrm flipV="1">
                <a:off x="196" y="317"/>
                <a:ext cx="2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43" name="Line 111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5" y="311"/>
                <a:ext cx="3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44" name="Line 111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4" y="305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45" name="Line 111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2" y="298"/>
                <a:ext cx="2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46" name="Line 1114"/>
              <p:cNvSpPr>
                <a:spLocks noChangeAspect="1" noChangeShapeType="1"/>
              </p:cNvSpPr>
              <p:nvPr/>
            </p:nvSpPr>
            <p:spPr bwMode="auto">
              <a:xfrm flipV="1">
                <a:off x="192" y="292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47" name="Line 1115"/>
              <p:cNvSpPr>
                <a:spLocks noChangeAspect="1" noChangeShapeType="1"/>
              </p:cNvSpPr>
              <p:nvPr/>
            </p:nvSpPr>
            <p:spPr bwMode="auto">
              <a:xfrm flipV="1">
                <a:off x="193" y="286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48" name="Line 1116"/>
              <p:cNvSpPr>
                <a:spLocks noChangeAspect="1" noChangeShapeType="1"/>
              </p:cNvSpPr>
              <p:nvPr/>
            </p:nvSpPr>
            <p:spPr bwMode="auto">
              <a:xfrm flipV="1">
                <a:off x="193" y="279"/>
                <a:ext cx="1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49" name="Line 1117"/>
              <p:cNvSpPr>
                <a:spLocks noChangeAspect="1" noChangeShapeType="1"/>
              </p:cNvSpPr>
              <p:nvPr/>
            </p:nvSpPr>
            <p:spPr bwMode="auto">
              <a:xfrm flipV="1">
                <a:off x="193" y="273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50" name="Line 1118"/>
              <p:cNvSpPr>
                <a:spLocks noChangeAspect="1" noChangeShapeType="1"/>
              </p:cNvSpPr>
              <p:nvPr/>
            </p:nvSpPr>
            <p:spPr bwMode="auto">
              <a:xfrm flipV="1">
                <a:off x="193" y="267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51" name="Line 1119"/>
              <p:cNvSpPr>
                <a:spLocks noChangeAspect="1" noChangeShapeType="1"/>
              </p:cNvSpPr>
              <p:nvPr/>
            </p:nvSpPr>
            <p:spPr bwMode="auto">
              <a:xfrm flipV="1">
                <a:off x="193" y="261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52" name="Line 112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89" y="254"/>
                <a:ext cx="5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53" name="Line 1121"/>
              <p:cNvSpPr>
                <a:spLocks noChangeAspect="1" noChangeShapeType="1"/>
              </p:cNvSpPr>
              <p:nvPr/>
            </p:nvSpPr>
            <p:spPr bwMode="auto">
              <a:xfrm flipV="1">
                <a:off x="189" y="248"/>
                <a:ext cx="2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54" name="Line 1122"/>
              <p:cNvSpPr>
                <a:spLocks noChangeAspect="1" noChangeShapeType="1"/>
              </p:cNvSpPr>
              <p:nvPr/>
            </p:nvSpPr>
            <p:spPr bwMode="auto">
              <a:xfrm flipV="1">
                <a:off x="191" y="242"/>
                <a:ext cx="2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55" name="Line 112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87" y="235"/>
                <a:ext cx="6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56" name="Line 1124"/>
              <p:cNvSpPr>
                <a:spLocks noChangeAspect="1" noChangeShapeType="1"/>
              </p:cNvSpPr>
              <p:nvPr/>
            </p:nvSpPr>
            <p:spPr bwMode="auto">
              <a:xfrm flipV="1">
                <a:off x="187" y="229"/>
                <a:ext cx="3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57" name="Line 112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88" y="223"/>
                <a:ext cx="2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58" name="Line 112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85" y="216"/>
                <a:ext cx="3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59" name="Line 1127"/>
              <p:cNvSpPr>
                <a:spLocks noChangeAspect="1" noChangeShapeType="1"/>
              </p:cNvSpPr>
              <p:nvPr/>
            </p:nvSpPr>
            <p:spPr bwMode="auto">
              <a:xfrm flipV="1">
                <a:off x="185" y="210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60" name="Line 112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84" y="204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61" name="Line 112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83" y="197"/>
                <a:ext cx="1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62" name="Line 1130"/>
              <p:cNvSpPr>
                <a:spLocks noChangeAspect="1" noChangeShapeType="1"/>
              </p:cNvSpPr>
              <p:nvPr/>
            </p:nvSpPr>
            <p:spPr bwMode="auto">
              <a:xfrm flipV="1">
                <a:off x="183" y="191"/>
                <a:ext cx="3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63" name="Line 113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84" y="187"/>
                <a:ext cx="2" cy="4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64" name="Line 1132"/>
              <p:cNvSpPr>
                <a:spLocks noChangeAspect="1" noChangeShapeType="1"/>
              </p:cNvSpPr>
              <p:nvPr/>
            </p:nvSpPr>
            <p:spPr bwMode="auto">
              <a:xfrm>
                <a:off x="184" y="187"/>
                <a:ext cx="14" cy="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65" name="Line 1133"/>
              <p:cNvSpPr>
                <a:spLocks noChangeAspect="1" noChangeShapeType="1"/>
              </p:cNvSpPr>
              <p:nvPr/>
            </p:nvSpPr>
            <p:spPr bwMode="auto">
              <a:xfrm>
                <a:off x="198" y="187"/>
                <a:ext cx="1" cy="133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66" name="Line 113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5" y="314"/>
                <a:ext cx="3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67" name="Line 1135"/>
              <p:cNvSpPr>
                <a:spLocks noChangeAspect="1" noChangeShapeType="1"/>
              </p:cNvSpPr>
              <p:nvPr/>
            </p:nvSpPr>
            <p:spPr bwMode="auto">
              <a:xfrm flipV="1">
                <a:off x="195" y="308"/>
                <a:ext cx="3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68" name="Line 113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6" y="301"/>
                <a:ext cx="2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69" name="Line 1137"/>
              <p:cNvSpPr>
                <a:spLocks noChangeAspect="1" noChangeShapeType="1"/>
              </p:cNvSpPr>
              <p:nvPr/>
            </p:nvSpPr>
            <p:spPr bwMode="auto">
              <a:xfrm flipV="1">
                <a:off x="196" y="295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70" name="Line 1138"/>
              <p:cNvSpPr>
                <a:spLocks noChangeAspect="1" noChangeShapeType="1"/>
              </p:cNvSpPr>
              <p:nvPr/>
            </p:nvSpPr>
            <p:spPr bwMode="auto">
              <a:xfrm flipV="1">
                <a:off x="197" y="289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71" name="Line 113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3" y="282"/>
                <a:ext cx="5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72" name="Line 1140"/>
              <p:cNvSpPr>
                <a:spLocks noChangeAspect="1" noChangeShapeType="1"/>
              </p:cNvSpPr>
              <p:nvPr/>
            </p:nvSpPr>
            <p:spPr bwMode="auto">
              <a:xfrm flipV="1">
                <a:off x="193" y="276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73" name="Line 1141"/>
              <p:cNvSpPr>
                <a:spLocks noChangeAspect="1" noChangeShapeType="1"/>
              </p:cNvSpPr>
              <p:nvPr/>
            </p:nvSpPr>
            <p:spPr bwMode="auto">
              <a:xfrm flipV="1">
                <a:off x="194" y="270"/>
                <a:ext cx="3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74" name="Line 1142"/>
              <p:cNvSpPr>
                <a:spLocks noChangeAspect="1" noChangeShapeType="1"/>
              </p:cNvSpPr>
              <p:nvPr/>
            </p:nvSpPr>
            <p:spPr bwMode="auto">
              <a:xfrm flipV="1">
                <a:off x="197" y="263"/>
                <a:ext cx="1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75" name="Line 114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6" y="257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76" name="Line 1144"/>
              <p:cNvSpPr>
                <a:spLocks noChangeAspect="1" noChangeShapeType="1"/>
              </p:cNvSpPr>
              <p:nvPr/>
            </p:nvSpPr>
            <p:spPr bwMode="auto">
              <a:xfrm flipV="1">
                <a:off x="196" y="251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77" name="Line 1145"/>
              <p:cNvSpPr>
                <a:spLocks noChangeAspect="1" noChangeShapeType="1"/>
              </p:cNvSpPr>
              <p:nvPr/>
            </p:nvSpPr>
            <p:spPr bwMode="auto">
              <a:xfrm flipV="1">
                <a:off x="196" y="244"/>
                <a:ext cx="1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78" name="Line 1146"/>
              <p:cNvSpPr>
                <a:spLocks noChangeAspect="1" noChangeShapeType="1"/>
              </p:cNvSpPr>
              <p:nvPr/>
            </p:nvSpPr>
            <p:spPr bwMode="auto">
              <a:xfrm flipV="1">
                <a:off x="196" y="238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79" name="Line 1147"/>
              <p:cNvSpPr>
                <a:spLocks noChangeAspect="1" noChangeShapeType="1"/>
              </p:cNvSpPr>
              <p:nvPr/>
            </p:nvSpPr>
            <p:spPr bwMode="auto">
              <a:xfrm flipV="1">
                <a:off x="197" y="232"/>
                <a:ext cx="1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80" name="Line 114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3" y="225"/>
                <a:ext cx="5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81" name="Line 1149"/>
              <p:cNvSpPr>
                <a:spLocks noChangeAspect="1" noChangeShapeType="1"/>
              </p:cNvSpPr>
              <p:nvPr/>
            </p:nvSpPr>
            <p:spPr bwMode="auto">
              <a:xfrm flipV="1">
                <a:off x="193" y="219"/>
                <a:ext cx="3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82" name="Line 115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4" y="213"/>
                <a:ext cx="2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83" name="Line 1151"/>
              <p:cNvSpPr>
                <a:spLocks noChangeAspect="1" noChangeShapeType="1"/>
              </p:cNvSpPr>
              <p:nvPr/>
            </p:nvSpPr>
            <p:spPr bwMode="auto">
              <a:xfrm flipV="1">
                <a:off x="194" y="207"/>
                <a:ext cx="2" cy="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29/05/2015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CEFIPRA SC, Nice, Micromegas</a:t>
            </a:r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5520377" y="1772816"/>
            <a:ext cx="35161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      TPC:</a:t>
            </a:r>
          </a:p>
          <a:p>
            <a:r>
              <a:rPr lang="fr-FR" dirty="0" smtClean="0"/>
              <a:t>-Long conversion and drift </a:t>
            </a:r>
            <a:r>
              <a:rPr lang="fr-FR" dirty="0" err="1" smtClean="0"/>
              <a:t>region</a:t>
            </a:r>
            <a:endParaRPr lang="fr-FR" dirty="0" smtClean="0"/>
          </a:p>
          <a:p>
            <a:r>
              <a:rPr lang="fr-FR" dirty="0" smtClean="0"/>
              <a:t>-</a:t>
            </a:r>
            <a:r>
              <a:rPr lang="fr-FR" dirty="0" err="1" smtClean="0"/>
              <a:t>Measurement</a:t>
            </a:r>
            <a:r>
              <a:rPr lang="fr-FR" dirty="0" smtClean="0"/>
              <a:t> of drift time </a:t>
            </a:r>
            <a:r>
              <a:rPr lang="fr-FR" dirty="0" err="1" smtClean="0"/>
              <a:t>gives</a:t>
            </a:r>
            <a:r>
              <a:rPr lang="fr-FR" dirty="0" smtClean="0"/>
              <a:t> transverse </a:t>
            </a:r>
            <a:r>
              <a:rPr lang="fr-FR" dirty="0" err="1" smtClean="0"/>
              <a:t>coordinate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847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29" presetID="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coch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9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9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84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 animBg="1"/>
      <p:bldP spid="184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7" y="197768"/>
            <a:ext cx="7704857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The new </a:t>
            </a:r>
            <a:r>
              <a:rPr lang="fr-FR" dirty="0" err="1" smtClean="0"/>
              <a:t>context</a:t>
            </a:r>
            <a:r>
              <a:rPr lang="fr-FR" dirty="0" smtClean="0"/>
              <a:t> of the ILD TPC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29/05/2015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CEFIPRA SC, Nice, Micromegas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07EFE-3F9D-4506-9498-CA2D48221724}" type="slidenum">
              <a:rPr lang="fr-FR" smtClean="0"/>
              <a:t>6</a:t>
            </a:fld>
            <a:endParaRPr lang="fr-FR"/>
          </a:p>
        </p:txBody>
      </p:sp>
      <p:pic>
        <p:nvPicPr>
          <p:cNvPr id="7" name="Picture 2" descr="D:\Paul\Photo\SD3-3\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965" y="1916832"/>
            <a:ext cx="412845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Paul\Photo\SD3-3\Ichinosek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9" y="4581128"/>
            <a:ext cx="4104456" cy="190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755576" y="1340768"/>
            <a:ext cx="30963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err="1" smtClean="0"/>
              <a:t>Triggered</a:t>
            </a:r>
            <a:r>
              <a:rPr lang="fr-FR" dirty="0" smtClean="0"/>
              <a:t> by H(125) </a:t>
            </a:r>
            <a:r>
              <a:rPr lang="fr-FR" dirty="0" err="1" smtClean="0"/>
              <a:t>discovery</a:t>
            </a:r>
            <a:r>
              <a:rPr lang="fr-FR" dirty="0" smtClean="0"/>
              <a:t> in 2012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err="1" smtClean="0"/>
              <a:t>Detailed</a:t>
            </a:r>
            <a:r>
              <a:rPr lang="fr-FR" dirty="0" smtClean="0"/>
              <a:t> site </a:t>
            </a:r>
            <a:r>
              <a:rPr lang="fr-FR" dirty="0" err="1" smtClean="0"/>
              <a:t>studies</a:t>
            </a:r>
            <a:r>
              <a:rPr lang="fr-FR" dirty="0" smtClean="0"/>
              <a:t> are </a:t>
            </a:r>
            <a:r>
              <a:rPr lang="fr-FR" dirty="0" err="1" smtClean="0"/>
              <a:t>going</a:t>
            </a:r>
            <a:r>
              <a:rPr lang="fr-FR" dirty="0" smtClean="0"/>
              <a:t> on in </a:t>
            </a:r>
            <a:r>
              <a:rPr lang="fr-FR" dirty="0" err="1" smtClean="0"/>
              <a:t>Japan</a:t>
            </a:r>
            <a:endParaRPr lang="fr-FR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/>
              <a:t>The XFEL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being</a:t>
            </a:r>
            <a:r>
              <a:rPr lang="fr-FR" dirty="0" smtClean="0"/>
              <a:t> </a:t>
            </a:r>
            <a:r>
              <a:rPr lang="fr-FR" dirty="0" err="1" smtClean="0"/>
              <a:t>assembled</a:t>
            </a:r>
            <a:r>
              <a:rPr lang="fr-FR" dirty="0" smtClean="0"/>
              <a:t> at DESY (March 2015)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/>
              <a:t>This calls for </a:t>
            </a:r>
            <a:r>
              <a:rPr lang="fr-FR" dirty="0" err="1" smtClean="0"/>
              <a:t>realism</a:t>
            </a:r>
            <a:r>
              <a:rPr lang="fr-FR" dirty="0" smtClean="0"/>
              <a:t> in the design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4211960" y="1340768"/>
            <a:ext cx="4320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En route for one of the possible locations of the Interaction </a:t>
            </a:r>
            <a:r>
              <a:rPr lang="fr-FR" sz="1600" dirty="0" err="1" smtClean="0"/>
              <a:t>Region</a:t>
            </a:r>
            <a:r>
              <a:rPr lang="fr-FR" sz="1600" dirty="0" smtClean="0"/>
              <a:t> (Sept. 2014)</a:t>
            </a:r>
            <a:endParaRPr lang="fr-FR" sz="1600" dirty="0"/>
          </a:p>
        </p:txBody>
      </p:sp>
      <p:pic>
        <p:nvPicPr>
          <p:cNvPr id="4098" name="Picture 2" descr="D:\Paul\ilc\7M-DESYtest\March2015\photo\XFE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3933056"/>
            <a:ext cx="3262887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32756" y="404664"/>
            <a:ext cx="7575748" cy="566772"/>
          </a:xfrm>
        </p:spPr>
        <p:txBody>
          <a:bodyPr>
            <a:noAutofit/>
          </a:bodyPr>
          <a:lstStyle/>
          <a:p>
            <a:r>
              <a:rPr lang="fr-FR" sz="2800" b="1" dirty="0" smtClean="0"/>
              <a:t>TPC Large Prototype at DESY</a:t>
            </a:r>
            <a:endParaRPr lang="fr-FR" sz="2800" b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29/05/2015</a:t>
            </a:r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35" y="1268760"/>
            <a:ext cx="3410317" cy="292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221088"/>
            <a:ext cx="256222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2051720" y="90872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GEMs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5724128" y="97143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Micromegas</a:t>
            </a:r>
            <a:endParaRPr lang="fr-FR" dirty="0"/>
          </a:p>
        </p:txBody>
      </p:sp>
      <p:pic>
        <p:nvPicPr>
          <p:cNvPr id="2053" name="Picture 5" descr="D:\Paul\ilc\7M-DESYtest\March2015\EvtDisplay201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132" y="3933056"/>
            <a:ext cx="3255268" cy="2493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Paul\ilc\7M-DESYtest\March2015\photo\MMendplat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317" y="1494392"/>
            <a:ext cx="3250083" cy="243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043608" y="3933056"/>
            <a:ext cx="2808312" cy="340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5940152" y="393305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March 2015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CEFIPRA SC, Nice, Micromegas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D7E2-D982-42E9-8AB3-8F4ED0A6685B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98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Large prototype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4928" y="692696"/>
            <a:ext cx="3132976" cy="48245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dirty="0" err="1" smtClean="0"/>
              <a:t>Built</a:t>
            </a:r>
            <a:r>
              <a:rPr lang="fr-FR" dirty="0" smtClean="0"/>
              <a:t> by LCTPC collaboration</a:t>
            </a:r>
          </a:p>
          <a:p>
            <a:pPr marL="0" indent="0">
              <a:buNone/>
            </a:pPr>
            <a:r>
              <a:rPr lang="fr-FR" dirty="0" err="1" smtClean="0"/>
              <a:t>Magnet</a:t>
            </a:r>
            <a:r>
              <a:rPr lang="fr-FR" dirty="0" smtClean="0"/>
              <a:t> and </a:t>
            </a:r>
            <a:r>
              <a:rPr lang="fr-FR" dirty="0" err="1" smtClean="0"/>
              <a:t>cooling</a:t>
            </a:r>
            <a:r>
              <a:rPr lang="fr-FR" dirty="0" smtClean="0"/>
              <a:t> plant by KEK, </a:t>
            </a:r>
            <a:r>
              <a:rPr lang="fr-FR" dirty="0" err="1" smtClean="0"/>
              <a:t>Tsukuba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err="1" smtClean="0"/>
              <a:t>Equipped</a:t>
            </a:r>
            <a:r>
              <a:rPr lang="fr-FR" dirty="0" smtClean="0"/>
              <a:t> by Saclay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resistive</a:t>
            </a:r>
            <a:r>
              <a:rPr lang="fr-FR" dirty="0" smtClean="0"/>
              <a:t> anode </a:t>
            </a:r>
            <a:r>
              <a:rPr lang="fr-FR" dirty="0" err="1" smtClean="0"/>
              <a:t>Micromegas</a:t>
            </a:r>
            <a:r>
              <a:rPr lang="fr-FR" dirty="0" smtClean="0"/>
              <a:t>.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err="1" smtClean="0"/>
              <a:t>Cooling</a:t>
            </a:r>
            <a:r>
              <a:rPr lang="fr-FR" dirty="0" smtClean="0"/>
              <a:t> </a:t>
            </a:r>
            <a:r>
              <a:rPr lang="fr-FR" dirty="0" err="1" smtClean="0"/>
              <a:t>tested</a:t>
            </a:r>
            <a:r>
              <a:rPr lang="fr-FR" dirty="0" smtClean="0"/>
              <a:t> in </a:t>
            </a:r>
            <a:r>
              <a:rPr lang="fr-FR" dirty="0" err="1" smtClean="0"/>
              <a:t>February</a:t>
            </a:r>
            <a:r>
              <a:rPr lang="fr-FR" dirty="0" smtClean="0"/>
              <a:t> 2014 at DESY </a:t>
            </a:r>
            <a:endParaRPr lang="fr-FR" dirty="0"/>
          </a:p>
        </p:txBody>
      </p:sp>
      <p:pic>
        <p:nvPicPr>
          <p:cNvPr id="2050" name="Picture 2" descr="D:\Paul\ilc\France-India\ScientifiCouncil2014\TPC-LPcooli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8" r="-2132"/>
          <a:stretch/>
        </p:blipFill>
        <p:spPr bwMode="auto">
          <a:xfrm>
            <a:off x="3707904" y="692696"/>
            <a:ext cx="4933950" cy="416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29/05/2015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CEFIPRA SC, Nice, Micromegas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D7E2-D982-42E9-8AB3-8F4ED0A6685B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194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416824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New </a:t>
            </a:r>
            <a:r>
              <a:rPr lang="fr-FR" dirty="0" err="1" smtClean="0"/>
              <a:t>Micromegas</a:t>
            </a:r>
            <a:r>
              <a:rPr lang="fr-FR" dirty="0" smtClean="0"/>
              <a:t> data </a:t>
            </a:r>
            <a:r>
              <a:rPr lang="fr-FR" dirty="0" err="1" smtClean="0"/>
              <a:t>taking</a:t>
            </a:r>
            <a:r>
              <a:rPr lang="fr-FR" dirty="0" smtClean="0"/>
              <a:t> in March 2015 at DESY 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2323652"/>
            <a:ext cx="3806701" cy="3508977"/>
          </a:xfrm>
        </p:spPr>
        <p:txBody>
          <a:bodyPr>
            <a:normAutofit fontScale="85000" lnSpcReduction="10000"/>
          </a:bodyPr>
          <a:lstStyle/>
          <a:p>
            <a:r>
              <a:rPr lang="fr-FR" dirty="0" smtClean="0"/>
              <a:t>New modules </a:t>
            </a:r>
            <a:r>
              <a:rPr lang="fr-FR" dirty="0" err="1" smtClean="0"/>
              <a:t>with</a:t>
            </a:r>
            <a:r>
              <a:rPr lang="fr-FR" dirty="0" smtClean="0"/>
              <a:t> new (</a:t>
            </a:r>
            <a:r>
              <a:rPr lang="fr-FR" dirty="0" err="1" smtClean="0"/>
              <a:t>japanese</a:t>
            </a:r>
            <a:r>
              <a:rPr lang="fr-FR" dirty="0" smtClean="0"/>
              <a:t>) </a:t>
            </a:r>
            <a:r>
              <a:rPr lang="fr-FR" dirty="0" err="1" smtClean="0"/>
              <a:t>resistive</a:t>
            </a:r>
            <a:r>
              <a:rPr lang="fr-FR" dirty="0" smtClean="0"/>
              <a:t> anode: </a:t>
            </a:r>
            <a:r>
              <a:rPr lang="fr-FR" dirty="0" err="1" smtClean="0"/>
              <a:t>Diamond-like</a:t>
            </a:r>
            <a:r>
              <a:rPr lang="fr-FR" dirty="0" smtClean="0"/>
              <a:t> </a:t>
            </a:r>
            <a:r>
              <a:rPr lang="fr-FR" dirty="0" err="1" smtClean="0"/>
              <a:t>Carbon</a:t>
            </a:r>
            <a:r>
              <a:rPr lang="fr-FR" dirty="0" smtClean="0"/>
              <a:t> </a:t>
            </a:r>
            <a:r>
              <a:rPr lang="fr-FR" dirty="0" err="1" smtClean="0"/>
              <a:t>rather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</a:t>
            </a:r>
            <a:r>
              <a:rPr lang="fr-FR" dirty="0" err="1" smtClean="0"/>
              <a:t>Carbon-loaded</a:t>
            </a:r>
            <a:r>
              <a:rPr lang="fr-FR" dirty="0" smtClean="0"/>
              <a:t> </a:t>
            </a:r>
            <a:r>
              <a:rPr lang="fr-FR" dirty="0" err="1" smtClean="0"/>
              <a:t>kapton</a:t>
            </a:r>
            <a:r>
              <a:rPr lang="fr-FR" dirty="0" smtClean="0"/>
              <a:t>.</a:t>
            </a:r>
          </a:p>
          <a:p>
            <a:r>
              <a:rPr lang="fr-FR" dirty="0" smtClean="0"/>
              <a:t>More </a:t>
            </a:r>
            <a:r>
              <a:rPr lang="fr-FR" dirty="0" err="1" smtClean="0"/>
              <a:t>robust</a:t>
            </a:r>
            <a:r>
              <a:rPr lang="fr-FR" dirty="0" smtClean="0"/>
              <a:t>, </a:t>
            </a:r>
            <a:r>
              <a:rPr lang="fr-FR" dirty="0" err="1" smtClean="0"/>
              <a:t>easier</a:t>
            </a:r>
            <a:r>
              <a:rPr lang="fr-FR" dirty="0" smtClean="0"/>
              <a:t> to </a:t>
            </a:r>
            <a:r>
              <a:rPr lang="fr-FR" dirty="0" err="1" smtClean="0"/>
              <a:t>achieve</a:t>
            </a:r>
            <a:r>
              <a:rPr lang="fr-FR" dirty="0" smtClean="0"/>
              <a:t> the </a:t>
            </a:r>
            <a:r>
              <a:rPr lang="fr-FR" dirty="0" err="1" smtClean="0"/>
              <a:t>wanted</a:t>
            </a:r>
            <a:r>
              <a:rPr lang="fr-FR" dirty="0" smtClean="0"/>
              <a:t> </a:t>
            </a:r>
            <a:r>
              <a:rPr lang="fr-FR" dirty="0" err="1" smtClean="0"/>
              <a:t>resistivity</a:t>
            </a:r>
            <a:r>
              <a:rPr lang="fr-FR" dirty="0" smtClean="0"/>
              <a:t>, </a:t>
            </a:r>
            <a:r>
              <a:rPr lang="fr-FR" dirty="0" err="1" smtClean="0"/>
              <a:t>easier</a:t>
            </a:r>
            <a:r>
              <a:rPr lang="fr-FR" dirty="0" smtClean="0"/>
              <a:t> to procure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29/05/2015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CEFIPRA SC, Nice, Micromegas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07EFE-3F9D-4506-9498-CA2D48221724}" type="slidenum">
              <a:rPr lang="fr-FR" smtClean="0"/>
              <a:t>9</a:t>
            </a:fld>
            <a:endParaRPr lang="fr-FR"/>
          </a:p>
        </p:txBody>
      </p:sp>
      <p:pic>
        <p:nvPicPr>
          <p:cNvPr id="3074" name="Picture 2" descr="D:\Paul\ilc\7M-DESYtest\March2015\photo\Mountin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420888"/>
            <a:ext cx="4030625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66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476</TotalTime>
  <Words>1266</Words>
  <Application>Microsoft Office PowerPoint</Application>
  <PresentationFormat>Affichage à l'écran (4:3)</PresentationFormat>
  <Paragraphs>240</Paragraphs>
  <Slides>28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29" baseType="lpstr">
      <vt:lpstr>Aspect</vt:lpstr>
      <vt:lpstr>Research and development of Micromegas detector and related devices (Project N° 4304-1) </vt:lpstr>
      <vt:lpstr>Updated report</vt:lpstr>
      <vt:lpstr>History of the project 4304-1</vt:lpstr>
      <vt:lpstr>Micromegas: How does it work?</vt:lpstr>
      <vt:lpstr>Présentation PowerPoint</vt:lpstr>
      <vt:lpstr>The new context of the ILD TPC</vt:lpstr>
      <vt:lpstr>TPC Large Prototype at DESY</vt:lpstr>
      <vt:lpstr>The Large prototype</vt:lpstr>
      <vt:lpstr>New Micromegas data taking in March 2015 at DESY  </vt:lpstr>
      <vt:lpstr>Events in the Large Prototype</vt:lpstr>
      <vt:lpstr>Pad multiplicity</vt:lpstr>
      <vt:lpstr>Analysis now in the same framework for MM and GEM</vt:lpstr>
      <vt:lpstr>Work with small prototypes</vt:lpstr>
      <vt:lpstr>High-standards equipment at SINP</vt:lpstr>
      <vt:lpstr>Work with small prototypes</vt:lpstr>
      <vt:lpstr>Work with small prototypes</vt:lpstr>
      <vt:lpstr>New small TPC built at SINP </vt:lpstr>
      <vt:lpstr>The student Deb Sankar Bhattacharya</vt:lpstr>
      <vt:lpstr>Analysis and software</vt:lpstr>
      <vt:lpstr>Distortions from the Large Prototype</vt:lpstr>
      <vt:lpstr>Distortions from the Large Prototype</vt:lpstr>
      <vt:lpstr>Distortions from the Large Prototype</vt:lpstr>
      <vt:lpstr>D.S. Bhattacharya carried out thermal simulation of the gas volume and of the endplate modules</vt:lpstr>
      <vt:lpstr>Warming up and cooling down of a module. Good agreement with data</vt:lpstr>
      <vt:lpstr>Recent achievements</vt:lpstr>
      <vt:lpstr>Outreach poster for CEFIPRA event, Kolkata, Nov. 2014</vt:lpstr>
      <vt:lpstr>Conclusion</vt:lpstr>
      <vt:lpstr>Funding on French side </vt:lpstr>
    </vt:vector>
  </TitlesOfParts>
  <Company>CEA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and development of Micromegas detector and related devices (Project N° 4304-1)</dc:title>
  <dc:creator>Colas Paul</dc:creator>
  <cp:lastModifiedBy>Colas Paul</cp:lastModifiedBy>
  <cp:revision>34</cp:revision>
  <dcterms:created xsi:type="dcterms:W3CDTF">2014-05-18T16:47:31Z</dcterms:created>
  <dcterms:modified xsi:type="dcterms:W3CDTF">2015-05-29T13:13:15Z</dcterms:modified>
</cp:coreProperties>
</file>