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4" r:id="rId5"/>
    <p:sldId id="270" r:id="rId6"/>
    <p:sldId id="273" r:id="rId7"/>
    <p:sldId id="274" r:id="rId8"/>
    <p:sldId id="271" r:id="rId9"/>
    <p:sldId id="272" r:id="rId10"/>
    <p:sldId id="269" r:id="rId11"/>
    <p:sldId id="268" r:id="rId12"/>
    <p:sldId id="259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5851-16B4-49AC-999F-43AFC5D3188E}" type="datetimeFigureOut">
              <a:rPr lang="fr-FR" smtClean="0"/>
              <a:t>16/10/2015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2653-C60D-4719-9C83-0EB42C122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67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2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7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5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0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1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8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0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91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680F-AC55-411E-B599-64AE9D364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 dirty="0" smtClean="0"/>
              <a:t>Test of a new anode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for a </a:t>
            </a:r>
            <a:r>
              <a:rPr lang="fr-FR" dirty="0" err="1" smtClean="0"/>
              <a:t>Micromegas</a:t>
            </a:r>
            <a:r>
              <a:rPr lang="fr-FR" dirty="0" smtClean="0"/>
              <a:t> TPC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1198984"/>
          </a:xfrm>
        </p:spPr>
        <p:txBody>
          <a:bodyPr>
            <a:norm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, A. </a:t>
            </a:r>
            <a:r>
              <a:rPr lang="fr-FR" dirty="0" err="1" smtClean="0"/>
              <a:t>Bellerive</a:t>
            </a:r>
            <a:r>
              <a:rPr lang="fr-FR" dirty="0" smtClean="0"/>
              <a:t>, </a:t>
            </a:r>
            <a:r>
              <a:rPr lang="fr-FR" dirty="0" err="1" smtClean="0"/>
              <a:t>D.Bhattacharya</a:t>
            </a:r>
            <a:r>
              <a:rPr lang="fr-FR" dirty="0" smtClean="0"/>
              <a:t>, P. Colas, M. Dixit, S. Ganjour, R. Mehdiyev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60840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Part of the data </a:t>
            </a:r>
            <a:r>
              <a:rPr lang="fr-FR" i="1" dirty="0" err="1" smtClean="0"/>
              <a:t>used</a:t>
            </a:r>
            <a:r>
              <a:rPr lang="fr-FR" i="1" dirty="0" smtClean="0"/>
              <a:t> </a:t>
            </a:r>
            <a:r>
              <a:rPr lang="fr-FR" i="1" dirty="0" err="1" smtClean="0"/>
              <a:t>here</a:t>
            </a:r>
            <a:r>
              <a:rPr lang="fr-FR" i="1" dirty="0" smtClean="0"/>
              <a:t> </a:t>
            </a:r>
            <a:r>
              <a:rPr lang="fr-FR" i="1" dirty="0" err="1" smtClean="0"/>
              <a:t>were</a:t>
            </a:r>
            <a:r>
              <a:rPr lang="fr-FR" i="1" dirty="0" smtClean="0"/>
              <a:t> </a:t>
            </a:r>
            <a:r>
              <a:rPr lang="fr-FR" i="1" dirty="0" err="1" smtClean="0"/>
              <a:t>taken</a:t>
            </a:r>
            <a:r>
              <a:rPr lang="fr-FR" i="1" dirty="0" smtClean="0"/>
              <a:t> at the DESY test </a:t>
            </a:r>
            <a:r>
              <a:rPr lang="fr-FR" i="1" dirty="0" err="1" smtClean="0"/>
              <a:t>facility</a:t>
            </a:r>
            <a:r>
              <a:rPr lang="fr-FR" i="1" dirty="0" smtClean="0"/>
              <a:t> of the LCTPC collaboration.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315896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Resistive</a:t>
            </a:r>
            <a:r>
              <a:rPr lang="fr-FR" sz="2000" dirty="0" smtClean="0"/>
              <a:t> </a:t>
            </a:r>
            <a:r>
              <a:rPr lang="fr-FR" sz="2000" dirty="0" err="1" smtClean="0"/>
              <a:t>coatings</a:t>
            </a:r>
            <a:r>
              <a:rPr lang="fr-FR" sz="2000" dirty="0" smtClean="0"/>
              <a:t> for charge </a:t>
            </a:r>
            <a:r>
              <a:rPr lang="fr-FR" sz="2000" dirty="0" err="1" smtClean="0"/>
              <a:t>spreading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spark</a:t>
            </a:r>
            <a:r>
              <a:rPr lang="fr-FR" sz="2000" dirty="0" smtClean="0"/>
              <a:t> mitigation</a:t>
            </a:r>
          </a:p>
          <a:p>
            <a:endParaRPr lang="fr-FR" sz="2000" dirty="0"/>
          </a:p>
          <a:p>
            <a:r>
              <a:rPr lang="fr-FR" sz="2000" dirty="0" err="1" smtClean="0"/>
              <a:t>Carlon-Loaded</a:t>
            </a:r>
            <a:r>
              <a:rPr lang="fr-FR" sz="2000" dirty="0" smtClean="0"/>
              <a:t> </a:t>
            </a:r>
            <a:r>
              <a:rPr lang="fr-FR" sz="2000" dirty="0" err="1" smtClean="0"/>
              <a:t>Polyimide</a:t>
            </a:r>
            <a:r>
              <a:rPr lang="fr-FR" sz="2000" dirty="0" smtClean="0"/>
              <a:t> and </a:t>
            </a:r>
            <a:r>
              <a:rPr lang="fr-FR" sz="2000" dirty="0" err="1" smtClean="0"/>
              <a:t>Diamond-like</a:t>
            </a:r>
            <a:r>
              <a:rPr lang="fr-FR" sz="2000" dirty="0" smtClean="0"/>
              <a:t> </a:t>
            </a:r>
            <a:r>
              <a:rPr lang="fr-FR" sz="2000" dirty="0" err="1" smtClean="0"/>
              <a:t>Carbon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err="1" smtClean="0"/>
              <a:t>Beam</a:t>
            </a:r>
            <a:r>
              <a:rPr lang="fr-FR" sz="2000" dirty="0" smtClean="0"/>
              <a:t> test </a:t>
            </a:r>
          </a:p>
          <a:p>
            <a:endParaRPr lang="fr-FR" sz="2000" dirty="0"/>
          </a:p>
          <a:p>
            <a:r>
              <a:rPr lang="fr-FR" sz="2000" dirty="0" smtClean="0"/>
              <a:t>Comparaison of CLP and DLC</a:t>
            </a:r>
          </a:p>
        </p:txBody>
      </p:sp>
      <p:pic>
        <p:nvPicPr>
          <p:cNvPr id="6" name="Picture 2" descr="D:\Paul\ilc\7M-DESYtest\March2015\photo\Moun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0306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1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Robustness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modules </a:t>
            </a:r>
            <a:r>
              <a:rPr lang="fr-FR" dirty="0" err="1" smtClean="0"/>
              <a:t>underwent</a:t>
            </a:r>
            <a:r>
              <a:rPr lang="fr-FR" dirty="0" smtClean="0"/>
              <a:t> a short (one </a:t>
            </a:r>
            <a:r>
              <a:rPr lang="fr-FR" dirty="0" err="1" smtClean="0"/>
              <a:t>after</a:t>
            </a:r>
            <a:r>
              <a:rPr lang="fr-FR" dirty="0" smtClean="0"/>
              <a:t> 10 </a:t>
            </a:r>
            <a:r>
              <a:rPr lang="fr-FR" dirty="0" err="1" smtClean="0"/>
              <a:t>days</a:t>
            </a:r>
            <a:r>
              <a:rPr lang="fr-FR" dirty="0" smtClean="0"/>
              <a:t>, the second at the </a:t>
            </a:r>
            <a:r>
              <a:rPr lang="fr-FR" dirty="0" err="1" smtClean="0"/>
              <a:t>very</a:t>
            </a:r>
            <a:r>
              <a:rPr lang="fr-FR" dirty="0" smtClean="0"/>
              <a:t> end of the 2-week </a:t>
            </a:r>
            <a:r>
              <a:rPr lang="fr-FR" dirty="0" err="1" smtClean="0"/>
              <a:t>period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dirty="0" err="1" smtClean="0"/>
              <a:t>apparently</a:t>
            </a:r>
            <a:r>
              <a:rPr lang="fr-FR" dirty="0" smtClean="0"/>
              <a:t> not </a:t>
            </a:r>
            <a:r>
              <a:rPr lang="fr-FR" dirty="0" err="1" smtClean="0"/>
              <a:t>connected</a:t>
            </a:r>
            <a:r>
              <a:rPr lang="fr-FR" dirty="0" smtClean="0"/>
              <a:t> to the layer (but a free </a:t>
            </a:r>
            <a:r>
              <a:rPr lang="fr-FR" dirty="0" err="1" smtClean="0"/>
              <a:t>wire</a:t>
            </a:r>
            <a:r>
              <a:rPr lang="fr-FR" dirty="0" smtClean="0"/>
              <a:t> of the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touching</a:t>
            </a:r>
            <a:r>
              <a:rPr lang="fr-FR" dirty="0" smtClean="0"/>
              <a:t> the </a:t>
            </a:r>
            <a:r>
              <a:rPr lang="fr-FR" dirty="0" err="1" smtClean="0"/>
              <a:t>ground</a:t>
            </a:r>
            <a:r>
              <a:rPr lang="fr-FR" dirty="0" smtClean="0"/>
              <a:t>;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in </a:t>
            </a:r>
            <a:r>
              <a:rPr lang="fr-FR" dirty="0" err="1" smtClean="0"/>
              <a:t>present</a:t>
            </a:r>
            <a:r>
              <a:rPr lang="fr-FR" dirty="0" smtClean="0"/>
              <a:t> design)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34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conclusion,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anodes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and performant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explore the </a:t>
            </a:r>
            <a:r>
              <a:rPr lang="fr-FR" dirty="0" err="1" smtClean="0"/>
              <a:t>industry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more providers</a:t>
            </a:r>
          </a:p>
          <a:p>
            <a:endParaRPr lang="fr-FR" dirty="0"/>
          </a:p>
          <a:p>
            <a:r>
              <a:rPr lang="fr-FR" dirty="0" err="1" smtClean="0"/>
              <a:t>Thanks</a:t>
            </a:r>
            <a:r>
              <a:rPr lang="fr-FR" dirty="0" smtClean="0"/>
              <a:t> to Rui de Oliveira and </a:t>
            </a:r>
            <a:r>
              <a:rPr lang="fr-FR" dirty="0" err="1" smtClean="0"/>
              <a:t>Atsuhiki</a:t>
            </a:r>
            <a:r>
              <a:rPr lang="fr-FR" dirty="0" smtClean="0"/>
              <a:t> </a:t>
            </a:r>
            <a:r>
              <a:rPr lang="fr-FR" dirty="0" err="1" smtClean="0"/>
              <a:t>Ochi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8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197768"/>
            <a:ext cx="7704857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The new </a:t>
            </a:r>
            <a:r>
              <a:rPr lang="fr-FR" dirty="0" err="1" smtClean="0"/>
              <a:t>context</a:t>
            </a:r>
            <a:r>
              <a:rPr lang="fr-FR" dirty="0" smtClean="0"/>
              <a:t> of the ILD TPC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2" descr="D:\Paul\Photo\SD3-3\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191683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aul\Photo\SD3-3\Ichinose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581128"/>
            <a:ext cx="4104456" cy="19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1340768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Triggered</a:t>
            </a:r>
            <a:r>
              <a:rPr lang="fr-FR" dirty="0" smtClean="0"/>
              <a:t> by H(125) </a:t>
            </a:r>
            <a:r>
              <a:rPr lang="fr-FR" dirty="0" err="1" smtClean="0"/>
              <a:t>discovery</a:t>
            </a:r>
            <a:r>
              <a:rPr lang="fr-FR" dirty="0" smtClean="0"/>
              <a:t>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Detailed</a:t>
            </a:r>
            <a:r>
              <a:rPr lang="fr-FR" dirty="0" smtClean="0"/>
              <a:t> site </a:t>
            </a:r>
            <a:r>
              <a:rPr lang="fr-FR" dirty="0" err="1" smtClean="0"/>
              <a:t>studies</a:t>
            </a:r>
            <a:r>
              <a:rPr lang="fr-FR" dirty="0" smtClean="0"/>
              <a:t> are </a:t>
            </a:r>
            <a:r>
              <a:rPr lang="fr-FR" dirty="0" err="1" smtClean="0"/>
              <a:t>going</a:t>
            </a:r>
            <a:r>
              <a:rPr lang="fr-FR" dirty="0" smtClean="0"/>
              <a:t> on in </a:t>
            </a:r>
            <a:r>
              <a:rPr lang="fr-FR" dirty="0" err="1" smtClean="0"/>
              <a:t>Japan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The XFEL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assembled</a:t>
            </a:r>
            <a:r>
              <a:rPr lang="fr-FR" dirty="0" smtClean="0"/>
              <a:t> at DESY (March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This calls for </a:t>
            </a:r>
            <a:r>
              <a:rPr lang="fr-FR" dirty="0" err="1" smtClean="0"/>
              <a:t>realism</a:t>
            </a:r>
            <a:r>
              <a:rPr lang="fr-FR" dirty="0" smtClean="0"/>
              <a:t> in the design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11960" y="1340768"/>
            <a:ext cx="432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route for one of the possible locations of the Interaction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(Sept. 2014)</a:t>
            </a:r>
            <a:endParaRPr lang="fr-FR" sz="1600" dirty="0"/>
          </a:p>
        </p:txBody>
      </p:sp>
      <p:pic>
        <p:nvPicPr>
          <p:cNvPr id="4098" name="Picture 2" descr="D:\Paul\ilc\7M-DESYtest\March2015\photo\X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6"/>
            <a:ext cx="32628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13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5184"/>
            <a:ext cx="7032381" cy="577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07704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CLK and DLC </a:t>
            </a:r>
            <a:r>
              <a:rPr lang="fr-FR" sz="2800" b="1" dirty="0" err="1" smtClean="0"/>
              <a:t>give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same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resolution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699792" y="17008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BD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55976" y="17008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CLK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17008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CLK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7715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89111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DLC?</a:t>
            </a:r>
            <a:endParaRPr lang="fr-FR" dirty="0"/>
          </a:p>
        </p:txBody>
      </p:sp>
      <p:pic>
        <p:nvPicPr>
          <p:cNvPr id="1026" name="Picture 2" descr="http://plasmas.agmat.asso.fr/technologie/images/carbone_d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17" y="188640"/>
            <a:ext cx="4276839" cy="32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559098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C. </a:t>
            </a:r>
            <a:r>
              <a:rPr lang="fr-FR" dirty="0" err="1" smtClean="0"/>
              <a:t>Donnet</a:t>
            </a:r>
            <a:r>
              <a:rPr lang="fr-FR" dirty="0" smtClean="0"/>
              <a:t> et al., Surface and </a:t>
            </a:r>
            <a:r>
              <a:rPr lang="fr-FR" dirty="0" err="1" smtClean="0"/>
              <a:t>coatings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120’129 (1999) 548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2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90" y="3459997"/>
            <a:ext cx="4147457" cy="27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1556792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Robust</a:t>
            </a:r>
            <a:r>
              <a:rPr lang="fr-FR" dirty="0"/>
              <a:t>, flexible, </a:t>
            </a:r>
            <a:r>
              <a:rPr lang="fr-FR" dirty="0" err="1"/>
              <a:t>resistive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large range of </a:t>
            </a:r>
            <a:r>
              <a:rPr lang="fr-FR" dirty="0" err="1"/>
              <a:t>resistivity</a:t>
            </a:r>
            <a:r>
              <a:rPr lang="fr-FR" dirty="0"/>
              <a:t>, </a:t>
            </a:r>
            <a:r>
              <a:rPr lang="fr-FR" dirty="0" err="1"/>
              <a:t>precisely</a:t>
            </a:r>
            <a:r>
              <a:rPr lang="fr-FR" dirty="0"/>
              <a:t> </a:t>
            </a:r>
            <a:r>
              <a:rPr lang="fr-FR" dirty="0" err="1"/>
              <a:t>tunable</a:t>
            </a:r>
            <a:r>
              <a:rPr lang="fr-FR" dirty="0"/>
              <a:t>, </a:t>
            </a:r>
            <a:r>
              <a:rPr lang="fr-FR" dirty="0" err="1" smtClean="0"/>
              <a:t>lubricant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Japan</a:t>
            </a:r>
            <a:r>
              <a:rPr lang="fr-FR" dirty="0"/>
              <a:t> (by A. </a:t>
            </a:r>
            <a:r>
              <a:rPr lang="fr-FR" dirty="0" err="1"/>
              <a:t>Ochi</a:t>
            </a:r>
            <a:r>
              <a:rPr lang="fr-FR" dirty="0"/>
              <a:t>). 100 nm layer </a:t>
            </a:r>
            <a:r>
              <a:rPr lang="fr-FR" dirty="0" err="1"/>
              <a:t>deposited</a:t>
            </a:r>
            <a:r>
              <a:rPr lang="fr-FR" dirty="0"/>
              <a:t> on </a:t>
            </a:r>
            <a:r>
              <a:rPr lang="fr-FR" dirty="0" err="1" smtClean="0"/>
              <a:t>kapton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lubricated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</a:t>
            </a:r>
            <a:r>
              <a:rPr lang="fr-FR" dirty="0" smtClean="0"/>
              <a:t>parts</a:t>
            </a:r>
          </a:p>
          <a:p>
            <a:endParaRPr lang="fr-FR" dirty="0" smtClean="0"/>
          </a:p>
          <a:p>
            <a:r>
              <a:rPr lang="fr-FR" dirty="0" smtClean="0"/>
              <a:t>A4 foils </a:t>
            </a:r>
            <a:r>
              <a:rPr lang="fr-FR" dirty="0" err="1" smtClean="0"/>
              <a:t>used</a:t>
            </a:r>
            <a:r>
              <a:rPr lang="fr-FR" dirty="0" smtClean="0"/>
              <a:t> by Rui de Oliveira to </a:t>
            </a:r>
            <a:r>
              <a:rPr lang="fr-FR" dirty="0" err="1" smtClean="0"/>
              <a:t>make</a:t>
            </a:r>
            <a:r>
              <a:rPr lang="fr-FR" dirty="0" smtClean="0"/>
              <a:t> 2 </a:t>
            </a:r>
            <a:r>
              <a:rPr lang="fr-FR" dirty="0" err="1" smtClean="0"/>
              <a:t>Micromegas</a:t>
            </a:r>
            <a:r>
              <a:rPr lang="fr-FR" dirty="0" smtClean="0"/>
              <a:t> TPC modules 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99992" y="1772816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Graphite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668344" y="1772816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Diamond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5652120" y="1484784"/>
            <a:ext cx="17281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80112" y="188640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7584" y="11967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70C0"/>
                </a:solidFill>
              </a:rPr>
              <a:t>Diamond-like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Carbon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5748" cy="566772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TPC Large Prototype at DESY</a:t>
            </a:r>
            <a:endParaRPr lang="fr-FR" sz="2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5" y="1268760"/>
            <a:ext cx="3410317" cy="29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562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8994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GEMs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talk by D. </a:t>
            </a:r>
            <a:r>
              <a:rPr lang="fr-FR" dirty="0" err="1" smtClean="0"/>
              <a:t>Tsionou</a:t>
            </a:r>
            <a:r>
              <a:rPr lang="fr-FR" dirty="0" smtClean="0"/>
              <a:t> and A. </a:t>
            </a:r>
            <a:r>
              <a:rPr lang="fr-FR" dirty="0" err="1" smtClean="0"/>
              <a:t>Vauth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24128" y="9714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Micromegas</a:t>
            </a:r>
            <a:endParaRPr lang="fr-FR" dirty="0"/>
          </a:p>
        </p:txBody>
      </p:sp>
      <p:pic>
        <p:nvPicPr>
          <p:cNvPr id="2053" name="Picture 5" descr="D:\Paul\ilc\7M-DESYtest\March2015\EvtDisplay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32" y="3933056"/>
            <a:ext cx="3255268" cy="24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aul\ilc\7M-DESYtest\March2015\photo\MMend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17" y="1494392"/>
            <a:ext cx="3250083" cy="24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3933056"/>
            <a:ext cx="2808312" cy="34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015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March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04456" cy="782960"/>
          </a:xfrm>
        </p:spPr>
        <p:txBody>
          <a:bodyPr>
            <a:normAutofit/>
          </a:bodyPr>
          <a:lstStyle/>
          <a:p>
            <a:r>
              <a:rPr lang="fr-FR" dirty="0" smtClean="0"/>
              <a:t>Pad </a:t>
            </a:r>
            <a:r>
              <a:rPr lang="fr-FR" dirty="0" err="1" smtClean="0"/>
              <a:t>multiplicity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4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8" y="874320"/>
            <a:ext cx="3992647" cy="20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9908885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126876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to spread the charge to </a:t>
            </a:r>
            <a:r>
              <a:rPr lang="fr-FR" dirty="0" err="1" smtClean="0"/>
              <a:t>improve</a:t>
            </a:r>
            <a:r>
              <a:rPr lang="fr-FR" dirty="0" smtClean="0"/>
              <a:t>  </a:t>
            </a:r>
            <a:r>
              <a:rPr lang="fr-FR" dirty="0" err="1" smtClean="0"/>
              <a:t>resolution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Insulator</a:t>
            </a:r>
            <a:r>
              <a:rPr lang="fr-FR" dirty="0" smtClean="0"/>
              <a:t> +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coverlay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resistive</a:t>
            </a:r>
            <a:r>
              <a:rPr lang="fr-FR" dirty="0" smtClean="0"/>
              <a:t>-capacitive </a:t>
            </a:r>
            <a:r>
              <a:rPr lang="fr-FR" dirty="0" err="1" smtClean="0"/>
              <a:t>continuous</a:t>
            </a:r>
            <a:r>
              <a:rPr lang="fr-FR" dirty="0" smtClean="0"/>
              <a:t> network. (M. Dixit et al.)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3260"/>
            <a:ext cx="4844624" cy="25241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012160" y="364502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t ~</a:t>
            </a:r>
            <a:r>
              <a:rPr lang="fr-FR" dirty="0" err="1" smtClean="0"/>
              <a:t>shaping</a:t>
            </a:r>
            <a:r>
              <a:rPr lang="fr-FR" dirty="0" smtClean="0"/>
              <a:t> time, </a:t>
            </a:r>
            <a:r>
              <a:rPr lang="fr-FR" dirty="0" err="1" smtClean="0"/>
              <a:t>r~sqrt</a:t>
            </a:r>
            <a:r>
              <a:rPr lang="fr-FR" dirty="0" smtClean="0"/>
              <a:t>(2t/RC) </a:t>
            </a:r>
          </a:p>
          <a:p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close to the pad size.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0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66725"/>
            <a:ext cx="8010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4216" y="260648"/>
            <a:ext cx="478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Black </a:t>
            </a:r>
            <a:r>
              <a:rPr lang="fr-FR" sz="2000" b="1" dirty="0" err="1"/>
              <a:t>diamond</a:t>
            </a:r>
            <a:r>
              <a:rPr lang="fr-FR" sz="2000" b="1" dirty="0"/>
              <a:t>’ </a:t>
            </a:r>
            <a:r>
              <a:rPr lang="fr-FR" sz="2000" b="1" dirty="0" smtClean="0"/>
              <a:t>and </a:t>
            </a:r>
            <a:r>
              <a:rPr lang="fr-FR" sz="2000" b="1" dirty="0" err="1" smtClean="0"/>
              <a:t>Carbon-loaded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kapton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652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04456" cy="7829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Pad </a:t>
            </a:r>
            <a:r>
              <a:rPr lang="fr-FR" dirty="0" err="1" smtClean="0"/>
              <a:t>multiplicity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6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908885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052736"/>
            <a:ext cx="651615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96544" cy="7829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Charge </a:t>
            </a:r>
            <a:r>
              <a:rPr lang="fr-FR" dirty="0" err="1" smtClean="0"/>
              <a:t>deposition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7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908885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76" y="1124744"/>
            <a:ext cx="56038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220072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Black </a:t>
            </a:r>
            <a:r>
              <a:rPr lang="fr-FR" dirty="0" err="1" smtClean="0"/>
              <a:t>Diamond</a:t>
            </a:r>
            <a:r>
              <a:rPr lang="fr-FR" dirty="0" smtClean="0"/>
              <a:t> (DLC) modules </a:t>
            </a:r>
            <a:r>
              <a:rPr lang="fr-FR" dirty="0" err="1" smtClean="0"/>
              <a:t>give</a:t>
            </a:r>
            <a:r>
              <a:rPr lang="fr-FR" dirty="0" smtClean="0"/>
              <a:t> more charge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 (CLK)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1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71600" y="1052736"/>
            <a:ext cx="7267666" cy="5355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23528" y="332656"/>
            <a:ext cx="856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Pad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wider</a:t>
            </a:r>
            <a:r>
              <a:rPr lang="fr-FR" dirty="0" smtClean="0"/>
              <a:t> for Black </a:t>
            </a:r>
            <a:r>
              <a:rPr lang="fr-FR" dirty="0" err="1" smtClean="0"/>
              <a:t>Diamond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for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034097" y="1628800"/>
            <a:ext cx="15121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12160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CLK  : 2.55 mm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12160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BD  : 2.85 mm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9350" y="1835532"/>
            <a:ext cx="85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r.m.s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3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Black diamond anode MM TPC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9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6" y="332656"/>
            <a:ext cx="7635930" cy="60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999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509</Words>
  <Application>Microsoft Office PowerPoint</Application>
  <PresentationFormat>Affichage à l'écran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Test of a new anode resistive coating for a Micromegas TPC</vt:lpstr>
      <vt:lpstr>What is a DLC?</vt:lpstr>
      <vt:lpstr>TPC Large Prototype at DESY</vt:lpstr>
      <vt:lpstr>Pad multiplicity</vt:lpstr>
      <vt:lpstr>Présentation PowerPoint</vt:lpstr>
      <vt:lpstr>Pad multiplicity</vt:lpstr>
      <vt:lpstr>Charge deposition</vt:lpstr>
      <vt:lpstr>Présentation PowerPoint</vt:lpstr>
      <vt:lpstr>Présentation PowerPoint</vt:lpstr>
      <vt:lpstr>Robustness</vt:lpstr>
      <vt:lpstr>Conclusion</vt:lpstr>
      <vt:lpstr>The new context of the ILD TPC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Diamond-like Carbon as resistive anode for the ILC TPC</dc:title>
  <dc:creator>Colas Paul</dc:creator>
  <cp:lastModifiedBy>Colas Paul</cp:lastModifiedBy>
  <cp:revision>27</cp:revision>
  <dcterms:created xsi:type="dcterms:W3CDTF">2015-06-08T09:05:56Z</dcterms:created>
  <dcterms:modified xsi:type="dcterms:W3CDTF">2015-10-16T12:30:32Z</dcterms:modified>
</cp:coreProperties>
</file>