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74" r:id="rId4"/>
    <p:sldId id="275" r:id="rId5"/>
    <p:sldId id="276" r:id="rId6"/>
    <p:sldId id="278" r:id="rId7"/>
    <p:sldId id="280" r:id="rId8"/>
    <p:sldId id="284" r:id="rId9"/>
    <p:sldId id="281" r:id="rId10"/>
    <p:sldId id="282" r:id="rId11"/>
    <p:sldId id="283" r:id="rId12"/>
    <p:sldId id="257" r:id="rId13"/>
    <p:sldId id="261" r:id="rId14"/>
    <p:sldId id="262" r:id="rId15"/>
    <p:sldId id="263" r:id="rId16"/>
    <p:sldId id="269" r:id="rId17"/>
    <p:sldId id="270" r:id="rId18"/>
    <p:sldId id="285" r:id="rId19"/>
    <p:sldId id="286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52649-E8DF-4BFE-AEBD-B821C44F8D5A}" type="datetimeFigureOut">
              <a:rPr lang="fr-FR" smtClean="0"/>
              <a:t>09/12/2015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DA1FD-FA9C-4F52-A4F2-29B545BF0B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06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A1FD-FA9C-4F52-A4F2-29B545BF0BF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59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79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15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11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4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61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39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12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01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02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7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C731E-309A-487B-8B34-213315B4B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67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080120"/>
          </a:xfr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coatings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8450" y="1340768"/>
            <a:ext cx="6400800" cy="504056"/>
          </a:xfrm>
        </p:spPr>
        <p:txBody>
          <a:bodyPr>
            <a:normAutofit/>
          </a:bodyPr>
          <a:lstStyle/>
          <a:p>
            <a:r>
              <a:rPr lang="fr-FR" sz="2000" dirty="0" smtClean="0"/>
              <a:t>P. Colas, CEA/</a:t>
            </a:r>
            <a:r>
              <a:rPr lang="fr-FR" sz="2000" dirty="0" err="1" smtClean="0"/>
              <a:t>Irfu</a:t>
            </a:r>
            <a:r>
              <a:rPr lang="fr-FR" sz="2000" dirty="0" smtClean="0"/>
              <a:t> Saclay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844824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Definition</a:t>
            </a:r>
            <a:r>
              <a:rPr lang="fr-FR" sz="2000" b="1" dirty="0" smtClean="0"/>
              <a:t> of surface </a:t>
            </a:r>
            <a:r>
              <a:rPr lang="fr-FR" sz="2000" b="1" dirty="0" err="1" smtClean="0"/>
              <a:t>resistivity</a:t>
            </a:r>
            <a:endParaRPr lang="fr-FR" sz="2000" b="1" dirty="0" smtClean="0"/>
          </a:p>
          <a:p>
            <a:r>
              <a:rPr lang="fr-FR" sz="2000" b="1" dirty="0" err="1"/>
              <a:t>Practical</a:t>
            </a:r>
            <a:r>
              <a:rPr lang="fr-FR" sz="2000" b="1" dirty="0"/>
              <a:t> </a:t>
            </a:r>
            <a:r>
              <a:rPr lang="fr-FR" sz="2000" b="1" dirty="0" err="1"/>
              <a:t>examples</a:t>
            </a:r>
            <a:r>
              <a:rPr lang="fr-FR" sz="2000" b="1" dirty="0"/>
              <a:t> of </a:t>
            </a:r>
            <a:r>
              <a:rPr lang="fr-FR" sz="2000" b="1" dirty="0" err="1"/>
              <a:t>coating</a:t>
            </a:r>
            <a:r>
              <a:rPr lang="fr-FR" sz="2000" b="1" dirty="0"/>
              <a:t> </a:t>
            </a:r>
            <a:r>
              <a:rPr lang="fr-FR" sz="2000" b="1" dirty="0" smtClean="0"/>
              <a:t>applications</a:t>
            </a:r>
          </a:p>
          <a:p>
            <a:r>
              <a:rPr lang="fr-FR" sz="2000" b="1" dirty="0" err="1"/>
              <a:t>Measurement</a:t>
            </a:r>
            <a:r>
              <a:rPr lang="fr-FR" sz="2000" b="1" dirty="0"/>
              <a:t> </a:t>
            </a:r>
            <a:r>
              <a:rPr lang="fr-FR" sz="2000" b="1" dirty="0" smtClean="0"/>
              <a:t>techniques</a:t>
            </a:r>
          </a:p>
          <a:p>
            <a:r>
              <a:rPr lang="fr-FR" sz="2000" b="1" dirty="0" smtClean="0"/>
              <a:t>Applications of </a:t>
            </a:r>
            <a:r>
              <a:rPr lang="fr-FR" sz="2000" b="1" dirty="0" err="1" smtClean="0"/>
              <a:t>resistive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coatings</a:t>
            </a:r>
            <a:endParaRPr lang="fr-FR" sz="2000" b="1" dirty="0" smtClean="0"/>
          </a:p>
          <a:p>
            <a:r>
              <a:rPr lang="fr-FR" sz="2000" b="1" dirty="0"/>
              <a:t>	</a:t>
            </a:r>
            <a:r>
              <a:rPr lang="fr-FR" sz="2000" dirty="0" smtClean="0"/>
              <a:t>Charge dispersion</a:t>
            </a:r>
          </a:p>
          <a:p>
            <a:r>
              <a:rPr lang="fr-FR" sz="2000" dirty="0"/>
              <a:t>	</a:t>
            </a:r>
            <a:r>
              <a:rPr lang="fr-FR" sz="2000" dirty="0" err="1" smtClean="0"/>
              <a:t>Spark</a:t>
            </a:r>
            <a:r>
              <a:rPr lang="fr-FR" sz="2000" dirty="0" smtClean="0"/>
              <a:t> mitigation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protection</a:t>
            </a:r>
          </a:p>
          <a:p>
            <a:r>
              <a:rPr lang="fr-FR" sz="2000" b="1" dirty="0" smtClean="0"/>
              <a:t>Drawbacks</a:t>
            </a:r>
          </a:p>
          <a:p>
            <a:r>
              <a:rPr lang="fr-FR" sz="2000" b="1" dirty="0" err="1" smtClean="0"/>
              <a:t>Characterization</a:t>
            </a:r>
            <a:r>
              <a:rPr lang="fr-FR" sz="2000" b="1" dirty="0" smtClean="0"/>
              <a:t> (</a:t>
            </a:r>
            <a:r>
              <a:rPr lang="fr-FR" sz="2000" b="1" dirty="0" err="1" smtClean="0"/>
              <a:t>uniformity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robustness</a:t>
            </a:r>
            <a:r>
              <a:rPr lang="fr-FR" sz="2000" b="1" dirty="0" smtClean="0"/>
              <a:t>,…)</a:t>
            </a:r>
          </a:p>
          <a:p>
            <a:r>
              <a:rPr lang="fr-FR" sz="2000" b="1" dirty="0" smtClean="0"/>
              <a:t>New </a:t>
            </a:r>
            <a:r>
              <a:rPr lang="fr-FR" sz="2000" b="1" dirty="0" err="1" smtClean="0"/>
              <a:t>ideas</a:t>
            </a:r>
            <a:r>
              <a:rPr lang="fr-FR" sz="2000" b="1" dirty="0" smtClean="0"/>
              <a:t> </a:t>
            </a:r>
          </a:p>
        </p:txBody>
      </p:sp>
      <p:pic>
        <p:nvPicPr>
          <p:cNvPr id="1026" name="Image 2" descr="Description : \\Dapdc5\edelabro\Desktop\logosbonsweb\logoirfu\coldroite\vecteur eps illustrator\logoirfu02quadri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0" y="5637237"/>
            <a:ext cx="1333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EA_Saclay_logoty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12" y="5661248"/>
            <a:ext cx="6619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Paul\RESIST\WallPap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683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76056" y="6021288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‘</a:t>
            </a:r>
            <a:r>
              <a:rPr lang="fr-FR" sz="1600" dirty="0" err="1" smtClean="0"/>
              <a:t>Wallpaper</a:t>
            </a:r>
            <a:r>
              <a:rPr lang="fr-FR" sz="1600" dirty="0" smtClean="0"/>
              <a:t>’ ASIP photo-</a:t>
            </a:r>
            <a:r>
              <a:rPr lang="fr-FR" sz="1600" dirty="0" err="1" smtClean="0"/>
              <a:t>cell</a:t>
            </a:r>
            <a:r>
              <a:rPr lang="fr-FR" sz="1600" dirty="0" smtClean="0"/>
              <a:t> (EPFL/MIT)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660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179388" y="260648"/>
            <a:ext cx="8964612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fr-FR" sz="2400" dirty="0"/>
              <a:t>Different sparking </a:t>
            </a:r>
            <a:r>
              <a:rPr lang="en-US" altLang="fr-FR" sz="2400" dirty="0" err="1"/>
              <a:t>behaviour</a:t>
            </a:r>
            <a:r>
              <a:rPr lang="en-US" altLang="zh-CN" sz="2400" dirty="0" err="1"/>
              <a:t>s</a:t>
            </a:r>
            <a:r>
              <a:rPr lang="en-US" altLang="fr-FR" sz="2400" dirty="0"/>
              <a:t> of standard and resistive detector:</a:t>
            </a:r>
            <a:endParaRPr lang="fr-FR" altLang="fr-FR" sz="2400" dirty="0"/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357188" y="913482"/>
            <a:ext cx="370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fr-FR"/>
              <a:t>Standard SLHC2(@10KHz):</a:t>
            </a:r>
            <a:endParaRPr lang="fr-FR" altLang="fr-FR"/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4822825" y="908720"/>
            <a:ext cx="442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fr-FR"/>
              <a:t>Resistive R3(@wide beam,15KHz):</a:t>
            </a:r>
            <a:endParaRPr lang="fr-FR" altLang="fr-FR"/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944622"/>
              </p:ext>
            </p:extLst>
          </p:nvPr>
        </p:nvGraphicFramePr>
        <p:xfrm>
          <a:off x="0" y="1556420"/>
          <a:ext cx="4679950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图表" r:id="rId3" imgW="7600849" imgH="4886257" progId="Excel.Chart.8">
                  <p:embed/>
                </p:oleObj>
              </mc:Choice>
              <mc:Fallback>
                <p:oleObj name="图表" r:id="rId3" imgW="7600849" imgH="488625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6420"/>
                        <a:ext cx="4679950" cy="336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02945"/>
              </p:ext>
            </p:extLst>
          </p:nvPr>
        </p:nvGraphicFramePr>
        <p:xfrm>
          <a:off x="4572000" y="1431007"/>
          <a:ext cx="4537075" cy="35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图表" r:id="rId5" imgW="7200833" imgH="4257743" progId="Excel.Chart.8">
                  <p:embed/>
                </p:oleObj>
              </mc:Choice>
              <mc:Fallback>
                <p:oleObj name="图表" r:id="rId5" imgW="7200833" imgH="425774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31007"/>
                        <a:ext cx="4537075" cy="358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15"/>
          <p:cNvSpPr txBox="1">
            <a:spLocks noChangeArrowheads="1"/>
          </p:cNvSpPr>
          <p:nvPr/>
        </p:nvSpPr>
        <p:spPr bwMode="auto">
          <a:xfrm>
            <a:off x="592138" y="4958432"/>
            <a:ext cx="69262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/>
              <a:t>SLHC2: HV=400 V (Gain ~3000):  current when sparking &lt; 0.4 </a:t>
            </a:r>
            <a:r>
              <a:rPr lang="en-US" altLang="zh-CN">
                <a:latin typeface="Symbol" pitchFamily="18" charset="2"/>
              </a:rPr>
              <a:t>m</a:t>
            </a:r>
            <a:r>
              <a:rPr lang="en-US" altLang="zh-CN"/>
              <a:t>A</a:t>
            </a:r>
          </a:p>
          <a:p>
            <a:pPr eaLnBrk="1" hangingPunct="1"/>
            <a:r>
              <a:rPr lang="en-US" altLang="zh-CN"/>
              <a:t>                                                        voltage drop&lt; 5%</a:t>
            </a:r>
          </a:p>
          <a:p>
            <a:pPr eaLnBrk="1" hangingPunct="1"/>
            <a:r>
              <a:rPr lang="en-US" altLang="zh-CN"/>
              <a:t>R3:        HV=410 V (Gain ~3000):   current when sparking &lt; 0.2 </a:t>
            </a:r>
            <a:r>
              <a:rPr lang="en-US" altLang="zh-CN">
                <a:latin typeface="Symbol" pitchFamily="18" charset="2"/>
              </a:rPr>
              <a:t>m</a:t>
            </a:r>
            <a:r>
              <a:rPr lang="en-US" altLang="zh-CN"/>
              <a:t>A</a:t>
            </a:r>
          </a:p>
          <a:p>
            <a:pPr eaLnBrk="1" hangingPunct="1"/>
            <a:r>
              <a:rPr lang="en-US" altLang="zh-CN"/>
              <a:t>                                                        voltage drop&lt;2%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100392" y="47971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S. Wu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674" y="404664"/>
            <a:ext cx="5266928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err="1" smtClean="0"/>
              <a:t>Spark</a:t>
            </a:r>
            <a:r>
              <a:rPr lang="fr-FR" dirty="0" smtClean="0"/>
              <a:t> </a:t>
            </a:r>
            <a:r>
              <a:rPr lang="fr-FR" dirty="0" err="1" smtClean="0"/>
              <a:t>protectection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2" y="1988840"/>
            <a:ext cx="5234940" cy="368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02" y="404664"/>
            <a:ext cx="335788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652120" y="450912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Protection diodes, </a:t>
            </a:r>
            <a:r>
              <a:rPr lang="fr-FR" dirty="0" err="1" smtClean="0"/>
              <a:t>resistors</a:t>
            </a:r>
            <a:r>
              <a:rPr lang="fr-FR" dirty="0" smtClean="0"/>
              <a:t> and </a:t>
            </a:r>
            <a:r>
              <a:rPr lang="fr-FR" dirty="0" err="1" smtClean="0"/>
              <a:t>capacitors</a:t>
            </a:r>
            <a:r>
              <a:rPr lang="fr-FR" dirty="0" smtClean="0"/>
              <a:t> no longer </a:t>
            </a:r>
            <a:r>
              <a:rPr lang="fr-FR" dirty="0" err="1" smtClean="0"/>
              <a:t>needed</a:t>
            </a:r>
            <a:r>
              <a:rPr lang="fr-FR" dirty="0" smtClean="0"/>
              <a:t> :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saves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 on the FE </a:t>
            </a:r>
            <a:r>
              <a:rPr lang="fr-FR" dirty="0" err="1" smtClean="0"/>
              <a:t>boards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76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coating</a:t>
            </a:r>
            <a:r>
              <a:rPr lang="fr-FR" dirty="0" smtClean="0"/>
              <a:t> technologies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Sheldal</a:t>
            </a:r>
            <a:r>
              <a:rPr lang="fr-FR" dirty="0" smtClean="0"/>
              <a:t> film + cermet (Al Si) </a:t>
            </a:r>
            <a:r>
              <a:rPr lang="fr-FR" dirty="0" smtClean="0">
                <a:solidFill>
                  <a:srgbClr val="7030A0"/>
                </a:solidFill>
              </a:rPr>
              <a:t>(</a:t>
            </a:r>
            <a:r>
              <a:rPr lang="fr-FR" dirty="0" err="1" smtClean="0">
                <a:solidFill>
                  <a:srgbClr val="7030A0"/>
                </a:solidFill>
              </a:rPr>
              <a:t>Madhu</a:t>
            </a:r>
            <a:r>
              <a:rPr lang="fr-FR" dirty="0" smtClean="0">
                <a:solidFill>
                  <a:srgbClr val="7030A0"/>
                </a:solidFill>
              </a:rPr>
              <a:t> Dixit)</a:t>
            </a:r>
            <a:endParaRPr lang="fr-FR" dirty="0" smtClean="0"/>
          </a:p>
          <a:p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paste</a:t>
            </a:r>
            <a:r>
              <a:rPr lang="fr-FR" dirty="0" smtClean="0"/>
              <a:t> or </a:t>
            </a:r>
            <a:r>
              <a:rPr lang="fr-FR" dirty="0" err="1" smtClean="0"/>
              <a:t>ink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7030A0"/>
                </a:solidFill>
              </a:rPr>
              <a:t>(Rui de Oliveira, Imad </a:t>
            </a:r>
            <a:r>
              <a:rPr lang="fr-FR" dirty="0" err="1" smtClean="0">
                <a:solidFill>
                  <a:srgbClr val="7030A0"/>
                </a:solidFill>
              </a:rPr>
              <a:t>Laktineh</a:t>
            </a:r>
            <a:r>
              <a:rPr lang="fr-FR" dirty="0" smtClean="0">
                <a:solidFill>
                  <a:srgbClr val="7030A0"/>
                </a:solidFill>
              </a:rPr>
              <a:t>, Nick </a:t>
            </a:r>
            <a:r>
              <a:rPr lang="fr-FR" dirty="0" err="1" smtClean="0">
                <a:solidFill>
                  <a:srgbClr val="7030A0"/>
                </a:solidFill>
              </a:rPr>
              <a:t>Lumb</a:t>
            </a:r>
            <a:r>
              <a:rPr lang="fr-FR" dirty="0" smtClean="0">
                <a:solidFill>
                  <a:srgbClr val="7030A0"/>
                </a:solidFill>
              </a:rPr>
              <a:t>, José Répond)</a:t>
            </a:r>
            <a:endParaRPr lang="fr-FR" dirty="0" smtClean="0"/>
          </a:p>
          <a:p>
            <a:r>
              <a:rPr lang="fr-FR" dirty="0" smtClean="0"/>
              <a:t>Spray of </a:t>
            </a:r>
            <a:r>
              <a:rPr lang="fr-FR" dirty="0" err="1"/>
              <a:t>c</a:t>
            </a:r>
            <a:r>
              <a:rPr lang="fr-FR" dirty="0" err="1" smtClean="0"/>
              <a:t>arbon</a:t>
            </a:r>
            <a:r>
              <a:rPr lang="fr-FR" dirty="0" smtClean="0"/>
              <a:t> </a:t>
            </a:r>
            <a:r>
              <a:rPr lang="fr-FR" dirty="0" err="1" smtClean="0"/>
              <a:t>powder</a:t>
            </a:r>
            <a:r>
              <a:rPr lang="fr-FR" dirty="0" smtClean="0"/>
              <a:t> in glue </a:t>
            </a:r>
            <a:r>
              <a:rPr lang="fr-FR" dirty="0" smtClean="0">
                <a:solidFill>
                  <a:srgbClr val="7030A0"/>
                </a:solidFill>
              </a:rPr>
              <a:t>(G. </a:t>
            </a:r>
            <a:r>
              <a:rPr lang="fr-FR" dirty="0" err="1" smtClean="0">
                <a:solidFill>
                  <a:srgbClr val="7030A0"/>
                </a:solidFill>
              </a:rPr>
              <a:t>Mikenberg</a:t>
            </a:r>
            <a:r>
              <a:rPr lang="fr-FR" dirty="0" smtClean="0">
                <a:solidFill>
                  <a:srgbClr val="7030A0"/>
                </a:solidFill>
              </a:rPr>
              <a:t>)</a:t>
            </a:r>
            <a:endParaRPr lang="fr-FR" dirty="0" smtClean="0"/>
          </a:p>
          <a:p>
            <a:r>
              <a:rPr lang="fr-FR" dirty="0" err="1" smtClean="0"/>
              <a:t>Kapton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Diamond-like</a:t>
            </a:r>
            <a:r>
              <a:rPr lang="fr-FR" dirty="0" smtClean="0"/>
              <a:t> </a:t>
            </a:r>
            <a:r>
              <a:rPr lang="fr-FR" dirty="0" err="1" smtClean="0"/>
              <a:t>Carbon</a:t>
            </a:r>
            <a:r>
              <a:rPr lang="fr-FR" dirty="0" smtClean="0"/>
              <a:t> by </a:t>
            </a:r>
            <a:r>
              <a:rPr lang="fr-FR" dirty="0" err="1" smtClean="0"/>
              <a:t>sputtering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smtClean="0"/>
              <a:t> </a:t>
            </a:r>
            <a:r>
              <a:rPr lang="fr-FR" smtClean="0">
                <a:solidFill>
                  <a:srgbClr val="7030A0"/>
                </a:solidFill>
              </a:rPr>
              <a:t>Atsuhiko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err="1" smtClean="0">
                <a:solidFill>
                  <a:srgbClr val="7030A0"/>
                </a:solidFill>
              </a:rPr>
              <a:t>O</a:t>
            </a:r>
            <a:r>
              <a:rPr lang="fr-FR" dirty="0" err="1" smtClean="0">
                <a:solidFill>
                  <a:srgbClr val="7030A0"/>
                </a:solidFill>
              </a:rPr>
              <a:t>chi</a:t>
            </a:r>
            <a:r>
              <a:rPr lang="fr-FR" dirty="0" err="1" smtClean="0"/>
              <a:t>’s</a:t>
            </a:r>
            <a:r>
              <a:rPr lang="fr-FR" dirty="0" smtClean="0"/>
              <a:t> </a:t>
            </a:r>
            <a:r>
              <a:rPr lang="fr-FR" dirty="0" smtClean="0"/>
              <a:t>talk)</a:t>
            </a:r>
          </a:p>
          <a:p>
            <a:r>
              <a:rPr lang="fr-FR" dirty="0" err="1" smtClean="0"/>
              <a:t>aSiH</a:t>
            </a:r>
            <a:r>
              <a:rPr lang="fr-FR" dirty="0" smtClean="0"/>
              <a:t> </a:t>
            </a:r>
            <a:r>
              <a:rPr lang="fr-FR" dirty="0" err="1" smtClean="0"/>
              <a:t>deposition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7030A0"/>
                </a:solidFill>
              </a:rPr>
              <a:t>(Nicolas </a:t>
            </a:r>
            <a:r>
              <a:rPr lang="fr-FR" dirty="0" err="1" smtClean="0">
                <a:solidFill>
                  <a:srgbClr val="7030A0"/>
                </a:solidFill>
              </a:rPr>
              <a:t>Wyrsch</a:t>
            </a:r>
            <a:r>
              <a:rPr lang="fr-FR" dirty="0" smtClean="0">
                <a:solidFill>
                  <a:srgbClr val="7030A0"/>
                </a:solidFill>
              </a:rPr>
              <a:t>)</a:t>
            </a:r>
            <a:endParaRPr lang="fr-FR" dirty="0" smtClean="0"/>
          </a:p>
          <a:p>
            <a:r>
              <a:rPr lang="fr-FR" dirty="0" smtClean="0"/>
              <a:t>…</a:t>
            </a:r>
          </a:p>
          <a:p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presentations</a:t>
            </a:r>
            <a:r>
              <a:rPr lang="fr-FR" dirty="0" smtClean="0"/>
              <a:t> in WG1</a:t>
            </a:r>
          </a:p>
          <a:p>
            <a:endParaRPr lang="fr-F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6288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alt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702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09/12/2015</a:t>
            </a:r>
            <a:endParaRPr lang="en-CA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fr-FR" smtClean="0"/>
              <a:t>Paul Colas -Resistive coatings</a:t>
            </a:r>
            <a:endParaRPr lang="en-CA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B01-6191-402A-8065-AC825E61F23F}" type="slidenum">
              <a:rPr lang="en-CA" altLang="fr-FR"/>
              <a:pPr/>
              <a:t>13</a:t>
            </a:fld>
            <a:endParaRPr lang="en-CA" altLang="fr-FR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188913"/>
            <a:ext cx="8686800" cy="100806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altLang="fr-FR" sz="4000"/>
              <a:t>Simulating and understanding SiProt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412875"/>
            <a:ext cx="6635750" cy="40322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altLang="fr-FR" sz="1800" b="1"/>
              <a:t>A single spark kills a TimePix chip</a:t>
            </a:r>
          </a:p>
          <a:p>
            <a:pPr lvl="1">
              <a:lnSpc>
                <a:spcPct val="80000"/>
              </a:lnSpc>
            </a:pPr>
            <a:r>
              <a:rPr lang="en-CA" altLang="fr-FR" sz="1600"/>
              <a:t>High current, hot plasma -&gt; destroys circuit</a:t>
            </a:r>
          </a:p>
          <a:p>
            <a:pPr lvl="1">
              <a:lnSpc>
                <a:spcPct val="80000"/>
              </a:lnSpc>
            </a:pPr>
            <a:r>
              <a:rPr lang="en-CA" altLang="fr-FR" sz="1600"/>
              <a:t>A sufficiently thick SiProt layer reduces and softens the sparks</a:t>
            </a:r>
          </a:p>
          <a:p>
            <a:pPr lvl="1">
              <a:lnSpc>
                <a:spcPct val="80000"/>
              </a:lnSpc>
            </a:pPr>
            <a:endParaRPr lang="en-CA" altLang="fr-FR" sz="1600"/>
          </a:p>
          <a:p>
            <a:pPr>
              <a:lnSpc>
                <a:spcPct val="80000"/>
              </a:lnSpc>
            </a:pPr>
            <a:r>
              <a:rPr lang="en-CA" altLang="fr-FR" sz="1800" b="1"/>
              <a:t>How protection works?</a:t>
            </a:r>
            <a:r>
              <a:rPr lang="en-CA" altLang="fr-FR" sz="1800"/>
              <a:t> </a:t>
            </a:r>
          </a:p>
          <a:p>
            <a:pPr lvl="1">
              <a:lnSpc>
                <a:spcPct val="80000"/>
              </a:lnSpc>
            </a:pPr>
            <a:r>
              <a:rPr lang="en-CA" altLang="fr-FR" sz="1600"/>
              <a:t>Allows charge to stay over the pad, lowering the local potential</a:t>
            </a:r>
          </a:p>
          <a:p>
            <a:pPr lvl="1">
              <a:lnSpc>
                <a:spcPct val="80000"/>
              </a:lnSpc>
            </a:pPr>
            <a:r>
              <a:rPr lang="en-CA" altLang="fr-FR" sz="1600"/>
              <a:t>Limits the current thru the amplifier</a:t>
            </a:r>
          </a:p>
          <a:p>
            <a:pPr lvl="1">
              <a:lnSpc>
                <a:spcPct val="80000"/>
              </a:lnSpc>
            </a:pPr>
            <a:r>
              <a:rPr lang="en-CA" altLang="fr-FR" sz="1600"/>
              <a:t>Protects mechanically</a:t>
            </a:r>
          </a:p>
          <a:p>
            <a:pPr lvl="1">
              <a:lnSpc>
                <a:spcPct val="80000"/>
              </a:lnSpc>
            </a:pPr>
            <a:r>
              <a:rPr lang="en-CA" altLang="fr-FR" sz="1600"/>
              <a:t>Avoids points, softens the surface?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fr-FR" sz="1600"/>
          </a:p>
          <a:p>
            <a:pPr>
              <a:lnSpc>
                <a:spcPct val="80000"/>
              </a:lnSpc>
            </a:pPr>
            <a:r>
              <a:rPr lang="en-CA" altLang="fr-FR" sz="1800" b="1">
                <a:solidFill>
                  <a:schemeClr val="folHlink"/>
                </a:solidFill>
              </a:rPr>
              <a:t>Any damage to the signal?</a:t>
            </a:r>
          </a:p>
          <a:p>
            <a:pPr lvl="1">
              <a:lnSpc>
                <a:spcPct val="80000"/>
              </a:lnSpc>
            </a:pPr>
            <a:r>
              <a:rPr lang="en-CA" altLang="fr-FR" sz="1600"/>
              <a:t>Amplitude loss?</a:t>
            </a:r>
          </a:p>
          <a:p>
            <a:pPr lvl="1">
              <a:lnSpc>
                <a:spcPct val="80000"/>
              </a:lnSpc>
            </a:pPr>
            <a:r>
              <a:rPr lang="en-CA" altLang="fr-FR" sz="1600"/>
              <a:t>Charge sharing with neighbouring pads?</a:t>
            </a:r>
          </a:p>
          <a:p>
            <a:pPr lvl="1">
              <a:lnSpc>
                <a:spcPct val="80000"/>
              </a:lnSpc>
            </a:pPr>
            <a:r>
              <a:rPr lang="en-CA" altLang="fr-FR" sz="1600"/>
              <a:t>Short-circuit of the amplifiers</a:t>
            </a:r>
          </a:p>
          <a:p>
            <a:pPr lvl="1">
              <a:lnSpc>
                <a:spcPct val="80000"/>
              </a:lnSpc>
            </a:pPr>
            <a:r>
              <a:rPr lang="en-CA" altLang="fr-FR" sz="1600"/>
              <a:t>Introduces dead time?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482850" y="5445125"/>
            <a:ext cx="4176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>
                <a:solidFill>
                  <a:schemeClr val="folHlink"/>
                </a:solidFill>
                <a:latin typeface="Arial" charset="0"/>
              </a:rPr>
              <a:t>TO ANSWER, NEED A SIMULATION</a:t>
            </a:r>
          </a:p>
        </p:txBody>
      </p:sp>
    </p:spTree>
    <p:extLst>
      <p:ext uri="{BB962C8B-B14F-4D97-AF65-F5344CB8AC3E}">
        <p14:creationId xmlns:p14="http://schemas.microsoft.com/office/powerpoint/2010/main" val="17007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09/12/2015</a:t>
            </a:r>
            <a:endParaRPr lang="en-CA" alt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fr-FR" smtClean="0"/>
              <a:t>Paul Colas -Resistive coatings</a:t>
            </a:r>
            <a:endParaRPr lang="en-CA" altLang="fr-FR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C3C6-9D5D-46D1-97D0-0C00984C7193}" type="slidenum">
              <a:rPr lang="en-CA" altLang="fr-FR"/>
              <a:pPr/>
              <a:t>14</a:t>
            </a:fld>
            <a:endParaRPr lang="en-CA" altLang="fr-FR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altLang="fr-FR"/>
              <a:t>Orders of magnitude</a:t>
            </a:r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auto">
          <a:xfrm rot="7011646">
            <a:off x="828675" y="2413001"/>
            <a:ext cx="1512887" cy="1439862"/>
          </a:xfrm>
          <a:prstGeom prst="cube">
            <a:avLst>
              <a:gd name="adj" fmla="val 110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1404938" y="2989263"/>
            <a:ext cx="12239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1189038" y="3133725"/>
            <a:ext cx="504825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054225" y="3709988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R neighbour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1117600" y="4357688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R thru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323850" y="3205163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e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541338" y="2341563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l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1836738" y="2046288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L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3348038" y="1620838"/>
            <a:ext cx="54006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R</a:t>
            </a:r>
            <a:r>
              <a:rPr lang="en-CA" altLang="fr-FR" baseline="-25000">
                <a:latin typeface="Arial" charset="0"/>
              </a:rPr>
              <a:t>neighb</a:t>
            </a:r>
            <a:r>
              <a:rPr lang="en-CA" altLang="fr-FR">
                <a:latin typeface="Arial" charset="0"/>
              </a:rPr>
              <a:t> = </a:t>
            </a:r>
            <a:r>
              <a:rPr lang="en-CA" altLang="fr-FR">
                <a:latin typeface="Symbol" pitchFamily="18" charset="2"/>
              </a:rPr>
              <a:t>r</a:t>
            </a:r>
            <a:r>
              <a:rPr lang="en-CA" altLang="fr-FR">
                <a:latin typeface="Arial" charset="0"/>
              </a:rPr>
              <a:t> L/el = </a:t>
            </a:r>
            <a:r>
              <a:rPr lang="en-CA" altLang="fr-FR">
                <a:latin typeface="Symbol" pitchFamily="18" charset="2"/>
              </a:rPr>
              <a:t>r</a:t>
            </a:r>
            <a:r>
              <a:rPr lang="en-CA" altLang="fr-FR">
                <a:latin typeface="Arial" charset="0"/>
              </a:rPr>
              <a:t>/e for square pads</a:t>
            </a:r>
          </a:p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For 10 µ aSi, </a:t>
            </a:r>
            <a:r>
              <a:rPr lang="en-CA" altLang="fr-FR">
                <a:latin typeface="Symbol" pitchFamily="18" charset="2"/>
              </a:rPr>
              <a:t>r</a:t>
            </a:r>
            <a:r>
              <a:rPr lang="en-CA" altLang="fr-FR">
                <a:latin typeface="Arial" charset="0"/>
              </a:rPr>
              <a:t>=10</a:t>
            </a:r>
            <a:r>
              <a:rPr lang="en-CA" altLang="fr-FR" baseline="30000">
                <a:latin typeface="Arial" charset="0"/>
              </a:rPr>
              <a:t>11</a:t>
            </a:r>
            <a:r>
              <a:rPr lang="en-CA" altLang="fr-FR">
                <a:latin typeface="Arial" charset="0"/>
              </a:rPr>
              <a:t> </a:t>
            </a:r>
            <a:r>
              <a:rPr lang="en-CA" altLang="fr-FR">
                <a:latin typeface="Symbol" pitchFamily="18" charset="2"/>
              </a:rPr>
              <a:t>W</a:t>
            </a:r>
            <a:r>
              <a:rPr lang="en-CA" altLang="fr-FR">
                <a:latin typeface="Arial" charset="0"/>
              </a:rPr>
              <a:t>.cm, R=10</a:t>
            </a:r>
            <a:r>
              <a:rPr lang="en-CA" altLang="fr-FR" baseline="30000">
                <a:latin typeface="Arial" charset="0"/>
              </a:rPr>
              <a:t>14</a:t>
            </a:r>
            <a:r>
              <a:rPr lang="en-CA" altLang="fr-FR">
                <a:latin typeface="Arial" charset="0"/>
              </a:rPr>
              <a:t> </a:t>
            </a:r>
            <a:r>
              <a:rPr lang="en-CA" altLang="fr-FR">
                <a:latin typeface="Symbol" pitchFamily="18" charset="2"/>
              </a:rPr>
              <a:t>W</a:t>
            </a:r>
            <a:r>
              <a:rPr lang="en-CA" altLang="fr-FR">
                <a:latin typeface="Arial" charset="0"/>
              </a:rPr>
              <a:t>/square</a:t>
            </a:r>
          </a:p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R</a:t>
            </a:r>
            <a:r>
              <a:rPr lang="en-CA" altLang="fr-FR" baseline="-25000">
                <a:latin typeface="Arial" charset="0"/>
              </a:rPr>
              <a:t>thru</a:t>
            </a:r>
            <a:r>
              <a:rPr lang="en-CA" altLang="fr-FR">
                <a:latin typeface="Arial" charset="0"/>
              </a:rPr>
              <a:t> = </a:t>
            </a:r>
            <a:r>
              <a:rPr lang="en-CA" altLang="fr-FR">
                <a:latin typeface="Symbol" pitchFamily="18" charset="2"/>
              </a:rPr>
              <a:t>r</a:t>
            </a:r>
            <a:r>
              <a:rPr lang="en-CA" altLang="fr-FR">
                <a:latin typeface="Arial" charset="0"/>
              </a:rPr>
              <a:t> e/Ll ~ 0.04 10</a:t>
            </a:r>
            <a:r>
              <a:rPr lang="en-CA" altLang="fr-FR" baseline="30000">
                <a:latin typeface="Arial" charset="0"/>
              </a:rPr>
              <a:t>14</a:t>
            </a:r>
            <a:r>
              <a:rPr lang="en-CA" altLang="fr-FR">
                <a:latin typeface="Arial" charset="0"/>
              </a:rPr>
              <a:t> </a:t>
            </a:r>
            <a:r>
              <a:rPr lang="en-CA" altLang="fr-FR">
                <a:latin typeface="Symbol" pitchFamily="18" charset="2"/>
              </a:rPr>
              <a:t>W</a:t>
            </a:r>
          </a:p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R</a:t>
            </a:r>
            <a:r>
              <a:rPr lang="en-CA" altLang="fr-FR" baseline="-25000">
                <a:latin typeface="Arial" charset="0"/>
              </a:rPr>
              <a:t>neighb</a:t>
            </a:r>
            <a:r>
              <a:rPr lang="en-CA" altLang="fr-FR">
                <a:latin typeface="Arial" charset="0"/>
              </a:rPr>
              <a:t>/R</a:t>
            </a:r>
            <a:r>
              <a:rPr lang="en-CA" altLang="fr-FR" baseline="-25000">
                <a:latin typeface="Arial" charset="0"/>
              </a:rPr>
              <a:t>thru</a:t>
            </a:r>
            <a:r>
              <a:rPr lang="en-CA" altLang="fr-FR">
                <a:latin typeface="Arial" charset="0"/>
              </a:rPr>
              <a:t> = L</a:t>
            </a:r>
            <a:r>
              <a:rPr lang="en-CA" altLang="fr-FR" baseline="30000">
                <a:latin typeface="Arial" charset="0"/>
              </a:rPr>
              <a:t>2</a:t>
            </a:r>
            <a:r>
              <a:rPr lang="en-CA" altLang="fr-FR">
                <a:latin typeface="Arial" charset="0"/>
              </a:rPr>
              <a:t>/e</a:t>
            </a:r>
            <a:r>
              <a:rPr lang="en-CA" altLang="fr-FR" baseline="30000">
                <a:latin typeface="Arial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e&lt;&lt;L to avoid spreading the charge by side conductivity. The charge preferentially escapes thru the pad, but with an extremely high resistance.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2843213" y="4365625"/>
            <a:ext cx="532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>
              <a:latin typeface="Arial" charset="0"/>
            </a:endParaRP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3419475" y="4483100"/>
            <a:ext cx="54737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C</a:t>
            </a:r>
            <a:r>
              <a:rPr lang="en-CA" altLang="fr-FR" baseline="-25000">
                <a:latin typeface="Arial" charset="0"/>
              </a:rPr>
              <a:t>neighb</a:t>
            </a:r>
            <a:r>
              <a:rPr lang="en-CA" altLang="fr-FR">
                <a:latin typeface="Arial" charset="0"/>
              </a:rPr>
              <a:t> = </a:t>
            </a:r>
            <a:r>
              <a:rPr lang="en-CA" altLang="fr-FR">
                <a:latin typeface="Symbol" pitchFamily="18" charset="2"/>
              </a:rPr>
              <a:t>e</a:t>
            </a:r>
            <a:r>
              <a:rPr lang="en-CA" altLang="fr-FR" baseline="-25000">
                <a:latin typeface="Arial" charset="0"/>
              </a:rPr>
              <a:t>r</a:t>
            </a:r>
            <a:r>
              <a:rPr lang="en-CA" altLang="fr-FR">
                <a:latin typeface="Symbol" pitchFamily="18" charset="2"/>
              </a:rPr>
              <a:t> e</a:t>
            </a:r>
            <a:r>
              <a:rPr lang="en-CA" altLang="fr-FR" baseline="-25000">
                <a:latin typeface="Symbol" pitchFamily="18" charset="2"/>
              </a:rPr>
              <a:t>0</a:t>
            </a:r>
            <a:r>
              <a:rPr lang="en-CA" altLang="fr-FR">
                <a:latin typeface="Arial" charset="0"/>
              </a:rPr>
              <a:t> Le/l =</a:t>
            </a:r>
            <a:r>
              <a:rPr lang="en-CA" altLang="fr-FR">
                <a:latin typeface="Symbol" pitchFamily="18" charset="2"/>
              </a:rPr>
              <a:t> e</a:t>
            </a:r>
            <a:r>
              <a:rPr lang="en-CA" altLang="fr-FR" baseline="-25000">
                <a:latin typeface="Arial" charset="0"/>
              </a:rPr>
              <a:t>r</a:t>
            </a:r>
            <a:r>
              <a:rPr lang="en-CA" altLang="fr-FR">
                <a:latin typeface="Symbol" pitchFamily="18" charset="2"/>
              </a:rPr>
              <a:t> e</a:t>
            </a:r>
            <a:r>
              <a:rPr lang="en-CA" altLang="fr-FR" baseline="-25000">
                <a:latin typeface="Symbol" pitchFamily="18" charset="2"/>
              </a:rPr>
              <a:t>0</a:t>
            </a:r>
            <a:r>
              <a:rPr lang="en-CA" altLang="fr-FR">
                <a:latin typeface="Arial" charset="0"/>
              </a:rPr>
              <a:t> /e for square pads</a:t>
            </a:r>
          </a:p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C</a:t>
            </a:r>
            <a:r>
              <a:rPr lang="en-CA" altLang="fr-FR" baseline="-25000">
                <a:latin typeface="Arial" charset="0"/>
              </a:rPr>
              <a:t>thru</a:t>
            </a:r>
            <a:r>
              <a:rPr lang="en-CA" altLang="fr-FR">
                <a:latin typeface="Arial" charset="0"/>
              </a:rPr>
              <a:t> = </a:t>
            </a:r>
            <a:r>
              <a:rPr lang="en-CA" altLang="fr-FR">
                <a:latin typeface="Symbol" pitchFamily="18" charset="2"/>
              </a:rPr>
              <a:t>e</a:t>
            </a:r>
            <a:r>
              <a:rPr lang="en-CA" altLang="fr-FR" baseline="-25000">
                <a:latin typeface="Arial" charset="0"/>
              </a:rPr>
              <a:t>r</a:t>
            </a:r>
            <a:r>
              <a:rPr lang="en-CA" altLang="fr-FR">
                <a:latin typeface="Symbol" pitchFamily="18" charset="2"/>
              </a:rPr>
              <a:t> e</a:t>
            </a:r>
            <a:r>
              <a:rPr lang="en-CA" altLang="fr-FR" baseline="-25000">
                <a:latin typeface="Symbol" pitchFamily="18" charset="2"/>
              </a:rPr>
              <a:t>0</a:t>
            </a:r>
            <a:r>
              <a:rPr lang="en-CA" altLang="fr-FR">
                <a:latin typeface="Arial" charset="0"/>
              </a:rPr>
              <a:t> Ll/e   (note </a:t>
            </a:r>
            <a:r>
              <a:rPr lang="en-CA" altLang="fr-FR">
                <a:latin typeface="Symbol" pitchFamily="18" charset="2"/>
              </a:rPr>
              <a:t>e</a:t>
            </a:r>
            <a:r>
              <a:rPr lang="en-CA" altLang="fr-FR" baseline="-25000">
                <a:latin typeface="Arial" charset="0"/>
              </a:rPr>
              <a:t>r</a:t>
            </a:r>
            <a:r>
              <a:rPr lang="en-CA" altLang="fr-FR">
                <a:latin typeface="Arial" charset="0"/>
              </a:rPr>
              <a:t> ~11 for Si)</a:t>
            </a:r>
            <a:endParaRPr lang="en-CA" altLang="fr-FR">
              <a:latin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The influence acts preferentially thru the pad if L&gt;&gt;e</a:t>
            </a:r>
          </a:p>
        </p:txBody>
      </p:sp>
    </p:spTree>
    <p:extLst>
      <p:ext uri="{BB962C8B-B14F-4D97-AF65-F5344CB8AC3E}">
        <p14:creationId xmlns:p14="http://schemas.microsoft.com/office/powerpoint/2010/main" val="16459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09/12/2015</a:t>
            </a:r>
            <a:endParaRPr lang="en-CA" alt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fr-FR" smtClean="0"/>
              <a:t>Paul Colas -Resistive coatings</a:t>
            </a:r>
            <a:endParaRPr lang="en-CA" altLang="fr-FR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F4F6-5FAF-415C-8681-B1E9AFCE6956}" type="slidenum">
              <a:rPr lang="en-CA" altLang="fr-FR"/>
              <a:pPr/>
              <a:t>15</a:t>
            </a:fld>
            <a:endParaRPr lang="en-CA" altLang="fr-FR"/>
          </a:p>
        </p:txBody>
      </p:sp>
      <p:sp>
        <p:nvSpPr>
          <p:cNvPr id="82946" name="AutoShape 2"/>
          <p:cNvSpPr>
            <a:spLocks noChangeArrowheads="1"/>
          </p:cNvSpPr>
          <p:nvPr/>
        </p:nvSpPr>
        <p:spPr bwMode="auto">
          <a:xfrm rot="7011646">
            <a:off x="900113" y="771525"/>
            <a:ext cx="1512887" cy="1439863"/>
          </a:xfrm>
          <a:prstGeom prst="cube">
            <a:avLst>
              <a:gd name="adj" fmla="val 110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947" name="Line 3"/>
          <p:cNvSpPr>
            <a:spLocks noChangeShapeType="1"/>
          </p:cNvSpPr>
          <p:nvPr/>
        </p:nvSpPr>
        <p:spPr bwMode="auto">
          <a:xfrm>
            <a:off x="1476375" y="1347788"/>
            <a:ext cx="12239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1260475" y="1492250"/>
            <a:ext cx="504825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698750" y="1773238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R neighbour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189038" y="2636838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R thru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395288" y="1563688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e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612775" y="700088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l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1908175" y="404813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L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2700338" y="3573463"/>
            <a:ext cx="51117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Also R</a:t>
            </a:r>
            <a:r>
              <a:rPr lang="en-CA" altLang="fr-FR" baseline="-25000">
                <a:latin typeface="Arial" charset="0"/>
              </a:rPr>
              <a:t>thru</a:t>
            </a:r>
            <a:r>
              <a:rPr lang="en-CA" altLang="fr-FR">
                <a:latin typeface="Arial" charset="0"/>
              </a:rPr>
              <a:t> &gt;&gt; 1/C</a:t>
            </a:r>
            <a:r>
              <a:rPr lang="en-CA" altLang="fr-FR">
                <a:latin typeface="Symbol" pitchFamily="18" charset="2"/>
              </a:rPr>
              <a:t>w</a:t>
            </a:r>
            <a:r>
              <a:rPr lang="en-CA" altLang="fr-FR">
                <a:latin typeface="Arial" charset="0"/>
              </a:rPr>
              <a:t> to leave the induced signal</a:t>
            </a:r>
          </a:p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(OK with 10</a:t>
            </a:r>
            <a:r>
              <a:rPr lang="en-CA" altLang="fr-FR" baseline="30000">
                <a:latin typeface="Arial" charset="0"/>
              </a:rPr>
              <a:t>11</a:t>
            </a:r>
            <a:r>
              <a:rPr lang="en-CA" altLang="fr-FR">
                <a:latin typeface="Arial" charset="0"/>
              </a:rPr>
              <a:t> </a:t>
            </a:r>
            <a:r>
              <a:rPr lang="en-CA" altLang="fr-FR">
                <a:latin typeface="Symbol" pitchFamily="18" charset="2"/>
              </a:rPr>
              <a:t>W.</a:t>
            </a:r>
            <a:r>
              <a:rPr lang="en-CA" altLang="fr-FR">
                <a:latin typeface="Arial" charset="0"/>
              </a:rPr>
              <a:t>cm within 3 orders of magnitude 			for 10 ns signals)</a:t>
            </a:r>
          </a:p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Equivalently, RC time constant &gt;&gt; 10ns</a:t>
            </a:r>
          </a:p>
          <a:p>
            <a:pPr>
              <a:spcBef>
                <a:spcPct val="50000"/>
              </a:spcBef>
            </a:pPr>
            <a:endParaRPr lang="en-CA" altLang="fr-FR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CA" altLang="fr-FR" b="1">
                <a:solidFill>
                  <a:schemeClr val="accent2"/>
                </a:solidFill>
                <a:latin typeface="Arial" charset="0"/>
              </a:rPr>
              <a:t>The signal is fully capacitive</a:t>
            </a:r>
          </a:p>
          <a:p>
            <a:pPr>
              <a:spcBef>
                <a:spcPct val="50000"/>
              </a:spcBef>
            </a:pPr>
            <a:endParaRPr lang="en-CA" altLang="fr-FR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1189038" y="2924175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fr-FR">
                <a:latin typeface="Arial" charset="0"/>
              </a:rPr>
              <a:t>1/C</a:t>
            </a:r>
            <a:r>
              <a:rPr lang="en-CA" altLang="fr-FR" baseline="-25000">
                <a:latin typeface="Arial" charset="0"/>
              </a:rPr>
              <a:t>thru</a:t>
            </a:r>
            <a:r>
              <a:rPr lang="en-CA" altLang="fr-FR">
                <a:latin typeface="Symbol" pitchFamily="18" charset="2"/>
              </a:rPr>
              <a:t>w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2697163" y="2125663"/>
            <a:ext cx="13700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fr-FR">
                <a:latin typeface="Arial" charset="0"/>
              </a:rPr>
              <a:t>1/C</a:t>
            </a:r>
            <a:r>
              <a:rPr lang="en-CA" altLang="fr-FR" baseline="-25000">
                <a:latin typeface="Arial" charset="0"/>
              </a:rPr>
              <a:t>neighbour</a:t>
            </a:r>
            <a:r>
              <a:rPr lang="en-CA" altLang="fr-FR">
                <a:latin typeface="Symbol" pitchFamily="18" charset="2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3868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09/12/2015</a:t>
            </a:r>
            <a:endParaRPr lang="en-CA" altLang="fr-FR"/>
          </a:p>
        </p:txBody>
      </p:sp>
      <p:sp>
        <p:nvSpPr>
          <p:cNvPr id="2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fr-FR" smtClean="0"/>
              <a:t>Paul Colas -Resistive coatings</a:t>
            </a:r>
            <a:endParaRPr lang="en-CA" altLang="fr-FR"/>
          </a:p>
        </p:txBody>
      </p:sp>
      <p:sp>
        <p:nvSpPr>
          <p:cNvPr id="2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90F0-4688-48B9-A792-6D63F2BCD48B}" type="slidenum">
              <a:rPr lang="en-CA" altLang="fr-FR"/>
              <a:pPr/>
              <a:t>16</a:t>
            </a:fld>
            <a:endParaRPr lang="en-CA" altLang="fr-FR"/>
          </a:p>
        </p:txBody>
      </p:sp>
      <p:graphicFrame>
        <p:nvGraphicFramePr>
          <p:cNvPr id="89090" name="Group 2"/>
          <p:cNvGraphicFramePr>
            <a:graphicFrameLocks noGrp="1"/>
          </p:cNvGraphicFramePr>
          <p:nvPr/>
        </p:nvGraphicFramePr>
        <p:xfrm>
          <a:off x="1979613" y="1441450"/>
          <a:ext cx="4464050" cy="2060448"/>
        </p:xfrm>
        <a:graphic>
          <a:graphicData uri="http://schemas.openxmlformats.org/drawingml/2006/table">
            <a:tbl>
              <a:tblPr/>
              <a:tblGrid>
                <a:gridCol w="1223962"/>
                <a:gridCol w="1584325"/>
                <a:gridCol w="1655763"/>
              </a:tblGrid>
              <a:tr h="38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thickness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Signal frac. on central pad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(Full pads)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Signal frac. on central pad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(cross)</a:t>
                      </a:r>
                      <a:endParaRPr kumimoji="0" lang="en-CA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 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15 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57 %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 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2051050" y="830263"/>
            <a:ext cx="432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>
                <a:latin typeface="Arial" charset="0"/>
              </a:rPr>
              <a:t>Charge injected in the middle of the pad</a:t>
            </a:r>
          </a:p>
        </p:txBody>
      </p:sp>
    </p:spTree>
    <p:extLst>
      <p:ext uri="{BB962C8B-B14F-4D97-AF65-F5344CB8AC3E}">
        <p14:creationId xmlns:p14="http://schemas.microsoft.com/office/powerpoint/2010/main" val="10334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09/12/2015</a:t>
            </a:r>
            <a:endParaRPr lang="en-CA" alt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fr-FR" smtClean="0"/>
              <a:t>Paul Colas -Resistive coatings</a:t>
            </a:r>
            <a:endParaRPr lang="en-CA" alt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5FCB-ED2C-45CE-808C-9C372C25A2E5}" type="slidenum">
              <a:rPr lang="en-CA" altLang="fr-FR"/>
              <a:pPr/>
              <a:t>17</a:t>
            </a:fld>
            <a:endParaRPr lang="en-CA" altLang="fr-FR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557213"/>
            <a:ext cx="9242426" cy="574516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763713" y="523875"/>
            <a:ext cx="5256212" cy="528638"/>
          </a:xfrm>
          <a:prstGeom prst="rect">
            <a:avLst/>
          </a:prstGeom>
          <a:solidFill>
            <a:srgbClr val="E9B5E5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altLang="fr-FR" sz="2800">
                <a:latin typeface="Arial" charset="0"/>
              </a:rPr>
              <a:t>Pad Response Function</a:t>
            </a:r>
          </a:p>
        </p:txBody>
      </p:sp>
    </p:spTree>
    <p:extLst>
      <p:ext uri="{BB962C8B-B14F-4D97-AF65-F5344CB8AC3E}">
        <p14:creationId xmlns:p14="http://schemas.microsoft.com/office/powerpoint/2010/main" val="41949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Drawbacks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435280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err="1" smtClean="0"/>
              <a:t>Resistive</a:t>
            </a:r>
            <a:r>
              <a:rPr lang="fr-FR" sz="2400" dirty="0" smtClean="0"/>
              <a:t> </a:t>
            </a:r>
            <a:r>
              <a:rPr lang="fr-FR" sz="2400" dirty="0" err="1" smtClean="0"/>
              <a:t>layers</a:t>
            </a:r>
            <a:r>
              <a:rPr lang="fr-FR" sz="2400" dirty="0" smtClean="0"/>
              <a:t> slow down the detector, as the charge </a:t>
            </a:r>
            <a:r>
              <a:rPr lang="fr-FR" sz="2400" dirty="0" err="1" smtClean="0"/>
              <a:t>remains</a:t>
            </a:r>
            <a:r>
              <a:rPr lang="fr-FR" sz="2400" dirty="0" smtClean="0"/>
              <a:t> </a:t>
            </a:r>
            <a:r>
              <a:rPr lang="fr-FR" sz="2400" dirty="0" err="1" smtClean="0"/>
              <a:t>some</a:t>
            </a:r>
            <a:r>
              <a:rPr lang="fr-FR" sz="2400" dirty="0" smtClean="0"/>
              <a:t> time on the anode. </a:t>
            </a:r>
            <a:r>
              <a:rPr lang="fr-FR" sz="2400" dirty="0" err="1" smtClean="0"/>
              <a:t>They</a:t>
            </a:r>
            <a:r>
              <a:rPr lang="fr-FR" sz="2400" dirty="0" smtClean="0"/>
              <a:t> </a:t>
            </a:r>
            <a:r>
              <a:rPr lang="fr-FR" sz="2400" dirty="0" err="1" smtClean="0"/>
              <a:t>degrade</a:t>
            </a:r>
            <a:r>
              <a:rPr lang="fr-FR" sz="2400" dirty="0" smtClean="0"/>
              <a:t> </a:t>
            </a:r>
            <a:r>
              <a:rPr lang="fr-FR" sz="2400" dirty="0" err="1" smtClean="0"/>
              <a:t>slightly</a:t>
            </a:r>
            <a:r>
              <a:rPr lang="fr-FR" sz="2400" dirty="0" smtClean="0"/>
              <a:t> the rate </a:t>
            </a:r>
            <a:r>
              <a:rPr lang="fr-FR" sz="2400" dirty="0" err="1" smtClean="0"/>
              <a:t>capability</a:t>
            </a:r>
            <a:r>
              <a:rPr lang="fr-FR" sz="2400" dirty="0" smtClean="0"/>
              <a:t>. </a:t>
            </a:r>
            <a:endParaRPr lang="fr-F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71303"/>
            <a:ext cx="57912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372200" y="2636912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Simulation by J. </a:t>
            </a:r>
            <a:r>
              <a:rPr lang="fr-FR" dirty="0" err="1" smtClean="0"/>
              <a:t>Galan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D. </a:t>
            </a:r>
            <a:r>
              <a:rPr lang="fr-FR" dirty="0" err="1" smtClean="0"/>
              <a:t>Attié</a:t>
            </a:r>
            <a:r>
              <a:rPr lang="fr-FR" dirty="0" smtClean="0"/>
              <a:t> et al., JINST (2013), ‘A </a:t>
            </a:r>
            <a:r>
              <a:rPr lang="fr-FR" dirty="0" err="1" smtClean="0"/>
              <a:t>piggyback</a:t>
            </a:r>
            <a:r>
              <a:rPr lang="fr-FR" dirty="0" smtClean="0"/>
              <a:t> </a:t>
            </a:r>
            <a:r>
              <a:rPr lang="fr-FR" dirty="0" err="1" smtClean="0"/>
              <a:t>Micromegas</a:t>
            </a:r>
            <a:r>
              <a:rPr lang="fr-FR" dirty="0" smtClean="0"/>
              <a:t>’</a:t>
            </a:r>
          </a:p>
          <a:p>
            <a:endParaRPr lang="fr-FR" dirty="0"/>
          </a:p>
          <a:p>
            <a:r>
              <a:rPr lang="fr-FR" dirty="0" smtClean="0"/>
              <a:t>For 10 M</a:t>
            </a:r>
            <a:r>
              <a:rPr lang="fr-FR" dirty="0" smtClean="0">
                <a:latin typeface="Symbol" panose="05050102010706020507" pitchFamily="18" charset="2"/>
              </a:rPr>
              <a:t>W</a:t>
            </a:r>
            <a:r>
              <a:rPr lang="fr-FR" dirty="0" smtClean="0"/>
              <a:t>,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20% gain drop at 100 kHz/cm2 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97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New </a:t>
            </a:r>
            <a:r>
              <a:rPr lang="fr-FR" dirty="0" err="1" smtClean="0"/>
              <a:t>Ideas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Use photo-</a:t>
            </a:r>
            <a:r>
              <a:rPr lang="fr-FR" dirty="0" err="1" smtClean="0"/>
              <a:t>lithographic</a:t>
            </a:r>
            <a:r>
              <a:rPr lang="fr-FR" dirty="0" smtClean="0"/>
              <a:t> and </a:t>
            </a:r>
            <a:r>
              <a:rPr lang="fr-FR" dirty="0" err="1" smtClean="0"/>
              <a:t>electro-lithographic</a:t>
            </a:r>
            <a:r>
              <a:rPr lang="fr-FR" dirty="0" smtClean="0"/>
              <a:t> techniques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patterned</a:t>
            </a:r>
            <a:r>
              <a:rPr lang="fr-FR" dirty="0" smtClean="0"/>
              <a:t> protection </a:t>
            </a:r>
            <a:r>
              <a:rPr lang="fr-FR" dirty="0" err="1" smtClean="0"/>
              <a:t>layers</a:t>
            </a:r>
            <a:r>
              <a:rPr lang="fr-FR" dirty="0" smtClean="0"/>
              <a:t>, </a:t>
            </a:r>
            <a:r>
              <a:rPr lang="fr-FR" dirty="0" err="1" smtClean="0"/>
              <a:t>burried</a:t>
            </a:r>
            <a:r>
              <a:rPr lang="fr-FR" dirty="0" smtClean="0"/>
              <a:t> </a:t>
            </a:r>
            <a:r>
              <a:rPr lang="fr-FR" dirty="0" err="1" smtClean="0"/>
              <a:t>resistors</a:t>
            </a:r>
            <a:r>
              <a:rPr lang="fr-FR" dirty="0" smtClean="0"/>
              <a:t>, </a:t>
            </a:r>
            <a:r>
              <a:rPr lang="fr-FR" smtClean="0"/>
              <a:t>on pixel chips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75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Surface </a:t>
            </a:r>
            <a:r>
              <a:rPr lang="fr-FR" dirty="0" err="1" smtClean="0"/>
              <a:t>resistivity</a:t>
            </a:r>
            <a:endParaRPr lang="fr-FR" dirty="0"/>
          </a:p>
        </p:txBody>
      </p:sp>
      <p:sp>
        <p:nvSpPr>
          <p:cNvPr id="4" name="Organigramme : Stockage à accès direct 3"/>
          <p:cNvSpPr/>
          <p:nvPr/>
        </p:nvSpPr>
        <p:spPr>
          <a:xfrm rot="1180299">
            <a:off x="379739" y="2253863"/>
            <a:ext cx="3888432" cy="1008112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355976" y="1556792"/>
            <a:ext cx="40324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R = </a:t>
            </a:r>
            <a:r>
              <a:rPr lang="fr-FR" sz="2800" dirty="0" smtClean="0">
                <a:latin typeface="Symbol" panose="05050102010706020507" pitchFamily="18" charset="2"/>
              </a:rPr>
              <a:t>r</a:t>
            </a:r>
            <a:r>
              <a:rPr lang="fr-FR" sz="2800" dirty="0" smtClean="0"/>
              <a:t> L/S</a:t>
            </a:r>
          </a:p>
          <a:p>
            <a:endParaRPr lang="fr-FR" dirty="0"/>
          </a:p>
          <a:p>
            <a:pPr marL="457200" indent="-457200">
              <a:buFont typeface="Symbol"/>
              <a:buChar char="r"/>
            </a:pPr>
            <a:r>
              <a:rPr lang="fr-FR" sz="2800" dirty="0" smtClean="0">
                <a:latin typeface="Symbol" panose="05050102010706020507" pitchFamily="18" charset="2"/>
              </a:rPr>
              <a:t>: </a:t>
            </a:r>
            <a:r>
              <a:rPr lang="fr-FR" sz="2800" dirty="0" err="1" smtClean="0">
                <a:latin typeface="+mj-lt"/>
              </a:rPr>
              <a:t>bulk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resistivity</a:t>
            </a:r>
            <a:endParaRPr lang="fr-FR" sz="2800" dirty="0" smtClean="0">
              <a:latin typeface="+mj-lt"/>
            </a:endParaRPr>
          </a:p>
          <a:p>
            <a:r>
              <a:rPr lang="fr-FR" sz="2800" dirty="0" err="1" smtClean="0">
                <a:latin typeface="+mj-lt"/>
              </a:rPr>
              <a:t>Metal</a:t>
            </a:r>
            <a:r>
              <a:rPr lang="fr-FR" sz="2800" dirty="0" smtClean="0">
                <a:latin typeface="+mj-lt"/>
              </a:rPr>
              <a:t> : 10</a:t>
            </a:r>
            <a:r>
              <a:rPr lang="fr-FR" sz="2800" baseline="30000" dirty="0" smtClean="0">
                <a:latin typeface="+mj-lt"/>
              </a:rPr>
              <a:t>-6</a:t>
            </a:r>
            <a:r>
              <a:rPr lang="fr-FR" sz="2800" dirty="0" smtClean="0">
                <a:latin typeface="+mj-lt"/>
              </a:rPr>
              <a:t> - </a:t>
            </a:r>
            <a:r>
              <a:rPr lang="fr-FR" sz="2800" dirty="0" smtClean="0"/>
              <a:t>10</a:t>
            </a:r>
            <a:r>
              <a:rPr lang="fr-FR" sz="2800" baseline="30000" dirty="0" smtClean="0"/>
              <a:t>-5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smtClean="0">
                <a:latin typeface="Symbol" panose="05050102010706020507" pitchFamily="18" charset="2"/>
              </a:rPr>
              <a:t>W</a:t>
            </a:r>
            <a:r>
              <a:rPr lang="fr-FR" sz="2800" dirty="0" smtClean="0">
                <a:latin typeface="+mj-lt"/>
              </a:rPr>
              <a:t>.cm</a:t>
            </a:r>
          </a:p>
          <a:p>
            <a:r>
              <a:rPr lang="fr-FR" sz="2800" dirty="0" err="1" smtClean="0">
                <a:latin typeface="+mj-lt"/>
              </a:rPr>
              <a:t>Insulator</a:t>
            </a:r>
            <a:r>
              <a:rPr lang="fr-FR" sz="2800" dirty="0" smtClean="0">
                <a:latin typeface="+mj-lt"/>
              </a:rPr>
              <a:t> &gt;10</a:t>
            </a:r>
            <a:r>
              <a:rPr lang="fr-FR" sz="2800" baseline="30000" dirty="0" smtClean="0">
                <a:latin typeface="+mj-lt"/>
              </a:rPr>
              <a:t>17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smtClean="0">
                <a:latin typeface="Symbol" panose="05050102010706020507" pitchFamily="18" charset="2"/>
              </a:rPr>
              <a:t>W</a:t>
            </a:r>
            <a:r>
              <a:rPr lang="fr-FR" sz="2800" dirty="0" smtClean="0">
                <a:latin typeface="+mj-lt"/>
              </a:rPr>
              <a:t>.cm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3412459" y="2893224"/>
            <a:ext cx="639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</a:t>
            </a:r>
            <a:endParaRPr lang="fr-FR" sz="32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811787" y="2973943"/>
            <a:ext cx="2736304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828283" y="3325272"/>
            <a:ext cx="639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</a:t>
            </a:r>
          </a:p>
        </p:txBody>
      </p:sp>
      <p:sp>
        <p:nvSpPr>
          <p:cNvPr id="13" name="Cube 12"/>
          <p:cNvSpPr/>
          <p:nvPr/>
        </p:nvSpPr>
        <p:spPr>
          <a:xfrm rot="6502558">
            <a:off x="1500982" y="3039049"/>
            <a:ext cx="1393656" cy="3638775"/>
          </a:xfrm>
          <a:prstGeom prst="cube">
            <a:avLst>
              <a:gd name="adj" fmla="val 11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3923928" y="5085184"/>
            <a:ext cx="288032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4072092" y="4509120"/>
            <a:ext cx="139868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139952" y="536450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w</a:t>
            </a:r>
            <a:endParaRPr lang="fr-FR" sz="32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139952" y="42210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572000" y="3910047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R = </a:t>
            </a:r>
            <a:r>
              <a:rPr lang="fr-FR" sz="2800" dirty="0" smtClean="0">
                <a:latin typeface="Symbol" panose="05050102010706020507" pitchFamily="18" charset="2"/>
              </a:rPr>
              <a:t>r</a:t>
            </a:r>
            <a:r>
              <a:rPr lang="fr-FR" sz="2800" dirty="0" smtClean="0"/>
              <a:t> L/</a:t>
            </a:r>
            <a:r>
              <a:rPr lang="fr-FR" sz="2800" dirty="0" err="1" smtClean="0"/>
              <a:t>wt</a:t>
            </a:r>
            <a:endParaRPr lang="fr-FR" sz="2800" dirty="0" smtClean="0"/>
          </a:p>
          <a:p>
            <a:r>
              <a:rPr lang="fr-FR" sz="2800" dirty="0" smtClean="0"/>
              <a:t>Flat layer: t </a:t>
            </a:r>
            <a:r>
              <a:rPr lang="fr-FR" sz="2800" dirty="0" err="1" smtClean="0"/>
              <a:t>small</a:t>
            </a:r>
            <a:endParaRPr lang="fr-FR" sz="2800" dirty="0" smtClean="0"/>
          </a:p>
          <a:p>
            <a:r>
              <a:rPr lang="fr-FR" sz="2800" dirty="0" smtClean="0"/>
              <a:t>Square L=w</a:t>
            </a:r>
          </a:p>
          <a:p>
            <a:r>
              <a:rPr lang="fr-FR" sz="2800" dirty="0" smtClean="0"/>
              <a:t>Surface </a:t>
            </a:r>
            <a:r>
              <a:rPr lang="fr-FR" sz="2800" dirty="0" err="1" smtClean="0"/>
              <a:t>resistivity</a:t>
            </a:r>
            <a:r>
              <a:rPr lang="fr-FR" sz="2800" dirty="0" smtClean="0"/>
              <a:t>  R=</a:t>
            </a:r>
            <a:r>
              <a:rPr lang="fr-FR" sz="2800" dirty="0">
                <a:latin typeface="Symbol" panose="05050102010706020507" pitchFamily="18" charset="2"/>
              </a:rPr>
              <a:t> </a:t>
            </a:r>
            <a:r>
              <a:rPr lang="fr-FR" sz="2800" dirty="0" smtClean="0">
                <a:latin typeface="Symbol" panose="05050102010706020507" pitchFamily="18" charset="2"/>
              </a:rPr>
              <a:t>r</a:t>
            </a:r>
            <a:r>
              <a:rPr lang="fr-FR" sz="2800" dirty="0" smtClean="0"/>
              <a:t>/t</a:t>
            </a:r>
          </a:p>
          <a:p>
            <a:r>
              <a:rPr lang="fr-FR" sz="2800" dirty="0" err="1" smtClean="0"/>
              <a:t>Units</a:t>
            </a:r>
            <a:r>
              <a:rPr lang="fr-FR" sz="2800" dirty="0" smtClean="0"/>
              <a:t> : Ohm per square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33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err="1" smtClean="0"/>
              <a:t>Measurement</a:t>
            </a:r>
            <a:r>
              <a:rPr lang="fr-FR" dirty="0" smtClean="0"/>
              <a:t> techniques (1)</a:t>
            </a:r>
            <a:endParaRPr lang="fr-FR" dirty="0"/>
          </a:p>
        </p:txBody>
      </p:sp>
      <p:sp>
        <p:nvSpPr>
          <p:cNvPr id="14" name="Organigramme : Données 13"/>
          <p:cNvSpPr/>
          <p:nvPr/>
        </p:nvSpPr>
        <p:spPr>
          <a:xfrm rot="1146800">
            <a:off x="342117" y="3103574"/>
            <a:ext cx="7447455" cy="487732"/>
          </a:xfrm>
          <a:prstGeom prst="flowChartInputOutp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699792" y="177281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Cut a long band of </a:t>
            </a:r>
            <a:r>
              <a:rPr lang="fr-FR" dirty="0" err="1" smtClean="0"/>
              <a:t>resistive</a:t>
            </a:r>
            <a:r>
              <a:rPr lang="fr-FR" dirty="0" smtClean="0"/>
              <a:t>. </a:t>
            </a:r>
            <a:r>
              <a:rPr lang="fr-FR" dirty="0" err="1" smtClean="0"/>
              <a:t>Hold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ends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conductive</a:t>
            </a:r>
            <a:r>
              <a:rPr lang="fr-FR" dirty="0" smtClean="0"/>
              <a:t> adhésive on an </a:t>
            </a:r>
            <a:r>
              <a:rPr lang="fr-FR" dirty="0" err="1" smtClean="0"/>
              <a:t>insulating</a:t>
            </a:r>
            <a:r>
              <a:rPr lang="fr-FR" dirty="0" smtClean="0"/>
              <a:t> surface, </a:t>
            </a:r>
            <a:r>
              <a:rPr lang="fr-FR" dirty="0" err="1" smtClean="0"/>
              <a:t>measure</a:t>
            </a:r>
            <a:r>
              <a:rPr lang="fr-FR" dirty="0" smtClean="0"/>
              <a:t> the </a:t>
            </a:r>
            <a:r>
              <a:rPr lang="fr-FR" dirty="0" err="1" smtClean="0"/>
              <a:t>resistance</a:t>
            </a:r>
            <a:r>
              <a:rPr lang="fr-FR" dirty="0" smtClean="0"/>
              <a:t> and </a:t>
            </a:r>
            <a:r>
              <a:rPr lang="fr-FR" dirty="0" err="1" smtClean="0"/>
              <a:t>divide</a:t>
            </a:r>
            <a:r>
              <a:rPr lang="fr-FR" dirty="0" smtClean="0"/>
              <a:t> by the </a:t>
            </a:r>
            <a:r>
              <a:rPr lang="fr-FR" dirty="0" err="1" smtClean="0"/>
              <a:t>number</a:t>
            </a:r>
            <a:r>
              <a:rPr lang="fr-FR" dirty="0" smtClean="0"/>
              <a:t> of squares  L/w.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179512" y="2348880"/>
            <a:ext cx="23042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5724128" y="4293096"/>
            <a:ext cx="2304256" cy="720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37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err="1" smtClean="0"/>
              <a:t>Measurement</a:t>
            </a:r>
            <a:r>
              <a:rPr lang="fr-FR" dirty="0" smtClean="0"/>
              <a:t> techniques (2)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08609"/>
            <a:ext cx="45815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381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1988840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Circular</a:t>
            </a:r>
            <a:r>
              <a:rPr lang="fr-FR" dirty="0" smtClean="0"/>
              <a:t> probe </a:t>
            </a:r>
          </a:p>
          <a:p>
            <a:r>
              <a:rPr lang="fr-FR" dirty="0" smtClean="0"/>
              <a:t>(for </a:t>
            </a:r>
            <a:r>
              <a:rPr lang="fr-FR" dirty="0" err="1" smtClean="0"/>
              <a:t>example</a:t>
            </a:r>
            <a:r>
              <a:rPr lang="fr-FR" dirty="0" smtClean="0"/>
              <a:t> ETS model 803B)</a:t>
            </a:r>
          </a:p>
          <a:p>
            <a:endParaRPr lang="fr-FR" dirty="0"/>
          </a:p>
          <a:p>
            <a:r>
              <a:rPr lang="fr-FR" dirty="0" err="1" smtClean="0"/>
              <a:t>Measure</a:t>
            </a:r>
            <a:r>
              <a:rPr lang="fr-FR" dirty="0" smtClean="0"/>
              <a:t> the </a:t>
            </a:r>
            <a:r>
              <a:rPr lang="fr-FR" dirty="0" err="1" smtClean="0"/>
              <a:t>resistance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2 rings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15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Measurement</a:t>
            </a:r>
            <a:r>
              <a:rPr lang="fr-FR" dirty="0" smtClean="0"/>
              <a:t> techniques (3)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5793" y="938366"/>
            <a:ext cx="2388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Four-point probe</a:t>
            </a:r>
          </a:p>
          <a:p>
            <a:endParaRPr lang="fr-FR" dirty="0"/>
          </a:p>
          <a:p>
            <a:r>
              <a:rPr lang="fr-FR" dirty="0" err="1" smtClean="0"/>
              <a:t>Necessary</a:t>
            </a:r>
            <a:r>
              <a:rPr lang="fr-FR" dirty="0" smtClean="0"/>
              <a:t> for </a:t>
            </a:r>
            <a:r>
              <a:rPr lang="fr-FR" dirty="0" err="1" smtClean="0"/>
              <a:t>uniformity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, but </a:t>
            </a:r>
            <a:r>
              <a:rPr lang="fr-FR" dirty="0" err="1" smtClean="0"/>
              <a:t>might</a:t>
            </a:r>
            <a:r>
              <a:rPr lang="fr-FR" dirty="0" smtClean="0"/>
              <a:t> scratch the layer</a:t>
            </a:r>
            <a:endParaRPr lang="fr-FR" dirty="0"/>
          </a:p>
        </p:txBody>
      </p:sp>
      <p:pic>
        <p:nvPicPr>
          <p:cNvPr id="6" name="Picture 4" descr="P101001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27801" y="2693390"/>
            <a:ext cx="2243999" cy="180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Paul\ilc\Neuchatel\4-point probe\four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66242"/>
            <a:ext cx="5832648" cy="354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539552" y="4725144"/>
            <a:ext cx="8229600" cy="634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Measurement</a:t>
            </a:r>
            <a:r>
              <a:rPr lang="fr-FR" dirty="0" smtClean="0"/>
              <a:t> techniques (4)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87624" y="544696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Use the saturation of the rate on a </a:t>
            </a:r>
            <a:r>
              <a:rPr lang="fr-FR" dirty="0" err="1" smtClean="0"/>
              <a:t>counting</a:t>
            </a:r>
            <a:r>
              <a:rPr lang="fr-FR" dirty="0" smtClean="0"/>
              <a:t> chip (</a:t>
            </a:r>
            <a:r>
              <a:rPr lang="fr-FR" dirty="0" err="1" smtClean="0"/>
              <a:t>GridPix</a:t>
            </a:r>
            <a:r>
              <a:rPr lang="fr-FR" dirty="0" smtClean="0"/>
              <a:t>) in a X-ray gun (M. </a:t>
            </a:r>
            <a:r>
              <a:rPr lang="fr-FR" dirty="0" err="1" smtClean="0"/>
              <a:t>Lupberger</a:t>
            </a:r>
            <a:r>
              <a:rPr lang="fr-FR" dirty="0" smtClean="0"/>
              <a:t>, H. van der Graaf, </a:t>
            </a:r>
            <a:r>
              <a:rPr lang="fr-FR" dirty="0" err="1" smtClean="0"/>
              <a:t>see</a:t>
            </a:r>
            <a:r>
              <a:rPr lang="fr-FR" dirty="0" smtClean="0"/>
              <a:t> talk by </a:t>
            </a:r>
            <a:r>
              <a:rPr lang="fr-FR" dirty="0" smtClean="0">
                <a:solidFill>
                  <a:srgbClr val="7030A0"/>
                </a:solidFill>
              </a:rPr>
              <a:t>Fred </a:t>
            </a:r>
            <a:r>
              <a:rPr lang="fr-FR" dirty="0" err="1" smtClean="0">
                <a:solidFill>
                  <a:srgbClr val="7030A0"/>
                </a:solidFill>
              </a:rPr>
              <a:t>Hartjes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89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Applications of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coatings</a:t>
            </a:r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F9EA4574-7F8B-48F4-89A8-05866E992458}" type="slidenum">
              <a:rPr lang="en-CA" altLang="fr-FR"/>
              <a:pPr/>
              <a:t>6</a:t>
            </a:fld>
            <a:endParaRPr lang="en-CA" altLang="fr-FR"/>
          </a:p>
        </p:txBody>
      </p:sp>
      <p:pic>
        <p:nvPicPr>
          <p:cNvPr id="4" name="Picture 3" descr="scaledres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52" y="1484784"/>
            <a:ext cx="4011612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02062" y="2486819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 dirty="0"/>
              <a:t>1/</a:t>
            </a:r>
            <a:r>
              <a:rPr lang="en-CA" altLang="fr-FR" dirty="0">
                <a:cs typeface="Tahoma" pitchFamily="34" charset="0"/>
              </a:rPr>
              <a:t>√</a:t>
            </a:r>
            <a:r>
              <a:rPr lang="en-CA" altLang="fr-FR" dirty="0"/>
              <a:t>12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4305374" y="1772121"/>
            <a:ext cx="1007740" cy="71469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56583" y="5373811"/>
            <a:ext cx="151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 dirty="0"/>
              <a:t>1/</a:t>
            </a:r>
            <a:r>
              <a:rPr lang="en-CA" altLang="fr-FR" dirty="0">
                <a:cs typeface="Tahoma" pitchFamily="34" charset="0"/>
              </a:rPr>
              <a:t>√</a:t>
            </a:r>
            <a:r>
              <a:rPr lang="en-CA" altLang="fr-FR" dirty="0"/>
              <a:t>(12.N</a:t>
            </a:r>
            <a:r>
              <a:rPr lang="en-CA" altLang="fr-FR" baseline="-25000" dirty="0"/>
              <a:t>eff</a:t>
            </a:r>
            <a:r>
              <a:rPr lang="en-CA" altLang="fr-FR" dirty="0"/>
              <a:t>)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4232027" y="4940771"/>
            <a:ext cx="1081087" cy="431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67544" y="1484784"/>
            <a:ext cx="4143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Analytical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theory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resolution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67544" y="1916832"/>
            <a:ext cx="3168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 a MPGD (</a:t>
            </a:r>
            <a:r>
              <a:rPr lang="fr-FR" dirty="0" err="1" smtClean="0"/>
              <a:t>especially</a:t>
            </a:r>
            <a:r>
              <a:rPr lang="fr-FR" dirty="0" smtClean="0"/>
              <a:t>  </a:t>
            </a:r>
            <a:r>
              <a:rPr lang="fr-FR" dirty="0" err="1" smtClean="0"/>
              <a:t>Micromegas</a:t>
            </a:r>
            <a:r>
              <a:rPr lang="fr-FR" dirty="0" smtClean="0"/>
              <a:t>) </a:t>
            </a:r>
            <a:r>
              <a:rPr lang="fr-FR" dirty="0" err="1" smtClean="0"/>
              <a:t>with</a:t>
            </a:r>
            <a:r>
              <a:rPr lang="fr-FR" dirty="0" smtClean="0"/>
              <a:t> pads or </a:t>
            </a:r>
            <a:r>
              <a:rPr lang="fr-FR" dirty="0" err="1" smtClean="0"/>
              <a:t>strips</a:t>
            </a:r>
            <a:r>
              <a:rPr lang="fr-FR" dirty="0" smtClean="0"/>
              <a:t>, the avalanche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typically</a:t>
            </a:r>
            <a:r>
              <a:rPr lang="fr-FR" dirty="0" smtClean="0"/>
              <a:t> 15-20 micron </a:t>
            </a:r>
            <a:r>
              <a:rPr lang="fr-FR" dirty="0" err="1" smtClean="0"/>
              <a:t>wide</a:t>
            </a:r>
            <a:r>
              <a:rPr lang="fr-FR" dirty="0" smtClean="0"/>
              <a:t>. Charge sharing </a:t>
            </a:r>
            <a:r>
              <a:rPr lang="fr-FR" dirty="0" err="1" smtClean="0"/>
              <a:t>between</a:t>
            </a:r>
            <a:r>
              <a:rPr lang="fr-FR" dirty="0" smtClean="0"/>
              <a:t> pads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due to diffusion in the drift </a:t>
            </a:r>
            <a:r>
              <a:rPr lang="fr-FR" dirty="0" err="1" smtClean="0"/>
              <a:t>gas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Taking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 </a:t>
            </a:r>
            <a:r>
              <a:rPr lang="fr-FR" dirty="0" err="1" smtClean="0"/>
              <a:t>ionization</a:t>
            </a:r>
            <a:r>
              <a:rPr lang="fr-FR" dirty="0" smtClean="0"/>
              <a:t> fluctuations, gain fluctuations, and the </a:t>
            </a:r>
            <a:r>
              <a:rPr lang="fr-FR" dirty="0" err="1" smtClean="0"/>
              <a:t>finite</a:t>
            </a:r>
            <a:r>
              <a:rPr lang="fr-FR" dirty="0" smtClean="0"/>
              <a:t> pad size, the </a:t>
            </a:r>
            <a:r>
              <a:rPr lang="fr-FR" dirty="0" err="1" smtClean="0"/>
              <a:t>resolution</a:t>
            </a:r>
            <a:r>
              <a:rPr lang="fr-FR" dirty="0" smtClean="0"/>
              <a:t> of a MPGD as a </a:t>
            </a:r>
            <a:r>
              <a:rPr lang="fr-FR" dirty="0" err="1" smtClean="0"/>
              <a:t>function</a:t>
            </a:r>
            <a:r>
              <a:rPr lang="fr-FR" dirty="0" smtClean="0"/>
              <a:t> of z (the drift distance,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given</a:t>
            </a:r>
            <a:r>
              <a:rPr lang="fr-FR" dirty="0" smtClean="0"/>
              <a:t> by the </a:t>
            </a:r>
            <a:r>
              <a:rPr lang="fr-FR" dirty="0" err="1" smtClean="0"/>
              <a:t>following</a:t>
            </a:r>
            <a:r>
              <a:rPr lang="fr-FR" dirty="0" smtClean="0"/>
              <a:t> plot</a:t>
            </a:r>
          </a:p>
          <a:p>
            <a:endParaRPr lang="fr-FR" dirty="0"/>
          </a:p>
          <a:p>
            <a:r>
              <a:rPr lang="fr-FR" dirty="0" smtClean="0"/>
              <a:t>D. </a:t>
            </a:r>
            <a:r>
              <a:rPr lang="fr-FR" dirty="0" err="1" smtClean="0"/>
              <a:t>Arogancia</a:t>
            </a:r>
            <a:r>
              <a:rPr lang="fr-FR" dirty="0" smtClean="0"/>
              <a:t> et al., NIM A602 (2009) 603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29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Applications of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coatings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Charge </a:t>
            </a:r>
            <a:r>
              <a:rPr lang="fr-FR" dirty="0" err="1"/>
              <a:t>spreading</a:t>
            </a:r>
            <a:endParaRPr lang="fr-FR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28" y="1378376"/>
            <a:ext cx="3992647" cy="205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1530658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Need</a:t>
            </a:r>
            <a:r>
              <a:rPr lang="fr-FR" dirty="0" smtClean="0"/>
              <a:t> to spread the charge to </a:t>
            </a:r>
            <a:r>
              <a:rPr lang="fr-FR" dirty="0" err="1" smtClean="0"/>
              <a:t>improve</a:t>
            </a:r>
            <a:r>
              <a:rPr lang="fr-FR" dirty="0" smtClean="0"/>
              <a:t>  </a:t>
            </a:r>
            <a:r>
              <a:rPr lang="fr-FR" dirty="0" err="1" smtClean="0"/>
              <a:t>resolution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fr-FR" dirty="0" err="1" smtClean="0"/>
              <a:t>Insulator</a:t>
            </a:r>
            <a:r>
              <a:rPr lang="fr-FR" dirty="0" smtClean="0"/>
              <a:t> +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coverlay</a:t>
            </a:r>
            <a:r>
              <a:rPr lang="fr-FR" dirty="0"/>
              <a:t> </a:t>
            </a:r>
            <a:r>
              <a:rPr lang="fr-FR" dirty="0" smtClean="0"/>
              <a:t>= </a:t>
            </a:r>
            <a:r>
              <a:rPr lang="fr-FR" dirty="0" err="1" smtClean="0"/>
              <a:t>resistive</a:t>
            </a:r>
            <a:r>
              <a:rPr lang="fr-FR" dirty="0" smtClean="0"/>
              <a:t>-capacitive </a:t>
            </a:r>
            <a:r>
              <a:rPr lang="fr-FR" dirty="0" err="1" smtClean="0"/>
              <a:t>continuous</a:t>
            </a:r>
            <a:r>
              <a:rPr lang="fr-FR" dirty="0" smtClean="0"/>
              <a:t> network. (M. Dixit et al.)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83260"/>
            <a:ext cx="4844624" cy="25241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012160" y="364502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 t ~</a:t>
            </a:r>
            <a:r>
              <a:rPr lang="fr-FR" dirty="0" err="1" smtClean="0"/>
              <a:t>shaping</a:t>
            </a:r>
            <a:r>
              <a:rPr lang="fr-FR" dirty="0" smtClean="0"/>
              <a:t> time, </a:t>
            </a:r>
            <a:r>
              <a:rPr lang="fr-FR" dirty="0" err="1" smtClean="0"/>
              <a:t>r~sqrt</a:t>
            </a:r>
            <a:r>
              <a:rPr lang="fr-FR" dirty="0" smtClean="0"/>
              <a:t>(2t/RC) </a:t>
            </a:r>
          </a:p>
          <a:p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close to the pad size. 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7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084168" y="544696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M. Dixit, A. </a:t>
            </a:r>
            <a:r>
              <a:rPr lang="fr-FR" dirty="0" err="1" smtClean="0">
                <a:solidFill>
                  <a:srgbClr val="7030A0"/>
                </a:solidFill>
              </a:rPr>
              <a:t>Rankin</a:t>
            </a:r>
            <a:r>
              <a:rPr lang="fr-FR" dirty="0" smtClean="0">
                <a:solidFill>
                  <a:srgbClr val="7030A0"/>
                </a:solidFill>
              </a:rPr>
              <a:t>, NIM A </a:t>
            </a:r>
            <a:r>
              <a:rPr lang="fr-FR" dirty="0">
                <a:solidFill>
                  <a:srgbClr val="7030A0"/>
                </a:solidFill>
              </a:rPr>
              <a:t>566 (2006) 28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4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Colas -Resistive coatings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80F-AC55-411E-B599-64AE9D36401D}" type="slidenum">
              <a:rPr lang="fr-FR" smtClean="0"/>
              <a:t>8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35930" cy="607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54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Applications of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coatings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Spark</a:t>
            </a:r>
            <a:r>
              <a:rPr lang="fr-FR" smtClean="0"/>
              <a:t> mitigation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The avalanche charge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kept</a:t>
            </a:r>
            <a:r>
              <a:rPr lang="fr-FR" dirty="0" smtClean="0"/>
              <a:t> </a:t>
            </a:r>
            <a:r>
              <a:rPr lang="fr-FR" dirty="0" err="1" smtClean="0"/>
              <a:t>locally</a:t>
            </a:r>
            <a:r>
              <a:rPr lang="fr-FR" dirty="0" smtClean="0"/>
              <a:t> for </a:t>
            </a:r>
            <a:r>
              <a:rPr lang="fr-FR" dirty="0" err="1" smtClean="0"/>
              <a:t>some</a:t>
            </a:r>
            <a:r>
              <a:rPr lang="fr-FR" dirty="0" smtClean="0"/>
              <a:t> time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lowers</a:t>
            </a:r>
            <a:r>
              <a:rPr lang="fr-FR" dirty="0" smtClean="0"/>
              <a:t> the </a:t>
            </a:r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locally</a:t>
            </a:r>
            <a:endParaRPr lang="fr-FR" dirty="0" smtClean="0"/>
          </a:p>
          <a:p>
            <a:r>
              <a:rPr lang="fr-FR" dirty="0" smtClean="0"/>
              <a:t>This in </a:t>
            </a:r>
            <a:r>
              <a:rPr lang="fr-FR" dirty="0" err="1" smtClean="0"/>
              <a:t>turn</a:t>
            </a:r>
            <a:r>
              <a:rPr lang="fr-FR" dirty="0" smtClean="0"/>
              <a:t> </a:t>
            </a:r>
            <a:r>
              <a:rPr lang="fr-FR" dirty="0" err="1" smtClean="0"/>
              <a:t>lowers</a:t>
            </a:r>
            <a:r>
              <a:rPr lang="fr-FR" dirty="0" smtClean="0"/>
              <a:t> the gain and </a:t>
            </a:r>
            <a:r>
              <a:rPr lang="fr-FR" dirty="0" err="1" smtClean="0"/>
              <a:t>avoid</a:t>
            </a:r>
            <a:r>
              <a:rPr lang="fr-FR" dirty="0" smtClean="0"/>
              <a:t> the </a:t>
            </a:r>
            <a:r>
              <a:rPr lang="fr-FR" dirty="0" err="1" smtClean="0"/>
              <a:t>Rather</a:t>
            </a:r>
            <a:r>
              <a:rPr lang="fr-FR" dirty="0" smtClean="0"/>
              <a:t> </a:t>
            </a:r>
            <a:r>
              <a:rPr lang="fr-FR" dirty="0" err="1" smtClean="0"/>
              <a:t>limit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 </a:t>
            </a:r>
            <a:r>
              <a:rPr lang="fr-FR" dirty="0" err="1" smtClean="0"/>
              <a:t>attained</a:t>
            </a:r>
            <a:endParaRPr lang="fr-FR" dirty="0" smtClean="0"/>
          </a:p>
          <a:p>
            <a:r>
              <a:rPr lang="fr-FR" dirty="0" err="1" smtClean="0"/>
              <a:t>Moreover</a:t>
            </a:r>
            <a:r>
              <a:rPr lang="fr-FR" dirty="0" smtClean="0"/>
              <a:t>, as the charge </a:t>
            </a:r>
            <a:r>
              <a:rPr lang="fr-FR" dirty="0" err="1" smtClean="0"/>
              <a:t>goes</a:t>
            </a:r>
            <a:r>
              <a:rPr lang="fr-FR" dirty="0" smtClean="0"/>
              <a:t>  to </a:t>
            </a:r>
            <a:r>
              <a:rPr lang="fr-FR" dirty="0" err="1" smtClean="0"/>
              <a:t>ground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a </a:t>
            </a:r>
            <a:r>
              <a:rPr lang="fr-FR" dirty="0" err="1" smtClean="0"/>
              <a:t>resistance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limits</a:t>
            </a:r>
            <a:r>
              <a:rPr lang="fr-FR" dirty="0" smtClean="0"/>
              <a:t> the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the </a:t>
            </a:r>
            <a:r>
              <a:rPr lang="fr-FR" dirty="0" err="1" smtClean="0"/>
              <a:t>preamplifiers</a:t>
            </a:r>
            <a:r>
              <a:rPr lang="fr-FR" dirty="0" smtClean="0"/>
              <a:t>, </a:t>
            </a:r>
            <a:r>
              <a:rPr lang="fr-FR" dirty="0" err="1" smtClean="0"/>
              <a:t>protecting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endParaRPr lang="fr-FR" dirty="0" smtClean="0"/>
          </a:p>
          <a:p>
            <a:r>
              <a:rPr lang="fr-FR" dirty="0" smtClean="0"/>
              <a:t>You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pattern </a:t>
            </a:r>
            <a:r>
              <a:rPr lang="fr-FR" dirty="0" err="1" smtClean="0"/>
              <a:t>resistors</a:t>
            </a:r>
            <a:r>
              <a:rPr lang="fr-FR" dirty="0" smtClean="0"/>
              <a:t> in </a:t>
            </a:r>
            <a:r>
              <a:rPr lang="fr-FR" dirty="0" err="1" smtClean="0"/>
              <a:t>your</a:t>
            </a:r>
            <a:r>
              <a:rPr lang="fr-FR" dirty="0" smtClean="0"/>
              <a:t> PCB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7030A0"/>
                </a:solidFill>
              </a:rPr>
              <a:t>Max </a:t>
            </a:r>
            <a:r>
              <a:rPr lang="fr-FR" dirty="0" err="1" smtClean="0">
                <a:solidFill>
                  <a:srgbClr val="7030A0"/>
                </a:solidFill>
              </a:rPr>
              <a:t>Chefdeville’s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smtClean="0"/>
              <a:t>talk)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Paul Colas -Resistive coatings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731E-309A-487B-8B34-213315B4BDA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8035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1031</Words>
  <Application>Microsoft Office PowerPoint</Application>
  <PresentationFormat>Affichage à l'écran (4:3)</PresentationFormat>
  <Paragraphs>201</Paragraphs>
  <Slides>19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Thème Office</vt:lpstr>
      <vt:lpstr>图表</vt:lpstr>
      <vt:lpstr>Resistive coatings</vt:lpstr>
      <vt:lpstr>Surface resistivity</vt:lpstr>
      <vt:lpstr>Measurement techniques (1)</vt:lpstr>
      <vt:lpstr>Measurement techniques (2)</vt:lpstr>
      <vt:lpstr>Measurement techniques (3)</vt:lpstr>
      <vt:lpstr>Applications of resistive coatings</vt:lpstr>
      <vt:lpstr>Applications of resistive coatings Charge spreading</vt:lpstr>
      <vt:lpstr>Présentation PowerPoint</vt:lpstr>
      <vt:lpstr>Applications of resistive coatings Spark mitigation</vt:lpstr>
      <vt:lpstr>Présentation PowerPoint</vt:lpstr>
      <vt:lpstr>Spark protectection </vt:lpstr>
      <vt:lpstr>Resistive coating technologies</vt:lpstr>
      <vt:lpstr>Simulating and understanding SiProt</vt:lpstr>
      <vt:lpstr>Orders of magnitude</vt:lpstr>
      <vt:lpstr>Présentation PowerPoint</vt:lpstr>
      <vt:lpstr>Présentation PowerPoint</vt:lpstr>
      <vt:lpstr>Présentation PowerPoint</vt:lpstr>
      <vt:lpstr>Drawbacks</vt:lpstr>
      <vt:lpstr>New Ideas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Resistive coatings</dc:title>
  <dc:creator>Colas Paul</dc:creator>
  <cp:lastModifiedBy>Colas Paul</cp:lastModifiedBy>
  <cp:revision>41</cp:revision>
  <dcterms:created xsi:type="dcterms:W3CDTF">2015-12-07T10:49:49Z</dcterms:created>
  <dcterms:modified xsi:type="dcterms:W3CDTF">2015-12-09T16:09:18Z</dcterms:modified>
</cp:coreProperties>
</file>