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5" r:id="rId4"/>
    <p:sldId id="259" r:id="rId5"/>
    <p:sldId id="260" r:id="rId6"/>
    <p:sldId id="261" r:id="rId7"/>
    <p:sldId id="264" r:id="rId8"/>
    <p:sldId id="269" r:id="rId9"/>
    <p:sldId id="270" r:id="rId10"/>
    <p:sldId id="263" r:id="rId11"/>
    <p:sldId id="266" r:id="rId12"/>
    <p:sldId id="262" r:id="rId13"/>
    <p:sldId id="25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C1854-418D-4436-942B-4BC0101D40C5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DBA-4531-452C-94F5-FC5DB69B9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0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49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3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49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3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6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9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1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42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85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6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3D3E-018F-4360-832B-9CB2024602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9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aul\ilc\ILD\ILD_T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02188"/>
            <a:ext cx="7667190" cy="36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2736304" cy="36004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P. Colas, CEA Saclay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5179" y="179348"/>
            <a:ext cx="619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ILD software and </a:t>
            </a:r>
            <a:r>
              <a:rPr lang="fr-FR" b="1" i="1" dirty="0" err="1" smtClean="0"/>
              <a:t>optimization</a:t>
            </a:r>
            <a:r>
              <a:rPr lang="fr-FR" b="1" i="1" dirty="0" smtClean="0"/>
              <a:t> meeting, </a:t>
            </a:r>
            <a:r>
              <a:rPr lang="fr-FR" b="1" i="1" dirty="0" err="1" smtClean="0"/>
              <a:t>Feb</a:t>
            </a:r>
            <a:r>
              <a:rPr lang="fr-FR" b="1" i="1" dirty="0" smtClean="0"/>
              <a:t>. 22-26, 2016, DESY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590823"/>
            <a:ext cx="77724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TPC?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5508104" y="1916832"/>
            <a:ext cx="2592288" cy="864096"/>
          </a:xfrm>
          <a:prstGeom prst="wedgeEllipseCallout">
            <a:avLst>
              <a:gd name="adj1" fmla="val 86091"/>
              <a:gd name="adj2" fmla="val 7021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724128" y="21328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not a Si </a:t>
            </a:r>
            <a:r>
              <a:rPr lang="fr-FR" dirty="0" err="1" smtClean="0"/>
              <a:t>tracker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94" y="44624"/>
            <a:ext cx="970446" cy="55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9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issues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 the </a:t>
            </a: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beam</a:t>
            </a:r>
            <a:r>
              <a:rPr lang="fr-FR" dirty="0" smtClean="0"/>
              <a:t> background, </a:t>
            </a:r>
            <a:r>
              <a:rPr lang="fr-FR" dirty="0" err="1" smtClean="0"/>
              <a:t>despite</a:t>
            </a:r>
            <a:r>
              <a:rPr lang="fr-FR" dirty="0" smtClean="0"/>
              <a:t> an excellent (2 to 7 micron) </a:t>
            </a:r>
            <a:r>
              <a:rPr lang="fr-FR" dirty="0" err="1" smtClean="0"/>
              <a:t>resolution</a:t>
            </a:r>
            <a:r>
              <a:rPr lang="fr-FR" dirty="0" smtClean="0"/>
              <a:t>, </a:t>
            </a:r>
            <a:r>
              <a:rPr lang="fr-FR" dirty="0" err="1" smtClean="0"/>
              <a:t>track</a:t>
            </a:r>
            <a:r>
              <a:rPr lang="fr-FR" dirty="0" smtClean="0"/>
              <a:t> reconstruction in a </a:t>
            </a:r>
            <a:r>
              <a:rPr lang="fr-FR" dirty="0" err="1" smtClean="0"/>
              <a:t>silicon</a:t>
            </a:r>
            <a:r>
              <a:rPr lang="fr-FR" dirty="0" smtClean="0"/>
              <a:t> detector </a:t>
            </a:r>
            <a:r>
              <a:rPr lang="fr-FR" dirty="0" err="1" smtClean="0"/>
              <a:t>suffers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combinatorics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overwhelming</a:t>
            </a:r>
            <a:r>
              <a:rPr lang="fr-FR" dirty="0" smtClean="0"/>
              <a:t> </a:t>
            </a:r>
            <a:r>
              <a:rPr lang="fr-FR" dirty="0" err="1" smtClean="0"/>
              <a:t>fake</a:t>
            </a:r>
            <a:r>
              <a:rPr lang="fr-FR" dirty="0" smtClean="0"/>
              <a:t> hits.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seed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and the TPC </a:t>
            </a:r>
            <a:r>
              <a:rPr lang="fr-FR" dirty="0" err="1" smtClean="0"/>
              <a:t>tracks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(out -&gt; in reconstruction </a:t>
            </a:r>
            <a:r>
              <a:rPr lang="fr-FR" dirty="0" err="1" smtClean="0"/>
              <a:t>scheme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47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/dx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556792"/>
            <a:ext cx="4610100" cy="36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52292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Within</a:t>
            </a:r>
            <a:r>
              <a:rPr lang="fr-FR" dirty="0" smtClean="0"/>
              <a:t> a TPC,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to have a 2-3 sigma discrimination </a:t>
            </a:r>
            <a:r>
              <a:rPr lang="fr-FR" dirty="0" err="1" smtClean="0"/>
              <a:t>between</a:t>
            </a:r>
            <a:r>
              <a:rPr lang="fr-FR" dirty="0" smtClean="0"/>
              <a:t> K and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 . </a:t>
            </a:r>
          </a:p>
          <a:p>
            <a:r>
              <a:rPr lang="fr-FR" dirty="0" err="1" smtClean="0"/>
              <a:t>However</a:t>
            </a:r>
            <a:r>
              <a:rPr lang="fr-FR" dirty="0" smtClean="0"/>
              <a:t> a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understanding</a:t>
            </a:r>
            <a:r>
              <a:rPr lang="fr-FR" dirty="0" smtClean="0"/>
              <a:t> of GEM or </a:t>
            </a:r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certify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A pixel TPC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unbeatable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this</a:t>
            </a:r>
            <a:r>
              <a:rPr lang="fr-FR" dirty="0" smtClean="0"/>
              <a:t>, as </a:t>
            </a:r>
            <a:r>
              <a:rPr lang="fr-FR" dirty="0" err="1" smtClean="0"/>
              <a:t>it</a:t>
            </a:r>
            <a:r>
              <a:rPr lang="fr-FR" dirty="0" smtClean="0"/>
              <a:t> has  a cluster-</a:t>
            </a:r>
            <a:r>
              <a:rPr lang="fr-FR" dirty="0" err="1" smtClean="0"/>
              <a:t>counting</a:t>
            </a:r>
            <a:r>
              <a:rPr lang="fr-FR" dirty="0" smtClean="0"/>
              <a:t> </a:t>
            </a:r>
            <a:r>
              <a:rPr lang="fr-FR" dirty="0" err="1" smtClean="0"/>
              <a:t>capability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6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/dx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" y="1844824"/>
            <a:ext cx="9000363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55892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Silicon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far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having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 </a:t>
            </a:r>
            <a:r>
              <a:rPr lang="fr-FR" dirty="0" err="1" smtClean="0"/>
              <a:t>capability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4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Apart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advantages</a:t>
            </a:r>
            <a:r>
              <a:rPr lang="fr-FR" dirty="0" smtClean="0"/>
              <a:t> (minimum </a:t>
            </a:r>
            <a:r>
              <a:rPr lang="fr-FR" dirty="0" err="1" smtClean="0"/>
              <a:t>matter</a:t>
            </a:r>
            <a:r>
              <a:rPr lang="fr-FR" dirty="0" smtClean="0"/>
              <a:t> budget and </a:t>
            </a:r>
            <a:r>
              <a:rPr lang="fr-FR" dirty="0" err="1" smtClean="0"/>
              <a:t>cost</a:t>
            </a:r>
            <a:r>
              <a:rPr lang="fr-FR" dirty="0" smtClean="0"/>
              <a:t> for a 3D </a:t>
            </a:r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</a:t>
            </a:r>
            <a:r>
              <a:rPr lang="fr-FR" dirty="0" smtClean="0"/>
              <a:t>/dx </a:t>
            </a:r>
            <a:r>
              <a:rPr lang="fr-FR" dirty="0" err="1" smtClean="0"/>
              <a:t>capability</a:t>
            </a:r>
            <a:r>
              <a:rPr lang="fr-FR" dirty="0" smtClean="0"/>
              <a:t> and </a:t>
            </a:r>
            <a:r>
              <a:rPr lang="fr-FR" dirty="0" err="1" smtClean="0"/>
              <a:t>basically</a:t>
            </a:r>
            <a:r>
              <a:rPr lang="fr-FR" dirty="0" smtClean="0"/>
              <a:t> no </a:t>
            </a:r>
            <a:r>
              <a:rPr lang="fr-FR" dirty="0" err="1" smtClean="0"/>
              <a:t>aging</a:t>
            </a:r>
            <a:r>
              <a:rPr lang="fr-FR" dirty="0" smtClean="0"/>
              <a:t>, a TPC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seed</a:t>
            </a:r>
            <a:r>
              <a:rPr lang="fr-FR" dirty="0" smtClean="0"/>
              <a:t> a </a:t>
            </a:r>
            <a:r>
              <a:rPr lang="fr-FR" dirty="0" err="1" smtClean="0"/>
              <a:t>tracking</a:t>
            </a:r>
            <a:r>
              <a:rPr lang="fr-FR" dirty="0" smtClean="0"/>
              <a:t> for the </a:t>
            </a:r>
            <a:r>
              <a:rPr lang="fr-FR" dirty="0" err="1" smtClean="0"/>
              <a:t>silicon</a:t>
            </a:r>
            <a:r>
              <a:rPr lang="fr-FR" dirty="0" smtClean="0"/>
              <a:t> part in a </a:t>
            </a:r>
            <a:r>
              <a:rPr lang="fr-FR" dirty="0" err="1" smtClean="0"/>
              <a:t>harsh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Despite</a:t>
            </a:r>
            <a:r>
              <a:rPr lang="fr-FR" dirty="0" smtClean="0"/>
              <a:t> all the (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mastered</a:t>
            </a:r>
            <a:r>
              <a:rPr lang="fr-FR" dirty="0" smtClean="0"/>
              <a:t>) </a:t>
            </a:r>
            <a:r>
              <a:rPr lang="fr-FR" dirty="0" err="1" smtClean="0"/>
              <a:t>inconveniences</a:t>
            </a:r>
            <a:r>
              <a:rPr lang="fr-FR" dirty="0"/>
              <a:t> </a:t>
            </a:r>
            <a:r>
              <a:rPr lang="fr-FR" dirty="0" smtClean="0"/>
              <a:t>– slow drift, diffusion,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purity</a:t>
            </a:r>
            <a:r>
              <a:rPr lang="fr-FR" dirty="0" smtClean="0"/>
              <a:t>, </a:t>
            </a:r>
            <a:r>
              <a:rPr lang="fr-FR" dirty="0" err="1" smtClean="0"/>
              <a:t>distortions</a:t>
            </a:r>
            <a:r>
              <a:rPr lang="fr-FR" dirty="0" smtClean="0"/>
              <a:t>– the </a:t>
            </a:r>
            <a:r>
              <a:rPr lang="fr-FR" dirty="0" err="1" smtClean="0"/>
              <a:t>advantages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r>
              <a:rPr lang="fr-FR" smtClean="0"/>
              <a:t>.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39552" y="260649"/>
            <a:ext cx="8136904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9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357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budget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TPC has the least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tracks</a:t>
            </a:r>
            <a:r>
              <a:rPr lang="fr-FR" dirty="0" smtClean="0"/>
              <a:t>  and </a:t>
            </a:r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calorimeters</a:t>
            </a:r>
            <a:r>
              <a:rPr lang="fr-FR" dirty="0" smtClean="0"/>
              <a:t>: 1.3% X° in the barrel </a:t>
            </a:r>
            <a:r>
              <a:rPr lang="fr-FR" dirty="0" err="1" smtClean="0"/>
              <a:t>region</a:t>
            </a:r>
            <a:r>
              <a:rPr lang="fr-FR" dirty="0" smtClean="0"/>
              <a:t> and 0.25 X° in the </a:t>
            </a:r>
            <a:r>
              <a:rPr lang="fr-FR" dirty="0" err="1" smtClean="0"/>
              <a:t>endcaps</a:t>
            </a:r>
            <a:r>
              <a:rPr lang="fr-FR" dirty="0" smtClean="0"/>
              <a:t>.</a:t>
            </a:r>
          </a:p>
          <a:p>
            <a:r>
              <a:rPr lang="fr-FR" dirty="0" smtClean="0"/>
              <a:t> In </a:t>
            </a:r>
            <a:r>
              <a:rPr lang="fr-FR" dirty="0" err="1" smtClean="0"/>
              <a:t>silicon</a:t>
            </a:r>
            <a:r>
              <a:rPr lang="fr-FR" dirty="0" smtClean="0"/>
              <a:t> detectors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have </a:t>
            </a:r>
            <a:r>
              <a:rPr lang="fr-FR" dirty="0" err="1" smtClean="0"/>
              <a:t>sensors</a:t>
            </a:r>
            <a:r>
              <a:rPr lang="fr-FR" dirty="0" smtClean="0"/>
              <a:t> </a:t>
            </a:r>
            <a:r>
              <a:rPr lang="fr-FR" dirty="0" err="1" smtClean="0"/>
              <a:t>thinner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200 µm. This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5 </a:t>
            </a:r>
            <a:r>
              <a:rPr lang="fr-FR" dirty="0" err="1" smtClean="0"/>
              <a:t>layers</a:t>
            </a:r>
            <a:r>
              <a:rPr lang="fr-FR" dirty="0" smtClean="0"/>
              <a:t> a 10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scattered</a:t>
            </a:r>
            <a:r>
              <a:rPr lang="fr-FR" dirty="0" smtClean="0"/>
              <a:t> by more </a:t>
            </a:r>
            <a:r>
              <a:rPr lang="fr-FR" dirty="0" err="1" smtClean="0"/>
              <a:t>than</a:t>
            </a:r>
            <a:r>
              <a:rPr lang="fr-FR" dirty="0" smtClean="0"/>
              <a:t> the (2-7 µm) </a:t>
            </a:r>
            <a:r>
              <a:rPr lang="fr-FR" dirty="0" err="1" smtClean="0"/>
              <a:t>resolution</a:t>
            </a:r>
            <a:r>
              <a:rPr lang="fr-FR" dirty="0" smtClean="0"/>
              <a:t> of the </a:t>
            </a:r>
            <a:r>
              <a:rPr lang="fr-FR" dirty="0" err="1" smtClean="0"/>
              <a:t>device</a:t>
            </a:r>
            <a:r>
              <a:rPr lang="fr-FR" dirty="0" smtClean="0"/>
              <a:t>.                 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43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6" y="148779"/>
            <a:ext cx="8791352" cy="60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052736"/>
            <a:ext cx="309634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M. Stanitzki, IAS </a:t>
            </a:r>
            <a:r>
              <a:rPr lang="fr-FR" dirty="0" err="1" smtClean="0"/>
              <a:t>conf</a:t>
            </a:r>
            <a:r>
              <a:rPr lang="fr-FR" dirty="0" smtClean="0"/>
              <a:t> in HK, Jan. 2016</a:t>
            </a:r>
          </a:p>
          <a:p>
            <a:r>
              <a:rPr lang="fr-FR" dirty="0" err="1" smtClean="0"/>
              <a:t>Material</a:t>
            </a:r>
            <a:r>
              <a:rPr lang="fr-FR" dirty="0" smtClean="0"/>
              <a:t> budget in Si </a:t>
            </a:r>
            <a:r>
              <a:rPr lang="fr-FR" dirty="0" err="1" smtClean="0"/>
              <a:t>trackers</a:t>
            </a:r>
            <a:r>
              <a:rPr lang="fr-FR" dirty="0" smtClean="0"/>
              <a:t> : </a:t>
            </a:r>
            <a:r>
              <a:rPr lang="fr-FR" dirty="0" err="1" smtClean="0"/>
              <a:t>cooling</a:t>
            </a:r>
            <a:r>
              <a:rPr lang="fr-FR" dirty="0" smtClean="0"/>
              <a:t>, </a:t>
            </a:r>
            <a:r>
              <a:rPr lang="fr-FR" dirty="0" err="1" smtClean="0"/>
              <a:t>readout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9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67945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452320" y="564955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2030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452320" y="4653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SiD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19675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Surfaces tend to </a:t>
            </a:r>
            <a:r>
              <a:rPr lang="fr-FR" dirty="0" err="1" smtClean="0"/>
              <a:t>increase</a:t>
            </a:r>
            <a:r>
              <a:rPr lang="fr-FR" dirty="0" smtClean="0"/>
              <a:t> but </a:t>
            </a:r>
            <a:r>
              <a:rPr lang="fr-FR" dirty="0" err="1" smtClean="0"/>
              <a:t>Silicon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decrease</a:t>
            </a:r>
            <a:r>
              <a:rPr lang="fr-FR" dirty="0" smtClean="0"/>
              <a:t>. TPC: 36 MILCU total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609329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M. Stanitzki, HK IAS </a:t>
            </a:r>
            <a:r>
              <a:rPr lang="fr-FR" sz="1600" dirty="0" err="1" smtClean="0"/>
              <a:t>conf</a:t>
            </a:r>
            <a:r>
              <a:rPr lang="fr-FR" sz="1600" dirty="0" smtClean="0"/>
              <a:t>, Jan.2016</a:t>
            </a:r>
            <a:endParaRPr lang="fr-FR" sz="16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86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recognition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an </a:t>
            </a:r>
            <a:r>
              <a:rPr lang="fr-FR" dirty="0" err="1" smtClean="0"/>
              <a:t>opportunity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V0s, </a:t>
            </a:r>
            <a:r>
              <a:rPr lang="fr-FR" dirty="0" err="1" smtClean="0"/>
              <a:t>kinks</a:t>
            </a:r>
            <a:r>
              <a:rPr lang="fr-FR" dirty="0" smtClean="0"/>
              <a:t>, and </a:t>
            </a:r>
            <a:r>
              <a:rPr lang="fr-FR" dirty="0" err="1" smtClean="0"/>
              <a:t>tracks</a:t>
            </a:r>
            <a:r>
              <a:rPr lang="fr-FR" dirty="0" smtClean="0"/>
              <a:t> not </a:t>
            </a:r>
            <a:r>
              <a:rPr lang="fr-FR" dirty="0" err="1" smtClean="0"/>
              <a:t>pointing</a:t>
            </a:r>
            <a:r>
              <a:rPr lang="fr-FR" dirty="0" smtClean="0"/>
              <a:t> to the interaction point. 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improve</a:t>
            </a:r>
            <a:r>
              <a:rPr lang="fr-FR" dirty="0" smtClean="0"/>
              <a:t> jet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PFA and </a:t>
            </a:r>
            <a:r>
              <a:rPr lang="fr-FR" dirty="0" err="1" smtClean="0"/>
              <a:t>be</a:t>
            </a:r>
            <a:r>
              <a:rPr lang="fr-FR" dirty="0" smtClean="0"/>
              <a:t> sensitive to new </a:t>
            </a:r>
            <a:r>
              <a:rPr lang="fr-FR" dirty="0" err="1" smtClean="0"/>
              <a:t>physics</a:t>
            </a:r>
            <a:r>
              <a:rPr lang="fr-FR" dirty="0" smtClean="0"/>
              <a:t>.</a:t>
            </a:r>
          </a:p>
          <a:p>
            <a:r>
              <a:rPr lang="fr-FR" dirty="0" smtClean="0"/>
              <a:t>A quantitative </a:t>
            </a:r>
            <a:r>
              <a:rPr lang="fr-FR" dirty="0" err="1" smtClean="0"/>
              <a:t>assessment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8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7"/>
            <a:ext cx="3551404" cy="28969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ZoneTexte 1"/>
          <p:cNvSpPr txBox="1"/>
          <p:nvPr/>
        </p:nvSpPr>
        <p:spPr>
          <a:xfrm>
            <a:off x="395536" y="1412776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Small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of modules (168 in </a:t>
            </a:r>
            <a:r>
              <a:rPr lang="fr-FR" sz="2400" dirty="0" err="1" smtClean="0"/>
              <a:t>this</a:t>
            </a:r>
            <a:r>
              <a:rPr lang="fr-FR" sz="2400" dirty="0" smtClean="0"/>
              <a:t> 4-wheel </a:t>
            </a:r>
            <a:r>
              <a:rPr lang="fr-FR" sz="2400" dirty="0" err="1" smtClean="0"/>
              <a:t>example</a:t>
            </a:r>
            <a:r>
              <a:rPr lang="fr-FR" sz="2400" dirty="0" smtClean="0"/>
              <a:t>), </a:t>
            </a:r>
            <a:r>
              <a:rPr lang="fr-FR" sz="2400" dirty="0" err="1" smtClean="0"/>
              <a:t>with</a:t>
            </a:r>
            <a:r>
              <a:rPr lang="fr-FR" sz="2400" dirty="0" smtClean="0"/>
              <a:t> 3 relevant </a:t>
            </a:r>
            <a:r>
              <a:rPr lang="fr-FR" sz="2400" dirty="0" err="1" smtClean="0"/>
              <a:t>alignment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parameters</a:t>
            </a:r>
            <a:r>
              <a:rPr lang="fr-FR" sz="2400" dirty="0" smtClean="0"/>
              <a:t> </a:t>
            </a:r>
            <a:r>
              <a:rPr lang="fr-FR" sz="2400" dirty="0" err="1" smtClean="0"/>
              <a:t>each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CMS </a:t>
            </a:r>
            <a:r>
              <a:rPr lang="fr-FR" sz="2400" dirty="0" err="1" smtClean="0"/>
              <a:t>silicon</a:t>
            </a:r>
            <a:r>
              <a:rPr lang="fr-FR" sz="2400" dirty="0" smtClean="0"/>
              <a:t> </a:t>
            </a:r>
            <a:r>
              <a:rPr lang="fr-FR" sz="2400" dirty="0" err="1" smtClean="0"/>
              <a:t>tracker</a:t>
            </a:r>
            <a:r>
              <a:rPr lang="fr-FR" sz="2400" dirty="0" smtClean="0"/>
              <a:t> has 200,000 </a:t>
            </a:r>
            <a:r>
              <a:rPr lang="fr-FR" sz="2400" dirty="0" err="1" smtClean="0"/>
              <a:t>sensors</a:t>
            </a:r>
            <a:r>
              <a:rPr lang="fr-FR" sz="2400" dirty="0" smtClean="0"/>
              <a:t>. </a:t>
            </a:r>
            <a:endParaRPr lang="fr-FR" sz="2400" dirty="0"/>
          </a:p>
          <a:p>
            <a:r>
              <a:rPr lang="fr-FR" sz="2400" dirty="0" smtClean="0"/>
              <a:t>In a TPC, </a:t>
            </a:r>
            <a:r>
              <a:rPr lang="fr-FR" sz="2400" dirty="0" err="1" smtClean="0"/>
              <a:t>tracking</a:t>
            </a:r>
            <a:r>
              <a:rPr lang="fr-FR" sz="2400" dirty="0" smtClean="0"/>
              <a:t> has to face </a:t>
            </a:r>
            <a:r>
              <a:rPr lang="fr-FR" sz="2400" dirty="0" err="1" smtClean="0"/>
              <a:t>distortions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5" y="4010501"/>
            <a:ext cx="3127605" cy="244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racking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issues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88224" y="4625841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/>
              <a:t>Corrections and mitigation of </a:t>
            </a:r>
            <a:r>
              <a:rPr lang="fr-FR" sz="2000" dirty="0" err="1" smtClean="0"/>
              <a:t>distortions</a:t>
            </a:r>
            <a:r>
              <a:rPr lang="fr-FR" sz="2000" dirty="0" smtClean="0"/>
              <a:t> are </a:t>
            </a:r>
            <a:r>
              <a:rPr lang="fr-FR" sz="2000" dirty="0" err="1" smtClean="0"/>
              <a:t>being</a:t>
            </a:r>
            <a:r>
              <a:rPr lang="fr-FR" sz="2000" dirty="0" smtClean="0"/>
              <a:t> </a:t>
            </a:r>
            <a:r>
              <a:rPr lang="fr-FR" sz="2000" dirty="0" err="1" smtClean="0"/>
              <a:t>studied</a:t>
            </a:r>
            <a:endParaRPr lang="fr-F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13667"/>
            <a:ext cx="3145334" cy="25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31640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07904" y="55079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GEM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9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a 3-wheel design</a:t>
            </a:r>
            <a:endParaRPr lang="fr-FR" dirty="0"/>
          </a:p>
        </p:txBody>
      </p:sp>
      <p:pic>
        <p:nvPicPr>
          <p:cNvPr id="4" name="Picture 2" descr="D:\PROJETS\TPC\DESIGN\TPC-ILD\TEST 2\TPC TEST 2.e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72" y="1600200"/>
            <a:ext cx="63996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43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79912" y="260648"/>
            <a:ext cx="5320079" cy="246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0418" r="10412" b="4501"/>
          <a:stretch>
            <a:fillRect/>
          </a:stretch>
        </p:blipFill>
        <p:spPr>
          <a:xfrm>
            <a:off x="8145" y="2401232"/>
            <a:ext cx="4710600" cy="374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32" y="3079024"/>
            <a:ext cx="4201200" cy="30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-36512" y="692696"/>
            <a:ext cx="4040122" cy="17127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Large number of track points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High granularity (~10</a:t>
            </a:r>
            <a:r>
              <a:rPr lang="en-US" sz="2200" b="0" i="0" u="none" strike="noStrike" kern="1200" baseline="300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9</a:t>
            </a: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voxels)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Truly 3D points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  facilitates track finding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  and background 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rejection</a:t>
            </a:r>
            <a:endParaRPr lang="en-US" sz="2200" b="0" i="0" u="none" strike="noStrike" kern="1200" dirty="0">
              <a:ln>
                <a:noFill/>
              </a:ln>
              <a:latin typeface="Arial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90585" y="2289272"/>
            <a:ext cx="6624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DBD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20785" y="2279192"/>
            <a:ext cx="6624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DBD</a:t>
            </a:r>
          </a:p>
        </p:txBody>
      </p:sp>
    </p:spTree>
    <p:extLst>
      <p:ext uri="{BB962C8B-B14F-4D97-AF65-F5344CB8AC3E}">
        <p14:creationId xmlns:p14="http://schemas.microsoft.com/office/powerpoint/2010/main" val="177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25/02/2016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Colas - ILD - Why a TPC?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3D3E-018F-4360-832B-9CB2024602E4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496" y="3231882"/>
            <a:ext cx="4558533" cy="205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4008" y="3255494"/>
            <a:ext cx="4464496" cy="19677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35496" y="281761"/>
            <a:ext cx="4558533" cy="249916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The TPC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integrates over 150 bunch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crossings. Also the machine back-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ground is integrated. To verify that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tracking still works in these conditions,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err="1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tt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→ 6 jets events with all backgrounds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were simulated.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The </a:t>
            </a:r>
            <a:r>
              <a:rPr lang="en-US" sz="2000" b="0" i="0" u="none" strike="noStrike" kern="1200" dirty="0" err="1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microcurlers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from 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low-energy </a:t>
            </a:r>
            <a:r>
              <a:rPr lang="en-US" sz="2000" dirty="0" smtClean="0">
                <a:latin typeface="Symbol" panose="05050102010706020507" pitchFamily="18" charset="2"/>
                <a:ea typeface="Droid Sans Fallback" pitchFamily="2"/>
                <a:cs typeface="FreeSans" pitchFamily="2"/>
              </a:rPr>
              <a:t>g</a:t>
            </a:r>
            <a:endParaRPr lang="en-US" sz="2000" b="0" i="0" u="none" strike="noStrike" kern="1200" dirty="0">
              <a:ln>
                <a:noFill/>
              </a:ln>
              <a:latin typeface="StarSymbol" pitchFamily="18"/>
              <a:ea typeface="StarSymbol" pitchFamily="2"/>
              <a:cs typeface="StarSymbo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34"/>
                <a:ea typeface="StarSymbol" pitchFamily="2"/>
                <a:cs typeface="StarSymbol" pitchFamily="2"/>
              </a:rPr>
              <a:t>conversions 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could easily be removed</a:t>
            </a: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6606" y="5309429"/>
            <a:ext cx="4723848" cy="6807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blue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→ physics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red → machine 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background</a:t>
            </a:r>
            <a:endParaRPr lang="en-US" sz="2000" b="0" i="0" u="none" strike="noStrike" kern="1200" dirty="0">
              <a:ln>
                <a:noFill/>
              </a:ln>
              <a:latin typeface="Arial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28190" y="5301208"/>
            <a:ext cx="2972202" cy="4152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0" i="0" u="none" strike="noStrike" kern="1200" dirty="0" err="1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Microcurlers</a:t>
            </a: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 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removed</a:t>
            </a:r>
            <a:endParaRPr lang="en-US" sz="2200" b="0" i="0" u="none" strike="noStrike" kern="1200" dirty="0">
              <a:ln>
                <a:noFill/>
              </a:ln>
              <a:latin typeface="Arial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2040" y="5690456"/>
            <a:ext cx="351540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0" i="0" u="none" strike="noStrike" kern="1200" dirty="0">
                <a:ln>
                  <a:noFill/>
                </a:ln>
                <a:latin typeface="Arial" pitchFamily="18"/>
                <a:ea typeface="Droid Sans Fallback" pitchFamily="2"/>
                <a:cs typeface="FreeSans" pitchFamily="2"/>
              </a:rPr>
              <a:t>Reconstructed TPC tracks.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705672" y="274638"/>
            <a:ext cx="4258816" cy="9221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857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681</Words>
  <Application>Microsoft Office PowerPoint</Application>
  <PresentationFormat>Affichage à l'écran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Droid Sans Fallback</vt:lpstr>
      <vt:lpstr>FreeSans</vt:lpstr>
      <vt:lpstr>StarSymbol</vt:lpstr>
      <vt:lpstr>Symbol</vt:lpstr>
      <vt:lpstr>Thème Office</vt:lpstr>
      <vt:lpstr>Why do we want a TPC?</vt:lpstr>
      <vt:lpstr>Material budget</vt:lpstr>
      <vt:lpstr>Présentation PowerPoint</vt:lpstr>
      <vt:lpstr>Cost</vt:lpstr>
      <vt:lpstr>Pattern recognition</vt:lpstr>
      <vt:lpstr>Tracking issues</vt:lpstr>
      <vt:lpstr>Example of a 3-wheel design</vt:lpstr>
      <vt:lpstr>Présentation PowerPoint</vt:lpstr>
      <vt:lpstr>Présentation PowerPoint</vt:lpstr>
      <vt:lpstr>Global tracking issues</vt:lpstr>
      <vt:lpstr>dE/dx</vt:lpstr>
      <vt:lpstr>dE/dx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 want a TPC?</dc:title>
  <dc:creator>Colas Paul</dc:creator>
  <cp:lastModifiedBy>ATTIE David</cp:lastModifiedBy>
  <cp:revision>22</cp:revision>
  <dcterms:created xsi:type="dcterms:W3CDTF">2016-02-22T21:24:45Z</dcterms:created>
  <dcterms:modified xsi:type="dcterms:W3CDTF">2016-03-21T09:06:54Z</dcterms:modified>
</cp:coreProperties>
</file>