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271" r:id="rId3"/>
    <p:sldId id="270" r:id="rId4"/>
    <p:sldId id="264" r:id="rId5"/>
    <p:sldId id="296" r:id="rId6"/>
    <p:sldId id="273" r:id="rId7"/>
    <p:sldId id="302" r:id="rId8"/>
    <p:sldId id="289" r:id="rId9"/>
    <p:sldId id="291" r:id="rId10"/>
    <p:sldId id="297" r:id="rId11"/>
    <p:sldId id="276" r:id="rId12"/>
    <p:sldId id="292" r:id="rId13"/>
    <p:sldId id="299" r:id="rId14"/>
    <p:sldId id="294" r:id="rId15"/>
    <p:sldId id="293" r:id="rId16"/>
    <p:sldId id="301" r:id="rId17"/>
    <p:sldId id="280" r:id="rId18"/>
    <p:sldId id="295" r:id="rId19"/>
    <p:sldId id="281" r:id="rId20"/>
    <p:sldId id="282" r:id="rId21"/>
    <p:sldId id="305" r:id="rId22"/>
    <p:sldId id="304" r:id="rId23"/>
    <p:sldId id="287" r:id="rId24"/>
    <p:sldId id="286" r:id="rId25"/>
    <p:sldId id="272" r:id="rId26"/>
  </p:sldIdLst>
  <p:sldSz cx="9144000" cy="6858000" type="screen4x3"/>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666666"/>
    <a:srgbClr val="FC811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6" autoAdjust="0"/>
    <p:restoredTop sz="94660"/>
  </p:normalViewPr>
  <p:slideViewPr>
    <p:cSldViewPr>
      <p:cViewPr>
        <p:scale>
          <a:sx n="100" d="100"/>
          <a:sy n="100" d="100"/>
        </p:scale>
        <p:origin x="-46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78"/>
    </p:cViewPr>
  </p:sorterViewPr>
  <p:notesViewPr>
    <p:cSldViewPr>
      <p:cViewPr>
        <p:scale>
          <a:sx n="200" d="100"/>
          <a:sy n="200" d="100"/>
        </p:scale>
        <p:origin x="336" y="3816"/>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4F3AFE2C-5007-4057-8DFB-EC24DF7E4136}" type="datetimeFigureOut">
              <a:rPr lang="fr-FR" smtClean="0"/>
              <a:pPr/>
              <a:t>22/10/2014</a:t>
            </a:fld>
            <a:endParaRPr lang="fr-FR"/>
          </a:p>
        </p:txBody>
      </p:sp>
      <p:sp>
        <p:nvSpPr>
          <p:cNvPr id="4" name="Espace réservé de l'image des diapositives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197" y="4722694"/>
            <a:ext cx="5449570" cy="447413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C625FE0B-B3A6-4AF6-B265-A109385ED237}" type="slidenum">
              <a:rPr lang="fr-FR" smtClean="0"/>
              <a:pPr/>
              <a:t>‹N°›</a:t>
            </a:fld>
            <a:endParaRPr lang="fr-FR"/>
          </a:p>
        </p:txBody>
      </p:sp>
    </p:spTree>
    <p:extLst>
      <p:ext uri="{BB962C8B-B14F-4D97-AF65-F5344CB8AC3E}">
        <p14:creationId xmlns:p14="http://schemas.microsoft.com/office/powerpoint/2010/main" val="21681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Good </a:t>
            </a:r>
            <a:r>
              <a:rPr lang="fr-FR" dirty="0" err="1" smtClean="0"/>
              <a:t>afternoon</a:t>
            </a:r>
            <a:r>
              <a:rPr lang="fr-FR" dirty="0" smtClean="0"/>
              <a:t> </a:t>
            </a:r>
            <a:r>
              <a:rPr lang="fr-FR" dirty="0" err="1" smtClean="0"/>
              <a:t>everyone</a:t>
            </a:r>
            <a:r>
              <a:rPr lang="fr-FR" dirty="0" smtClean="0"/>
              <a:t>! </a:t>
            </a:r>
            <a:r>
              <a:rPr lang="fr-FR" dirty="0" err="1" smtClean="0"/>
              <a:t>I’m</a:t>
            </a:r>
            <a:r>
              <a:rPr lang="fr-FR" dirty="0" smtClean="0"/>
              <a:t> Jean-François DENIS </a:t>
            </a:r>
            <a:r>
              <a:rPr lang="fr-FR" dirty="0" err="1" smtClean="0"/>
              <a:t>from</a:t>
            </a:r>
            <a:r>
              <a:rPr lang="fr-FR" dirty="0" smtClean="0"/>
              <a:t> CEA Saclay and I </a:t>
            </a:r>
            <a:r>
              <a:rPr lang="fr-FR" dirty="0" err="1" smtClean="0"/>
              <a:t>work</a:t>
            </a:r>
            <a:r>
              <a:rPr lang="fr-FR" dirty="0" smtClean="0"/>
              <a:t> as an </a:t>
            </a:r>
            <a:r>
              <a:rPr lang="fr-FR" dirty="0"/>
              <a:t>EPICS </a:t>
            </a:r>
            <a:r>
              <a:rPr lang="fr-FR" dirty="0" err="1" smtClean="0"/>
              <a:t>developer</a:t>
            </a:r>
            <a:r>
              <a:rPr lang="fr-FR" dirty="0" smtClean="0"/>
              <a:t> </a:t>
            </a:r>
            <a:r>
              <a:rPr lang="fr-FR" dirty="0" err="1"/>
              <a:t>engineer</a:t>
            </a:r>
            <a:r>
              <a:rPr lang="fr-FR" dirty="0" smtClean="0"/>
              <a:t>.</a:t>
            </a:r>
          </a:p>
          <a:p>
            <a:endParaRPr lang="fr-FR" dirty="0"/>
          </a:p>
          <a:p>
            <a:r>
              <a:rPr lang="fr-FR" dirty="0" smtClean="0"/>
              <a:t>The goal of </a:t>
            </a:r>
            <a:r>
              <a:rPr lang="fr-FR" dirty="0" err="1" smtClean="0"/>
              <a:t>my</a:t>
            </a:r>
            <a:r>
              <a:rPr lang="fr-FR" dirty="0" smtClean="0"/>
              <a:t> </a:t>
            </a:r>
            <a:r>
              <a:rPr lang="fr-FR" dirty="0" err="1" smtClean="0"/>
              <a:t>presentation</a:t>
            </a:r>
            <a:r>
              <a:rPr lang="fr-FR" dirty="0" smtClean="0"/>
              <a:t> </a:t>
            </a:r>
            <a:r>
              <a:rPr lang="fr-FR" dirty="0" err="1" smtClean="0"/>
              <a:t>today</a:t>
            </a:r>
            <a:r>
              <a:rPr lang="fr-FR" dirty="0" smtClean="0"/>
              <a:t> </a:t>
            </a:r>
            <a:r>
              <a:rPr lang="fr-FR" dirty="0" err="1" smtClean="0"/>
              <a:t>is</a:t>
            </a:r>
            <a:r>
              <a:rPr lang="fr-FR" dirty="0" smtClean="0"/>
              <a:t> to </a:t>
            </a:r>
            <a:r>
              <a:rPr lang="fr-FR" dirty="0" err="1" smtClean="0"/>
              <a:t>speak</a:t>
            </a:r>
            <a:r>
              <a:rPr lang="fr-FR" dirty="0" smtClean="0"/>
              <a:t> about the Diagnostics </a:t>
            </a:r>
            <a:r>
              <a:rPr lang="fr-FR" dirty="0" err="1" smtClean="0"/>
              <a:t>controls</a:t>
            </a:r>
            <a:r>
              <a:rPr lang="fr-FR" dirty="0" smtClean="0"/>
              <a:t> of IMIF EVEDA Prototype </a:t>
            </a:r>
            <a:r>
              <a:rPr lang="fr-FR" dirty="0" err="1" smtClean="0"/>
              <a:t>accelerator:LIPAC</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a:t>
            </a:fld>
            <a:endParaRPr lang="fr-FR"/>
          </a:p>
        </p:txBody>
      </p:sp>
    </p:spTree>
    <p:extLst>
      <p:ext uri="{BB962C8B-B14F-4D97-AF65-F5344CB8AC3E}">
        <p14:creationId xmlns:p14="http://schemas.microsoft.com/office/powerpoint/2010/main" val="339579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What’s</a:t>
            </a:r>
            <a:r>
              <a:rPr lang="fr-FR" dirty="0" smtClean="0"/>
              <a:t> the goal of a </a:t>
            </a:r>
            <a:r>
              <a:rPr lang="fr-FR" dirty="0" err="1" smtClean="0"/>
              <a:t>current</a:t>
            </a:r>
            <a:r>
              <a:rPr lang="fr-FR" dirty="0" smtClean="0"/>
              <a:t> </a:t>
            </a:r>
            <a:r>
              <a:rPr lang="fr-FR" dirty="0" err="1" smtClean="0"/>
              <a:t>trasnformer</a:t>
            </a:r>
            <a:r>
              <a:rPr lang="fr-FR" dirty="0" smtClean="0"/>
              <a:t>? CT </a:t>
            </a:r>
            <a:r>
              <a:rPr lang="fr-FR" dirty="0" err="1" smtClean="0"/>
              <a:t>is</a:t>
            </a:r>
            <a:r>
              <a:rPr lang="fr-FR" dirty="0" smtClean="0"/>
              <a:t> a </a:t>
            </a:r>
            <a:r>
              <a:rPr lang="fr-FR" dirty="0" err="1" smtClean="0"/>
              <a:t>kind</a:t>
            </a:r>
            <a:r>
              <a:rPr lang="fr-FR" dirty="0" smtClean="0"/>
              <a:t> of monitor </a:t>
            </a:r>
            <a:r>
              <a:rPr lang="fr-FR" dirty="0" err="1" smtClean="0"/>
              <a:t>which</a:t>
            </a:r>
            <a:r>
              <a:rPr lang="fr-FR" dirty="0" smtClean="0"/>
              <a:t> </a:t>
            </a:r>
            <a:r>
              <a:rPr lang="fr-FR" dirty="0" err="1" smtClean="0"/>
              <a:t>allows</a:t>
            </a:r>
            <a:r>
              <a:rPr lang="fr-FR" dirty="0" smtClean="0"/>
              <a:t> </a:t>
            </a:r>
            <a:r>
              <a:rPr lang="fr-FR" dirty="0" err="1" smtClean="0"/>
              <a:t>measuring</a:t>
            </a:r>
            <a:r>
              <a:rPr lang="fr-FR" dirty="0" smtClean="0"/>
              <a:t> the </a:t>
            </a:r>
            <a:r>
              <a:rPr lang="fr-FR" dirty="0" err="1" smtClean="0"/>
              <a:t>beam</a:t>
            </a:r>
            <a:r>
              <a:rPr lang="fr-FR" dirty="0" smtClean="0"/>
              <a:t> </a:t>
            </a:r>
            <a:r>
              <a:rPr lang="fr-FR" dirty="0" err="1" smtClean="0"/>
              <a:t>current</a:t>
            </a:r>
            <a:r>
              <a:rPr lang="fr-FR" dirty="0" smtClean="0"/>
              <a:t> </a:t>
            </a:r>
            <a:r>
              <a:rPr lang="fr-FR" dirty="0" err="1" smtClean="0"/>
              <a:t>with</a:t>
            </a:r>
            <a:r>
              <a:rPr lang="fr-FR" dirty="0" smtClean="0"/>
              <a:t> a </a:t>
            </a:r>
            <a:r>
              <a:rPr lang="fr-FR" dirty="0" err="1" smtClean="0"/>
              <a:t>precision</a:t>
            </a:r>
            <a:r>
              <a:rPr lang="fr-FR" dirty="0" smtClean="0"/>
              <a:t> of 0.15 mA. </a:t>
            </a:r>
            <a:r>
              <a:rPr lang="fr-FR" dirty="0" err="1" smtClean="0"/>
              <a:t>It’s</a:t>
            </a:r>
            <a:r>
              <a:rPr lang="fr-FR" dirty="0" smtClean="0"/>
              <a:t> a non </a:t>
            </a:r>
            <a:r>
              <a:rPr lang="fr-FR" dirty="0" err="1" smtClean="0"/>
              <a:t>interceptive</a:t>
            </a:r>
            <a:r>
              <a:rPr lang="fr-FR" dirty="0" smtClean="0"/>
              <a:t> diagnostic!</a:t>
            </a:r>
          </a:p>
          <a:p>
            <a:r>
              <a:rPr lang="fr-FR" dirty="0" smtClean="0"/>
              <a:t>How to control </a:t>
            </a:r>
            <a:r>
              <a:rPr lang="fr-FR" dirty="0" err="1" smtClean="0"/>
              <a:t>it</a:t>
            </a:r>
            <a:r>
              <a:rPr lang="fr-FR" dirty="0" smtClean="0"/>
              <a:t>? </a:t>
            </a:r>
          </a:p>
          <a:p>
            <a:r>
              <a:rPr lang="fr-FR" dirty="0" smtClean="0"/>
              <a:t>You are </a:t>
            </a:r>
            <a:r>
              <a:rPr lang="fr-FR" dirty="0" err="1" smtClean="0"/>
              <a:t>going</a:t>
            </a:r>
            <a:r>
              <a:rPr lang="fr-FR" dirty="0" smtClean="0"/>
              <a:t> </a:t>
            </a:r>
            <a:r>
              <a:rPr lang="fr-FR" dirty="0" err="1" smtClean="0"/>
              <a:t>from</a:t>
            </a:r>
            <a:r>
              <a:rPr lang="fr-FR" dirty="0" smtClean="0"/>
              <a:t> the cabinet, </a:t>
            </a:r>
            <a:r>
              <a:rPr lang="fr-FR" dirty="0" err="1" smtClean="0"/>
              <a:t>we</a:t>
            </a:r>
            <a:r>
              <a:rPr lang="fr-FR" dirty="0" smtClean="0"/>
              <a:t> have the VME. On </a:t>
            </a:r>
            <a:r>
              <a:rPr lang="fr-FR" dirty="0" err="1" smtClean="0"/>
              <a:t>this</a:t>
            </a:r>
            <a:r>
              <a:rPr lang="fr-FR" dirty="0" smtClean="0"/>
              <a:t> VME </a:t>
            </a:r>
            <a:r>
              <a:rPr lang="fr-FR" dirty="0" err="1" smtClean="0"/>
              <a:t>is</a:t>
            </a:r>
            <a:r>
              <a:rPr lang="fr-FR" dirty="0" smtClean="0"/>
              <a:t> </a:t>
            </a:r>
            <a:r>
              <a:rPr lang="fr-FR" dirty="0" err="1" smtClean="0"/>
              <a:t>integrated</a:t>
            </a:r>
            <a:r>
              <a:rPr lang="fr-FR" dirty="0" smtClean="0"/>
              <a:t> </a:t>
            </a:r>
            <a:r>
              <a:rPr lang="fr-FR" dirty="0" err="1" smtClean="0"/>
              <a:t>Fast</a:t>
            </a:r>
            <a:r>
              <a:rPr lang="fr-FR" dirty="0" smtClean="0"/>
              <a:t> acquisition.</a:t>
            </a:r>
            <a:endParaRPr lang="fr-FR" b="1" dirty="0" smtClean="0"/>
          </a:p>
          <a:p>
            <a:r>
              <a:rPr lang="fr-FR" dirty="0" smtClean="0"/>
              <a:t>….</a:t>
            </a:r>
          </a:p>
          <a:p>
            <a:r>
              <a:rPr lang="fr-FR" dirty="0" smtClean="0"/>
              <a:t>The driver </a:t>
            </a:r>
            <a:r>
              <a:rPr lang="fr-FR" dirty="0" err="1" smtClean="0"/>
              <a:t>was</a:t>
            </a:r>
            <a:r>
              <a:rPr lang="fr-FR" dirty="0" smtClean="0"/>
              <a:t> </a:t>
            </a:r>
            <a:r>
              <a:rPr lang="fr-FR" dirty="0" err="1" smtClean="0"/>
              <a:t>designed</a:t>
            </a:r>
            <a:r>
              <a:rPr lang="fr-FR" dirty="0" smtClean="0"/>
              <a:t> by CEA and </a:t>
            </a:r>
            <a:r>
              <a:rPr lang="fr-FR" dirty="0" err="1" smtClean="0"/>
              <a:t>already</a:t>
            </a:r>
            <a:r>
              <a:rPr lang="fr-FR" dirty="0" smtClean="0"/>
              <a:t> </a:t>
            </a:r>
            <a:r>
              <a:rPr lang="fr-FR" dirty="0" err="1" smtClean="0"/>
              <a:t>used</a:t>
            </a:r>
            <a:r>
              <a:rPr lang="fr-FR" dirty="0" smtClean="0"/>
              <a:t> </a:t>
            </a:r>
            <a:r>
              <a:rPr lang="fr-FR" dirty="0" err="1" smtClean="0"/>
              <a:t>sucessfully</a:t>
            </a:r>
            <a:r>
              <a:rPr lang="fr-FR" dirty="0" smtClean="0"/>
              <a:t> on The spiral2 </a:t>
            </a:r>
            <a:r>
              <a:rPr lang="fr-FR" dirty="0" err="1" smtClean="0"/>
              <a:t>project</a:t>
            </a:r>
            <a:endParaRPr lang="fr-FR" dirty="0" smtClean="0"/>
          </a:p>
          <a:p>
            <a:r>
              <a:rPr lang="fr-FR" dirty="0" smtClean="0"/>
              <a:t>If </a:t>
            </a:r>
            <a:r>
              <a:rPr lang="fr-FR" dirty="0" err="1" smtClean="0"/>
              <a:t>you</a:t>
            </a:r>
            <a:r>
              <a:rPr lang="fr-FR" dirty="0" smtClean="0"/>
              <a:t> come back to the click on the main </a:t>
            </a:r>
            <a:r>
              <a:rPr lang="fr-FR" dirty="0" err="1" smtClean="0"/>
              <a:t>launcher</a:t>
            </a:r>
            <a:r>
              <a:rPr lang="fr-FR" dirty="0" smtClean="0"/>
              <a:t>, on the </a:t>
            </a:r>
            <a:r>
              <a:rPr lang="fr-FR" dirty="0" err="1" smtClean="0"/>
              <a:t>previous</a:t>
            </a:r>
            <a:r>
              <a:rPr lang="fr-FR" dirty="0" smtClean="0"/>
              <a:t> slide, </a:t>
            </a:r>
            <a:r>
              <a:rPr lang="fr-FR" dirty="0" err="1" smtClean="0"/>
              <a:t>you</a:t>
            </a:r>
            <a:r>
              <a:rPr lang="fr-FR" dirty="0" smtClean="0"/>
              <a:t> </a:t>
            </a:r>
            <a:r>
              <a:rPr lang="fr-FR" dirty="0" err="1" smtClean="0"/>
              <a:t>will</a:t>
            </a:r>
            <a:r>
              <a:rPr lang="fr-FR" dirty="0" smtClean="0"/>
              <a:t> open </a:t>
            </a:r>
            <a:r>
              <a:rPr lang="fr-FR" dirty="0" err="1" smtClean="0"/>
              <a:t>this</a:t>
            </a:r>
            <a:r>
              <a:rPr lang="fr-FR" dirty="0" smtClean="0"/>
              <a:t> panel.</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10</a:t>
            </a:fld>
            <a:endParaRPr lang="fr-FR"/>
          </a:p>
        </p:txBody>
      </p:sp>
    </p:spTree>
    <p:extLst>
      <p:ext uri="{BB962C8B-B14F-4D97-AF65-F5344CB8AC3E}">
        <p14:creationId xmlns:p14="http://schemas.microsoft.com/office/powerpoint/2010/main" val="68523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This </a:t>
            </a:r>
            <a:r>
              <a:rPr lang="fr-FR" dirty="0" err="1" smtClean="0"/>
              <a:t>screen</a:t>
            </a:r>
            <a:r>
              <a:rPr lang="fr-FR" dirty="0" smtClean="0"/>
              <a:t> </a:t>
            </a:r>
            <a:r>
              <a:rPr lang="fr-FR" dirty="0" err="1" smtClean="0"/>
              <a:t>allows</a:t>
            </a:r>
            <a:r>
              <a:rPr lang="fr-FR" dirty="0" smtClean="0"/>
              <a:t> to control </a:t>
            </a:r>
            <a:r>
              <a:rPr lang="fr-FR" dirty="0" err="1" smtClean="0"/>
              <a:t>them</a:t>
            </a:r>
            <a:r>
              <a:rPr lang="fr-FR" dirty="0" smtClean="0"/>
              <a:t> in one </a:t>
            </a:r>
            <a:r>
              <a:rPr lang="fr-FR" dirty="0" err="1" smtClean="0"/>
              <a:t>view</a:t>
            </a:r>
            <a:r>
              <a:rPr lang="fr-FR" dirty="0" smtClean="0"/>
              <a:t>. </a:t>
            </a:r>
            <a:r>
              <a:rPr lang="fr-FR" dirty="0" err="1" smtClean="0"/>
              <a:t>we</a:t>
            </a:r>
            <a:r>
              <a:rPr lang="fr-FR" dirty="0" smtClean="0"/>
              <a:t> have to select the </a:t>
            </a:r>
            <a:r>
              <a:rPr lang="fr-FR" dirty="0" err="1" smtClean="0"/>
              <a:t>acqusition</a:t>
            </a:r>
            <a:r>
              <a:rPr lang="fr-FR" dirty="0" smtClean="0"/>
              <a:t> </a:t>
            </a:r>
            <a:r>
              <a:rPr lang="fr-FR" dirty="0" err="1" smtClean="0"/>
              <a:t>frequencey</a:t>
            </a:r>
            <a:r>
              <a:rPr lang="fr-FR" dirty="0" smtClean="0"/>
              <a:t> up to 1Mhtz, and </a:t>
            </a:r>
            <a:r>
              <a:rPr lang="fr-FR" dirty="0" err="1" smtClean="0"/>
              <a:t>some</a:t>
            </a:r>
            <a:r>
              <a:rPr lang="fr-FR" dirty="0" smtClean="0"/>
              <a:t> </a:t>
            </a:r>
            <a:r>
              <a:rPr lang="fr-FR" dirty="0" err="1" smtClean="0"/>
              <a:t>paameters</a:t>
            </a:r>
            <a:r>
              <a:rPr lang="fr-FR" dirty="0" smtClean="0"/>
              <a:t> </a:t>
            </a:r>
            <a:r>
              <a:rPr lang="fr-FR" dirty="0" err="1" smtClean="0"/>
              <a:t>like</a:t>
            </a:r>
            <a:r>
              <a:rPr lang="fr-FR" dirty="0" smtClean="0"/>
              <a:t> the duration of </a:t>
            </a:r>
            <a:r>
              <a:rPr lang="fr-FR" dirty="0" err="1" smtClean="0"/>
              <a:t>sampling</a:t>
            </a:r>
            <a:r>
              <a:rPr lang="fr-FR" dirty="0" smtClean="0"/>
              <a:t>.</a:t>
            </a:r>
          </a:p>
          <a:p>
            <a:r>
              <a:rPr lang="fr-FR" dirty="0" smtClean="0"/>
              <a:t>For </a:t>
            </a:r>
            <a:r>
              <a:rPr lang="fr-FR" dirty="0" err="1" smtClean="0"/>
              <a:t>each</a:t>
            </a:r>
            <a:r>
              <a:rPr lang="fr-FR" dirty="0" smtClean="0"/>
              <a:t> </a:t>
            </a:r>
            <a:r>
              <a:rPr lang="fr-FR" dirty="0" err="1" smtClean="0"/>
              <a:t>you</a:t>
            </a:r>
            <a:r>
              <a:rPr lang="fr-FR" dirty="0" smtClean="0"/>
              <a:t> have the </a:t>
            </a:r>
            <a:r>
              <a:rPr lang="fr-FR" dirty="0" err="1" smtClean="0"/>
              <a:t>beam</a:t>
            </a:r>
            <a:r>
              <a:rPr lang="fr-FR" dirty="0" smtClean="0"/>
              <a:t> courant </a:t>
            </a:r>
            <a:r>
              <a:rPr lang="fr-FR" dirty="0" err="1" smtClean="0"/>
              <a:t>directly</a:t>
            </a:r>
            <a:r>
              <a:rPr lang="fr-FR" dirty="0" smtClean="0"/>
              <a:t> </a:t>
            </a:r>
            <a:r>
              <a:rPr lang="fr-FR" dirty="0" err="1" smtClean="0"/>
              <a:t>integrated</a:t>
            </a:r>
            <a:r>
              <a:rPr lang="fr-FR" dirty="0" smtClean="0"/>
              <a:t> by FEE, and the </a:t>
            </a:r>
            <a:r>
              <a:rPr lang="fr-FR" dirty="0" err="1" smtClean="0"/>
              <a:t>histogram</a:t>
            </a:r>
            <a:r>
              <a:rPr lang="fr-FR" dirty="0" smtClean="0"/>
              <a:t> of </a:t>
            </a:r>
            <a:r>
              <a:rPr lang="fr-FR" dirty="0" err="1" smtClean="0"/>
              <a:t>mean</a:t>
            </a:r>
            <a:r>
              <a:rPr lang="fr-FR" dirty="0" smtClean="0"/>
              <a:t> and standard </a:t>
            </a:r>
            <a:r>
              <a:rPr lang="fr-FR" dirty="0" err="1" smtClean="0"/>
              <a:t>deviation</a:t>
            </a:r>
            <a:r>
              <a:rPr lang="fr-FR" dirty="0" smtClean="0"/>
              <a:t> </a:t>
            </a:r>
            <a:r>
              <a:rPr lang="fr-FR" dirty="0" err="1" smtClean="0"/>
              <a:t>associated</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11</a:t>
            </a:fld>
            <a:endParaRPr lang="fr-FR"/>
          </a:p>
        </p:txBody>
      </p:sp>
    </p:spTree>
    <p:extLst>
      <p:ext uri="{BB962C8B-B14F-4D97-AF65-F5344CB8AC3E}">
        <p14:creationId xmlns:p14="http://schemas.microsoft.com/office/powerpoint/2010/main" val="1300378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Let’s</a:t>
            </a:r>
            <a:r>
              <a:rPr lang="fr-FR" dirty="0" smtClean="0"/>
              <a:t> come back on the </a:t>
            </a:r>
            <a:r>
              <a:rPr lang="fr-FR" dirty="0" err="1" smtClean="0"/>
              <a:t>launcher</a:t>
            </a:r>
            <a:r>
              <a:rPr lang="fr-FR" dirty="0" smtClean="0"/>
              <a:t> to </a:t>
            </a:r>
            <a:r>
              <a:rPr lang="fr-FR" dirty="0" err="1" smtClean="0"/>
              <a:t>work</a:t>
            </a:r>
            <a:r>
              <a:rPr lang="fr-FR" dirty="0" smtClean="0"/>
              <a:t> </a:t>
            </a:r>
            <a:r>
              <a:rPr lang="fr-FR" dirty="0" err="1" smtClean="0"/>
              <a:t>with</a:t>
            </a:r>
            <a:r>
              <a:rPr lang="fr-FR" dirty="0" smtClean="0"/>
              <a:t> </a:t>
            </a:r>
            <a:r>
              <a:rPr lang="fr-FR" dirty="0" err="1" smtClean="0"/>
              <a:t>another</a:t>
            </a:r>
            <a:r>
              <a:rPr lang="fr-FR" dirty="0" smtClean="0"/>
              <a:t> diagnostic : IPM.</a:t>
            </a:r>
          </a:p>
          <a:p>
            <a:r>
              <a:rPr lang="fr-FR" dirty="0" err="1" smtClean="0"/>
              <a:t>We</a:t>
            </a:r>
            <a:r>
              <a:rPr lang="fr-FR" dirty="0" smtClean="0"/>
              <a:t> have one IPM on the HEBT, and a </a:t>
            </a:r>
            <a:r>
              <a:rPr lang="fr-FR" dirty="0" err="1" smtClean="0"/>
              <a:t>cupple</a:t>
            </a:r>
            <a:r>
              <a:rPr lang="fr-FR" dirty="0" smtClean="0"/>
              <a:t> (X,Y(</a:t>
            </a:r>
            <a:r>
              <a:rPr lang="fr-FR" dirty="0" err="1" smtClean="0"/>
              <a:t>why</a:t>
            </a:r>
            <a:r>
              <a:rPr lang="fr-FR" dirty="0" smtClean="0"/>
              <a:t>)) on the diagnostic plate</a:t>
            </a: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12</a:t>
            </a:fld>
            <a:endParaRPr lang="fr-FR"/>
          </a:p>
        </p:txBody>
      </p:sp>
    </p:spTree>
    <p:extLst>
      <p:ext uri="{BB962C8B-B14F-4D97-AF65-F5344CB8AC3E}">
        <p14:creationId xmlns:p14="http://schemas.microsoft.com/office/powerpoint/2010/main" val="3354915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r>
              <a:rPr lang="en-US" dirty="0" smtClean="0">
                <a:solidFill>
                  <a:schemeClr val="tx1">
                    <a:lumMod val="65000"/>
                    <a:lumOff val="35000"/>
                  </a:schemeClr>
                </a:solidFill>
              </a:rPr>
              <a:t>What’s The </a:t>
            </a:r>
            <a:r>
              <a:rPr lang="en-US" dirty="0">
                <a:solidFill>
                  <a:schemeClr val="tx1">
                    <a:lumMod val="65000"/>
                    <a:lumOff val="35000"/>
                  </a:schemeClr>
                </a:solidFill>
              </a:rPr>
              <a:t>goal of an </a:t>
            </a:r>
            <a:r>
              <a:rPr lang="en-US" dirty="0" smtClean="0">
                <a:solidFill>
                  <a:schemeClr val="tx1">
                    <a:lumMod val="65000"/>
                    <a:lumOff val="35000"/>
                  </a:schemeClr>
                </a:solidFill>
              </a:rPr>
              <a:t>IPM? </a:t>
            </a:r>
            <a:r>
              <a:rPr lang="en-US" dirty="0">
                <a:solidFill>
                  <a:schemeClr val="tx1">
                    <a:lumMod val="65000"/>
                    <a:lumOff val="35000"/>
                  </a:schemeClr>
                </a:solidFill>
              </a:rPr>
              <a:t>to measure the transverse beam </a:t>
            </a:r>
            <a:r>
              <a:rPr lang="en-US" dirty="0" smtClean="0">
                <a:solidFill>
                  <a:schemeClr val="tx1">
                    <a:lumMod val="65000"/>
                    <a:lumOff val="35000"/>
                  </a:schemeClr>
                </a:solidFill>
              </a:rPr>
              <a:t>profile.</a:t>
            </a:r>
          </a:p>
          <a:p>
            <a:pPr marL="0" lvl="1"/>
            <a:r>
              <a:rPr lang="en-US" dirty="0" smtClean="0">
                <a:solidFill>
                  <a:schemeClr val="tx1">
                    <a:lumMod val="65000"/>
                    <a:lumOff val="35000"/>
                  </a:schemeClr>
                </a:solidFill>
              </a:rPr>
              <a:t>How to control it?</a:t>
            </a:r>
          </a:p>
          <a:p>
            <a:pPr marL="0" lvl="1"/>
            <a:r>
              <a:rPr lang="en-US" dirty="0" smtClean="0">
                <a:solidFill>
                  <a:schemeClr val="tx1">
                    <a:lumMod val="65000"/>
                    <a:lumOff val="35000"/>
                  </a:schemeClr>
                </a:solidFill>
              </a:rPr>
              <a:t>We come from always the cabinet, the VME. On this VME is integrated ADAS VME board to control Front End Electronic and make slow acquisition.</a:t>
            </a:r>
          </a:p>
          <a:p>
            <a:pPr marL="0" lvl="1"/>
            <a:r>
              <a:rPr lang="en-US" dirty="0" smtClean="0">
                <a:solidFill>
                  <a:schemeClr val="tx1">
                    <a:lumMod val="65000"/>
                    <a:lumOff val="35000"/>
                  </a:schemeClr>
                </a:solidFill>
              </a:rPr>
              <a:t>The goal of the FFE is …… This electronic was designed by CEA.</a:t>
            </a:r>
          </a:p>
          <a:p>
            <a:pPr marL="0" lvl="1"/>
            <a:r>
              <a:rPr lang="en-US" dirty="0" smtClean="0">
                <a:solidFill>
                  <a:schemeClr val="tx1">
                    <a:lumMod val="65000"/>
                    <a:lumOff val="35000"/>
                  </a:schemeClr>
                </a:solidFill>
              </a:rPr>
              <a:t>Signals </a:t>
            </a:r>
            <a:r>
              <a:rPr lang="en-US" dirty="0" err="1" smtClean="0">
                <a:solidFill>
                  <a:schemeClr val="tx1">
                    <a:lumMod val="65000"/>
                    <a:lumOff val="35000"/>
                  </a:schemeClr>
                </a:solidFill>
              </a:rPr>
              <a:t>seended</a:t>
            </a:r>
            <a:r>
              <a:rPr lang="en-US" dirty="0" smtClean="0">
                <a:solidFill>
                  <a:schemeClr val="tx1">
                    <a:lumMod val="65000"/>
                    <a:lumOff val="35000"/>
                  </a:schemeClr>
                </a:solidFill>
              </a:rPr>
              <a:t> to this FEE come from directly to IPM.</a:t>
            </a:r>
          </a:p>
          <a:p>
            <a:pPr marL="0" lvl="1"/>
            <a:r>
              <a:rPr lang="en-US" dirty="0" smtClean="0">
                <a:solidFill>
                  <a:schemeClr val="tx1">
                    <a:lumMod val="65000"/>
                    <a:lumOff val="35000"/>
                  </a:schemeClr>
                </a:solidFill>
              </a:rPr>
              <a:t>We need also to control FUG PS.</a:t>
            </a:r>
            <a:endParaRPr lang="en-US" dirty="0">
              <a:solidFill>
                <a:schemeClr val="tx1">
                  <a:lumMod val="65000"/>
                  <a:lumOff val="35000"/>
                </a:schemeClr>
              </a:solidFill>
            </a:endParaRPr>
          </a:p>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13</a:t>
            </a:fld>
            <a:endParaRPr lang="fr-FR"/>
          </a:p>
        </p:txBody>
      </p:sp>
    </p:spTree>
    <p:extLst>
      <p:ext uri="{BB962C8B-B14F-4D97-AF65-F5344CB8AC3E}">
        <p14:creationId xmlns:p14="http://schemas.microsoft.com/office/powerpoint/2010/main" val="3593558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When</a:t>
            </a:r>
            <a:r>
              <a:rPr lang="fr-FR" dirty="0" smtClean="0"/>
              <a:t> </a:t>
            </a:r>
            <a:r>
              <a:rPr lang="fr-FR" dirty="0" err="1" smtClean="0"/>
              <a:t>you</a:t>
            </a:r>
            <a:r>
              <a:rPr lang="fr-FR" dirty="0" smtClean="0"/>
              <a:t> click on the main </a:t>
            </a:r>
            <a:r>
              <a:rPr lang="fr-FR" dirty="0" err="1" smtClean="0"/>
              <a:t>launcher</a:t>
            </a:r>
            <a:r>
              <a:rPr lang="fr-FR" dirty="0" smtClean="0"/>
              <a:t> </a:t>
            </a:r>
            <a:r>
              <a:rPr lang="fr-FR" dirty="0" err="1" smtClean="0"/>
              <a:t>you</a:t>
            </a:r>
            <a:r>
              <a:rPr lang="fr-FR" dirty="0" smtClean="0"/>
              <a:t> </a:t>
            </a:r>
            <a:r>
              <a:rPr lang="fr-FR" dirty="0" err="1" smtClean="0"/>
              <a:t>obtain</a:t>
            </a:r>
            <a:r>
              <a:rPr lang="fr-FR" dirty="0" smtClean="0"/>
              <a:t> </a:t>
            </a:r>
            <a:r>
              <a:rPr lang="fr-FR" dirty="0" err="1" smtClean="0"/>
              <a:t>this</a:t>
            </a:r>
            <a:r>
              <a:rPr lang="fr-FR" dirty="0" smtClean="0"/>
              <a:t> </a:t>
            </a:r>
            <a:r>
              <a:rPr lang="fr-FR" dirty="0" err="1" smtClean="0"/>
              <a:t>screen</a:t>
            </a:r>
            <a:r>
              <a:rPr lang="fr-FR" dirty="0" smtClean="0"/>
              <a:t>! It </a:t>
            </a:r>
            <a:r>
              <a:rPr lang="fr-FR" dirty="0" err="1" smtClean="0"/>
              <a:t>allows</a:t>
            </a:r>
            <a:r>
              <a:rPr lang="fr-FR" dirty="0" smtClean="0"/>
              <a:t> </a:t>
            </a:r>
            <a:r>
              <a:rPr lang="fr-FR" dirty="0"/>
              <a:t>to control </a:t>
            </a:r>
            <a:r>
              <a:rPr lang="fr-FR" dirty="0" err="1"/>
              <a:t>them</a:t>
            </a:r>
            <a:r>
              <a:rPr lang="fr-FR" dirty="0"/>
              <a:t> : </a:t>
            </a:r>
            <a:r>
              <a:rPr lang="fr-FR" dirty="0" err="1"/>
              <a:t>we</a:t>
            </a:r>
            <a:r>
              <a:rPr lang="fr-FR" dirty="0"/>
              <a:t> have to select the </a:t>
            </a:r>
            <a:r>
              <a:rPr lang="fr-FR" dirty="0" err="1"/>
              <a:t>acqusition</a:t>
            </a:r>
            <a:r>
              <a:rPr lang="fr-FR" dirty="0"/>
              <a:t> </a:t>
            </a:r>
            <a:r>
              <a:rPr lang="fr-FR" dirty="0" smtClean="0"/>
              <a:t>mode (How to control front end </a:t>
            </a:r>
            <a:r>
              <a:rPr lang="fr-FR" dirty="0" err="1" smtClean="0"/>
              <a:t>Electronic</a:t>
            </a:r>
            <a:r>
              <a:rPr lang="fr-FR" dirty="0" smtClean="0"/>
              <a:t>), control the power </a:t>
            </a:r>
            <a:r>
              <a:rPr lang="fr-FR" dirty="0" err="1" smtClean="0"/>
              <a:t>suppplies</a:t>
            </a:r>
            <a:r>
              <a:rPr lang="fr-FR" dirty="0" smtClean="0"/>
              <a:t>, in </a:t>
            </a:r>
            <a:r>
              <a:rPr lang="fr-FR" dirty="0" err="1" smtClean="0"/>
              <a:t>order</a:t>
            </a:r>
            <a:r>
              <a:rPr lang="fr-FR" dirty="0" smtClean="0"/>
              <a:t> to </a:t>
            </a:r>
            <a:r>
              <a:rPr lang="fr-FR" dirty="0" err="1" smtClean="0"/>
              <a:t>abtain</a:t>
            </a:r>
            <a:r>
              <a:rPr lang="fr-FR" dirty="0" smtClean="0"/>
              <a:t> </a:t>
            </a:r>
            <a:r>
              <a:rPr lang="fr-FR" dirty="0" err="1" smtClean="0"/>
              <a:t>this</a:t>
            </a:r>
            <a:r>
              <a:rPr lang="fr-FR" dirty="0" smtClean="0"/>
              <a:t> </a:t>
            </a:r>
            <a:r>
              <a:rPr lang="fr-FR" dirty="0" err="1" smtClean="0"/>
              <a:t>kind</a:t>
            </a:r>
            <a:r>
              <a:rPr lang="fr-FR" dirty="0" smtClean="0"/>
              <a:t> of profil </a:t>
            </a:r>
            <a:r>
              <a:rPr lang="fr-FR" dirty="0" err="1" smtClean="0"/>
              <a:t>with</a:t>
            </a:r>
            <a:r>
              <a:rPr lang="fr-FR" dirty="0" smtClean="0"/>
              <a:t> </a:t>
            </a:r>
            <a:r>
              <a:rPr lang="fr-FR" dirty="0" err="1" smtClean="0"/>
              <a:t>measure</a:t>
            </a:r>
            <a:r>
              <a:rPr lang="fr-FR" dirty="0" smtClean="0"/>
              <a:t>.</a:t>
            </a:r>
            <a:endParaRPr lang="fr-FR" dirty="0"/>
          </a:p>
          <a:p>
            <a:r>
              <a:rPr lang="fr-FR" dirty="0" err="1" smtClean="0"/>
              <a:t>We</a:t>
            </a:r>
            <a:r>
              <a:rPr lang="fr-FR" dirty="0" smtClean="0"/>
              <a:t> have </a:t>
            </a:r>
            <a:r>
              <a:rPr lang="fr-FR" dirty="0" err="1" smtClean="0"/>
              <a:t>also</a:t>
            </a:r>
            <a:r>
              <a:rPr lang="fr-FR" dirty="0" smtClean="0"/>
              <a:t> </a:t>
            </a:r>
            <a:r>
              <a:rPr lang="fr-FR" dirty="0" err="1" smtClean="0"/>
              <a:t>some</a:t>
            </a:r>
            <a:r>
              <a:rPr lang="fr-FR" dirty="0" smtClean="0"/>
              <a:t> information </a:t>
            </a:r>
            <a:r>
              <a:rPr lang="fr-FR" dirty="0" err="1" smtClean="0"/>
              <a:t>baout</a:t>
            </a:r>
            <a:r>
              <a:rPr lang="fr-FR" dirty="0" smtClean="0"/>
              <a:t> the </a:t>
            </a:r>
            <a:r>
              <a:rPr lang="fr-FR" dirty="0" err="1" smtClean="0"/>
              <a:t>mean</a:t>
            </a:r>
            <a:r>
              <a:rPr lang="fr-FR" dirty="0" smtClean="0"/>
              <a:t> and the standard </a:t>
            </a:r>
            <a:r>
              <a:rPr lang="fr-FR" dirty="0" err="1" smtClean="0"/>
              <a:t>deviation</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14</a:t>
            </a:fld>
            <a:endParaRPr lang="fr-FR"/>
          </a:p>
        </p:txBody>
      </p:sp>
    </p:spTree>
    <p:extLst>
      <p:ext uri="{BB962C8B-B14F-4D97-AF65-F5344CB8AC3E}">
        <p14:creationId xmlns:p14="http://schemas.microsoft.com/office/powerpoint/2010/main" val="1601078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Going</a:t>
            </a:r>
            <a:r>
              <a:rPr lang="fr-FR" dirty="0" smtClean="0"/>
              <a:t> back to the main </a:t>
            </a:r>
            <a:r>
              <a:rPr lang="fr-FR" dirty="0" err="1" smtClean="0"/>
              <a:t>launcher</a:t>
            </a:r>
            <a:r>
              <a:rPr lang="fr-FR" dirty="0" smtClean="0"/>
              <a:t> </a:t>
            </a:r>
            <a:r>
              <a:rPr lang="fr-FR" dirty="0" err="1" smtClean="0"/>
              <a:t>again</a:t>
            </a:r>
            <a:r>
              <a:rPr lang="fr-FR" dirty="0" smtClean="0"/>
              <a:t> </a:t>
            </a:r>
            <a:r>
              <a:rPr lang="fr-FR" dirty="0" err="1" smtClean="0"/>
              <a:t>with</a:t>
            </a:r>
            <a:r>
              <a:rPr lang="fr-FR" dirty="0" smtClean="0"/>
              <a:t> </a:t>
            </a:r>
            <a:r>
              <a:rPr lang="fr-FR" dirty="0" err="1"/>
              <a:t>another</a:t>
            </a:r>
            <a:r>
              <a:rPr lang="fr-FR" dirty="0"/>
              <a:t> diagnostic : </a:t>
            </a:r>
            <a:r>
              <a:rPr lang="fr-FR" dirty="0" smtClean="0"/>
              <a:t>BLOM. About 20 </a:t>
            </a:r>
            <a:r>
              <a:rPr lang="fr-FR" dirty="0" err="1" smtClean="0"/>
              <a:t>BLoMs</a:t>
            </a:r>
            <a:r>
              <a:rPr lang="fr-FR" dirty="0" smtClean="0"/>
              <a:t> are </a:t>
            </a:r>
            <a:r>
              <a:rPr lang="fr-FR" dirty="0" err="1" smtClean="0"/>
              <a:t>installed</a:t>
            </a:r>
            <a:r>
              <a:rPr lang="fr-FR" dirty="0" smtClean="0"/>
              <a:t> all </a:t>
            </a:r>
            <a:r>
              <a:rPr lang="fr-FR" dirty="0" err="1" smtClean="0"/>
              <a:t>along</a:t>
            </a:r>
            <a:r>
              <a:rPr lang="fr-FR" dirty="0" smtClean="0"/>
              <a:t> the </a:t>
            </a:r>
            <a:r>
              <a:rPr lang="fr-FR" dirty="0" err="1" smtClean="0"/>
              <a:t>accelerator</a:t>
            </a:r>
            <a:r>
              <a:rPr lang="fr-FR" dirty="0" smtClean="0"/>
              <a: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15</a:t>
            </a:fld>
            <a:endParaRPr lang="fr-FR"/>
          </a:p>
        </p:txBody>
      </p:sp>
    </p:spTree>
    <p:extLst>
      <p:ext uri="{BB962C8B-B14F-4D97-AF65-F5344CB8AC3E}">
        <p14:creationId xmlns:p14="http://schemas.microsoft.com/office/powerpoint/2010/main" val="3976617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chemeClr val="tx1">
                    <a:lumMod val="65000"/>
                    <a:lumOff val="35000"/>
                  </a:schemeClr>
                </a:solidFill>
              </a:rPr>
              <a:t>The goal </a:t>
            </a:r>
            <a:r>
              <a:rPr lang="fr-FR" dirty="0" err="1" smtClean="0">
                <a:solidFill>
                  <a:schemeClr val="tx1">
                    <a:lumMod val="65000"/>
                    <a:lumOff val="35000"/>
                  </a:schemeClr>
                </a:solidFill>
              </a:rPr>
              <a:t>is</a:t>
            </a:r>
            <a:r>
              <a:rPr lang="fr-FR" dirty="0" smtClean="0">
                <a:solidFill>
                  <a:schemeClr val="tx1">
                    <a:lumMod val="65000"/>
                    <a:lumOff val="35000"/>
                  </a:schemeClr>
                </a:solidFill>
              </a:rPr>
              <a:t> …..</a:t>
            </a:r>
          </a:p>
          <a:p>
            <a:r>
              <a:rPr lang="fr-FR" dirty="0" smtClean="0">
                <a:solidFill>
                  <a:schemeClr val="tx1">
                    <a:lumMod val="65000"/>
                    <a:lumOff val="35000"/>
                  </a:schemeClr>
                </a:solidFill>
              </a:rPr>
              <a:t>How to control </a:t>
            </a:r>
            <a:r>
              <a:rPr lang="fr-FR" dirty="0" err="1" smtClean="0">
                <a:solidFill>
                  <a:schemeClr val="tx1">
                    <a:lumMod val="65000"/>
                    <a:lumOff val="35000"/>
                  </a:schemeClr>
                </a:solidFill>
              </a:rPr>
              <a:t>it</a:t>
            </a:r>
            <a:r>
              <a:rPr lang="fr-FR" dirty="0" smtClean="0">
                <a:solidFill>
                  <a:schemeClr val="tx1">
                    <a:lumMod val="65000"/>
                    <a:lumOff val="35000"/>
                  </a:schemeClr>
                </a:solidFill>
              </a:rPr>
              <a:t>?</a:t>
            </a:r>
          </a:p>
          <a:p>
            <a:pPr marL="0" lvl="1"/>
            <a:r>
              <a:rPr lang="en-US" dirty="0">
                <a:solidFill>
                  <a:schemeClr val="tx1">
                    <a:lumMod val="65000"/>
                    <a:lumOff val="35000"/>
                  </a:schemeClr>
                </a:solidFill>
              </a:rPr>
              <a:t>We </a:t>
            </a:r>
            <a:r>
              <a:rPr lang="en-US" dirty="0" smtClean="0">
                <a:solidFill>
                  <a:schemeClr val="tx1">
                    <a:lumMod val="65000"/>
                    <a:lumOff val="35000"/>
                  </a:schemeClr>
                </a:solidFill>
              </a:rPr>
              <a:t>go from the </a:t>
            </a:r>
            <a:r>
              <a:rPr lang="en-US" dirty="0">
                <a:solidFill>
                  <a:schemeClr val="tx1">
                    <a:lumMod val="65000"/>
                    <a:lumOff val="35000"/>
                  </a:schemeClr>
                </a:solidFill>
              </a:rPr>
              <a:t>cabinet, the VME. On this VME is integrated ADAS VME board to control Front End Electronic and make slow acquisition.</a:t>
            </a:r>
          </a:p>
          <a:p>
            <a:pPr marL="0" lvl="1"/>
            <a:r>
              <a:rPr lang="en-US" dirty="0" smtClean="0">
                <a:solidFill>
                  <a:schemeClr val="tx1">
                    <a:lumMod val="65000"/>
                    <a:lumOff val="35000"/>
                  </a:schemeClr>
                </a:solidFill>
              </a:rPr>
              <a:t>About the FEE : We have the same FEE than used on IPM control except we have to amplifier signal before the integration. And for the safety of the machine, electronic have also to send in less than 10µs a signal to MPS if looses are higher than threshold. </a:t>
            </a:r>
            <a:endParaRPr lang="en-US" dirty="0">
              <a:solidFill>
                <a:schemeClr val="tx1">
                  <a:lumMod val="65000"/>
                  <a:lumOff val="35000"/>
                </a:schemeClr>
              </a:solidFill>
            </a:endParaRPr>
          </a:p>
          <a:p>
            <a:pPr marL="0" lvl="1"/>
            <a:r>
              <a:rPr lang="en-US" dirty="0">
                <a:solidFill>
                  <a:schemeClr val="tx1">
                    <a:lumMod val="65000"/>
                    <a:lumOff val="35000"/>
                  </a:schemeClr>
                </a:solidFill>
              </a:rPr>
              <a:t>Signals </a:t>
            </a:r>
            <a:r>
              <a:rPr lang="en-US" dirty="0" err="1">
                <a:solidFill>
                  <a:schemeClr val="tx1">
                    <a:lumMod val="65000"/>
                    <a:lumOff val="35000"/>
                  </a:schemeClr>
                </a:solidFill>
              </a:rPr>
              <a:t>seended</a:t>
            </a:r>
            <a:r>
              <a:rPr lang="en-US" dirty="0">
                <a:solidFill>
                  <a:schemeClr val="tx1">
                    <a:lumMod val="65000"/>
                    <a:lumOff val="35000"/>
                  </a:schemeClr>
                </a:solidFill>
              </a:rPr>
              <a:t> to this FEE come from directly to </a:t>
            </a:r>
            <a:r>
              <a:rPr lang="en-US" dirty="0" smtClean="0">
                <a:solidFill>
                  <a:schemeClr val="tx1">
                    <a:lumMod val="65000"/>
                    <a:lumOff val="35000"/>
                  </a:schemeClr>
                </a:solidFill>
              </a:rPr>
              <a:t>BLOM.</a:t>
            </a:r>
            <a:endParaRPr lang="en-US" dirty="0">
              <a:solidFill>
                <a:schemeClr val="tx1">
                  <a:lumMod val="65000"/>
                  <a:lumOff val="35000"/>
                </a:schemeClr>
              </a:solidFill>
            </a:endParaRPr>
          </a:p>
          <a:p>
            <a:pPr marL="0" lvl="1"/>
            <a:r>
              <a:rPr lang="en-US" dirty="0">
                <a:solidFill>
                  <a:schemeClr val="tx1">
                    <a:lumMod val="65000"/>
                    <a:lumOff val="35000"/>
                  </a:schemeClr>
                </a:solidFill>
              </a:rPr>
              <a:t>We need also to control </a:t>
            </a:r>
            <a:r>
              <a:rPr lang="en-US" dirty="0" smtClean="0">
                <a:solidFill>
                  <a:schemeClr val="tx1">
                    <a:lumMod val="65000"/>
                    <a:lumOff val="35000"/>
                  </a:schemeClr>
                </a:solidFill>
              </a:rPr>
              <a:t>CAEN PS by TCP</a:t>
            </a:r>
          </a:p>
          <a:p>
            <a:pPr marL="0" lvl="1"/>
            <a:r>
              <a:rPr lang="en-US" dirty="0" smtClean="0">
                <a:solidFill>
                  <a:schemeClr val="tx1">
                    <a:lumMod val="65000"/>
                    <a:lumOff val="35000"/>
                  </a:schemeClr>
                </a:solidFill>
              </a:rPr>
              <a:t>So from the control room, what we have?</a:t>
            </a:r>
            <a:endParaRPr lang="en-US" dirty="0">
              <a:solidFill>
                <a:schemeClr val="tx1">
                  <a:lumMod val="65000"/>
                  <a:lumOff val="35000"/>
                </a:schemeClr>
              </a:solidFill>
            </a:endParaRPr>
          </a:p>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16</a:t>
            </a:fld>
            <a:endParaRPr lang="fr-FR"/>
          </a:p>
        </p:txBody>
      </p:sp>
    </p:spTree>
    <p:extLst>
      <p:ext uri="{BB962C8B-B14F-4D97-AF65-F5344CB8AC3E}">
        <p14:creationId xmlns:p14="http://schemas.microsoft.com/office/powerpoint/2010/main" val="2061092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When</a:t>
            </a:r>
            <a:r>
              <a:rPr lang="fr-FR" dirty="0" smtClean="0"/>
              <a:t> </a:t>
            </a:r>
            <a:r>
              <a:rPr lang="fr-FR" dirty="0" err="1" smtClean="0"/>
              <a:t>you</a:t>
            </a:r>
            <a:r>
              <a:rPr lang="fr-FR" dirty="0" smtClean="0"/>
              <a:t> are on the main </a:t>
            </a:r>
            <a:r>
              <a:rPr lang="fr-FR" dirty="0" err="1" smtClean="0"/>
              <a:t>launcher</a:t>
            </a:r>
            <a:r>
              <a:rPr lang="fr-FR" dirty="0" smtClean="0"/>
              <a:t>, </a:t>
            </a:r>
            <a:r>
              <a:rPr lang="fr-FR" dirty="0" err="1" smtClean="0"/>
              <a:t>you</a:t>
            </a:r>
            <a:r>
              <a:rPr lang="fr-FR" dirty="0" smtClean="0"/>
              <a:t> click and </a:t>
            </a:r>
            <a:r>
              <a:rPr lang="fr-FR" dirty="0" err="1" smtClean="0"/>
              <a:t>you</a:t>
            </a:r>
            <a:r>
              <a:rPr lang="fr-FR" dirty="0" smtClean="0"/>
              <a:t> arrive on </a:t>
            </a:r>
            <a:r>
              <a:rPr lang="fr-FR" dirty="0" err="1" smtClean="0"/>
              <a:t>this</a:t>
            </a:r>
            <a:r>
              <a:rPr lang="fr-FR" dirty="0" smtClean="0"/>
              <a:t> </a:t>
            </a:r>
            <a:r>
              <a:rPr lang="fr-FR" dirty="0" err="1" smtClean="0"/>
              <a:t>view</a:t>
            </a:r>
            <a:r>
              <a:rPr lang="fr-FR" dirty="0" smtClean="0"/>
              <a:t>. All </a:t>
            </a:r>
            <a:r>
              <a:rPr lang="fr-FR" dirty="0" err="1" smtClean="0"/>
              <a:t>BLoM</a:t>
            </a:r>
            <a:r>
              <a:rPr lang="fr-FR" dirty="0" smtClean="0"/>
              <a:t> are </a:t>
            </a:r>
            <a:r>
              <a:rPr lang="fr-FR" dirty="0" err="1" smtClean="0"/>
              <a:t>representated</a:t>
            </a:r>
            <a:r>
              <a:rPr lang="fr-FR" dirty="0" smtClean="0"/>
              <a:t> and </a:t>
            </a:r>
            <a:r>
              <a:rPr lang="fr-FR" dirty="0" err="1" smtClean="0"/>
              <a:t>grouped</a:t>
            </a:r>
            <a:r>
              <a:rPr lang="fr-FR" dirty="0" smtClean="0"/>
              <a:t> by area. For </a:t>
            </a:r>
            <a:r>
              <a:rPr lang="fr-FR" dirty="0" err="1" smtClean="0"/>
              <a:t>each</a:t>
            </a:r>
            <a:r>
              <a:rPr lang="fr-FR" dirty="0" smtClean="0"/>
              <a:t> </a:t>
            </a:r>
            <a:r>
              <a:rPr lang="fr-FR" dirty="0" err="1" smtClean="0"/>
              <a:t>BLoM</a:t>
            </a:r>
            <a:r>
              <a:rPr lang="fr-FR" dirty="0" smtClean="0"/>
              <a:t>, </a:t>
            </a:r>
            <a:r>
              <a:rPr lang="fr-FR" dirty="0" err="1" smtClean="0"/>
              <a:t>you</a:t>
            </a:r>
            <a:r>
              <a:rPr lang="fr-FR" dirty="0" smtClean="0"/>
              <a:t> </a:t>
            </a:r>
            <a:r>
              <a:rPr lang="fr-FR" dirty="0" err="1" smtClean="0"/>
              <a:t>can</a:t>
            </a:r>
            <a:r>
              <a:rPr lang="fr-FR" dirty="0" smtClean="0"/>
              <a:t> </a:t>
            </a:r>
            <a:r>
              <a:rPr lang="fr-FR" dirty="0" err="1" smtClean="0"/>
              <a:t>see</a:t>
            </a:r>
            <a:r>
              <a:rPr lang="fr-FR" dirty="0" smtClean="0"/>
              <a:t> </a:t>
            </a:r>
            <a:r>
              <a:rPr lang="fr-FR" dirty="0" err="1" smtClean="0"/>
              <a:t>quickly</a:t>
            </a:r>
            <a:r>
              <a:rPr lang="fr-FR" dirty="0" smtClean="0"/>
              <a:t> the </a:t>
            </a:r>
            <a:r>
              <a:rPr lang="fr-FR" dirty="0" err="1" smtClean="0"/>
              <a:t>integrated</a:t>
            </a:r>
            <a:r>
              <a:rPr lang="fr-FR" dirty="0" smtClean="0"/>
              <a:t> </a:t>
            </a:r>
            <a:r>
              <a:rPr lang="fr-FR" dirty="0" err="1" smtClean="0"/>
              <a:t>current</a:t>
            </a:r>
            <a:r>
              <a:rPr lang="fr-FR" dirty="0" smtClean="0"/>
              <a:t>, and the </a:t>
            </a:r>
            <a:r>
              <a:rPr lang="fr-FR" dirty="0" err="1" smtClean="0"/>
              <a:t>status</a:t>
            </a:r>
            <a:r>
              <a:rPr lang="fr-FR" dirty="0" smtClean="0"/>
              <a:t> of </a:t>
            </a:r>
            <a:r>
              <a:rPr lang="fr-FR" dirty="0" err="1" smtClean="0"/>
              <a:t>threshold</a:t>
            </a:r>
            <a:r>
              <a:rPr lang="fr-FR" dirty="0" smtClean="0"/>
              <a:t> (MPS). </a:t>
            </a:r>
            <a:r>
              <a:rPr lang="fr-FR" dirty="0" err="1" smtClean="0"/>
              <a:t>When</a:t>
            </a:r>
            <a:r>
              <a:rPr lang="fr-FR" dirty="0" smtClean="0"/>
              <a:t> </a:t>
            </a:r>
            <a:r>
              <a:rPr lang="fr-FR" dirty="0" err="1" smtClean="0"/>
              <a:t>you</a:t>
            </a:r>
            <a:r>
              <a:rPr lang="fr-FR" dirty="0" smtClean="0"/>
              <a:t> </a:t>
            </a:r>
            <a:r>
              <a:rPr lang="fr-FR" dirty="0" err="1" smtClean="0"/>
              <a:t>want</a:t>
            </a:r>
            <a:r>
              <a:rPr lang="fr-FR" dirty="0" smtClean="0"/>
              <a:t> more </a:t>
            </a:r>
            <a:r>
              <a:rPr lang="fr-FR" dirty="0" err="1" smtClean="0"/>
              <a:t>details</a:t>
            </a:r>
            <a:r>
              <a:rPr lang="fr-FR" dirty="0" smtClean="0"/>
              <a:t> of a group, </a:t>
            </a:r>
            <a:r>
              <a:rPr lang="fr-FR" dirty="0" err="1" smtClean="0"/>
              <a:t>you</a:t>
            </a:r>
            <a:r>
              <a:rPr lang="fr-FR" dirty="0"/>
              <a:t> </a:t>
            </a:r>
            <a:r>
              <a:rPr lang="fr-FR" dirty="0" smtClean="0"/>
              <a:t>have </a:t>
            </a:r>
            <a:r>
              <a:rPr lang="fr-FR" dirty="0" err="1" smtClean="0"/>
              <a:t>just</a:t>
            </a:r>
            <a:r>
              <a:rPr lang="fr-FR" dirty="0" smtClean="0"/>
              <a:t> to click on </a:t>
            </a:r>
            <a:r>
              <a:rPr lang="fr-FR" dirty="0" err="1" smtClean="0"/>
              <a:t>this</a:t>
            </a:r>
            <a:r>
              <a:rPr lang="fr-FR" dirty="0" smtClean="0"/>
              <a:t> </a:t>
            </a:r>
            <a:r>
              <a:rPr lang="fr-FR" dirty="0" err="1" smtClean="0"/>
              <a:t>buton</a:t>
            </a:r>
            <a:r>
              <a:rPr lang="fr-FR" dirty="0" smtClean="0"/>
              <a:t>. You </a:t>
            </a:r>
            <a:r>
              <a:rPr lang="fr-FR" dirty="0" err="1" smtClean="0"/>
              <a:t>can</a:t>
            </a:r>
            <a:r>
              <a:rPr lang="fr-FR" dirty="0" smtClean="0"/>
              <a:t> control power supplies </a:t>
            </a:r>
            <a:r>
              <a:rPr lang="fr-FR" dirty="0" err="1" smtClean="0"/>
              <a:t>associatied</a:t>
            </a:r>
            <a:r>
              <a:rPr lang="fr-FR" dirty="0"/>
              <a:t> </a:t>
            </a:r>
            <a:r>
              <a:rPr lang="fr-FR" dirty="0" smtClean="0"/>
              <a:t>to </a:t>
            </a:r>
            <a:r>
              <a:rPr lang="fr-FR" dirty="0" err="1" smtClean="0"/>
              <a:t>this</a:t>
            </a:r>
            <a:r>
              <a:rPr lang="fr-FR" dirty="0" smtClean="0"/>
              <a:t> group, </a:t>
            </a:r>
            <a:r>
              <a:rPr lang="fr-FR" dirty="0" err="1" smtClean="0"/>
              <a:t>see</a:t>
            </a:r>
            <a:r>
              <a:rPr lang="fr-FR" dirty="0" smtClean="0"/>
              <a:t> the acquisition </a:t>
            </a:r>
            <a:r>
              <a:rPr lang="fr-FR" dirty="0" err="1" smtClean="0"/>
              <a:t>parameters</a:t>
            </a:r>
            <a:r>
              <a:rPr lang="fr-FR" dirty="0" smtClean="0"/>
              <a:t>. And for </a:t>
            </a:r>
            <a:r>
              <a:rPr lang="fr-FR" dirty="0" err="1" smtClean="0"/>
              <a:t>each</a:t>
            </a:r>
            <a:r>
              <a:rPr lang="fr-FR" dirty="0" smtClean="0"/>
              <a:t> </a:t>
            </a:r>
            <a:r>
              <a:rPr lang="fr-FR" dirty="0" err="1" smtClean="0"/>
              <a:t>BLOm</a:t>
            </a:r>
            <a:r>
              <a:rPr lang="fr-FR" dirty="0" smtClean="0"/>
              <a:t>, </a:t>
            </a:r>
            <a:r>
              <a:rPr lang="fr-FR" dirty="0" err="1" smtClean="0"/>
              <a:t>you</a:t>
            </a:r>
            <a:r>
              <a:rPr lang="fr-FR" dirty="0" smtClean="0"/>
              <a:t> have the </a:t>
            </a:r>
            <a:r>
              <a:rPr lang="fr-FR" dirty="0" err="1" smtClean="0"/>
              <a:t>beam</a:t>
            </a:r>
            <a:r>
              <a:rPr lang="fr-FR" dirty="0" smtClean="0"/>
              <a:t> </a:t>
            </a:r>
            <a:r>
              <a:rPr lang="fr-FR" dirty="0" err="1" smtClean="0"/>
              <a:t>current</a:t>
            </a:r>
            <a:r>
              <a:rPr lang="fr-FR" dirty="0" smtClean="0"/>
              <a:t>, the control of MPS </a:t>
            </a:r>
            <a:r>
              <a:rPr lang="fr-FR" dirty="0" err="1" smtClean="0"/>
              <a:t>threshold</a:t>
            </a:r>
            <a:r>
              <a:rPr lang="fr-FR" dirty="0" smtClean="0"/>
              <a:t>, and </a:t>
            </a:r>
            <a:r>
              <a:rPr lang="fr-FR" dirty="0" err="1" smtClean="0"/>
              <a:t>histogram</a:t>
            </a:r>
            <a:r>
              <a:rPr lang="fr-FR" dirty="0" smtClean="0"/>
              <a:t> of </a:t>
            </a:r>
            <a:r>
              <a:rPr lang="fr-FR" dirty="0" err="1" smtClean="0"/>
              <a:t>current</a:t>
            </a:r>
            <a:r>
              <a:rPr lang="fr-FR" dirty="0" smtClean="0"/>
              <a:t> </a:t>
            </a:r>
            <a:r>
              <a:rPr lang="fr-FR" dirty="0" err="1" smtClean="0"/>
              <a:t>Mean</a:t>
            </a:r>
            <a:r>
              <a:rPr lang="fr-FR" dirty="0" smtClean="0"/>
              <a:t> and standard </a:t>
            </a:r>
            <a:r>
              <a:rPr lang="fr-FR" dirty="0" err="1" smtClean="0"/>
              <a:t>deviation</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17</a:t>
            </a:fld>
            <a:endParaRPr lang="fr-FR"/>
          </a:p>
        </p:txBody>
      </p:sp>
    </p:spTree>
    <p:extLst>
      <p:ext uri="{BB962C8B-B14F-4D97-AF65-F5344CB8AC3E}">
        <p14:creationId xmlns:p14="http://schemas.microsoft.com/office/powerpoint/2010/main" val="3940984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Now</a:t>
            </a:r>
            <a:r>
              <a:rPr lang="fr-FR" dirty="0" smtClean="0"/>
              <a:t> the SEM-</a:t>
            </a:r>
            <a:r>
              <a:rPr lang="fr-FR" dirty="0" err="1" smtClean="0"/>
              <a:t>Grid</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18</a:t>
            </a:fld>
            <a:endParaRPr lang="fr-FR"/>
          </a:p>
        </p:txBody>
      </p:sp>
    </p:spTree>
    <p:extLst>
      <p:ext uri="{BB962C8B-B14F-4D97-AF65-F5344CB8AC3E}">
        <p14:creationId xmlns:p14="http://schemas.microsoft.com/office/powerpoint/2010/main" val="2974624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The goal …..</a:t>
            </a:r>
          </a:p>
          <a:p>
            <a:r>
              <a:rPr lang="fr-FR" dirty="0" err="1" smtClean="0"/>
              <a:t>Always</a:t>
            </a:r>
            <a:r>
              <a:rPr lang="fr-FR" dirty="0" smtClean="0"/>
              <a:t> </a:t>
            </a:r>
            <a:r>
              <a:rPr lang="fr-FR" dirty="0" err="1" smtClean="0"/>
              <a:t>from</a:t>
            </a:r>
            <a:r>
              <a:rPr lang="fr-FR" dirty="0" smtClean="0"/>
              <a:t> VME, </a:t>
            </a:r>
            <a:r>
              <a:rPr lang="fr-FR" dirty="0" err="1" smtClean="0"/>
              <a:t>we</a:t>
            </a:r>
            <a:r>
              <a:rPr lang="fr-FR" dirty="0" smtClean="0"/>
              <a:t> have the VME</a:t>
            </a:r>
          </a:p>
          <a:p>
            <a:r>
              <a:rPr lang="fr-FR" dirty="0" err="1" smtClean="0"/>
              <a:t>Then</a:t>
            </a:r>
            <a:r>
              <a:rPr lang="fr-FR" dirty="0" smtClean="0"/>
              <a:t>, </a:t>
            </a:r>
            <a:r>
              <a:rPr lang="fr-FR" dirty="0" err="1" smtClean="0"/>
              <a:t>there</a:t>
            </a:r>
            <a:r>
              <a:rPr lang="fr-FR" dirty="0" smtClean="0"/>
              <a:t> </a:t>
            </a:r>
            <a:r>
              <a:rPr lang="fr-FR" dirty="0" err="1" smtClean="0"/>
              <a:t>is</a:t>
            </a:r>
            <a:r>
              <a:rPr lang="fr-FR" dirty="0" smtClean="0"/>
              <a:t> a </a:t>
            </a:r>
            <a:r>
              <a:rPr lang="fr-FR" dirty="0" err="1" smtClean="0"/>
              <a:t>complete</a:t>
            </a:r>
            <a:r>
              <a:rPr lang="fr-FR" dirty="0" smtClean="0"/>
              <a:t>….</a:t>
            </a:r>
          </a:p>
          <a:p>
            <a:r>
              <a:rPr lang="fr-FR" dirty="0" smtClean="0"/>
              <a:t>The </a:t>
            </a:r>
            <a:r>
              <a:rPr lang="fr-FR" dirty="0" err="1" smtClean="0"/>
              <a:t>same</a:t>
            </a:r>
            <a:r>
              <a:rPr lang="fr-FR" dirty="0" smtClean="0"/>
              <a:t> solution </a:t>
            </a:r>
            <a:r>
              <a:rPr lang="fr-FR" dirty="0" err="1" smtClean="0"/>
              <a:t>is</a:t>
            </a:r>
            <a:r>
              <a:rPr lang="fr-FR" dirty="0" smtClean="0"/>
              <a:t> </a:t>
            </a:r>
            <a:r>
              <a:rPr lang="fr-FR" dirty="0" err="1" smtClean="0"/>
              <a:t>used</a:t>
            </a:r>
            <a:r>
              <a:rPr lang="fr-FR" dirty="0" smtClean="0"/>
              <a:t> on SPIRAL2 </a:t>
            </a:r>
            <a:r>
              <a:rPr lang="fr-FR" dirty="0" err="1" smtClean="0"/>
              <a:t>project</a:t>
            </a:r>
            <a:r>
              <a:rPr lang="fr-FR" dirty="0" smtClean="0"/>
              <a:t>?</a:t>
            </a:r>
          </a:p>
          <a:p>
            <a:r>
              <a:rPr lang="fr-FR" dirty="0" smtClean="0"/>
              <a:t>How to control </a:t>
            </a:r>
            <a:r>
              <a:rPr lang="fr-FR" dirty="0" err="1" smtClean="0"/>
              <a:t>it</a:t>
            </a:r>
            <a:r>
              <a:rPr lang="fr-FR" dirty="0" smtClean="0"/>
              <a:t> ?</a:t>
            </a: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19</a:t>
            </a:fld>
            <a:endParaRPr lang="fr-FR"/>
          </a:p>
        </p:txBody>
      </p:sp>
    </p:spTree>
    <p:extLst>
      <p:ext uri="{BB962C8B-B14F-4D97-AF65-F5344CB8AC3E}">
        <p14:creationId xmlns:p14="http://schemas.microsoft.com/office/powerpoint/2010/main" val="255769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I’ve</a:t>
            </a:r>
            <a:r>
              <a:rPr lang="fr-FR" dirty="0" smtClean="0"/>
              <a:t> </a:t>
            </a:r>
            <a:r>
              <a:rPr lang="fr-FR" dirty="0" err="1" smtClean="0"/>
              <a:t>divided</a:t>
            </a:r>
            <a:r>
              <a:rPr lang="fr-FR" dirty="0" smtClean="0"/>
              <a:t> </a:t>
            </a:r>
            <a:r>
              <a:rPr lang="fr-FR" dirty="0" err="1" smtClean="0"/>
              <a:t>my</a:t>
            </a:r>
            <a:r>
              <a:rPr lang="fr-FR" dirty="0" smtClean="0"/>
              <a:t> </a:t>
            </a:r>
            <a:r>
              <a:rPr lang="fr-FR" dirty="0" err="1" smtClean="0"/>
              <a:t>presentation</a:t>
            </a:r>
            <a:r>
              <a:rPr lang="fr-FR" dirty="0" smtClean="0"/>
              <a:t> </a:t>
            </a:r>
            <a:r>
              <a:rPr lang="fr-FR" dirty="0" err="1" smtClean="0"/>
              <a:t>into</a:t>
            </a:r>
            <a:r>
              <a:rPr lang="fr-FR" dirty="0" smtClean="0"/>
              <a:t> four sections.</a:t>
            </a:r>
          </a:p>
          <a:p>
            <a:endParaRPr lang="fr-FR" dirty="0"/>
          </a:p>
          <a:p>
            <a:r>
              <a:rPr lang="en-US" dirty="0"/>
              <a:t>The first section will </a:t>
            </a:r>
            <a:r>
              <a:rPr lang="en-US" dirty="0" smtClean="0"/>
              <a:t>remind you of the </a:t>
            </a:r>
            <a:r>
              <a:rPr lang="en-US" dirty="0"/>
              <a:t>context of the </a:t>
            </a:r>
            <a:r>
              <a:rPr lang="en-US" dirty="0" smtClean="0"/>
              <a:t>IFMIF project </a:t>
            </a:r>
          </a:p>
          <a:p>
            <a:endParaRPr lang="fr-FR" dirty="0"/>
          </a:p>
          <a:p>
            <a:r>
              <a:rPr lang="fr-FR" dirty="0" smtClean="0"/>
              <a:t>The second section </a:t>
            </a:r>
            <a:r>
              <a:rPr lang="fr-FR" dirty="0" err="1" smtClean="0"/>
              <a:t>will</a:t>
            </a:r>
            <a:r>
              <a:rPr lang="fr-FR" dirty="0" smtClean="0"/>
              <a:t> </a:t>
            </a:r>
            <a:r>
              <a:rPr lang="fr-FR" dirty="0" err="1" smtClean="0"/>
              <a:t>describe</a:t>
            </a:r>
            <a:r>
              <a:rPr lang="fr-FR" dirty="0" smtClean="0"/>
              <a:t> all </a:t>
            </a:r>
            <a:r>
              <a:rPr lang="fr-FR" dirty="0" err="1" smtClean="0"/>
              <a:t>controls</a:t>
            </a:r>
            <a:r>
              <a:rPr lang="fr-FR" dirty="0" smtClean="0"/>
              <a:t> </a:t>
            </a:r>
            <a:r>
              <a:rPr lang="fr-FR" dirty="0" err="1" smtClean="0"/>
              <a:t>diagnotic</a:t>
            </a:r>
            <a:endParaRPr lang="fr-FR" dirty="0" smtClean="0"/>
          </a:p>
          <a:p>
            <a:endParaRPr lang="fr-FR" dirty="0"/>
          </a:p>
          <a:p>
            <a:r>
              <a:rPr lang="fr-FR" dirty="0" smtClean="0"/>
              <a:t>The </a:t>
            </a:r>
            <a:r>
              <a:rPr lang="fr-FR" dirty="0" err="1" smtClean="0"/>
              <a:t>third</a:t>
            </a:r>
            <a:r>
              <a:rPr lang="fr-FR" dirty="0" smtClean="0"/>
              <a:t> section </a:t>
            </a:r>
            <a:r>
              <a:rPr lang="fr-FR" dirty="0" err="1" smtClean="0"/>
              <a:t>will</a:t>
            </a:r>
            <a:r>
              <a:rPr lang="fr-FR" dirty="0" smtClean="0"/>
              <a:t> </a:t>
            </a:r>
            <a:r>
              <a:rPr lang="fr-FR" dirty="0" err="1" smtClean="0"/>
              <a:t>be</a:t>
            </a:r>
            <a:r>
              <a:rPr lang="fr-FR" dirty="0" smtClean="0"/>
              <a:t> a short report about the </a:t>
            </a:r>
            <a:r>
              <a:rPr lang="fr-FR" dirty="0" err="1" smtClean="0"/>
              <a:t>status</a:t>
            </a:r>
            <a:endParaRPr lang="fr-FR" dirty="0" smtClean="0"/>
          </a:p>
          <a:p>
            <a:endParaRPr lang="fr-FR" dirty="0"/>
          </a:p>
          <a:p>
            <a:r>
              <a:rPr lang="fr-FR" dirty="0" smtClean="0"/>
              <a:t>And I </a:t>
            </a:r>
            <a:r>
              <a:rPr lang="fr-FR" dirty="0" err="1" smtClean="0"/>
              <a:t>will</a:t>
            </a:r>
            <a:r>
              <a:rPr lang="fr-FR" dirty="0" smtClean="0"/>
              <a:t> finish by a conclusion</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a:t>
            </a:fld>
            <a:endParaRPr lang="fr-FR"/>
          </a:p>
        </p:txBody>
      </p:sp>
    </p:spTree>
    <p:extLst>
      <p:ext uri="{BB962C8B-B14F-4D97-AF65-F5344CB8AC3E}">
        <p14:creationId xmlns:p14="http://schemas.microsoft.com/office/powerpoint/2010/main" val="2595019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a:t>
            </a:r>
            <a:r>
              <a:rPr lang="fr-FR" dirty="0" err="1" smtClean="0"/>
              <a:t>this</a:t>
            </a:r>
            <a:r>
              <a:rPr lang="fr-FR" dirty="0" smtClean="0"/>
              <a:t> panel, </a:t>
            </a:r>
            <a:r>
              <a:rPr lang="fr-FR" dirty="0" err="1" smtClean="0"/>
              <a:t>you</a:t>
            </a:r>
            <a:r>
              <a:rPr lang="fr-FR" dirty="0" smtClean="0"/>
              <a:t> </a:t>
            </a:r>
            <a:r>
              <a:rPr lang="fr-FR" dirty="0" err="1" smtClean="0"/>
              <a:t>can</a:t>
            </a:r>
            <a:r>
              <a:rPr lang="fr-FR" dirty="0" smtClean="0"/>
              <a:t> control Ps, You have the Horizontal and Vertical Profile, </a:t>
            </a:r>
            <a:r>
              <a:rPr lang="fr-FR" dirty="0" err="1" smtClean="0"/>
              <a:t>whith</a:t>
            </a:r>
            <a:r>
              <a:rPr lang="fr-FR" dirty="0" smtClean="0"/>
              <a:t> </a:t>
            </a:r>
            <a:r>
              <a:rPr lang="fr-FR" dirty="0" err="1" smtClean="0"/>
              <a:t>measure</a:t>
            </a:r>
            <a:r>
              <a:rPr lang="fr-FR" dirty="0" smtClean="0"/>
              <a:t> </a:t>
            </a:r>
            <a:r>
              <a:rPr lang="fr-FR" dirty="0" err="1" smtClean="0"/>
              <a:t>associated</a:t>
            </a:r>
            <a:r>
              <a:rPr lang="fr-FR" dirty="0"/>
              <a:t> </a:t>
            </a:r>
            <a:r>
              <a:rPr lang="fr-FR" dirty="0" smtClean="0"/>
              <a:t>for </a:t>
            </a:r>
            <a:r>
              <a:rPr lang="fr-FR" dirty="0" err="1" smtClean="0"/>
              <a:t>each</a:t>
            </a:r>
            <a:r>
              <a:rPr lang="fr-FR" dirty="0" smtClean="0"/>
              <a:t>. You </a:t>
            </a:r>
            <a:r>
              <a:rPr lang="fr-FR" dirty="0" err="1" smtClean="0"/>
              <a:t>can</a:t>
            </a:r>
            <a:r>
              <a:rPr lang="fr-FR" dirty="0" smtClean="0"/>
              <a:t> change the configuration of </a:t>
            </a:r>
            <a:r>
              <a:rPr lang="fr-FR" dirty="0" err="1" smtClean="0"/>
              <a:t>electronic</a:t>
            </a:r>
            <a:r>
              <a:rPr lang="fr-FR" dirty="0" smtClean="0"/>
              <a:t> : </a:t>
            </a:r>
            <a:r>
              <a:rPr lang="fr-FR" dirty="0" err="1" smtClean="0"/>
              <a:t>integration</a:t>
            </a:r>
            <a:r>
              <a:rPr lang="fr-FR" dirty="0" smtClean="0"/>
              <a:t> time, etc…</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20</a:t>
            </a:fld>
            <a:endParaRPr lang="fr-FR"/>
          </a:p>
        </p:txBody>
      </p:sp>
    </p:spTree>
    <p:extLst>
      <p:ext uri="{BB962C8B-B14F-4D97-AF65-F5344CB8AC3E}">
        <p14:creationId xmlns:p14="http://schemas.microsoft.com/office/powerpoint/2010/main" val="916858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Now</a:t>
            </a:r>
            <a:r>
              <a:rPr lang="fr-FR" dirty="0" smtClean="0"/>
              <a:t> the SEM-</a:t>
            </a:r>
            <a:r>
              <a:rPr lang="fr-FR" dirty="0" err="1" smtClean="0"/>
              <a:t>Grid</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21</a:t>
            </a:fld>
            <a:endParaRPr lang="fr-FR"/>
          </a:p>
        </p:txBody>
      </p:sp>
    </p:spTree>
    <p:extLst>
      <p:ext uri="{BB962C8B-B14F-4D97-AF65-F5344CB8AC3E}">
        <p14:creationId xmlns:p14="http://schemas.microsoft.com/office/powerpoint/2010/main" val="2974624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What’s</a:t>
            </a:r>
            <a:r>
              <a:rPr lang="fr-FR" dirty="0" smtClean="0"/>
              <a:t> the goal of a </a:t>
            </a:r>
            <a:r>
              <a:rPr lang="fr-FR" dirty="0" err="1" smtClean="0"/>
              <a:t>current</a:t>
            </a:r>
            <a:r>
              <a:rPr lang="fr-FR" dirty="0" smtClean="0"/>
              <a:t> </a:t>
            </a:r>
            <a:r>
              <a:rPr lang="fr-FR" dirty="0" err="1" smtClean="0"/>
              <a:t>trasnformer</a:t>
            </a:r>
            <a:r>
              <a:rPr lang="fr-FR" dirty="0" smtClean="0"/>
              <a:t>? CT </a:t>
            </a:r>
            <a:r>
              <a:rPr lang="fr-FR" dirty="0" err="1" smtClean="0"/>
              <a:t>is</a:t>
            </a:r>
            <a:r>
              <a:rPr lang="fr-FR" dirty="0" smtClean="0"/>
              <a:t> a </a:t>
            </a:r>
            <a:r>
              <a:rPr lang="fr-FR" dirty="0" err="1" smtClean="0"/>
              <a:t>kind</a:t>
            </a:r>
            <a:r>
              <a:rPr lang="fr-FR" dirty="0" smtClean="0"/>
              <a:t> of monitor </a:t>
            </a:r>
            <a:r>
              <a:rPr lang="fr-FR" dirty="0" err="1" smtClean="0"/>
              <a:t>which</a:t>
            </a:r>
            <a:r>
              <a:rPr lang="fr-FR" dirty="0" smtClean="0"/>
              <a:t> </a:t>
            </a:r>
            <a:r>
              <a:rPr lang="fr-FR" dirty="0" err="1" smtClean="0"/>
              <a:t>allows</a:t>
            </a:r>
            <a:r>
              <a:rPr lang="fr-FR" dirty="0" smtClean="0"/>
              <a:t> </a:t>
            </a:r>
            <a:r>
              <a:rPr lang="fr-FR" dirty="0" err="1" smtClean="0"/>
              <a:t>measuring</a:t>
            </a:r>
            <a:r>
              <a:rPr lang="fr-FR" dirty="0" smtClean="0"/>
              <a:t> the </a:t>
            </a:r>
            <a:r>
              <a:rPr lang="fr-FR" dirty="0" err="1" smtClean="0"/>
              <a:t>beam</a:t>
            </a:r>
            <a:r>
              <a:rPr lang="fr-FR" dirty="0" smtClean="0"/>
              <a:t> </a:t>
            </a:r>
            <a:r>
              <a:rPr lang="fr-FR" dirty="0" err="1" smtClean="0"/>
              <a:t>current</a:t>
            </a:r>
            <a:r>
              <a:rPr lang="fr-FR" dirty="0" smtClean="0"/>
              <a:t> </a:t>
            </a:r>
            <a:r>
              <a:rPr lang="fr-FR" dirty="0" err="1" smtClean="0"/>
              <a:t>with</a:t>
            </a:r>
            <a:r>
              <a:rPr lang="fr-FR" dirty="0" smtClean="0"/>
              <a:t> a </a:t>
            </a:r>
            <a:r>
              <a:rPr lang="fr-FR" dirty="0" err="1" smtClean="0"/>
              <a:t>precision</a:t>
            </a:r>
            <a:r>
              <a:rPr lang="fr-FR" dirty="0" smtClean="0"/>
              <a:t> of 0.15 mA. </a:t>
            </a:r>
            <a:r>
              <a:rPr lang="fr-FR" dirty="0" err="1" smtClean="0"/>
              <a:t>It’s</a:t>
            </a:r>
            <a:r>
              <a:rPr lang="fr-FR" dirty="0" smtClean="0"/>
              <a:t> a non </a:t>
            </a:r>
            <a:r>
              <a:rPr lang="fr-FR" dirty="0" err="1" smtClean="0"/>
              <a:t>interceptive</a:t>
            </a:r>
            <a:r>
              <a:rPr lang="fr-FR" dirty="0" smtClean="0"/>
              <a:t> diagnostic!</a:t>
            </a:r>
          </a:p>
          <a:p>
            <a:r>
              <a:rPr lang="fr-FR" dirty="0" smtClean="0"/>
              <a:t>How to control </a:t>
            </a:r>
            <a:r>
              <a:rPr lang="fr-FR" dirty="0" err="1" smtClean="0"/>
              <a:t>it</a:t>
            </a:r>
            <a:r>
              <a:rPr lang="fr-FR" dirty="0" smtClean="0"/>
              <a:t>? </a:t>
            </a:r>
          </a:p>
          <a:p>
            <a:r>
              <a:rPr lang="fr-FR" dirty="0" smtClean="0"/>
              <a:t>You are </a:t>
            </a:r>
            <a:r>
              <a:rPr lang="fr-FR" dirty="0" err="1" smtClean="0"/>
              <a:t>going</a:t>
            </a:r>
            <a:r>
              <a:rPr lang="fr-FR" dirty="0" smtClean="0"/>
              <a:t> </a:t>
            </a:r>
            <a:r>
              <a:rPr lang="fr-FR" dirty="0" err="1" smtClean="0"/>
              <a:t>from</a:t>
            </a:r>
            <a:r>
              <a:rPr lang="fr-FR" dirty="0" smtClean="0"/>
              <a:t> the cabinet, </a:t>
            </a:r>
            <a:r>
              <a:rPr lang="fr-FR" dirty="0" err="1" smtClean="0"/>
              <a:t>we</a:t>
            </a:r>
            <a:r>
              <a:rPr lang="fr-FR" dirty="0" smtClean="0"/>
              <a:t> have the VME. On </a:t>
            </a:r>
            <a:r>
              <a:rPr lang="fr-FR" dirty="0" err="1" smtClean="0"/>
              <a:t>this</a:t>
            </a:r>
            <a:r>
              <a:rPr lang="fr-FR" dirty="0" smtClean="0"/>
              <a:t> VME </a:t>
            </a:r>
            <a:r>
              <a:rPr lang="fr-FR" dirty="0" err="1" smtClean="0"/>
              <a:t>is</a:t>
            </a:r>
            <a:r>
              <a:rPr lang="fr-FR" dirty="0" smtClean="0"/>
              <a:t> </a:t>
            </a:r>
            <a:r>
              <a:rPr lang="fr-FR" dirty="0" err="1" smtClean="0"/>
              <a:t>integrated</a:t>
            </a:r>
            <a:r>
              <a:rPr lang="fr-FR" dirty="0" smtClean="0"/>
              <a:t> </a:t>
            </a:r>
            <a:r>
              <a:rPr lang="fr-FR" dirty="0" err="1" smtClean="0"/>
              <a:t>Fast</a:t>
            </a:r>
            <a:r>
              <a:rPr lang="fr-FR" dirty="0" smtClean="0"/>
              <a:t> acquisition.</a:t>
            </a:r>
            <a:endParaRPr lang="fr-FR" b="1" dirty="0" smtClean="0"/>
          </a:p>
          <a:p>
            <a:r>
              <a:rPr lang="fr-FR" dirty="0" smtClean="0"/>
              <a:t>….</a:t>
            </a:r>
          </a:p>
          <a:p>
            <a:r>
              <a:rPr lang="fr-FR" dirty="0" smtClean="0"/>
              <a:t>The driver </a:t>
            </a:r>
            <a:r>
              <a:rPr lang="fr-FR" dirty="0" err="1" smtClean="0"/>
              <a:t>was</a:t>
            </a:r>
            <a:r>
              <a:rPr lang="fr-FR" dirty="0" smtClean="0"/>
              <a:t> </a:t>
            </a:r>
            <a:r>
              <a:rPr lang="fr-FR" dirty="0" err="1" smtClean="0"/>
              <a:t>designed</a:t>
            </a:r>
            <a:r>
              <a:rPr lang="fr-FR" dirty="0" smtClean="0"/>
              <a:t> by CEA and </a:t>
            </a:r>
            <a:r>
              <a:rPr lang="fr-FR" dirty="0" err="1" smtClean="0"/>
              <a:t>already</a:t>
            </a:r>
            <a:r>
              <a:rPr lang="fr-FR" dirty="0" smtClean="0"/>
              <a:t> </a:t>
            </a:r>
            <a:r>
              <a:rPr lang="fr-FR" dirty="0" err="1" smtClean="0"/>
              <a:t>used</a:t>
            </a:r>
            <a:r>
              <a:rPr lang="fr-FR" dirty="0" smtClean="0"/>
              <a:t> </a:t>
            </a:r>
            <a:r>
              <a:rPr lang="fr-FR" dirty="0" err="1" smtClean="0"/>
              <a:t>sucessfully</a:t>
            </a:r>
            <a:r>
              <a:rPr lang="fr-FR" dirty="0" smtClean="0"/>
              <a:t> on The spiral2 </a:t>
            </a:r>
            <a:r>
              <a:rPr lang="fr-FR" dirty="0" err="1" smtClean="0"/>
              <a:t>project</a:t>
            </a:r>
            <a:endParaRPr lang="fr-FR" dirty="0" smtClean="0"/>
          </a:p>
          <a:p>
            <a:r>
              <a:rPr lang="fr-FR" dirty="0" smtClean="0"/>
              <a:t>If </a:t>
            </a:r>
            <a:r>
              <a:rPr lang="fr-FR" dirty="0" err="1" smtClean="0"/>
              <a:t>you</a:t>
            </a:r>
            <a:r>
              <a:rPr lang="fr-FR" dirty="0" smtClean="0"/>
              <a:t> come back to the click on the main </a:t>
            </a:r>
            <a:r>
              <a:rPr lang="fr-FR" dirty="0" err="1" smtClean="0"/>
              <a:t>launcher</a:t>
            </a:r>
            <a:r>
              <a:rPr lang="fr-FR" dirty="0" smtClean="0"/>
              <a:t>, on the </a:t>
            </a:r>
            <a:r>
              <a:rPr lang="fr-FR" dirty="0" err="1" smtClean="0"/>
              <a:t>previous</a:t>
            </a:r>
            <a:r>
              <a:rPr lang="fr-FR" dirty="0" smtClean="0"/>
              <a:t> slide, </a:t>
            </a:r>
            <a:r>
              <a:rPr lang="fr-FR" dirty="0" err="1" smtClean="0"/>
              <a:t>you</a:t>
            </a:r>
            <a:r>
              <a:rPr lang="fr-FR" dirty="0" smtClean="0"/>
              <a:t> </a:t>
            </a:r>
            <a:r>
              <a:rPr lang="fr-FR" dirty="0" err="1" smtClean="0"/>
              <a:t>will</a:t>
            </a:r>
            <a:r>
              <a:rPr lang="fr-FR" dirty="0" smtClean="0"/>
              <a:t> open </a:t>
            </a:r>
            <a:r>
              <a:rPr lang="fr-FR" dirty="0" err="1" smtClean="0"/>
              <a:t>this</a:t>
            </a:r>
            <a:r>
              <a:rPr lang="fr-FR" dirty="0" smtClean="0"/>
              <a:t> panel.</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22</a:t>
            </a:fld>
            <a:endParaRPr lang="fr-FR"/>
          </a:p>
        </p:txBody>
      </p:sp>
    </p:spTree>
    <p:extLst>
      <p:ext uri="{BB962C8B-B14F-4D97-AF65-F5344CB8AC3E}">
        <p14:creationId xmlns:p14="http://schemas.microsoft.com/office/powerpoint/2010/main" val="685238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23</a:t>
            </a:fld>
            <a:endParaRPr lang="fr-FR"/>
          </a:p>
        </p:txBody>
      </p:sp>
    </p:spTree>
    <p:extLst>
      <p:ext uri="{BB962C8B-B14F-4D97-AF65-F5344CB8AC3E}">
        <p14:creationId xmlns:p14="http://schemas.microsoft.com/office/powerpoint/2010/main" val="1930491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24</a:t>
            </a:fld>
            <a:endParaRPr lang="fr-FR"/>
          </a:p>
        </p:txBody>
      </p:sp>
    </p:spTree>
    <p:extLst>
      <p:ext uri="{BB962C8B-B14F-4D97-AF65-F5344CB8AC3E}">
        <p14:creationId xmlns:p14="http://schemas.microsoft.com/office/powerpoint/2010/main" val="53962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25</a:t>
            </a:fld>
            <a:endParaRPr lang="fr-FR"/>
          </a:p>
        </p:txBody>
      </p:sp>
    </p:spTree>
    <p:extLst>
      <p:ext uri="{BB962C8B-B14F-4D97-AF65-F5344CB8AC3E}">
        <p14:creationId xmlns:p14="http://schemas.microsoft.com/office/powerpoint/2010/main" val="323057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So just some </a:t>
            </a:r>
            <a:r>
              <a:rPr lang="en-US" dirty="0" err="1"/>
              <a:t>informations</a:t>
            </a:r>
            <a:r>
              <a:rPr lang="en-US" dirty="0"/>
              <a:t> to </a:t>
            </a:r>
            <a:r>
              <a:rPr lang="en-US" dirty="0" smtClean="0"/>
              <a:t>remind you of </a:t>
            </a:r>
            <a:r>
              <a:rPr lang="en-US" dirty="0"/>
              <a:t>about the </a:t>
            </a:r>
            <a:r>
              <a:rPr lang="en-US" dirty="0" smtClean="0"/>
              <a:t>context of IFMIF project</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3</a:t>
            </a:fld>
            <a:endParaRPr lang="fr-FR"/>
          </a:p>
        </p:txBody>
      </p:sp>
    </p:spTree>
    <p:extLst>
      <p:ext uri="{BB962C8B-B14F-4D97-AF65-F5344CB8AC3E}">
        <p14:creationId xmlns:p14="http://schemas.microsoft.com/office/powerpoint/2010/main" val="98535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The goal </a:t>
            </a:r>
            <a:r>
              <a:rPr lang="en-US" dirty="0" smtClean="0"/>
              <a:t>of IFMIF is </a:t>
            </a:r>
            <a:r>
              <a:rPr lang="en-US" dirty="0"/>
              <a:t>to </a:t>
            </a:r>
            <a:r>
              <a:rPr lang="en-US" dirty="0" smtClean="0"/>
              <a:t>provide a beam of </a:t>
            </a:r>
            <a:r>
              <a:rPr lang="en-US" dirty="0"/>
              <a:t>40 MeV </a:t>
            </a:r>
            <a:r>
              <a:rPr lang="en-US" dirty="0" smtClean="0"/>
              <a:t>with a </a:t>
            </a:r>
            <a:r>
              <a:rPr lang="en-US" dirty="0"/>
              <a:t>sufficient </a:t>
            </a:r>
            <a:r>
              <a:rPr lang="en-US" dirty="0" smtClean="0"/>
              <a:t>intensity of 250 mA. It will be based </a:t>
            </a:r>
            <a:r>
              <a:rPr lang="en-US" dirty="0"/>
              <a:t>on a set of two accelerators. </a:t>
            </a:r>
            <a:r>
              <a:rPr lang="en-US" dirty="0" smtClean="0"/>
              <a:t>Each accelerators will produce </a:t>
            </a:r>
            <a:r>
              <a:rPr lang="en-US" dirty="0"/>
              <a:t>a deuterium </a:t>
            </a:r>
            <a:r>
              <a:rPr lang="en-US" dirty="0" smtClean="0"/>
              <a:t>beam of 125 </a:t>
            </a:r>
            <a:r>
              <a:rPr lang="en-US" dirty="0"/>
              <a:t>mA </a:t>
            </a:r>
            <a:r>
              <a:rPr lang="en-US" dirty="0" smtClean="0"/>
              <a:t>with an </a:t>
            </a:r>
            <a:r>
              <a:rPr lang="en-US" dirty="0"/>
              <a:t>energy of </a:t>
            </a:r>
            <a:r>
              <a:rPr lang="en-US" dirty="0" smtClean="0"/>
              <a:t>40 MeV. </a:t>
            </a:r>
          </a:p>
          <a:p>
            <a:endParaRPr lang="en-US" dirty="0" smtClean="0"/>
          </a:p>
          <a:p>
            <a:pPr marL="0" lvl="1"/>
            <a:r>
              <a:rPr lang="en-US" dirty="0" smtClean="0"/>
              <a:t>This facility will accelerate a deuteron beam at 9 MeV &amp; 125 mA, CW</a:t>
            </a:r>
          </a:p>
          <a:p>
            <a:endParaRPr lang="en-US" dirty="0" smtClean="0"/>
          </a:p>
          <a:p>
            <a:pPr algn="just"/>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a:t>
            </a:fld>
            <a:endParaRPr lang="fr-FR"/>
          </a:p>
        </p:txBody>
      </p:sp>
    </p:spTree>
    <p:extLst>
      <p:ext uri="{BB962C8B-B14F-4D97-AF65-F5344CB8AC3E}">
        <p14:creationId xmlns:p14="http://schemas.microsoft.com/office/powerpoint/2010/main" val="3613204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 </a:t>
            </a:r>
            <a:r>
              <a:rPr lang="fr-FR" dirty="0" err="1" smtClean="0"/>
              <a:t>I’m</a:t>
            </a:r>
            <a:r>
              <a:rPr lang="fr-FR" dirty="0" smtClean="0"/>
              <a:t> </a:t>
            </a:r>
            <a:r>
              <a:rPr lang="fr-FR" dirty="0" err="1" smtClean="0"/>
              <a:t>going</a:t>
            </a:r>
            <a:r>
              <a:rPr lang="fr-FR" dirty="0" smtClean="0"/>
              <a:t> to </a:t>
            </a:r>
            <a:r>
              <a:rPr lang="fr-FR" dirty="0" err="1" smtClean="0"/>
              <a:t>present</a:t>
            </a:r>
            <a:r>
              <a:rPr lang="fr-FR" dirty="0" smtClean="0"/>
              <a:t> </a:t>
            </a:r>
            <a:r>
              <a:rPr lang="fr-FR" dirty="0" err="1" smtClean="0"/>
              <a:t>you</a:t>
            </a:r>
            <a:r>
              <a:rPr lang="fr-FR" dirty="0" smtClean="0"/>
              <a:t> </a:t>
            </a:r>
            <a:r>
              <a:rPr lang="fr-FR" dirty="0"/>
              <a:t>the diagnostics </a:t>
            </a:r>
            <a:r>
              <a:rPr lang="fr-FR" dirty="0" err="1"/>
              <a:t>controls</a:t>
            </a:r>
            <a:r>
              <a:rPr lang="fr-FR" dirty="0"/>
              <a:t> </a:t>
            </a:r>
            <a:r>
              <a:rPr lang="fr-FR" dirty="0" err="1" smtClean="0"/>
              <a:t>who</a:t>
            </a:r>
            <a:r>
              <a:rPr lang="fr-FR" dirty="0" smtClean="0"/>
              <a:t> are in charge by CEA on </a:t>
            </a:r>
            <a:r>
              <a:rPr lang="fr-FR" dirty="0" err="1" smtClean="0"/>
              <a:t>this</a:t>
            </a:r>
            <a:r>
              <a:rPr lang="fr-FR" dirty="0" smtClean="0"/>
              <a:t> prototype!</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5</a:t>
            </a:fld>
            <a:endParaRPr lang="fr-FR"/>
          </a:p>
        </p:txBody>
      </p:sp>
    </p:spTree>
    <p:extLst>
      <p:ext uri="{BB962C8B-B14F-4D97-AF65-F5344CB8AC3E}">
        <p14:creationId xmlns:p14="http://schemas.microsoft.com/office/powerpoint/2010/main" val="1476779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6</a:t>
            </a:fld>
            <a:endParaRPr lang="fr-FR"/>
          </a:p>
        </p:txBody>
      </p:sp>
    </p:spTree>
    <p:extLst>
      <p:ext uri="{BB962C8B-B14F-4D97-AF65-F5344CB8AC3E}">
        <p14:creationId xmlns:p14="http://schemas.microsoft.com/office/powerpoint/2010/main" val="30919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Diagnostics </a:t>
            </a:r>
            <a:r>
              <a:rPr lang="fr-FR" dirty="0" err="1" smtClean="0"/>
              <a:t>involved</a:t>
            </a:r>
            <a:r>
              <a:rPr lang="fr-FR" dirty="0" smtClean="0"/>
              <a:t>…. </a:t>
            </a:r>
            <a:r>
              <a:rPr lang="fr-FR" dirty="0" err="1" smtClean="0"/>
              <a:t>Before</a:t>
            </a:r>
            <a:r>
              <a:rPr lang="fr-FR" dirty="0" smtClean="0"/>
              <a:t> </a:t>
            </a:r>
            <a:r>
              <a:rPr lang="fr-FR" dirty="0" err="1" smtClean="0"/>
              <a:t>starting</a:t>
            </a:r>
            <a:r>
              <a:rPr lang="fr-FR" dirty="0" smtClean="0"/>
              <a:t> the description, </a:t>
            </a:r>
            <a:r>
              <a:rPr lang="fr-FR" dirty="0" err="1" smtClean="0"/>
              <a:t>I’m</a:t>
            </a:r>
            <a:r>
              <a:rPr lang="fr-FR" dirty="0" smtClean="0"/>
              <a:t> </a:t>
            </a:r>
            <a:r>
              <a:rPr lang="fr-FR" dirty="0" err="1" smtClean="0"/>
              <a:t>going</a:t>
            </a:r>
            <a:r>
              <a:rPr lang="fr-FR" dirty="0" smtClean="0"/>
              <a:t> to </a:t>
            </a:r>
            <a:r>
              <a:rPr lang="fr-FR" dirty="0" err="1" smtClean="0"/>
              <a:t>list</a:t>
            </a:r>
            <a:r>
              <a:rPr lang="fr-FR" dirty="0" smtClean="0"/>
              <a:t> all </a:t>
            </a:r>
            <a:r>
              <a:rPr lang="fr-FR" dirty="0" err="1" smtClean="0"/>
              <a:t>included</a:t>
            </a:r>
            <a:r>
              <a:rPr lang="fr-FR" dirty="0" smtClean="0"/>
              <a:t> </a:t>
            </a:r>
            <a:r>
              <a:rPr lang="fr-FR" dirty="0" err="1" smtClean="0"/>
              <a:t>diags</a:t>
            </a:r>
            <a:r>
              <a:rPr lang="fr-FR" dirty="0" smtClean="0"/>
              <a:t> on </a:t>
            </a:r>
            <a:r>
              <a:rPr lang="fr-FR" dirty="0" err="1" smtClean="0"/>
              <a:t>this</a:t>
            </a:r>
            <a:r>
              <a:rPr lang="fr-FR" dirty="0" smtClean="0"/>
              <a:t> </a:t>
            </a:r>
            <a:r>
              <a:rPr lang="fr-FR" dirty="0" err="1" smtClean="0"/>
              <a:t>workpakage</a:t>
            </a:r>
            <a:r>
              <a:rPr lang="fr-FR" dirty="0" smtClean="0"/>
              <a:t>. </a:t>
            </a:r>
            <a:r>
              <a:rPr lang="fr-FR" dirty="0" err="1" smtClean="0"/>
              <a:t>Because</a:t>
            </a:r>
            <a:r>
              <a:rPr lang="fr-FR" dirty="0" smtClean="0"/>
              <a:t> as </a:t>
            </a:r>
            <a:r>
              <a:rPr lang="fr-FR" dirty="0" err="1" smtClean="0"/>
              <a:t>you</a:t>
            </a:r>
            <a:r>
              <a:rPr lang="fr-FR" dirty="0" smtClean="0"/>
              <a:t> </a:t>
            </a:r>
            <a:r>
              <a:rPr lang="fr-FR" dirty="0" err="1" smtClean="0"/>
              <a:t>see</a:t>
            </a:r>
            <a:r>
              <a:rPr lang="fr-FR" dirty="0" smtClean="0"/>
              <a:t>, </a:t>
            </a:r>
            <a:r>
              <a:rPr lang="fr-FR" dirty="0" err="1" smtClean="0"/>
              <a:t>there</a:t>
            </a:r>
            <a:r>
              <a:rPr lang="fr-FR" dirty="0" smtClean="0"/>
              <a:t> are lot of </a:t>
            </a:r>
            <a:r>
              <a:rPr lang="fr-FR" dirty="0" err="1" smtClean="0"/>
              <a:t>them</a:t>
            </a:r>
            <a:r>
              <a:rPr lang="fr-FR" dirty="0" smtClean="0"/>
              <a:t> on </a:t>
            </a:r>
            <a:r>
              <a:rPr lang="fr-FR" dirty="0" err="1" smtClean="0"/>
              <a:t>this</a:t>
            </a:r>
            <a:r>
              <a:rPr lang="fr-FR" dirty="0" smtClean="0"/>
              <a:t> </a:t>
            </a:r>
            <a:r>
              <a:rPr lang="fr-FR" dirty="0" err="1" smtClean="0"/>
              <a:t>facility</a:t>
            </a:r>
            <a:r>
              <a:rPr lang="fr-FR" dirty="0" smtClean="0"/>
              <a:t>.</a:t>
            </a:r>
          </a:p>
          <a:p>
            <a:r>
              <a:rPr lang="fr-FR" dirty="0" smtClean="0"/>
              <a:t>So </a:t>
            </a:r>
            <a:r>
              <a:rPr lang="fr-FR" dirty="0" err="1" smtClean="0"/>
              <a:t>this</a:t>
            </a:r>
            <a:r>
              <a:rPr lang="fr-FR" dirty="0" smtClean="0"/>
              <a:t> </a:t>
            </a:r>
            <a:r>
              <a:rPr lang="fr-FR" dirty="0" err="1" smtClean="0"/>
              <a:t>workpakage</a:t>
            </a:r>
            <a:r>
              <a:rPr lang="fr-FR" dirty="0" smtClean="0"/>
              <a:t> </a:t>
            </a:r>
            <a:r>
              <a:rPr lang="fr-FR" dirty="0" err="1" smtClean="0"/>
              <a:t>int</a:t>
            </a:r>
            <a:r>
              <a:rPr lang="fr-FR" dirty="0" err="1"/>
              <a:t>e</a:t>
            </a:r>
            <a:r>
              <a:rPr lang="fr-FR" dirty="0" err="1" smtClean="0"/>
              <a:t>grates</a:t>
            </a:r>
            <a:r>
              <a:rPr lang="fr-FR" dirty="0" smtClean="0"/>
              <a:t> : …</a:t>
            </a:r>
          </a:p>
          <a:p>
            <a:r>
              <a:rPr lang="fr-FR" dirty="0" err="1" smtClean="0"/>
              <a:t>Now</a:t>
            </a:r>
            <a:r>
              <a:rPr lang="fr-FR" dirty="0" smtClean="0"/>
              <a:t> </a:t>
            </a:r>
            <a:r>
              <a:rPr lang="fr-FR" dirty="0" err="1" smtClean="0"/>
              <a:t>we</a:t>
            </a:r>
            <a:r>
              <a:rPr lang="fr-FR" dirty="0" smtClean="0"/>
              <a:t> </a:t>
            </a:r>
            <a:r>
              <a:rPr lang="fr-FR" dirty="0" err="1" smtClean="0"/>
              <a:t>can</a:t>
            </a:r>
            <a:r>
              <a:rPr lang="fr-FR" dirty="0" smtClean="0"/>
              <a:t> </a:t>
            </a:r>
            <a:r>
              <a:rPr lang="fr-FR" dirty="0" err="1" smtClean="0"/>
              <a:t>start</a:t>
            </a:r>
            <a:r>
              <a:rPr lang="fr-FR" dirty="0" smtClean="0"/>
              <a:t> the description :</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7</a:t>
            </a:fld>
            <a:endParaRPr lang="fr-FR"/>
          </a:p>
        </p:txBody>
      </p:sp>
    </p:spTree>
    <p:extLst>
      <p:ext uri="{BB962C8B-B14F-4D97-AF65-F5344CB8AC3E}">
        <p14:creationId xmlns:p14="http://schemas.microsoft.com/office/powerpoint/2010/main" val="224471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I’m</a:t>
            </a:r>
            <a:r>
              <a:rPr lang="fr-FR" dirty="0" smtClean="0"/>
              <a:t> </a:t>
            </a:r>
            <a:r>
              <a:rPr lang="fr-FR" dirty="0" err="1" smtClean="0"/>
              <a:t>starting</a:t>
            </a:r>
            <a:r>
              <a:rPr lang="fr-FR" dirty="0" smtClean="0"/>
              <a:t> the description of the control </a:t>
            </a:r>
            <a:r>
              <a:rPr lang="fr-FR" dirty="0" err="1" smtClean="0"/>
              <a:t>with</a:t>
            </a:r>
            <a:r>
              <a:rPr lang="fr-FR" dirty="0" smtClean="0"/>
              <a:t> the cabinet… It </a:t>
            </a:r>
            <a:r>
              <a:rPr lang="fr-FR" dirty="0" err="1" smtClean="0"/>
              <a:t>integrates</a:t>
            </a:r>
            <a:r>
              <a:rPr lang="fr-FR" dirty="0" smtClean="0"/>
              <a:t> all </a:t>
            </a:r>
            <a:r>
              <a:rPr lang="fr-FR" dirty="0" err="1" smtClean="0"/>
              <a:t>controls</a:t>
            </a:r>
            <a:r>
              <a:rPr lang="fr-FR" dirty="0" smtClean="0"/>
              <a:t> of </a:t>
            </a:r>
            <a:r>
              <a:rPr lang="fr-FR" dirty="0" err="1" smtClean="0"/>
              <a:t>diagnositics</a:t>
            </a:r>
            <a:r>
              <a:rPr lang="fr-FR" dirty="0" smtClean="0"/>
              <a:t> </a:t>
            </a:r>
            <a:r>
              <a:rPr lang="fr-FR" dirty="0" err="1" smtClean="0"/>
              <a:t>previouly</a:t>
            </a:r>
            <a:r>
              <a:rPr lang="fr-FR" dirty="0" smtClean="0"/>
              <a:t> </a:t>
            </a:r>
            <a:r>
              <a:rPr lang="fr-FR" dirty="0" err="1" smtClean="0"/>
              <a:t>mentionned</a:t>
            </a:r>
            <a:r>
              <a:rPr lang="fr-FR" dirty="0" smtClean="0"/>
              <a:t>. You </a:t>
            </a:r>
            <a:r>
              <a:rPr lang="fr-FR" dirty="0" err="1" smtClean="0"/>
              <a:t>can</a:t>
            </a:r>
            <a:r>
              <a:rPr lang="fr-FR" dirty="0" smtClean="0"/>
              <a:t> </a:t>
            </a:r>
            <a:r>
              <a:rPr lang="fr-FR" dirty="0" err="1" smtClean="0"/>
              <a:t>find</a:t>
            </a:r>
            <a:r>
              <a:rPr lang="fr-FR" dirty="0" smtClean="0"/>
              <a:t> on </a:t>
            </a:r>
            <a:r>
              <a:rPr lang="fr-FR" dirty="0" err="1" smtClean="0"/>
              <a:t>this</a:t>
            </a:r>
            <a:r>
              <a:rPr lang="fr-FR" dirty="0" smtClean="0"/>
              <a:t> cabinet: 2 VME, the </a:t>
            </a:r>
            <a:r>
              <a:rPr lang="fr-FR" dirty="0" err="1" smtClean="0"/>
              <a:t>core</a:t>
            </a:r>
            <a:r>
              <a:rPr lang="fr-FR" dirty="0" smtClean="0"/>
              <a:t> of the control </a:t>
            </a:r>
            <a:r>
              <a:rPr lang="fr-FR" dirty="0" err="1" smtClean="0"/>
              <a:t>is</a:t>
            </a:r>
            <a:r>
              <a:rPr lang="fr-FR" dirty="0" smtClean="0"/>
              <a:t> </a:t>
            </a:r>
            <a:r>
              <a:rPr lang="fr-FR" dirty="0" err="1" smtClean="0"/>
              <a:t>based</a:t>
            </a:r>
            <a:r>
              <a:rPr lang="fr-FR" dirty="0" smtClean="0"/>
              <a:t> on </a:t>
            </a:r>
            <a:r>
              <a:rPr lang="fr-FR" dirty="0" err="1" smtClean="0"/>
              <a:t>VxWorks</a:t>
            </a:r>
            <a:r>
              <a:rPr lang="fr-FR" dirty="0" smtClean="0"/>
              <a:t> and EPICS; </a:t>
            </a:r>
            <a:r>
              <a:rPr lang="fr-FR" dirty="0" err="1" smtClean="0"/>
              <a:t>Then</a:t>
            </a:r>
            <a:r>
              <a:rPr lang="fr-FR" dirty="0" smtClean="0"/>
              <a:t> </a:t>
            </a:r>
            <a:r>
              <a:rPr lang="fr-FR" dirty="0" err="1" smtClean="0"/>
              <a:t>Electronic</a:t>
            </a:r>
            <a:r>
              <a:rPr lang="fr-FR" dirty="0" smtClean="0"/>
              <a:t> to control SEM-</a:t>
            </a:r>
            <a:r>
              <a:rPr lang="fr-FR" dirty="0" err="1" smtClean="0"/>
              <a:t>Grid</a:t>
            </a:r>
            <a:r>
              <a:rPr lang="fr-FR" dirty="0" smtClean="0"/>
              <a:t> </a:t>
            </a:r>
            <a:r>
              <a:rPr lang="fr-FR" dirty="0" err="1" smtClean="0"/>
              <a:t>wich</a:t>
            </a:r>
            <a:r>
              <a:rPr lang="fr-FR" dirty="0" smtClean="0"/>
              <a:t> </a:t>
            </a:r>
            <a:r>
              <a:rPr lang="fr-FR" dirty="0" err="1" smtClean="0"/>
              <a:t>was</a:t>
            </a:r>
            <a:r>
              <a:rPr lang="fr-FR" dirty="0" smtClean="0"/>
              <a:t> </a:t>
            </a:r>
            <a:r>
              <a:rPr lang="fr-FR" dirty="0" err="1" smtClean="0"/>
              <a:t>designed</a:t>
            </a:r>
            <a:r>
              <a:rPr lang="fr-FR" dirty="0" smtClean="0"/>
              <a:t> by the french </a:t>
            </a:r>
            <a:r>
              <a:rPr lang="fr-FR" dirty="0" err="1" smtClean="0"/>
              <a:t>laboratorie</a:t>
            </a:r>
            <a:r>
              <a:rPr lang="fr-FR" dirty="0" smtClean="0"/>
              <a:t> GANIL and </a:t>
            </a:r>
            <a:r>
              <a:rPr lang="fr-FR" dirty="0" err="1" smtClean="0"/>
              <a:t>used</a:t>
            </a:r>
            <a:r>
              <a:rPr lang="fr-FR" dirty="0" smtClean="0"/>
              <a:t> on SPIRAL2; </a:t>
            </a:r>
            <a:r>
              <a:rPr lang="fr-FR" dirty="0" err="1" smtClean="0"/>
              <a:t>Customized</a:t>
            </a:r>
            <a:r>
              <a:rPr lang="fr-FR" dirty="0" smtClean="0"/>
              <a:t> Electronics </a:t>
            </a:r>
            <a:r>
              <a:rPr lang="fr-FR" dirty="0" err="1" smtClean="0"/>
              <a:t>board</a:t>
            </a:r>
            <a:r>
              <a:rPr lang="fr-FR" dirty="0" smtClean="0"/>
              <a:t> to control IPM and BLOM </a:t>
            </a:r>
            <a:r>
              <a:rPr lang="fr-FR" dirty="0" err="1"/>
              <a:t>wich</a:t>
            </a:r>
            <a:r>
              <a:rPr lang="fr-FR" dirty="0"/>
              <a:t> </a:t>
            </a:r>
            <a:r>
              <a:rPr lang="fr-FR" dirty="0" err="1"/>
              <a:t>was</a:t>
            </a:r>
            <a:r>
              <a:rPr lang="fr-FR" dirty="0"/>
              <a:t> </a:t>
            </a:r>
            <a:r>
              <a:rPr lang="fr-FR" dirty="0" err="1"/>
              <a:t>designed</a:t>
            </a:r>
            <a:r>
              <a:rPr lang="fr-FR" dirty="0"/>
              <a:t> </a:t>
            </a:r>
            <a:r>
              <a:rPr lang="fr-FR" dirty="0" smtClean="0"/>
              <a:t>by CEA; </a:t>
            </a:r>
            <a:r>
              <a:rPr lang="fr-FR" dirty="0" err="1" smtClean="0"/>
              <a:t>Powers</a:t>
            </a:r>
            <a:r>
              <a:rPr lang="fr-FR" dirty="0"/>
              <a:t> </a:t>
            </a:r>
            <a:r>
              <a:rPr lang="fr-FR" dirty="0" smtClean="0"/>
              <a:t>supplies for (IPM and BLOM), and Amplifier for CT. </a:t>
            </a:r>
            <a:r>
              <a:rPr lang="fr-FR" dirty="0" err="1" smtClean="0"/>
              <a:t>After</a:t>
            </a:r>
            <a:r>
              <a:rPr lang="fr-FR" dirty="0" smtClean="0"/>
              <a:t> the description of the cabinet, I show </a:t>
            </a:r>
            <a:r>
              <a:rPr lang="fr-FR" dirty="0" err="1" smtClean="0"/>
              <a:t>you</a:t>
            </a:r>
            <a:r>
              <a:rPr lang="fr-FR" dirty="0" smtClean="0"/>
              <a:t> the main panel of the control</a:t>
            </a: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8</a:t>
            </a:fld>
            <a:endParaRPr lang="fr-FR"/>
          </a:p>
        </p:txBody>
      </p:sp>
    </p:spTree>
    <p:extLst>
      <p:ext uri="{BB962C8B-B14F-4D97-AF65-F5344CB8AC3E}">
        <p14:creationId xmlns:p14="http://schemas.microsoft.com/office/powerpoint/2010/main" val="4196859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This slide show </a:t>
            </a:r>
            <a:r>
              <a:rPr lang="fr-FR" dirty="0" err="1" smtClean="0"/>
              <a:t>you</a:t>
            </a:r>
            <a:r>
              <a:rPr lang="fr-FR" dirty="0" smtClean="0"/>
              <a:t> the main </a:t>
            </a:r>
            <a:r>
              <a:rPr lang="fr-FR" dirty="0" err="1" smtClean="0"/>
              <a:t>launcher</a:t>
            </a:r>
            <a:r>
              <a:rPr lang="fr-FR" dirty="0" smtClean="0"/>
              <a:t>. It </a:t>
            </a:r>
            <a:r>
              <a:rPr lang="fr-FR" dirty="0" err="1" smtClean="0"/>
              <a:t>includes</a:t>
            </a:r>
            <a:r>
              <a:rPr lang="fr-FR" dirty="0" smtClean="0"/>
              <a:t> the main </a:t>
            </a:r>
            <a:r>
              <a:rPr lang="fr-FR" dirty="0" err="1" smtClean="0"/>
              <a:t>synoptic</a:t>
            </a:r>
            <a:r>
              <a:rPr lang="fr-FR" dirty="0" smtClean="0"/>
              <a:t> of the </a:t>
            </a:r>
            <a:r>
              <a:rPr lang="fr-FR" dirty="0" err="1" smtClean="0"/>
              <a:t>facility</a:t>
            </a:r>
            <a:r>
              <a:rPr lang="fr-FR" dirty="0"/>
              <a:t> </a:t>
            </a:r>
            <a:r>
              <a:rPr lang="fr-FR" dirty="0" err="1" smtClean="0"/>
              <a:t>integrating</a:t>
            </a:r>
            <a:r>
              <a:rPr lang="fr-FR" dirty="0" smtClean="0"/>
              <a:t> all </a:t>
            </a:r>
            <a:r>
              <a:rPr lang="fr-FR" dirty="0" err="1" smtClean="0"/>
              <a:t>diag</a:t>
            </a:r>
            <a:r>
              <a:rPr lang="fr-FR" dirty="0" smtClean="0"/>
              <a:t> </a:t>
            </a:r>
            <a:r>
              <a:rPr lang="fr-FR" dirty="0" err="1" smtClean="0"/>
              <a:t>included</a:t>
            </a:r>
            <a:r>
              <a:rPr lang="fr-FR" dirty="0" smtClean="0"/>
              <a:t> on the </a:t>
            </a:r>
            <a:r>
              <a:rPr lang="fr-FR" dirty="0" err="1" smtClean="0"/>
              <a:t>workpakage</a:t>
            </a:r>
            <a:r>
              <a:rPr lang="fr-FR" dirty="0" smtClean="0"/>
              <a:t>. To </a:t>
            </a:r>
            <a:r>
              <a:rPr lang="fr-FR" dirty="0" err="1"/>
              <a:t>access</a:t>
            </a:r>
            <a:r>
              <a:rPr lang="fr-FR" dirty="0"/>
              <a:t> to a </a:t>
            </a:r>
            <a:r>
              <a:rPr lang="fr-FR" dirty="0" err="1"/>
              <a:t>specific</a:t>
            </a:r>
            <a:r>
              <a:rPr lang="fr-FR" dirty="0"/>
              <a:t> diagnostic, </a:t>
            </a:r>
            <a:r>
              <a:rPr lang="fr-FR" dirty="0" err="1"/>
              <a:t>you</a:t>
            </a:r>
            <a:r>
              <a:rPr lang="fr-FR" dirty="0"/>
              <a:t> have </a:t>
            </a:r>
            <a:r>
              <a:rPr lang="fr-FR" dirty="0" err="1"/>
              <a:t>just</a:t>
            </a:r>
            <a:r>
              <a:rPr lang="fr-FR" dirty="0"/>
              <a:t> to push on the </a:t>
            </a:r>
            <a:r>
              <a:rPr lang="fr-FR" dirty="0" err="1"/>
              <a:t>button</a:t>
            </a:r>
            <a:r>
              <a:rPr lang="fr-FR" dirty="0"/>
              <a:t> </a:t>
            </a:r>
            <a:r>
              <a:rPr lang="fr-FR" dirty="0" err="1"/>
              <a:t>dedicated</a:t>
            </a:r>
            <a:r>
              <a:rPr lang="fr-FR" dirty="0" smtClean="0"/>
              <a:t>. </a:t>
            </a:r>
          </a:p>
          <a:p>
            <a:r>
              <a:rPr lang="fr-FR" dirty="0" err="1" smtClean="0"/>
              <a:t>Let’s</a:t>
            </a:r>
            <a:r>
              <a:rPr lang="fr-FR" dirty="0" smtClean="0"/>
              <a:t> </a:t>
            </a:r>
            <a:r>
              <a:rPr lang="fr-FR" dirty="0" err="1" smtClean="0"/>
              <a:t>start</a:t>
            </a:r>
            <a:r>
              <a:rPr lang="fr-FR" dirty="0" smtClean="0"/>
              <a:t> by </a:t>
            </a:r>
            <a:r>
              <a:rPr lang="fr-FR" dirty="0" err="1" smtClean="0"/>
              <a:t>current</a:t>
            </a:r>
            <a:r>
              <a:rPr lang="fr-FR" dirty="0" smtClean="0"/>
              <a:t> transformer: </a:t>
            </a:r>
            <a:r>
              <a:rPr lang="fr-FR" dirty="0" err="1" smtClean="0"/>
              <a:t>We</a:t>
            </a:r>
            <a:r>
              <a:rPr lang="fr-FR" dirty="0" smtClean="0"/>
              <a:t> have 2 ACCT on the main line, and a </a:t>
            </a:r>
            <a:r>
              <a:rPr lang="fr-FR" dirty="0" err="1" smtClean="0"/>
              <a:t>cupple</a:t>
            </a:r>
            <a:r>
              <a:rPr lang="fr-FR" dirty="0" smtClean="0"/>
              <a:t> of ACCT &amp; DCCT on the diagnostic plate.</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9</a:t>
            </a:fld>
            <a:endParaRPr lang="fr-FR"/>
          </a:p>
        </p:txBody>
      </p:sp>
    </p:spTree>
    <p:extLst>
      <p:ext uri="{BB962C8B-B14F-4D97-AF65-F5344CB8AC3E}">
        <p14:creationId xmlns:p14="http://schemas.microsoft.com/office/powerpoint/2010/main" val="2826879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2653832"/>
          </a:xfrm>
        </p:spPr>
        <p:txBody>
          <a:bodyPr anchor="t" anchorCtr="0"/>
          <a:lstStyle>
            <a:lvl1pPr>
              <a:lnSpc>
                <a:spcPts val="3800"/>
              </a:lnSpc>
              <a:defRPr sz="2800" b="0" cap="all" baseline="0">
                <a:solidFill>
                  <a:srgbClr val="666666"/>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4509120"/>
            <a:ext cx="4788464" cy="1224136"/>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2"/>
            <a:ext cx="1450504" cy="365125"/>
          </a:xfrm>
        </p:spPr>
        <p:txBody>
          <a:bodyPr/>
          <a:lstStyle/>
          <a:p>
            <a:fld id="{57C31E46-6CBE-4228-9475-2FE09DBD9C92}" type="datetime4">
              <a:rPr lang="fr-FR" smtClean="0"/>
              <a:t>22 octobre 2014</a:t>
            </a:fld>
            <a:endParaRPr lang="fr-FR" dirty="0"/>
          </a:p>
        </p:txBody>
      </p:sp>
      <p:sp>
        <p:nvSpPr>
          <p:cNvPr id="12" name="Espace réservé du numéro de diapositive 11"/>
          <p:cNvSpPr>
            <a:spLocks noGrp="1"/>
          </p:cNvSpPr>
          <p:nvPr>
            <p:ph type="sldNum" sz="quarter" idx="15"/>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3" name="Espace réservé du pied de page 12"/>
          <p:cNvSpPr>
            <a:spLocks noGrp="1"/>
          </p:cNvSpPr>
          <p:nvPr>
            <p:ph type="ftr" sz="quarter" idx="16"/>
          </p:nvPr>
        </p:nvSpPr>
        <p:spPr>
          <a:xfrm>
            <a:off x="5436096" y="6305192"/>
            <a:ext cx="2555448" cy="365125"/>
          </a:xfrm>
        </p:spPr>
        <p:txBody>
          <a:bodyPr/>
          <a:lstStyle>
            <a:lvl1pPr>
              <a:defRPr>
                <a:solidFill>
                  <a:schemeClr val="bg1"/>
                </a:solidFill>
              </a:defRPr>
            </a:lvl1pPr>
          </a:lstStyle>
          <a:p>
            <a:r>
              <a:rPr lang="fr-FR" smtClean="0"/>
              <a:t>CEA | 22 Otocber 2014</a:t>
            </a:r>
            <a:endParaRPr lang="fr-FR" dirty="0"/>
          </a:p>
        </p:txBody>
      </p:sp>
      <p:sp>
        <p:nvSpPr>
          <p:cNvPr id="14" name="ZoneTexte 13"/>
          <p:cNvSpPr txBox="1"/>
          <p:nvPr userDrawn="1"/>
        </p:nvSpPr>
        <p:spPr>
          <a:xfrm>
            <a:off x="1259632" y="60932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nvGrpSpPr>
          <p:cNvPr id="19" name="Groupe 18"/>
          <p:cNvGrpSpPr/>
          <p:nvPr userDrawn="1"/>
        </p:nvGrpSpPr>
        <p:grpSpPr>
          <a:xfrm>
            <a:off x="1" y="-12700"/>
            <a:ext cx="3347864" cy="6870700"/>
            <a:chOff x="1" y="-12700"/>
            <a:chExt cx="3347864" cy="6870700"/>
          </a:xfrm>
        </p:grpSpPr>
        <p:grpSp>
          <p:nvGrpSpPr>
            <p:cNvPr id="17" name="Groupe 16"/>
            <p:cNvGrpSpPr/>
            <p:nvPr userDrawn="1"/>
          </p:nvGrpSpPr>
          <p:grpSpPr>
            <a:xfrm>
              <a:off x="1" y="-12700"/>
              <a:ext cx="3347864" cy="6870700"/>
              <a:chOff x="1" y="-12700"/>
              <a:chExt cx="3347864" cy="6870700"/>
            </a:xfrm>
          </p:grpSpPr>
          <p:pic>
            <p:nvPicPr>
              <p:cNvPr id="1026"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16"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18" name="ZoneTexte 17"/>
            <p:cNvSpPr txBox="1"/>
            <p:nvPr userDrawn="1"/>
          </p:nvSpPr>
          <p:spPr>
            <a:xfrm>
              <a:off x="1412032" y="62456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fld id="{293FAA39-198B-4E46-80A8-A206DE1B6CA9}" type="datetime4">
              <a:rPr lang="fr-FR" smtClean="0"/>
              <a:t>22 octobre 2014</a:t>
            </a:fld>
            <a:endParaRPr lang="fr-FR" dirty="0"/>
          </a:p>
        </p:txBody>
      </p:sp>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smtClean="0"/>
              <a:t>CEA | 22 Otocber 2014</a:t>
            </a:r>
            <a:endParaRPr lang="fr-FR" dirty="0"/>
          </a:p>
        </p:txBody>
      </p:sp>
      <p:sp>
        <p:nvSpPr>
          <p:cNvPr id="17" name="Espace réservé du contenu 15"/>
          <p:cNvSpPr>
            <a:spLocks noGrp="1"/>
          </p:cNvSpPr>
          <p:nvPr>
            <p:ph sz="quarter" idx="15"/>
          </p:nvPr>
        </p:nvSpPr>
        <p:spPr>
          <a:xfrm>
            <a:off x="378000" y="836613"/>
            <a:ext cx="8460000" cy="51847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arte">
    <p:spTree>
      <p:nvGrpSpPr>
        <p:cNvPr id="1" name=""/>
        <p:cNvGrpSpPr/>
        <p:nvPr/>
      </p:nvGrpSpPr>
      <p:grpSpPr>
        <a:xfrm>
          <a:off x="0" y="0"/>
          <a:ext cx="0" cy="0"/>
          <a:chOff x="0" y="0"/>
          <a:chExt cx="0" cy="0"/>
        </a:xfrm>
      </p:grpSpPr>
      <p:pic>
        <p:nvPicPr>
          <p:cNvPr id="10" name="Image 9" descr="carte.png"/>
          <p:cNvPicPr>
            <a:picLocks noChangeAspect="1"/>
          </p:cNvPicPr>
          <p:nvPr userDrawn="1"/>
        </p:nvPicPr>
        <p:blipFill>
          <a:blip r:embed="rId2" cstate="print"/>
          <a:stretch>
            <a:fillRect/>
          </a:stretch>
        </p:blipFill>
        <p:spPr>
          <a:xfrm>
            <a:off x="376486" y="846237"/>
            <a:ext cx="8460000" cy="4156911"/>
          </a:xfrm>
          <a:prstGeom prst="rect">
            <a:avLst/>
          </a:prstGeom>
        </p:spPr>
      </p:pic>
      <p:pic>
        <p:nvPicPr>
          <p:cNvPr id="9" name="Image 8" descr="bandeau_page_carte.png"/>
          <p:cNvPicPr>
            <a:picLocks noChangeAspect="1"/>
          </p:cNvPicPr>
          <p:nvPr userDrawn="1"/>
        </p:nvPicPr>
        <p:blipFill>
          <a:blip r:embed="rId3"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fld id="{FE056195-0833-410D-9F73-845484FDFA5D}" type="datetime4">
              <a:rPr lang="fr-FR" smtClean="0"/>
              <a:t>22 octobre 2014</a:t>
            </a:fld>
            <a:endParaRPr lang="fr-FR" dirty="0"/>
          </a:p>
        </p:txBody>
      </p:sp>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smtClean="0"/>
              <a:t>CEA | 22 Otocber 2014</a:t>
            </a:r>
            <a:endParaRPr lang="fr-FR" dirty="0"/>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print"/>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fld id="{2AF7C8BB-AD62-43C3-B7E0-B0AAD0881ADE}" type="datetime4">
              <a:rPr lang="fr-FR" smtClean="0"/>
              <a:t>22 octobre 2014</a:t>
            </a:fld>
            <a:endParaRPr lang="fr-FR" dirty="0"/>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fr-FR" smtClean="0"/>
              <a:t>CEA | 22 Otocber 2014</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1 visuel">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2" name="Espace réservé pour une image  11"/>
          <p:cNvSpPr>
            <a:spLocks noGrp="1"/>
          </p:cNvSpPr>
          <p:nvPr>
            <p:ph type="pic" sz="quarter" idx="14" hasCustomPrompt="1"/>
          </p:nvPr>
        </p:nvSpPr>
        <p:spPr>
          <a:xfrm>
            <a:off x="3311999" y="3311999"/>
            <a:ext cx="5832000" cy="2124000"/>
          </a:xfrm>
          <a:solidFill>
            <a:srgbClr val="666666"/>
          </a:solidFill>
        </p:spPr>
        <p:txBody>
          <a:bodyPr anchor="ctr"/>
          <a:lstStyle>
            <a:lvl1pPr marL="0" indent="0" algn="ctr">
              <a:defRPr sz="1200">
                <a:solidFill>
                  <a:schemeClr val="bg1"/>
                </a:solidFill>
              </a:defRPr>
            </a:lvl1pPr>
          </a:lstStyle>
          <a:p>
            <a:r>
              <a:rPr lang="fr-FR" dirty="0" smtClean="0"/>
              <a:t> Visuel</a:t>
            </a:r>
            <a:endParaRPr lang="fr-FR" dirty="0"/>
          </a:p>
        </p:txBody>
      </p:sp>
      <p:sp>
        <p:nvSpPr>
          <p:cNvPr id="13" name="Espace réservé de la date 12"/>
          <p:cNvSpPr>
            <a:spLocks noGrp="1"/>
          </p:cNvSpPr>
          <p:nvPr>
            <p:ph type="dt" sz="half" idx="15"/>
          </p:nvPr>
        </p:nvSpPr>
        <p:spPr>
          <a:xfrm>
            <a:off x="3960000" y="6305192"/>
            <a:ext cx="1450504" cy="365125"/>
          </a:xfrm>
        </p:spPr>
        <p:txBody>
          <a:bodyPr/>
          <a:lstStyle/>
          <a:p>
            <a:fld id="{452E0F75-8717-4CC4-B293-B8BD1BD2BE58}" type="datetime4">
              <a:rPr lang="fr-FR" smtClean="0"/>
              <a:t>22 octobre 2014</a:t>
            </a:fld>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5" name="Espace réservé du pied de page 14"/>
          <p:cNvSpPr>
            <a:spLocks noGrp="1"/>
          </p:cNvSpPr>
          <p:nvPr>
            <p:ph type="ftr" sz="quarter" idx="17"/>
          </p:nvPr>
        </p:nvSpPr>
        <p:spPr>
          <a:xfrm>
            <a:off x="5436096" y="6305192"/>
            <a:ext cx="2555448" cy="365125"/>
          </a:xfrm>
        </p:spPr>
        <p:txBody>
          <a:bodyPr/>
          <a:lstStyle>
            <a:lvl1pPr>
              <a:defRPr>
                <a:solidFill>
                  <a:schemeClr val="bg1"/>
                </a:solidFill>
              </a:defRPr>
            </a:lvl1pPr>
          </a:lstStyle>
          <a:p>
            <a:r>
              <a:rPr lang="fr-FR" smtClean="0"/>
              <a:t>CEA | 22 Otocber 2014</a:t>
            </a:r>
            <a:endParaRPr lang="fr-FR" dirty="0"/>
          </a:p>
        </p:txBody>
      </p:sp>
      <p:grpSp>
        <p:nvGrpSpPr>
          <p:cNvPr id="24" name="Groupe 23"/>
          <p:cNvGrpSpPr/>
          <p:nvPr userDrawn="1"/>
        </p:nvGrpSpPr>
        <p:grpSpPr>
          <a:xfrm>
            <a:off x="1" y="-12700"/>
            <a:ext cx="3347864" cy="6870700"/>
            <a:chOff x="1" y="-12700"/>
            <a:chExt cx="3347864" cy="6870700"/>
          </a:xfrm>
        </p:grpSpPr>
        <p:grpSp>
          <p:nvGrpSpPr>
            <p:cNvPr id="25" name="Groupe 16"/>
            <p:cNvGrpSpPr/>
            <p:nvPr userDrawn="1"/>
          </p:nvGrpSpPr>
          <p:grpSpPr>
            <a:xfrm>
              <a:off x="1" y="-12700"/>
              <a:ext cx="3347864" cy="6870700"/>
              <a:chOff x="1" y="-12700"/>
              <a:chExt cx="3347864" cy="6870700"/>
            </a:xfrm>
          </p:grpSpPr>
          <p:pic>
            <p:nvPicPr>
              <p:cNvPr id="27"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28"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26" name="ZoneTexte 25"/>
            <p:cNvSpPr txBox="1"/>
            <p:nvPr userDrawn="1"/>
          </p:nvSpPr>
          <p:spPr>
            <a:xfrm>
              <a:off x="1412032" y="62456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3 visuels">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4" name="Espace réservé de la date 13"/>
          <p:cNvSpPr>
            <a:spLocks noGrp="1"/>
          </p:cNvSpPr>
          <p:nvPr>
            <p:ph type="dt" sz="half" idx="17"/>
          </p:nvPr>
        </p:nvSpPr>
        <p:spPr>
          <a:xfrm>
            <a:off x="3960000" y="6305192"/>
            <a:ext cx="1450504" cy="365125"/>
          </a:xfrm>
        </p:spPr>
        <p:txBody>
          <a:bodyPr/>
          <a:lstStyle/>
          <a:p>
            <a:fld id="{C98B29CD-D1D8-450E-AA2E-D3D2A1526A47}" type="datetime4">
              <a:rPr lang="fr-FR" smtClean="0"/>
              <a:t>22 octobre 2014</a:t>
            </a:fld>
            <a:endParaRPr lang="fr-FR" dirty="0"/>
          </a:p>
        </p:txBody>
      </p:sp>
      <p:sp>
        <p:nvSpPr>
          <p:cNvPr id="15" name="Espace réservé du numéro de diapositive 14"/>
          <p:cNvSpPr>
            <a:spLocks noGrp="1"/>
          </p:cNvSpPr>
          <p:nvPr>
            <p:ph type="sldNum" sz="quarter" idx="18"/>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6" name="Espace réservé du pied de page 15"/>
          <p:cNvSpPr>
            <a:spLocks noGrp="1"/>
          </p:cNvSpPr>
          <p:nvPr>
            <p:ph type="ftr" sz="quarter" idx="19"/>
          </p:nvPr>
        </p:nvSpPr>
        <p:spPr>
          <a:xfrm>
            <a:off x="5436096" y="6305192"/>
            <a:ext cx="2555448" cy="365125"/>
          </a:xfrm>
        </p:spPr>
        <p:txBody>
          <a:bodyPr/>
          <a:lstStyle>
            <a:lvl1pPr>
              <a:defRPr>
                <a:solidFill>
                  <a:schemeClr val="bg1"/>
                </a:solidFill>
              </a:defRPr>
            </a:lvl1pPr>
          </a:lstStyle>
          <a:p>
            <a:r>
              <a:rPr lang="fr-FR" smtClean="0"/>
              <a:t>CEA | 22 Otocber 2014</a:t>
            </a:r>
            <a:endParaRPr lang="fr-FR" dirty="0"/>
          </a:p>
        </p:txBody>
      </p:sp>
      <p:sp>
        <p:nvSpPr>
          <p:cNvPr id="21" name="Espace réservé du contenu 20"/>
          <p:cNvSpPr>
            <a:spLocks noGrp="1"/>
          </p:cNvSpPr>
          <p:nvPr>
            <p:ph sz="quarter" idx="20" hasCustomPrompt="1"/>
          </p:nvPr>
        </p:nvSpPr>
        <p:spPr>
          <a:xfrm>
            <a:off x="3312000" y="3312000"/>
            <a:ext cx="1944000" cy="2124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2" name="Espace réservé du contenu 20"/>
          <p:cNvSpPr>
            <a:spLocks noGrp="1"/>
          </p:cNvSpPr>
          <p:nvPr>
            <p:ph sz="quarter" idx="21" hasCustomPrompt="1"/>
          </p:nvPr>
        </p:nvSpPr>
        <p:spPr>
          <a:xfrm>
            <a:off x="5256000" y="3312000"/>
            <a:ext cx="1944000" cy="21240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3" name="Espace réservé du contenu 20"/>
          <p:cNvSpPr>
            <a:spLocks noGrp="1"/>
          </p:cNvSpPr>
          <p:nvPr>
            <p:ph sz="quarter" idx="22" hasCustomPrompt="1"/>
          </p:nvPr>
        </p:nvSpPr>
        <p:spPr>
          <a:xfrm>
            <a:off x="7200000" y="3312000"/>
            <a:ext cx="1944000" cy="21240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grpSp>
        <p:nvGrpSpPr>
          <p:cNvPr id="19" name="Groupe 18"/>
          <p:cNvGrpSpPr/>
          <p:nvPr userDrawn="1"/>
        </p:nvGrpSpPr>
        <p:grpSpPr>
          <a:xfrm>
            <a:off x="1" y="-12700"/>
            <a:ext cx="3347864" cy="6870700"/>
            <a:chOff x="1" y="-12700"/>
            <a:chExt cx="3347864" cy="6870700"/>
          </a:xfrm>
        </p:grpSpPr>
        <p:grpSp>
          <p:nvGrpSpPr>
            <p:cNvPr id="20" name="Groupe 16"/>
            <p:cNvGrpSpPr/>
            <p:nvPr userDrawn="1"/>
          </p:nvGrpSpPr>
          <p:grpSpPr>
            <a:xfrm>
              <a:off x="1" y="-12700"/>
              <a:ext cx="3347864" cy="6870700"/>
              <a:chOff x="1" y="-12700"/>
              <a:chExt cx="3347864" cy="6870700"/>
            </a:xfrm>
          </p:grpSpPr>
          <p:pic>
            <p:nvPicPr>
              <p:cNvPr id="25"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26"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24" name="ZoneTexte 23"/>
            <p:cNvSpPr txBox="1"/>
            <p:nvPr userDrawn="1"/>
          </p:nvSpPr>
          <p:spPr>
            <a:xfrm>
              <a:off x="1412032" y="62456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7" name="Espace réservé de la date 6"/>
          <p:cNvSpPr>
            <a:spLocks noGrp="1"/>
          </p:cNvSpPr>
          <p:nvPr>
            <p:ph type="dt" sz="half" idx="10"/>
          </p:nvPr>
        </p:nvSpPr>
        <p:spPr/>
        <p:txBody>
          <a:bodyPr/>
          <a:lstStyle/>
          <a:p>
            <a:fld id="{1D545B15-6872-436C-B88B-547B1974AE2E}" type="datetime4">
              <a:rPr lang="fr-FR" smtClean="0"/>
              <a:t>22 octobre 2014</a:t>
            </a:fld>
            <a:endParaRPr lang="fr-FR" dirty="0"/>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pPr algn="l"/>
            <a:r>
              <a:rPr lang="fr-FR" smtClean="0"/>
              <a:t>CEA | 22 Otocber 2014</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nSpc>
                <a:spcPts val="2800"/>
              </a:lnSpc>
              <a:buFont typeface="Arial" pitchFamily="34" charset="0"/>
              <a:buNone/>
              <a:tabLst>
                <a:tab pos="8077200" algn="r"/>
              </a:tabLst>
              <a:defRPr sz="2200"/>
            </a:lvl2pPr>
            <a:lvl3pPr marL="361950" indent="0">
              <a:lnSpc>
                <a:spcPts val="2800"/>
              </a:lnSpc>
              <a:buFont typeface="Arial" pitchFamily="34" charset="0"/>
              <a:buNone/>
              <a:tabLst>
                <a:tab pos="8077200" algn="r"/>
              </a:tabLst>
              <a:defRPr sz="2200"/>
            </a:lvl3pPr>
            <a:lvl4pPr marL="361950" indent="0">
              <a:lnSpc>
                <a:spcPts val="2800"/>
              </a:lnSpc>
              <a:buFont typeface="Arial" pitchFamily="34" charset="0"/>
              <a:buNone/>
              <a:tabLst>
                <a:tab pos="8077200" algn="r"/>
              </a:tabLst>
              <a:defRPr sz="2200"/>
            </a:lvl4pPr>
            <a:lvl5pPr marL="361950" indent="0">
              <a:lnSpc>
                <a:spcPts val="2800"/>
              </a:lnSpc>
              <a:buNone/>
              <a:tabLst>
                <a:tab pos="8077200" algn="r"/>
              </a:tabLst>
              <a:defRPr sz="22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fld id="{C7BF8ADA-999D-427C-B69D-27D34ADFD50B}" type="datetime4">
              <a:rPr lang="fr-FR" smtClean="0"/>
              <a:t>22 octobre 2014</a:t>
            </a:fld>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smtClean="0"/>
              <a:t>CEA | 22 Otocber 2014</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fld id="{4F6E58CC-6400-429F-B12C-AC16E01F777C}" type="datetime4">
              <a:rPr lang="fr-FR" smtClean="0"/>
              <a:t>22 octobre 2014</a:t>
            </a:fld>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smtClean="0"/>
              <a:t>CEA | 22 Otocber 2014</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11"/>
          <p:cNvSpPr>
            <a:spLocks noGrp="1"/>
          </p:cNvSpPr>
          <p:nvPr>
            <p:ph type="dt" sz="half" idx="16"/>
          </p:nvPr>
        </p:nvSpPr>
        <p:spPr/>
        <p:txBody>
          <a:bodyPr/>
          <a:lstStyle/>
          <a:p>
            <a:fld id="{2B6CB918-7714-47AF-9E95-A63BFF5E3063}" type="datetime4">
              <a:rPr lang="fr-FR" smtClean="0"/>
              <a:t>22 octobre 2014</a:t>
            </a:fld>
            <a:endParaRPr lang="fr-FR" dirty="0"/>
          </a:p>
        </p:txBody>
      </p:sp>
      <p:sp>
        <p:nvSpPr>
          <p:cNvPr id="13" name="Espace réservé du numéro de diapositive 12"/>
          <p:cNvSpPr>
            <a:spLocks noGrp="1"/>
          </p:cNvSpPr>
          <p:nvPr>
            <p:ph type="sldNum" sz="quarter" idx="17"/>
          </p:nvPr>
        </p:nvSpPr>
        <p:spPr/>
        <p:txBody>
          <a:bodyPr/>
          <a:lstStyle/>
          <a:p>
            <a:r>
              <a:rPr lang="fr-FR"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18"/>
          </p:nvPr>
        </p:nvSpPr>
        <p:spPr/>
        <p:txBody>
          <a:bodyPr/>
          <a:lstStyle/>
          <a:p>
            <a:r>
              <a:rPr lang="fr-FR" smtClean="0"/>
              <a:t>CEA | 22 Otocber 2014</a:t>
            </a:r>
            <a:endParaRPr lang="fr-FR" dirty="0"/>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11"/>
          <p:cNvSpPr>
            <a:spLocks noGrp="1"/>
          </p:cNvSpPr>
          <p:nvPr>
            <p:ph type="dt" sz="half" idx="18"/>
          </p:nvPr>
        </p:nvSpPr>
        <p:spPr/>
        <p:txBody>
          <a:bodyPr/>
          <a:lstStyle/>
          <a:p>
            <a:fld id="{14857A74-5044-40B0-B29A-3E04F4F8B876}" type="datetime4">
              <a:rPr lang="fr-FR" smtClean="0"/>
              <a:t>22 octobre 2014</a:t>
            </a:fld>
            <a:endParaRPr lang="fr-FR" dirty="0"/>
          </a:p>
        </p:txBody>
      </p:sp>
      <p:sp>
        <p:nvSpPr>
          <p:cNvPr id="13" name="Espace réservé du numéro de diapositive 12"/>
          <p:cNvSpPr>
            <a:spLocks noGrp="1"/>
          </p:cNvSpPr>
          <p:nvPr>
            <p:ph type="sldNum" sz="quarter" idx="19"/>
          </p:nvPr>
        </p:nvSpPr>
        <p:spPr/>
        <p:txBody>
          <a:bodyPr/>
          <a:lstStyle/>
          <a:p>
            <a:r>
              <a:rPr lang="fr-FR"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20"/>
          </p:nvPr>
        </p:nvSpPr>
        <p:spPr/>
        <p:txBody>
          <a:bodyPr/>
          <a:lstStyle/>
          <a:p>
            <a:r>
              <a:rPr lang="fr-FR" smtClean="0"/>
              <a:t>CEA | 22 Otocber 2014</a:t>
            </a:r>
            <a:endParaRPr lang="fr-FR" dirty="0"/>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3707506"/>
            <a:ext cx="8172464" cy="252980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fld id="{88D42089-2D69-47B4-8260-55E208961782}" type="datetime4">
              <a:rPr lang="fr-FR" smtClean="0"/>
              <a:t>22 octobre 2014</a:t>
            </a:fld>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smtClean="0"/>
              <a:t>CEA | 22 Otocber 2014</a:t>
            </a:r>
            <a:endParaRPr lang="fr-FR" dirty="0"/>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2000" y="44624"/>
            <a:ext cx="7236464" cy="936104"/>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76000" y="6305192"/>
            <a:ext cx="1450504" cy="365125"/>
          </a:xfrm>
          <a:prstGeom prst="rect">
            <a:avLst/>
          </a:prstGeom>
        </p:spPr>
        <p:txBody>
          <a:bodyPr vert="horz" lIns="0" tIns="0" rIns="0" bIns="0" rtlCol="0" anchor="ctr"/>
          <a:lstStyle>
            <a:lvl1pPr algn="l">
              <a:defRPr sz="1000" cap="all" baseline="0">
                <a:solidFill>
                  <a:schemeClr val="bg1"/>
                </a:solidFill>
              </a:defRPr>
            </a:lvl1pPr>
          </a:lstStyle>
          <a:p>
            <a:fld id="{7AE4A306-D636-432E-BCFD-99CDCF8C72A0}" type="datetime4">
              <a:rPr lang="fr-FR" smtClean="0"/>
              <a:t>22 octobre 2014</a:t>
            </a:fld>
            <a:endParaRPr lang="fr-FR" dirty="0"/>
          </a:p>
        </p:txBody>
      </p:sp>
      <p:sp>
        <p:nvSpPr>
          <p:cNvPr id="5" name="Espace réservé du pied de page 4"/>
          <p:cNvSpPr>
            <a:spLocks noGrp="1"/>
          </p:cNvSpPr>
          <p:nvPr>
            <p:ph type="ftr" sz="quarter" idx="3"/>
          </p:nvPr>
        </p:nvSpPr>
        <p:spPr>
          <a:xfrm>
            <a:off x="2051720" y="6305192"/>
            <a:ext cx="5939824" cy="365125"/>
          </a:xfrm>
          <a:prstGeom prst="rect">
            <a:avLst/>
          </a:prstGeom>
        </p:spPr>
        <p:txBody>
          <a:bodyPr vert="horz" lIns="0" tIns="0" rIns="0" bIns="0" rtlCol="0" anchor="ctr"/>
          <a:lstStyle>
            <a:lvl1pPr algn="r">
              <a:defRPr sz="1000">
                <a:solidFill>
                  <a:srgbClr val="666666"/>
                </a:solidFill>
              </a:defRPr>
            </a:lvl1pPr>
          </a:lstStyle>
          <a:p>
            <a:r>
              <a:rPr lang="fr-FR" smtClean="0"/>
              <a:t>CEA | 22 Otocber 2014</a:t>
            </a:r>
            <a:endParaRPr lang="fr-FR" dirty="0"/>
          </a:p>
        </p:txBody>
      </p:sp>
      <p:sp>
        <p:nvSpPr>
          <p:cNvPr id="6" name="Espace réservé du numéro de diapositive 5"/>
          <p:cNvSpPr>
            <a:spLocks noGrp="1"/>
          </p:cNvSpPr>
          <p:nvPr>
            <p:ph type="sldNum" sz="quarter" idx="4"/>
          </p:nvPr>
        </p:nvSpPr>
        <p:spPr>
          <a:xfrm>
            <a:off x="8025304" y="6303598"/>
            <a:ext cx="1118696" cy="365125"/>
          </a:xfrm>
          <a:prstGeom prst="rect">
            <a:avLst/>
          </a:prstGeom>
        </p:spPr>
        <p:txBody>
          <a:bodyPr vert="horz" lIns="0" tIns="0" rIns="0" bIns="0" rtlCol="0" anchor="ctr"/>
          <a:lstStyle>
            <a:lvl1pPr algn="l">
              <a:defRPr sz="1000">
                <a:solidFill>
                  <a:srgbClr val="666666"/>
                </a:solidFill>
              </a:defRPr>
            </a:lvl1pPr>
          </a:lstStyle>
          <a:p>
            <a:r>
              <a:rPr lang="fr-FR" dirty="0" smtClean="0"/>
              <a:t>|  PAGE </a:t>
            </a:r>
            <a:fld id="{AEFB9B6D-867A-40B8-ACB0-35CC9F272C9C}" type="slidenum">
              <a:rPr lang="fr-FR" smtClean="0"/>
              <a:pPr/>
              <a:t>‹N°›</a:t>
            </a:fld>
            <a:endParaRPr lang="fr-FR" dirty="0"/>
          </a:p>
        </p:txBody>
      </p:sp>
      <p:pic>
        <p:nvPicPr>
          <p:cNvPr id="2050" name="Picture 2" descr="S:\CHARTE - LOGOS 2012\Fond dégradé Logo CEA 2012.jpg"/>
          <p:cNvPicPr preferRelativeResize="0">
            <a:picLocks noChangeArrowheads="1"/>
          </p:cNvPicPr>
          <p:nvPr/>
        </p:nvPicPr>
        <p:blipFill>
          <a:blip r:embed="rId14" cstate="print"/>
          <a:srcRect/>
          <a:stretch>
            <a:fillRect/>
          </a:stretch>
        </p:blipFill>
        <p:spPr bwMode="auto">
          <a:xfrm>
            <a:off x="0" y="0"/>
            <a:ext cx="9144000" cy="954000"/>
          </a:xfrm>
          <a:prstGeom prst="rect">
            <a:avLst/>
          </a:prstGeom>
          <a:noFill/>
        </p:spPr>
      </p:pic>
      <p:pic>
        <p:nvPicPr>
          <p:cNvPr id="14" name="Picture 3" descr="S:\CHARTE - LOGOS 2012\Logo\Logo anglais\CEA_GB_logotype_4c_defonce.png"/>
          <p:cNvPicPr>
            <a:picLocks noChangeAspect="1" noChangeArrowheads="1"/>
          </p:cNvPicPr>
          <p:nvPr/>
        </p:nvPicPr>
        <p:blipFill>
          <a:blip r:embed="rId15" cstate="print"/>
          <a:srcRect/>
          <a:stretch>
            <a:fillRect/>
          </a:stretch>
        </p:blipFill>
        <p:spPr bwMode="auto">
          <a:xfrm>
            <a:off x="71309" y="44624"/>
            <a:ext cx="1045006" cy="85067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66" r:id="rId5"/>
    <p:sldLayoutId id="2147483650" r:id="rId6"/>
    <p:sldLayoutId id="2147483662" r:id="rId7"/>
    <p:sldLayoutId id="2147483663" r:id="rId8"/>
    <p:sldLayoutId id="2147483664" r:id="rId9"/>
    <p:sldLayoutId id="2147483667" r:id="rId10"/>
    <p:sldLayoutId id="2147483654" r:id="rId11"/>
    <p:sldLayoutId id="2147483668" r:id="rId12"/>
  </p:sldLayoutIdLst>
  <p:hf hdr="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6"/>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7"/>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jpe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8.jpeg"/><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3491880" y="2780928"/>
            <a:ext cx="5256584" cy="2160240"/>
          </a:xfrm>
        </p:spPr>
        <p:txBody>
          <a:bodyPr/>
          <a:lstStyle/>
          <a:p>
            <a:pPr algn="ctr"/>
            <a:r>
              <a:rPr lang="fr-FR" b="1" dirty="0" smtClean="0"/>
              <a:t>Diagnostic </a:t>
            </a:r>
            <a:r>
              <a:rPr lang="fr-FR" b="1" dirty="0" err="1" smtClean="0"/>
              <a:t>controls</a:t>
            </a:r>
            <a:r>
              <a:rPr lang="fr-FR" b="1" dirty="0" smtClean="0"/>
              <a:t> of </a:t>
            </a:r>
            <a:r>
              <a:rPr lang="fr-FR" b="1" dirty="0" err="1" smtClean="0"/>
              <a:t>LIPA</a:t>
            </a:r>
            <a:r>
              <a:rPr lang="fr-FR" b="1" cap="none" dirty="0" err="1" smtClean="0"/>
              <a:t>c</a:t>
            </a:r>
            <a:r>
              <a:rPr lang="fr-FR" b="1" cap="none" dirty="0" smtClean="0"/>
              <a:t/>
            </a:r>
            <a:br>
              <a:rPr lang="fr-FR" b="1" cap="none" dirty="0" smtClean="0"/>
            </a:br>
            <a:r>
              <a:rPr lang="fr-FR" sz="1600" dirty="0" smtClean="0"/>
              <a:t>J</a:t>
            </a:r>
            <a:r>
              <a:rPr lang="fr-FR" sz="1600" cap="none" dirty="0" smtClean="0"/>
              <a:t>ean-François</a:t>
            </a:r>
            <a:r>
              <a:rPr lang="fr-FR" sz="1600" dirty="0" smtClean="0"/>
              <a:t> </a:t>
            </a:r>
            <a:r>
              <a:rPr lang="fr-FR" sz="1600" dirty="0"/>
              <a:t>DENIS</a:t>
            </a:r>
            <a:endParaRPr lang="fr-FR" sz="1600" b="1" cap="none" dirty="0"/>
          </a:p>
        </p:txBody>
      </p:sp>
      <p:sp>
        <p:nvSpPr>
          <p:cNvPr id="10" name="Sous-titre 9"/>
          <p:cNvSpPr>
            <a:spLocks noGrp="1"/>
          </p:cNvSpPr>
          <p:nvPr>
            <p:ph type="subTitle" idx="1"/>
          </p:nvPr>
        </p:nvSpPr>
        <p:spPr>
          <a:xfrm>
            <a:off x="3960000" y="5805264"/>
            <a:ext cx="5436536" cy="504056"/>
          </a:xfrm>
        </p:spPr>
        <p:txBody>
          <a:bodyPr/>
          <a:lstStyle/>
          <a:p>
            <a:r>
              <a:rPr lang="fr-FR" cap="none" dirty="0" err="1" smtClean="0"/>
              <a:t>October</a:t>
            </a:r>
            <a:r>
              <a:rPr lang="fr-FR" cap="none" dirty="0" smtClean="0"/>
              <a:t> </a:t>
            </a:r>
            <a:r>
              <a:rPr lang="fr-FR" dirty="0" smtClean="0"/>
              <a:t>22</a:t>
            </a:r>
            <a:r>
              <a:rPr lang="fr-FR" cap="none" dirty="0" smtClean="0"/>
              <a:t>th</a:t>
            </a:r>
            <a:r>
              <a:rPr lang="fr-FR" dirty="0" smtClean="0"/>
              <a:t> 2014		            </a:t>
            </a:r>
            <a:r>
              <a:rPr lang="fr-FR" sz="1600" dirty="0" smtClean="0"/>
              <a:t>EPICS </a:t>
            </a:r>
            <a:r>
              <a:rPr lang="fr-FR" sz="1600" dirty="0"/>
              <a:t>meeting</a:t>
            </a:r>
          </a:p>
          <a:p>
            <a:endParaRPr lang="fr-FR" dirty="0" smtClean="0"/>
          </a:p>
        </p:txBody>
      </p:sp>
      <p:sp>
        <p:nvSpPr>
          <p:cNvPr id="6" name="Espace réservé de la date 5"/>
          <p:cNvSpPr>
            <a:spLocks noGrp="1"/>
          </p:cNvSpPr>
          <p:nvPr>
            <p:ph type="dt" sz="half" idx="14"/>
          </p:nvPr>
        </p:nvSpPr>
        <p:spPr/>
        <p:txBody>
          <a:bodyPr/>
          <a:lstStyle/>
          <a:p>
            <a:fld id="{79972212-B1F7-4C77-8C38-DC39C5F38E86}" type="datetime4">
              <a:rPr lang="fr-FR" smtClean="0"/>
              <a:t>22 octobre 2014</a:t>
            </a:fld>
            <a:endParaRPr lang="fr-FR" dirty="0"/>
          </a:p>
        </p:txBody>
      </p:sp>
      <p:sp>
        <p:nvSpPr>
          <p:cNvPr id="7" name="Espace réservé du numéro de diapositive 6"/>
          <p:cNvSpPr>
            <a:spLocks noGrp="1"/>
          </p:cNvSpPr>
          <p:nvPr>
            <p:ph type="sldNum" sz="quarter" idx="15"/>
          </p:nvPr>
        </p:nvSpPr>
        <p:spPr/>
        <p:txBody>
          <a:bodyPr/>
          <a:lstStyle/>
          <a:p>
            <a:r>
              <a:rPr lang="fr-FR" dirty="0" smtClean="0"/>
              <a:t>|  PAGE </a:t>
            </a:r>
            <a:fld id="{AEFB9B6D-867A-40B8-ACB0-35CC9F272C9C}" type="slidenum">
              <a:rPr lang="fr-FR" smtClean="0"/>
              <a:pPr/>
              <a:t>1</a:t>
            </a:fld>
            <a:endParaRPr lang="fr-FR" dirty="0"/>
          </a:p>
        </p:txBody>
      </p:sp>
      <p:sp>
        <p:nvSpPr>
          <p:cNvPr id="8" name="Espace réservé du pied de page 7"/>
          <p:cNvSpPr>
            <a:spLocks noGrp="1"/>
          </p:cNvSpPr>
          <p:nvPr>
            <p:ph type="ftr" sz="quarter" idx="16"/>
          </p:nvPr>
        </p:nvSpPr>
        <p:spPr/>
        <p:txBody>
          <a:bodyPr/>
          <a:lstStyle/>
          <a:p>
            <a:r>
              <a:rPr lang="fr-FR" smtClean="0"/>
              <a:t>CEA | 22 Otocber 2014</a:t>
            </a:r>
            <a:endParaRPr lang="fr-FR" dirty="0"/>
          </a:p>
        </p:txBody>
      </p:sp>
      <p:sp>
        <p:nvSpPr>
          <p:cNvPr id="2" name="Espace réservé du texte 1"/>
          <p:cNvSpPr>
            <a:spLocks noGrp="1"/>
          </p:cNvSpPr>
          <p:nvPr>
            <p:ph type="body" sz="quarter" idx="13"/>
          </p:nvPr>
        </p:nvSpPr>
        <p:spPr/>
        <p:txBody>
          <a:bodyPr/>
          <a:lstStyle/>
          <a:p>
            <a:endParaRPr lang="fr-FR" dirty="0"/>
          </a:p>
        </p:txBody>
      </p:sp>
      <p:sp>
        <p:nvSpPr>
          <p:cNvPr id="3" name="AutoShape 2" descr="data:image/png;base64,iVBORw0KGgoAAAANSUhEUgAAAOwAAADVCAMAAABjeOxDAAAAq1BMVEX///8AAAAAAP8A/wD//wD/MwCtra0fHx9dXV1zc3OoqKjY2NjR0dHU1NT39/dNTU3v7++ZmZkAIwAjBwBREAAAUQAA+ACOjgAAkgAAAI6HGwAAAPj4+ABdXQCWlgAAAGxJSUm6urrj4+PFxcUNDQ1lZWWUlJR/f3/p6elAQEBtbW0bGxs5OTkoKCiLi4tVVVUvLy8AADwqCABUVAA0NAARBAAAEwAALgC+vr6iLPOwAAAGJElEQVR4nO2d52KjOBRGYXbWBWJstteMu4379rz/k61jm6KrdokpSvydn4qQdECWrgQBzwMAAADAY/E0uTBlZp/cKFVHtOgzWKzTOja6LJvJbCSVPhWyL3Se/YVfoL8amFo8CPrF3P6+r6hYI+uzSE/40pytsxZLH4h/VpquVAUd1qq8ZwJlvcmsDtnYlvFQTnZ61BW0UrV2pq034VzdqmX9U1RC1lRcV2p+1Ddk959akPVPfNnEXNILaWrXnN1uW72s382vrVl2ZytJtNX2+BSrbQ2yfsyTPdlLKvZky9h4Zt+GbC5lkrVe1zPdcg2NPTO1yGZDskGWV1KQ5T8I6ft4tF7PaBm7OmVPh1fkibJnl53y6vWz+Vbo9Fl4QoY4y3RLZCdPSmbpmCPKplLTLWliml0v25O0+sG5oj4doFOtUTFxnpczFnJb+jGR1QUuKWpZLzqpi9HKrqnqKh2LaNxwSxYip0LcKdYwLiVri8M1srSJ6U9NK0uH1mL/Ey96rJDtFXKLXcEcR1UkS8ZWq6zBlTRpp5D1l3nu1z90t9vtfBHH8bIYvtUnK55gmyxJ74uVTLI/HA/hVFWxv8hOzygMzYaty5Km0843P6clG2FtG/qUVYcRDRtl3zhAedG8lKw4W41pLZNAWpSrp8hkyb+sciHLQEEcWmXJgJNeKp2smJxHDgbkuerGKeCu3XlBRX6eNbIv5ADbPCsms7qj3I9zEtbpqkR2PaORgC2CKjlQXDEuZv1DZYt3nayOLJDRyL6oky0tFYcFfaUNy2bZNbIzTXZLU2lQShhax6o6ZPNfUKWy3mhjqdj2e6hBtrDQqlZWHggJJ8vhNcjmE1Xlsrqt1BTdznRtsgXXGmTPEcfC1xMaDyWy4+NQZpzH6VZZ8dxWORoXfbURhvnS3hUuynWRM8sLKuS7HdYN/mgQLPaqFhhH5LsWAiKbWDpVb4ygJv68P7EHvaG4L2UXuEt2HGYbN+p7UTpZ8aIs6WFXiV7H/At8ZUb3KI2BY1VLPDW8VY9UTH4ulkXf8JXOaiU0kmydHzwD7cg+adKviOPX5JK/2+1m4aJw9cg2pYOyIzGd9GOxk0dSOeLGhjgyOyjrDQ3Vimvjax26cs6IMaSLsqQfF+slEUfnkqje9bkgnrcyo/Es1FCxrEfXa51bekjv1V1nIDFK3EbaKsrMs1qqlu3QCubjII5X0i3YW7ckm+r5XdFI/IGTfcq3yaY3HCqTpb9aHakVWd3Nr0v1aEDCKHPo1Zosr+Ls1ynfCEsWC2lJYFnjtSZreBgk55hnN29B3bCE9u3J0p6poji2MlrZ8cy0KGu/WMI8It34kzh6FtqUtdmSOdPW743xRPuyxvYnUnxgvraMxxjblfUi7TMwyrWa8tG/C9VtkuftFNs2vFv23ICD4hGhRLfjPQrGcm5/v2Le7lHdyVJwy/0kJFp7zlpZiOQbxLss+D3teoFxBokmnV2Srdl3uw3/xpYzjKZXmNmn5bIDAAAAAAAAwAOw6LEZSsvG8Fji6DJPj9aE5aExAUmW3p0y4oCs5d/bPpzsp18ZfPqiln3+/BuDz787I8tCK8sCso0DWchCFrKQhWzDQBaykIUsZCHbMJCFLGQhC1nINgxkIQtZyEIWsg0DWchCFrKQhWzDnGV/ZvGHWvav5x8ZPP/tiuzjPAdVprnvXlb1lobp0J8qkuVX5UQD1dEJ82hH6JV/HVWB4V1HN859smPIOgtk2UDWXSDLBrLuAlk2kHUXyLKBrLt82CVe5/UtpIS5Io2Pf9fRd7G1vOtLev/hu2b8SLKWF1Q9lKz5VfXvjcQsGwadtlj6mzuOPvqKlpf79m6ThLwP9WhYuTvDqbhPtu/CtjsfyLKBrLtAlg1k3QWybCDrLpBlA1l3gSwbd2WZH/q4IH+glX5Hy4T9s1y1o/2OnQL5iakyp8oN2e9Z/KeR/Y7Fn67IfsXiJ43s1yx+cUX2B8hClgJZyEK2aSALWchCFrKQbRjIQhaykIUsZBsGspCFLGQhC9mGgSxkIQtZyEK2YSD7gWVZrh9F9hsW/2pkv2Xxjyuyj/PQ17FEc+XH+cbvSxYAAAAAAAAAQD38DwHBEzgC/RYe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http://www.aps.anl.gov/epics/icons/logo_659x5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60338"/>
            <a:ext cx="880592" cy="7944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nea.it/it/enea_informa/events/5th-ifmif-eveda/5th-ifmif-eveda/leadImage_m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56019"/>
            <a:ext cx="1488609" cy="7964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jfdenis\AppData\Local\Microsoft\Windows\Temporary Internet Files\Content.Outlook\FYJMCKQM\Cabine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12" y="1124744"/>
            <a:ext cx="3499200" cy="231139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sz="2000" dirty="0" err="1">
                <a:latin typeface="Comic Sans MS" panose="030F0702030302020204" pitchFamily="66" charset="0"/>
              </a:rPr>
              <a:t>Current</a:t>
            </a:r>
            <a:r>
              <a:rPr lang="fr-FR" sz="2000" dirty="0">
                <a:latin typeface="Comic Sans MS" panose="030F0702030302020204" pitchFamily="66" charset="0"/>
              </a:rPr>
              <a:t> Transformers</a:t>
            </a:r>
            <a:endParaRPr lang="fr-FR" dirty="0"/>
          </a:p>
        </p:txBody>
      </p:sp>
      <p:sp>
        <p:nvSpPr>
          <p:cNvPr id="4" name="Espace réservé de la date 3"/>
          <p:cNvSpPr>
            <a:spLocks noGrp="1"/>
          </p:cNvSpPr>
          <p:nvPr>
            <p:ph type="dt" sz="half" idx="10"/>
          </p:nvPr>
        </p:nvSpPr>
        <p:spPr/>
        <p:txBody>
          <a:bodyPr/>
          <a:lstStyle/>
          <a:p>
            <a:fld id="{85ED92AF-FB8C-4AB9-8CE2-F6D1B8AB1CA4}" type="datetime4">
              <a:rPr lang="fr-FR" smtClean="0"/>
              <a:t>22 octobre 2014</a:t>
            </a:fld>
            <a:endParaRPr lang="fr-F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619614"/>
            <a:ext cx="1714500" cy="1171575"/>
          </a:xfrm>
          <a:prstGeom prst="rect">
            <a:avLst/>
          </a:prstGeom>
          <a:noFill/>
          <a:ln w="317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4211960" y="1057722"/>
            <a:ext cx="4536503" cy="2816156"/>
          </a:xfrm>
          <a:prstGeom prst="rect">
            <a:avLst/>
          </a:prstGeom>
          <a:noFill/>
          <a:ln w="9525">
            <a:solidFill>
              <a:schemeClr val="tx1"/>
            </a:solidFill>
          </a:ln>
        </p:spPr>
        <p:txBody>
          <a:bodyPr wrap="square" rtlCol="0">
            <a:spAutoFit/>
          </a:bodyPr>
          <a:lstStyle/>
          <a:p>
            <a:pPr marL="171450" lvl="1" indent="-171450">
              <a:lnSpc>
                <a:spcPct val="150000"/>
              </a:lnSpc>
              <a:spcBef>
                <a:spcPts val="600"/>
              </a:spcBef>
              <a:buFontTx/>
              <a:buChar char="-"/>
            </a:pPr>
            <a:r>
              <a:rPr lang="en-US" sz="1200" b="1" dirty="0" smtClean="0">
                <a:solidFill>
                  <a:schemeClr val="tx1">
                    <a:lumMod val="65000"/>
                    <a:lumOff val="35000"/>
                  </a:schemeClr>
                </a:solidFill>
              </a:rPr>
              <a:t>The fast acquisition </a:t>
            </a:r>
            <a:r>
              <a:rPr lang="en-US" sz="1200" b="1" dirty="0">
                <a:solidFill>
                  <a:schemeClr val="tx1">
                    <a:lumMod val="65000"/>
                    <a:lumOff val="35000"/>
                  </a:schemeClr>
                </a:solidFill>
              </a:rPr>
              <a:t>is based on </a:t>
            </a:r>
            <a:r>
              <a:rPr lang="en-US" sz="1200" b="1" dirty="0" smtClean="0">
                <a:solidFill>
                  <a:schemeClr val="tx1">
                    <a:lumMod val="65000"/>
                    <a:lumOff val="35000"/>
                  </a:schemeClr>
                </a:solidFill>
              </a:rPr>
              <a:t>two VME </a:t>
            </a:r>
            <a:r>
              <a:rPr lang="en-US" sz="1200" b="1" dirty="0">
                <a:solidFill>
                  <a:schemeClr val="tx1">
                    <a:lumMod val="65000"/>
                    <a:lumOff val="35000"/>
                  </a:schemeClr>
                </a:solidFill>
              </a:rPr>
              <a:t>boards, ADAS ICV108 and ADAS </a:t>
            </a:r>
            <a:r>
              <a:rPr lang="en-US" sz="1200" b="1" dirty="0" smtClean="0">
                <a:solidFill>
                  <a:schemeClr val="tx1">
                    <a:lumMod val="65000"/>
                    <a:lumOff val="35000"/>
                  </a:schemeClr>
                </a:solidFill>
              </a:rPr>
              <a:t>ICV178</a:t>
            </a:r>
          </a:p>
          <a:p>
            <a:pPr marL="171450" lvl="1" indent="-171450">
              <a:lnSpc>
                <a:spcPct val="150000"/>
              </a:lnSpc>
              <a:spcBef>
                <a:spcPts val="600"/>
              </a:spcBef>
              <a:buFontTx/>
              <a:buChar char="-"/>
            </a:pPr>
            <a:r>
              <a:rPr lang="en-US" sz="1200" b="1" dirty="0" smtClean="0">
                <a:solidFill>
                  <a:schemeClr val="tx1">
                    <a:lumMod val="65000"/>
                    <a:lumOff val="35000"/>
                  </a:schemeClr>
                </a:solidFill>
              </a:rPr>
              <a:t>The </a:t>
            </a:r>
            <a:r>
              <a:rPr lang="en-US" sz="1200" b="1" dirty="0">
                <a:solidFill>
                  <a:schemeClr val="tx1">
                    <a:lumMod val="65000"/>
                    <a:lumOff val="35000"/>
                  </a:schemeClr>
                </a:solidFill>
              </a:rPr>
              <a:t>ICV108 is a controller board with an external trigger and includes a 4 MB RAM dedicated to measurements with possibility of DMA transfer. </a:t>
            </a:r>
            <a:endParaRPr lang="en-US" sz="1200" b="1" dirty="0" smtClean="0">
              <a:solidFill>
                <a:schemeClr val="tx1">
                  <a:lumMod val="65000"/>
                  <a:lumOff val="35000"/>
                </a:schemeClr>
              </a:solidFill>
            </a:endParaRPr>
          </a:p>
          <a:p>
            <a:pPr marL="171450" lvl="1" indent="-171450">
              <a:lnSpc>
                <a:spcPct val="150000"/>
              </a:lnSpc>
              <a:spcBef>
                <a:spcPts val="600"/>
              </a:spcBef>
              <a:buFontTx/>
              <a:buChar char="-"/>
            </a:pPr>
            <a:r>
              <a:rPr lang="en-US" sz="1200" b="1" dirty="0" smtClean="0">
                <a:solidFill>
                  <a:schemeClr val="tx1">
                    <a:lumMod val="65000"/>
                    <a:lumOff val="35000"/>
                  </a:schemeClr>
                </a:solidFill>
              </a:rPr>
              <a:t>The </a:t>
            </a:r>
            <a:r>
              <a:rPr lang="en-US" sz="1200" b="1" dirty="0">
                <a:solidFill>
                  <a:schemeClr val="tx1">
                    <a:lumMod val="65000"/>
                    <a:lumOff val="35000"/>
                  </a:schemeClr>
                </a:solidFill>
              </a:rPr>
              <a:t>ICV178 is an 8 channels board with 16-bit resolution for each ADC. </a:t>
            </a:r>
            <a:endParaRPr lang="en-US" sz="1200" b="1" dirty="0" smtClean="0">
              <a:solidFill>
                <a:schemeClr val="tx1">
                  <a:lumMod val="65000"/>
                  <a:lumOff val="35000"/>
                </a:schemeClr>
              </a:solidFill>
            </a:endParaRPr>
          </a:p>
          <a:p>
            <a:pPr marL="171450" lvl="1" indent="-171450">
              <a:lnSpc>
                <a:spcPct val="150000"/>
              </a:lnSpc>
              <a:spcBef>
                <a:spcPts val="600"/>
              </a:spcBef>
              <a:buFontTx/>
              <a:buChar char="-"/>
            </a:pPr>
            <a:r>
              <a:rPr lang="en-US" sz="1200" b="1" dirty="0" smtClean="0">
                <a:solidFill>
                  <a:schemeClr val="tx1">
                    <a:lumMod val="65000"/>
                    <a:lumOff val="35000"/>
                  </a:schemeClr>
                </a:solidFill>
              </a:rPr>
              <a:t>The </a:t>
            </a:r>
            <a:r>
              <a:rPr lang="en-US" sz="1200" b="1" dirty="0">
                <a:solidFill>
                  <a:schemeClr val="tx1">
                    <a:lumMod val="65000"/>
                    <a:lumOff val="35000"/>
                  </a:schemeClr>
                </a:solidFill>
              </a:rPr>
              <a:t>sampling frequency goes from 50kS/s up to </a:t>
            </a:r>
            <a:r>
              <a:rPr lang="en-US" sz="1200" b="1" dirty="0" smtClean="0">
                <a:solidFill>
                  <a:schemeClr val="tx1">
                    <a:lumMod val="65000"/>
                    <a:lumOff val="35000"/>
                  </a:schemeClr>
                </a:solidFill>
              </a:rPr>
              <a:t>1.2MSamples/s</a:t>
            </a:r>
            <a:endParaRPr lang="en-US" sz="1200" b="1" dirty="0">
              <a:solidFill>
                <a:schemeClr val="tx1">
                  <a:lumMod val="65000"/>
                  <a:lumOff val="35000"/>
                </a:schemeClr>
              </a:solidFill>
            </a:endParaRPr>
          </a:p>
        </p:txBody>
      </p:sp>
      <p:pic>
        <p:nvPicPr>
          <p:cNvPr id="16" name="Picture 2" descr="\\Dapdc5\jfdenis\My Documents\PROJETS\IFMIF\Diagnostiques\CT\PhotoC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87725" y="4833155"/>
            <a:ext cx="2592288" cy="122413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en angle 16"/>
          <p:cNvCxnSpPr/>
          <p:nvPr/>
        </p:nvCxnSpPr>
        <p:spPr>
          <a:xfrm rot="5400000">
            <a:off x="2116300" y="3540188"/>
            <a:ext cx="1925164" cy="12700"/>
          </a:xfrm>
          <a:prstGeom prst="bentConnector3">
            <a:avLst>
              <a:gd name="adj1" fmla="val 50000"/>
            </a:avLst>
          </a:prstGeom>
          <a:ln w="50800">
            <a:solidFill>
              <a:schemeClr val="tx1"/>
            </a:solidFill>
          </a:ln>
          <a:effectLst>
            <a:glow rad="127000">
              <a:schemeClr val="tx2"/>
            </a:glow>
          </a:effectLst>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211960" y="4489042"/>
            <a:ext cx="4536503" cy="646331"/>
          </a:xfrm>
          <a:prstGeom prst="rect">
            <a:avLst/>
          </a:prstGeom>
          <a:noFill/>
          <a:ln w="9525">
            <a:solidFill>
              <a:schemeClr val="tx1"/>
            </a:solidFill>
          </a:ln>
        </p:spPr>
        <p:txBody>
          <a:bodyPr wrap="square" rtlCol="0">
            <a:spAutoFit/>
          </a:bodyPr>
          <a:lstStyle/>
          <a:p>
            <a:pPr marL="0" lvl="1" algn="just">
              <a:lnSpc>
                <a:spcPct val="150000"/>
              </a:lnSpc>
            </a:pPr>
            <a:r>
              <a:rPr lang="en-US" sz="1200" b="1" dirty="0">
                <a:solidFill>
                  <a:schemeClr val="tx1">
                    <a:lumMod val="65000"/>
                    <a:lumOff val="35000"/>
                  </a:schemeClr>
                </a:solidFill>
              </a:rPr>
              <a:t>CT is a kind of monitor which allows measuring the beam current with a precision of 0.15 mA</a:t>
            </a:r>
          </a:p>
        </p:txBody>
      </p:sp>
      <p:sp>
        <p:nvSpPr>
          <p:cNvPr id="30" name="Pentagone 29"/>
          <p:cNvSpPr/>
          <p:nvPr/>
        </p:nvSpPr>
        <p:spPr>
          <a:xfrm>
            <a:off x="3419872" y="5281130"/>
            <a:ext cx="4824536" cy="226063"/>
          </a:xfrm>
          <a:prstGeom prst="homePlate">
            <a:avLst/>
          </a:prstGeom>
          <a:gradFill>
            <a:gsLst>
              <a:gs pos="0">
                <a:schemeClr val="accent4"/>
              </a:gs>
              <a:gs pos="42000">
                <a:schemeClr val="accent4"/>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5220072" y="5229200"/>
            <a:ext cx="2016224" cy="338554"/>
          </a:xfrm>
          <a:prstGeom prst="rect">
            <a:avLst/>
          </a:prstGeom>
          <a:noFill/>
        </p:spPr>
        <p:txBody>
          <a:bodyPr wrap="square" rtlCol="0">
            <a:spAutoFit/>
          </a:bodyPr>
          <a:lstStyle/>
          <a:p>
            <a:r>
              <a:rPr lang="fr-FR" sz="1600" dirty="0" smtClean="0"/>
              <a:t>Particule </a:t>
            </a:r>
            <a:r>
              <a:rPr lang="fr-FR" sz="1600" dirty="0" err="1" smtClean="0"/>
              <a:t>beam</a:t>
            </a:r>
            <a:endParaRPr lang="fr-FR" sz="1600" dirty="0"/>
          </a:p>
        </p:txBody>
      </p:sp>
      <p:sp>
        <p:nvSpPr>
          <p:cNvPr id="33" name="Pentagone 32"/>
          <p:cNvSpPr/>
          <p:nvPr/>
        </p:nvSpPr>
        <p:spPr>
          <a:xfrm>
            <a:off x="467544" y="5281130"/>
            <a:ext cx="2376264" cy="226063"/>
          </a:xfrm>
          <a:prstGeom prst="homePlate">
            <a:avLst/>
          </a:prstGeom>
          <a:gradFill>
            <a:gsLst>
              <a:gs pos="0">
                <a:schemeClr val="accent4"/>
              </a:gs>
              <a:gs pos="42000">
                <a:schemeClr val="accent4"/>
              </a:gs>
              <a:gs pos="100000">
                <a:schemeClr val="accent1">
                  <a:tint val="23500"/>
                  <a:satMod val="160000"/>
                </a:schemeClr>
              </a:gs>
            </a:gsLst>
            <a:lin ang="5400000" scaled="0"/>
          </a:gradFill>
          <a:ln>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899592" y="1074222"/>
            <a:ext cx="1944216"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Diagnostics</a:t>
            </a:r>
            <a:r>
              <a:rPr lang="fr-FR" sz="1600" dirty="0" smtClean="0"/>
              <a:t> </a:t>
            </a:r>
            <a:r>
              <a:rPr lang="fr-FR" sz="1600" dirty="0" smtClean="0">
                <a:solidFill>
                  <a:schemeClr val="bg1"/>
                </a:solidFill>
              </a:rPr>
              <a:t>cabinet</a:t>
            </a:r>
            <a:endParaRPr lang="fr-FR" sz="1600" dirty="0">
              <a:solidFill>
                <a:schemeClr val="bg1"/>
              </a:solidFill>
            </a:endParaRPr>
          </a:p>
        </p:txBody>
      </p:sp>
      <p:sp>
        <p:nvSpPr>
          <p:cNvPr id="2052" name="Rectangle 2051"/>
          <p:cNvSpPr/>
          <p:nvPr/>
        </p:nvSpPr>
        <p:spPr>
          <a:xfrm>
            <a:off x="4211960" y="4149080"/>
            <a:ext cx="792088" cy="339962"/>
          </a:xfrm>
          <a:prstGeom prst="rect">
            <a:avLst/>
          </a:prstGeom>
          <a:solidFill>
            <a:schemeClr val="tx2">
              <a:alpha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1"/>
                </a:solidFill>
              </a:rPr>
              <a:t>GOAL</a:t>
            </a:r>
            <a:endParaRPr lang="fr-FR" dirty="0">
              <a:solidFill>
                <a:schemeClr val="bg1"/>
              </a:solidFill>
            </a:endParaRPr>
          </a:p>
        </p:txBody>
      </p:sp>
      <p:sp>
        <p:nvSpPr>
          <p:cNvPr id="39" name="ZoneTexte 38"/>
          <p:cNvSpPr txBox="1"/>
          <p:nvPr/>
        </p:nvSpPr>
        <p:spPr>
          <a:xfrm>
            <a:off x="3078882" y="1650286"/>
            <a:ext cx="640643"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VME</a:t>
            </a:r>
            <a:endParaRPr lang="fr-FR" sz="1600" dirty="0">
              <a:solidFill>
                <a:schemeClr val="bg1"/>
              </a:solidFill>
            </a:endParaRPr>
          </a:p>
        </p:txBody>
      </p:sp>
      <p:sp>
        <p:nvSpPr>
          <p:cNvPr id="3" name="Espace réservé du pied de page 2"/>
          <p:cNvSpPr>
            <a:spLocks noGrp="1"/>
          </p:cNvSpPr>
          <p:nvPr>
            <p:ph type="ftr" sz="quarter" idx="12"/>
          </p:nvPr>
        </p:nvSpPr>
        <p:spPr/>
        <p:txBody>
          <a:bodyPr/>
          <a:lstStyle/>
          <a:p>
            <a:r>
              <a:rPr lang="fr-FR" smtClean="0"/>
              <a:t>CEA | 22 Otocber 2014</a:t>
            </a:r>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10</a:t>
            </a:fld>
            <a:endParaRPr lang="fr-FR" dirty="0"/>
          </a:p>
        </p:txBody>
      </p:sp>
    </p:spTree>
    <p:extLst>
      <p:ext uri="{BB962C8B-B14F-4D97-AF65-F5344CB8AC3E}">
        <p14:creationId xmlns:p14="http://schemas.microsoft.com/office/powerpoint/2010/main" val="218352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6"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err="1">
                <a:latin typeface="Comic Sans MS" panose="030F0702030302020204" pitchFamily="66" charset="0"/>
              </a:rPr>
              <a:t>Current</a:t>
            </a:r>
            <a:r>
              <a:rPr lang="fr-FR" sz="2000" dirty="0">
                <a:latin typeface="Comic Sans MS" panose="030F0702030302020204" pitchFamily="66" charset="0"/>
              </a:rPr>
              <a:t> Transformers</a:t>
            </a:r>
            <a:endParaRPr lang="fr-FR" dirty="0"/>
          </a:p>
        </p:txBody>
      </p:sp>
      <p:sp>
        <p:nvSpPr>
          <p:cNvPr id="4" name="Espace réservé de la date 3"/>
          <p:cNvSpPr>
            <a:spLocks noGrp="1"/>
          </p:cNvSpPr>
          <p:nvPr>
            <p:ph type="dt" sz="half" idx="10"/>
          </p:nvPr>
        </p:nvSpPr>
        <p:spPr/>
        <p:txBody>
          <a:bodyPr/>
          <a:lstStyle/>
          <a:p>
            <a:fld id="{06166938-C45C-4BF8-B845-318BD59DD639}" type="datetime4">
              <a:rPr lang="fr-FR" smtClean="0"/>
              <a:t>22 octobre 2014</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11</a:t>
            </a:fld>
            <a:endParaRPr lang="fr-FR" dirty="0"/>
          </a:p>
        </p:txBody>
      </p:sp>
      <p:sp>
        <p:nvSpPr>
          <p:cNvPr id="6" name="Espace réservé du pied de page 5"/>
          <p:cNvSpPr>
            <a:spLocks noGrp="1"/>
          </p:cNvSpPr>
          <p:nvPr>
            <p:ph type="ftr" sz="quarter" idx="12"/>
          </p:nvPr>
        </p:nvSpPr>
        <p:spPr/>
        <p:txBody>
          <a:bodyPr/>
          <a:lstStyle/>
          <a:p>
            <a:r>
              <a:rPr lang="fr-FR" smtClean="0"/>
              <a:t>CEA | 22 Otocber 2014</a:t>
            </a:r>
            <a:endParaRPr lang="fr-FR" dirty="0"/>
          </a:p>
        </p:txBody>
      </p:sp>
      <p:pic>
        <p:nvPicPr>
          <p:cNvPr id="1026" name="Picture 2" descr="\\Dapdc5\jfdenis\My Documents\PROJETS\IFMIF\Diagnostiques\CT\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89" y="1440954"/>
            <a:ext cx="8284412" cy="4659982"/>
          </a:xfrm>
          <a:prstGeom prst="rect">
            <a:avLst/>
          </a:prstGeom>
          <a:solidFill>
            <a:schemeClr val="tx2">
              <a:alpha val="10000"/>
            </a:schemeClr>
          </a:solidFill>
          <a:extLst/>
        </p:spPr>
      </p:pic>
      <p:sp>
        <p:nvSpPr>
          <p:cNvPr id="3" name="Rectangle 2"/>
          <p:cNvSpPr/>
          <p:nvPr/>
        </p:nvSpPr>
        <p:spPr>
          <a:xfrm>
            <a:off x="2555776" y="1844824"/>
            <a:ext cx="4968552" cy="1008112"/>
          </a:xfrm>
          <a:prstGeom prst="rect">
            <a:avLst/>
          </a:prstGeom>
          <a:solidFill>
            <a:schemeClr val="tx2">
              <a:alpha val="1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103948" y="1412776"/>
            <a:ext cx="1872208" cy="373750"/>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Ctrl of one CT</a:t>
            </a:r>
            <a:endParaRPr lang="fr-FR" dirty="0">
              <a:solidFill>
                <a:schemeClr val="bg1"/>
              </a:solidFill>
            </a:endParaRPr>
          </a:p>
        </p:txBody>
      </p:sp>
      <p:sp>
        <p:nvSpPr>
          <p:cNvPr id="8" name="Rectangle 7"/>
          <p:cNvSpPr/>
          <p:nvPr/>
        </p:nvSpPr>
        <p:spPr>
          <a:xfrm>
            <a:off x="4819625" y="3126878"/>
            <a:ext cx="2952328" cy="326982"/>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bg1"/>
                </a:solidFill>
              </a:rPr>
              <a:t>Mean</a:t>
            </a:r>
            <a:r>
              <a:rPr lang="fr-FR" dirty="0" smtClean="0">
                <a:solidFill>
                  <a:schemeClr val="bg1"/>
                </a:solidFill>
              </a:rPr>
              <a:t> &amp; </a:t>
            </a:r>
            <a:r>
              <a:rPr lang="fr-FR" dirty="0" err="1" smtClean="0">
                <a:solidFill>
                  <a:schemeClr val="bg1"/>
                </a:solidFill>
              </a:rPr>
              <a:t>Std</a:t>
            </a:r>
            <a:r>
              <a:rPr lang="fr-FR" dirty="0" smtClean="0">
                <a:solidFill>
                  <a:schemeClr val="bg1"/>
                </a:solidFill>
              </a:rPr>
              <a:t>. </a:t>
            </a:r>
            <a:r>
              <a:rPr lang="fr-FR" dirty="0" err="1" smtClean="0">
                <a:solidFill>
                  <a:schemeClr val="bg1"/>
                </a:solidFill>
              </a:rPr>
              <a:t>dev</a:t>
            </a:r>
            <a:r>
              <a:rPr lang="fr-FR" dirty="0" smtClean="0">
                <a:solidFill>
                  <a:schemeClr val="bg1"/>
                </a:solidFill>
              </a:rPr>
              <a:t> </a:t>
            </a:r>
            <a:r>
              <a:rPr lang="fr-FR" dirty="0" err="1" smtClean="0">
                <a:solidFill>
                  <a:schemeClr val="bg1"/>
                </a:solidFill>
              </a:rPr>
              <a:t>histogram</a:t>
            </a:r>
            <a:endParaRPr lang="fr-FR" dirty="0">
              <a:solidFill>
                <a:schemeClr val="bg1"/>
              </a:solidFill>
            </a:endParaRPr>
          </a:p>
        </p:txBody>
      </p:sp>
      <p:sp>
        <p:nvSpPr>
          <p:cNvPr id="9" name="Rectangle 8"/>
          <p:cNvSpPr/>
          <p:nvPr/>
        </p:nvSpPr>
        <p:spPr>
          <a:xfrm>
            <a:off x="2699793" y="3126878"/>
            <a:ext cx="1656183" cy="326982"/>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bg1"/>
                </a:solidFill>
              </a:rPr>
              <a:t>Beam</a:t>
            </a:r>
            <a:r>
              <a:rPr lang="fr-FR" dirty="0" smtClean="0">
                <a:solidFill>
                  <a:schemeClr val="bg1"/>
                </a:solidFill>
              </a:rPr>
              <a:t> </a:t>
            </a:r>
            <a:r>
              <a:rPr lang="fr-FR" dirty="0" err="1" smtClean="0">
                <a:solidFill>
                  <a:schemeClr val="bg1"/>
                </a:solidFill>
              </a:rPr>
              <a:t>Current</a:t>
            </a:r>
            <a:r>
              <a:rPr lang="fr-FR" dirty="0" smtClean="0">
                <a:solidFill>
                  <a:schemeClr val="bg1"/>
                </a:solidFill>
              </a:rPr>
              <a:t> </a:t>
            </a:r>
            <a:endParaRPr lang="fr-FR" dirty="0">
              <a:solidFill>
                <a:schemeClr val="bg1"/>
              </a:solidFill>
            </a:endParaRPr>
          </a:p>
        </p:txBody>
      </p:sp>
      <p:sp>
        <p:nvSpPr>
          <p:cNvPr id="12" name="Rectangle 11"/>
          <p:cNvSpPr/>
          <p:nvPr/>
        </p:nvSpPr>
        <p:spPr>
          <a:xfrm>
            <a:off x="679959" y="1851322"/>
            <a:ext cx="1659793" cy="1289645"/>
          </a:xfrm>
          <a:prstGeom prst="rect">
            <a:avLst/>
          </a:prstGeom>
          <a:solidFill>
            <a:schemeClr val="tx2">
              <a:alpha val="1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79512" y="1412776"/>
            <a:ext cx="2520280" cy="326982"/>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Acquisition </a:t>
            </a:r>
            <a:r>
              <a:rPr lang="fr-FR" dirty="0" err="1" smtClean="0">
                <a:solidFill>
                  <a:schemeClr val="bg1"/>
                </a:solidFill>
              </a:rPr>
              <a:t>parameters</a:t>
            </a:r>
            <a:endParaRPr lang="fr-FR" dirty="0">
              <a:solidFill>
                <a:schemeClr val="bg1"/>
              </a:solidFill>
            </a:endParaRPr>
          </a:p>
        </p:txBody>
      </p:sp>
      <p:cxnSp>
        <p:nvCxnSpPr>
          <p:cNvPr id="13" name="Connecteur droit avec flèche 12"/>
          <p:cNvCxnSpPr>
            <a:stCxn id="9" idx="0"/>
          </p:cNvCxnSpPr>
          <p:nvPr/>
        </p:nvCxnSpPr>
        <p:spPr>
          <a:xfrm flipV="1">
            <a:off x="3527885" y="2780928"/>
            <a:ext cx="0" cy="3459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flipV="1">
            <a:off x="6295788" y="2865139"/>
            <a:ext cx="1" cy="2739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41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8" grpId="0" animBg="1"/>
      <p:bldP spid="9" grpId="0" animBg="1"/>
      <p:bldP spid="1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From</a:t>
            </a:r>
            <a:r>
              <a:rPr lang="fr-FR" dirty="0" smtClean="0"/>
              <a:t> the main </a:t>
            </a:r>
            <a:r>
              <a:rPr lang="fr-FR" dirty="0" err="1" smtClean="0"/>
              <a:t>launcher</a:t>
            </a:r>
            <a:r>
              <a:rPr lang="fr-FR" dirty="0" smtClean="0"/>
              <a:t>…</a:t>
            </a:r>
            <a:endParaRPr lang="fr-FR" dirty="0"/>
          </a:p>
        </p:txBody>
      </p:sp>
      <p:sp>
        <p:nvSpPr>
          <p:cNvPr id="4" name="Espace réservé de la date 3"/>
          <p:cNvSpPr>
            <a:spLocks noGrp="1"/>
          </p:cNvSpPr>
          <p:nvPr>
            <p:ph type="dt" sz="half" idx="10"/>
          </p:nvPr>
        </p:nvSpPr>
        <p:spPr/>
        <p:txBody>
          <a:bodyPr/>
          <a:lstStyle/>
          <a:p>
            <a:fld id="{95731850-A107-4BDE-A48D-19FF57765F49}" type="datetime4">
              <a:rPr lang="fr-FR" smtClean="0"/>
              <a:t>22 octobre 2014</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12</a:t>
            </a:fld>
            <a:endParaRPr lang="fr-FR" dirty="0"/>
          </a:p>
        </p:txBody>
      </p:sp>
      <p:sp>
        <p:nvSpPr>
          <p:cNvPr id="6" name="Espace réservé du pied de page 5"/>
          <p:cNvSpPr>
            <a:spLocks noGrp="1"/>
          </p:cNvSpPr>
          <p:nvPr>
            <p:ph type="ftr" sz="quarter" idx="12"/>
          </p:nvPr>
        </p:nvSpPr>
        <p:spPr/>
        <p:txBody>
          <a:bodyPr/>
          <a:lstStyle/>
          <a:p>
            <a:r>
              <a:rPr lang="fr-FR" smtClean="0"/>
              <a:t>CEA | 22 Otocber 2014</a:t>
            </a:r>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44" y="1032173"/>
            <a:ext cx="8382528" cy="563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3203848" y="3959160"/>
            <a:ext cx="701745" cy="338554"/>
          </a:xfrm>
          <a:prstGeom prst="rect">
            <a:avLst/>
          </a:prstGeom>
          <a:solidFill>
            <a:schemeClr val="tx2">
              <a:alpha val="80000"/>
            </a:schemeClr>
          </a:solidFill>
          <a:ln w="9525">
            <a:solidFill>
              <a:schemeClr val="bg1"/>
            </a:solidFill>
          </a:ln>
        </p:spPr>
        <p:txBody>
          <a:bodyPr wrap="square" rtlCol="0">
            <a:spAutoFit/>
          </a:bodyPr>
          <a:lstStyle/>
          <a:p>
            <a:r>
              <a:rPr lang="fr-FR" sz="1600" dirty="0" err="1" smtClean="0">
                <a:solidFill>
                  <a:schemeClr val="bg1"/>
                </a:solidFill>
              </a:rPr>
              <a:t>IPMs</a:t>
            </a:r>
            <a:endParaRPr lang="fr-FR" sz="1600" dirty="0">
              <a:solidFill>
                <a:schemeClr val="bg1"/>
              </a:solidFill>
            </a:endParaRPr>
          </a:p>
        </p:txBody>
      </p:sp>
      <p:cxnSp>
        <p:nvCxnSpPr>
          <p:cNvPr id="11" name="Connecteur droit avec flèche 10"/>
          <p:cNvCxnSpPr>
            <a:stCxn id="8" idx="3"/>
          </p:cNvCxnSpPr>
          <p:nvPr/>
        </p:nvCxnSpPr>
        <p:spPr>
          <a:xfrm flipV="1">
            <a:off x="3905593" y="2564906"/>
            <a:ext cx="3186687" cy="1563531"/>
          </a:xfrm>
          <a:prstGeom prst="straightConnector1">
            <a:avLst/>
          </a:prstGeom>
          <a:ln w="19050">
            <a:solidFill>
              <a:schemeClr val="tx2"/>
            </a:solidFill>
            <a:tailEnd type="arrow"/>
          </a:ln>
          <a:effectLst>
            <a:glow rad="254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3905593" y="4143826"/>
            <a:ext cx="3258695" cy="221279"/>
          </a:xfrm>
          <a:prstGeom prst="straightConnector1">
            <a:avLst/>
          </a:prstGeom>
          <a:ln w="19050">
            <a:solidFill>
              <a:schemeClr val="tx2"/>
            </a:solidFill>
            <a:tailEnd type="arrow"/>
          </a:ln>
          <a:effectLst>
            <a:glow rad="254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38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 descr="C:\Users\jfdenis\AppData\Local\Microsoft\Windows\Temporary Internet Files\Content.Outlook\FYJMCKQM\Cabine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12" y="1124744"/>
            <a:ext cx="3499200" cy="231139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sz="2000" dirty="0" err="1">
                <a:latin typeface="Comic Sans MS" panose="030F0702030302020204" pitchFamily="66" charset="0"/>
              </a:rPr>
              <a:t>Ionization</a:t>
            </a:r>
            <a:r>
              <a:rPr lang="fr-FR" sz="2000" dirty="0">
                <a:latin typeface="Comic Sans MS" panose="030F0702030302020204" pitchFamily="66" charset="0"/>
              </a:rPr>
              <a:t> Profile Monitors</a:t>
            </a:r>
            <a:endParaRPr lang="fr-FR" dirty="0"/>
          </a:p>
        </p:txBody>
      </p:sp>
      <p:sp>
        <p:nvSpPr>
          <p:cNvPr id="4" name="Espace réservé de la date 3"/>
          <p:cNvSpPr>
            <a:spLocks noGrp="1"/>
          </p:cNvSpPr>
          <p:nvPr>
            <p:ph type="dt" sz="half" idx="10"/>
          </p:nvPr>
        </p:nvSpPr>
        <p:spPr/>
        <p:txBody>
          <a:bodyPr/>
          <a:lstStyle/>
          <a:p>
            <a:fld id="{A770A13B-9052-4F34-A30D-5853C9646749}" type="datetime4">
              <a:rPr lang="fr-FR" smtClean="0"/>
              <a:t>22 octobre 2014</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13</a:t>
            </a:fld>
            <a:endParaRPr lang="fr-FR" dirty="0"/>
          </a:p>
        </p:txBody>
      </p:sp>
      <p:sp>
        <p:nvSpPr>
          <p:cNvPr id="6" name="Espace réservé du pied de page 5"/>
          <p:cNvSpPr>
            <a:spLocks noGrp="1"/>
          </p:cNvSpPr>
          <p:nvPr>
            <p:ph type="ftr" sz="quarter" idx="12"/>
          </p:nvPr>
        </p:nvSpPr>
        <p:spPr/>
        <p:txBody>
          <a:bodyPr/>
          <a:lstStyle/>
          <a:p>
            <a:r>
              <a:rPr lang="fr-FR" smtClean="0"/>
              <a:t>CEA | 22 Otocber 2014</a:t>
            </a:r>
            <a:endParaRPr lang="fr-FR" dirty="0"/>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725144"/>
            <a:ext cx="194203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3787" y="4725144"/>
            <a:ext cx="212469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475656" y="6309320"/>
            <a:ext cx="813043" cy="369332"/>
          </a:xfrm>
          <a:prstGeom prst="rect">
            <a:avLst/>
          </a:prstGeom>
          <a:noFill/>
        </p:spPr>
        <p:txBody>
          <a:bodyPr wrap="none" rtlCol="0">
            <a:spAutoFit/>
          </a:bodyPr>
          <a:lstStyle/>
          <a:p>
            <a:r>
              <a:rPr lang="fr-FR" b="1" dirty="0" smtClean="0"/>
              <a:t>HEBT</a:t>
            </a:r>
            <a:endParaRPr lang="fr-FR" b="1" dirty="0"/>
          </a:p>
        </p:txBody>
      </p:sp>
      <p:sp>
        <p:nvSpPr>
          <p:cNvPr id="11" name="ZoneTexte 10"/>
          <p:cNvSpPr txBox="1"/>
          <p:nvPr/>
        </p:nvSpPr>
        <p:spPr>
          <a:xfrm>
            <a:off x="3880277" y="6300028"/>
            <a:ext cx="979755" cy="369332"/>
          </a:xfrm>
          <a:prstGeom prst="rect">
            <a:avLst/>
          </a:prstGeom>
          <a:noFill/>
        </p:spPr>
        <p:txBody>
          <a:bodyPr wrap="none" rtlCol="0">
            <a:spAutoFit/>
          </a:bodyPr>
          <a:lstStyle/>
          <a:p>
            <a:r>
              <a:rPr lang="fr-FR" b="1" dirty="0" smtClean="0"/>
              <a:t>D-Plate</a:t>
            </a:r>
            <a:endParaRPr lang="fr-FR" b="1" dirty="0"/>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9980" y="836712"/>
            <a:ext cx="1714500" cy="1171575"/>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899592" y="836712"/>
            <a:ext cx="1944216"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Diagnostics cabinet</a:t>
            </a:r>
            <a:endParaRPr lang="fr-FR" sz="1600" dirty="0">
              <a:solidFill>
                <a:schemeClr val="bg1"/>
              </a:solidFill>
            </a:endParaRPr>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9980" y="2420888"/>
            <a:ext cx="1714500" cy="1190625"/>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p:cNvSpPr txBox="1"/>
          <p:nvPr/>
        </p:nvSpPr>
        <p:spPr>
          <a:xfrm>
            <a:off x="5148065" y="1052736"/>
            <a:ext cx="3744415" cy="646331"/>
          </a:xfrm>
          <a:prstGeom prst="rect">
            <a:avLst/>
          </a:prstGeom>
          <a:noFill/>
          <a:ln w="9525">
            <a:solidFill>
              <a:schemeClr val="tx1"/>
            </a:solidFill>
          </a:ln>
        </p:spPr>
        <p:txBody>
          <a:bodyPr wrap="square" rtlCol="0">
            <a:spAutoFit/>
          </a:bodyPr>
          <a:lstStyle/>
          <a:p>
            <a:pPr marL="171450" lvl="1" indent="-171450">
              <a:lnSpc>
                <a:spcPct val="150000"/>
              </a:lnSpc>
              <a:spcBef>
                <a:spcPts val="1800"/>
              </a:spcBef>
              <a:buFontTx/>
              <a:buChar char="-"/>
            </a:pPr>
            <a:r>
              <a:rPr lang="en-US" sz="1200" b="1" dirty="0" smtClean="0">
                <a:solidFill>
                  <a:schemeClr val="tx1">
                    <a:lumMod val="65000"/>
                    <a:lumOff val="35000"/>
                  </a:schemeClr>
                </a:solidFill>
              </a:rPr>
              <a:t>ADAS VME Board to control Front End Electronic (FEE) and make slow acquisition</a:t>
            </a:r>
          </a:p>
        </p:txBody>
      </p:sp>
      <p:sp>
        <p:nvSpPr>
          <p:cNvPr id="18" name="ZoneTexte 17"/>
          <p:cNvSpPr txBox="1"/>
          <p:nvPr/>
        </p:nvSpPr>
        <p:spPr>
          <a:xfrm>
            <a:off x="5148065" y="2060848"/>
            <a:ext cx="3744415" cy="1938992"/>
          </a:xfrm>
          <a:prstGeom prst="rect">
            <a:avLst/>
          </a:prstGeom>
          <a:noFill/>
          <a:ln w="9525">
            <a:solidFill>
              <a:schemeClr val="tx1"/>
            </a:solidFill>
          </a:ln>
        </p:spPr>
        <p:txBody>
          <a:bodyPr wrap="square" rtlCol="0">
            <a:spAutoFit/>
          </a:bodyPr>
          <a:lstStyle/>
          <a:p>
            <a:pPr marL="171450" lvl="1" indent="-171450" algn="just">
              <a:lnSpc>
                <a:spcPct val="200000"/>
              </a:lnSpc>
              <a:buFontTx/>
              <a:buChar char="-"/>
            </a:pPr>
            <a:r>
              <a:rPr lang="en-US" sz="1200" b="1" dirty="0" smtClean="0">
                <a:solidFill>
                  <a:schemeClr val="tx1">
                    <a:lumMod val="65000"/>
                    <a:lumOff val="35000"/>
                  </a:schemeClr>
                </a:solidFill>
              </a:rPr>
              <a:t>FEE integrates </a:t>
            </a:r>
            <a:r>
              <a:rPr lang="en-US" sz="1200" b="1" dirty="0">
                <a:solidFill>
                  <a:schemeClr val="tx1">
                    <a:lumMod val="65000"/>
                    <a:lumOff val="35000"/>
                  </a:schemeClr>
                </a:solidFill>
              </a:rPr>
              <a:t>the </a:t>
            </a:r>
            <a:r>
              <a:rPr lang="en-US" sz="1200" b="1" dirty="0" smtClean="0">
                <a:solidFill>
                  <a:schemeClr val="tx1">
                    <a:lumMod val="65000"/>
                    <a:lumOff val="35000"/>
                  </a:schemeClr>
                </a:solidFill>
              </a:rPr>
              <a:t>output current </a:t>
            </a:r>
            <a:r>
              <a:rPr lang="en-US" sz="1200" b="1" dirty="0">
                <a:solidFill>
                  <a:schemeClr val="tx1">
                    <a:lumMod val="65000"/>
                    <a:lumOff val="35000"/>
                  </a:schemeClr>
                </a:solidFill>
              </a:rPr>
              <a:t>from the IPM over longer time, typically 0.1 to 1 second and was specially designed to manage the sample and hold functions for all beam configurations (pulse or </a:t>
            </a:r>
            <a:r>
              <a:rPr lang="en-US" sz="1200" b="1" dirty="0" err="1">
                <a:solidFill>
                  <a:schemeClr val="tx1">
                    <a:lumMod val="65000"/>
                    <a:lumOff val="35000"/>
                  </a:schemeClr>
                </a:solidFill>
              </a:rPr>
              <a:t>cw</a:t>
            </a:r>
            <a:r>
              <a:rPr lang="en-US" sz="1200" b="1" dirty="0" smtClean="0">
                <a:solidFill>
                  <a:schemeClr val="tx1">
                    <a:lumMod val="65000"/>
                    <a:lumOff val="35000"/>
                  </a:schemeClr>
                </a:solidFill>
              </a:rPr>
              <a:t>)</a:t>
            </a:r>
            <a:endParaRPr lang="fr-FR" sz="1200" dirty="0">
              <a:solidFill>
                <a:schemeClr val="tx1">
                  <a:lumMod val="65000"/>
                  <a:lumOff val="35000"/>
                </a:schemeClr>
              </a:solidFill>
              <a:latin typeface="Comic Sans MS" panose="030F0702030302020204" pitchFamily="66" charset="0"/>
            </a:endParaRPr>
          </a:p>
        </p:txBody>
      </p:sp>
      <p:sp>
        <p:nvSpPr>
          <p:cNvPr id="19" name="ZoneTexte 18"/>
          <p:cNvSpPr txBox="1"/>
          <p:nvPr/>
        </p:nvSpPr>
        <p:spPr>
          <a:xfrm>
            <a:off x="5148063" y="5065106"/>
            <a:ext cx="3744415" cy="773738"/>
          </a:xfrm>
          <a:prstGeom prst="rect">
            <a:avLst/>
          </a:prstGeom>
          <a:noFill/>
          <a:ln w="9525">
            <a:solidFill>
              <a:schemeClr val="tx1"/>
            </a:solidFill>
          </a:ln>
        </p:spPr>
        <p:txBody>
          <a:bodyPr wrap="square" rtlCol="0">
            <a:spAutoFit/>
          </a:bodyPr>
          <a:lstStyle/>
          <a:p>
            <a:pPr marL="171450" lvl="1" indent="-171450" algn="just">
              <a:lnSpc>
                <a:spcPct val="200000"/>
              </a:lnSpc>
              <a:buFontTx/>
              <a:buChar char="-"/>
            </a:pPr>
            <a:r>
              <a:rPr lang="en-US" sz="1200" b="1" dirty="0" smtClean="0">
                <a:solidFill>
                  <a:schemeClr val="tx1">
                    <a:lumMod val="65000"/>
                    <a:lumOff val="35000"/>
                  </a:schemeClr>
                </a:solidFill>
              </a:rPr>
              <a:t>The </a:t>
            </a:r>
            <a:r>
              <a:rPr lang="en-US" sz="1200" b="1" dirty="0">
                <a:solidFill>
                  <a:schemeClr val="tx1">
                    <a:lumMod val="65000"/>
                    <a:lumOff val="35000"/>
                  </a:schemeClr>
                </a:solidFill>
              </a:rPr>
              <a:t>goal of an IPM is to measure the transverse beam </a:t>
            </a:r>
            <a:r>
              <a:rPr lang="en-US" sz="1200" b="1" dirty="0" smtClean="0">
                <a:solidFill>
                  <a:schemeClr val="tx1">
                    <a:lumMod val="65000"/>
                    <a:lumOff val="35000"/>
                  </a:schemeClr>
                </a:solidFill>
              </a:rPr>
              <a:t>profile</a:t>
            </a:r>
          </a:p>
        </p:txBody>
      </p:sp>
      <p:sp>
        <p:nvSpPr>
          <p:cNvPr id="20" name="Rectangle 19"/>
          <p:cNvSpPr/>
          <p:nvPr/>
        </p:nvSpPr>
        <p:spPr>
          <a:xfrm>
            <a:off x="5148063" y="4725144"/>
            <a:ext cx="864097" cy="339962"/>
          </a:xfrm>
          <a:prstGeom prst="rect">
            <a:avLst/>
          </a:prstGeom>
          <a:solidFill>
            <a:schemeClr val="tx2">
              <a:alpha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1"/>
                </a:solidFill>
              </a:rPr>
              <a:t>GOAL</a:t>
            </a:r>
            <a:endParaRPr lang="fr-FR" sz="1600" dirty="0">
              <a:solidFill>
                <a:schemeClr val="bg1"/>
              </a:solidFill>
            </a:endParaRPr>
          </a:p>
        </p:txBody>
      </p:sp>
      <p:cxnSp>
        <p:nvCxnSpPr>
          <p:cNvPr id="16" name="Connecteur droit 15"/>
          <p:cNvCxnSpPr/>
          <p:nvPr/>
        </p:nvCxnSpPr>
        <p:spPr>
          <a:xfrm>
            <a:off x="4051728" y="2008287"/>
            <a:ext cx="1" cy="4126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167386" y="1988840"/>
            <a:ext cx="1" cy="4126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311402" y="1988840"/>
            <a:ext cx="1" cy="4126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4455418" y="1988840"/>
            <a:ext cx="1" cy="4126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571999" y="1988840"/>
            <a:ext cx="1" cy="4126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879355" y="1988840"/>
            <a:ext cx="1" cy="4126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1" name="Connecteur droit 3080"/>
          <p:cNvCxnSpPr/>
          <p:nvPr/>
        </p:nvCxnSpPr>
        <p:spPr>
          <a:xfrm>
            <a:off x="4242843" y="3501008"/>
            <a:ext cx="0" cy="1224136"/>
          </a:xfrm>
          <a:prstGeom prst="line">
            <a:avLst/>
          </a:prstGeom>
          <a:ln w="38100">
            <a:solidFill>
              <a:schemeClr val="tx1"/>
            </a:solidFill>
          </a:ln>
          <a:effectLst>
            <a:glow rad="127000">
              <a:schemeClr val="tx2"/>
            </a:glow>
          </a:effectLst>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1794836" y="4555162"/>
            <a:ext cx="0" cy="169981"/>
          </a:xfrm>
          <a:prstGeom prst="line">
            <a:avLst/>
          </a:prstGeom>
          <a:ln w="38100">
            <a:solidFill>
              <a:schemeClr val="tx1"/>
            </a:solidFill>
          </a:ln>
          <a:effectLst>
            <a:glow rad="127000">
              <a:schemeClr val="tx2"/>
            </a:glow>
          </a:effectLst>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1794836" y="4555163"/>
            <a:ext cx="1899251" cy="0"/>
          </a:xfrm>
          <a:prstGeom prst="line">
            <a:avLst/>
          </a:prstGeom>
          <a:ln w="38100">
            <a:solidFill>
              <a:schemeClr val="tx1"/>
            </a:solidFill>
          </a:ln>
          <a:effectLst>
            <a:glow rad="127000">
              <a:schemeClr val="tx2"/>
            </a:glow>
          </a:effectLst>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3726134" y="3499029"/>
            <a:ext cx="0" cy="1056134"/>
          </a:xfrm>
          <a:prstGeom prst="line">
            <a:avLst/>
          </a:prstGeom>
          <a:ln w="38100">
            <a:solidFill>
              <a:schemeClr val="tx1"/>
            </a:solidFill>
          </a:ln>
          <a:effectLst>
            <a:glow rad="127000">
              <a:schemeClr val="tx2"/>
            </a:glow>
          </a:effectLst>
        </p:spPr>
        <p:style>
          <a:lnRef idx="1">
            <a:schemeClr val="accent1"/>
          </a:lnRef>
          <a:fillRef idx="0">
            <a:schemeClr val="accent1"/>
          </a:fillRef>
          <a:effectRef idx="0">
            <a:schemeClr val="accent1"/>
          </a:effectRef>
          <a:fontRef idx="minor">
            <a:schemeClr val="tx1"/>
          </a:fontRef>
        </p:style>
      </p:cxnSp>
      <p:pic>
        <p:nvPicPr>
          <p:cNvPr id="309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2698358"/>
            <a:ext cx="1714500" cy="100965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ZoneTexte 56"/>
          <p:cNvSpPr txBox="1"/>
          <p:nvPr/>
        </p:nvSpPr>
        <p:spPr>
          <a:xfrm>
            <a:off x="1043608" y="3728065"/>
            <a:ext cx="2039886" cy="276999"/>
          </a:xfrm>
          <a:prstGeom prst="rect">
            <a:avLst/>
          </a:prstGeom>
          <a:noFill/>
          <a:ln w="25400">
            <a:solidFill>
              <a:schemeClr val="tx1"/>
            </a:solidFill>
          </a:ln>
        </p:spPr>
        <p:txBody>
          <a:bodyPr wrap="square" rtlCol="0">
            <a:spAutoFit/>
          </a:bodyPr>
          <a:lstStyle/>
          <a:p>
            <a:pPr marL="171450" lvl="1" indent="-171450" algn="just">
              <a:buFontTx/>
              <a:buChar char="-"/>
            </a:pPr>
            <a:r>
              <a:rPr lang="fr-FR" sz="1200" dirty="0" smtClean="0">
                <a:solidFill>
                  <a:schemeClr val="tx1">
                    <a:lumMod val="65000"/>
                    <a:lumOff val="35000"/>
                  </a:schemeClr>
                </a:solidFill>
                <a:latin typeface="Comic Sans MS" panose="030F0702030302020204" pitchFamily="66" charset="0"/>
              </a:rPr>
              <a:t>Power supplies (FUG)</a:t>
            </a:r>
            <a:endParaRPr lang="fr-FR" sz="1200" dirty="0">
              <a:solidFill>
                <a:schemeClr val="tx1">
                  <a:lumMod val="65000"/>
                  <a:lumOff val="35000"/>
                </a:schemeClr>
              </a:solidFill>
              <a:latin typeface="Comic Sans MS" panose="030F0702030302020204" pitchFamily="66" charset="0"/>
            </a:endParaRPr>
          </a:p>
        </p:txBody>
      </p:sp>
      <p:cxnSp>
        <p:nvCxnSpPr>
          <p:cNvPr id="60" name="Connecteur droit 59"/>
          <p:cNvCxnSpPr/>
          <p:nvPr/>
        </p:nvCxnSpPr>
        <p:spPr>
          <a:xfrm>
            <a:off x="899592" y="3669010"/>
            <a:ext cx="0" cy="1056134"/>
          </a:xfrm>
          <a:prstGeom prst="line">
            <a:avLst/>
          </a:prstGeom>
          <a:ln w="38100">
            <a:solidFill>
              <a:schemeClr val="tx1"/>
            </a:solidFill>
          </a:ln>
          <a:effectLst>
            <a:glow rad="127000">
              <a:schemeClr val="accent4"/>
            </a:glow>
          </a:effectLst>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899592" y="4197077"/>
            <a:ext cx="2430388" cy="0"/>
          </a:xfrm>
          <a:prstGeom prst="line">
            <a:avLst/>
          </a:prstGeom>
          <a:ln w="38100">
            <a:solidFill>
              <a:schemeClr val="tx1"/>
            </a:solidFill>
          </a:ln>
          <a:effectLst>
            <a:glow rad="127000">
              <a:schemeClr val="accent4"/>
            </a:glow>
          </a:effectLst>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3324697" y="4197077"/>
            <a:ext cx="5283" cy="672083"/>
          </a:xfrm>
          <a:prstGeom prst="line">
            <a:avLst/>
          </a:prstGeom>
          <a:ln w="38100">
            <a:solidFill>
              <a:schemeClr val="tx1"/>
            </a:solidFill>
          </a:ln>
          <a:effectLst>
            <a:glow rad="127000">
              <a:schemeClr val="accent4"/>
            </a:glow>
          </a:effectLst>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3891665" y="848857"/>
            <a:ext cx="640643"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VME</a:t>
            </a:r>
            <a:endParaRPr lang="fr-FR" sz="1600" dirty="0">
              <a:solidFill>
                <a:schemeClr val="bg1"/>
              </a:solidFill>
            </a:endParaRPr>
          </a:p>
        </p:txBody>
      </p:sp>
      <p:sp>
        <p:nvSpPr>
          <p:cNvPr id="34" name="ZoneTexte 33"/>
          <p:cNvSpPr txBox="1"/>
          <p:nvPr/>
        </p:nvSpPr>
        <p:spPr>
          <a:xfrm>
            <a:off x="3851920" y="2442374"/>
            <a:ext cx="640643"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FEE</a:t>
            </a:r>
            <a:endParaRPr lang="fr-FR" sz="1600" dirty="0">
              <a:solidFill>
                <a:schemeClr val="bg1"/>
              </a:solidFill>
            </a:endParaRPr>
          </a:p>
        </p:txBody>
      </p:sp>
      <p:sp>
        <p:nvSpPr>
          <p:cNvPr id="35" name="ZoneTexte 34"/>
          <p:cNvSpPr txBox="1"/>
          <p:nvPr/>
        </p:nvSpPr>
        <p:spPr>
          <a:xfrm>
            <a:off x="827584" y="2681481"/>
            <a:ext cx="792088"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HV PS</a:t>
            </a:r>
            <a:endParaRPr lang="fr-FR" sz="1600" dirty="0">
              <a:solidFill>
                <a:schemeClr val="bg1"/>
              </a:solidFill>
            </a:endParaRPr>
          </a:p>
        </p:txBody>
      </p:sp>
    </p:spTree>
    <p:extLst>
      <p:ext uri="{BB962C8B-B14F-4D97-AF65-F5344CB8AC3E}">
        <p14:creationId xmlns:p14="http://schemas.microsoft.com/office/powerpoint/2010/main" val="196464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8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9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57" grpId="0" animBg="1"/>
      <p:bldP spid="68"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lstStyle/>
          <a:p>
            <a:r>
              <a:rPr lang="fr-FR" sz="2400" dirty="0" err="1">
                <a:latin typeface="Comic Sans MS" panose="030F0702030302020204" pitchFamily="66" charset="0"/>
              </a:rPr>
              <a:t>Ionization</a:t>
            </a:r>
            <a:r>
              <a:rPr lang="fr-FR" sz="2400" dirty="0">
                <a:latin typeface="Comic Sans MS" panose="030F0702030302020204" pitchFamily="66" charset="0"/>
              </a:rPr>
              <a:t> Profile Monitors</a:t>
            </a:r>
          </a:p>
        </p:txBody>
      </p:sp>
      <p:sp>
        <p:nvSpPr>
          <p:cNvPr id="7" name="Espace réservé de la date 6"/>
          <p:cNvSpPr>
            <a:spLocks noGrp="1"/>
          </p:cNvSpPr>
          <p:nvPr>
            <p:ph type="dt" sz="half" idx="10"/>
          </p:nvPr>
        </p:nvSpPr>
        <p:spPr/>
        <p:txBody>
          <a:bodyPr/>
          <a:lstStyle/>
          <a:p>
            <a:fld id="{B578485A-2D62-4016-B352-9D0B5C35443F}" type="datetime4">
              <a:rPr lang="fr-FR" smtClean="0"/>
              <a:t>22 octobre 2014</a:t>
            </a:fld>
            <a:endParaRPr lang="fr-FR" dirty="0"/>
          </a:p>
        </p:txBody>
      </p:sp>
      <p:sp>
        <p:nvSpPr>
          <p:cNvPr id="8" name="Espace réservé du numéro de diapositive 7"/>
          <p:cNvSpPr>
            <a:spLocks noGrp="1"/>
          </p:cNvSpPr>
          <p:nvPr>
            <p:ph type="sldNum" sz="quarter" idx="11"/>
          </p:nvPr>
        </p:nvSpPr>
        <p:spPr/>
        <p:txBody>
          <a:bodyPr/>
          <a:lstStyle/>
          <a:p>
            <a:r>
              <a:rPr lang="fr-FR" smtClean="0"/>
              <a:t>|  PAGE </a:t>
            </a:r>
            <a:fld id="{AEFB9B6D-867A-40B8-ACB0-35CC9F272C9C}" type="slidenum">
              <a:rPr lang="fr-FR" smtClean="0"/>
              <a:pPr/>
              <a:t>14</a:t>
            </a:fld>
            <a:endParaRPr lang="fr-FR" dirty="0"/>
          </a:p>
        </p:txBody>
      </p:sp>
      <p:sp>
        <p:nvSpPr>
          <p:cNvPr id="9" name="Espace réservé du pied de page 8"/>
          <p:cNvSpPr>
            <a:spLocks noGrp="1"/>
          </p:cNvSpPr>
          <p:nvPr>
            <p:ph type="ftr" sz="quarter" idx="12"/>
          </p:nvPr>
        </p:nvSpPr>
        <p:spPr/>
        <p:txBody>
          <a:bodyPr/>
          <a:lstStyle/>
          <a:p>
            <a:r>
              <a:rPr lang="fr-FR" smtClean="0"/>
              <a:t>CEA | 22 Otocber 2014</a:t>
            </a:r>
            <a:endParaRPr lang="fr-FR" dirty="0"/>
          </a:p>
        </p:txBody>
      </p:sp>
      <p:sp>
        <p:nvSpPr>
          <p:cNvPr id="2" name="Rectangle 1"/>
          <p:cNvSpPr/>
          <p:nvPr/>
        </p:nvSpPr>
        <p:spPr>
          <a:xfrm>
            <a:off x="844831" y="1800395"/>
            <a:ext cx="6966520" cy="369332"/>
          </a:xfrm>
          <a:prstGeom prst="rect">
            <a:avLst/>
          </a:prstGeom>
        </p:spPr>
        <p:txBody>
          <a:bodyPr wrap="square">
            <a:spAutoFit/>
          </a:bodyPr>
          <a:lstStyle/>
          <a:p>
            <a:pPr algn="just"/>
            <a:endParaRPr lang="fr-FR" dirty="0">
              <a:latin typeface="Comic Sans MS" panose="030F0702030302020204" pitchFamily="66" charset="0"/>
            </a:endParaRPr>
          </a:p>
        </p:txBody>
      </p:sp>
      <p:pic>
        <p:nvPicPr>
          <p:cNvPr id="1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07504" y="1171081"/>
            <a:ext cx="8856984" cy="5066231"/>
          </a:xfrm>
          <a:prstGeom prst="rect">
            <a:avLst/>
          </a:prstGeom>
          <a:solidFill>
            <a:schemeClr val="tx2">
              <a:alpha val="10000"/>
            </a:schemeClr>
          </a:solidFill>
          <a:ln w="19050">
            <a:noFill/>
            <a:miter lim="800000"/>
            <a:headEnd/>
            <a:tailEnd/>
          </a:ln>
          <a:effectLst/>
          <a:extLst/>
        </p:spPr>
      </p:pic>
      <p:sp>
        <p:nvSpPr>
          <p:cNvPr id="11" name="Rectangle 10"/>
          <p:cNvSpPr/>
          <p:nvPr/>
        </p:nvSpPr>
        <p:spPr>
          <a:xfrm>
            <a:off x="1582502" y="980728"/>
            <a:ext cx="1045282" cy="300868"/>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Profile</a:t>
            </a:r>
            <a:endParaRPr lang="fr-FR" dirty="0">
              <a:solidFill>
                <a:schemeClr val="bg1"/>
              </a:solidFill>
            </a:endParaRPr>
          </a:p>
        </p:txBody>
      </p:sp>
      <p:sp>
        <p:nvSpPr>
          <p:cNvPr id="14" name="Rectangle 13"/>
          <p:cNvSpPr/>
          <p:nvPr/>
        </p:nvSpPr>
        <p:spPr>
          <a:xfrm>
            <a:off x="179512" y="1321515"/>
            <a:ext cx="3744416" cy="2382681"/>
          </a:xfrm>
          <a:prstGeom prst="rect">
            <a:avLst/>
          </a:prstGeom>
          <a:solidFill>
            <a:schemeClr val="tx2">
              <a:alpha val="1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995936" y="1321515"/>
            <a:ext cx="1237548" cy="2382681"/>
          </a:xfrm>
          <a:prstGeom prst="rect">
            <a:avLst/>
          </a:prstGeom>
          <a:solidFill>
            <a:schemeClr val="tx2">
              <a:alpha val="1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79512" y="3789041"/>
            <a:ext cx="1080120" cy="2376264"/>
          </a:xfrm>
          <a:prstGeom prst="rect">
            <a:avLst/>
          </a:prstGeom>
          <a:solidFill>
            <a:schemeClr val="tx2">
              <a:alpha val="1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95536" y="3638607"/>
            <a:ext cx="648072" cy="300868"/>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ctrl</a:t>
            </a:r>
            <a:endParaRPr lang="fr-FR" dirty="0">
              <a:solidFill>
                <a:schemeClr val="bg1"/>
              </a:solidFill>
            </a:endParaRPr>
          </a:p>
        </p:txBody>
      </p:sp>
      <p:sp>
        <p:nvSpPr>
          <p:cNvPr id="17" name="Rectangle 16"/>
          <p:cNvSpPr/>
          <p:nvPr/>
        </p:nvSpPr>
        <p:spPr>
          <a:xfrm>
            <a:off x="1333972" y="3845452"/>
            <a:ext cx="1797868" cy="2319853"/>
          </a:xfrm>
          <a:prstGeom prst="rect">
            <a:avLst/>
          </a:prstGeom>
          <a:solidFill>
            <a:schemeClr val="tx2">
              <a:alpha val="1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331640" y="3645024"/>
            <a:ext cx="1800200" cy="300868"/>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Power supplies</a:t>
            </a:r>
            <a:endParaRPr lang="fr-FR" dirty="0">
              <a:solidFill>
                <a:schemeClr val="bg1"/>
              </a:solidFill>
            </a:endParaRPr>
          </a:p>
        </p:txBody>
      </p:sp>
      <p:sp>
        <p:nvSpPr>
          <p:cNvPr id="12" name="Rectangle 11"/>
          <p:cNvSpPr/>
          <p:nvPr/>
        </p:nvSpPr>
        <p:spPr>
          <a:xfrm>
            <a:off x="3995936" y="980728"/>
            <a:ext cx="1237548" cy="300868"/>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bg1"/>
                </a:solidFill>
              </a:rPr>
              <a:t>Measures</a:t>
            </a:r>
            <a:endParaRPr lang="fr-FR" dirty="0">
              <a:solidFill>
                <a:schemeClr val="bg1"/>
              </a:solidFill>
            </a:endParaRPr>
          </a:p>
        </p:txBody>
      </p:sp>
    </p:spTree>
    <p:extLst>
      <p:ext uri="{BB962C8B-B14F-4D97-AF65-F5344CB8AC3E}">
        <p14:creationId xmlns:p14="http://schemas.microsoft.com/office/powerpoint/2010/main" val="273587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3" grpId="0" animBg="1"/>
      <p:bldP spid="17" grpId="0" animBg="1"/>
      <p:bldP spid="3"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From</a:t>
            </a:r>
            <a:r>
              <a:rPr lang="fr-FR" dirty="0" smtClean="0"/>
              <a:t> the main </a:t>
            </a:r>
            <a:r>
              <a:rPr lang="fr-FR" dirty="0" err="1" smtClean="0"/>
              <a:t>launcher</a:t>
            </a:r>
            <a:r>
              <a:rPr lang="fr-FR" dirty="0" smtClean="0"/>
              <a:t>…</a:t>
            </a:r>
            <a:endParaRPr lang="fr-FR" dirty="0"/>
          </a:p>
        </p:txBody>
      </p:sp>
      <p:sp>
        <p:nvSpPr>
          <p:cNvPr id="4" name="Espace réservé de la date 3"/>
          <p:cNvSpPr>
            <a:spLocks noGrp="1"/>
          </p:cNvSpPr>
          <p:nvPr>
            <p:ph type="dt" sz="half" idx="10"/>
          </p:nvPr>
        </p:nvSpPr>
        <p:spPr/>
        <p:txBody>
          <a:bodyPr/>
          <a:lstStyle/>
          <a:p>
            <a:fld id="{4D996DC7-FF0A-4BFC-A439-5B8CB01EC75F}" type="datetime4">
              <a:rPr lang="fr-FR" smtClean="0"/>
              <a:t>22 octobre 2014</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15</a:t>
            </a:fld>
            <a:endParaRPr lang="fr-FR" dirty="0"/>
          </a:p>
        </p:txBody>
      </p:sp>
      <p:sp>
        <p:nvSpPr>
          <p:cNvPr id="6" name="Espace réservé du pied de page 5"/>
          <p:cNvSpPr>
            <a:spLocks noGrp="1"/>
          </p:cNvSpPr>
          <p:nvPr>
            <p:ph type="ftr" sz="quarter" idx="12"/>
          </p:nvPr>
        </p:nvSpPr>
        <p:spPr/>
        <p:txBody>
          <a:bodyPr/>
          <a:lstStyle/>
          <a:p>
            <a:r>
              <a:rPr lang="fr-FR" smtClean="0"/>
              <a:t>CEA | 22 Otocber 2014</a:t>
            </a:r>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44" y="1032173"/>
            <a:ext cx="8382528" cy="563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3131840" y="3959160"/>
            <a:ext cx="864096" cy="338554"/>
          </a:xfrm>
          <a:prstGeom prst="rect">
            <a:avLst/>
          </a:prstGeom>
          <a:solidFill>
            <a:schemeClr val="tx2">
              <a:alpha val="80000"/>
            </a:schemeClr>
          </a:solidFill>
          <a:ln w="9525">
            <a:solidFill>
              <a:schemeClr val="bg1"/>
            </a:solidFill>
          </a:ln>
        </p:spPr>
        <p:txBody>
          <a:bodyPr wrap="square" rtlCol="0">
            <a:spAutoFit/>
          </a:bodyPr>
          <a:lstStyle/>
          <a:p>
            <a:r>
              <a:rPr lang="fr-FR" sz="1600" dirty="0" err="1" smtClean="0">
                <a:solidFill>
                  <a:schemeClr val="bg1"/>
                </a:solidFill>
              </a:rPr>
              <a:t>BLoMs</a:t>
            </a:r>
            <a:endParaRPr lang="fr-FR" sz="1600" dirty="0">
              <a:solidFill>
                <a:schemeClr val="bg1"/>
              </a:solidFill>
            </a:endParaRPr>
          </a:p>
        </p:txBody>
      </p:sp>
      <p:cxnSp>
        <p:nvCxnSpPr>
          <p:cNvPr id="11" name="Connecteur droit avec flèche 10"/>
          <p:cNvCxnSpPr>
            <a:stCxn id="8" idx="0"/>
          </p:cNvCxnSpPr>
          <p:nvPr/>
        </p:nvCxnSpPr>
        <p:spPr>
          <a:xfrm flipV="1">
            <a:off x="3563888" y="2276872"/>
            <a:ext cx="1971052" cy="1682288"/>
          </a:xfrm>
          <a:prstGeom prst="straightConnector1">
            <a:avLst/>
          </a:prstGeom>
          <a:ln w="19050">
            <a:solidFill>
              <a:schemeClr val="tx2"/>
            </a:solidFill>
            <a:tailEnd type="arrow"/>
          </a:ln>
          <a:effectLst>
            <a:glow rad="254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73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 descr="C:\Users\jfdenis\AppData\Local\Microsoft\Windows\Temporary Internet Files\Content.Outlook\FYJMCKQM\Cabine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12" y="1124744"/>
            <a:ext cx="3499200" cy="231139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sz="2000" dirty="0"/>
              <a:t>BEAM LOSS </a:t>
            </a:r>
            <a:r>
              <a:rPr lang="fr-FR" sz="2000" dirty="0" err="1"/>
              <a:t>MONitor</a:t>
            </a:r>
            <a:endParaRPr lang="fr-FR" dirty="0"/>
          </a:p>
        </p:txBody>
      </p:sp>
      <p:sp>
        <p:nvSpPr>
          <p:cNvPr id="4" name="Espace réservé de la date 3"/>
          <p:cNvSpPr>
            <a:spLocks noGrp="1"/>
          </p:cNvSpPr>
          <p:nvPr>
            <p:ph type="dt" sz="half" idx="10"/>
          </p:nvPr>
        </p:nvSpPr>
        <p:spPr/>
        <p:txBody>
          <a:bodyPr/>
          <a:lstStyle/>
          <a:p>
            <a:fld id="{CFA291A1-9111-4AC3-8D27-2D2EBB85925E}" type="datetime4">
              <a:rPr lang="fr-FR" smtClean="0"/>
              <a:t>22 octobre 2014</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16</a:t>
            </a:fld>
            <a:endParaRPr lang="fr-FR" dirty="0"/>
          </a:p>
        </p:txBody>
      </p:sp>
      <p:sp>
        <p:nvSpPr>
          <p:cNvPr id="6" name="Espace réservé du pied de page 5"/>
          <p:cNvSpPr>
            <a:spLocks noGrp="1"/>
          </p:cNvSpPr>
          <p:nvPr>
            <p:ph type="ftr" sz="quarter" idx="12"/>
          </p:nvPr>
        </p:nvSpPr>
        <p:spPr/>
        <p:txBody>
          <a:bodyPr/>
          <a:lstStyle/>
          <a:p>
            <a:r>
              <a:rPr lang="fr-FR" smtClean="0"/>
              <a:t>CEA | 22 Otocber 2014</a:t>
            </a:r>
            <a:endParaRPr lang="fr-FR"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980" y="836712"/>
            <a:ext cx="1714500" cy="1171575"/>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899592" y="930206"/>
            <a:ext cx="1944216"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Diagnostics cabinet</a:t>
            </a:r>
            <a:endParaRPr lang="fr-FR" sz="1600" dirty="0">
              <a:solidFill>
                <a:schemeClr val="bg1"/>
              </a:solidFill>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9980" y="2420888"/>
            <a:ext cx="1714500" cy="1190625"/>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p:cNvSpPr txBox="1"/>
          <p:nvPr/>
        </p:nvSpPr>
        <p:spPr>
          <a:xfrm>
            <a:off x="5148065" y="1052736"/>
            <a:ext cx="3744415" cy="612155"/>
          </a:xfrm>
          <a:prstGeom prst="rect">
            <a:avLst/>
          </a:prstGeom>
          <a:noFill/>
          <a:ln w="9525">
            <a:solidFill>
              <a:schemeClr val="tx1"/>
            </a:solidFill>
          </a:ln>
        </p:spPr>
        <p:txBody>
          <a:bodyPr wrap="square" rtlCol="0">
            <a:spAutoFit/>
          </a:bodyPr>
          <a:lstStyle/>
          <a:p>
            <a:pPr marL="171450" lvl="1" indent="-171450">
              <a:lnSpc>
                <a:spcPct val="150000"/>
              </a:lnSpc>
              <a:spcBef>
                <a:spcPts val="1800"/>
              </a:spcBef>
              <a:buFontTx/>
              <a:buChar char="-"/>
            </a:pPr>
            <a:r>
              <a:rPr lang="en-US" sz="1200" b="1" dirty="0">
                <a:solidFill>
                  <a:schemeClr val="tx1">
                    <a:lumMod val="65000"/>
                    <a:lumOff val="35000"/>
                  </a:schemeClr>
                </a:solidFill>
              </a:rPr>
              <a:t>ADAS VME Board to control Front End Electronic and make slow acquisition</a:t>
            </a:r>
          </a:p>
        </p:txBody>
      </p:sp>
      <p:sp>
        <p:nvSpPr>
          <p:cNvPr id="18" name="ZoneTexte 17"/>
          <p:cNvSpPr txBox="1"/>
          <p:nvPr/>
        </p:nvSpPr>
        <p:spPr>
          <a:xfrm>
            <a:off x="5148065" y="1772816"/>
            <a:ext cx="3744415" cy="3046988"/>
          </a:xfrm>
          <a:prstGeom prst="rect">
            <a:avLst/>
          </a:prstGeom>
          <a:noFill/>
          <a:ln w="9525">
            <a:solidFill>
              <a:schemeClr val="tx1"/>
            </a:solidFill>
          </a:ln>
        </p:spPr>
        <p:txBody>
          <a:bodyPr wrap="square" rtlCol="0">
            <a:spAutoFit/>
          </a:bodyPr>
          <a:lstStyle/>
          <a:p>
            <a:pPr marL="0" lvl="1" algn="just">
              <a:lnSpc>
                <a:spcPct val="200000"/>
              </a:lnSpc>
            </a:pPr>
            <a:r>
              <a:rPr lang="en-US" sz="1200" b="1" dirty="0" smtClean="0">
                <a:solidFill>
                  <a:schemeClr val="tx1">
                    <a:lumMod val="65000"/>
                    <a:lumOff val="35000"/>
                  </a:schemeClr>
                </a:solidFill>
              </a:rPr>
              <a:t>FFE integrates </a:t>
            </a:r>
          </a:p>
          <a:p>
            <a:pPr marL="171450" lvl="1" indent="-171450" algn="just">
              <a:lnSpc>
                <a:spcPct val="200000"/>
              </a:lnSpc>
              <a:buFontTx/>
              <a:buChar char="-"/>
            </a:pPr>
            <a:r>
              <a:rPr lang="en-US" sz="1200" b="1" u="sng" dirty="0" smtClean="0">
                <a:solidFill>
                  <a:schemeClr val="tx1">
                    <a:lumMod val="65000"/>
                    <a:lumOff val="35000"/>
                  </a:schemeClr>
                </a:solidFill>
              </a:rPr>
              <a:t>Monitoring</a:t>
            </a:r>
            <a:r>
              <a:rPr lang="en-US" sz="1200" b="1" dirty="0" smtClean="0">
                <a:solidFill>
                  <a:schemeClr val="tx1">
                    <a:lumMod val="65000"/>
                    <a:lumOff val="35000"/>
                  </a:schemeClr>
                </a:solidFill>
              </a:rPr>
              <a:t> : the output current </a:t>
            </a:r>
            <a:r>
              <a:rPr lang="en-US" sz="1200" b="1" dirty="0">
                <a:solidFill>
                  <a:schemeClr val="tx1">
                    <a:lumMod val="65000"/>
                    <a:lumOff val="35000"/>
                  </a:schemeClr>
                </a:solidFill>
              </a:rPr>
              <a:t>from the </a:t>
            </a:r>
            <a:r>
              <a:rPr lang="en-US" sz="1200" b="1" dirty="0" smtClean="0">
                <a:solidFill>
                  <a:schemeClr val="tx1">
                    <a:lumMod val="65000"/>
                    <a:lumOff val="35000"/>
                  </a:schemeClr>
                </a:solidFill>
              </a:rPr>
              <a:t>BLOM over </a:t>
            </a:r>
            <a:r>
              <a:rPr lang="en-US" sz="1200" b="1" dirty="0">
                <a:solidFill>
                  <a:schemeClr val="tx1">
                    <a:lumMod val="65000"/>
                    <a:lumOff val="35000"/>
                  </a:schemeClr>
                </a:solidFill>
              </a:rPr>
              <a:t>longer time, typically 0.1 to 1 second and was specially designed to manage the </a:t>
            </a:r>
            <a:r>
              <a:rPr lang="en-US" sz="1200" b="1" dirty="0" smtClean="0">
                <a:solidFill>
                  <a:schemeClr val="tx1">
                    <a:lumMod val="65000"/>
                    <a:lumOff val="35000"/>
                  </a:schemeClr>
                </a:solidFill>
              </a:rPr>
              <a:t>sample </a:t>
            </a:r>
            <a:r>
              <a:rPr lang="en-US" sz="1200" b="1" dirty="0">
                <a:solidFill>
                  <a:schemeClr val="tx1">
                    <a:lumMod val="65000"/>
                    <a:lumOff val="35000"/>
                  </a:schemeClr>
                </a:solidFill>
              </a:rPr>
              <a:t>and </a:t>
            </a:r>
            <a:r>
              <a:rPr lang="en-US" sz="1200" b="1" dirty="0" smtClean="0">
                <a:solidFill>
                  <a:schemeClr val="tx1">
                    <a:lumMod val="65000"/>
                    <a:lumOff val="35000"/>
                  </a:schemeClr>
                </a:solidFill>
              </a:rPr>
              <a:t>hold </a:t>
            </a:r>
            <a:r>
              <a:rPr lang="en-US" sz="1200" b="1" dirty="0">
                <a:solidFill>
                  <a:schemeClr val="tx1">
                    <a:lumMod val="65000"/>
                    <a:lumOff val="35000"/>
                  </a:schemeClr>
                </a:solidFill>
              </a:rPr>
              <a:t>functions for all beam configurations (pulse or </a:t>
            </a:r>
            <a:r>
              <a:rPr lang="en-US" sz="1200" b="1" dirty="0" err="1">
                <a:solidFill>
                  <a:schemeClr val="tx1">
                    <a:lumMod val="65000"/>
                    <a:lumOff val="35000"/>
                  </a:schemeClr>
                </a:solidFill>
              </a:rPr>
              <a:t>cw</a:t>
            </a:r>
            <a:r>
              <a:rPr lang="en-US" sz="1200" b="1" dirty="0" smtClean="0">
                <a:solidFill>
                  <a:schemeClr val="tx1">
                    <a:lumMod val="65000"/>
                    <a:lumOff val="35000"/>
                  </a:schemeClr>
                </a:solidFill>
              </a:rPr>
              <a:t>)</a:t>
            </a:r>
          </a:p>
          <a:p>
            <a:pPr marL="171450" lvl="1" indent="-171450" algn="just">
              <a:lnSpc>
                <a:spcPct val="200000"/>
              </a:lnSpc>
              <a:buFontTx/>
              <a:buChar char="-"/>
            </a:pPr>
            <a:r>
              <a:rPr lang="fr-FR" sz="1200" b="1" u="sng" dirty="0" err="1" smtClean="0">
                <a:solidFill>
                  <a:schemeClr val="tx1">
                    <a:lumMod val="65000"/>
                    <a:lumOff val="35000"/>
                  </a:schemeClr>
                </a:solidFill>
                <a:latin typeface="+mj-lt"/>
              </a:rPr>
              <a:t>Safety</a:t>
            </a:r>
            <a:r>
              <a:rPr lang="fr-FR" sz="1200" b="1" dirty="0" smtClean="0">
                <a:solidFill>
                  <a:schemeClr val="tx1">
                    <a:lumMod val="65000"/>
                    <a:lumOff val="35000"/>
                  </a:schemeClr>
                </a:solidFill>
                <a:latin typeface="+mj-lt"/>
              </a:rPr>
              <a:t>: </a:t>
            </a:r>
            <a:r>
              <a:rPr lang="en-US" sz="1200" b="1" dirty="0" smtClean="0">
                <a:solidFill>
                  <a:schemeClr val="tx1">
                    <a:lumMod val="65000"/>
                    <a:lumOff val="35000"/>
                  </a:schemeClr>
                </a:solidFill>
              </a:rPr>
              <a:t>It provides also a </a:t>
            </a:r>
            <a:r>
              <a:rPr lang="en-US" sz="1200" b="1" dirty="0">
                <a:solidFill>
                  <a:schemeClr val="tx1">
                    <a:lumMod val="65000"/>
                    <a:lumOff val="35000"/>
                  </a:schemeClr>
                </a:solidFill>
              </a:rPr>
              <a:t>fast interlock signal to the Machine Protection System (MPS). </a:t>
            </a:r>
            <a:endParaRPr lang="fr-FR" sz="1200" b="1" dirty="0">
              <a:solidFill>
                <a:schemeClr val="tx1">
                  <a:lumMod val="65000"/>
                  <a:lumOff val="35000"/>
                </a:schemeClr>
              </a:solidFill>
              <a:latin typeface="+mj-lt"/>
            </a:endParaRPr>
          </a:p>
        </p:txBody>
      </p:sp>
      <p:sp>
        <p:nvSpPr>
          <p:cNvPr id="19" name="ZoneTexte 18"/>
          <p:cNvSpPr txBox="1"/>
          <p:nvPr/>
        </p:nvSpPr>
        <p:spPr>
          <a:xfrm>
            <a:off x="5148063" y="5281130"/>
            <a:ext cx="3744415" cy="923330"/>
          </a:xfrm>
          <a:prstGeom prst="rect">
            <a:avLst/>
          </a:prstGeom>
          <a:noFill/>
          <a:ln w="9525">
            <a:solidFill>
              <a:schemeClr val="tx1"/>
            </a:solidFill>
          </a:ln>
        </p:spPr>
        <p:txBody>
          <a:bodyPr wrap="square" rtlCol="0">
            <a:spAutoFit/>
          </a:bodyPr>
          <a:lstStyle/>
          <a:p>
            <a:pPr marL="171450" lvl="1" indent="-171450" algn="just">
              <a:lnSpc>
                <a:spcPct val="150000"/>
              </a:lnSpc>
              <a:buFontTx/>
              <a:buChar char="-"/>
            </a:pPr>
            <a:r>
              <a:rPr lang="en-US" sz="1200" b="1" dirty="0" smtClean="0">
                <a:solidFill>
                  <a:schemeClr val="tx1">
                    <a:lumMod val="65000"/>
                    <a:lumOff val="35000"/>
                  </a:schemeClr>
                </a:solidFill>
              </a:rPr>
              <a:t>The </a:t>
            </a:r>
            <a:r>
              <a:rPr lang="en-US" sz="1200" b="1" dirty="0">
                <a:solidFill>
                  <a:schemeClr val="tx1">
                    <a:lumMod val="65000"/>
                    <a:lumOff val="35000"/>
                  </a:schemeClr>
                </a:solidFill>
              </a:rPr>
              <a:t>main goal of the </a:t>
            </a:r>
            <a:r>
              <a:rPr lang="en-US" sz="1200" b="1" dirty="0" err="1">
                <a:solidFill>
                  <a:schemeClr val="tx1">
                    <a:lumMod val="65000"/>
                    <a:lumOff val="35000"/>
                  </a:schemeClr>
                </a:solidFill>
              </a:rPr>
              <a:t>BLoM</a:t>
            </a:r>
            <a:r>
              <a:rPr lang="en-US" sz="1200" b="1" dirty="0">
                <a:solidFill>
                  <a:schemeClr val="tx1">
                    <a:lumMod val="65000"/>
                    <a:lumOff val="35000"/>
                  </a:schemeClr>
                </a:solidFill>
              </a:rPr>
              <a:t> system is to measure the particle loss to insure the machine </a:t>
            </a:r>
            <a:r>
              <a:rPr lang="en-US" sz="1200" b="1" dirty="0" smtClean="0">
                <a:solidFill>
                  <a:schemeClr val="tx1">
                    <a:lumMod val="65000"/>
                    <a:lumOff val="35000"/>
                  </a:schemeClr>
                </a:solidFill>
              </a:rPr>
              <a:t>safety</a:t>
            </a:r>
          </a:p>
        </p:txBody>
      </p:sp>
      <p:sp>
        <p:nvSpPr>
          <p:cNvPr id="20" name="Rectangle 19"/>
          <p:cNvSpPr/>
          <p:nvPr/>
        </p:nvSpPr>
        <p:spPr>
          <a:xfrm>
            <a:off x="5148063" y="4941168"/>
            <a:ext cx="792089" cy="339962"/>
          </a:xfrm>
          <a:prstGeom prst="rect">
            <a:avLst/>
          </a:prstGeom>
          <a:solidFill>
            <a:schemeClr val="tx2">
              <a:alpha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1"/>
                </a:solidFill>
              </a:rPr>
              <a:t>GOAL</a:t>
            </a:r>
            <a:endParaRPr lang="fr-FR" dirty="0">
              <a:solidFill>
                <a:schemeClr val="bg1"/>
              </a:solidFill>
            </a:endParaRPr>
          </a:p>
        </p:txBody>
      </p:sp>
      <p:cxnSp>
        <p:nvCxnSpPr>
          <p:cNvPr id="16" name="Connecteur droit 15"/>
          <p:cNvCxnSpPr/>
          <p:nvPr/>
        </p:nvCxnSpPr>
        <p:spPr>
          <a:xfrm>
            <a:off x="4051728" y="2008287"/>
            <a:ext cx="1" cy="4126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167386" y="1988840"/>
            <a:ext cx="1" cy="4126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311402" y="1988840"/>
            <a:ext cx="1" cy="4126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4455418" y="1988840"/>
            <a:ext cx="1" cy="4126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571999" y="1988840"/>
            <a:ext cx="1" cy="4126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879355" y="1988840"/>
            <a:ext cx="1" cy="4126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1" name="Connecteur droit 3080"/>
          <p:cNvCxnSpPr/>
          <p:nvPr/>
        </p:nvCxnSpPr>
        <p:spPr>
          <a:xfrm>
            <a:off x="4242843" y="3501008"/>
            <a:ext cx="0" cy="1368152"/>
          </a:xfrm>
          <a:prstGeom prst="line">
            <a:avLst/>
          </a:prstGeom>
          <a:ln w="38100">
            <a:solidFill>
              <a:schemeClr val="tx1"/>
            </a:solidFill>
          </a:ln>
          <a:effectLst>
            <a:glow rad="127000">
              <a:schemeClr val="tx2"/>
            </a:glow>
          </a:effectLst>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1794836" y="4555162"/>
            <a:ext cx="0" cy="386006"/>
          </a:xfrm>
          <a:prstGeom prst="line">
            <a:avLst/>
          </a:prstGeom>
          <a:ln w="38100">
            <a:solidFill>
              <a:schemeClr val="tx1"/>
            </a:solidFill>
          </a:ln>
          <a:effectLst>
            <a:glow rad="127000">
              <a:schemeClr val="tx2"/>
            </a:glow>
          </a:effectLst>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1794836" y="4555163"/>
            <a:ext cx="1899251" cy="0"/>
          </a:xfrm>
          <a:prstGeom prst="line">
            <a:avLst/>
          </a:prstGeom>
          <a:ln w="38100">
            <a:solidFill>
              <a:schemeClr val="tx1"/>
            </a:solidFill>
          </a:ln>
          <a:effectLst>
            <a:glow rad="127000">
              <a:schemeClr val="tx2"/>
            </a:glow>
          </a:effectLst>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3726134" y="3499029"/>
            <a:ext cx="0" cy="1056134"/>
          </a:xfrm>
          <a:prstGeom prst="line">
            <a:avLst/>
          </a:prstGeom>
          <a:ln w="38100">
            <a:solidFill>
              <a:schemeClr val="tx1"/>
            </a:solidFill>
          </a:ln>
          <a:effectLst>
            <a:glow rad="127000">
              <a:schemeClr val="tx2"/>
            </a:glow>
          </a:effectLst>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1094843" y="3435806"/>
            <a:ext cx="2039886" cy="276999"/>
          </a:xfrm>
          <a:prstGeom prst="rect">
            <a:avLst/>
          </a:prstGeom>
          <a:noFill/>
          <a:ln w="9525">
            <a:solidFill>
              <a:schemeClr val="tx1"/>
            </a:solidFill>
          </a:ln>
        </p:spPr>
        <p:txBody>
          <a:bodyPr wrap="square" rtlCol="0">
            <a:spAutoFit/>
          </a:bodyPr>
          <a:lstStyle/>
          <a:p>
            <a:pPr marL="171450" lvl="1" indent="-171450" algn="just">
              <a:buFontTx/>
              <a:buChar char="-"/>
            </a:pPr>
            <a:r>
              <a:rPr lang="fr-FR" sz="1200" dirty="0" err="1" smtClean="0">
                <a:solidFill>
                  <a:schemeClr val="tx1">
                    <a:lumMod val="65000"/>
                    <a:lumOff val="35000"/>
                  </a:schemeClr>
                </a:solidFill>
                <a:latin typeface="Comic Sans MS" panose="030F0702030302020204" pitchFamily="66" charset="0"/>
              </a:rPr>
              <a:t>Powers</a:t>
            </a:r>
            <a:r>
              <a:rPr lang="fr-FR" sz="1200" dirty="0" smtClean="0">
                <a:solidFill>
                  <a:schemeClr val="tx1">
                    <a:lumMod val="65000"/>
                    <a:lumOff val="35000"/>
                  </a:schemeClr>
                </a:solidFill>
                <a:latin typeface="Comic Sans MS" panose="030F0702030302020204" pitchFamily="66" charset="0"/>
              </a:rPr>
              <a:t> supplies (CAEN)</a:t>
            </a:r>
            <a:endParaRPr lang="fr-FR" sz="1200" dirty="0">
              <a:solidFill>
                <a:schemeClr val="tx1">
                  <a:lumMod val="65000"/>
                  <a:lumOff val="35000"/>
                </a:schemeClr>
              </a:solidFill>
              <a:latin typeface="Comic Sans MS" panose="030F0702030302020204" pitchFamily="66" charset="0"/>
            </a:endParaRPr>
          </a:p>
        </p:txBody>
      </p:sp>
      <p:cxnSp>
        <p:nvCxnSpPr>
          <p:cNvPr id="61" name="Connecteur droit 60"/>
          <p:cNvCxnSpPr/>
          <p:nvPr/>
        </p:nvCxnSpPr>
        <p:spPr>
          <a:xfrm>
            <a:off x="899592" y="4197077"/>
            <a:ext cx="2430388" cy="0"/>
          </a:xfrm>
          <a:prstGeom prst="line">
            <a:avLst/>
          </a:prstGeom>
          <a:ln w="38100">
            <a:solidFill>
              <a:schemeClr val="tx1"/>
            </a:solidFill>
          </a:ln>
          <a:effectLst>
            <a:glow rad="127000">
              <a:schemeClr val="accent4"/>
            </a:glow>
          </a:effectLst>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3324697" y="4197077"/>
            <a:ext cx="5283" cy="672083"/>
          </a:xfrm>
          <a:prstGeom prst="line">
            <a:avLst/>
          </a:prstGeom>
          <a:ln w="38100">
            <a:solidFill>
              <a:schemeClr val="tx1"/>
            </a:solidFill>
          </a:ln>
          <a:effectLst>
            <a:glow rad="127000">
              <a:schemeClr val="accent4"/>
            </a:glow>
          </a:effectLst>
        </p:spPr>
        <p:style>
          <a:lnRef idx="1">
            <a:schemeClr val="accent1"/>
          </a:lnRef>
          <a:fillRef idx="0">
            <a:schemeClr val="accent1"/>
          </a:fillRef>
          <a:effectRef idx="0">
            <a:schemeClr val="accent1"/>
          </a:effectRef>
          <a:fontRef idx="minor">
            <a:schemeClr val="tx1"/>
          </a:fontRef>
        </p:style>
      </p:cxnSp>
      <p:pic>
        <p:nvPicPr>
          <p:cNvPr id="4098" name="Picture 2" descr="\\Dapdc5\jfdenis\Desktop\blo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963" y="4941168"/>
            <a:ext cx="4298480" cy="126329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994" y="2647639"/>
            <a:ext cx="662049" cy="1352202"/>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Connecteur droit 59"/>
          <p:cNvCxnSpPr/>
          <p:nvPr/>
        </p:nvCxnSpPr>
        <p:spPr>
          <a:xfrm>
            <a:off x="899592" y="3933056"/>
            <a:ext cx="0" cy="1008112"/>
          </a:xfrm>
          <a:prstGeom prst="line">
            <a:avLst/>
          </a:prstGeom>
          <a:ln w="38100">
            <a:solidFill>
              <a:schemeClr val="tx1"/>
            </a:solidFill>
          </a:ln>
          <a:effectLst>
            <a:glow rad="127000">
              <a:schemeClr val="accent4"/>
            </a:glow>
          </a:effectLst>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3898007" y="1189536"/>
            <a:ext cx="640643"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VME</a:t>
            </a:r>
            <a:endParaRPr lang="fr-FR" sz="1600" dirty="0">
              <a:solidFill>
                <a:schemeClr val="bg1"/>
              </a:solidFill>
            </a:endParaRPr>
          </a:p>
        </p:txBody>
      </p:sp>
      <p:sp>
        <p:nvSpPr>
          <p:cNvPr id="31" name="ZoneTexte 30"/>
          <p:cNvSpPr txBox="1"/>
          <p:nvPr/>
        </p:nvSpPr>
        <p:spPr>
          <a:xfrm>
            <a:off x="3866908" y="2698071"/>
            <a:ext cx="640643"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FEE</a:t>
            </a:r>
            <a:endParaRPr lang="fr-FR" sz="1600" dirty="0">
              <a:solidFill>
                <a:schemeClr val="bg1"/>
              </a:solidFill>
            </a:endParaRPr>
          </a:p>
        </p:txBody>
      </p:sp>
      <p:sp>
        <p:nvSpPr>
          <p:cNvPr id="32" name="ZoneTexte 31"/>
          <p:cNvSpPr txBox="1"/>
          <p:nvPr/>
        </p:nvSpPr>
        <p:spPr>
          <a:xfrm>
            <a:off x="251520" y="2564904"/>
            <a:ext cx="884070"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HV PS</a:t>
            </a:r>
            <a:endParaRPr lang="fr-FR" sz="1600" dirty="0">
              <a:solidFill>
                <a:schemeClr val="bg1"/>
              </a:solidFill>
            </a:endParaRPr>
          </a:p>
        </p:txBody>
      </p:sp>
      <p:sp>
        <p:nvSpPr>
          <p:cNvPr id="35" name="ZoneTexte 34"/>
          <p:cNvSpPr txBox="1"/>
          <p:nvPr/>
        </p:nvSpPr>
        <p:spPr>
          <a:xfrm>
            <a:off x="4455419" y="4185084"/>
            <a:ext cx="640643"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MPS</a:t>
            </a:r>
            <a:endParaRPr lang="fr-FR" sz="1600" dirty="0">
              <a:solidFill>
                <a:schemeClr val="bg1"/>
              </a:solidFill>
            </a:endParaRPr>
          </a:p>
        </p:txBody>
      </p:sp>
      <p:cxnSp>
        <p:nvCxnSpPr>
          <p:cNvPr id="34" name="Connecteur droit 33"/>
          <p:cNvCxnSpPr/>
          <p:nvPr/>
        </p:nvCxnSpPr>
        <p:spPr>
          <a:xfrm>
            <a:off x="4800443" y="3451652"/>
            <a:ext cx="0" cy="733432"/>
          </a:xfrm>
          <a:prstGeom prst="line">
            <a:avLst/>
          </a:prstGeom>
          <a:ln w="38100">
            <a:solidFill>
              <a:schemeClr val="tx1"/>
            </a:solidFill>
            <a:tailEnd type="triangle"/>
          </a:ln>
          <a:effectLst>
            <a:glow rad="127000">
              <a:schemeClr val="accent3">
                <a:lumMod val="7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06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8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57" grpId="0" animBg="1"/>
      <p:bldP spid="41" grpId="0" animBg="1"/>
      <p:bldP spid="31" grpId="0" animBg="1"/>
      <p:bldP spid="32"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BEAM LOSS </a:t>
            </a:r>
            <a:r>
              <a:rPr lang="fr-FR" dirty="0" err="1" smtClean="0"/>
              <a:t>MOnitor</a:t>
            </a:r>
            <a:endParaRPr lang="fr-FR" dirty="0"/>
          </a:p>
        </p:txBody>
      </p:sp>
      <p:sp>
        <p:nvSpPr>
          <p:cNvPr id="4" name="Espace réservé de la date 3"/>
          <p:cNvSpPr>
            <a:spLocks noGrp="1"/>
          </p:cNvSpPr>
          <p:nvPr>
            <p:ph type="dt" sz="half" idx="10"/>
          </p:nvPr>
        </p:nvSpPr>
        <p:spPr/>
        <p:txBody>
          <a:bodyPr/>
          <a:lstStyle/>
          <a:p>
            <a:fld id="{A8213BD9-02B6-4661-AAFA-DE17C44E79C9}" type="datetime4">
              <a:rPr lang="fr-FR" smtClean="0"/>
              <a:t>22 octobre 2014</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17</a:t>
            </a:fld>
            <a:endParaRPr lang="fr-FR" dirty="0"/>
          </a:p>
        </p:txBody>
      </p:sp>
      <p:sp>
        <p:nvSpPr>
          <p:cNvPr id="6" name="Espace réservé du pied de page 5"/>
          <p:cNvSpPr>
            <a:spLocks noGrp="1"/>
          </p:cNvSpPr>
          <p:nvPr>
            <p:ph type="ftr" sz="quarter" idx="12"/>
          </p:nvPr>
        </p:nvSpPr>
        <p:spPr/>
        <p:txBody>
          <a:bodyPr/>
          <a:lstStyle/>
          <a:p>
            <a:r>
              <a:rPr lang="fr-FR" smtClean="0"/>
              <a:t>CEA | 22 Otocber 2014</a:t>
            </a:r>
            <a:endParaRPr lang="fr-FR" dirty="0"/>
          </a:p>
        </p:txBody>
      </p:sp>
      <p:pic>
        <p:nvPicPr>
          <p:cNvPr id="7" name="Picture 2" descr="\\Dapdc5\jfdenis\My Documents\PROJETS\IFMIF\Diagnostiques\BLOM\BLOM_Mai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8876209" cy="50405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apdc5\jfdenis\My Documents\PROJETS\IFMIF\Diagnostiques\BLOM\BLOM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84784"/>
            <a:ext cx="8028384" cy="43637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267744" y="2021632"/>
            <a:ext cx="4176464" cy="327248"/>
          </a:xfrm>
          <a:prstGeom prst="rect">
            <a:avLst/>
          </a:prstGeom>
          <a:solidFill>
            <a:schemeClr val="tx2">
              <a:alpha val="1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529384" y="3374554"/>
            <a:ext cx="1827203" cy="373750"/>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smtClean="0">
                <a:solidFill>
                  <a:schemeClr val="bg1"/>
                </a:solidFill>
              </a:rPr>
              <a:t>Current</a:t>
            </a:r>
            <a:endParaRPr lang="fr-FR" sz="1600" dirty="0">
              <a:solidFill>
                <a:schemeClr val="bg1"/>
              </a:solidFill>
            </a:endParaRPr>
          </a:p>
        </p:txBody>
      </p:sp>
      <p:sp>
        <p:nvSpPr>
          <p:cNvPr id="10" name="Rectangle 9"/>
          <p:cNvSpPr/>
          <p:nvPr/>
        </p:nvSpPr>
        <p:spPr>
          <a:xfrm>
            <a:off x="3851920" y="3913237"/>
            <a:ext cx="1800200" cy="373750"/>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smtClean="0">
                <a:solidFill>
                  <a:schemeClr val="bg1"/>
                </a:solidFill>
              </a:rPr>
              <a:t>Threshold</a:t>
            </a:r>
            <a:r>
              <a:rPr lang="fr-FR" sz="1600" dirty="0" smtClean="0">
                <a:solidFill>
                  <a:schemeClr val="bg1"/>
                </a:solidFill>
              </a:rPr>
              <a:t> (MPS)</a:t>
            </a:r>
            <a:endParaRPr lang="fr-FR" sz="1600" dirty="0">
              <a:solidFill>
                <a:schemeClr val="bg1"/>
              </a:solidFill>
            </a:endParaRPr>
          </a:p>
        </p:txBody>
      </p:sp>
      <p:sp>
        <p:nvSpPr>
          <p:cNvPr id="11" name="Rectangle 10"/>
          <p:cNvSpPr/>
          <p:nvPr/>
        </p:nvSpPr>
        <p:spPr>
          <a:xfrm>
            <a:off x="2267744" y="1742744"/>
            <a:ext cx="1512168" cy="278888"/>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1"/>
                </a:solidFill>
              </a:rPr>
              <a:t>Acquisition ctrl</a:t>
            </a:r>
            <a:endParaRPr lang="fr-FR" sz="1600" dirty="0">
              <a:solidFill>
                <a:schemeClr val="bg1"/>
              </a:solidFill>
            </a:endParaRPr>
          </a:p>
        </p:txBody>
      </p:sp>
      <p:sp>
        <p:nvSpPr>
          <p:cNvPr id="21" name="Rectangle 20"/>
          <p:cNvSpPr/>
          <p:nvPr/>
        </p:nvSpPr>
        <p:spPr>
          <a:xfrm>
            <a:off x="719736" y="2023964"/>
            <a:ext cx="1476000" cy="2701180"/>
          </a:xfrm>
          <a:prstGeom prst="rect">
            <a:avLst/>
          </a:prstGeom>
          <a:solidFill>
            <a:schemeClr val="tx2">
              <a:alpha val="1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935760" y="1742744"/>
            <a:ext cx="850451" cy="278888"/>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1"/>
                </a:solidFill>
              </a:rPr>
              <a:t>HV Ps</a:t>
            </a:r>
            <a:endParaRPr lang="fr-FR" sz="1600" dirty="0">
              <a:solidFill>
                <a:schemeClr val="bg1"/>
              </a:solidFill>
            </a:endParaRPr>
          </a:p>
        </p:txBody>
      </p:sp>
      <p:sp>
        <p:nvSpPr>
          <p:cNvPr id="23" name="Rectangle 22"/>
          <p:cNvSpPr/>
          <p:nvPr/>
        </p:nvSpPr>
        <p:spPr>
          <a:xfrm>
            <a:off x="4638923" y="4427204"/>
            <a:ext cx="3749501" cy="373750"/>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smtClean="0">
                <a:solidFill>
                  <a:schemeClr val="bg1"/>
                </a:solidFill>
              </a:rPr>
              <a:t>Mean</a:t>
            </a:r>
            <a:r>
              <a:rPr lang="fr-FR" sz="1600" dirty="0" smtClean="0">
                <a:solidFill>
                  <a:schemeClr val="bg1"/>
                </a:solidFill>
              </a:rPr>
              <a:t> &amp; Standard </a:t>
            </a:r>
            <a:r>
              <a:rPr lang="fr-FR" sz="1600" dirty="0" err="1" smtClean="0">
                <a:solidFill>
                  <a:schemeClr val="bg1"/>
                </a:solidFill>
              </a:rPr>
              <a:t>deviation</a:t>
            </a:r>
            <a:r>
              <a:rPr lang="fr-FR" sz="1600" dirty="0" smtClean="0">
                <a:solidFill>
                  <a:schemeClr val="bg1"/>
                </a:solidFill>
              </a:rPr>
              <a:t> </a:t>
            </a:r>
            <a:r>
              <a:rPr lang="fr-FR" sz="1600" dirty="0" err="1" smtClean="0">
                <a:solidFill>
                  <a:schemeClr val="bg1"/>
                </a:solidFill>
              </a:rPr>
              <a:t>histogram</a:t>
            </a:r>
            <a:endParaRPr lang="fr-FR" sz="1600" dirty="0">
              <a:solidFill>
                <a:schemeClr val="bg1"/>
              </a:solidFill>
            </a:endParaRPr>
          </a:p>
        </p:txBody>
      </p:sp>
      <p:cxnSp>
        <p:nvCxnSpPr>
          <p:cNvPr id="26" name="Connecteur droit avec flèche 25"/>
          <p:cNvCxnSpPr/>
          <p:nvPr/>
        </p:nvCxnSpPr>
        <p:spPr>
          <a:xfrm flipV="1">
            <a:off x="3419872" y="3150112"/>
            <a:ext cx="0" cy="224442"/>
          </a:xfrm>
          <a:prstGeom prst="straightConnector1">
            <a:avLst/>
          </a:prstGeom>
          <a:ln w="19050">
            <a:solidFill>
              <a:schemeClr val="tx2"/>
            </a:solidFill>
            <a:tailEnd type="arrow"/>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5436096" y="3159256"/>
            <a:ext cx="0" cy="753981"/>
          </a:xfrm>
          <a:prstGeom prst="straightConnector1">
            <a:avLst/>
          </a:prstGeom>
          <a:ln w="19050">
            <a:solidFill>
              <a:schemeClr val="tx2"/>
            </a:solidFill>
            <a:tailEnd type="arrow"/>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7208093" y="3150112"/>
            <a:ext cx="0" cy="1277092"/>
          </a:xfrm>
          <a:prstGeom prst="straightConnector1">
            <a:avLst/>
          </a:prstGeom>
          <a:ln w="19050">
            <a:solidFill>
              <a:schemeClr val="tx2"/>
            </a:solidFill>
            <a:tailEnd type="arrow"/>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267744" y="2420888"/>
            <a:ext cx="6120680" cy="729224"/>
          </a:xfrm>
          <a:prstGeom prst="rect">
            <a:avLst/>
          </a:prstGeom>
          <a:solidFill>
            <a:schemeClr val="tx2">
              <a:alpha val="1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4139952" y="2560083"/>
            <a:ext cx="1827203" cy="373750"/>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1"/>
                </a:solidFill>
              </a:rPr>
              <a:t>Ctrl of one </a:t>
            </a:r>
            <a:r>
              <a:rPr lang="fr-FR" sz="1600" dirty="0" err="1" smtClean="0">
                <a:solidFill>
                  <a:schemeClr val="bg1"/>
                </a:solidFill>
              </a:rPr>
              <a:t>BLoM</a:t>
            </a:r>
            <a:endParaRPr lang="fr-FR" sz="1600" dirty="0">
              <a:solidFill>
                <a:schemeClr val="bg1"/>
              </a:solidFill>
            </a:endParaRPr>
          </a:p>
        </p:txBody>
      </p:sp>
      <p:sp>
        <p:nvSpPr>
          <p:cNvPr id="3" name="Ellipse 2"/>
          <p:cNvSpPr/>
          <p:nvPr/>
        </p:nvSpPr>
        <p:spPr>
          <a:xfrm>
            <a:off x="2483768" y="1412776"/>
            <a:ext cx="674464" cy="329968"/>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89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0" grpId="0" animBg="1"/>
      <p:bldP spid="11" grpId="0" animBg="1"/>
      <p:bldP spid="21" grpId="0" animBg="1"/>
      <p:bldP spid="22" grpId="0" animBg="1"/>
      <p:bldP spid="23" grpId="0" animBg="1"/>
      <p:bldP spid="32" grpId="0" animBg="1"/>
      <p:bldP spid="33"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From</a:t>
            </a:r>
            <a:r>
              <a:rPr lang="fr-FR" dirty="0" smtClean="0"/>
              <a:t> the main </a:t>
            </a:r>
            <a:r>
              <a:rPr lang="fr-FR" dirty="0" err="1" smtClean="0"/>
              <a:t>launcher</a:t>
            </a:r>
            <a:r>
              <a:rPr lang="fr-FR" dirty="0" smtClean="0"/>
              <a:t>…</a:t>
            </a:r>
            <a:endParaRPr lang="fr-FR" dirty="0"/>
          </a:p>
        </p:txBody>
      </p:sp>
      <p:sp>
        <p:nvSpPr>
          <p:cNvPr id="4" name="Espace réservé de la date 3"/>
          <p:cNvSpPr>
            <a:spLocks noGrp="1"/>
          </p:cNvSpPr>
          <p:nvPr>
            <p:ph type="dt" sz="half" idx="10"/>
          </p:nvPr>
        </p:nvSpPr>
        <p:spPr/>
        <p:txBody>
          <a:bodyPr/>
          <a:lstStyle/>
          <a:p>
            <a:fld id="{C4B95C34-F949-4D14-992E-07024F5E1CEA}" type="datetime4">
              <a:rPr lang="fr-FR" smtClean="0"/>
              <a:t>22 octobre 2014</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18</a:t>
            </a:fld>
            <a:endParaRPr lang="fr-FR" dirty="0"/>
          </a:p>
        </p:txBody>
      </p:sp>
      <p:sp>
        <p:nvSpPr>
          <p:cNvPr id="6" name="Espace réservé du pied de page 5"/>
          <p:cNvSpPr>
            <a:spLocks noGrp="1"/>
          </p:cNvSpPr>
          <p:nvPr>
            <p:ph type="ftr" sz="quarter" idx="12"/>
          </p:nvPr>
        </p:nvSpPr>
        <p:spPr/>
        <p:txBody>
          <a:bodyPr/>
          <a:lstStyle/>
          <a:p>
            <a:r>
              <a:rPr lang="fr-FR" smtClean="0"/>
              <a:t>CEA | 22 Otocber 2014</a:t>
            </a:r>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44" y="1032173"/>
            <a:ext cx="8382528" cy="563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3419872" y="3959160"/>
            <a:ext cx="1080120" cy="338554"/>
          </a:xfrm>
          <a:prstGeom prst="rect">
            <a:avLst/>
          </a:prstGeom>
          <a:solidFill>
            <a:schemeClr val="tx2">
              <a:alpha val="80000"/>
            </a:schemeClr>
          </a:solidFill>
          <a:ln w="9525">
            <a:solidFill>
              <a:schemeClr val="bg1"/>
            </a:solidFill>
          </a:ln>
        </p:spPr>
        <p:txBody>
          <a:bodyPr wrap="square" rtlCol="0">
            <a:spAutoFit/>
          </a:bodyPr>
          <a:lstStyle/>
          <a:p>
            <a:r>
              <a:rPr lang="fr-FR" sz="1600" dirty="0" smtClean="0">
                <a:solidFill>
                  <a:schemeClr val="bg1"/>
                </a:solidFill>
              </a:rPr>
              <a:t>SEM-</a:t>
            </a:r>
            <a:r>
              <a:rPr lang="fr-FR" sz="1600" dirty="0" err="1" smtClean="0">
                <a:solidFill>
                  <a:schemeClr val="bg1"/>
                </a:solidFill>
              </a:rPr>
              <a:t>Grid</a:t>
            </a:r>
            <a:endParaRPr lang="fr-FR" sz="1600" dirty="0">
              <a:solidFill>
                <a:schemeClr val="bg1"/>
              </a:solidFill>
            </a:endParaRPr>
          </a:p>
        </p:txBody>
      </p:sp>
      <p:cxnSp>
        <p:nvCxnSpPr>
          <p:cNvPr id="11" name="Connecteur droit avec flèche 10"/>
          <p:cNvCxnSpPr>
            <a:stCxn id="8" idx="3"/>
          </p:cNvCxnSpPr>
          <p:nvPr/>
        </p:nvCxnSpPr>
        <p:spPr>
          <a:xfrm flipV="1">
            <a:off x="4499992" y="2420889"/>
            <a:ext cx="2376264" cy="1707548"/>
          </a:xfrm>
          <a:prstGeom prst="straightConnector1">
            <a:avLst/>
          </a:prstGeom>
          <a:ln w="19050">
            <a:solidFill>
              <a:schemeClr val="tx2"/>
            </a:solidFill>
            <a:tailEnd type="arrow"/>
          </a:ln>
          <a:effectLst>
            <a:glow rad="254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8" idx="3"/>
          </p:cNvCxnSpPr>
          <p:nvPr/>
        </p:nvCxnSpPr>
        <p:spPr>
          <a:xfrm>
            <a:off x="4499992" y="4128437"/>
            <a:ext cx="2160240" cy="1100763"/>
          </a:xfrm>
          <a:prstGeom prst="straightConnector1">
            <a:avLst/>
          </a:prstGeom>
          <a:ln w="19050">
            <a:solidFill>
              <a:schemeClr val="tx2"/>
            </a:solidFill>
            <a:tailEnd type="arrow"/>
          </a:ln>
          <a:effectLst>
            <a:glow rad="254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3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C:\Users\jfdenis\AppData\Local\Microsoft\Windows\Temporary Internet Files\Content.Outlook\FYJMCKQM\Cabine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12" y="1124744"/>
            <a:ext cx="3499200" cy="2311398"/>
          </a:xfrm>
          <a:prstGeom prst="rect">
            <a:avLst/>
          </a:prstGeom>
          <a:noFill/>
          <a:extLst>
            <a:ext uri="{909E8E84-426E-40DD-AFC4-6F175D3DCCD1}">
              <a14:hiddenFill xmlns:a14="http://schemas.microsoft.com/office/drawing/2010/main">
                <a:solidFill>
                  <a:srgbClr val="FFFFFF"/>
                </a:solidFill>
              </a14:hiddenFill>
            </a:ext>
          </a:extLst>
        </p:spPr>
      </p:pic>
      <p:sp>
        <p:nvSpPr>
          <p:cNvPr id="18" name="Titre 17"/>
          <p:cNvSpPr>
            <a:spLocks noGrp="1"/>
          </p:cNvSpPr>
          <p:nvPr>
            <p:ph type="title"/>
          </p:nvPr>
        </p:nvSpPr>
        <p:spPr/>
        <p:txBody>
          <a:bodyPr/>
          <a:lstStyle/>
          <a:p>
            <a:r>
              <a:rPr lang="fr-FR" sz="2400" dirty="0" smtClean="0">
                <a:latin typeface="Comic Sans MS" panose="030F0702030302020204" pitchFamily="66" charset="0"/>
              </a:rPr>
              <a:t>SEM-</a:t>
            </a:r>
            <a:r>
              <a:rPr lang="fr-FR" sz="2400" dirty="0" err="1" smtClean="0">
                <a:latin typeface="Comic Sans MS" panose="030F0702030302020204" pitchFamily="66" charset="0"/>
              </a:rPr>
              <a:t>Grid</a:t>
            </a:r>
            <a:endParaRPr lang="fr-FR" dirty="0"/>
          </a:p>
        </p:txBody>
      </p:sp>
      <p:sp>
        <p:nvSpPr>
          <p:cNvPr id="7" name="Espace réservé de la date 6"/>
          <p:cNvSpPr>
            <a:spLocks noGrp="1"/>
          </p:cNvSpPr>
          <p:nvPr>
            <p:ph type="dt" sz="half" idx="10"/>
          </p:nvPr>
        </p:nvSpPr>
        <p:spPr/>
        <p:txBody>
          <a:bodyPr/>
          <a:lstStyle/>
          <a:p>
            <a:fld id="{504E5289-F922-4155-BFD2-EF6834121FFD}" type="datetime4">
              <a:rPr lang="fr-FR" smtClean="0"/>
              <a:t>22 octobre 2014</a:t>
            </a:fld>
            <a:endParaRPr lang="fr-FR" dirty="0"/>
          </a:p>
        </p:txBody>
      </p:sp>
      <p:sp>
        <p:nvSpPr>
          <p:cNvPr id="8" name="Espace réservé du numéro de diapositive 7"/>
          <p:cNvSpPr>
            <a:spLocks noGrp="1"/>
          </p:cNvSpPr>
          <p:nvPr>
            <p:ph type="sldNum" sz="quarter" idx="11"/>
          </p:nvPr>
        </p:nvSpPr>
        <p:spPr/>
        <p:txBody>
          <a:bodyPr/>
          <a:lstStyle/>
          <a:p>
            <a:r>
              <a:rPr lang="fr-FR" smtClean="0"/>
              <a:t>|  PAGE </a:t>
            </a:r>
            <a:fld id="{AEFB9B6D-867A-40B8-ACB0-35CC9F272C9C}" type="slidenum">
              <a:rPr lang="fr-FR" smtClean="0"/>
              <a:pPr/>
              <a:t>19</a:t>
            </a:fld>
            <a:endParaRPr lang="fr-FR" dirty="0"/>
          </a:p>
        </p:txBody>
      </p:sp>
      <p:sp>
        <p:nvSpPr>
          <p:cNvPr id="9" name="Espace réservé du pied de page 8"/>
          <p:cNvSpPr>
            <a:spLocks noGrp="1"/>
          </p:cNvSpPr>
          <p:nvPr>
            <p:ph type="ftr" sz="quarter" idx="12"/>
          </p:nvPr>
        </p:nvSpPr>
        <p:spPr/>
        <p:txBody>
          <a:bodyPr/>
          <a:lstStyle/>
          <a:p>
            <a:r>
              <a:rPr lang="fr-FR" smtClean="0"/>
              <a:t>CEA | 22 Otocber 2014</a:t>
            </a:r>
            <a:endParaRPr lang="fr-FR" dirty="0"/>
          </a:p>
        </p:txBody>
      </p:sp>
      <p:sp>
        <p:nvSpPr>
          <p:cNvPr id="14" name="ZoneTexte 13"/>
          <p:cNvSpPr txBox="1"/>
          <p:nvPr/>
        </p:nvSpPr>
        <p:spPr>
          <a:xfrm>
            <a:off x="-2268760" y="0"/>
            <a:ext cx="2160240" cy="1015663"/>
          </a:xfrm>
          <a:prstGeom prst="rect">
            <a:avLst/>
          </a:prstGeom>
          <a:solidFill>
            <a:schemeClr val="bg1"/>
          </a:solidFill>
          <a:ln w="25400">
            <a:solidFill>
              <a:schemeClr val="accent6"/>
            </a:solidFill>
          </a:ln>
        </p:spPr>
        <p:txBody>
          <a:bodyPr wrap="square" rtlCol="0">
            <a:spAutoFit/>
          </a:bodyPr>
          <a:lstStyle/>
          <a:p>
            <a:pPr algn="ctr"/>
            <a:r>
              <a:rPr lang="fr-FR" sz="1200" dirty="0" smtClean="0"/>
              <a:t>Pour insérer une image :</a:t>
            </a:r>
          </a:p>
          <a:p>
            <a:pPr algn="ctr"/>
            <a:r>
              <a:rPr lang="fr-FR" sz="1200" dirty="0" smtClean="0"/>
              <a:t>Menu « Insertion  / Image »</a:t>
            </a:r>
          </a:p>
          <a:p>
            <a:pPr algn="ctr"/>
            <a:r>
              <a:rPr lang="fr-FR" sz="1200" b="1" dirty="0" smtClean="0"/>
              <a:t>ou</a:t>
            </a:r>
          </a:p>
          <a:p>
            <a:pPr algn="ctr"/>
            <a:r>
              <a:rPr lang="fr-FR" sz="1200" dirty="0" smtClean="0"/>
              <a:t>Cliquer sur l’icône de la zone image </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980" y="836712"/>
            <a:ext cx="1714500" cy="1171575"/>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899592" y="930206"/>
            <a:ext cx="1944216"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Diagnostics cabinet</a:t>
            </a:r>
            <a:endParaRPr lang="fr-FR" sz="1600" dirty="0">
              <a:solidFill>
                <a:schemeClr val="bg1"/>
              </a:solidFill>
            </a:endParaRP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2977" y="2840716"/>
            <a:ext cx="1524000" cy="139065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a:off x="3311860" y="3632804"/>
            <a:ext cx="4140460" cy="923330"/>
          </a:xfrm>
          <a:prstGeom prst="rect">
            <a:avLst/>
          </a:prstGeom>
          <a:noFill/>
          <a:ln w="9525">
            <a:solidFill>
              <a:schemeClr val="tx1"/>
            </a:solidFill>
          </a:ln>
        </p:spPr>
        <p:txBody>
          <a:bodyPr wrap="square" rtlCol="0">
            <a:spAutoFit/>
          </a:bodyPr>
          <a:lstStyle/>
          <a:p>
            <a:pPr marL="171450" lvl="1" indent="-171450">
              <a:lnSpc>
                <a:spcPct val="150000"/>
              </a:lnSpc>
              <a:spcBef>
                <a:spcPts val="1800"/>
              </a:spcBef>
              <a:buFontTx/>
              <a:buChar char="-"/>
            </a:pPr>
            <a:r>
              <a:rPr lang="en-US" sz="1200" b="1" dirty="0">
                <a:solidFill>
                  <a:schemeClr val="tx1">
                    <a:lumMod val="65000"/>
                    <a:lumOff val="35000"/>
                  </a:schemeClr>
                </a:solidFill>
              </a:rPr>
              <a:t>A complete integrated solution </a:t>
            </a:r>
            <a:r>
              <a:rPr lang="en-GB" sz="1200" b="1" dirty="0" smtClean="0">
                <a:solidFill>
                  <a:schemeClr val="tx1">
                    <a:lumMod val="65000"/>
                    <a:lumOff val="35000"/>
                  </a:schemeClr>
                </a:solidFill>
              </a:rPr>
              <a:t>with the EPICS driver, </a:t>
            </a:r>
            <a:r>
              <a:rPr lang="en-US" sz="1200" b="1" dirty="0">
                <a:solidFill>
                  <a:schemeClr val="tx1">
                    <a:lumMod val="65000"/>
                    <a:lumOff val="35000"/>
                  </a:schemeClr>
                </a:solidFill>
              </a:rPr>
              <a:t>provided by </a:t>
            </a:r>
            <a:r>
              <a:rPr lang="en-US" sz="1200" b="1" dirty="0" err="1">
                <a:solidFill>
                  <a:schemeClr val="tx1">
                    <a:lumMod val="65000"/>
                    <a:lumOff val="35000"/>
                  </a:schemeClr>
                </a:solidFill>
              </a:rPr>
              <a:t>Ganil</a:t>
            </a:r>
            <a:r>
              <a:rPr lang="en-US" sz="1200" b="1" dirty="0">
                <a:solidFill>
                  <a:schemeClr val="tx1">
                    <a:lumMod val="65000"/>
                    <a:lumOff val="35000"/>
                  </a:schemeClr>
                </a:solidFill>
              </a:rPr>
              <a:t> laboratory, will be used to manage the measurement and acquire the data</a:t>
            </a:r>
          </a:p>
        </p:txBody>
      </p:sp>
      <p:cxnSp>
        <p:nvCxnSpPr>
          <p:cNvPr id="3" name="Connecteur droit 2"/>
          <p:cNvCxnSpPr>
            <a:stCxn id="5123" idx="3"/>
          </p:cNvCxnSpPr>
          <p:nvPr/>
        </p:nvCxnSpPr>
        <p:spPr>
          <a:xfrm>
            <a:off x="3266977" y="3536041"/>
            <a:ext cx="1072653" cy="0"/>
          </a:xfrm>
          <a:prstGeom prst="line">
            <a:avLst/>
          </a:prstGeom>
          <a:ln w="38100">
            <a:solidFill>
              <a:schemeClr val="accent5"/>
            </a:solidFill>
          </a:ln>
          <a:effectLst>
            <a:glow rad="63500">
              <a:schemeClr val="tx1"/>
            </a:glo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4339630" y="1772817"/>
            <a:ext cx="0" cy="1703436"/>
          </a:xfrm>
          <a:prstGeom prst="line">
            <a:avLst/>
          </a:prstGeom>
          <a:ln w="38100">
            <a:solidFill>
              <a:schemeClr val="accent5"/>
            </a:solidFill>
          </a:ln>
          <a:effectLst>
            <a:glow rad="63500">
              <a:schemeClr val="tx1"/>
            </a:glow>
          </a:effectLst>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851920" y="2455258"/>
            <a:ext cx="976536"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err="1">
                <a:solidFill>
                  <a:schemeClr val="bg1"/>
                </a:solidFill>
              </a:rPr>
              <a:t>M</a:t>
            </a:r>
            <a:r>
              <a:rPr lang="fr-FR" sz="1600" dirty="0" err="1" smtClean="0">
                <a:solidFill>
                  <a:schemeClr val="bg1"/>
                </a:solidFill>
              </a:rPr>
              <a:t>odbus</a:t>
            </a:r>
            <a:endParaRPr lang="fr-FR" sz="1600" dirty="0">
              <a:solidFill>
                <a:schemeClr val="bg1"/>
              </a:solidFill>
            </a:endParaRPr>
          </a:p>
        </p:txBody>
      </p:sp>
      <p:pic>
        <p:nvPicPr>
          <p:cNvPr id="24" name="I 4" descr="P:\IFMIF_DIAG\Donnees Henry\SEMgrid\doc\Photo montage\Ensemble ferme.jpg"/>
          <p:cNvPicPr>
            <a:picLocks noChangeAspect="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Effect>
                      <a14:brightnessContrast bright="19000"/>
                    </a14:imgEffect>
                  </a14:imgLayer>
                </a14:imgProps>
              </a:ext>
              <a:ext uri="{28A0092B-C50C-407E-A947-70E740481C1C}">
                <a14:useLocalDpi xmlns:a14="http://schemas.microsoft.com/office/drawing/2010/main" val="0"/>
              </a:ext>
            </a:extLst>
          </a:blip>
          <a:srcRect l="36705" t="975" r="36104" b="2785"/>
          <a:stretch/>
        </p:blipFill>
        <p:spPr bwMode="auto">
          <a:xfrm>
            <a:off x="2309888" y="4352883"/>
            <a:ext cx="1037976" cy="2460493"/>
          </a:xfrm>
          <a:prstGeom prst="rect">
            <a:avLst/>
          </a:prstGeom>
          <a:noFill/>
          <a:extLst/>
        </p:spPr>
      </p:pic>
      <p:sp>
        <p:nvSpPr>
          <p:cNvPr id="25" name="ZoneTexte 24"/>
          <p:cNvSpPr txBox="1"/>
          <p:nvPr/>
        </p:nvSpPr>
        <p:spPr>
          <a:xfrm>
            <a:off x="3347864" y="5373770"/>
            <a:ext cx="4104456" cy="923330"/>
          </a:xfrm>
          <a:prstGeom prst="rect">
            <a:avLst/>
          </a:prstGeom>
          <a:noFill/>
          <a:ln w="9525">
            <a:solidFill>
              <a:schemeClr val="tx1"/>
            </a:solidFill>
          </a:ln>
        </p:spPr>
        <p:txBody>
          <a:bodyPr wrap="square" rtlCol="0">
            <a:spAutoFit/>
          </a:bodyPr>
          <a:lstStyle/>
          <a:p>
            <a:pPr marL="0" lvl="1" algn="just">
              <a:lnSpc>
                <a:spcPct val="150000"/>
              </a:lnSpc>
            </a:pPr>
            <a:r>
              <a:rPr lang="en-US" sz="1200" b="1" dirty="0" smtClean="0">
                <a:solidFill>
                  <a:schemeClr val="tx1">
                    <a:lumMod val="65000"/>
                    <a:lumOff val="35000"/>
                  </a:schemeClr>
                </a:solidFill>
              </a:rPr>
              <a:t>The </a:t>
            </a:r>
            <a:r>
              <a:rPr lang="en-US" sz="1200" b="1" dirty="0">
                <a:solidFill>
                  <a:schemeClr val="tx1">
                    <a:lumMod val="65000"/>
                    <a:lumOff val="35000"/>
                  </a:schemeClr>
                </a:solidFill>
              </a:rPr>
              <a:t>goal of a SEM-Grid is to have a beam profile measurement at low duty cycle in case of IPM measurement is not sensitive enough.</a:t>
            </a:r>
            <a:r>
              <a:rPr lang="en-US" sz="1200" dirty="0">
                <a:solidFill>
                  <a:schemeClr val="tx1">
                    <a:lumMod val="65000"/>
                    <a:lumOff val="35000"/>
                  </a:schemeClr>
                </a:solidFill>
              </a:rPr>
              <a:t> </a:t>
            </a:r>
          </a:p>
        </p:txBody>
      </p:sp>
      <p:sp>
        <p:nvSpPr>
          <p:cNvPr id="26" name="Rectangle 25"/>
          <p:cNvSpPr/>
          <p:nvPr/>
        </p:nvSpPr>
        <p:spPr>
          <a:xfrm>
            <a:off x="3347864" y="5033808"/>
            <a:ext cx="845498" cy="339962"/>
          </a:xfrm>
          <a:prstGeom prst="rect">
            <a:avLst/>
          </a:prstGeom>
          <a:solidFill>
            <a:schemeClr val="tx2">
              <a:alpha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GOAL</a:t>
            </a:r>
            <a:endParaRPr lang="fr-FR" dirty="0"/>
          </a:p>
        </p:txBody>
      </p:sp>
      <p:sp>
        <p:nvSpPr>
          <p:cNvPr id="28" name="ZoneTexte 27"/>
          <p:cNvSpPr txBox="1"/>
          <p:nvPr/>
        </p:nvSpPr>
        <p:spPr>
          <a:xfrm>
            <a:off x="3873041" y="507831"/>
            <a:ext cx="640643"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VME</a:t>
            </a:r>
            <a:endParaRPr lang="fr-FR" sz="1600" dirty="0">
              <a:solidFill>
                <a:schemeClr val="bg1"/>
              </a:solidFill>
            </a:endParaRPr>
          </a:p>
        </p:txBody>
      </p:sp>
      <p:cxnSp>
        <p:nvCxnSpPr>
          <p:cNvPr id="22" name="Connecteur en angle 21"/>
          <p:cNvCxnSpPr/>
          <p:nvPr/>
        </p:nvCxnSpPr>
        <p:spPr>
          <a:xfrm rot="16200000" flipH="1">
            <a:off x="2105434" y="4436146"/>
            <a:ext cx="802037" cy="392470"/>
          </a:xfrm>
          <a:prstGeom prst="bentConnector3">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en angle 33"/>
          <p:cNvCxnSpPr/>
          <p:nvPr/>
        </p:nvCxnSpPr>
        <p:spPr>
          <a:xfrm rot="16200000" flipH="1">
            <a:off x="1844688" y="4606332"/>
            <a:ext cx="1142408" cy="392472"/>
          </a:xfrm>
          <a:prstGeom prst="bentConnector3">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utoShape 7" descr="data:image/jpeg;base64,/9j/4AAQSkZJRgABAQAAAQABAAD/2wCEAAkGBxEREhQTEhIUFBUWGBgUGBYYGB0ZGBkUFhgdGB0WHhcYHCggGBwlGxcbITEhJSkrLi4uGiAzODMsNygtLisBCgoKDg0OGxAQGyskHyY3NDIsLCw3LSwsLCwyNS8sNDQsLCwsLDQ0Li8vNDQ0LCw3LCwsLC8sLDQsNyw0LDQtLP/AABEIAF4BqwMBIgACEQEDEQH/xAAcAAABBQEBAQAAAAAAAAAAAAAAAwQFBgcCAQj/xABMEAACAQIDBAIMCwUHAwUAAAABAgMAEQQSIQUGMUFRYRMiMkJSU3GBkZKh0QcUFRcjYnKTsbLBNENUY3MWorPC0uPwM4LhJESD4vH/xAAaAQEBAQEBAQEAAAAAAAAAAAAAAQIDBAUG/8QALBEBAAEDAgUDAgcBAAAAAAAAAAECAxEEEhMhMVFhBZHwFEEVIjIzgbHhI//aAAwDAQACEQMRAD8A293Ci50Apu0jN9Qf3vcvt81JTz3Y34KbDrbmfNwHn8zebGgC5NAu0aHiM32jm9h0rnsMfi09Ue6q3it6FD5EVnbwVBYgdJA4eekzt+bxE33bUFmMUfi09Ue6k2SPxaeqPdVcO3ZvETfdtSbbbm8RN921BYWCeLT1R7qQkZPFp6o91QDbXn8RN92aRk2nOf3E33ZoJuWdB+7j9Ue6mkuLXxcfqj3VDSYzEH9xP92abvJiD+4n+6PvoJrZGOzYyAKFW7ODlAFxk4aVoNZfuth5zjIWaGVVUsSzIVAutq1CgKKKKAoopripu9GnhHoB5DrPsoE8ViGPcNltfW1wW6PIOf40pgMYJAdMrroy9B/UHkajZ8QvAWAGgHVTP43ZgyEBhwvwYeAerr5UFoopvgcWsqBl05EHiCOINOKAooooG+OPac+KjQ20LAcRTR41Hheu3vpztI2jJsTYqbAXNgwJ0HHSqnit5Tc5Ypbf0n/00E45A5uOvO36mnGF2jayyW1Ng44HqbwT7D7Kq8G285sVZTyDKyk+TMBfzUv8dH6GgudFVnZu1ilgO2TweajpU8x9X0ddiw86yLmQ3H/NOo0ClFFFAUxxLnOdTYBeBtxv7qfVG41rM3kX9aBltHHdjQnM97G3bVJbFxDSYeF27po1Y+UgGqvt+YZD5DVj3a/ZMP8A0k/KKCSpttBysZINjdR6WApzTPa3/SbqynzBgT7KBjJNbS7esabbL2mzYoRAnL2NmNzftgygfiagsbvLFmNmB89e7nYoS40sNQImF+WrL7qC/wBFFFBE4uchpO2bRgAAbaZFP4k1FYvarKD2z8++/wDFPdpNZpftj/DWq1tKQW9P4UFy3exbTYaKR+6Zbn01I1DbnfscH2f1NTNAUUUUBRRRQFFFFAUUUUBRRRQVLFYy2W+hIDHyt2x9pqD23tBspCd1oF+0xyj2muds4yzL9hD/AHajocUC1z3rJIfIjC/sJPmoNI3e2MmEiCKLsdXc90zcyTUpXgNe0HhNcfGE8NfSKbbYa0LH7P5hWd7R3oZJHUFe1ZhwHIkUGm/GE8NfSKPjCeGvpFZK29r9K+gUi+9r9K+gUGv/ABhPDX0ij4wnhr6RWNNvW/SvoFJnep+lfQKDa0lU8GB8hruso3L2s82LhuR3TjTTTsfDTy1q9AUUUniJgiknzDpPQKAnewPbBSQbE8j02PGqxjMBin0GIw6rryYk35k59TTTa+8GVyBYt3x4jTvR1D8ah596XF9RYcbAE3PADrNBLf2bxbcMRAfIrH/PSLbr4m+uJw9/sn/XU7ups6VQZ8QfpJALJyROIXy9Jo3iwjIGlj4Hu9L5T4fk6fTyNwbbB2ZiIJcz4mFkIsygEX6OLHUdNWlWB1GtZW28MqsVawI04Cpzd3eIAksdD3ajl/MA/EDy0F5orwG+or2gQxshVCQbG4F/KQOdQOJ28EJBkfTTgnLzVM7XNomPWv5hWS7ax/0kgv3zfiaC+7K2iuNkkhkHZECJILgAgksO98g1qN25sOWC7qS8Y1zW7ZR9YDuh9Yf/AK1+DR800h/kx/matFoMnTHlSL6cwf1BqZ2btwqbhsp6e9b7Q5+Ua1L7wbpJLd4bK3EpwRz0/UbrFZ5jYJIGZWDDLxB7oeXpHWNKDXdnbSSbTuWtcrfl0g98Oun1Y1s3bpjtzUG41sQekHka0LYe8ySKM7D7fC3U4709fA2oLHUFt2XKW8ifi1TtVDfbEZA3kT8WoIHa2MuLdR/Cr3u1+yYf+kn5RWQzY3M1r8j+Fa9u3+yYf+kn5RQSVNtoylIyQbG6j0sAfYac0x20foW8qfnWggZtuKpIzHTTuU91KbE24ZcQsYN1ZHbUAEFWA5VQdp436R/tN+NTHwfyZsVGf5cv56DTqKKKCrbwzZTJ9sf4a1UcVib6eX8DU3vxiMmfX94v+EKpCYwFlF+n8DQa1ud+xQfZ/U1M1C7m/sUH2P1NTVAUUUUBRRRQFFFFAUUUUBRRRQZXv1EY3vyBZfMTmX2Ej/t66qsG0SjhhrblyI5jz1rm+OxPjERKglgLFRxZeOn1gdR5+msS2hhniNmBtwzW0v0HwT1Gg2HdfeaJowhYsqgANxZRyV1Gt9LX1vap75ag8JvUf/TXzzDimU3ViD0g2PpFOflnEeOk9Y++g3XH7Qw8sbRmR1zC1wjXHO+q1Tpt2cOxJOMkudf+h/8ASs7+WcR46T1j76PljEeNk9ZvfQX87qYX+Mk+4/268/snhf4yT7j/AG6oPyxiPGyeu3vo+WMR42T1299Bff7JYX+Mk+4/26P7JYX+Mk+4/wBuqF8sYjxsnrt76PljEeNk9Y++g0/dnd7Cw4lHXFO7jNlQx5Abix70cqv1Yz8H2LkkxMGd2b6WTiSf3S9NbNQcuwAJJAA1JPAAc6oW+G8+XtVNm1t9VTzP1j7B7XO+u86xKVUg2On1nHP7Kn0nya5HjMc8jEklmY+ck0Eo2OLGwOvTyA6TVz3M2MoC4vEA5AfoUI1Zj+8I6ejoFQW5e7wmLSzG2Hj1ka2jsO8Gmqjn01Ib170NIMsLRqNQAWtkThYAczzPmoNDO3ovBf0D31ydvwcGzAHQlh2oHXrwrB2WQ/vI/W/8V3h3mRgyyxgj63sOmooL/vtu+YyHjF1PcW1uOPY/LzX0VSsPtFkYMpsRqKv+6e3osQvxKYghx9GQblTxy3PRxU+aqdvnsJ8PKxt1t0EHhIB0Hn0G9Bfdyd5kdRGxAUkBfqOe8P1T3vnFXevm7Z20GhfMNRwK9I6L8j0Hka2vc3eJcQgRmBa11bw1HT9ccCPP00Ett42gf/t/MKwrbeI+ml+2/wCY1ue8f7O//b+cVgO2T9PL9t/zGg0T4KT9I/8AQj/M1aZWZfBN/wBRv6EX5mrTaAqP2vsiLEraQajuXGjKekH9DpUhRQY7vPupLhjmFsp4OBZGPWP3bew1XcPtCSF9Lqw4g/gRzFfQUkYYFWAIOhB1BHRaqBvXuEGBfDgkD933y/YJ4j6p8xoEN1d9OCNw8Anh1xk/lPm65veDZBx4DwzRhSACHUnVST0ix14GsbxuDkhOt7XtexFiORB1Vuo1YN3sVj8U2SGNZSLXdkUhRyzOw9nGgsjfBzL4+AdYQ/6q0PZeF7DDHHe+RFW/TYWvVD/sntFh2zYXndQmvrBasGGxGKw8MazAdqqoWFitwAOPvoLNUft4/QP5U/OtN458QZDH2oIAYm1wA1wPPoajd4sZMimOQizFbEDQ9utx1Ggy/HwTSPM0cUjqjNmZVLBRcnUgaaVYvgve88Z/lS/4lMdn75YjBLioosOJQZJHDm9o2OnbWBDDtb2uOevQfBesgkiEZFxFLe/R2TyUGzUVC4efEyR51I42AIGtja/DhS7x4q1w6E9Fv1tQQu9Gx45pMxxSRm6sY2ym5AAFgSCLgVGbzbvxTY03njw4ESdrZRc5n11I/wCCo3eXbMoJIYqxnRG5HuFuDXG/uLxQ2osWGzlmgQhV4ntpNfZxoL9seTD4eGOITxsEGW+ddfbT35Rg8dH66++qFgt39sMLvMsfUWuf7ot7aR2rszbEClxJ2VRqexm7W6cpFz5r0Gh/KMHjo/XX30fKUHjo/XX31iX9rcV45q9G92K8c1BtnylB46P1199HylB46P1199YqN78V45qDvfivHNQbT8pweOi9dffR8qYfx8Xrr76xJt7cV45qTbezFeOb2UG7YfFxyX7HIj245WDWv02OlLVnnwbY15pWZ2JPYIyesknWtDoCiiigKgdu7qYfFXY3jkPfpbX7SkWbz1PUUGU4z4MJQe0MLjlq0fsBtTT5tMV4uL71q2Gigx75tcV4uL71qPm1xXi4vvWrYaKDHvm1xXi4vvWo+bXFeLi+9athooMe+bXFeLi+9aj5tcV4uL71q2GigzbdPcnE4bERyOI1RSzGzFjdly8/IKvW2opniZYCoY6a3GnURwPXT+igy3aW4WLnbM6w3sAPpJLADkADYUhhfgyxGcXMSKdGZWZmy87ZuB661migbbPwMcEaxRqFRRYCvfiUXi09UU4ooEPicXi09UUfE4vFp6opeigRTCxg3CKD0gCo/eTYi4uLKbBhfKxFxrxUjmp51LUUGSH4LZ/Ch9Z6ebO3AxuHIaKWJSCGHbNow56itPooI7aWEkmwzR3USFRrrlzAg+W1xWcYj4NcS7MxEF2JJ7eTiTc861iigpu4u602CeRpSliiooUk2CknifLVyoooCiiigKKKKCB3j3YhxYJ7iS1swFwR0MvfD21FzRNs3ZgXDBBKbKGOq9kkNi5vxtyv0CrlVXwkyYuObCSHK6s2U8yA11YdJB4j31umnMZ+0LEM7+Q9oM3ZGxchfjfs8gF/sjtfZVp7LiTAIZZeyjtLs3dZlIOhHEHrpvI7xMY5RldfQRyYdINeHEcPKPxr2xpYmMw68NP727SkEiYaFihZc8jjust7KoPK9j6Oumu1y8+z2LNeSB1OY8TYqbnzH2U33rltjz/RT8z0phZM2Cx3Ul/OFJ/SuPB/5xWzt/LlG7G2e6YDad1UGSMtozEElG4k8OPKuPg12RJDiFZggXsTqACT3TBudSOy5b4DGn+V/kaldy5ryqP5bfpUmxjd4NnU9wm84zYpiUWKIFYU4GR1zXPXcgAAdIqN2RjcSGSWSd2LMM6nucpNiAvK19KZ7vYQ4h2jFtHck9AzGrA3yZE4jfEKZAQLdkNw19AQmg15GlVumjlPUmmIVbfLZjvjnVVVlLRTasQQ2UKTpx4U43wTEptUT4ZI2kXDKqmQnKCTILlQRe16dbzS2x7j6kX4mu965cuPP9FPzPSixumnyRRnCp4nZu1cTIgnxTsztlASZolBOvCO2mlXXczY+0sJJlmk7JAwNw0hkZW5MGbW3Ii/OmOzZr4iAfzB+Bq/YzFJEjSSMFRRdmPAAVi/b4dWGa6cThmu8247T42YwJHYhJCC7L2zXB0GnFb+eo/5tMV4EP3j++tE3YzydlxMilTMwKKeIiUWW/WePnqcriyx/wCbTFeBF94/vo+bTFeBF94/vrYKKDH/AJtMV4EP3j++j5tMT4EP3j++tgooKZuHuzPg3kaXIAUVFCknRSeny1c6KKAooooCiiigKKKKAooooCiiigKKb7RP0Un2G/Kaj5tpMnYwLMPolYZTcdkIFy97Dje2tdKLc1RyainKYoqGhxMiO57UqZ8ltc3bW1vewt0W4UpDtCQlCQuR3aMAXzDLm1JvY9zwtzqzZqNspWioiHHymJHYoGk7lVVm0tfgDr030ApPC4+WSSBrgI8LOyWJ1BXgb8ddPPV4FXM2Sm6Kho9oyMqFghEsbuAtwVsAbE310PEW1ruDGvewC5EhjkPEscwbtQSfqcTSbNUfP4/s2ylqKjdl42WS2dLKUDhgCACe91JzaHjXceLdmkPa5I2Kka5jZQb3vbnwtWZtzEzCbT+ioRtqyqgZghzQvMoF+1KKGsddR2w104V7LtCdeyXEZ7GqSG19VckZRroRlOvk0rXAq+ey7JTVFROIx0wZ8oTKsiRa3uc4XW44WLeelIcc91Vst+yNGSLgEBcwIBOnKpwqsZNspKiomPHyvkC5AWMouQSAI2sNAda7xGOf4o0oFnyE6agHmeu3GnCqzEfwbZSdFRGOgEcEjI7klOJcm/1tToesUYs9ihy2ZDIwTRmkIB7pgdTcKDwpFrPSTal6AahYsYxw+UE9kzdgBIIOYmwYg69yc1D4dc0ozsgjjjykMRlsG1tex4DiDV4OM5n58k2pqioFpXtHPKGKFI8wVipjcm5bKCMwNx16cK8+PNDJKzEsrMyqpP7xQMqjozZrearwJnouxP1kGPxjLO7KxVlkcqw4ghjWl7CzhJA7F2WRhc+QGw6rmqZi9lbILuX2kiOWYspniGViblbHUWOlq9miqt2qq4r5x4jLpammmZykMLiotqxZGIjxUYuCOfWOlDzHKqpiDJDL2KVcrqwuOkX0YHmD01M4bZ2yI3WSPayK6m4YYiH3ajqpzv1tXZ08AZMTh5Z42TseSVC5u4BFlNyLcq7W7lNu5toiZonvHT/GqaoirEdDHf2XLtAdcCW6+2eu8PNl2XjJDpnPY16+5X8WPoNWLeBcBi5xhMQ3Y5kRZUOYKxVyQQpOh1XVTfkapfwgbYw6pFs/CsGSM55WBuLjghbm1zmPRpWbE8a3RYppnOefbBR+aIoiOaR2FLfZ20OqL/I1e/B5PmxCj+W36VD7A2rCmA2ijyxo7xkIrMAznIwsoJu2vRXPwdbUiixIaaVIl7GwzOwUXuNLsbXr13NPMRf5dMf06VUfrTO7mKaPB7TlTR0MgB5i2bXzXv5qr+xkGaJVF2Z06ySWFPdwdvQRzYmGdl7DiGcBj3BJZgATwsytx4cKsM67L2QRIHzysQI0aQMVDG2b6qgcWa+nOuH7FdUVUzMzEbfZn9EzEx16I3fOa20iPqRfia938my7Q/8Agj/M9Qu+21IpNo54pY5I8sQzowZbgm4zA20qY2rtHAzbYR5J4Gw6wLd+yL2POrOQpe9uY0vWrduaItVzE8omZIpxtme0pTdnZmUfHMQ3Y44+3W+l7Duj1a6dP4yGGhk2lIssqlMIhzRREWMrDhI46Ohf+BHbG1Nk4toQ+08PkjYP2FcREEkYcM+t2A5AECppd6NnjQYzCgf1k/1V8nUXZu17p5PNXVunKYAtoK9qKh27FN2X4u6Tdjjz5kYOuY5rJdTx7UG3WKTWIDDtIJHZmhZi2cm5K3va9hY9AFqxTRmMpEZTNFQeBxDiSOJ2JZVY3PfoQMrdZ4g9Y66Q2aZD2oZoy0LEMzFgzE2DgE9rl5jTuhXTgTz5/ObWxY6AahcPiuxJKpVhKgXQuXDM/aoVJPfMLW0ryZDEHQMe1wzG9++1u3lvWeDzxlNqboqDwOIfskcLscyqxv4aEDK/l4g9Y668FwuIaNn7GIyFJYteRQ2Z1LG9uAvwuDVmzicZ+Zwu1O0VD4OB7PcOEKplRpO2L6kkMGOUEZRa/TUNLtbsTMjzSRkE9pYvlBNwM/PQitU6ea5mKZz88ZIoz0XGiiivMwKKKKAooooCiiig8dQQQRcHQjpBpB8DESGKKSLWNvB1Ho5U4oqxVMdDJuMFFmz5Fzcc1tb9Pl669TBxhi4RQx521140vRV3Vd1zJB8HGyhSi5V4C2g8nRQMJH2tkUZO507m/R0UvRTdPczJvFgolvlRRfQ2HI8vJSiQquoUDQLoO9W9h5Bc+mlKKk1TPWUyRw+EjjvkULfoo+KR58+QZvCtr0UtRTdPXK5No8BEoYCNQGBUi3FTxHk6qUbDob3UHMAp04gXsD1C59NK0Vd09zMkzAmvajUhjpxYWsfKLD0VxLhI2BDIpBOY6d90+Wl6Km6e6ZJR4ZFtlVRlvaw4X428tdJGoGUAAcLcreSu6KZmQ1TZ8KggRoAwsRYWI6PJXcOCjS2VFFiSLDgSLE+il6Ku+ruuZN2waFw9rEEtpza2W56SBpRLgombM0altNSATpwpxRTdV3MyQkwcbMGZFLC2pHRw9FdNhkPFVPbZ+HfjvvL10rRU3T3MuUjC3sALm5tzJ5183bct8ZxGn76X85r6TrJds/BxK88rpMgV3ZwGBuMxvyHXX2PR9bZ01Vc3fvjy9Omu00TO5nNx0ClcKRnTTv1/MKunzZT+Pi9De6uk+DadSG7PEcpDcG5G/RX3KvWtFMTEZ9nrnVWjX4YbHaIBF/8A08f55Kp6EDgLVpm8W6uI2niezl4orIseUFm7ksb3sPCpj81s/wDER+q1eTQeq6WzYporzmPDlZ1FumiIlQi9Bkq+/NbP/ER+q1HzWz/xEfqtXs/HNH59nX6u0oWflXCKo4ACtDj+CmY/+5j9U1380038TH6p99SfXNF59j6u0zwPXmbqrRPmmm/iY/VPvo+aab+Jj9U++n47o/PsfV2la3AiRsfACikXOhA6K3X5Mg8TH6o91UTdj4OpMLiY52nVshvYKRfTrrRq/Oeqam3qL++10w8OouU115pJQYZEvkRVvxsAPwpNMBEL2jUZgQdBqDxHnpzRXzomY6OGSfYEuGyjMoKg21APEA9Ggrk4WMgDItgCALcAdCPIaWopukyaDZ0Yy5VCgMHsObAWF+m36Cl3hVr3UG4ym44qeXkpSirNUz91zJJsOhIJUXAKg21CniL9GlJQ7OhQELGigjKQAACvRbop1RTdV0yZknJCrLlZQR0HhpSceCiUWEa28gpxRU3T0ymX/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AutoShape 9" descr="data:image/jpeg;base64,/9j/4AAQSkZJRgABAQAAAQABAAD/2wCEAAkGBxEREhQTEhIUFBUWGBgUGBYYGB0ZGBkUFhgdGB0WHhcYHCggGBwlGxcbITEhJSkrLi4uGiAzODMsNygtLisBCgoKDg0OGxAQGyskHyY3NDIsLCw3LSwsLCwyNS8sNDQsLCwsLDQ0Li8vNDQ0LCw3LCwsLC8sLDQsNyw0LDQtLP/AABEIAF4BqwMBIgACEQEDEQH/xAAcAAABBQEBAQAAAAAAAAAAAAAAAwQFBgcCAQj/xABMEAACAQIDBAIMCwUHAwUAAAABAgMAEQQSIQUGMUFRYRMiMkJSU3GBkZKh0QcUFRcjYnKTsbLBNENUY3MWorPC0uPwM4LhJESD4vH/xAAaAQEBAQEBAQEAAAAAAAAAAAAAAQIDBAUG/8QALBEBAAEDAgUDAgcBAAAAAAAAAAECAxEEEhMhMVFhBZHwFEEVIjIzgbHhI//aAAwDAQACEQMRAD8A293Ci50Apu0jN9Qf3vcvt81JTz3Y34KbDrbmfNwHn8zebGgC5NAu0aHiM32jm9h0rnsMfi09Ue6q3it6FD5EVnbwVBYgdJA4eekzt+bxE33bUFmMUfi09Ue6k2SPxaeqPdVcO3ZvETfdtSbbbm8RN921BYWCeLT1R7qQkZPFp6o91QDbXn8RN92aRk2nOf3E33ZoJuWdB+7j9Ue6mkuLXxcfqj3VDSYzEH9xP92abvJiD+4n+6PvoJrZGOzYyAKFW7ODlAFxk4aVoNZfuth5zjIWaGVVUsSzIVAutq1CgKKKKAoopripu9GnhHoB5DrPsoE8ViGPcNltfW1wW6PIOf40pgMYJAdMrroy9B/UHkajZ8QvAWAGgHVTP43ZgyEBhwvwYeAerr5UFoopvgcWsqBl05EHiCOINOKAooooG+OPac+KjQ20LAcRTR41Hheu3vpztI2jJsTYqbAXNgwJ0HHSqnit5Tc5Ypbf0n/00E45A5uOvO36mnGF2jayyW1Ng44HqbwT7D7Kq8G285sVZTyDKyk+TMBfzUv8dH6GgudFVnZu1ilgO2TweajpU8x9X0ddiw86yLmQ3H/NOo0ClFFFAUxxLnOdTYBeBtxv7qfVG41rM3kX9aBltHHdjQnM97G3bVJbFxDSYeF27po1Y+UgGqvt+YZD5DVj3a/ZMP8A0k/KKCSpttBysZINjdR6WApzTPa3/SbqynzBgT7KBjJNbS7esabbL2mzYoRAnL2NmNzftgygfiagsbvLFmNmB89e7nYoS40sNQImF+WrL7qC/wBFFFBE4uchpO2bRgAAbaZFP4k1FYvarKD2z8++/wDFPdpNZpftj/DWq1tKQW9P4UFy3exbTYaKR+6Zbn01I1DbnfscH2f1NTNAUUUUBRRRQFFFFAUUUUBRRRQVLFYy2W+hIDHyt2x9pqD23tBspCd1oF+0xyj2muds4yzL9hD/AHajocUC1z3rJIfIjC/sJPmoNI3e2MmEiCKLsdXc90zcyTUpXgNe0HhNcfGE8NfSKbbYa0LH7P5hWd7R3oZJHUFe1ZhwHIkUGm/GE8NfSKPjCeGvpFZK29r9K+gUi+9r9K+gUGv/ABhPDX0ij4wnhr6RWNNvW/SvoFJnep+lfQKDa0lU8GB8hruso3L2s82LhuR3TjTTTsfDTy1q9AUUUniJgiknzDpPQKAnewPbBSQbE8j02PGqxjMBin0GIw6rryYk35k59TTTa+8GVyBYt3x4jTvR1D8ah596XF9RYcbAE3PADrNBLf2bxbcMRAfIrH/PSLbr4m+uJw9/sn/XU7ups6VQZ8QfpJALJyROIXy9Jo3iwjIGlj4Hu9L5T4fk6fTyNwbbB2ZiIJcz4mFkIsygEX6OLHUdNWlWB1GtZW28MqsVawI04Cpzd3eIAksdD3ajl/MA/EDy0F5orwG+or2gQxshVCQbG4F/KQOdQOJ28EJBkfTTgnLzVM7XNomPWv5hWS7ax/0kgv3zfiaC+7K2iuNkkhkHZECJILgAgksO98g1qN25sOWC7qS8Y1zW7ZR9YDuh9Yf/AK1+DR800h/kx/matFoMnTHlSL6cwf1BqZ2btwqbhsp6e9b7Q5+Ua1L7wbpJLd4bK3EpwRz0/UbrFZ5jYJIGZWDDLxB7oeXpHWNKDXdnbSSbTuWtcrfl0g98Oun1Y1s3bpjtzUG41sQekHka0LYe8ySKM7D7fC3U4709fA2oLHUFt2XKW8ifi1TtVDfbEZA3kT8WoIHa2MuLdR/Cr3u1+yYf+kn5RWQzY3M1r8j+Fa9u3+yYf+kn5RQSVNtoylIyQbG6j0sAfYac0x20foW8qfnWggZtuKpIzHTTuU91KbE24ZcQsYN1ZHbUAEFWA5VQdp436R/tN+NTHwfyZsVGf5cv56DTqKKKCrbwzZTJ9sf4a1UcVib6eX8DU3vxiMmfX94v+EKpCYwFlF+n8DQa1ud+xQfZ/U1M1C7m/sUH2P1NTVAUUUUBRRRQFFFFAUUUUBRRRQZXv1EY3vyBZfMTmX2Ej/t66qsG0SjhhrblyI5jz1rm+OxPjERKglgLFRxZeOn1gdR5+msS2hhniNmBtwzW0v0HwT1Gg2HdfeaJowhYsqgANxZRyV1Gt9LX1vap75ag8JvUf/TXzzDimU3ViD0g2PpFOflnEeOk9Y++g3XH7Qw8sbRmR1zC1wjXHO+q1Tpt2cOxJOMkudf+h/8ASs7+WcR46T1j76PljEeNk9ZvfQX87qYX+Mk+4/268/snhf4yT7j/AG6oPyxiPGyeu3vo+WMR42T1299Bff7JYX+Mk+4/26P7JYX+Mk+4/wBuqF8sYjxsnrt76PljEeNk9Y++g0/dnd7Cw4lHXFO7jNlQx5Abix70cqv1Yz8H2LkkxMGd2b6WTiSf3S9NbNQcuwAJJAA1JPAAc6oW+G8+XtVNm1t9VTzP1j7B7XO+u86xKVUg2On1nHP7Kn0nya5HjMc8jEklmY+ck0Eo2OLGwOvTyA6TVz3M2MoC4vEA5AfoUI1Zj+8I6ejoFQW5e7wmLSzG2Hj1ka2jsO8Gmqjn01Ib170NIMsLRqNQAWtkThYAczzPmoNDO3ovBf0D31ydvwcGzAHQlh2oHXrwrB2WQ/vI/W/8V3h3mRgyyxgj63sOmooL/vtu+YyHjF1PcW1uOPY/LzX0VSsPtFkYMpsRqKv+6e3osQvxKYghx9GQblTxy3PRxU+aqdvnsJ8PKxt1t0EHhIB0Hn0G9Bfdyd5kdRGxAUkBfqOe8P1T3vnFXevm7Z20GhfMNRwK9I6L8j0Hka2vc3eJcQgRmBa11bw1HT9ccCPP00Ett42gf/t/MKwrbeI+ml+2/wCY1ue8f7O//b+cVgO2T9PL9t/zGg0T4KT9I/8AQj/M1aZWZfBN/wBRv6EX5mrTaAqP2vsiLEraQajuXGjKekH9DpUhRQY7vPupLhjmFsp4OBZGPWP3bew1XcPtCSF9Lqw4g/gRzFfQUkYYFWAIOhB1BHRaqBvXuEGBfDgkD933y/YJ4j6p8xoEN1d9OCNw8Anh1xk/lPm65veDZBx4DwzRhSACHUnVST0ix14GsbxuDkhOt7XtexFiORB1Vuo1YN3sVj8U2SGNZSLXdkUhRyzOw9nGgsjfBzL4+AdYQ/6q0PZeF7DDHHe+RFW/TYWvVD/sntFh2zYXndQmvrBasGGxGKw8MazAdqqoWFitwAOPvoLNUft4/QP5U/OtN458QZDH2oIAYm1wA1wPPoajd4sZMimOQizFbEDQ9utx1Ggy/HwTSPM0cUjqjNmZVLBRcnUgaaVYvgve88Z/lS/4lMdn75YjBLioosOJQZJHDm9o2OnbWBDDtb2uOevQfBesgkiEZFxFLe/R2TyUGzUVC4efEyR51I42AIGtja/DhS7x4q1w6E9Fv1tQQu9Gx45pMxxSRm6sY2ym5AAFgSCLgVGbzbvxTY03njw4ESdrZRc5n11I/wCCo3eXbMoJIYqxnRG5HuFuDXG/uLxQ2osWGzlmgQhV4ntpNfZxoL9seTD4eGOITxsEGW+ddfbT35Rg8dH66++qFgt39sMLvMsfUWuf7ot7aR2rszbEClxJ2VRqexm7W6cpFz5r0Gh/KMHjo/XX30fKUHjo/XX31iX9rcV45q9G92K8c1BtnylB46P1199HylB46P1199YqN78V45qDvfivHNQbT8pweOi9dffR8qYfx8Xrr76xJt7cV45qTbezFeOb2UG7YfFxyX7HIj245WDWv02OlLVnnwbY15pWZ2JPYIyesknWtDoCiiigKgdu7qYfFXY3jkPfpbX7SkWbz1PUUGU4z4MJQe0MLjlq0fsBtTT5tMV4uL71q2Gigx75tcV4uL71qPm1xXi4vvWrYaKDHvm1xXi4vvWo+bXFeLi+9athooMe+bXFeLi+9aj5tcV4uL71q2GigzbdPcnE4bERyOI1RSzGzFjdly8/IKvW2opniZYCoY6a3GnURwPXT+igy3aW4WLnbM6w3sAPpJLADkADYUhhfgyxGcXMSKdGZWZmy87ZuB661migbbPwMcEaxRqFRRYCvfiUXi09UU4ooEPicXi09UUfE4vFp6opeigRTCxg3CKD0gCo/eTYi4uLKbBhfKxFxrxUjmp51LUUGSH4LZ/Ch9Z6ebO3AxuHIaKWJSCGHbNow56itPooI7aWEkmwzR3USFRrrlzAg+W1xWcYj4NcS7MxEF2JJ7eTiTc861iigpu4u602CeRpSliiooUk2CknifLVyoooCiiigKKKKCB3j3YhxYJ7iS1swFwR0MvfD21FzRNs3ZgXDBBKbKGOq9kkNi5vxtyv0CrlVXwkyYuObCSHK6s2U8yA11YdJB4j31umnMZ+0LEM7+Q9oM3ZGxchfjfs8gF/sjtfZVp7LiTAIZZeyjtLs3dZlIOhHEHrpvI7xMY5RldfQRyYdINeHEcPKPxr2xpYmMw68NP727SkEiYaFihZc8jjust7KoPK9j6Oumu1y8+z2LNeSB1OY8TYqbnzH2U33rltjz/RT8z0phZM2Cx3Ul/OFJ/SuPB/5xWzt/LlG7G2e6YDad1UGSMtozEElG4k8OPKuPg12RJDiFZggXsTqACT3TBudSOy5b4DGn+V/kaldy5ryqP5bfpUmxjd4NnU9wm84zYpiUWKIFYU4GR1zXPXcgAAdIqN2RjcSGSWSd2LMM6nucpNiAvK19KZ7vYQ4h2jFtHck9AzGrA3yZE4jfEKZAQLdkNw19AQmg15GlVumjlPUmmIVbfLZjvjnVVVlLRTasQQ2UKTpx4U43wTEptUT4ZI2kXDKqmQnKCTILlQRe16dbzS2x7j6kX4mu965cuPP9FPzPSixumnyRRnCp4nZu1cTIgnxTsztlASZolBOvCO2mlXXczY+0sJJlmk7JAwNw0hkZW5MGbW3Ii/OmOzZr4iAfzB+Bq/YzFJEjSSMFRRdmPAAVi/b4dWGa6cThmu8247T42YwJHYhJCC7L2zXB0GnFb+eo/5tMV4EP3j++tE3YzydlxMilTMwKKeIiUWW/WePnqcriyx/wCbTFeBF94/vo+bTFeBF94/vrYKKDH/AJtMV4EP3j++j5tMT4EP3j++tgooKZuHuzPg3kaXIAUVFCknRSeny1c6KKAooooCiiigKKKKAooooCiiigKKb7RP0Un2G/Kaj5tpMnYwLMPolYZTcdkIFy97Dje2tdKLc1RyainKYoqGhxMiO57UqZ8ltc3bW1vewt0W4UpDtCQlCQuR3aMAXzDLm1JvY9zwtzqzZqNspWioiHHymJHYoGk7lVVm0tfgDr030ApPC4+WSSBrgI8LOyWJ1BXgb8ddPPV4FXM2Sm6Kho9oyMqFghEsbuAtwVsAbE310PEW1ruDGvewC5EhjkPEscwbtQSfqcTSbNUfP4/s2ylqKjdl42WS2dLKUDhgCACe91JzaHjXceLdmkPa5I2Kka5jZQb3vbnwtWZtzEzCbT+ioRtqyqgZghzQvMoF+1KKGsddR2w104V7LtCdeyXEZ7GqSG19VckZRroRlOvk0rXAq+ey7JTVFROIx0wZ8oTKsiRa3uc4XW44WLeelIcc91Vst+yNGSLgEBcwIBOnKpwqsZNspKiomPHyvkC5AWMouQSAI2sNAda7xGOf4o0oFnyE6agHmeu3GnCqzEfwbZSdFRGOgEcEjI7klOJcm/1tToesUYs9ihy2ZDIwTRmkIB7pgdTcKDwpFrPSTal6AahYsYxw+UE9kzdgBIIOYmwYg69yc1D4dc0ozsgjjjykMRlsG1tex4DiDV4OM5n58k2pqioFpXtHPKGKFI8wVipjcm5bKCMwNx16cK8+PNDJKzEsrMyqpP7xQMqjozZrearwJnouxP1kGPxjLO7KxVlkcqw4ghjWl7CzhJA7F2WRhc+QGw6rmqZi9lbILuX2kiOWYspniGViblbHUWOlq9miqt2qq4r5x4jLpammmZykMLiotqxZGIjxUYuCOfWOlDzHKqpiDJDL2KVcrqwuOkX0YHmD01M4bZ2yI3WSPayK6m4YYiH3ajqpzv1tXZ08AZMTh5Z42TseSVC5u4BFlNyLcq7W7lNu5toiZonvHT/GqaoirEdDHf2XLtAdcCW6+2eu8PNl2XjJDpnPY16+5X8WPoNWLeBcBi5xhMQ3Y5kRZUOYKxVyQQpOh1XVTfkapfwgbYw6pFs/CsGSM55WBuLjghbm1zmPRpWbE8a3RYppnOefbBR+aIoiOaR2FLfZ20OqL/I1e/B5PmxCj+W36VD7A2rCmA2ijyxo7xkIrMAznIwsoJu2vRXPwdbUiixIaaVIl7GwzOwUXuNLsbXr13NPMRf5dMf06VUfrTO7mKaPB7TlTR0MgB5i2bXzXv5qr+xkGaJVF2Z06ySWFPdwdvQRzYmGdl7DiGcBj3BJZgATwsytx4cKsM67L2QRIHzysQI0aQMVDG2b6qgcWa+nOuH7FdUVUzMzEbfZn9EzEx16I3fOa20iPqRfia938my7Q/8Agj/M9Qu+21IpNo54pY5I8sQzowZbgm4zA20qY2rtHAzbYR5J4Gw6wLd+yL2POrOQpe9uY0vWrduaItVzE8omZIpxtme0pTdnZmUfHMQ3Y44+3W+l7Duj1a6dP4yGGhk2lIssqlMIhzRREWMrDhI46Ohf+BHbG1Nk4toQ+08PkjYP2FcREEkYcM+t2A5AECppd6NnjQYzCgf1k/1V8nUXZu17p5PNXVunKYAtoK9qKh27FN2X4u6Tdjjz5kYOuY5rJdTx7UG3WKTWIDDtIJHZmhZi2cm5K3va9hY9AFqxTRmMpEZTNFQeBxDiSOJ2JZVY3PfoQMrdZ4g9Y66Q2aZD2oZoy0LEMzFgzE2DgE9rl5jTuhXTgTz5/ObWxY6AahcPiuxJKpVhKgXQuXDM/aoVJPfMLW0ryZDEHQMe1wzG9++1u3lvWeDzxlNqboqDwOIfskcLscyqxv4aEDK/l4g9Y668FwuIaNn7GIyFJYteRQ2Z1LG9uAvwuDVmzicZ+Zwu1O0VD4OB7PcOEKplRpO2L6kkMGOUEZRa/TUNLtbsTMjzSRkE9pYvlBNwM/PQitU6ea5mKZz88ZIoz0XGiiivMwKKKKAooooCiiig8dQQQRcHQjpBpB8DESGKKSLWNvB1Ho5U4oqxVMdDJuMFFmz5Fzcc1tb9Pl669TBxhi4RQx521140vRV3Vd1zJB8HGyhSi5V4C2g8nRQMJH2tkUZO507m/R0UvRTdPczJvFgolvlRRfQ2HI8vJSiQquoUDQLoO9W9h5Bc+mlKKk1TPWUyRw+EjjvkULfoo+KR58+QZvCtr0UtRTdPXK5No8BEoYCNQGBUi3FTxHk6qUbDob3UHMAp04gXsD1C59NK0Vd09zMkzAmvajUhjpxYWsfKLD0VxLhI2BDIpBOY6d90+Wl6Km6e6ZJR4ZFtlVRlvaw4X428tdJGoGUAAcLcreSu6KZmQ1TZ8KggRoAwsRYWI6PJXcOCjS2VFFiSLDgSLE+il6Ku+ruuZN2waFw9rEEtpza2W56SBpRLgombM0altNSATpwpxRTdV3MyQkwcbMGZFLC2pHRw9FdNhkPFVPbZ+HfjvvL10rRU3T3MuUjC3sALm5tzJ5183bct8ZxGn76X85r6TrJds/BxK88rpMgV3ZwGBuMxvyHXX2PR9bZ01Vc3fvjy9Omu00TO5nNx0ClcKRnTTv1/MKunzZT+Pi9De6uk+DadSG7PEcpDcG5G/RX3KvWtFMTEZ9nrnVWjX4YbHaIBF/8A08f55Kp6EDgLVpm8W6uI2niezl4orIseUFm7ksb3sPCpj81s/wDER+q1eTQeq6WzYporzmPDlZ1FumiIlQi9Bkq+/NbP/ER+q1HzWz/xEfqtXs/HNH59nX6u0oWflXCKo4ACtDj+CmY/+5j9U1380038TH6p99SfXNF59j6u0zwPXmbqrRPmmm/iY/VPvo+aab+Jj9U++n47o/PsfV2la3AiRsfACikXOhA6K3X5Mg8TH6o91UTdj4OpMLiY52nVshvYKRfTrrRq/Oeqam3qL++10w8OouU115pJQYZEvkRVvxsAPwpNMBEL2jUZgQdBqDxHnpzRXzomY6OGSfYEuGyjMoKg21APEA9Ggrk4WMgDItgCALcAdCPIaWopukyaDZ0Yy5VCgMHsObAWF+m36Cl3hVr3UG4ym44qeXkpSirNUz91zJJsOhIJUXAKg21CniL9GlJQ7OhQELGigjKQAACvRbop1RTdV0yZknJCrLlZQR0HhpSceCiUWEa28gpxRU3T0ymX/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31" name="Picture 11" descr="http://www.ganil-spiral2.eu/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8525" y="3284984"/>
            <a:ext cx="1513795" cy="33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53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1"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p:cNvSpPr>
            <a:spLocks noGrp="1"/>
          </p:cNvSpPr>
          <p:nvPr>
            <p:ph type="title"/>
          </p:nvPr>
        </p:nvSpPr>
        <p:spPr/>
        <p:txBody>
          <a:bodyPr/>
          <a:lstStyle/>
          <a:p>
            <a:r>
              <a:rPr lang="fr-FR" dirty="0" err="1" smtClean="0"/>
              <a:t>Outline</a:t>
            </a:r>
            <a:endParaRPr lang="fr-FR" dirty="0"/>
          </a:p>
        </p:txBody>
      </p:sp>
      <p:sp>
        <p:nvSpPr>
          <p:cNvPr id="12" name="Espace réservé du contenu 11"/>
          <p:cNvSpPr>
            <a:spLocks noGrp="1"/>
          </p:cNvSpPr>
          <p:nvPr>
            <p:ph idx="1"/>
          </p:nvPr>
        </p:nvSpPr>
        <p:spPr>
          <a:xfrm>
            <a:off x="576000" y="2276872"/>
            <a:ext cx="8172464" cy="3960440"/>
          </a:xfrm>
        </p:spPr>
        <p:txBody>
          <a:bodyPr/>
          <a:lstStyle/>
          <a:p>
            <a:pPr lvl="1"/>
            <a:r>
              <a:rPr lang="fr-FR" b="1" dirty="0" err="1" smtClean="0"/>
              <a:t>Context</a:t>
            </a:r>
            <a:r>
              <a:rPr lang="fr-FR" b="1" dirty="0" smtClean="0"/>
              <a:t>	</a:t>
            </a:r>
            <a:r>
              <a:rPr lang="fr-FR" dirty="0" smtClean="0">
                <a:solidFill>
                  <a:schemeClr val="accent6"/>
                </a:solidFill>
              </a:rPr>
              <a:t>P.03</a:t>
            </a:r>
            <a:r>
              <a:rPr lang="fr-FR" b="1" dirty="0" smtClean="0"/>
              <a:t/>
            </a:r>
            <a:br>
              <a:rPr lang="fr-FR" b="1" dirty="0" smtClean="0"/>
            </a:br>
            <a:endParaRPr lang="fr-FR" b="1" dirty="0" smtClean="0"/>
          </a:p>
          <a:p>
            <a:pPr lvl="1"/>
            <a:endParaRPr lang="fr-FR" b="1" dirty="0" smtClean="0"/>
          </a:p>
          <a:p>
            <a:pPr lvl="1"/>
            <a:r>
              <a:rPr lang="fr-FR" b="1" dirty="0" smtClean="0"/>
              <a:t>Description of </a:t>
            </a:r>
            <a:r>
              <a:rPr lang="fr-FR" b="1" dirty="0" err="1" smtClean="0"/>
              <a:t>each</a:t>
            </a:r>
            <a:r>
              <a:rPr lang="fr-FR" b="1" dirty="0" smtClean="0"/>
              <a:t> diagnostic	</a:t>
            </a:r>
            <a:r>
              <a:rPr lang="fr-FR" dirty="0" smtClean="0">
                <a:solidFill>
                  <a:schemeClr val="accent6"/>
                </a:solidFill>
              </a:rPr>
              <a:t>P.06</a:t>
            </a:r>
          </a:p>
          <a:p>
            <a:pPr lvl="1"/>
            <a:endParaRPr lang="fr-FR" b="1" dirty="0" smtClean="0"/>
          </a:p>
          <a:p>
            <a:pPr lvl="1"/>
            <a:r>
              <a:rPr lang="fr-FR" b="1" dirty="0" smtClean="0"/>
              <a:t>	</a:t>
            </a:r>
            <a:endParaRPr lang="fr-FR" b="1" dirty="0" smtClean="0">
              <a:solidFill>
                <a:schemeClr val="accent6"/>
              </a:solidFill>
            </a:endParaRPr>
          </a:p>
          <a:p>
            <a:pPr lvl="1"/>
            <a:r>
              <a:rPr lang="fr-FR" b="1" dirty="0" smtClean="0"/>
              <a:t>Conclusion</a:t>
            </a:r>
            <a:r>
              <a:rPr lang="fr-FR" dirty="0" smtClean="0"/>
              <a:t>	</a:t>
            </a:r>
            <a:r>
              <a:rPr lang="fr-FR" dirty="0" smtClean="0">
                <a:solidFill>
                  <a:schemeClr val="accent6"/>
                </a:solidFill>
              </a:rPr>
              <a:t>P.23</a:t>
            </a:r>
          </a:p>
        </p:txBody>
      </p:sp>
      <p:sp>
        <p:nvSpPr>
          <p:cNvPr id="8" name="Espace réservé de la date 7"/>
          <p:cNvSpPr>
            <a:spLocks noGrp="1"/>
          </p:cNvSpPr>
          <p:nvPr>
            <p:ph type="dt" sz="half" idx="10"/>
          </p:nvPr>
        </p:nvSpPr>
        <p:spPr/>
        <p:txBody>
          <a:bodyPr/>
          <a:lstStyle/>
          <a:p>
            <a:fld id="{62E1F05F-855C-480F-A899-651BA5ECC233}" type="datetime4">
              <a:rPr lang="fr-FR" smtClean="0"/>
              <a:t>22 octobre 2014</a:t>
            </a:fld>
            <a:endParaRPr lang="fr-FR" dirty="0"/>
          </a:p>
        </p:txBody>
      </p:sp>
      <p:sp>
        <p:nvSpPr>
          <p:cNvPr id="10" name="Espace réservé du pied de page 9"/>
          <p:cNvSpPr>
            <a:spLocks noGrp="1"/>
          </p:cNvSpPr>
          <p:nvPr>
            <p:ph type="ftr" sz="quarter" idx="12"/>
          </p:nvPr>
        </p:nvSpPr>
        <p:spPr/>
        <p:txBody>
          <a:bodyPr/>
          <a:lstStyle/>
          <a:p>
            <a:r>
              <a:rPr lang="fr-FR" smtClean="0"/>
              <a:t>CEA | 22 Otocber 2014</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latin typeface="Comic Sans MS" panose="030F0702030302020204" pitchFamily="66" charset="0"/>
              </a:rPr>
              <a:t>SEM-</a:t>
            </a:r>
            <a:r>
              <a:rPr lang="fr-FR" sz="2400" dirty="0" err="1">
                <a:latin typeface="Comic Sans MS" panose="030F0702030302020204" pitchFamily="66" charset="0"/>
              </a:rPr>
              <a:t>Grid</a:t>
            </a:r>
            <a:endParaRPr lang="fr-FR" dirty="0"/>
          </a:p>
        </p:txBody>
      </p:sp>
      <p:sp>
        <p:nvSpPr>
          <p:cNvPr id="4" name="Espace réservé de la date 3"/>
          <p:cNvSpPr>
            <a:spLocks noGrp="1"/>
          </p:cNvSpPr>
          <p:nvPr>
            <p:ph type="dt" sz="half" idx="10"/>
          </p:nvPr>
        </p:nvSpPr>
        <p:spPr/>
        <p:txBody>
          <a:bodyPr/>
          <a:lstStyle/>
          <a:p>
            <a:fld id="{9546D11F-89D0-4B38-8E6A-22230B14BA6D}" type="datetime4">
              <a:rPr lang="fr-FR" smtClean="0"/>
              <a:t>22 octobre 2014</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20</a:t>
            </a:fld>
            <a:endParaRPr lang="fr-FR" dirty="0"/>
          </a:p>
        </p:txBody>
      </p:sp>
      <p:sp>
        <p:nvSpPr>
          <p:cNvPr id="6" name="Espace réservé du pied de page 5"/>
          <p:cNvSpPr>
            <a:spLocks noGrp="1"/>
          </p:cNvSpPr>
          <p:nvPr>
            <p:ph type="ftr" sz="quarter" idx="12"/>
          </p:nvPr>
        </p:nvSpPr>
        <p:spPr/>
        <p:txBody>
          <a:bodyPr/>
          <a:lstStyle/>
          <a:p>
            <a:r>
              <a:rPr lang="fr-FR" smtClean="0"/>
              <a:t>CEA | 22 Otocber 2014</a:t>
            </a:r>
            <a:endParaRPr lang="fr-FR"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068985"/>
            <a:ext cx="8640959" cy="531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619671" y="2780928"/>
            <a:ext cx="1022809" cy="301742"/>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H profile</a:t>
            </a:r>
            <a:endParaRPr lang="fr-FR" sz="1600" dirty="0"/>
          </a:p>
        </p:txBody>
      </p:sp>
      <p:sp>
        <p:nvSpPr>
          <p:cNvPr id="9" name="Rectangle 8"/>
          <p:cNvSpPr/>
          <p:nvPr/>
        </p:nvSpPr>
        <p:spPr>
          <a:xfrm>
            <a:off x="1619671" y="4725144"/>
            <a:ext cx="1022809" cy="301742"/>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V profile</a:t>
            </a:r>
            <a:endParaRPr lang="fr-FR" sz="1600" dirty="0"/>
          </a:p>
        </p:txBody>
      </p:sp>
      <p:sp>
        <p:nvSpPr>
          <p:cNvPr id="10" name="Rectangle 9"/>
          <p:cNvSpPr/>
          <p:nvPr/>
        </p:nvSpPr>
        <p:spPr>
          <a:xfrm>
            <a:off x="3491880" y="3206502"/>
            <a:ext cx="1080120" cy="301742"/>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smtClean="0"/>
              <a:t>Measures</a:t>
            </a:r>
            <a:endParaRPr lang="fr-FR" sz="1600" dirty="0"/>
          </a:p>
        </p:txBody>
      </p:sp>
      <p:cxnSp>
        <p:nvCxnSpPr>
          <p:cNvPr id="11" name="Connecteur droit avec flèche 10"/>
          <p:cNvCxnSpPr/>
          <p:nvPr/>
        </p:nvCxnSpPr>
        <p:spPr>
          <a:xfrm flipV="1">
            <a:off x="3995936" y="2630438"/>
            <a:ext cx="0" cy="576064"/>
          </a:xfrm>
          <a:prstGeom prst="straightConnector1">
            <a:avLst/>
          </a:prstGeom>
          <a:ln w="19050">
            <a:solidFill>
              <a:schemeClr val="tx2"/>
            </a:solidFill>
            <a:tailEnd type="arrow"/>
          </a:ln>
          <a:effectLst>
            <a:glow rad="254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3995936" y="3508244"/>
            <a:ext cx="0" cy="640836"/>
          </a:xfrm>
          <a:prstGeom prst="straightConnector1">
            <a:avLst/>
          </a:prstGeom>
          <a:ln w="19050">
            <a:solidFill>
              <a:schemeClr val="tx2"/>
            </a:solidFill>
            <a:tailEnd type="arrow"/>
          </a:ln>
          <a:effectLst>
            <a:glow rad="254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23398" y="3082670"/>
            <a:ext cx="665026" cy="373750"/>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ctrl</a:t>
            </a:r>
            <a:endParaRPr lang="fr-FR" dirty="0"/>
          </a:p>
        </p:txBody>
      </p:sp>
      <p:sp>
        <p:nvSpPr>
          <p:cNvPr id="18" name="Rectangle 17"/>
          <p:cNvSpPr/>
          <p:nvPr/>
        </p:nvSpPr>
        <p:spPr>
          <a:xfrm>
            <a:off x="5220072" y="3082670"/>
            <a:ext cx="3168352" cy="3010626"/>
          </a:xfrm>
          <a:prstGeom prst="rect">
            <a:avLst/>
          </a:prstGeom>
          <a:solidFill>
            <a:schemeClr val="tx2">
              <a:alpha val="1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683568" y="1992249"/>
            <a:ext cx="2664296" cy="1940807"/>
          </a:xfrm>
          <a:prstGeom prst="rect">
            <a:avLst/>
          </a:prstGeom>
          <a:solidFill>
            <a:schemeClr val="tx2">
              <a:alpha val="1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683568" y="4056482"/>
            <a:ext cx="2664296" cy="1940807"/>
          </a:xfrm>
          <a:prstGeom prst="rect">
            <a:avLst/>
          </a:prstGeom>
          <a:solidFill>
            <a:schemeClr val="tx2">
              <a:alpha val="1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835696" y="1484785"/>
            <a:ext cx="4752528" cy="360040"/>
          </a:xfrm>
          <a:prstGeom prst="rect">
            <a:avLst/>
          </a:prstGeom>
          <a:solidFill>
            <a:schemeClr val="tx2">
              <a:alpha val="1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701430" y="1183043"/>
            <a:ext cx="1014586" cy="301742"/>
          </a:xfrm>
          <a:prstGeom prst="rect">
            <a:avLst/>
          </a:prstGeom>
          <a:solidFill>
            <a:schemeClr val="tx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PS</a:t>
            </a:r>
            <a:endParaRPr lang="fr-FR" sz="1600" dirty="0"/>
          </a:p>
        </p:txBody>
      </p:sp>
    </p:spTree>
    <p:extLst>
      <p:ext uri="{BB962C8B-B14F-4D97-AF65-F5344CB8AC3E}">
        <p14:creationId xmlns:p14="http://schemas.microsoft.com/office/powerpoint/2010/main" val="49262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9" grpId="0" animBg="1"/>
      <p:bldP spid="18" grpId="0" animBg="1"/>
      <p:bldP spid="31" grpId="0" animBg="1"/>
      <p:bldP spid="32"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From</a:t>
            </a:r>
            <a:r>
              <a:rPr lang="fr-FR" dirty="0" smtClean="0"/>
              <a:t> the main </a:t>
            </a:r>
            <a:r>
              <a:rPr lang="fr-FR" dirty="0" err="1" smtClean="0"/>
              <a:t>launcher</a:t>
            </a:r>
            <a:r>
              <a:rPr lang="fr-FR" dirty="0" smtClean="0"/>
              <a:t>…</a:t>
            </a:r>
            <a:endParaRPr lang="fr-FR" dirty="0"/>
          </a:p>
        </p:txBody>
      </p:sp>
      <p:sp>
        <p:nvSpPr>
          <p:cNvPr id="4" name="Espace réservé de la date 3"/>
          <p:cNvSpPr>
            <a:spLocks noGrp="1"/>
          </p:cNvSpPr>
          <p:nvPr>
            <p:ph type="dt" sz="half" idx="10"/>
          </p:nvPr>
        </p:nvSpPr>
        <p:spPr/>
        <p:txBody>
          <a:bodyPr/>
          <a:lstStyle/>
          <a:p>
            <a:fld id="{8960DDC2-16CD-4307-9A1F-E3F0B83FC0E1}" type="datetime4">
              <a:rPr lang="fr-FR" smtClean="0"/>
              <a:t>22 octobre 2014</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21</a:t>
            </a:fld>
            <a:endParaRPr lang="fr-FR" dirty="0"/>
          </a:p>
        </p:txBody>
      </p:sp>
      <p:sp>
        <p:nvSpPr>
          <p:cNvPr id="6" name="Espace réservé du pied de page 5"/>
          <p:cNvSpPr>
            <a:spLocks noGrp="1"/>
          </p:cNvSpPr>
          <p:nvPr>
            <p:ph type="ftr" sz="quarter" idx="12"/>
          </p:nvPr>
        </p:nvSpPr>
        <p:spPr/>
        <p:txBody>
          <a:bodyPr/>
          <a:lstStyle/>
          <a:p>
            <a:r>
              <a:rPr lang="fr-FR" smtClean="0"/>
              <a:t>CEA | 22 Otocber 2014</a:t>
            </a:r>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44" y="1032173"/>
            <a:ext cx="8382528" cy="563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3131840" y="3959160"/>
            <a:ext cx="1368152" cy="338554"/>
          </a:xfrm>
          <a:prstGeom prst="rect">
            <a:avLst/>
          </a:prstGeom>
          <a:solidFill>
            <a:schemeClr val="tx2">
              <a:alpha val="80000"/>
            </a:schemeClr>
          </a:solidFill>
          <a:ln w="9525">
            <a:solidFill>
              <a:schemeClr val="bg1"/>
            </a:solidFill>
          </a:ln>
        </p:spPr>
        <p:txBody>
          <a:bodyPr wrap="square" rtlCol="0">
            <a:spAutoFit/>
          </a:bodyPr>
          <a:lstStyle/>
          <a:p>
            <a:r>
              <a:rPr lang="fr-FR" sz="1600" dirty="0" smtClean="0">
                <a:solidFill>
                  <a:schemeClr val="bg1"/>
                </a:solidFill>
              </a:rPr>
              <a:t>Post mortem</a:t>
            </a:r>
            <a:endParaRPr lang="fr-FR" sz="1600" dirty="0">
              <a:solidFill>
                <a:schemeClr val="bg1"/>
              </a:solidFill>
            </a:endParaRPr>
          </a:p>
        </p:txBody>
      </p:sp>
      <p:cxnSp>
        <p:nvCxnSpPr>
          <p:cNvPr id="11" name="Connecteur droit avec flèche 10"/>
          <p:cNvCxnSpPr>
            <a:stCxn id="8" idx="3"/>
          </p:cNvCxnSpPr>
          <p:nvPr/>
        </p:nvCxnSpPr>
        <p:spPr>
          <a:xfrm flipV="1">
            <a:off x="4499992" y="2204864"/>
            <a:ext cx="1080120" cy="1923573"/>
          </a:xfrm>
          <a:prstGeom prst="straightConnector1">
            <a:avLst/>
          </a:prstGeom>
          <a:ln w="19050">
            <a:solidFill>
              <a:schemeClr val="tx2"/>
            </a:solidFill>
            <a:tailEnd type="arrow"/>
          </a:ln>
          <a:effectLst>
            <a:glow rad="254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8" idx="3"/>
          </p:cNvCxnSpPr>
          <p:nvPr/>
        </p:nvCxnSpPr>
        <p:spPr>
          <a:xfrm flipV="1">
            <a:off x="4499992" y="2420888"/>
            <a:ext cx="0" cy="1707549"/>
          </a:xfrm>
          <a:prstGeom prst="straightConnector1">
            <a:avLst/>
          </a:prstGeom>
          <a:ln w="19050">
            <a:solidFill>
              <a:schemeClr val="tx2"/>
            </a:solidFill>
            <a:tailEnd type="arrow"/>
          </a:ln>
          <a:effectLst>
            <a:glow rad="254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4499992" y="3068960"/>
            <a:ext cx="2088232" cy="1059477"/>
          </a:xfrm>
          <a:prstGeom prst="straightConnector1">
            <a:avLst/>
          </a:prstGeom>
          <a:ln w="19050">
            <a:solidFill>
              <a:schemeClr val="tx2"/>
            </a:solidFill>
            <a:tailEnd type="arrow"/>
          </a:ln>
          <a:effectLst>
            <a:glow rad="254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4499992" y="4128437"/>
            <a:ext cx="1872208" cy="152401"/>
          </a:xfrm>
          <a:prstGeom prst="straightConnector1">
            <a:avLst/>
          </a:prstGeom>
          <a:ln w="19050">
            <a:solidFill>
              <a:schemeClr val="tx2"/>
            </a:solidFill>
            <a:tailEnd type="arrow"/>
          </a:ln>
          <a:effectLst>
            <a:glow rad="254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39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jfdenis\AppData\Local\Microsoft\Windows\Temporary Internet Files\Content.Outlook\FYJMCKQM\Cabine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12" y="1124744"/>
            <a:ext cx="3499200" cy="231139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sz="2000" dirty="0" err="1" smtClean="0">
                <a:latin typeface="Comic Sans MS" panose="030F0702030302020204" pitchFamily="66" charset="0"/>
              </a:rPr>
              <a:t>POSt</a:t>
            </a:r>
            <a:r>
              <a:rPr lang="fr-FR" sz="2000" dirty="0" smtClean="0">
                <a:latin typeface="Comic Sans MS" panose="030F0702030302020204" pitchFamily="66" charset="0"/>
              </a:rPr>
              <a:t> mortem…</a:t>
            </a:r>
            <a:endParaRPr lang="fr-FR" dirty="0"/>
          </a:p>
        </p:txBody>
      </p:sp>
      <p:sp>
        <p:nvSpPr>
          <p:cNvPr id="4" name="Espace réservé de la date 3"/>
          <p:cNvSpPr>
            <a:spLocks noGrp="1"/>
          </p:cNvSpPr>
          <p:nvPr>
            <p:ph type="dt" sz="half" idx="10"/>
          </p:nvPr>
        </p:nvSpPr>
        <p:spPr/>
        <p:txBody>
          <a:bodyPr/>
          <a:lstStyle/>
          <a:p>
            <a:fld id="{8136BD58-7FAE-44BB-A4F1-331395220420}" type="datetime4">
              <a:rPr lang="fr-FR" smtClean="0"/>
              <a:t>22 octobre 2014</a:t>
            </a:fld>
            <a:endParaRPr lang="fr-F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619614"/>
            <a:ext cx="1714500" cy="1171575"/>
          </a:xfrm>
          <a:prstGeom prst="rect">
            <a:avLst/>
          </a:prstGeom>
          <a:noFill/>
          <a:ln w="317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4211960" y="1124744"/>
            <a:ext cx="4536503" cy="1908215"/>
          </a:xfrm>
          <a:prstGeom prst="rect">
            <a:avLst/>
          </a:prstGeom>
          <a:noFill/>
          <a:ln w="9525">
            <a:solidFill>
              <a:schemeClr val="tx1"/>
            </a:solidFill>
          </a:ln>
        </p:spPr>
        <p:txBody>
          <a:bodyPr wrap="square" rtlCol="0">
            <a:spAutoFit/>
          </a:bodyPr>
          <a:lstStyle/>
          <a:p>
            <a:pPr marL="171450" lvl="1" indent="-171450">
              <a:lnSpc>
                <a:spcPct val="150000"/>
              </a:lnSpc>
              <a:spcBef>
                <a:spcPts val="600"/>
              </a:spcBef>
              <a:buFontTx/>
              <a:buChar char="-"/>
            </a:pPr>
            <a:r>
              <a:rPr lang="en-US" sz="1200" b="1" dirty="0" smtClean="0">
                <a:solidFill>
                  <a:schemeClr val="tx1">
                    <a:lumMod val="65000"/>
                    <a:lumOff val="35000"/>
                  </a:schemeClr>
                </a:solidFill>
              </a:rPr>
              <a:t>Signals from all </a:t>
            </a:r>
            <a:r>
              <a:rPr lang="en-US" sz="1200" b="1" dirty="0" err="1" smtClean="0">
                <a:solidFill>
                  <a:schemeClr val="tx1">
                    <a:lumMod val="65000"/>
                    <a:lumOff val="35000"/>
                  </a:schemeClr>
                </a:solidFill>
              </a:rPr>
              <a:t>BLoM</a:t>
            </a:r>
            <a:r>
              <a:rPr lang="en-US" sz="1200" b="1" dirty="0" smtClean="0">
                <a:solidFill>
                  <a:schemeClr val="tx1">
                    <a:lumMod val="65000"/>
                    <a:lumOff val="35000"/>
                  </a:schemeClr>
                </a:solidFill>
              </a:rPr>
              <a:t> &amp; CT </a:t>
            </a:r>
            <a:r>
              <a:rPr lang="en-US" sz="1200" b="1" dirty="0">
                <a:solidFill>
                  <a:schemeClr val="tx1">
                    <a:lumMod val="65000"/>
                    <a:lumOff val="35000"/>
                  </a:schemeClr>
                </a:solidFill>
              </a:rPr>
              <a:t>will be sampled </a:t>
            </a:r>
            <a:r>
              <a:rPr lang="en-US" sz="1200" b="1" dirty="0" smtClean="0">
                <a:solidFill>
                  <a:schemeClr val="tx1">
                    <a:lumMod val="65000"/>
                    <a:lumOff val="35000"/>
                  </a:schemeClr>
                </a:solidFill>
              </a:rPr>
              <a:t>at 1 MHz, and recorded on the  circular buffer of 4MB</a:t>
            </a:r>
          </a:p>
          <a:p>
            <a:pPr marL="171450" lvl="1" indent="-171450">
              <a:lnSpc>
                <a:spcPct val="150000"/>
              </a:lnSpc>
              <a:spcBef>
                <a:spcPts val="600"/>
              </a:spcBef>
              <a:buFontTx/>
              <a:buChar char="-"/>
            </a:pPr>
            <a:r>
              <a:rPr lang="en-US" sz="1200" b="1" dirty="0" smtClean="0">
                <a:solidFill>
                  <a:schemeClr val="tx1">
                    <a:lumMod val="65000"/>
                    <a:lumOff val="35000"/>
                  </a:schemeClr>
                </a:solidFill>
              </a:rPr>
              <a:t>When </a:t>
            </a:r>
            <a:r>
              <a:rPr lang="en-US" sz="1200" b="1" dirty="0">
                <a:solidFill>
                  <a:schemeClr val="tx1">
                    <a:lumMod val="65000"/>
                    <a:lumOff val="35000"/>
                  </a:schemeClr>
                </a:solidFill>
              </a:rPr>
              <a:t>a trigger from the MPS occurs, acquisition is stopped and the circular buffer gets frozen for analysis. </a:t>
            </a:r>
            <a:endParaRPr lang="en-US" sz="1200" b="1" dirty="0" smtClean="0">
              <a:solidFill>
                <a:schemeClr val="tx1">
                  <a:lumMod val="65000"/>
                  <a:lumOff val="35000"/>
                </a:schemeClr>
              </a:solidFill>
            </a:endParaRPr>
          </a:p>
          <a:p>
            <a:pPr marL="171450" lvl="1" indent="-171450">
              <a:lnSpc>
                <a:spcPct val="150000"/>
              </a:lnSpc>
              <a:spcBef>
                <a:spcPts val="600"/>
              </a:spcBef>
              <a:buFontTx/>
              <a:buChar char="-"/>
            </a:pPr>
            <a:r>
              <a:rPr lang="en-US" sz="1200" b="1" dirty="0">
                <a:solidFill>
                  <a:schemeClr val="tx1">
                    <a:lumMod val="65000"/>
                    <a:lumOff val="35000"/>
                  </a:schemeClr>
                </a:solidFill>
              </a:rPr>
              <a:t>The fast acquisition is based on two VME boards, ADAS ICV108 and ADAS ICV178 </a:t>
            </a:r>
          </a:p>
        </p:txBody>
      </p:sp>
      <p:cxnSp>
        <p:nvCxnSpPr>
          <p:cNvPr id="17" name="Connecteur en angle 16"/>
          <p:cNvCxnSpPr/>
          <p:nvPr/>
        </p:nvCxnSpPr>
        <p:spPr>
          <a:xfrm rot="16200000" flipH="1">
            <a:off x="3054148" y="2767440"/>
            <a:ext cx="2852885" cy="2790717"/>
          </a:xfrm>
          <a:prstGeom prst="bentConnector3">
            <a:avLst>
              <a:gd name="adj1" fmla="val 47329"/>
            </a:avLst>
          </a:prstGeom>
          <a:ln w="50800">
            <a:solidFill>
              <a:schemeClr val="tx1"/>
            </a:solidFill>
          </a:ln>
          <a:effectLst>
            <a:glow rad="127000">
              <a:schemeClr val="tx2"/>
            </a:glow>
          </a:effectLst>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6437736" y="5354438"/>
            <a:ext cx="2359435" cy="646331"/>
          </a:xfrm>
          <a:prstGeom prst="rect">
            <a:avLst/>
          </a:prstGeom>
          <a:noFill/>
          <a:ln w="9525">
            <a:solidFill>
              <a:schemeClr val="tx1"/>
            </a:solidFill>
          </a:ln>
        </p:spPr>
        <p:txBody>
          <a:bodyPr wrap="square" rtlCol="0">
            <a:spAutoFit/>
          </a:bodyPr>
          <a:lstStyle/>
          <a:p>
            <a:pPr algn="just"/>
            <a:r>
              <a:rPr lang="en-US" sz="1200" b="1" dirty="0">
                <a:solidFill>
                  <a:schemeClr val="tx1">
                    <a:lumMod val="65000"/>
                    <a:lumOff val="35000"/>
                  </a:schemeClr>
                </a:solidFill>
              </a:rPr>
              <a:t>In order to understand what </a:t>
            </a:r>
            <a:r>
              <a:rPr lang="en-US" sz="1200" b="1" dirty="0" smtClean="0">
                <a:solidFill>
                  <a:schemeClr val="tx1">
                    <a:lumMod val="65000"/>
                    <a:lumOff val="35000"/>
                  </a:schemeClr>
                </a:solidFill>
              </a:rPr>
              <a:t>has just happened </a:t>
            </a:r>
            <a:r>
              <a:rPr lang="en-US" sz="1200" b="1" dirty="0">
                <a:solidFill>
                  <a:schemeClr val="tx1">
                    <a:lumMod val="65000"/>
                    <a:lumOff val="35000"/>
                  </a:schemeClr>
                </a:solidFill>
              </a:rPr>
              <a:t>when </a:t>
            </a:r>
            <a:r>
              <a:rPr lang="en-US" sz="1200" b="1" dirty="0" smtClean="0">
                <a:solidFill>
                  <a:schemeClr val="tx1">
                    <a:lumMod val="65000"/>
                    <a:lumOff val="35000"/>
                  </a:schemeClr>
                </a:solidFill>
              </a:rPr>
              <a:t>the beam </a:t>
            </a:r>
            <a:r>
              <a:rPr lang="en-US" sz="1200" b="1" dirty="0">
                <a:solidFill>
                  <a:schemeClr val="tx1">
                    <a:lumMod val="65000"/>
                    <a:lumOff val="35000"/>
                  </a:schemeClr>
                </a:solidFill>
              </a:rPr>
              <a:t>shuts </a:t>
            </a:r>
            <a:r>
              <a:rPr lang="en-US" sz="1200" b="1" dirty="0" smtClean="0">
                <a:solidFill>
                  <a:schemeClr val="tx1">
                    <a:lumMod val="65000"/>
                    <a:lumOff val="35000"/>
                  </a:schemeClr>
                </a:solidFill>
              </a:rPr>
              <a:t>down</a:t>
            </a:r>
            <a:endParaRPr lang="fr-FR" sz="1200" dirty="0">
              <a:solidFill>
                <a:schemeClr val="tx1">
                  <a:lumMod val="65000"/>
                  <a:lumOff val="35000"/>
                </a:schemeClr>
              </a:solidFill>
              <a:latin typeface="Comic Sans MS" panose="030F0702030302020204" pitchFamily="66" charset="0"/>
            </a:endParaRPr>
          </a:p>
        </p:txBody>
      </p:sp>
      <p:sp>
        <p:nvSpPr>
          <p:cNvPr id="36" name="ZoneTexte 35"/>
          <p:cNvSpPr txBox="1"/>
          <p:nvPr/>
        </p:nvSpPr>
        <p:spPr>
          <a:xfrm>
            <a:off x="899592" y="1074222"/>
            <a:ext cx="1944216"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Diagnostics</a:t>
            </a:r>
            <a:r>
              <a:rPr lang="fr-FR" sz="1600" dirty="0" smtClean="0"/>
              <a:t> </a:t>
            </a:r>
            <a:r>
              <a:rPr lang="fr-FR" sz="1600" dirty="0" smtClean="0">
                <a:solidFill>
                  <a:schemeClr val="bg1"/>
                </a:solidFill>
              </a:rPr>
              <a:t>cabinet</a:t>
            </a:r>
            <a:endParaRPr lang="fr-FR" sz="1600" dirty="0">
              <a:solidFill>
                <a:schemeClr val="bg1"/>
              </a:solidFill>
            </a:endParaRPr>
          </a:p>
        </p:txBody>
      </p:sp>
      <p:sp>
        <p:nvSpPr>
          <p:cNvPr id="2052" name="Rectangle 2051"/>
          <p:cNvSpPr/>
          <p:nvPr/>
        </p:nvSpPr>
        <p:spPr>
          <a:xfrm>
            <a:off x="6437736" y="5014476"/>
            <a:ext cx="864096" cy="339962"/>
          </a:xfrm>
          <a:prstGeom prst="rect">
            <a:avLst/>
          </a:prstGeom>
          <a:solidFill>
            <a:schemeClr val="tx2">
              <a:alpha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1"/>
                </a:solidFill>
              </a:rPr>
              <a:t>GOAL</a:t>
            </a:r>
            <a:endParaRPr lang="fr-FR" dirty="0">
              <a:solidFill>
                <a:schemeClr val="bg1"/>
              </a:solidFill>
            </a:endParaRPr>
          </a:p>
        </p:txBody>
      </p:sp>
      <p:sp>
        <p:nvSpPr>
          <p:cNvPr id="39" name="ZoneTexte 38"/>
          <p:cNvSpPr txBox="1"/>
          <p:nvPr/>
        </p:nvSpPr>
        <p:spPr>
          <a:xfrm>
            <a:off x="3078882" y="1650286"/>
            <a:ext cx="640643"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VME</a:t>
            </a:r>
            <a:endParaRPr lang="fr-FR" sz="1600" dirty="0">
              <a:solidFill>
                <a:schemeClr val="bg1"/>
              </a:solidFill>
            </a:endParaRPr>
          </a:p>
        </p:txBody>
      </p:sp>
      <p:sp>
        <p:nvSpPr>
          <p:cNvPr id="23" name="ZoneTexte 22"/>
          <p:cNvSpPr txBox="1"/>
          <p:nvPr/>
        </p:nvSpPr>
        <p:spPr>
          <a:xfrm>
            <a:off x="3563888" y="3489017"/>
            <a:ext cx="640643" cy="338554"/>
          </a:xfrm>
          <a:prstGeom prst="rect">
            <a:avLst/>
          </a:prstGeom>
          <a:solidFill>
            <a:schemeClr val="tx2">
              <a:alpha val="80000"/>
            </a:schemeClr>
          </a:solidFill>
          <a:ln w="9525">
            <a:solidFill>
              <a:schemeClr val="bg1"/>
            </a:solidFill>
          </a:ln>
        </p:spPr>
        <p:txBody>
          <a:bodyPr wrap="square" rtlCol="0">
            <a:spAutoFit/>
          </a:bodyPr>
          <a:lstStyle/>
          <a:p>
            <a:pPr algn="ctr"/>
            <a:r>
              <a:rPr lang="fr-FR" sz="1600" dirty="0" smtClean="0">
                <a:solidFill>
                  <a:schemeClr val="bg1"/>
                </a:solidFill>
              </a:rPr>
              <a:t>MPS</a:t>
            </a:r>
            <a:endParaRPr lang="fr-FR" sz="1600" dirty="0">
              <a:solidFill>
                <a:schemeClr val="bg1"/>
              </a:solidFill>
            </a:endParaRPr>
          </a:p>
        </p:txBody>
      </p:sp>
      <p:cxnSp>
        <p:nvCxnSpPr>
          <p:cNvPr id="24" name="Connecteur droit 23"/>
          <p:cNvCxnSpPr/>
          <p:nvPr/>
        </p:nvCxnSpPr>
        <p:spPr>
          <a:xfrm flipH="1" flipV="1">
            <a:off x="3923928" y="2685226"/>
            <a:ext cx="1" cy="799465"/>
          </a:xfrm>
          <a:prstGeom prst="line">
            <a:avLst/>
          </a:prstGeom>
          <a:ln w="38100">
            <a:solidFill>
              <a:schemeClr val="tx1"/>
            </a:solidFill>
            <a:tailEnd type="triangle"/>
          </a:ln>
          <a:effectLst>
            <a:glow rad="127000">
              <a:schemeClr val="accent3">
                <a:lumMod val="75000"/>
              </a:schemeClr>
            </a:glow>
          </a:effectLst>
        </p:spPr>
        <p:style>
          <a:lnRef idx="1">
            <a:schemeClr val="accent1"/>
          </a:lnRef>
          <a:fillRef idx="0">
            <a:schemeClr val="accent1"/>
          </a:fillRef>
          <a:effectRef idx="0">
            <a:schemeClr val="accent1"/>
          </a:effectRef>
          <a:fontRef idx="minor">
            <a:schemeClr val="tx1"/>
          </a:fontRef>
        </p:style>
      </p:cxnSp>
      <p:pic>
        <p:nvPicPr>
          <p:cNvPr id="16" name="Picture 2" descr="\\Dapdc5\jfdenis\My Documents\PROJETS\IFMIF\Diagnostiques\CT\PhotoC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130033" y="5406853"/>
            <a:ext cx="1491829" cy="70447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onnecteur en angle 28"/>
          <p:cNvCxnSpPr/>
          <p:nvPr/>
        </p:nvCxnSpPr>
        <p:spPr>
          <a:xfrm rot="5400000">
            <a:off x="1004193" y="2919790"/>
            <a:ext cx="2264471" cy="1897606"/>
          </a:xfrm>
          <a:prstGeom prst="bentConnector3">
            <a:avLst>
              <a:gd name="adj1" fmla="val 59674"/>
            </a:avLst>
          </a:prstGeom>
          <a:ln w="50800">
            <a:solidFill>
              <a:schemeClr val="tx1"/>
            </a:solidFill>
          </a:ln>
          <a:effectLst>
            <a:glow rad="127000">
              <a:schemeClr val="tx2"/>
            </a:glow>
          </a:effectLst>
        </p:spPr>
        <p:style>
          <a:lnRef idx="1">
            <a:schemeClr val="accent1"/>
          </a:lnRef>
          <a:fillRef idx="0">
            <a:schemeClr val="accent1"/>
          </a:fillRef>
          <a:effectRef idx="0">
            <a:schemeClr val="accent1"/>
          </a:effectRef>
          <a:fontRef idx="minor">
            <a:schemeClr val="tx1"/>
          </a:fontRef>
        </p:style>
      </p:cxnSp>
      <p:pic>
        <p:nvPicPr>
          <p:cNvPr id="19" name="Picture 2" descr="\\Dapdc5\jfdenis\Desktop\blo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5000828"/>
            <a:ext cx="5029109" cy="147801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rot="20482793">
            <a:off x="4241288" y="1839751"/>
            <a:ext cx="4531648" cy="461665"/>
          </a:xfrm>
          <a:prstGeom prst="rect">
            <a:avLst/>
          </a:prstGeom>
          <a:solidFill>
            <a:schemeClr val="bg1"/>
          </a:solidFill>
          <a:ln w="19050">
            <a:solidFill>
              <a:schemeClr val="tx2"/>
            </a:solidFill>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2400" dirty="0">
                <a:solidFill>
                  <a:srgbClr val="FF0000"/>
                </a:solidFill>
              </a:rPr>
              <a:t>In </a:t>
            </a:r>
            <a:r>
              <a:rPr lang="fr-FR" sz="2400" dirty="0" err="1" smtClean="0">
                <a:solidFill>
                  <a:srgbClr val="FF0000"/>
                </a:solidFill>
              </a:rPr>
              <a:t>progess</a:t>
            </a:r>
            <a:endParaRPr lang="fr-FR" sz="2400" b="1" cap="none" spc="0" dirty="0">
              <a:ln w="11430"/>
              <a:solidFill>
                <a:srgbClr val="FF0000"/>
              </a:solidFill>
              <a:effectLst>
                <a:outerShdw blurRad="80000" dist="40000" dir="5040000" algn="tl">
                  <a:srgbClr val="000000">
                    <a:alpha val="30000"/>
                  </a:srgbClr>
                </a:outerShdw>
              </a:effectLst>
            </a:endParaRPr>
          </a:p>
        </p:txBody>
      </p:sp>
      <p:sp>
        <p:nvSpPr>
          <p:cNvPr id="37" name="ZoneTexte 36"/>
          <p:cNvSpPr txBox="1"/>
          <p:nvPr/>
        </p:nvSpPr>
        <p:spPr>
          <a:xfrm>
            <a:off x="2177733" y="6453336"/>
            <a:ext cx="954107" cy="369332"/>
          </a:xfrm>
          <a:prstGeom prst="rect">
            <a:avLst/>
          </a:prstGeom>
          <a:noFill/>
        </p:spPr>
        <p:txBody>
          <a:bodyPr wrap="none" rtlCol="0">
            <a:spAutoFit/>
          </a:bodyPr>
          <a:lstStyle/>
          <a:p>
            <a:r>
              <a:rPr lang="fr-FR" b="1" dirty="0" err="1" smtClean="0"/>
              <a:t>BLoMs</a:t>
            </a:r>
            <a:endParaRPr lang="fr-FR" b="1" dirty="0"/>
          </a:p>
        </p:txBody>
      </p:sp>
      <p:sp>
        <p:nvSpPr>
          <p:cNvPr id="38" name="ZoneTexte 37"/>
          <p:cNvSpPr txBox="1"/>
          <p:nvPr/>
        </p:nvSpPr>
        <p:spPr>
          <a:xfrm>
            <a:off x="5663733" y="6466631"/>
            <a:ext cx="492443" cy="369332"/>
          </a:xfrm>
          <a:prstGeom prst="rect">
            <a:avLst/>
          </a:prstGeom>
          <a:noFill/>
        </p:spPr>
        <p:txBody>
          <a:bodyPr wrap="none" rtlCol="0">
            <a:spAutoFit/>
          </a:bodyPr>
          <a:lstStyle/>
          <a:p>
            <a:r>
              <a:rPr lang="fr-FR" b="1" dirty="0" smtClean="0"/>
              <a:t>CT</a:t>
            </a:r>
            <a:endParaRPr lang="fr-FR" b="1" dirty="0"/>
          </a:p>
        </p:txBody>
      </p:sp>
      <p:sp>
        <p:nvSpPr>
          <p:cNvPr id="27" name="Espace réservé du pied de page 26"/>
          <p:cNvSpPr>
            <a:spLocks noGrp="1"/>
          </p:cNvSpPr>
          <p:nvPr>
            <p:ph type="ftr" sz="quarter" idx="12"/>
          </p:nvPr>
        </p:nvSpPr>
        <p:spPr/>
        <p:txBody>
          <a:bodyPr/>
          <a:lstStyle/>
          <a:p>
            <a:r>
              <a:rPr lang="fr-FR" smtClean="0"/>
              <a:t>CEA | 22 Otocber 2014</a:t>
            </a:r>
            <a:endParaRPr lang="fr-FR" dirty="0"/>
          </a:p>
        </p:txBody>
      </p:sp>
      <p:sp>
        <p:nvSpPr>
          <p:cNvPr id="2048" name="Espace réservé du numéro de diapositive 2047"/>
          <p:cNvSpPr>
            <a:spLocks noGrp="1"/>
          </p:cNvSpPr>
          <p:nvPr>
            <p:ph type="sldNum" sz="quarter" idx="11"/>
          </p:nvPr>
        </p:nvSpPr>
        <p:spPr/>
        <p:txBody>
          <a:bodyPr/>
          <a:lstStyle/>
          <a:p>
            <a:r>
              <a:rPr lang="fr-FR" smtClean="0"/>
              <a:t>|  PAGE </a:t>
            </a:r>
            <a:fld id="{AEFB9B6D-867A-40B8-ACB0-35CC9F272C9C}" type="slidenum">
              <a:rPr lang="fr-FR" smtClean="0"/>
              <a:pPr/>
              <a:t>22</a:t>
            </a:fld>
            <a:endParaRPr lang="fr-FR" dirty="0"/>
          </a:p>
        </p:txBody>
      </p:sp>
    </p:spTree>
    <p:extLst>
      <p:ext uri="{BB962C8B-B14F-4D97-AF65-F5344CB8AC3E}">
        <p14:creationId xmlns:p14="http://schemas.microsoft.com/office/powerpoint/2010/main" val="36965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6" grpId="0" animBg="1"/>
      <p:bldP spid="39" grpId="0" animBg="1"/>
      <p:bldP spid="23"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65DED6FD-1727-4707-A49C-64B2D59F3D03}" type="datetime4">
              <a:rPr lang="fr-FR" smtClean="0"/>
              <a:t>22 octobre 2014</a:t>
            </a:fld>
            <a:endParaRPr lang="fr-FR" dirty="0"/>
          </a:p>
        </p:txBody>
      </p:sp>
      <p:sp>
        <p:nvSpPr>
          <p:cNvPr id="9" name="Espace réservé du numéro de diapositive 8"/>
          <p:cNvSpPr>
            <a:spLocks noGrp="1"/>
          </p:cNvSpPr>
          <p:nvPr>
            <p:ph type="sldNum" sz="quarter" idx="11"/>
          </p:nvPr>
        </p:nvSpPr>
        <p:spPr/>
        <p:txBody>
          <a:bodyPr/>
          <a:lstStyle/>
          <a:p>
            <a:r>
              <a:rPr lang="fr-FR" smtClean="0"/>
              <a:t>|  PAGE </a:t>
            </a:r>
            <a:fld id="{AEFB9B6D-867A-40B8-ACB0-35CC9F272C9C}" type="slidenum">
              <a:rPr lang="fr-FR" smtClean="0"/>
              <a:pPr/>
              <a:t>23</a:t>
            </a:fld>
            <a:endParaRPr lang="fr-FR" dirty="0"/>
          </a:p>
        </p:txBody>
      </p:sp>
      <p:sp>
        <p:nvSpPr>
          <p:cNvPr id="10" name="Espace réservé du pied de page 9"/>
          <p:cNvSpPr>
            <a:spLocks noGrp="1"/>
          </p:cNvSpPr>
          <p:nvPr>
            <p:ph type="ftr" sz="quarter" idx="12"/>
          </p:nvPr>
        </p:nvSpPr>
        <p:spPr/>
        <p:txBody>
          <a:bodyPr/>
          <a:lstStyle/>
          <a:p>
            <a:r>
              <a:rPr lang="fr-FR" smtClean="0"/>
              <a:t>CEA | 22 Otocber 2014</a:t>
            </a:r>
            <a:endParaRPr lang="fr-FR" dirty="0"/>
          </a:p>
        </p:txBody>
      </p:sp>
      <p:sp>
        <p:nvSpPr>
          <p:cNvPr id="7" name="Titre 19"/>
          <p:cNvSpPr txBox="1">
            <a:spLocks/>
          </p:cNvSpPr>
          <p:nvPr/>
        </p:nvSpPr>
        <p:spPr>
          <a:xfrm>
            <a:off x="3347864" y="2101998"/>
            <a:ext cx="5832648" cy="4719761"/>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buNone/>
              <a:defRPr sz="2200" b="1" kern="1200" cap="all" baseline="0">
                <a:solidFill>
                  <a:schemeClr val="bg1"/>
                </a:solidFill>
                <a:latin typeface="+mj-lt"/>
                <a:ea typeface="+mj-ea"/>
                <a:cs typeface="+mj-cs"/>
              </a:defRPr>
            </a:lvl1pPr>
          </a:lstStyle>
          <a:p>
            <a:pPr marL="0" lvl="1"/>
            <a:r>
              <a:rPr lang="fr-FR" kern="0" dirty="0" err="1" smtClean="0">
                <a:solidFill>
                  <a:schemeClr val="bg1"/>
                </a:solidFill>
                <a:latin typeface="+mj-lt"/>
              </a:rPr>
              <a:t>Context</a:t>
            </a:r>
            <a:r>
              <a:rPr lang="fr-FR" kern="0" dirty="0" smtClean="0">
                <a:solidFill>
                  <a:schemeClr val="bg1"/>
                </a:solidFill>
                <a:latin typeface="+mj-lt"/>
              </a:rPr>
              <a:t/>
            </a:r>
            <a:br>
              <a:rPr lang="fr-FR" kern="0" dirty="0" smtClean="0">
                <a:solidFill>
                  <a:schemeClr val="bg1"/>
                </a:solidFill>
                <a:latin typeface="+mj-lt"/>
              </a:rPr>
            </a:br>
            <a:r>
              <a:rPr lang="fr-FR" kern="0" dirty="0" smtClean="0">
                <a:solidFill>
                  <a:schemeClr val="bg1"/>
                </a:solidFill>
                <a:latin typeface="+mj-lt"/>
              </a:rPr>
              <a:t/>
            </a:r>
            <a:br>
              <a:rPr lang="fr-FR" kern="0" dirty="0" smtClean="0">
                <a:solidFill>
                  <a:schemeClr val="bg1"/>
                </a:solidFill>
                <a:latin typeface="+mj-lt"/>
              </a:rPr>
            </a:br>
            <a:r>
              <a:rPr lang="fr-FR" kern="0" dirty="0" smtClean="0">
                <a:solidFill>
                  <a:schemeClr val="bg1"/>
                </a:solidFill>
                <a:latin typeface="+mj-lt"/>
              </a:rPr>
              <a:t>Description of </a:t>
            </a:r>
            <a:r>
              <a:rPr lang="fr-FR" kern="0" dirty="0" err="1" smtClean="0">
                <a:solidFill>
                  <a:schemeClr val="bg1"/>
                </a:solidFill>
                <a:latin typeface="+mj-lt"/>
              </a:rPr>
              <a:t>each</a:t>
            </a:r>
            <a:r>
              <a:rPr lang="fr-FR" kern="0" dirty="0" smtClean="0">
                <a:solidFill>
                  <a:schemeClr val="bg1"/>
                </a:solidFill>
                <a:latin typeface="+mj-lt"/>
              </a:rPr>
              <a:t> diagnostic</a:t>
            </a:r>
            <a:br>
              <a:rPr lang="fr-FR" kern="0" dirty="0" smtClean="0">
                <a:solidFill>
                  <a:schemeClr val="bg1"/>
                </a:solidFill>
                <a:latin typeface="+mj-lt"/>
              </a:rPr>
            </a:br>
            <a:r>
              <a:rPr lang="fr-FR" kern="0" dirty="0" smtClean="0">
                <a:solidFill>
                  <a:schemeClr val="bg1"/>
                </a:solidFill>
                <a:latin typeface="+mj-lt"/>
              </a:rPr>
              <a:t>	</a:t>
            </a:r>
            <a:br>
              <a:rPr lang="fr-FR" kern="0" dirty="0" smtClean="0">
                <a:solidFill>
                  <a:schemeClr val="bg1"/>
                </a:solidFill>
                <a:latin typeface="+mj-lt"/>
              </a:rPr>
            </a:br>
            <a:r>
              <a:rPr lang="fr-FR" sz="2800" b="1" kern="0" dirty="0" smtClean="0">
                <a:solidFill>
                  <a:schemeClr val="bg1"/>
                </a:solidFill>
                <a:latin typeface="+mj-lt"/>
              </a:rPr>
              <a:t>Conclusion</a:t>
            </a:r>
            <a:endParaRPr lang="fr-FR" sz="2000" b="1" kern="0" dirty="0">
              <a:solidFill>
                <a:schemeClr val="bg1"/>
              </a:solidFill>
              <a:latin typeface="+mj-lt"/>
            </a:endParaRPr>
          </a:p>
        </p:txBody>
      </p:sp>
    </p:spTree>
    <p:extLst>
      <p:ext uri="{BB962C8B-B14F-4D97-AF65-F5344CB8AC3E}">
        <p14:creationId xmlns:p14="http://schemas.microsoft.com/office/powerpoint/2010/main" val="2797443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CONCLUSION</a:t>
            </a:r>
            <a:endParaRPr lang="fr-FR" dirty="0"/>
          </a:p>
        </p:txBody>
      </p:sp>
      <p:sp>
        <p:nvSpPr>
          <p:cNvPr id="4" name="Espace réservé de la date 3"/>
          <p:cNvSpPr>
            <a:spLocks noGrp="1"/>
          </p:cNvSpPr>
          <p:nvPr>
            <p:ph type="dt" sz="half" idx="10"/>
          </p:nvPr>
        </p:nvSpPr>
        <p:spPr/>
        <p:txBody>
          <a:bodyPr/>
          <a:lstStyle/>
          <a:p>
            <a:fld id="{F724CB88-D710-4C9E-B4EE-69CC2C61319D}" type="datetime4">
              <a:rPr lang="fr-FR" smtClean="0"/>
              <a:t>22 octobre 2014</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24</a:t>
            </a:fld>
            <a:endParaRPr lang="fr-FR" dirty="0"/>
          </a:p>
        </p:txBody>
      </p:sp>
      <p:sp>
        <p:nvSpPr>
          <p:cNvPr id="6" name="Espace réservé du pied de page 5"/>
          <p:cNvSpPr>
            <a:spLocks noGrp="1"/>
          </p:cNvSpPr>
          <p:nvPr>
            <p:ph type="ftr" sz="quarter" idx="12"/>
          </p:nvPr>
        </p:nvSpPr>
        <p:spPr/>
        <p:txBody>
          <a:bodyPr/>
          <a:lstStyle/>
          <a:p>
            <a:r>
              <a:rPr lang="fr-FR" smtClean="0"/>
              <a:t>CEA | 22 Otocber 2014</a:t>
            </a:r>
            <a:endParaRPr lang="fr-FR" dirty="0"/>
          </a:p>
        </p:txBody>
      </p:sp>
      <p:sp>
        <p:nvSpPr>
          <p:cNvPr id="7" name="Espace réservé du contenu 11"/>
          <p:cNvSpPr>
            <a:spLocks noGrp="1"/>
          </p:cNvSpPr>
          <p:nvPr>
            <p:ph idx="1"/>
          </p:nvPr>
        </p:nvSpPr>
        <p:spPr>
          <a:xfrm>
            <a:off x="576000" y="1268760"/>
            <a:ext cx="8172464" cy="4392488"/>
          </a:xfrm>
        </p:spPr>
        <p:txBody>
          <a:bodyPr/>
          <a:lstStyle/>
          <a:p>
            <a:pPr lvl="1"/>
            <a:endParaRPr lang="en-US" b="1" dirty="0" smtClean="0"/>
          </a:p>
          <a:p>
            <a:pPr marL="0" lvl="1" indent="0">
              <a:buNone/>
            </a:pPr>
            <a:endParaRPr lang="en-US" b="1" dirty="0" smtClean="0">
              <a:solidFill>
                <a:schemeClr val="tx1">
                  <a:lumMod val="65000"/>
                  <a:lumOff val="35000"/>
                </a:schemeClr>
              </a:solidFill>
            </a:endParaRPr>
          </a:p>
          <a:p>
            <a:pPr lvl="1"/>
            <a:r>
              <a:rPr lang="en-US" b="1" dirty="0" smtClean="0">
                <a:solidFill>
                  <a:schemeClr val="tx1">
                    <a:lumMod val="65000"/>
                    <a:lumOff val="35000"/>
                  </a:schemeClr>
                </a:solidFill>
              </a:rPr>
              <a:t>European Acceptance </a:t>
            </a:r>
            <a:r>
              <a:rPr lang="en-US" b="1" dirty="0">
                <a:solidFill>
                  <a:schemeClr val="tx1">
                    <a:lumMod val="65000"/>
                    <a:lumOff val="35000"/>
                  </a:schemeClr>
                </a:solidFill>
              </a:rPr>
              <a:t>tests </a:t>
            </a:r>
            <a:r>
              <a:rPr lang="en-US" b="1" dirty="0" smtClean="0">
                <a:solidFill>
                  <a:schemeClr val="tx1">
                    <a:lumMod val="65000"/>
                    <a:lumOff val="35000"/>
                  </a:schemeClr>
                </a:solidFill>
              </a:rPr>
              <a:t>were successfully done at </a:t>
            </a:r>
            <a:r>
              <a:rPr lang="en-US" b="1" dirty="0" err="1" smtClean="0">
                <a:solidFill>
                  <a:schemeClr val="tx1">
                    <a:lumMod val="65000"/>
                    <a:lumOff val="35000"/>
                  </a:schemeClr>
                </a:solidFill>
              </a:rPr>
              <a:t>Saclay</a:t>
            </a:r>
            <a:r>
              <a:rPr lang="en-US" b="1" dirty="0" smtClean="0">
                <a:solidFill>
                  <a:schemeClr val="tx1">
                    <a:lumMod val="65000"/>
                    <a:lumOff val="35000"/>
                  </a:schemeClr>
                </a:solidFill>
              </a:rPr>
              <a:t> </a:t>
            </a:r>
            <a:r>
              <a:rPr lang="en-US" b="1" dirty="0">
                <a:solidFill>
                  <a:schemeClr val="tx1">
                    <a:lumMod val="65000"/>
                    <a:lumOff val="35000"/>
                  </a:schemeClr>
                </a:solidFill>
              </a:rPr>
              <a:t>for every kind of </a:t>
            </a:r>
            <a:r>
              <a:rPr lang="en-US" b="1" dirty="0" smtClean="0">
                <a:solidFill>
                  <a:schemeClr val="tx1">
                    <a:lumMod val="65000"/>
                    <a:lumOff val="35000"/>
                  </a:schemeClr>
                </a:solidFill>
              </a:rPr>
              <a:t>diagnostics</a:t>
            </a:r>
          </a:p>
          <a:p>
            <a:pPr marL="0" lvl="1" indent="0">
              <a:buNone/>
            </a:pPr>
            <a:endParaRPr lang="en-US" b="1" dirty="0" smtClean="0">
              <a:solidFill>
                <a:schemeClr val="tx1">
                  <a:lumMod val="65000"/>
                  <a:lumOff val="35000"/>
                </a:schemeClr>
              </a:solidFill>
            </a:endParaRPr>
          </a:p>
          <a:p>
            <a:pPr marL="0" lvl="1" indent="0">
              <a:buNone/>
            </a:pPr>
            <a:endParaRPr lang="en-US" b="1" dirty="0">
              <a:solidFill>
                <a:schemeClr val="tx1">
                  <a:lumMod val="65000"/>
                  <a:lumOff val="35000"/>
                </a:schemeClr>
              </a:solidFill>
            </a:endParaRPr>
          </a:p>
          <a:p>
            <a:pPr lvl="1"/>
            <a:r>
              <a:rPr lang="en-US" b="1" dirty="0" smtClean="0">
                <a:solidFill>
                  <a:schemeClr val="tx1">
                    <a:lumMod val="65000"/>
                    <a:lumOff val="35000"/>
                  </a:schemeClr>
                </a:solidFill>
              </a:rPr>
              <a:t>The cabinet </a:t>
            </a:r>
            <a:r>
              <a:rPr lang="en-US" b="1" dirty="0">
                <a:solidFill>
                  <a:schemeClr val="tx1">
                    <a:lumMod val="65000"/>
                    <a:lumOff val="35000"/>
                  </a:schemeClr>
                </a:solidFill>
              </a:rPr>
              <a:t>left </a:t>
            </a:r>
            <a:r>
              <a:rPr lang="en-US" b="1" dirty="0" err="1" smtClean="0">
                <a:solidFill>
                  <a:schemeClr val="tx1">
                    <a:lumMod val="65000"/>
                    <a:lumOff val="35000"/>
                  </a:schemeClr>
                </a:solidFill>
              </a:rPr>
              <a:t>Saclay</a:t>
            </a:r>
            <a:r>
              <a:rPr lang="en-US" b="1" dirty="0" smtClean="0">
                <a:solidFill>
                  <a:schemeClr val="tx1">
                    <a:lumMod val="65000"/>
                    <a:lumOff val="35000"/>
                  </a:schemeClr>
                </a:solidFill>
              </a:rPr>
              <a:t> </a:t>
            </a:r>
            <a:r>
              <a:rPr lang="en-US" b="1" dirty="0">
                <a:solidFill>
                  <a:schemeClr val="tx1">
                    <a:lumMod val="65000"/>
                    <a:lumOff val="35000"/>
                  </a:schemeClr>
                </a:solidFill>
              </a:rPr>
              <a:t>in </a:t>
            </a:r>
            <a:r>
              <a:rPr lang="en-US" b="1" dirty="0" smtClean="0">
                <a:solidFill>
                  <a:schemeClr val="tx1">
                    <a:lumMod val="65000"/>
                    <a:lumOff val="35000"/>
                  </a:schemeClr>
                </a:solidFill>
              </a:rPr>
              <a:t>September</a:t>
            </a:r>
            <a:r>
              <a:rPr lang="en-US" b="1" dirty="0">
                <a:solidFill>
                  <a:schemeClr val="tx1">
                    <a:lumMod val="65000"/>
                    <a:lumOff val="35000"/>
                  </a:schemeClr>
                </a:solidFill>
              </a:rPr>
              <a:t>, and </a:t>
            </a:r>
            <a:r>
              <a:rPr lang="en-US" b="1" dirty="0" smtClean="0">
                <a:solidFill>
                  <a:schemeClr val="tx1">
                    <a:lumMod val="65000"/>
                    <a:lumOff val="35000"/>
                  </a:schemeClr>
                </a:solidFill>
              </a:rPr>
              <a:t>arrived </a:t>
            </a:r>
            <a:r>
              <a:rPr lang="en-US" b="1" dirty="0">
                <a:solidFill>
                  <a:schemeClr val="tx1">
                    <a:lumMod val="65000"/>
                    <a:lumOff val="35000"/>
                  </a:schemeClr>
                </a:solidFill>
              </a:rPr>
              <a:t>last week </a:t>
            </a:r>
            <a:r>
              <a:rPr lang="en-US" b="1" dirty="0" smtClean="0">
                <a:solidFill>
                  <a:schemeClr val="tx1">
                    <a:lumMod val="65000"/>
                    <a:lumOff val="35000"/>
                  </a:schemeClr>
                </a:solidFill>
              </a:rPr>
              <a:t>at </a:t>
            </a:r>
            <a:r>
              <a:rPr lang="en-US" b="1" dirty="0" err="1" smtClean="0">
                <a:solidFill>
                  <a:schemeClr val="tx1">
                    <a:lumMod val="65000"/>
                    <a:lumOff val="35000"/>
                  </a:schemeClr>
                </a:solidFill>
              </a:rPr>
              <a:t>Rokkasho</a:t>
            </a:r>
            <a:r>
              <a:rPr lang="en-US" b="1" dirty="0" smtClean="0">
                <a:solidFill>
                  <a:schemeClr val="tx1">
                    <a:lumMod val="65000"/>
                    <a:lumOff val="35000"/>
                  </a:schemeClr>
                </a:solidFill>
              </a:rPr>
              <a:t>! </a:t>
            </a:r>
            <a:r>
              <a:rPr lang="en-US" b="1" dirty="0" smtClean="0">
                <a:solidFill>
                  <a:schemeClr val="tx1">
                    <a:lumMod val="65000"/>
                    <a:lumOff val="35000"/>
                  </a:schemeClr>
                </a:solidFill>
                <a:sym typeface="Wingdings" panose="05000000000000000000" pitchFamily="2" charset="2"/>
              </a:rPr>
              <a:t></a:t>
            </a:r>
          </a:p>
          <a:p>
            <a:pPr marL="0" lvl="1" indent="0">
              <a:buNone/>
            </a:pPr>
            <a:endParaRPr lang="en-US" b="1" dirty="0" smtClean="0">
              <a:solidFill>
                <a:schemeClr val="tx1">
                  <a:lumMod val="65000"/>
                  <a:lumOff val="35000"/>
                </a:schemeClr>
              </a:solidFill>
              <a:sym typeface="Wingdings" panose="05000000000000000000" pitchFamily="2" charset="2"/>
            </a:endParaRPr>
          </a:p>
          <a:p>
            <a:pPr marL="0" lvl="1" indent="0">
              <a:buNone/>
            </a:pPr>
            <a:endParaRPr lang="en-US" b="1" dirty="0">
              <a:solidFill>
                <a:schemeClr val="tx1">
                  <a:lumMod val="65000"/>
                  <a:lumOff val="35000"/>
                </a:schemeClr>
              </a:solidFill>
              <a:sym typeface="Wingdings" panose="05000000000000000000" pitchFamily="2" charset="2"/>
            </a:endParaRPr>
          </a:p>
          <a:p>
            <a:pPr lvl="1"/>
            <a:r>
              <a:rPr lang="en-US" b="1" dirty="0" smtClean="0">
                <a:solidFill>
                  <a:schemeClr val="tx1">
                    <a:lumMod val="65000"/>
                    <a:lumOff val="35000"/>
                  </a:schemeClr>
                </a:solidFill>
                <a:sym typeface="Wingdings" panose="05000000000000000000" pitchFamily="2" charset="2"/>
              </a:rPr>
              <a:t>The commissioning </a:t>
            </a:r>
            <a:r>
              <a:rPr lang="en-US" b="1" dirty="0">
                <a:solidFill>
                  <a:schemeClr val="tx1">
                    <a:lumMod val="65000"/>
                    <a:lumOff val="35000"/>
                  </a:schemeClr>
                </a:solidFill>
                <a:sym typeface="Wingdings" panose="05000000000000000000" pitchFamily="2" charset="2"/>
              </a:rPr>
              <a:t>will </a:t>
            </a:r>
            <a:r>
              <a:rPr lang="en-US" b="1" dirty="0" smtClean="0">
                <a:solidFill>
                  <a:schemeClr val="tx1">
                    <a:lumMod val="65000"/>
                    <a:lumOff val="35000"/>
                  </a:schemeClr>
                </a:solidFill>
                <a:sym typeface="Wingdings" panose="05000000000000000000" pitchFamily="2" charset="2"/>
              </a:rPr>
              <a:t>be done in 2 phases :</a:t>
            </a:r>
          </a:p>
          <a:p>
            <a:pPr lvl="1"/>
            <a:endParaRPr lang="en-US" b="1" dirty="0">
              <a:solidFill>
                <a:schemeClr val="tx1">
                  <a:lumMod val="65000"/>
                  <a:lumOff val="35000"/>
                </a:schemeClr>
              </a:solidFill>
              <a:sym typeface="Wingdings" panose="05000000000000000000" pitchFamily="2" charset="2"/>
            </a:endParaRPr>
          </a:p>
          <a:p>
            <a:pPr lvl="2"/>
            <a:r>
              <a:rPr lang="en-US" b="1" dirty="0" smtClean="0">
                <a:solidFill>
                  <a:schemeClr val="tx1">
                    <a:lumMod val="65000"/>
                    <a:lumOff val="35000"/>
                  </a:schemeClr>
                </a:solidFill>
                <a:sym typeface="Wingdings" panose="05000000000000000000" pitchFamily="2" charset="2"/>
              </a:rPr>
              <a:t>	-	Injector + RFQ + </a:t>
            </a:r>
            <a:r>
              <a:rPr lang="en-US" b="1" dirty="0" err="1" smtClean="0">
                <a:solidFill>
                  <a:schemeClr val="tx1">
                    <a:lumMod val="65000"/>
                    <a:lumOff val="35000"/>
                  </a:schemeClr>
                </a:solidFill>
                <a:sym typeface="Wingdings" panose="05000000000000000000" pitchFamily="2" charset="2"/>
              </a:rPr>
              <a:t>Dplate</a:t>
            </a:r>
            <a:r>
              <a:rPr lang="en-US" b="1" dirty="0" smtClean="0">
                <a:solidFill>
                  <a:schemeClr val="tx1">
                    <a:lumMod val="65000"/>
                    <a:lumOff val="35000"/>
                  </a:schemeClr>
                </a:solidFill>
                <a:sym typeface="Wingdings" panose="05000000000000000000" pitchFamily="2" charset="2"/>
              </a:rPr>
              <a:t> :  in 2016</a:t>
            </a:r>
          </a:p>
          <a:p>
            <a:pPr lvl="2"/>
            <a:endParaRPr lang="en-US" b="1" dirty="0" smtClean="0">
              <a:solidFill>
                <a:schemeClr val="tx1">
                  <a:lumMod val="65000"/>
                  <a:lumOff val="35000"/>
                </a:schemeClr>
              </a:solidFill>
              <a:sym typeface="Wingdings" panose="05000000000000000000" pitchFamily="2" charset="2"/>
            </a:endParaRPr>
          </a:p>
          <a:p>
            <a:pPr lvl="2"/>
            <a:r>
              <a:rPr lang="en-US" b="1" dirty="0">
                <a:solidFill>
                  <a:schemeClr val="tx1">
                    <a:lumMod val="65000"/>
                    <a:lumOff val="35000"/>
                  </a:schemeClr>
                </a:solidFill>
                <a:sym typeface="Wingdings" panose="05000000000000000000" pitchFamily="2" charset="2"/>
              </a:rPr>
              <a:t>	</a:t>
            </a:r>
            <a:r>
              <a:rPr lang="en-US" b="1" dirty="0" smtClean="0">
                <a:solidFill>
                  <a:schemeClr val="tx1">
                    <a:lumMod val="65000"/>
                    <a:lumOff val="35000"/>
                  </a:schemeClr>
                </a:solidFill>
                <a:sym typeface="Wingdings" panose="05000000000000000000" pitchFamily="2" charset="2"/>
              </a:rPr>
              <a:t>-	The whole accelerator : in 2017</a:t>
            </a:r>
            <a:endParaRPr lang="en-US" b="1" dirty="0">
              <a:solidFill>
                <a:schemeClr val="tx1">
                  <a:lumMod val="65000"/>
                  <a:lumOff val="35000"/>
                </a:schemeClr>
              </a:solidFill>
            </a:endParaRPr>
          </a:p>
          <a:p>
            <a:pPr marL="0" lvl="1" indent="0">
              <a:buNone/>
            </a:pPr>
            <a:endParaRPr lang="en-US" b="1" dirty="0" smtClean="0"/>
          </a:p>
        </p:txBody>
      </p:sp>
    </p:spTree>
    <p:extLst>
      <p:ext uri="{BB962C8B-B14F-4D97-AF65-F5344CB8AC3E}">
        <p14:creationId xmlns:p14="http://schemas.microsoft.com/office/powerpoint/2010/main" val="1541960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IRFU	</a:t>
            </a:r>
            <a:br>
              <a:rPr lang="fr-FR" dirty="0" smtClean="0"/>
            </a:br>
            <a:r>
              <a:rPr lang="fr-FR" dirty="0" smtClean="0"/>
              <a:t>DSM</a:t>
            </a:r>
            <a:br>
              <a:rPr lang="fr-FR" dirty="0" smtClean="0"/>
            </a:br>
            <a:r>
              <a:rPr lang="fr-FR" dirty="0" smtClean="0"/>
              <a:t>SIS</a:t>
            </a:r>
            <a:endParaRPr lang="fr-FR" dirty="0"/>
          </a:p>
        </p:txBody>
      </p:sp>
      <p:sp>
        <p:nvSpPr>
          <p:cNvPr id="7" name="Espace réservé du contenu 6"/>
          <p:cNvSpPr>
            <a:spLocks noGrp="1"/>
          </p:cNvSpPr>
          <p:nvPr>
            <p:ph idx="1"/>
          </p:nvPr>
        </p:nvSpPr>
        <p:spPr>
          <a:xfrm>
            <a:off x="3539505" y="5799600"/>
            <a:ext cx="3984823" cy="943200"/>
          </a:xfrm>
        </p:spPr>
        <p:txBody>
          <a:bodyPr/>
          <a:lstStyle/>
          <a:p>
            <a:r>
              <a:rPr lang="fr-FR" dirty="0" smtClean="0"/>
              <a:t>Commissariat à l’énergie atomique et aux énergies alternatives</a:t>
            </a:r>
          </a:p>
          <a:p>
            <a:r>
              <a:rPr lang="fr-FR" dirty="0" smtClean="0"/>
              <a:t>Centre de Saclay</a:t>
            </a:r>
            <a:r>
              <a:rPr lang="fr-FR" sz="950" b="1" dirty="0" smtClean="0"/>
              <a:t> </a:t>
            </a:r>
            <a:r>
              <a:rPr lang="fr-FR" sz="950" b="1" dirty="0" smtClean="0">
                <a:solidFill>
                  <a:schemeClr val="bg2"/>
                </a:solidFill>
              </a:rPr>
              <a:t>| </a:t>
            </a:r>
            <a:r>
              <a:rPr lang="fr-FR" dirty="0" smtClean="0"/>
              <a:t>91191 Gif-sur-Yvette Cedex</a:t>
            </a:r>
          </a:p>
          <a:p>
            <a:r>
              <a:rPr lang="fr-FR" dirty="0" smtClean="0"/>
              <a:t>T. +33 (0)1  69 08 37 42 </a:t>
            </a:r>
          </a:p>
          <a:p>
            <a:r>
              <a:rPr lang="fr-FR" dirty="0" smtClean="0"/>
              <a:t>Etablissement public à caractère industriel et commercial </a:t>
            </a:r>
            <a:r>
              <a:rPr lang="fr-FR" sz="800" b="1" dirty="0" smtClean="0">
                <a:solidFill>
                  <a:schemeClr val="bg2"/>
                </a:solidFill>
              </a:rPr>
              <a:t>|</a:t>
            </a:r>
            <a:r>
              <a:rPr lang="fr-FR" dirty="0" smtClean="0"/>
              <a:t> RCS Paris B 775 685 019</a:t>
            </a:r>
            <a:endParaRPr lang="fr-FR" dirty="0"/>
          </a:p>
        </p:txBody>
      </p:sp>
      <p:sp>
        <p:nvSpPr>
          <p:cNvPr id="2" name="Espace réservé de la date 1"/>
          <p:cNvSpPr>
            <a:spLocks noGrp="1"/>
          </p:cNvSpPr>
          <p:nvPr>
            <p:ph type="dt" sz="half" idx="10"/>
          </p:nvPr>
        </p:nvSpPr>
        <p:spPr/>
        <p:txBody>
          <a:bodyPr/>
          <a:lstStyle/>
          <a:p>
            <a:fld id="{96CCD26B-1967-4B4F-9936-C57DC877BD5D}" type="datetime4">
              <a:rPr lang="fr-FR" smtClean="0"/>
              <a:t>22 octobre 2014</a:t>
            </a:fld>
            <a:endParaRPr lang="fr-FR" dirty="0"/>
          </a:p>
        </p:txBody>
      </p:sp>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25</a:t>
            </a:fld>
            <a:endParaRPr lang="fr-FR" dirty="0"/>
          </a:p>
        </p:txBody>
      </p:sp>
      <p:sp>
        <p:nvSpPr>
          <p:cNvPr id="4" name="Espace réservé du pied de page 3"/>
          <p:cNvSpPr>
            <a:spLocks noGrp="1"/>
          </p:cNvSpPr>
          <p:nvPr>
            <p:ph type="ftr" sz="quarter" idx="12"/>
          </p:nvPr>
        </p:nvSpPr>
        <p:spPr/>
        <p:txBody>
          <a:bodyPr/>
          <a:lstStyle/>
          <a:p>
            <a:r>
              <a:rPr lang="fr-FR" smtClean="0"/>
              <a:t>CEA | 22 Otocber 2014</a:t>
            </a:r>
            <a:endParaRPr lang="fr-FR" dirty="0"/>
          </a:p>
        </p:txBody>
      </p:sp>
      <p:sp>
        <p:nvSpPr>
          <p:cNvPr id="5" name="Rectangle 4"/>
          <p:cNvSpPr/>
          <p:nvPr/>
        </p:nvSpPr>
        <p:spPr>
          <a:xfrm>
            <a:off x="3635896" y="2263259"/>
            <a:ext cx="5255221" cy="461665"/>
          </a:xfrm>
          <a:prstGeom prst="rect">
            <a:avLst/>
          </a:prstGeom>
        </p:spPr>
        <p:txBody>
          <a:bodyPr wrap="none">
            <a:spAutoFit/>
          </a:bodyPr>
          <a:lstStyle/>
          <a:p>
            <a:r>
              <a:rPr lang="fr-FR" sz="2400" b="1" dirty="0" smtClean="0">
                <a:solidFill>
                  <a:schemeClr val="bg1"/>
                </a:solidFill>
              </a:rPr>
              <a:t>THANKS FOR YOUR ATTENTION !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3347864" y="2132856"/>
            <a:ext cx="5796136" cy="4719761"/>
          </a:xfrm>
        </p:spPr>
        <p:txBody>
          <a:bodyPr/>
          <a:lstStyle/>
          <a:p>
            <a:pPr lvl="1"/>
            <a:r>
              <a:rPr lang="fr-FR" sz="2800" b="1" dirty="0" err="1" smtClean="0">
                <a:solidFill>
                  <a:schemeClr val="bg1"/>
                </a:solidFill>
                <a:latin typeface="+mj-lt"/>
              </a:rPr>
              <a:t>Context</a:t>
            </a:r>
            <a:r>
              <a:rPr lang="fr-FR" dirty="0" smtClean="0">
                <a:latin typeface="+mj-lt"/>
              </a:rPr>
              <a:t/>
            </a:r>
            <a:br>
              <a:rPr lang="fr-FR" dirty="0" smtClean="0">
                <a:latin typeface="+mj-lt"/>
              </a:rPr>
            </a:br>
            <a:r>
              <a:rPr lang="fr-FR" dirty="0" smtClean="0">
                <a:latin typeface="+mj-lt"/>
              </a:rPr>
              <a:t/>
            </a:r>
            <a:br>
              <a:rPr lang="fr-FR" dirty="0" smtClean="0">
                <a:latin typeface="+mj-lt"/>
              </a:rPr>
            </a:br>
            <a:r>
              <a:rPr lang="fr-FR" dirty="0" smtClean="0">
                <a:solidFill>
                  <a:schemeClr val="bg1"/>
                </a:solidFill>
                <a:latin typeface="+mj-lt"/>
              </a:rPr>
              <a:t>Description of </a:t>
            </a:r>
            <a:r>
              <a:rPr lang="fr-FR" dirty="0" err="1" smtClean="0">
                <a:solidFill>
                  <a:schemeClr val="bg1"/>
                </a:solidFill>
                <a:latin typeface="+mj-lt"/>
              </a:rPr>
              <a:t>each</a:t>
            </a:r>
            <a:r>
              <a:rPr lang="fr-FR" dirty="0" smtClean="0">
                <a:solidFill>
                  <a:schemeClr val="bg1"/>
                </a:solidFill>
                <a:latin typeface="+mj-lt"/>
              </a:rPr>
              <a:t> diagnostic</a:t>
            </a:r>
            <a:br>
              <a:rPr lang="fr-FR" dirty="0" smtClean="0">
                <a:solidFill>
                  <a:schemeClr val="bg1"/>
                </a:solidFill>
                <a:latin typeface="+mj-lt"/>
              </a:rPr>
            </a:br>
            <a:r>
              <a:rPr lang="fr-FR" dirty="0" smtClean="0">
                <a:solidFill>
                  <a:schemeClr val="bg1"/>
                </a:solidFill>
                <a:latin typeface="+mj-lt"/>
              </a:rPr>
              <a:t/>
            </a:r>
            <a:br>
              <a:rPr lang="fr-FR" dirty="0" smtClean="0">
                <a:solidFill>
                  <a:schemeClr val="bg1"/>
                </a:solidFill>
                <a:latin typeface="+mj-lt"/>
              </a:rPr>
            </a:br>
            <a:r>
              <a:rPr lang="fr-FR" dirty="0" smtClean="0">
                <a:solidFill>
                  <a:schemeClr val="bg1"/>
                </a:solidFill>
                <a:latin typeface="+mj-lt"/>
              </a:rPr>
              <a:t>Conclusion</a:t>
            </a:r>
            <a:endParaRPr lang="fr-FR" dirty="0">
              <a:solidFill>
                <a:schemeClr val="bg1"/>
              </a:solidFill>
              <a:latin typeface="+mj-lt"/>
            </a:endParaRPr>
          </a:p>
        </p:txBody>
      </p:sp>
      <p:sp>
        <p:nvSpPr>
          <p:cNvPr id="8" name="Espace réservé de la date 7"/>
          <p:cNvSpPr>
            <a:spLocks noGrp="1"/>
          </p:cNvSpPr>
          <p:nvPr>
            <p:ph type="dt" sz="half" idx="10"/>
          </p:nvPr>
        </p:nvSpPr>
        <p:spPr/>
        <p:txBody>
          <a:bodyPr/>
          <a:lstStyle/>
          <a:p>
            <a:fld id="{C4F80933-FA28-4A5A-AF99-171E4FD0A471}" type="datetime4">
              <a:rPr lang="fr-FR" smtClean="0"/>
              <a:t>22 octobre 2014</a:t>
            </a:fld>
            <a:endParaRPr lang="fr-FR" dirty="0"/>
          </a:p>
        </p:txBody>
      </p:sp>
      <p:sp>
        <p:nvSpPr>
          <p:cNvPr id="9" name="Espace réservé du numéro de diapositive 8"/>
          <p:cNvSpPr>
            <a:spLocks noGrp="1"/>
          </p:cNvSpPr>
          <p:nvPr>
            <p:ph type="sldNum" sz="quarter" idx="11"/>
          </p:nvPr>
        </p:nvSpPr>
        <p:spPr/>
        <p:txBody>
          <a:bodyPr/>
          <a:lstStyle/>
          <a:p>
            <a:r>
              <a:rPr lang="fr-FR" smtClean="0"/>
              <a:t>|  PAGE </a:t>
            </a:r>
            <a:fld id="{AEFB9B6D-867A-40B8-ACB0-35CC9F272C9C}" type="slidenum">
              <a:rPr lang="fr-FR" smtClean="0"/>
              <a:pPr/>
              <a:t>3</a:t>
            </a:fld>
            <a:endParaRPr lang="fr-FR" dirty="0"/>
          </a:p>
        </p:txBody>
      </p:sp>
      <p:sp>
        <p:nvSpPr>
          <p:cNvPr id="10" name="Espace réservé du pied de page 9"/>
          <p:cNvSpPr>
            <a:spLocks noGrp="1"/>
          </p:cNvSpPr>
          <p:nvPr>
            <p:ph type="ftr" sz="quarter" idx="12"/>
          </p:nvPr>
        </p:nvSpPr>
        <p:spPr/>
        <p:txBody>
          <a:bodyPr/>
          <a:lstStyle/>
          <a:p>
            <a:r>
              <a:rPr lang="fr-FR" smtClean="0"/>
              <a:t>CEA | 22 Otocber 2014</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apdc5\jfdenis\Desktop\IFMIF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818621"/>
            <a:ext cx="8424935" cy="1634715"/>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0"/>
          <p:cNvSpPr>
            <a:spLocks noGrp="1"/>
          </p:cNvSpPr>
          <p:nvPr>
            <p:ph type="title"/>
          </p:nvPr>
        </p:nvSpPr>
        <p:spPr/>
        <p:txBody>
          <a:bodyPr/>
          <a:lstStyle/>
          <a:p>
            <a:r>
              <a:rPr lang="fr-FR" dirty="0" err="1" smtClean="0"/>
              <a:t>context</a:t>
            </a:r>
            <a:endParaRPr lang="fr-FR" dirty="0"/>
          </a:p>
        </p:txBody>
      </p:sp>
      <p:sp>
        <p:nvSpPr>
          <p:cNvPr id="12" name="Espace réservé du contenu 11"/>
          <p:cNvSpPr>
            <a:spLocks noGrp="1"/>
          </p:cNvSpPr>
          <p:nvPr>
            <p:ph idx="1"/>
          </p:nvPr>
        </p:nvSpPr>
        <p:spPr>
          <a:xfrm>
            <a:off x="576000" y="1268760"/>
            <a:ext cx="8172464" cy="4392488"/>
          </a:xfrm>
        </p:spPr>
        <p:txBody>
          <a:bodyPr/>
          <a:lstStyle/>
          <a:p>
            <a:pPr lvl="1" algn="just"/>
            <a:r>
              <a:rPr lang="en-US" b="1" dirty="0" smtClean="0">
                <a:solidFill>
                  <a:schemeClr val="tx1">
                    <a:lumMod val="65000"/>
                    <a:lumOff val="35000"/>
                  </a:schemeClr>
                </a:solidFill>
              </a:rPr>
              <a:t>IFMIF </a:t>
            </a:r>
            <a:r>
              <a:rPr lang="en-US" b="1" dirty="0">
                <a:solidFill>
                  <a:schemeClr val="tx1">
                    <a:lumMod val="65000"/>
                    <a:lumOff val="35000"/>
                  </a:schemeClr>
                </a:solidFill>
              </a:rPr>
              <a:t>(International Fusion Materials Irradiation Facility) will be </a:t>
            </a:r>
            <a:r>
              <a:rPr lang="en-US" b="1" dirty="0" smtClean="0">
                <a:solidFill>
                  <a:schemeClr val="tx1">
                    <a:lumMod val="65000"/>
                    <a:lumOff val="35000"/>
                  </a:schemeClr>
                </a:solidFill>
              </a:rPr>
              <a:t>built to </a:t>
            </a:r>
            <a:r>
              <a:rPr lang="en-US" b="1" dirty="0">
                <a:solidFill>
                  <a:schemeClr val="tx1">
                    <a:lumMod val="65000"/>
                    <a:lumOff val="35000"/>
                  </a:schemeClr>
                </a:solidFill>
              </a:rPr>
              <a:t>provide an accelerator based on a neutron source to produce high-energy neutrons (deuterons) at sufficient intensity and irradiation volume to qualify materials for fusion </a:t>
            </a:r>
            <a:r>
              <a:rPr lang="en-US" b="1" dirty="0" smtClean="0">
                <a:solidFill>
                  <a:schemeClr val="tx1">
                    <a:lumMod val="65000"/>
                    <a:lumOff val="35000"/>
                  </a:schemeClr>
                </a:solidFill>
              </a:rPr>
              <a:t>reactors of the future</a:t>
            </a:r>
          </a:p>
          <a:p>
            <a:pPr lvl="1"/>
            <a:endParaRPr lang="en-US" b="1" dirty="0">
              <a:solidFill>
                <a:schemeClr val="tx1">
                  <a:lumMod val="65000"/>
                  <a:lumOff val="35000"/>
                </a:schemeClr>
              </a:solidFill>
            </a:endParaRPr>
          </a:p>
          <a:p>
            <a:pPr lvl="1"/>
            <a:endParaRPr lang="en-US" b="1" dirty="0" smtClean="0">
              <a:solidFill>
                <a:schemeClr val="tx1">
                  <a:lumMod val="65000"/>
                  <a:lumOff val="35000"/>
                </a:schemeClr>
              </a:solidFill>
            </a:endParaRPr>
          </a:p>
          <a:p>
            <a:pPr lvl="1"/>
            <a:endParaRPr lang="en-US" b="1" dirty="0">
              <a:solidFill>
                <a:schemeClr val="tx1">
                  <a:lumMod val="65000"/>
                  <a:lumOff val="35000"/>
                </a:schemeClr>
              </a:solidFill>
            </a:endParaRPr>
          </a:p>
          <a:p>
            <a:pPr lvl="1"/>
            <a:endParaRPr lang="en-US" b="1" dirty="0" smtClean="0">
              <a:solidFill>
                <a:schemeClr val="tx1">
                  <a:lumMod val="65000"/>
                  <a:lumOff val="35000"/>
                </a:schemeClr>
              </a:solidFill>
            </a:endParaRPr>
          </a:p>
          <a:p>
            <a:pPr lvl="1"/>
            <a:endParaRPr lang="en-US" b="1" dirty="0">
              <a:solidFill>
                <a:schemeClr val="tx1">
                  <a:lumMod val="65000"/>
                  <a:lumOff val="35000"/>
                </a:schemeClr>
              </a:solidFill>
            </a:endParaRPr>
          </a:p>
          <a:p>
            <a:pPr lvl="1"/>
            <a:endParaRPr lang="fr-FR" b="1" dirty="0">
              <a:solidFill>
                <a:schemeClr val="tx1">
                  <a:lumMod val="65000"/>
                  <a:lumOff val="35000"/>
                </a:schemeClr>
              </a:solidFill>
            </a:endParaRPr>
          </a:p>
          <a:p>
            <a:pPr lvl="1"/>
            <a:endParaRPr lang="en-US" b="1" dirty="0" smtClean="0"/>
          </a:p>
          <a:p>
            <a:pPr lvl="1" algn="just"/>
            <a:r>
              <a:rPr lang="en-US" b="1" dirty="0" smtClean="0">
                <a:solidFill>
                  <a:schemeClr val="tx1">
                    <a:lumMod val="65000"/>
                    <a:lumOff val="35000"/>
                  </a:schemeClr>
                </a:solidFill>
              </a:rPr>
              <a:t>A </a:t>
            </a:r>
            <a:r>
              <a:rPr lang="en-US" b="1" dirty="0">
                <a:solidFill>
                  <a:schemeClr val="tx1">
                    <a:lumMod val="65000"/>
                    <a:lumOff val="35000"/>
                  </a:schemeClr>
                </a:solidFill>
              </a:rPr>
              <a:t>prototype </a:t>
            </a:r>
            <a:r>
              <a:rPr lang="en-US" b="1" dirty="0" err="1">
                <a:solidFill>
                  <a:schemeClr val="tx1">
                    <a:lumMod val="65000"/>
                    <a:lumOff val="35000"/>
                  </a:schemeClr>
                </a:solidFill>
              </a:rPr>
              <a:t>LIPAc</a:t>
            </a:r>
            <a:r>
              <a:rPr lang="en-US" b="1" dirty="0">
                <a:solidFill>
                  <a:schemeClr val="tx1">
                    <a:lumMod val="65000"/>
                    <a:lumOff val="35000"/>
                  </a:schemeClr>
                </a:solidFill>
              </a:rPr>
              <a:t>(Linear </a:t>
            </a:r>
            <a:r>
              <a:rPr lang="en-US" b="1" dirty="0" err="1">
                <a:solidFill>
                  <a:schemeClr val="tx1">
                    <a:lumMod val="65000"/>
                    <a:lumOff val="35000"/>
                  </a:schemeClr>
                </a:solidFill>
              </a:rPr>
              <a:t>Ifmif</a:t>
            </a:r>
            <a:r>
              <a:rPr lang="en-US" b="1" dirty="0">
                <a:solidFill>
                  <a:schemeClr val="tx1">
                    <a:lumMod val="65000"/>
                    <a:lumOff val="35000"/>
                  </a:schemeClr>
                </a:solidFill>
              </a:rPr>
              <a:t> Particle Accelerator)  identical to the low energy section of IFMIF is being built to check the validity of the design before launching the IFMIF construction</a:t>
            </a:r>
          </a:p>
          <a:p>
            <a:pPr marL="0" lvl="1" indent="0">
              <a:buNone/>
            </a:pPr>
            <a:endParaRPr lang="en-US" b="1" dirty="0"/>
          </a:p>
          <a:p>
            <a:pPr marL="0" lvl="1" indent="0">
              <a:buNone/>
            </a:pPr>
            <a:endParaRPr lang="en-US" b="1" dirty="0" smtClean="0"/>
          </a:p>
        </p:txBody>
      </p:sp>
      <p:sp>
        <p:nvSpPr>
          <p:cNvPr id="8" name="Espace réservé de la date 7"/>
          <p:cNvSpPr>
            <a:spLocks noGrp="1"/>
          </p:cNvSpPr>
          <p:nvPr>
            <p:ph type="dt" sz="half" idx="10"/>
          </p:nvPr>
        </p:nvSpPr>
        <p:spPr/>
        <p:txBody>
          <a:bodyPr/>
          <a:lstStyle/>
          <a:p>
            <a:fld id="{535A82E6-C9F1-457D-A4B4-0C430A3A1BD4}" type="datetime4">
              <a:rPr lang="fr-FR" smtClean="0"/>
              <a:t>22 octobre 2014</a:t>
            </a:fld>
            <a:endParaRPr lang="fr-FR" dirty="0"/>
          </a:p>
        </p:txBody>
      </p:sp>
      <p:sp>
        <p:nvSpPr>
          <p:cNvPr id="9" name="Espace réservé du numéro de diapositive 8"/>
          <p:cNvSpPr>
            <a:spLocks noGrp="1"/>
          </p:cNvSpPr>
          <p:nvPr>
            <p:ph type="sldNum" sz="quarter" idx="11"/>
          </p:nvPr>
        </p:nvSpPr>
        <p:spPr/>
        <p:txBody>
          <a:bodyPr/>
          <a:lstStyle/>
          <a:p>
            <a:r>
              <a:rPr lang="fr-FR" smtClean="0"/>
              <a:t>|  PAGE </a:t>
            </a:r>
            <a:fld id="{AEFB9B6D-867A-40B8-ACB0-35CC9F272C9C}" type="slidenum">
              <a:rPr lang="fr-FR" smtClean="0"/>
              <a:pPr/>
              <a:t>4</a:t>
            </a:fld>
            <a:endParaRPr lang="fr-FR" dirty="0"/>
          </a:p>
        </p:txBody>
      </p:sp>
      <p:sp>
        <p:nvSpPr>
          <p:cNvPr id="10" name="Espace réservé du pied de page 9"/>
          <p:cNvSpPr>
            <a:spLocks noGrp="1"/>
          </p:cNvSpPr>
          <p:nvPr>
            <p:ph type="ftr" sz="quarter" idx="12"/>
          </p:nvPr>
        </p:nvSpPr>
        <p:spPr/>
        <p:txBody>
          <a:bodyPr/>
          <a:lstStyle/>
          <a:p>
            <a:r>
              <a:rPr lang="fr-FR" smtClean="0"/>
              <a:t>CEA | 22 Otocber 2014</a:t>
            </a:r>
            <a:endParaRPr lang="fr-FR" dirty="0"/>
          </a:p>
        </p:txBody>
      </p:sp>
      <p:pic>
        <p:nvPicPr>
          <p:cNvPr id="1030" name="Picture 6" descr="\\Dapdc5\jfdenis\Desktop\IFMIF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2" y="2276872"/>
            <a:ext cx="9041152" cy="17070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3356992"/>
            <a:ext cx="2232248" cy="504056"/>
          </a:xfrm>
          <a:prstGeom prst="rect">
            <a:avLst/>
          </a:prstGeom>
          <a:solidFill>
            <a:schemeClr val="tx2">
              <a:alpha val="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en arc 4"/>
          <p:cNvCxnSpPr>
            <a:stCxn id="3" idx="1"/>
            <a:endCxn id="1029" idx="1"/>
          </p:cNvCxnSpPr>
          <p:nvPr/>
        </p:nvCxnSpPr>
        <p:spPr>
          <a:xfrm rot="10800000" flipH="1" flipV="1">
            <a:off x="251520" y="3609019"/>
            <a:ext cx="216024" cy="2026959"/>
          </a:xfrm>
          <a:prstGeom prst="curvedConnector3">
            <a:avLst>
              <a:gd name="adj1" fmla="val -10582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context</a:t>
            </a:r>
            <a:endParaRPr lang="fr-FR" dirty="0"/>
          </a:p>
        </p:txBody>
      </p:sp>
      <p:sp>
        <p:nvSpPr>
          <p:cNvPr id="4" name="Espace réservé de la date 3"/>
          <p:cNvSpPr>
            <a:spLocks noGrp="1"/>
          </p:cNvSpPr>
          <p:nvPr>
            <p:ph type="dt" sz="half" idx="10"/>
          </p:nvPr>
        </p:nvSpPr>
        <p:spPr/>
        <p:txBody>
          <a:bodyPr/>
          <a:lstStyle/>
          <a:p>
            <a:fld id="{B9701D13-7FB4-4C08-B25E-084A25C2BEE6}" type="datetime4">
              <a:rPr lang="fr-FR" smtClean="0"/>
              <a:t>22 octobre 2014</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5</a:t>
            </a:fld>
            <a:endParaRPr lang="fr-FR" dirty="0"/>
          </a:p>
        </p:txBody>
      </p:sp>
      <p:sp>
        <p:nvSpPr>
          <p:cNvPr id="6" name="Espace réservé du pied de page 5"/>
          <p:cNvSpPr>
            <a:spLocks noGrp="1"/>
          </p:cNvSpPr>
          <p:nvPr>
            <p:ph type="ftr" sz="quarter" idx="12"/>
          </p:nvPr>
        </p:nvSpPr>
        <p:spPr/>
        <p:txBody>
          <a:bodyPr/>
          <a:lstStyle/>
          <a:p>
            <a:r>
              <a:rPr lang="fr-FR" dirty="0" smtClean="0"/>
              <a:t>CEA | 22 </a:t>
            </a:r>
            <a:r>
              <a:rPr lang="fr-FR" dirty="0" err="1" smtClean="0"/>
              <a:t>Otocber</a:t>
            </a:r>
            <a:r>
              <a:rPr lang="fr-FR" dirty="0" smtClean="0"/>
              <a:t> 2014</a:t>
            </a:r>
            <a:endParaRPr lang="fr-FR" dirty="0"/>
          </a:p>
        </p:txBody>
      </p:sp>
      <p:pic>
        <p:nvPicPr>
          <p:cNvPr id="9" name="Picture 2" descr="http://www.fepc.or.jp/english/library/power_line/detail/02/fig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124744"/>
            <a:ext cx="3177980" cy="295466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10" name="Espace réservé du contenu 11"/>
          <p:cNvSpPr>
            <a:spLocks noGrp="1"/>
          </p:cNvSpPr>
          <p:nvPr>
            <p:ph idx="1"/>
          </p:nvPr>
        </p:nvSpPr>
        <p:spPr>
          <a:xfrm>
            <a:off x="539552" y="1484784"/>
            <a:ext cx="8172464" cy="720080"/>
          </a:xfrm>
        </p:spPr>
        <p:txBody>
          <a:bodyPr/>
          <a:lstStyle/>
          <a:p>
            <a:pPr lvl="1" algn="just"/>
            <a:r>
              <a:rPr lang="en-US" b="1" dirty="0" smtClean="0">
                <a:solidFill>
                  <a:schemeClr val="tx1">
                    <a:lumMod val="65000"/>
                    <a:lumOff val="35000"/>
                  </a:schemeClr>
                </a:solidFill>
              </a:rPr>
              <a:t>This </a:t>
            </a:r>
            <a:r>
              <a:rPr lang="en-US" b="1" dirty="0">
                <a:solidFill>
                  <a:schemeClr val="tx1">
                    <a:lumMod val="65000"/>
                    <a:lumOff val="35000"/>
                  </a:schemeClr>
                </a:solidFill>
              </a:rPr>
              <a:t>facility will be installed </a:t>
            </a:r>
            <a:r>
              <a:rPr lang="en-US" b="1" dirty="0" smtClean="0">
                <a:solidFill>
                  <a:schemeClr val="tx1">
                    <a:lumMod val="65000"/>
                    <a:lumOff val="35000"/>
                  </a:schemeClr>
                </a:solidFill>
              </a:rPr>
              <a:t>at </a:t>
            </a:r>
            <a:r>
              <a:rPr lang="en-US" b="1" dirty="0" err="1" smtClean="0">
                <a:solidFill>
                  <a:schemeClr val="tx1">
                    <a:lumMod val="65000"/>
                    <a:lumOff val="35000"/>
                  </a:schemeClr>
                </a:solidFill>
              </a:rPr>
              <a:t>Rokkasho</a:t>
            </a:r>
            <a:r>
              <a:rPr lang="en-US" b="1" dirty="0" smtClean="0">
                <a:solidFill>
                  <a:schemeClr val="tx1">
                    <a:lumMod val="65000"/>
                    <a:lumOff val="35000"/>
                  </a:schemeClr>
                </a:solidFill>
              </a:rPr>
              <a:t> JAEA</a:t>
            </a:r>
          </a:p>
          <a:p>
            <a:pPr marL="0" lvl="1" indent="0" algn="just">
              <a:buNone/>
            </a:pPr>
            <a:r>
              <a:rPr lang="en-US" b="1" dirty="0">
                <a:solidFill>
                  <a:schemeClr val="tx1">
                    <a:lumMod val="65000"/>
                    <a:lumOff val="35000"/>
                  </a:schemeClr>
                </a:solidFill>
              </a:rPr>
              <a:t> </a:t>
            </a:r>
            <a:r>
              <a:rPr lang="en-US" b="1" dirty="0" smtClean="0">
                <a:solidFill>
                  <a:schemeClr val="tx1">
                    <a:lumMod val="65000"/>
                    <a:lumOff val="35000"/>
                  </a:schemeClr>
                </a:solidFill>
              </a:rPr>
              <a:t>     (</a:t>
            </a:r>
            <a:r>
              <a:rPr lang="en-US" b="1" dirty="0">
                <a:solidFill>
                  <a:schemeClr val="tx1">
                    <a:lumMod val="65000"/>
                    <a:lumOff val="35000"/>
                  </a:schemeClr>
                </a:solidFill>
              </a:rPr>
              <a:t>Japan Atomic Energy Agency) </a:t>
            </a:r>
            <a:r>
              <a:rPr lang="en-US" b="1" dirty="0" smtClean="0">
                <a:solidFill>
                  <a:schemeClr val="tx1">
                    <a:lumMod val="65000"/>
                    <a:lumOff val="35000"/>
                  </a:schemeClr>
                </a:solidFill>
              </a:rPr>
              <a:t>site</a:t>
            </a:r>
          </a:p>
          <a:p>
            <a:pPr lvl="1" algn="just"/>
            <a:endParaRPr lang="en-US" b="1" dirty="0">
              <a:solidFill>
                <a:schemeClr val="tx1">
                  <a:lumMod val="65000"/>
                  <a:lumOff val="35000"/>
                </a:schemeClr>
              </a:solidFill>
            </a:endParaRPr>
          </a:p>
          <a:p>
            <a:pPr lvl="1" algn="just"/>
            <a:endParaRPr lang="en-US" b="1" dirty="0" smtClean="0">
              <a:solidFill>
                <a:schemeClr val="tx1">
                  <a:lumMod val="65000"/>
                  <a:lumOff val="35000"/>
                </a:schemeClr>
              </a:solidFill>
            </a:endParaRPr>
          </a:p>
          <a:p>
            <a:pPr lvl="1" algn="just"/>
            <a:endParaRPr lang="en-US" b="1" dirty="0">
              <a:solidFill>
                <a:schemeClr val="tx1">
                  <a:lumMod val="65000"/>
                  <a:lumOff val="35000"/>
                </a:schemeClr>
              </a:solidFill>
            </a:endParaRPr>
          </a:p>
          <a:p>
            <a:pPr lvl="1" algn="just"/>
            <a:endParaRPr lang="en-US" b="1" dirty="0" smtClean="0">
              <a:solidFill>
                <a:schemeClr val="tx1">
                  <a:lumMod val="65000"/>
                  <a:lumOff val="35000"/>
                </a:schemeClr>
              </a:solidFill>
            </a:endParaRPr>
          </a:p>
          <a:p>
            <a:pPr lvl="1" algn="just"/>
            <a:endParaRPr lang="en-US" b="1" dirty="0" smtClean="0">
              <a:solidFill>
                <a:schemeClr val="tx1">
                  <a:lumMod val="65000"/>
                  <a:lumOff val="35000"/>
                </a:schemeClr>
              </a:solidFill>
            </a:endParaRPr>
          </a:p>
          <a:p>
            <a:pPr lvl="1" algn="just"/>
            <a:endParaRPr lang="en-US" b="1" dirty="0" smtClean="0">
              <a:solidFill>
                <a:schemeClr val="tx1">
                  <a:lumMod val="65000"/>
                  <a:lumOff val="35000"/>
                </a:schemeClr>
              </a:solidFill>
            </a:endParaRPr>
          </a:p>
          <a:p>
            <a:pPr lvl="1" algn="just"/>
            <a:endParaRPr lang="en-US" b="1" dirty="0" smtClean="0">
              <a:solidFill>
                <a:schemeClr val="tx1">
                  <a:lumMod val="65000"/>
                  <a:lumOff val="35000"/>
                </a:schemeClr>
              </a:solidFill>
            </a:endParaRPr>
          </a:p>
          <a:p>
            <a:pPr lvl="1" algn="just"/>
            <a:endParaRPr lang="en-US" b="1" dirty="0" smtClean="0">
              <a:solidFill>
                <a:schemeClr val="tx1">
                  <a:lumMod val="65000"/>
                  <a:lumOff val="35000"/>
                </a:schemeClr>
              </a:solidFill>
            </a:endParaRPr>
          </a:p>
          <a:p>
            <a:pPr lvl="1" algn="just"/>
            <a:endParaRPr lang="en-US" b="1" dirty="0" smtClean="0">
              <a:solidFill>
                <a:schemeClr val="tx1">
                  <a:lumMod val="65000"/>
                  <a:lumOff val="35000"/>
                </a:schemeClr>
              </a:solidFill>
            </a:endParaRPr>
          </a:p>
          <a:p>
            <a:pPr lvl="1" algn="just"/>
            <a:endParaRPr lang="en-US" b="1" dirty="0">
              <a:solidFill>
                <a:schemeClr val="tx1">
                  <a:lumMod val="65000"/>
                  <a:lumOff val="35000"/>
                </a:schemeClr>
              </a:solidFill>
            </a:endParaRPr>
          </a:p>
          <a:p>
            <a:pPr lvl="1" algn="just"/>
            <a:r>
              <a:rPr lang="en-US" b="1" dirty="0" err="1" smtClean="0">
                <a:solidFill>
                  <a:schemeClr val="tx1">
                    <a:lumMod val="65000"/>
                    <a:lumOff val="35000"/>
                  </a:schemeClr>
                </a:solidFill>
              </a:rPr>
              <a:t>Irfu-Saclay</a:t>
            </a:r>
            <a:r>
              <a:rPr lang="en-US" b="1" dirty="0" smtClean="0">
                <a:solidFill>
                  <a:schemeClr val="tx1">
                    <a:lumMod val="65000"/>
                    <a:lumOff val="35000"/>
                  </a:schemeClr>
                </a:solidFill>
              </a:rPr>
              <a:t> </a:t>
            </a:r>
            <a:r>
              <a:rPr lang="en-US" b="1" dirty="0">
                <a:solidFill>
                  <a:schemeClr val="tx1">
                    <a:lumMod val="65000"/>
                    <a:lumOff val="35000"/>
                  </a:schemeClr>
                </a:solidFill>
              </a:rPr>
              <a:t>has developed the control system for several work packages like the injector and a set of the diagnostic subsystem</a:t>
            </a:r>
          </a:p>
          <a:p>
            <a:pPr marL="0" lvl="1" indent="0">
              <a:buNone/>
            </a:pPr>
            <a:endParaRPr lang="en-US" b="1" dirty="0"/>
          </a:p>
        </p:txBody>
      </p:sp>
      <p:sp>
        <p:nvSpPr>
          <p:cNvPr id="3" name="Ellipse 2"/>
          <p:cNvSpPr/>
          <p:nvPr/>
        </p:nvSpPr>
        <p:spPr>
          <a:xfrm>
            <a:off x="6948264" y="1628800"/>
            <a:ext cx="936104" cy="720080"/>
          </a:xfrm>
          <a:prstGeom prst="ellipse">
            <a:avLst/>
          </a:prstGeom>
          <a:solidFill>
            <a:schemeClr val="tx2">
              <a:alpha val="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3721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DAFE92A1-4814-4CDB-B1AE-A70A354822D3}" type="datetime4">
              <a:rPr lang="fr-FR" smtClean="0"/>
              <a:t>22 octobre 2014</a:t>
            </a:fld>
            <a:endParaRPr lang="fr-FR" dirty="0"/>
          </a:p>
        </p:txBody>
      </p:sp>
      <p:sp>
        <p:nvSpPr>
          <p:cNvPr id="9" name="Espace réservé du numéro de diapositive 8"/>
          <p:cNvSpPr>
            <a:spLocks noGrp="1"/>
          </p:cNvSpPr>
          <p:nvPr>
            <p:ph type="sldNum" sz="quarter" idx="11"/>
          </p:nvPr>
        </p:nvSpPr>
        <p:spPr/>
        <p:txBody>
          <a:bodyPr/>
          <a:lstStyle/>
          <a:p>
            <a:r>
              <a:rPr lang="fr-FR" smtClean="0"/>
              <a:t>|  PAGE </a:t>
            </a:r>
            <a:fld id="{AEFB9B6D-867A-40B8-ACB0-35CC9F272C9C}" type="slidenum">
              <a:rPr lang="fr-FR" smtClean="0"/>
              <a:pPr/>
              <a:t>6</a:t>
            </a:fld>
            <a:endParaRPr lang="fr-FR" dirty="0"/>
          </a:p>
        </p:txBody>
      </p:sp>
      <p:sp>
        <p:nvSpPr>
          <p:cNvPr id="10" name="Espace réservé du pied de page 9"/>
          <p:cNvSpPr>
            <a:spLocks noGrp="1"/>
          </p:cNvSpPr>
          <p:nvPr>
            <p:ph type="ftr" sz="quarter" idx="12"/>
          </p:nvPr>
        </p:nvSpPr>
        <p:spPr/>
        <p:txBody>
          <a:bodyPr/>
          <a:lstStyle/>
          <a:p>
            <a:r>
              <a:rPr lang="fr-FR" smtClean="0"/>
              <a:t>CEA | 22 Otocber 2014</a:t>
            </a:r>
            <a:endParaRPr lang="fr-FR" dirty="0"/>
          </a:p>
        </p:txBody>
      </p:sp>
      <p:sp>
        <p:nvSpPr>
          <p:cNvPr id="7" name="Titre 19"/>
          <p:cNvSpPr txBox="1">
            <a:spLocks/>
          </p:cNvSpPr>
          <p:nvPr/>
        </p:nvSpPr>
        <p:spPr>
          <a:xfrm>
            <a:off x="3347864" y="2101998"/>
            <a:ext cx="5832648" cy="4719761"/>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buNone/>
              <a:defRPr sz="2200" b="1" kern="1200" cap="all" baseline="0">
                <a:solidFill>
                  <a:schemeClr val="bg1"/>
                </a:solidFill>
                <a:latin typeface="+mj-lt"/>
                <a:ea typeface="+mj-ea"/>
                <a:cs typeface="+mj-cs"/>
              </a:defRPr>
            </a:lvl1pPr>
          </a:lstStyle>
          <a:p>
            <a:pPr marL="0" lvl="1"/>
            <a:r>
              <a:rPr lang="fr-FR" kern="0" dirty="0" err="1" smtClean="0">
                <a:solidFill>
                  <a:schemeClr val="bg1"/>
                </a:solidFill>
                <a:latin typeface="+mj-lt"/>
              </a:rPr>
              <a:t>Context</a:t>
            </a:r>
            <a:r>
              <a:rPr lang="fr-FR" kern="0" dirty="0" smtClean="0">
                <a:solidFill>
                  <a:schemeClr val="bg1"/>
                </a:solidFill>
                <a:latin typeface="+mj-lt"/>
              </a:rPr>
              <a:t/>
            </a:r>
            <a:br>
              <a:rPr lang="fr-FR" kern="0" dirty="0" smtClean="0">
                <a:solidFill>
                  <a:schemeClr val="bg1"/>
                </a:solidFill>
                <a:latin typeface="+mj-lt"/>
              </a:rPr>
            </a:br>
            <a:r>
              <a:rPr lang="fr-FR" kern="0" dirty="0" smtClean="0">
                <a:solidFill>
                  <a:schemeClr val="bg1"/>
                </a:solidFill>
                <a:latin typeface="+mj-lt"/>
              </a:rPr>
              <a:t/>
            </a:r>
            <a:br>
              <a:rPr lang="fr-FR" kern="0" dirty="0" smtClean="0">
                <a:solidFill>
                  <a:schemeClr val="bg1"/>
                </a:solidFill>
                <a:latin typeface="+mj-lt"/>
              </a:rPr>
            </a:br>
            <a:r>
              <a:rPr lang="fr-FR" sz="2800" b="1" kern="0" dirty="0" smtClean="0">
                <a:solidFill>
                  <a:schemeClr val="bg1"/>
                </a:solidFill>
                <a:latin typeface="+mj-lt"/>
              </a:rPr>
              <a:t>Description of </a:t>
            </a:r>
            <a:r>
              <a:rPr lang="fr-FR" sz="2800" b="1" kern="0" dirty="0" err="1" smtClean="0">
                <a:solidFill>
                  <a:schemeClr val="bg1"/>
                </a:solidFill>
                <a:latin typeface="+mj-lt"/>
              </a:rPr>
              <a:t>each</a:t>
            </a:r>
            <a:r>
              <a:rPr lang="fr-FR" sz="2800" b="1" kern="0" dirty="0" smtClean="0">
                <a:solidFill>
                  <a:schemeClr val="bg1"/>
                </a:solidFill>
                <a:latin typeface="+mj-lt"/>
              </a:rPr>
              <a:t> diagnostic</a:t>
            </a:r>
            <a:r>
              <a:rPr lang="fr-FR" kern="0" dirty="0" smtClean="0">
                <a:solidFill>
                  <a:schemeClr val="bg1"/>
                </a:solidFill>
                <a:latin typeface="+mj-lt"/>
              </a:rPr>
              <a:t/>
            </a:r>
            <a:br>
              <a:rPr lang="fr-FR" kern="0" dirty="0" smtClean="0">
                <a:solidFill>
                  <a:schemeClr val="bg1"/>
                </a:solidFill>
                <a:latin typeface="+mj-lt"/>
              </a:rPr>
            </a:br>
            <a:r>
              <a:rPr lang="fr-FR" kern="0" dirty="0" smtClean="0">
                <a:solidFill>
                  <a:schemeClr val="bg1"/>
                </a:solidFill>
                <a:latin typeface="+mj-lt"/>
              </a:rPr>
              <a:t/>
            </a:r>
            <a:br>
              <a:rPr lang="fr-FR" kern="0" dirty="0" smtClean="0">
                <a:solidFill>
                  <a:schemeClr val="bg1"/>
                </a:solidFill>
                <a:latin typeface="+mj-lt"/>
              </a:rPr>
            </a:br>
            <a:r>
              <a:rPr lang="fr-FR" kern="0" dirty="0" smtClean="0">
                <a:solidFill>
                  <a:schemeClr val="bg1"/>
                </a:solidFill>
                <a:latin typeface="+mj-lt"/>
              </a:rPr>
              <a:t>Conclusion</a:t>
            </a:r>
            <a:endParaRPr lang="fr-FR" kern="0" dirty="0">
              <a:solidFill>
                <a:schemeClr val="bg1"/>
              </a:solidFill>
              <a:latin typeface="+mj-lt"/>
            </a:endParaRPr>
          </a:p>
        </p:txBody>
      </p:sp>
    </p:spTree>
    <p:extLst>
      <p:ext uri="{BB962C8B-B14F-4D97-AF65-F5344CB8AC3E}">
        <p14:creationId xmlns:p14="http://schemas.microsoft.com/office/powerpoint/2010/main" val="2638480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480373" y="4290074"/>
            <a:ext cx="3024782" cy="232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smtClean="0"/>
              <a:t>Diagnostics INVOLVED…</a:t>
            </a:r>
            <a:endParaRPr lang="fr-FR" dirty="0"/>
          </a:p>
        </p:txBody>
      </p:sp>
      <p:sp>
        <p:nvSpPr>
          <p:cNvPr id="4" name="Espace réservé de la date 3"/>
          <p:cNvSpPr>
            <a:spLocks noGrp="1"/>
          </p:cNvSpPr>
          <p:nvPr>
            <p:ph type="dt" sz="half" idx="10"/>
          </p:nvPr>
        </p:nvSpPr>
        <p:spPr/>
        <p:txBody>
          <a:bodyPr/>
          <a:lstStyle/>
          <a:p>
            <a:fld id="{24666D4C-A578-44B6-97F9-260CA54BFE17}" type="datetime4">
              <a:rPr lang="fr-FR" smtClean="0"/>
              <a:t>22 octobre 2014</a:t>
            </a:fld>
            <a:endParaRPr lang="fr-FR" dirty="0"/>
          </a:p>
        </p:txBody>
      </p:sp>
      <p:pic>
        <p:nvPicPr>
          <p:cNvPr id="11" name="Image 10" descr="C:\Users\jfdenis\AppData\Local\Microsoft\Windows\Temporary Internet Files\Content.Outlook\FYJMCKQM\Jeff (2).png"/>
          <p:cNvPicPr>
            <a:picLocks noChangeAspect="1"/>
          </p:cNvPicPr>
          <p:nvPr/>
        </p:nvPicPr>
        <p:blipFill>
          <a:blip r:embed="rId4">
            <a:extLst>
              <a:ext uri="{BEBA8EAE-BF5A-486C-A8C5-ECC9F3942E4B}">
                <a14:imgProps xmlns:a14="http://schemas.microsoft.com/office/drawing/2010/main">
                  <a14:imgLayer r:embed="rId5">
                    <a14:imgEffect>
                      <a14:saturation sat="120000"/>
                    </a14:imgEffect>
                  </a14:imgLayer>
                </a14:imgProps>
              </a:ext>
              <a:ext uri="{28A0092B-C50C-407E-A947-70E740481C1C}">
                <a14:useLocalDpi xmlns:a14="http://schemas.microsoft.com/office/drawing/2010/main" val="0"/>
              </a:ext>
            </a:extLst>
          </a:blip>
          <a:srcRect/>
          <a:stretch>
            <a:fillRect/>
          </a:stretch>
        </p:blipFill>
        <p:spPr bwMode="auto">
          <a:xfrm>
            <a:off x="251520" y="1268760"/>
            <a:ext cx="8828942" cy="2357528"/>
          </a:xfrm>
          <a:prstGeom prst="rect">
            <a:avLst/>
          </a:prstGeom>
          <a:noFill/>
          <a:ln>
            <a:noFill/>
          </a:ln>
        </p:spPr>
      </p:pic>
      <p:sp>
        <p:nvSpPr>
          <p:cNvPr id="12" name="Espace réservé du contenu 11"/>
          <p:cNvSpPr>
            <a:spLocks noGrp="1"/>
          </p:cNvSpPr>
          <p:nvPr>
            <p:ph idx="1"/>
          </p:nvPr>
        </p:nvSpPr>
        <p:spPr>
          <a:xfrm>
            <a:off x="454929" y="4077072"/>
            <a:ext cx="8221527" cy="2088232"/>
          </a:xfrm>
        </p:spPr>
        <p:txBody>
          <a:bodyPr/>
          <a:lstStyle/>
          <a:p>
            <a:pPr lvl="1" algn="just">
              <a:lnSpc>
                <a:spcPct val="150000"/>
              </a:lnSpc>
            </a:pPr>
            <a:r>
              <a:rPr lang="en-US" b="1" dirty="0" smtClean="0">
                <a:solidFill>
                  <a:schemeClr val="tx1">
                    <a:lumMod val="65000"/>
                    <a:lumOff val="35000"/>
                  </a:schemeClr>
                </a:solidFill>
              </a:rPr>
              <a:t>Current transformers (CT)</a:t>
            </a:r>
            <a:endParaRPr lang="en-US" dirty="0">
              <a:solidFill>
                <a:schemeClr val="tx1">
                  <a:lumMod val="65000"/>
                  <a:lumOff val="35000"/>
                </a:schemeClr>
              </a:solidFill>
            </a:endParaRPr>
          </a:p>
          <a:p>
            <a:pPr lvl="1" algn="just">
              <a:lnSpc>
                <a:spcPct val="150000"/>
              </a:lnSpc>
            </a:pPr>
            <a:r>
              <a:rPr lang="en-US" b="1" dirty="0" smtClean="0">
                <a:solidFill>
                  <a:schemeClr val="tx1">
                    <a:lumMod val="65000"/>
                    <a:lumOff val="35000"/>
                  </a:schemeClr>
                </a:solidFill>
              </a:rPr>
              <a:t>Beam loss monitor (</a:t>
            </a:r>
            <a:r>
              <a:rPr lang="en-US" b="1" dirty="0" err="1" smtClean="0">
                <a:solidFill>
                  <a:schemeClr val="tx1">
                    <a:lumMod val="65000"/>
                    <a:lumOff val="35000"/>
                  </a:schemeClr>
                </a:solidFill>
              </a:rPr>
              <a:t>BLoM</a:t>
            </a:r>
            <a:r>
              <a:rPr lang="en-US" b="1" dirty="0" smtClean="0">
                <a:solidFill>
                  <a:schemeClr val="tx1">
                    <a:lumMod val="65000"/>
                    <a:lumOff val="35000"/>
                  </a:schemeClr>
                </a:solidFill>
              </a:rPr>
              <a:t>)</a:t>
            </a:r>
          </a:p>
          <a:p>
            <a:pPr lvl="1" algn="just">
              <a:lnSpc>
                <a:spcPct val="150000"/>
              </a:lnSpc>
            </a:pPr>
            <a:r>
              <a:rPr lang="en-US" b="1" dirty="0">
                <a:solidFill>
                  <a:schemeClr val="tx1">
                    <a:lumMod val="65000"/>
                    <a:lumOff val="35000"/>
                  </a:schemeClr>
                </a:solidFill>
              </a:rPr>
              <a:t>Electron Emission </a:t>
            </a:r>
            <a:r>
              <a:rPr lang="en-US" b="1" dirty="0" smtClean="0">
                <a:solidFill>
                  <a:schemeClr val="tx1">
                    <a:lumMod val="65000"/>
                    <a:lumOff val="35000"/>
                  </a:schemeClr>
                </a:solidFill>
              </a:rPr>
              <a:t>Grids (SEM-Grid)</a:t>
            </a:r>
          </a:p>
          <a:p>
            <a:pPr lvl="1" algn="just">
              <a:lnSpc>
                <a:spcPct val="150000"/>
              </a:lnSpc>
            </a:pPr>
            <a:r>
              <a:rPr lang="en-US" b="1" dirty="0">
                <a:solidFill>
                  <a:schemeClr val="tx1">
                    <a:lumMod val="65000"/>
                    <a:lumOff val="35000"/>
                  </a:schemeClr>
                </a:solidFill>
              </a:rPr>
              <a:t>Ionization Profile </a:t>
            </a:r>
            <a:r>
              <a:rPr lang="en-US" b="1" dirty="0" smtClean="0">
                <a:solidFill>
                  <a:schemeClr val="tx1">
                    <a:lumMod val="65000"/>
                    <a:lumOff val="35000"/>
                  </a:schemeClr>
                </a:solidFill>
              </a:rPr>
              <a:t>Monitors (IPM)</a:t>
            </a:r>
          </a:p>
          <a:p>
            <a:pPr lvl="1" algn="just">
              <a:lnSpc>
                <a:spcPct val="150000"/>
              </a:lnSpc>
            </a:pPr>
            <a:endParaRPr lang="en-US" b="1" dirty="0" smtClean="0"/>
          </a:p>
          <a:p>
            <a:pPr lvl="1" algn="just">
              <a:lnSpc>
                <a:spcPct val="150000"/>
              </a:lnSpc>
            </a:pPr>
            <a:endParaRPr lang="en-US" b="1" dirty="0"/>
          </a:p>
        </p:txBody>
      </p:sp>
      <p:sp>
        <p:nvSpPr>
          <p:cNvPr id="13" name="Rectangle 12"/>
          <p:cNvSpPr/>
          <p:nvPr/>
        </p:nvSpPr>
        <p:spPr>
          <a:xfrm>
            <a:off x="2051768" y="1772816"/>
            <a:ext cx="432000" cy="144000"/>
          </a:xfrm>
          <a:prstGeom prst="rect">
            <a:avLst/>
          </a:prstGeom>
          <a:solidFill>
            <a:schemeClr val="tx2">
              <a:alpha val="2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563888" y="1700824"/>
            <a:ext cx="396000" cy="144000"/>
          </a:xfrm>
          <a:prstGeom prst="rect">
            <a:avLst/>
          </a:prstGeom>
          <a:solidFill>
            <a:schemeClr val="tx2">
              <a:alpha val="2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164288" y="1700832"/>
            <a:ext cx="396000" cy="143992"/>
          </a:xfrm>
          <a:prstGeom prst="rect">
            <a:avLst/>
          </a:prstGeom>
          <a:solidFill>
            <a:schemeClr val="tx2">
              <a:alpha val="2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5004048" y="1376792"/>
            <a:ext cx="2016224" cy="180000"/>
          </a:xfrm>
          <a:prstGeom prst="rect">
            <a:avLst/>
          </a:prstGeom>
          <a:solidFill>
            <a:schemeClr val="tx2">
              <a:alpha val="2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8244408" y="1700825"/>
            <a:ext cx="288000" cy="144000"/>
          </a:xfrm>
          <a:prstGeom prst="rect">
            <a:avLst/>
          </a:prstGeom>
          <a:solidFill>
            <a:schemeClr val="tx2">
              <a:alpha val="2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7639050" y="1695450"/>
            <a:ext cx="533350" cy="149366"/>
          </a:xfrm>
          <a:prstGeom prst="rect">
            <a:avLst/>
          </a:prstGeom>
          <a:solidFill>
            <a:schemeClr val="tx2">
              <a:alpha val="2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191"/>
          <p:cNvCxnSpPr/>
          <p:nvPr/>
        </p:nvCxnSpPr>
        <p:spPr>
          <a:xfrm flipH="1">
            <a:off x="5626392" y="4179997"/>
            <a:ext cx="109330" cy="10890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200"/>
          <p:cNvCxnSpPr/>
          <p:nvPr/>
        </p:nvCxnSpPr>
        <p:spPr>
          <a:xfrm>
            <a:off x="5735721" y="4210772"/>
            <a:ext cx="119855" cy="10582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203"/>
          <p:cNvCxnSpPr>
            <a:endCxn id="39" idx="0"/>
          </p:cNvCxnSpPr>
          <p:nvPr/>
        </p:nvCxnSpPr>
        <p:spPr>
          <a:xfrm flipH="1">
            <a:off x="5582230" y="5450443"/>
            <a:ext cx="546692" cy="103631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206"/>
          <p:cNvCxnSpPr>
            <a:endCxn id="41" idx="0"/>
          </p:cNvCxnSpPr>
          <p:nvPr/>
        </p:nvCxnSpPr>
        <p:spPr>
          <a:xfrm>
            <a:off x="7278379" y="5450443"/>
            <a:ext cx="748967" cy="10415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209"/>
          <p:cNvCxnSpPr/>
          <p:nvPr/>
        </p:nvCxnSpPr>
        <p:spPr>
          <a:xfrm>
            <a:off x="7437286" y="5450443"/>
            <a:ext cx="1263999" cy="10363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213"/>
          <p:cNvCxnSpPr/>
          <p:nvPr/>
        </p:nvCxnSpPr>
        <p:spPr>
          <a:xfrm>
            <a:off x="6580378" y="5309010"/>
            <a:ext cx="378986" cy="12145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55145" y="3955402"/>
            <a:ext cx="829761" cy="23932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fr-FR" sz="800" dirty="0" smtClean="0">
                <a:solidFill>
                  <a:schemeClr val="tx1"/>
                </a:solidFill>
              </a:rPr>
              <a:t>2 </a:t>
            </a:r>
            <a:r>
              <a:rPr lang="fr-FR" sz="800" dirty="0" err="1" smtClean="0">
                <a:solidFill>
                  <a:schemeClr val="tx1"/>
                </a:solidFill>
              </a:rPr>
              <a:t>BPMs</a:t>
            </a:r>
            <a:r>
              <a:rPr lang="fr-FR" sz="800" dirty="0" smtClean="0">
                <a:solidFill>
                  <a:schemeClr val="tx1"/>
                </a:solidFill>
              </a:rPr>
              <a:t> (stripline)</a:t>
            </a:r>
            <a:endParaRPr lang="en-US" sz="800" dirty="0">
              <a:solidFill>
                <a:schemeClr val="tx1"/>
              </a:solidFill>
            </a:endParaRPr>
          </a:p>
        </p:txBody>
      </p:sp>
      <p:sp>
        <p:nvSpPr>
          <p:cNvPr id="39" name="Rectangle 38"/>
          <p:cNvSpPr/>
          <p:nvPr/>
        </p:nvSpPr>
        <p:spPr>
          <a:xfrm>
            <a:off x="5105573" y="6486762"/>
            <a:ext cx="953313" cy="23932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00" dirty="0" smtClean="0">
                <a:solidFill>
                  <a:schemeClr val="tx1"/>
                </a:solidFill>
              </a:rPr>
              <a:t>2 Slits (</a:t>
            </a:r>
            <a:r>
              <a:rPr lang="en-US" sz="800" dirty="0">
                <a:solidFill>
                  <a:schemeClr val="tx1"/>
                </a:solidFill>
              </a:rPr>
              <a:t>E</a:t>
            </a:r>
            <a:r>
              <a:rPr lang="en-US" sz="800" dirty="0" smtClean="0">
                <a:solidFill>
                  <a:schemeClr val="tx1"/>
                </a:solidFill>
              </a:rPr>
              <a:t>mittance)</a:t>
            </a:r>
            <a:endParaRPr lang="en-US" sz="800" dirty="0">
              <a:solidFill>
                <a:schemeClr val="tx1"/>
              </a:solidFill>
            </a:endParaRPr>
          </a:p>
        </p:txBody>
      </p:sp>
      <p:sp>
        <p:nvSpPr>
          <p:cNvPr id="40" name="Rectangle 39"/>
          <p:cNvSpPr/>
          <p:nvPr/>
        </p:nvSpPr>
        <p:spPr>
          <a:xfrm>
            <a:off x="6839433" y="6491967"/>
            <a:ext cx="657641" cy="15922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800" dirty="0" smtClean="0">
                <a:solidFill>
                  <a:schemeClr val="tx1"/>
                </a:solidFill>
              </a:rPr>
              <a:t>RGBLM</a:t>
            </a:r>
            <a:endParaRPr lang="en-US" sz="800" dirty="0">
              <a:solidFill>
                <a:schemeClr val="tx1"/>
              </a:solidFill>
            </a:endParaRPr>
          </a:p>
        </p:txBody>
      </p:sp>
      <p:sp>
        <p:nvSpPr>
          <p:cNvPr id="41" name="Rectangle 40"/>
          <p:cNvSpPr/>
          <p:nvPr/>
        </p:nvSpPr>
        <p:spPr>
          <a:xfrm>
            <a:off x="7569082" y="6491967"/>
            <a:ext cx="916527" cy="23411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800" dirty="0" smtClean="0">
                <a:solidFill>
                  <a:schemeClr val="tx1"/>
                </a:solidFill>
              </a:rPr>
              <a:t>1 BPM (Stripline)</a:t>
            </a:r>
            <a:endParaRPr lang="en-US" sz="800" dirty="0">
              <a:solidFill>
                <a:schemeClr val="tx1"/>
              </a:solidFill>
            </a:endParaRPr>
          </a:p>
        </p:txBody>
      </p:sp>
      <p:sp>
        <p:nvSpPr>
          <p:cNvPr id="42" name="Rectangle 41"/>
          <p:cNvSpPr/>
          <p:nvPr/>
        </p:nvSpPr>
        <p:spPr>
          <a:xfrm>
            <a:off x="8505186" y="6504693"/>
            <a:ext cx="478831" cy="17016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FPM</a:t>
            </a:r>
            <a:endParaRPr lang="en-US" sz="800" dirty="0">
              <a:solidFill>
                <a:schemeClr val="tx1"/>
              </a:solidFill>
            </a:endParaRPr>
          </a:p>
        </p:txBody>
      </p:sp>
      <p:cxnSp>
        <p:nvCxnSpPr>
          <p:cNvPr id="43" name="Connecteur droit 219"/>
          <p:cNvCxnSpPr>
            <a:stCxn id="46" idx="2"/>
          </p:cNvCxnSpPr>
          <p:nvPr/>
        </p:nvCxnSpPr>
        <p:spPr>
          <a:xfrm>
            <a:off x="6446231" y="4234642"/>
            <a:ext cx="366370" cy="10863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223"/>
          <p:cNvCxnSpPr>
            <a:stCxn id="48" idx="2"/>
          </p:cNvCxnSpPr>
          <p:nvPr/>
        </p:nvCxnSpPr>
        <p:spPr>
          <a:xfrm flipH="1">
            <a:off x="7704023" y="4125994"/>
            <a:ext cx="278451" cy="114302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eur droit 224"/>
          <p:cNvCxnSpPr/>
          <p:nvPr/>
        </p:nvCxnSpPr>
        <p:spPr>
          <a:xfrm flipH="1">
            <a:off x="8054745" y="3943810"/>
            <a:ext cx="450441" cy="12714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083831" y="3964400"/>
            <a:ext cx="724800" cy="27024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900" dirty="0">
                <a:solidFill>
                  <a:schemeClr val="tx1"/>
                </a:solidFill>
              </a:rPr>
              <a:t>ACCT + </a:t>
            </a:r>
            <a:r>
              <a:rPr lang="fr-FR" sz="900" dirty="0" smtClean="0">
                <a:solidFill>
                  <a:schemeClr val="tx1"/>
                </a:solidFill>
              </a:rPr>
              <a:t>DCCT</a:t>
            </a:r>
            <a:endParaRPr lang="en-US" sz="900" dirty="0">
              <a:solidFill>
                <a:schemeClr val="tx1"/>
              </a:solidFill>
            </a:endParaRPr>
          </a:p>
        </p:txBody>
      </p:sp>
      <p:sp>
        <p:nvSpPr>
          <p:cNvPr id="47" name="Rectangle 46"/>
          <p:cNvSpPr/>
          <p:nvPr/>
        </p:nvSpPr>
        <p:spPr>
          <a:xfrm>
            <a:off x="8241195" y="3955402"/>
            <a:ext cx="742822" cy="270242"/>
          </a:xfrm>
          <a:prstGeom prst="rect">
            <a:avLst/>
          </a:prstGeom>
          <a:ln w="6350">
            <a:solidFill>
              <a:schemeClr val="tx1"/>
            </a:solidFill>
          </a:ln>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fr-FR" sz="900" dirty="0">
                <a:solidFill>
                  <a:schemeClr val="tx1"/>
                </a:solidFill>
              </a:rPr>
              <a:t>SEM </a:t>
            </a:r>
            <a:r>
              <a:rPr lang="fr-FR" sz="900" dirty="0" err="1" smtClean="0">
                <a:solidFill>
                  <a:schemeClr val="tx1"/>
                </a:solidFill>
              </a:rPr>
              <a:t>Grids</a:t>
            </a:r>
            <a:endParaRPr lang="en-US" sz="900" dirty="0">
              <a:solidFill>
                <a:schemeClr val="tx1"/>
              </a:solidFill>
            </a:endParaRPr>
          </a:p>
        </p:txBody>
      </p:sp>
      <p:sp>
        <p:nvSpPr>
          <p:cNvPr id="48" name="Rectangle 47"/>
          <p:cNvSpPr/>
          <p:nvPr/>
        </p:nvSpPr>
        <p:spPr>
          <a:xfrm>
            <a:off x="7819801" y="3964400"/>
            <a:ext cx="325345" cy="16159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dirty="0" smtClean="0">
                <a:solidFill>
                  <a:schemeClr val="tx1"/>
                </a:solidFill>
              </a:rPr>
              <a:t>IPM</a:t>
            </a:r>
            <a:endParaRPr lang="en-US" sz="900" dirty="0">
              <a:solidFill>
                <a:schemeClr val="tx1"/>
              </a:solidFill>
            </a:endParaRPr>
          </a:p>
        </p:txBody>
      </p:sp>
      <p:sp>
        <p:nvSpPr>
          <p:cNvPr id="49" name="ZoneTexte 179"/>
          <p:cNvSpPr txBox="1"/>
          <p:nvPr/>
        </p:nvSpPr>
        <p:spPr>
          <a:xfrm>
            <a:off x="4772787" y="3645025"/>
            <a:ext cx="879333" cy="276999"/>
          </a:xfrm>
          <a:prstGeom prst="rect">
            <a:avLst/>
          </a:prstGeom>
          <a:noFill/>
        </p:spPr>
        <p:txBody>
          <a:bodyPr wrap="square" rtlCol="0">
            <a:spAutoFit/>
          </a:bodyPr>
          <a:lstStyle/>
          <a:p>
            <a:r>
              <a:rPr lang="en-US" sz="1200" b="1" dirty="0" smtClean="0"/>
              <a:t>D-Plate</a:t>
            </a:r>
            <a:endParaRPr lang="en-US" b="1" dirty="0"/>
          </a:p>
        </p:txBody>
      </p:sp>
      <p:sp>
        <p:nvSpPr>
          <p:cNvPr id="50" name="Rectangle 49"/>
          <p:cNvSpPr/>
          <p:nvPr/>
        </p:nvSpPr>
        <p:spPr>
          <a:xfrm>
            <a:off x="6416954" y="6491967"/>
            <a:ext cx="391677" cy="15922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800" dirty="0" smtClean="0">
                <a:solidFill>
                  <a:schemeClr val="tx1"/>
                </a:solidFill>
              </a:rPr>
              <a:t>FFC</a:t>
            </a:r>
            <a:endParaRPr lang="en-US" sz="800" dirty="0">
              <a:solidFill>
                <a:schemeClr val="tx1"/>
              </a:solidFill>
            </a:endParaRPr>
          </a:p>
        </p:txBody>
      </p:sp>
      <p:cxnSp>
        <p:nvCxnSpPr>
          <p:cNvPr id="51" name="Connecteur droit 136"/>
          <p:cNvCxnSpPr>
            <a:endCxn id="50" idx="0"/>
          </p:cNvCxnSpPr>
          <p:nvPr/>
        </p:nvCxnSpPr>
        <p:spPr>
          <a:xfrm>
            <a:off x="6547964" y="5450443"/>
            <a:ext cx="64829" cy="10415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144"/>
          <p:cNvCxnSpPr>
            <a:endCxn id="39" idx="0"/>
          </p:cNvCxnSpPr>
          <p:nvPr/>
        </p:nvCxnSpPr>
        <p:spPr>
          <a:xfrm flipH="1">
            <a:off x="5582230" y="4579557"/>
            <a:ext cx="546692" cy="190720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916290" y="3964400"/>
            <a:ext cx="724800" cy="30709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900" dirty="0" err="1" smtClean="0">
                <a:solidFill>
                  <a:schemeClr val="tx1"/>
                </a:solidFill>
              </a:rPr>
              <a:t>Steerer</a:t>
            </a:r>
            <a:r>
              <a:rPr lang="fr-FR" sz="900" dirty="0" smtClean="0">
                <a:solidFill>
                  <a:schemeClr val="tx1"/>
                </a:solidFill>
              </a:rPr>
              <a:t> for SEM</a:t>
            </a:r>
            <a:endParaRPr lang="en-US" sz="900" dirty="0">
              <a:solidFill>
                <a:schemeClr val="tx1"/>
              </a:solidFill>
            </a:endParaRPr>
          </a:p>
        </p:txBody>
      </p:sp>
      <p:cxnSp>
        <p:nvCxnSpPr>
          <p:cNvPr id="54" name="Connecteur droit 219"/>
          <p:cNvCxnSpPr/>
          <p:nvPr/>
        </p:nvCxnSpPr>
        <p:spPr>
          <a:xfrm flipH="1">
            <a:off x="6993018" y="4290074"/>
            <a:ext cx="285361" cy="90798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52" name="Rectangle 2051"/>
          <p:cNvSpPr/>
          <p:nvPr/>
        </p:nvSpPr>
        <p:spPr>
          <a:xfrm>
            <a:off x="4772787" y="3645024"/>
            <a:ext cx="4307676" cy="3132399"/>
          </a:xfrm>
          <a:prstGeom prst="rect">
            <a:avLst/>
          </a:prstGeom>
          <a:no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6083831" y="3956040"/>
            <a:ext cx="728770" cy="278601"/>
          </a:xfrm>
          <a:prstGeom prst="rect">
            <a:avLst/>
          </a:prstGeom>
          <a:solidFill>
            <a:schemeClr val="tx2">
              <a:alpha val="2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7819800" y="3973197"/>
            <a:ext cx="325345" cy="144000"/>
          </a:xfrm>
          <a:prstGeom prst="rect">
            <a:avLst/>
          </a:prstGeom>
          <a:solidFill>
            <a:schemeClr val="tx2">
              <a:alpha val="2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p:cNvSpPr/>
          <p:nvPr/>
        </p:nvSpPr>
        <p:spPr>
          <a:xfrm>
            <a:off x="8239713" y="3965718"/>
            <a:ext cx="744304" cy="255370"/>
          </a:xfrm>
          <a:prstGeom prst="rect">
            <a:avLst/>
          </a:prstGeom>
          <a:solidFill>
            <a:schemeClr val="tx2">
              <a:alpha val="2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4"/>
          <p:cNvCxnSpPr/>
          <p:nvPr/>
        </p:nvCxnSpPr>
        <p:spPr>
          <a:xfrm flipH="1">
            <a:off x="6200930" y="2780928"/>
            <a:ext cx="99262" cy="864097"/>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pied de page 2"/>
          <p:cNvSpPr>
            <a:spLocks noGrp="1"/>
          </p:cNvSpPr>
          <p:nvPr>
            <p:ph type="ftr" sz="quarter" idx="12"/>
          </p:nvPr>
        </p:nvSpPr>
        <p:spPr/>
        <p:txBody>
          <a:bodyPr/>
          <a:lstStyle/>
          <a:p>
            <a:r>
              <a:rPr lang="fr-FR" smtClean="0"/>
              <a:t>CEA | 22 Otocber 2014</a:t>
            </a:r>
            <a:endParaRPr lang="fr-FR" dirty="0"/>
          </a:p>
        </p:txBody>
      </p:sp>
      <p:sp>
        <p:nvSpPr>
          <p:cNvPr id="6" name="Espace réservé du numéro de diapositive 5"/>
          <p:cNvSpPr>
            <a:spLocks noGrp="1"/>
          </p:cNvSpPr>
          <p:nvPr>
            <p:ph type="sldNum" sz="quarter" idx="11"/>
          </p:nvPr>
        </p:nvSpPr>
        <p:spPr/>
        <p:txBody>
          <a:bodyPr/>
          <a:lstStyle/>
          <a:p>
            <a:r>
              <a:rPr lang="fr-FR" smtClean="0"/>
              <a:t>|  PAGE </a:t>
            </a:r>
            <a:fld id="{AEFB9B6D-867A-40B8-ACB0-35CC9F272C9C}" type="slidenum">
              <a:rPr lang="fr-FR" smtClean="0"/>
              <a:pPr/>
              <a:t>7</a:t>
            </a:fld>
            <a:endParaRPr lang="fr-FR" dirty="0"/>
          </a:p>
        </p:txBody>
      </p:sp>
    </p:spTree>
    <p:extLst>
      <p:ext uri="{BB962C8B-B14F-4D97-AF65-F5344CB8AC3E}">
        <p14:creationId xmlns:p14="http://schemas.microsoft.com/office/powerpoint/2010/main" val="158559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81" grpId="0" animBg="1"/>
      <p:bldP spid="82"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descr="C:\Users\jfdenis\AppData\Local\Microsoft\Windows\Temporary Internet Files\Content.Outlook\FYJMCKQM\Cabine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40768"/>
            <a:ext cx="7848872"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en-US" dirty="0"/>
              <a:t>let's start </a:t>
            </a:r>
            <a:r>
              <a:rPr lang="en-US" dirty="0" smtClean="0"/>
              <a:t>WITH the cabinet…</a:t>
            </a:r>
            <a:endParaRPr lang="fr-FR" dirty="0"/>
          </a:p>
        </p:txBody>
      </p:sp>
      <p:sp>
        <p:nvSpPr>
          <p:cNvPr id="4" name="Espace réservé de la date 3"/>
          <p:cNvSpPr>
            <a:spLocks noGrp="1"/>
          </p:cNvSpPr>
          <p:nvPr>
            <p:ph type="dt" sz="half" idx="10"/>
          </p:nvPr>
        </p:nvSpPr>
        <p:spPr/>
        <p:txBody>
          <a:bodyPr/>
          <a:lstStyle/>
          <a:p>
            <a:fld id="{3D9655FD-61D5-4368-B933-313BFB65B07F}" type="datetime4">
              <a:rPr lang="fr-FR" smtClean="0"/>
              <a:t>22 octobre 2014</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8</a:t>
            </a:fld>
            <a:endParaRPr lang="fr-FR" dirty="0"/>
          </a:p>
        </p:txBody>
      </p:sp>
      <p:sp>
        <p:nvSpPr>
          <p:cNvPr id="6" name="Espace réservé du pied de page 5"/>
          <p:cNvSpPr>
            <a:spLocks noGrp="1"/>
          </p:cNvSpPr>
          <p:nvPr>
            <p:ph type="ftr" sz="quarter" idx="12"/>
          </p:nvPr>
        </p:nvSpPr>
        <p:spPr/>
        <p:txBody>
          <a:bodyPr/>
          <a:lstStyle/>
          <a:p>
            <a:r>
              <a:rPr lang="fr-FR" smtClean="0"/>
              <a:t>CEA | 22 Otocber 2014</a:t>
            </a:r>
            <a:endParaRPr lang="fr-FR" dirty="0"/>
          </a:p>
        </p:txBody>
      </p:sp>
      <p:sp>
        <p:nvSpPr>
          <p:cNvPr id="7" name="ZoneTexte 6"/>
          <p:cNvSpPr txBox="1"/>
          <p:nvPr/>
        </p:nvSpPr>
        <p:spPr>
          <a:xfrm>
            <a:off x="4572000" y="1196752"/>
            <a:ext cx="628698" cy="338554"/>
          </a:xfrm>
          <a:prstGeom prst="rect">
            <a:avLst/>
          </a:prstGeom>
          <a:solidFill>
            <a:schemeClr val="tx2">
              <a:alpha val="70000"/>
            </a:schemeClr>
          </a:solidFill>
          <a:ln>
            <a:solidFill>
              <a:schemeClr val="bg1"/>
            </a:solidFill>
          </a:ln>
        </p:spPr>
        <p:txBody>
          <a:bodyPr wrap="none" rtlCol="0">
            <a:spAutoFit/>
          </a:bodyPr>
          <a:lstStyle/>
          <a:p>
            <a:r>
              <a:rPr lang="fr-FR" sz="1600" dirty="0" smtClean="0">
                <a:solidFill>
                  <a:schemeClr val="bg1"/>
                </a:solidFill>
              </a:rPr>
              <a:t>VME</a:t>
            </a:r>
            <a:endParaRPr lang="fr-FR" dirty="0">
              <a:solidFill>
                <a:schemeClr val="bg1"/>
              </a:solidFill>
            </a:endParaRPr>
          </a:p>
        </p:txBody>
      </p:sp>
      <p:cxnSp>
        <p:nvCxnSpPr>
          <p:cNvPr id="9" name="Connecteur droit avec flèche 8"/>
          <p:cNvCxnSpPr/>
          <p:nvPr/>
        </p:nvCxnSpPr>
        <p:spPr>
          <a:xfrm>
            <a:off x="5200698" y="1535306"/>
            <a:ext cx="235398" cy="266837"/>
          </a:xfrm>
          <a:prstGeom prst="straightConnector1">
            <a:avLst/>
          </a:prstGeom>
          <a:ln w="25400">
            <a:solidFill>
              <a:schemeClr val="tx2"/>
            </a:solidFill>
            <a:tailEnd type="arrow"/>
          </a:ln>
          <a:effectLst>
            <a:glow rad="25400">
              <a:schemeClr val="bg1">
                <a:alpha val="70000"/>
              </a:schemeClr>
            </a:glow>
          </a:effectLst>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4321057" y="1535306"/>
            <a:ext cx="250943" cy="266837"/>
          </a:xfrm>
          <a:prstGeom prst="straightConnector1">
            <a:avLst/>
          </a:prstGeom>
          <a:ln w="25400">
            <a:solidFill>
              <a:schemeClr val="tx2"/>
            </a:solidFill>
            <a:tailEnd type="arrow"/>
          </a:ln>
          <a:effectLst>
            <a:glow rad="25400">
              <a:schemeClr val="bg1">
                <a:alpha val="70000"/>
              </a:schemeClr>
            </a:glow>
          </a:effectLst>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7239285" y="4221088"/>
            <a:ext cx="1840568" cy="584775"/>
          </a:xfrm>
          <a:prstGeom prst="rect">
            <a:avLst/>
          </a:prstGeom>
          <a:solidFill>
            <a:schemeClr val="tx2">
              <a:alpha val="70000"/>
            </a:schemeClr>
          </a:solidFill>
          <a:ln>
            <a:solidFill>
              <a:schemeClr val="bg1"/>
            </a:solidFill>
          </a:ln>
        </p:spPr>
        <p:txBody>
          <a:bodyPr wrap="none" rtlCol="0">
            <a:spAutoFit/>
          </a:bodyPr>
          <a:lstStyle/>
          <a:p>
            <a:pPr algn="ctr"/>
            <a:r>
              <a:rPr lang="fr-FR" sz="1600" dirty="0" smtClean="0">
                <a:solidFill>
                  <a:schemeClr val="bg1"/>
                </a:solidFill>
              </a:rPr>
              <a:t>Power Supplies</a:t>
            </a:r>
          </a:p>
          <a:p>
            <a:pPr algn="ctr"/>
            <a:r>
              <a:rPr lang="fr-FR" sz="1600" dirty="0" smtClean="0">
                <a:solidFill>
                  <a:schemeClr val="bg1"/>
                </a:solidFill>
              </a:rPr>
              <a:t>( </a:t>
            </a:r>
            <a:r>
              <a:rPr lang="fr-FR" sz="1600" b="1" dirty="0" err="1" smtClean="0">
                <a:solidFill>
                  <a:schemeClr val="bg1"/>
                </a:solidFill>
              </a:rPr>
              <a:t>IPMs</a:t>
            </a:r>
            <a:r>
              <a:rPr lang="fr-FR" sz="1600" b="1" dirty="0" smtClean="0">
                <a:solidFill>
                  <a:schemeClr val="bg1"/>
                </a:solidFill>
              </a:rPr>
              <a:t> &amp; </a:t>
            </a:r>
            <a:r>
              <a:rPr lang="fr-FR" sz="1600" b="1" dirty="0" err="1" smtClean="0">
                <a:solidFill>
                  <a:schemeClr val="bg1"/>
                </a:solidFill>
              </a:rPr>
              <a:t>BLOMs</a:t>
            </a:r>
            <a:r>
              <a:rPr lang="fr-FR" sz="1600" dirty="0">
                <a:solidFill>
                  <a:schemeClr val="bg1"/>
                </a:solidFill>
              </a:rPr>
              <a:t>)</a:t>
            </a:r>
          </a:p>
        </p:txBody>
      </p:sp>
      <p:cxnSp>
        <p:nvCxnSpPr>
          <p:cNvPr id="20" name="Connecteur droit avec flèche 19"/>
          <p:cNvCxnSpPr/>
          <p:nvPr/>
        </p:nvCxnSpPr>
        <p:spPr>
          <a:xfrm flipH="1">
            <a:off x="6732240" y="4492724"/>
            <a:ext cx="507046" cy="0"/>
          </a:xfrm>
          <a:prstGeom prst="straightConnector1">
            <a:avLst/>
          </a:prstGeom>
          <a:ln w="25400">
            <a:solidFill>
              <a:schemeClr val="tx2"/>
            </a:solidFill>
            <a:tailEnd type="arrow"/>
          </a:ln>
          <a:effectLst>
            <a:glow rad="25400">
              <a:schemeClr val="bg1">
                <a:alpha val="70000"/>
              </a:schemeClr>
            </a:glow>
          </a:effectLst>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5256805" y="5157192"/>
            <a:ext cx="1835475" cy="0"/>
          </a:xfrm>
          <a:prstGeom prst="straightConnector1">
            <a:avLst/>
          </a:prstGeom>
          <a:ln w="25400">
            <a:solidFill>
              <a:schemeClr val="tx2"/>
            </a:solidFill>
            <a:tailEnd type="arrow"/>
          </a:ln>
          <a:effectLst>
            <a:glow rad="25400">
              <a:schemeClr val="bg1">
                <a:alpha val="70000"/>
              </a:schemeClr>
            </a:glow>
          </a:effectLst>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10056" y="4929336"/>
            <a:ext cx="1778052" cy="830997"/>
          </a:xfrm>
          <a:prstGeom prst="rect">
            <a:avLst/>
          </a:prstGeom>
          <a:solidFill>
            <a:schemeClr val="tx2"/>
          </a:solidFill>
          <a:ln>
            <a:solidFill>
              <a:schemeClr val="bg1"/>
            </a:solidFill>
          </a:ln>
        </p:spPr>
        <p:txBody>
          <a:bodyPr wrap="none" rtlCol="0">
            <a:spAutoFit/>
          </a:bodyPr>
          <a:lstStyle/>
          <a:p>
            <a:pPr algn="ctr"/>
            <a:r>
              <a:rPr lang="fr-FR" sz="1600" dirty="0" err="1" smtClean="0">
                <a:solidFill>
                  <a:schemeClr val="bg1"/>
                </a:solidFill>
              </a:rPr>
              <a:t>Customized</a:t>
            </a:r>
            <a:r>
              <a:rPr lang="fr-FR" sz="1600" dirty="0" smtClean="0">
                <a:solidFill>
                  <a:schemeClr val="bg1"/>
                </a:solidFill>
              </a:rPr>
              <a:t> </a:t>
            </a:r>
          </a:p>
          <a:p>
            <a:pPr algn="ctr"/>
            <a:r>
              <a:rPr lang="fr-FR" sz="1600" dirty="0" err="1" smtClean="0">
                <a:solidFill>
                  <a:schemeClr val="bg1"/>
                </a:solidFill>
              </a:rPr>
              <a:t>electronic</a:t>
            </a:r>
            <a:r>
              <a:rPr lang="fr-FR" sz="1600" dirty="0" smtClean="0">
                <a:solidFill>
                  <a:schemeClr val="bg1"/>
                </a:solidFill>
              </a:rPr>
              <a:t> </a:t>
            </a:r>
            <a:r>
              <a:rPr lang="fr-FR" sz="1600" dirty="0" err="1" smtClean="0">
                <a:solidFill>
                  <a:schemeClr val="bg1"/>
                </a:solidFill>
              </a:rPr>
              <a:t>boards</a:t>
            </a:r>
            <a:endParaRPr lang="fr-FR" sz="1600" dirty="0" smtClean="0">
              <a:solidFill>
                <a:schemeClr val="bg1"/>
              </a:solidFill>
            </a:endParaRPr>
          </a:p>
          <a:p>
            <a:pPr algn="ctr"/>
            <a:r>
              <a:rPr lang="fr-FR" sz="1600" dirty="0" smtClean="0">
                <a:solidFill>
                  <a:schemeClr val="bg1"/>
                </a:solidFill>
              </a:rPr>
              <a:t>(</a:t>
            </a:r>
            <a:r>
              <a:rPr lang="fr-FR" sz="1600" b="1" dirty="0" err="1" smtClean="0">
                <a:solidFill>
                  <a:schemeClr val="bg1"/>
                </a:solidFill>
              </a:rPr>
              <a:t>IPMs</a:t>
            </a:r>
            <a:r>
              <a:rPr lang="fr-FR" sz="1600" b="1" dirty="0" smtClean="0">
                <a:solidFill>
                  <a:schemeClr val="bg1"/>
                </a:solidFill>
              </a:rPr>
              <a:t> &amp; </a:t>
            </a:r>
            <a:r>
              <a:rPr lang="fr-FR" sz="1600" b="1" dirty="0" err="1" smtClean="0">
                <a:solidFill>
                  <a:schemeClr val="bg1"/>
                </a:solidFill>
              </a:rPr>
              <a:t>BLOMs</a:t>
            </a:r>
            <a:r>
              <a:rPr lang="fr-FR" sz="1600" dirty="0">
                <a:solidFill>
                  <a:schemeClr val="bg1"/>
                </a:solidFill>
              </a:rPr>
              <a:t>)</a:t>
            </a:r>
          </a:p>
        </p:txBody>
      </p:sp>
      <p:cxnSp>
        <p:nvCxnSpPr>
          <p:cNvPr id="29" name="Connecteur droit avec flèche 28"/>
          <p:cNvCxnSpPr/>
          <p:nvPr/>
        </p:nvCxnSpPr>
        <p:spPr>
          <a:xfrm>
            <a:off x="2488108" y="5157192"/>
            <a:ext cx="499716" cy="0"/>
          </a:xfrm>
          <a:prstGeom prst="straightConnector1">
            <a:avLst/>
          </a:prstGeom>
          <a:ln w="25400">
            <a:solidFill>
              <a:schemeClr val="tx2"/>
            </a:solidFill>
            <a:tailEnd type="arrow"/>
          </a:ln>
          <a:effectLst>
            <a:glow rad="25400">
              <a:schemeClr val="bg1">
                <a:alpha val="70000"/>
              </a:schemeClr>
            </a:glow>
          </a:effectLst>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2488108" y="5373217"/>
            <a:ext cx="3665898" cy="0"/>
          </a:xfrm>
          <a:prstGeom prst="straightConnector1">
            <a:avLst/>
          </a:prstGeom>
          <a:ln w="25400">
            <a:solidFill>
              <a:schemeClr val="tx2"/>
            </a:solidFill>
            <a:tailEnd type="arrow"/>
          </a:ln>
          <a:effectLst>
            <a:glow rad="25400">
              <a:schemeClr val="bg1">
                <a:alpha val="70000"/>
              </a:schemeClr>
            </a:glow>
          </a:effectLst>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1115616" y="3717032"/>
            <a:ext cx="1372492" cy="584775"/>
          </a:xfrm>
          <a:prstGeom prst="rect">
            <a:avLst/>
          </a:prstGeom>
          <a:solidFill>
            <a:schemeClr val="tx2">
              <a:alpha val="70000"/>
            </a:schemeClr>
          </a:solidFill>
          <a:ln>
            <a:solidFill>
              <a:schemeClr val="bg1"/>
            </a:solidFill>
          </a:ln>
        </p:spPr>
        <p:txBody>
          <a:bodyPr wrap="none" rtlCol="0">
            <a:spAutoFit/>
          </a:bodyPr>
          <a:lstStyle/>
          <a:p>
            <a:pPr algn="ctr"/>
            <a:r>
              <a:rPr lang="fr-FR" sz="1600" dirty="0" smtClean="0">
                <a:solidFill>
                  <a:schemeClr val="bg1"/>
                </a:solidFill>
              </a:rPr>
              <a:t>Electronics</a:t>
            </a:r>
          </a:p>
          <a:p>
            <a:pPr algn="ctr"/>
            <a:r>
              <a:rPr lang="fr-FR" sz="1600" dirty="0" smtClean="0">
                <a:solidFill>
                  <a:schemeClr val="bg1"/>
                </a:solidFill>
              </a:rPr>
              <a:t>(</a:t>
            </a:r>
            <a:r>
              <a:rPr lang="fr-FR" sz="1600" b="1" dirty="0" smtClean="0">
                <a:solidFill>
                  <a:schemeClr val="bg1"/>
                </a:solidFill>
              </a:rPr>
              <a:t>SEM-</a:t>
            </a:r>
            <a:r>
              <a:rPr lang="fr-FR" sz="1600" b="1" dirty="0" err="1" smtClean="0">
                <a:solidFill>
                  <a:schemeClr val="bg1"/>
                </a:solidFill>
              </a:rPr>
              <a:t>Grids</a:t>
            </a:r>
            <a:r>
              <a:rPr lang="fr-FR" sz="1600" dirty="0" smtClean="0">
                <a:solidFill>
                  <a:schemeClr val="bg1"/>
                </a:solidFill>
              </a:rPr>
              <a:t>)</a:t>
            </a:r>
            <a:endParaRPr lang="fr-FR" sz="1600" dirty="0">
              <a:solidFill>
                <a:schemeClr val="bg1"/>
              </a:solidFill>
            </a:endParaRPr>
          </a:p>
        </p:txBody>
      </p:sp>
      <p:cxnSp>
        <p:nvCxnSpPr>
          <p:cNvPr id="38" name="Connecteur droit avec flèche 37"/>
          <p:cNvCxnSpPr/>
          <p:nvPr/>
        </p:nvCxnSpPr>
        <p:spPr>
          <a:xfrm>
            <a:off x="2488108" y="4005064"/>
            <a:ext cx="499716" cy="0"/>
          </a:xfrm>
          <a:prstGeom prst="straightConnector1">
            <a:avLst/>
          </a:prstGeom>
          <a:ln w="25400">
            <a:solidFill>
              <a:schemeClr val="tx2"/>
            </a:solidFill>
            <a:tailEnd type="arrow"/>
          </a:ln>
          <a:effectLst>
            <a:glow rad="25400">
              <a:schemeClr val="bg1">
                <a:alpha val="70000"/>
              </a:schemeClr>
            </a:glow>
          </a:effectLst>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7239285" y="3208620"/>
            <a:ext cx="1083951" cy="584775"/>
          </a:xfrm>
          <a:prstGeom prst="rect">
            <a:avLst/>
          </a:prstGeom>
          <a:solidFill>
            <a:schemeClr val="tx2">
              <a:alpha val="70000"/>
            </a:schemeClr>
          </a:solidFill>
          <a:ln>
            <a:solidFill>
              <a:schemeClr val="bg1"/>
            </a:solidFill>
          </a:ln>
        </p:spPr>
        <p:txBody>
          <a:bodyPr wrap="none" rtlCol="0">
            <a:spAutoFit/>
          </a:bodyPr>
          <a:lstStyle/>
          <a:p>
            <a:pPr algn="ctr"/>
            <a:r>
              <a:rPr lang="fr-FR" sz="1600" dirty="0" err="1" smtClean="0">
                <a:solidFill>
                  <a:schemeClr val="bg1"/>
                </a:solidFill>
              </a:rPr>
              <a:t>Amplifiers</a:t>
            </a:r>
            <a:endParaRPr lang="fr-FR" sz="1600" dirty="0" smtClean="0">
              <a:solidFill>
                <a:schemeClr val="bg1"/>
              </a:solidFill>
            </a:endParaRPr>
          </a:p>
          <a:p>
            <a:pPr algn="ctr"/>
            <a:r>
              <a:rPr lang="fr-FR" sz="1600" dirty="0" smtClean="0">
                <a:solidFill>
                  <a:schemeClr val="bg1"/>
                </a:solidFill>
              </a:rPr>
              <a:t>(</a:t>
            </a:r>
            <a:r>
              <a:rPr lang="fr-FR" sz="1600" b="1" dirty="0" smtClean="0">
                <a:solidFill>
                  <a:schemeClr val="bg1"/>
                </a:solidFill>
              </a:rPr>
              <a:t>CT</a:t>
            </a:r>
            <a:r>
              <a:rPr lang="fr-FR" sz="1600" dirty="0" smtClean="0">
                <a:solidFill>
                  <a:schemeClr val="bg1"/>
                </a:solidFill>
              </a:rPr>
              <a:t>)</a:t>
            </a:r>
            <a:endParaRPr lang="fr-FR" sz="1600" dirty="0">
              <a:solidFill>
                <a:schemeClr val="bg1"/>
              </a:solidFill>
            </a:endParaRPr>
          </a:p>
        </p:txBody>
      </p:sp>
      <p:cxnSp>
        <p:nvCxnSpPr>
          <p:cNvPr id="48" name="Connecteur droit avec flèche 47"/>
          <p:cNvCxnSpPr/>
          <p:nvPr/>
        </p:nvCxnSpPr>
        <p:spPr>
          <a:xfrm flipH="1">
            <a:off x="6732240" y="3526717"/>
            <a:ext cx="507046" cy="0"/>
          </a:xfrm>
          <a:prstGeom prst="straightConnector1">
            <a:avLst/>
          </a:prstGeom>
          <a:ln w="25400">
            <a:solidFill>
              <a:schemeClr val="tx2"/>
            </a:solidFill>
            <a:tailEnd type="arrow"/>
          </a:ln>
          <a:effectLst>
            <a:glow rad="25400">
              <a:schemeClr val="bg1">
                <a:alpha val="70000"/>
              </a:schemeClr>
            </a:glow>
          </a:effectLst>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987824" y="3284984"/>
            <a:ext cx="1681198" cy="1512168"/>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2987824" y="4797152"/>
            <a:ext cx="1681198" cy="1224136"/>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5580112" y="4732766"/>
            <a:ext cx="1152128" cy="1144506"/>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a:off x="5088115" y="4731606"/>
            <a:ext cx="491997" cy="1145665"/>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5088115" y="3792236"/>
            <a:ext cx="1644125" cy="939370"/>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5088115" y="3314312"/>
            <a:ext cx="1644125" cy="469685"/>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2987824" y="1802143"/>
            <a:ext cx="1681198" cy="1482841"/>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a:off x="5088115" y="1802144"/>
            <a:ext cx="1644125" cy="1512168"/>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6" name="Connecteur droit avec flèche 75"/>
          <p:cNvCxnSpPr/>
          <p:nvPr/>
        </p:nvCxnSpPr>
        <p:spPr>
          <a:xfrm flipV="1">
            <a:off x="7092280" y="4492724"/>
            <a:ext cx="0" cy="664468"/>
          </a:xfrm>
          <a:prstGeom prst="straightConnector1">
            <a:avLst/>
          </a:prstGeom>
          <a:ln w="25400">
            <a:solidFill>
              <a:schemeClr val="tx2"/>
            </a:solidFill>
            <a:tailEnd type="none"/>
          </a:ln>
          <a:effectLst>
            <a:glow rad="25400">
              <a:schemeClr val="bg1">
                <a:alpha val="7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2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8" grpId="0" animBg="1"/>
      <p:bldP spid="36" grpId="0" animBg="1"/>
      <p:bldP spid="47" grpId="0" animBg="1"/>
      <p:bldP spid="56" grpId="0" animBg="1"/>
      <p:bldP spid="58" grpId="0" animBg="1"/>
      <p:bldP spid="59" grpId="0" animBg="1"/>
      <p:bldP spid="60" grpId="0" animBg="1"/>
      <p:bldP spid="61" grpId="0" animBg="1"/>
      <p:bldP spid="62" grpId="0" animBg="1"/>
      <p:bldP spid="63" grpId="0" animBg="1"/>
      <p:bldP spid="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let's CONTINUE WITH the main launcher…</a:t>
            </a:r>
            <a:endParaRPr lang="fr-FR" dirty="0"/>
          </a:p>
        </p:txBody>
      </p:sp>
      <p:sp>
        <p:nvSpPr>
          <p:cNvPr id="4" name="Espace réservé de la date 3"/>
          <p:cNvSpPr>
            <a:spLocks noGrp="1"/>
          </p:cNvSpPr>
          <p:nvPr>
            <p:ph type="dt" sz="half" idx="10"/>
          </p:nvPr>
        </p:nvSpPr>
        <p:spPr/>
        <p:txBody>
          <a:bodyPr/>
          <a:lstStyle/>
          <a:p>
            <a:fld id="{538BE68D-7431-4460-B386-587D2F327803}" type="datetime4">
              <a:rPr lang="fr-FR" smtClean="0"/>
              <a:t>22 octobre 2014</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9</a:t>
            </a:fld>
            <a:endParaRPr lang="fr-FR" dirty="0"/>
          </a:p>
        </p:txBody>
      </p:sp>
      <p:sp>
        <p:nvSpPr>
          <p:cNvPr id="6" name="Espace réservé du pied de page 5"/>
          <p:cNvSpPr>
            <a:spLocks noGrp="1"/>
          </p:cNvSpPr>
          <p:nvPr>
            <p:ph type="ftr" sz="quarter" idx="12"/>
          </p:nvPr>
        </p:nvSpPr>
        <p:spPr/>
        <p:txBody>
          <a:bodyPr/>
          <a:lstStyle/>
          <a:p>
            <a:r>
              <a:rPr lang="fr-FR" smtClean="0"/>
              <a:t>CEA | 22 Otocber 2014</a:t>
            </a:r>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44" y="1032173"/>
            <a:ext cx="8382528" cy="563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avec flèche 6"/>
          <p:cNvCxnSpPr/>
          <p:nvPr/>
        </p:nvCxnSpPr>
        <p:spPr>
          <a:xfrm flipV="1">
            <a:off x="3635896" y="2492898"/>
            <a:ext cx="720080" cy="2232246"/>
          </a:xfrm>
          <a:prstGeom prst="straightConnector1">
            <a:avLst/>
          </a:prstGeom>
          <a:ln w="19050">
            <a:solidFill>
              <a:schemeClr val="tx2"/>
            </a:solidFill>
            <a:tailEnd type="arrow"/>
          </a:ln>
          <a:effectLst>
            <a:glow rad="254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483769" y="4735413"/>
            <a:ext cx="2376263" cy="369332"/>
          </a:xfrm>
          <a:prstGeom prst="rect">
            <a:avLst/>
          </a:prstGeom>
          <a:solidFill>
            <a:schemeClr val="tx2">
              <a:alpha val="80000"/>
            </a:schemeClr>
          </a:solidFill>
          <a:ln w="9525">
            <a:solidFill>
              <a:schemeClr val="bg1"/>
            </a:solidFill>
          </a:ln>
        </p:spPr>
        <p:txBody>
          <a:bodyPr wrap="square" rtlCol="0">
            <a:spAutoFit/>
          </a:bodyPr>
          <a:lstStyle/>
          <a:p>
            <a:r>
              <a:rPr lang="fr-FR" dirty="0" err="1" smtClean="0">
                <a:solidFill>
                  <a:schemeClr val="bg1"/>
                </a:solidFill>
              </a:rPr>
              <a:t>Current</a:t>
            </a:r>
            <a:r>
              <a:rPr lang="fr-FR" dirty="0" smtClean="0">
                <a:solidFill>
                  <a:schemeClr val="bg1"/>
                </a:solidFill>
              </a:rPr>
              <a:t> Transformers</a:t>
            </a:r>
            <a:endParaRPr lang="fr-FR" dirty="0">
              <a:solidFill>
                <a:schemeClr val="bg1"/>
              </a:solidFill>
            </a:endParaRPr>
          </a:p>
        </p:txBody>
      </p:sp>
      <p:cxnSp>
        <p:nvCxnSpPr>
          <p:cNvPr id="11" name="Connecteur droit avec flèche 10"/>
          <p:cNvCxnSpPr/>
          <p:nvPr/>
        </p:nvCxnSpPr>
        <p:spPr>
          <a:xfrm flipV="1">
            <a:off x="3635896" y="3140968"/>
            <a:ext cx="2880320" cy="1584176"/>
          </a:xfrm>
          <a:prstGeom prst="straightConnector1">
            <a:avLst/>
          </a:prstGeom>
          <a:ln w="19050">
            <a:solidFill>
              <a:schemeClr val="tx2"/>
            </a:solidFill>
            <a:tailEnd type="arrow"/>
          </a:ln>
          <a:effectLst>
            <a:glow rad="254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3635896" y="4232289"/>
            <a:ext cx="2664296" cy="492855"/>
          </a:xfrm>
          <a:prstGeom prst="straightConnector1">
            <a:avLst/>
          </a:prstGeom>
          <a:ln w="19050">
            <a:solidFill>
              <a:schemeClr val="tx2"/>
            </a:solidFill>
            <a:tailEnd type="arrow"/>
          </a:ln>
          <a:effectLst>
            <a:glow rad="254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87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CEA VA">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CEA VA</Template>
  <TotalTime>17919</TotalTime>
  <Words>2173</Words>
  <Application>Microsoft Office PowerPoint</Application>
  <PresentationFormat>Affichage à l'écran (4:3)</PresentationFormat>
  <Paragraphs>337</Paragraphs>
  <Slides>25</Slides>
  <Notes>25</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CEA VA</vt:lpstr>
      <vt:lpstr>Diagnostic controls of LIPAc Jean-François DENIS</vt:lpstr>
      <vt:lpstr>Outline</vt:lpstr>
      <vt:lpstr>Context  Description of each diagnostic  Conclusion</vt:lpstr>
      <vt:lpstr>context</vt:lpstr>
      <vt:lpstr>context</vt:lpstr>
      <vt:lpstr>Présentation PowerPoint</vt:lpstr>
      <vt:lpstr>Diagnostics INVOLVED…</vt:lpstr>
      <vt:lpstr>let's start WITH the cabinet…</vt:lpstr>
      <vt:lpstr>let's CONTINUE WITH the main launcher…</vt:lpstr>
      <vt:lpstr>Current Transformers</vt:lpstr>
      <vt:lpstr>Current Transformers</vt:lpstr>
      <vt:lpstr>From the main launcher…</vt:lpstr>
      <vt:lpstr>Ionization Profile Monitors</vt:lpstr>
      <vt:lpstr>Ionization Profile Monitors</vt:lpstr>
      <vt:lpstr>From the main launcher…</vt:lpstr>
      <vt:lpstr>BEAM LOSS MONitor</vt:lpstr>
      <vt:lpstr>BEAM LOSS MOnitor</vt:lpstr>
      <vt:lpstr>From the main launcher…</vt:lpstr>
      <vt:lpstr>SEM-Grid</vt:lpstr>
      <vt:lpstr>SEM-Grid</vt:lpstr>
      <vt:lpstr>From the main launcher…</vt:lpstr>
      <vt:lpstr>POSt mortem…</vt:lpstr>
      <vt:lpstr>Présentation PowerPoint</vt:lpstr>
      <vt:lpstr>CONCLUSION</vt:lpstr>
      <vt:lpstr>IRFU  DSM SIS</vt:lpstr>
    </vt:vector>
  </TitlesOfParts>
  <Company>CEA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aliquando tempo tatum commentum</dc:title>
  <dc:creator>BM205129</dc:creator>
  <cp:lastModifiedBy>DENIS Jean-françois</cp:lastModifiedBy>
  <cp:revision>524</cp:revision>
  <cp:lastPrinted>2014-10-15T09:48:01Z</cp:lastPrinted>
  <dcterms:created xsi:type="dcterms:W3CDTF">2012-10-30T13:30:24Z</dcterms:created>
  <dcterms:modified xsi:type="dcterms:W3CDTF">2014-10-22T12:40:27Z</dcterms:modified>
</cp:coreProperties>
</file>