
<file path=[Content_Types].xml><?xml version="1.0" encoding="utf-8"?>
<Types xmlns="http://schemas.openxmlformats.org/package/2006/content-types">
  <Default Extension="pdf" ContentType="application/pdf"/>
  <Default Extension="gif" ContentType="image/gif"/>
  <Override PartName="/ppt/slides/slide69.xml" ContentType="application/vnd.openxmlformats-officedocument.presentationml.slide+xml"/>
  <Override PartName="/ppt/slides/slide14.xml" ContentType="application/vnd.openxmlformats-officedocument.presentationml.slide+xml"/>
  <Default Extension="rels" ContentType="application/vnd.openxmlformats-package.relationships+xml"/>
  <Override PartName="/ppt/slides/slide62.xml" ContentType="application/vnd.openxmlformats-officedocument.presentationml.slide+xml"/>
  <Override PartName="/ppt/slides/slide78.xml" ContentType="application/vnd.openxmlformats-officedocument.presentationml.slide+xml"/>
  <Default Extension="xml" ContentType="application/xml"/>
  <Override PartName="/ppt/slides/slide45.xml" ContentType="application/vnd.openxmlformats-officedocument.presentationml.slide+xml"/>
  <Override PartName="/ppt/tableStyles.xml" ContentType="application/vnd.openxmlformats-officedocument.presentationml.tableStyles+xml"/>
  <Override PartName="/ppt/slides/slide28.xml" ContentType="application/vnd.openxmlformats-officedocument.presentationml.slide+xml"/>
  <Override PartName="/ppt/slides/slide54.xml" ContentType="application/vnd.openxmlformats-officedocument.presentationml.slide+xml"/>
  <Override PartName="/ppt/slides/slide21.xml" ContentType="application/vnd.openxmlformats-officedocument.presentationml.slide+xml"/>
  <Override PartName="/ppt/slides/slide37.xml" ContentType="application/vnd.openxmlformats-officedocument.presentationml.slide+xml"/>
  <Override PartName="/ppt/slides/slide5.xml" ContentType="application/vnd.openxmlformats-officedocument.presentationml.slide+xml"/>
  <Override PartName="/ppt/slides/slide30.xml" ContentType="application/vnd.openxmlformats-officedocument.presentationml.slide+xml"/>
  <Override PartName="/ppt/slides/slide85.xml" ContentType="application/vnd.openxmlformats-officedocument.presentationml.slide+xml"/>
  <Override PartName="/ppt/slides/slide68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ppt/slides/slide61.xml" ContentType="application/vnd.openxmlformats-officedocument.presentationml.slide+xml"/>
  <Override PartName="/ppt/slides/slide77.xml" ContentType="application/vnd.openxmlformats-officedocument.presentationml.slide+xml"/>
  <Override PartName="/ppt/slides/slide44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27.xml" ContentType="application/vnd.openxmlformats-officedocument.presentationml.slide+xml"/>
  <Override PartName="/ppt/slides/slide92.xml" ContentType="application/vnd.openxmlformats-officedocument.presentationml.slide+xml"/>
  <Override PartName="/ppt/slides/slide53.xml" ContentType="application/vnd.openxmlformats-officedocument.presentationml.slide+xml"/>
  <Override PartName="/ppt/slides/slide20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s/slide84.xml" ContentType="application/vnd.openxmlformats-officedocument.presentationml.slide+xml"/>
  <Override PartName="/ppt/slideLayouts/slideLayout4.xml" ContentType="application/vnd.openxmlformats-officedocument.presentationml.slideLayout+xml"/>
  <Default Extension="png" ContentType="image/png"/>
  <Override PartName="/ppt/slides/slide67.xml" ContentType="application/vnd.openxmlformats-officedocument.presentationml.slide+xml"/>
  <Override PartName="/ppt/slides/slide12.xml" ContentType="application/vnd.openxmlformats-officedocument.presentationml.slide+xml"/>
  <Override PartName="/ppt/slides/slide60.xml" ContentType="application/vnd.openxmlformats-officedocument.presentationml.slide+xml"/>
  <Override PartName="/ppt/slides/slide76.xml" ContentType="application/vnd.openxmlformats-officedocument.presentationml.slide+xml"/>
  <Override PartName="/ppt/presProps.xml" ContentType="application/vnd.openxmlformats-officedocument.presentationml.presProps+xml"/>
  <Override PartName="/ppt/slides/slide43.xml" ContentType="application/vnd.openxmlformats-officedocument.presentationml.slide+xml"/>
  <Override PartName="/ppt/slides/slide59.xml" ContentType="application/vnd.openxmlformats-officedocument.presentationml.slide+xml"/>
  <Override PartName="/ppt/slides/slide26.xml" ContentType="application/vnd.openxmlformats-officedocument.presentationml.slide+xml"/>
  <Override PartName="/ppt/slides/slide91.xml" ContentType="application/vnd.openxmlformats-officedocument.presentationml.slide+xml"/>
  <Override PartName="/ppt/slides/slide52.xml" ContentType="application/vnd.openxmlformats-officedocument.presentationml.slide+xml"/>
  <Override PartName="/ppt/slides/slide35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8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66.xml" ContentType="application/vnd.openxmlformats-officedocument.presentationml.slide+xml"/>
  <Override PartName="/ppt/slides/slide11.xml" ContentType="application/vnd.openxmlformats-officedocument.presentationml.slide+xml"/>
  <Override PartName="/ppt/slides/slide49.xml" ContentType="application/vnd.openxmlformats-officedocument.presentationml.slide+xml"/>
  <Override PartName="/ppt/slides/slide75.xml" ContentType="application/vnd.openxmlformats-officedocument.presentationml.slide+xml"/>
  <Override PartName="/ppt/slides/slide42.xml" ContentType="application/vnd.openxmlformats-officedocument.presentationml.slide+xml"/>
  <Override PartName="/ppt/slides/slide58.xml" ContentType="application/vnd.openxmlformats-officedocument.presentationml.slide+xml"/>
  <Override PartName="/ppt/slides/slide25.xml" ContentType="application/vnd.openxmlformats-officedocument.presentationml.slide+xml"/>
  <Override PartName="/ppt/slides/slide90.xml" ContentType="application/vnd.openxmlformats-officedocument.presentationml.slide+xml"/>
  <Override PartName="/ppt/slides/slide51.xml" ContentType="application/vnd.openxmlformats-officedocument.presentationml.slide+xml"/>
  <Override PartName="/ppt/slides/slide9.xml" ContentType="application/vnd.openxmlformats-officedocument.presentationml.slide+xml"/>
  <Override PartName="/ppt/slides/slide34.xml" ContentType="application/vnd.openxmlformats-officedocument.presentationml.slide+xml"/>
  <Override PartName="/ppt/slides/slide89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8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65.xml" ContentType="application/vnd.openxmlformats-officedocument.presentationml.slide+xml"/>
  <Override PartName="/ppt/slides/slide10.xml" ContentType="application/vnd.openxmlformats-officedocument.presentationml.slide+xml"/>
  <Override PartName="/docProps/app.xml" ContentType="application/vnd.openxmlformats-officedocument.extended-properties+xml"/>
  <Override PartName="/ppt/slides/slide48.xml" ContentType="application/vnd.openxmlformats-officedocument.presentationml.slide+xml"/>
  <Override PartName="/ppt/slides/slide74.xml" ContentType="application/vnd.openxmlformats-officedocument.presentationml.slide+xml"/>
  <Override PartName="/ppt/slides/slide41.xml" ContentType="application/vnd.openxmlformats-officedocument.presentationml.slide+xml"/>
  <Override PartName="/ppt/slides/slide57.xml" ContentType="application/vnd.openxmlformats-officedocument.presentationml.slide+xml"/>
  <Override PartName="/ppt/theme/theme3.xml" ContentType="application/vnd.openxmlformats-officedocument.theme+xml"/>
  <Override PartName="/ppt/slides/slide24.xml" ContentType="application/vnd.openxmlformats-officedocument.presentationml.slide+xml"/>
  <Override PartName="/ppt/slides/slide50.xml" ContentType="application/vnd.openxmlformats-officedocument.presentationml.slide+xml"/>
  <Override PartName="/ppt/slides/slide8.xml" ContentType="application/vnd.openxmlformats-officedocument.presentationml.slide+xml"/>
  <Override PartName="/ppt/slides/slide33.xml" ContentType="application/vnd.openxmlformats-officedocument.presentationml.slide+xml"/>
  <Override PartName="/ppt/slides/slide88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81.xml" ContentType="application/vnd.openxmlformats-officedocument.presentationml.slide+xml"/>
  <Override PartName="/ppt/slideLayouts/slideLayout1.xml" ContentType="application/vnd.openxmlformats-officedocument.presentationml.slideLayout+xml"/>
  <Override PartName="/ppt/viewProps.xml" ContentType="application/vnd.openxmlformats-officedocument.presentationml.viewProps+xml"/>
  <Override PartName="/ppt/slides/slide64.xml" ContentType="application/vnd.openxmlformats-officedocument.presentationml.slide+xml"/>
  <Default Extension="jpeg" ContentType="image/jpeg"/>
  <Override PartName="/ppt/slides/slide47.xml" ContentType="application/vnd.openxmlformats-officedocument.presentationml.slide+xml"/>
  <Override PartName="/ppt/slides/slide73.xml" ContentType="application/vnd.openxmlformats-officedocument.presentationml.slide+xml"/>
  <Override PartName="/ppt/slides/slide40.xml" ContentType="application/vnd.openxmlformats-officedocument.presentationml.slide+xml"/>
  <Override PartName="/ppt/slides/slide56.xml" ContentType="application/vnd.openxmlformats-officedocument.presentationml.slide+xml"/>
  <Override PartName="/ppt/theme/theme2.xml" ContentType="application/vnd.openxmlformats-officedocument.theme+xml"/>
  <Override PartName="/ppt/slides/slide23.xml" ContentType="application/vnd.openxmlformats-officedocument.presentationml.slide+xml"/>
  <Override PartName="/ppt/slides/slide39.xml" ContentType="application/vnd.openxmlformats-officedocument.presentationml.slide+xml"/>
  <Override PartName="/ppt/slides/slide7.xml" ContentType="application/vnd.openxmlformats-officedocument.presentationml.slide+xml"/>
  <Override PartName="/ppt/slides/slide71.xml" ContentType="application/vnd.openxmlformats-officedocument.presentationml.slide+xml"/>
  <Override PartName="/ppt/slides/slide32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slides/slide80.xml" ContentType="application/vnd.openxmlformats-officedocument.presentationml.slide+xml"/>
  <Default Extension="tiff" ContentType="image/tiff"/>
  <Override PartName="/ppt/slides/slide63.xml" ContentType="application/vnd.openxmlformats-officedocument.presentationml.slide+xml"/>
  <Override PartName="/ppt/slides/slide79.xml" ContentType="application/vnd.openxmlformats-officedocument.presentationml.slide+xml"/>
  <Override PartName="/ppt/slides/slide46.xml" ContentType="application/vnd.openxmlformats-officedocument.presentationml.slide+xml"/>
  <Override PartName="/ppt/slides/slide72.xml" ContentType="application/vnd.openxmlformats-officedocument.presentationml.slide+xml"/>
  <Override PartName="/ppt/slides/slide29.xml" ContentType="application/vnd.openxmlformats-officedocument.presentationml.slide+xml"/>
  <Override PartName="/ppt/slides/slide55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slides/slide38.xml" ContentType="application/vnd.openxmlformats-officedocument.presentationml.slide+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Default Extension="bin" ContentType="application/vnd.openxmlformats-officedocument.presentationml.printerSettings"/>
  <Override PartName="/ppt/slides/slide70.xml" ContentType="application/vnd.openxmlformats-officedocument.presentationml.slide+xml"/>
  <Override PartName="/ppt/slides/slide31.xml" ContentType="application/vnd.openxmlformats-officedocument.presentationml.slide+xml"/>
  <Override PartName="/ppt/slides/slide8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713" r:id="rId1"/>
  </p:sldMasterIdLst>
  <p:notesMasterIdLst>
    <p:notesMasterId r:id="rId94"/>
  </p:notesMasterIdLst>
  <p:handoutMasterIdLst>
    <p:handoutMasterId r:id="rId95"/>
  </p:handoutMasterIdLst>
  <p:sldIdLst>
    <p:sldId id="722" r:id="rId2"/>
    <p:sldId id="706" r:id="rId3"/>
    <p:sldId id="650" r:id="rId4"/>
    <p:sldId id="677" r:id="rId5"/>
    <p:sldId id="864" r:id="rId6"/>
    <p:sldId id="926" r:id="rId7"/>
    <p:sldId id="927" r:id="rId8"/>
    <p:sldId id="928" r:id="rId9"/>
    <p:sldId id="929" r:id="rId10"/>
    <p:sldId id="930" r:id="rId11"/>
    <p:sldId id="931" r:id="rId12"/>
    <p:sldId id="932" r:id="rId13"/>
    <p:sldId id="725" r:id="rId14"/>
    <p:sldId id="767" r:id="rId15"/>
    <p:sldId id="769" r:id="rId16"/>
    <p:sldId id="730" r:id="rId17"/>
    <p:sldId id="731" r:id="rId18"/>
    <p:sldId id="755" r:id="rId19"/>
    <p:sldId id="848" r:id="rId20"/>
    <p:sldId id="732" r:id="rId21"/>
    <p:sldId id="802" r:id="rId22"/>
    <p:sldId id="786" r:id="rId23"/>
    <p:sldId id="787" r:id="rId24"/>
    <p:sldId id="805" r:id="rId25"/>
    <p:sldId id="734" r:id="rId26"/>
    <p:sldId id="797" r:id="rId27"/>
    <p:sldId id="833" r:id="rId28"/>
    <p:sldId id="840" r:id="rId29"/>
    <p:sldId id="816" r:id="rId30"/>
    <p:sldId id="838" r:id="rId31"/>
    <p:sldId id="845" r:id="rId32"/>
    <p:sldId id="850" r:id="rId33"/>
    <p:sldId id="735" r:id="rId34"/>
    <p:sldId id="851" r:id="rId35"/>
    <p:sldId id="852" r:id="rId36"/>
    <p:sldId id="871" r:id="rId37"/>
    <p:sldId id="868" r:id="rId38"/>
    <p:sldId id="869" r:id="rId39"/>
    <p:sldId id="870" r:id="rId40"/>
    <p:sldId id="920" r:id="rId41"/>
    <p:sldId id="918" r:id="rId42"/>
    <p:sldId id="919" r:id="rId43"/>
    <p:sldId id="921" r:id="rId44"/>
    <p:sldId id="752" r:id="rId45"/>
    <p:sldId id="855" r:id="rId46"/>
    <p:sldId id="856" r:id="rId47"/>
    <p:sldId id="861" r:id="rId48"/>
    <p:sldId id="857" r:id="rId49"/>
    <p:sldId id="858" r:id="rId50"/>
    <p:sldId id="859" r:id="rId51"/>
    <p:sldId id="872" r:id="rId52"/>
    <p:sldId id="641" r:id="rId53"/>
    <p:sldId id="922" r:id="rId54"/>
    <p:sldId id="841" r:id="rId55"/>
    <p:sldId id="716" r:id="rId56"/>
    <p:sldId id="875" r:id="rId57"/>
    <p:sldId id="876" r:id="rId58"/>
    <p:sldId id="877" r:id="rId59"/>
    <p:sldId id="878" r:id="rId60"/>
    <p:sldId id="879" r:id="rId61"/>
    <p:sldId id="880" r:id="rId62"/>
    <p:sldId id="884" r:id="rId63"/>
    <p:sldId id="885" r:id="rId64"/>
    <p:sldId id="886" r:id="rId65"/>
    <p:sldId id="887" r:id="rId66"/>
    <p:sldId id="888" r:id="rId67"/>
    <p:sldId id="891" r:id="rId68"/>
    <p:sldId id="917" r:id="rId69"/>
    <p:sldId id="892" r:id="rId70"/>
    <p:sldId id="867" r:id="rId71"/>
    <p:sldId id="915" r:id="rId72"/>
    <p:sldId id="843" r:id="rId73"/>
    <p:sldId id="806" r:id="rId74"/>
    <p:sldId id="807" r:id="rId75"/>
    <p:sldId id="815" r:id="rId76"/>
    <p:sldId id="834" r:id="rId77"/>
    <p:sldId id="844" r:id="rId78"/>
    <p:sldId id="916" r:id="rId79"/>
    <p:sldId id="923" r:id="rId80"/>
    <p:sldId id="924" r:id="rId81"/>
    <p:sldId id="902" r:id="rId82"/>
    <p:sldId id="903" r:id="rId83"/>
    <p:sldId id="904" r:id="rId84"/>
    <p:sldId id="905" r:id="rId85"/>
    <p:sldId id="906" r:id="rId86"/>
    <p:sldId id="907" r:id="rId87"/>
    <p:sldId id="908" r:id="rId88"/>
    <p:sldId id="909" r:id="rId89"/>
    <p:sldId id="910" r:id="rId90"/>
    <p:sldId id="911" r:id="rId91"/>
    <p:sldId id="912" r:id="rId92"/>
    <p:sldId id="913" r:id="rId93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9pPr>
  </p:defaultTextStyle>
  <p:extLst>
    <p:ext uri="{EFAFB233-063F-42B5-8137-9DF3F51BA10A}">
      <p15:sldGuideLst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FF0000"/>
    <a:srgbClr val="0000FF"/>
    <a:srgbClr val="F2E9D7"/>
    <a:srgbClr val="00B050"/>
    <a:srgbClr val="4A7EBB"/>
    <a:srgbClr val="17375E"/>
    <a:srgbClr val="000000"/>
    <a:srgbClr val="009999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FD5EFAAD-0ECE-453E-9831-46B23BE46B34}">
      <p15:chartTrackingRefBased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34566" autoAdjust="0"/>
    <p:restoredTop sz="86444" autoAdjust="0"/>
  </p:normalViewPr>
  <p:slideViewPr>
    <p:cSldViewPr snapToObjects="1">
      <p:cViewPr varScale="1">
        <p:scale>
          <a:sx n="100" d="100"/>
          <a:sy n="100" d="100"/>
        </p:scale>
        <p:origin x="-344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52" y="4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1" d="100"/>
        <a:sy n="111" d="100"/>
      </p:scale>
      <p:origin x="0" y="5832"/>
    </p:cViewPr>
  </p:sorterViewPr>
  <p:notesViewPr>
    <p:cSldViewPr snapToObjects="1">
      <p:cViewPr varScale="1">
        <p:scale>
          <a:sx n="78" d="100"/>
          <a:sy n="78" d="100"/>
        </p:scale>
        <p:origin x="-2680" y="-96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notesMaster" Target="notesMasters/notesMaster1.xml"/><Relationship Id="rId95" Type="http://schemas.openxmlformats.org/officeDocument/2006/relationships/handoutMaster" Target="handoutMasters/handoutMaster1.xml"/><Relationship Id="rId96" Type="http://schemas.openxmlformats.org/officeDocument/2006/relationships/printerSettings" Target="printerSettings/printerSettings1.bin"/><Relationship Id="rId97" Type="http://schemas.openxmlformats.org/officeDocument/2006/relationships/presProps" Target="presProps.xml"/><Relationship Id="rId98" Type="http://schemas.openxmlformats.org/officeDocument/2006/relationships/viewProps" Target="viewProps.xml"/><Relationship Id="rId9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tableStyles" Target="tableStyles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615F4BDE-EB1E-5245-960C-40D7243C402E}" type="datetime1">
              <a:rPr lang="en-US"/>
              <a:pPr/>
              <a:t>5/16/20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D6FDA90A-D940-C24D-B8BA-FEF64AE6C9F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974401808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F6F9E314-5CA5-9043-97DF-2DA186874F47}" type="datetime1">
              <a:rPr lang="en-US"/>
              <a:pPr/>
              <a:t>5/16/20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1E4DC66B-5A4D-704C-951F-C2EEB6AF22E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95084801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540049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17475" y="6505575"/>
            <a:ext cx="1905000" cy="352425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r>
              <a:rPr lang="en-US"/>
              <a:t>20-22 June 11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514600" y="6505575"/>
            <a:ext cx="4191000" cy="352425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16725" y="6505575"/>
            <a:ext cx="2209800" cy="3524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Feng    </a:t>
            </a:r>
            <a:fld id="{C12F9DC5-BF0E-F347-81D0-1507C13F21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3073401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876181-A383-EB47-922E-5A650A329A6E}" type="datetime1">
              <a:rPr lang="en-US" smtClean="0"/>
              <a:pPr/>
              <a:t>5/16/20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910ADA7-35AB-7D44-8536-7E934F8C24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>
  <p:cSld name="Default - Title and Content copy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1336" y="6582411"/>
            <a:ext cx="199644" cy="273051"/>
          </a:xfrm>
          <a:prstGeom prst="rect">
            <a:avLst/>
          </a:prstGeom>
        </p:spPr>
        <p:txBody>
          <a:bodyPr lIns="38405" tIns="19202" rIns="38405" bIns="19202"/>
          <a:lstStyle/>
          <a:p>
            <a:pPr>
              <a:defRPr>
                <a:effectLst/>
              </a:defRPr>
            </a:pPr>
            <a:fld id="{86CB4B4D-7CA3-9044-876B-883B54F8677D}" type="slidenum">
              <a:rPr/>
              <a:pPr>
                <a:defRPr>
                  <a:effectLst/>
                </a:defRPr>
              </a:pPr>
              <a:t>‹#›</a:t>
            </a:fld>
            <a:endParaRPr/>
          </a:p>
        </p:txBody>
      </p:sp>
      <p:sp>
        <p:nvSpPr>
          <p:cNvPr id="10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295400" y="168275"/>
            <a:ext cx="685800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a="http://schemas.openxmlformats.org/drawingml/2006/main" xmlns:r="http://schemas.openxmlformats.org/officeDocument/2006/relationships" xmlns:p="http://schemas.openxmlformats.org/presentationml/2006/main"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990600"/>
            <a:ext cx="8229600" cy="539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a="http://schemas.openxmlformats.org/drawingml/2006/main" xmlns:r="http://schemas.openxmlformats.org/officeDocument/2006/relationships" xmlns:p="http://schemas.openxmlformats.org/presentationml/2006/main"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Box 23"/>
          <p:cNvSpPr txBox="1">
            <a:spLocks noChangeArrowheads="1"/>
          </p:cNvSpPr>
          <p:nvPr/>
        </p:nvSpPr>
        <p:spPr bwMode="auto">
          <a:xfrm>
            <a:off x="8162925" y="6138863"/>
            <a:ext cx="450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914400">
              <a:defRPr/>
            </a:pPr>
            <a:endParaRPr lang="en-US" sz="1000">
              <a:solidFill>
                <a:srgbClr val="000000"/>
              </a:solidFill>
              <a:latin typeface="+mn-lt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" name="Line 28"/>
          <p:cNvSpPr>
            <a:spLocks noChangeShapeType="1"/>
          </p:cNvSpPr>
          <p:nvPr/>
        </p:nvSpPr>
        <p:spPr bwMode="auto">
          <a:xfrm>
            <a:off x="304800" y="715963"/>
            <a:ext cx="8474075" cy="0"/>
          </a:xfrm>
          <a:prstGeom prst="line">
            <a:avLst/>
          </a:prstGeom>
          <a:noFill/>
          <a:ln w="57150">
            <a:solidFill>
              <a:srgbClr val="0B4599"/>
            </a:solidFill>
            <a:round/>
            <a:headEnd/>
            <a:tailEnd/>
          </a:ln>
          <a:effectLst/>
        </p:spPr>
        <p:txBody>
          <a:bodyPr/>
          <a:lstStyle/>
          <a:p>
            <a:pPr algn="ctr" defTabSz="914400">
              <a:defRPr/>
            </a:pPr>
            <a:endParaRPr lang="en-US">
              <a:solidFill>
                <a:srgbClr val="000000"/>
              </a:solidFill>
              <a:latin typeface="+mn-lt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3962400" y="6542088"/>
            <a:ext cx="2895600" cy="290512"/>
          </a:xfrm>
          <a:prstGeom prst="rect">
            <a:avLst/>
          </a:prstGeom>
          <a:ln/>
        </p:spPr>
        <p:txBody>
          <a:bodyPr/>
          <a:lstStyle>
            <a:lvl1pPr>
              <a:defRPr sz="1200">
                <a:solidFill>
                  <a:srgbClr val="0000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11" name="Rectangle 6"/>
          <p:cNvSpPr txBox="1">
            <a:spLocks noChangeArrowheads="1"/>
          </p:cNvSpPr>
          <p:nvPr/>
        </p:nvSpPr>
        <p:spPr>
          <a:xfrm>
            <a:off x="7023100" y="6535738"/>
            <a:ext cx="1905000" cy="322262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F817A6DC-7C87-374F-AFE6-43B3D5E1F40F}" type="slidenum">
              <a:rPr lang="en-US" sz="1200" smtClean="0">
                <a:solidFill>
                  <a:srgbClr val="0000FF"/>
                </a:solidFill>
              </a:rPr>
              <a:pPr algn="r"/>
              <a:t>‹#›</a:t>
            </a:fld>
            <a:endParaRPr lang="en-US" sz="1200" dirty="0">
              <a:solidFill>
                <a:srgbClr val="0000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23" r:id="rId2"/>
    <p:sldLayoutId id="2147483724" r:id="rId3"/>
    <p:sldLayoutId id="2147483725" r:id="rId4"/>
  </p:sldLayoutIdLst>
  <p:hf sldNum="0" hdr="0" ftr="0"/>
  <p:txStyles>
    <p:titleStyle>
      <a:lvl1pPr algn="ctr" defTabSz="457200" rtl="0" fontAlgn="base">
        <a:spcBef>
          <a:spcPct val="0"/>
        </a:spcBef>
        <a:spcAft>
          <a:spcPct val="0"/>
        </a:spcAft>
        <a:defRPr sz="2800" b="1" kern="1200">
          <a:solidFill>
            <a:srgbClr val="000000"/>
          </a:solidFill>
          <a:latin typeface="+mj-lt"/>
          <a:ea typeface="ＭＳ Ｐゴシック" charset="0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Arial" charset="0"/>
          <a:ea typeface="ＭＳ Ｐゴシック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Arial" charset="0"/>
          <a:ea typeface="ＭＳ Ｐゴシック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Arial" charset="0"/>
          <a:ea typeface="ＭＳ Ｐゴシック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Arial" charset="0"/>
          <a:ea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00FF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0000FF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faser.web.cern.ch/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tiff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df"/><Relationship Id="rId3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df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df"/><Relationship Id="rId3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df"/><Relationship Id="rId3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Relationship Id="rId3" Type="http://schemas.openxmlformats.org/officeDocument/2006/relationships/image" Target="../media/image23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tif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5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58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d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2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3.pdf"/><Relationship Id="rId3" Type="http://schemas.openxmlformats.org/officeDocument/2006/relationships/image" Target="../media/image6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5.pdf"/><Relationship Id="rId3" Type="http://schemas.openxmlformats.org/officeDocument/2006/relationships/image" Target="../media/image66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7.png"/><Relationship Id="rId3" Type="http://schemas.openxmlformats.org/officeDocument/2006/relationships/image" Target="../media/image68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9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0.png"/><Relationship Id="rId3" Type="http://schemas.openxmlformats.org/officeDocument/2006/relationships/image" Target="../media/image71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2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3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Relationship Id="rId3" Type="http://schemas.openxmlformats.org/officeDocument/2006/relationships/hyperlink" Target="https://faser.web.cern.ch/" TargetMode="Externa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jpeg"/><Relationship Id="rId3" Type="http://schemas.openxmlformats.org/officeDocument/2006/relationships/image" Target="../media/image77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pdf"/><Relationship Id="rId3" Type="http://schemas.openxmlformats.org/officeDocument/2006/relationships/image" Target="../media/image80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df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6.pdf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d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d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4" Type="http://schemas.openxmlformats.org/officeDocument/2006/relationships/image" Target="../media/image14.pdf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3.pdf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4" Type="http://schemas.openxmlformats.org/officeDocument/2006/relationships/image" Target="../media/image14.pdf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pdf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8.png"/><Relationship Id="rId3" Type="http://schemas.openxmlformats.org/officeDocument/2006/relationships/image" Target="../media/image89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9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4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3.png"/><Relationship Id="rId3" Type="http://schemas.openxmlformats.org/officeDocument/2006/relationships/image" Target="../media/image94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5.png"/><Relationship Id="rId3" Type="http://schemas.openxmlformats.org/officeDocument/2006/relationships/image" Target="../media/image9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4" Type="http://schemas.openxmlformats.org/officeDocument/2006/relationships/image" Target="../media/image99.png"/><Relationship Id="rId5" Type="http://schemas.openxmlformats.org/officeDocument/2006/relationships/image" Target="../media/image100.png"/><Relationship Id="rId6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7.pdf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2.png"/><Relationship Id="rId3" Type="http://schemas.openxmlformats.org/officeDocument/2006/relationships/image" Target="../media/image103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4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5.png"/><Relationship Id="rId3" Type="http://schemas.openxmlformats.org/officeDocument/2006/relationships/image" Target="../media/image49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6.jpeg"/><Relationship Id="rId3" Type="http://schemas.openxmlformats.org/officeDocument/2006/relationships/image" Target="../media/image107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8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.png"/><Relationship Id="rId3" Type="http://schemas.openxmlformats.org/officeDocument/2006/relationships/image" Target="../media/image110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1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4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df"/><Relationship Id="rId4" Type="http://schemas.openxmlformats.org/officeDocument/2006/relationships/image" Target="../media/image11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5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8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gif"/><Relationship Id="rId4" Type="http://schemas.openxmlformats.org/officeDocument/2006/relationships/image" Target="../media/image121.gi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9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4" Type="http://schemas.openxmlformats.org/officeDocument/2006/relationships/image" Target="../media/image12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0.gif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4.png"/><Relationship Id="rId3" Type="http://schemas.openxmlformats.org/officeDocument/2006/relationships/image" Target="../media/image120.gif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5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6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7.pn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34366"/>
            <a:ext cx="6400800" cy="1752600"/>
          </a:xfrm>
        </p:spPr>
        <p:txBody>
          <a:bodyPr/>
          <a:lstStyle/>
          <a:p>
            <a:r>
              <a:rPr lang="en-US" dirty="0" smtClean="0"/>
              <a:t>Jamie Boyd (CERN) </a:t>
            </a:r>
          </a:p>
          <a:p>
            <a:r>
              <a:rPr lang="en-US" dirty="0" smtClean="0"/>
              <a:t>SACLAY Seminar</a:t>
            </a:r>
          </a:p>
          <a:p>
            <a:r>
              <a:rPr lang="en-US" dirty="0" smtClean="0"/>
              <a:t>18/5/2020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64" y="643890"/>
            <a:ext cx="8871879" cy="34406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43200" y="6440269"/>
            <a:ext cx="4493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FASER website: </a:t>
            </a:r>
            <a:r>
              <a:rPr lang="en-US" dirty="0" smtClean="0">
                <a:hlinkClick r:id="rId3"/>
              </a:rPr>
              <a:t>https://faser.web.cern.ch/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5567268"/>
            <a:ext cx="2590800" cy="6393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7000" y="5547702"/>
            <a:ext cx="1943446" cy="700698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0" y="5242902"/>
            <a:ext cx="1621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Supported by: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11BEEA1F-CBAF-6446-8B6E-5E888FBC63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2339" y="0"/>
            <a:ext cx="1001662" cy="10016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FASER: THE IDEA</a:t>
            </a:r>
            <a:endParaRPr lang="en-US" dirty="0"/>
          </a:p>
        </p:txBody>
      </p:sp>
      <p:sp>
        <p:nvSpPr>
          <p:cNvPr id="5123" name="Content Placeholder 2"/>
          <p:cNvSpPr>
            <a:spLocks noGrp="1"/>
          </p:cNvSpPr>
          <p:nvPr>
            <p:ph idx="4294967295"/>
          </p:nvPr>
        </p:nvSpPr>
        <p:spPr>
          <a:xfrm>
            <a:off x="-76200" y="779462"/>
            <a:ext cx="9296400" cy="5392738"/>
          </a:xfrm>
        </p:spPr>
        <p:txBody>
          <a:bodyPr/>
          <a:lstStyle/>
          <a:p>
            <a:pPr eaLnBrk="1" hangingPunct="1"/>
            <a:r>
              <a:rPr lang="en-US" sz="2000" dirty="0">
                <a:latin typeface="Arial" charset="0"/>
              </a:rPr>
              <a:t>New physics searches at the LHC focus on high </a:t>
            </a:r>
            <a:r>
              <a:rPr lang="en-US" sz="2000" dirty="0" err="1">
                <a:latin typeface="Arial" charset="0"/>
              </a:rPr>
              <a:t>p</a:t>
            </a:r>
            <a:r>
              <a:rPr lang="en-US" sz="2000" baseline="-25000" dirty="0" err="1">
                <a:latin typeface="Arial" charset="0"/>
              </a:rPr>
              <a:t>T</a:t>
            </a:r>
            <a:r>
              <a:rPr lang="en-US" sz="2000" dirty="0" err="1">
                <a:latin typeface="Arial" charset="0"/>
              </a:rPr>
              <a:t>.</a:t>
            </a:r>
            <a:r>
              <a:rPr lang="en-US" sz="2000" dirty="0">
                <a:latin typeface="Arial" charset="0"/>
              </a:rPr>
              <a:t>  This is appropriate for heavy, strongly interacting particles</a:t>
            </a:r>
          </a:p>
          <a:p>
            <a:pPr lvl="1"/>
            <a:r>
              <a:rPr lang="en-US" dirty="0">
                <a:latin typeface="Symbol" charset="2"/>
                <a:cs typeface="Symbol" charset="2"/>
              </a:rPr>
              <a:t>s</a:t>
            </a:r>
            <a:r>
              <a:rPr lang="en-US" dirty="0">
                <a:latin typeface="Arial" charset="0"/>
              </a:rPr>
              <a:t> ~ </a:t>
            </a:r>
            <a:r>
              <a:rPr lang="en-US" dirty="0" err="1">
                <a:latin typeface="Arial" charset="0"/>
              </a:rPr>
              <a:t>fb</a:t>
            </a:r>
            <a:r>
              <a:rPr lang="en-US" dirty="0">
                <a:latin typeface="Arial" charset="0"/>
              </a:rPr>
              <a:t> to </a:t>
            </a:r>
            <a:r>
              <a:rPr lang="en-US" dirty="0" err="1">
                <a:latin typeface="Arial" charset="0"/>
              </a:rPr>
              <a:t>pb</a:t>
            </a:r>
            <a:r>
              <a:rPr lang="en-US" dirty="0">
                <a:latin typeface="Arial" charset="0"/>
              </a:rPr>
              <a:t> </a:t>
            </a:r>
            <a:r>
              <a:rPr lang="en-US" dirty="0" err="1">
                <a:latin typeface="Arial" charset="0"/>
                <a:sym typeface="Wingdings"/>
              </a:rPr>
              <a:t></a:t>
            </a:r>
            <a:r>
              <a:rPr lang="en-US" dirty="0" smtClean="0">
                <a:latin typeface="Arial" charset="0"/>
                <a:sym typeface="Wingdings"/>
              </a:rPr>
              <a:t> In Run-3 </a:t>
            </a:r>
            <a:r>
              <a:rPr lang="en-US" dirty="0" smtClean="0">
                <a:latin typeface="Arial" charset="0"/>
              </a:rPr>
              <a:t>N </a:t>
            </a:r>
            <a:r>
              <a:rPr lang="en-US" dirty="0">
                <a:latin typeface="Arial" charset="0"/>
              </a:rPr>
              <a:t>~ </a:t>
            </a:r>
            <a:r>
              <a:rPr lang="en-US" dirty="0" smtClean="0">
                <a:latin typeface="Arial" charset="0"/>
              </a:rPr>
              <a:t>10</a:t>
            </a:r>
            <a:r>
              <a:rPr lang="en-US" baseline="30000" dirty="0">
                <a:latin typeface="Arial" charset="0"/>
              </a:rPr>
              <a:t>2</a:t>
            </a:r>
            <a:r>
              <a:rPr lang="en-US" dirty="0" smtClean="0">
                <a:latin typeface="Arial" charset="0"/>
              </a:rPr>
              <a:t> </a:t>
            </a:r>
            <a:r>
              <a:rPr lang="mr-IN" dirty="0">
                <a:latin typeface="Arial" charset="0"/>
              </a:rPr>
              <a:t>–</a:t>
            </a:r>
            <a:r>
              <a:rPr lang="en-US" dirty="0">
                <a:latin typeface="Arial" charset="0"/>
              </a:rPr>
              <a:t> </a:t>
            </a:r>
            <a:r>
              <a:rPr lang="en-US" dirty="0" smtClean="0">
                <a:latin typeface="Arial" charset="0"/>
              </a:rPr>
              <a:t>10</a:t>
            </a:r>
            <a:r>
              <a:rPr lang="en-US" baseline="30000" dirty="0">
                <a:latin typeface="Arial" charset="0"/>
              </a:rPr>
              <a:t>5</a:t>
            </a:r>
            <a:r>
              <a:rPr lang="en-US" dirty="0" smtClean="0">
                <a:latin typeface="Arial" charset="0"/>
              </a:rPr>
              <a:t>,  </a:t>
            </a:r>
            <a:r>
              <a:rPr lang="en-US" dirty="0">
                <a:latin typeface="Arial" charset="0"/>
              </a:rPr>
              <a:t>produced ~</a:t>
            </a:r>
            <a:r>
              <a:rPr lang="en-US" dirty="0" err="1">
                <a:latin typeface="Arial" charset="0"/>
              </a:rPr>
              <a:t>isotropically</a:t>
            </a:r>
            <a:endParaRPr lang="en-US" dirty="0">
              <a:latin typeface="Arial" charset="0"/>
            </a:endParaRPr>
          </a:p>
          <a:p>
            <a:pPr eaLnBrk="1" hangingPunct="1"/>
            <a:endParaRPr lang="en-US" sz="2000" dirty="0">
              <a:latin typeface="Arial" charset="0"/>
            </a:endParaRPr>
          </a:p>
          <a:p>
            <a:pPr eaLnBrk="1" hangingPunct="1"/>
            <a:r>
              <a:rPr lang="en-US" sz="2000" dirty="0">
                <a:latin typeface="Arial" charset="0"/>
              </a:rPr>
              <a:t>However, if new particles are light and weakly interacting, this may be completely misguided. Instead</a:t>
            </a:r>
            <a:r>
              <a:rPr lang="en-US" sz="2000" dirty="0" smtClean="0">
                <a:latin typeface="Arial" charset="0"/>
              </a:rPr>
              <a:t> can exploit </a:t>
            </a:r>
            <a:endParaRPr lang="en-US" sz="2000" dirty="0">
              <a:latin typeface="Arial" charset="0"/>
            </a:endParaRPr>
          </a:p>
          <a:p>
            <a:pPr lvl="1"/>
            <a:r>
              <a:rPr lang="en-US" dirty="0" err="1">
                <a:latin typeface="Symbol" charset="2"/>
                <a:cs typeface="Symbol" charset="2"/>
              </a:rPr>
              <a:t>s</a:t>
            </a:r>
            <a:r>
              <a:rPr lang="en-US" baseline="-25000" dirty="0" err="1">
                <a:cs typeface="Symbol" charset="2"/>
              </a:rPr>
              <a:t>inel</a:t>
            </a:r>
            <a:r>
              <a:rPr lang="en-US" dirty="0">
                <a:latin typeface="Arial" charset="0"/>
              </a:rPr>
              <a:t> ~ 100 </a:t>
            </a:r>
            <a:r>
              <a:rPr lang="en-US" dirty="0" err="1">
                <a:latin typeface="Arial" charset="0"/>
              </a:rPr>
              <a:t>mb</a:t>
            </a:r>
            <a:r>
              <a:rPr lang="en-US" dirty="0">
                <a:latin typeface="Arial" charset="0"/>
              </a:rPr>
              <a:t> </a:t>
            </a:r>
            <a:r>
              <a:rPr lang="en-US" dirty="0" err="1">
                <a:latin typeface="Arial" charset="0"/>
                <a:sym typeface="Wingdings"/>
              </a:rPr>
              <a:t></a:t>
            </a:r>
            <a:r>
              <a:rPr lang="en-US" dirty="0" smtClean="0">
                <a:latin typeface="Arial" charset="0"/>
                <a:sym typeface="Wingdings"/>
              </a:rPr>
              <a:t> In Run-3 N </a:t>
            </a:r>
            <a:r>
              <a:rPr lang="en-US" dirty="0">
                <a:latin typeface="Arial" charset="0"/>
                <a:sym typeface="Wingdings"/>
              </a:rPr>
              <a:t>~ </a:t>
            </a:r>
            <a:r>
              <a:rPr lang="en-US" dirty="0" smtClean="0">
                <a:latin typeface="Arial" charset="0"/>
                <a:sym typeface="Wingdings"/>
              </a:rPr>
              <a:t>10</a:t>
            </a:r>
            <a:r>
              <a:rPr lang="en-US" baseline="30000" dirty="0" smtClean="0">
                <a:latin typeface="Arial" charset="0"/>
                <a:sym typeface="Wingdings"/>
              </a:rPr>
              <a:t>16</a:t>
            </a:r>
            <a:r>
              <a:rPr lang="en-US" dirty="0" smtClean="0">
                <a:latin typeface="Arial" charset="0"/>
                <a:sym typeface="Wingdings"/>
              </a:rPr>
              <a:t>, </a:t>
            </a:r>
            <a:r>
              <a:rPr lang="en-US" dirty="0">
                <a:latin typeface="Symbol" charset="2"/>
                <a:cs typeface="Symbol" charset="2"/>
                <a:sym typeface="Wingdings"/>
              </a:rPr>
              <a:t>q</a:t>
            </a:r>
            <a:r>
              <a:rPr lang="en-US" dirty="0">
                <a:latin typeface="Arial" charset="0"/>
                <a:sym typeface="Wingdings"/>
              </a:rPr>
              <a:t> ~ </a:t>
            </a:r>
            <a:r>
              <a:rPr lang="en-US" dirty="0">
                <a:latin typeface="Symbol" charset="2"/>
                <a:cs typeface="Symbol" charset="2"/>
                <a:sym typeface="Wingdings"/>
              </a:rPr>
              <a:t>L</a:t>
            </a:r>
            <a:r>
              <a:rPr lang="en-US" baseline="-25000" dirty="0">
                <a:latin typeface="Arial" charset="0"/>
                <a:sym typeface="Wingdings"/>
              </a:rPr>
              <a:t>QCD</a:t>
            </a:r>
            <a:r>
              <a:rPr lang="en-US" dirty="0">
                <a:latin typeface="Arial" charset="0"/>
                <a:sym typeface="Wingdings"/>
              </a:rPr>
              <a:t> / E ~ 250 MeV / </a:t>
            </a:r>
            <a:r>
              <a:rPr lang="en-US" dirty="0" err="1">
                <a:latin typeface="Arial" charset="0"/>
                <a:sym typeface="Wingdings"/>
              </a:rPr>
              <a:t>TeV</a:t>
            </a:r>
            <a:r>
              <a:rPr lang="en-US" dirty="0">
                <a:latin typeface="Arial" charset="0"/>
                <a:sym typeface="Wingdings"/>
              </a:rPr>
              <a:t> ~ </a:t>
            </a:r>
            <a:r>
              <a:rPr lang="en-US" dirty="0" err="1">
                <a:latin typeface="Arial" charset="0"/>
                <a:sym typeface="Wingdings"/>
              </a:rPr>
              <a:t>mrad</a:t>
            </a:r>
            <a:endParaRPr lang="en-US" dirty="0">
              <a:latin typeface="Arial" charset="0"/>
              <a:sym typeface="Wingdings"/>
            </a:endParaRPr>
          </a:p>
          <a:p>
            <a:pPr lvl="1"/>
            <a:endParaRPr lang="en-US" dirty="0">
              <a:latin typeface="Arial" charset="0"/>
            </a:endParaRPr>
          </a:p>
          <a:p>
            <a:pPr eaLnBrk="1" hangingPunct="1"/>
            <a:endParaRPr lang="en-US" sz="2000" dirty="0">
              <a:latin typeface="Arial" charset="0"/>
            </a:endParaRPr>
          </a:p>
          <a:p>
            <a:pPr eaLnBrk="1" hangingPunct="1"/>
            <a:endParaRPr lang="en-US" sz="2000" dirty="0">
              <a:latin typeface="Arial" charset="0"/>
            </a:endParaRPr>
          </a:p>
          <a:p>
            <a:pPr eaLnBrk="1" hangingPunct="1"/>
            <a:endParaRPr lang="en-US" sz="2000" dirty="0">
              <a:latin typeface="Arial" charset="0"/>
            </a:endParaRPr>
          </a:p>
          <a:p>
            <a:pPr eaLnBrk="1" hangingPunct="1"/>
            <a:endParaRPr lang="en-US" sz="2000" dirty="0" smtClean="0">
              <a:latin typeface="Arial" charset="0"/>
            </a:endParaRPr>
          </a:p>
          <a:p>
            <a:r>
              <a:rPr lang="en-US" sz="2000" dirty="0" smtClean="0">
                <a:latin typeface="Arial" charset="0"/>
                <a:sym typeface="Wingdings"/>
              </a:rPr>
              <a:t>FASER is a new experiment, to start running after LS2, designed to cover this scenario at the LHC</a:t>
            </a:r>
          </a:p>
          <a:p>
            <a:r>
              <a:rPr lang="en-US" sz="2000" dirty="0" smtClean="0">
                <a:latin typeface="Arial" charset="0"/>
                <a:sym typeface="Wingdings"/>
              </a:rPr>
              <a:t>Detector to be placed 480m from IP1 directly on the beam collision axis line  of sight (LOS) with transverse radius of only 10cm covering the </a:t>
            </a:r>
            <a:r>
              <a:rPr lang="en-US" sz="2000" dirty="0" err="1" smtClean="0">
                <a:latin typeface="Arial" charset="0"/>
                <a:sym typeface="Wingdings"/>
              </a:rPr>
              <a:t>mrad</a:t>
            </a:r>
            <a:r>
              <a:rPr lang="en-US" sz="2000" dirty="0" smtClean="0">
                <a:latin typeface="Arial" charset="0"/>
                <a:sym typeface="Wingdings"/>
              </a:rPr>
              <a:t> regime (</a:t>
            </a:r>
            <a:r>
              <a:rPr lang="en-US" sz="2000" dirty="0" err="1" smtClean="0">
                <a:latin typeface="Arial" charset="0"/>
                <a:sym typeface="Wingdings"/>
              </a:rPr>
              <a:t>η</a:t>
            </a:r>
            <a:r>
              <a:rPr lang="en-US" sz="2000" dirty="0" smtClean="0">
                <a:latin typeface="Arial" charset="0"/>
                <a:sym typeface="Wingdings"/>
              </a:rPr>
              <a:t>&gt;9.1)</a:t>
            </a:r>
          </a:p>
        </p:txBody>
      </p:sp>
      <p:grpSp>
        <p:nvGrpSpPr>
          <p:cNvPr id="2" name="Group 4"/>
          <p:cNvGrpSpPr/>
          <p:nvPr/>
        </p:nvGrpSpPr>
        <p:grpSpPr>
          <a:xfrm>
            <a:off x="1066800" y="3352800"/>
            <a:ext cx="6761940" cy="1633785"/>
            <a:chOff x="686764" y="3235221"/>
            <a:chExt cx="6761940" cy="1633785"/>
          </a:xfrm>
        </p:grpSpPr>
        <p:pic>
          <p:nvPicPr>
            <p:cNvPr id="6" name="Picture 5" descr="0803012_02-A4-at-144-dpi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tretch>
              <a:fillRect/>
            </a:stretch>
          </p:blipFill>
          <p:spPr>
            <a:xfrm>
              <a:off x="2827635" y="3393423"/>
              <a:ext cx="2791232" cy="1475583"/>
            </a:xfrm>
            <a:prstGeom prst="rect">
              <a:avLst/>
            </a:prstGeom>
          </p:spPr>
        </p:pic>
        <p:cxnSp>
          <p:nvCxnSpPr>
            <p:cNvPr id="7" name="Straight Arrow Connector 6"/>
            <p:cNvCxnSpPr/>
            <p:nvPr/>
          </p:nvCxnSpPr>
          <p:spPr>
            <a:xfrm flipV="1">
              <a:off x="4378325" y="3235221"/>
              <a:ext cx="238125" cy="80973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headEnd type="none"/>
              <a:tailEnd type="triangle" w="sm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oup 7"/>
            <p:cNvGrpSpPr/>
            <p:nvPr/>
          </p:nvGrpSpPr>
          <p:grpSpPr>
            <a:xfrm>
              <a:off x="686764" y="4213439"/>
              <a:ext cx="2214348" cy="409266"/>
              <a:chOff x="686764" y="4213439"/>
              <a:chExt cx="2214348" cy="409266"/>
            </a:xfrm>
          </p:grpSpPr>
          <p:cxnSp>
            <p:nvCxnSpPr>
              <p:cNvPr id="19" name="Straight Arrow Connector 18"/>
              <p:cNvCxnSpPr/>
              <p:nvPr/>
            </p:nvCxnSpPr>
            <p:spPr>
              <a:xfrm flipH="1">
                <a:off x="686764" y="4213439"/>
                <a:ext cx="2206310" cy="270422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headEnd type="none"/>
                <a:tailEnd type="triangle" w="sm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 flipH="1">
                <a:off x="694802" y="4284835"/>
                <a:ext cx="2206309" cy="309069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headEnd type="none"/>
                <a:tailEnd type="triangle" w="sm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 flipH="1">
                <a:off x="686764" y="4240852"/>
                <a:ext cx="2206309" cy="309069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headEnd type="none"/>
                <a:tailEnd type="triangle" w="sm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/>
              <p:cNvCxnSpPr/>
              <p:nvPr/>
            </p:nvCxnSpPr>
            <p:spPr>
              <a:xfrm flipH="1">
                <a:off x="694802" y="4240852"/>
                <a:ext cx="2198272" cy="381853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headEnd type="none"/>
                <a:tailEnd type="triangle" w="sm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/>
              <p:nvPr/>
            </p:nvCxnSpPr>
            <p:spPr>
              <a:xfrm flipH="1">
                <a:off x="686764" y="4240852"/>
                <a:ext cx="2214348" cy="279762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headEnd type="none"/>
                <a:tailEnd type="triangle" w="sm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Group 8"/>
            <p:cNvGrpSpPr/>
            <p:nvPr/>
          </p:nvGrpSpPr>
          <p:grpSpPr>
            <a:xfrm rot="10800000">
              <a:off x="5559329" y="3549005"/>
              <a:ext cx="1889375" cy="353694"/>
              <a:chOff x="686764" y="4213439"/>
              <a:chExt cx="2214348" cy="409266"/>
            </a:xfrm>
          </p:grpSpPr>
          <p:cxnSp>
            <p:nvCxnSpPr>
              <p:cNvPr id="14" name="Straight Arrow Connector 13"/>
              <p:cNvCxnSpPr/>
              <p:nvPr/>
            </p:nvCxnSpPr>
            <p:spPr>
              <a:xfrm flipH="1">
                <a:off x="686764" y="4213439"/>
                <a:ext cx="2206310" cy="270422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headEnd type="none"/>
                <a:tailEnd type="triangle" w="sm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/>
              <p:nvPr/>
            </p:nvCxnSpPr>
            <p:spPr>
              <a:xfrm flipH="1">
                <a:off x="694802" y="4284835"/>
                <a:ext cx="2206309" cy="309069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headEnd type="none"/>
                <a:tailEnd type="triangle" w="sm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/>
              <p:nvPr/>
            </p:nvCxnSpPr>
            <p:spPr>
              <a:xfrm flipH="1">
                <a:off x="686764" y="4240852"/>
                <a:ext cx="2206309" cy="309069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headEnd type="none"/>
                <a:tailEnd type="triangle" w="sm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 flipH="1">
                <a:off x="694802" y="4240852"/>
                <a:ext cx="2198272" cy="381853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headEnd type="none"/>
                <a:tailEnd type="triangle" w="sm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/>
            </p:nvCxnSpPr>
            <p:spPr>
              <a:xfrm flipH="1">
                <a:off x="686764" y="4240852"/>
                <a:ext cx="2214348" cy="279762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headEnd type="none"/>
                <a:tailEnd type="triangle" w="sm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Straight Arrow Connector 9"/>
            <p:cNvCxnSpPr/>
            <p:nvPr/>
          </p:nvCxnSpPr>
          <p:spPr>
            <a:xfrm flipV="1">
              <a:off x="4182360" y="4016375"/>
              <a:ext cx="434090" cy="62642"/>
            </a:xfrm>
            <a:prstGeom prst="straightConnector1">
              <a:avLst/>
            </a:prstGeom>
            <a:ln w="12700" cmpd="sng">
              <a:solidFill>
                <a:srgbClr val="FF0000"/>
              </a:solidFill>
              <a:headEnd type="none"/>
              <a:tailEnd type="none" w="sm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4378325" y="4044950"/>
              <a:ext cx="815418" cy="824056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headEnd type="none"/>
              <a:tailEnd type="triangle" w="sm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76200" y="76200"/>
            <a:ext cx="17931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arXiv:1708.09389</a:t>
            </a:r>
            <a:endParaRPr lang="en-US" sz="1600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151176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85800" y="104775"/>
            <a:ext cx="7772400" cy="733425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FASER LOCATION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3999" cy="59436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000" dirty="0" smtClean="0"/>
              <a:t>FASER will be situated along </a:t>
            </a:r>
            <a:r>
              <a:rPr lang="en-US" sz="2000" dirty="0"/>
              <a:t>the beam </a:t>
            </a:r>
            <a:r>
              <a:rPr lang="en-US" sz="2000" i="1" dirty="0"/>
              <a:t>collision</a:t>
            </a:r>
            <a:r>
              <a:rPr lang="en-US" sz="2000" dirty="0"/>
              <a:t> </a:t>
            </a:r>
            <a:r>
              <a:rPr lang="en-US" sz="2000" dirty="0" smtClean="0"/>
              <a:t>axis line of sight (LOS)</a:t>
            </a:r>
          </a:p>
          <a:p>
            <a:pPr lvl="2">
              <a:buFont typeface="Lucida Grande"/>
              <a:buChar char="-"/>
            </a:pPr>
            <a:r>
              <a:rPr lang="en-US" dirty="0" smtClean="0"/>
              <a:t>~480 </a:t>
            </a:r>
            <a:r>
              <a:rPr lang="en-US" dirty="0"/>
              <a:t>m from </a:t>
            </a:r>
            <a:r>
              <a:rPr lang="en-US" dirty="0" smtClean="0"/>
              <a:t>IP</a:t>
            </a:r>
          </a:p>
          <a:p>
            <a:pPr lvl="2">
              <a:buFont typeface="Lucida Grande"/>
              <a:buChar char="-"/>
            </a:pPr>
            <a:r>
              <a:rPr lang="en-US" dirty="0" smtClean="0"/>
              <a:t>after </a:t>
            </a:r>
            <a:r>
              <a:rPr lang="en-US" dirty="0"/>
              <a:t>beams</a:t>
            </a:r>
            <a:r>
              <a:rPr lang="en-US" dirty="0" smtClean="0"/>
              <a:t> start to bend</a:t>
            </a:r>
          </a:p>
          <a:p>
            <a:pPr lvl="2">
              <a:buFont typeface="Lucida Grande"/>
              <a:buChar char="-"/>
            </a:pPr>
            <a:r>
              <a:rPr lang="en-US" dirty="0" smtClean="0"/>
              <a:t>a few meters from </a:t>
            </a:r>
            <a:r>
              <a:rPr lang="en-US" dirty="0"/>
              <a:t>the</a:t>
            </a:r>
            <a:r>
              <a:rPr lang="en-US" dirty="0" smtClean="0"/>
              <a:t> LHC </a:t>
            </a:r>
            <a:r>
              <a:rPr lang="en-US" dirty="0" err="1" smtClean="0"/>
              <a:t>beamline</a:t>
            </a:r>
            <a:endParaRPr lang="en-US" dirty="0" smtClean="0"/>
          </a:p>
          <a:p>
            <a:pPr eaLnBrk="1" hangingPunct="1"/>
            <a:endParaRPr lang="en-US" sz="1000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sz="1000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marL="0" indent="0" eaLnBrk="1" hangingPunct="1">
              <a:buNone/>
            </a:pPr>
            <a:endParaRPr lang="en-US" sz="1400" dirty="0">
              <a:latin typeface="Arial" charset="0"/>
            </a:endParaRPr>
          </a:p>
          <a:p>
            <a:pPr>
              <a:buFontTx/>
              <a:buChar char="•"/>
            </a:pPr>
            <a:endParaRPr lang="en-US" sz="1200" dirty="0" smtClean="0">
              <a:solidFill>
                <a:srgbClr val="000000"/>
              </a:solidFill>
            </a:endParaRPr>
          </a:p>
          <a:p>
            <a:pPr>
              <a:buNone/>
            </a:pPr>
            <a:endParaRPr lang="en-US" dirty="0" smtClean="0">
              <a:solidFill>
                <a:srgbClr val="000000"/>
              </a:solidFill>
            </a:endParaRPr>
          </a:p>
        </p:txBody>
      </p:sp>
      <p:pic>
        <p:nvPicPr>
          <p:cNvPr id="7" name="Content Placeholder 4" descr="Infrastructure_TI12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t="-14701" b="-14701"/>
              <a:stretch>
                <a:fillRect/>
              </a:stretch>
            </p:blipFill>
          </mc:Choice>
          <mc:Fallback>
            <p:blipFill>
              <a:blip r:embed="rId3"/>
              <a:srcRect t="-14701" b="-14701"/>
              <a:stretch>
                <a:fillRect/>
              </a:stretch>
            </p:blipFill>
          </mc:Fallback>
        </mc:AlternateContent>
        <p:spPr>
          <a:xfrm>
            <a:off x="304800" y="1828800"/>
            <a:ext cx="8610600" cy="473549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4800" y="6324600"/>
            <a:ext cx="5894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TI12 unused tunnel, that intersects LOS 480m from IP1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04800" y="3124200"/>
            <a:ext cx="4267200" cy="2971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500298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85800" y="104775"/>
            <a:ext cx="7772400" cy="73342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FASER LOCATION: TI12</a:t>
            </a:r>
            <a:endParaRPr lang="en-US" dirty="0">
              <a:latin typeface="Arial" charset="0"/>
            </a:endParaRPr>
          </a:p>
        </p:txBody>
      </p:sp>
      <p:cxnSp>
        <p:nvCxnSpPr>
          <p:cNvPr id="4" name="Straight Arrow Connector 3"/>
          <p:cNvCxnSpPr>
            <a:stCxn id="5" idx="2"/>
          </p:cNvCxnSpPr>
          <p:nvPr/>
        </p:nvCxnSpPr>
        <p:spPr>
          <a:xfrm flipH="1">
            <a:off x="3048000" y="3924987"/>
            <a:ext cx="1467060" cy="197673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114800" y="3463322"/>
            <a:ext cx="800520" cy="461665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TI18</a:t>
            </a:r>
          </a:p>
        </p:txBody>
      </p:sp>
      <p:pic>
        <p:nvPicPr>
          <p:cNvPr id="9" name="Picture 8" descr="LHCLayou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18002" t="67833" r="41997" b="736"/>
          <a:stretch/>
        </p:blipFill>
        <p:spPr>
          <a:xfrm>
            <a:off x="304800" y="1676400"/>
            <a:ext cx="8763000" cy="4953000"/>
          </a:xfrm>
          <a:prstGeom prst="rect">
            <a:avLst/>
          </a:prstGeom>
        </p:spPr>
      </p:pic>
      <p:pic>
        <p:nvPicPr>
          <p:cNvPr id="10" name="Picture 9" descr="LHCLayou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762000"/>
            <a:ext cx="3002693" cy="2133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74004" y="6243934"/>
            <a:ext cx="1193596" cy="461665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FASER</a:t>
            </a:r>
          </a:p>
        </p:txBody>
      </p:sp>
      <p:cxnSp>
        <p:nvCxnSpPr>
          <p:cNvPr id="7" name="Straight Arrow Connector 6"/>
          <p:cNvCxnSpPr>
            <a:stCxn id="8" idx="0"/>
          </p:cNvCxnSpPr>
          <p:nvPr/>
        </p:nvCxnSpPr>
        <p:spPr>
          <a:xfrm flipV="1">
            <a:off x="6870802" y="5334000"/>
            <a:ext cx="393802" cy="909934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362637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85800" y="104775"/>
            <a:ext cx="7772400" cy="73342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FASER LOCATION: TI12</a:t>
            </a:r>
            <a:endParaRPr lang="en-US" dirty="0">
              <a:latin typeface="Arial" charset="0"/>
            </a:endParaRPr>
          </a:p>
        </p:txBody>
      </p:sp>
      <p:cxnSp>
        <p:nvCxnSpPr>
          <p:cNvPr id="4" name="Straight Arrow Connector 3"/>
          <p:cNvCxnSpPr>
            <a:stCxn id="5" idx="2"/>
          </p:cNvCxnSpPr>
          <p:nvPr/>
        </p:nvCxnSpPr>
        <p:spPr>
          <a:xfrm flipH="1">
            <a:off x="3048000" y="3924987"/>
            <a:ext cx="1467060" cy="197673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114800" y="3463322"/>
            <a:ext cx="800520" cy="461665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TI18</a:t>
            </a:r>
          </a:p>
        </p:txBody>
      </p:sp>
      <p:pic>
        <p:nvPicPr>
          <p:cNvPr id="9" name="Picture 8" descr="LHCLayou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18002" t="67833" r="41997" b="736"/>
          <a:stretch/>
        </p:blipFill>
        <p:spPr>
          <a:xfrm>
            <a:off x="304800" y="1676400"/>
            <a:ext cx="8763000" cy="4953000"/>
          </a:xfrm>
          <a:prstGeom prst="rect">
            <a:avLst/>
          </a:prstGeom>
        </p:spPr>
      </p:pic>
      <p:pic>
        <p:nvPicPr>
          <p:cNvPr id="10" name="Picture 9" descr="LHCLayou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762000"/>
            <a:ext cx="3002693" cy="2133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74004" y="6243934"/>
            <a:ext cx="1193596" cy="461665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FASER</a:t>
            </a:r>
          </a:p>
        </p:txBody>
      </p:sp>
      <p:cxnSp>
        <p:nvCxnSpPr>
          <p:cNvPr id="7" name="Straight Arrow Connector 6"/>
          <p:cNvCxnSpPr>
            <a:stCxn id="8" idx="0"/>
          </p:cNvCxnSpPr>
          <p:nvPr/>
        </p:nvCxnSpPr>
        <p:spPr>
          <a:xfrm flipV="1">
            <a:off x="6870802" y="5334000"/>
            <a:ext cx="393802" cy="909934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https://lh4.googleusercontent.com/tlRDbunnQNvxfxrze02UscWkij7dbAq2gLqoGh9I44uaCOgYtuNhJOqZbHy_coj4bcaoKn4b2x2NPdQxPJDxl7WpZ7cLbDYoJqFkAyJA2gwoXgFq8Z54qCMWiZOy88zwhK7YOqtr"/>
          <p:cNvPicPr/>
          <p:nvPr/>
        </p:nvPicPr>
        <p:blipFill>
          <a:blip r:embed="rId3"/>
          <a:srcRect l="1076"/>
          <a:stretch>
            <a:fillRect/>
          </a:stretch>
        </p:blipFill>
        <p:spPr bwMode="auto">
          <a:xfrm>
            <a:off x="3505200" y="762000"/>
            <a:ext cx="5029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56940" y="5715000"/>
            <a:ext cx="4362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Digging ~50cm deep trench needed to allow 5m long detector to be aligned with LOS.</a:t>
            </a:r>
          </a:p>
          <a:p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 rot="5400000">
            <a:off x="5168798" y="3644798"/>
            <a:ext cx="1066800" cy="94000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715000" y="4114800"/>
            <a:ext cx="646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LOS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362637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85800" y="104775"/>
            <a:ext cx="7924800" cy="73342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EXAMPLE PHYSICS CASE (DARK PHOTONS)</a:t>
            </a:r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362637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85800" y="104775"/>
            <a:ext cx="7772400" cy="733425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DARK PHOTONS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643937" cy="556260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Dark matter is our most solid evidence for new particles.  In recent years, the idea of dark matter has been generalized to dark sectors</a:t>
            </a:r>
          </a:p>
          <a:p>
            <a:pPr eaLnBrk="1" hangingPunct="1"/>
            <a:endParaRPr lang="en-US" sz="1200" dirty="0">
              <a:latin typeface="Arial" charset="0"/>
            </a:endParaRPr>
          </a:p>
          <a:p>
            <a:pPr eaLnBrk="1" hangingPunct="1"/>
            <a:r>
              <a:rPr lang="en-US" dirty="0">
                <a:latin typeface="Arial" charset="0"/>
              </a:rPr>
              <a:t>Dark sectors motivate light, weakly coupled particles (</a:t>
            </a:r>
            <a:r>
              <a:rPr lang="en-US" dirty="0" err="1">
                <a:latin typeface="Arial" charset="0"/>
              </a:rPr>
              <a:t>WIMPless</a:t>
            </a:r>
            <a:r>
              <a:rPr lang="en-US" dirty="0">
                <a:latin typeface="Arial" charset="0"/>
              </a:rPr>
              <a:t> miracle, SIMP miracle, small-scale structure, ..)</a:t>
            </a:r>
          </a:p>
          <a:p>
            <a:pPr eaLnBrk="1" hangingPunct="1"/>
            <a:endParaRPr lang="en-US" sz="1200" dirty="0">
              <a:latin typeface="Arial" charset="0"/>
            </a:endParaRPr>
          </a:p>
          <a:p>
            <a:pPr eaLnBrk="1" hangingPunct="1"/>
            <a:r>
              <a:rPr lang="en-US" dirty="0">
                <a:latin typeface="Arial" charset="0"/>
              </a:rPr>
              <a:t>A prominent example: vector portal, leading to dark photons</a:t>
            </a:r>
          </a:p>
          <a:p>
            <a:pPr eaLnBrk="1" hangingPunct="1"/>
            <a:endParaRPr lang="en-US" sz="1200" dirty="0">
              <a:latin typeface="Arial" charset="0"/>
            </a:endParaRPr>
          </a:p>
          <a:p>
            <a:pPr eaLnBrk="1" hangingPunct="1">
              <a:buFontTx/>
              <a:buNone/>
            </a:pPr>
            <a:endParaRPr lang="en-US" dirty="0">
              <a:latin typeface="Arial" charset="0"/>
            </a:endParaRPr>
          </a:p>
          <a:p>
            <a:pPr eaLnBrk="1" hangingPunct="1">
              <a:buFontTx/>
              <a:buNone/>
            </a:pPr>
            <a:endParaRPr lang="en-US" dirty="0">
              <a:latin typeface="Arial" charset="0"/>
            </a:endParaRPr>
          </a:p>
          <a:p>
            <a:pPr eaLnBrk="1" hangingPunct="1">
              <a:buFontTx/>
              <a:buNone/>
            </a:pPr>
            <a:endParaRPr lang="en-US" sz="1000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r>
              <a:rPr lang="en-US" dirty="0">
                <a:latin typeface="Arial" charset="0"/>
              </a:rPr>
              <a:t>The resulting theory contains a new gauge boson A’ with mass m</a:t>
            </a:r>
            <a:r>
              <a:rPr lang="en-US" baseline="-25000" dirty="0">
                <a:latin typeface="Arial" charset="0"/>
              </a:rPr>
              <a:t>A’</a:t>
            </a:r>
            <a:r>
              <a:rPr lang="en-US" dirty="0">
                <a:latin typeface="Arial" charset="0"/>
              </a:rPr>
              <a:t> and </a:t>
            </a:r>
            <a:r>
              <a:rPr lang="en-US" dirty="0" err="1">
                <a:latin typeface="Symbol" charset="2"/>
                <a:cs typeface="Symbol" charset="2"/>
              </a:rPr>
              <a:t>e</a:t>
            </a:r>
            <a:r>
              <a:rPr lang="en-US" dirty="0" err="1">
                <a:latin typeface="Arial" charset="0"/>
              </a:rPr>
              <a:t>Q</a:t>
            </a:r>
            <a:r>
              <a:rPr lang="en-US" baseline="-25000" dirty="0" err="1">
                <a:latin typeface="Arial" charset="0"/>
              </a:rPr>
              <a:t>f</a:t>
            </a:r>
            <a:r>
              <a:rPr lang="en-US" dirty="0">
                <a:latin typeface="Arial" charset="0"/>
              </a:rPr>
              <a:t> couplings to SM fermions f</a:t>
            </a:r>
          </a:p>
          <a:p>
            <a:pPr eaLnBrk="1" hangingPunct="1"/>
            <a:endParaRPr lang="en-US" sz="1200" dirty="0">
              <a:latin typeface="Arial" charset="0"/>
            </a:endParaRPr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990600" y="4114800"/>
            <a:ext cx="1728787" cy="1128713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dirty="0"/>
              <a:t>SM</a:t>
            </a:r>
          </a:p>
        </p:txBody>
      </p:sp>
      <p:sp>
        <p:nvSpPr>
          <p:cNvPr id="5125" name="Rectangle 6"/>
          <p:cNvSpPr>
            <a:spLocks noChangeArrowheads="1"/>
          </p:cNvSpPr>
          <p:nvPr/>
        </p:nvSpPr>
        <p:spPr bwMode="auto">
          <a:xfrm>
            <a:off x="6324600" y="4114800"/>
            <a:ext cx="1728787" cy="1128713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dirty="0"/>
              <a:t>Hidden</a:t>
            </a:r>
          </a:p>
          <a:p>
            <a:pPr algn="ctr"/>
            <a:r>
              <a:rPr lang="en-US" sz="3200" dirty="0"/>
              <a:t>U(1)</a:t>
            </a:r>
          </a:p>
        </p:txBody>
      </p:sp>
      <p:cxnSp>
        <p:nvCxnSpPr>
          <p:cNvPr id="6" name="Straight Connector 5"/>
          <p:cNvCxnSpPr>
            <a:stCxn id="5124" idx="3"/>
            <a:endCxn id="5125" idx="1"/>
          </p:cNvCxnSpPr>
          <p:nvPr/>
        </p:nvCxnSpPr>
        <p:spPr>
          <a:xfrm>
            <a:off x="2719387" y="4679157"/>
            <a:ext cx="3605213" cy="0"/>
          </a:xfrm>
          <a:prstGeom prst="line">
            <a:avLst/>
          </a:prstGeom>
          <a:ln w="38100" cmpd="sng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900" y="4425829"/>
            <a:ext cx="2171700" cy="589084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874555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85800" y="104775"/>
            <a:ext cx="7772400" cy="733425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DARK PHOTON PROPERTIES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720137" cy="556260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Produced</a:t>
            </a:r>
            <a:r>
              <a:rPr lang="en-US" dirty="0" smtClean="0">
                <a:latin typeface="Arial" charset="0"/>
              </a:rPr>
              <a:t> (very rarely) in </a:t>
            </a:r>
            <a:r>
              <a:rPr lang="en-US" dirty="0">
                <a:latin typeface="Arial" charset="0"/>
              </a:rPr>
              <a:t>meson decays, e.g.,</a:t>
            </a:r>
          </a:p>
          <a:p>
            <a:pPr eaLnBrk="1" hangingPunct="1"/>
            <a:endParaRPr lang="en-US" sz="1600" dirty="0">
              <a:latin typeface="Arial" charset="0"/>
            </a:endParaRPr>
          </a:p>
          <a:p>
            <a:pPr lvl="8"/>
            <a:r>
              <a:rPr lang="en-US" dirty="0">
                <a:latin typeface="Arial" charset="0"/>
              </a:rPr>
              <a:t>,							  ,</a:t>
            </a:r>
          </a:p>
          <a:p>
            <a:pPr marL="0" indent="0" eaLnBrk="1" hangingPunct="1">
              <a:buNone/>
            </a:pPr>
            <a:endParaRPr lang="en-US" sz="1400" dirty="0">
              <a:latin typeface="Arial" charset="0"/>
            </a:endParaRPr>
          </a:p>
          <a:p>
            <a:pPr marL="0" indent="0" eaLnBrk="1" hangingPunct="1">
              <a:buNone/>
            </a:pPr>
            <a:r>
              <a:rPr lang="en-US" dirty="0">
                <a:latin typeface="Arial" charset="0"/>
              </a:rPr>
              <a:t>	and also through</a:t>
            </a:r>
            <a:r>
              <a:rPr lang="en-US" dirty="0" smtClean="0">
                <a:latin typeface="Arial" charset="0"/>
              </a:rPr>
              <a:t> other processes</a:t>
            </a:r>
            <a:endParaRPr lang="en-US" dirty="0" smtClean="0">
              <a:latin typeface="Arial" charset="0"/>
              <a:sym typeface="Wingdings"/>
            </a:endParaRPr>
          </a:p>
          <a:p>
            <a:pPr eaLnBrk="1" hangingPunct="1"/>
            <a:endParaRPr lang="en-US" sz="1200" dirty="0">
              <a:latin typeface="Arial" charset="0"/>
            </a:endParaRPr>
          </a:p>
          <a:p>
            <a:pPr eaLnBrk="1" hangingPunct="1"/>
            <a:r>
              <a:rPr lang="en-US" dirty="0">
                <a:latin typeface="Arial" charset="0"/>
              </a:rPr>
              <a:t>Travels long distances through matter without interacting, decays to </a:t>
            </a:r>
            <a:r>
              <a:rPr lang="en-US" dirty="0" err="1">
                <a:latin typeface="Arial" charset="0"/>
              </a:rPr>
              <a:t>e</a:t>
            </a:r>
            <a:r>
              <a:rPr lang="en-US" baseline="30000" dirty="0" err="1">
                <a:latin typeface="Arial" charset="0"/>
              </a:rPr>
              <a:t>+</a:t>
            </a:r>
            <a:r>
              <a:rPr lang="en-US" dirty="0" err="1">
                <a:latin typeface="Arial" charset="0"/>
              </a:rPr>
              <a:t>e</a:t>
            </a:r>
            <a:r>
              <a:rPr lang="en-US" baseline="30000" dirty="0">
                <a:latin typeface="Arial" charset="0"/>
              </a:rPr>
              <a:t>-</a:t>
            </a:r>
            <a:r>
              <a:rPr lang="en-US" dirty="0">
                <a:latin typeface="Arial" charset="0"/>
              </a:rPr>
              <a:t> , </a:t>
            </a:r>
            <a:r>
              <a:rPr lang="en-US" dirty="0" err="1">
                <a:latin typeface="Symbol" charset="2"/>
                <a:cs typeface="Symbol" charset="2"/>
              </a:rPr>
              <a:t>m</a:t>
            </a:r>
            <a:r>
              <a:rPr lang="en-US" baseline="30000" dirty="0" err="1">
                <a:latin typeface="Arial" charset="0"/>
              </a:rPr>
              <a:t>+</a:t>
            </a:r>
            <a:r>
              <a:rPr lang="en-US" dirty="0" err="1">
                <a:latin typeface="Symbol" charset="2"/>
                <a:cs typeface="Symbol" charset="2"/>
              </a:rPr>
              <a:t>m</a:t>
            </a:r>
            <a:r>
              <a:rPr lang="en-US" baseline="30000" dirty="0">
                <a:latin typeface="Arial" charset="0"/>
              </a:rPr>
              <a:t>-</a:t>
            </a:r>
            <a:r>
              <a:rPr lang="en-US" dirty="0">
                <a:latin typeface="Arial" charset="0"/>
              </a:rPr>
              <a:t> for m</a:t>
            </a:r>
            <a:r>
              <a:rPr lang="en-US" baseline="-25000" dirty="0">
                <a:latin typeface="Arial" charset="0"/>
              </a:rPr>
              <a:t>A’</a:t>
            </a:r>
            <a:r>
              <a:rPr lang="en-US" dirty="0">
                <a:latin typeface="Arial" charset="0"/>
              </a:rPr>
              <a:t> &gt; 2 m</a:t>
            </a:r>
            <a:r>
              <a:rPr lang="en-US" baseline="-25000" dirty="0">
                <a:latin typeface="Symbol" charset="2"/>
                <a:cs typeface="Symbol" charset="2"/>
              </a:rPr>
              <a:t>m </a:t>
            </a:r>
            <a:r>
              <a:rPr lang="en-US" dirty="0">
                <a:latin typeface="Arial" charset="0"/>
              </a:rPr>
              <a:t>, other charged pairs</a:t>
            </a: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r>
              <a:rPr lang="en-US" dirty="0" err="1">
                <a:latin typeface="Arial" charset="0"/>
              </a:rPr>
              <a:t>TeV</a:t>
            </a:r>
            <a:r>
              <a:rPr lang="en-US" dirty="0">
                <a:latin typeface="Arial" charset="0"/>
              </a:rPr>
              <a:t> energies at the LHC </a:t>
            </a:r>
            <a:r>
              <a:rPr lang="en-US" dirty="0">
                <a:latin typeface="Arial" charset="0"/>
                <a:sym typeface="Wingdings" pitchFamily="2" charset="2"/>
              </a:rPr>
              <a:t></a:t>
            </a:r>
            <a:r>
              <a:rPr lang="en-US" dirty="0">
                <a:latin typeface="Arial" charset="0"/>
              </a:rPr>
              <a:t> huge boost, decay lengths of ~100 m are possible for viable and interesting parameters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3029" b="47156"/>
          <a:stretch/>
        </p:blipFill>
        <p:spPr>
          <a:xfrm>
            <a:off x="1299223" y="1371600"/>
            <a:ext cx="5973114" cy="921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" y="3983987"/>
            <a:ext cx="5638800" cy="8166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4419600"/>
            <a:ext cx="2438400" cy="356838"/>
          </a:xfrm>
          <a:prstGeom prst="rect">
            <a:avLst/>
          </a:prstGeom>
        </p:spPr>
      </p:pic>
      <p:pic>
        <p:nvPicPr>
          <p:cNvPr id="8" name="Content Placeholder 4" descr="FeynmanDiagramPBC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rcRect t="-6520" r="77285" b="-6520"/>
              <a:stretch>
                <a:fillRect/>
              </a:stretch>
            </p:blipFill>
          </mc:Choice>
          <mc:Fallback>
            <p:blipFill>
              <a:blip r:embed="rId6"/>
              <a:srcRect t="-6520" r="77285" b="-6520"/>
              <a:stretch>
                <a:fillRect/>
              </a:stretch>
            </p:blipFill>
          </mc:Fallback>
        </mc:AlternateContent>
        <p:spPr>
          <a:xfrm>
            <a:off x="7315200" y="685800"/>
            <a:ext cx="1714499" cy="1577044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062928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PRODUCTION AT LHC</a:t>
            </a:r>
            <a:endParaRPr lang="en-US" dirty="0"/>
          </a:p>
        </p:txBody>
      </p:sp>
      <p:pic>
        <p:nvPicPr>
          <p:cNvPr id="5" name="Content Placeholder 4" descr="spec_pi0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l="-40600" r="-40600"/>
              <a:stretch>
                <a:fillRect/>
              </a:stretch>
            </p:blipFill>
          </mc:Choice>
          <mc:Fallback>
            <p:blipFill>
              <a:blip r:embed="rId3"/>
              <a:srcRect l="-40600" r="-40600"/>
              <a:stretch>
                <a:fillRect/>
              </a:stretch>
            </p:blipFill>
          </mc:Fallback>
        </mc:AlternateContent>
        <p:spPr>
          <a:xfrm>
            <a:off x="-1605394" y="914400"/>
            <a:ext cx="8229600" cy="4525963"/>
          </a:xfrm>
        </p:spPr>
      </p:pic>
      <p:sp>
        <p:nvSpPr>
          <p:cNvPr id="6" name="TextBox 5"/>
          <p:cNvSpPr txBox="1"/>
          <p:nvPr/>
        </p:nvSpPr>
        <p:spPr>
          <a:xfrm>
            <a:off x="4495800" y="1404877"/>
            <a:ext cx="4572000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FASER takes advantage of the the huge number of light mesons (π</a:t>
            </a:r>
            <a:r>
              <a:rPr lang="en-US" baseline="30000" dirty="0" smtClean="0"/>
              <a:t>0</a:t>
            </a:r>
            <a:r>
              <a:rPr lang="en-US" dirty="0" smtClean="0"/>
              <a:t>,η,..) that are produced at the LHC, predominantly in the very forward direction.</a:t>
            </a:r>
          </a:p>
          <a:p>
            <a:r>
              <a:rPr lang="en-US" dirty="0" smtClean="0"/>
              <a:t>For example for E(π</a:t>
            </a:r>
            <a:r>
              <a:rPr lang="en-US" baseline="30000" dirty="0" smtClean="0"/>
              <a:t>0</a:t>
            </a:r>
            <a:r>
              <a:rPr lang="en-US" dirty="0" smtClean="0"/>
              <a:t>)≥ 10 </a:t>
            </a:r>
            <a:r>
              <a:rPr lang="en-US" dirty="0" err="1" smtClean="0"/>
              <a:t>GeV</a:t>
            </a:r>
            <a:r>
              <a:rPr lang="en-US" dirty="0" smtClean="0"/>
              <a:t>, 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 2% of π</a:t>
            </a:r>
            <a:r>
              <a:rPr lang="en-US" baseline="30000" dirty="0" smtClean="0"/>
              <a:t>0</a:t>
            </a:r>
            <a:r>
              <a:rPr lang="en-US" dirty="0" smtClean="0"/>
              <a:t>s fall in FASER acceptance;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 whereas the FASER acceptance covers just (2 × 10</a:t>
            </a:r>
            <a:r>
              <a:rPr lang="en-US" baseline="30000" dirty="0" smtClean="0"/>
              <a:t>-6</a:t>
            </a:r>
            <a:r>
              <a:rPr lang="en-US" dirty="0" smtClean="0"/>
              <a:t>)% of the solid angle.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PRODUCTION AT LHC</a:t>
            </a:r>
            <a:endParaRPr lang="en-US" dirty="0"/>
          </a:p>
        </p:txBody>
      </p:sp>
      <p:pic>
        <p:nvPicPr>
          <p:cNvPr id="5" name="Content Placeholder 4" descr="spec_pi0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l="-40600" r="-40600"/>
              <a:stretch>
                <a:fillRect/>
              </a:stretch>
            </p:blipFill>
          </mc:Choice>
          <mc:Fallback>
            <p:blipFill>
              <a:blip r:embed="rId3"/>
              <a:srcRect l="-40600" r="-40600"/>
              <a:stretch>
                <a:fillRect/>
              </a:stretch>
            </p:blipFill>
          </mc:Fallback>
        </mc:AlternateContent>
        <p:spPr>
          <a:xfrm>
            <a:off x="-1605394" y="914400"/>
            <a:ext cx="8229600" cy="4525963"/>
          </a:xfrm>
        </p:spPr>
      </p:pic>
      <p:sp>
        <p:nvSpPr>
          <p:cNvPr id="6" name="TextBox 5"/>
          <p:cNvSpPr txBox="1"/>
          <p:nvPr/>
        </p:nvSpPr>
        <p:spPr>
          <a:xfrm>
            <a:off x="4495800" y="1404877"/>
            <a:ext cx="4572000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FASER takes advantage of the the huge number of light mesons (π</a:t>
            </a:r>
            <a:r>
              <a:rPr lang="en-US" baseline="30000" dirty="0" smtClean="0"/>
              <a:t>0</a:t>
            </a:r>
            <a:r>
              <a:rPr lang="en-US" dirty="0" smtClean="0"/>
              <a:t>,η,..) that are produced at the LHC, predominantly in the very forward direction.</a:t>
            </a:r>
          </a:p>
          <a:p>
            <a:r>
              <a:rPr lang="en-US" dirty="0" smtClean="0"/>
              <a:t>For example for E(π</a:t>
            </a:r>
            <a:r>
              <a:rPr lang="en-US" baseline="30000" dirty="0" smtClean="0"/>
              <a:t>0</a:t>
            </a:r>
            <a:r>
              <a:rPr lang="en-US" dirty="0" smtClean="0"/>
              <a:t>)≥ 10 </a:t>
            </a:r>
            <a:r>
              <a:rPr lang="en-US" dirty="0" err="1" smtClean="0"/>
              <a:t>GeV</a:t>
            </a:r>
            <a:r>
              <a:rPr lang="en-US" dirty="0" smtClean="0"/>
              <a:t>, 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 2% of π</a:t>
            </a:r>
            <a:r>
              <a:rPr lang="en-US" baseline="30000" dirty="0" smtClean="0"/>
              <a:t>0</a:t>
            </a:r>
            <a:r>
              <a:rPr lang="en-US" dirty="0" smtClean="0"/>
              <a:t>s fall in FASER acceptance;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 whereas the FASER acceptance covers just (2 × 10</a:t>
            </a:r>
            <a:r>
              <a:rPr lang="en-US" baseline="30000" dirty="0" smtClean="0"/>
              <a:t>-6</a:t>
            </a:r>
            <a:r>
              <a:rPr lang="en-US" dirty="0" smtClean="0"/>
              <a:t>)% of the solid angle.</a:t>
            </a:r>
          </a:p>
          <a:p>
            <a:pPr lvl="1"/>
            <a:endParaRPr lang="en-US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457200" y="5429071"/>
            <a:ext cx="8229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Run-3 (0.15/ab) will produce a huge number of π</a:t>
            </a:r>
            <a:r>
              <a:rPr lang="en-US" baseline="30000" dirty="0" smtClean="0"/>
              <a:t>0</a:t>
            </a:r>
            <a:r>
              <a:rPr lang="en-US" dirty="0" smtClean="0"/>
              <a:t>s in FASER angular acceptance. Even with large suppression </a:t>
            </a:r>
            <a:r>
              <a:rPr lang="en-US" dirty="0" smtClean="0">
                <a:sym typeface="Wingdings"/>
              </a:rPr>
              <a:t>(</a:t>
            </a:r>
            <a:r>
              <a:rPr lang="en-US" dirty="0" smtClean="0">
                <a:latin typeface="Symbol" charset="2"/>
                <a:cs typeface="Symbol" charset="2"/>
              </a:rPr>
              <a:t>e</a:t>
            </a:r>
            <a:r>
              <a:rPr lang="en-US" baseline="30000" dirty="0" smtClean="0"/>
              <a:t>2 </a:t>
            </a:r>
            <a:r>
              <a:rPr lang="en-US" dirty="0" smtClean="0"/>
              <a:t>~10</a:t>
            </a:r>
            <a:r>
              <a:rPr lang="en-US" baseline="30000" dirty="0" smtClean="0"/>
              <a:t>-8</a:t>
            </a:r>
            <a:r>
              <a:rPr lang="en-US" dirty="0" smtClean="0"/>
              <a:t> – 10</a:t>
            </a:r>
            <a:r>
              <a:rPr lang="en-US" baseline="30000" dirty="0" smtClean="0"/>
              <a:t>-10</a:t>
            </a:r>
            <a:r>
              <a:rPr lang="en-US" dirty="0" smtClean="0"/>
              <a:t> for relevant region of</a:t>
            </a:r>
            <a:r>
              <a:rPr lang="en-US" dirty="0" smtClean="0"/>
              <a:t> parameter space</a:t>
            </a:r>
            <a:r>
              <a:rPr lang="en-US" dirty="0" smtClean="0"/>
              <a:t>) can still have very large number of dark photons produced.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LHC can be a dark photon factory!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DARK PHOTONS IN FASER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74" y="974725"/>
            <a:ext cx="8721725" cy="55308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95400" y="6505575"/>
            <a:ext cx="6131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note this is an old slide, and FASER volume R=10cm now!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DARK PHOTONS IN FASER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/>
          <a:stretch/>
        </p:blipFill>
        <p:spPr>
          <a:xfrm>
            <a:off x="0" y="1447800"/>
            <a:ext cx="5715000" cy="5349875"/>
          </a:xfrm>
          <a:prstGeom prst="rect">
            <a:avLst/>
          </a:prstGeom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04800" y="914400"/>
            <a:ext cx="6214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Leads to a projected sensitivity (as a function of luminosity)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791201" y="1752600"/>
            <a:ext cx="33528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 Start to explore unconstrained space even with 1/fb</a:t>
            </a:r>
          </a:p>
          <a:p>
            <a:pPr>
              <a:buFont typeface="Arial"/>
              <a:buChar char="•"/>
            </a:pPr>
            <a:r>
              <a:rPr lang="en-US" dirty="0" smtClean="0"/>
              <a:t> Significant discovery potential with 150/fb (expected Run-3 dataset)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791201" y="4267200"/>
            <a:ext cx="33527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</a:t>
            </a:r>
            <a:r>
              <a:rPr lang="en-US" dirty="0" smtClean="0"/>
              <a:t>lot assumes 0 background and 100% efficiency. However contours little effected by O(1) change in efficiency.</a:t>
            </a:r>
          </a:p>
          <a:p>
            <a:r>
              <a:rPr lang="en-US" dirty="0" smtClean="0"/>
              <a:t>Signal topology striking, so believe that 0-background is reasonable assumption.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85800" y="104775"/>
            <a:ext cx="7772400" cy="73342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THE TI12 ENVIRONMENT</a:t>
            </a:r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362637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4475"/>
            <a:ext cx="6858000" cy="441325"/>
          </a:xfrm>
        </p:spPr>
        <p:txBody>
          <a:bodyPr/>
          <a:lstStyle/>
          <a:p>
            <a:r>
              <a:rPr lang="en-US" dirty="0" smtClean="0"/>
              <a:t>BEAM BACKGROUNDS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2766181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FLUKA simulations and </a:t>
            </a:r>
            <a:r>
              <a:rPr lang="en-US" i="1" dirty="0" smtClean="0"/>
              <a:t>in situ </a:t>
            </a:r>
            <a:r>
              <a:rPr lang="en-US" dirty="0" smtClean="0"/>
              <a:t>measurements have been used to assess the backgrounds expected in FASER</a:t>
            </a:r>
          </a:p>
          <a:p>
            <a:r>
              <a:rPr lang="en-US" dirty="0" smtClean="0"/>
              <a:t>FLUKA simulations studied particles entering FASER from:</a:t>
            </a:r>
          </a:p>
          <a:p>
            <a:pPr lvl="1"/>
            <a:r>
              <a:rPr lang="en-US" dirty="0" smtClean="0"/>
              <a:t>IP1 collisions (shielded by 100m of rock)</a:t>
            </a:r>
          </a:p>
          <a:p>
            <a:pPr lvl="1"/>
            <a:r>
              <a:rPr lang="en-US" dirty="0" smtClean="0"/>
              <a:t>off-orbit protons hitting beam pipe aperture in dispersion suppressor (close to FASER) (following diffractive interactions in IP1)</a:t>
            </a:r>
          </a:p>
          <a:p>
            <a:pPr lvl="1"/>
            <a:r>
              <a:rPr lang="en-US" dirty="0" smtClean="0"/>
              <a:t>beam-gas interactions</a:t>
            </a:r>
          </a:p>
          <a:p>
            <a:r>
              <a:rPr lang="en-US" dirty="0" smtClean="0"/>
              <a:t>Expect a flux of high energy </a:t>
            </a:r>
            <a:r>
              <a:rPr lang="en-US" dirty="0" err="1" smtClean="0"/>
              <a:t>muons</a:t>
            </a:r>
            <a:r>
              <a:rPr lang="en-US" dirty="0" smtClean="0"/>
              <a:t> (E&gt;10 </a:t>
            </a:r>
            <a:r>
              <a:rPr lang="en-US" dirty="0" err="1" smtClean="0"/>
              <a:t>GeV</a:t>
            </a:r>
            <a:r>
              <a:rPr lang="en-US" dirty="0" smtClean="0"/>
              <a:t>) of 0.4cm</a:t>
            </a:r>
            <a:r>
              <a:rPr lang="en-US" baseline="30000" dirty="0" smtClean="0"/>
              <a:t>-2</a:t>
            </a:r>
            <a:r>
              <a:rPr lang="en-US" dirty="0" smtClean="0"/>
              <a:t>s</a:t>
            </a:r>
            <a:r>
              <a:rPr lang="en-US" baseline="30000" dirty="0" smtClean="0"/>
              <a:t>-1</a:t>
            </a:r>
            <a:r>
              <a:rPr lang="en-US" dirty="0" smtClean="0"/>
              <a:t> at FASER for 2e34cm</a:t>
            </a:r>
            <a:r>
              <a:rPr lang="en-US" baseline="30000" dirty="0" smtClean="0"/>
              <a:t>-2</a:t>
            </a:r>
            <a:r>
              <a:rPr lang="en-US" dirty="0" smtClean="0"/>
              <a:t>s</a:t>
            </a:r>
            <a:r>
              <a:rPr lang="en-US" baseline="30000" dirty="0" smtClean="0"/>
              <a:t>-1</a:t>
            </a:r>
            <a:r>
              <a:rPr lang="en-US" dirty="0" smtClean="0"/>
              <a:t> luminosity from IP1 collisions </a:t>
            </a:r>
          </a:p>
          <a:p>
            <a:pPr lvl="1"/>
            <a:r>
              <a:rPr lang="en-US" dirty="0" smtClean="0"/>
              <a:t>Confirmed by </a:t>
            </a:r>
            <a:r>
              <a:rPr lang="en-US" i="1" dirty="0" smtClean="0"/>
              <a:t>in situ </a:t>
            </a:r>
            <a:r>
              <a:rPr lang="en-US" dirty="0" smtClean="0"/>
              <a:t>measurements in 2018 running (emulsion detector and </a:t>
            </a:r>
            <a:r>
              <a:rPr lang="en-US" dirty="0" err="1" smtClean="0"/>
              <a:t>TimePix</a:t>
            </a:r>
            <a:r>
              <a:rPr lang="en-US" dirty="0" smtClean="0"/>
              <a:t> BLM)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 l="2586"/>
          <a:stretch>
            <a:fillRect/>
          </a:stretch>
        </p:blipFill>
        <p:spPr>
          <a:xfrm>
            <a:off x="0" y="3683590"/>
            <a:ext cx="4834115" cy="27736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8600" y="6304002"/>
            <a:ext cx="4267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Large </a:t>
            </a:r>
            <a:r>
              <a:rPr lang="en-US" sz="1500" dirty="0" err="1" smtClean="0"/>
              <a:t>muon</a:t>
            </a:r>
            <a:r>
              <a:rPr lang="en-US" sz="1500" dirty="0" smtClean="0"/>
              <a:t> charge asymmetry at FASER due to LHC bending magnets</a:t>
            </a:r>
            <a:endParaRPr lang="en-US" sz="15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3657600"/>
            <a:ext cx="3962400" cy="2971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4475"/>
            <a:ext cx="6858000" cy="441325"/>
          </a:xfrm>
        </p:spPr>
        <p:txBody>
          <a:bodyPr/>
          <a:lstStyle/>
          <a:p>
            <a:r>
              <a:rPr lang="en-US" dirty="0" smtClean="0"/>
              <a:t>TI12 RADIATION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2766181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Radiation level predicted to be very low in TI12 due to dispersion function of LHC at this location</a:t>
            </a:r>
          </a:p>
          <a:p>
            <a:pPr lvl="1"/>
            <a:r>
              <a:rPr lang="en-US" dirty="0" smtClean="0"/>
              <a:t>Radiation comes from off-momentum protons (following diffractive processes in IP1) hitting beam aperture, and causing showers</a:t>
            </a:r>
          </a:p>
          <a:p>
            <a:pPr lvl="1"/>
            <a:r>
              <a:rPr lang="en-US" dirty="0" smtClean="0"/>
              <a:t>Dispersion function defines where this happens – FASER location one of the quietest!</a:t>
            </a:r>
          </a:p>
          <a:p>
            <a:r>
              <a:rPr lang="en-US" dirty="0" smtClean="0"/>
              <a:t>Measurements by </a:t>
            </a:r>
            <a:r>
              <a:rPr lang="en-US" dirty="0" err="1" smtClean="0"/>
              <a:t>BatMon</a:t>
            </a:r>
            <a:r>
              <a:rPr lang="en-US" dirty="0" smtClean="0"/>
              <a:t> radiation monitor in 2018 running confirm FLUKA expectations of:</a:t>
            </a:r>
          </a:p>
          <a:p>
            <a:pPr lvl="1"/>
            <a:r>
              <a:rPr lang="en-US" dirty="0" smtClean="0"/>
              <a:t>less than 5 </a:t>
            </a:r>
            <a:r>
              <a:rPr lang="en-US" dirty="0" err="1" smtClean="0"/>
              <a:t>x</a:t>
            </a:r>
            <a:r>
              <a:rPr lang="en-US" dirty="0" smtClean="0"/>
              <a:t> 10</a:t>
            </a:r>
            <a:r>
              <a:rPr lang="en-US" baseline="30000" dirty="0" smtClean="0"/>
              <a:t>-3</a:t>
            </a:r>
            <a:r>
              <a:rPr lang="en-US" dirty="0" smtClean="0"/>
              <a:t> </a:t>
            </a:r>
            <a:r>
              <a:rPr lang="en-US" dirty="0" err="1" smtClean="0"/>
              <a:t>Gy</a:t>
            </a:r>
            <a:r>
              <a:rPr lang="en-US" dirty="0" smtClean="0"/>
              <a:t>/year</a:t>
            </a:r>
          </a:p>
          <a:p>
            <a:pPr lvl="1"/>
            <a:r>
              <a:rPr lang="en-US" dirty="0" smtClean="0"/>
              <a:t>less than 5 </a:t>
            </a:r>
            <a:r>
              <a:rPr lang="en-US" dirty="0" err="1" smtClean="0"/>
              <a:t>x</a:t>
            </a:r>
            <a:r>
              <a:rPr lang="en-US" dirty="0" smtClean="0"/>
              <a:t> 10</a:t>
            </a:r>
            <a:r>
              <a:rPr lang="en-US" baseline="30000" dirty="0" smtClean="0"/>
              <a:t>7</a:t>
            </a:r>
            <a:r>
              <a:rPr lang="en-US" dirty="0" smtClean="0"/>
              <a:t> 1 </a:t>
            </a:r>
            <a:r>
              <a:rPr lang="en-US" dirty="0" err="1" smtClean="0"/>
              <a:t>MeV</a:t>
            </a:r>
            <a:r>
              <a:rPr lang="en-US" dirty="0" smtClean="0"/>
              <a:t> neutron equivalent </a:t>
            </a:r>
            <a:r>
              <a:rPr lang="en-US" dirty="0" err="1" smtClean="0"/>
              <a:t>fluence</a:t>
            </a:r>
            <a:r>
              <a:rPr lang="en-US" dirty="0" smtClean="0"/>
              <a:t> / year</a:t>
            </a:r>
          </a:p>
          <a:p>
            <a:r>
              <a:rPr lang="en-US" dirty="0" smtClean="0"/>
              <a:t>FASER detector does not need radiation hard electronics</a:t>
            </a:r>
            <a:endParaRPr lang="en-US" dirty="0"/>
          </a:p>
        </p:txBody>
      </p:sp>
      <p:pic>
        <p:nvPicPr>
          <p:cNvPr id="5" name="Picture 4" descr="RadiationCellPl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04381"/>
            <a:ext cx="4827936" cy="28471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187EF576-E0E6-FA43-A35C-03A0A41359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729" t="15360" r="13004" b="21437"/>
          <a:stretch/>
        </p:blipFill>
        <p:spPr>
          <a:xfrm>
            <a:off x="4876800" y="3587099"/>
            <a:ext cx="4235304" cy="29661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85800" y="104775"/>
            <a:ext cx="7772400" cy="73342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THE FASER DETECTOR</a:t>
            </a:r>
            <a:endParaRPr lang="en-US" dirty="0"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76200" y="-33754"/>
            <a:ext cx="36294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Technical Proposal: arXiv:1812.09139</a:t>
            </a:r>
            <a:endParaRPr lang="en-US" sz="1600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362637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762000"/>
            <a:ext cx="327525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detector consists of: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 err="1" smtClean="0">
                <a:solidFill>
                  <a:srgbClr val="660066"/>
                </a:solidFill>
              </a:rPr>
              <a:t>Scintillator</a:t>
            </a:r>
            <a:r>
              <a:rPr lang="en-US" dirty="0" smtClean="0">
                <a:solidFill>
                  <a:srgbClr val="660066"/>
                </a:solidFill>
              </a:rPr>
              <a:t> veto	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FF0000"/>
                </a:solidFill>
              </a:rPr>
              <a:t> 1.5m long decay volume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8000"/>
                </a:solidFill>
              </a:rPr>
              <a:t> 2m long spectrometer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</a:rPr>
              <a:t> EM calorimeter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685800" y="104775"/>
            <a:ext cx="777240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a="http://schemas.openxmlformats.org/drawingml/2006/main" xmlns:r="http://schemas.openxmlformats.org/officeDocument/2006/relationships" xmlns:p="http://schemas.openxmlformats.org/presentationml/2006/main"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j-cs"/>
              </a:rPr>
              <a:t>THE FASER DETECTOR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+mj-cs"/>
            </a:endParaRPr>
          </a:p>
        </p:txBody>
      </p:sp>
      <p:pic>
        <p:nvPicPr>
          <p:cNvPr id="16" name="P 1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xmlns:pic="http://schemas.openxmlformats.org/drawingml/2006/picture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mv="urn:schemas-microsoft-com:mac:vml" xmlns:ve="http://schemas.openxmlformats.org/markup-compatibility/2006" xmlns:mo="http://schemas.microsoft.com/office/mac/office/2008/main" xmlns:mc="http://schemas.openxmlformats.org/markup-compatibility/2006" val="0"/>
              </a:ext>
            </a:extLst>
          </a:blip>
          <a:srcRect t="881" b="3526"/>
          <a:stretch>
            <a:fillRect/>
          </a:stretch>
        </p:blipFill>
        <p:spPr bwMode="auto">
          <a:xfrm>
            <a:off x="533400" y="2239328"/>
            <a:ext cx="7848600" cy="4464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lc="http://schemas.openxmlformats.org/drawingml/2006/lockedCanvas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xmlns:pic="http://schemas.openxmlformats.org/drawingml/2006/picture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mv="urn:schemas-microsoft-com:mac:vml" xmlns:ve="http://schemas.openxmlformats.org/markup-compatibility/2006" xmlns:mo="http://schemas.microsoft.com/office/mac/office/2008/main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:lc="http://schemas.openxmlformats.org/drawingml/2006/lockedCanvas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xmlns:pic="http://schemas.openxmlformats.org/drawingml/2006/picture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mv="urn:schemas-microsoft-com:mac:vml" xmlns:ve="http://schemas.openxmlformats.org/markup-compatibility/2006" xmlns:mo="http://schemas.microsoft.com/office/mac/office/2008/main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xmlns:pic="http://schemas.openxmlformats.org/drawingml/2006/picture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mv="urn:schemas-microsoft-com:mac:vml" xmlns:ve="http://schemas.openxmlformats.org/markup-compatibility/2006" xmlns:mo="http://schemas.microsoft.com/office/mac/office/2008/main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533271" y="5029200"/>
            <a:ext cx="1172329" cy="646331"/>
          </a:xfrm>
          <a:prstGeom prst="rect">
            <a:avLst/>
          </a:prstGeom>
          <a:noFill/>
          <a:scene3d>
            <a:camera prst="orthographicFront">
              <a:rot lat="0" lon="0" rev="204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DECAY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VOLUME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15976" y="4964668"/>
            <a:ext cx="1570224" cy="369332"/>
          </a:xfrm>
          <a:prstGeom prst="rect">
            <a:avLst/>
          </a:prstGeom>
          <a:noFill/>
          <a:scene3d>
            <a:camera prst="orthographicFront">
              <a:rot lat="0" lon="0" rev="204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Spectrometer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4999" y="3974068"/>
            <a:ext cx="1377601" cy="369332"/>
          </a:xfrm>
          <a:prstGeom prst="rect">
            <a:avLst/>
          </a:prstGeom>
          <a:noFill/>
          <a:scene3d>
            <a:camera prst="orthographicFront">
              <a:rot lat="0" lon="0" rev="204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Calorimeter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rot="10800000">
            <a:off x="8229600" y="6096000"/>
            <a:ext cx="68580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078444" y="6400800"/>
            <a:ext cx="913156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Incoming </a:t>
            </a:r>
          </a:p>
          <a:p>
            <a:r>
              <a:rPr lang="en-US" sz="1400" dirty="0" smtClean="0"/>
              <a:t>particles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6503194" y="6488668"/>
            <a:ext cx="659606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20400000"/>
              </a:camera>
              <a:lightRig rig="threePt" dir="t"/>
            </a:scene3d>
          </a:bodyPr>
          <a:lstStyle/>
          <a:p>
            <a:r>
              <a:rPr lang="en-US" dirty="0" smtClean="0">
                <a:solidFill>
                  <a:srgbClr val="660066"/>
                </a:solidFill>
              </a:rPr>
              <a:t>Veto</a:t>
            </a:r>
            <a:endParaRPr lang="en-US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362637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76200" y="2438400"/>
            <a:ext cx="1904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Signal signature</a:t>
            </a:r>
            <a:endParaRPr lang="en-US" u="sng" dirty="0"/>
          </a:p>
        </p:txBody>
      </p:sp>
      <p:sp>
        <p:nvSpPr>
          <p:cNvPr id="20" name="TextBox 19"/>
          <p:cNvSpPr txBox="1"/>
          <p:nvPr/>
        </p:nvSpPr>
        <p:spPr>
          <a:xfrm>
            <a:off x="0" y="472440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1. No signal in the veto </a:t>
            </a:r>
            <a:r>
              <a:rPr lang="en-US" sz="1600" dirty="0" err="1" smtClean="0"/>
              <a:t>scintillator</a:t>
            </a:r>
            <a:r>
              <a:rPr lang="en-US" sz="1600" dirty="0" smtClean="0"/>
              <a:t>;</a:t>
            </a:r>
          </a:p>
          <a:p>
            <a:r>
              <a:rPr lang="en-US" sz="1600" dirty="0" smtClean="0"/>
              <a:t>2. Two high energy oppositely charged tracks, consistent with originating from a common vertex in    the decay volume, and with a combined momentum pointing back to the IP;</a:t>
            </a:r>
          </a:p>
          <a:p>
            <a:r>
              <a:rPr lang="en-US" sz="1600" dirty="0" smtClean="0"/>
              <a:t>3. For A’-&gt;</a:t>
            </a:r>
            <a:r>
              <a:rPr lang="en-US" sz="1600" i="1" dirty="0" err="1" smtClean="0"/>
              <a:t>e</a:t>
            </a:r>
            <a:r>
              <a:rPr lang="en-US" sz="1600" baseline="30000" dirty="0" err="1" smtClean="0"/>
              <a:t>+</a:t>
            </a:r>
            <a:r>
              <a:rPr lang="en-US" sz="1600" i="1" dirty="0" err="1" smtClean="0"/>
              <a:t>e</a:t>
            </a:r>
            <a:r>
              <a:rPr lang="en-US" sz="1600" baseline="30000" dirty="0" smtClean="0"/>
              <a:t>-</a:t>
            </a:r>
            <a:r>
              <a:rPr lang="en-US" sz="1600" dirty="0" smtClean="0"/>
              <a:t> decay: Large EM energy in calorimeter.  EM showers too close to be resolved.</a:t>
            </a:r>
            <a:endParaRPr lang="en-US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3788088" y="2971800"/>
            <a:ext cx="413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e</a:t>
            </a:r>
            <a:r>
              <a:rPr lang="en-US" baseline="30000" dirty="0" smtClean="0"/>
              <a:t>+</a:t>
            </a:r>
            <a:endParaRPr lang="en-US" baseline="30000" dirty="0"/>
          </a:p>
        </p:txBody>
      </p:sp>
      <p:sp>
        <p:nvSpPr>
          <p:cNvPr id="23" name="TextBox 22"/>
          <p:cNvSpPr txBox="1"/>
          <p:nvPr/>
        </p:nvSpPr>
        <p:spPr>
          <a:xfrm>
            <a:off x="3826710" y="3505200"/>
            <a:ext cx="375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e</a:t>
            </a:r>
            <a:r>
              <a:rPr lang="en-US" baseline="30000" dirty="0" smtClean="0"/>
              <a:t>-</a:t>
            </a:r>
            <a:endParaRPr lang="en-US" baseline="30000" dirty="0"/>
          </a:p>
        </p:txBody>
      </p:sp>
      <p:grpSp>
        <p:nvGrpSpPr>
          <p:cNvPr id="28" name="Group 27"/>
          <p:cNvGrpSpPr/>
          <p:nvPr/>
        </p:nvGrpSpPr>
        <p:grpSpPr>
          <a:xfrm>
            <a:off x="0" y="2971800"/>
            <a:ext cx="9144000" cy="1066800"/>
            <a:chOff x="0" y="3581400"/>
            <a:chExt cx="9144000" cy="1066800"/>
          </a:xfrm>
        </p:grpSpPr>
        <p:sp>
          <p:nvSpPr>
            <p:cNvPr id="9" name="Rectangle 8"/>
            <p:cNvSpPr/>
            <p:nvPr/>
          </p:nvSpPr>
          <p:spPr>
            <a:xfrm>
              <a:off x="685800" y="3581400"/>
              <a:ext cx="228600" cy="1066800"/>
            </a:xfrm>
            <a:prstGeom prst="rect">
              <a:avLst/>
            </a:prstGeom>
            <a:solidFill>
              <a:srgbClr val="66006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95400" y="3581400"/>
              <a:ext cx="2514600" cy="10668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191000" y="3581400"/>
              <a:ext cx="3429000" cy="10668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924800" y="3581400"/>
              <a:ext cx="1219200" cy="1066800"/>
            </a:xfrm>
            <a:prstGeom prst="rect">
              <a:avLst/>
            </a:prstGeom>
            <a:solidFill>
              <a:srgbClr val="0000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0" y="4038600"/>
              <a:ext cx="2514600" cy="1588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endCxn id="11" idx="3"/>
            </p:cNvCxnSpPr>
            <p:nvPr/>
          </p:nvCxnSpPr>
          <p:spPr>
            <a:xfrm>
              <a:off x="2514600" y="4038600"/>
              <a:ext cx="5105400" cy="76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0" y="3581400"/>
              <a:ext cx="3770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A’</a:t>
              </a:r>
              <a:endParaRPr lang="en-US" dirty="0"/>
            </a:p>
          </p:txBody>
        </p:sp>
        <p:sp>
          <p:nvSpPr>
            <p:cNvPr id="24" name="Oval 23"/>
            <p:cNvSpPr/>
            <p:nvPr/>
          </p:nvSpPr>
          <p:spPr>
            <a:xfrm>
              <a:off x="7924800" y="3669268"/>
              <a:ext cx="914400" cy="304800"/>
            </a:xfrm>
            <a:prstGeom prst="ellipse">
              <a:avLst/>
            </a:prstGeom>
            <a:solidFill>
              <a:srgbClr val="800000"/>
            </a:solidFill>
            <a:scene3d>
              <a:camera prst="orthographicFront">
                <a:rot lat="0" lon="0" rev="300000"/>
              </a:camera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7924800" y="3962400"/>
              <a:ext cx="914400" cy="304800"/>
            </a:xfrm>
            <a:prstGeom prst="ellipse">
              <a:avLst/>
            </a:prstGeom>
            <a:solidFill>
              <a:srgbClr val="800000"/>
            </a:solidFill>
            <a:scene3d>
              <a:camera prst="orthographicFront">
                <a:rot lat="0" lon="0" rev="21300000"/>
              </a:camera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739706" y="6019800"/>
            <a:ext cx="7185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Magnets needed to separate the A’ decay products sufficiently </a:t>
            </a:r>
          </a:p>
          <a:p>
            <a:pPr algn="ctr"/>
            <a:r>
              <a:rPr lang="en-US" b="1" dirty="0" smtClean="0"/>
              <a:t>to be able to be resolved in tracker</a:t>
            </a:r>
            <a:endParaRPr 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826230" y="24479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514600" y="3276600"/>
            <a:ext cx="5105400" cy="152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itle 1"/>
          <p:cNvSpPr txBox="1">
            <a:spLocks/>
          </p:cNvSpPr>
          <p:nvPr/>
        </p:nvSpPr>
        <p:spPr bwMode="auto">
          <a:xfrm>
            <a:off x="685800" y="104775"/>
            <a:ext cx="777240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a="http://schemas.openxmlformats.org/drawingml/2006/main" xmlns:r="http://schemas.openxmlformats.org/officeDocument/2006/relationships" xmlns:p="http://schemas.openxmlformats.org/presentationml/2006/main"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j-cs"/>
              </a:rPr>
              <a:t>THE FASER DETECTOR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+mj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0" y="762000"/>
            <a:ext cx="327525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detector consists of: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 err="1" smtClean="0">
                <a:solidFill>
                  <a:srgbClr val="660066"/>
                </a:solidFill>
              </a:rPr>
              <a:t>Scintillator</a:t>
            </a:r>
            <a:r>
              <a:rPr lang="en-US" dirty="0" smtClean="0">
                <a:solidFill>
                  <a:srgbClr val="660066"/>
                </a:solidFill>
              </a:rPr>
              <a:t> veto	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FF0000"/>
                </a:solidFill>
              </a:rPr>
              <a:t> 1.5m long decay volume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8000"/>
                </a:solidFill>
              </a:rPr>
              <a:t> 2m long spectrometer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</a:rPr>
              <a:t> EM calorimeter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362637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76200" y="2438400"/>
            <a:ext cx="1904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Signal signature</a:t>
            </a:r>
            <a:endParaRPr lang="en-US" u="sng" dirty="0"/>
          </a:p>
        </p:txBody>
      </p:sp>
      <p:sp>
        <p:nvSpPr>
          <p:cNvPr id="20" name="TextBox 19"/>
          <p:cNvSpPr txBox="1"/>
          <p:nvPr/>
        </p:nvSpPr>
        <p:spPr>
          <a:xfrm>
            <a:off x="0" y="472440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1. No signal in the veto </a:t>
            </a:r>
            <a:r>
              <a:rPr lang="en-US" sz="1600" dirty="0" err="1" smtClean="0"/>
              <a:t>scintillator</a:t>
            </a:r>
            <a:r>
              <a:rPr lang="en-US" sz="1600" dirty="0" smtClean="0"/>
              <a:t>;</a:t>
            </a:r>
          </a:p>
          <a:p>
            <a:r>
              <a:rPr lang="en-US" sz="1600" dirty="0" smtClean="0"/>
              <a:t>2. Two high energy oppositely charged tracks, consistent with originating from a common vertex in    the decay volume, and with a combined momentum pointing back to the IP;</a:t>
            </a:r>
          </a:p>
          <a:p>
            <a:r>
              <a:rPr lang="en-US" sz="1600" dirty="0" smtClean="0"/>
              <a:t>3. For A’-&gt;</a:t>
            </a:r>
            <a:r>
              <a:rPr lang="en-US" sz="1600" i="1" dirty="0" err="1" smtClean="0"/>
              <a:t>e</a:t>
            </a:r>
            <a:r>
              <a:rPr lang="en-US" sz="1600" baseline="30000" dirty="0" err="1" smtClean="0"/>
              <a:t>+</a:t>
            </a:r>
            <a:r>
              <a:rPr lang="en-US" sz="1600" i="1" dirty="0" err="1" smtClean="0"/>
              <a:t>e</a:t>
            </a:r>
            <a:r>
              <a:rPr lang="en-US" sz="1600" baseline="30000" dirty="0" smtClean="0"/>
              <a:t>-</a:t>
            </a:r>
            <a:r>
              <a:rPr lang="en-US" sz="1600" dirty="0" smtClean="0"/>
              <a:t> decay: Large EM energy in calorimeter.  EM showers too close to be resolved.</a:t>
            </a:r>
            <a:endParaRPr lang="en-US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3788088" y="2971800"/>
            <a:ext cx="413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e</a:t>
            </a:r>
            <a:r>
              <a:rPr lang="en-US" baseline="30000" dirty="0" smtClean="0"/>
              <a:t>+</a:t>
            </a:r>
            <a:endParaRPr lang="en-US" baseline="30000" dirty="0"/>
          </a:p>
        </p:txBody>
      </p:sp>
      <p:sp>
        <p:nvSpPr>
          <p:cNvPr id="23" name="TextBox 22"/>
          <p:cNvSpPr txBox="1"/>
          <p:nvPr/>
        </p:nvSpPr>
        <p:spPr>
          <a:xfrm>
            <a:off x="3826710" y="3505200"/>
            <a:ext cx="375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e</a:t>
            </a:r>
            <a:r>
              <a:rPr lang="en-US" baseline="30000" dirty="0" smtClean="0"/>
              <a:t>-</a:t>
            </a:r>
            <a:endParaRPr lang="en-US" baseline="30000" dirty="0"/>
          </a:p>
        </p:txBody>
      </p:sp>
      <p:grpSp>
        <p:nvGrpSpPr>
          <p:cNvPr id="2" name="Group 27"/>
          <p:cNvGrpSpPr/>
          <p:nvPr/>
        </p:nvGrpSpPr>
        <p:grpSpPr>
          <a:xfrm>
            <a:off x="0" y="2971800"/>
            <a:ext cx="9144000" cy="1066800"/>
            <a:chOff x="0" y="3581400"/>
            <a:chExt cx="9144000" cy="1066800"/>
          </a:xfrm>
        </p:grpSpPr>
        <p:sp>
          <p:nvSpPr>
            <p:cNvPr id="9" name="Rectangle 8"/>
            <p:cNvSpPr/>
            <p:nvPr/>
          </p:nvSpPr>
          <p:spPr>
            <a:xfrm>
              <a:off x="685800" y="3581400"/>
              <a:ext cx="228600" cy="1066800"/>
            </a:xfrm>
            <a:prstGeom prst="rect">
              <a:avLst/>
            </a:prstGeom>
            <a:solidFill>
              <a:srgbClr val="66006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95400" y="3581400"/>
              <a:ext cx="2514600" cy="10668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191000" y="3581400"/>
              <a:ext cx="3429000" cy="10668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924800" y="3581400"/>
              <a:ext cx="1219200" cy="1066800"/>
            </a:xfrm>
            <a:prstGeom prst="rect">
              <a:avLst/>
            </a:prstGeom>
            <a:solidFill>
              <a:srgbClr val="0000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0" y="4038600"/>
              <a:ext cx="2514600" cy="1588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endCxn id="11" idx="3"/>
            </p:cNvCxnSpPr>
            <p:nvPr/>
          </p:nvCxnSpPr>
          <p:spPr>
            <a:xfrm>
              <a:off x="2514600" y="4038600"/>
              <a:ext cx="5105400" cy="76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0" y="3581400"/>
              <a:ext cx="3770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A’</a:t>
              </a:r>
              <a:endParaRPr lang="en-US" dirty="0"/>
            </a:p>
          </p:txBody>
        </p:sp>
        <p:sp>
          <p:nvSpPr>
            <p:cNvPr id="24" name="Oval 23"/>
            <p:cNvSpPr/>
            <p:nvPr/>
          </p:nvSpPr>
          <p:spPr>
            <a:xfrm>
              <a:off x="7924800" y="3669268"/>
              <a:ext cx="914400" cy="304800"/>
            </a:xfrm>
            <a:prstGeom prst="ellipse">
              <a:avLst/>
            </a:prstGeom>
            <a:solidFill>
              <a:srgbClr val="800000"/>
            </a:solidFill>
            <a:scene3d>
              <a:camera prst="orthographicFront">
                <a:rot lat="0" lon="0" rev="300000"/>
              </a:camera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7924800" y="3962400"/>
              <a:ext cx="914400" cy="304800"/>
            </a:xfrm>
            <a:prstGeom prst="ellipse">
              <a:avLst/>
            </a:prstGeom>
            <a:solidFill>
              <a:srgbClr val="800000"/>
            </a:solidFill>
            <a:scene3d>
              <a:camera prst="orthographicFront">
                <a:rot lat="0" lon="0" rev="21300000"/>
              </a:camera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739706" y="6019800"/>
            <a:ext cx="7185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Magnets needed to separate the A’ decay products sufficiently </a:t>
            </a:r>
          </a:p>
          <a:p>
            <a:pPr algn="ctr"/>
            <a:r>
              <a:rPr lang="en-US" b="1" dirty="0" smtClean="0"/>
              <a:t>to be able to be resolved in tracker</a:t>
            </a:r>
            <a:endParaRPr 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826230" y="24479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514600" y="3276600"/>
            <a:ext cx="5105400" cy="152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itle 1"/>
          <p:cNvSpPr txBox="1">
            <a:spLocks/>
          </p:cNvSpPr>
          <p:nvPr/>
        </p:nvSpPr>
        <p:spPr bwMode="auto">
          <a:xfrm>
            <a:off x="685800" y="104775"/>
            <a:ext cx="777240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a="http://schemas.openxmlformats.org/drawingml/2006/main" xmlns:r="http://schemas.openxmlformats.org/officeDocument/2006/relationships" xmlns:p="http://schemas.openxmlformats.org/presentationml/2006/main"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j-cs"/>
              </a:rPr>
              <a:t>THE FASER DETECTOR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+mj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0" y="762000"/>
            <a:ext cx="327525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detector consists of: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 err="1" smtClean="0">
                <a:solidFill>
                  <a:srgbClr val="660066"/>
                </a:solidFill>
              </a:rPr>
              <a:t>Scintillator</a:t>
            </a:r>
            <a:r>
              <a:rPr lang="en-US" dirty="0" smtClean="0">
                <a:solidFill>
                  <a:srgbClr val="660066"/>
                </a:solidFill>
              </a:rPr>
              <a:t> veto	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FF0000"/>
                </a:solidFill>
              </a:rPr>
              <a:t> 1.5m long decay volume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8000"/>
                </a:solidFill>
              </a:rPr>
              <a:t> 2m long spectrometer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</a:rPr>
              <a:t> EM calorimeter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85800" y="2364938"/>
            <a:ext cx="7543800" cy="369331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FASER Detector Philosophy</a:t>
            </a:r>
          </a:p>
          <a:p>
            <a:r>
              <a:rPr lang="en-US" dirty="0" smtClean="0"/>
              <a:t>Given the very tight timeline between experiment approval and installation &amp; the limited budget we have focused on:</a:t>
            </a:r>
          </a:p>
          <a:p>
            <a:r>
              <a:rPr lang="en-US" dirty="0" smtClean="0"/>
              <a:t>- Detector that can be constructed and installed </a:t>
            </a:r>
            <a:r>
              <a:rPr lang="en-US" b="1" i="1" dirty="0" smtClean="0"/>
              <a:t>quickly &amp; cheaply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 Have tried to re-use existing detector components where possible</a:t>
            </a:r>
          </a:p>
          <a:p>
            <a:pPr>
              <a:buFontTx/>
              <a:buChar char="-"/>
            </a:pPr>
            <a:r>
              <a:rPr lang="en-US" dirty="0" smtClean="0"/>
              <a:t> Aimed for a simple, robust detector (access difficult)</a:t>
            </a:r>
          </a:p>
          <a:p>
            <a:pPr>
              <a:buFontTx/>
              <a:buChar char="-"/>
            </a:pPr>
            <a:r>
              <a:rPr lang="en-US" dirty="0" smtClean="0"/>
              <a:t> Tried to minimize the services to simplify the installation and operations</a:t>
            </a:r>
          </a:p>
          <a:p>
            <a:pPr>
              <a:buFontTx/>
              <a:buChar char="-"/>
            </a:pPr>
            <a:endParaRPr lang="en-US" dirty="0" smtClean="0"/>
          </a:p>
          <a:p>
            <a:r>
              <a:rPr lang="en-US" dirty="0" smtClean="0"/>
              <a:t>Many challenges of the large LHC experiments not there for FASER:</a:t>
            </a:r>
          </a:p>
          <a:p>
            <a:pPr>
              <a:buFontTx/>
              <a:buChar char="-"/>
            </a:pPr>
            <a:r>
              <a:rPr lang="en-US" dirty="0" smtClean="0"/>
              <a:t> trigger rate ~500Hz (mostly single </a:t>
            </a:r>
            <a:r>
              <a:rPr lang="en-US" dirty="0" err="1" smtClean="0"/>
              <a:t>muon</a:t>
            </a:r>
            <a:r>
              <a:rPr lang="en-US" dirty="0" smtClean="0"/>
              <a:t> events)</a:t>
            </a:r>
          </a:p>
          <a:p>
            <a:pPr>
              <a:buFontTx/>
              <a:buChar char="-"/>
            </a:pPr>
            <a:r>
              <a:rPr lang="en-US" dirty="0" smtClean="0"/>
              <a:t> low radiation</a:t>
            </a:r>
          </a:p>
          <a:p>
            <a:pPr>
              <a:buFontTx/>
              <a:buChar char="-"/>
            </a:pPr>
            <a:r>
              <a:rPr lang="en-US" dirty="0" smtClean="0"/>
              <a:t> low occupancy / event size </a:t>
            </a:r>
          </a:p>
          <a:p>
            <a:r>
              <a:rPr lang="en-US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362637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76200"/>
            <a:ext cx="8229600" cy="1143000"/>
          </a:xfrm>
        </p:spPr>
        <p:txBody>
          <a:bodyPr/>
          <a:lstStyle/>
          <a:p>
            <a:r>
              <a:rPr lang="en-US" dirty="0" smtClean="0"/>
              <a:t>FASER MAGNETS</a:t>
            </a:r>
            <a:endParaRPr lang="en-US" dirty="0"/>
          </a:p>
        </p:txBody>
      </p:sp>
      <p:pic>
        <p:nvPicPr>
          <p:cNvPr id="6" name="Picture 5" descr="MagnetFie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5047" y="1107948"/>
            <a:ext cx="2995718" cy="3004434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29926" y="4112382"/>
            <a:ext cx="8884148" cy="2059818"/>
          </a:xfrm>
        </p:spPr>
        <p:txBody>
          <a:bodyPr/>
          <a:lstStyle/>
          <a:p>
            <a:pPr eaLnBrk="1" hangingPunct="1"/>
            <a:r>
              <a:rPr lang="en-US" sz="2000" dirty="0" smtClean="0">
                <a:latin typeface="Arial" charset="0"/>
              </a:rPr>
              <a:t>The FASER magnets are 0.55T permanent dipole magnets based on the </a:t>
            </a:r>
            <a:r>
              <a:rPr lang="en-US" sz="2000" dirty="0" err="1" smtClean="0">
                <a:latin typeface="Arial" charset="0"/>
              </a:rPr>
              <a:t>Halbach</a:t>
            </a:r>
            <a:r>
              <a:rPr lang="en-US" sz="2000" dirty="0" smtClean="0">
                <a:latin typeface="Arial" charset="0"/>
              </a:rPr>
              <a:t> array design</a:t>
            </a:r>
          </a:p>
          <a:p>
            <a:pPr lvl="1"/>
            <a:r>
              <a:rPr lang="en-US" sz="1800" dirty="0" smtClean="0">
                <a:latin typeface="Arial" charset="0"/>
              </a:rPr>
              <a:t>Thin enough to allow the LOS to pass through the magnet center with minimum digging to the floor in TI12</a:t>
            </a:r>
          </a:p>
          <a:p>
            <a:pPr lvl="1"/>
            <a:r>
              <a:rPr lang="en-US" sz="1800" dirty="0" smtClean="0">
                <a:latin typeface="Arial" charset="0"/>
              </a:rPr>
              <a:t>Minimize needed services (power, cooling etc..)</a:t>
            </a:r>
          </a:p>
          <a:p>
            <a:r>
              <a:rPr lang="en-US" sz="2000" dirty="0" smtClean="0">
                <a:latin typeface="Arial" charset="0"/>
              </a:rPr>
              <a:t>Designed and to be constructed by TE-MSC group at CERN</a:t>
            </a:r>
          </a:p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sz="1200" dirty="0" smtClean="0">
              <a:latin typeface="Arial" charset="0"/>
            </a:endParaRPr>
          </a:p>
          <a:p>
            <a:pPr marL="0" indent="0" eaLnBrk="1" hangingPunct="1">
              <a:buNone/>
            </a:pPr>
            <a:endParaRPr lang="en-US" sz="1400" dirty="0">
              <a:latin typeface="Arial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3">
            <a:extLst>
              <a:ext uri="{28A0092B-C50C-407E-A947-70E740481C1C}">
                <a14:useLocalDpi xmlns:mv="urn:schemas-microsoft-com:mac:vml" xmlns:p="http://schemas.openxmlformats.org/presentationml/2006/main" xmlns="" xmlns:wpc="http://schemas.microsoft.com/office/word/2010/wordprocessingCanvas" xmlns:mc="http://schemas.openxmlformats.org/markup-compatibility/2006" xmlns:o="urn:schemas-microsoft-com:office:office" xmlns:r="http://schemas.openxmlformats.org/officeDocument/2006/relationships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="http://schemas.openxmlformats.org/drawingml/2006/main" xmlns:pic="http://schemas.openxmlformats.org/drawingml/2006/picture" xmlns:a14="http://schemas.microsoft.com/office/drawing/2010/main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-1" y="914400"/>
            <a:ext cx="5975047" cy="30455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shot 2020-01-09 at 12.10.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407" y="2133600"/>
            <a:ext cx="3083034" cy="4064000"/>
          </a:xfrm>
          <a:prstGeom prst="rect">
            <a:avLst/>
          </a:prstGeom>
        </p:spPr>
      </p:pic>
      <p:pic>
        <p:nvPicPr>
          <p:cNvPr id="5" name="Picture 4" descr="Screenshot 2020-01-09 at 12.09.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147" y="2133600"/>
            <a:ext cx="3064521" cy="4064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1000" y="-76200"/>
            <a:ext cx="8229600" cy="1143000"/>
          </a:xfrm>
        </p:spPr>
        <p:txBody>
          <a:bodyPr/>
          <a:lstStyle/>
          <a:p>
            <a:r>
              <a:rPr lang="en-US" dirty="0" smtClean="0"/>
              <a:t>FASER MAGNETS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882134"/>
            <a:ext cx="922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10% of magnetic blocks received in Nov 2019, used for QA and to test magnet production procedure. </a:t>
            </a:r>
          </a:p>
          <a:p>
            <a:r>
              <a:rPr lang="en-US" dirty="0" smtClean="0"/>
              <a:t>Main order released in Dec 2019, magnetic blocks for first magnet produced and at CERN.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FASER TRACKER</a:t>
            </a:r>
            <a:endParaRPr lang="en-US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0" y="762000"/>
            <a:ext cx="91440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FASER Tracker needs to be able to efficiently separate very closely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spaced tracks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FASER Tracker is made up of 3 tracking stations</a:t>
            </a:r>
          </a:p>
          <a:p>
            <a:pPr marL="342900" lvl="0" indent="-342900" fontAlgn="auto">
              <a:spcBef>
                <a:spcPct val="20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Each containing 3 layers of</a:t>
            </a:r>
            <a:r>
              <a:rPr lang="en-US" sz="3200" dirty="0" smtClean="0">
                <a:latin typeface="+mn-lt"/>
                <a:ea typeface="+mn-ea"/>
                <a:cs typeface="+mn-cs"/>
              </a:rPr>
              <a:t> two pairs of single-sided silicon micro-strip sensors</a:t>
            </a: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Spare ATLAS SCT modules are used</a:t>
            </a:r>
          </a:p>
          <a:p>
            <a:pPr marL="1257300" lvl="2" indent="-342900" fontAlgn="auto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3200" dirty="0" smtClean="0">
                <a:latin typeface="+mn-lt"/>
                <a:ea typeface="+mn-ea"/>
                <a:cs typeface="+mn-cs"/>
              </a:rPr>
              <a:t>80μm strip pitch, 40mrad stereo angle (17</a:t>
            </a:r>
            <a:r>
              <a:rPr lang="en-US" sz="3200" dirty="0" smtClean="0"/>
              <a:t>μm / 580μm resolution)</a:t>
            </a:r>
            <a:endParaRPr lang="en-US" sz="3200" dirty="0" smtClean="0">
              <a:latin typeface="+mn-lt"/>
              <a:ea typeface="+mn-ea"/>
              <a:cs typeface="+mn-cs"/>
            </a:endParaRPr>
          </a:p>
          <a:p>
            <a:pPr marL="1714500" lvl="3" indent="-342900" fontAlgn="auto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3200" dirty="0" smtClean="0">
                <a:latin typeface="+mn-lt"/>
                <a:ea typeface="+mn-ea"/>
                <a:cs typeface="+mn-cs"/>
              </a:rPr>
              <a:t>precision measurement in bending (vertical) plane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257300" lvl="2" indent="-342900">
              <a:spcBef>
                <a:spcPct val="20000"/>
              </a:spcBef>
              <a:buFont typeface="Arial"/>
              <a:buChar char="•"/>
            </a:pPr>
            <a:r>
              <a:rPr lang="en-US" sz="3200" b="1" i="1" dirty="0" smtClean="0"/>
              <a:t>M</a:t>
            </a: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any thanks to the ATLAS SCT collaboration!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 SCT modules give a 24cm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24cm tracking layer</a:t>
            </a:r>
            <a:endParaRPr lang="en-US" sz="3200" dirty="0" smtClean="0"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layers (3/station, 3 stations) =&gt;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72 SCT modules needed for the full tracker </a:t>
            </a: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channels in total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Due to the low radiation in TI12 the silicon can be operated at room temperature, but the detector needs to be cooled to remove heat from the on-detector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ASICs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3200" dirty="0" smtClean="0">
                <a:latin typeface="+mn-lt"/>
                <a:ea typeface="+mn-ea"/>
                <a:cs typeface="+mn-cs"/>
              </a:rPr>
              <a:t>Tracker readout using FPGA based board from University of Geneva (already used in Baby MIND neutrino experiment)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600" y="6264902"/>
            <a:ext cx="1463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SCT module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555922" y="6477000"/>
            <a:ext cx="1625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Tracking layer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3563786"/>
            <a:ext cx="9144000" cy="13892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942693" y="6009645"/>
            <a:ext cx="372507" cy="5611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5508" y="3493727"/>
            <a:ext cx="2751892" cy="2918337"/>
          </a:xfrm>
          <a:prstGeom prst="rect">
            <a:avLst/>
          </a:prstGeom>
        </p:spPr>
      </p:pic>
      <p:pic>
        <p:nvPicPr>
          <p:cNvPr id="19" name="Picture 18"/>
          <p:cNvPicPr/>
          <p:nvPr/>
        </p:nvPicPr>
        <p:blipFill>
          <a:blip r:embed="rId3"/>
          <a:stretch/>
        </p:blipFill>
        <p:spPr>
          <a:xfrm>
            <a:off x="1" y="4201155"/>
            <a:ext cx="2819400" cy="1971045"/>
          </a:xfrm>
          <a:prstGeom prst="rect">
            <a:avLst/>
          </a:prstGeom>
          <a:ln>
            <a:noFill/>
          </a:ln>
        </p:spPr>
      </p:pic>
      <p:pic>
        <p:nvPicPr>
          <p:cNvPr id="20" name="Picture 19"/>
          <p:cNvPicPr/>
          <p:nvPr/>
        </p:nvPicPr>
        <p:blipFill>
          <a:blip r:embed="rId4"/>
          <a:stretch/>
        </p:blipFill>
        <p:spPr>
          <a:xfrm>
            <a:off x="5867400" y="3505200"/>
            <a:ext cx="3276600" cy="304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FASER TRACKER: MODULE QA</a:t>
            </a:r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66800"/>
            <a:ext cx="4343400" cy="325755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804968" y="1066800"/>
            <a:ext cx="4110432" cy="2862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SCT modules used had passed ATLAS QA in ~2005 and then been kept in storage. Important to test their functionality.</a:t>
            </a:r>
          </a:p>
          <a:p>
            <a:r>
              <a:rPr lang="en-US" dirty="0" smtClean="0"/>
              <a:t>SCT module QA at CERN in March 2019. Identified &gt; 80 good spare modules – more than enough for FASER needs.</a:t>
            </a:r>
          </a:p>
          <a:p>
            <a:r>
              <a:rPr lang="en-US" dirty="0" smtClean="0"/>
              <a:t>Performance seems not to be degraded by long term storage/age.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4381397"/>
            <a:ext cx="3124200" cy="23506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0" y="4381397"/>
            <a:ext cx="6203950" cy="21718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68275"/>
            <a:ext cx="7848600" cy="441325"/>
          </a:xfrm>
        </p:spPr>
        <p:txBody>
          <a:bodyPr/>
          <a:lstStyle/>
          <a:p>
            <a:r>
              <a:rPr lang="en-US" dirty="0" smtClean="0"/>
              <a:t>FASER TRACKER: </a:t>
            </a:r>
            <a:r>
              <a:rPr lang="en-US" dirty="0" smtClean="0"/>
              <a:t>READOUT/COOLING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819834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Decided to not use the ATLAS SCT readout to simplify the system.</a:t>
            </a:r>
          </a:p>
          <a:p>
            <a:r>
              <a:rPr lang="en-US" dirty="0" smtClean="0"/>
              <a:t>Custom made flex cable used to connect pigtail on SCT module to custom PCB patch panel which separates out power (HV, LV), readout, monitoring lines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Data processed by custom FPGA-based readout board </a:t>
            </a:r>
            <a:r>
              <a:rPr lang="en-US" dirty="0" smtClean="0"/>
              <a:t>a few meters from the detector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894" y="1981200"/>
            <a:ext cx="5787906" cy="30184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63688" y="5181600"/>
            <a:ext cx="1236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Flex cable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" y="5117068"/>
            <a:ext cx="1416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Patch-panel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rot="5400000" flipH="1" flipV="1">
            <a:off x="1743767" y="4141145"/>
            <a:ext cx="1948934" cy="3722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 flipH="1" flipV="1">
            <a:off x="1181100" y="4896638"/>
            <a:ext cx="228600" cy="2061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114800" y="5117068"/>
            <a:ext cx="1467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Cooling loop 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 rot="16200000" flipV="1">
            <a:off x="3716127" y="4818274"/>
            <a:ext cx="416346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" y="55052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Due to low radiation – silicon operated at room temperature. Still need to remove heat from on detector ASICS (5W/module =&gt; 360W for the detector). Use simple water chiller (temp ~10-15degrees) – cooling pipe around outside of </a:t>
            </a:r>
            <a:r>
              <a:rPr lang="en-US" dirty="0" err="1" smtClean="0"/>
              <a:t>aluminium</a:t>
            </a:r>
            <a:r>
              <a:rPr lang="en-US" dirty="0" smtClean="0"/>
              <a:t> frame. Thermal properties validated with FEE simulation and measurements.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CALORIMETER </a:t>
            </a:r>
            <a:endParaRPr lang="en-US" dirty="0"/>
          </a:p>
        </p:txBody>
      </p:sp>
      <p:pic>
        <p:nvPicPr>
          <p:cNvPr id="5" name="Content Placeholder 4" descr="LHCbECAL.png"/>
          <p:cNvPicPr>
            <a:picLocks noGrp="1" noChangeAspect="1"/>
          </p:cNvPicPr>
          <p:nvPr>
            <p:ph idx="1"/>
          </p:nvPr>
        </p:nvPicPr>
        <p:blipFill>
          <a:blip r:embed="rId2"/>
          <a:srcRect t="-3681" r="18332" b="-37434"/>
          <a:stretch>
            <a:fillRect/>
          </a:stretch>
        </p:blipFill>
        <p:spPr>
          <a:xfrm>
            <a:off x="685799" y="685800"/>
            <a:ext cx="5749067" cy="3124200"/>
          </a:xfr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52400" y="2971800"/>
            <a:ext cx="8839200" cy="3733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marL="342900" lvl="0" indent="-342900" fontAlgn="auto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3200" dirty="0" smtClean="0"/>
              <a:t>FASER EM calorimeter for:</a:t>
            </a: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2880" noProof="0" dirty="0" smtClean="0">
                <a:latin typeface="+mn-lt"/>
                <a:ea typeface="+mn-ea"/>
                <a:cs typeface="+mn-cs"/>
              </a:rPr>
              <a:t>Measuring</a:t>
            </a:r>
            <a:r>
              <a:rPr kumimoji="0" lang="en-US" sz="288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EM energy in the event</a:t>
            </a: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2880" dirty="0" smtClean="0">
                <a:latin typeface="+mn-lt"/>
                <a:ea typeface="+mn-ea"/>
                <a:cs typeface="+mn-cs"/>
              </a:rPr>
              <a:t>Electron</a:t>
            </a:r>
            <a:r>
              <a:rPr kumimoji="0" lang="en-US" sz="288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/photon</a:t>
            </a:r>
            <a:r>
              <a:rPr kumimoji="0" lang="en-US" sz="288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identification</a:t>
            </a: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2880" dirty="0" smtClean="0">
                <a:latin typeface="+mn-lt"/>
                <a:ea typeface="+mn-ea"/>
                <a:cs typeface="+mn-cs"/>
              </a:rPr>
              <a:t>T</a:t>
            </a:r>
            <a:r>
              <a:rPr kumimoji="0" lang="en-US" sz="288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riggering</a:t>
            </a:r>
            <a:r>
              <a:rPr kumimoji="0" lang="en-US" sz="288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32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3200" baseline="0" dirty="0" smtClean="0">
                <a:latin typeface="+mn-lt"/>
                <a:ea typeface="+mn-ea"/>
                <a:cs typeface="+mn-cs"/>
              </a:rPr>
              <a:t>Uses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 spare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LHCb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outer ECAL modules</a:t>
            </a: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kumimoji="0" lang="en-US" sz="288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Many thanks to </a:t>
            </a:r>
            <a:r>
              <a:rPr kumimoji="0" lang="en-US" sz="288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LHCb</a:t>
            </a:r>
            <a:r>
              <a:rPr kumimoji="0" lang="en-US" sz="288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for allowing us to use these!</a:t>
            </a:r>
          </a:p>
          <a:p>
            <a:pPr marL="1257300" lvl="2" indent="-342900" fontAlgn="auto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2880" dirty="0" err="1" smtClean="0">
                <a:latin typeface="+mn-lt"/>
                <a:ea typeface="+mn-ea"/>
                <a:cs typeface="+mn-cs"/>
              </a:rPr>
              <a:t>PMTs</a:t>
            </a:r>
            <a:r>
              <a:rPr lang="en-US" sz="2880" dirty="0" smtClean="0">
                <a:latin typeface="+mn-lt"/>
                <a:ea typeface="+mn-ea"/>
                <a:cs typeface="+mn-cs"/>
              </a:rPr>
              <a:t> also from </a:t>
            </a:r>
            <a:r>
              <a:rPr lang="en-US" sz="2880" dirty="0" err="1" smtClean="0">
                <a:latin typeface="+mn-lt"/>
                <a:ea typeface="+mn-ea"/>
                <a:cs typeface="+mn-cs"/>
              </a:rPr>
              <a:t>LHCb</a:t>
            </a:r>
            <a:r>
              <a:rPr lang="en-US" sz="2880" dirty="0" smtClean="0">
                <a:latin typeface="+mn-lt"/>
                <a:ea typeface="+mn-ea"/>
                <a:cs typeface="+mn-cs"/>
              </a:rPr>
              <a:t>, although new voltage divider needed</a:t>
            </a:r>
            <a:endParaRPr kumimoji="0" lang="en-US" sz="288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2880" dirty="0" smtClean="0">
                <a:latin typeface="+mn-lt"/>
                <a:ea typeface="+mn-ea"/>
                <a:cs typeface="+mn-cs"/>
              </a:rPr>
              <a:t>66 layers of lead/</a:t>
            </a:r>
            <a:r>
              <a:rPr lang="en-US" sz="2880" dirty="0" err="1" smtClean="0">
                <a:latin typeface="+mn-lt"/>
                <a:ea typeface="+mn-ea"/>
                <a:cs typeface="+mn-cs"/>
              </a:rPr>
              <a:t>scintillator</a:t>
            </a:r>
            <a:r>
              <a:rPr lang="en-US" sz="2880" dirty="0" smtClean="0">
                <a:latin typeface="+mn-lt"/>
                <a:ea typeface="+mn-ea"/>
                <a:cs typeface="+mn-cs"/>
              </a:rPr>
              <a:t>, light out by wavelength shifting fibers</a:t>
            </a:r>
          </a:p>
          <a:p>
            <a:pPr marL="1257300" lvl="2" indent="-342900" fontAlgn="auto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2880" dirty="0" smtClean="0"/>
              <a:t>25 radiation lengths long</a:t>
            </a:r>
            <a:endParaRPr lang="en-US" sz="2880" dirty="0" smtClean="0">
              <a:latin typeface="+mn-lt"/>
              <a:ea typeface="+mn-ea"/>
              <a:cs typeface="+mn-cs"/>
            </a:endParaRP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2880" dirty="0" smtClean="0">
                <a:latin typeface="+mn-lt"/>
                <a:ea typeface="+mn-ea"/>
                <a:cs typeface="+mn-cs"/>
              </a:rPr>
              <a:t>Readout by PMT (no longitudinal shower information)</a:t>
            </a:r>
          </a:p>
          <a:p>
            <a:pPr marL="1257300" lvl="2" indent="-342900" fontAlgn="auto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2880" dirty="0" smtClean="0">
                <a:latin typeface="+mn-lt"/>
                <a:ea typeface="+mn-ea"/>
                <a:cs typeface="+mn-cs"/>
              </a:rPr>
              <a:t>Only 4 channels in full calorimeter</a:t>
            </a: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2880" dirty="0" smtClean="0">
                <a:latin typeface="+mn-lt"/>
                <a:ea typeface="+mn-ea"/>
                <a:cs typeface="+mn-cs"/>
              </a:rPr>
              <a:t>D</a:t>
            </a:r>
            <a:r>
              <a:rPr kumimoji="0" lang="en-US" sz="288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imensions</a:t>
            </a:r>
            <a:r>
              <a:rPr kumimoji="0" lang="en-US" sz="288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12cm </a:t>
            </a:r>
            <a:r>
              <a:rPr kumimoji="0" lang="en-US" sz="288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sz="288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12cm – 75cm long (including PMT)</a:t>
            </a: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kumimoji="0" lang="en-US" sz="288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Provides ~1% energy resolution for 1 </a:t>
            </a:r>
            <a:r>
              <a:rPr kumimoji="0" lang="en-US" sz="288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TeV</a:t>
            </a:r>
            <a:r>
              <a:rPr kumimoji="0" lang="en-US" sz="288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electrons</a:t>
            </a:r>
          </a:p>
          <a:p>
            <a:pPr marL="1257300" lvl="2" indent="-342900" fontAlgn="auto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2880" dirty="0" smtClean="0">
                <a:latin typeface="+mn-lt"/>
                <a:ea typeface="+mn-ea"/>
                <a:cs typeface="+mn-cs"/>
              </a:rPr>
              <a:t>Resolution will degrade at higher energy due to not containing full shower in calorimeter; Energy scale will depend on the calibration</a:t>
            </a:r>
            <a:endParaRPr kumimoji="0" lang="en-US" sz="288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/>
          <p:cNvPicPr/>
          <p:nvPr/>
        </p:nvPicPr>
        <p:blipFill>
          <a:blip r:embed="rId3"/>
          <a:stretch/>
        </p:blipFill>
        <p:spPr>
          <a:xfrm>
            <a:off x="4953001" y="2714306"/>
            <a:ext cx="4114800" cy="1095694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3140226"/>
            <a:ext cx="6019800" cy="37177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CALORIMETER – INITIAL QA 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62000"/>
            <a:ext cx="5105400" cy="247687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334000" y="1066800"/>
            <a:ext cx="365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Testing of calorimeter modules  at CERN in March 2019 with a source showed expected response in all modules tested.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Calorimeter | Cosmic ray test stand"/>
          <p:cNvSpPr txBox="1">
            <a:spLocks noGrp="1"/>
          </p:cNvSpPr>
          <p:nvPr>
            <p:ph type="title"/>
          </p:nvPr>
        </p:nvSpPr>
        <p:spPr>
          <a:xfrm>
            <a:off x="658453" y="-45489"/>
            <a:ext cx="7827095" cy="95988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CALORIMETER </a:t>
            </a:r>
            <a:r>
              <a:rPr lang="en-US" dirty="0" smtClean="0">
                <a:latin typeface="Open Sans Regular"/>
                <a:ea typeface="Open Sans Regular"/>
                <a:cs typeface="Open Sans Regular"/>
                <a:sym typeface="Open Sans Regular"/>
              </a:rPr>
              <a:t>–</a:t>
            </a:r>
            <a:r>
              <a:rPr dirty="0" smtClean="0">
                <a:latin typeface="Open Sans Regular"/>
                <a:ea typeface="Open Sans Regular"/>
                <a:cs typeface="Open Sans Regular"/>
                <a:sym typeface="Open Sans Regular"/>
              </a:rPr>
              <a:t> </a:t>
            </a:r>
            <a:r>
              <a:rPr lang="en-US" dirty="0" smtClean="0">
                <a:latin typeface="Open Sans Regular"/>
                <a:ea typeface="Open Sans Regular"/>
                <a:cs typeface="Open Sans Regular"/>
                <a:sym typeface="Open Sans Regular"/>
              </a:rPr>
              <a:t>COSMIC RAY TESTS</a:t>
            </a:r>
            <a:endParaRPr dirty="0">
              <a:latin typeface="Open Sans Regular"/>
              <a:ea typeface="Open Sans Regular"/>
              <a:cs typeface="Open Sans Regular"/>
              <a:sym typeface="Open Sans Regular"/>
            </a:endParaRPr>
          </a:p>
        </p:txBody>
      </p:sp>
      <p:pic>
        <p:nvPicPr>
          <p:cNvPr id="364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19509" t="8542" r="23788" b="5868"/>
          <a:stretch>
            <a:fillRect/>
          </a:stretch>
        </p:blipFill>
        <p:spPr>
          <a:xfrm>
            <a:off x="3980782" y="2222540"/>
            <a:ext cx="2039018" cy="4625946"/>
          </a:xfrm>
          <a:prstGeom prst="rect">
            <a:avLst/>
          </a:prstGeom>
          <a:ln w="25400">
            <a:miter lim="400000"/>
          </a:ln>
        </p:spPr>
      </p:pic>
      <p:pic>
        <p:nvPicPr>
          <p:cNvPr id="365" name="Screenshot 2019-10-10 at 15.12.39.png" descr="Screenshot 2019-10-10 at 15.12.3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867400" y="990600"/>
            <a:ext cx="3216613" cy="5545017"/>
          </a:xfrm>
          <a:prstGeom prst="rect">
            <a:avLst/>
          </a:prstGeom>
          <a:ln w="25400">
            <a:miter lim="400000"/>
          </a:ln>
        </p:spPr>
      </p:pic>
      <p:sp>
        <p:nvSpPr>
          <p:cNvPr id="366" name="Cosmic ray test stand used for testing calorimeter response and to calibrate PMTs.…"/>
          <p:cNvSpPr txBox="1">
            <a:spLocks noGrp="1"/>
          </p:cNvSpPr>
          <p:nvPr>
            <p:ph type="body" sz="half" idx="1"/>
          </p:nvPr>
        </p:nvSpPr>
        <p:spPr>
          <a:xfrm>
            <a:off x="50601" y="707831"/>
            <a:ext cx="5942196" cy="2383780"/>
          </a:xfrm>
          <a:prstGeom prst="rect">
            <a:avLst/>
          </a:prstGeom>
        </p:spPr>
        <p:txBody>
          <a:bodyPr/>
          <a:lstStyle/>
          <a:p>
            <a:pPr marL="193560" indent="-193560" defTabSz="645200">
              <a:spcBef>
                <a:spcPts val="420"/>
              </a:spcBef>
              <a:defRPr sz="4368"/>
            </a:pPr>
            <a:r>
              <a:rPr sz="1600" dirty="0">
                <a:latin typeface="+mj-lt"/>
              </a:rPr>
              <a:t>Cosmic ray test stand used for testing calorimeter response and to calibrate </a:t>
            </a:r>
            <a:r>
              <a:rPr sz="1600" dirty="0" smtClean="0">
                <a:latin typeface="+mj-lt"/>
              </a:rPr>
              <a:t>PMTs</a:t>
            </a:r>
          </a:p>
          <a:p>
            <a:pPr marL="290340" lvl="1" indent="-193560" defTabSz="645200">
              <a:spcBef>
                <a:spcPts val="336"/>
              </a:spcBef>
              <a:defRPr sz="3864"/>
            </a:pPr>
            <a:r>
              <a:rPr sz="1600" dirty="0">
                <a:solidFill>
                  <a:srgbClr val="3D3F6B"/>
                </a:solidFill>
                <a:latin typeface="+mj-lt"/>
                <a:ea typeface="Open Sans Bold"/>
                <a:cs typeface="Open Sans Bold"/>
                <a:sym typeface="Open Sans Bold"/>
              </a:rPr>
              <a:t>Calorimeter</a:t>
            </a:r>
            <a:r>
              <a:rPr sz="1600" dirty="0">
                <a:latin typeface="+mj-lt"/>
              </a:rPr>
              <a:t> </a:t>
            </a:r>
            <a:r>
              <a:rPr sz="1600" dirty="0">
                <a:solidFill>
                  <a:schemeClr val="tx1"/>
                </a:solidFill>
                <a:latin typeface="+mj-lt"/>
              </a:rPr>
              <a:t>signal is read when </a:t>
            </a:r>
            <a:r>
              <a:rPr sz="1600" dirty="0">
                <a:solidFill>
                  <a:srgbClr val="699368"/>
                </a:solidFill>
                <a:latin typeface="+mj-lt"/>
                <a:ea typeface="Open Sans Bold"/>
                <a:cs typeface="Open Sans Bold"/>
                <a:sym typeface="Open Sans Bold"/>
              </a:rPr>
              <a:t>scintillators</a:t>
            </a:r>
            <a:r>
              <a:rPr sz="1600" dirty="0">
                <a:latin typeface="+mj-lt"/>
              </a:rPr>
              <a:t> </a:t>
            </a:r>
            <a:r>
              <a:rPr sz="1600" dirty="0">
                <a:solidFill>
                  <a:schemeClr val="tx1"/>
                </a:solidFill>
                <a:latin typeface="+mj-lt"/>
              </a:rPr>
              <a:t>see </a:t>
            </a:r>
            <a:br>
              <a:rPr sz="1600" dirty="0">
                <a:solidFill>
                  <a:schemeClr val="tx1"/>
                </a:solidFill>
                <a:latin typeface="+mj-lt"/>
              </a:rPr>
            </a:br>
            <a:r>
              <a:rPr sz="1600" dirty="0">
                <a:solidFill>
                  <a:schemeClr val="tx1"/>
                </a:solidFill>
                <a:latin typeface="+mj-lt"/>
              </a:rPr>
              <a:t>coincident signals from </a:t>
            </a:r>
            <a:r>
              <a:rPr sz="1600" dirty="0">
                <a:solidFill>
                  <a:schemeClr val="accent4"/>
                </a:solidFill>
                <a:latin typeface="+mj-lt"/>
                <a:ea typeface="Open Sans Bold"/>
                <a:cs typeface="Open Sans Bold"/>
                <a:sym typeface="Open Sans Bold"/>
              </a:rPr>
              <a:t>cosmic </a:t>
            </a:r>
            <a:r>
              <a:rPr sz="1600" dirty="0" smtClean="0">
                <a:solidFill>
                  <a:schemeClr val="accent4"/>
                </a:solidFill>
                <a:latin typeface="+mj-lt"/>
                <a:ea typeface="Open Sans Bold"/>
                <a:cs typeface="Open Sans Bold"/>
                <a:sym typeface="Open Sans Bold"/>
              </a:rPr>
              <a:t>muon</a:t>
            </a:r>
            <a:endParaRPr sz="1600" dirty="0" smtClean="0">
              <a:latin typeface="+mj-lt"/>
            </a:endParaRPr>
          </a:p>
          <a:p>
            <a:pPr marL="290340" lvl="1" indent="-193560" defTabSz="645200">
              <a:spcBef>
                <a:spcPts val="336"/>
              </a:spcBef>
              <a:defRPr sz="3864"/>
            </a:pPr>
            <a:r>
              <a:rPr sz="1600" dirty="0">
                <a:solidFill>
                  <a:schemeClr val="tx1"/>
                </a:solidFill>
                <a:latin typeface="+mj-lt"/>
              </a:rPr>
              <a:t>Read-out very close to final design</a:t>
            </a:r>
          </a:p>
          <a:p>
            <a:pPr marL="193560" indent="-193560" defTabSz="645200">
              <a:spcBef>
                <a:spcPts val="420"/>
              </a:spcBef>
              <a:defRPr sz="4368"/>
            </a:pPr>
            <a:r>
              <a:rPr sz="1600" dirty="0">
                <a:latin typeface="+mj-lt"/>
              </a:rPr>
              <a:t>Good agreement with LHCb pulses observed:</a:t>
            </a:r>
          </a:p>
        </p:txBody>
      </p:sp>
      <p:sp>
        <p:nvSpPr>
          <p:cNvPr id="367" name="Line"/>
          <p:cNvSpPr/>
          <p:nvPr/>
        </p:nvSpPr>
        <p:spPr>
          <a:xfrm flipV="1">
            <a:off x="5181600" y="1078342"/>
            <a:ext cx="102283" cy="1360058"/>
          </a:xfrm>
          <a:prstGeom prst="line">
            <a:avLst/>
          </a:prstGeom>
          <a:ln w="76200">
            <a:solidFill>
              <a:schemeClr val="accent4">
                <a:hueOff val="384618"/>
                <a:satOff val="3869"/>
                <a:lumOff val="5802"/>
              </a:schemeClr>
            </a:solidFill>
            <a:prstDash val="sysDot"/>
            <a:miter lim="400000"/>
          </a:ln>
        </p:spPr>
        <p:txBody>
          <a:bodyPr lIns="0" tIns="0" rIns="0" bIns="0"/>
          <a:lstStyle/>
          <a:p>
            <a:pPr algn="ctr" defTabSz="490728">
              <a:spcBef>
                <a:spcPts val="0"/>
              </a:spcBef>
              <a:buClr>
                <a:srgbClr val="000000"/>
              </a:buClr>
              <a:defRPr sz="8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Tx/>
                <a:latin typeface="Gill Sans MT"/>
                <a:ea typeface="Gill Sans MT"/>
                <a:cs typeface="Gill Sans MT"/>
                <a:sym typeface="Gill Sans MT"/>
              </a:defRPr>
            </a:pPr>
            <a:endParaRPr dirty="0"/>
          </a:p>
        </p:txBody>
      </p:sp>
      <p:sp>
        <p:nvSpPr>
          <p:cNvPr id="368" name="Line"/>
          <p:cNvSpPr/>
          <p:nvPr/>
        </p:nvSpPr>
        <p:spPr>
          <a:xfrm flipV="1">
            <a:off x="5113638" y="2423948"/>
            <a:ext cx="63742" cy="1070588"/>
          </a:xfrm>
          <a:prstGeom prst="line">
            <a:avLst/>
          </a:prstGeom>
          <a:ln w="76200">
            <a:solidFill>
              <a:schemeClr val="accent4">
                <a:hueOff val="384618"/>
                <a:satOff val="3869"/>
                <a:lumOff val="5802"/>
              </a:schemeClr>
            </a:solidFill>
            <a:prstDash val="sysDot"/>
            <a:miter lim="400000"/>
          </a:ln>
        </p:spPr>
        <p:txBody>
          <a:bodyPr lIns="0" tIns="0" rIns="0" bIns="0"/>
          <a:lstStyle/>
          <a:p>
            <a:pPr algn="ctr" defTabSz="490728">
              <a:spcBef>
                <a:spcPts val="0"/>
              </a:spcBef>
              <a:buClr>
                <a:srgbClr val="000000"/>
              </a:buClr>
              <a:defRPr sz="8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Tx/>
                <a:latin typeface="Gill Sans MT"/>
                <a:ea typeface="Gill Sans MT"/>
                <a:cs typeface="Gill Sans MT"/>
                <a:sym typeface="Gill Sans MT"/>
              </a:defRPr>
            </a:pPr>
            <a:endParaRPr dirty="0"/>
          </a:p>
        </p:txBody>
      </p:sp>
      <p:sp>
        <p:nvSpPr>
          <p:cNvPr id="369" name="Line"/>
          <p:cNvSpPr/>
          <p:nvPr/>
        </p:nvSpPr>
        <p:spPr>
          <a:xfrm flipV="1">
            <a:off x="4996690" y="5972165"/>
            <a:ext cx="8432" cy="116378"/>
          </a:xfrm>
          <a:prstGeom prst="line">
            <a:avLst/>
          </a:prstGeom>
          <a:ln w="76200">
            <a:solidFill>
              <a:schemeClr val="accent4">
                <a:hueOff val="384618"/>
                <a:satOff val="3869"/>
                <a:lumOff val="5802"/>
              </a:schemeClr>
            </a:solidFill>
            <a:prstDash val="sysDot"/>
            <a:miter lim="400000"/>
          </a:ln>
        </p:spPr>
        <p:txBody>
          <a:bodyPr lIns="0" tIns="0" rIns="0" bIns="0"/>
          <a:lstStyle/>
          <a:p>
            <a:pPr algn="ctr" defTabSz="490728">
              <a:spcBef>
                <a:spcPts val="0"/>
              </a:spcBef>
              <a:buClr>
                <a:srgbClr val="000000"/>
              </a:buClr>
              <a:defRPr sz="8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Tx/>
                <a:latin typeface="Gill Sans MT"/>
                <a:ea typeface="Gill Sans MT"/>
                <a:cs typeface="Gill Sans MT"/>
                <a:sym typeface="Gill Sans MT"/>
              </a:defRPr>
            </a:pPr>
            <a:endParaRPr dirty="0"/>
          </a:p>
        </p:txBody>
      </p:sp>
      <p:sp>
        <p:nvSpPr>
          <p:cNvPr id="370" name="Line"/>
          <p:cNvSpPr/>
          <p:nvPr/>
        </p:nvSpPr>
        <p:spPr>
          <a:xfrm flipV="1">
            <a:off x="4875718" y="6295514"/>
            <a:ext cx="102377" cy="1317250"/>
          </a:xfrm>
          <a:prstGeom prst="line">
            <a:avLst/>
          </a:prstGeom>
          <a:ln w="76200">
            <a:solidFill>
              <a:schemeClr val="accent4">
                <a:hueOff val="384618"/>
                <a:satOff val="3869"/>
                <a:lumOff val="5802"/>
              </a:schemeClr>
            </a:solidFill>
            <a:prstDash val="sysDot"/>
            <a:miter lim="400000"/>
          </a:ln>
        </p:spPr>
        <p:txBody>
          <a:bodyPr lIns="0" tIns="0" rIns="0" bIns="0"/>
          <a:lstStyle/>
          <a:p>
            <a:pPr algn="ctr" defTabSz="490728">
              <a:spcBef>
                <a:spcPts val="0"/>
              </a:spcBef>
              <a:buClr>
                <a:srgbClr val="000000"/>
              </a:buClr>
              <a:defRPr sz="8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Tx/>
                <a:latin typeface="Gill Sans MT"/>
                <a:ea typeface="Gill Sans MT"/>
                <a:cs typeface="Gill Sans MT"/>
                <a:sym typeface="Gill Sans MT"/>
              </a:defRPr>
            </a:pPr>
            <a:endParaRPr dirty="0"/>
          </a:p>
        </p:txBody>
      </p:sp>
      <p:pic>
        <p:nvPicPr>
          <p:cNvPr id="371" name="Screenshot 2019-10-31 at 11.06.11.png" descr="Screenshot 2019-10-31 at 11.06.1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99818" y="2438400"/>
            <a:ext cx="3712455" cy="3759687"/>
          </a:xfrm>
          <a:prstGeom prst="rect">
            <a:avLst/>
          </a:prstGeom>
          <a:ln w="25400">
            <a:miter lim="400000"/>
          </a:ln>
        </p:spPr>
      </p:pic>
      <p:sp>
        <p:nvSpPr>
          <p:cNvPr id="11" name="TextBox 10"/>
          <p:cNvSpPr txBox="1"/>
          <p:nvPr/>
        </p:nvSpPr>
        <p:spPr>
          <a:xfrm>
            <a:off x="280994" y="6295514"/>
            <a:ext cx="3789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Rise time dominated by WLS </a:t>
            </a:r>
            <a:r>
              <a:rPr lang="en-US" dirty="0" err="1" smtClean="0"/>
              <a:t>fibres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SCINTILLATOR SYSTEM</a:t>
            </a:r>
            <a:endParaRPr lang="en-US" dirty="0"/>
          </a:p>
        </p:txBody>
      </p:sp>
      <p:pic>
        <p:nvPicPr>
          <p:cNvPr id="4" name="Screenshot 2019-10-14 at 13.46.21.png" descr="Screenshot 2019-10-14 at 13.46.21.png"/>
          <p:cNvPicPr>
            <a:picLocks noChangeAspect="1"/>
          </p:cNvPicPr>
          <p:nvPr/>
        </p:nvPicPr>
        <p:blipFill>
          <a:blip r:embed="rId2">
            <a:extLst/>
          </a:blip>
          <a:srcRect t="739"/>
          <a:stretch>
            <a:fillRect/>
          </a:stretch>
        </p:blipFill>
        <p:spPr>
          <a:xfrm>
            <a:off x="76200" y="1490764"/>
            <a:ext cx="9084423" cy="5291036"/>
          </a:xfrm>
          <a:prstGeom prst="rect">
            <a:avLst/>
          </a:prstGeom>
          <a:ln w="25400">
            <a:miter lim="400000"/>
          </a:ln>
        </p:spPr>
      </p:pic>
      <p:sp>
        <p:nvSpPr>
          <p:cNvPr id="5" name="TextBox 4"/>
          <p:cNvSpPr txBox="1"/>
          <p:nvPr/>
        </p:nvSpPr>
        <p:spPr>
          <a:xfrm>
            <a:off x="304800" y="685800"/>
            <a:ext cx="6519734" cy="2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Scintillators</a:t>
            </a:r>
            <a:r>
              <a:rPr lang="en-US" b="1" dirty="0" smtClean="0"/>
              <a:t> used for:</a:t>
            </a:r>
          </a:p>
          <a:p>
            <a:pPr>
              <a:buFontTx/>
              <a:buChar char="-"/>
            </a:pPr>
            <a:r>
              <a:rPr lang="en-US" dirty="0" smtClean="0"/>
              <a:t> Vetoing incoming charged particles </a:t>
            </a:r>
          </a:p>
          <a:p>
            <a:pPr lvl="1">
              <a:buFontTx/>
              <a:buChar char="-"/>
            </a:pPr>
            <a:r>
              <a:rPr lang="en-US" dirty="0" smtClean="0"/>
              <a:t> </a:t>
            </a:r>
            <a:r>
              <a:rPr lang="en-US" sz="1600" dirty="0" smtClean="0"/>
              <a:t>Very high efficiency needed  (</a:t>
            </a:r>
            <a:r>
              <a:rPr lang="en-US" sz="1600" i="1" dirty="0" smtClean="0"/>
              <a:t>O</a:t>
            </a:r>
            <a:r>
              <a:rPr lang="en-US" sz="1600" dirty="0" smtClean="0"/>
              <a:t>(10</a:t>
            </a:r>
            <a:r>
              <a:rPr lang="en-US" sz="1600" baseline="30000" dirty="0" smtClean="0"/>
              <a:t>8</a:t>
            </a:r>
            <a:r>
              <a:rPr lang="en-US" sz="1600" dirty="0" smtClean="0"/>
              <a:t>) incoming </a:t>
            </a:r>
            <a:r>
              <a:rPr lang="en-US" sz="1600" dirty="0" err="1" smtClean="0"/>
              <a:t>muons</a:t>
            </a:r>
            <a:r>
              <a:rPr lang="en-US" sz="1600" dirty="0" smtClean="0"/>
              <a:t> in 150/fb)</a:t>
            </a:r>
          </a:p>
          <a:p>
            <a:pPr>
              <a:buFontTx/>
              <a:buChar char="-"/>
            </a:pPr>
            <a:r>
              <a:rPr lang="en-US" dirty="0" smtClean="0"/>
              <a:t> Triggering</a:t>
            </a:r>
          </a:p>
          <a:p>
            <a:pPr>
              <a:buFontTx/>
              <a:buChar char="-"/>
            </a:pPr>
            <a:r>
              <a:rPr lang="en-US" dirty="0" smtClean="0"/>
              <a:t> Timing measurement </a:t>
            </a:r>
          </a:p>
          <a:p>
            <a:pPr lvl="1">
              <a:buFontTx/>
              <a:buChar char="-"/>
            </a:pPr>
            <a:r>
              <a:rPr lang="en-US" sz="1600" dirty="0" smtClean="0"/>
              <a:t> ~1ns resolution</a:t>
            </a:r>
          </a:p>
          <a:p>
            <a:pPr>
              <a:buFontTx/>
              <a:buChar char="-"/>
            </a:pPr>
            <a:r>
              <a:rPr lang="en-US" dirty="0" smtClean="0"/>
              <a:t> Simple pre-shower for Calorimeter</a:t>
            </a:r>
          </a:p>
          <a:p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rot="16200000" flipH="1">
            <a:off x="4686300" y="3162300"/>
            <a:ext cx="685800" cy="152400"/>
          </a:xfrm>
          <a:prstGeom prst="straightConnector1">
            <a:avLst/>
          </a:prstGeom>
          <a:ln w="34925">
            <a:solidFill>
              <a:srgbClr val="008000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Picture 291"/>
          <p:cNvPicPr/>
          <p:nvPr/>
        </p:nvPicPr>
        <p:blipFill>
          <a:blip r:embed="rId2"/>
          <a:stretch/>
        </p:blipFill>
        <p:spPr>
          <a:xfrm>
            <a:off x="249281" y="838200"/>
            <a:ext cx="3608064" cy="2674132"/>
          </a:xfrm>
          <a:prstGeom prst="rect">
            <a:avLst/>
          </a:prstGeom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295400" y="168275"/>
            <a:ext cx="6858000" cy="441325"/>
          </a:xfrm>
        </p:spPr>
        <p:txBody>
          <a:bodyPr/>
          <a:lstStyle/>
          <a:p>
            <a:r>
              <a:rPr lang="en-US" dirty="0" smtClean="0"/>
              <a:t>SCINTILLATORS - PRODUCTION</a:t>
            </a:r>
            <a:endParaRPr lang="en-US" dirty="0"/>
          </a:p>
        </p:txBody>
      </p:sp>
      <p:pic>
        <p:nvPicPr>
          <p:cNvPr id="9" name="Picture 8" descr="Screenshot 2020-02-04 at 20.47.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81" y="3827974"/>
            <a:ext cx="3629571" cy="267413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3816056"/>
            <a:ext cx="3581400" cy="26860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rcRect b="47883"/>
          <a:stretch>
            <a:fillRect/>
          </a:stretch>
        </p:blipFill>
        <p:spPr>
          <a:xfrm>
            <a:off x="4191000" y="990600"/>
            <a:ext cx="4318151" cy="2362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1000" y="6519446"/>
            <a:ext cx="8019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Many thanks to the</a:t>
            </a:r>
            <a:r>
              <a:rPr lang="en-US" sz="1600" dirty="0" smtClean="0"/>
              <a:t> CERN </a:t>
            </a:r>
            <a:r>
              <a:rPr lang="en-US" sz="1600" dirty="0" err="1" smtClean="0"/>
              <a:t>scintillator</a:t>
            </a:r>
            <a:r>
              <a:rPr lang="en-US" sz="1600" dirty="0" smtClean="0"/>
              <a:t> </a:t>
            </a:r>
            <a:r>
              <a:rPr lang="en-US" sz="1600" dirty="0" smtClean="0"/>
              <a:t>lab</a:t>
            </a:r>
            <a:r>
              <a:rPr lang="en-US" sz="1600" dirty="0" smtClean="0"/>
              <a:t> for producing the </a:t>
            </a:r>
            <a:r>
              <a:rPr lang="en-US" sz="1600" dirty="0" err="1" smtClean="0"/>
              <a:t>scintillators</a:t>
            </a:r>
            <a:r>
              <a:rPr lang="en-US" sz="1600" dirty="0" smtClean="0"/>
              <a:t> and light guides.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IMG_9848.jpeg" descr="IMG_9848.jpeg"/>
          <p:cNvPicPr>
            <a:picLocks noChangeAspect="1"/>
          </p:cNvPicPr>
          <p:nvPr/>
        </p:nvPicPr>
        <p:blipFill>
          <a:blip r:embed="rId2">
            <a:extLst/>
          </a:blip>
          <a:srcRect t="30729" b="17233"/>
          <a:stretch>
            <a:fillRect/>
          </a:stretch>
        </p:blipFill>
        <p:spPr>
          <a:xfrm>
            <a:off x="3528572" y="1368145"/>
            <a:ext cx="5556361" cy="5140161"/>
          </a:xfrm>
          <a:prstGeom prst="rect">
            <a:avLst/>
          </a:prstGeom>
          <a:ln w="25400">
            <a:miter lim="400000"/>
          </a:ln>
        </p:spPr>
      </p:pic>
      <p:sp>
        <p:nvSpPr>
          <p:cNvPr id="151" name="Use cosmic muons to measure the scintillator response &amp; inefficiency"/>
          <p:cNvSpPr txBox="1">
            <a:spLocks noGrp="1"/>
          </p:cNvSpPr>
          <p:nvPr>
            <p:ph type="body" sz="half" idx="1"/>
          </p:nvPr>
        </p:nvSpPr>
        <p:spPr>
          <a:xfrm>
            <a:off x="50601" y="707831"/>
            <a:ext cx="3477971" cy="3330769"/>
          </a:xfrm>
          <a:prstGeom prst="rect">
            <a:avLst/>
          </a:prstGeom>
        </p:spPr>
        <p:txBody>
          <a:bodyPr/>
          <a:lstStyle/>
          <a:p>
            <a:r>
              <a:rPr sz="2200" dirty="0"/>
              <a:t>Use cosmic muons to measure the scintillator response &amp; </a:t>
            </a:r>
            <a:r>
              <a:rPr sz="2200" dirty="0" smtClean="0"/>
              <a:t>inefficiency</a:t>
            </a:r>
            <a:endParaRPr lang="en-US" sz="2200" dirty="0" smtClean="0"/>
          </a:p>
          <a:p>
            <a:r>
              <a:rPr lang="en-US" sz="2200" dirty="0" smtClean="0"/>
              <a:t>Efficiency &gt;99.9% measured </a:t>
            </a:r>
          </a:p>
          <a:p>
            <a:pPr lvl="1"/>
            <a:r>
              <a:rPr lang="en-US" dirty="0" smtClean="0"/>
              <a:t>Within specification</a:t>
            </a:r>
            <a:endParaRPr dirty="0"/>
          </a:p>
        </p:txBody>
      </p:sp>
      <p:sp>
        <p:nvSpPr>
          <p:cNvPr id="7" name="Scintillators | Veto stations"/>
          <p:cNvSpPr txBox="1">
            <a:spLocks noGrp="1"/>
          </p:cNvSpPr>
          <p:nvPr>
            <p:ph type="title"/>
          </p:nvPr>
        </p:nvSpPr>
        <p:spPr>
          <a:xfrm>
            <a:off x="658453" y="-45489"/>
            <a:ext cx="7827095" cy="95988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SCINTILLATORS</a:t>
            </a:r>
            <a:r>
              <a:rPr lang="en-US" dirty="0" smtClean="0">
                <a:latin typeface="Open Sans Regular"/>
                <a:ea typeface="Open Sans Regular"/>
                <a:cs typeface="Open Sans Regular"/>
                <a:sym typeface="Open Sans Regular"/>
              </a:rPr>
              <a:t> -</a:t>
            </a:r>
            <a:r>
              <a:rPr dirty="0" smtClean="0">
                <a:latin typeface="Open Sans Regular"/>
                <a:ea typeface="Open Sans Regular"/>
                <a:cs typeface="Open Sans Regular"/>
                <a:sym typeface="Open Sans Regular"/>
              </a:rPr>
              <a:t> </a:t>
            </a:r>
            <a:r>
              <a:rPr lang="en-US" dirty="0" smtClean="0">
                <a:latin typeface="Open Sans Regular"/>
                <a:ea typeface="Open Sans Regular"/>
                <a:cs typeface="Open Sans Regular"/>
                <a:sym typeface="Open Sans Regular"/>
              </a:rPr>
              <a:t>TESTING</a:t>
            </a:r>
            <a:endParaRPr dirty="0">
              <a:latin typeface="Open Sans Regular"/>
              <a:ea typeface="Open Sans Regular"/>
              <a:cs typeface="Open Sans Regular"/>
              <a:sym typeface="Open Sans Regular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cintillators | Veto stations"/>
          <p:cNvSpPr txBox="1">
            <a:spLocks noGrp="1"/>
          </p:cNvSpPr>
          <p:nvPr>
            <p:ph type="title"/>
          </p:nvPr>
        </p:nvSpPr>
        <p:spPr>
          <a:xfrm>
            <a:off x="0" y="-45489"/>
            <a:ext cx="9143999" cy="959889"/>
          </a:xfrm>
          <a:prstGeom prst="rect">
            <a:avLst/>
          </a:prstGeom>
        </p:spPr>
        <p:txBody>
          <a:bodyPr/>
          <a:lstStyle/>
          <a:p>
            <a:r>
              <a:rPr lang="en-US" sz="2500" dirty="0" smtClean="0"/>
              <a:t>CALORIMETER/SCINTILLATORS</a:t>
            </a:r>
            <a:r>
              <a:rPr lang="en-US" sz="2500" dirty="0" smtClean="0">
                <a:latin typeface="Open Sans Regular"/>
                <a:ea typeface="Open Sans Regular"/>
                <a:cs typeface="Open Sans Regular"/>
                <a:sym typeface="Open Sans Regular"/>
              </a:rPr>
              <a:t> </a:t>
            </a:r>
            <a:r>
              <a:rPr lang="en-US" sz="2500" dirty="0" smtClean="0">
                <a:latin typeface="Open Sans Regular"/>
                <a:ea typeface="Open Sans Regular"/>
                <a:cs typeface="Open Sans Regular"/>
                <a:sym typeface="Open Sans Regular"/>
              </a:rPr>
              <a:t>– READOUT</a:t>
            </a:r>
            <a:endParaRPr sz="2500" dirty="0">
              <a:latin typeface="Open Sans Regular"/>
              <a:ea typeface="Open Sans Regular"/>
              <a:cs typeface="Open Sans Regular"/>
              <a:sym typeface="Open Sans Regular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" y="838200"/>
            <a:ext cx="891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calorimeter and </a:t>
            </a:r>
            <a:r>
              <a:rPr lang="en-US" dirty="0" err="1" smtClean="0"/>
              <a:t>Scintillators</a:t>
            </a:r>
            <a:r>
              <a:rPr lang="en-US" dirty="0" smtClean="0"/>
              <a:t> use a common</a:t>
            </a:r>
            <a:r>
              <a:rPr lang="en-US" dirty="0" smtClean="0"/>
              <a:t> readout</a:t>
            </a:r>
            <a:r>
              <a:rPr lang="en-US" dirty="0" smtClean="0"/>
              <a:t>.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2133600" y="1484531"/>
            <a:ext cx="681365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PMT signals are digitized by a CAEN vx1730 digitizer board:</a:t>
            </a:r>
          </a:p>
          <a:p>
            <a:pPr>
              <a:buFontTx/>
              <a:buChar char="-"/>
            </a:pPr>
            <a:r>
              <a:rPr lang="en-US" dirty="0" smtClean="0"/>
              <a:t> 16 channels</a:t>
            </a:r>
          </a:p>
          <a:p>
            <a:pPr>
              <a:buFontTx/>
              <a:buChar char="-"/>
            </a:pPr>
            <a:r>
              <a:rPr lang="en-US" dirty="0" smtClean="0"/>
              <a:t> 500 MHz sampling frequency</a:t>
            </a:r>
          </a:p>
          <a:p>
            <a:pPr>
              <a:buFontTx/>
              <a:buChar char="-"/>
            </a:pPr>
            <a:r>
              <a:rPr lang="en-US" dirty="0" smtClean="0"/>
              <a:t> 14-bit precision</a:t>
            </a:r>
          </a:p>
          <a:p>
            <a:pPr>
              <a:buFontTx/>
              <a:buChar char="-"/>
            </a:pPr>
            <a:r>
              <a:rPr lang="en-US" dirty="0" smtClean="0"/>
              <a:t> Provides 8 independent trigger outputs</a:t>
            </a:r>
            <a:endParaRPr lang="en-US" dirty="0"/>
          </a:p>
        </p:txBody>
      </p:sp>
      <p:pic>
        <p:nvPicPr>
          <p:cNvPr id="16" name="Picture 15" descr="Screenshot 2020-04-13 at 08.56.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282150"/>
            <a:ext cx="1371600" cy="534725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85800" y="104775"/>
            <a:ext cx="7772400" cy="73342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TDAQ OVERVIEW</a:t>
            </a:r>
            <a:endParaRPr lang="en-US" dirty="0">
              <a:latin typeface="Arial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28600" y="762000"/>
            <a:ext cx="8686800" cy="4191000"/>
          </a:xfrm>
        </p:spPr>
        <p:txBody>
          <a:bodyPr/>
          <a:lstStyle/>
          <a:p>
            <a:r>
              <a:rPr lang="en-US" sz="2200" dirty="0" smtClean="0"/>
              <a:t>Trigger an OR of signals from </a:t>
            </a:r>
            <a:r>
              <a:rPr lang="en-US" sz="2200" dirty="0" err="1" smtClean="0"/>
              <a:t>scintillators</a:t>
            </a:r>
            <a:r>
              <a:rPr lang="en-US" sz="2200" dirty="0" smtClean="0"/>
              <a:t> and calorimeter </a:t>
            </a:r>
          </a:p>
          <a:p>
            <a:pPr lvl="1"/>
            <a:r>
              <a:rPr lang="en-US" sz="1800" dirty="0" smtClean="0"/>
              <a:t>Plan to trigger on all particles entering FASER, but could pre-scale events with incoming charged particle if needed</a:t>
            </a:r>
          </a:p>
          <a:p>
            <a:r>
              <a:rPr lang="en-US" sz="2200" dirty="0" smtClean="0"/>
              <a:t>Expected maximum trigger rate ~500Hz from incoming </a:t>
            </a:r>
            <a:r>
              <a:rPr lang="en-US" sz="2200" dirty="0" err="1" smtClean="0"/>
              <a:t>muons</a:t>
            </a:r>
            <a:endParaRPr lang="en-US" sz="2200" dirty="0" smtClean="0"/>
          </a:p>
          <a:p>
            <a:r>
              <a:rPr lang="en-US" sz="2200" dirty="0" smtClean="0"/>
              <a:t>Expected maximum bandwidth ~15MB/s</a:t>
            </a:r>
          </a:p>
          <a:p>
            <a:pPr lvl="1"/>
            <a:r>
              <a:rPr lang="en-US" dirty="0" smtClean="0"/>
              <a:t>Event size (~25KB) dominated by PMT waveforms where readout a long time around pulse to allow offline quality checks (configurable)</a:t>
            </a:r>
          </a:p>
          <a:p>
            <a:r>
              <a:rPr lang="en-US" sz="2000" dirty="0" smtClean="0"/>
              <a:t>Trigger Logic </a:t>
            </a:r>
            <a:r>
              <a:rPr lang="en-US" sz="2000" dirty="0" smtClean="0"/>
              <a:t>Board </a:t>
            </a:r>
            <a:r>
              <a:rPr lang="en-US" sz="2000" dirty="0" smtClean="0"/>
              <a:t>is same general purpose FPGA board as </a:t>
            </a:r>
            <a:r>
              <a:rPr lang="en-US" sz="2000" dirty="0" smtClean="0"/>
              <a:t>Tracker Readout Board </a:t>
            </a:r>
            <a:r>
              <a:rPr lang="en-US" sz="2000" dirty="0" smtClean="0"/>
              <a:t>but with different firmware/adapter-card</a:t>
            </a:r>
            <a:endParaRPr lang="en-US" sz="2200" dirty="0" smtClean="0"/>
          </a:p>
          <a:p>
            <a:r>
              <a:rPr lang="en-US" sz="2200" dirty="0" smtClean="0"/>
              <a:t>Readout </a:t>
            </a:r>
            <a:r>
              <a:rPr lang="en-US" sz="2200" dirty="0" smtClean="0"/>
              <a:t>and trigger logic electronics in TI12 tunnel</a:t>
            </a:r>
          </a:p>
          <a:p>
            <a:pPr lvl="1"/>
            <a:r>
              <a:rPr lang="en-US" dirty="0" smtClean="0"/>
              <a:t>Not sufficient time to send signals to the surface and back</a:t>
            </a:r>
          </a:p>
          <a:p>
            <a:pPr lvl="1"/>
            <a:r>
              <a:rPr lang="en-US" dirty="0" smtClean="0"/>
              <a:t>Event builder and DAQ </a:t>
            </a:r>
            <a:r>
              <a:rPr lang="en-US" dirty="0" err="1" smtClean="0"/>
              <a:t>s/w</a:t>
            </a:r>
            <a:r>
              <a:rPr lang="en-US" dirty="0" smtClean="0"/>
              <a:t> running on PC on surface </a:t>
            </a:r>
            <a:r>
              <a:rPr lang="en-US" dirty="0" smtClean="0"/>
              <a:t>(</a:t>
            </a:r>
            <a:r>
              <a:rPr lang="en-US" dirty="0" smtClean="0"/>
              <a:t>600m away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smtClean="0"/>
              <a:t>No trigger signals sent/received from ATLAS 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85800" y="104775"/>
            <a:ext cx="7772400" cy="73342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TDAQ ARCHITECTURE</a:t>
            </a:r>
            <a:endParaRPr lang="en-US" dirty="0">
              <a:latin typeface="Arial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2"/>
          <a:stretch/>
        </p:blipFill>
        <p:spPr>
          <a:xfrm>
            <a:off x="37440" y="863640"/>
            <a:ext cx="9106560" cy="5613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85800" y="104775"/>
            <a:ext cx="7772400" cy="73342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TDAQ STATUS</a:t>
            </a:r>
            <a:endParaRPr lang="en-US" dirty="0">
              <a:latin typeface="Arial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914400"/>
            <a:ext cx="8516752" cy="2377476"/>
          </a:xfrm>
        </p:spPr>
        <p:txBody>
          <a:bodyPr/>
          <a:lstStyle/>
          <a:p>
            <a:r>
              <a:rPr lang="en-US" sz="2000" dirty="0" smtClean="0"/>
              <a:t>All hardware for Tracker Readout and Trigger Logic </a:t>
            </a:r>
            <a:r>
              <a:rPr lang="en-US" sz="2000" dirty="0" smtClean="0"/>
              <a:t>produced and tested</a:t>
            </a:r>
          </a:p>
          <a:p>
            <a:r>
              <a:rPr lang="en-US" sz="2000" dirty="0" smtClean="0"/>
              <a:t>All firmware</a:t>
            </a:r>
            <a:r>
              <a:rPr lang="en-US" sz="2000" dirty="0" smtClean="0"/>
              <a:t> implemented </a:t>
            </a:r>
            <a:r>
              <a:rPr lang="en-US" sz="2000" dirty="0" smtClean="0"/>
              <a:t>and tested</a:t>
            </a:r>
          </a:p>
          <a:p>
            <a:r>
              <a:rPr lang="en-US" sz="2000" dirty="0" smtClean="0"/>
              <a:t>DAQ </a:t>
            </a:r>
            <a:r>
              <a:rPr lang="en-US" sz="2000" dirty="0" err="1" smtClean="0"/>
              <a:t>s/w</a:t>
            </a:r>
            <a:r>
              <a:rPr lang="en-US" sz="2000" dirty="0" smtClean="0"/>
              <a:t> for all readout boards</a:t>
            </a:r>
            <a:r>
              <a:rPr lang="en-US" sz="2000" dirty="0" smtClean="0"/>
              <a:t> implemented </a:t>
            </a:r>
            <a:r>
              <a:rPr lang="en-US" sz="2000" dirty="0" smtClean="0"/>
              <a:t>and tested </a:t>
            </a:r>
          </a:p>
          <a:p>
            <a:r>
              <a:rPr lang="en-US" sz="2000" dirty="0" smtClean="0"/>
              <a:t>Combined system tests had started before CERN shutdown 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tretch/>
        </p:blipFill>
        <p:spPr>
          <a:xfrm>
            <a:off x="5137544" y="3257783"/>
            <a:ext cx="3651169" cy="2948087"/>
          </a:xfrm>
          <a:prstGeom prst="rect">
            <a:avLst/>
          </a:prstGeom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/>
          <a:stretch/>
        </p:blipFill>
        <p:spPr>
          <a:xfrm>
            <a:off x="381000" y="3285870"/>
            <a:ext cx="3514344" cy="2992176"/>
          </a:xfrm>
          <a:prstGeom prst="rect">
            <a:avLst/>
          </a:prstGeom>
          <a:ln>
            <a:noFill/>
          </a:ln>
        </p:spPr>
      </p:pic>
      <p:sp>
        <p:nvSpPr>
          <p:cNvPr id="7" name="TextShape 3"/>
          <p:cNvSpPr txBox="1"/>
          <p:nvPr/>
        </p:nvSpPr>
        <p:spPr>
          <a:xfrm>
            <a:off x="5417397" y="2932830"/>
            <a:ext cx="3371315" cy="390270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/>
          <a:lstStyle/>
          <a:p>
            <a:r>
              <a:rPr lang="en-US" sz="2200" spc="-1" dirty="0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Web-based run-control</a:t>
            </a:r>
            <a:endParaRPr lang="en-US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TextShape 4"/>
          <p:cNvSpPr txBox="1"/>
          <p:nvPr/>
        </p:nvSpPr>
        <p:spPr>
          <a:xfrm>
            <a:off x="650404" y="2895600"/>
            <a:ext cx="2685557" cy="390270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/>
          <a:lstStyle/>
          <a:p>
            <a:r>
              <a:rPr lang="en-US" sz="2200" spc="-1" dirty="0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TDAQ test setup</a:t>
            </a:r>
            <a:endParaRPr lang="en-US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TextShape 5"/>
          <p:cNvSpPr txBox="1"/>
          <p:nvPr/>
        </p:nvSpPr>
        <p:spPr>
          <a:xfrm>
            <a:off x="2735107" y="3844984"/>
            <a:ext cx="857850" cy="546377"/>
          </a:xfrm>
          <a:prstGeom prst="rect">
            <a:avLst/>
          </a:prstGeom>
          <a:solidFill>
            <a:srgbClr val="FFFF99"/>
          </a:solidFill>
          <a:ln>
            <a:solidFill>
              <a:srgbClr val="000000"/>
            </a:solidFill>
          </a:ln>
        </p:spPr>
        <p:txBody>
          <a:bodyPr lIns="81639" tIns="40820" rIns="81639" bIns="40820"/>
          <a:lstStyle/>
          <a:p>
            <a:r>
              <a:rPr lang="en-US" sz="1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Tracker
board</a:t>
            </a:r>
          </a:p>
        </p:txBody>
      </p:sp>
      <p:sp>
        <p:nvSpPr>
          <p:cNvPr id="11" name="Line 6"/>
          <p:cNvSpPr/>
          <p:nvPr/>
        </p:nvSpPr>
        <p:spPr>
          <a:xfrm flipH="1">
            <a:off x="2140457" y="4023953"/>
            <a:ext cx="594650" cy="205096"/>
          </a:xfrm>
          <a:prstGeom prst="line">
            <a:avLst/>
          </a:prstGeom>
          <a:ln w="29160">
            <a:solidFill>
              <a:srgbClr val="FFFF99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" name="TextShape 7"/>
          <p:cNvSpPr txBox="1"/>
          <p:nvPr/>
        </p:nvSpPr>
        <p:spPr>
          <a:xfrm>
            <a:off x="2616242" y="4610174"/>
            <a:ext cx="910425" cy="314175"/>
          </a:xfrm>
          <a:prstGeom prst="rect">
            <a:avLst/>
          </a:prstGeom>
          <a:solidFill>
            <a:srgbClr val="FFFF99"/>
          </a:solidFill>
          <a:ln>
            <a:solidFill>
              <a:srgbClr val="000000"/>
            </a:solidFill>
          </a:ln>
        </p:spPr>
        <p:txBody>
          <a:bodyPr lIns="81639" tIns="40820" rIns="81639" bIns="40820"/>
          <a:lstStyle/>
          <a:p>
            <a:r>
              <a:rPr lang="en-US" sz="1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Digitizer</a:t>
            </a:r>
          </a:p>
        </p:txBody>
      </p:sp>
      <p:sp>
        <p:nvSpPr>
          <p:cNvPr id="13" name="Line 8"/>
          <p:cNvSpPr/>
          <p:nvPr/>
        </p:nvSpPr>
        <p:spPr>
          <a:xfrm flipH="1" flipV="1">
            <a:off x="1561156" y="4788490"/>
            <a:ext cx="1055087" cy="13063"/>
          </a:xfrm>
          <a:prstGeom prst="line">
            <a:avLst/>
          </a:prstGeom>
          <a:ln w="29160">
            <a:solidFill>
              <a:srgbClr val="FFFF99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" name="TextShape 9"/>
          <p:cNvSpPr txBox="1"/>
          <p:nvPr/>
        </p:nvSpPr>
        <p:spPr>
          <a:xfrm>
            <a:off x="2397780" y="5444600"/>
            <a:ext cx="857850" cy="546377"/>
          </a:xfrm>
          <a:prstGeom prst="rect">
            <a:avLst/>
          </a:prstGeom>
          <a:solidFill>
            <a:srgbClr val="FFFF99"/>
          </a:solidFill>
          <a:ln>
            <a:solidFill>
              <a:srgbClr val="000000"/>
            </a:solidFill>
          </a:ln>
        </p:spPr>
        <p:txBody>
          <a:bodyPr lIns="81639" tIns="40820" rIns="81639" bIns="40820"/>
          <a:lstStyle/>
          <a:p>
            <a:r>
              <a:rPr lang="en-US" sz="16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Trigger
</a:t>
            </a:r>
            <a:r>
              <a:rPr lang="en-US" sz="1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board</a:t>
            </a:r>
          </a:p>
        </p:txBody>
      </p:sp>
      <p:sp>
        <p:nvSpPr>
          <p:cNvPr id="15" name="Line 10"/>
          <p:cNvSpPr/>
          <p:nvPr/>
        </p:nvSpPr>
        <p:spPr>
          <a:xfrm flipH="1" flipV="1">
            <a:off x="1240156" y="4953415"/>
            <a:ext cx="1157624" cy="742002"/>
          </a:xfrm>
          <a:prstGeom prst="line">
            <a:avLst/>
          </a:prstGeom>
          <a:ln w="29160">
            <a:solidFill>
              <a:srgbClr val="FFFF99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" name="TextShape 11"/>
          <p:cNvSpPr txBox="1"/>
          <p:nvPr/>
        </p:nvSpPr>
        <p:spPr>
          <a:xfrm>
            <a:off x="471454" y="5623569"/>
            <a:ext cx="1684678" cy="546377"/>
          </a:xfrm>
          <a:prstGeom prst="rect">
            <a:avLst/>
          </a:prstGeom>
          <a:solidFill>
            <a:srgbClr val="FFFF99"/>
          </a:solidFill>
          <a:ln>
            <a:solidFill>
              <a:srgbClr val="000000"/>
            </a:solidFill>
          </a:ln>
        </p:spPr>
        <p:txBody>
          <a:bodyPr lIns="81639" tIns="40820" rIns="81639" bIns="40820"/>
          <a:lstStyle/>
          <a:p>
            <a:r>
              <a:rPr lang="en-US" sz="1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VME to Ethernet
bridge</a:t>
            </a:r>
          </a:p>
        </p:txBody>
      </p:sp>
      <p:sp>
        <p:nvSpPr>
          <p:cNvPr id="17" name="Line 12"/>
          <p:cNvSpPr/>
          <p:nvPr/>
        </p:nvSpPr>
        <p:spPr>
          <a:xfrm flipV="1">
            <a:off x="946913" y="5159164"/>
            <a:ext cx="59432" cy="464405"/>
          </a:xfrm>
          <a:prstGeom prst="line">
            <a:avLst/>
          </a:prstGeom>
          <a:ln w="29160">
            <a:solidFill>
              <a:srgbClr val="FFFF99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27984" y="3068960"/>
            <a:ext cx="4722474" cy="3592078"/>
            <a:chOff x="4427984" y="3068960"/>
            <a:chExt cx="4722474" cy="3592078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7984" y="3068960"/>
              <a:ext cx="4722474" cy="35920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7164288" y="6004991"/>
              <a:ext cx="92685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 smtClean="0">
                  <a:solidFill>
                    <a:srgbClr val="0000FF"/>
                  </a:solidFill>
                </a:rPr>
                <a:t>Lower_BP</a:t>
              </a:r>
              <a:endParaRPr lang="en-US" sz="1200" dirty="0" smtClean="0">
                <a:solidFill>
                  <a:srgbClr val="0000FF"/>
                </a:solidFill>
              </a:endParaRPr>
            </a:p>
            <a:p>
              <a:r>
                <a:rPr lang="en-US" sz="1200" dirty="0" smtClean="0">
                  <a:solidFill>
                    <a:srgbClr val="0000FF"/>
                  </a:solidFill>
                </a:rPr>
                <a:t>(dark grey)</a:t>
              </a:r>
              <a:endParaRPr lang="en-US" sz="1200" dirty="0">
                <a:solidFill>
                  <a:srgbClr val="0000FF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023809" y="5410200"/>
              <a:ext cx="8915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 smtClean="0">
                  <a:solidFill>
                    <a:srgbClr val="0000FF"/>
                  </a:solidFill>
                </a:rPr>
                <a:t>Upper_BP</a:t>
              </a:r>
              <a:endParaRPr lang="en-US" sz="1200" dirty="0" smtClean="0">
                <a:solidFill>
                  <a:srgbClr val="0000FF"/>
                </a:solidFill>
              </a:endParaRPr>
            </a:p>
            <a:p>
              <a:r>
                <a:rPr lang="en-US" sz="1200" dirty="0" smtClean="0">
                  <a:solidFill>
                    <a:srgbClr val="0000FF"/>
                  </a:solidFill>
                </a:rPr>
                <a:t>(yellow)</a:t>
              </a:r>
              <a:endParaRPr lang="en-US" sz="1200" dirty="0">
                <a:solidFill>
                  <a:srgbClr val="0000FF"/>
                </a:solidFill>
              </a:endParaRPr>
            </a:p>
          </p:txBody>
        </p:sp>
        <p:cxnSp>
          <p:nvCxnSpPr>
            <p:cNvPr id="12" name="Straight Arrow Connector 11"/>
            <p:cNvCxnSpPr>
              <a:stCxn id="10" idx="1"/>
            </p:cNvCxnSpPr>
            <p:nvPr/>
          </p:nvCxnSpPr>
          <p:spPr>
            <a:xfrm flipH="1" flipV="1">
              <a:off x="6789222" y="5949282"/>
              <a:ext cx="375066" cy="28654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11" idx="1"/>
            </p:cNvCxnSpPr>
            <p:nvPr/>
          </p:nvCxnSpPr>
          <p:spPr>
            <a:xfrm flipH="1" flipV="1">
              <a:off x="7640303" y="5050160"/>
              <a:ext cx="383506" cy="590873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68275"/>
            <a:ext cx="7315200" cy="441325"/>
          </a:xfrm>
        </p:spPr>
        <p:txBody>
          <a:bodyPr/>
          <a:lstStyle/>
          <a:p>
            <a:r>
              <a:rPr lang="en-US" dirty="0" smtClean="0"/>
              <a:t>DETECTOR SUPPORT</a:t>
            </a:r>
            <a:endParaRPr lang="en-US" dirty="0"/>
          </a:p>
        </p:txBody>
      </p:sp>
      <p:sp>
        <p:nvSpPr>
          <p:cNvPr id="4" name="Content Placeholder 7"/>
          <p:cNvSpPr txBox="1">
            <a:spLocks/>
          </p:cNvSpPr>
          <p:nvPr/>
        </p:nvSpPr>
        <p:spPr bwMode="auto">
          <a:xfrm>
            <a:off x="398648" y="914400"/>
            <a:ext cx="8516752" cy="2377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a="http://schemas.openxmlformats.org/drawingml/2006/main" xmlns:r="http://schemas.openxmlformats.org/officeDocument/2006/relationships" xmlns:p="http://schemas.openxmlformats.org/presentationml/2006/main"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Main requirements of detector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support:</a:t>
            </a:r>
          </a:p>
          <a:p>
            <a:pPr marL="800100" lvl="1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2000" baseline="0" dirty="0" smtClean="0">
                <a:latin typeface="+mn-lt"/>
                <a:cs typeface="+mn-cs"/>
              </a:rPr>
              <a:t>Keep</a:t>
            </a:r>
            <a:r>
              <a:rPr lang="en-US" sz="2000" dirty="0" smtClean="0">
                <a:latin typeface="+mn-lt"/>
                <a:cs typeface="+mn-cs"/>
              </a:rPr>
              <a:t> tracking stations well aligned in vertical plane (O(100µm))</a:t>
            </a:r>
          </a:p>
          <a:p>
            <a:pPr marL="800100" lvl="1" indent="-342900">
              <a:spcBef>
                <a:spcPct val="20000"/>
              </a:spcBef>
              <a:buFont typeface="Arial" charset="0"/>
              <a:buChar char="•"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Align magnets to each other and LOS within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a few mm</a:t>
            </a:r>
          </a:p>
          <a:p>
            <a:pPr marL="800100" lvl="1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2000" baseline="0" dirty="0" smtClean="0">
                <a:latin typeface="+mn-lt"/>
                <a:cs typeface="+mn-cs"/>
              </a:rPr>
              <a:t>Allow</a:t>
            </a:r>
            <a:r>
              <a:rPr lang="en-US" sz="2000" dirty="0" smtClean="0">
                <a:latin typeface="+mn-lt"/>
                <a:cs typeface="+mn-cs"/>
              </a:rPr>
              <a:t> detector to follow changes in LOS due to changing crossing angle in IP1 </a:t>
            </a:r>
          </a:p>
          <a:p>
            <a:pPr marL="1257300" lvl="2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2000" dirty="0" smtClean="0">
                <a:latin typeface="+mn-lt"/>
                <a:cs typeface="+mn-cs"/>
              </a:rPr>
              <a:t>Crossing angle moves LOS by ~7cm</a:t>
            </a:r>
          </a:p>
          <a:p>
            <a:pPr marL="1257300" lvl="2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2000" dirty="0" smtClean="0">
                <a:latin typeface="+mn-lt"/>
                <a:cs typeface="+mn-cs"/>
              </a:rPr>
              <a:t>Crossing direction can change in YETS</a:t>
            </a:r>
          </a:p>
          <a:p>
            <a:pPr marL="800100" lvl="1" indent="-342900">
              <a:spcBef>
                <a:spcPct val="20000"/>
              </a:spcBef>
              <a:buFont typeface="Arial" charset="0"/>
              <a:buChar char="•"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0"/>
              <a:cs typeface="+mn-cs"/>
            </a:endParaRPr>
          </a:p>
          <a:p>
            <a:pPr marL="742950" marR="0" lvl="1" indent="-28575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ＭＳ Ｐゴシック" charset="0"/>
              <a:cs typeface="+mn-cs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4800600" y="4114800"/>
            <a:ext cx="386934" cy="21193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191000" y="3653135"/>
            <a:ext cx="1253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FF"/>
                </a:solidFill>
              </a:rPr>
              <a:t>Upper Frame</a:t>
            </a:r>
          </a:p>
          <a:p>
            <a:r>
              <a:rPr lang="en-US" sz="1200" dirty="0" smtClean="0">
                <a:solidFill>
                  <a:srgbClr val="0000FF"/>
                </a:solidFill>
              </a:rPr>
              <a:t>(Bosch profiles)</a:t>
            </a:r>
            <a:endParaRPr lang="en-US" sz="1200" dirty="0">
              <a:solidFill>
                <a:srgbClr val="0000FF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rot="10800000">
            <a:off x="6941623" y="4326731"/>
            <a:ext cx="1333255" cy="686447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274877" y="4819327"/>
            <a:ext cx="8691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FF"/>
                </a:solidFill>
              </a:rPr>
              <a:t>Tracker </a:t>
            </a:r>
          </a:p>
          <a:p>
            <a:r>
              <a:rPr lang="en-US" sz="1200" dirty="0" smtClean="0">
                <a:solidFill>
                  <a:srgbClr val="0000FF"/>
                </a:solidFill>
              </a:rPr>
              <a:t>Backbone</a:t>
            </a:r>
          </a:p>
          <a:p>
            <a:r>
              <a:rPr lang="en-US" sz="1200" dirty="0" smtClean="0">
                <a:solidFill>
                  <a:srgbClr val="0000FF"/>
                </a:solidFill>
              </a:rPr>
              <a:t>(green)</a:t>
            </a:r>
            <a:endParaRPr lang="en-US" sz="12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85800" y="104775"/>
            <a:ext cx="7772400" cy="73342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TUNNEL INFRASTRUCTURE</a:t>
            </a:r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362637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4475"/>
            <a:ext cx="6858000" cy="441325"/>
          </a:xfrm>
        </p:spPr>
        <p:txBody>
          <a:bodyPr/>
          <a:lstStyle/>
          <a:p>
            <a:r>
              <a:rPr lang="en-US" dirty="0" smtClean="0"/>
              <a:t>CIVIL ENGINEERING WORK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7201" y="838200"/>
            <a:ext cx="822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Civil engineering work in TI12 to allow FASER installation finished on schedule, just before CERN shutdown! Significant cleanup work in TI12 before digging could begin.</a:t>
            </a:r>
          </a:p>
          <a:p>
            <a:r>
              <a:rPr lang="en-US" dirty="0" smtClean="0"/>
              <a:t>Many constraints in planning this:</a:t>
            </a:r>
          </a:p>
          <a:p>
            <a:pPr>
              <a:buFontTx/>
              <a:buChar char="-"/>
            </a:pPr>
            <a:r>
              <a:rPr lang="en-US" dirty="0" smtClean="0"/>
              <a:t> Strong requirement on no dust in the LHC during LS2</a:t>
            </a:r>
          </a:p>
          <a:p>
            <a:pPr>
              <a:buFontTx/>
              <a:buChar char="-"/>
            </a:pPr>
            <a:r>
              <a:rPr lang="en-US" dirty="0" smtClean="0"/>
              <a:t> Little available time for doing the work in LS2</a:t>
            </a:r>
          </a:p>
          <a:p>
            <a:pPr>
              <a:buFontTx/>
              <a:buChar char="-"/>
            </a:pPr>
            <a:r>
              <a:rPr lang="en-US" dirty="0" smtClean="0"/>
              <a:t> Extremely important to not effect the tunnel stability during the works</a:t>
            </a:r>
          </a:p>
          <a:p>
            <a:pPr>
              <a:buFontTx/>
              <a:buChar char="-"/>
            </a:pPr>
            <a:r>
              <a:rPr lang="en-US" dirty="0" smtClean="0"/>
              <a:t> The drainage must be maintained during and after the works</a:t>
            </a:r>
          </a:p>
        </p:txBody>
      </p:sp>
      <p:pic>
        <p:nvPicPr>
          <p:cNvPr id="6" name="Picture 5" descr="https://lh4.googleusercontent.com/tlRDbunnQNvxfxrze02UscWkij7dbAq2gLqoGh9I44uaCOgYtuNhJOqZbHy_coj4bcaoKn4b2x2NPdQxPJDxl7WpZ7cLbDYoJqFkAyJA2gwoXgFq8Z54qCMWiZOy88zwhK7YOqtr"/>
          <p:cNvPicPr/>
          <p:nvPr/>
        </p:nvPicPr>
        <p:blipFill>
          <a:blip r:embed="rId2"/>
          <a:srcRect l="1076"/>
          <a:stretch>
            <a:fillRect/>
          </a:stretch>
        </p:blipFill>
        <p:spPr bwMode="auto">
          <a:xfrm>
            <a:off x="121305" y="3352799"/>
            <a:ext cx="4145894" cy="3209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Screenshot 2020-03-23 at 14.36.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3352800"/>
            <a:ext cx="4267201" cy="3209897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>
            <a:off x="4038600" y="4876800"/>
            <a:ext cx="762000" cy="5334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44475"/>
            <a:ext cx="7543800" cy="441325"/>
          </a:xfrm>
        </p:spPr>
        <p:txBody>
          <a:bodyPr/>
          <a:lstStyle/>
          <a:p>
            <a:r>
              <a:rPr lang="en-US" dirty="0" smtClean="0"/>
              <a:t>INFRASTRUCTURE WORK IN TI12</a:t>
            </a:r>
            <a:endParaRPr lang="en-US" dirty="0"/>
          </a:p>
        </p:txBody>
      </p:sp>
      <p:pic>
        <p:nvPicPr>
          <p:cNvPr id="10" name="Content Placeholder 5" descr="A close up of a map&#10;&#10;Description automatically generated">
            <a:extLst>
              <a:ext uri="{FF2B5EF4-FFF2-40B4-BE49-F238E27FC236}">
                <a16:creationId xmlns:mc="http://schemas.openxmlformats.org/markup-compatibility/2006" xmlns:mv="urn:schemas-microsoft-com:mac:vml"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25B3C150-CC58-4B6B-902F-52CC47AF5601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21496" t="3974" r="10748"/>
          <a:stretch>
            <a:fillRect/>
          </a:stretch>
        </p:blipFill>
        <p:spPr>
          <a:xfrm>
            <a:off x="152400" y="914400"/>
            <a:ext cx="6242150" cy="498477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496032" y="914400"/>
            <a:ext cx="2647968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Next steps are to install:</a:t>
            </a:r>
          </a:p>
          <a:p>
            <a:pPr>
              <a:buFont typeface="Arial"/>
              <a:buChar char="•"/>
            </a:pPr>
            <a:r>
              <a:rPr lang="en-US" dirty="0" smtClean="0"/>
              <a:t> Transport equipment</a:t>
            </a:r>
          </a:p>
          <a:p>
            <a:pPr>
              <a:buFont typeface="Arial"/>
              <a:buChar char="•"/>
            </a:pPr>
            <a:r>
              <a:rPr lang="en-US" dirty="0" smtClean="0"/>
              <a:t> Lights</a:t>
            </a:r>
          </a:p>
          <a:p>
            <a:pPr>
              <a:buFont typeface="Arial"/>
              <a:buChar char="•"/>
            </a:pPr>
            <a:r>
              <a:rPr lang="en-US" dirty="0" smtClean="0"/>
              <a:t> Racks</a:t>
            </a:r>
          </a:p>
          <a:p>
            <a:pPr>
              <a:buFont typeface="Arial"/>
              <a:buChar char="•"/>
            </a:pPr>
            <a:r>
              <a:rPr lang="en-US" dirty="0" smtClean="0"/>
              <a:t> Power</a:t>
            </a:r>
          </a:p>
          <a:p>
            <a:pPr>
              <a:buFont typeface="Arial"/>
              <a:buChar char="•"/>
            </a:pPr>
            <a:r>
              <a:rPr lang="en-US" dirty="0" smtClean="0"/>
              <a:t> Optical Fibers</a:t>
            </a:r>
          </a:p>
          <a:p>
            <a:pPr>
              <a:buFont typeface="Arial"/>
              <a:buChar char="•"/>
            </a:pPr>
            <a:r>
              <a:rPr lang="en-US" dirty="0" smtClean="0"/>
              <a:t> Compressed Air</a:t>
            </a:r>
          </a:p>
          <a:p>
            <a:pPr>
              <a:buFont typeface="Arial"/>
              <a:buChar char="•"/>
            </a:pPr>
            <a:r>
              <a:rPr lang="en-US" dirty="0" smtClean="0"/>
              <a:t> Cooling Unit</a:t>
            </a:r>
          </a:p>
          <a:p>
            <a:pPr>
              <a:buFont typeface="Arial"/>
              <a:buChar char="•"/>
            </a:pPr>
            <a:r>
              <a:rPr lang="en-US" dirty="0" smtClean="0"/>
              <a:t> Cable Trays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44475"/>
            <a:ext cx="7543800" cy="441325"/>
          </a:xfrm>
        </p:spPr>
        <p:txBody>
          <a:bodyPr/>
          <a:lstStyle/>
          <a:p>
            <a:r>
              <a:rPr lang="en-US" dirty="0" smtClean="0"/>
              <a:t>INFRASTRUCTURE WORK IN UJ12</a:t>
            </a:r>
            <a:endParaRPr lang="en-US" dirty="0"/>
          </a:p>
        </p:txBody>
      </p:sp>
      <p:pic>
        <p:nvPicPr>
          <p:cNvPr id="7" name="Picture 6"/>
          <p:cNvPicPr/>
          <p:nvPr/>
        </p:nvPicPr>
        <p:blipFill>
          <a:blip r:embed="rId2"/>
          <a:srcRect t="3318"/>
          <a:stretch/>
        </p:blipFill>
        <p:spPr>
          <a:xfrm>
            <a:off x="381000" y="4038600"/>
            <a:ext cx="3400746" cy="2286000"/>
          </a:xfrm>
          <a:prstGeom prst="rect">
            <a:avLst/>
          </a:prstGeom>
          <a:ln>
            <a:noFill/>
          </a:ln>
        </p:spPr>
      </p:pic>
      <p:pic>
        <p:nvPicPr>
          <p:cNvPr id="8" name="Picture 7"/>
          <p:cNvPicPr/>
          <p:nvPr/>
        </p:nvPicPr>
        <p:blipFill>
          <a:blip r:embed="rId3"/>
          <a:stretch/>
        </p:blipFill>
        <p:spPr>
          <a:xfrm>
            <a:off x="228600" y="977149"/>
            <a:ext cx="4107240" cy="3024720"/>
          </a:xfrm>
          <a:prstGeom prst="rect">
            <a:avLst/>
          </a:prstGeom>
          <a:ln>
            <a:noFill/>
          </a:ln>
        </p:spPr>
      </p:pic>
      <p:pic>
        <p:nvPicPr>
          <p:cNvPr id="9" name="Picture 8"/>
          <p:cNvPicPr/>
          <p:nvPr/>
        </p:nvPicPr>
        <p:blipFill>
          <a:blip r:embed="rId4"/>
          <a:stretch/>
        </p:blipFill>
        <p:spPr>
          <a:xfrm rot="5400000">
            <a:off x="4648200" y="2286000"/>
            <a:ext cx="4724400" cy="2895600"/>
          </a:xfrm>
          <a:prstGeom prst="rect">
            <a:avLst/>
          </a:prstGeom>
          <a:ln>
            <a:noFill/>
          </a:ln>
        </p:spPr>
      </p:pic>
      <p:cxnSp>
        <p:nvCxnSpPr>
          <p:cNvPr id="15" name="Straight Arrow Connector 14"/>
          <p:cNvCxnSpPr/>
          <p:nvPr/>
        </p:nvCxnSpPr>
        <p:spPr>
          <a:xfrm rot="16200000" flipH="1">
            <a:off x="1315135" y="3905934"/>
            <a:ext cx="265331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191000" y="3429000"/>
            <a:ext cx="13716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28600" y="685800"/>
            <a:ext cx="793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Access to TI12 is over the LHC machine- complicates the transport &amp; safety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85800" y="104775"/>
            <a:ext cx="7772400" cy="73342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FUTURE UPGRADE: FASER 2</a:t>
            </a:r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362637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ChangeArrowheads="1"/>
          </p:cNvSpPr>
          <p:nvPr/>
        </p:nvSpPr>
        <p:spPr bwMode="auto">
          <a:xfrm>
            <a:off x="228600" y="685800"/>
            <a:ext cx="85344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 smtClean="0"/>
              <a:t>A potential upgraded detector for HL-LHC running, would increase sensitivity further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 smtClean="0"/>
              <a:t>Increasing detector radius to 1m would allow sensitivity to new physics produced in heavy meson (B, D) decays increasing the physics case beyond just the increased luminosity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>
              <a:spcBef>
                <a:spcPct val="20000"/>
              </a:spcBef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1200" dirty="0" smtClean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 smtClean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</p:txBody>
      </p:sp>
      <p:sp>
        <p:nvSpPr>
          <p:cNvPr id="28676" name="Title 7"/>
          <p:cNvSpPr>
            <a:spLocks noGrp="1"/>
          </p:cNvSpPr>
          <p:nvPr>
            <p:ph type="title"/>
          </p:nvPr>
        </p:nvSpPr>
        <p:spPr>
          <a:xfrm>
            <a:off x="0" y="244475"/>
            <a:ext cx="9144000" cy="441325"/>
          </a:xfrm>
        </p:spPr>
        <p:txBody>
          <a:bodyPr/>
          <a:lstStyle/>
          <a:p>
            <a:r>
              <a:rPr lang="en-US" dirty="0" smtClean="0">
                <a:latin typeface="Arial" charset="0"/>
              </a:rPr>
              <a:t>POSSIBLE FUTURE UPGRADE - FASER 2</a:t>
            </a:r>
            <a:endParaRPr lang="en-US" dirty="0">
              <a:latin typeface="Arial" charset="0"/>
            </a:endParaRPr>
          </a:p>
        </p:txBody>
      </p:sp>
      <p:pic>
        <p:nvPicPr>
          <p:cNvPr id="7" name="Picture 6" descr="spec_Bmeson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5562600" y="3657600"/>
            <a:ext cx="3288017" cy="3276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rcRect l="51853"/>
          <a:stretch>
            <a:fillRect/>
          </a:stretch>
        </p:blipFill>
        <p:spPr>
          <a:xfrm>
            <a:off x="0" y="2057400"/>
            <a:ext cx="4800600" cy="52134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00601" y="2209800"/>
            <a:ext cx="4343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FASER 2 therefore becomes very strong compared to low energy experiments for certain models (dark Higgs), due to large B/D production rates at LHC: </a:t>
            </a:r>
          </a:p>
          <a:p>
            <a:r>
              <a:rPr lang="en-US" dirty="0" smtClean="0"/>
              <a:t>N</a:t>
            </a:r>
            <a:r>
              <a:rPr lang="en-US" baseline="-25000" dirty="0" smtClean="0"/>
              <a:t>B</a:t>
            </a:r>
            <a:r>
              <a:rPr lang="en-US" dirty="0" smtClean="0"/>
              <a:t>/N</a:t>
            </a:r>
            <a:r>
              <a:rPr lang="en-US" baseline="-25000" dirty="0" smtClean="0"/>
              <a:t>π</a:t>
            </a:r>
            <a:r>
              <a:rPr lang="en-US" dirty="0" smtClean="0"/>
              <a:t>~10</a:t>
            </a:r>
            <a:r>
              <a:rPr lang="en-US" baseline="30000" dirty="0" smtClean="0"/>
              <a:t>-2</a:t>
            </a:r>
            <a:r>
              <a:rPr lang="en-US" dirty="0" smtClean="0"/>
              <a:t> (~10</a:t>
            </a:r>
            <a:r>
              <a:rPr lang="en-US" baseline="30000" dirty="0" smtClean="0"/>
              <a:t>-7</a:t>
            </a:r>
            <a:r>
              <a:rPr lang="en-US" dirty="0" smtClean="0"/>
              <a:t> at beam dump </a:t>
            </a:r>
            <a:r>
              <a:rPr lang="en-US" dirty="0" err="1" smtClean="0"/>
              <a:t>expts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8688840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" y="76200"/>
            <a:ext cx="9144000" cy="733425"/>
          </a:xfrm>
        </p:spPr>
        <p:txBody>
          <a:bodyPr/>
          <a:lstStyle/>
          <a:p>
            <a:pPr eaLnBrk="1" hangingPunct="1"/>
            <a:r>
              <a:rPr lang="en-US" sz="2500" dirty="0" smtClean="0">
                <a:latin typeface="Arial" charset="0"/>
              </a:rPr>
              <a:t>FASER 2 – </a:t>
            </a:r>
            <a:r>
              <a:rPr lang="en-US" sz="2500" dirty="0" smtClean="0">
                <a:latin typeface="Arial" charset="0"/>
              </a:rPr>
              <a:t>Physics reach</a:t>
            </a:r>
            <a:endParaRPr lang="en-US" sz="2500" dirty="0">
              <a:latin typeface="Arial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993F80C9-6130-4D49-B2CD-3EE5B25D1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685800"/>
            <a:ext cx="8839200" cy="5392738"/>
          </a:xfrm>
        </p:spPr>
        <p:txBody>
          <a:bodyPr/>
          <a:lstStyle/>
          <a:p>
            <a:r>
              <a:rPr lang="en-US" sz="1800" dirty="0" smtClean="0"/>
              <a:t>FASER 2  increases the </a:t>
            </a:r>
            <a:r>
              <a:rPr lang="en-US" sz="1800" dirty="0" smtClean="0"/>
              <a:t>set of models that can be targeted</a:t>
            </a:r>
          </a:p>
          <a:p>
            <a:r>
              <a:rPr lang="en-US" sz="1800" dirty="0" smtClean="0"/>
              <a:t>Sensitivity for all models with </a:t>
            </a:r>
            <a:r>
              <a:rPr lang="en-US" sz="1800" dirty="0" err="1" smtClean="0"/>
              <a:t>renormalizable</a:t>
            </a:r>
            <a:r>
              <a:rPr lang="en-US" sz="1800" dirty="0" smtClean="0"/>
              <a:t> </a:t>
            </a:r>
            <a:r>
              <a:rPr lang="en-US" sz="1800" dirty="0"/>
              <a:t>couplings (dark photon, dark Higgs, HNL); ALPs with all types of couplings (</a:t>
            </a:r>
            <a:r>
              <a:rPr lang="en-US" sz="1800" dirty="0">
                <a:latin typeface="Symbol" pitchFamily="2" charset="2"/>
              </a:rPr>
              <a:t>g</a:t>
            </a:r>
            <a:r>
              <a:rPr lang="en-US" sz="1800" dirty="0"/>
              <a:t>, f, g);</a:t>
            </a:r>
            <a:r>
              <a:rPr lang="en-US" sz="1800" dirty="0" smtClean="0"/>
              <a:t> etc…</a:t>
            </a:r>
            <a:endParaRPr lang="en-US" sz="1800" dirty="0"/>
          </a:p>
        </p:txBody>
      </p:sp>
      <p:graphicFrame>
        <p:nvGraphicFramePr>
          <p:cNvPr id="15" name="Table 14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id="{FE43614D-0A53-FF4B-AACF-F4EC75727D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p14="http://schemas.microsoft.com/office/powerpoint/2010/main" xmlns:mv="urn:schemas-microsoft-com:mac:vml" val="366270929"/>
              </p:ext>
            </p:extLst>
          </p:nvPr>
        </p:nvGraphicFramePr>
        <p:xfrm>
          <a:off x="266699" y="1734937"/>
          <a:ext cx="8343901" cy="4970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9035">
                  <a:extLst>
                    <a:ext uri="{9D8B030D-6E8A-4147-A177-3AD203B41FA5}">
                      <a16:col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752266159"/>
                    </a:ext>
                  </a:extLst>
                </a:gridCol>
                <a:gridCol w="996838">
                  <a:extLst>
                    <a:ext uri="{9D8B030D-6E8A-4147-A177-3AD203B41FA5}">
                      <a16:col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3410690635"/>
                    </a:ext>
                  </a:extLst>
                </a:gridCol>
                <a:gridCol w="1033758">
                  <a:extLst>
                    <a:ext uri="{9D8B030D-6E8A-4147-A177-3AD203B41FA5}">
                      <a16:col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2128013603"/>
                    </a:ext>
                  </a:extLst>
                </a:gridCol>
                <a:gridCol w="4024270">
                  <a:extLst>
                    <a:ext uri="{9D8B030D-6E8A-4147-A177-3AD203B41FA5}">
                      <a16:col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120991351"/>
                    </a:ext>
                  </a:extLst>
                </a:gridCol>
              </a:tblGrid>
              <a:tr h="36940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Benchmark Model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FASER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FASER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References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3421202722"/>
                  </a:ext>
                </a:extLst>
              </a:tr>
              <a:tr h="28894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BC1: Dark Photon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233333" t="-126087" r="-512821" b="-13347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317073" t="-126087" r="-387805" b="-13347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Feng, </a:t>
                      </a:r>
                      <a:r>
                        <a:rPr lang="en-US" sz="1200" dirty="0" err="1"/>
                        <a:t>Galon</a:t>
                      </a:r>
                      <a:r>
                        <a:rPr lang="en-US" sz="1200" dirty="0"/>
                        <a:t>, Kling, </a:t>
                      </a:r>
                      <a:r>
                        <a:rPr lang="en-US" sz="1200" dirty="0" err="1"/>
                        <a:t>Trojanowski</a:t>
                      </a:r>
                      <a:r>
                        <a:rPr lang="en-US" sz="1200" dirty="0"/>
                        <a:t>, 1708.09389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391316804"/>
                  </a:ext>
                </a:extLst>
              </a:tr>
              <a:tr h="28894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BC1’: U(1)</a:t>
                      </a:r>
                      <a:r>
                        <a:rPr lang="en-US" sz="1200" baseline="-25000" dirty="0"/>
                        <a:t>B-L </a:t>
                      </a:r>
                      <a:r>
                        <a:rPr lang="en-US" sz="1200" baseline="0" dirty="0"/>
                        <a:t>Gauge Boson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233333" t="-226087" r="-512821" b="-12347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317073" t="-226087" r="-387805" b="-12347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Bauer, </a:t>
                      </a:r>
                      <a:r>
                        <a:rPr lang="en-US" sz="1200" dirty="0" err="1"/>
                        <a:t>Foldenauer</a:t>
                      </a:r>
                      <a:r>
                        <a:rPr lang="en-US" sz="1200" dirty="0"/>
                        <a:t>, </a:t>
                      </a:r>
                      <a:r>
                        <a:rPr lang="en-US" sz="1200" dirty="0" err="1"/>
                        <a:t>Jaeckel</a:t>
                      </a:r>
                      <a:r>
                        <a:rPr lang="en-US" sz="1200" dirty="0"/>
                        <a:t>, 1803.05466;</a:t>
                      </a:r>
                      <a:r>
                        <a:rPr lang="en-US" sz="1200" dirty="0" smtClean="0"/>
                        <a:t> 1811.12522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4042819001"/>
                  </a:ext>
                </a:extLst>
              </a:tr>
              <a:tr h="28894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BC2: Invisible Dark Photon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1296936292"/>
                  </a:ext>
                </a:extLst>
              </a:tr>
              <a:tr h="28894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BC3: Milli-Charged Particle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169426349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BC4: Dark Higgs Boson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317073" t="-333333" r="-387805" b="-56388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Feng, </a:t>
                      </a:r>
                      <a:r>
                        <a:rPr lang="en-US" sz="1200" dirty="0" err="1"/>
                        <a:t>Galon</a:t>
                      </a:r>
                      <a:r>
                        <a:rPr lang="en-US" sz="1200" dirty="0"/>
                        <a:t>, Kling, </a:t>
                      </a:r>
                      <a:r>
                        <a:rPr lang="en-US" sz="1200" dirty="0" err="1"/>
                        <a:t>Trojanowski</a:t>
                      </a:r>
                      <a:r>
                        <a:rPr lang="en-US" sz="1200" dirty="0"/>
                        <a:t>, 1710.09387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/>
                        <a:t>Batell</a:t>
                      </a:r>
                      <a:r>
                        <a:rPr lang="en-US" sz="1200" dirty="0"/>
                        <a:t>, Freitas, Ismail, McKeen, 1712.10022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4020035292"/>
                  </a:ext>
                </a:extLst>
              </a:tr>
              <a:tr h="28894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BC5: Dark Higgs with </a:t>
                      </a:r>
                      <a:r>
                        <a:rPr lang="en-US" sz="1200" dirty="0" err="1"/>
                        <a:t>hSS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317073" t="-678261" r="-387805" b="-78260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Feng, </a:t>
                      </a:r>
                      <a:r>
                        <a:rPr lang="en-US" sz="1200" dirty="0" err="1"/>
                        <a:t>Galon</a:t>
                      </a:r>
                      <a:r>
                        <a:rPr lang="en-US" sz="1200" dirty="0"/>
                        <a:t>, Kling, </a:t>
                      </a:r>
                      <a:r>
                        <a:rPr lang="en-US" sz="1200" dirty="0" err="1"/>
                        <a:t>Trojanowski</a:t>
                      </a:r>
                      <a:r>
                        <a:rPr lang="en-US" sz="1200" dirty="0"/>
                        <a:t>, 1710.09387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33591676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BC6: HNL with 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blipFill>
                      <a:blip r:embed="rId2"/>
                      <a:stretch>
                        <a:fillRect l="-317073" t="-497222" r="-387805" b="-4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Kling, </a:t>
                      </a:r>
                      <a:r>
                        <a:rPr lang="en-US" sz="1200" dirty="0" err="1"/>
                        <a:t>Trojanowski</a:t>
                      </a:r>
                      <a:r>
                        <a:rPr lang="en-US" sz="1200" dirty="0"/>
                        <a:t>, 1801.08947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/>
                        <a:t>Helo</a:t>
                      </a:r>
                      <a:r>
                        <a:rPr lang="en-US" sz="1200" dirty="0"/>
                        <a:t>, Hirsch, Wang, 1803.02212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108106415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BC7: HNL with </a:t>
                      </a:r>
                      <a:r>
                        <a:rPr lang="en-US" sz="1200" dirty="0">
                          <a:latin typeface="Symbol" pitchFamily="2" charset="2"/>
                        </a:rPr>
                        <a:t>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317073" t="-597222" r="-387805" b="-3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Kling, </a:t>
                      </a:r>
                      <a:r>
                        <a:rPr lang="en-US" sz="1200" dirty="0" err="1"/>
                        <a:t>Trojanowski</a:t>
                      </a:r>
                      <a:r>
                        <a:rPr lang="en-US" sz="1200" dirty="0"/>
                        <a:t>, 1801.08947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/>
                        <a:t>Helo</a:t>
                      </a:r>
                      <a:r>
                        <a:rPr lang="en-US" sz="1200" dirty="0"/>
                        <a:t>, Hirsch, Wang, 1803.02212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86769502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BC8: HNL with </a:t>
                      </a:r>
                      <a:r>
                        <a:rPr lang="en-US" sz="1200" dirty="0">
                          <a:latin typeface="Symbol" pitchFamily="2" charset="2"/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233333" t="-678378" r="-512821" b="-191892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317073" t="-678378" r="-387805" b="-191892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Kling, </a:t>
                      </a:r>
                      <a:r>
                        <a:rPr lang="en-US" sz="1200" dirty="0" err="1"/>
                        <a:t>Trojanowski</a:t>
                      </a:r>
                      <a:r>
                        <a:rPr lang="en-US" sz="1200" dirty="0"/>
                        <a:t>, 1801.08947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/>
                        <a:t>Helo</a:t>
                      </a:r>
                      <a:r>
                        <a:rPr lang="en-US" sz="1200" dirty="0"/>
                        <a:t>, Hirsch, Wang, 1803.02212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838598692"/>
                  </a:ext>
                </a:extLst>
              </a:tr>
              <a:tr h="28894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BC9: ALP with photon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233333" t="-1309091" r="-512821" b="-22272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317073" t="-1309091" r="-387805" b="-22272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Feng, </a:t>
                      </a:r>
                      <a:r>
                        <a:rPr lang="en-US" sz="1200" dirty="0" err="1"/>
                        <a:t>Galon</a:t>
                      </a:r>
                      <a:r>
                        <a:rPr lang="en-US" sz="1200" dirty="0"/>
                        <a:t>, Kling, </a:t>
                      </a:r>
                      <a:r>
                        <a:rPr lang="en-US" sz="1200" dirty="0" err="1"/>
                        <a:t>Trojanowski</a:t>
                      </a:r>
                      <a:r>
                        <a:rPr lang="en-US" sz="1200" dirty="0"/>
                        <a:t>, 1806.02348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3816633778"/>
                  </a:ext>
                </a:extLst>
              </a:tr>
              <a:tr h="28894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BC10: ALP with fermion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233333" t="-1347826" r="-512821" b="-11304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317073" t="-1347826" r="-387805" b="-11304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1811.12522</a:t>
                      </a:r>
                      <a:endParaRPr 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1275156905"/>
                  </a:ext>
                </a:extLst>
              </a:tr>
              <a:tr h="28894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BC11: ALP with gluon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233333" t="-1447826" r="-512821" b="-1304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317073" t="-1447826" r="-387805" b="-1304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1811.12522</a:t>
                      </a:r>
                      <a:endParaRPr 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307065428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-76200"/>
            <a:ext cx="138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1811.12522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66119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" y="76200"/>
            <a:ext cx="9144000" cy="733425"/>
          </a:xfrm>
        </p:spPr>
        <p:txBody>
          <a:bodyPr/>
          <a:lstStyle/>
          <a:p>
            <a:pPr eaLnBrk="1" hangingPunct="1"/>
            <a:r>
              <a:rPr lang="en-US" sz="2500" dirty="0" smtClean="0">
                <a:latin typeface="Arial" charset="0"/>
              </a:rPr>
              <a:t>FASER 2 – </a:t>
            </a:r>
            <a:r>
              <a:rPr lang="en-US" sz="2500" dirty="0" smtClean="0">
                <a:latin typeface="Arial" charset="0"/>
              </a:rPr>
              <a:t>Physics reach</a:t>
            </a:r>
            <a:endParaRPr lang="en-US" sz="2500" dirty="0">
              <a:latin typeface="Arial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993F80C9-6130-4D49-B2CD-3EE5B25D1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685800"/>
            <a:ext cx="8839200" cy="5392738"/>
          </a:xfrm>
        </p:spPr>
        <p:txBody>
          <a:bodyPr/>
          <a:lstStyle/>
          <a:p>
            <a:r>
              <a:rPr lang="en-US" sz="1800" dirty="0" smtClean="0"/>
              <a:t>FASER 2  increases the </a:t>
            </a:r>
            <a:r>
              <a:rPr lang="en-US" sz="1800" dirty="0" smtClean="0"/>
              <a:t>set of models that can be targeted</a:t>
            </a:r>
          </a:p>
          <a:p>
            <a:r>
              <a:rPr lang="en-US" sz="1800" dirty="0" smtClean="0"/>
              <a:t>Sensitivity for all models with </a:t>
            </a:r>
            <a:r>
              <a:rPr lang="en-US" sz="1800" dirty="0" err="1" smtClean="0"/>
              <a:t>renormalizable</a:t>
            </a:r>
            <a:r>
              <a:rPr lang="en-US" sz="1800" dirty="0" smtClean="0"/>
              <a:t> </a:t>
            </a:r>
            <a:r>
              <a:rPr lang="en-US" sz="1800" dirty="0"/>
              <a:t>couplings (dark photon, dark Higgs, HNL); ALPs with all types of couplings (</a:t>
            </a:r>
            <a:r>
              <a:rPr lang="en-US" sz="1800" dirty="0">
                <a:latin typeface="Symbol" pitchFamily="2" charset="2"/>
              </a:rPr>
              <a:t>g</a:t>
            </a:r>
            <a:r>
              <a:rPr lang="en-US" sz="1800" dirty="0"/>
              <a:t>, f, g);</a:t>
            </a:r>
            <a:r>
              <a:rPr lang="en-US" sz="1800" dirty="0" smtClean="0"/>
              <a:t> etc…</a:t>
            </a:r>
            <a:endParaRPr lang="en-US" sz="1800" dirty="0"/>
          </a:p>
        </p:txBody>
      </p:sp>
      <p:graphicFrame>
        <p:nvGraphicFramePr>
          <p:cNvPr id="15" name="Table 14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id="{FE43614D-0A53-FF4B-AACF-F4EC75727D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p14="http://schemas.microsoft.com/office/powerpoint/2010/main" xmlns:mv="urn:schemas-microsoft-com:mac:vml" val="366270929"/>
              </p:ext>
            </p:extLst>
          </p:nvPr>
        </p:nvGraphicFramePr>
        <p:xfrm>
          <a:off x="266699" y="1734937"/>
          <a:ext cx="8343901" cy="4970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9035">
                  <a:extLst>
                    <a:ext uri="{9D8B030D-6E8A-4147-A177-3AD203B41FA5}">
                      <a16:col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752266159"/>
                    </a:ext>
                  </a:extLst>
                </a:gridCol>
                <a:gridCol w="996838">
                  <a:extLst>
                    <a:ext uri="{9D8B030D-6E8A-4147-A177-3AD203B41FA5}">
                      <a16:col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3410690635"/>
                    </a:ext>
                  </a:extLst>
                </a:gridCol>
                <a:gridCol w="1033758">
                  <a:extLst>
                    <a:ext uri="{9D8B030D-6E8A-4147-A177-3AD203B41FA5}">
                      <a16:col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2128013603"/>
                    </a:ext>
                  </a:extLst>
                </a:gridCol>
                <a:gridCol w="4024270">
                  <a:extLst>
                    <a:ext uri="{9D8B030D-6E8A-4147-A177-3AD203B41FA5}">
                      <a16:col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120991351"/>
                    </a:ext>
                  </a:extLst>
                </a:gridCol>
              </a:tblGrid>
              <a:tr h="36940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Benchmark Model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FASER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FASER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References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3421202722"/>
                  </a:ext>
                </a:extLst>
              </a:tr>
              <a:tr h="28894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BC1: Dark Photon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233333" t="-126087" r="-512821" b="-13347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317073" t="-126087" r="-387805" b="-13347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Feng, </a:t>
                      </a:r>
                      <a:r>
                        <a:rPr lang="en-US" sz="1200" dirty="0" err="1"/>
                        <a:t>Galon</a:t>
                      </a:r>
                      <a:r>
                        <a:rPr lang="en-US" sz="1200" dirty="0"/>
                        <a:t>, Kling, </a:t>
                      </a:r>
                      <a:r>
                        <a:rPr lang="en-US" sz="1200" dirty="0" err="1"/>
                        <a:t>Trojanowski</a:t>
                      </a:r>
                      <a:r>
                        <a:rPr lang="en-US" sz="1200" dirty="0"/>
                        <a:t>, 1708.09389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391316804"/>
                  </a:ext>
                </a:extLst>
              </a:tr>
              <a:tr h="28894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BC1’: U(1)</a:t>
                      </a:r>
                      <a:r>
                        <a:rPr lang="en-US" sz="1200" baseline="-25000" dirty="0"/>
                        <a:t>B-L </a:t>
                      </a:r>
                      <a:r>
                        <a:rPr lang="en-US" sz="1200" baseline="0" dirty="0"/>
                        <a:t>Gauge Boson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233333" t="-226087" r="-512821" b="-12347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317073" t="-226087" r="-387805" b="-123478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Bauer, </a:t>
                      </a:r>
                      <a:r>
                        <a:rPr lang="en-US" sz="1200" dirty="0" err="1"/>
                        <a:t>Foldenauer</a:t>
                      </a:r>
                      <a:r>
                        <a:rPr lang="en-US" sz="1200" dirty="0"/>
                        <a:t>, </a:t>
                      </a:r>
                      <a:r>
                        <a:rPr lang="en-US" sz="1200" dirty="0" err="1"/>
                        <a:t>Jaeckel</a:t>
                      </a:r>
                      <a:r>
                        <a:rPr lang="en-US" sz="1200" dirty="0"/>
                        <a:t>, 1803.05466;</a:t>
                      </a:r>
                      <a:r>
                        <a:rPr lang="en-US" sz="1200" dirty="0" smtClean="0"/>
                        <a:t> 1811.12522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4042819001"/>
                  </a:ext>
                </a:extLst>
              </a:tr>
              <a:tr h="28894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BC2: Invisible Dark Photon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1296936292"/>
                  </a:ext>
                </a:extLst>
              </a:tr>
              <a:tr h="28894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BC3: Milli-Charged Particle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169426349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BC4: Dark Higgs Boson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317073" t="-333333" r="-387805" b="-56388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Feng, </a:t>
                      </a:r>
                      <a:r>
                        <a:rPr lang="en-US" sz="1200" dirty="0" err="1"/>
                        <a:t>Galon</a:t>
                      </a:r>
                      <a:r>
                        <a:rPr lang="en-US" sz="1200" dirty="0"/>
                        <a:t>, Kling, </a:t>
                      </a:r>
                      <a:r>
                        <a:rPr lang="en-US" sz="1200" dirty="0" err="1"/>
                        <a:t>Trojanowski</a:t>
                      </a:r>
                      <a:r>
                        <a:rPr lang="en-US" sz="1200" dirty="0"/>
                        <a:t>, 1710.09387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/>
                        <a:t>Batell</a:t>
                      </a:r>
                      <a:r>
                        <a:rPr lang="en-US" sz="1200" dirty="0"/>
                        <a:t>, Freitas, Ismail, McKeen, 1712.10022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4020035292"/>
                  </a:ext>
                </a:extLst>
              </a:tr>
              <a:tr h="28894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BC5: Dark Higgs with </a:t>
                      </a:r>
                      <a:r>
                        <a:rPr lang="en-US" sz="1200" dirty="0" err="1"/>
                        <a:t>hSS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317073" t="-678261" r="-387805" b="-78260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Feng, </a:t>
                      </a:r>
                      <a:r>
                        <a:rPr lang="en-US" sz="1200" dirty="0" err="1"/>
                        <a:t>Galon</a:t>
                      </a:r>
                      <a:r>
                        <a:rPr lang="en-US" sz="1200" dirty="0"/>
                        <a:t>, Kling, </a:t>
                      </a:r>
                      <a:r>
                        <a:rPr lang="en-US" sz="1200" dirty="0" err="1"/>
                        <a:t>Trojanowski</a:t>
                      </a:r>
                      <a:r>
                        <a:rPr lang="en-US" sz="1200" dirty="0"/>
                        <a:t>, 1710.09387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33591676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BC6: HNL with 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blipFill>
                      <a:blip r:embed="rId2"/>
                      <a:stretch>
                        <a:fillRect l="-317073" t="-497222" r="-387805" b="-4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Kling, </a:t>
                      </a:r>
                      <a:r>
                        <a:rPr lang="en-US" sz="1200" dirty="0" err="1"/>
                        <a:t>Trojanowski</a:t>
                      </a:r>
                      <a:r>
                        <a:rPr lang="en-US" sz="1200" dirty="0"/>
                        <a:t>, 1801.08947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/>
                        <a:t>Helo</a:t>
                      </a:r>
                      <a:r>
                        <a:rPr lang="en-US" sz="1200" dirty="0"/>
                        <a:t>, Hirsch, Wang, 1803.02212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108106415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BC7: HNL with </a:t>
                      </a:r>
                      <a:r>
                        <a:rPr lang="en-US" sz="1200" dirty="0">
                          <a:latin typeface="Symbol" pitchFamily="2" charset="2"/>
                        </a:rPr>
                        <a:t>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317073" t="-597222" r="-387805" b="-3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Kling, </a:t>
                      </a:r>
                      <a:r>
                        <a:rPr lang="en-US" sz="1200" dirty="0" err="1"/>
                        <a:t>Trojanowski</a:t>
                      </a:r>
                      <a:r>
                        <a:rPr lang="en-US" sz="1200" dirty="0"/>
                        <a:t>, 1801.08947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/>
                        <a:t>Helo</a:t>
                      </a:r>
                      <a:r>
                        <a:rPr lang="en-US" sz="1200" dirty="0"/>
                        <a:t>, Hirsch, Wang, 1803.02212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86769502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BC8: HNL with </a:t>
                      </a:r>
                      <a:r>
                        <a:rPr lang="en-US" sz="1200" dirty="0">
                          <a:latin typeface="Symbol" pitchFamily="2" charset="2"/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233333" t="-678378" r="-512821" b="-191892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317073" t="-678378" r="-387805" b="-191892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Kling, </a:t>
                      </a:r>
                      <a:r>
                        <a:rPr lang="en-US" sz="1200" dirty="0" err="1"/>
                        <a:t>Trojanowski</a:t>
                      </a:r>
                      <a:r>
                        <a:rPr lang="en-US" sz="1200" dirty="0"/>
                        <a:t>, 1801.08947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/>
                        <a:t>Helo</a:t>
                      </a:r>
                      <a:r>
                        <a:rPr lang="en-US" sz="1200" dirty="0"/>
                        <a:t>, Hirsch, Wang, 1803.02212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838598692"/>
                  </a:ext>
                </a:extLst>
              </a:tr>
              <a:tr h="28894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BC9: ALP with photon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233333" t="-1309091" r="-512821" b="-22272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317073" t="-1309091" r="-387805" b="-22272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Feng, </a:t>
                      </a:r>
                      <a:r>
                        <a:rPr lang="en-US" sz="1200" dirty="0" err="1"/>
                        <a:t>Galon</a:t>
                      </a:r>
                      <a:r>
                        <a:rPr lang="en-US" sz="1200" dirty="0"/>
                        <a:t>, Kling, </a:t>
                      </a:r>
                      <a:r>
                        <a:rPr lang="en-US" sz="1200" dirty="0" err="1"/>
                        <a:t>Trojanowski</a:t>
                      </a:r>
                      <a:r>
                        <a:rPr lang="en-US" sz="1200" dirty="0"/>
                        <a:t>, 1806.02348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3816633778"/>
                  </a:ext>
                </a:extLst>
              </a:tr>
              <a:tr h="28894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BC10: ALP with fermion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233333" t="-1347826" r="-512821" b="-11304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317073" t="-1347826" r="-387805" b="-11304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1811.12522</a:t>
                      </a:r>
                      <a:endParaRPr 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1275156905"/>
                  </a:ext>
                </a:extLst>
              </a:tr>
              <a:tr h="28894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BC11: ALP with gluon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233333" t="-1447826" r="-512821" b="-1304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blipFill>
                      <a:blip r:embed="rId2"/>
                      <a:stretch>
                        <a:fillRect l="-317073" t="-1447826" r="-387805" b="-1304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1811.12522</a:t>
                      </a:r>
                      <a:endParaRPr 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val="307065428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-76200"/>
            <a:ext cx="138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1811.12522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76400" y="3200400"/>
            <a:ext cx="5791200" cy="175432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Due to short timescale for FASER installation, we have been concentrating on that, and have not thought about the design of the FASER 2 detector  in detail.</a:t>
            </a:r>
          </a:p>
          <a:p>
            <a:r>
              <a:rPr lang="en-US" dirty="0" smtClean="0"/>
              <a:t>It is clear that we can not just scale up the current detector to </a:t>
            </a:r>
            <a:r>
              <a:rPr lang="en-US" dirty="0" err="1" smtClean="0"/>
              <a:t>r</a:t>
            </a:r>
            <a:r>
              <a:rPr lang="en-US" dirty="0" smtClean="0"/>
              <a:t>=1m for a number of reasons (magnet, SCT modules etc..)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66119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85800" y="104775"/>
            <a:ext cx="7772400" cy="733425"/>
          </a:xfrm>
        </p:spPr>
        <p:txBody>
          <a:bodyPr/>
          <a:lstStyle/>
          <a:p>
            <a:pPr eaLnBrk="1" hangingPunct="1"/>
            <a:r>
              <a:rPr lang="en-US" dirty="0" err="1" smtClean="0">
                <a:latin typeface="Arial" charset="0"/>
              </a:rPr>
              <a:t>FASERnu</a:t>
            </a:r>
            <a:r>
              <a:rPr lang="en-US" dirty="0" smtClean="0">
                <a:latin typeface="Arial" charset="0"/>
              </a:rPr>
              <a:t> </a:t>
            </a:r>
            <a:endParaRPr lang="en-US" dirty="0"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21413" y="0"/>
            <a:ext cx="36294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Technical Proposal: arXiv:2001.03073</a:t>
            </a:r>
            <a:endParaRPr lang="en-US" sz="1600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362637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44475"/>
            <a:ext cx="7315200" cy="441325"/>
          </a:xfrm>
        </p:spPr>
        <p:txBody>
          <a:bodyPr/>
          <a:lstStyle/>
          <a:p>
            <a:r>
              <a:rPr lang="en-US" dirty="0" smtClean="0"/>
              <a:t>NEUTRINO MEASUREMENTS IN FASER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" y="8382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huge number of neutrinos produced in the LHC collisions (</a:t>
            </a:r>
            <a:r>
              <a:rPr lang="en-US" dirty="0" err="1" smtClean="0"/>
              <a:t>hadron</a:t>
            </a:r>
            <a:r>
              <a:rPr lang="en-US" dirty="0" smtClean="0"/>
              <a:t> decay) traverse the FASER location covering an unexplored neutrino energy regime.</a:t>
            </a:r>
          </a:p>
          <a:p>
            <a:r>
              <a:rPr lang="en-US" dirty="0" err="1" smtClean="0"/>
              <a:t>FASERnu</a:t>
            </a:r>
            <a:r>
              <a:rPr lang="en-US" dirty="0" smtClean="0"/>
              <a:t> is a emulsion/tungsten detector to be placed in front of the main FASER detector to detect neutrino’s of all </a:t>
            </a:r>
            <a:r>
              <a:rPr lang="en-US" dirty="0" err="1" smtClean="0"/>
              <a:t>flavours</a:t>
            </a:r>
            <a:r>
              <a:rPr lang="en-US" dirty="0" smtClean="0"/>
              <a:t>.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838200" y="2057400"/>
          <a:ext cx="7162801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1447800"/>
                <a:gridCol w="1447800"/>
                <a:gridCol w="152400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150/fb @14TeV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spc="-1" dirty="0" err="1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ν</a:t>
                      </a:r>
                      <a:r>
                        <a:rPr lang="en-US" sz="1800" spc="-1" baseline="-33000" dirty="0" err="1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  <a:ea typeface="Times New Roman"/>
                        </a:rPr>
                        <a:t>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spc="-1" dirty="0" err="1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ν</a:t>
                      </a:r>
                      <a:r>
                        <a:rPr lang="en-US" sz="1800" spc="-1" baseline="-33000" dirty="0" err="1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  <a:ea typeface="Arial"/>
                        </a:rPr>
                        <a:t>μ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spc="-1" dirty="0" err="1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ν</a:t>
                      </a:r>
                      <a:r>
                        <a:rPr lang="en-US" sz="1800" spc="-1" baseline="-33000" dirty="0" err="1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τ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Main production source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err="1" smtClean="0"/>
                        <a:t>kaon</a:t>
                      </a:r>
                      <a:r>
                        <a:rPr lang="en-US" baseline="0" dirty="0" smtClean="0"/>
                        <a:t> decay</a:t>
                      </a:r>
                      <a:endParaRPr lang="en-US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pion</a:t>
                      </a:r>
                      <a:r>
                        <a:rPr lang="en-US" dirty="0" smtClean="0"/>
                        <a:t> decay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charm decay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#</a:t>
                      </a:r>
                      <a:r>
                        <a:rPr lang="en-US" baseline="0" dirty="0" smtClean="0"/>
                        <a:t> traversing </a:t>
                      </a:r>
                      <a:r>
                        <a:rPr lang="en-US" baseline="0" dirty="0" err="1" smtClean="0"/>
                        <a:t>FASERnu</a:t>
                      </a:r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25cm </a:t>
                      </a:r>
                      <a:r>
                        <a:rPr lang="en-US" baseline="0" dirty="0" err="1" smtClean="0"/>
                        <a:t>x</a:t>
                      </a:r>
                      <a:r>
                        <a:rPr lang="en-US" baseline="0" dirty="0" smtClean="0"/>
                        <a:t> 25cm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1" dirty="0" smtClean="0"/>
                        <a:t>O</a:t>
                      </a:r>
                      <a:r>
                        <a:rPr lang="en-US" dirty="0" smtClean="0"/>
                        <a:t>(10</a:t>
                      </a:r>
                      <a:r>
                        <a:rPr lang="en-US" baseline="30000" dirty="0" smtClean="0"/>
                        <a:t>11</a:t>
                      </a:r>
                      <a:r>
                        <a:rPr lang="en-US" baseline="0" dirty="0" smtClean="0"/>
                        <a:t>)</a:t>
                      </a:r>
                      <a:endParaRPr lang="en-US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1" dirty="0" smtClean="0"/>
                        <a:t>O</a:t>
                      </a:r>
                      <a:r>
                        <a:rPr lang="en-US" dirty="0" smtClean="0"/>
                        <a:t>(10</a:t>
                      </a:r>
                      <a:r>
                        <a:rPr lang="en-US" baseline="30000" dirty="0" smtClean="0"/>
                        <a:t>12</a:t>
                      </a:r>
                      <a:r>
                        <a:rPr lang="en-US" baseline="0" dirty="0" smtClean="0"/>
                        <a:t>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1" dirty="0" smtClean="0"/>
                        <a:t>O</a:t>
                      </a:r>
                      <a:r>
                        <a:rPr lang="en-US" dirty="0" smtClean="0"/>
                        <a:t>(10</a:t>
                      </a:r>
                      <a:r>
                        <a:rPr lang="en-US" baseline="30000" dirty="0" smtClean="0"/>
                        <a:t>9</a:t>
                      </a:r>
                      <a:r>
                        <a:rPr lang="en-US" baseline="0" dirty="0" smtClean="0"/>
                        <a:t>)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#</a:t>
                      </a:r>
                      <a:r>
                        <a:rPr lang="en-US" baseline="0" dirty="0" smtClean="0"/>
                        <a:t> interacting in </a:t>
                      </a:r>
                      <a:r>
                        <a:rPr lang="en-US" baseline="0" dirty="0" err="1" smtClean="0"/>
                        <a:t>FASERnu</a:t>
                      </a:r>
                      <a:endParaRPr lang="en-US" baseline="0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(1.2tn Tungsten)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~1300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~20000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~20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5" descr="20200317_xsec-measurement-spectrum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52400" y="4114800"/>
            <a:ext cx="8641080" cy="2697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44475"/>
            <a:ext cx="7315200" cy="441325"/>
          </a:xfrm>
        </p:spPr>
        <p:txBody>
          <a:bodyPr/>
          <a:lstStyle/>
          <a:p>
            <a:r>
              <a:rPr lang="en-US" dirty="0" smtClean="0"/>
              <a:t>NEUTRINO MEASUREMENTS IN FASER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9266" y="2209800"/>
            <a:ext cx="70827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Primary physics goal – cross section measurements at high energy. </a:t>
            </a:r>
          </a:p>
          <a:p>
            <a:r>
              <a:rPr lang="en-US" dirty="0" smtClean="0"/>
              <a:t>Projected results: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52400" y="5715000"/>
            <a:ext cx="89672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Uncertainty from neutrino production important</a:t>
            </a:r>
          </a:p>
          <a:p>
            <a:r>
              <a:rPr lang="en-US" dirty="0" smtClean="0"/>
              <a:t>Neutrino energy reconstruction with resolution ~30% expected from simulation studies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" y="8382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huge number of neutrinos produced in the LHC collisions (</a:t>
            </a:r>
            <a:r>
              <a:rPr lang="en-US" dirty="0" err="1" smtClean="0"/>
              <a:t>hadron</a:t>
            </a:r>
            <a:r>
              <a:rPr lang="en-US" dirty="0" smtClean="0"/>
              <a:t> decay) traverse the FASER location covering an unexplored neutrino energy regime.</a:t>
            </a:r>
          </a:p>
          <a:p>
            <a:r>
              <a:rPr lang="en-US" dirty="0" err="1" smtClean="0"/>
              <a:t>FASERnu</a:t>
            </a:r>
            <a:r>
              <a:rPr lang="en-US" dirty="0" smtClean="0"/>
              <a:t> is a emulsion/tungsten detector to be placed in front of the main FASER detector to detect neutrino’s of all </a:t>
            </a:r>
            <a:r>
              <a:rPr lang="en-US" dirty="0" err="1" smtClean="0"/>
              <a:t>flavours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8" name="Picture 17" descr="20200414_xsec_measurement-reach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74320" y="2865120"/>
            <a:ext cx="8641080" cy="2697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44475"/>
            <a:ext cx="7315200" cy="441325"/>
          </a:xfrm>
        </p:spPr>
        <p:txBody>
          <a:bodyPr/>
          <a:lstStyle/>
          <a:p>
            <a:r>
              <a:rPr lang="en-US" dirty="0" smtClean="0"/>
              <a:t>EMULSION DETECTION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5918" y="968276"/>
            <a:ext cx="593008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 Emulsion film made up of ~80μm emulsion layer on either side of 200μm thick plastic 	</a:t>
            </a:r>
          </a:p>
          <a:p>
            <a:pPr>
              <a:buFont typeface="Arial"/>
              <a:buChar char="•"/>
            </a:pPr>
            <a:r>
              <a:rPr lang="en-US" dirty="0" smtClean="0"/>
              <a:t> Emulsion gel active unit silver bromide crystals (diameter 200nm)</a:t>
            </a:r>
          </a:p>
          <a:p>
            <a:pPr>
              <a:buFont typeface="Arial"/>
              <a:buChar char="•"/>
            </a:pPr>
            <a:r>
              <a:rPr lang="en-US" dirty="0" smtClean="0"/>
              <a:t> Charged particle ionization recorded and can be amplified and fixed by chemical development of film</a:t>
            </a:r>
          </a:p>
          <a:p>
            <a:pPr>
              <a:buFont typeface="Arial"/>
              <a:buChar char="•"/>
            </a:pPr>
            <a:r>
              <a:rPr lang="en-US" dirty="0" smtClean="0"/>
              <a:t> Track position resolution ~50nm, and angular resolution ~0.35mrad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 But no time resolution!</a:t>
            </a:r>
            <a:endParaRPr lang="en-US" dirty="0"/>
          </a:p>
        </p:txBody>
      </p:sp>
      <p:pic>
        <p:nvPicPr>
          <p:cNvPr id="10" name="Picture 9"/>
          <p:cNvPicPr/>
          <p:nvPr/>
        </p:nvPicPr>
        <p:blipFill>
          <a:blip r:embed="rId2"/>
          <a:stretch/>
        </p:blipFill>
        <p:spPr>
          <a:xfrm>
            <a:off x="0" y="3581989"/>
            <a:ext cx="9143107" cy="2777283"/>
          </a:xfrm>
          <a:prstGeom prst="rect">
            <a:avLst/>
          </a:prstGeom>
          <a:ln>
            <a:noFill/>
          </a:ln>
        </p:spPr>
      </p:pic>
      <p:pic>
        <p:nvPicPr>
          <p:cNvPr id="12" name="Picture 11"/>
          <p:cNvPicPr/>
          <p:nvPr/>
        </p:nvPicPr>
        <p:blipFill>
          <a:blip r:embed="rId3"/>
          <a:stretch/>
        </p:blipFill>
        <p:spPr>
          <a:xfrm>
            <a:off x="5930083" y="780213"/>
            <a:ext cx="3213917" cy="2298182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44475"/>
            <a:ext cx="7315200" cy="441325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FASERnu</a:t>
            </a:r>
            <a:r>
              <a:rPr lang="en-US" dirty="0" smtClean="0"/>
              <a:t> DETECTOR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" y="685800"/>
            <a:ext cx="9144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FASERnu</a:t>
            </a:r>
            <a:r>
              <a:rPr lang="en-US" dirty="0" smtClean="0"/>
              <a:t> detector is 1.3m long, 25x25cm 1.2tn detector</a:t>
            </a:r>
          </a:p>
          <a:p>
            <a:pPr>
              <a:buFont typeface="Arial"/>
              <a:buChar char="•"/>
            </a:pPr>
            <a:r>
              <a:rPr lang="en-US" dirty="0" smtClean="0"/>
              <a:t> Made from </a:t>
            </a:r>
            <a:r>
              <a:rPr lang="en-US" dirty="0" smtClean="0"/>
              <a:t>1000 </a:t>
            </a:r>
            <a:r>
              <a:rPr lang="en-US" dirty="0" err="1" smtClean="0"/>
              <a:t>x</a:t>
            </a:r>
            <a:r>
              <a:rPr lang="en-US" dirty="0" smtClean="0"/>
              <a:t> </a:t>
            </a:r>
            <a:r>
              <a:rPr lang="en-US" dirty="0" smtClean="0"/>
              <a:t>1mm tick tungsten plates, interleaved with emulsion films</a:t>
            </a:r>
          </a:p>
          <a:p>
            <a:pPr>
              <a:buFont typeface="Arial"/>
              <a:buChar char="•"/>
            </a:pPr>
            <a:r>
              <a:rPr lang="en-US" dirty="0" smtClean="0"/>
              <a:t> Allows to distinguish all </a:t>
            </a:r>
            <a:r>
              <a:rPr lang="en-US" dirty="0" err="1" smtClean="0"/>
              <a:t>flavour</a:t>
            </a:r>
            <a:r>
              <a:rPr lang="en-US" dirty="0" smtClean="0"/>
              <a:t> of neutrino interactions and neutral </a:t>
            </a:r>
            <a:r>
              <a:rPr lang="en-US" dirty="0" err="1" smtClean="0"/>
              <a:t>hadron</a:t>
            </a:r>
            <a:r>
              <a:rPr lang="en-US" dirty="0" smtClean="0"/>
              <a:t> vertices</a:t>
            </a:r>
          </a:p>
          <a:p>
            <a:pPr>
              <a:buFont typeface="Arial"/>
              <a:buChar char="•"/>
            </a:pPr>
            <a:r>
              <a:rPr lang="en-US" dirty="0" smtClean="0"/>
              <a:t> Emulsion film has excellent position/angular resolution for charged particle tracks </a:t>
            </a:r>
          </a:p>
          <a:p>
            <a:pPr>
              <a:buFont typeface="Arial"/>
              <a:buChar char="•"/>
            </a:pPr>
            <a:r>
              <a:rPr lang="en-US" dirty="0" smtClean="0"/>
              <a:t> But no time resolution…</a:t>
            </a:r>
          </a:p>
          <a:p>
            <a:pPr>
              <a:buFont typeface="Arial"/>
              <a:buChar char="•"/>
            </a:pPr>
            <a:r>
              <a:rPr lang="en-US" dirty="0" smtClean="0"/>
              <a:t> Detector needs to be replaced every 30-50/fb to keep the track multiplicity manageable</a:t>
            </a:r>
          </a:p>
          <a:p>
            <a:pPr>
              <a:buFont typeface="Arial"/>
              <a:buChar char="•"/>
            </a:pPr>
            <a:r>
              <a:rPr lang="en-US" dirty="0" smtClean="0"/>
              <a:t> Will be replaced during Technical Stops during LHC running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 Take advantage of transport infrastructure installed in UJ12/TI12 for FASER   		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/>
          <a:stretch/>
        </p:blipFill>
        <p:spPr>
          <a:xfrm>
            <a:off x="1295400" y="2994124"/>
            <a:ext cx="5943600" cy="3787676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44475"/>
            <a:ext cx="7315200" cy="441325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FASERnu</a:t>
            </a:r>
            <a:r>
              <a:rPr lang="en-US" dirty="0" smtClean="0"/>
              <a:t> DETECTOR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" y="685800"/>
            <a:ext cx="9144000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FASERnu</a:t>
            </a:r>
            <a:r>
              <a:rPr lang="en-US" dirty="0" smtClean="0"/>
              <a:t> detector is 1.3m long, 25x25cm 1.2tn detector</a:t>
            </a:r>
          </a:p>
          <a:p>
            <a:pPr>
              <a:buFont typeface="Arial"/>
              <a:buChar char="•"/>
            </a:pPr>
            <a:r>
              <a:rPr lang="en-US" dirty="0" smtClean="0"/>
              <a:t> Made from </a:t>
            </a:r>
            <a:r>
              <a:rPr lang="en-US" dirty="0" smtClean="0"/>
              <a:t>1000 </a:t>
            </a:r>
            <a:r>
              <a:rPr lang="en-US" dirty="0" err="1" smtClean="0"/>
              <a:t>x</a:t>
            </a:r>
            <a:r>
              <a:rPr lang="en-US" dirty="0" smtClean="0"/>
              <a:t> </a:t>
            </a:r>
            <a:r>
              <a:rPr lang="en-US" dirty="0" smtClean="0"/>
              <a:t>1mm tick tungsten plates, interleaved with emulsion films</a:t>
            </a:r>
          </a:p>
          <a:p>
            <a:pPr>
              <a:buFont typeface="Arial"/>
              <a:buChar char="•"/>
            </a:pPr>
            <a:r>
              <a:rPr lang="en-US" dirty="0" smtClean="0"/>
              <a:t> Allows to distinguish all </a:t>
            </a:r>
            <a:r>
              <a:rPr lang="en-US" dirty="0" err="1" smtClean="0"/>
              <a:t>flavour</a:t>
            </a:r>
            <a:r>
              <a:rPr lang="en-US" dirty="0" smtClean="0"/>
              <a:t> of neutrino interactions and neutral </a:t>
            </a:r>
            <a:r>
              <a:rPr lang="en-US" dirty="0" err="1" smtClean="0"/>
              <a:t>hadron</a:t>
            </a:r>
            <a:r>
              <a:rPr lang="en-US" dirty="0" smtClean="0"/>
              <a:t> vertices</a:t>
            </a:r>
          </a:p>
          <a:p>
            <a:pPr>
              <a:buFont typeface="Arial"/>
              <a:buChar char="•"/>
            </a:pPr>
            <a:r>
              <a:rPr lang="en-US" dirty="0" smtClean="0"/>
              <a:t> Emulsion film has excellent position/angular resolution for charged particle tracks </a:t>
            </a:r>
          </a:p>
          <a:p>
            <a:pPr>
              <a:buFont typeface="Arial"/>
              <a:buChar char="•"/>
            </a:pPr>
            <a:r>
              <a:rPr lang="en-US" dirty="0" smtClean="0"/>
              <a:t> But no time resolution…</a:t>
            </a:r>
          </a:p>
          <a:p>
            <a:pPr>
              <a:buFont typeface="Arial"/>
              <a:buChar char="•"/>
            </a:pPr>
            <a:r>
              <a:rPr lang="en-US" dirty="0" smtClean="0"/>
              <a:t> Detector needs to be replaced every 30-50/fb to keep the track multiplicity manageable</a:t>
            </a:r>
          </a:p>
          <a:p>
            <a:pPr>
              <a:buFont typeface="Arial"/>
              <a:buChar char="•"/>
            </a:pPr>
            <a:r>
              <a:rPr lang="en-US" dirty="0" smtClean="0"/>
              <a:t> Will be replaced during Technical Stops during LHC running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 Take advantage of transport infrastructure installed in UJ12/TI12 for FASER</a:t>
            </a:r>
          </a:p>
          <a:p>
            <a:pPr>
              <a:buFont typeface="Arial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FASERnu</a:t>
            </a:r>
            <a:r>
              <a:rPr lang="en-US" dirty="0" smtClean="0"/>
              <a:t> will be centered on the LOS (in the FASER trench)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Maximises</a:t>
            </a:r>
            <a:r>
              <a:rPr lang="en-US" dirty="0" smtClean="0"/>
              <a:t> flux of all neutrino </a:t>
            </a:r>
            <a:r>
              <a:rPr lang="en-US" dirty="0" err="1" smtClean="0"/>
              <a:t>flavours</a:t>
            </a:r>
            <a:r>
              <a:rPr lang="en-US" dirty="0" smtClean="0"/>
              <a:t>    		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/>
          <a:stretch/>
        </p:blipFill>
        <p:spPr>
          <a:xfrm>
            <a:off x="4648200" y="3276600"/>
            <a:ext cx="3733800" cy="3505200"/>
          </a:xfrm>
          <a:prstGeom prst="rect">
            <a:avLst/>
          </a:prstGeom>
          <a:ln>
            <a:noFill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373976" y="3810000"/>
            <a:ext cx="3817024" cy="232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80338" y="6412468"/>
            <a:ext cx="1198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FASERnu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9" idx="0"/>
          </p:cNvCxnSpPr>
          <p:nvPr/>
        </p:nvCxnSpPr>
        <p:spPr>
          <a:xfrm rot="16200000" flipV="1">
            <a:off x="2498305" y="5731295"/>
            <a:ext cx="1078468" cy="28387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0800000" flipV="1">
            <a:off x="3657600" y="4419600"/>
            <a:ext cx="381000" cy="228600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26417" y="4034135"/>
            <a:ext cx="7407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neutrino </a:t>
            </a:r>
          </a:p>
          <a:p>
            <a:r>
              <a:rPr lang="en-US" sz="1200" dirty="0" smtClean="0"/>
              <a:t>beam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44475"/>
            <a:ext cx="7315200" cy="441325"/>
          </a:xfrm>
        </p:spPr>
        <p:txBody>
          <a:bodyPr/>
          <a:lstStyle/>
          <a:p>
            <a:r>
              <a:rPr lang="en-US" dirty="0" smtClean="0"/>
              <a:t>PILOT NEUTRINO DETECTOR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" y="685800"/>
            <a:ext cx="9144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 A 30 kg emulsion detector was installed in TI18 during 2018 running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 Used to validate FLUKA simulation of background particle flux	</a:t>
            </a:r>
          </a:p>
          <a:p>
            <a:pPr>
              <a:buFont typeface="Arial"/>
              <a:buChar char="•"/>
            </a:pPr>
            <a:r>
              <a:rPr lang="en-US" dirty="0" smtClean="0"/>
              <a:t> 12.5/fb data collected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 ~30 neutrino interactions expected in detector</a:t>
            </a:r>
          </a:p>
          <a:p>
            <a:pPr>
              <a:buFont typeface="Arial"/>
              <a:buChar char="•"/>
            </a:pPr>
            <a:r>
              <a:rPr lang="en-US" dirty="0" smtClean="0"/>
              <a:t> Emulsion data developed, reconstructed and analysis ongoing	</a:t>
            </a:r>
          </a:p>
          <a:p>
            <a:pPr>
              <a:buFont typeface="Arial"/>
              <a:buChar char="•"/>
            </a:pPr>
            <a:r>
              <a:rPr lang="en-US" dirty="0" smtClean="0"/>
              <a:t> Extremely valuable for validating the </a:t>
            </a:r>
            <a:r>
              <a:rPr lang="en-US" dirty="0" err="1" smtClean="0"/>
              <a:t>FASERnu</a:t>
            </a:r>
            <a:r>
              <a:rPr lang="en-US" dirty="0" smtClean="0"/>
              <a:t> concept, and optimizing the detector and reconstruction </a:t>
            </a:r>
          </a:p>
          <a:p>
            <a:pPr>
              <a:buFont typeface="Arial"/>
              <a:buChar char="•"/>
            </a:pPr>
            <a:r>
              <a:rPr lang="en-US" dirty="0" smtClean="0"/>
              <a:t> Several neutral vertices identified, likely to be neutrino interactions, but could also be neutral hadrons – analysis ongoing… </a:t>
            </a:r>
            <a:endParaRPr lang="en-US" dirty="0"/>
          </a:p>
        </p:txBody>
      </p:sp>
      <p:pic>
        <p:nvPicPr>
          <p:cNvPr id="10" name="Picture 9"/>
          <p:cNvPicPr/>
          <p:nvPr/>
        </p:nvPicPr>
        <p:blipFill>
          <a:blip r:embed="rId2"/>
          <a:srcRect t="43938" r="34990"/>
          <a:stretch/>
        </p:blipFill>
        <p:spPr>
          <a:xfrm>
            <a:off x="762000" y="3324721"/>
            <a:ext cx="7467600" cy="292367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44475"/>
            <a:ext cx="7315200" cy="441325"/>
          </a:xfrm>
        </p:spPr>
        <p:txBody>
          <a:bodyPr/>
          <a:lstStyle/>
          <a:p>
            <a:r>
              <a:rPr lang="en-US" dirty="0" smtClean="0"/>
              <a:t>PILOT NEUTRINO DETECTOR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" y="685800"/>
            <a:ext cx="9144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 A 30 kg emulsion detector was installed in TI18 during 2018 running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 Used to validate FLUKA simulation of background particle flux	</a:t>
            </a:r>
          </a:p>
          <a:p>
            <a:pPr>
              <a:buFont typeface="Arial"/>
              <a:buChar char="•"/>
            </a:pPr>
            <a:r>
              <a:rPr lang="en-US" dirty="0" smtClean="0"/>
              <a:t> 12.5/fb data collected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 ~30 neutrino interactions expected in detector</a:t>
            </a:r>
          </a:p>
          <a:p>
            <a:pPr>
              <a:buFont typeface="Arial"/>
              <a:buChar char="•"/>
            </a:pPr>
            <a:r>
              <a:rPr lang="en-US" dirty="0" smtClean="0"/>
              <a:t> Emulsion data developed, reconstructed and analysis ongoing	</a:t>
            </a:r>
          </a:p>
          <a:p>
            <a:pPr>
              <a:buFont typeface="Arial"/>
              <a:buChar char="•"/>
            </a:pPr>
            <a:r>
              <a:rPr lang="en-US" dirty="0" smtClean="0"/>
              <a:t> Extremely valuable for validating the </a:t>
            </a:r>
            <a:r>
              <a:rPr lang="en-US" dirty="0" err="1" smtClean="0"/>
              <a:t>FASERnu</a:t>
            </a:r>
            <a:r>
              <a:rPr lang="en-US" dirty="0" smtClean="0"/>
              <a:t> concept, and optimizing the detector and reconstruction </a:t>
            </a:r>
          </a:p>
          <a:p>
            <a:pPr>
              <a:buFont typeface="Arial"/>
              <a:buChar char="•"/>
            </a:pPr>
            <a:r>
              <a:rPr lang="en-US" dirty="0" smtClean="0"/>
              <a:t> Several neutral vertices identified, likely to be neutrino interactions, but could also be neutral hadrons – analysis ongoing… </a:t>
            </a:r>
            <a:endParaRPr lang="en-US" dirty="0"/>
          </a:p>
        </p:txBody>
      </p:sp>
      <p:pic>
        <p:nvPicPr>
          <p:cNvPr id="5" name="Picture 4" descr="20200209_ev_display_vertic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351243"/>
            <a:ext cx="9144000" cy="28209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ChangeArrowheads="1"/>
          </p:cNvSpPr>
          <p:nvPr/>
        </p:nvSpPr>
        <p:spPr bwMode="auto">
          <a:xfrm>
            <a:off x="152400" y="838200"/>
            <a:ext cx="86106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 smtClean="0"/>
              <a:t>FASER is a proposed small, fast and cheap experiment to be installed in the LHC during LS2, to take data in Run 3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en-US" sz="2000" dirty="0" smtClean="0"/>
              <a:t>Targeting light, weakly-coupled new particles at low </a:t>
            </a:r>
            <a:r>
              <a:rPr lang="en-US" sz="2000" dirty="0" err="1" smtClean="0"/>
              <a:t>p</a:t>
            </a:r>
            <a:r>
              <a:rPr lang="en-US" sz="2000" baseline="-25000" dirty="0" err="1" smtClean="0"/>
              <a:t>T</a:t>
            </a:r>
            <a:r>
              <a:rPr lang="en-US" sz="2000" dirty="0" smtClean="0"/>
              <a:t> 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en-US" sz="2000" dirty="0" err="1" smtClean="0"/>
              <a:t>FASERnu</a:t>
            </a:r>
            <a:r>
              <a:rPr lang="en-US" sz="2000" dirty="0" smtClean="0"/>
              <a:t>: first measurements of neutrinos produced at a collider and in an unexplored energy regime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000" dirty="0" smtClean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 smtClean="0">
                <a:solidFill>
                  <a:srgbClr val="000090"/>
                </a:solidFill>
              </a:rPr>
              <a:t>Detector designed to be affordable and fast to construct and install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en-US" sz="2000" dirty="0" smtClean="0">
                <a:solidFill>
                  <a:srgbClr val="000090"/>
                </a:solidFill>
              </a:rPr>
              <a:t>Utilizing spare modules from existing experiments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en-US" sz="2000" dirty="0" smtClean="0">
                <a:solidFill>
                  <a:srgbClr val="000090"/>
                </a:solidFill>
              </a:rPr>
              <a:t>Minimizing services needed where possible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en-US" sz="2000" dirty="0" smtClean="0">
                <a:solidFill>
                  <a:srgbClr val="000090"/>
                </a:solidFill>
              </a:rPr>
              <a:t>Total detector cost &lt;2MCHF 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en-US" sz="2000" dirty="0" smtClean="0">
                <a:solidFill>
                  <a:srgbClr val="000090"/>
                </a:solidFill>
              </a:rPr>
              <a:t>Host-Lab costs to be borne by CERN (civil engineering, transport, services)</a:t>
            </a:r>
          </a:p>
          <a:p>
            <a:pPr marL="342900" indent="-342900">
              <a:spcBef>
                <a:spcPct val="20000"/>
              </a:spcBef>
            </a:pPr>
            <a:endParaRPr lang="en-US" sz="2000" dirty="0" smtClean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 smtClean="0">
                <a:solidFill>
                  <a:srgbClr val="660066"/>
                </a:solidFill>
              </a:rPr>
              <a:t>Detector design, construction and testing progressing well, and on track for LS2 installation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en-US" sz="2000" dirty="0" smtClean="0">
                <a:solidFill>
                  <a:srgbClr val="660066"/>
                </a:solidFill>
              </a:rPr>
              <a:t>Effect of CERN shutdown on schedule needs to be </a:t>
            </a:r>
            <a:r>
              <a:rPr lang="en-US" sz="2000" dirty="0" smtClean="0">
                <a:solidFill>
                  <a:srgbClr val="660066"/>
                </a:solidFill>
              </a:rPr>
              <a:t>understood (still hoping to install the detector in 2020)</a:t>
            </a:r>
          </a:p>
          <a:p>
            <a:pPr marL="342900" indent="-342900">
              <a:spcBef>
                <a:spcPct val="20000"/>
              </a:spcBef>
            </a:pPr>
            <a:endParaRPr lang="en-US" sz="2000" dirty="0" smtClean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000" dirty="0" smtClean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000" dirty="0"/>
          </a:p>
        </p:txBody>
      </p:sp>
      <p:sp>
        <p:nvSpPr>
          <p:cNvPr id="28676" name="Title 7"/>
          <p:cNvSpPr>
            <a:spLocks noGrp="1"/>
          </p:cNvSpPr>
          <p:nvPr>
            <p:ph type="title"/>
          </p:nvPr>
        </p:nvSpPr>
        <p:spPr>
          <a:xfrm>
            <a:off x="0" y="244475"/>
            <a:ext cx="9144000" cy="441325"/>
          </a:xfrm>
        </p:spPr>
        <p:txBody>
          <a:bodyPr/>
          <a:lstStyle/>
          <a:p>
            <a:r>
              <a:rPr lang="en-US" dirty="0">
                <a:latin typeface="Arial" charset="0"/>
              </a:rPr>
              <a:t>SUMMARY AND OUTLOOK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6283392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ChangeArrowheads="1"/>
          </p:cNvSpPr>
          <p:nvPr/>
        </p:nvSpPr>
        <p:spPr bwMode="auto">
          <a:xfrm>
            <a:off x="152400" y="838200"/>
            <a:ext cx="86106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 smtClean="0"/>
              <a:t>FASER is a proposed small, fast and cheap experiment to be installed in the LHC during LS2, to take data in Run 3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en-US" sz="2000" dirty="0" smtClean="0"/>
              <a:t>Targeting light, weakly-coupled new particles at low </a:t>
            </a:r>
            <a:r>
              <a:rPr lang="en-US" sz="2000" dirty="0" err="1" smtClean="0"/>
              <a:t>p</a:t>
            </a:r>
            <a:r>
              <a:rPr lang="en-US" sz="2000" baseline="-25000" dirty="0" err="1" smtClean="0"/>
              <a:t>T</a:t>
            </a:r>
            <a:r>
              <a:rPr lang="en-US" sz="2000" dirty="0" smtClean="0"/>
              <a:t> 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en-US" sz="2000" dirty="0" err="1" smtClean="0"/>
              <a:t>FASERnu</a:t>
            </a:r>
            <a:r>
              <a:rPr lang="en-US" sz="2000" dirty="0" smtClean="0"/>
              <a:t>: first measurements of neutrinos produced at a collider and in an unexplored energy regime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000" dirty="0" smtClean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 smtClean="0">
                <a:solidFill>
                  <a:srgbClr val="000090"/>
                </a:solidFill>
              </a:rPr>
              <a:t>Detector designed to be affordable and fast to construct and install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en-US" sz="2000" dirty="0" smtClean="0">
                <a:solidFill>
                  <a:srgbClr val="000090"/>
                </a:solidFill>
              </a:rPr>
              <a:t>Utilizing spare modules from existing experiments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en-US" sz="2000" dirty="0" smtClean="0">
                <a:solidFill>
                  <a:srgbClr val="000090"/>
                </a:solidFill>
              </a:rPr>
              <a:t>Minimizing services needed where possible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en-US" sz="2000" dirty="0" smtClean="0">
                <a:solidFill>
                  <a:srgbClr val="000090"/>
                </a:solidFill>
              </a:rPr>
              <a:t>Total detector cost &lt;2MCHF 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en-US" sz="2000" dirty="0" smtClean="0">
                <a:solidFill>
                  <a:srgbClr val="000090"/>
                </a:solidFill>
              </a:rPr>
              <a:t>Host-Lab costs to be borne by CERN (civil engineering, transport, services)</a:t>
            </a:r>
          </a:p>
          <a:p>
            <a:pPr marL="342900" indent="-342900">
              <a:spcBef>
                <a:spcPct val="20000"/>
              </a:spcBef>
            </a:pPr>
            <a:endParaRPr lang="en-US" sz="2000" dirty="0" smtClean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 smtClean="0">
                <a:solidFill>
                  <a:srgbClr val="660066"/>
                </a:solidFill>
              </a:rPr>
              <a:t>Detector design, construction and testing progressing well, and on track for LS2 installation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en-US" sz="2000" dirty="0" smtClean="0">
                <a:solidFill>
                  <a:srgbClr val="660066"/>
                </a:solidFill>
              </a:rPr>
              <a:t>Effect of CERN shutdown on schedule needs to be </a:t>
            </a:r>
            <a:r>
              <a:rPr lang="en-US" sz="2000" dirty="0" smtClean="0">
                <a:solidFill>
                  <a:srgbClr val="660066"/>
                </a:solidFill>
              </a:rPr>
              <a:t>understood (still hoping to install the detector in 2020)</a:t>
            </a:r>
          </a:p>
          <a:p>
            <a:pPr marL="342900" indent="-342900">
              <a:spcBef>
                <a:spcPct val="20000"/>
              </a:spcBef>
            </a:pPr>
            <a:endParaRPr lang="en-US" sz="2000" dirty="0" smtClean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000" dirty="0" smtClean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000" dirty="0"/>
          </a:p>
        </p:txBody>
      </p:sp>
      <p:sp>
        <p:nvSpPr>
          <p:cNvPr id="28676" name="Title 7"/>
          <p:cNvSpPr>
            <a:spLocks noGrp="1"/>
          </p:cNvSpPr>
          <p:nvPr>
            <p:ph type="title"/>
          </p:nvPr>
        </p:nvSpPr>
        <p:spPr>
          <a:xfrm>
            <a:off x="0" y="244475"/>
            <a:ext cx="9144000" cy="441325"/>
          </a:xfrm>
        </p:spPr>
        <p:txBody>
          <a:bodyPr/>
          <a:lstStyle/>
          <a:p>
            <a:r>
              <a:rPr lang="en-US" dirty="0">
                <a:latin typeface="Arial" charset="0"/>
              </a:rPr>
              <a:t>SUMMARY AND OUTLOOK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5000" y="2327464"/>
            <a:ext cx="4648200" cy="201593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Many </a:t>
            </a:r>
            <a:r>
              <a:rPr lang="en-US" sz="2500" b="1" i="1" dirty="0" smtClean="0"/>
              <a:t>thanks </a:t>
            </a:r>
            <a:r>
              <a:rPr lang="en-US" sz="2500" dirty="0" smtClean="0"/>
              <a:t>to:</a:t>
            </a:r>
          </a:p>
          <a:p>
            <a:pPr>
              <a:buFont typeface="Arial"/>
              <a:buChar char="•"/>
            </a:pPr>
            <a:r>
              <a:rPr lang="en-US" sz="2500" dirty="0" smtClean="0"/>
              <a:t> </a:t>
            </a:r>
            <a:r>
              <a:rPr lang="en-US" sz="2500" dirty="0" err="1" smtClean="0"/>
              <a:t>Heising</a:t>
            </a:r>
            <a:r>
              <a:rPr lang="en-US" sz="2500" dirty="0" smtClean="0"/>
              <a:t> Simons Foundation</a:t>
            </a:r>
          </a:p>
          <a:p>
            <a:pPr>
              <a:buFont typeface="Arial"/>
              <a:buChar char="•"/>
            </a:pPr>
            <a:r>
              <a:rPr lang="en-US" sz="2500" dirty="0" smtClean="0"/>
              <a:t> Simons Foundation</a:t>
            </a:r>
          </a:p>
          <a:p>
            <a:pPr>
              <a:buFont typeface="Arial"/>
              <a:buChar char="•"/>
            </a:pPr>
            <a:r>
              <a:rPr lang="en-US" sz="2500" dirty="0" smtClean="0"/>
              <a:t> CERN</a:t>
            </a:r>
          </a:p>
          <a:p>
            <a:r>
              <a:rPr lang="en-US" sz="2500" dirty="0" smtClean="0"/>
              <a:t>for invaluable support!</a:t>
            </a:r>
            <a:endParaRPr lang="en-US" sz="2500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6283392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FASER COLLABORATION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24000"/>
            <a:ext cx="6743700" cy="38859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914400"/>
            <a:ext cx="52397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FASER Collaboration consists of  </a:t>
            </a:r>
          </a:p>
          <a:p>
            <a:r>
              <a:rPr lang="en-US" dirty="0" smtClean="0"/>
              <a:t>  62 members from 20 institutions and 8 countries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5867400"/>
            <a:ext cx="27622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/>
              </a:rPr>
              <a:t>https://faser.web.cern.ch/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4475"/>
            <a:ext cx="6858000" cy="441325"/>
          </a:xfrm>
        </p:spPr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rcRect t="8321"/>
          <a:stretch>
            <a:fillRect/>
          </a:stretch>
        </p:blipFill>
        <p:spPr>
          <a:xfrm>
            <a:off x="685800" y="1524000"/>
            <a:ext cx="7620000" cy="47916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1000" y="990600"/>
            <a:ext cx="8756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FASER Collaboration gratefully acknowledges the contributions of many people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4475"/>
            <a:ext cx="6858000" cy="441325"/>
          </a:xfrm>
        </p:spPr>
        <p:txBody>
          <a:bodyPr/>
          <a:lstStyle/>
          <a:p>
            <a:r>
              <a:rPr lang="en-US" dirty="0" smtClean="0"/>
              <a:t>BACK UP</a:t>
            </a:r>
            <a:endParaRPr lang="en-US" dirty="0"/>
          </a:p>
        </p:txBody>
      </p:sp>
      <p:pic>
        <p:nvPicPr>
          <p:cNvPr id="4" name="Picture 3" descr="Big-Bang-Ga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76200" y="2286002"/>
            <a:ext cx="4074491" cy="2288945"/>
          </a:xfrm>
          <a:prstGeom prst="rect">
            <a:avLst/>
          </a:prstGeom>
        </p:spPr>
      </p:pic>
      <p:pic>
        <p:nvPicPr>
          <p:cNvPr id="5" name="Picture 4" descr="2017-10-31 17.57.3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439755" y="990600"/>
            <a:ext cx="4094646" cy="54595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5399"/>
            <a:ext cx="9144000" cy="4963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INFORMATION…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199" y="1397000"/>
          <a:ext cx="8382001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3267"/>
                <a:gridCol w="2074333"/>
                <a:gridCol w="1524000"/>
                <a:gridCol w="3200401"/>
              </a:tblGrid>
              <a:tr h="370840">
                <a:tc rowSpan="3">
                  <a:txBody>
                    <a:bodyPr/>
                    <a:lstStyle/>
                    <a:p>
                      <a:r>
                        <a:rPr lang="en-US" dirty="0" smtClean="0"/>
                        <a:t>FASER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0" dirty="0" smtClean="0">
                          <a:solidFill>
                            <a:schemeClr val="tx1"/>
                          </a:solidFill>
                        </a:rPr>
                        <a:t>LOI</a:t>
                      </a:r>
                      <a:endParaRPr lang="en-US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0" dirty="0" smtClean="0">
                          <a:hlinkClick r:id=""/>
                        </a:rPr>
                        <a:t>1811.10243</a:t>
                      </a:r>
                      <a:endParaRPr lang="en-US" b="0" i="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i="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TP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"/>
                        </a:rPr>
                        <a:t>1812.09139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Physics Summary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"/>
                        </a:rPr>
                        <a:t>1811.12522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Phys. Rev. D 99, 095011 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US" dirty="0" err="1" smtClean="0"/>
                        <a:t>FASERnu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LOI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"/>
                        </a:rPr>
                        <a:t>1908.02310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EPJC </a:t>
                      </a:r>
                      <a:r>
                        <a:rPr lang="en-US" b="1" i="0" dirty="0" smtClean="0"/>
                        <a:t>80</a:t>
                      </a:r>
                      <a:r>
                        <a:rPr lang="en-US" dirty="0" smtClean="0"/>
                        <a:t> 61 (2020) 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TP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"/>
                        </a:rPr>
                        <a:t>2001.03073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ChangeArrowheads="1"/>
          </p:cNvSpPr>
          <p:nvPr/>
        </p:nvSpPr>
        <p:spPr bwMode="auto">
          <a:xfrm>
            <a:off x="228600" y="838200"/>
            <a:ext cx="85344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 smtClean="0"/>
              <a:t>To avoid parasitic collisions and beam-beam effects in the common </a:t>
            </a:r>
            <a:r>
              <a:rPr lang="en-US" sz="2000" dirty="0" err="1" smtClean="0"/>
              <a:t>beampipe</a:t>
            </a:r>
            <a:r>
              <a:rPr lang="en-US" sz="2000" dirty="0" smtClean="0"/>
              <a:t> close to the IP, the LHC runs with a crossing-angle 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en-US" sz="2000" dirty="0" smtClean="0"/>
              <a:t>The half crossing angle is ~150μrad, which moves the collision axis by ~7.5cm at the FASER location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en-US" sz="2000" dirty="0" smtClean="0"/>
              <a:t>Such a change reduces the signal acceptance in FASER by ~25%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en-US" sz="2000" dirty="0" smtClean="0"/>
              <a:t>Leads to very small changes in physics sensitivity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>
              <a:spcBef>
                <a:spcPct val="20000"/>
              </a:spcBef>
            </a:pPr>
            <a:endParaRPr lang="en-US" sz="2400" dirty="0" smtClean="0"/>
          </a:p>
          <a:p>
            <a:pPr marL="342900" indent="-342900">
              <a:spcBef>
                <a:spcPct val="20000"/>
              </a:spcBef>
            </a:pPr>
            <a:endParaRPr lang="en-US" sz="2400" dirty="0" smtClean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</p:txBody>
      </p:sp>
      <p:sp>
        <p:nvSpPr>
          <p:cNvPr id="28676" name="Title 7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441325"/>
          </a:xfrm>
        </p:spPr>
        <p:txBody>
          <a:bodyPr/>
          <a:lstStyle/>
          <a:p>
            <a:r>
              <a:rPr lang="en-US" dirty="0" smtClean="0">
                <a:latin typeface="Arial" charset="0"/>
              </a:rPr>
              <a:t>EFFECT OF LHC CROSSING ANGLE</a:t>
            </a:r>
            <a:endParaRPr lang="en-US" dirty="0">
              <a:latin typeface="Arial" charset="0"/>
            </a:endParaRPr>
          </a:p>
        </p:txBody>
      </p:sp>
      <p:pic>
        <p:nvPicPr>
          <p:cNvPr id="6" name="Picture 5" descr="V1_Offset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032000" y="2933700"/>
            <a:ext cx="4216400" cy="3924300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8688840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Tracker alignment issues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143000"/>
            <a:ext cx="8839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Momentum resolution will be limited by the relative alignment of the 3 tracking stations in the bending plane.</a:t>
            </a:r>
          </a:p>
          <a:p>
            <a:r>
              <a:rPr lang="en-US" dirty="0" smtClean="0"/>
              <a:t>Significant rate of </a:t>
            </a:r>
            <a:r>
              <a:rPr lang="en-US" dirty="0" err="1" smtClean="0"/>
              <a:t>muons</a:t>
            </a:r>
            <a:r>
              <a:rPr lang="en-US" dirty="0" smtClean="0"/>
              <a:t> going through FASER tracker, but since we don’t know their momentum they can not be used to constrain this alignment (no standard candles (Z, J/psi etc..) in FASER.</a:t>
            </a:r>
          </a:p>
          <a:p>
            <a:r>
              <a:rPr lang="en-US" dirty="0" smtClean="0"/>
              <a:t>Since we use a permanent magnet we cannot use the trick (used in ATLAS MS) of taking straight track data with the field off to constrain the alignment.</a:t>
            </a:r>
          </a:p>
          <a:p>
            <a:r>
              <a:rPr lang="en-US" dirty="0" smtClean="0"/>
              <a:t>A 100um precision of the relative position of the tracking stations in the bending plane, leads to 100% uncertainty on the momentum for track </a:t>
            </a:r>
            <a:r>
              <a:rPr lang="en-US" dirty="0" err="1" smtClean="0"/>
              <a:t>momenta</a:t>
            </a:r>
            <a:r>
              <a:rPr lang="en-US" dirty="0" smtClean="0"/>
              <a:t> above ~650 </a:t>
            </a:r>
            <a:r>
              <a:rPr lang="en-US" dirty="0" err="1" smtClean="0"/>
              <a:t>GeV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For FASER physics good track momentum resolution not needed, but of course for many reasons (background measurements, auxiliary physics measurements etc..) we want as good resolution as possible.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PRODUCTION MECHANISMS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20-22 June 11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l="979" t="12289" b="9558"/>
          <a:stretch>
            <a:fillRect/>
          </a:stretch>
        </p:blipFill>
        <p:spPr>
          <a:xfrm>
            <a:off x="64600" y="1706741"/>
            <a:ext cx="9104800" cy="5151259"/>
          </a:xfrm>
          <a:prstGeom prst="rect">
            <a:avLst/>
          </a:prstGeom>
        </p:spPr>
      </p:pic>
      <p:pic>
        <p:nvPicPr>
          <p:cNvPr id="6" name="Content Placeholder 4" descr="FeynmanDiagramPBC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rcRect t="-98765" r="22268" b="-98765"/>
              <a:stretch>
                <a:fillRect/>
              </a:stretch>
            </p:blipFill>
          </mc:Choice>
          <mc:Fallback>
            <p:blipFill>
              <a:blip r:embed="rId4"/>
              <a:srcRect t="-98765" r="22268" b="-98765"/>
              <a:stretch>
                <a:fillRect/>
              </a:stretch>
            </p:blipFill>
          </mc:Fallback>
        </mc:AlternateContent>
        <p:spPr>
          <a:xfrm>
            <a:off x="1484513" y="-381000"/>
            <a:ext cx="4763887" cy="33704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44475"/>
            <a:ext cx="8686800" cy="441325"/>
          </a:xfrm>
        </p:spPr>
        <p:txBody>
          <a:bodyPr/>
          <a:lstStyle/>
          <a:p>
            <a:r>
              <a:rPr lang="en-US" dirty="0" smtClean="0"/>
              <a:t>ANOTHER EXAMPLE: </a:t>
            </a:r>
            <a:r>
              <a:rPr lang="en-US" dirty="0" err="1" smtClean="0"/>
              <a:t>Axion</a:t>
            </a:r>
            <a:r>
              <a:rPr lang="en-US" dirty="0" smtClean="0"/>
              <a:t>-Like-Particles (</a:t>
            </a:r>
            <a:r>
              <a:rPr lang="en-US" dirty="0" err="1" smtClean="0"/>
              <a:t>ALPs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6" name="Content Placeholder 4" descr="FeynmanDiagramPBC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74665" t="-98765" b="-98765"/>
              <a:stretch>
                <a:fillRect/>
              </a:stretch>
            </p:blipFill>
          </mc:Choice>
          <mc:Fallback>
            <p:blipFill>
              <a:blip r:embed="rId3"/>
              <a:srcRect l="74665" t="-98765" b="-98765"/>
              <a:stretch>
                <a:fillRect/>
              </a:stretch>
            </p:blipFill>
          </mc:Fallback>
        </mc:AlternateContent>
        <p:spPr>
          <a:xfrm>
            <a:off x="6601804" y="-685800"/>
            <a:ext cx="2084996" cy="45259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05600" y="2362200"/>
            <a:ext cx="25421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ALP production via the </a:t>
            </a:r>
            <a:r>
              <a:rPr lang="en-US" sz="1400" dirty="0" err="1" smtClean="0"/>
              <a:t>Primakoff</a:t>
            </a:r>
            <a:r>
              <a:rPr lang="en-US" sz="1400" dirty="0" smtClean="0"/>
              <a:t> process from photons scattering in the TAN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914400"/>
            <a:ext cx="6629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ALP production using the LHC as a beam-dump experiment.</a:t>
            </a:r>
          </a:p>
          <a:p>
            <a:r>
              <a:rPr lang="en-US" dirty="0" smtClean="0"/>
              <a:t>Very high energy photons produced in LHC collisions, interacting with material in the </a:t>
            </a:r>
            <a:r>
              <a:rPr lang="en-US" dirty="0" smtClean="0">
                <a:solidFill>
                  <a:srgbClr val="FF0000"/>
                </a:solidFill>
              </a:rPr>
              <a:t>TAN </a:t>
            </a:r>
            <a:r>
              <a:rPr lang="en-US" dirty="0" smtClean="0"/>
              <a:t>can produce </a:t>
            </a:r>
            <a:r>
              <a:rPr lang="en-US" dirty="0" err="1" smtClean="0"/>
              <a:t>ALPs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ALPs</a:t>
            </a:r>
            <a:r>
              <a:rPr lang="en-US" dirty="0" smtClean="0"/>
              <a:t> (with ~</a:t>
            </a:r>
            <a:r>
              <a:rPr lang="en-US" dirty="0" err="1" smtClean="0"/>
              <a:t>TeV</a:t>
            </a:r>
            <a:r>
              <a:rPr lang="en-US" dirty="0" smtClean="0"/>
              <a:t> energy) then propagate in a straight line, and can decay inside FASER (480-140 = 340m from their production point).</a:t>
            </a:r>
          </a:p>
          <a:p>
            <a:endParaRPr lang="en-US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0" y="11668"/>
            <a:ext cx="1404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1806.02348</a:t>
            </a:r>
            <a:endParaRPr lang="en-US" dirty="0"/>
          </a:p>
        </p:txBody>
      </p:sp>
      <p:pic>
        <p:nvPicPr>
          <p:cNvPr id="11" name="Content Placeholder 4" descr="Infrastructure_TI12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rcRect t="-14701" b="-14701"/>
              <a:stretch>
                <a:fillRect/>
              </a:stretch>
            </p:blipFill>
          </mc:Choice>
          <mc:Fallback>
            <p:blipFill>
              <a:blip r:embed="rId5"/>
              <a:srcRect t="-14701" b="-14701"/>
              <a:stretch>
                <a:fillRect/>
              </a:stretch>
            </p:blipFill>
          </mc:Fallback>
        </mc:AlternateContent>
        <p:spPr>
          <a:xfrm>
            <a:off x="76200" y="2590800"/>
            <a:ext cx="8610600" cy="4735498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2286000" y="3100864"/>
            <a:ext cx="381000" cy="5567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276600" y="4038600"/>
            <a:ext cx="381000" cy="2590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 descr="FeynmanDiagramPBC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74665" t="-98765" b="-98765"/>
              <a:stretch>
                <a:fillRect/>
              </a:stretch>
            </p:blipFill>
          </mc:Choice>
          <mc:Fallback>
            <p:blipFill>
              <a:blip r:embed="rId3"/>
              <a:srcRect l="74665" t="-98765" b="-98765"/>
              <a:stretch>
                <a:fillRect/>
              </a:stretch>
            </p:blipFill>
          </mc:Fallback>
        </mc:AlternateContent>
        <p:spPr>
          <a:xfrm>
            <a:off x="6601804" y="-685800"/>
            <a:ext cx="2084996" cy="45259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05600" y="2362200"/>
            <a:ext cx="25421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ALP production via the </a:t>
            </a:r>
            <a:r>
              <a:rPr lang="en-US" sz="1400" dirty="0" err="1" smtClean="0"/>
              <a:t>Primakoff</a:t>
            </a:r>
            <a:r>
              <a:rPr lang="en-US" sz="1400" dirty="0" smtClean="0"/>
              <a:t> process from photons scattering in the TAN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914400"/>
            <a:ext cx="6629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ALP production using the LHC as a beam-dump experiment.</a:t>
            </a:r>
          </a:p>
          <a:p>
            <a:r>
              <a:rPr lang="en-US" dirty="0" smtClean="0"/>
              <a:t>Very high energy photons produced in LHC collisions, interacting with material in the </a:t>
            </a:r>
            <a:r>
              <a:rPr lang="en-US" dirty="0" smtClean="0">
                <a:solidFill>
                  <a:srgbClr val="FF0000"/>
                </a:solidFill>
              </a:rPr>
              <a:t>TAN </a:t>
            </a:r>
            <a:r>
              <a:rPr lang="en-US" dirty="0" smtClean="0"/>
              <a:t>can produce </a:t>
            </a:r>
            <a:r>
              <a:rPr lang="en-US" dirty="0" err="1" smtClean="0"/>
              <a:t>ALPs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ALPs</a:t>
            </a:r>
            <a:r>
              <a:rPr lang="en-US" dirty="0" smtClean="0"/>
              <a:t> (with ~</a:t>
            </a:r>
            <a:r>
              <a:rPr lang="en-US" dirty="0" err="1" smtClean="0"/>
              <a:t>TeV</a:t>
            </a:r>
            <a:r>
              <a:rPr lang="en-US" dirty="0" smtClean="0"/>
              <a:t> energy) then propagate in a straight line, and can decay inside FASER (480-140 = 340m from their production point).</a:t>
            </a:r>
          </a:p>
          <a:p>
            <a:endParaRPr lang="en-US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0" y="11668"/>
            <a:ext cx="1404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1806.02348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61" y="3100864"/>
            <a:ext cx="8633039" cy="299513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8600" y="6096000"/>
            <a:ext cx="4904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Assuming angular coverage of TAN is &lt;1mrad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rot="5400000" flipH="1" flipV="1">
            <a:off x="3048000" y="4953000"/>
            <a:ext cx="1143000" cy="1143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85800" y="6505575"/>
            <a:ext cx="7941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note this old plots, and FASER volume R=10cm and decay length 1.5m now!</a:t>
            </a:r>
            <a:endParaRPr lang="en-US" dirty="0"/>
          </a:p>
        </p:txBody>
      </p:sp>
      <p:sp>
        <p:nvSpPr>
          <p:cNvPr id="13" name="Title 1"/>
          <p:cNvSpPr txBox="1">
            <a:spLocks/>
          </p:cNvSpPr>
          <p:nvPr/>
        </p:nvSpPr>
        <p:spPr bwMode="auto">
          <a:xfrm>
            <a:off x="228600" y="244475"/>
            <a:ext cx="868680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a="http://schemas.openxmlformats.org/drawingml/2006/main" xmlns:r="http://schemas.openxmlformats.org/officeDocument/2006/relationships" xmlns:p="http://schemas.openxmlformats.org/presentationml/2006/main"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  <a:cs typeface="+mj-cs"/>
              </a:rPr>
              <a:t>ANOTHER EXAMPLE: Axion-Like-Particles (ALPs)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ＭＳ Ｐゴシック" charset="0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Efficiency_separation_photon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304800" y="2712131"/>
            <a:ext cx="4343400" cy="37765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244475"/>
            <a:ext cx="8610601" cy="441325"/>
          </a:xfrm>
        </p:spPr>
        <p:txBody>
          <a:bodyPr/>
          <a:lstStyle/>
          <a:p>
            <a:r>
              <a:rPr lang="en-US" dirty="0" smtClean="0"/>
              <a:t>EXPECTED PERFORMANCE – 2 photon signature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" y="762000"/>
            <a:ext cx="9067799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a="http://schemas.openxmlformats.org/drawingml/2006/main" xmlns:r="http://schemas.openxmlformats.org/officeDocument/2006/relationships" xmlns:p="http://schemas.openxmlformats.org/presentationml/2006/main"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000" dirty="0" smtClean="0">
                <a:cs typeface="+mn-cs"/>
              </a:rPr>
              <a:t>For ALP-&gt;</a:t>
            </a:r>
            <a:r>
              <a:rPr lang="en-US" sz="2000" dirty="0" err="1" smtClean="0"/>
              <a:t>γγ</a:t>
            </a:r>
            <a:r>
              <a:rPr lang="en-US" sz="2000" dirty="0" smtClean="0"/>
              <a:t> </a:t>
            </a:r>
            <a:r>
              <a:rPr lang="en-US" sz="2000" dirty="0" smtClean="0">
                <a:cs typeface="+mn-cs"/>
              </a:rPr>
              <a:t>decay, magnetic field does not help separate closely spaced decay products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2000" dirty="0" smtClean="0">
                <a:cs typeface="+mn-cs"/>
              </a:rPr>
              <a:t>We investigated calorimeter / pre-shower to allow to be able to resolve closely spaced (~1mm) high energy photons (&gt;500 </a:t>
            </a:r>
            <a:r>
              <a:rPr lang="en-US" sz="2000" dirty="0" err="1" smtClean="0">
                <a:cs typeface="+mn-cs"/>
              </a:rPr>
              <a:t>GeV</a:t>
            </a:r>
            <a:r>
              <a:rPr lang="en-US" sz="2000" dirty="0" smtClean="0">
                <a:cs typeface="+mn-cs"/>
              </a:rPr>
              <a:t>)  - seems very challenging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000" dirty="0" smtClean="0">
                <a:cs typeface="+mn-cs"/>
              </a:rPr>
              <a:t> </a:t>
            </a:r>
          </a:p>
          <a:p>
            <a:pPr marL="342900" indent="-342900">
              <a:spcBef>
                <a:spcPct val="20000"/>
              </a:spcBef>
            </a:pPr>
            <a:endParaRPr kumimoji="0" lang="en-US" sz="14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ＭＳ Ｐゴシック" charset="0"/>
              <a:cs typeface="+mn-cs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ＭＳ Ｐゴシック" charset="0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ＭＳ Ｐゴシック" charset="0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00200" y="6248400"/>
            <a:ext cx="1980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truth level studies</a:t>
            </a:r>
            <a:endParaRPr lang="en-US" dirty="0"/>
          </a:p>
        </p:txBody>
      </p:sp>
      <p:pic>
        <p:nvPicPr>
          <p:cNvPr id="6" name="Content Placeholder 4" descr="FeynmanDiagramPBC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rcRect l="74665" t="-98765" b="-98765"/>
              <a:stretch>
                <a:fillRect/>
              </a:stretch>
            </p:blipFill>
          </mc:Choice>
          <mc:Fallback>
            <p:blipFill>
              <a:blip r:embed="rId5"/>
              <a:srcRect l="74665" t="-98765" b="-98765"/>
              <a:stretch>
                <a:fillRect/>
              </a:stretch>
            </p:blipFill>
          </mc:Fallback>
        </mc:AlternateContent>
        <p:spPr>
          <a:xfrm>
            <a:off x="6040808" y="1722437"/>
            <a:ext cx="2084996" cy="45259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44604" y="4770437"/>
            <a:ext cx="254219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ALP production via the </a:t>
            </a:r>
            <a:r>
              <a:rPr lang="en-US" sz="1400" dirty="0" err="1" smtClean="0"/>
              <a:t>Primakoff</a:t>
            </a:r>
            <a:r>
              <a:rPr lang="en-US" sz="1400" dirty="0" smtClean="0"/>
              <a:t> process from photons scattering in the </a:t>
            </a:r>
          </a:p>
          <a:p>
            <a:r>
              <a:rPr lang="en-US" sz="1400" dirty="0" smtClean="0"/>
              <a:t>LHC infrastructure material (TAN)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244475"/>
            <a:ext cx="8610601" cy="441325"/>
          </a:xfrm>
        </p:spPr>
        <p:txBody>
          <a:bodyPr/>
          <a:lstStyle/>
          <a:p>
            <a:r>
              <a:rPr lang="en-US" dirty="0" smtClean="0"/>
              <a:t>EXPECTED PERFORMANCE – 2 photon signature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" y="762000"/>
            <a:ext cx="9067799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a="http://schemas.openxmlformats.org/drawingml/2006/main" xmlns:r="http://schemas.openxmlformats.org/officeDocument/2006/relationships" xmlns:p="http://schemas.openxmlformats.org/presentationml/2006/main"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2000" dirty="0" smtClean="0">
                <a:cs typeface="+mn-cs"/>
              </a:rPr>
              <a:t>For ALP-&gt;</a:t>
            </a:r>
            <a:r>
              <a:rPr lang="en-US" sz="2000" dirty="0" err="1" smtClean="0">
                <a:cs typeface="+mn-cs"/>
              </a:rPr>
              <a:t>γγ</a:t>
            </a:r>
            <a:r>
              <a:rPr lang="en-US" sz="2000" dirty="0" smtClean="0">
                <a:cs typeface="+mn-cs"/>
              </a:rPr>
              <a:t> decay, magnetic field does not help separate closely spaced decay products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2000" dirty="0" smtClean="0">
                <a:cs typeface="+mn-cs"/>
              </a:rPr>
              <a:t>We investigated calorimeter / pre-shower to allow to be able to resolve closely spaced (~1mm) high energy photons (&gt;500 </a:t>
            </a:r>
            <a:r>
              <a:rPr lang="en-US" sz="2000" dirty="0" err="1" smtClean="0">
                <a:cs typeface="+mn-cs"/>
              </a:rPr>
              <a:t>GeV</a:t>
            </a:r>
            <a:r>
              <a:rPr lang="en-US" sz="2000" dirty="0" smtClean="0">
                <a:cs typeface="+mn-cs"/>
              </a:rPr>
              <a:t>)  - seems very challenging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000" dirty="0" smtClean="0">
                <a:cs typeface="+mn-cs"/>
              </a:rPr>
              <a:t> </a:t>
            </a:r>
          </a:p>
          <a:p>
            <a:pPr marL="342900" indent="-342900">
              <a:spcBef>
                <a:spcPct val="20000"/>
              </a:spcBef>
            </a:pPr>
            <a:endParaRPr kumimoji="0" lang="en-US" sz="14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ＭＳ Ｐゴシック" charset="0"/>
              <a:cs typeface="+mn-cs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ＭＳ Ｐゴシック" charset="0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ＭＳ Ｐゴシック" charset="0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" y="2667000"/>
            <a:ext cx="90677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Preliminary studies suggest that events with no tracks and a large amount of EM energy in the calorimeter would be ~background free =&gt; an ALP signal would be detectable without the need to resolve the 2 photons.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660066"/>
                </a:solidFill>
              </a:rPr>
              <a:t>Further studies show an interesting background would be high energy neutrino’s interacting in the calorimeter to give large EM showers </a:t>
            </a:r>
          </a:p>
          <a:p>
            <a:r>
              <a:rPr lang="en-US" dirty="0" smtClean="0">
                <a:solidFill>
                  <a:srgbClr val="660066"/>
                </a:solidFill>
              </a:rPr>
              <a:t>	- either </a:t>
            </a:r>
            <a:r>
              <a:rPr lang="en-US" dirty="0" err="1" smtClean="0">
                <a:solidFill>
                  <a:srgbClr val="660066"/>
                </a:solidFill>
              </a:rPr>
              <a:t>muon</a:t>
            </a:r>
            <a:r>
              <a:rPr lang="en-US" dirty="0" smtClean="0">
                <a:solidFill>
                  <a:srgbClr val="660066"/>
                </a:solidFill>
              </a:rPr>
              <a:t> neutrinos leading to </a:t>
            </a:r>
            <a:r>
              <a:rPr lang="en-US" dirty="0" err="1" smtClean="0">
                <a:solidFill>
                  <a:srgbClr val="660066"/>
                </a:solidFill>
              </a:rPr>
              <a:t>hadronic</a:t>
            </a:r>
            <a:r>
              <a:rPr lang="en-US" dirty="0" smtClean="0">
                <a:solidFill>
                  <a:srgbClr val="660066"/>
                </a:solidFill>
              </a:rPr>
              <a:t> showers with pi0, </a:t>
            </a:r>
          </a:p>
          <a:p>
            <a:r>
              <a:rPr lang="en-US" dirty="0" smtClean="0">
                <a:solidFill>
                  <a:srgbClr val="660066"/>
                </a:solidFill>
              </a:rPr>
              <a:t>	- or (more rarely) electron neutrinos interacting to give electrons</a:t>
            </a:r>
          </a:p>
          <a:p>
            <a:r>
              <a:rPr lang="en-US" dirty="0" smtClean="0">
                <a:solidFill>
                  <a:srgbClr val="660066"/>
                </a:solidFill>
              </a:rPr>
              <a:t>First time I have heard of neutrino interactions in the detector being a background for a collider search! </a:t>
            </a:r>
          </a:p>
          <a:p>
            <a:r>
              <a:rPr lang="en-US" dirty="0" smtClean="0">
                <a:solidFill>
                  <a:srgbClr val="660066"/>
                </a:solidFill>
              </a:rPr>
              <a:t> We are considering to have a </a:t>
            </a:r>
            <a:r>
              <a:rPr lang="en-US" dirty="0" err="1" smtClean="0">
                <a:solidFill>
                  <a:srgbClr val="660066"/>
                </a:solidFill>
              </a:rPr>
              <a:t>scintillator</a:t>
            </a:r>
            <a:r>
              <a:rPr lang="en-US" dirty="0" smtClean="0">
                <a:solidFill>
                  <a:srgbClr val="660066"/>
                </a:solidFill>
              </a:rPr>
              <a:t> pre-shower to give a small amount of longitudinal information which could be used to veto such neutrino interaction events.</a:t>
            </a:r>
            <a:endParaRPr lang="en-US" dirty="0">
              <a:solidFill>
                <a:srgbClr val="66006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1" y="6172200"/>
            <a:ext cx="8953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In longer term investigating installing a fine granularity silicon pre-shower to be able to separate close-by photons. 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ChangeArrowheads="1"/>
          </p:cNvSpPr>
          <p:nvPr/>
        </p:nvSpPr>
        <p:spPr bwMode="auto">
          <a:xfrm>
            <a:off x="228600" y="838200"/>
            <a:ext cx="85344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 smtClean="0"/>
              <a:t>Assuming background free single-photon like search for </a:t>
            </a:r>
            <a:r>
              <a:rPr lang="en-US" sz="2000" dirty="0" err="1" smtClean="0"/>
              <a:t>ALPs</a:t>
            </a:r>
            <a:r>
              <a:rPr lang="en-US" sz="2000" dirty="0" smtClean="0"/>
              <a:t> sensitivity for 10/fb and 150/fb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>
              <a:spcBef>
                <a:spcPct val="20000"/>
              </a:spcBef>
            </a:pPr>
            <a:endParaRPr lang="en-US" sz="2400" dirty="0" smtClean="0"/>
          </a:p>
          <a:p>
            <a:pPr marL="342900" indent="-342900">
              <a:spcBef>
                <a:spcPct val="20000"/>
              </a:spcBef>
            </a:pPr>
            <a:endParaRPr lang="en-US" sz="2400" dirty="0" smtClean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</p:txBody>
      </p:sp>
      <p:sp>
        <p:nvSpPr>
          <p:cNvPr id="28676" name="Title 7"/>
          <p:cNvSpPr>
            <a:spLocks noGrp="1"/>
          </p:cNvSpPr>
          <p:nvPr>
            <p:ph type="title"/>
          </p:nvPr>
        </p:nvSpPr>
        <p:spPr>
          <a:xfrm>
            <a:off x="0" y="244475"/>
            <a:ext cx="9144000" cy="441325"/>
          </a:xfrm>
        </p:spPr>
        <p:txBody>
          <a:bodyPr/>
          <a:lstStyle/>
          <a:p>
            <a:r>
              <a:rPr lang="en-US" dirty="0" smtClean="0">
                <a:latin typeface="Arial" charset="0"/>
              </a:rPr>
              <a:t>AXION LIKE PARTICLES (</a:t>
            </a:r>
            <a:r>
              <a:rPr lang="en-US" dirty="0" err="1" smtClean="0">
                <a:latin typeface="Arial" charset="0"/>
              </a:rPr>
              <a:t>ALPs</a:t>
            </a:r>
            <a:r>
              <a:rPr lang="en-US" dirty="0" smtClean="0">
                <a:latin typeface="Arial" charset="0"/>
              </a:rPr>
              <a:t>)</a:t>
            </a:r>
            <a:endParaRPr lang="en-US" dirty="0">
              <a:latin typeface="Arial" charset="0"/>
            </a:endParaRPr>
          </a:p>
        </p:txBody>
      </p:sp>
      <p:pic>
        <p:nvPicPr>
          <p:cNvPr id="10" name="Picture 9" descr="A1_Reach-Faser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28600" y="1585623"/>
            <a:ext cx="3962400" cy="3686754"/>
          </a:xfrm>
          <a:prstGeom prst="rect">
            <a:avLst/>
          </a:prstGeom>
        </p:spPr>
      </p:pic>
      <p:pic>
        <p:nvPicPr>
          <p:cNvPr id="11" name="Content Placeholder 4" descr="FeynmanDiagramPBC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rcRect l="75975" t="567" b="567"/>
              <a:stretch>
                <a:fillRect/>
              </a:stretch>
            </p:blipFill>
          </mc:Choice>
          <mc:Fallback>
            <p:blipFill>
              <a:blip r:embed="rId5"/>
              <a:srcRect l="75975" t="567" b="567"/>
              <a:stretch>
                <a:fillRect/>
              </a:stretch>
            </p:blipFill>
          </mc:Fallback>
        </mc:AlternateContent>
        <p:spPr>
          <a:xfrm>
            <a:off x="5562600" y="1585623"/>
            <a:ext cx="2667000" cy="2028630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8688840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20-22 June 11</a:t>
            </a:r>
            <a:endParaRPr lang="en-US"/>
          </a:p>
        </p:txBody>
      </p:sp>
      <p:pic>
        <p:nvPicPr>
          <p:cNvPr id="5" name="Picture 4" descr="Screenshot 2020-03-11 at 06.31.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0527"/>
            <a:ext cx="9144000" cy="6577473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STRAY MAGNETIC FIELD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70859"/>
            <a:ext cx="8229600" cy="1607112"/>
          </a:xfrm>
        </p:spPr>
        <p:txBody>
          <a:bodyPr>
            <a:normAutofit/>
          </a:bodyPr>
          <a:lstStyle/>
          <a:p>
            <a:r>
              <a:rPr lang="en-US" dirty="0" smtClean="0"/>
              <a:t>More detailed calculation of stray field, also going to larger distance</a:t>
            </a:r>
          </a:p>
          <a:p>
            <a:pPr lvl="1"/>
            <a:r>
              <a:rPr lang="en-US" dirty="0" smtClean="0"/>
              <a:t>3mT limit (for signage at CERN) always within 50cm of magnet centre (so enclosed in trench, does not impact access)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52010"/>
            <a:ext cx="4572000" cy="350599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rot="5400000" flipH="1" flipV="1">
            <a:off x="1421196" y="5025571"/>
            <a:ext cx="2757715" cy="362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82952" y="3810000"/>
            <a:ext cx="1506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inside magnet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06100" y="4974380"/>
            <a:ext cx="165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outside magnet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4134" y="3454919"/>
            <a:ext cx="4329866" cy="304121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285839" y="3072190"/>
            <a:ext cx="2917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5cm outside magnet opening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019524" y="6422573"/>
            <a:ext cx="3557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1mT field 50cm from magnet centre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20-22 June 11</a:t>
            </a:r>
            <a:endParaRPr lang="en-US"/>
          </a:p>
        </p:txBody>
      </p:sp>
      <p:pic>
        <p:nvPicPr>
          <p:cNvPr id="5" name="Picture 4" descr="SCTModule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2" y="0"/>
            <a:ext cx="9120156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6200" y="92075"/>
            <a:ext cx="492125" cy="441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848600" y="92075"/>
            <a:ext cx="1224741" cy="441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FASER TRACKER: COOLING</a:t>
            </a:r>
            <a:endParaRPr lang="en-US" dirty="0"/>
          </a:p>
        </p:txBody>
      </p:sp>
      <p:grpSp>
        <p:nvGrpSpPr>
          <p:cNvPr id="3" name="Group 23"/>
          <p:cNvGrpSpPr/>
          <p:nvPr/>
        </p:nvGrpSpPr>
        <p:grpSpPr>
          <a:xfrm>
            <a:off x="5867400" y="3200400"/>
            <a:ext cx="3124200" cy="3313163"/>
            <a:chOff x="5715000" y="2343048"/>
            <a:chExt cx="3124200" cy="3313163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15000" y="2343048"/>
              <a:ext cx="3124200" cy="3313163"/>
            </a:xfrm>
            <a:prstGeom prst="rect">
              <a:avLst/>
            </a:prstGeom>
          </p:spPr>
        </p:pic>
        <p:cxnSp>
          <p:nvCxnSpPr>
            <p:cNvPr id="14" name="Straight Arrow Connector 13"/>
            <p:cNvCxnSpPr/>
            <p:nvPr/>
          </p:nvCxnSpPr>
          <p:spPr>
            <a:xfrm rot="10800000">
              <a:off x="6020595" y="5135940"/>
              <a:ext cx="10668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rot="5400000" flipH="1" flipV="1">
              <a:off x="4748024" y="3863370"/>
              <a:ext cx="254514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6020594" y="2591594"/>
              <a:ext cx="2590801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rot="5400000">
              <a:off x="7339222" y="3865355"/>
              <a:ext cx="2544347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rot="10800000">
              <a:off x="7468395" y="5138323"/>
              <a:ext cx="1142206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7848600" y="2819400"/>
            <a:ext cx="85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ASICs</a:t>
            </a:r>
            <a:endParaRPr lang="en-US" dirty="0"/>
          </a:p>
        </p:txBody>
      </p:sp>
      <p:cxnSp>
        <p:nvCxnSpPr>
          <p:cNvPr id="28" name="Straight Arrow Connector 27"/>
          <p:cNvCxnSpPr/>
          <p:nvPr/>
        </p:nvCxnSpPr>
        <p:spPr>
          <a:xfrm rot="5400000">
            <a:off x="7877124" y="3465008"/>
            <a:ext cx="552552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0800000" flipV="1">
            <a:off x="6934200" y="3284084"/>
            <a:ext cx="1218406" cy="990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438400" y="3810000"/>
            <a:ext cx="3352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Tracking layer frame, CNC machined from single Al block.</a:t>
            </a:r>
          </a:p>
          <a:p>
            <a:r>
              <a:rPr lang="en-US" dirty="0" smtClean="0"/>
              <a:t>Frame contains 5mm cooling pipe running around the outside.</a:t>
            </a:r>
          </a:p>
          <a:p>
            <a:r>
              <a:rPr lang="en-US" dirty="0" smtClean="0"/>
              <a:t>Thermal performance validated by FEA simulations and measurements (NTC on each SCT module, and 2 on frame)</a:t>
            </a:r>
            <a:endParaRPr lang="en-US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rcRect l="19520" r="52619" b="45967"/>
          <a:stretch>
            <a:fillRect/>
          </a:stretch>
        </p:blipFill>
        <p:spPr>
          <a:xfrm>
            <a:off x="76200" y="3581400"/>
            <a:ext cx="2423662" cy="31242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14269" y="6400800"/>
            <a:ext cx="1233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SMC chiller</a:t>
            </a:r>
            <a:endParaRPr lang="en-US" sz="1600" dirty="0"/>
          </a:p>
        </p:txBody>
      </p:sp>
      <p:sp>
        <p:nvSpPr>
          <p:cNvPr id="17" name="Content Placeholder 7"/>
          <p:cNvSpPr txBox="1">
            <a:spLocks/>
          </p:cNvSpPr>
          <p:nvPr/>
        </p:nvSpPr>
        <p:spPr bwMode="auto">
          <a:xfrm>
            <a:off x="228600" y="762000"/>
            <a:ext cx="89154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a="http://schemas.openxmlformats.org/drawingml/2006/main" xmlns:r="http://schemas.openxmlformats.org/officeDocument/2006/relationships" xmlns:p="http://schemas.openxmlformats.org/presentationml/2006/main"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Due to the low radiation in TI12 the silicon can be operated at room temperature, but the detector needs to be cooled to remove heat from the on-detector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ASICs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</a:t>
            </a:r>
          </a:p>
          <a:p>
            <a:pPr marL="742950" marR="0" lvl="1" indent="-28575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~5W per module =&gt; 40W/plane =&gt; 360W in full detector 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Tracking layer designed to give sufficient thermal and mechanical properties, whilst minimizing material in tracking volume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Use simple water chiller with inlet temperature 10-15 degrees</a:t>
            </a:r>
          </a:p>
          <a:p>
            <a:pPr marL="742950" marR="0" lvl="1" indent="-28575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Tracking stations flushed with dry air to avoid condensation</a:t>
            </a:r>
          </a:p>
          <a:p>
            <a:pPr marL="742950" marR="0" lvl="1" indent="-28575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Hardware interlock to turn off tracker if cooling / humidity control fails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</a:t>
            </a:r>
          </a:p>
          <a:p>
            <a:pPr marL="742950" marR="0" lvl="1" indent="-28575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ＭＳ Ｐゴシック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FASER TRACKER: COOLING</a:t>
            </a:r>
            <a:endParaRPr lang="en-US" dirty="0"/>
          </a:p>
        </p:txBody>
      </p:sp>
      <p:grpSp>
        <p:nvGrpSpPr>
          <p:cNvPr id="3" name="Group 23"/>
          <p:cNvGrpSpPr/>
          <p:nvPr/>
        </p:nvGrpSpPr>
        <p:grpSpPr>
          <a:xfrm>
            <a:off x="5867400" y="3200400"/>
            <a:ext cx="3124200" cy="3313163"/>
            <a:chOff x="5715000" y="2343048"/>
            <a:chExt cx="3124200" cy="3313163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15000" y="2343048"/>
              <a:ext cx="3124200" cy="3313163"/>
            </a:xfrm>
            <a:prstGeom prst="rect">
              <a:avLst/>
            </a:prstGeom>
          </p:spPr>
        </p:pic>
        <p:cxnSp>
          <p:nvCxnSpPr>
            <p:cNvPr id="14" name="Straight Arrow Connector 13"/>
            <p:cNvCxnSpPr/>
            <p:nvPr/>
          </p:nvCxnSpPr>
          <p:spPr>
            <a:xfrm rot="10800000">
              <a:off x="6020595" y="5135940"/>
              <a:ext cx="10668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rot="5400000" flipH="1" flipV="1">
              <a:off x="4748024" y="3863370"/>
              <a:ext cx="254514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6020594" y="2591594"/>
              <a:ext cx="2590801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rot="5400000">
              <a:off x="7339222" y="3865355"/>
              <a:ext cx="2544347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rot="10800000">
              <a:off x="7468395" y="5138323"/>
              <a:ext cx="1142206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7848600" y="2819400"/>
            <a:ext cx="85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ASICs</a:t>
            </a:r>
            <a:endParaRPr lang="en-US" dirty="0"/>
          </a:p>
        </p:txBody>
      </p:sp>
      <p:cxnSp>
        <p:nvCxnSpPr>
          <p:cNvPr id="28" name="Straight Arrow Connector 27"/>
          <p:cNvCxnSpPr/>
          <p:nvPr/>
        </p:nvCxnSpPr>
        <p:spPr>
          <a:xfrm rot="5400000">
            <a:off x="7877124" y="3465008"/>
            <a:ext cx="552552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0800000" flipV="1">
            <a:off x="6934200" y="3284084"/>
            <a:ext cx="1218406" cy="990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438400" y="3810000"/>
            <a:ext cx="3352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Tracking layer frame, CNC machined from single Al block.</a:t>
            </a:r>
          </a:p>
          <a:p>
            <a:r>
              <a:rPr lang="en-US" dirty="0" smtClean="0"/>
              <a:t>Frame contains 5mm cooling pipe running around the outside.</a:t>
            </a:r>
          </a:p>
          <a:p>
            <a:r>
              <a:rPr lang="en-US" dirty="0" smtClean="0"/>
              <a:t>Thermal performance validated by FEA simulations and measurements (NTC on each SCT module, and 2 on frame)</a:t>
            </a:r>
            <a:endParaRPr lang="en-US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rcRect l="19520" r="52619" b="45967"/>
          <a:stretch>
            <a:fillRect/>
          </a:stretch>
        </p:blipFill>
        <p:spPr>
          <a:xfrm>
            <a:off x="76200" y="3581400"/>
            <a:ext cx="2423662" cy="31242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14269" y="6400800"/>
            <a:ext cx="1233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SMC chiller</a:t>
            </a:r>
            <a:endParaRPr lang="en-US" sz="1600" dirty="0"/>
          </a:p>
        </p:txBody>
      </p:sp>
      <p:sp>
        <p:nvSpPr>
          <p:cNvPr id="17" name="Content Placeholder 7"/>
          <p:cNvSpPr txBox="1">
            <a:spLocks/>
          </p:cNvSpPr>
          <p:nvPr/>
        </p:nvSpPr>
        <p:spPr bwMode="auto">
          <a:xfrm>
            <a:off x="228600" y="762000"/>
            <a:ext cx="89154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a="http://schemas.openxmlformats.org/drawingml/2006/main" xmlns:r="http://schemas.openxmlformats.org/officeDocument/2006/relationships" xmlns:p="http://schemas.openxmlformats.org/presentationml/2006/main"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Due to the low radiation in TI12 the silicon can be operated at room temperature, but the detector needs to be cooled to remove heat from the on-detector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ASICs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</a:t>
            </a:r>
          </a:p>
          <a:p>
            <a:pPr marL="742950" marR="0" lvl="1" indent="-28575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~5W per module =&gt; 40W/plane =&gt; 360W in full detector 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Tracking layer designed to give sufficient thermal and mechanical properties, whilst minimizing material in tracking volume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Use simple water chiller with inlet temperature 10-15 degrees</a:t>
            </a:r>
          </a:p>
          <a:p>
            <a:pPr marL="742950" marR="0" lvl="1" indent="-28575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Tracking stations flushed with dry air to avoid condensation</a:t>
            </a:r>
          </a:p>
          <a:p>
            <a:pPr marL="742950" marR="0" lvl="1" indent="-28575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Hardware interlock to turn off tracker if cooling / humidity control fails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</a:t>
            </a:r>
          </a:p>
          <a:p>
            <a:pPr marL="742950" marR="0" lvl="1" indent="-28575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ＭＳ Ｐゴシック" charset="0"/>
              <a:cs typeface="+mn-cs"/>
            </a:endParaRPr>
          </a:p>
        </p:txBody>
      </p:sp>
      <p:pic>
        <p:nvPicPr>
          <p:cNvPr id="19" name="Picture 18" descr="Screenshot 2020-03-11 at 06.54.5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825500"/>
            <a:ext cx="5664200" cy="29845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FASER TRACKER: READOUT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81000" y="819834"/>
            <a:ext cx="845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Decided to not use the ATLAS SCT readout to simplify the system.</a:t>
            </a:r>
          </a:p>
          <a:p>
            <a:r>
              <a:rPr lang="en-US" dirty="0" smtClean="0"/>
              <a:t>Custom made flex cable used to connect pigtail on SCT module to custom PCB patch panel which separates out power (HV, LV), readout, monitoring lines.</a:t>
            </a:r>
            <a:endParaRPr lang="en-US" dirty="0"/>
          </a:p>
        </p:txBody>
      </p:sp>
      <p:pic>
        <p:nvPicPr>
          <p:cNvPr id="8" name="Picture 7"/>
          <p:cNvPicPr/>
          <p:nvPr/>
        </p:nvPicPr>
        <p:blipFill>
          <a:blip r:embed="rId2"/>
          <a:stretch/>
        </p:blipFill>
        <p:spPr>
          <a:xfrm>
            <a:off x="6150600" y="1743164"/>
            <a:ext cx="2688600" cy="4048036"/>
          </a:xfrm>
          <a:prstGeom prst="rect">
            <a:avLst/>
          </a:prstGeom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6263818" y="5791200"/>
            <a:ext cx="2575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Tracker Readout Board</a:t>
            </a:r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3"/>
          <a:stretch/>
        </p:blipFill>
        <p:spPr>
          <a:xfrm>
            <a:off x="3429000" y="4648200"/>
            <a:ext cx="2438400" cy="2209800"/>
          </a:xfrm>
          <a:prstGeom prst="rect">
            <a:avLst/>
          </a:prstGeom>
          <a:ln>
            <a:noFill/>
          </a:ln>
        </p:spPr>
      </p:pic>
      <p:sp>
        <p:nvSpPr>
          <p:cNvPr id="11" name="Content Placeholder 7"/>
          <p:cNvSpPr txBox="1">
            <a:spLocks/>
          </p:cNvSpPr>
          <p:nvPr/>
        </p:nvSpPr>
        <p:spPr bwMode="auto">
          <a:xfrm>
            <a:off x="304800" y="1752600"/>
            <a:ext cx="56388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a="http://schemas.openxmlformats.org/drawingml/2006/main" xmlns:r="http://schemas.openxmlformats.org/officeDocument/2006/relationships" xmlns:p="http://schemas.openxmlformats.org/presentationml/2006/main"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3m-long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Twinax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cables used to send data from patch- panel to Tracker Readout Board (TRB)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TRB is General Purpose FPGA board developed in University of Geneva for other experiments – with dedicated adapter card to handle connections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1 TRB / tracker plane (9 in full detector)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TRB logic implemented in firmware:</a:t>
            </a:r>
          </a:p>
          <a:p>
            <a:pPr marL="742950" marR="0" lvl="1" indent="-28575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Simple DAQ functionality (error checking, header etc…)</a:t>
            </a:r>
          </a:p>
          <a:p>
            <a:pPr marL="742950" marR="0" lvl="1" indent="-28575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Data send via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ethernet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to DAQ PCs on surface (600m from FASER) 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</a:t>
            </a:r>
          </a:p>
          <a:p>
            <a:pPr marL="742950" marR="0" lvl="1" indent="-28575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ＭＳ Ｐゴシック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FASER TRACKER: POWERING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6200" y="2209800"/>
            <a:ext cx="5486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Chosen solution Wiener MPOD Power Supplies (ISEG cards for HV).</a:t>
            </a:r>
          </a:p>
          <a:p>
            <a:r>
              <a:rPr lang="en-US" dirty="0" smtClean="0"/>
              <a:t>In order to save money split HV such that 1 channel serves 4 modules. 18 MPV 8008I LV cards serve 72 SCT modules in the system. </a:t>
            </a:r>
          </a:p>
          <a:p>
            <a:r>
              <a:rPr lang="en-US" dirty="0" smtClean="0"/>
              <a:t>Only 3 ISEG EHS 8405p HV cards needed.</a:t>
            </a:r>
          </a:p>
          <a:p>
            <a:endParaRPr lang="en-US" dirty="0" smtClean="0"/>
          </a:p>
          <a:p>
            <a:r>
              <a:rPr lang="en-US" dirty="0" smtClean="0"/>
              <a:t>Radiation level in TI12 measured to be very low for LHC environment, still higher than on surface. </a:t>
            </a:r>
          </a:p>
          <a:p>
            <a:r>
              <a:rPr lang="en-US" dirty="0" smtClean="0"/>
              <a:t>To avoid problems from SEU in PS we have  implemented a HW protection circuit on the LV, where any over voltage will be cut by dedicated circuit.</a:t>
            </a:r>
          </a:p>
          <a:p>
            <a:endParaRPr lang="en-US" dirty="0" smtClean="0"/>
          </a:p>
          <a:p>
            <a:r>
              <a:rPr lang="en-US" dirty="0" smtClean="0"/>
              <a:t>Cables constructed by CERN EP-DT (many thanks) </a:t>
            </a:r>
          </a:p>
        </p:txBody>
      </p:sp>
      <p:pic>
        <p:nvPicPr>
          <p:cNvPr id="13" name="Picture 12" descr="20200218_1052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7850" y="1905000"/>
            <a:ext cx="3486150" cy="4648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14400"/>
            <a:ext cx="6781800" cy="11168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685800"/>
            <a:ext cx="3866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Power  requirements of Tracker are: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68275"/>
            <a:ext cx="8458200" cy="441325"/>
          </a:xfrm>
        </p:spPr>
        <p:txBody>
          <a:bodyPr/>
          <a:lstStyle/>
          <a:p>
            <a:r>
              <a:rPr lang="en-US" dirty="0" smtClean="0"/>
              <a:t>FASER TRACKER: COMMISSIONING EXAMPLES</a:t>
            </a:r>
            <a:endParaRPr lang="en-US" dirty="0"/>
          </a:p>
        </p:txBody>
      </p:sp>
      <p:pic>
        <p:nvPicPr>
          <p:cNvPr id="5" name="Picture 4" descr="Basic setup and Full setup ENC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5400" y="3505200"/>
            <a:ext cx="4749184" cy="29365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1" y="990174"/>
            <a:ext cx="4178299" cy="2502302"/>
          </a:xfrm>
          <a:prstGeom prst="rect">
            <a:avLst/>
          </a:prstGeom>
        </p:spPr>
      </p:pic>
      <p:pic>
        <p:nvPicPr>
          <p:cNvPr id="7" name="Picture 6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4584700" y="990174"/>
            <a:ext cx="4330700" cy="2500626"/>
          </a:xfrm>
          <a:prstGeom prst="rect">
            <a:avLst/>
          </a:prstGeom>
        </p:spPr>
      </p:pic>
      <p:pic>
        <p:nvPicPr>
          <p:cNvPr id="9" name="Picture 8" descr="Screenshot 2020-03-11 at 07.27.5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4584" y="3810000"/>
            <a:ext cx="4367716" cy="250722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5800" y="1219200"/>
            <a:ext cx="16897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Before Trimming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5410200" y="1219200"/>
            <a:ext cx="15185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After Trimming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6233190"/>
            <a:ext cx="426720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Comparison of noise in single module QA setup and final setup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5410200" y="6260068"/>
            <a:ext cx="21463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IV curve in final setup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533400" y="685800"/>
            <a:ext cx="2455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Noise versus channel: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FASER TRACKER: CURRENT STATUS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1432679"/>
            <a:ext cx="8686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prototype plane produced and assembled Sept. 2019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 Used for extensive testing since then</a:t>
            </a:r>
          </a:p>
          <a:p>
            <a:pPr>
              <a:buFont typeface="Arial"/>
              <a:buChar char="•"/>
            </a:pPr>
            <a:r>
              <a:rPr lang="en-US" dirty="0" smtClean="0"/>
              <a:t> 2</a:t>
            </a:r>
            <a:r>
              <a:rPr lang="en-US" baseline="30000" dirty="0" smtClean="0"/>
              <a:t>nd</a:t>
            </a:r>
            <a:r>
              <a:rPr lang="en-US" dirty="0" smtClean="0"/>
              <a:t> prototype produced January 2020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 Small updates in design based on 1</a:t>
            </a:r>
            <a:r>
              <a:rPr lang="en-US" baseline="30000" dirty="0" smtClean="0"/>
              <a:t>st</a:t>
            </a:r>
            <a:r>
              <a:rPr lang="en-US" dirty="0" smtClean="0"/>
              <a:t> prototype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 Design validated with many tests </a:t>
            </a:r>
          </a:p>
          <a:p>
            <a:pPr>
              <a:buFont typeface="Arial"/>
              <a:buChar char="•"/>
            </a:pPr>
            <a:r>
              <a:rPr lang="en-US" dirty="0" smtClean="0"/>
              <a:t> Production of final tracker frames ongoing at University of Geneva</a:t>
            </a:r>
          </a:p>
          <a:p>
            <a:pPr>
              <a:buFont typeface="Arial"/>
              <a:buChar char="•"/>
            </a:pPr>
            <a:r>
              <a:rPr lang="en-US" dirty="0" smtClean="0"/>
              <a:t> All other needed components produced and available</a:t>
            </a:r>
          </a:p>
          <a:p>
            <a:pPr>
              <a:buFont typeface="Arial"/>
              <a:buChar char="•"/>
            </a:pPr>
            <a:r>
              <a:rPr lang="en-US" dirty="0" smtClean="0"/>
              <a:t> Assembly and metrology procedure well defined</a:t>
            </a:r>
          </a:p>
          <a:p>
            <a:pPr>
              <a:buFont typeface="Arial"/>
              <a:buChar char="•"/>
            </a:pPr>
            <a:r>
              <a:rPr lang="en-US" dirty="0" smtClean="0"/>
              <a:t> Validation procedure for each layer well defined and exercised on prototype planes</a:t>
            </a:r>
          </a:p>
          <a:p>
            <a:pPr>
              <a:buFont typeface="Arial"/>
              <a:buChar char="•"/>
            </a:pPr>
            <a:r>
              <a:rPr lang="en-US" dirty="0" smtClean="0"/>
              <a:t> All infrastructure for testing and validation of tracker setup in our labs at CERN</a:t>
            </a:r>
          </a:p>
          <a:p>
            <a:pPr>
              <a:buFont typeface="Arial"/>
              <a:buChar char="•"/>
            </a:pPr>
            <a:r>
              <a:rPr lang="en-US" dirty="0" smtClean="0"/>
              <a:t> Waiting for CERN to re-open…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cintillators | Veto stations"/>
          <p:cNvSpPr txBox="1">
            <a:spLocks/>
          </p:cNvSpPr>
          <p:nvPr/>
        </p:nvSpPr>
        <p:spPr bwMode="auto">
          <a:xfrm>
            <a:off x="658453" y="-45489"/>
            <a:ext cx="7827095" cy="959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a="http://schemas.openxmlformats.org/drawingml/2006/main" xmlns:r="http://schemas.openxmlformats.org/officeDocument/2006/relationships" xmlns:p="http://schemas.openxmlformats.org/presentationml/2006/main"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  <a:cs typeface="+mj-cs"/>
              </a:rPr>
              <a:t>CALORIMETER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Regular"/>
                <a:ea typeface="Open Sans Regular"/>
                <a:cs typeface="Open Sans Regular"/>
                <a:sym typeface="Open Sans Regular"/>
              </a:rPr>
              <a:t>-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Regular"/>
                <a:ea typeface="Open Sans Regular"/>
                <a:cs typeface="Open Sans Regular"/>
                <a:sym typeface="Open Sans Regular"/>
              </a:rPr>
              <a:t>PMTs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 Regular"/>
              <a:ea typeface="Open Sans Regular"/>
              <a:cs typeface="Open Sans Regular"/>
              <a:sym typeface="Open Sans Regular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4570273"/>
            <a:ext cx="9067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 Testing lab with LED </a:t>
            </a:r>
            <a:r>
              <a:rPr lang="en-US" dirty="0" err="1" smtClean="0"/>
              <a:t>pulser</a:t>
            </a:r>
            <a:r>
              <a:rPr lang="en-US" dirty="0" smtClean="0"/>
              <a:t> and cosmic ray test stand setup at CERN</a:t>
            </a:r>
          </a:p>
          <a:p>
            <a:pPr>
              <a:buFont typeface="Arial"/>
              <a:buChar char="•"/>
            </a:pPr>
            <a:r>
              <a:rPr lang="en-US" dirty="0" smtClean="0"/>
              <a:t> Used to characterize and determine HV working point</a:t>
            </a:r>
          </a:p>
          <a:p>
            <a:pPr>
              <a:buFont typeface="Arial"/>
              <a:buChar char="•"/>
            </a:pPr>
            <a:r>
              <a:rPr lang="en-US" dirty="0" smtClean="0"/>
              <a:t> Low gain needed to have sufficient range for largest signals</a:t>
            </a:r>
          </a:p>
          <a:p>
            <a:pPr>
              <a:buFont typeface="Arial"/>
              <a:buChar char="•"/>
            </a:pPr>
            <a:r>
              <a:rPr lang="en-US" dirty="0" smtClean="0"/>
              <a:t> Energy calibration: 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 Using </a:t>
            </a:r>
            <a:r>
              <a:rPr lang="en-US" i="1" dirty="0" smtClean="0"/>
              <a:t>in situ </a:t>
            </a:r>
            <a:r>
              <a:rPr lang="en-US" dirty="0" err="1" smtClean="0"/>
              <a:t>muons</a:t>
            </a:r>
            <a:r>
              <a:rPr lang="en-US" dirty="0" smtClean="0"/>
              <a:t> (</a:t>
            </a:r>
            <a:r>
              <a:rPr lang="en-US" dirty="0" err="1" smtClean="0"/>
              <a:t>MIPs</a:t>
            </a:r>
            <a:r>
              <a:rPr lang="en-US" dirty="0" smtClean="0"/>
              <a:t>)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 Plan to also have test-beam during Run-3 for spare modules </a:t>
            </a:r>
          </a:p>
          <a:p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574" y="1143000"/>
            <a:ext cx="4073026" cy="29718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04800" y="729734"/>
            <a:ext cx="505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R7899-20 Hamamatsu </a:t>
            </a:r>
            <a:r>
              <a:rPr lang="en-US" dirty="0" err="1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PMTs</a:t>
            </a:r>
            <a:r>
              <a:rPr lang="en-US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provided by </a:t>
            </a:r>
            <a:r>
              <a:rPr lang="en-US" dirty="0" err="1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LHCb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rot="16200000" flipH="1">
            <a:off x="863592" y="1226074"/>
            <a:ext cx="958334" cy="70431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86729" y="4114800"/>
            <a:ext cx="1775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800000"/>
                </a:solidFill>
              </a:rPr>
              <a:t>New HV divider</a:t>
            </a:r>
            <a:endParaRPr lang="en-US" dirty="0">
              <a:solidFill>
                <a:srgbClr val="80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rot="16200000" flipV="1">
            <a:off x="990600" y="3733800"/>
            <a:ext cx="381000" cy="38100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5004600" y="1524000"/>
            <a:ext cx="4063200" cy="2590800"/>
            <a:chOff x="1051560" y="5070240"/>
            <a:chExt cx="3758400" cy="2416680"/>
          </a:xfrm>
        </p:grpSpPr>
        <p:pic>
          <p:nvPicPr>
            <p:cNvPr id="23" name="Picture 22"/>
            <p:cNvPicPr/>
            <p:nvPr/>
          </p:nvPicPr>
          <p:blipFill>
            <a:blip r:embed="rId3"/>
            <a:stretch/>
          </p:blipFill>
          <p:spPr>
            <a:xfrm>
              <a:off x="1371600" y="5070240"/>
              <a:ext cx="3324240" cy="2416680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TextShape 5"/>
            <p:cNvSpPr txBox="1"/>
            <p:nvPr/>
          </p:nvSpPr>
          <p:spPr>
            <a:xfrm>
              <a:off x="1890360" y="5230440"/>
              <a:ext cx="1802160" cy="316080"/>
            </a:xfrm>
            <a:prstGeom prst="rect">
              <a:avLst/>
            </a:prstGeom>
            <a:noFill/>
            <a:ln>
              <a:noFill/>
            </a:ln>
          </p:spPr>
          <p:txBody>
            <a:bodyPr lIns="90000" tIns="45000" rIns="90000" bIns="45000"/>
            <a:lstStyle/>
            <a:p>
              <a:r>
                <a:rPr lang="en-US" sz="1600" b="0" strike="noStrike" spc="-1">
                  <a:solidFill>
                    <a:srgbClr val="006699"/>
                  </a:solidFill>
                  <a:uFill>
                    <a:solidFill>
                      <a:srgbClr val="FFFFFF"/>
                    </a:solidFill>
                  </a:uFill>
                  <a:latin typeface="Arial"/>
                </a:rPr>
                <a:t>PMT Non-linearity</a:t>
              </a:r>
              <a:endPara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</p:txBody>
        </p:sp>
        <p:sp>
          <p:nvSpPr>
            <p:cNvPr id="25" name="TextShape 6"/>
            <p:cNvSpPr txBox="1"/>
            <p:nvPr/>
          </p:nvSpPr>
          <p:spPr>
            <a:xfrm rot="16200000">
              <a:off x="433800" y="5864040"/>
              <a:ext cx="1777320" cy="541800"/>
            </a:xfrm>
            <a:prstGeom prst="rect">
              <a:avLst/>
            </a:prstGeom>
            <a:noFill/>
            <a:ln>
              <a:noFill/>
            </a:ln>
          </p:spPr>
          <p:txBody>
            <a:bodyPr lIns="90000" tIns="45000" rIns="90000" bIns="45000"/>
            <a:lstStyle/>
            <a:p>
              <a:r>
                <a:rPr lang="en-US" sz="1600" b="0" strike="noStrike" spc="-1" dirty="0">
                  <a:solidFill>
                    <a:srgbClr val="006699"/>
                  </a:solidFill>
                  <a:uFill>
                    <a:solidFill>
                      <a:srgbClr val="FFFFFF"/>
                    </a:solidFill>
                  </a:uFill>
                  <a:latin typeface="Arial"/>
                </a:rPr>
                <a:t>Non-linearity [%]</a:t>
              </a:r>
              <a:endPara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</p:txBody>
        </p:sp>
        <p:sp>
          <p:nvSpPr>
            <p:cNvPr id="26" name="Line 7"/>
            <p:cNvSpPr/>
            <p:nvPr/>
          </p:nvSpPr>
          <p:spPr>
            <a:xfrm>
              <a:off x="4021920" y="5979240"/>
              <a:ext cx="0" cy="1350720"/>
            </a:xfrm>
            <a:prstGeom prst="line">
              <a:avLst/>
            </a:prstGeom>
            <a:ln>
              <a:solidFill>
                <a:srgbClr val="000000"/>
              </a:solidFill>
              <a:custDash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" name="TextShape 8"/>
            <p:cNvSpPr txBox="1"/>
            <p:nvPr/>
          </p:nvSpPr>
          <p:spPr>
            <a:xfrm>
              <a:off x="3983040" y="5910120"/>
              <a:ext cx="826920" cy="489960"/>
            </a:xfrm>
            <a:prstGeom prst="rect">
              <a:avLst/>
            </a:prstGeom>
            <a:noFill/>
            <a:ln>
              <a:noFill/>
            </a:ln>
          </p:spPr>
          <p:txBody>
            <a:bodyPr lIns="90000" tIns="45000" rIns="90000" bIns="45000"/>
            <a:lstStyle/>
            <a:p>
              <a:r>
                <a:rPr lang="en-US" sz="1400" b="0" strike="noStrike" spc="-1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Arial"/>
                </a:rPr>
                <a:t>Digitizer
range</a:t>
              </a:r>
              <a:endPara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</p:txBody>
        </p:sp>
        <p:sp>
          <p:nvSpPr>
            <p:cNvPr id="28" name="TextShape 9"/>
            <p:cNvSpPr txBox="1"/>
            <p:nvPr/>
          </p:nvSpPr>
          <p:spPr>
            <a:xfrm>
              <a:off x="2583360" y="5684760"/>
              <a:ext cx="1235160" cy="316080"/>
            </a:xfrm>
            <a:prstGeom prst="rect">
              <a:avLst/>
            </a:prstGeom>
            <a:noFill/>
            <a:ln>
              <a:noFill/>
            </a:ln>
          </p:spPr>
          <p:txBody>
            <a:bodyPr lIns="90000" tIns="45000" rIns="90000" bIns="45000"/>
            <a:lstStyle/>
            <a:p>
              <a:r>
                <a:rPr lang="en-US" sz="1600" b="0" strike="noStrike" spc="-1">
                  <a:solidFill>
                    <a:srgbClr val="FF00CC"/>
                  </a:solidFill>
                  <a:uFill>
                    <a:solidFill>
                      <a:srgbClr val="FFFFFF"/>
                    </a:solidFill>
                  </a:uFill>
                  <a:latin typeface="Arial"/>
                </a:rPr>
                <a:t>Gain ~3000</a:t>
              </a:r>
              <a:endPara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</p:txBody>
        </p:sp>
        <p:sp>
          <p:nvSpPr>
            <p:cNvPr id="29" name="Line 10"/>
            <p:cNvSpPr/>
            <p:nvPr/>
          </p:nvSpPr>
          <p:spPr>
            <a:xfrm>
              <a:off x="3128760" y="5927400"/>
              <a:ext cx="190440" cy="623520"/>
            </a:xfrm>
            <a:prstGeom prst="line">
              <a:avLst/>
            </a:prstGeom>
            <a:ln w="19080">
              <a:solidFill>
                <a:srgbClr val="FF00CC"/>
              </a:solidFill>
              <a:round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0" name="TextShape 11"/>
            <p:cNvSpPr txBox="1"/>
            <p:nvPr/>
          </p:nvSpPr>
          <p:spPr>
            <a:xfrm>
              <a:off x="1575720" y="6728760"/>
              <a:ext cx="1122480" cy="316080"/>
            </a:xfrm>
            <a:prstGeom prst="rect">
              <a:avLst/>
            </a:prstGeom>
            <a:noFill/>
            <a:ln>
              <a:noFill/>
            </a:ln>
          </p:spPr>
          <p:txBody>
            <a:bodyPr lIns="90000" tIns="45000" rIns="90000" bIns="45000"/>
            <a:lstStyle/>
            <a:p>
              <a:r>
                <a:rPr lang="en-US" sz="1600" b="0" strike="noStrike" spc="-1">
                  <a:solidFill>
                    <a:srgbClr val="FF3333"/>
                  </a:solidFill>
                  <a:uFill>
                    <a:solidFill>
                      <a:srgbClr val="FFFFFF"/>
                    </a:solidFill>
                  </a:uFill>
                  <a:latin typeface="Arial"/>
                </a:rPr>
                <a:t>Gain ~300</a:t>
              </a:r>
              <a:endPara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</p:txBody>
        </p:sp>
        <p:sp>
          <p:nvSpPr>
            <p:cNvPr id="31" name="Line 12"/>
            <p:cNvSpPr/>
            <p:nvPr/>
          </p:nvSpPr>
          <p:spPr>
            <a:xfrm flipV="1">
              <a:off x="1951200" y="6438240"/>
              <a:ext cx="77760" cy="290520"/>
            </a:xfrm>
            <a:prstGeom prst="line">
              <a:avLst/>
            </a:prstGeom>
            <a:ln w="19080">
              <a:solidFill>
                <a:srgbClr val="FF3333"/>
              </a:solidFill>
              <a:round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SCINTILLATOR SYSTEM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2928877"/>
            <a:ext cx="8520281" cy="2769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Design:</a:t>
            </a:r>
          </a:p>
          <a:p>
            <a:pPr>
              <a:buFontTx/>
              <a:buChar char="-"/>
            </a:pPr>
            <a:r>
              <a:rPr lang="en-US" dirty="0" smtClean="0"/>
              <a:t> EJ-200 plastic </a:t>
            </a:r>
            <a:r>
              <a:rPr lang="en-US" dirty="0" err="1" smtClean="0"/>
              <a:t>scintillator</a:t>
            </a:r>
            <a:r>
              <a:rPr lang="en-US" dirty="0" smtClean="0"/>
              <a:t> from ELJEN Technology</a:t>
            </a:r>
          </a:p>
          <a:p>
            <a:pPr>
              <a:buFontTx/>
              <a:buChar char="-"/>
            </a:pPr>
            <a:r>
              <a:rPr lang="en-US" dirty="0" smtClean="0"/>
              <a:t> Most </a:t>
            </a:r>
            <a:r>
              <a:rPr lang="en-US" dirty="0" err="1" smtClean="0"/>
              <a:t>scintillators</a:t>
            </a:r>
            <a:r>
              <a:rPr lang="en-US" dirty="0" smtClean="0"/>
              <a:t> 20x300x300mm – gives ~200 photo-electrons/MIP</a:t>
            </a:r>
          </a:p>
          <a:p>
            <a:pPr>
              <a:buFontTx/>
              <a:buChar char="-"/>
            </a:pPr>
            <a:r>
              <a:rPr lang="en-US" dirty="0" smtClean="0"/>
              <a:t> Timing station uses different design to improve time resolution</a:t>
            </a:r>
          </a:p>
          <a:p>
            <a:pPr lvl="1">
              <a:buFontTx/>
              <a:buChar char="-"/>
            </a:pPr>
            <a:r>
              <a:rPr lang="en-US" sz="1600" dirty="0" smtClean="0"/>
              <a:t> two 10x200x400mm – gives ~80 photo-electrons/MIP</a:t>
            </a:r>
          </a:p>
          <a:p>
            <a:pPr>
              <a:buFontTx/>
              <a:buChar char="-"/>
            </a:pPr>
            <a:r>
              <a:rPr lang="en-US" dirty="0" smtClean="0"/>
              <a:t> All use Hamamatsu H6410 PMT</a:t>
            </a:r>
          </a:p>
          <a:p>
            <a:pPr lvl="1">
              <a:buFontTx/>
              <a:buChar char="-"/>
            </a:pPr>
            <a:r>
              <a:rPr lang="en-US" sz="1600" dirty="0" smtClean="0"/>
              <a:t> Large diameter (46mm)</a:t>
            </a:r>
          </a:p>
          <a:p>
            <a:pPr lvl="1">
              <a:buFontTx/>
              <a:buChar char="-"/>
            </a:pPr>
            <a:r>
              <a:rPr lang="en-US" sz="1600" dirty="0" smtClean="0"/>
              <a:t> Large gain (10</a:t>
            </a:r>
            <a:r>
              <a:rPr lang="en-US" sz="1600" baseline="30000" dirty="0" smtClean="0"/>
              <a:t>6</a:t>
            </a:r>
            <a:r>
              <a:rPr lang="en-US" sz="1600" dirty="0" smtClean="0"/>
              <a:t> – 10</a:t>
            </a:r>
            <a:r>
              <a:rPr lang="en-US" sz="1600" baseline="30000" dirty="0" smtClean="0"/>
              <a:t>8</a:t>
            </a:r>
            <a:r>
              <a:rPr lang="en-US" sz="1600" dirty="0" smtClean="0"/>
              <a:t>)</a:t>
            </a:r>
          </a:p>
          <a:p>
            <a:pPr>
              <a:buFontTx/>
              <a:buChar char="-"/>
            </a:pPr>
            <a:r>
              <a:rPr lang="en-US" dirty="0" smtClean="0"/>
              <a:t> </a:t>
            </a:r>
            <a:r>
              <a:rPr lang="en-US" dirty="0" err="1" smtClean="0"/>
              <a:t>Scintillators</a:t>
            </a:r>
            <a:r>
              <a:rPr lang="en-US" dirty="0" smtClean="0"/>
              <a:t>, light-guides and PMT holders designed and manufactured at CERN</a:t>
            </a:r>
          </a:p>
          <a:p>
            <a:pPr>
              <a:buFontTx/>
              <a:buChar char="-"/>
            </a:pPr>
            <a:endParaRPr lang="en-US" dirty="0"/>
          </a:p>
        </p:txBody>
      </p:sp>
      <p:pic>
        <p:nvPicPr>
          <p:cNvPr id="8" name="Picture 7"/>
          <p:cNvPicPr/>
          <p:nvPr/>
        </p:nvPicPr>
        <p:blipFill>
          <a:blip r:embed="rId2"/>
          <a:stretch/>
        </p:blipFill>
        <p:spPr>
          <a:xfrm>
            <a:off x="609600" y="5867400"/>
            <a:ext cx="3236321" cy="836616"/>
          </a:xfrm>
          <a:prstGeom prst="rect">
            <a:avLst/>
          </a:prstGeom>
          <a:ln>
            <a:noFill/>
          </a:ln>
        </p:spPr>
      </p:pic>
      <p:sp>
        <p:nvSpPr>
          <p:cNvPr id="9" name="TextShape 3"/>
          <p:cNvSpPr txBox="1"/>
          <p:nvPr/>
        </p:nvSpPr>
        <p:spPr>
          <a:xfrm>
            <a:off x="725512" y="5553004"/>
            <a:ext cx="3541688" cy="390596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/>
          <a:lstStyle/>
          <a:p>
            <a:r>
              <a:rPr lang="en-US" spc="-1" dirty="0">
                <a:solidFill>
                  <a:srgbClr val="00669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Hamamatsu H6410 PMT</a:t>
            </a:r>
            <a:endParaRPr lang="en-US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685800"/>
            <a:ext cx="6519734" cy="2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Scintillators</a:t>
            </a:r>
            <a:r>
              <a:rPr lang="en-US" b="1" dirty="0" smtClean="0"/>
              <a:t> used for:</a:t>
            </a:r>
          </a:p>
          <a:p>
            <a:pPr>
              <a:buFontTx/>
              <a:buChar char="-"/>
            </a:pPr>
            <a:r>
              <a:rPr lang="en-US" dirty="0" smtClean="0"/>
              <a:t> Vetoing incoming charged particles </a:t>
            </a:r>
          </a:p>
          <a:p>
            <a:pPr lvl="1">
              <a:buFontTx/>
              <a:buChar char="-"/>
            </a:pPr>
            <a:r>
              <a:rPr lang="en-US" dirty="0" smtClean="0"/>
              <a:t> </a:t>
            </a:r>
            <a:r>
              <a:rPr lang="en-US" sz="1600" dirty="0" smtClean="0"/>
              <a:t>Very high efficiency needed  (</a:t>
            </a:r>
            <a:r>
              <a:rPr lang="en-US" sz="1600" i="1" dirty="0" smtClean="0"/>
              <a:t>O</a:t>
            </a:r>
            <a:r>
              <a:rPr lang="en-US" sz="1600" dirty="0" smtClean="0"/>
              <a:t>(10</a:t>
            </a:r>
            <a:r>
              <a:rPr lang="en-US" sz="1600" baseline="30000" dirty="0" smtClean="0"/>
              <a:t>8</a:t>
            </a:r>
            <a:r>
              <a:rPr lang="en-US" sz="1600" dirty="0" smtClean="0"/>
              <a:t>) incoming </a:t>
            </a:r>
            <a:r>
              <a:rPr lang="en-US" sz="1600" dirty="0" err="1" smtClean="0"/>
              <a:t>muons</a:t>
            </a:r>
            <a:r>
              <a:rPr lang="en-US" sz="1600" dirty="0" smtClean="0"/>
              <a:t> in 150/fb)</a:t>
            </a:r>
          </a:p>
          <a:p>
            <a:pPr>
              <a:buFontTx/>
              <a:buChar char="-"/>
            </a:pPr>
            <a:r>
              <a:rPr lang="en-US" dirty="0" smtClean="0"/>
              <a:t> Triggering</a:t>
            </a:r>
          </a:p>
          <a:p>
            <a:pPr>
              <a:buFontTx/>
              <a:buChar char="-"/>
            </a:pPr>
            <a:r>
              <a:rPr lang="en-US" dirty="0" smtClean="0"/>
              <a:t> Timing measurement </a:t>
            </a:r>
          </a:p>
          <a:p>
            <a:pPr lvl="1">
              <a:buFontTx/>
              <a:buChar char="-"/>
            </a:pPr>
            <a:r>
              <a:rPr lang="en-US" sz="1600" dirty="0" smtClean="0"/>
              <a:t> ~1ns resolution</a:t>
            </a:r>
          </a:p>
          <a:p>
            <a:pPr>
              <a:buFontTx/>
              <a:buChar char="-"/>
            </a:pPr>
            <a:r>
              <a:rPr lang="en-US" dirty="0" smtClean="0"/>
              <a:t> Simple pre-shower for Calorimeter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cintillators | Veto stations"/>
          <p:cNvSpPr txBox="1">
            <a:spLocks noGrp="1"/>
          </p:cNvSpPr>
          <p:nvPr>
            <p:ph type="title"/>
          </p:nvPr>
        </p:nvSpPr>
        <p:spPr>
          <a:xfrm>
            <a:off x="0" y="-45489"/>
            <a:ext cx="9143999" cy="959889"/>
          </a:xfrm>
          <a:prstGeom prst="rect">
            <a:avLst/>
          </a:prstGeom>
        </p:spPr>
        <p:txBody>
          <a:bodyPr/>
          <a:lstStyle/>
          <a:p>
            <a:r>
              <a:rPr lang="en-US" sz="2500" dirty="0" smtClean="0"/>
              <a:t>CALORIMETER/SCINTILLATORS</a:t>
            </a:r>
            <a:r>
              <a:rPr lang="en-US" sz="2500" dirty="0" smtClean="0">
                <a:latin typeface="Open Sans Regular"/>
                <a:ea typeface="Open Sans Regular"/>
                <a:cs typeface="Open Sans Regular"/>
                <a:sym typeface="Open Sans Regular"/>
              </a:rPr>
              <a:t> –</a:t>
            </a:r>
            <a:r>
              <a:rPr sz="2500" dirty="0" smtClean="0">
                <a:latin typeface="Open Sans Regular"/>
                <a:ea typeface="Open Sans Regular"/>
                <a:cs typeface="Open Sans Regular"/>
                <a:sym typeface="Open Sans Regular"/>
              </a:rPr>
              <a:t> </a:t>
            </a:r>
            <a:r>
              <a:rPr lang="en-US" sz="2500" dirty="0" smtClean="0">
                <a:latin typeface="Open Sans Regular"/>
                <a:ea typeface="Open Sans Regular"/>
                <a:cs typeface="Open Sans Regular"/>
                <a:sym typeface="Open Sans Regular"/>
              </a:rPr>
              <a:t>POWER/READOUT</a:t>
            </a:r>
            <a:endParaRPr sz="2500" dirty="0">
              <a:latin typeface="Open Sans Regular"/>
              <a:ea typeface="Open Sans Regular"/>
              <a:cs typeface="Open Sans Regular"/>
              <a:sym typeface="Open Sans Regular"/>
            </a:endParaRPr>
          </a:p>
        </p:txBody>
      </p:sp>
      <p:grpSp>
        <p:nvGrpSpPr>
          <p:cNvPr id="2" name="Group 9"/>
          <p:cNvGrpSpPr/>
          <p:nvPr/>
        </p:nvGrpSpPr>
        <p:grpSpPr>
          <a:xfrm>
            <a:off x="0" y="1295400"/>
            <a:ext cx="9144000" cy="1250427"/>
            <a:chOff x="0" y="2247360"/>
            <a:chExt cx="9144000" cy="1250427"/>
          </a:xfrm>
        </p:grpSpPr>
        <p:pic>
          <p:nvPicPr>
            <p:cNvPr id="6" name="Picture 5" descr="Screenshot 2020-04-13 at 08.38.04.png"/>
            <p:cNvPicPr>
              <a:picLocks noChangeAspect="1"/>
            </p:cNvPicPr>
            <p:nvPr/>
          </p:nvPicPr>
          <p:blipFill>
            <a:blip r:embed="rId2"/>
            <a:srcRect b="65783"/>
            <a:stretch>
              <a:fillRect/>
            </a:stretch>
          </p:blipFill>
          <p:spPr>
            <a:xfrm>
              <a:off x="0" y="2247360"/>
              <a:ext cx="9144000" cy="808659"/>
            </a:xfrm>
            <a:prstGeom prst="rect">
              <a:avLst/>
            </a:prstGeom>
          </p:spPr>
        </p:pic>
        <p:pic>
          <p:nvPicPr>
            <p:cNvPr id="9" name="Picture 8" descr="Screenshot 2020-04-13 at 08.38.04.png"/>
            <p:cNvPicPr>
              <a:picLocks noChangeAspect="1"/>
            </p:cNvPicPr>
            <p:nvPr/>
          </p:nvPicPr>
          <p:blipFill>
            <a:blip r:embed="rId2"/>
            <a:srcRect t="77743"/>
            <a:stretch>
              <a:fillRect/>
            </a:stretch>
          </p:blipFill>
          <p:spPr>
            <a:xfrm>
              <a:off x="0" y="2971800"/>
              <a:ext cx="9144000" cy="525987"/>
            </a:xfrm>
            <a:prstGeom prst="rect">
              <a:avLst/>
            </a:prstGeom>
          </p:spPr>
        </p:pic>
      </p:grpSp>
      <p:sp>
        <p:nvSpPr>
          <p:cNvPr id="13" name="TextBox 12"/>
          <p:cNvSpPr txBox="1"/>
          <p:nvPr/>
        </p:nvSpPr>
        <p:spPr>
          <a:xfrm>
            <a:off x="228600" y="838200"/>
            <a:ext cx="8915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calorimeter and </a:t>
            </a:r>
            <a:r>
              <a:rPr lang="en-US" dirty="0" err="1" smtClean="0"/>
              <a:t>Scintillators</a:t>
            </a:r>
            <a:r>
              <a:rPr lang="en-US" dirty="0" smtClean="0"/>
              <a:t> use a common power and readout.</a:t>
            </a:r>
          </a:p>
          <a:p>
            <a:r>
              <a:rPr lang="en-US" dirty="0" smtClean="0"/>
              <a:t>The PMT HV needs are: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PMT HV is provided by 16 channel  ISEG HV Module (EHS F030n) which is integrated into the MPOD system used for the Tracker powering.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43882" y="3676471"/>
            <a:ext cx="681365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PMT signals are digitized by a CAEN vx1730 digitizer board:</a:t>
            </a:r>
          </a:p>
          <a:p>
            <a:pPr>
              <a:buFontTx/>
              <a:buChar char="-"/>
            </a:pPr>
            <a:r>
              <a:rPr lang="en-US" dirty="0" smtClean="0"/>
              <a:t> 16 channels</a:t>
            </a:r>
          </a:p>
          <a:p>
            <a:pPr>
              <a:buFontTx/>
              <a:buChar char="-"/>
            </a:pPr>
            <a:r>
              <a:rPr lang="en-US" dirty="0" smtClean="0"/>
              <a:t> 500 MHz sampling frequency</a:t>
            </a:r>
          </a:p>
          <a:p>
            <a:pPr>
              <a:buFontTx/>
              <a:buChar char="-"/>
            </a:pPr>
            <a:r>
              <a:rPr lang="en-US" dirty="0" smtClean="0"/>
              <a:t> 14-bit precision</a:t>
            </a:r>
          </a:p>
          <a:p>
            <a:pPr>
              <a:buFontTx/>
              <a:buChar char="-"/>
            </a:pPr>
            <a:r>
              <a:rPr lang="en-US" dirty="0" smtClean="0"/>
              <a:t> Provides 8 independent trigger outputs</a:t>
            </a:r>
            <a:endParaRPr lang="en-US" dirty="0"/>
          </a:p>
        </p:txBody>
      </p:sp>
      <p:pic>
        <p:nvPicPr>
          <p:cNvPr id="16" name="Picture 15" descr="Screenshot 2020-04-13 at 08.56.3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365500"/>
            <a:ext cx="895846" cy="34925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43000" y="168275"/>
            <a:ext cx="7315200" cy="441325"/>
          </a:xfrm>
        </p:spPr>
        <p:txBody>
          <a:bodyPr/>
          <a:lstStyle/>
          <a:p>
            <a:r>
              <a:rPr lang="en-US" dirty="0" smtClean="0"/>
              <a:t>DETECTOR SUPPORT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14400" y="4281751"/>
            <a:ext cx="4735804" cy="2351236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903634" y="1143000"/>
            <a:ext cx="7097366" cy="2843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650204" y="5709657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Magnet support and tuning system</a:t>
            </a:r>
            <a:endParaRPr lang="en-US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68275"/>
            <a:ext cx="7315200" cy="441325"/>
          </a:xfrm>
        </p:spPr>
        <p:txBody>
          <a:bodyPr/>
          <a:lstStyle/>
          <a:p>
            <a:r>
              <a:rPr lang="en-US" dirty="0" smtClean="0"/>
              <a:t>DETECTOR SUPPORT – UPPER FRAME</a:t>
            </a:r>
            <a:endParaRPr lang="en-US" dirty="0"/>
          </a:p>
        </p:txBody>
      </p:sp>
      <p:pic>
        <p:nvPicPr>
          <p:cNvPr id="7" name="Picture 6" descr="Screenshot 2020-04-13 at 11.01.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8200"/>
            <a:ext cx="9144000" cy="357224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1000" y="4572000"/>
            <a:ext cx="635090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Upper frame to support:</a:t>
            </a:r>
          </a:p>
          <a:p>
            <a:r>
              <a:rPr lang="en-US" dirty="0" err="1" smtClean="0"/>
              <a:t>Scintillators</a:t>
            </a:r>
            <a:r>
              <a:rPr lang="en-US" dirty="0" smtClean="0"/>
              <a:t> (including </a:t>
            </a:r>
            <a:r>
              <a:rPr lang="en-US" dirty="0" err="1" smtClean="0"/>
              <a:t>PMTs</a:t>
            </a:r>
            <a:r>
              <a:rPr lang="en-US" dirty="0" smtClean="0"/>
              <a:t>)</a:t>
            </a:r>
          </a:p>
          <a:p>
            <a:r>
              <a:rPr lang="en-US" dirty="0" smtClean="0"/>
              <a:t>Calorimeter</a:t>
            </a:r>
          </a:p>
          <a:p>
            <a:r>
              <a:rPr lang="en-US" dirty="0" smtClean="0"/>
              <a:t>On-detector cables and electronics</a:t>
            </a:r>
          </a:p>
          <a:p>
            <a:endParaRPr lang="en-US" dirty="0" smtClean="0"/>
          </a:p>
          <a:p>
            <a:r>
              <a:rPr lang="en-US" dirty="0" smtClean="0"/>
              <a:t>Constructed from 40 mm</a:t>
            </a:r>
            <a:r>
              <a:rPr lang="en-US" baseline="30000" dirty="0" smtClean="0"/>
              <a:t>2</a:t>
            </a:r>
            <a:r>
              <a:rPr lang="en-US" dirty="0" smtClean="0"/>
              <a:t> aluminum profiles (Bosch profiles)</a:t>
            </a:r>
          </a:p>
          <a:p>
            <a:r>
              <a:rPr lang="en-US" dirty="0" smtClean="0"/>
              <a:t>Easy to construct and flexible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ESTIMATES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r="29246"/>
          <a:stretch>
            <a:fillRect/>
          </a:stretch>
        </p:blipFill>
        <p:spPr>
          <a:xfrm>
            <a:off x="838200" y="1089784"/>
            <a:ext cx="4067481" cy="22630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513053"/>
            <a:ext cx="4724400" cy="33449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762000"/>
            <a:ext cx="1005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FASER: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3276600"/>
            <a:ext cx="1262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FASERnu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105400" y="1371600"/>
            <a:ext cx="31161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Biggest single costs:</a:t>
            </a:r>
          </a:p>
          <a:p>
            <a:r>
              <a:rPr lang="en-US" dirty="0" smtClean="0"/>
              <a:t>Magnet</a:t>
            </a:r>
          </a:p>
          <a:p>
            <a:r>
              <a:rPr lang="en-US" dirty="0" smtClean="0"/>
              <a:t>Power Supplies (~100kCHF)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562600" y="3886200"/>
            <a:ext cx="31462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Biggest single costs:</a:t>
            </a:r>
          </a:p>
          <a:p>
            <a:r>
              <a:rPr lang="en-US" dirty="0" smtClean="0"/>
              <a:t>Tungsten plates (~350kCHF)</a:t>
            </a:r>
          </a:p>
          <a:p>
            <a:r>
              <a:rPr lang="en-US" dirty="0" smtClean="0"/>
              <a:t>Emulsion Gel (~300kCHF)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85800" y="104775"/>
            <a:ext cx="7772400" cy="73342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THE TI12 TUNNEL</a:t>
            </a:r>
            <a:endParaRPr lang="en-US" dirty="0">
              <a:latin typeface="Arial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450" y="914400"/>
            <a:ext cx="6788150" cy="33718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6200" y="4445404"/>
            <a:ext cx="89154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FASER is situated at the bottom of the TI12 tunnel close to the LHC.</a:t>
            </a:r>
          </a:p>
          <a:p>
            <a:r>
              <a:rPr lang="en-US" dirty="0" smtClean="0"/>
              <a:t>TI12 was the old injection line for LEP, and is now unused.</a:t>
            </a:r>
          </a:p>
          <a:p>
            <a:r>
              <a:rPr lang="en-US" dirty="0" smtClean="0"/>
              <a:t>TI12 slopes upwards, and the LOS emerges from the tunnel floor. </a:t>
            </a:r>
          </a:p>
          <a:p>
            <a:r>
              <a:rPr lang="en-US" dirty="0" smtClean="0"/>
              <a:t>In order to install the FASER detector on the LOS a small amount of civil engineering work needs to be done, to lower the floor of the tunnel (50cm maximum). </a:t>
            </a:r>
          </a:p>
          <a:p>
            <a:r>
              <a:rPr lang="en-US" dirty="0" smtClean="0"/>
              <a:t>After such digging a 5m long detector can be situated along the LOS.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362637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FLUKA SIMULATIONS: MUON MAP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50" y="1143000"/>
            <a:ext cx="4425950" cy="3670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55700"/>
            <a:ext cx="4387850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0" y="4800600"/>
            <a:ext cx="6920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Due to bending from LHC magnets, </a:t>
            </a:r>
            <a:r>
              <a:rPr lang="en-US" dirty="0" err="1" smtClean="0"/>
              <a:t>muon</a:t>
            </a:r>
            <a:r>
              <a:rPr lang="en-US" dirty="0" smtClean="0"/>
              <a:t> flux on LOS is reduced:</a:t>
            </a:r>
          </a:p>
          <a:p>
            <a:r>
              <a:rPr lang="en-US" dirty="0" err="1" smtClean="0"/>
              <a:t>μ</a:t>
            </a:r>
            <a:r>
              <a:rPr lang="en-US" baseline="30000" dirty="0" smtClean="0"/>
              <a:t>- </a:t>
            </a:r>
            <a:r>
              <a:rPr lang="en-US" dirty="0" smtClean="0"/>
              <a:t>tend to be bent to the left, </a:t>
            </a:r>
            <a:r>
              <a:rPr lang="en-US" dirty="0" err="1" smtClean="0"/>
              <a:t>μ</a:t>
            </a:r>
            <a:r>
              <a:rPr lang="en-US" baseline="30000" dirty="0" smtClean="0"/>
              <a:t>+</a:t>
            </a:r>
            <a:r>
              <a:rPr lang="en-US" dirty="0" smtClean="0"/>
              <a:t> to the right of FASER.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5486400"/>
            <a:ext cx="3206750" cy="116539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38600" y="5867400"/>
            <a:ext cx="441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Expected charged particle rate for different energy thresholds (2e34cm</a:t>
            </a:r>
            <a:r>
              <a:rPr lang="en-US" sz="1600" baseline="30000" dirty="0" smtClean="0"/>
              <a:t>-2</a:t>
            </a:r>
            <a:r>
              <a:rPr lang="en-US" sz="1600" dirty="0" smtClean="0"/>
              <a:t>s</a:t>
            </a:r>
            <a:r>
              <a:rPr lang="en-US" sz="1600" baseline="30000" dirty="0" smtClean="0"/>
              <a:t>-1</a:t>
            </a:r>
            <a:r>
              <a:rPr lang="en-US" sz="1600" dirty="0" smtClean="0"/>
              <a:t>)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1"/>
            <a:ext cx="9144000" cy="1669379"/>
          </a:xfrm>
        </p:spPr>
        <p:txBody>
          <a:bodyPr>
            <a:normAutofit/>
          </a:bodyPr>
          <a:lstStyle/>
          <a:p>
            <a:r>
              <a:rPr lang="en-US" sz="2000" dirty="0" smtClean="0"/>
              <a:t>Measurements using emulsion detectors installed in TI12 in 2018 running confirm expected particle flux</a:t>
            </a:r>
          </a:p>
          <a:p>
            <a:r>
              <a:rPr lang="en-US" sz="2000" dirty="0" smtClean="0"/>
              <a:t>Measurements using </a:t>
            </a:r>
            <a:r>
              <a:rPr lang="en-US" sz="2000" dirty="0" err="1" smtClean="0"/>
              <a:t>TimePix</a:t>
            </a:r>
            <a:r>
              <a:rPr lang="en-US" sz="2000" dirty="0" smtClean="0"/>
              <a:t> BLM in TI12 confirm that particle flux is correlated with luminosity in IP1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507580"/>
            <a:ext cx="2466929" cy="4350420"/>
          </a:xfrm>
          <a:prstGeom prst="rect">
            <a:avLst/>
          </a:prstGeom>
        </p:spPr>
      </p:pic>
      <p:pic>
        <p:nvPicPr>
          <p:cNvPr id="9" name="Picture 8" descr="TI12_TX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4324350" y="2819400"/>
            <a:ext cx="3905250" cy="320960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420195" y="2450068"/>
            <a:ext cx="1980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particles from IP1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619750" y="2819400"/>
            <a:ext cx="60960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181600" y="5934670"/>
            <a:ext cx="15049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particles from LHC beam line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6229350" y="5486400"/>
            <a:ext cx="837605" cy="679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991351" y="5867400"/>
            <a:ext cx="2457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Measured angle in emulsion detector</a:t>
            </a:r>
            <a:endParaRPr lang="en-US" dirty="0"/>
          </a:p>
        </p:txBody>
      </p:sp>
      <p:sp>
        <p:nvSpPr>
          <p:cNvPr id="19" name="Title 1"/>
          <p:cNvSpPr txBox="1">
            <a:spLocks/>
          </p:cNvSpPr>
          <p:nvPr/>
        </p:nvSpPr>
        <p:spPr bwMode="auto">
          <a:xfrm>
            <a:off x="1295400" y="244475"/>
            <a:ext cx="685800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a="http://schemas.openxmlformats.org/drawingml/2006/main" xmlns:r="http://schemas.openxmlformats.org/officeDocument/2006/relationships" xmlns:p="http://schemas.openxmlformats.org/presentationml/2006/main"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  <a:cs typeface="+mj-cs"/>
              </a:rPr>
              <a:t>BEAM BACKGROUNDS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ＭＳ Ｐゴシック" charset="0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20-22 June 11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85134"/>
            <a:ext cx="9052621" cy="67728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Picture 359"/>
          <p:cNvPicPr/>
          <p:nvPr/>
        </p:nvPicPr>
        <p:blipFill>
          <a:blip r:embed="rId2"/>
          <a:stretch/>
        </p:blipFill>
        <p:spPr>
          <a:xfrm>
            <a:off x="1147174" y="4142084"/>
            <a:ext cx="6614947" cy="2781528"/>
          </a:xfrm>
          <a:prstGeom prst="rect">
            <a:avLst/>
          </a:prstGeom>
          <a:ln>
            <a:noFill/>
          </a:ln>
        </p:spPr>
      </p:pic>
      <p:sp>
        <p:nvSpPr>
          <p:cNvPr id="361" name="TextShape 1"/>
          <p:cNvSpPr txBox="1"/>
          <p:nvPr/>
        </p:nvSpPr>
        <p:spPr>
          <a:xfrm>
            <a:off x="465009" y="105161"/>
            <a:ext cx="8228763" cy="6750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sz="4000" spc="-1" dirty="0">
                <a:solidFill>
                  <a:srgbClr val="FF33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Linking FASER</a:t>
            </a:r>
            <a:r>
              <a:rPr lang="en-US" sz="4000" spc="-1" dirty="0">
                <a:solidFill>
                  <a:srgbClr val="FF3366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ν</a:t>
            </a:r>
            <a:r>
              <a:rPr lang="en-US" sz="4000" spc="-1" dirty="0">
                <a:solidFill>
                  <a:srgbClr val="FF3366"/>
                </a:solidFill>
                <a:uFill>
                  <a:solidFill>
                    <a:srgbClr val="FFFFFF"/>
                  </a:solidFill>
                </a:uFill>
                <a:latin typeface="Arial"/>
                <a:ea typeface="Times New Roman"/>
              </a:rPr>
              <a:t> with FASER</a:t>
            </a:r>
            <a:endParaRPr lang="en-US" sz="4000" spc="-1" dirty="0">
              <a:solidFill>
                <a:srgbClr val="FF33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2" name="TextShape 2"/>
          <p:cNvSpPr txBox="1"/>
          <p:nvPr/>
        </p:nvSpPr>
        <p:spPr>
          <a:xfrm>
            <a:off x="457172" y="925543"/>
            <a:ext cx="8228763" cy="54748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391867" indent="-293900">
              <a:buBlip>
                <a:blip r:embed="rId3"/>
              </a:buBlip>
            </a:pPr>
            <a:r>
              <a:rPr lang="en-US" sz="25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Possibility to connect FASER</a:t>
            </a:r>
            <a:r>
              <a:rPr lang="en-US" sz="25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ν</a:t>
            </a:r>
            <a:r>
              <a:rPr lang="en-US" sz="25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with rest of FASER for:</a:t>
            </a:r>
          </a:p>
          <a:p>
            <a:pPr marL="580617" lvl="1" indent="-207363">
              <a:buBlip>
                <a:blip r:embed="rId4"/>
              </a:buBlip>
            </a:pPr>
            <a:r>
              <a:rPr lang="en-US" sz="2200" spc="-1" dirty="0">
                <a:solidFill>
                  <a:srgbClr val="00008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Charge identification</a:t>
            </a:r>
          </a:p>
          <a:p>
            <a:pPr marL="580617" lvl="1" indent="-207363">
              <a:buBlip>
                <a:blip r:embed="rId4"/>
              </a:buBlip>
            </a:pPr>
            <a:r>
              <a:rPr lang="en-US" sz="2200" spc="-1" dirty="0">
                <a:solidFill>
                  <a:srgbClr val="00008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Improved energy resolution</a:t>
            </a:r>
          </a:p>
          <a:p>
            <a:pPr marL="580617" lvl="1" indent="-207363">
              <a:buBlip>
                <a:blip r:embed="rId4"/>
              </a:buBlip>
            </a:pPr>
            <a:r>
              <a:rPr lang="en-US" sz="2200" spc="-1" dirty="0">
                <a:solidFill>
                  <a:srgbClr val="00008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Better background rejection</a:t>
            </a:r>
          </a:p>
          <a:p>
            <a:pPr marL="391867" indent="-293900">
              <a:buBlip>
                <a:blip r:embed="rId3"/>
              </a:buBlip>
            </a:pPr>
            <a:r>
              <a:rPr lang="en-US" sz="25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Would require interface</a:t>
            </a:r>
            <a:r>
              <a:rPr lang="en-US" sz="25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detector </a:t>
            </a:r>
            <a:r>
              <a:rPr lang="en-US" sz="25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 front of FASER</a:t>
            </a:r>
          </a:p>
          <a:p>
            <a:pPr marL="580617" lvl="1" indent="-207363">
              <a:buBlip>
                <a:blip r:embed="rId4"/>
              </a:buBlip>
            </a:pPr>
            <a:r>
              <a:rPr lang="en-US" sz="2200" spc="-1" dirty="0">
                <a:solidFill>
                  <a:srgbClr val="00008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Precision tracker to link FASER</a:t>
            </a:r>
            <a:r>
              <a:rPr lang="en-US" sz="2200" spc="-1" dirty="0">
                <a:solidFill>
                  <a:srgbClr val="00008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ν</a:t>
            </a:r>
            <a:r>
              <a:rPr lang="en-US" sz="2200" spc="-1" dirty="0">
                <a:solidFill>
                  <a:srgbClr val="00008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and FASER tracks</a:t>
            </a:r>
          </a:p>
          <a:p>
            <a:pPr marL="580617" lvl="1" indent="-207363">
              <a:buBlip>
                <a:blip r:embed="rId4"/>
              </a:buBlip>
            </a:pPr>
            <a:r>
              <a:rPr lang="en-US" sz="2200" spc="-1" dirty="0">
                <a:solidFill>
                  <a:srgbClr val="00008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Most likely a fourth station of spare ATLAS SCT modules</a:t>
            </a:r>
          </a:p>
          <a:p>
            <a:pPr marL="391867" indent="-293900">
              <a:buBlip>
                <a:blip r:embed="rId3"/>
              </a:buBlip>
            </a:pPr>
            <a:r>
              <a:rPr lang="en-US" sz="25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To not jeopardize FASER schedule, this would only be installed in 2021/22 YETS</a:t>
            </a:r>
          </a:p>
          <a:p>
            <a:pPr marL="580617" lvl="1" indent="-207363">
              <a:buBlip>
                <a:blip r:embed="rId4"/>
              </a:buBlip>
            </a:pPr>
            <a:r>
              <a:rPr lang="en-US" sz="2200" spc="-1" dirty="0">
                <a:solidFill>
                  <a:srgbClr val="00008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Most data anyway expected after that</a:t>
            </a:r>
          </a:p>
        </p:txBody>
      </p:sp>
      <p:sp>
        <p:nvSpPr>
          <p:cNvPr id="363" name="TextShape 3"/>
          <p:cNvSpPr txBox="1"/>
          <p:nvPr/>
        </p:nvSpPr>
        <p:spPr>
          <a:xfrm>
            <a:off x="5587531" y="1358834"/>
            <a:ext cx="3556469" cy="698566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/>
          <a:lstStyle/>
          <a:p>
            <a:r>
              <a:rPr lang="en-US" sz="2000" spc="-1" dirty="0">
                <a:solidFill>
                  <a:srgbClr val="00782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Simulation studies on-going
to quantify possible gains</a:t>
            </a:r>
            <a:endParaRPr lang="en-US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TextShape 1"/>
          <p:cNvSpPr txBox="1"/>
          <p:nvPr/>
        </p:nvSpPr>
        <p:spPr>
          <a:xfrm>
            <a:off x="465009" y="105161"/>
            <a:ext cx="8228763" cy="6750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sz="4000" spc="-1" dirty="0">
                <a:solidFill>
                  <a:srgbClr val="FF33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Track Momentum Reconstruction</a:t>
            </a:r>
          </a:p>
        </p:txBody>
      </p:sp>
      <p:sp>
        <p:nvSpPr>
          <p:cNvPr id="379" name="TextShape 2"/>
          <p:cNvSpPr txBox="1"/>
          <p:nvPr/>
        </p:nvSpPr>
        <p:spPr>
          <a:xfrm>
            <a:off x="457172" y="925543"/>
            <a:ext cx="8228763" cy="54748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391867" indent="-293900">
              <a:buBlip>
                <a:blip r:embed="rId2"/>
              </a:buBlip>
            </a:pPr>
            <a:r>
              <a:rPr lang="en-US" sz="25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High granularity, high precision tracking allows momentum measurement using multiple </a:t>
            </a:r>
            <a:r>
              <a:rPr lang="en-US" sz="25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columb</a:t>
            </a:r>
            <a:r>
              <a:rPr lang="en-US" sz="25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scattering estimate</a:t>
            </a:r>
          </a:p>
          <a:p>
            <a:pPr marL="391867" indent="-293900">
              <a:buBlip>
                <a:blip r:embed="rId2"/>
              </a:buBlip>
            </a:pPr>
            <a:r>
              <a:rPr lang="en-US" sz="25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Expect sub-micron alignment of layers thanks to large rate of high energy </a:t>
            </a:r>
            <a:r>
              <a:rPr lang="en-US" sz="25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muons</a:t>
            </a:r>
            <a:endParaRPr lang="en-US" sz="25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80" name="Picture 29"/>
          <p:cNvPicPr/>
          <p:nvPr/>
        </p:nvPicPr>
        <p:blipFill>
          <a:blip r:embed="rId3"/>
          <a:stretch/>
        </p:blipFill>
        <p:spPr>
          <a:xfrm>
            <a:off x="841849" y="3583949"/>
            <a:ext cx="7619092" cy="2466047"/>
          </a:xfrm>
          <a:prstGeom prst="rect">
            <a:avLst/>
          </a:prstGeom>
          <a:ln>
            <a:noFill/>
          </a:ln>
        </p:spPr>
      </p:pic>
      <p:pic>
        <p:nvPicPr>
          <p:cNvPr id="381" name="Picture 26"/>
          <p:cNvPicPr/>
          <p:nvPr/>
        </p:nvPicPr>
        <p:blipFill>
          <a:blip r:embed="rId4"/>
          <a:stretch/>
        </p:blipFill>
        <p:spPr>
          <a:xfrm>
            <a:off x="288998" y="6049996"/>
            <a:ext cx="2707762" cy="427827"/>
          </a:xfrm>
          <a:prstGeom prst="rect">
            <a:avLst/>
          </a:prstGeom>
          <a:ln>
            <a:noFill/>
          </a:ln>
        </p:spPr>
      </p:pic>
      <p:sp>
        <p:nvSpPr>
          <p:cNvPr id="382" name="TextShape 3"/>
          <p:cNvSpPr txBox="1"/>
          <p:nvPr/>
        </p:nvSpPr>
        <p:spPr>
          <a:xfrm>
            <a:off x="3300779" y="6049996"/>
            <a:ext cx="2606532" cy="546377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/>
          <a:lstStyle/>
          <a:p>
            <a:r>
              <a:rPr lang="en-US" sz="1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Assumes 0.4</a:t>
            </a:r>
            <a:r>
              <a:rPr lang="en-US" sz="1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μ</a:t>
            </a:r>
            <a:r>
              <a:rPr lang="en-US" sz="1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 resolution
and 100 traversed layers</a:t>
            </a:r>
          </a:p>
        </p:txBody>
      </p:sp>
      <p:sp>
        <p:nvSpPr>
          <p:cNvPr id="383" name="TextShape 4"/>
          <p:cNvSpPr txBox="1"/>
          <p:nvPr/>
        </p:nvSpPr>
        <p:spPr>
          <a:xfrm>
            <a:off x="6022910" y="3269774"/>
            <a:ext cx="3087868" cy="314175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/>
          <a:lstStyle/>
          <a:p>
            <a:r>
              <a:rPr lang="en-US" sz="1600" spc="-1" dirty="0">
                <a:solidFill>
                  <a:srgbClr val="00669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Max momentum </a:t>
            </a:r>
            <a:r>
              <a:rPr lang="en-US" sz="1600" spc="-1" dirty="0" err="1">
                <a:solidFill>
                  <a:srgbClr val="00669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vs</a:t>
            </a:r>
            <a:r>
              <a:rPr lang="en-US" sz="1600" spc="-1" dirty="0">
                <a:solidFill>
                  <a:srgbClr val="00669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position res.</a:t>
            </a:r>
            <a:endParaRPr lang="en-US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4" name="TextShape 5"/>
          <p:cNvSpPr txBox="1"/>
          <p:nvPr/>
        </p:nvSpPr>
        <p:spPr>
          <a:xfrm>
            <a:off x="3213590" y="3327906"/>
            <a:ext cx="2478197" cy="314175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/>
          <a:lstStyle/>
          <a:p>
            <a:r>
              <a:rPr lang="en-US" sz="1600" spc="-1" dirty="0" err="1">
                <a:solidFill>
                  <a:srgbClr val="00669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Reco</a:t>
            </a:r>
            <a:r>
              <a:rPr lang="en-US" sz="1600" spc="-1" dirty="0">
                <a:solidFill>
                  <a:srgbClr val="00669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momentum </a:t>
            </a:r>
            <a:r>
              <a:rPr lang="en-US" sz="1600" spc="-1" dirty="0" err="1">
                <a:solidFill>
                  <a:srgbClr val="00669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vs</a:t>
            </a:r>
            <a:r>
              <a:rPr lang="en-US" sz="1600" spc="-1" dirty="0">
                <a:solidFill>
                  <a:srgbClr val="00669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truth</a:t>
            </a:r>
            <a:endParaRPr lang="en-US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TextShape 1"/>
          <p:cNvSpPr txBox="1"/>
          <p:nvPr/>
        </p:nvSpPr>
        <p:spPr>
          <a:xfrm>
            <a:off x="465009" y="105161"/>
            <a:ext cx="8228763" cy="6750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sz="4000" spc="-1" dirty="0">
                <a:solidFill>
                  <a:srgbClr val="FF33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Neutrino Energy Reconstruction</a:t>
            </a:r>
          </a:p>
        </p:txBody>
      </p:sp>
      <p:pic>
        <p:nvPicPr>
          <p:cNvPr id="386" name="Picture 4"/>
          <p:cNvPicPr/>
          <p:nvPr/>
        </p:nvPicPr>
        <p:blipFill>
          <a:blip r:embed="rId2"/>
          <a:stretch/>
        </p:blipFill>
        <p:spPr>
          <a:xfrm>
            <a:off x="525094" y="3404980"/>
            <a:ext cx="7705302" cy="2357294"/>
          </a:xfrm>
          <a:prstGeom prst="rect">
            <a:avLst/>
          </a:prstGeom>
          <a:ln>
            <a:noFill/>
          </a:ln>
        </p:spPr>
      </p:pic>
      <p:sp>
        <p:nvSpPr>
          <p:cNvPr id="387" name="TextShape 2"/>
          <p:cNvSpPr txBox="1"/>
          <p:nvPr/>
        </p:nvSpPr>
        <p:spPr>
          <a:xfrm>
            <a:off x="457498" y="925543"/>
            <a:ext cx="8228763" cy="54748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391867" indent="-293900">
              <a:buBlip>
                <a:blip r:embed="rId3"/>
              </a:buBlip>
            </a:pPr>
            <a:r>
              <a:rPr lang="en-US" sz="25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Neutrino energy can be estimated from sum of visible energy</a:t>
            </a:r>
          </a:p>
          <a:p>
            <a:pPr marL="391867" indent="-293900">
              <a:buBlip>
                <a:blip r:embed="rId3"/>
              </a:buBlip>
            </a:pPr>
            <a:r>
              <a:rPr lang="en-US" sz="25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Improved resolution under study using ANN to also combine with angular information</a:t>
            </a:r>
          </a:p>
        </p:txBody>
      </p:sp>
      <p:sp>
        <p:nvSpPr>
          <p:cNvPr id="388" name="TextShape 3"/>
          <p:cNvSpPr txBox="1"/>
          <p:nvPr/>
        </p:nvSpPr>
        <p:spPr>
          <a:xfrm>
            <a:off x="844461" y="3090805"/>
            <a:ext cx="2142176" cy="314175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/>
          <a:lstStyle/>
          <a:p>
            <a:r>
              <a:rPr lang="en-US" sz="1600" spc="-1" dirty="0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Sum of visible energy</a:t>
            </a:r>
            <a:endParaRPr lang="en-US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9" name="TextShape 4"/>
          <p:cNvSpPr txBox="1"/>
          <p:nvPr/>
        </p:nvSpPr>
        <p:spPr>
          <a:xfrm>
            <a:off x="3844161" y="3090805"/>
            <a:ext cx="1348656" cy="314175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/>
          <a:lstStyle/>
          <a:p>
            <a:r>
              <a:rPr lang="en-US" sz="1600" spc="-1" dirty="0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ANN method</a:t>
            </a:r>
            <a:endParaRPr lang="en-US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0" name="TextShape 5"/>
          <p:cNvSpPr txBox="1"/>
          <p:nvPr/>
        </p:nvSpPr>
        <p:spPr>
          <a:xfrm>
            <a:off x="6674706" y="3090805"/>
            <a:ext cx="636448" cy="314175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/>
          <a:lstStyle/>
          <a:p>
            <a:r>
              <a:rPr lang="en-US" sz="1600" spc="-1" dirty="0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Δ</a:t>
            </a:r>
            <a:r>
              <a:rPr lang="en-US" sz="1600" spc="-1" dirty="0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E/E</a:t>
            </a:r>
            <a:endParaRPr lang="en-US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TextShape 1"/>
          <p:cNvSpPr txBox="1"/>
          <p:nvPr/>
        </p:nvSpPr>
        <p:spPr>
          <a:xfrm>
            <a:off x="465009" y="105161"/>
            <a:ext cx="8228763" cy="6750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sz="4000" spc="-1" dirty="0">
                <a:solidFill>
                  <a:srgbClr val="FF33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Emulsion Detector Structure</a:t>
            </a:r>
          </a:p>
        </p:txBody>
      </p:sp>
      <p:pic>
        <p:nvPicPr>
          <p:cNvPr id="392" name="Picture 391"/>
          <p:cNvPicPr/>
          <p:nvPr/>
        </p:nvPicPr>
        <p:blipFill>
          <a:blip r:embed="rId2"/>
          <a:stretch/>
        </p:blipFill>
        <p:spPr>
          <a:xfrm>
            <a:off x="326" y="1185179"/>
            <a:ext cx="9143107" cy="5124126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TextShape 1"/>
          <p:cNvSpPr txBox="1"/>
          <p:nvPr/>
        </p:nvSpPr>
        <p:spPr>
          <a:xfrm>
            <a:off x="465009" y="105161"/>
            <a:ext cx="8228763" cy="6750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sz="4000" spc="-1" dirty="0">
                <a:solidFill>
                  <a:srgbClr val="FF33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Emulsion Detector Sequence</a:t>
            </a:r>
          </a:p>
        </p:txBody>
      </p:sp>
      <p:pic>
        <p:nvPicPr>
          <p:cNvPr id="394" name="Picture 393"/>
          <p:cNvPicPr/>
          <p:nvPr/>
        </p:nvPicPr>
        <p:blipFill>
          <a:blip r:embed="rId2"/>
          <a:stretch/>
        </p:blipFill>
        <p:spPr>
          <a:xfrm>
            <a:off x="326" y="1111697"/>
            <a:ext cx="9143107" cy="5562404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TextShape 1"/>
          <p:cNvSpPr txBox="1"/>
          <p:nvPr/>
        </p:nvSpPr>
        <p:spPr>
          <a:xfrm>
            <a:off x="465009" y="105161"/>
            <a:ext cx="8228763" cy="6750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sz="4000" spc="-1" dirty="0">
                <a:solidFill>
                  <a:srgbClr val="FF33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Emulsion Readout System</a:t>
            </a:r>
          </a:p>
        </p:txBody>
      </p:sp>
      <p:pic>
        <p:nvPicPr>
          <p:cNvPr id="396" name="Picture 395"/>
          <p:cNvPicPr/>
          <p:nvPr/>
        </p:nvPicPr>
        <p:blipFill>
          <a:blip r:embed="rId2"/>
          <a:stretch/>
        </p:blipFill>
        <p:spPr>
          <a:xfrm>
            <a:off x="350063" y="780213"/>
            <a:ext cx="8744388" cy="6078082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FASERnu</a:t>
            </a:r>
            <a:r>
              <a:rPr lang="en-US" dirty="0" smtClean="0"/>
              <a:t> </a:t>
            </a:r>
            <a:r>
              <a:rPr lang="en-US" dirty="0" err="1" smtClean="0"/>
              <a:t>Muon</a:t>
            </a:r>
            <a:r>
              <a:rPr lang="en-US" dirty="0" smtClean="0"/>
              <a:t> ID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0" y="1397000"/>
          <a:ext cx="6096000" cy="351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Track length (cm)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Tungsten length (cm)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Plastic length (cm)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Prob. of </a:t>
                      </a:r>
                      <a:r>
                        <a:rPr lang="en-US" dirty="0" err="1" smtClean="0"/>
                        <a:t>pion</a:t>
                      </a:r>
                      <a:r>
                        <a:rPr lang="en-US" dirty="0" smtClean="0"/>
                        <a:t> flying through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0.00004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0.00018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0.00087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0.00417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0.01995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0.09549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0.45708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95400" y="5181600"/>
            <a:ext cx="5810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80% of detector volume allows &gt;                for </a:t>
            </a:r>
            <a:r>
              <a:rPr lang="en-US" dirty="0" err="1" smtClean="0"/>
              <a:t>muon</a:t>
            </a:r>
            <a:r>
              <a:rPr lang="en-US" dirty="0" smtClean="0"/>
              <a:t> ID.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3140" y="5166360"/>
            <a:ext cx="759460" cy="3962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_ari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88333</TotalTime>
  <Words>6474</Words>
  <Application>Microsoft Macintosh PowerPoint</Application>
  <PresentationFormat>On-screen Show (4:3)</PresentationFormat>
  <Paragraphs>835</Paragraphs>
  <Slides>92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92</vt:i4>
      </vt:variant>
    </vt:vector>
  </HeadingPairs>
  <TitlesOfParts>
    <vt:vector size="93" baseType="lpstr">
      <vt:lpstr>office_arial</vt:lpstr>
      <vt:lpstr>Slide 1</vt:lpstr>
      <vt:lpstr>FASER: THE IDEA</vt:lpstr>
      <vt:lpstr>FASER LOCATION</vt:lpstr>
      <vt:lpstr>FASER LOCATION: TI12</vt:lpstr>
      <vt:lpstr>FASER LOCATION: TI12</vt:lpstr>
      <vt:lpstr>EXAMPLE PHYSICS CASE (DARK PHOTONS)</vt:lpstr>
      <vt:lpstr>DARK PHOTONS</vt:lpstr>
      <vt:lpstr>DARK PHOTON PROPERTIES</vt:lpstr>
      <vt:lpstr>PRODUCTION AT LHC</vt:lpstr>
      <vt:lpstr>PRODUCTION AT LHC</vt:lpstr>
      <vt:lpstr>DARK PHOTONS IN FASER</vt:lpstr>
      <vt:lpstr>DARK PHOTONS IN FASER</vt:lpstr>
      <vt:lpstr>THE TI12 ENVIRONMENT</vt:lpstr>
      <vt:lpstr>BEAM BACKGROUNDS</vt:lpstr>
      <vt:lpstr>TI12 RADIATION LEVEL</vt:lpstr>
      <vt:lpstr>THE FASER DETECTOR</vt:lpstr>
      <vt:lpstr>Slide 17</vt:lpstr>
      <vt:lpstr>Slide 18</vt:lpstr>
      <vt:lpstr>Slide 19</vt:lpstr>
      <vt:lpstr>FASER MAGNETS</vt:lpstr>
      <vt:lpstr>FASER MAGNETS</vt:lpstr>
      <vt:lpstr>FASER TRACKER</vt:lpstr>
      <vt:lpstr>FASER TRACKER: MODULE QA</vt:lpstr>
      <vt:lpstr>FASER TRACKER: READOUT/COOLING</vt:lpstr>
      <vt:lpstr>CALORIMETER </vt:lpstr>
      <vt:lpstr>CALORIMETER – INITIAL QA </vt:lpstr>
      <vt:lpstr>CALORIMETER – COSMIC RAY TESTS</vt:lpstr>
      <vt:lpstr>SCINTILLATOR SYSTEM</vt:lpstr>
      <vt:lpstr>SCINTILLATORS - PRODUCTION</vt:lpstr>
      <vt:lpstr>SCINTILLATORS - TESTING</vt:lpstr>
      <vt:lpstr>CALORIMETER/SCINTILLATORS – READOUT</vt:lpstr>
      <vt:lpstr>TDAQ OVERVIEW</vt:lpstr>
      <vt:lpstr>TDAQ ARCHITECTURE</vt:lpstr>
      <vt:lpstr>TDAQ STATUS</vt:lpstr>
      <vt:lpstr>DETECTOR SUPPORT</vt:lpstr>
      <vt:lpstr>TUNNEL INFRASTRUCTURE</vt:lpstr>
      <vt:lpstr>CIVIL ENGINEERING WORK</vt:lpstr>
      <vt:lpstr>INFRASTRUCTURE WORK IN TI12</vt:lpstr>
      <vt:lpstr>INFRASTRUCTURE WORK IN UJ12</vt:lpstr>
      <vt:lpstr>FUTURE UPGRADE: FASER 2</vt:lpstr>
      <vt:lpstr>POSSIBLE FUTURE UPGRADE - FASER 2</vt:lpstr>
      <vt:lpstr>FASER 2 – Physics reach</vt:lpstr>
      <vt:lpstr>FASER 2 – Physics reach</vt:lpstr>
      <vt:lpstr>FASERnu </vt:lpstr>
      <vt:lpstr>NEUTRINO MEASUREMENTS IN FASER</vt:lpstr>
      <vt:lpstr>NEUTRINO MEASUREMENTS IN FASER</vt:lpstr>
      <vt:lpstr>EMULSION DETECTION</vt:lpstr>
      <vt:lpstr>THE FASERnu DETECTOR</vt:lpstr>
      <vt:lpstr>THE FASERnu DETECTOR</vt:lpstr>
      <vt:lpstr>PILOT NEUTRINO DETECTOR</vt:lpstr>
      <vt:lpstr>PILOT NEUTRINO DETECTOR</vt:lpstr>
      <vt:lpstr>SUMMARY AND OUTLOOK</vt:lpstr>
      <vt:lpstr>SUMMARY AND OUTLOOK</vt:lpstr>
      <vt:lpstr>THE FASER COLLABORATION</vt:lpstr>
      <vt:lpstr>ACKNOWLEDGEMENTS</vt:lpstr>
      <vt:lpstr>BACK UP</vt:lpstr>
      <vt:lpstr>TIMELINE</vt:lpstr>
      <vt:lpstr>MORE INFORMATION…</vt:lpstr>
      <vt:lpstr>EFFECT OF LHC CROSSING ANGLE</vt:lpstr>
      <vt:lpstr>Tracker alignment issues</vt:lpstr>
      <vt:lpstr>OTHER PRODUCTION MECHANISMS</vt:lpstr>
      <vt:lpstr>ANOTHER EXAMPLE: Axion-Like-Particles (ALPs)</vt:lpstr>
      <vt:lpstr>Slide 63</vt:lpstr>
      <vt:lpstr>EXPECTED PERFORMANCE – 2 photon signature</vt:lpstr>
      <vt:lpstr>EXPECTED PERFORMANCE – 2 photon signature</vt:lpstr>
      <vt:lpstr>AXION LIKE PARTICLES (ALPs)</vt:lpstr>
      <vt:lpstr>Slide 67</vt:lpstr>
      <vt:lpstr>STRAY MAGNETIC FIELD</vt:lpstr>
      <vt:lpstr>Slide 69</vt:lpstr>
      <vt:lpstr>FASER TRACKER: COOLING</vt:lpstr>
      <vt:lpstr>FASER TRACKER: COOLING</vt:lpstr>
      <vt:lpstr>FASER TRACKER: READOUT</vt:lpstr>
      <vt:lpstr>FASER TRACKER: POWERING</vt:lpstr>
      <vt:lpstr>FASER TRACKER: COMMISSIONING EXAMPLES</vt:lpstr>
      <vt:lpstr>FASER TRACKER: CURRENT STATUS</vt:lpstr>
      <vt:lpstr>Slide 76</vt:lpstr>
      <vt:lpstr>SCINTILLATOR SYSTEM</vt:lpstr>
      <vt:lpstr>CALORIMETER/SCINTILLATORS – POWER/READOUT</vt:lpstr>
      <vt:lpstr>DETECTOR SUPPORT</vt:lpstr>
      <vt:lpstr>DETECTOR SUPPORT – UPPER FRAME</vt:lpstr>
      <vt:lpstr>COST ESTIMATES</vt:lpstr>
      <vt:lpstr>THE TI12 TUNNEL</vt:lpstr>
      <vt:lpstr>FLUKA SIMULATIONS: MUON MAP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FASERnu Muon ID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</dc:creator>
  <cp:lastModifiedBy>Jamie Boyd</cp:lastModifiedBy>
  <cp:revision>1187</cp:revision>
  <cp:lastPrinted>2018-11-26T21:25:28Z</cp:lastPrinted>
  <dcterms:created xsi:type="dcterms:W3CDTF">2020-05-16T06:17:21Z</dcterms:created>
  <dcterms:modified xsi:type="dcterms:W3CDTF">2020-05-16T08:38:37Z</dcterms:modified>
</cp:coreProperties>
</file>