
<file path=[Content_Types].xml><?xml version="1.0" encoding="utf-8"?>
<Types xmlns="http://schemas.openxmlformats.org/package/2006/content-types"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embeddings/Microsoft_Equation3.bin" ContentType="application/vnd.openxmlformats-officedocument.oleObject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embeddings/oleObject1.bin" ContentType="application/vnd.openxmlformats-officedocument.oleObject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embeddings/Microsoft_Equation4.bin" ContentType="application/vnd.openxmlformats-officedocument.oleObject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embeddings/oleObject2.bin" ContentType="application/vnd.openxmlformats-officedocument.oleObject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embeddings/Microsoft_Equation1.bin" ContentType="application/vnd.openxmlformats-officedocument.oleObject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Default Extension="wmf" ContentType="image/x-wmf"/>
  <Override PartName="/ppt/slideLayouts/slideLayout4.xml" ContentType="application/vnd.openxmlformats-officedocument.presentationml.slideLayout+xml"/>
  <Override PartName="/ppt/embeddings/Microsoft_Equation2.bin" ContentType="application/vnd.openxmlformats-officedocument.oleObject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310" r:id="rId3"/>
    <p:sldId id="319" r:id="rId4"/>
    <p:sldId id="315" r:id="rId5"/>
    <p:sldId id="321" r:id="rId6"/>
    <p:sldId id="316" r:id="rId7"/>
    <p:sldId id="317" r:id="rId8"/>
    <p:sldId id="308" r:id="rId9"/>
    <p:sldId id="313" r:id="rId10"/>
    <p:sldId id="271" r:id="rId11"/>
    <p:sldId id="280" r:id="rId12"/>
    <p:sldId id="281" r:id="rId13"/>
    <p:sldId id="320" r:id="rId14"/>
    <p:sldId id="318" r:id="rId15"/>
    <p:sldId id="322" r:id="rId16"/>
    <p:sldId id="324" r:id="rId17"/>
    <p:sldId id="323" r:id="rId1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Objects="1">
      <p:cViewPr varScale="1">
        <p:scale>
          <a:sx n="111" d="100"/>
          <a:sy n="111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0D24C-2FB5-A445-8003-5D8C8D426ED5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9FBBF-39DE-E946-89AD-54B487706461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F74F6E-54A6-A94D-B1F5-2A8CBA2EB43C}" type="slidenum">
              <a:rPr lang="fr-FR"/>
              <a:pPr/>
              <a:t>3</a:t>
            </a:fld>
            <a:endParaRPr lang="fr-FR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F3D0720-8C90-C441-811F-7BE64B8AB2BA}" type="slidenum">
              <a:rPr lang="ru-RU" sz="1200">
                <a:latin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sz="1200">
              <a:latin typeface="Arial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Arial" charset="0"/>
                <a:cs typeface="Times" charset="0"/>
              </a:rPr>
              <a:t>Chirped Pulse Amplification concept. </a:t>
            </a:r>
            <a:endParaRPr lang="en-US" dirty="0">
              <a:latin typeface="Arial" charset="0"/>
              <a:cs typeface="Times" charset="0"/>
            </a:endParaRPr>
          </a:p>
          <a:p>
            <a:r>
              <a:rPr lang="en-US" b="1" dirty="0">
                <a:latin typeface="Arial" charset="0"/>
                <a:cs typeface="Times" charset="0"/>
              </a:rPr>
              <a:t>The pulse is stretched a thousand times, lowering the intensity accordingly without changing the input </a:t>
            </a:r>
            <a:r>
              <a:rPr lang="en-US" b="1" dirty="0" err="1">
                <a:latin typeface="Arial" charset="0"/>
                <a:cs typeface="Times" charset="0"/>
              </a:rPr>
              <a:t>fluence</a:t>
            </a:r>
            <a:r>
              <a:rPr lang="en-US" b="1" dirty="0">
                <a:latin typeface="Arial" charset="0"/>
                <a:cs typeface="Times" charset="0"/>
              </a:rPr>
              <a:t>. Once it has been amplified, it is recompressed to its initial value. Let’s stress the amount of manipulation.  Stretching 10</a:t>
            </a:r>
            <a:r>
              <a:rPr lang="en-US" b="1" baseline="30000" dirty="0">
                <a:latin typeface="Arial" charset="0"/>
                <a:cs typeface="Times" charset="0"/>
              </a:rPr>
              <a:t>4 </a:t>
            </a:r>
            <a:r>
              <a:rPr lang="en-US" b="1" dirty="0">
                <a:latin typeface="Arial" charset="0"/>
                <a:cs typeface="Times" charset="0"/>
              </a:rPr>
              <a:t>times, Amplification ~10</a:t>
            </a:r>
            <a:r>
              <a:rPr lang="en-US" b="1" baseline="30000" dirty="0">
                <a:latin typeface="Arial" charset="0"/>
                <a:cs typeface="Times" charset="0"/>
              </a:rPr>
              <a:t>10</a:t>
            </a:r>
            <a:r>
              <a:rPr lang="en-US" b="1" dirty="0">
                <a:latin typeface="Arial" charset="0"/>
                <a:cs typeface="Times" charset="0"/>
              </a:rPr>
              <a:t>, and compression 10</a:t>
            </a:r>
            <a:r>
              <a:rPr lang="en-US" b="1" baseline="30000" dirty="0">
                <a:latin typeface="Arial" charset="0"/>
                <a:cs typeface="Times" charset="0"/>
              </a:rPr>
              <a:t>4</a:t>
            </a:r>
            <a:r>
              <a:rPr lang="en-US" b="1" dirty="0">
                <a:latin typeface="Arial" charset="0"/>
                <a:cs typeface="Times" charset="0"/>
              </a:rPr>
              <a:t> times.</a:t>
            </a:r>
            <a:endParaRPr lang="en-US" dirty="0">
              <a:latin typeface="Arial" charset="0"/>
              <a:cs typeface="Times" charset="0"/>
            </a:endParaRPr>
          </a:p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14C6F3-D8C8-D943-AFBE-168C32A3403D}" type="slidenum">
              <a:rPr lang="en-US"/>
              <a:pPr/>
              <a:t>5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65" charset="0"/>
              <a:ea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8483CCF-9955-5A42-A556-3A884CA07261}" type="slidenum">
              <a:rPr lang="ru-RU" sz="1200">
                <a:latin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sz="1200">
              <a:latin typeface="Arial" charset="0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FAA26D3D-D897-4be2-8F04-BA451C77F1D7}">
              <ma14:placeholder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defRPr/>
            </a:pPr>
            <a:fld id="{64237A98-582A-4843-BF47-0989304A3DEB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409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ln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D57010C-70B9-A84D-A8FD-DB42ECD048DF}" type="slidenum">
              <a:rPr lang="en-US"/>
              <a:pPr/>
              <a:t>9</a:t>
            </a:fld>
            <a:endParaRPr lang="en-US"/>
          </a:p>
        </p:txBody>
      </p:sp>
      <p:sp>
        <p:nvSpPr>
          <p:cNvPr id="430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30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1" y="4342535"/>
            <a:ext cx="5485279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kumimoji="1" lang="ja-JP" alt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482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A4AD68-7F35-5940-B5A9-72DDFD6A01E8}" type="slidenum">
              <a:rPr lang="en-US" altLang="ja-JP">
                <a:latin typeface="Arial" charset="0"/>
              </a:rPr>
              <a:pPr/>
              <a:t>12</a:t>
            </a:fld>
            <a:endParaRPr lang="en-US" altLang="ja-JP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BD1D34-C3DD-AF4D-84E4-7996AD564797}" type="slidenum">
              <a:rPr lang="fr-FR"/>
              <a:pPr/>
              <a:t>15</a:t>
            </a:fld>
            <a:endParaRPr lang="fr-FR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z="2400">
              <a:latin typeface="Arial" pitchFamily="-65" charset="0"/>
              <a:ea typeface="ＭＳ Ｐゴシック" pitchFamily="-6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6480" y="273629"/>
            <a:ext cx="8223840" cy="1140600"/>
          </a:xfrm>
        </p:spPr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>
          <a:xfrm>
            <a:off x="456480" y="6247376"/>
            <a:ext cx="2125440" cy="468050"/>
          </a:xfrm>
        </p:spPr>
        <p:txBody>
          <a:bodyPr/>
          <a:lstStyle>
            <a:lvl1pPr>
              <a:defRPr/>
            </a:lvl1pPr>
          </a:lstStyle>
          <a:p>
            <a:fld id="{16214614-82DB-9F4B-AF37-8E793AFB49D1}" type="datetime1">
              <a:rPr lang="fr-FR" smtClean="0"/>
              <a:pPr/>
              <a:t>5/06/14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4400" cy="4680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IZEST-Jerusalem U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>
          <a:xfrm>
            <a:off x="6556320" y="6247376"/>
            <a:ext cx="2125440" cy="468050"/>
          </a:xfrm>
        </p:spPr>
        <p:txBody>
          <a:bodyPr/>
          <a:lstStyle>
            <a:lvl1pPr>
              <a:defRPr/>
            </a:lvl1pPr>
          </a:lstStyle>
          <a:p>
            <a:fld id="{5DFB1A5E-687B-7C4B-9504-A20C6888E3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57016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OverObj">
  <p:cSld name="Titre et texte sur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32138" y="6237288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r>
              <a:rPr lang="fr-FR"/>
              <a:t>Alessandro Variola</a:t>
            </a:r>
          </a:p>
          <a:p>
            <a:r>
              <a:rPr lang="fr-FR"/>
              <a:t>LAL Orsay</a:t>
            </a:r>
          </a:p>
          <a:p>
            <a:r>
              <a:rPr lang="fr-FR"/>
              <a:t>Journées cavités passives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F5828E86-1408-2249-9BD5-5EA3E5669DD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DE153-6D43-6D4C-B839-EDCC4182CCFD}" type="datetimeFigureOut">
              <a:rPr lang="fr-FR" smtClean="0"/>
              <a:pPr/>
              <a:t>5/06/14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9B762-F41F-904C-94E2-21FA56252FDF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4.png"/><Relationship Id="rId5" Type="http://schemas.openxmlformats.org/officeDocument/2006/relationships/oleObject" Target="../embeddings/Microsoft_Equation1.bin"/><Relationship Id="rId6" Type="http://schemas.openxmlformats.org/officeDocument/2006/relationships/oleObject" Target="../embeddings/Microsoft_Equation2.bin"/><Relationship Id="rId7" Type="http://schemas.openxmlformats.org/officeDocument/2006/relationships/oleObject" Target="../embeddings/Microsoft_Equation3.bin"/><Relationship Id="rId8" Type="http://schemas.openxmlformats.org/officeDocument/2006/relationships/oleObject" Target="../embeddings/Microsoft_Equation4.bin"/><Relationship Id="rId9" Type="http://schemas.openxmlformats.org/officeDocument/2006/relationships/oleObject" Target="../embeddings/oleObject1.bin"/><Relationship Id="rId10" Type="http://schemas.openxmlformats.org/officeDocument/2006/relationships/image" Target="../media/image15.png"/><Relationship Id="rId11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3.jpeg"/><Relationship Id="rId5" Type="http://schemas.openxmlformats.org/officeDocument/2006/relationships/image" Target="../media/image2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High </a:t>
            </a:r>
            <a:r>
              <a:rPr lang="fr-FR" dirty="0" err="1" smtClean="0">
                <a:solidFill>
                  <a:srgbClr val="FF0000"/>
                </a:solidFill>
              </a:rPr>
              <a:t>Intensity</a:t>
            </a:r>
            <a:r>
              <a:rPr lang="fr-FR" dirty="0" smtClean="0">
                <a:solidFill>
                  <a:srgbClr val="FF0000"/>
                </a:solidFill>
              </a:rPr>
              <a:t> lasers: </a:t>
            </a:r>
            <a:r>
              <a:rPr lang="fr-FR" dirty="0" err="1" smtClean="0">
                <a:solidFill>
                  <a:srgbClr val="FF0000"/>
                </a:solidFill>
              </a:rPr>
              <a:t>probing</a:t>
            </a:r>
            <a:r>
              <a:rPr lang="fr-FR" dirty="0" smtClean="0">
                <a:solidFill>
                  <a:srgbClr val="FF0000"/>
                </a:solidFill>
              </a:rPr>
              <a:t> quantum vacuum, </a:t>
            </a:r>
            <a:r>
              <a:rPr lang="fr-FR" dirty="0" err="1" smtClean="0">
                <a:solidFill>
                  <a:srgbClr val="FF0000"/>
                </a:solidFill>
              </a:rPr>
              <a:t>dark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matter</a:t>
            </a:r>
            <a:r>
              <a:rPr lang="fr-FR" dirty="0" smtClean="0">
                <a:solidFill>
                  <a:srgbClr val="FF0000"/>
                </a:solidFill>
              </a:rPr>
              <a:t>, gamma </a:t>
            </a:r>
            <a:r>
              <a:rPr lang="fr-FR" dirty="0" err="1" smtClean="0">
                <a:solidFill>
                  <a:srgbClr val="FF0000"/>
                </a:solidFill>
              </a:rPr>
              <a:t>beams</a:t>
            </a:r>
            <a:r>
              <a:rPr lang="fr-FR" dirty="0" smtClean="0">
                <a:solidFill>
                  <a:srgbClr val="FF0000"/>
                </a:solidFill>
              </a:rPr>
              <a:t>, </a:t>
            </a:r>
            <a:r>
              <a:rPr lang="fr-FR" dirty="0" err="1" smtClean="0">
                <a:solidFill>
                  <a:srgbClr val="FF0000"/>
                </a:solidFill>
              </a:rPr>
              <a:t>electron</a:t>
            </a:r>
            <a:r>
              <a:rPr lang="fr-FR" dirty="0" smtClean="0">
                <a:solidFill>
                  <a:srgbClr val="FF0000"/>
                </a:solidFill>
              </a:rPr>
              <a:t> or proton </a:t>
            </a:r>
            <a:r>
              <a:rPr lang="fr-FR" dirty="0" err="1" smtClean="0">
                <a:solidFill>
                  <a:srgbClr val="FF0000"/>
                </a:solidFill>
              </a:rPr>
              <a:t>accelerators</a:t>
            </a:r>
            <a:r>
              <a:rPr lang="fr-FR" dirty="0" smtClean="0">
                <a:solidFill>
                  <a:srgbClr val="FF0000"/>
                </a:solidFill>
              </a:rPr>
              <a:t>, </a:t>
            </a:r>
            <a:r>
              <a:rPr lang="fr-FR" dirty="0" err="1" smtClean="0">
                <a:solidFill>
                  <a:srgbClr val="FF0000"/>
                </a:solidFill>
              </a:rPr>
              <a:t>colliders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Michel </a:t>
            </a:r>
            <a:r>
              <a:rPr lang="fr-FR" dirty="0" err="1" smtClean="0"/>
              <a:t>Spiro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acc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59" y="0"/>
            <a:ext cx="8954341" cy="7195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Alessandro Variola</a:t>
            </a:r>
          </a:p>
          <a:p>
            <a:r>
              <a:rPr lang="fr-FR"/>
              <a:t>LAL Orsay</a:t>
            </a:r>
          </a:p>
          <a:p>
            <a:r>
              <a:rPr lang="fr-FR"/>
              <a:t>Journées cavités passives</a:t>
            </a:r>
          </a:p>
        </p:txBody>
      </p:sp>
      <p:pic>
        <p:nvPicPr>
          <p:cNvPr id="125958" name="Picture 6" descr="m90"/>
          <p:cNvPicPr>
            <a:picLocks noChangeAspect="1" noChangeArrowheads="1"/>
          </p:cNvPicPr>
          <p:nvPr/>
        </p:nvPicPr>
        <p:blipFill>
          <a:blip r:embed="rId3"/>
          <a:srcRect r="302"/>
          <a:stretch>
            <a:fillRect/>
          </a:stretch>
        </p:blipFill>
        <p:spPr bwMode="auto">
          <a:xfrm>
            <a:off x="5940425" y="1985963"/>
            <a:ext cx="3203575" cy="4859337"/>
          </a:xfrm>
          <a:prstGeom prst="rect">
            <a:avLst/>
          </a:prstGeom>
          <a:noFill/>
        </p:spPr>
      </p:pic>
      <p:sp>
        <p:nvSpPr>
          <p:cNvPr id="125954" name="Text Box 2"/>
          <p:cNvSpPr txBox="1">
            <a:spLocks noChangeArrowheads="1"/>
          </p:cNvSpPr>
          <p:nvPr/>
        </p:nvSpPr>
        <p:spPr bwMode="auto">
          <a:xfrm>
            <a:off x="352425" y="1373188"/>
            <a:ext cx="8174038" cy="3460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latin typeface="Comic Sans MS" pitchFamily="-65" charset="0"/>
              </a:rPr>
              <a:t>Small laser spot size &amp;</a:t>
            </a:r>
            <a:r>
              <a:rPr lang="en-US" sz="1600" i="1">
                <a:latin typeface="Comic Sans MS" pitchFamily="-65" charset="0"/>
                <a:sym typeface="Wingdings" pitchFamily="-65" charset="2"/>
              </a:rPr>
              <a:t>2 mirrors cavity  unstable resonator (concentric resonator)</a:t>
            </a:r>
            <a:endParaRPr lang="en-US" sz="1600">
              <a:latin typeface="Comic Sans MS" pitchFamily="-65" charset="0"/>
            </a:endParaRPr>
          </a:p>
        </p:txBody>
      </p:sp>
      <p:sp>
        <p:nvSpPr>
          <p:cNvPr id="125955" name="AutoShape 3"/>
          <p:cNvSpPr>
            <a:spLocks noChangeArrowheads="1"/>
          </p:cNvSpPr>
          <p:nvPr/>
        </p:nvSpPr>
        <p:spPr bwMode="auto">
          <a:xfrm>
            <a:off x="395288" y="1773238"/>
            <a:ext cx="7747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5956" name="AutoShape 4"/>
          <p:cNvSpPr>
            <a:spLocks noChangeArrowheads="1"/>
          </p:cNvSpPr>
          <p:nvPr/>
        </p:nvSpPr>
        <p:spPr bwMode="auto">
          <a:xfrm>
            <a:off x="395288" y="3284538"/>
            <a:ext cx="7747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0" y="4005263"/>
            <a:ext cx="3435350" cy="650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1800">
                <a:latin typeface="Comic Sans MS" pitchFamily="-65" charset="0"/>
              </a:rPr>
              <a:t>BUT</a:t>
            </a:r>
            <a:r>
              <a:rPr lang="fr-FR" sz="1800">
                <a:latin typeface="Comic Sans MS" pitchFamily="-65" charset="0"/>
                <a:sym typeface="Wingdings" pitchFamily="-65" charset="2"/>
              </a:rPr>
              <a:t> astigmatic &amp; linearly </a:t>
            </a:r>
            <a:br>
              <a:rPr lang="fr-FR" sz="1800">
                <a:latin typeface="Comic Sans MS" pitchFamily="-65" charset="0"/>
                <a:sym typeface="Wingdings" pitchFamily="-65" charset="2"/>
              </a:rPr>
            </a:br>
            <a:r>
              <a:rPr lang="fr-FR" sz="1800">
                <a:latin typeface="Comic Sans MS" pitchFamily="-65" charset="0"/>
                <a:sym typeface="Wingdings" pitchFamily="-65" charset="2"/>
              </a:rPr>
              <a:t>             polarised eigen-modes</a:t>
            </a:r>
            <a:endParaRPr lang="fr-FR" sz="1800">
              <a:latin typeface="Comic Sans MS" pitchFamily="-65" charset="0"/>
            </a:endParaRPr>
          </a:p>
        </p:txBody>
      </p:sp>
      <p:sp>
        <p:nvSpPr>
          <p:cNvPr id="125959" name="Text Box 7"/>
          <p:cNvSpPr txBox="1">
            <a:spLocks noChangeArrowheads="1"/>
          </p:cNvSpPr>
          <p:nvPr/>
        </p:nvSpPr>
        <p:spPr bwMode="auto">
          <a:xfrm>
            <a:off x="0" y="2565400"/>
            <a:ext cx="3600450" cy="650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800">
                <a:latin typeface="Comic Sans MS" pitchFamily="-65" charset="0"/>
              </a:rPr>
              <a:t>Stable solution: 4 mirror cavity </a:t>
            </a:r>
            <a:br>
              <a:rPr lang="fr-FR" sz="1800">
                <a:latin typeface="Comic Sans MS" pitchFamily="-65" charset="0"/>
              </a:rPr>
            </a:br>
            <a:r>
              <a:rPr lang="fr-FR" sz="1800">
                <a:latin typeface="Comic Sans MS" pitchFamily="-65" charset="0"/>
              </a:rPr>
              <a:t>as in Femto lasers</a:t>
            </a:r>
          </a:p>
        </p:txBody>
      </p:sp>
      <p:sp>
        <p:nvSpPr>
          <p:cNvPr id="125960" name="AutoShape 8"/>
          <p:cNvSpPr>
            <a:spLocks noChangeArrowheads="1"/>
          </p:cNvSpPr>
          <p:nvPr/>
        </p:nvSpPr>
        <p:spPr bwMode="auto">
          <a:xfrm rot="5400000">
            <a:off x="381000" y="4883150"/>
            <a:ext cx="889000" cy="5715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auto">
          <a:xfrm>
            <a:off x="1258888" y="4868863"/>
            <a:ext cx="4249737" cy="925512"/>
          </a:xfrm>
          <a:prstGeom prst="rect">
            <a:avLst/>
          </a:prstGeom>
          <a:noFill/>
          <a:ln w="9525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800" b="1">
                <a:solidFill>
                  <a:srgbClr val="800080"/>
                </a:solidFill>
                <a:latin typeface="Comic Sans MS" pitchFamily="-65" charset="0"/>
              </a:rPr>
              <a:t>Non-planar 4 mirrors cavity</a:t>
            </a:r>
          </a:p>
          <a:p>
            <a:r>
              <a:rPr lang="fr-FR" sz="1800" b="1">
                <a:solidFill>
                  <a:srgbClr val="800080"/>
                </a:solidFill>
                <a:latin typeface="Comic Sans MS" pitchFamily="-65" charset="0"/>
                <a:sym typeface="Wingdings" pitchFamily="-65" charset="2"/>
              </a:rPr>
              <a:t></a:t>
            </a:r>
            <a:r>
              <a:rPr lang="fr-FR" sz="1800" b="1">
                <a:solidFill>
                  <a:srgbClr val="800080"/>
                </a:solidFill>
                <a:latin typeface="Comic Sans MS" pitchFamily="-65" charset="0"/>
              </a:rPr>
              <a:t>Astigmatism reduced &amp;</a:t>
            </a:r>
          </a:p>
          <a:p>
            <a:r>
              <a:rPr lang="fr-FR" sz="1800" b="1">
                <a:solidFill>
                  <a:srgbClr val="800080"/>
                </a:solidFill>
                <a:latin typeface="Comic Sans MS" pitchFamily="-65" charset="0"/>
              </a:rPr>
              <a:t>   ~circularly polarised  eigenmodes </a:t>
            </a:r>
          </a:p>
        </p:txBody>
      </p:sp>
      <p:sp>
        <p:nvSpPr>
          <p:cNvPr id="125962" name="AutoShape 10"/>
          <p:cNvSpPr>
            <a:spLocks noChangeArrowheads="1"/>
          </p:cNvSpPr>
          <p:nvPr/>
        </p:nvSpPr>
        <p:spPr bwMode="auto">
          <a:xfrm>
            <a:off x="5724525" y="5229225"/>
            <a:ext cx="1117600" cy="6223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800080"/>
          </a:solidFill>
          <a:ln w="9525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5963" name="Rectangle 11"/>
          <p:cNvSpPr>
            <a:spLocks noChangeArrowheads="1"/>
          </p:cNvSpPr>
          <p:nvPr/>
        </p:nvSpPr>
        <p:spPr bwMode="auto">
          <a:xfrm>
            <a:off x="457200" y="-144463"/>
            <a:ext cx="82296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kumimoji="1" lang="en-US" altLang="ja-JP" sz="3000" b="1" dirty="0">
                <a:solidFill>
                  <a:srgbClr val="0000FF"/>
                </a:solidFill>
                <a:latin typeface="Comic Sans MS" pitchFamily="-65" charset="0"/>
                <a:ea typeface="Osaka" pitchFamily="-65" charset="-128"/>
                <a:cs typeface="Osaka" pitchFamily="-65" charset="-128"/>
              </a:rPr>
              <a:t>Toward small laser spot </a:t>
            </a:r>
            <a:r>
              <a:rPr kumimoji="1" lang="en-US" altLang="ja-JP" sz="3000" b="1" dirty="0" smtClean="0">
                <a:solidFill>
                  <a:srgbClr val="0000FF"/>
                </a:solidFill>
                <a:latin typeface="Comic Sans MS" pitchFamily="-65" charset="0"/>
                <a:ea typeface="Osaka" pitchFamily="-65" charset="-128"/>
                <a:cs typeface="Osaka" pitchFamily="-65" charset="-128"/>
              </a:rPr>
              <a:t>size: </a:t>
            </a:r>
            <a:r>
              <a:rPr kumimoji="1" lang="en-US" altLang="ja-JP" sz="3000" b="1" dirty="0" err="1" smtClean="0">
                <a:solidFill>
                  <a:srgbClr val="0000FF"/>
                </a:solidFill>
                <a:latin typeface="Comic Sans MS" pitchFamily="-65" charset="0"/>
                <a:ea typeface="Osaka" pitchFamily="-65" charset="-128"/>
                <a:cs typeface="Osaka" pitchFamily="-65" charset="-128"/>
              </a:rPr>
              <a:t>ThomX</a:t>
            </a:r>
            <a:endParaRPr kumimoji="1" lang="en-US" altLang="ja-JP" sz="3000" b="1" dirty="0">
              <a:solidFill>
                <a:srgbClr val="0000FF"/>
              </a:solidFill>
              <a:latin typeface="Comic Sans MS" pitchFamily="-65" charset="0"/>
              <a:ea typeface="Osaka" pitchFamily="-65" charset="-128"/>
              <a:cs typeface="Osaka" pitchFamily="-65" charset="-128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318000" y="2133600"/>
            <a:ext cx="4826000" cy="2978150"/>
            <a:chOff x="2017" y="2160"/>
            <a:chExt cx="3040" cy="1876"/>
          </a:xfrm>
        </p:grpSpPr>
        <p:sp>
          <p:nvSpPr>
            <p:cNvPr id="125965" name="Rectangle 13"/>
            <p:cNvSpPr>
              <a:spLocks noChangeArrowheads="1"/>
            </p:cNvSpPr>
            <p:nvPr/>
          </p:nvSpPr>
          <p:spPr bwMode="auto">
            <a:xfrm>
              <a:off x="4163" y="2341"/>
              <a:ext cx="726" cy="9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3" name="Group 14"/>
            <p:cNvGrpSpPr>
              <a:grpSpLocks/>
            </p:cNvGrpSpPr>
            <p:nvPr/>
          </p:nvGrpSpPr>
          <p:grpSpPr bwMode="auto">
            <a:xfrm rot="11424811">
              <a:off x="4036" y="3003"/>
              <a:ext cx="226" cy="363"/>
              <a:chOff x="930" y="2704"/>
              <a:chExt cx="226" cy="363"/>
            </a:xfrm>
          </p:grpSpPr>
          <p:sp>
            <p:nvSpPr>
              <p:cNvPr id="125967" name="Rectangle 15"/>
              <p:cNvSpPr>
                <a:spLocks noChangeArrowheads="1"/>
              </p:cNvSpPr>
              <p:nvPr/>
            </p:nvSpPr>
            <p:spPr bwMode="auto">
              <a:xfrm>
                <a:off x="930" y="2704"/>
                <a:ext cx="136" cy="36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968" name="Oval 16"/>
              <p:cNvSpPr>
                <a:spLocks noChangeArrowheads="1"/>
              </p:cNvSpPr>
              <p:nvPr/>
            </p:nvSpPr>
            <p:spPr bwMode="auto">
              <a:xfrm>
                <a:off x="1021" y="2704"/>
                <a:ext cx="90" cy="363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969" name="Rectangle 17"/>
              <p:cNvSpPr>
                <a:spLocks noChangeArrowheads="1"/>
              </p:cNvSpPr>
              <p:nvPr/>
            </p:nvSpPr>
            <p:spPr bwMode="auto">
              <a:xfrm>
                <a:off x="1066" y="2704"/>
                <a:ext cx="90" cy="363"/>
              </a:xfrm>
              <a:prstGeom prst="rect">
                <a:avLst/>
              </a:prstGeom>
              <a:solidFill>
                <a:srgbClr val="D2D2D2"/>
              </a:solidFill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4" name="Group 18"/>
            <p:cNvGrpSpPr>
              <a:grpSpLocks/>
            </p:cNvGrpSpPr>
            <p:nvPr/>
          </p:nvGrpSpPr>
          <p:grpSpPr bwMode="auto">
            <a:xfrm rot="-897101">
              <a:off x="2286" y="2994"/>
              <a:ext cx="226" cy="363"/>
              <a:chOff x="930" y="2704"/>
              <a:chExt cx="226" cy="363"/>
            </a:xfrm>
          </p:grpSpPr>
          <p:sp>
            <p:nvSpPr>
              <p:cNvPr id="125971" name="Rectangle 19"/>
              <p:cNvSpPr>
                <a:spLocks noChangeArrowheads="1"/>
              </p:cNvSpPr>
              <p:nvPr/>
            </p:nvSpPr>
            <p:spPr bwMode="auto">
              <a:xfrm>
                <a:off x="930" y="2704"/>
                <a:ext cx="136" cy="36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972" name="Oval 20"/>
              <p:cNvSpPr>
                <a:spLocks noChangeArrowheads="1"/>
              </p:cNvSpPr>
              <p:nvPr/>
            </p:nvSpPr>
            <p:spPr bwMode="auto">
              <a:xfrm>
                <a:off x="1021" y="2704"/>
                <a:ext cx="90" cy="363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973" name="Rectangle 21"/>
              <p:cNvSpPr>
                <a:spLocks noChangeArrowheads="1"/>
              </p:cNvSpPr>
              <p:nvPr/>
            </p:nvSpPr>
            <p:spPr bwMode="auto">
              <a:xfrm>
                <a:off x="1066" y="2704"/>
                <a:ext cx="90" cy="363"/>
              </a:xfrm>
              <a:prstGeom prst="rect">
                <a:avLst/>
              </a:prstGeom>
              <a:solidFill>
                <a:srgbClr val="D2D2D2"/>
              </a:solidFill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25974" name="Rectangle 22"/>
            <p:cNvSpPr>
              <a:spLocks noChangeArrowheads="1"/>
            </p:cNvSpPr>
            <p:nvPr/>
          </p:nvSpPr>
          <p:spPr bwMode="auto">
            <a:xfrm>
              <a:off x="2349" y="2341"/>
              <a:ext cx="1859" cy="9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975" name="Rectangle 23"/>
            <p:cNvSpPr>
              <a:spLocks noChangeArrowheads="1"/>
            </p:cNvSpPr>
            <p:nvPr/>
          </p:nvSpPr>
          <p:spPr bwMode="auto">
            <a:xfrm rot="1492428">
              <a:off x="2241" y="2735"/>
              <a:ext cx="1996" cy="9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976" name="AutoShape 24"/>
            <p:cNvSpPr>
              <a:spLocks noChangeArrowheads="1"/>
            </p:cNvSpPr>
            <p:nvPr/>
          </p:nvSpPr>
          <p:spPr bwMode="auto">
            <a:xfrm rot="-5400000">
              <a:off x="3686" y="2773"/>
              <a:ext cx="91" cy="862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977" name="Rectangle 25"/>
            <p:cNvSpPr>
              <a:spLocks noChangeArrowheads="1"/>
            </p:cNvSpPr>
            <p:nvPr/>
          </p:nvSpPr>
          <p:spPr bwMode="auto">
            <a:xfrm rot="-1501648">
              <a:off x="2303" y="2750"/>
              <a:ext cx="1996" cy="9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978" name="Rectangle 26"/>
            <p:cNvSpPr>
              <a:spLocks noChangeArrowheads="1"/>
            </p:cNvSpPr>
            <p:nvPr/>
          </p:nvSpPr>
          <p:spPr bwMode="auto">
            <a:xfrm rot="840168">
              <a:off x="2304" y="2160"/>
              <a:ext cx="90" cy="40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979" name="Rectangle 27"/>
            <p:cNvSpPr>
              <a:spLocks noChangeArrowheads="1"/>
            </p:cNvSpPr>
            <p:nvPr/>
          </p:nvSpPr>
          <p:spPr bwMode="auto">
            <a:xfrm rot="-1347776">
              <a:off x="4164" y="2160"/>
              <a:ext cx="90" cy="40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980" name="AutoShape 28"/>
            <p:cNvSpPr>
              <a:spLocks noChangeArrowheads="1"/>
            </p:cNvSpPr>
            <p:nvPr/>
          </p:nvSpPr>
          <p:spPr bwMode="auto">
            <a:xfrm rot="5400000" flipH="1">
              <a:off x="2779" y="2773"/>
              <a:ext cx="91" cy="861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981" name="Line 29"/>
            <p:cNvSpPr>
              <a:spLocks noChangeShapeType="1"/>
            </p:cNvSpPr>
            <p:nvPr/>
          </p:nvSpPr>
          <p:spPr bwMode="auto">
            <a:xfrm>
              <a:off x="2017" y="2641"/>
              <a:ext cx="2463" cy="110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prstDash val="dash"/>
              <a:round/>
              <a:headEnd/>
              <a:tailEnd type="oval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982" name="Text Box 30"/>
            <p:cNvSpPr txBox="1">
              <a:spLocks noChangeArrowheads="1"/>
            </p:cNvSpPr>
            <p:nvPr/>
          </p:nvSpPr>
          <p:spPr bwMode="auto">
            <a:xfrm>
              <a:off x="4134" y="3748"/>
              <a:ext cx="800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i="1"/>
                <a:t>e</a:t>
              </a:r>
              <a:r>
                <a:rPr lang="fr-FR" i="1" baseline="30000"/>
                <a:t>-</a:t>
              </a:r>
              <a:r>
                <a:rPr lang="fr-FR" i="1"/>
                <a:t> beam</a:t>
              </a:r>
            </a:p>
          </p:txBody>
        </p:sp>
        <p:sp>
          <p:nvSpPr>
            <p:cNvPr id="125983" name="AutoShape 31"/>
            <p:cNvSpPr>
              <a:spLocks noChangeArrowheads="1"/>
            </p:cNvSpPr>
            <p:nvPr/>
          </p:nvSpPr>
          <p:spPr bwMode="auto">
            <a:xfrm rot="5400000" flipV="1">
              <a:off x="4208" y="2287"/>
              <a:ext cx="181" cy="182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984" name="Text Box 32"/>
            <p:cNvSpPr txBox="1">
              <a:spLocks noChangeArrowheads="1"/>
            </p:cNvSpPr>
            <p:nvPr/>
          </p:nvSpPr>
          <p:spPr bwMode="auto">
            <a:xfrm>
              <a:off x="3990" y="2523"/>
              <a:ext cx="106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i="1"/>
                <a:t>Laser input</a:t>
              </a:r>
            </a:p>
          </p:txBody>
        </p:sp>
      </p:grpSp>
      <p:sp>
        <p:nvSpPr>
          <p:cNvPr id="125985" name="AutoShape 33"/>
          <p:cNvSpPr>
            <a:spLocks noChangeArrowheads="1"/>
          </p:cNvSpPr>
          <p:nvPr/>
        </p:nvSpPr>
        <p:spPr bwMode="auto">
          <a:xfrm>
            <a:off x="3568700" y="3060700"/>
            <a:ext cx="546100" cy="241300"/>
          </a:xfrm>
          <a:prstGeom prst="rightArrow">
            <a:avLst>
              <a:gd name="adj1" fmla="val 50000"/>
              <a:gd name="adj2" fmla="val 56579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400" smtClean="0">
                <a:latin typeface="Arial" charset="0"/>
              </a:rPr>
              <a:t>IZEST-Jerusalem U</a:t>
            </a:r>
            <a:endParaRPr lang="fr-FR" sz="1400">
              <a:latin typeface="Arial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8912225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283" name="Text Box 3"/>
          <p:cNvSpPr txBox="1">
            <a:spLocks noChangeArrowheads="1"/>
          </p:cNvSpPr>
          <p:nvPr/>
        </p:nvSpPr>
        <p:spPr bwMode="auto">
          <a:xfrm>
            <a:off x="2222500" y="2068513"/>
            <a:ext cx="63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600" baseline="30000">
                <a:solidFill>
                  <a:schemeClr val="tx1"/>
                </a:solidFill>
                <a:latin typeface="Symbo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 baseline="30000">
                <a:solidFill>
                  <a:schemeClr val="tx1"/>
                </a:solidFill>
                <a:latin typeface="Symbol" charset="0"/>
                <a:ea typeface="ＭＳ Ｐゴシック" charset="0"/>
              </a:defRPr>
            </a:lvl2pPr>
            <a:lvl3pPr eaLnBrk="0" hangingPunct="0">
              <a:defRPr sz="1600" baseline="30000">
                <a:solidFill>
                  <a:schemeClr val="tx1"/>
                </a:solidFill>
                <a:latin typeface="Symbol" charset="0"/>
                <a:ea typeface="ＭＳ Ｐゴシック" charset="0"/>
              </a:defRPr>
            </a:lvl3pPr>
            <a:lvl4pPr eaLnBrk="0" hangingPunct="0">
              <a:defRPr sz="1600" baseline="30000">
                <a:solidFill>
                  <a:schemeClr val="tx1"/>
                </a:solidFill>
                <a:latin typeface="Symbol" charset="0"/>
                <a:ea typeface="ＭＳ Ｐゴシック" charset="0"/>
              </a:defRPr>
            </a:lvl4pPr>
            <a:lvl5pPr eaLnBrk="0" hangingPunct="0">
              <a:defRPr sz="1600" baseline="30000">
                <a:solidFill>
                  <a:schemeClr val="tx1"/>
                </a:solidFill>
                <a:latin typeface="Symbo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 baseline="30000">
                <a:solidFill>
                  <a:schemeClr val="tx1"/>
                </a:solidFill>
                <a:latin typeface="Symbo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 baseline="30000">
                <a:solidFill>
                  <a:schemeClr val="tx1"/>
                </a:solidFill>
                <a:latin typeface="Symbo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 baseline="30000">
                <a:solidFill>
                  <a:schemeClr val="tx1"/>
                </a:solidFill>
                <a:latin typeface="Symbo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 baseline="30000">
                <a:solidFill>
                  <a:schemeClr val="tx1"/>
                </a:solidFill>
                <a:latin typeface="Symbo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100fs</a:t>
            </a:r>
            <a:endParaRPr lang="en-US" i="1" smtClean="0"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365125" y="623252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baseline="30000">
                <a:latin typeface="Times" charset="0"/>
              </a:rPr>
              <a:t>4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133600" y="177800"/>
            <a:ext cx="351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baseline="30000">
                <a:latin typeface="Arial" charset="0"/>
                <a:cs typeface="Arial" charset="0"/>
              </a:rPr>
              <a:t>Chirped Pulse Amplification</a:t>
            </a:r>
          </a:p>
          <a:p>
            <a:pPr eaLnBrk="1" hangingPunct="1"/>
            <a:r>
              <a:rPr lang="en-US" sz="1600" b="1" baseline="30000">
                <a:latin typeface="Times" charset="0"/>
              </a:rPr>
              <a:t>                D. Strickland and G. Mourou 1985</a:t>
            </a:r>
            <a:r>
              <a:rPr lang="en-US" sz="1600" baseline="30000">
                <a:latin typeface="Symbol" charset="0"/>
              </a:rPr>
              <a:t>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50813" y="101600"/>
            <a:ext cx="1002787" cy="77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5267-52C8-7C45-A440-A7B39475971A}" type="datetime1">
              <a:rPr lang="fr-FR" smtClean="0"/>
              <a:pPr/>
              <a:t>5/06/14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5857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87338" y="6665913"/>
            <a:ext cx="8610600" cy="76200"/>
            <a:chOff x="192" y="336"/>
            <a:chExt cx="5424" cy="96"/>
          </a:xfrm>
        </p:grpSpPr>
        <p:sp>
          <p:nvSpPr>
            <p:cNvPr id="7295" name="Rectangle 3"/>
            <p:cNvSpPr>
              <a:spLocks noChangeArrowheads="1"/>
            </p:cNvSpPr>
            <p:nvPr/>
          </p:nvSpPr>
          <p:spPr bwMode="auto">
            <a:xfrm>
              <a:off x="192" y="336"/>
              <a:ext cx="1356" cy="96"/>
            </a:xfrm>
            <a:prstGeom prst="rect">
              <a:avLst/>
            </a:prstGeom>
            <a:gradFill rotWithShape="0">
              <a:gsLst>
                <a:gs pos="0">
                  <a:srgbClr val="9900CC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6" name="Rectangle 4"/>
            <p:cNvSpPr>
              <a:spLocks noChangeArrowheads="1"/>
            </p:cNvSpPr>
            <p:nvPr/>
          </p:nvSpPr>
          <p:spPr bwMode="auto">
            <a:xfrm>
              <a:off x="1548" y="336"/>
              <a:ext cx="1356" cy="9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rgbClr val="33CC33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7" name="Rectangle 5"/>
            <p:cNvSpPr>
              <a:spLocks noChangeArrowheads="1"/>
            </p:cNvSpPr>
            <p:nvPr/>
          </p:nvSpPr>
          <p:spPr bwMode="auto">
            <a:xfrm>
              <a:off x="2904" y="336"/>
              <a:ext cx="1356" cy="96"/>
            </a:xfrm>
            <a:prstGeom prst="rect">
              <a:avLst/>
            </a:prstGeom>
            <a:gradFill rotWithShape="0">
              <a:gsLst>
                <a:gs pos="0">
                  <a:srgbClr val="33CC33"/>
                </a:gs>
                <a:gs pos="100000">
                  <a:srgbClr val="FFFF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8" name="Rectangle 6"/>
            <p:cNvSpPr>
              <a:spLocks noChangeArrowheads="1"/>
            </p:cNvSpPr>
            <p:nvPr/>
          </p:nvSpPr>
          <p:spPr bwMode="auto">
            <a:xfrm>
              <a:off x="4260" y="336"/>
              <a:ext cx="1356" cy="96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33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171" name="Rectangle 12"/>
          <p:cNvSpPr>
            <a:spLocks noChangeArrowheads="1"/>
          </p:cNvSpPr>
          <p:nvPr/>
        </p:nvSpPr>
        <p:spPr bwMode="auto">
          <a:xfrm>
            <a:off x="0" y="1857375"/>
            <a:ext cx="9144000" cy="474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132"/>
          <p:cNvGrpSpPr>
            <a:grpSpLocks/>
          </p:cNvGrpSpPr>
          <p:nvPr/>
        </p:nvGrpSpPr>
        <p:grpSpPr bwMode="auto">
          <a:xfrm>
            <a:off x="153988" y="3854450"/>
            <a:ext cx="2417762" cy="993775"/>
            <a:chOff x="97" y="2428"/>
            <a:chExt cx="1523" cy="626"/>
          </a:xfrm>
        </p:grpSpPr>
        <p:sp>
          <p:nvSpPr>
            <p:cNvPr id="7290" name="Oval 140"/>
            <p:cNvSpPr>
              <a:spLocks noChangeArrowheads="1"/>
            </p:cNvSpPr>
            <p:nvPr/>
          </p:nvSpPr>
          <p:spPr bwMode="auto">
            <a:xfrm>
              <a:off x="97" y="2428"/>
              <a:ext cx="1237" cy="62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fr-FR" sz="1000" b="1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150J / 15 fs @1shot/mn</a:t>
              </a:r>
            </a:p>
            <a:p>
              <a:r>
                <a:rPr lang="fr-FR" sz="1000" b="1">
                  <a:solidFill>
                    <a:srgbClr val="FF0000"/>
                  </a:solidFill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10 PW</a:t>
              </a:r>
            </a:p>
          </p:txBody>
        </p:sp>
        <p:sp>
          <p:nvSpPr>
            <p:cNvPr id="7291" name="Line 141"/>
            <p:cNvSpPr>
              <a:spLocks noChangeShapeType="1"/>
            </p:cNvSpPr>
            <p:nvPr/>
          </p:nvSpPr>
          <p:spPr bwMode="auto">
            <a:xfrm flipH="1">
              <a:off x="1334" y="2753"/>
              <a:ext cx="286" cy="0"/>
            </a:xfrm>
            <a:prstGeom prst="line">
              <a:avLst/>
            </a:prstGeom>
            <a:noFill/>
            <a:ln w="57150">
              <a:solidFill>
                <a:srgbClr val="E11F7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" name="Groupe 128"/>
          <p:cNvGrpSpPr>
            <a:grpSpLocks/>
          </p:cNvGrpSpPr>
          <p:nvPr/>
        </p:nvGrpSpPr>
        <p:grpSpPr bwMode="auto">
          <a:xfrm>
            <a:off x="4259263" y="1928813"/>
            <a:ext cx="4384675" cy="2484437"/>
            <a:chOff x="4233863" y="1922463"/>
            <a:chExt cx="4384675" cy="2484437"/>
          </a:xfrm>
        </p:grpSpPr>
        <p:sp>
          <p:nvSpPr>
            <p:cNvPr id="7210" name="Line 59"/>
            <p:cNvSpPr>
              <a:spLocks noChangeShapeType="1"/>
            </p:cNvSpPr>
            <p:nvPr/>
          </p:nvSpPr>
          <p:spPr bwMode="auto">
            <a:xfrm>
              <a:off x="8613775" y="2305050"/>
              <a:ext cx="0" cy="2101850"/>
            </a:xfrm>
            <a:prstGeom prst="line">
              <a:avLst/>
            </a:prstGeom>
            <a:noFill/>
            <a:ln w="76200">
              <a:solidFill>
                <a:srgbClr val="E11F7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11" name="Line 133"/>
            <p:cNvSpPr>
              <a:spLocks noChangeShapeType="1"/>
            </p:cNvSpPr>
            <p:nvPr/>
          </p:nvSpPr>
          <p:spPr bwMode="auto">
            <a:xfrm flipH="1">
              <a:off x="8010525" y="4370388"/>
              <a:ext cx="603250" cy="0"/>
            </a:xfrm>
            <a:prstGeom prst="line">
              <a:avLst/>
            </a:prstGeom>
            <a:noFill/>
            <a:ln w="57150">
              <a:solidFill>
                <a:srgbClr val="E11F7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5" name="Groupe 127"/>
            <p:cNvGrpSpPr>
              <a:grpSpLocks/>
            </p:cNvGrpSpPr>
            <p:nvPr/>
          </p:nvGrpSpPr>
          <p:grpSpPr bwMode="auto">
            <a:xfrm>
              <a:off x="4233863" y="1922463"/>
              <a:ext cx="4384675" cy="1914525"/>
              <a:chOff x="4233863" y="1922463"/>
              <a:chExt cx="4384675" cy="1914525"/>
            </a:xfrm>
          </p:grpSpPr>
          <p:sp>
            <p:nvSpPr>
              <p:cNvPr id="7213" name="AutoShape 38"/>
              <p:cNvSpPr>
                <a:spLocks noChangeArrowheads="1"/>
              </p:cNvSpPr>
              <p:nvPr/>
            </p:nvSpPr>
            <p:spPr bwMode="auto">
              <a:xfrm>
                <a:off x="4314825" y="2043113"/>
                <a:ext cx="1131888" cy="611188"/>
              </a:xfrm>
              <a:prstGeom prst="roundRect">
                <a:avLst>
                  <a:gd name="adj" fmla="val 16667"/>
                </a:avLst>
              </a:prstGeom>
              <a:solidFill>
                <a:srgbClr val="E11F7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r>
                  <a:rPr lang="fr-FR" sz="1000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Ampli 0</a:t>
                </a:r>
              </a:p>
              <a:p>
                <a:r>
                  <a:rPr lang="fr-FR" sz="1000" b="1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2J /1Hz</a:t>
                </a:r>
              </a:p>
            </p:txBody>
          </p:sp>
          <p:sp>
            <p:nvSpPr>
              <p:cNvPr id="7214" name="AutoShape 39"/>
              <p:cNvSpPr>
                <a:spLocks noChangeArrowheads="1"/>
              </p:cNvSpPr>
              <p:nvPr/>
            </p:nvSpPr>
            <p:spPr bwMode="auto">
              <a:xfrm>
                <a:off x="4314825" y="2960688"/>
                <a:ext cx="1131888" cy="612775"/>
              </a:xfrm>
              <a:prstGeom prst="roundRect">
                <a:avLst>
                  <a:gd name="adj" fmla="val 16667"/>
                </a:avLst>
              </a:prstGeom>
              <a:solidFill>
                <a:srgbClr val="00C81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r>
                  <a:rPr lang="fr-FR" sz="1000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Nd YAG</a:t>
                </a:r>
              </a:p>
              <a:p>
                <a:r>
                  <a:rPr lang="fr-FR" sz="1000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6J/1Hz</a:t>
                </a:r>
              </a:p>
            </p:txBody>
          </p:sp>
          <p:sp>
            <p:nvSpPr>
              <p:cNvPr id="7215" name="Line 41"/>
              <p:cNvSpPr>
                <a:spLocks noChangeShapeType="1"/>
              </p:cNvSpPr>
              <p:nvPr/>
            </p:nvSpPr>
            <p:spPr bwMode="auto">
              <a:xfrm flipV="1">
                <a:off x="4691063" y="2654300"/>
                <a:ext cx="0" cy="306388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16" name="Line 42"/>
              <p:cNvSpPr>
                <a:spLocks noChangeShapeType="1"/>
              </p:cNvSpPr>
              <p:nvPr/>
            </p:nvSpPr>
            <p:spPr bwMode="auto">
              <a:xfrm flipV="1">
                <a:off x="5221288" y="2654300"/>
                <a:ext cx="0" cy="307975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17" name="Line 43"/>
              <p:cNvSpPr>
                <a:spLocks noChangeShapeType="1"/>
              </p:cNvSpPr>
              <p:nvPr/>
            </p:nvSpPr>
            <p:spPr bwMode="auto">
              <a:xfrm flipV="1">
                <a:off x="5068888" y="2654300"/>
                <a:ext cx="0" cy="307975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18" name="AutoShape 44"/>
              <p:cNvSpPr>
                <a:spLocks noChangeArrowheads="1"/>
              </p:cNvSpPr>
              <p:nvPr/>
            </p:nvSpPr>
            <p:spPr bwMode="auto">
              <a:xfrm>
                <a:off x="5751513" y="2043113"/>
                <a:ext cx="1131888" cy="611188"/>
              </a:xfrm>
              <a:prstGeom prst="roundRect">
                <a:avLst>
                  <a:gd name="adj" fmla="val 16667"/>
                </a:avLst>
              </a:prstGeom>
              <a:solidFill>
                <a:srgbClr val="E11F7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r>
                  <a:rPr lang="fr-FR" sz="1000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Ampli 1</a:t>
                </a:r>
              </a:p>
              <a:p>
                <a:r>
                  <a:rPr lang="fr-FR" sz="1000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« LASERIX »</a:t>
                </a:r>
              </a:p>
              <a:p>
                <a:r>
                  <a:rPr lang="fr-FR" sz="1000" b="1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50J /0.1Hz</a:t>
                </a:r>
              </a:p>
            </p:txBody>
          </p:sp>
          <p:sp>
            <p:nvSpPr>
              <p:cNvPr id="7219" name="AutoShape 45"/>
              <p:cNvSpPr>
                <a:spLocks noChangeArrowheads="1"/>
              </p:cNvSpPr>
              <p:nvPr/>
            </p:nvSpPr>
            <p:spPr bwMode="auto">
              <a:xfrm>
                <a:off x="5751513" y="2962275"/>
                <a:ext cx="1131888" cy="611188"/>
              </a:xfrm>
              <a:prstGeom prst="roundRect">
                <a:avLst>
                  <a:gd name="adj" fmla="val 16667"/>
                </a:avLst>
              </a:prstGeom>
              <a:solidFill>
                <a:srgbClr val="00C81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r>
                  <a:rPr lang="fr-FR" sz="1000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Nd Glass</a:t>
                </a:r>
              </a:p>
              <a:p>
                <a:r>
                  <a:rPr lang="fr-FR" sz="1000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100J/0.1Hz</a:t>
                </a:r>
              </a:p>
            </p:txBody>
          </p:sp>
          <p:sp>
            <p:nvSpPr>
              <p:cNvPr id="7220" name="Line 46"/>
              <p:cNvSpPr>
                <a:spLocks noChangeShapeType="1"/>
              </p:cNvSpPr>
              <p:nvPr/>
            </p:nvSpPr>
            <p:spPr bwMode="auto">
              <a:xfrm flipV="1">
                <a:off x="5976938" y="2655888"/>
                <a:ext cx="0" cy="307975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21" name="Line 47"/>
              <p:cNvSpPr>
                <a:spLocks noChangeShapeType="1"/>
              </p:cNvSpPr>
              <p:nvPr/>
            </p:nvSpPr>
            <p:spPr bwMode="auto">
              <a:xfrm flipV="1">
                <a:off x="6127750" y="2654300"/>
                <a:ext cx="0" cy="307975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22" name="Line 48"/>
              <p:cNvSpPr>
                <a:spLocks noChangeShapeType="1"/>
              </p:cNvSpPr>
              <p:nvPr/>
            </p:nvSpPr>
            <p:spPr bwMode="auto">
              <a:xfrm flipV="1">
                <a:off x="6656388" y="2655888"/>
                <a:ext cx="0" cy="307975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23" name="Line 49"/>
              <p:cNvSpPr>
                <a:spLocks noChangeShapeType="1"/>
              </p:cNvSpPr>
              <p:nvPr/>
            </p:nvSpPr>
            <p:spPr bwMode="auto">
              <a:xfrm flipV="1">
                <a:off x="6505575" y="2655888"/>
                <a:ext cx="0" cy="307975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24" name="Line 50"/>
              <p:cNvSpPr>
                <a:spLocks noChangeShapeType="1"/>
              </p:cNvSpPr>
              <p:nvPr/>
            </p:nvSpPr>
            <p:spPr bwMode="auto">
              <a:xfrm>
                <a:off x="5446713" y="2347913"/>
                <a:ext cx="303213" cy="0"/>
              </a:xfrm>
              <a:prstGeom prst="line">
                <a:avLst/>
              </a:prstGeom>
              <a:noFill/>
              <a:ln w="57150">
                <a:solidFill>
                  <a:srgbClr val="E11F7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25" name="AutoShape 51"/>
              <p:cNvSpPr>
                <a:spLocks noChangeArrowheads="1"/>
              </p:cNvSpPr>
              <p:nvPr/>
            </p:nvSpPr>
            <p:spPr bwMode="auto">
              <a:xfrm>
                <a:off x="7186613" y="2043113"/>
                <a:ext cx="1131888" cy="611188"/>
              </a:xfrm>
              <a:prstGeom prst="roundRect">
                <a:avLst>
                  <a:gd name="adj" fmla="val 16667"/>
                </a:avLst>
              </a:prstGeom>
              <a:solidFill>
                <a:srgbClr val="E11F7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r>
                  <a:rPr lang="fr-FR" sz="1000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Ampli 2</a:t>
                </a:r>
              </a:p>
              <a:p>
                <a:r>
                  <a:rPr lang="fr-FR" sz="1000" b="1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600J -1shot/mn</a:t>
                </a:r>
              </a:p>
            </p:txBody>
          </p:sp>
          <p:sp>
            <p:nvSpPr>
              <p:cNvPr id="7226" name="AutoShape 52"/>
              <p:cNvSpPr>
                <a:spLocks noChangeArrowheads="1"/>
              </p:cNvSpPr>
              <p:nvPr/>
            </p:nvSpPr>
            <p:spPr bwMode="auto">
              <a:xfrm>
                <a:off x="7186613" y="2962275"/>
                <a:ext cx="1131888" cy="611188"/>
              </a:xfrm>
              <a:prstGeom prst="roundRect">
                <a:avLst>
                  <a:gd name="adj" fmla="val 16667"/>
                </a:avLst>
              </a:prstGeom>
              <a:solidFill>
                <a:srgbClr val="00C81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r>
                  <a:rPr lang="fr-FR" sz="1000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Nd Glass</a:t>
                </a:r>
              </a:p>
              <a:p>
                <a:r>
                  <a:rPr lang="fr-FR" sz="1000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1.5KJ – 1tr/mn</a:t>
                </a:r>
              </a:p>
            </p:txBody>
          </p:sp>
          <p:sp>
            <p:nvSpPr>
              <p:cNvPr id="7227" name="Line 53"/>
              <p:cNvSpPr>
                <a:spLocks noChangeShapeType="1"/>
              </p:cNvSpPr>
              <p:nvPr/>
            </p:nvSpPr>
            <p:spPr bwMode="auto">
              <a:xfrm flipV="1">
                <a:off x="7413625" y="2655888"/>
                <a:ext cx="0" cy="307975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28" name="Line 54"/>
              <p:cNvSpPr>
                <a:spLocks noChangeShapeType="1"/>
              </p:cNvSpPr>
              <p:nvPr/>
            </p:nvSpPr>
            <p:spPr bwMode="auto">
              <a:xfrm flipV="1">
                <a:off x="7562850" y="2654300"/>
                <a:ext cx="0" cy="307975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29" name="Line 55"/>
              <p:cNvSpPr>
                <a:spLocks noChangeShapeType="1"/>
              </p:cNvSpPr>
              <p:nvPr/>
            </p:nvSpPr>
            <p:spPr bwMode="auto">
              <a:xfrm flipV="1">
                <a:off x="8093075" y="2655888"/>
                <a:ext cx="0" cy="307975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30" name="Line 56"/>
              <p:cNvSpPr>
                <a:spLocks noChangeShapeType="1"/>
              </p:cNvSpPr>
              <p:nvPr/>
            </p:nvSpPr>
            <p:spPr bwMode="auto">
              <a:xfrm flipV="1">
                <a:off x="7942263" y="2655888"/>
                <a:ext cx="0" cy="307975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31" name="Line 57"/>
              <p:cNvSpPr>
                <a:spLocks noChangeShapeType="1"/>
              </p:cNvSpPr>
              <p:nvPr/>
            </p:nvSpPr>
            <p:spPr bwMode="auto">
              <a:xfrm>
                <a:off x="6883400" y="2381250"/>
                <a:ext cx="377825" cy="0"/>
              </a:xfrm>
              <a:prstGeom prst="line">
                <a:avLst/>
              </a:prstGeom>
              <a:noFill/>
              <a:ln w="57150">
                <a:solidFill>
                  <a:srgbClr val="E11F7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32" name="Line 58"/>
              <p:cNvSpPr>
                <a:spLocks noChangeShapeType="1"/>
              </p:cNvSpPr>
              <p:nvPr/>
            </p:nvSpPr>
            <p:spPr bwMode="auto">
              <a:xfrm>
                <a:off x="8242300" y="2347913"/>
                <a:ext cx="376238" cy="0"/>
              </a:xfrm>
              <a:prstGeom prst="line">
                <a:avLst/>
              </a:prstGeom>
              <a:noFill/>
              <a:ln w="76200">
                <a:solidFill>
                  <a:srgbClr val="E11F7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33" name="Text Box 77"/>
              <p:cNvSpPr txBox="1">
                <a:spLocks noChangeArrowheads="1"/>
              </p:cNvSpPr>
              <p:nvPr/>
            </p:nvSpPr>
            <p:spPr bwMode="auto">
              <a:xfrm>
                <a:off x="5275263" y="3529013"/>
                <a:ext cx="928688" cy="274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fr-FR" sz="1200" b="1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Amplifiers</a:t>
                </a:r>
              </a:p>
            </p:txBody>
          </p:sp>
          <p:sp>
            <p:nvSpPr>
              <p:cNvPr id="7234" name="Rectangle 138"/>
              <p:cNvSpPr>
                <a:spLocks noChangeArrowheads="1"/>
              </p:cNvSpPr>
              <p:nvPr/>
            </p:nvSpPr>
            <p:spPr bwMode="auto">
              <a:xfrm>
                <a:off x="4233863" y="1922463"/>
                <a:ext cx="4230688" cy="191452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5" name="Line 40"/>
              <p:cNvSpPr>
                <a:spLocks noChangeShapeType="1"/>
              </p:cNvSpPr>
              <p:nvPr/>
            </p:nvSpPr>
            <p:spPr bwMode="auto">
              <a:xfrm flipV="1">
                <a:off x="4541838" y="2654300"/>
                <a:ext cx="0" cy="307975"/>
              </a:xfrm>
              <a:prstGeom prst="line">
                <a:avLst/>
              </a:prstGeom>
              <a:noFill/>
              <a:ln w="38100">
                <a:solidFill>
                  <a:srgbClr val="00C813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6" name="Groupe 126"/>
          <p:cNvGrpSpPr>
            <a:grpSpLocks/>
          </p:cNvGrpSpPr>
          <p:nvPr/>
        </p:nvGrpSpPr>
        <p:grpSpPr bwMode="auto">
          <a:xfrm>
            <a:off x="0" y="1895475"/>
            <a:ext cx="4343400" cy="1941513"/>
            <a:chOff x="0" y="1895475"/>
            <a:chExt cx="4343400" cy="1941513"/>
          </a:xfrm>
        </p:grpSpPr>
        <p:sp>
          <p:nvSpPr>
            <p:cNvPr id="7184" name="AutoShape 14"/>
            <p:cNvSpPr>
              <a:spLocks noChangeArrowheads="1"/>
            </p:cNvSpPr>
            <p:nvPr/>
          </p:nvSpPr>
          <p:spPr bwMode="auto">
            <a:xfrm>
              <a:off x="195263" y="3198813"/>
              <a:ext cx="1054100" cy="487363"/>
            </a:xfrm>
            <a:prstGeom prst="roundRect">
              <a:avLst>
                <a:gd name="adj" fmla="val 16667"/>
              </a:avLst>
            </a:prstGeom>
            <a:solidFill>
              <a:srgbClr val="0CE32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15"/>
            <p:cNvGrpSpPr>
              <a:grpSpLocks/>
            </p:cNvGrpSpPr>
            <p:nvPr/>
          </p:nvGrpSpPr>
          <p:grpSpPr bwMode="auto">
            <a:xfrm>
              <a:off x="249238" y="2619375"/>
              <a:ext cx="842963" cy="331788"/>
              <a:chOff x="395" y="925"/>
              <a:chExt cx="505" cy="197"/>
            </a:xfrm>
          </p:grpSpPr>
          <p:sp>
            <p:nvSpPr>
              <p:cNvPr id="7208" name="AutoShape 16"/>
              <p:cNvSpPr>
                <a:spLocks noChangeArrowheads="1"/>
              </p:cNvSpPr>
              <p:nvPr/>
            </p:nvSpPr>
            <p:spPr bwMode="auto">
              <a:xfrm>
                <a:off x="395" y="925"/>
                <a:ext cx="505" cy="197"/>
              </a:xfrm>
              <a:prstGeom prst="roundRect">
                <a:avLst>
                  <a:gd name="adj" fmla="val 16667"/>
                </a:avLst>
              </a:prstGeom>
              <a:solidFill>
                <a:srgbClr val="1EE3C4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09" name="Text Box 17"/>
              <p:cNvSpPr txBox="1">
                <a:spLocks noChangeArrowheads="1"/>
              </p:cNvSpPr>
              <p:nvPr/>
            </p:nvSpPr>
            <p:spPr bwMode="auto">
              <a:xfrm>
                <a:off x="440" y="935"/>
                <a:ext cx="423" cy="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700">
                    <a:latin typeface="Arial" pitchFamily="-65" charset="0"/>
                    <a:ea typeface="ヒラギノ角ゴ Pro W3" pitchFamily="-65" charset="-128"/>
                    <a:cs typeface="ヒラギノ角ゴ Pro W3" pitchFamily="-65" charset="-128"/>
                  </a:rPr>
                  <a:t>synchronized</a:t>
                </a:r>
              </a:p>
            </p:txBody>
          </p:sp>
        </p:grp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 flipH="1">
              <a:off x="685800" y="2425700"/>
              <a:ext cx="0" cy="2016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auto">
            <a:xfrm>
              <a:off x="2471738" y="2400300"/>
              <a:ext cx="306388" cy="101600"/>
            </a:xfrm>
            <a:prstGeom prst="line">
              <a:avLst/>
            </a:prstGeom>
            <a:noFill/>
            <a:ln w="19050">
              <a:solidFill>
                <a:srgbClr val="DC1515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88" name="AutoShape 21"/>
            <p:cNvSpPr>
              <a:spLocks noChangeArrowheads="1"/>
            </p:cNvSpPr>
            <p:nvPr/>
          </p:nvSpPr>
          <p:spPr bwMode="auto">
            <a:xfrm>
              <a:off x="2779713" y="2170113"/>
              <a:ext cx="915988" cy="7270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Text Box 22"/>
            <p:cNvSpPr txBox="1">
              <a:spLocks noChangeArrowheads="1"/>
            </p:cNvSpPr>
            <p:nvPr/>
          </p:nvSpPr>
          <p:spPr bwMode="auto">
            <a:xfrm>
              <a:off x="2833688" y="2238375"/>
              <a:ext cx="8651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OPCPA</a:t>
              </a:r>
            </a:p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Amplification stages</a:t>
              </a:r>
            </a:p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LBO/BBO</a:t>
              </a:r>
            </a:p>
          </p:txBody>
        </p:sp>
        <p:sp>
          <p:nvSpPr>
            <p:cNvPr id="7190" name="AutoShape 23"/>
            <p:cNvSpPr>
              <a:spLocks noChangeArrowheads="1"/>
            </p:cNvSpPr>
            <p:nvPr/>
          </p:nvSpPr>
          <p:spPr bwMode="auto">
            <a:xfrm>
              <a:off x="209550" y="1984375"/>
              <a:ext cx="1019175" cy="463550"/>
            </a:xfrm>
            <a:prstGeom prst="roundRect">
              <a:avLst>
                <a:gd name="adj" fmla="val 16667"/>
              </a:avLst>
            </a:prstGeom>
            <a:solidFill>
              <a:srgbClr val="F77C6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Text Box 24"/>
            <p:cNvSpPr txBox="1">
              <a:spLocks noChangeArrowheads="1"/>
            </p:cNvSpPr>
            <p:nvPr/>
          </p:nvSpPr>
          <p:spPr bwMode="auto">
            <a:xfrm>
              <a:off x="0" y="1895475"/>
              <a:ext cx="12954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endParaRPr lang="en-GB" sz="700">
                <a:latin typeface="Arial" pitchFamily="-65" charset="0"/>
                <a:ea typeface="ヒラギノ角ゴ Pro W3" pitchFamily="-65" charset="-128"/>
                <a:cs typeface="ヒラギノ角ゴ Pro W3" pitchFamily="-65" charset="-128"/>
              </a:endParaRPr>
            </a:p>
            <a:p>
              <a:pPr algn="ctr"/>
              <a:r>
                <a:rPr lang="en-GB" sz="7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KHz Ti:Sa</a:t>
              </a:r>
              <a:endParaRPr lang="en-GB" sz="700" b="1">
                <a:latin typeface="Arial" pitchFamily="-65" charset="0"/>
                <a:ea typeface="ヒラギノ角ゴ Pro W3" pitchFamily="-65" charset="-128"/>
                <a:cs typeface="ヒラギノ角ゴ Pro W3" pitchFamily="-65" charset="-128"/>
              </a:endParaRPr>
            </a:p>
            <a:p>
              <a:pPr algn="ctr"/>
              <a:r>
                <a:rPr lang="en-GB" sz="700" b="1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30 fs</a:t>
              </a:r>
              <a:r>
                <a:rPr lang="en-GB" sz="7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 @ 800 nm</a:t>
              </a:r>
            </a:p>
            <a:p>
              <a:pPr algn="ctr"/>
              <a:r>
                <a:rPr lang="en-GB" sz="7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500 µJ</a:t>
              </a:r>
            </a:p>
          </p:txBody>
        </p:sp>
        <p:sp>
          <p:nvSpPr>
            <p:cNvPr id="7192" name="AutoShape 25"/>
            <p:cNvSpPr>
              <a:spLocks noChangeArrowheads="1"/>
            </p:cNvSpPr>
            <p:nvPr/>
          </p:nvSpPr>
          <p:spPr bwMode="auto">
            <a:xfrm>
              <a:off x="1482725" y="1985963"/>
              <a:ext cx="979488" cy="5080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Text Box 26"/>
            <p:cNvSpPr txBox="1">
              <a:spLocks noChangeArrowheads="1"/>
            </p:cNvSpPr>
            <p:nvPr/>
          </p:nvSpPr>
          <p:spPr bwMode="auto">
            <a:xfrm>
              <a:off x="1489075" y="1966913"/>
              <a:ext cx="977900" cy="411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GB" sz="7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Spectral broadening</a:t>
              </a:r>
            </a:p>
            <a:p>
              <a:r>
                <a:rPr lang="en-GB" sz="700" b="1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&lt; 10 fs</a:t>
              </a:r>
              <a:r>
                <a:rPr lang="en-GB" sz="7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 @ 800 nm</a:t>
              </a:r>
            </a:p>
            <a:p>
              <a:r>
                <a:rPr lang="en-GB" sz="7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 </a:t>
              </a:r>
              <a:r>
                <a:rPr lang="en-GB" sz="700" b="1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100 µJ, kHz</a:t>
              </a:r>
              <a:endParaRPr lang="fr-FR" sz="700" b="1">
                <a:latin typeface="Arial" pitchFamily="-65" charset="0"/>
                <a:ea typeface="ヒラギノ角ゴ Pro W3" pitchFamily="-65" charset="-128"/>
                <a:cs typeface="ヒラギノ角ゴ Pro W3" pitchFamily="-65" charset="-128"/>
              </a:endParaRPr>
            </a:p>
          </p:txBody>
        </p:sp>
        <p:sp>
          <p:nvSpPr>
            <p:cNvPr id="7194" name="Line 27"/>
            <p:cNvSpPr>
              <a:spLocks noChangeShapeType="1"/>
            </p:cNvSpPr>
            <p:nvPr/>
          </p:nvSpPr>
          <p:spPr bwMode="auto">
            <a:xfrm>
              <a:off x="1249363" y="2220913"/>
              <a:ext cx="217488" cy="0"/>
            </a:xfrm>
            <a:prstGeom prst="line">
              <a:avLst/>
            </a:prstGeom>
            <a:noFill/>
            <a:ln w="28575">
              <a:solidFill>
                <a:srgbClr val="DC1515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95" name="Line 28"/>
            <p:cNvSpPr>
              <a:spLocks noChangeShapeType="1"/>
            </p:cNvSpPr>
            <p:nvPr/>
          </p:nvSpPr>
          <p:spPr bwMode="auto">
            <a:xfrm>
              <a:off x="685800" y="2960688"/>
              <a:ext cx="6350" cy="2270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96" name="Text Box 29"/>
            <p:cNvSpPr txBox="1">
              <a:spLocks noChangeArrowheads="1"/>
            </p:cNvSpPr>
            <p:nvPr/>
          </p:nvSpPr>
          <p:spPr bwMode="auto">
            <a:xfrm>
              <a:off x="355578" y="3214686"/>
              <a:ext cx="1144588" cy="458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Yb:KGW </a:t>
              </a:r>
            </a:p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Diode pumped </a:t>
              </a:r>
              <a:r>
                <a:rPr lang="en-GB" sz="600" b="1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 </a:t>
              </a:r>
            </a:p>
            <a:p>
              <a:r>
                <a:rPr lang="en-GB" sz="600" b="1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300 fs, 200 µJ</a:t>
              </a:r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 </a:t>
              </a:r>
            </a:p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@ 1030 nm</a:t>
              </a:r>
            </a:p>
          </p:txBody>
        </p:sp>
        <p:sp>
          <p:nvSpPr>
            <p:cNvPr id="7197" name="AutoShape 30"/>
            <p:cNvSpPr>
              <a:spLocks noChangeArrowheads="1"/>
            </p:cNvSpPr>
            <p:nvPr/>
          </p:nvSpPr>
          <p:spPr bwMode="auto">
            <a:xfrm>
              <a:off x="1538288" y="3086100"/>
              <a:ext cx="933450" cy="681038"/>
            </a:xfrm>
            <a:prstGeom prst="roundRect">
              <a:avLst>
                <a:gd name="adj" fmla="val 16667"/>
              </a:avLst>
            </a:prstGeom>
            <a:solidFill>
              <a:srgbClr val="0CE32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Text Box 31"/>
            <p:cNvSpPr txBox="1">
              <a:spLocks noChangeArrowheads="1"/>
            </p:cNvSpPr>
            <p:nvPr/>
          </p:nvSpPr>
          <p:spPr bwMode="auto">
            <a:xfrm>
              <a:off x="1655750" y="3160714"/>
              <a:ext cx="1201738" cy="554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Amplis Yb:KGW</a:t>
              </a:r>
            </a:p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Yb:YAG </a:t>
              </a:r>
            </a:p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Diode pumped </a:t>
              </a:r>
              <a:r>
                <a:rPr lang="en-GB" sz="600" b="1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 </a:t>
              </a:r>
            </a:p>
            <a:p>
              <a:r>
                <a:rPr lang="en-GB" sz="600" b="1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2 J</a:t>
              </a:r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 @ 1030 nm</a:t>
              </a:r>
            </a:p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1Hz</a:t>
              </a:r>
            </a:p>
          </p:txBody>
        </p:sp>
        <p:sp>
          <p:nvSpPr>
            <p:cNvPr id="7199" name="Line 32"/>
            <p:cNvSpPr>
              <a:spLocks noChangeShapeType="1"/>
            </p:cNvSpPr>
            <p:nvPr/>
          </p:nvSpPr>
          <p:spPr bwMode="auto">
            <a:xfrm flipV="1">
              <a:off x="1271588" y="3443288"/>
              <a:ext cx="2635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00" name="AutoShape 33"/>
            <p:cNvSpPr>
              <a:spLocks noChangeArrowheads="1"/>
            </p:cNvSpPr>
            <p:nvPr/>
          </p:nvSpPr>
          <p:spPr bwMode="auto">
            <a:xfrm>
              <a:off x="2641600" y="3059113"/>
              <a:ext cx="895350" cy="677863"/>
            </a:xfrm>
            <a:prstGeom prst="roundRect">
              <a:avLst>
                <a:gd name="adj" fmla="val 16667"/>
              </a:avLst>
            </a:prstGeom>
            <a:solidFill>
              <a:srgbClr val="0CE32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Line 35"/>
            <p:cNvSpPr>
              <a:spLocks noChangeShapeType="1"/>
            </p:cNvSpPr>
            <p:nvPr/>
          </p:nvSpPr>
          <p:spPr bwMode="auto">
            <a:xfrm flipV="1">
              <a:off x="2471738" y="3422650"/>
              <a:ext cx="161925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02" name="Line 36"/>
            <p:cNvSpPr>
              <a:spLocks noChangeShapeType="1"/>
            </p:cNvSpPr>
            <p:nvPr/>
          </p:nvSpPr>
          <p:spPr bwMode="auto">
            <a:xfrm>
              <a:off x="3703638" y="2381250"/>
              <a:ext cx="611188" cy="0"/>
            </a:xfrm>
            <a:prstGeom prst="line">
              <a:avLst/>
            </a:prstGeom>
            <a:noFill/>
            <a:ln w="76200">
              <a:solidFill>
                <a:srgbClr val="DC1515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03" name="Text Box 37"/>
            <p:cNvSpPr txBox="1">
              <a:spLocks noChangeArrowheads="1"/>
            </p:cNvSpPr>
            <p:nvPr/>
          </p:nvSpPr>
          <p:spPr bwMode="auto">
            <a:xfrm>
              <a:off x="3629025" y="2457450"/>
              <a:ext cx="714375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GB" sz="800" b="1">
                  <a:solidFill>
                    <a:srgbClr val="DC1515"/>
                  </a:solidFill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10 fs </a:t>
              </a:r>
            </a:p>
            <a:p>
              <a:r>
                <a:rPr lang="en-GB" sz="800" b="1">
                  <a:solidFill>
                    <a:srgbClr val="DC1515"/>
                  </a:solidFill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@ 800 nm</a:t>
              </a:r>
            </a:p>
            <a:p>
              <a:r>
                <a:rPr lang="en-GB" sz="800" b="1">
                  <a:solidFill>
                    <a:srgbClr val="DC1515"/>
                  </a:solidFill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 100 mJ, 1Hz</a:t>
              </a:r>
              <a:endParaRPr lang="fr-FR" sz="800" b="1">
                <a:solidFill>
                  <a:srgbClr val="DC1515"/>
                </a:solidFill>
                <a:latin typeface="Arial" pitchFamily="-65" charset="0"/>
                <a:ea typeface="ヒラギノ角ゴ Pro W3" pitchFamily="-65" charset="-128"/>
                <a:cs typeface="ヒラギノ角ゴ Pro W3" pitchFamily="-65" charset="-128"/>
              </a:endParaRPr>
            </a:p>
          </p:txBody>
        </p:sp>
        <p:sp>
          <p:nvSpPr>
            <p:cNvPr id="7204" name="Text Box 76"/>
            <p:cNvSpPr txBox="1">
              <a:spLocks noChangeArrowheads="1"/>
            </p:cNvSpPr>
            <p:nvPr/>
          </p:nvSpPr>
          <p:spPr bwMode="auto">
            <a:xfrm>
              <a:off x="1497013" y="2632075"/>
              <a:ext cx="949325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Front End </a:t>
              </a:r>
            </a:p>
          </p:txBody>
        </p:sp>
        <p:sp>
          <p:nvSpPr>
            <p:cNvPr id="7205" name="Rectangle 137"/>
            <p:cNvSpPr>
              <a:spLocks noChangeArrowheads="1"/>
            </p:cNvSpPr>
            <p:nvPr/>
          </p:nvSpPr>
          <p:spPr bwMode="auto">
            <a:xfrm>
              <a:off x="76200" y="1922463"/>
              <a:ext cx="4157663" cy="19145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Text Box 34"/>
            <p:cNvSpPr txBox="1">
              <a:spLocks noChangeArrowheads="1"/>
            </p:cNvSpPr>
            <p:nvPr/>
          </p:nvSpPr>
          <p:spPr bwMode="auto">
            <a:xfrm>
              <a:off x="2755894" y="3071810"/>
              <a:ext cx="1030288" cy="550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Compression</a:t>
              </a:r>
            </a:p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and SHG</a:t>
              </a:r>
            </a:p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 1 à 100 ps</a:t>
              </a:r>
            </a:p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1 J @ 515 nm</a:t>
              </a:r>
            </a:p>
            <a:p>
              <a:r>
                <a:rPr lang="en-GB" sz="6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1 Hz</a:t>
              </a:r>
            </a:p>
          </p:txBody>
        </p:sp>
        <p:sp>
          <p:nvSpPr>
            <p:cNvPr id="7207" name="Line 147"/>
            <p:cNvSpPr>
              <a:spLocks noChangeShapeType="1"/>
            </p:cNvSpPr>
            <p:nvPr/>
          </p:nvSpPr>
          <p:spPr bwMode="auto">
            <a:xfrm flipV="1">
              <a:off x="3076575" y="2849563"/>
              <a:ext cx="115888" cy="1968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175" name="Text Box 157"/>
          <p:cNvSpPr txBox="1">
            <a:spLocks noChangeArrowheads="1"/>
          </p:cNvSpPr>
          <p:nvPr/>
        </p:nvSpPr>
        <p:spPr bwMode="auto">
          <a:xfrm>
            <a:off x="1727200" y="1436688"/>
            <a:ext cx="572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ILE APOLLON Single beamline 10PW laser</a:t>
            </a:r>
          </a:p>
        </p:txBody>
      </p:sp>
      <p:pic>
        <p:nvPicPr>
          <p:cNvPr id="12293" name="Picture 166" descr="logo ILE_4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5429250"/>
            <a:ext cx="10826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" name="ZoneTexte 122"/>
          <p:cNvSpPr txBox="1"/>
          <p:nvPr/>
        </p:nvSpPr>
        <p:spPr>
          <a:xfrm>
            <a:off x="1738313" y="214313"/>
            <a:ext cx="6696075" cy="708025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 b="1" i="1">
                <a:solidFill>
                  <a:srgbClr val="FF0000"/>
                </a:solidFill>
                <a:latin typeface="Arial" pitchFamily="-65" charset="0"/>
              </a:rPr>
              <a:t>ILE – APOLLON 10P : A collaborative project between</a:t>
            </a:r>
          </a:p>
          <a:p>
            <a:pPr algn="ctr"/>
            <a:r>
              <a:rPr lang="fr-FR" sz="2000" b="1" i="1">
                <a:solidFill>
                  <a:srgbClr val="FF0000"/>
                </a:solidFill>
                <a:latin typeface="Arial" pitchFamily="-65" charset="0"/>
              </a:rPr>
              <a:t>Several laboratories on the « Plateau de Saclay »</a:t>
            </a:r>
          </a:p>
        </p:txBody>
      </p:sp>
      <p:pic>
        <p:nvPicPr>
          <p:cNvPr id="131" name="Image 20" descr="Logo Labo I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2286000"/>
            <a:ext cx="1000125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134"/>
          <p:cNvGrpSpPr>
            <a:grpSpLocks/>
          </p:cNvGrpSpPr>
          <p:nvPr/>
        </p:nvGrpSpPr>
        <p:grpSpPr bwMode="auto">
          <a:xfrm>
            <a:off x="2571750" y="3913188"/>
            <a:ext cx="5897563" cy="2217737"/>
            <a:chOff x="1620" y="2465"/>
            <a:chExt cx="3715" cy="1397"/>
          </a:xfrm>
        </p:grpSpPr>
        <p:sp>
          <p:nvSpPr>
            <p:cNvPr id="7236" name="AutoShape 78"/>
            <p:cNvSpPr>
              <a:spLocks noChangeArrowheads="1"/>
            </p:cNvSpPr>
            <p:nvPr/>
          </p:nvSpPr>
          <p:spPr bwMode="auto">
            <a:xfrm>
              <a:off x="1765" y="2465"/>
              <a:ext cx="3570" cy="139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7" name="Line 79"/>
            <p:cNvSpPr>
              <a:spLocks noChangeShapeType="1"/>
            </p:cNvSpPr>
            <p:nvPr/>
          </p:nvSpPr>
          <p:spPr bwMode="auto">
            <a:xfrm flipH="1">
              <a:off x="3963" y="2711"/>
              <a:ext cx="105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38" name="Line 80"/>
            <p:cNvSpPr>
              <a:spLocks noChangeShapeType="1"/>
            </p:cNvSpPr>
            <p:nvPr/>
          </p:nvSpPr>
          <p:spPr bwMode="auto">
            <a:xfrm flipH="1">
              <a:off x="3912" y="2801"/>
              <a:ext cx="11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39" name="Arc 81"/>
            <p:cNvSpPr>
              <a:spLocks/>
            </p:cNvSpPr>
            <p:nvPr/>
          </p:nvSpPr>
          <p:spPr bwMode="auto">
            <a:xfrm flipH="1">
              <a:off x="3912" y="2689"/>
              <a:ext cx="100" cy="15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40" name="Line 82"/>
            <p:cNvSpPr>
              <a:spLocks noChangeShapeType="1"/>
            </p:cNvSpPr>
            <p:nvPr/>
          </p:nvSpPr>
          <p:spPr bwMode="auto">
            <a:xfrm flipH="1">
              <a:off x="3963" y="2711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41" name="Arc 83"/>
            <p:cNvSpPr>
              <a:spLocks/>
            </p:cNvSpPr>
            <p:nvPr/>
          </p:nvSpPr>
          <p:spPr bwMode="auto">
            <a:xfrm rot="1765989">
              <a:off x="4895" y="2868"/>
              <a:ext cx="126" cy="2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42" name="Line 84"/>
            <p:cNvSpPr>
              <a:spLocks noChangeShapeType="1"/>
            </p:cNvSpPr>
            <p:nvPr/>
          </p:nvSpPr>
          <p:spPr bwMode="auto">
            <a:xfrm flipH="1">
              <a:off x="3836" y="2890"/>
              <a:ext cx="1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43" name="Line 85"/>
            <p:cNvSpPr>
              <a:spLocks noChangeShapeType="1"/>
            </p:cNvSpPr>
            <p:nvPr/>
          </p:nvSpPr>
          <p:spPr bwMode="auto">
            <a:xfrm flipH="1">
              <a:off x="3583" y="3092"/>
              <a:ext cx="13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44" name="Line 86"/>
            <p:cNvSpPr>
              <a:spLocks noChangeShapeType="1"/>
            </p:cNvSpPr>
            <p:nvPr/>
          </p:nvSpPr>
          <p:spPr bwMode="auto">
            <a:xfrm flipH="1">
              <a:off x="3558" y="2868"/>
              <a:ext cx="303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45" name="Line 87"/>
            <p:cNvSpPr>
              <a:spLocks noChangeShapeType="1"/>
            </p:cNvSpPr>
            <p:nvPr/>
          </p:nvSpPr>
          <p:spPr bwMode="auto">
            <a:xfrm flipH="1">
              <a:off x="4795" y="3204"/>
              <a:ext cx="302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46" name="Line 88"/>
            <p:cNvSpPr>
              <a:spLocks noChangeShapeType="1"/>
            </p:cNvSpPr>
            <p:nvPr/>
          </p:nvSpPr>
          <p:spPr bwMode="auto">
            <a:xfrm flipH="1">
              <a:off x="4466" y="3471"/>
              <a:ext cx="302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47" name="Line 89"/>
            <p:cNvSpPr>
              <a:spLocks noChangeShapeType="1"/>
            </p:cNvSpPr>
            <p:nvPr/>
          </p:nvSpPr>
          <p:spPr bwMode="auto">
            <a:xfrm>
              <a:off x="3836" y="2890"/>
              <a:ext cx="1210" cy="3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48" name="Line 90"/>
            <p:cNvSpPr>
              <a:spLocks noChangeShapeType="1"/>
            </p:cNvSpPr>
            <p:nvPr/>
          </p:nvSpPr>
          <p:spPr bwMode="auto">
            <a:xfrm>
              <a:off x="3583" y="3092"/>
              <a:ext cx="934" cy="6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49" name="Line 91"/>
            <p:cNvSpPr>
              <a:spLocks noChangeShapeType="1"/>
            </p:cNvSpPr>
            <p:nvPr/>
          </p:nvSpPr>
          <p:spPr bwMode="auto">
            <a:xfrm flipH="1">
              <a:off x="3534" y="3247"/>
              <a:ext cx="15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50" name="Line 92"/>
            <p:cNvSpPr>
              <a:spLocks noChangeShapeType="1"/>
            </p:cNvSpPr>
            <p:nvPr/>
          </p:nvSpPr>
          <p:spPr bwMode="auto">
            <a:xfrm flipH="1">
              <a:off x="3533" y="3695"/>
              <a:ext cx="9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51" name="Line 93"/>
            <p:cNvSpPr>
              <a:spLocks noChangeShapeType="1"/>
            </p:cNvSpPr>
            <p:nvPr/>
          </p:nvSpPr>
          <p:spPr bwMode="auto">
            <a:xfrm>
              <a:off x="2298" y="2644"/>
              <a:ext cx="10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52" name="Line 94"/>
            <p:cNvSpPr>
              <a:spLocks noChangeShapeType="1"/>
            </p:cNvSpPr>
            <p:nvPr/>
          </p:nvSpPr>
          <p:spPr bwMode="auto">
            <a:xfrm>
              <a:off x="2449" y="2778"/>
              <a:ext cx="9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53" name="Arc 95"/>
            <p:cNvSpPr>
              <a:spLocks/>
            </p:cNvSpPr>
            <p:nvPr/>
          </p:nvSpPr>
          <p:spPr bwMode="auto">
            <a:xfrm>
              <a:off x="3282" y="2645"/>
              <a:ext cx="100" cy="1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54" name="Line 96"/>
            <p:cNvSpPr>
              <a:spLocks noChangeShapeType="1"/>
            </p:cNvSpPr>
            <p:nvPr/>
          </p:nvSpPr>
          <p:spPr bwMode="auto">
            <a:xfrm>
              <a:off x="3131" y="2711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55" name="Line 97"/>
            <p:cNvSpPr>
              <a:spLocks noChangeShapeType="1"/>
            </p:cNvSpPr>
            <p:nvPr/>
          </p:nvSpPr>
          <p:spPr bwMode="auto">
            <a:xfrm flipH="1">
              <a:off x="2122" y="2644"/>
              <a:ext cx="1185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56" name="Line 98"/>
            <p:cNvSpPr>
              <a:spLocks noChangeShapeType="1"/>
            </p:cNvSpPr>
            <p:nvPr/>
          </p:nvSpPr>
          <p:spPr bwMode="auto">
            <a:xfrm flipH="1">
              <a:off x="2097" y="2778"/>
              <a:ext cx="1285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57" name="Arc 99"/>
            <p:cNvSpPr>
              <a:spLocks/>
            </p:cNvSpPr>
            <p:nvPr/>
          </p:nvSpPr>
          <p:spPr bwMode="auto">
            <a:xfrm rot="19834011" flipH="1">
              <a:off x="2072" y="2868"/>
              <a:ext cx="125" cy="2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58" name="Line 100"/>
            <p:cNvSpPr>
              <a:spLocks noChangeShapeType="1"/>
            </p:cNvSpPr>
            <p:nvPr/>
          </p:nvSpPr>
          <p:spPr bwMode="auto">
            <a:xfrm>
              <a:off x="2097" y="2890"/>
              <a:ext cx="1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59" name="Line 101"/>
            <p:cNvSpPr>
              <a:spLocks noChangeShapeType="1"/>
            </p:cNvSpPr>
            <p:nvPr/>
          </p:nvSpPr>
          <p:spPr bwMode="auto">
            <a:xfrm>
              <a:off x="2122" y="3092"/>
              <a:ext cx="13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60" name="Line 102"/>
            <p:cNvSpPr>
              <a:spLocks noChangeShapeType="1"/>
            </p:cNvSpPr>
            <p:nvPr/>
          </p:nvSpPr>
          <p:spPr bwMode="auto">
            <a:xfrm>
              <a:off x="3231" y="2868"/>
              <a:ext cx="303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61" name="Line 103"/>
            <p:cNvSpPr>
              <a:spLocks noChangeShapeType="1"/>
            </p:cNvSpPr>
            <p:nvPr/>
          </p:nvSpPr>
          <p:spPr bwMode="auto">
            <a:xfrm>
              <a:off x="1996" y="3204"/>
              <a:ext cx="302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62" name="Line 104"/>
            <p:cNvSpPr>
              <a:spLocks noChangeShapeType="1"/>
            </p:cNvSpPr>
            <p:nvPr/>
          </p:nvSpPr>
          <p:spPr bwMode="auto">
            <a:xfrm>
              <a:off x="2324" y="3471"/>
              <a:ext cx="302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63" name="Line 105"/>
            <p:cNvSpPr>
              <a:spLocks noChangeShapeType="1"/>
            </p:cNvSpPr>
            <p:nvPr/>
          </p:nvSpPr>
          <p:spPr bwMode="auto">
            <a:xfrm flipH="1">
              <a:off x="2046" y="2890"/>
              <a:ext cx="1210" cy="3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64" name="Line 106"/>
            <p:cNvSpPr>
              <a:spLocks noChangeShapeType="1"/>
            </p:cNvSpPr>
            <p:nvPr/>
          </p:nvSpPr>
          <p:spPr bwMode="auto">
            <a:xfrm flipH="1">
              <a:off x="2576" y="3092"/>
              <a:ext cx="933" cy="6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65" name="Line 107"/>
            <p:cNvSpPr>
              <a:spLocks noChangeShapeType="1"/>
            </p:cNvSpPr>
            <p:nvPr/>
          </p:nvSpPr>
          <p:spPr bwMode="auto">
            <a:xfrm>
              <a:off x="2046" y="3247"/>
              <a:ext cx="15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66" name="Line 108"/>
            <p:cNvSpPr>
              <a:spLocks noChangeShapeType="1"/>
            </p:cNvSpPr>
            <p:nvPr/>
          </p:nvSpPr>
          <p:spPr bwMode="auto">
            <a:xfrm>
              <a:off x="2601" y="3695"/>
              <a:ext cx="95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67" name="Text Box 109"/>
            <p:cNvSpPr txBox="1">
              <a:spLocks noChangeArrowheads="1"/>
            </p:cNvSpPr>
            <p:nvPr/>
          </p:nvSpPr>
          <p:spPr bwMode="auto">
            <a:xfrm flipH="1">
              <a:off x="4611" y="2657"/>
              <a:ext cx="427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8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  <a:sym typeface="Symbol" pitchFamily="-65" charset="2"/>
                </a:rPr>
                <a:t> 180 mm</a:t>
              </a:r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  <a:sym typeface="Symbol" pitchFamily="-65" charset="2"/>
                </a:rPr>
                <a:t> </a:t>
              </a:r>
            </a:p>
          </p:txBody>
        </p:sp>
        <p:sp>
          <p:nvSpPr>
            <p:cNvPr id="7268" name="Text Box 110"/>
            <p:cNvSpPr txBox="1">
              <a:spLocks noChangeArrowheads="1"/>
            </p:cNvSpPr>
            <p:nvPr/>
          </p:nvSpPr>
          <p:spPr bwMode="auto">
            <a:xfrm flipH="1">
              <a:off x="3707" y="2926"/>
              <a:ext cx="474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  <a:sym typeface="Symbol" pitchFamily="-65" charset="2"/>
                </a:rPr>
                <a:t> 520 mm</a:t>
              </a:r>
            </a:p>
          </p:txBody>
        </p:sp>
        <p:sp>
          <p:nvSpPr>
            <p:cNvPr id="7269" name="Text Box 111"/>
            <p:cNvSpPr txBox="1">
              <a:spLocks noChangeArrowheads="1"/>
            </p:cNvSpPr>
            <p:nvPr/>
          </p:nvSpPr>
          <p:spPr bwMode="auto">
            <a:xfrm flipH="1">
              <a:off x="2006" y="2638"/>
              <a:ext cx="47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  <a:sym typeface="Symbol" pitchFamily="-65" charset="2"/>
                </a:rPr>
                <a:t> 200 mm</a:t>
              </a:r>
            </a:p>
          </p:txBody>
        </p:sp>
        <p:sp>
          <p:nvSpPr>
            <p:cNvPr id="7270" name="Text Box 112"/>
            <p:cNvSpPr txBox="1">
              <a:spLocks noChangeArrowheads="1"/>
            </p:cNvSpPr>
            <p:nvPr/>
          </p:nvSpPr>
          <p:spPr bwMode="auto">
            <a:xfrm flipH="1">
              <a:off x="2603" y="2898"/>
              <a:ext cx="47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  <a:sym typeface="Symbol" pitchFamily="-65" charset="2"/>
                </a:rPr>
                <a:t> 520 mm</a:t>
              </a:r>
            </a:p>
          </p:txBody>
        </p:sp>
        <p:sp>
          <p:nvSpPr>
            <p:cNvPr id="7271" name="Line 113"/>
            <p:cNvSpPr>
              <a:spLocks noChangeShapeType="1"/>
            </p:cNvSpPr>
            <p:nvPr/>
          </p:nvSpPr>
          <p:spPr bwMode="auto">
            <a:xfrm flipH="1">
              <a:off x="4240" y="2711"/>
              <a:ext cx="1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72" name="Line 114"/>
            <p:cNvSpPr>
              <a:spLocks noChangeShapeType="1"/>
            </p:cNvSpPr>
            <p:nvPr/>
          </p:nvSpPr>
          <p:spPr bwMode="auto">
            <a:xfrm flipH="1">
              <a:off x="4240" y="2801"/>
              <a:ext cx="1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73" name="Line 115"/>
            <p:cNvSpPr>
              <a:spLocks noChangeShapeType="1"/>
            </p:cNvSpPr>
            <p:nvPr/>
          </p:nvSpPr>
          <p:spPr bwMode="auto">
            <a:xfrm flipH="1">
              <a:off x="3407" y="3247"/>
              <a:ext cx="2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74" name="Line 116"/>
            <p:cNvSpPr>
              <a:spLocks noChangeShapeType="1"/>
            </p:cNvSpPr>
            <p:nvPr/>
          </p:nvSpPr>
          <p:spPr bwMode="auto">
            <a:xfrm flipH="1">
              <a:off x="3432" y="3695"/>
              <a:ext cx="2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75" name="Rectangle 117"/>
            <p:cNvSpPr>
              <a:spLocks noChangeArrowheads="1"/>
            </p:cNvSpPr>
            <p:nvPr/>
          </p:nvSpPr>
          <p:spPr bwMode="auto">
            <a:xfrm flipH="1">
              <a:off x="2526" y="2600"/>
              <a:ext cx="25" cy="201"/>
            </a:xfrm>
            <a:prstGeom prst="rect">
              <a:avLst/>
            </a:prstGeom>
            <a:solidFill>
              <a:srgbClr val="F62C0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" name="Rectangle 118"/>
            <p:cNvSpPr>
              <a:spLocks noChangeArrowheads="1"/>
            </p:cNvSpPr>
            <p:nvPr/>
          </p:nvSpPr>
          <p:spPr bwMode="auto">
            <a:xfrm flipH="1">
              <a:off x="4417" y="2667"/>
              <a:ext cx="24" cy="156"/>
            </a:xfrm>
            <a:prstGeom prst="rect">
              <a:avLst/>
            </a:prstGeom>
            <a:solidFill>
              <a:srgbClr val="F62C0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" name="Text Box 119"/>
            <p:cNvSpPr txBox="1">
              <a:spLocks noChangeArrowheads="1"/>
            </p:cNvSpPr>
            <p:nvPr/>
          </p:nvSpPr>
          <p:spPr bwMode="auto">
            <a:xfrm flipH="1">
              <a:off x="4303" y="2465"/>
              <a:ext cx="28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DM1</a:t>
              </a:r>
            </a:p>
          </p:txBody>
        </p:sp>
        <p:sp>
          <p:nvSpPr>
            <p:cNvPr id="7278" name="Text Box 120"/>
            <p:cNvSpPr txBox="1">
              <a:spLocks noChangeArrowheads="1"/>
            </p:cNvSpPr>
            <p:nvPr/>
          </p:nvSpPr>
          <p:spPr bwMode="auto">
            <a:xfrm flipH="1">
              <a:off x="2563" y="2493"/>
              <a:ext cx="28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DM2</a:t>
              </a:r>
            </a:p>
          </p:txBody>
        </p:sp>
        <p:grpSp>
          <p:nvGrpSpPr>
            <p:cNvPr id="9" name="Group 121"/>
            <p:cNvGrpSpPr>
              <a:grpSpLocks/>
            </p:cNvGrpSpPr>
            <p:nvPr/>
          </p:nvGrpSpPr>
          <p:grpSpPr bwMode="auto">
            <a:xfrm flipH="1">
              <a:off x="4240" y="2801"/>
              <a:ext cx="50" cy="89"/>
              <a:chOff x="1519" y="981"/>
              <a:chExt cx="90" cy="181"/>
            </a:xfrm>
          </p:grpSpPr>
          <p:sp>
            <p:nvSpPr>
              <p:cNvPr id="7293" name="Line 122"/>
              <p:cNvSpPr>
                <a:spLocks noChangeShapeType="1"/>
              </p:cNvSpPr>
              <p:nvPr/>
            </p:nvSpPr>
            <p:spPr bwMode="auto">
              <a:xfrm rot="10800000">
                <a:off x="1519" y="981"/>
                <a:ext cx="46" cy="181"/>
              </a:xfrm>
              <a:prstGeom prst="line">
                <a:avLst/>
              </a:prstGeom>
              <a:noFill/>
              <a:ln w="28575">
                <a:solidFill>
                  <a:srgbClr val="F62C0A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94" name="Rectangle 123"/>
              <p:cNvSpPr>
                <a:spLocks noChangeArrowheads="1"/>
              </p:cNvSpPr>
              <p:nvPr/>
            </p:nvSpPr>
            <p:spPr bwMode="auto">
              <a:xfrm rot="9798074">
                <a:off x="1519" y="1026"/>
                <a:ext cx="90" cy="4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ot="10800000"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280" name="Line 124"/>
            <p:cNvSpPr>
              <a:spLocks noChangeShapeType="1"/>
            </p:cNvSpPr>
            <p:nvPr/>
          </p:nvSpPr>
          <p:spPr bwMode="auto">
            <a:xfrm>
              <a:off x="3963" y="2711"/>
              <a:ext cx="1008" cy="3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81" name="Line 125"/>
            <p:cNvSpPr>
              <a:spLocks noChangeShapeType="1"/>
            </p:cNvSpPr>
            <p:nvPr/>
          </p:nvSpPr>
          <p:spPr bwMode="auto">
            <a:xfrm>
              <a:off x="3912" y="2801"/>
              <a:ext cx="1083" cy="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82" name="Text Box 126"/>
            <p:cNvSpPr txBox="1">
              <a:spLocks noChangeArrowheads="1"/>
            </p:cNvSpPr>
            <p:nvPr/>
          </p:nvSpPr>
          <p:spPr bwMode="auto">
            <a:xfrm flipH="1">
              <a:off x="4156" y="2879"/>
              <a:ext cx="21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SF</a:t>
              </a:r>
            </a:p>
          </p:txBody>
        </p:sp>
        <p:sp>
          <p:nvSpPr>
            <p:cNvPr id="7283" name="Text Box 127"/>
            <p:cNvSpPr txBox="1">
              <a:spLocks noChangeArrowheads="1"/>
            </p:cNvSpPr>
            <p:nvPr/>
          </p:nvSpPr>
          <p:spPr bwMode="auto">
            <a:xfrm flipH="1">
              <a:off x="3587" y="2931"/>
              <a:ext cx="22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G1</a:t>
              </a:r>
            </a:p>
          </p:txBody>
        </p:sp>
        <p:sp>
          <p:nvSpPr>
            <p:cNvPr id="7284" name="Text Box 128"/>
            <p:cNvSpPr txBox="1">
              <a:spLocks noChangeArrowheads="1"/>
            </p:cNvSpPr>
            <p:nvPr/>
          </p:nvSpPr>
          <p:spPr bwMode="auto">
            <a:xfrm flipH="1">
              <a:off x="4864" y="3400"/>
              <a:ext cx="222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G2</a:t>
              </a:r>
            </a:p>
          </p:txBody>
        </p:sp>
        <p:sp>
          <p:nvSpPr>
            <p:cNvPr id="7285" name="Text Box 129"/>
            <p:cNvSpPr txBox="1">
              <a:spLocks noChangeArrowheads="1"/>
            </p:cNvSpPr>
            <p:nvPr/>
          </p:nvSpPr>
          <p:spPr bwMode="auto">
            <a:xfrm flipH="1">
              <a:off x="4603" y="3601"/>
              <a:ext cx="26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G2b</a:t>
              </a:r>
            </a:p>
          </p:txBody>
        </p:sp>
        <p:sp>
          <p:nvSpPr>
            <p:cNvPr id="7286" name="Text Box 130"/>
            <p:cNvSpPr txBox="1">
              <a:spLocks noChangeArrowheads="1"/>
            </p:cNvSpPr>
            <p:nvPr/>
          </p:nvSpPr>
          <p:spPr bwMode="auto">
            <a:xfrm flipH="1">
              <a:off x="2447" y="3654"/>
              <a:ext cx="221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G3</a:t>
              </a:r>
            </a:p>
          </p:txBody>
        </p:sp>
        <p:sp>
          <p:nvSpPr>
            <p:cNvPr id="7287" name="Text Box 131"/>
            <p:cNvSpPr txBox="1">
              <a:spLocks noChangeArrowheads="1"/>
            </p:cNvSpPr>
            <p:nvPr/>
          </p:nvSpPr>
          <p:spPr bwMode="auto">
            <a:xfrm flipH="1">
              <a:off x="3341" y="2898"/>
              <a:ext cx="22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G4</a:t>
              </a:r>
            </a:p>
          </p:txBody>
        </p:sp>
        <p:sp>
          <p:nvSpPr>
            <p:cNvPr id="7288" name="Text Box 132"/>
            <p:cNvSpPr txBox="1">
              <a:spLocks noChangeArrowheads="1"/>
            </p:cNvSpPr>
            <p:nvPr/>
          </p:nvSpPr>
          <p:spPr bwMode="auto">
            <a:xfrm flipH="1">
              <a:off x="1960" y="3394"/>
              <a:ext cx="26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G3b</a:t>
              </a:r>
            </a:p>
          </p:txBody>
        </p:sp>
        <p:sp>
          <p:nvSpPr>
            <p:cNvPr id="7289" name="Text Box 134"/>
            <p:cNvSpPr txBox="1">
              <a:spLocks noChangeArrowheads="1"/>
            </p:cNvSpPr>
            <p:nvPr/>
          </p:nvSpPr>
          <p:spPr bwMode="auto">
            <a:xfrm>
              <a:off x="2609" y="3691"/>
              <a:ext cx="178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000" b="1">
                  <a:latin typeface="Arial" pitchFamily="-65" charset="0"/>
                  <a:ea typeface="ヒラギノ角ゴ Pro W3" pitchFamily="-65" charset="-128"/>
                  <a:cs typeface="ヒラギノ角ゴ Pro W3" pitchFamily="-65" charset="-128"/>
                </a:rPr>
                <a:t>Vacuum compression / spatial beam control</a:t>
              </a:r>
            </a:p>
          </p:txBody>
        </p:sp>
        <p:sp>
          <p:nvSpPr>
            <p:cNvPr id="7292" name="Line 144"/>
            <p:cNvSpPr>
              <a:spLocks noChangeShapeType="1"/>
            </p:cNvSpPr>
            <p:nvPr/>
          </p:nvSpPr>
          <p:spPr bwMode="auto">
            <a:xfrm>
              <a:off x="1620" y="2753"/>
              <a:ext cx="381" cy="0"/>
            </a:xfrm>
            <a:prstGeom prst="line">
              <a:avLst/>
            </a:prstGeom>
            <a:noFill/>
            <a:ln w="57150">
              <a:solidFill>
                <a:srgbClr val="E11F7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132" name="Image 23" descr="Logo Labo Luli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38" y="5205413"/>
            <a:ext cx="9366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81" name="Rectangle 3"/>
          <p:cNvSpPr>
            <a:spLocks noChangeArrowheads="1"/>
          </p:cNvSpPr>
          <p:nvPr/>
        </p:nvSpPr>
        <p:spPr bwMode="auto">
          <a:xfrm>
            <a:off x="0" y="1657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3" name="Picture 4" descr="LOA_logo_vert_petit_lo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2428875"/>
            <a:ext cx="642938" cy="750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35" name="ZoneTexte 134"/>
          <p:cNvSpPr txBox="1"/>
          <p:nvPr/>
        </p:nvSpPr>
        <p:spPr>
          <a:xfrm>
            <a:off x="4500563" y="1071563"/>
            <a:ext cx="44434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400" i="1" dirty="0">
                <a:latin typeface="+mj-lt"/>
                <a:ea typeface="ＭＳ Ｐゴシック" pitchFamily="34" charset="-128"/>
                <a:cs typeface="+mn-cs"/>
              </a:rPr>
              <a:t>ELI </a:t>
            </a:r>
            <a:r>
              <a:rPr lang="fr-FR" sz="1400" i="1" dirty="0" err="1">
                <a:latin typeface="+mj-lt"/>
                <a:ea typeface="ＭＳ Ｐゴシック" pitchFamily="34" charset="-128"/>
                <a:cs typeface="+mn-cs"/>
              </a:rPr>
              <a:t>Nuclear</a:t>
            </a:r>
            <a:r>
              <a:rPr lang="fr-FR" sz="1400" i="1" dirty="0">
                <a:latin typeface="+mj-lt"/>
                <a:ea typeface="ＭＳ Ｐゴシック" pitchFamily="34" charset="-128"/>
                <a:cs typeface="+mn-cs"/>
              </a:rPr>
              <a:t> </a:t>
            </a:r>
            <a:r>
              <a:rPr lang="fr-FR" sz="1400" i="1" dirty="0" err="1">
                <a:latin typeface="+mj-lt"/>
                <a:ea typeface="ＭＳ Ｐゴシック" pitchFamily="34" charset="-128"/>
                <a:cs typeface="+mn-cs"/>
              </a:rPr>
              <a:t>Physics</a:t>
            </a:r>
            <a:r>
              <a:rPr lang="fr-FR" sz="1400" i="1" dirty="0">
                <a:latin typeface="+mj-lt"/>
                <a:ea typeface="ＭＳ Ｐゴシック" pitchFamily="34" charset="-128"/>
                <a:cs typeface="+mn-cs"/>
              </a:rPr>
              <a:t> meeting, Bucarest Feb1-2, 2010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 descr="static fiel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804988" y="1524000"/>
            <a:ext cx="7262812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" name="Rectangle 3"/>
          <p:cNvSpPr>
            <a:spLocks noGrp="1" noChangeArrowheads="1"/>
          </p:cNvSpPr>
          <p:nvPr>
            <p:ph type="title"/>
          </p:nvPr>
        </p:nvSpPr>
        <p:spPr>
          <a:xfrm>
            <a:off x="901700" y="620713"/>
            <a:ext cx="7340600" cy="6191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>
                <a:latin typeface="Times" charset="0"/>
              </a:rPr>
              <a:t>Relativistic Rectification</a:t>
            </a:r>
            <a:br>
              <a:rPr lang="en-US" sz="4000" b="1" i="1">
                <a:latin typeface="Times" charset="0"/>
              </a:rPr>
            </a:br>
            <a:r>
              <a:rPr lang="en-US" sz="3200" b="1" i="1">
                <a:latin typeface="Times" charset="0"/>
              </a:rPr>
              <a:t>(Wake-Field   Tajima, Dawson)</a:t>
            </a:r>
            <a:r>
              <a:rPr lang="en-US" sz="4000">
                <a:latin typeface="Arial" charset="0"/>
              </a:rPr>
              <a:t> </a:t>
            </a:r>
            <a:endParaRPr lang="en-US" sz="3200">
              <a:latin typeface="Arial" charset="0"/>
            </a:endParaRPr>
          </a:p>
        </p:txBody>
      </p:sp>
      <p:graphicFrame>
        <p:nvGraphicFramePr>
          <p:cNvPr id="45059" name="Object 2"/>
          <p:cNvGraphicFramePr>
            <a:graphicFrameLocks noChangeAspect="1"/>
          </p:cNvGraphicFramePr>
          <p:nvPr/>
        </p:nvGraphicFramePr>
        <p:xfrm>
          <a:off x="7388225" y="990600"/>
          <a:ext cx="384175" cy="508000"/>
        </p:xfrm>
        <a:graphic>
          <a:graphicData uri="http://schemas.openxmlformats.org/presentationml/2006/ole">
            <p:oleObj spid="_x0000_s115714" name="Equation" r:id="rId5" imgW="190500" imgH="254000" progId="Equation.3">
              <p:embed/>
            </p:oleObj>
          </a:graphicData>
        </a:graphic>
      </p:graphicFrame>
      <p:sp>
        <p:nvSpPr>
          <p:cNvPr id="45060" name="Text Box 5"/>
          <p:cNvSpPr txBox="1">
            <a:spLocks noChangeArrowheads="1"/>
          </p:cNvSpPr>
          <p:nvPr/>
        </p:nvSpPr>
        <p:spPr bwMode="auto">
          <a:xfrm>
            <a:off x="6113463" y="1179513"/>
            <a:ext cx="357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b="1">
                <a:latin typeface="Times" charset="0"/>
              </a:rPr>
              <a:t>+</a:t>
            </a:r>
          </a:p>
        </p:txBody>
      </p:sp>
      <p:sp>
        <p:nvSpPr>
          <p:cNvPr id="45061" name="Text Box 6"/>
          <p:cNvSpPr txBox="1">
            <a:spLocks noChangeArrowheads="1"/>
          </p:cNvSpPr>
          <p:nvPr/>
        </p:nvSpPr>
        <p:spPr bwMode="auto">
          <a:xfrm>
            <a:off x="7796213" y="1179513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b="1">
                <a:latin typeface="Times" charset="0"/>
              </a:rPr>
              <a:t>-</a:t>
            </a:r>
          </a:p>
        </p:txBody>
      </p:sp>
      <p:sp>
        <p:nvSpPr>
          <p:cNvPr id="45062" name="Text Box 7"/>
          <p:cNvSpPr txBox="1">
            <a:spLocks noChangeArrowheads="1"/>
          </p:cNvSpPr>
          <p:nvPr/>
        </p:nvSpPr>
        <p:spPr bwMode="auto">
          <a:xfrm>
            <a:off x="609600" y="4191000"/>
            <a:ext cx="7772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/>
            </a:pPr>
            <a:r>
              <a:rPr lang="en-US" dirty="0">
                <a:latin typeface="Times" charset="0"/>
              </a:rPr>
              <a:t>              </a:t>
            </a:r>
            <a:r>
              <a:rPr lang="en-US" dirty="0" smtClean="0">
                <a:latin typeface="Times" charset="0"/>
              </a:rPr>
              <a:t> (laser, </a:t>
            </a:r>
            <a:r>
              <a:rPr lang="en-US" dirty="0" err="1" smtClean="0">
                <a:latin typeface="Times" charset="0"/>
              </a:rPr>
              <a:t>e</a:t>
            </a:r>
            <a:r>
              <a:rPr lang="en-US" dirty="0" smtClean="0">
                <a:latin typeface="Times" charset="0"/>
              </a:rPr>
              <a:t>, </a:t>
            </a:r>
            <a:r>
              <a:rPr lang="en-US" dirty="0" err="1" smtClean="0">
                <a:latin typeface="Times" charset="0"/>
              </a:rPr>
              <a:t>p</a:t>
            </a:r>
            <a:r>
              <a:rPr lang="en-US" dirty="0" smtClean="0">
                <a:latin typeface="Times" charset="0"/>
              </a:rPr>
              <a:t> induced) pushes </a:t>
            </a:r>
            <a:r>
              <a:rPr lang="en-US" dirty="0">
                <a:latin typeface="Times" charset="0"/>
              </a:rPr>
              <a:t>the electrons.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US" dirty="0">
                <a:latin typeface="Times" charset="0"/>
              </a:rPr>
              <a:t>The charge separation</a:t>
            </a:r>
            <a:r>
              <a:rPr lang="en-US" dirty="0" smtClean="0">
                <a:latin typeface="Times" charset="0"/>
              </a:rPr>
              <a:t> in plasma or crystals generates </a:t>
            </a:r>
            <a:r>
              <a:rPr lang="en-US" dirty="0">
                <a:latin typeface="Times" charset="0"/>
              </a:rPr>
              <a:t>an electrostatic longitudinal field.  (Tajima and Dawson: Wake Fields or Snow Plough)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US" dirty="0">
                <a:latin typeface="Times" charset="0"/>
              </a:rPr>
              <a:t>The electrostatic field</a:t>
            </a:r>
          </a:p>
        </p:txBody>
      </p:sp>
      <p:graphicFrame>
        <p:nvGraphicFramePr>
          <p:cNvPr id="450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13070356"/>
              </p:ext>
            </p:extLst>
          </p:nvPr>
        </p:nvGraphicFramePr>
        <p:xfrm>
          <a:off x="3282950" y="1564127"/>
          <a:ext cx="1816100" cy="812800"/>
        </p:xfrm>
        <a:graphic>
          <a:graphicData uri="http://schemas.openxmlformats.org/presentationml/2006/ole">
            <p:oleObj spid="_x0000_s115715" name="Equation" r:id="rId6" imgW="914400" imgH="406400" progId="Equation.3">
              <p:embed/>
            </p:oleObj>
          </a:graphicData>
        </a:graphic>
      </p:graphicFrame>
      <p:graphicFrame>
        <p:nvGraphicFramePr>
          <p:cNvPr id="45064" name="Object 4"/>
          <p:cNvGraphicFramePr>
            <a:graphicFrameLocks noChangeAspect="1"/>
          </p:cNvGraphicFramePr>
          <p:nvPr/>
        </p:nvGraphicFramePr>
        <p:xfrm>
          <a:off x="1176338" y="4217988"/>
          <a:ext cx="898525" cy="346075"/>
        </p:xfrm>
        <a:graphic>
          <a:graphicData uri="http://schemas.openxmlformats.org/presentationml/2006/ole">
            <p:oleObj spid="_x0000_s115716" name="Equation" r:id="rId7" imgW="342900" imgH="165100" progId="Equation.3">
              <p:embed/>
            </p:oleObj>
          </a:graphicData>
        </a:graphic>
      </p:graphicFrame>
      <p:sp>
        <p:nvSpPr>
          <p:cNvPr id="45065" name="Text Box 10"/>
          <p:cNvSpPr txBox="1">
            <a:spLocks noChangeArrowheads="1"/>
          </p:cNvSpPr>
          <p:nvPr/>
        </p:nvSpPr>
        <p:spPr bwMode="auto">
          <a:xfrm>
            <a:off x="4100513" y="5775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fr-FR">
              <a:latin typeface="Times" charset="0"/>
            </a:endParaRPr>
          </a:p>
        </p:txBody>
      </p:sp>
      <p:graphicFrame>
        <p:nvGraphicFramePr>
          <p:cNvPr id="45066" name="Object 5"/>
          <p:cNvGraphicFramePr>
            <a:graphicFrameLocks noChangeAspect="1"/>
          </p:cNvGraphicFramePr>
          <p:nvPr/>
        </p:nvGraphicFramePr>
        <p:xfrm>
          <a:off x="5099050" y="5445125"/>
          <a:ext cx="3074988" cy="660400"/>
        </p:xfrm>
        <a:graphic>
          <a:graphicData uri="http://schemas.openxmlformats.org/presentationml/2006/ole">
            <p:oleObj spid="_x0000_s115717" name="Equation" r:id="rId8" imgW="1714500" imgH="368300" progId="Equation.3">
              <p:embed/>
            </p:oleObj>
          </a:graphicData>
        </a:graphic>
      </p:graphicFrame>
      <p:graphicFrame>
        <p:nvGraphicFramePr>
          <p:cNvPr id="45067" name="Object 6"/>
          <p:cNvGraphicFramePr>
            <a:graphicFrameLocks noChangeAspect="1"/>
          </p:cNvGraphicFramePr>
          <p:nvPr/>
        </p:nvGraphicFramePr>
        <p:xfrm>
          <a:off x="4191000" y="6096000"/>
          <a:ext cx="1447800" cy="431800"/>
        </p:xfrm>
        <a:graphic>
          <a:graphicData uri="http://schemas.openxmlformats.org/presentationml/2006/ole">
            <p:oleObj spid="_x0000_s115718" name="Equation" r:id="rId9" imgW="469900" imgH="190500" progId="Equation.DSMT4">
              <p:embed/>
            </p:oleObj>
          </a:graphicData>
        </a:graphic>
      </p:graphicFrame>
      <p:sp>
        <p:nvSpPr>
          <p:cNvPr id="45068" name="Text Box 13"/>
          <p:cNvSpPr txBox="1">
            <a:spLocks noChangeArrowheads="1"/>
          </p:cNvSpPr>
          <p:nvPr/>
        </p:nvSpPr>
        <p:spPr bwMode="auto">
          <a:xfrm>
            <a:off x="8099425" y="677863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fr-FR" sz="1600">
              <a:latin typeface="Symbol" charset="0"/>
            </a:endParaRPr>
          </a:p>
        </p:txBody>
      </p:sp>
      <p:pic>
        <p:nvPicPr>
          <p:cNvPr id="45069" name="Picture 14" descr="ELI logo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848600" y="69850"/>
            <a:ext cx="12192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IZEST-Jerusalem U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AA35-8C4F-B947-8439-47564E39D140}" type="datetime1">
              <a:rPr lang="fr-FR" smtClean="0"/>
              <a:pPr/>
              <a:t>5/06/14</a:t>
            </a:fld>
            <a:endParaRPr lang="fr-FR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50813" y="101600"/>
            <a:ext cx="1002787" cy="77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5294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11" y="-657"/>
            <a:ext cx="9148320" cy="6868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8650" y="-11877"/>
            <a:ext cx="8223840" cy="1140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3600" i="1" dirty="0">
                <a:solidFill>
                  <a:schemeClr val="bg1"/>
                </a:solidFill>
              </a:rPr>
              <a:t> </a:t>
            </a:r>
            <a:r>
              <a:rPr lang="fr-FR" sz="3600" i="1" dirty="0" smtClean="0">
                <a:solidFill>
                  <a:schemeClr val="bg1"/>
                </a:solidFill>
              </a:rPr>
              <a:t>ICAN (</a:t>
            </a:r>
            <a:r>
              <a:rPr lang="fr-FR" sz="3600" i="1" dirty="0" err="1" smtClean="0">
                <a:solidFill>
                  <a:schemeClr val="bg1"/>
                </a:solidFill>
              </a:rPr>
              <a:t>European</a:t>
            </a:r>
            <a:r>
              <a:rPr lang="fr-FR" sz="3600" i="1" dirty="0" smtClean="0">
                <a:solidFill>
                  <a:schemeClr val="bg1"/>
                </a:solidFill>
              </a:rPr>
              <a:t> Project) </a:t>
            </a:r>
            <a:r>
              <a:rPr lang="fr-FR" sz="3600" i="1" dirty="0">
                <a:solidFill>
                  <a:schemeClr val="bg1"/>
                </a:solidFill>
              </a:rPr>
              <a:t/>
            </a:r>
            <a:br>
              <a:rPr lang="fr-FR" sz="3600" i="1" dirty="0">
                <a:solidFill>
                  <a:schemeClr val="bg1"/>
                </a:solidFill>
              </a:rPr>
            </a:br>
            <a:r>
              <a:rPr lang="fr-FR" sz="3600" i="1" dirty="0" smtClean="0">
                <a:solidFill>
                  <a:schemeClr val="bg1"/>
                </a:solidFill>
              </a:rPr>
              <a:t>CAN </a:t>
            </a:r>
            <a:r>
              <a:rPr lang="fr-FR" sz="2900" i="1" dirty="0" err="1" smtClean="0">
                <a:solidFill>
                  <a:schemeClr val="bg1"/>
                </a:solidFill>
              </a:rPr>
              <a:t>Coherent</a:t>
            </a:r>
            <a:r>
              <a:rPr lang="fr-FR" sz="2900" i="1" dirty="0" smtClean="0">
                <a:solidFill>
                  <a:schemeClr val="bg1"/>
                </a:solidFill>
              </a:rPr>
              <a:t> </a:t>
            </a:r>
            <a:r>
              <a:rPr lang="fr-FR" sz="2900" i="1" dirty="0">
                <a:solidFill>
                  <a:schemeClr val="bg1"/>
                </a:solidFill>
              </a:rPr>
              <a:t>Amplification Network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22405" y="1225850"/>
            <a:ext cx="65787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G. Mourou, W. </a:t>
            </a:r>
            <a:r>
              <a:rPr lang="fr-FR" sz="1600" dirty="0" err="1" smtClean="0">
                <a:solidFill>
                  <a:schemeClr val="bg1"/>
                </a:solidFill>
              </a:rPr>
              <a:t>Brocklesby</a:t>
            </a:r>
            <a:r>
              <a:rPr lang="fr-FR" sz="1600" dirty="0" smtClean="0">
                <a:solidFill>
                  <a:schemeClr val="bg1"/>
                </a:solidFill>
              </a:rPr>
              <a:t>, J. </a:t>
            </a:r>
            <a:r>
              <a:rPr lang="fr-FR" sz="1600" dirty="0" err="1" smtClean="0">
                <a:solidFill>
                  <a:schemeClr val="bg1"/>
                </a:solidFill>
              </a:rPr>
              <a:t>Limpert</a:t>
            </a:r>
            <a:r>
              <a:rPr lang="fr-FR" sz="1600" dirty="0" smtClean="0">
                <a:solidFill>
                  <a:schemeClr val="bg1"/>
                </a:solidFill>
              </a:rPr>
              <a:t>, </a:t>
            </a:r>
            <a:r>
              <a:rPr lang="fr-FR" sz="1600" dirty="0" err="1" smtClean="0">
                <a:solidFill>
                  <a:schemeClr val="bg1"/>
                </a:solidFill>
              </a:rPr>
              <a:t>T</a:t>
            </a:r>
            <a:r>
              <a:rPr lang="fr-FR" sz="1600" dirty="0" smtClean="0">
                <a:solidFill>
                  <a:schemeClr val="bg1"/>
                </a:solidFill>
              </a:rPr>
              <a:t>. </a:t>
            </a:r>
            <a:r>
              <a:rPr lang="fr-FR" sz="1600" dirty="0" err="1" smtClean="0">
                <a:solidFill>
                  <a:schemeClr val="bg1"/>
                </a:solidFill>
              </a:rPr>
              <a:t>Tajima</a:t>
            </a:r>
            <a:r>
              <a:rPr lang="fr-FR" sz="1600" dirty="0" smtClean="0">
                <a:solidFill>
                  <a:schemeClr val="bg1"/>
                </a:solidFill>
              </a:rPr>
              <a:t>, Nature </a:t>
            </a:r>
            <a:r>
              <a:rPr lang="fr-FR" sz="1600" dirty="0" err="1" smtClean="0">
                <a:solidFill>
                  <a:schemeClr val="bg1"/>
                </a:solidFill>
              </a:rPr>
              <a:t>Photonics</a:t>
            </a:r>
            <a:r>
              <a:rPr lang="fr-FR" sz="1600" dirty="0" smtClean="0">
                <a:solidFill>
                  <a:schemeClr val="bg1"/>
                </a:solidFill>
              </a:rPr>
              <a:t> April 2013</a:t>
            </a:r>
          </a:p>
          <a:p>
            <a:r>
              <a:rPr lang="fr-FR" sz="1600" dirty="0" smtClean="0">
                <a:solidFill>
                  <a:schemeClr val="bg1"/>
                </a:solidFill>
              </a:rPr>
              <a:t>« The future of </a:t>
            </a:r>
            <a:r>
              <a:rPr lang="fr-FR" sz="1600" dirty="0" err="1" smtClean="0">
                <a:solidFill>
                  <a:schemeClr val="bg1"/>
                </a:solidFill>
              </a:rPr>
              <a:t>Acceletaor</a:t>
            </a:r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</a:rPr>
              <a:t>is</a:t>
            </a:r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</a:rPr>
              <a:t>Fiber</a:t>
            </a:r>
            <a:r>
              <a:rPr lang="fr-FR" sz="1600" dirty="0" smtClean="0">
                <a:solidFill>
                  <a:schemeClr val="bg1"/>
                </a:solidFill>
              </a:rPr>
              <a:t> »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IZEST-Jerusalem 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06EB-0951-8C44-B97C-B2D2BB4B9DA1}" type="datetime1">
              <a:rPr lang="fr-FR" smtClean="0"/>
              <a:pPr/>
              <a:t>5/06/14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840148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 descr="Focused Intensity vs Years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75" y="646113"/>
            <a:ext cx="6931025" cy="606266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ICUIL 2012 Mourou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46200" y="1533525"/>
            <a:ext cx="25304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accent5"/>
                </a:solidFill>
                <a:latin typeface="Arial"/>
                <a:ea typeface="+mn-ea"/>
                <a:cs typeface="Arial"/>
              </a:rPr>
              <a:t>Vacuum Polarization</a:t>
            </a:r>
            <a:endParaRPr lang="en-US" sz="2000" dirty="0">
              <a:solidFill>
                <a:schemeClr val="accent5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5694363" y="1614488"/>
            <a:ext cx="1085850" cy="835025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5" name="TextBox 11"/>
          <p:cNvSpPr txBox="1">
            <a:spLocks noChangeArrowheads="1"/>
          </p:cNvSpPr>
          <p:nvPr/>
        </p:nvSpPr>
        <p:spPr bwMode="auto">
          <a:xfrm>
            <a:off x="4803775" y="1714500"/>
            <a:ext cx="1968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  </a:t>
            </a:r>
            <a:r>
              <a:rPr lang="en-US" b="1" i="1" dirty="0">
                <a:solidFill>
                  <a:srgbClr val="FF0000"/>
                </a:solidFill>
              </a:rPr>
              <a:t> IZEST   C</a:t>
            </a:r>
            <a:r>
              <a:rPr lang="en-US" b="1" i="1" baseline="30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34113" y="3838575"/>
            <a:ext cx="573087" cy="361950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dirty="0">
                <a:latin typeface="Times"/>
                <a:cs typeface="Times"/>
              </a:rPr>
              <a:t>MeV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37288" y="5276850"/>
            <a:ext cx="573087" cy="361950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b="1" i="1" dirty="0">
                <a:latin typeface="Times"/>
                <a:cs typeface="Times"/>
              </a:rPr>
              <a:t>eV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83313" y="3851275"/>
            <a:ext cx="573087" cy="361950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b="1" i="1" dirty="0">
                <a:latin typeface="Times"/>
                <a:cs typeface="Times"/>
              </a:rPr>
              <a:t>MeV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53163" y="2381250"/>
            <a:ext cx="573087" cy="361950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b="1" i="1" dirty="0" err="1">
                <a:latin typeface="Times"/>
                <a:cs typeface="Times"/>
              </a:rPr>
              <a:t>GeV</a:t>
            </a:r>
            <a:endParaRPr lang="fr-FR" sz="1400" b="1" i="1" dirty="0">
              <a:latin typeface="Times"/>
              <a:cs typeface="Time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34113" y="1247775"/>
            <a:ext cx="573087" cy="361950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b="1" i="1" dirty="0" err="1">
                <a:latin typeface="Times"/>
                <a:cs typeface="Times"/>
              </a:rPr>
              <a:t>TeV</a:t>
            </a:r>
            <a:endParaRPr lang="fr-FR" sz="1400" b="1" i="1" dirty="0">
              <a:latin typeface="Times"/>
              <a:cs typeface="Time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02113" y="3973513"/>
            <a:ext cx="573087" cy="36195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b="1" i="1" dirty="0">
                <a:latin typeface="Times"/>
                <a:cs typeface="Times"/>
              </a:rPr>
              <a:t>J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29100" y="1284288"/>
            <a:ext cx="573088" cy="36195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b="1" i="1" dirty="0">
                <a:latin typeface="Times"/>
                <a:cs typeface="Times"/>
              </a:rPr>
              <a:t>MJ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211638" y="2413000"/>
            <a:ext cx="573087" cy="36195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b="1" i="1" dirty="0">
                <a:latin typeface="Times"/>
                <a:cs typeface="Times"/>
              </a:rPr>
              <a:t>kJ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202113" y="5276850"/>
            <a:ext cx="573087" cy="36195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b="1" i="1" dirty="0" err="1">
                <a:latin typeface="Times"/>
                <a:cs typeface="Times"/>
              </a:rPr>
              <a:t>mJ</a:t>
            </a:r>
            <a:endParaRPr lang="fr-FR" sz="2000" b="1" i="1" dirty="0">
              <a:latin typeface="Times"/>
              <a:cs typeface="Times"/>
            </a:endParaRPr>
          </a:p>
        </p:txBody>
      </p:sp>
      <p:sp>
        <p:nvSpPr>
          <p:cNvPr id="25617" name="ZoneTexte 1"/>
          <p:cNvSpPr txBox="1">
            <a:spLocks noChangeArrowheads="1"/>
          </p:cNvSpPr>
          <p:nvPr/>
        </p:nvSpPr>
        <p:spPr bwMode="auto">
          <a:xfrm>
            <a:off x="2293938" y="2878138"/>
            <a:ext cx="185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fr-FR" sz="1800" i="1" baseline="30000">
              <a:latin typeface="Times" charset="0"/>
              <a:cs typeface="Times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38338" y="2305050"/>
            <a:ext cx="1016000" cy="29368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i="1" dirty="0">
              <a:latin typeface="Times"/>
              <a:cs typeface="Times"/>
            </a:endParaRPr>
          </a:p>
          <a:p>
            <a:pPr algn="ctr">
              <a:defRPr/>
            </a:pPr>
            <a:r>
              <a:rPr lang="fr-FR" sz="1800" i="1" dirty="0" err="1">
                <a:latin typeface="Times"/>
                <a:cs typeface="Times"/>
              </a:rPr>
              <a:t>E</a:t>
            </a:r>
            <a:r>
              <a:rPr lang="fr-FR" sz="1800" i="1" baseline="-25000" dirty="0" err="1">
                <a:latin typeface="Times"/>
                <a:cs typeface="Times"/>
              </a:rPr>
              <a:t>p</a:t>
            </a:r>
            <a:r>
              <a:rPr lang="fr-FR" sz="1800" i="1" dirty="0">
                <a:latin typeface="Times"/>
                <a:cs typeface="Times"/>
              </a:rPr>
              <a:t>=m</a:t>
            </a:r>
            <a:r>
              <a:rPr lang="fr-FR" sz="1800" i="1" baseline="-25000" dirty="0">
                <a:latin typeface="Times"/>
                <a:cs typeface="Times"/>
              </a:rPr>
              <a:t>p</a:t>
            </a:r>
            <a:r>
              <a:rPr lang="fr-FR" sz="1800" i="1" dirty="0">
                <a:latin typeface="Times"/>
                <a:cs typeface="Times"/>
              </a:rPr>
              <a:t>c</a:t>
            </a:r>
            <a:r>
              <a:rPr lang="fr-FR" sz="1800" i="1" baseline="30000" dirty="0">
                <a:latin typeface="Times"/>
                <a:cs typeface="Times"/>
              </a:rPr>
              <a:t>2</a:t>
            </a:r>
          </a:p>
          <a:p>
            <a:pPr algn="ctr">
              <a:defRPr/>
            </a:pPr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1949450" y="3773488"/>
            <a:ext cx="1016000" cy="29527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i="1" dirty="0">
              <a:latin typeface="Times"/>
              <a:cs typeface="Times"/>
            </a:endParaRPr>
          </a:p>
          <a:p>
            <a:pPr algn="ctr">
              <a:defRPr/>
            </a:pPr>
            <a:r>
              <a:rPr lang="fr-FR" sz="1800" i="1" dirty="0" err="1">
                <a:latin typeface="Times"/>
                <a:cs typeface="Times"/>
              </a:rPr>
              <a:t>E</a:t>
            </a:r>
            <a:r>
              <a:rPr lang="fr-FR" sz="1800" i="1" baseline="-25000" dirty="0" err="1">
                <a:latin typeface="Times"/>
                <a:cs typeface="Times"/>
              </a:rPr>
              <a:t>e</a:t>
            </a:r>
            <a:r>
              <a:rPr lang="fr-FR" sz="1800" i="1" dirty="0">
                <a:latin typeface="Times"/>
                <a:cs typeface="Times"/>
              </a:rPr>
              <a:t>=m</a:t>
            </a:r>
            <a:r>
              <a:rPr lang="fr-FR" sz="1800" i="1" baseline="-25000" dirty="0">
                <a:latin typeface="Times"/>
                <a:cs typeface="Times"/>
              </a:rPr>
              <a:t>0</a:t>
            </a:r>
            <a:r>
              <a:rPr lang="fr-FR" sz="1800" i="1" dirty="0">
                <a:latin typeface="Times"/>
                <a:cs typeface="Times"/>
              </a:rPr>
              <a:t>c</a:t>
            </a:r>
            <a:r>
              <a:rPr lang="fr-FR" sz="1800" i="1" baseline="30000" dirty="0">
                <a:latin typeface="Times"/>
                <a:cs typeface="Times"/>
              </a:rPr>
              <a:t>2</a:t>
            </a:r>
          </a:p>
          <a:p>
            <a:pPr algn="ctr">
              <a:defRPr/>
            </a:pPr>
            <a:endParaRPr lang="fr-FR" dirty="0"/>
          </a:p>
        </p:txBody>
      </p:sp>
      <p:sp>
        <p:nvSpPr>
          <p:cNvPr id="25622" name="ZoneTexte 8"/>
          <p:cNvSpPr txBox="1">
            <a:spLocks noChangeArrowheads="1"/>
          </p:cNvSpPr>
          <p:nvPr/>
        </p:nvSpPr>
        <p:spPr bwMode="auto">
          <a:xfrm>
            <a:off x="7137400" y="760413"/>
            <a:ext cx="191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>
                <a:solidFill>
                  <a:schemeClr val="bg1"/>
                </a:solidFill>
              </a:rPr>
              <a:t>LMJ/NIF, 2MJ, 3B€</a:t>
            </a:r>
          </a:p>
        </p:txBody>
      </p:sp>
      <p:sp>
        <p:nvSpPr>
          <p:cNvPr id="25623" name="ZoneTexte 32"/>
          <p:cNvSpPr txBox="1">
            <a:spLocks noChangeArrowheads="1"/>
          </p:cNvSpPr>
          <p:nvPr/>
        </p:nvSpPr>
        <p:spPr bwMode="auto">
          <a:xfrm>
            <a:off x="7416800" y="1993900"/>
            <a:ext cx="1790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>
                <a:solidFill>
                  <a:schemeClr val="bg1"/>
                </a:solidFill>
              </a:rPr>
              <a:t>ELI, kJ .3 B€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501641" y="2119387"/>
            <a:ext cx="889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>
                <a:solidFill>
                  <a:srgbClr val="FF0000"/>
                </a:solidFill>
                <a:latin typeface="Times"/>
                <a:ea typeface="ヒラギノ角ゴ StdN W8"/>
                <a:cs typeface="Times"/>
              </a:rPr>
              <a:t>XCELS</a:t>
            </a:r>
            <a:endParaRPr lang="fr-FR" sz="1600" b="1" i="1" dirty="0">
              <a:solidFill>
                <a:srgbClr val="FF0000"/>
              </a:solidFill>
              <a:latin typeface="Times"/>
              <a:ea typeface="ヒラギノ角ゴ StdN W8"/>
              <a:cs typeface="Times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07968" y="0"/>
            <a:ext cx="1204021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8707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Revision2_BASE3_Layer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440" cy="685800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5B0094C-1B3A-294D-818E-B23185D1CB85}" type="datetime1">
              <a:rPr lang="fr-FR" smtClean="0"/>
              <a:pPr/>
              <a:t>5/06/14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IZEST-Jerusalem U</a:t>
            </a:r>
            <a:endParaRPr lang="en-US"/>
          </a:p>
        </p:txBody>
      </p:sp>
      <p:sp>
        <p:nvSpPr>
          <p:cNvPr id="6" name="ZoneTexte 5"/>
          <p:cNvSpPr txBox="1"/>
          <p:nvPr/>
        </p:nvSpPr>
        <p:spPr>
          <a:xfrm>
            <a:off x="0" y="5943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err="1" smtClean="0">
                <a:solidFill>
                  <a:schemeClr val="bg1"/>
                </a:solidFill>
              </a:rPr>
              <a:t>Probing</a:t>
            </a:r>
            <a:r>
              <a:rPr lang="fr-FR" sz="2800" b="1" dirty="0" smtClean="0">
                <a:solidFill>
                  <a:schemeClr val="bg1"/>
                </a:solidFill>
              </a:rPr>
              <a:t> the quantum vacuum </a:t>
            </a:r>
            <a:r>
              <a:rPr lang="fr-FR" sz="2800" b="1" dirty="0" err="1" smtClean="0">
                <a:solidFill>
                  <a:schemeClr val="bg1"/>
                </a:solidFill>
              </a:rPr>
              <a:t>with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</a:rPr>
              <a:t>high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</a:rPr>
              <a:t>intensity</a:t>
            </a:r>
            <a:r>
              <a:rPr lang="fr-FR" sz="2800" b="1" dirty="0" smtClean="0">
                <a:solidFill>
                  <a:schemeClr val="bg1"/>
                </a:solidFill>
              </a:rPr>
              <a:t> lasers, a </a:t>
            </a:r>
            <a:r>
              <a:rPr lang="fr-FR" sz="2800" b="1" dirty="0" err="1" smtClean="0">
                <a:solidFill>
                  <a:schemeClr val="bg1"/>
                </a:solidFill>
              </a:rPr>
              <a:t>step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</a:rPr>
              <a:t>towards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</a:rPr>
              <a:t>understanding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</a:rPr>
              <a:t>dark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</a:rPr>
              <a:t>energy</a:t>
            </a:r>
            <a:r>
              <a:rPr lang="fr-FR" sz="2800" b="1" dirty="0" smtClean="0">
                <a:solidFill>
                  <a:schemeClr val="bg1"/>
                </a:solidFill>
              </a:rPr>
              <a:t>?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85800" y="381000"/>
            <a:ext cx="616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1.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640294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4343400" cy="53943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Strongly motivated by the strong CP problem</a:t>
            </a:r>
            <a:endParaRPr lang="en-US" dirty="0" smtClean="0"/>
          </a:p>
          <a:p>
            <a:pPr eaLnBrk="1" hangingPunct="1">
              <a:buNone/>
            </a:pPr>
            <a:endParaRPr lang="en-US" dirty="0" smtClean="0"/>
          </a:p>
          <a:p>
            <a:pPr eaLnBrk="1" hangingPunct="1"/>
            <a:r>
              <a:rPr lang="en-US" dirty="0"/>
              <a:t>Motivates introduction of the </a:t>
            </a:r>
            <a:r>
              <a:rPr lang="en-US" dirty="0" err="1"/>
              <a:t>axion</a:t>
            </a:r>
            <a:r>
              <a:rPr lang="en-US" dirty="0" smtClean="0"/>
              <a:t> (sub </a:t>
            </a:r>
            <a:r>
              <a:rPr lang="en-US" dirty="0" err="1" smtClean="0"/>
              <a:t>eV</a:t>
            </a:r>
            <a:r>
              <a:rPr lang="en-US" dirty="0" smtClean="0"/>
              <a:t>), </a:t>
            </a:r>
            <a:r>
              <a:rPr lang="en-US" dirty="0"/>
              <a:t>which couples to two photons</a:t>
            </a:r>
            <a:endParaRPr lang="en-US" dirty="0">
              <a:solidFill>
                <a:schemeClr val="tx2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US" dirty="0">
              <a:solidFill>
                <a:schemeClr val="tx2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US" dirty="0">
              <a:solidFill>
                <a:schemeClr val="tx2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US" dirty="0">
              <a:solidFill>
                <a:schemeClr val="tx2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US" dirty="0">
              <a:solidFill>
                <a:schemeClr val="tx2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5603" name="Title 5"/>
          <p:cNvSpPr>
            <a:spLocks noGrp="1"/>
          </p:cNvSpPr>
          <p:nvPr>
            <p:ph type="title"/>
          </p:nvPr>
        </p:nvSpPr>
        <p:spPr>
          <a:xfrm>
            <a:off x="0" y="-1524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dirty="0" smtClean="0"/>
              <a:t>2. AXIONS: very light particles</a:t>
            </a:r>
            <a:endParaRPr lang="en-US" dirty="0"/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956175"/>
            <a:ext cx="29432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800600" y="274638"/>
            <a:ext cx="3505328" cy="3259137"/>
            <a:chOff x="5073016" y="285433"/>
            <a:chExt cx="3775075" cy="5943600"/>
          </a:xfrm>
        </p:grpSpPr>
        <p:pic>
          <p:nvPicPr>
            <p:cNvPr id="25608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73016" y="285433"/>
              <a:ext cx="3319462" cy="594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9" name="Line 5"/>
            <p:cNvSpPr>
              <a:spLocks noChangeShapeType="1"/>
            </p:cNvSpPr>
            <p:nvPr/>
          </p:nvSpPr>
          <p:spPr bwMode="auto">
            <a:xfrm>
              <a:off x="8389303" y="1841183"/>
              <a:ext cx="1588" cy="4114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610" name="Text Box 6"/>
            <p:cNvSpPr txBox="1">
              <a:spLocks noChangeArrowheads="1"/>
            </p:cNvSpPr>
            <p:nvPr/>
          </p:nvSpPr>
          <p:spPr bwMode="auto">
            <a:xfrm>
              <a:off x="8349616" y="3669983"/>
              <a:ext cx="498475" cy="3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60876" rIns="90000" bIns="45000">
              <a:prstTxWarp prst="textNoShape">
                <a:avLst/>
              </a:prstTxWarp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4m</a:t>
              </a:r>
            </a:p>
          </p:txBody>
        </p:sp>
      </p:grpSp>
      <p:pic>
        <p:nvPicPr>
          <p:cNvPr id="11" name="Image 10" descr="K Hommaimage_Page_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1" y="3533776"/>
            <a:ext cx="4114800" cy="308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矢印コネクタ 4"/>
          <p:cNvCxnSpPr>
            <a:stCxn id="144" idx="6"/>
          </p:cNvCxnSpPr>
          <p:nvPr/>
        </p:nvCxnSpPr>
        <p:spPr>
          <a:xfrm>
            <a:off x="1639888" y="3424238"/>
            <a:ext cx="7504112" cy="142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2" name="テキスト ボックス 5"/>
          <p:cNvSpPr txBox="1">
            <a:spLocks noChangeArrowheads="1"/>
          </p:cNvSpPr>
          <p:nvPr/>
        </p:nvSpPr>
        <p:spPr bwMode="auto">
          <a:xfrm>
            <a:off x="8618538" y="2881313"/>
            <a:ext cx="5540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3200" b="1"/>
              <a:t>+z</a:t>
            </a:r>
            <a:endParaRPr lang="ja-JP" altLang="en-US" sz="3200" b="1"/>
          </a:p>
        </p:txBody>
      </p:sp>
      <p:cxnSp>
        <p:nvCxnSpPr>
          <p:cNvPr id="8" name="直線矢印コネクタ 7"/>
          <p:cNvCxnSpPr/>
          <p:nvPr/>
        </p:nvCxnSpPr>
        <p:spPr>
          <a:xfrm rot="16200000" flipV="1">
            <a:off x="2733675" y="3362325"/>
            <a:ext cx="4000500" cy="19050"/>
          </a:xfrm>
          <a:prstGeom prst="straightConnector1">
            <a:avLst/>
          </a:prstGeom>
          <a:ln w="28575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29"/>
          <p:cNvGrpSpPr>
            <a:grpSpLocks/>
          </p:cNvGrpSpPr>
          <p:nvPr/>
        </p:nvGrpSpPr>
        <p:grpSpPr bwMode="auto">
          <a:xfrm rot="-306805">
            <a:off x="4695825" y="3076575"/>
            <a:ext cx="1808163" cy="606425"/>
            <a:chOff x="239131" y="-149127"/>
            <a:chExt cx="8109574" cy="2151181"/>
          </a:xfrm>
        </p:grpSpPr>
        <p:grpSp>
          <p:nvGrpSpPr>
            <p:cNvPr id="3" name="グループ化 15"/>
            <p:cNvGrpSpPr>
              <a:grpSpLocks/>
            </p:cNvGrpSpPr>
            <p:nvPr/>
          </p:nvGrpSpPr>
          <p:grpSpPr bwMode="auto">
            <a:xfrm>
              <a:off x="239131" y="54724"/>
              <a:ext cx="3853606" cy="1947330"/>
              <a:chOff x="962605" y="2257075"/>
              <a:chExt cx="5144838" cy="1880168"/>
            </a:xfrm>
          </p:grpSpPr>
          <p:grpSp>
            <p:nvGrpSpPr>
              <p:cNvPr id="4" name="グループ化 7"/>
              <p:cNvGrpSpPr>
                <a:grpSpLocks/>
              </p:cNvGrpSpPr>
              <p:nvPr/>
            </p:nvGrpSpPr>
            <p:grpSpPr bwMode="auto">
              <a:xfrm>
                <a:off x="962605" y="2703095"/>
                <a:ext cx="2885939" cy="1434148"/>
                <a:chOff x="3840480" y="2703095"/>
                <a:chExt cx="2885939" cy="1434148"/>
              </a:xfrm>
            </p:grpSpPr>
            <p:sp>
              <p:nvSpPr>
                <p:cNvPr id="139" name="フリーフォーム 3"/>
                <p:cNvSpPr/>
                <p:nvPr/>
              </p:nvSpPr>
              <p:spPr>
                <a:xfrm>
                  <a:off x="2879988" y="1806237"/>
                  <a:ext cx="1425836" cy="837320"/>
                </a:xfrm>
                <a:custGeom>
                  <a:avLst/>
                  <a:gdLst>
                    <a:gd name="connsiteX0" fmla="*/ 0 w 1443789"/>
                    <a:gd name="connsiteY0" fmla="*/ 713873 h 723498"/>
                    <a:gd name="connsiteX1" fmla="*/ 712269 w 1443789"/>
                    <a:gd name="connsiteY1" fmla="*/ 1604 h 723498"/>
                    <a:gd name="connsiteX2" fmla="*/ 1443789 w 1443789"/>
                    <a:gd name="connsiteY2" fmla="*/ 723498 h 723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43789" h="723498">
                      <a:moveTo>
                        <a:pt x="0" y="713873"/>
                      </a:moveTo>
                      <a:cubicBezTo>
                        <a:pt x="235819" y="356936"/>
                        <a:pt x="471638" y="0"/>
                        <a:pt x="712269" y="1604"/>
                      </a:cubicBezTo>
                      <a:cubicBezTo>
                        <a:pt x="952900" y="3208"/>
                        <a:pt x="1198344" y="363353"/>
                        <a:pt x="1443789" y="723498"/>
                      </a:cubicBezTo>
                    </a:path>
                  </a:pathLst>
                </a:custGeom>
                <a:ln w="38100">
                  <a:solidFill>
                    <a:srgbClr val="0000FF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3200"/>
                </a:p>
              </p:txBody>
            </p:sp>
            <p:sp>
              <p:nvSpPr>
                <p:cNvPr id="140" name="フリーフォーム 139"/>
                <p:cNvSpPr/>
                <p:nvPr/>
              </p:nvSpPr>
              <p:spPr>
                <a:xfrm flipV="1">
                  <a:off x="4308392" y="2627666"/>
                  <a:ext cx="1444847" cy="821010"/>
                </a:xfrm>
                <a:custGeom>
                  <a:avLst/>
                  <a:gdLst>
                    <a:gd name="connsiteX0" fmla="*/ 0 w 1443789"/>
                    <a:gd name="connsiteY0" fmla="*/ 713873 h 723498"/>
                    <a:gd name="connsiteX1" fmla="*/ 712269 w 1443789"/>
                    <a:gd name="connsiteY1" fmla="*/ 1604 h 723498"/>
                    <a:gd name="connsiteX2" fmla="*/ 1443789 w 1443789"/>
                    <a:gd name="connsiteY2" fmla="*/ 723498 h 723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43789" h="723498">
                      <a:moveTo>
                        <a:pt x="0" y="713873"/>
                      </a:moveTo>
                      <a:cubicBezTo>
                        <a:pt x="235819" y="356936"/>
                        <a:pt x="471638" y="0"/>
                        <a:pt x="712269" y="1604"/>
                      </a:cubicBezTo>
                      <a:cubicBezTo>
                        <a:pt x="952900" y="3208"/>
                        <a:pt x="1198344" y="363353"/>
                        <a:pt x="1443789" y="723498"/>
                      </a:cubicBezTo>
                    </a:path>
                  </a:pathLst>
                </a:custGeom>
                <a:ln w="38100">
                  <a:solidFill>
                    <a:srgbClr val="0000FF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3200"/>
                </a:p>
              </p:txBody>
            </p:sp>
          </p:grpSp>
          <p:grpSp>
            <p:nvGrpSpPr>
              <p:cNvPr id="6" name="グループ化 8"/>
              <p:cNvGrpSpPr>
                <a:grpSpLocks/>
              </p:cNvGrpSpPr>
              <p:nvPr/>
            </p:nvGrpSpPr>
            <p:grpSpPr bwMode="auto">
              <a:xfrm>
                <a:off x="3492148" y="2257075"/>
                <a:ext cx="2615295" cy="1640960"/>
                <a:chOff x="3484123" y="2258675"/>
                <a:chExt cx="2615295" cy="1640960"/>
              </a:xfrm>
            </p:grpSpPr>
            <p:sp>
              <p:nvSpPr>
                <p:cNvPr id="137" name="フリーフォーム 136"/>
                <p:cNvSpPr/>
                <p:nvPr/>
              </p:nvSpPr>
              <p:spPr>
                <a:xfrm>
                  <a:off x="2903961" y="1936351"/>
                  <a:ext cx="1055122" cy="826445"/>
                </a:xfrm>
                <a:custGeom>
                  <a:avLst/>
                  <a:gdLst>
                    <a:gd name="connsiteX0" fmla="*/ 0 w 1443789"/>
                    <a:gd name="connsiteY0" fmla="*/ 713873 h 723498"/>
                    <a:gd name="connsiteX1" fmla="*/ 712269 w 1443789"/>
                    <a:gd name="connsiteY1" fmla="*/ 1604 h 723498"/>
                    <a:gd name="connsiteX2" fmla="*/ 1443789 w 1443789"/>
                    <a:gd name="connsiteY2" fmla="*/ 723498 h 723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43789" h="723498">
                      <a:moveTo>
                        <a:pt x="0" y="713873"/>
                      </a:moveTo>
                      <a:cubicBezTo>
                        <a:pt x="235819" y="356936"/>
                        <a:pt x="471638" y="0"/>
                        <a:pt x="712269" y="1604"/>
                      </a:cubicBezTo>
                      <a:cubicBezTo>
                        <a:pt x="952900" y="3208"/>
                        <a:pt x="1198344" y="363353"/>
                        <a:pt x="1443789" y="723498"/>
                      </a:cubicBezTo>
                    </a:path>
                  </a:pathLst>
                </a:custGeom>
                <a:ln w="38100">
                  <a:solidFill>
                    <a:srgbClr val="0000FF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3200"/>
                </a:p>
              </p:txBody>
            </p:sp>
            <p:sp>
              <p:nvSpPr>
                <p:cNvPr id="138" name="フリーフォーム 137"/>
                <p:cNvSpPr/>
                <p:nvPr/>
              </p:nvSpPr>
              <p:spPr>
                <a:xfrm flipV="1">
                  <a:off x="3964950" y="2782960"/>
                  <a:ext cx="1511384" cy="831883"/>
                </a:xfrm>
                <a:custGeom>
                  <a:avLst/>
                  <a:gdLst>
                    <a:gd name="connsiteX0" fmla="*/ 0 w 1443789"/>
                    <a:gd name="connsiteY0" fmla="*/ 713873 h 723498"/>
                    <a:gd name="connsiteX1" fmla="*/ 712269 w 1443789"/>
                    <a:gd name="connsiteY1" fmla="*/ 1604 h 723498"/>
                    <a:gd name="connsiteX2" fmla="*/ 1443789 w 1443789"/>
                    <a:gd name="connsiteY2" fmla="*/ 723498 h 723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43789" h="723498">
                      <a:moveTo>
                        <a:pt x="0" y="713873"/>
                      </a:moveTo>
                      <a:cubicBezTo>
                        <a:pt x="235819" y="356936"/>
                        <a:pt x="471638" y="0"/>
                        <a:pt x="712269" y="1604"/>
                      </a:cubicBezTo>
                      <a:cubicBezTo>
                        <a:pt x="952900" y="3208"/>
                        <a:pt x="1198344" y="363353"/>
                        <a:pt x="1443789" y="723498"/>
                      </a:cubicBezTo>
                    </a:path>
                  </a:pathLst>
                </a:custGeom>
                <a:ln w="38100">
                  <a:solidFill>
                    <a:srgbClr val="0000FF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3200"/>
                </a:p>
              </p:txBody>
            </p:sp>
          </p:grpSp>
        </p:grpSp>
        <p:grpSp>
          <p:nvGrpSpPr>
            <p:cNvPr id="7" name="グループ化 22"/>
            <p:cNvGrpSpPr>
              <a:grpSpLocks/>
            </p:cNvGrpSpPr>
            <p:nvPr/>
          </p:nvGrpSpPr>
          <p:grpSpPr bwMode="auto">
            <a:xfrm>
              <a:off x="4195716" y="-149127"/>
              <a:ext cx="4152989" cy="1693746"/>
              <a:chOff x="477234" y="2061803"/>
              <a:chExt cx="5544535" cy="1635329"/>
            </a:xfrm>
          </p:grpSpPr>
          <p:grpSp>
            <p:nvGrpSpPr>
              <p:cNvPr id="9" name="グループ化 7"/>
              <p:cNvGrpSpPr>
                <a:grpSpLocks/>
              </p:cNvGrpSpPr>
              <p:nvPr/>
            </p:nvGrpSpPr>
            <p:grpSpPr bwMode="auto">
              <a:xfrm>
                <a:off x="477234" y="2199781"/>
                <a:ext cx="2739853" cy="1396794"/>
                <a:chOff x="3355109" y="2199781"/>
                <a:chExt cx="2739853" cy="1396794"/>
              </a:xfrm>
            </p:grpSpPr>
            <p:sp>
              <p:nvSpPr>
                <p:cNvPr id="133" name="フリーフォーム 3"/>
                <p:cNvSpPr/>
                <p:nvPr/>
              </p:nvSpPr>
              <p:spPr>
                <a:xfrm>
                  <a:off x="2962960" y="1926472"/>
                  <a:ext cx="1188201" cy="831880"/>
                </a:xfrm>
                <a:custGeom>
                  <a:avLst/>
                  <a:gdLst>
                    <a:gd name="connsiteX0" fmla="*/ 0 w 1443789"/>
                    <a:gd name="connsiteY0" fmla="*/ 713873 h 723498"/>
                    <a:gd name="connsiteX1" fmla="*/ 712269 w 1443789"/>
                    <a:gd name="connsiteY1" fmla="*/ 1604 h 723498"/>
                    <a:gd name="connsiteX2" fmla="*/ 1443789 w 1443789"/>
                    <a:gd name="connsiteY2" fmla="*/ 723498 h 723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43789" h="723498">
                      <a:moveTo>
                        <a:pt x="0" y="713873"/>
                      </a:moveTo>
                      <a:cubicBezTo>
                        <a:pt x="235819" y="356936"/>
                        <a:pt x="471638" y="0"/>
                        <a:pt x="712269" y="1604"/>
                      </a:cubicBezTo>
                      <a:cubicBezTo>
                        <a:pt x="952900" y="3208"/>
                        <a:pt x="1198344" y="363353"/>
                        <a:pt x="1443789" y="723498"/>
                      </a:cubicBezTo>
                    </a:path>
                  </a:pathLst>
                </a:custGeom>
                <a:ln w="38100">
                  <a:solidFill>
                    <a:srgbClr val="0000FF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3200"/>
                </a:p>
              </p:txBody>
            </p:sp>
            <p:sp>
              <p:nvSpPr>
                <p:cNvPr id="134" name="フリーフォーム 133"/>
                <p:cNvSpPr/>
                <p:nvPr/>
              </p:nvSpPr>
              <p:spPr>
                <a:xfrm flipV="1">
                  <a:off x="4123843" y="2495912"/>
                  <a:ext cx="1492373" cy="842754"/>
                </a:xfrm>
                <a:custGeom>
                  <a:avLst/>
                  <a:gdLst>
                    <a:gd name="connsiteX0" fmla="*/ 0 w 1443789"/>
                    <a:gd name="connsiteY0" fmla="*/ 713873 h 723498"/>
                    <a:gd name="connsiteX1" fmla="*/ 712269 w 1443789"/>
                    <a:gd name="connsiteY1" fmla="*/ 1604 h 723498"/>
                    <a:gd name="connsiteX2" fmla="*/ 1443789 w 1443789"/>
                    <a:gd name="connsiteY2" fmla="*/ 723498 h 723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43789" h="723498">
                      <a:moveTo>
                        <a:pt x="0" y="713873"/>
                      </a:moveTo>
                      <a:cubicBezTo>
                        <a:pt x="235819" y="356936"/>
                        <a:pt x="471638" y="0"/>
                        <a:pt x="712269" y="1604"/>
                      </a:cubicBezTo>
                      <a:cubicBezTo>
                        <a:pt x="952900" y="3208"/>
                        <a:pt x="1198344" y="363353"/>
                        <a:pt x="1443789" y="723498"/>
                      </a:cubicBezTo>
                    </a:path>
                  </a:pathLst>
                </a:custGeom>
                <a:ln w="38100">
                  <a:solidFill>
                    <a:srgbClr val="0000FF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3200"/>
                </a:p>
              </p:txBody>
            </p:sp>
          </p:grpSp>
          <p:grpSp>
            <p:nvGrpSpPr>
              <p:cNvPr id="10" name="グループ化 8"/>
              <p:cNvGrpSpPr>
                <a:grpSpLocks/>
              </p:cNvGrpSpPr>
              <p:nvPr/>
            </p:nvGrpSpPr>
            <p:grpSpPr bwMode="auto">
              <a:xfrm>
                <a:off x="3285002" y="2061803"/>
                <a:ext cx="2736767" cy="1635329"/>
                <a:chOff x="3276977" y="2063403"/>
                <a:chExt cx="2736767" cy="1635329"/>
              </a:xfrm>
            </p:grpSpPr>
            <p:sp>
              <p:nvSpPr>
                <p:cNvPr id="131" name="フリーフォーム 130"/>
                <p:cNvSpPr/>
                <p:nvPr/>
              </p:nvSpPr>
              <p:spPr>
                <a:xfrm>
                  <a:off x="2891409" y="1699665"/>
                  <a:ext cx="1150177" cy="690514"/>
                </a:xfrm>
                <a:custGeom>
                  <a:avLst/>
                  <a:gdLst>
                    <a:gd name="connsiteX0" fmla="*/ 0 w 1443789"/>
                    <a:gd name="connsiteY0" fmla="*/ 713873 h 723498"/>
                    <a:gd name="connsiteX1" fmla="*/ 712269 w 1443789"/>
                    <a:gd name="connsiteY1" fmla="*/ 1604 h 723498"/>
                    <a:gd name="connsiteX2" fmla="*/ 1443789 w 1443789"/>
                    <a:gd name="connsiteY2" fmla="*/ 723498 h 723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43789" h="723498">
                      <a:moveTo>
                        <a:pt x="0" y="713873"/>
                      </a:moveTo>
                      <a:cubicBezTo>
                        <a:pt x="235819" y="356936"/>
                        <a:pt x="471638" y="0"/>
                        <a:pt x="712269" y="1604"/>
                      </a:cubicBezTo>
                      <a:cubicBezTo>
                        <a:pt x="952900" y="3208"/>
                        <a:pt x="1198344" y="363353"/>
                        <a:pt x="1443789" y="723498"/>
                      </a:cubicBezTo>
                    </a:path>
                  </a:pathLst>
                </a:custGeom>
                <a:ln w="38100">
                  <a:solidFill>
                    <a:srgbClr val="0000FF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3200"/>
                </a:p>
              </p:txBody>
            </p:sp>
            <p:sp>
              <p:nvSpPr>
                <p:cNvPr id="132" name="フリーフォーム 131"/>
                <p:cNvSpPr/>
                <p:nvPr/>
              </p:nvSpPr>
              <p:spPr>
                <a:xfrm flipV="1">
                  <a:off x="4065328" y="2535762"/>
                  <a:ext cx="1596936" cy="859067"/>
                </a:xfrm>
                <a:custGeom>
                  <a:avLst/>
                  <a:gdLst>
                    <a:gd name="connsiteX0" fmla="*/ 0 w 1443789"/>
                    <a:gd name="connsiteY0" fmla="*/ 713873 h 723498"/>
                    <a:gd name="connsiteX1" fmla="*/ 712269 w 1443789"/>
                    <a:gd name="connsiteY1" fmla="*/ 1604 h 723498"/>
                    <a:gd name="connsiteX2" fmla="*/ 1443789 w 1443789"/>
                    <a:gd name="connsiteY2" fmla="*/ 723498 h 723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43789" h="723498">
                      <a:moveTo>
                        <a:pt x="0" y="713873"/>
                      </a:moveTo>
                      <a:cubicBezTo>
                        <a:pt x="235819" y="356936"/>
                        <a:pt x="471638" y="0"/>
                        <a:pt x="712269" y="1604"/>
                      </a:cubicBezTo>
                      <a:cubicBezTo>
                        <a:pt x="952900" y="3208"/>
                        <a:pt x="1198344" y="363353"/>
                        <a:pt x="1443789" y="723498"/>
                      </a:cubicBezTo>
                    </a:path>
                  </a:pathLst>
                </a:custGeom>
                <a:ln w="38100">
                  <a:solidFill>
                    <a:srgbClr val="0000FF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3200"/>
                </a:p>
              </p:txBody>
            </p:sp>
          </p:grpSp>
        </p:grpSp>
      </p:grpSp>
      <p:sp>
        <p:nvSpPr>
          <p:cNvPr id="32775" name="テキスト ボックス 90"/>
          <p:cNvSpPr txBox="1">
            <a:spLocks noChangeArrowheads="1"/>
          </p:cNvSpPr>
          <p:nvPr/>
        </p:nvSpPr>
        <p:spPr bwMode="auto">
          <a:xfrm>
            <a:off x="295275" y="1179513"/>
            <a:ext cx="774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3200" b="1">
                <a:solidFill>
                  <a:srgbClr val="00FF00"/>
                </a:solidFill>
                <a:latin typeface="Symbol" charset="2"/>
              </a:rPr>
              <a:t>2w,</a:t>
            </a:r>
            <a:endParaRPr lang="ja-JP" altLang="en-US" sz="3200" b="1">
              <a:solidFill>
                <a:srgbClr val="00FF00"/>
              </a:solidFill>
              <a:latin typeface="Symbol" charset="2"/>
            </a:endParaRPr>
          </a:p>
        </p:txBody>
      </p:sp>
      <p:sp>
        <p:nvSpPr>
          <p:cNvPr id="32776" name="テキスト ボックス 101"/>
          <p:cNvSpPr txBox="1">
            <a:spLocks noChangeArrowheads="1"/>
          </p:cNvSpPr>
          <p:nvPr/>
        </p:nvSpPr>
        <p:spPr bwMode="auto">
          <a:xfrm>
            <a:off x="334963" y="5473700"/>
            <a:ext cx="774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3200" b="1">
                <a:solidFill>
                  <a:srgbClr val="00FF00"/>
                </a:solidFill>
                <a:latin typeface="Symbol" charset="2"/>
              </a:rPr>
              <a:t>2w,</a:t>
            </a:r>
            <a:endParaRPr lang="ja-JP" altLang="en-US" sz="3200" b="1">
              <a:solidFill>
                <a:srgbClr val="00FF00"/>
              </a:solidFill>
              <a:latin typeface="Symbol" charset="2"/>
            </a:endParaRPr>
          </a:p>
        </p:txBody>
      </p:sp>
      <p:cxnSp>
        <p:nvCxnSpPr>
          <p:cNvPr id="149" name="直線矢印コネクタ 148"/>
          <p:cNvCxnSpPr/>
          <p:nvPr/>
        </p:nvCxnSpPr>
        <p:spPr>
          <a:xfrm flipV="1">
            <a:off x="-9525" y="5591175"/>
            <a:ext cx="704850" cy="0"/>
          </a:xfrm>
          <a:prstGeom prst="straightConnector1">
            <a:avLst/>
          </a:prstGeom>
          <a:ln w="57150">
            <a:solidFill>
              <a:srgbClr val="00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フリーフォーム 149"/>
          <p:cNvSpPr/>
          <p:nvPr/>
        </p:nvSpPr>
        <p:spPr>
          <a:xfrm>
            <a:off x="1866900" y="1838325"/>
            <a:ext cx="5753100" cy="879475"/>
          </a:xfrm>
          <a:custGeom>
            <a:avLst/>
            <a:gdLst>
              <a:gd name="connsiteX0" fmla="*/ 0 w 5753100"/>
              <a:gd name="connsiteY0" fmla="*/ 19050 h 879475"/>
              <a:gd name="connsiteX1" fmla="*/ 2886075 w 5753100"/>
              <a:gd name="connsiteY1" fmla="*/ 876300 h 879475"/>
              <a:gd name="connsiteX2" fmla="*/ 5753100 w 5753100"/>
              <a:gd name="connsiteY2" fmla="*/ 0 h 879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53100" h="879475">
                <a:moveTo>
                  <a:pt x="0" y="19050"/>
                </a:moveTo>
                <a:cubicBezTo>
                  <a:pt x="963612" y="449262"/>
                  <a:pt x="1927225" y="879475"/>
                  <a:pt x="2886075" y="876300"/>
                </a:cubicBezTo>
                <a:cubicBezTo>
                  <a:pt x="3844925" y="873125"/>
                  <a:pt x="4799012" y="436562"/>
                  <a:pt x="5753100" y="0"/>
                </a:cubicBezTo>
              </a:path>
            </a:pathLst>
          </a:custGeom>
          <a:ln w="57150">
            <a:solidFill>
              <a:srgbClr val="00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51" name="フリーフォーム 150"/>
          <p:cNvSpPr/>
          <p:nvPr/>
        </p:nvSpPr>
        <p:spPr>
          <a:xfrm flipV="1">
            <a:off x="1857375" y="4143375"/>
            <a:ext cx="5753100" cy="879475"/>
          </a:xfrm>
          <a:custGeom>
            <a:avLst/>
            <a:gdLst>
              <a:gd name="connsiteX0" fmla="*/ 0 w 5753100"/>
              <a:gd name="connsiteY0" fmla="*/ 19050 h 879475"/>
              <a:gd name="connsiteX1" fmla="*/ 2886075 w 5753100"/>
              <a:gd name="connsiteY1" fmla="*/ 876300 h 879475"/>
              <a:gd name="connsiteX2" fmla="*/ 5753100 w 5753100"/>
              <a:gd name="connsiteY2" fmla="*/ 0 h 879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53100" h="879475">
                <a:moveTo>
                  <a:pt x="0" y="19050"/>
                </a:moveTo>
                <a:cubicBezTo>
                  <a:pt x="963612" y="449262"/>
                  <a:pt x="1927225" y="879475"/>
                  <a:pt x="2886075" y="876300"/>
                </a:cubicBezTo>
                <a:cubicBezTo>
                  <a:pt x="3844925" y="873125"/>
                  <a:pt x="4799012" y="436562"/>
                  <a:pt x="5753100" y="0"/>
                </a:cubicBezTo>
              </a:path>
            </a:pathLst>
          </a:custGeom>
          <a:ln w="57150">
            <a:solidFill>
              <a:srgbClr val="00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53" name="フリーフォーム 152"/>
          <p:cNvSpPr/>
          <p:nvPr/>
        </p:nvSpPr>
        <p:spPr>
          <a:xfrm>
            <a:off x="1857375" y="1990725"/>
            <a:ext cx="409575" cy="2895600"/>
          </a:xfrm>
          <a:custGeom>
            <a:avLst/>
            <a:gdLst>
              <a:gd name="connsiteX0" fmla="*/ 685800 w 685800"/>
              <a:gd name="connsiteY0" fmla="*/ 0 h 4343400"/>
              <a:gd name="connsiteX1" fmla="*/ 0 w 685800"/>
              <a:gd name="connsiteY1" fmla="*/ 2162175 h 4343400"/>
              <a:gd name="connsiteX2" fmla="*/ 685800 w 685800"/>
              <a:gd name="connsiteY2" fmla="*/ 434340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4343400">
                <a:moveTo>
                  <a:pt x="685800" y="0"/>
                </a:moveTo>
                <a:cubicBezTo>
                  <a:pt x="342900" y="719137"/>
                  <a:pt x="0" y="1438275"/>
                  <a:pt x="0" y="2162175"/>
                </a:cubicBezTo>
                <a:cubicBezTo>
                  <a:pt x="0" y="2886075"/>
                  <a:pt x="342900" y="3614737"/>
                  <a:pt x="685800" y="4343400"/>
                </a:cubicBezTo>
              </a:path>
            </a:pathLst>
          </a:cu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81" name="フリーフォーム 180"/>
          <p:cNvSpPr/>
          <p:nvPr/>
        </p:nvSpPr>
        <p:spPr>
          <a:xfrm flipH="1">
            <a:off x="7200900" y="1990725"/>
            <a:ext cx="409575" cy="2895600"/>
          </a:xfrm>
          <a:custGeom>
            <a:avLst/>
            <a:gdLst>
              <a:gd name="connsiteX0" fmla="*/ 685800 w 685800"/>
              <a:gd name="connsiteY0" fmla="*/ 0 h 4343400"/>
              <a:gd name="connsiteX1" fmla="*/ 0 w 685800"/>
              <a:gd name="connsiteY1" fmla="*/ 2162175 h 4343400"/>
              <a:gd name="connsiteX2" fmla="*/ 685800 w 685800"/>
              <a:gd name="connsiteY2" fmla="*/ 434340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4343400">
                <a:moveTo>
                  <a:pt x="685800" y="0"/>
                </a:moveTo>
                <a:cubicBezTo>
                  <a:pt x="342900" y="719137"/>
                  <a:pt x="0" y="1438275"/>
                  <a:pt x="0" y="2162175"/>
                </a:cubicBezTo>
                <a:cubicBezTo>
                  <a:pt x="0" y="2886075"/>
                  <a:pt x="342900" y="3614737"/>
                  <a:pt x="685800" y="4343400"/>
                </a:cubicBezTo>
              </a:path>
            </a:pathLst>
          </a:cu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186" name="直線矢印コネクタ 185"/>
          <p:cNvCxnSpPr/>
          <p:nvPr/>
        </p:nvCxnSpPr>
        <p:spPr>
          <a:xfrm flipV="1">
            <a:off x="6629400" y="3313113"/>
            <a:ext cx="879475" cy="88900"/>
          </a:xfrm>
          <a:prstGeom prst="straightConnector1">
            <a:avLst/>
          </a:prstGeom>
          <a:ln w="57150">
            <a:solidFill>
              <a:srgbClr val="0000FF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円/楕円 143"/>
          <p:cNvSpPr/>
          <p:nvPr/>
        </p:nvSpPr>
        <p:spPr>
          <a:xfrm>
            <a:off x="1230313" y="1190625"/>
            <a:ext cx="409575" cy="44672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  <a:cs typeface="ＭＳ Ｐゴシック" charset="-128"/>
            </a:endParaRPr>
          </a:p>
        </p:txBody>
      </p:sp>
      <p:cxnSp>
        <p:nvCxnSpPr>
          <p:cNvPr id="160" name="直線矢印コネクタ 159"/>
          <p:cNvCxnSpPr/>
          <p:nvPr/>
        </p:nvCxnSpPr>
        <p:spPr>
          <a:xfrm flipV="1">
            <a:off x="-9525" y="1257300"/>
            <a:ext cx="704850" cy="0"/>
          </a:xfrm>
          <a:prstGeom prst="straightConnector1">
            <a:avLst/>
          </a:prstGeom>
          <a:ln w="57150">
            <a:solidFill>
              <a:srgbClr val="00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85" name="テキスト ボックス 238"/>
          <p:cNvSpPr txBox="1">
            <a:spLocks noChangeArrowheads="1"/>
          </p:cNvSpPr>
          <p:nvPr/>
        </p:nvSpPr>
        <p:spPr bwMode="auto">
          <a:xfrm>
            <a:off x="8261350" y="2473325"/>
            <a:ext cx="7191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ja-JP" sz="3200" b="1">
                <a:solidFill>
                  <a:srgbClr val="00FF00"/>
                </a:solidFill>
                <a:latin typeface="Symbol" charset="2"/>
              </a:rPr>
              <a:t>2w</a:t>
            </a:r>
          </a:p>
        </p:txBody>
      </p:sp>
      <p:cxnSp>
        <p:nvCxnSpPr>
          <p:cNvPr id="158" name="直線矢印コネクタ 157"/>
          <p:cNvCxnSpPr/>
          <p:nvPr/>
        </p:nvCxnSpPr>
        <p:spPr>
          <a:xfrm flipV="1">
            <a:off x="7016750" y="1808163"/>
            <a:ext cx="622300" cy="306387"/>
          </a:xfrm>
          <a:prstGeom prst="straightConnector1">
            <a:avLst/>
          </a:prstGeom>
          <a:ln w="57150">
            <a:solidFill>
              <a:srgbClr val="00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線矢印コネクタ 162"/>
          <p:cNvCxnSpPr/>
          <p:nvPr/>
        </p:nvCxnSpPr>
        <p:spPr>
          <a:xfrm>
            <a:off x="7059613" y="4760913"/>
            <a:ext cx="622300" cy="307975"/>
          </a:xfrm>
          <a:prstGeom prst="straightConnector1">
            <a:avLst/>
          </a:prstGeom>
          <a:ln w="57150">
            <a:solidFill>
              <a:srgbClr val="00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215"/>
          <p:cNvGrpSpPr>
            <a:grpSpLocks/>
          </p:cNvGrpSpPr>
          <p:nvPr/>
        </p:nvGrpSpPr>
        <p:grpSpPr bwMode="auto">
          <a:xfrm>
            <a:off x="8286750" y="3078163"/>
            <a:ext cx="522288" cy="715962"/>
            <a:chOff x="8492975" y="1265251"/>
            <a:chExt cx="422425" cy="715953"/>
          </a:xfrm>
        </p:grpSpPr>
        <p:cxnSp>
          <p:nvCxnSpPr>
            <p:cNvPr id="213" name="直線矢印コネクタ 212"/>
            <p:cNvCxnSpPr/>
            <p:nvPr/>
          </p:nvCxnSpPr>
          <p:spPr>
            <a:xfrm flipV="1">
              <a:off x="8501963" y="1762132"/>
              <a:ext cx="404449" cy="0"/>
            </a:xfrm>
            <a:prstGeom prst="straightConnector1">
              <a:avLst/>
            </a:prstGeom>
            <a:ln w="57150">
              <a:solidFill>
                <a:srgbClr val="00FF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線矢印コネクタ 183"/>
            <p:cNvCxnSpPr/>
            <p:nvPr/>
          </p:nvCxnSpPr>
          <p:spPr>
            <a:xfrm flipV="1">
              <a:off x="8492975" y="1265251"/>
              <a:ext cx="403165" cy="0"/>
            </a:xfrm>
            <a:prstGeom prst="straightConnector1">
              <a:avLst/>
            </a:prstGeom>
            <a:ln w="57150">
              <a:solidFill>
                <a:srgbClr val="00FF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線矢印コネクタ 184"/>
            <p:cNvCxnSpPr/>
            <p:nvPr/>
          </p:nvCxnSpPr>
          <p:spPr>
            <a:xfrm flipV="1">
              <a:off x="8501963" y="1476385"/>
              <a:ext cx="404449" cy="0"/>
            </a:xfrm>
            <a:prstGeom prst="straightConnector1">
              <a:avLst/>
            </a:prstGeom>
            <a:ln w="57150">
              <a:solidFill>
                <a:srgbClr val="00FF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線矢印コネクタ 192"/>
            <p:cNvCxnSpPr/>
            <p:nvPr/>
          </p:nvCxnSpPr>
          <p:spPr>
            <a:xfrm flipV="1">
              <a:off x="8512235" y="1981204"/>
              <a:ext cx="403165" cy="0"/>
            </a:xfrm>
            <a:prstGeom prst="straightConnector1">
              <a:avLst/>
            </a:prstGeom>
            <a:ln w="57150">
              <a:solidFill>
                <a:srgbClr val="00FF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4" name="直線矢印コネクタ 103"/>
          <p:cNvCxnSpPr/>
          <p:nvPr/>
        </p:nvCxnSpPr>
        <p:spPr>
          <a:xfrm flipV="1">
            <a:off x="4743450" y="1628775"/>
            <a:ext cx="3240088" cy="180022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矢印コネクタ 106"/>
          <p:cNvCxnSpPr/>
          <p:nvPr/>
        </p:nvCxnSpPr>
        <p:spPr>
          <a:xfrm rot="10800000">
            <a:off x="1503363" y="1665288"/>
            <a:ext cx="3203575" cy="17272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2155825" y="2605088"/>
          <a:ext cx="647700" cy="477837"/>
        </p:xfrm>
        <a:graphic>
          <a:graphicData uri="http://schemas.openxmlformats.org/presentationml/2006/ole">
            <p:oleObj spid="_x0000_s53250" name="Equation" r:id="rId3" imgW="241091" imgH="177646" progId="Equation.DSMT4">
              <p:embed/>
            </p:oleObj>
          </a:graphicData>
        </a:graphic>
      </p:graphicFrame>
      <p:sp>
        <p:nvSpPr>
          <p:cNvPr id="32791" name="テキスト ボックス 112"/>
          <p:cNvSpPr txBox="1">
            <a:spLocks noChangeArrowheads="1"/>
          </p:cNvSpPr>
          <p:nvPr/>
        </p:nvSpPr>
        <p:spPr bwMode="auto">
          <a:xfrm>
            <a:off x="4203700" y="3429000"/>
            <a:ext cx="596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 b="1" i="1"/>
              <a:t>w</a:t>
            </a:r>
            <a:r>
              <a:rPr lang="en-US" altLang="ja-JP" sz="2800" b="1" i="1" baseline="-25000"/>
              <a:t>0</a:t>
            </a:r>
            <a:endParaRPr lang="ja-JP" altLang="en-US" sz="2800" b="1" i="1" baseline="-25000"/>
          </a:p>
        </p:txBody>
      </p:sp>
      <p:sp>
        <p:nvSpPr>
          <p:cNvPr id="119" name="フリーフォーム 118"/>
          <p:cNvSpPr/>
          <p:nvPr/>
        </p:nvSpPr>
        <p:spPr>
          <a:xfrm>
            <a:off x="2076450" y="2124075"/>
            <a:ext cx="428625" cy="1304925"/>
          </a:xfrm>
          <a:custGeom>
            <a:avLst/>
            <a:gdLst>
              <a:gd name="connsiteX0" fmla="*/ 0 w 466725"/>
              <a:gd name="connsiteY0" fmla="*/ 1571625 h 1571625"/>
              <a:gd name="connsiteX1" fmla="*/ 152400 w 466725"/>
              <a:gd name="connsiteY1" fmla="*/ 733425 h 1571625"/>
              <a:gd name="connsiteX2" fmla="*/ 466725 w 466725"/>
              <a:gd name="connsiteY2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6725" h="1571625">
                <a:moveTo>
                  <a:pt x="0" y="1571625"/>
                </a:moveTo>
                <a:cubicBezTo>
                  <a:pt x="37306" y="1283494"/>
                  <a:pt x="74612" y="995363"/>
                  <a:pt x="152400" y="733425"/>
                </a:cubicBezTo>
                <a:cubicBezTo>
                  <a:pt x="230188" y="471487"/>
                  <a:pt x="348456" y="235743"/>
                  <a:pt x="466725" y="0"/>
                </a:cubicBezTo>
              </a:path>
            </a:pathLst>
          </a:custGeom>
          <a:ln>
            <a:solidFill>
              <a:schemeClr val="tx1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64" name="フリーフォーム 63"/>
          <p:cNvSpPr/>
          <p:nvPr/>
        </p:nvSpPr>
        <p:spPr>
          <a:xfrm>
            <a:off x="1866900" y="1924050"/>
            <a:ext cx="5753100" cy="879475"/>
          </a:xfrm>
          <a:custGeom>
            <a:avLst/>
            <a:gdLst>
              <a:gd name="connsiteX0" fmla="*/ 0 w 5753100"/>
              <a:gd name="connsiteY0" fmla="*/ 19050 h 879475"/>
              <a:gd name="connsiteX1" fmla="*/ 2886075 w 5753100"/>
              <a:gd name="connsiteY1" fmla="*/ 876300 h 879475"/>
              <a:gd name="connsiteX2" fmla="*/ 5753100 w 5753100"/>
              <a:gd name="connsiteY2" fmla="*/ 0 h 879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53100" h="879475">
                <a:moveTo>
                  <a:pt x="0" y="19050"/>
                </a:moveTo>
                <a:cubicBezTo>
                  <a:pt x="963612" y="449262"/>
                  <a:pt x="1927225" y="879475"/>
                  <a:pt x="2886075" y="876300"/>
                </a:cubicBezTo>
                <a:cubicBezTo>
                  <a:pt x="3844925" y="873125"/>
                  <a:pt x="4799012" y="436562"/>
                  <a:pt x="5753100" y="0"/>
                </a:cubicBezTo>
              </a:path>
            </a:pathLst>
          </a:custGeom>
          <a:ln w="57150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65" name="フリーフォーム 64"/>
          <p:cNvSpPr/>
          <p:nvPr/>
        </p:nvSpPr>
        <p:spPr>
          <a:xfrm flipV="1">
            <a:off x="1866900" y="4048125"/>
            <a:ext cx="5753100" cy="879475"/>
          </a:xfrm>
          <a:custGeom>
            <a:avLst/>
            <a:gdLst>
              <a:gd name="connsiteX0" fmla="*/ 0 w 5753100"/>
              <a:gd name="connsiteY0" fmla="*/ 19050 h 879475"/>
              <a:gd name="connsiteX1" fmla="*/ 2886075 w 5753100"/>
              <a:gd name="connsiteY1" fmla="*/ 876300 h 879475"/>
              <a:gd name="connsiteX2" fmla="*/ 5753100 w 5753100"/>
              <a:gd name="connsiteY2" fmla="*/ 0 h 879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53100" h="879475">
                <a:moveTo>
                  <a:pt x="0" y="19050"/>
                </a:moveTo>
                <a:cubicBezTo>
                  <a:pt x="963612" y="449262"/>
                  <a:pt x="1927225" y="879475"/>
                  <a:pt x="2886075" y="876300"/>
                </a:cubicBezTo>
                <a:cubicBezTo>
                  <a:pt x="3844925" y="873125"/>
                  <a:pt x="4799012" y="436562"/>
                  <a:pt x="5753100" y="0"/>
                </a:cubicBezTo>
              </a:path>
            </a:pathLst>
          </a:custGeom>
          <a:ln w="57150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68" name="直線矢印コネクタ 67"/>
          <p:cNvCxnSpPr/>
          <p:nvPr/>
        </p:nvCxnSpPr>
        <p:spPr>
          <a:xfrm flipV="1">
            <a:off x="7331075" y="1751013"/>
            <a:ext cx="622300" cy="306387"/>
          </a:xfrm>
          <a:prstGeom prst="straightConnector1">
            <a:avLst/>
          </a:prstGeom>
          <a:ln w="57150">
            <a:solidFill>
              <a:srgbClr val="FF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/>
          <p:cNvCxnSpPr/>
          <p:nvPr/>
        </p:nvCxnSpPr>
        <p:spPr>
          <a:xfrm>
            <a:off x="7335838" y="4779963"/>
            <a:ext cx="622300" cy="307975"/>
          </a:xfrm>
          <a:prstGeom prst="straightConnector1">
            <a:avLst/>
          </a:prstGeom>
          <a:ln w="57150">
            <a:solidFill>
              <a:srgbClr val="FF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215"/>
          <p:cNvGrpSpPr>
            <a:grpSpLocks/>
          </p:cNvGrpSpPr>
          <p:nvPr/>
        </p:nvGrpSpPr>
        <p:grpSpPr bwMode="auto">
          <a:xfrm>
            <a:off x="7581900" y="3097213"/>
            <a:ext cx="579438" cy="715962"/>
            <a:chOff x="8492975" y="1265251"/>
            <a:chExt cx="422425" cy="715953"/>
          </a:xfrm>
        </p:grpSpPr>
        <p:cxnSp>
          <p:nvCxnSpPr>
            <p:cNvPr id="72" name="直線矢印コネクタ 71"/>
            <p:cNvCxnSpPr/>
            <p:nvPr/>
          </p:nvCxnSpPr>
          <p:spPr>
            <a:xfrm flipV="1">
              <a:off x="8502234" y="1762132"/>
              <a:ext cx="403908" cy="0"/>
            </a:xfrm>
            <a:prstGeom prst="straightConnector1">
              <a:avLst/>
            </a:prstGeom>
            <a:ln w="57150">
              <a:solidFill>
                <a:srgbClr val="FF00FF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線矢印コネクタ 72"/>
            <p:cNvCxnSpPr/>
            <p:nvPr/>
          </p:nvCxnSpPr>
          <p:spPr>
            <a:xfrm flipV="1">
              <a:off x="8492975" y="1265251"/>
              <a:ext cx="403908" cy="0"/>
            </a:xfrm>
            <a:prstGeom prst="straightConnector1">
              <a:avLst/>
            </a:prstGeom>
            <a:ln w="57150">
              <a:solidFill>
                <a:srgbClr val="FF00FF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線矢印コネクタ 73"/>
            <p:cNvCxnSpPr/>
            <p:nvPr/>
          </p:nvCxnSpPr>
          <p:spPr>
            <a:xfrm flipV="1">
              <a:off x="8502234" y="1476385"/>
              <a:ext cx="403908" cy="0"/>
            </a:xfrm>
            <a:prstGeom prst="straightConnector1">
              <a:avLst/>
            </a:prstGeom>
            <a:ln w="57150">
              <a:solidFill>
                <a:srgbClr val="FF00FF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矢印コネクタ 75"/>
            <p:cNvCxnSpPr/>
            <p:nvPr/>
          </p:nvCxnSpPr>
          <p:spPr>
            <a:xfrm flipV="1">
              <a:off x="8511492" y="1981204"/>
              <a:ext cx="403908" cy="0"/>
            </a:xfrm>
            <a:prstGeom prst="straightConnector1">
              <a:avLst/>
            </a:prstGeom>
            <a:ln w="57150">
              <a:solidFill>
                <a:srgbClr val="FF00FF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798" name="テキスト ボックス 81"/>
          <p:cNvSpPr txBox="1">
            <a:spLocks noChangeArrowheads="1"/>
          </p:cNvSpPr>
          <p:nvPr/>
        </p:nvSpPr>
        <p:spPr bwMode="auto">
          <a:xfrm>
            <a:off x="917575" y="1198563"/>
            <a:ext cx="7969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3200" b="1">
                <a:solidFill>
                  <a:srgbClr val="FF00FF"/>
                </a:solidFill>
                <a:latin typeface="ＭＳ Ｐゴシック" charset="-128"/>
              </a:rPr>
              <a:t>x</a:t>
            </a:r>
            <a:r>
              <a:rPr lang="en-US" altLang="ja-JP" sz="3200" b="1">
                <a:solidFill>
                  <a:srgbClr val="FF00FF"/>
                </a:solidFill>
                <a:latin typeface="Symbol" charset="2"/>
              </a:rPr>
              <a:t>w </a:t>
            </a:r>
            <a:endParaRPr lang="ja-JP" altLang="en-US" sz="3200" b="1">
              <a:solidFill>
                <a:srgbClr val="FF00FF"/>
              </a:solidFill>
              <a:latin typeface="Symbol" charset="2"/>
            </a:endParaRPr>
          </a:p>
        </p:txBody>
      </p:sp>
      <p:sp>
        <p:nvSpPr>
          <p:cNvPr id="32799" name="テキスト ボックス 82"/>
          <p:cNvSpPr txBox="1">
            <a:spLocks noChangeArrowheads="1"/>
          </p:cNvSpPr>
          <p:nvPr/>
        </p:nvSpPr>
        <p:spPr bwMode="auto">
          <a:xfrm>
            <a:off x="942975" y="5507038"/>
            <a:ext cx="693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3200" b="1">
                <a:solidFill>
                  <a:srgbClr val="FF00FF"/>
                </a:solidFill>
                <a:latin typeface="ＭＳ Ｐゴシック" charset="-128"/>
              </a:rPr>
              <a:t>x</a:t>
            </a:r>
            <a:r>
              <a:rPr lang="en-US" altLang="ja-JP" sz="3200" b="1">
                <a:solidFill>
                  <a:srgbClr val="FF00FF"/>
                </a:solidFill>
                <a:latin typeface="Symbol" charset="2"/>
              </a:rPr>
              <a:t>w</a:t>
            </a:r>
            <a:endParaRPr lang="ja-JP" altLang="en-US" sz="3200" b="1">
              <a:solidFill>
                <a:srgbClr val="FF00FF"/>
              </a:solidFill>
              <a:latin typeface="Symbol" charset="2"/>
            </a:endParaRPr>
          </a:p>
        </p:txBody>
      </p:sp>
      <p:cxnSp>
        <p:nvCxnSpPr>
          <p:cNvPr id="84" name="直線矢印コネクタ 83"/>
          <p:cNvCxnSpPr/>
          <p:nvPr/>
        </p:nvCxnSpPr>
        <p:spPr>
          <a:xfrm flipV="1">
            <a:off x="676275" y="5591175"/>
            <a:ext cx="704850" cy="0"/>
          </a:xfrm>
          <a:prstGeom prst="straightConnector1">
            <a:avLst/>
          </a:prstGeom>
          <a:ln w="57150">
            <a:solidFill>
              <a:srgbClr val="FF00FF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矢印コネクタ 84"/>
          <p:cNvCxnSpPr/>
          <p:nvPr/>
        </p:nvCxnSpPr>
        <p:spPr>
          <a:xfrm flipV="1">
            <a:off x="676275" y="1257300"/>
            <a:ext cx="704850" cy="0"/>
          </a:xfrm>
          <a:prstGeom prst="straightConnector1">
            <a:avLst/>
          </a:prstGeom>
          <a:ln w="57150">
            <a:solidFill>
              <a:srgbClr val="FF00FF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02" name="テキスト ボックス 85"/>
          <p:cNvSpPr txBox="1">
            <a:spLocks noChangeArrowheads="1"/>
          </p:cNvSpPr>
          <p:nvPr/>
        </p:nvSpPr>
        <p:spPr bwMode="auto">
          <a:xfrm>
            <a:off x="7580313" y="2459038"/>
            <a:ext cx="76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3200" b="1">
                <a:solidFill>
                  <a:srgbClr val="FF00FF"/>
                </a:solidFill>
                <a:latin typeface="ＭＳ Ｐゴシック" charset="-128"/>
              </a:rPr>
              <a:t>x</a:t>
            </a:r>
            <a:r>
              <a:rPr lang="en-US" altLang="ja-JP" sz="3200" b="1">
                <a:solidFill>
                  <a:srgbClr val="FF00FF"/>
                </a:solidFill>
                <a:latin typeface="Symbol" charset="2"/>
              </a:rPr>
              <a:t>w,</a:t>
            </a:r>
            <a:endParaRPr lang="ja-JP" altLang="en-US" sz="3200" b="1">
              <a:solidFill>
                <a:srgbClr val="FF00FF"/>
              </a:solidFill>
              <a:latin typeface="Symbol" charset="2"/>
            </a:endParaRPr>
          </a:p>
        </p:txBody>
      </p:sp>
      <p:sp>
        <p:nvSpPr>
          <p:cNvPr id="79" name="Rectangle 2"/>
          <p:cNvSpPr txBox="1">
            <a:spLocks noChangeArrowheads="1"/>
          </p:cNvSpPr>
          <p:nvPr/>
        </p:nvSpPr>
        <p:spPr bwMode="auto">
          <a:xfrm>
            <a:off x="0" y="115888"/>
            <a:ext cx="914400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altLang="ja-JP" sz="3600" b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Degenerate Four-</a:t>
            </a:r>
            <a:r>
              <a:rPr lang="en-US" altLang="ja-JP" sz="3600" b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Wave</a:t>
            </a:r>
            <a:r>
              <a:rPr lang="en-US" altLang="ja-JP" sz="3600" b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Mixing (DFWM)</a:t>
            </a:r>
          </a:p>
        </p:txBody>
      </p:sp>
      <p:sp>
        <p:nvSpPr>
          <p:cNvPr id="32804" name="テキスト ボックス 86"/>
          <p:cNvSpPr txBox="1">
            <a:spLocks noChangeArrowheads="1"/>
          </p:cNvSpPr>
          <p:nvPr/>
        </p:nvSpPr>
        <p:spPr bwMode="auto">
          <a:xfrm>
            <a:off x="1495425" y="973138"/>
            <a:ext cx="6824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0000FF"/>
                </a:solidFill>
              </a:rPr>
              <a:t>Decay into (4-x)ω</a:t>
            </a:r>
            <a:r>
              <a:rPr lang="ja-JP" altLang="en-US" sz="2000" b="1">
                <a:solidFill>
                  <a:srgbClr val="0000FF"/>
                </a:solidFill>
              </a:rPr>
              <a:t> </a:t>
            </a:r>
            <a:r>
              <a:rPr lang="en-US" altLang="ja-JP" sz="2000" b="1">
                <a:solidFill>
                  <a:srgbClr val="0000FF"/>
                </a:solidFill>
              </a:rPr>
              <a:t>can be induced by frequency-mixing</a:t>
            </a:r>
          </a:p>
        </p:txBody>
      </p:sp>
      <p:sp>
        <p:nvSpPr>
          <p:cNvPr id="32805" name="正方形/長方形 94"/>
          <p:cNvSpPr>
            <a:spLocks noChangeArrowheads="1"/>
          </p:cNvSpPr>
          <p:nvPr/>
        </p:nvSpPr>
        <p:spPr bwMode="auto">
          <a:xfrm>
            <a:off x="6278563" y="5135563"/>
            <a:ext cx="2662237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ja-JP"/>
              <a:t>.</a:t>
            </a:r>
            <a:endParaRPr lang="ja-JP" altLang="en-US"/>
          </a:p>
        </p:txBody>
      </p:sp>
      <p:sp>
        <p:nvSpPr>
          <p:cNvPr id="32806" name="スライド番号プレースホルダ 96"/>
          <p:cNvSpPr>
            <a:spLocks noGrp="1"/>
          </p:cNvSpPr>
          <p:nvPr>
            <p:ph type="sldNum" sz="quarter" idx="12"/>
          </p:nvPr>
        </p:nvSpPr>
        <p:spPr bwMode="auto">
          <a:xfrm>
            <a:off x="7010400" y="6381750"/>
            <a:ext cx="21336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B632F3AE-064D-2A4A-A8E5-85C928DA8E2A}" type="slidenum">
              <a:rPr lang="en-US" altLang="ja-JP">
                <a:latin typeface="Arial" charset="0"/>
              </a:rPr>
              <a:pPr/>
              <a:t>11</a:t>
            </a:fld>
            <a:endParaRPr lang="en-US" altLang="ja-JP">
              <a:latin typeface="Arial" charset="0"/>
            </a:endParaRPr>
          </a:p>
        </p:txBody>
      </p:sp>
      <p:sp>
        <p:nvSpPr>
          <p:cNvPr id="32807" name="正方形/長方形 65"/>
          <p:cNvSpPr>
            <a:spLocks noChangeArrowheads="1"/>
          </p:cNvSpPr>
          <p:nvPr/>
        </p:nvSpPr>
        <p:spPr bwMode="auto">
          <a:xfrm>
            <a:off x="6710363" y="1371600"/>
            <a:ext cx="2433637" cy="923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ja-JP"/>
              <a:t>K.Homma, D.Habs, T.Tajima</a:t>
            </a:r>
          </a:p>
          <a:p>
            <a:r>
              <a:rPr lang="en-US" altLang="ja-JP"/>
              <a:t> Appl. Phys. B  (2012)</a:t>
            </a:r>
          </a:p>
        </p:txBody>
      </p:sp>
      <p:sp>
        <p:nvSpPr>
          <p:cNvPr id="32808" name="テキスト ボックス 66"/>
          <p:cNvSpPr txBox="1">
            <a:spLocks noChangeArrowheads="1"/>
          </p:cNvSpPr>
          <p:nvPr/>
        </p:nvSpPr>
        <p:spPr bwMode="auto">
          <a:xfrm>
            <a:off x="4800600" y="3657600"/>
            <a:ext cx="25066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 b="1">
                <a:solidFill>
                  <a:srgbClr val="0000FF"/>
                </a:solidFill>
              </a:rPr>
              <a:t>(4-x)ω</a:t>
            </a:r>
            <a:r>
              <a:rPr lang="en-US" altLang="ja-JP" sz="2400" b="1"/>
              <a:t>=</a:t>
            </a:r>
            <a:r>
              <a:rPr lang="en-US" altLang="ja-JP" sz="2400" b="1">
                <a:solidFill>
                  <a:srgbClr val="00FF00"/>
                </a:solidFill>
              </a:rPr>
              <a:t>2</a:t>
            </a:r>
            <a:r>
              <a:rPr lang="en-US" altLang="ja-JP" sz="2400" b="1">
                <a:solidFill>
                  <a:srgbClr val="00FF00"/>
                </a:solidFill>
                <a:latin typeface="Symbol" charset="2"/>
              </a:rPr>
              <a:t>w</a:t>
            </a:r>
            <a:r>
              <a:rPr lang="en-US" altLang="ja-JP" sz="2400" b="1"/>
              <a:t>+</a:t>
            </a:r>
            <a:r>
              <a:rPr lang="en-US" altLang="ja-JP" sz="2400" b="1">
                <a:solidFill>
                  <a:srgbClr val="00FF00"/>
                </a:solidFill>
              </a:rPr>
              <a:t>2</a:t>
            </a:r>
            <a:r>
              <a:rPr lang="en-US" altLang="ja-JP" sz="2400" b="1">
                <a:solidFill>
                  <a:srgbClr val="00FF00"/>
                </a:solidFill>
                <a:latin typeface="Symbol" charset="2"/>
              </a:rPr>
              <a:t>w</a:t>
            </a:r>
            <a:r>
              <a:rPr lang="en-US" altLang="ja-JP" sz="2400" b="1"/>
              <a:t>-</a:t>
            </a:r>
            <a:r>
              <a:rPr lang="en-US" altLang="ja-JP" sz="2400" b="1">
                <a:solidFill>
                  <a:srgbClr val="FF00FF"/>
                </a:solidFill>
              </a:rPr>
              <a:t>x</a:t>
            </a:r>
            <a:r>
              <a:rPr lang="en-US" altLang="ja-JP" sz="2400" b="1">
                <a:solidFill>
                  <a:srgbClr val="FF00FF"/>
                </a:solidFill>
                <a:latin typeface="Symbol" charset="2"/>
              </a:rPr>
              <a:t>w</a:t>
            </a:r>
          </a:p>
          <a:p>
            <a:r>
              <a:rPr lang="en-US" altLang="ja-JP" sz="2400" b="1">
                <a:solidFill>
                  <a:srgbClr val="FF00FF"/>
                </a:solidFill>
                <a:latin typeface="Symbol" charset="2"/>
              </a:rPr>
              <a:t>        </a:t>
            </a:r>
            <a:r>
              <a:rPr lang="en-US" altLang="ja-JP" sz="2400" b="1">
                <a:solidFill>
                  <a:srgbClr val="0000FF"/>
                </a:solidFill>
                <a:latin typeface="ＭＳ Ｐゴシック" charset="-128"/>
              </a:rPr>
              <a:t>resonance</a:t>
            </a:r>
            <a:endParaRPr lang="ja-JP" altLang="en-US" sz="2400" b="1">
              <a:solidFill>
                <a:srgbClr val="0000FF"/>
              </a:solidFill>
              <a:latin typeface="Symbol" charset="2"/>
            </a:endParaRPr>
          </a:p>
        </p:txBody>
      </p:sp>
      <p:pic>
        <p:nvPicPr>
          <p:cNvPr id="32809" name="図 69" descr="FourWaveMixing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1447800"/>
            <a:ext cx="168275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10" name="テキスト ボックス 70"/>
          <p:cNvSpPr txBox="1">
            <a:spLocks noChangeArrowheads="1"/>
          </p:cNvSpPr>
          <p:nvPr/>
        </p:nvSpPr>
        <p:spPr bwMode="auto">
          <a:xfrm>
            <a:off x="0" y="609600"/>
            <a:ext cx="9209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FF0000"/>
                </a:solidFill>
              </a:rPr>
              <a:t>Laser</a:t>
            </a:r>
            <a:r>
              <a:rPr lang="en-US" altLang="ja-JP" sz="2000" b="1"/>
              <a:t>-induced nonlinear optics in </a:t>
            </a:r>
            <a:r>
              <a:rPr lang="en-US" altLang="ja-JP" sz="2000" b="1" u="sng"/>
              <a:t>vacuum</a:t>
            </a:r>
            <a:r>
              <a:rPr lang="en-US" altLang="ja-JP" sz="2000" b="1"/>
              <a:t>  (cf. Nonlinear optics in crystal)</a:t>
            </a:r>
            <a:endParaRPr lang="ja-JP" altLang="en-US" sz="2000" b="1"/>
          </a:p>
        </p:txBody>
      </p:sp>
      <p:pic>
        <p:nvPicPr>
          <p:cNvPr id="3281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3600" y="4800600"/>
            <a:ext cx="5029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12" name="テキスト ボックス 66"/>
          <p:cNvSpPr txBox="1">
            <a:spLocks noChangeArrowheads="1"/>
          </p:cNvSpPr>
          <p:nvPr/>
        </p:nvSpPr>
        <p:spPr bwMode="auto">
          <a:xfrm>
            <a:off x="3840163" y="6553200"/>
            <a:ext cx="5326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/>
              <a:t>Wirth et al. (Science 2011: synthesized light transients)</a:t>
            </a:r>
            <a:endParaRPr lang="ja-JP" altLang="en-US"/>
          </a:p>
        </p:txBody>
      </p:sp>
      <p:sp>
        <p:nvSpPr>
          <p:cNvPr id="32813" name="テキスト ボックス 69"/>
          <p:cNvSpPr txBox="1">
            <a:spLocks noChangeArrowheads="1"/>
          </p:cNvSpPr>
          <p:nvPr/>
        </p:nvSpPr>
        <p:spPr bwMode="auto">
          <a:xfrm>
            <a:off x="0" y="6154738"/>
            <a:ext cx="26638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ja-JP"/>
              <a:t>Sweep by arbitrary</a:t>
            </a:r>
          </a:p>
          <a:p>
            <a:r>
              <a:rPr lang="en-US" altLang="ja-JP"/>
              <a:t>frequency </a:t>
            </a:r>
            <a:r>
              <a:rPr lang="en-US" altLang="ja-JP" b="1">
                <a:solidFill>
                  <a:srgbClr val="FF00FF"/>
                </a:solidFill>
                <a:latin typeface="ＭＳ Ｐゴシック" charset="-128"/>
              </a:rPr>
              <a:t>x</a:t>
            </a:r>
            <a:r>
              <a:rPr lang="en-US" altLang="ja-JP" b="1">
                <a:solidFill>
                  <a:srgbClr val="FF00FF"/>
                </a:solidFill>
                <a:latin typeface="Symbol" charset="2"/>
              </a:rPr>
              <a:t>w </a:t>
            </a:r>
            <a:endParaRPr lang="ja-JP" altLang="en-US"/>
          </a:p>
        </p:txBody>
      </p:sp>
      <p:sp>
        <p:nvSpPr>
          <p:cNvPr id="32814" name="TextBox 2"/>
          <p:cNvSpPr txBox="1">
            <a:spLocks noChangeArrowheads="1"/>
          </p:cNvSpPr>
          <p:nvPr/>
        </p:nvSpPr>
        <p:spPr bwMode="auto">
          <a:xfrm>
            <a:off x="6951663" y="4494213"/>
            <a:ext cx="22431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(</a:t>
            </a:r>
            <a:r>
              <a:rPr lang="en-US" i="1">
                <a:solidFill>
                  <a:srgbClr val="0000FF"/>
                </a:solidFill>
              </a:rPr>
              <a:t>signal</a:t>
            </a:r>
            <a:r>
              <a:rPr lang="en-US">
                <a:solidFill>
                  <a:srgbClr val="0000FF"/>
                </a:solidFill>
              </a:rPr>
              <a:t>) ~  </a:t>
            </a:r>
            <a:r>
              <a:rPr lang="en-US" i="1">
                <a:solidFill>
                  <a:srgbClr val="0000FF"/>
                </a:solidFill>
              </a:rPr>
              <a:t>N</a:t>
            </a:r>
            <a:r>
              <a:rPr lang="en-US" i="1" baseline="-25000">
                <a:solidFill>
                  <a:srgbClr val="0000FF"/>
                </a:solidFill>
              </a:rPr>
              <a:t>1 </a:t>
            </a:r>
            <a:r>
              <a:rPr lang="en-US" i="1">
                <a:solidFill>
                  <a:srgbClr val="0000FF"/>
                </a:solidFill>
              </a:rPr>
              <a:t>N</a:t>
            </a:r>
            <a:r>
              <a:rPr lang="en-US" i="1" baseline="-25000">
                <a:solidFill>
                  <a:srgbClr val="0000FF"/>
                </a:solidFill>
              </a:rPr>
              <a:t>2</a:t>
            </a:r>
            <a:r>
              <a:rPr lang="en-US" i="1">
                <a:solidFill>
                  <a:srgbClr val="0000FF"/>
                </a:solidFill>
              </a:rPr>
              <a:t> N</a:t>
            </a:r>
            <a:r>
              <a:rPr lang="en-US" i="1" baseline="-25000">
                <a:solidFill>
                  <a:srgbClr val="0000FF"/>
                </a:solidFill>
              </a:rPr>
              <a:t>3</a:t>
            </a:r>
            <a:r>
              <a:rPr lang="en-US" i="1">
                <a:solidFill>
                  <a:srgbClr val="0000FF"/>
                </a:solidFill>
              </a:rPr>
              <a:t> / τ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288" y="254000"/>
            <a:ext cx="9144000" cy="479425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altLang="ja-JP" sz="3600" b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-128"/>
                <a:cs typeface="ＭＳ Ｐゴシック" charset="-128"/>
              </a:rPr>
              <a:t>Photon</a:t>
            </a:r>
            <a:r>
              <a:rPr lang="en-US" altLang="ja-JP" sz="3600" b="1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-128"/>
                <a:cs typeface="ＭＳ Ｐゴシック" charset="-128"/>
              </a:rPr>
              <a:t> mixer to new fields:</a:t>
            </a:r>
            <a:br>
              <a:rPr lang="en-US" altLang="ja-JP" sz="3600" b="1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altLang="ja-JP" sz="3200" b="1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-128"/>
                <a:cs typeface="ＭＳ Ｐゴシック" charset="-128"/>
              </a:rPr>
              <a:t>Dark Matter and Dark Energy </a:t>
            </a:r>
            <a:r>
              <a:rPr lang="en-US" altLang="ja-JP" sz="2000" b="1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-128"/>
                <a:cs typeface="ＭＳ Ｐゴシック" charset="-128"/>
              </a:rPr>
              <a:t>in a single shot (with rep-rate such as </a:t>
            </a:r>
            <a:r>
              <a:rPr lang="en-US" altLang="ja-JP" sz="2000" b="1" i="1">
                <a:solidFill>
                  <a:srgbClr val="C0504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-128"/>
                <a:cs typeface="ＭＳ Ｐゴシック" charset="-128"/>
              </a:rPr>
              <a:t>ICAN/IZEST</a:t>
            </a:r>
            <a:r>
              <a:rPr lang="en-US" altLang="ja-JP" sz="2000" b="1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-128"/>
                <a:cs typeface="ＭＳ Ｐゴシック" charset="-128"/>
              </a:rPr>
              <a:t>, far lower detection limit possible)  </a:t>
            </a:r>
            <a:endParaRPr kumimoji="1" lang="ja-JP" altLang="en-US" sz="3200" b="1">
              <a:effectLst>
                <a:outerShdw blurRad="38100" dist="38100" dir="2700000" algn="tl">
                  <a:srgbClr val="DDDDDD"/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5" name="スライド番号プレースホルダ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49ED0C-45BE-5541-81F9-60D9561D9C8C}" type="slidenum">
              <a:rPr lang="en-US" altLang="ja-JP">
                <a:latin typeface="Arial" charset="0"/>
              </a:rPr>
              <a:pPr/>
              <a:t>12</a:t>
            </a:fld>
            <a:endParaRPr lang="en-US" altLang="ja-JP">
              <a:latin typeface="Arial" charset="0"/>
            </a:endParaRPr>
          </a:p>
        </p:txBody>
      </p:sp>
      <p:sp>
        <p:nvSpPr>
          <p:cNvPr id="33796" name="テキスト ボックス 12"/>
          <p:cNvSpPr txBox="1">
            <a:spLocks noChangeArrowheads="1"/>
          </p:cNvSpPr>
          <p:nvPr/>
        </p:nvSpPr>
        <p:spPr bwMode="auto">
          <a:xfrm>
            <a:off x="4440238" y="6256338"/>
            <a:ext cx="2540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 b="1"/>
              <a:t> </a:t>
            </a:r>
            <a:r>
              <a:rPr lang="en-US" altLang="ja-JP" sz="2000" b="1"/>
              <a:t>mass of coupling [eV]</a:t>
            </a:r>
            <a:endParaRPr lang="ja-JP" altLang="en-US" sz="2000" b="1"/>
          </a:p>
        </p:txBody>
      </p:sp>
      <p:sp>
        <p:nvSpPr>
          <p:cNvPr id="33797" name="テキスト ボックス 13"/>
          <p:cNvSpPr txBox="1">
            <a:spLocks noChangeArrowheads="1"/>
          </p:cNvSpPr>
          <p:nvPr/>
        </p:nvSpPr>
        <p:spPr bwMode="auto">
          <a:xfrm rot="-5400000">
            <a:off x="-1366838" y="2779713"/>
            <a:ext cx="3249613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/>
              <a:t>Strength of coupling [1/GeV]</a:t>
            </a:r>
            <a:endParaRPr lang="ja-JP" altLang="en-US" sz="2000" b="1"/>
          </a:p>
        </p:txBody>
      </p:sp>
      <p:pic>
        <p:nvPicPr>
          <p:cNvPr id="33798" name="図 10" descr="イメージ160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143000"/>
            <a:ext cx="6521450" cy="517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直線コネクタ 16"/>
          <p:cNvCxnSpPr/>
          <p:nvPr/>
        </p:nvCxnSpPr>
        <p:spPr>
          <a:xfrm>
            <a:off x="2057400" y="3581400"/>
            <a:ext cx="3276600" cy="127476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 flipV="1">
            <a:off x="1966913" y="4700588"/>
            <a:ext cx="5859462" cy="9525"/>
          </a:xfrm>
          <a:prstGeom prst="line">
            <a:avLst/>
          </a:prstGeom>
          <a:ln w="762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1" name="テキスト ボックス 31"/>
          <p:cNvSpPr txBox="1">
            <a:spLocks noChangeArrowheads="1"/>
          </p:cNvSpPr>
          <p:nvPr/>
        </p:nvSpPr>
        <p:spPr bwMode="auto">
          <a:xfrm>
            <a:off x="5519738" y="4767263"/>
            <a:ext cx="3587750" cy="8302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 b="1">
                <a:solidFill>
                  <a:srgbClr val="FF00FF"/>
                </a:solidFill>
              </a:rPr>
              <a:t>Gravitational</a:t>
            </a:r>
          </a:p>
          <a:p>
            <a:r>
              <a:rPr lang="en-US" altLang="ja-JP" sz="2400" b="1">
                <a:solidFill>
                  <a:srgbClr val="FF00FF"/>
                </a:solidFill>
              </a:rPr>
              <a:t>Coupling</a:t>
            </a:r>
            <a:r>
              <a:rPr lang="ja-JP" altLang="en-US" sz="2400" b="1">
                <a:solidFill>
                  <a:srgbClr val="FF00FF"/>
                </a:solidFill>
              </a:rPr>
              <a:t>（</a:t>
            </a:r>
            <a:r>
              <a:rPr lang="en-US" altLang="ja-JP" sz="2400" b="1">
                <a:solidFill>
                  <a:srgbClr val="FF00FF"/>
                </a:solidFill>
              </a:rPr>
              <a:t>Dark Energy)</a:t>
            </a:r>
            <a:endParaRPr lang="ja-JP" altLang="en-US" sz="2400" b="1" baseline="30000">
              <a:solidFill>
                <a:srgbClr val="FF00FF"/>
              </a:solidFill>
            </a:endParaRPr>
          </a:p>
        </p:txBody>
      </p:sp>
      <p:cxnSp>
        <p:nvCxnSpPr>
          <p:cNvPr id="22" name="直線コネクタ 21"/>
          <p:cNvCxnSpPr/>
          <p:nvPr/>
        </p:nvCxnSpPr>
        <p:spPr>
          <a:xfrm>
            <a:off x="1981200" y="1981200"/>
            <a:ext cx="3309938" cy="1360488"/>
          </a:xfrm>
          <a:prstGeom prst="line">
            <a:avLst/>
          </a:prstGeom>
          <a:ln w="762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3" name="テキスト ボックス 23"/>
          <p:cNvSpPr txBox="1">
            <a:spLocks noChangeArrowheads="1"/>
          </p:cNvSpPr>
          <p:nvPr/>
        </p:nvSpPr>
        <p:spPr bwMode="auto">
          <a:xfrm>
            <a:off x="1130300" y="1343025"/>
            <a:ext cx="658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0000FF"/>
                </a:solidFill>
              </a:rPr>
              <a:t>SHG</a:t>
            </a:r>
          </a:p>
          <a:p>
            <a:r>
              <a:rPr lang="en-US" altLang="ja-JP" sz="2000" b="1">
                <a:solidFill>
                  <a:srgbClr val="0000FF"/>
                </a:solidFill>
              </a:rPr>
              <a:t>200J</a:t>
            </a:r>
          </a:p>
          <a:p>
            <a:r>
              <a:rPr lang="en-US" altLang="ja-JP" sz="2000" b="1">
                <a:solidFill>
                  <a:srgbClr val="0000FF"/>
                </a:solidFill>
              </a:rPr>
              <a:t>15fs </a:t>
            </a:r>
          </a:p>
        </p:txBody>
      </p:sp>
      <p:sp>
        <p:nvSpPr>
          <p:cNvPr id="33804" name="テキスト ボックス 24"/>
          <p:cNvSpPr txBox="1">
            <a:spLocks noChangeArrowheads="1"/>
          </p:cNvSpPr>
          <p:nvPr/>
        </p:nvSpPr>
        <p:spPr bwMode="auto">
          <a:xfrm>
            <a:off x="5387975" y="2960688"/>
            <a:ext cx="3760788" cy="4619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 b="1">
                <a:solidFill>
                  <a:srgbClr val="FF00FF"/>
                </a:solidFill>
              </a:rPr>
              <a:t>QCD axion (Dark matter)</a:t>
            </a:r>
            <a:endParaRPr lang="ja-JP" altLang="en-US" sz="2400" b="1">
              <a:solidFill>
                <a:srgbClr val="FF00FF"/>
              </a:solidFill>
            </a:endParaRPr>
          </a:p>
        </p:txBody>
      </p:sp>
      <p:cxnSp>
        <p:nvCxnSpPr>
          <p:cNvPr id="29" name="直線矢印コネクタ 28"/>
          <p:cNvCxnSpPr>
            <a:stCxn id="33804" idx="1"/>
          </p:cNvCxnSpPr>
          <p:nvPr/>
        </p:nvCxnSpPr>
        <p:spPr>
          <a:xfrm rot="10800000">
            <a:off x="4865688" y="3189288"/>
            <a:ext cx="522287" cy="31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>
            <a:off x="1981200" y="3048000"/>
            <a:ext cx="3254375" cy="1317625"/>
          </a:xfrm>
          <a:prstGeom prst="line">
            <a:avLst/>
          </a:prstGeom>
          <a:ln w="76200">
            <a:solidFill>
              <a:srgbClr val="00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7" name="テキスト ボックス 32"/>
          <p:cNvSpPr txBox="1">
            <a:spLocks noChangeArrowheads="1"/>
          </p:cNvSpPr>
          <p:nvPr/>
        </p:nvSpPr>
        <p:spPr bwMode="auto">
          <a:xfrm>
            <a:off x="458788" y="2239963"/>
            <a:ext cx="11953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00FF00"/>
                </a:solidFill>
              </a:rPr>
              <a:t>DFWM</a:t>
            </a:r>
          </a:p>
          <a:p>
            <a:r>
              <a:rPr lang="en-US" altLang="ja-JP" sz="2000" b="1">
                <a:solidFill>
                  <a:srgbClr val="00FF00"/>
                </a:solidFill>
              </a:rPr>
              <a:t>200J 1.5ns</a:t>
            </a:r>
          </a:p>
        </p:txBody>
      </p:sp>
      <p:sp>
        <p:nvSpPr>
          <p:cNvPr id="33808" name="テキスト ボックス 34"/>
          <p:cNvSpPr txBox="1">
            <a:spLocks noChangeArrowheads="1"/>
          </p:cNvSpPr>
          <p:nvPr/>
        </p:nvSpPr>
        <p:spPr bwMode="auto">
          <a:xfrm>
            <a:off x="1338263" y="2513013"/>
            <a:ext cx="295275" cy="1200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altLang="ja-JP"/>
          </a:p>
          <a:p>
            <a:endParaRPr lang="en-US" altLang="ja-JP"/>
          </a:p>
          <a:p>
            <a:endParaRPr lang="en-US" altLang="ja-JP"/>
          </a:p>
          <a:p>
            <a:endParaRPr lang="ja-JP" altLang="en-US"/>
          </a:p>
        </p:txBody>
      </p:sp>
      <p:sp>
        <p:nvSpPr>
          <p:cNvPr id="33809" name="テキスト ボックス 27"/>
          <p:cNvSpPr txBox="1">
            <a:spLocks noChangeArrowheads="1"/>
          </p:cNvSpPr>
          <p:nvPr/>
        </p:nvSpPr>
        <p:spPr bwMode="auto">
          <a:xfrm>
            <a:off x="987425" y="3149600"/>
            <a:ext cx="9334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FF0000"/>
                </a:solidFill>
              </a:rPr>
              <a:t>DFWM</a:t>
            </a:r>
          </a:p>
          <a:p>
            <a:r>
              <a:rPr lang="en-US" altLang="ja-JP" sz="2000" b="1">
                <a:solidFill>
                  <a:srgbClr val="FF0000"/>
                </a:solidFill>
              </a:rPr>
              <a:t>200J</a:t>
            </a:r>
          </a:p>
          <a:p>
            <a:r>
              <a:rPr lang="en-US" altLang="ja-JP" sz="2000" b="1">
                <a:solidFill>
                  <a:srgbClr val="FF0000"/>
                </a:solidFill>
              </a:rPr>
              <a:t>15fs.</a:t>
            </a:r>
          </a:p>
          <a:p>
            <a:r>
              <a:rPr lang="en-US" altLang="ja-JP" sz="2000" b="1" i="1">
                <a:solidFill>
                  <a:schemeClr val="accent2"/>
                </a:solidFill>
              </a:rPr>
              <a:t>IZEST</a:t>
            </a:r>
          </a:p>
          <a:p>
            <a:r>
              <a:rPr lang="en-US" altLang="ja-JP" sz="2000" b="1">
                <a:solidFill>
                  <a:schemeClr val="accent2"/>
                </a:solidFill>
                <a:latin typeface="Wingdings" charset="2"/>
                <a:ea typeface="Wingdings" charset="2"/>
                <a:cs typeface="Wingdings" charset="2"/>
                <a:sym typeface="Wingdings" charset="2"/>
              </a:rPr>
              <a:t></a:t>
            </a:r>
            <a:endParaRPr lang="en-US" altLang="ja-JP" sz="2000" b="1">
              <a:solidFill>
                <a:schemeClr val="accent2"/>
              </a:solidFill>
            </a:endParaRPr>
          </a:p>
        </p:txBody>
      </p:sp>
      <p:sp>
        <p:nvSpPr>
          <p:cNvPr id="33810" name="正方形/長方形 22"/>
          <p:cNvSpPr>
            <a:spLocks noChangeArrowheads="1"/>
          </p:cNvSpPr>
          <p:nvPr/>
        </p:nvSpPr>
        <p:spPr bwMode="auto">
          <a:xfrm>
            <a:off x="14288" y="6267450"/>
            <a:ext cx="3124200" cy="646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ja-JP"/>
              <a:t>K.Homma, D.Habs, T.Tajima (2012)</a:t>
            </a:r>
          </a:p>
        </p:txBody>
      </p:sp>
      <p:pic>
        <p:nvPicPr>
          <p:cNvPr id="33811" name="Picture 3" descr="Screen shot 2011-09-03 at 14.10.08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4988" y="6061075"/>
            <a:ext cx="10033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Alessandro Variola</a:t>
            </a:r>
          </a:p>
          <a:p>
            <a:r>
              <a:rPr lang="fr-FR"/>
              <a:t>LAL Orsay</a:t>
            </a:r>
          </a:p>
          <a:p>
            <a:r>
              <a:rPr lang="fr-FR"/>
              <a:t>Journées cavités passives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76375" y="2781300"/>
            <a:ext cx="6172200" cy="3352800"/>
            <a:chOff x="288" y="528"/>
            <a:chExt cx="5328" cy="3168"/>
          </a:xfrm>
        </p:grpSpPr>
        <p:sp>
          <p:nvSpPr>
            <p:cNvPr id="119811" name="Rectangle 3"/>
            <p:cNvSpPr>
              <a:spLocks noChangeArrowheads="1"/>
            </p:cNvSpPr>
            <p:nvPr/>
          </p:nvSpPr>
          <p:spPr bwMode="auto">
            <a:xfrm rot="-481118">
              <a:off x="1248" y="2392"/>
              <a:ext cx="624" cy="9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812" name="Rectangle 4"/>
            <p:cNvSpPr>
              <a:spLocks noChangeArrowheads="1"/>
            </p:cNvSpPr>
            <p:nvPr/>
          </p:nvSpPr>
          <p:spPr bwMode="auto">
            <a:xfrm rot="-724604">
              <a:off x="912" y="2159"/>
              <a:ext cx="716" cy="14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813" name="Rectangle 5"/>
            <p:cNvSpPr>
              <a:spLocks noChangeArrowheads="1"/>
            </p:cNvSpPr>
            <p:nvPr/>
          </p:nvSpPr>
          <p:spPr bwMode="auto">
            <a:xfrm>
              <a:off x="1296" y="2578"/>
              <a:ext cx="96" cy="9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814" name="Rectangle 6"/>
            <p:cNvSpPr>
              <a:spLocks noChangeArrowheads="1"/>
            </p:cNvSpPr>
            <p:nvPr/>
          </p:nvSpPr>
          <p:spPr bwMode="auto">
            <a:xfrm>
              <a:off x="3504" y="714"/>
              <a:ext cx="384" cy="1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fr-FR">
                <a:latin typeface="Times New Roman" pitchFamily="-65" charset="0"/>
              </a:endParaRPr>
            </a:p>
          </p:txBody>
        </p:sp>
        <p:pic>
          <p:nvPicPr>
            <p:cNvPr id="119815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8" y="528"/>
              <a:ext cx="5328" cy="3168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  <p:sp>
          <p:nvSpPr>
            <p:cNvPr id="119816" name="Text Box 8"/>
            <p:cNvSpPr txBox="1">
              <a:spLocks noChangeArrowheads="1"/>
            </p:cNvSpPr>
            <p:nvPr/>
          </p:nvSpPr>
          <p:spPr bwMode="auto">
            <a:xfrm rot="-751280">
              <a:off x="1878" y="1505"/>
              <a:ext cx="1053" cy="2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b="1">
                  <a:latin typeface="Times New Roman" pitchFamily="-65" charset="0"/>
                </a:rPr>
                <a:t>Optical cavity</a:t>
              </a:r>
              <a:endParaRPr lang="en-GB" sz="1200" b="1">
                <a:latin typeface="Times New Roman" pitchFamily="-65" charset="0"/>
              </a:endParaRPr>
            </a:p>
          </p:txBody>
        </p:sp>
        <p:sp>
          <p:nvSpPr>
            <p:cNvPr id="119817" name="Text Box 9"/>
            <p:cNvSpPr txBox="1">
              <a:spLocks noChangeArrowheads="1"/>
            </p:cNvSpPr>
            <p:nvPr/>
          </p:nvSpPr>
          <p:spPr bwMode="auto">
            <a:xfrm rot="-804686">
              <a:off x="2359" y="1055"/>
              <a:ext cx="1536" cy="2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b="1">
                  <a:latin typeface="Times New Roman" pitchFamily="-65" charset="0"/>
                </a:rPr>
                <a:t>Photon detector</a:t>
              </a:r>
              <a:endParaRPr lang="en-GB" sz="1200" b="1">
                <a:latin typeface="Times New Roman" pitchFamily="-65" charset="0"/>
              </a:endParaRPr>
            </a:p>
          </p:txBody>
        </p:sp>
        <p:sp>
          <p:nvSpPr>
            <p:cNvPr id="119818" name="Text Box 10"/>
            <p:cNvSpPr txBox="1">
              <a:spLocks noChangeArrowheads="1"/>
            </p:cNvSpPr>
            <p:nvPr/>
          </p:nvSpPr>
          <p:spPr bwMode="auto">
            <a:xfrm rot="-749028">
              <a:off x="3460" y="1037"/>
              <a:ext cx="1596" cy="2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b="1">
                  <a:latin typeface="Times New Roman" pitchFamily="-65" charset="0"/>
                </a:rPr>
                <a:t>Electron detector</a:t>
              </a:r>
              <a:endParaRPr lang="en-GB" sz="1200" b="1">
                <a:latin typeface="Times New Roman" pitchFamily="-65" charset="0"/>
              </a:endParaRPr>
            </a:p>
          </p:txBody>
        </p:sp>
        <p:sp>
          <p:nvSpPr>
            <p:cNvPr id="119819" name="Rectangle 11"/>
            <p:cNvSpPr>
              <a:spLocks noChangeArrowheads="1"/>
            </p:cNvSpPr>
            <p:nvPr/>
          </p:nvSpPr>
          <p:spPr bwMode="auto">
            <a:xfrm rot="-696064">
              <a:off x="912" y="2205"/>
              <a:ext cx="480" cy="9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820" name="Text Box 12"/>
            <p:cNvSpPr txBox="1">
              <a:spLocks noChangeArrowheads="1"/>
            </p:cNvSpPr>
            <p:nvPr/>
          </p:nvSpPr>
          <p:spPr bwMode="auto">
            <a:xfrm rot="-804686">
              <a:off x="2700" y="3069"/>
              <a:ext cx="1536" cy="34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b="1">
                  <a:latin typeface="Times New Roman" pitchFamily="-65" charset="0"/>
                </a:rPr>
                <a:t>        </a:t>
              </a:r>
              <a:r>
                <a:rPr lang="en-US" sz="1200" b="1">
                  <a:latin typeface="Times New Roman" pitchFamily="-65" charset="0"/>
                </a:rPr>
                <a:t>Dipoles</a:t>
              </a:r>
              <a:endParaRPr lang="en-GB" sz="1200" b="1">
                <a:latin typeface="Times New Roman" pitchFamily="-65" charset="0"/>
              </a:endParaRPr>
            </a:p>
          </p:txBody>
        </p:sp>
      </p:grpSp>
      <p:sp>
        <p:nvSpPr>
          <p:cNvPr id="119821" name="Rectangle 13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2"/>
                </a:solidFill>
                <a:latin typeface="Comic Sans MS" pitchFamily="-65" charset="0"/>
              </a:rPr>
              <a:t>3. APPLICATIONS of THOMX concept:</a:t>
            </a:r>
            <a:br>
              <a:rPr lang="en-US" sz="2400" dirty="0" smtClean="0">
                <a:solidFill>
                  <a:schemeClr val="accent2"/>
                </a:solidFill>
                <a:latin typeface="Comic Sans MS" pitchFamily="-65" charset="0"/>
              </a:rPr>
            </a:br>
            <a:endParaRPr lang="en-US" sz="1200" dirty="0">
              <a:solidFill>
                <a:schemeClr val="accent2"/>
              </a:solidFill>
              <a:latin typeface="Comic Sans MS" pitchFamily="-65" charset="0"/>
            </a:endParaRPr>
          </a:p>
        </p:txBody>
      </p:sp>
      <p:sp>
        <p:nvSpPr>
          <p:cNvPr id="119822" name="Rectangle 14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268413"/>
            <a:ext cx="8229600" cy="21971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dirty="0">
                <a:latin typeface="Comic Sans MS" pitchFamily="-65" charset="0"/>
              </a:rPr>
              <a:t>Compton </a:t>
            </a:r>
            <a:r>
              <a:rPr lang="en-US" sz="1600" dirty="0" err="1">
                <a:latin typeface="Comic Sans MS" pitchFamily="-65" charset="0"/>
              </a:rPr>
              <a:t>polarimeter</a:t>
            </a:r>
            <a:r>
              <a:rPr lang="en-US" sz="1600" dirty="0">
                <a:latin typeface="Comic Sans MS" pitchFamily="-65" charset="0"/>
              </a:rPr>
              <a:t> uses high gain  </a:t>
            </a:r>
            <a:r>
              <a:rPr lang="en-US" sz="1600" dirty="0" err="1">
                <a:latin typeface="Comic Sans MS" pitchFamily="-65" charset="0"/>
              </a:rPr>
              <a:t>Fabry</a:t>
            </a:r>
            <a:r>
              <a:rPr lang="en-US" sz="1600" dirty="0">
                <a:latin typeface="Comic Sans MS" pitchFamily="-65" charset="0"/>
              </a:rPr>
              <a:t>-Perot cavity to create ~ 1 kW of laser power in IR (1064 nm</a:t>
            </a:r>
            <a:r>
              <a:rPr lang="en-US" sz="1600" dirty="0" smtClean="0">
                <a:latin typeface="Comic Sans MS" pitchFamily="-65" charset="0"/>
              </a:rPr>
              <a:t>). Detects </a:t>
            </a:r>
            <a:r>
              <a:rPr lang="en-US" sz="1600" i="1" dirty="0">
                <a:latin typeface="Comic Sans MS" pitchFamily="-65" charset="0"/>
              </a:rPr>
              <a:t>both</a:t>
            </a:r>
            <a:r>
              <a:rPr lang="en-US" sz="1600" dirty="0">
                <a:latin typeface="Comic Sans MS" pitchFamily="-65" charset="0"/>
              </a:rPr>
              <a:t> scattered electron and </a:t>
            </a:r>
            <a:r>
              <a:rPr lang="en-US" sz="1600" dirty="0" smtClean="0">
                <a:latin typeface="Comic Sans MS" pitchFamily="-65" charset="0"/>
              </a:rPr>
              <a:t>backscattered gamma  </a:t>
            </a:r>
            <a:r>
              <a:rPr lang="en-US" sz="1600" dirty="0" err="1">
                <a:latin typeface="Comic Sans MS" pitchFamily="-65" charset="0"/>
                <a:sym typeface="Wingdings" pitchFamily="-65" charset="2"/>
              </a:rPr>
              <a:t></a:t>
            </a:r>
            <a:r>
              <a:rPr lang="en-US" sz="1600" dirty="0">
                <a:latin typeface="Comic Sans MS" pitchFamily="-65" charset="0"/>
                <a:sym typeface="Wingdings" pitchFamily="-65" charset="2"/>
              </a:rPr>
              <a:t> 2 independent measurements, coincidences used to calibrate </a:t>
            </a:r>
            <a:r>
              <a:rPr lang="en-US" sz="1600" dirty="0" err="1">
                <a:latin typeface="Symbol" pitchFamily="-65" charset="2"/>
                <a:sym typeface="Wingdings" pitchFamily="-65" charset="2"/>
              </a:rPr>
              <a:t>g</a:t>
            </a:r>
            <a:r>
              <a:rPr lang="en-US" sz="1600" dirty="0">
                <a:latin typeface="Symbol" pitchFamily="-65" charset="2"/>
                <a:sym typeface="Wingdings" pitchFamily="-65" charset="2"/>
              </a:rPr>
              <a:t> </a:t>
            </a:r>
            <a:r>
              <a:rPr lang="en-US" sz="1600" dirty="0" smtClean="0">
                <a:latin typeface="Comic Sans MS" pitchFamily="-65" charset="0"/>
                <a:sym typeface="Wingdings" pitchFamily="-65" charset="2"/>
              </a:rPr>
              <a:t>detector</a:t>
            </a:r>
          </a:p>
          <a:p>
            <a:pPr>
              <a:lnSpc>
                <a:spcPct val="80000"/>
              </a:lnSpc>
            </a:pPr>
            <a:r>
              <a:rPr lang="en-US" sz="1600" dirty="0" smtClean="0">
                <a:latin typeface="Comic Sans MS" pitchFamily="-65" charset="0"/>
                <a:sym typeface="Wingdings" pitchFamily="-65" charset="2"/>
              </a:rPr>
              <a:t>X-ray sources</a:t>
            </a:r>
          </a:p>
          <a:p>
            <a:pPr>
              <a:lnSpc>
                <a:spcPct val="80000"/>
              </a:lnSpc>
            </a:pPr>
            <a:r>
              <a:rPr lang="en-US" sz="1600" dirty="0" smtClean="0">
                <a:latin typeface="Comic Sans MS" pitchFamily="-65" charset="0"/>
                <a:sym typeface="Wingdings" pitchFamily="-65" charset="2"/>
              </a:rPr>
              <a:t>Gamma ray sources: ELI-NP nuclear photo excitation</a:t>
            </a:r>
          </a:p>
          <a:p>
            <a:pPr>
              <a:lnSpc>
                <a:spcPct val="80000"/>
              </a:lnSpc>
            </a:pPr>
            <a:endParaRPr lang="en-US" sz="1600" dirty="0">
              <a:latin typeface="Comic Sans MS" pitchFamily="-65" charset="0"/>
              <a:sym typeface="Wingdings" pitchFamily="-65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BA45-742F-C74D-8E0D-2BE0A48196EF}" type="datetime1">
              <a:rPr lang="fr-FR" smtClean="0"/>
              <a:pPr/>
              <a:t>5/06/14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IZEST-Jerusalem U</a:t>
            </a:r>
            <a:endParaRPr lang="fr-FR"/>
          </a:p>
        </p:txBody>
      </p:sp>
      <p:pic>
        <p:nvPicPr>
          <p:cNvPr id="4" name="Image 3" descr="Capture d’écran 2013-07-16 à 09.21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307228"/>
            <a:ext cx="9144000" cy="6263014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3087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Users\Jean Paul\Desktop\L'orme\Volmumetrie_circulation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1589088"/>
            <a:ext cx="8215313" cy="513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Jean Paul\Desktop\L'orme\VueGlob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1571625"/>
            <a:ext cx="82296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4500563" y="1071563"/>
            <a:ext cx="44434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400" i="1" dirty="0">
                <a:latin typeface="+mj-lt"/>
                <a:ea typeface="ＭＳ Ｐゴシック" pitchFamily="34" charset="-128"/>
                <a:cs typeface="+mn-cs"/>
              </a:rPr>
              <a:t>ELI </a:t>
            </a:r>
            <a:r>
              <a:rPr lang="fr-FR" sz="1400" i="1" dirty="0" err="1">
                <a:latin typeface="+mj-lt"/>
                <a:ea typeface="ＭＳ Ｐゴシック" pitchFamily="34" charset="-128"/>
                <a:cs typeface="+mn-cs"/>
              </a:rPr>
              <a:t>Nuclear</a:t>
            </a:r>
            <a:r>
              <a:rPr lang="fr-FR" sz="1400" i="1" dirty="0">
                <a:latin typeface="+mj-lt"/>
                <a:ea typeface="ＭＳ Ｐゴシック" pitchFamily="34" charset="-128"/>
                <a:cs typeface="+mn-cs"/>
              </a:rPr>
              <a:t> </a:t>
            </a:r>
            <a:r>
              <a:rPr lang="fr-FR" sz="1400" i="1" dirty="0" err="1">
                <a:latin typeface="+mj-lt"/>
                <a:ea typeface="ＭＳ Ｐゴシック" pitchFamily="34" charset="-128"/>
                <a:cs typeface="+mn-cs"/>
              </a:rPr>
              <a:t>Physics</a:t>
            </a:r>
            <a:r>
              <a:rPr lang="fr-FR" sz="1400" i="1" dirty="0">
                <a:latin typeface="+mj-lt"/>
                <a:ea typeface="ＭＳ Ｐゴシック" pitchFamily="34" charset="-128"/>
                <a:cs typeface="+mn-cs"/>
              </a:rPr>
              <a:t> meeting, Bucarest Feb1-2, 2010 </a:t>
            </a:r>
          </a:p>
        </p:txBody>
      </p:sp>
      <p:sp>
        <p:nvSpPr>
          <p:cNvPr id="8" name="Text Box 84"/>
          <p:cNvSpPr txBox="1">
            <a:spLocks noChangeArrowheads="1"/>
          </p:cNvSpPr>
          <p:nvPr/>
        </p:nvSpPr>
        <p:spPr bwMode="auto">
          <a:xfrm>
            <a:off x="609600" y="241300"/>
            <a:ext cx="70286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i="1" dirty="0" smtClean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4. APOLLON </a:t>
            </a:r>
            <a:r>
              <a:rPr lang="en-US" b="1" i="1" dirty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ILE</a:t>
            </a:r>
            <a:r>
              <a:rPr lang="en-US" b="1" i="1" dirty="0" smtClean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 CILEX </a:t>
            </a:r>
            <a:r>
              <a:rPr lang="en-US" b="1" i="1" dirty="0" err="1" smtClean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Orme</a:t>
            </a:r>
            <a:r>
              <a:rPr lang="en-US" b="1" i="1" dirty="0" smtClean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 des </a:t>
            </a:r>
            <a:r>
              <a:rPr lang="en-US" b="1" i="1" dirty="0" err="1" smtClean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merisiers</a:t>
            </a:r>
            <a:r>
              <a:rPr lang="en-US" b="1" i="1" dirty="0" smtClean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 electron or </a:t>
            </a:r>
            <a:r>
              <a:rPr lang="en-US" b="1" i="1" dirty="0" err="1" smtClean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protonaccelerator</a:t>
            </a:r>
            <a:endParaRPr lang="en-US" b="1" i="1" dirty="0" smtClean="0">
              <a:solidFill>
                <a:srgbClr val="FF0000"/>
              </a:solidFill>
              <a:latin typeface="+mj-lt"/>
              <a:ea typeface="ＭＳ Ｐゴシック" pitchFamily="34" charset="-128"/>
              <a:cs typeface="+mn-cs"/>
            </a:endParaRPr>
          </a:p>
          <a:p>
            <a:pPr algn="ctr">
              <a:defRPr/>
            </a:pPr>
            <a:r>
              <a:rPr lang="en-US" b="1" i="1" dirty="0" smtClean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and </a:t>
            </a:r>
            <a:r>
              <a:rPr lang="en-US" b="1" i="1" dirty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ELI High </a:t>
            </a:r>
            <a:r>
              <a:rPr lang="en-US" b="1" i="1" dirty="0" smtClean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Intensity Laser </a:t>
            </a:r>
            <a:r>
              <a:rPr lang="en-US" b="1" i="1" dirty="0">
                <a:solidFill>
                  <a:srgbClr val="FF0000"/>
                </a:solidFill>
                <a:latin typeface="+mj-lt"/>
                <a:ea typeface="ＭＳ Ｐゴシック" pitchFamily="34" charset="-128"/>
                <a:cs typeface="+mn-cs"/>
              </a:rPr>
              <a:t>possible location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404676" y="2209800"/>
            <a:ext cx="4955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Laser 10 PW 30 </a:t>
            </a:r>
            <a:r>
              <a:rPr lang="fr-FR" dirty="0" err="1" smtClean="0">
                <a:solidFill>
                  <a:schemeClr val="bg1"/>
                </a:solidFill>
              </a:rPr>
              <a:t>fs</a:t>
            </a:r>
            <a:r>
              <a:rPr lang="fr-FR" dirty="0" smtClean="0">
                <a:solidFill>
                  <a:schemeClr val="bg1"/>
                </a:solidFill>
              </a:rPr>
              <a:t> dans hydrogène donne électrons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ou protons relativistes faible </a:t>
            </a:r>
            <a:r>
              <a:rPr lang="fr-FR" dirty="0" err="1" smtClean="0">
                <a:solidFill>
                  <a:schemeClr val="bg1"/>
                </a:solidFill>
              </a:rPr>
              <a:t>émittance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053633" y="4172634"/>
            <a:ext cx="3286702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Dans</a:t>
            </a:r>
            <a:r>
              <a:rPr lang="fr-FR" dirty="0" smtClean="0">
                <a:solidFill>
                  <a:schemeClr val="bg1"/>
                </a:solidFill>
              </a:rPr>
              <a:t> un capillaire </a:t>
            </a:r>
            <a:r>
              <a:rPr lang="fr-FR" dirty="0" smtClean="0">
                <a:solidFill>
                  <a:schemeClr val="bg1"/>
                </a:solidFill>
              </a:rPr>
              <a:t>un laser donne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 champ de sillage dans plasma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 et le faisceau d’électrons ou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de protons est </a:t>
            </a:r>
            <a:r>
              <a:rPr lang="fr-FR" dirty="0" err="1" smtClean="0">
                <a:solidFill>
                  <a:schemeClr val="bg1"/>
                </a:solidFill>
              </a:rPr>
              <a:t>accéleré</a:t>
            </a:r>
            <a:r>
              <a:rPr lang="fr-FR" dirty="0" smtClean="0">
                <a:solidFill>
                  <a:schemeClr val="bg1"/>
                </a:solidFill>
              </a:rPr>
              <a:t> (</a:t>
            </a:r>
            <a:r>
              <a:rPr lang="fr-FR" dirty="0" err="1" smtClean="0">
                <a:solidFill>
                  <a:schemeClr val="bg1"/>
                </a:solidFill>
              </a:rPr>
              <a:t>GeV</a:t>
            </a:r>
            <a:r>
              <a:rPr lang="fr-FR" dirty="0" smtClean="0">
                <a:solidFill>
                  <a:schemeClr val="bg1"/>
                </a:solidFill>
              </a:rPr>
              <a:t>/</a:t>
            </a:r>
            <a:r>
              <a:rPr lang="fr-FR" dirty="0" smtClean="0">
                <a:solidFill>
                  <a:schemeClr val="bg1"/>
                </a:solidFill>
              </a:rPr>
              <a:t>m) 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dans le </a:t>
            </a:r>
            <a:r>
              <a:rPr lang="fr-FR" dirty="0" smtClean="0">
                <a:solidFill>
                  <a:schemeClr val="bg1"/>
                </a:solidFill>
              </a:rPr>
              <a:t>sillage</a:t>
            </a:r>
            <a:r>
              <a:rPr lang="fr-FR" dirty="0" err="1" smtClean="0">
                <a:solidFill>
                  <a:schemeClr val="bg1"/>
                </a:solidFill>
                <a:sym typeface="Wingdings"/>
              </a:rPr>
              <a:t></a:t>
            </a:r>
            <a:r>
              <a:rPr lang="fr-FR" dirty="0" smtClean="0">
                <a:solidFill>
                  <a:schemeClr val="bg1"/>
                </a:solidFill>
                <a:sym typeface="Wingdings"/>
              </a:rPr>
              <a:t> étages</a:t>
            </a:r>
            <a:endParaRPr lang="fr-FR" dirty="0" smtClean="0">
              <a:solidFill>
                <a:schemeClr val="bg1"/>
              </a:solidFill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 descr="Screen shot 2011-05-01 at 09.55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1613"/>
            <a:ext cx="9144000" cy="628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Espace réservé du pied de page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 smtClean="0">
                <a:latin typeface="Arial" charset="0"/>
              </a:rPr>
              <a:t>G. Mourou</a:t>
            </a:r>
            <a:endParaRPr lang="en-US" sz="1400">
              <a:latin typeface="Arial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0" y="0"/>
            <a:ext cx="45092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5</a:t>
            </a:r>
            <a:r>
              <a:rPr lang="fr-FR" dirty="0" smtClean="0"/>
              <a:t>.</a:t>
            </a:r>
            <a:endParaRPr lang="fr-FR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599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Lasers de puissance très porteurs pour la physique du particule: champs de sillage dans plasmas ou cristaux par des </a:t>
            </a:r>
            <a:r>
              <a:rPr lang="fr-FR" dirty="0" smtClean="0"/>
              <a:t>lasers, </a:t>
            </a:r>
            <a:r>
              <a:rPr lang="fr-FR" dirty="0" smtClean="0"/>
              <a:t>des électrons ou des protons, pression de radiation, CPA, Multifibres (le domaine va de l’avant)</a:t>
            </a:r>
          </a:p>
          <a:p>
            <a:r>
              <a:rPr lang="fr-FR" dirty="0" smtClean="0"/>
              <a:t>Propriétés du vide quantique</a:t>
            </a:r>
          </a:p>
          <a:p>
            <a:r>
              <a:rPr lang="fr-FR" dirty="0" smtClean="0"/>
              <a:t>Axions</a:t>
            </a:r>
          </a:p>
          <a:p>
            <a:r>
              <a:rPr lang="fr-FR" dirty="0" smtClean="0"/>
              <a:t>Diffusions </a:t>
            </a:r>
            <a:r>
              <a:rPr lang="fr-FR" dirty="0" err="1" smtClean="0"/>
              <a:t>compton</a:t>
            </a:r>
            <a:r>
              <a:rPr lang="fr-FR" dirty="0" smtClean="0"/>
              <a:t> inverse</a:t>
            </a:r>
          </a:p>
          <a:p>
            <a:r>
              <a:rPr lang="fr-FR" dirty="0" smtClean="0"/>
              <a:t>Accélération d’électrons ou de protons (injecteurs de protons </a:t>
            </a:r>
            <a:r>
              <a:rPr lang="fr-FR" smtClean="0"/>
              <a:t>relativistes, première </a:t>
            </a:r>
            <a:r>
              <a:rPr lang="fr-FR" dirty="0" smtClean="0"/>
              <a:t>application?)</a:t>
            </a:r>
          </a:p>
          <a:p>
            <a:r>
              <a:rPr lang="fr-FR" dirty="0" smtClean="0"/>
              <a:t>Collisionneurs linéaires?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2017</TotalTime>
  <Words>985</Words>
  <Application>Microsoft Macintosh PowerPoint</Application>
  <PresentationFormat>Présentation à l'écran (4:3)</PresentationFormat>
  <Paragraphs>210</Paragraphs>
  <Slides>17</Slides>
  <Notes>8</Notes>
  <HiddenSlides>0</HiddenSlides>
  <MMClips>0</MMClips>
  <ScaleCrop>false</ScaleCrop>
  <HeadingPairs>
    <vt:vector size="6" baseType="variant">
      <vt:variant>
        <vt:lpstr>Modèle de conception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9" baseType="lpstr">
      <vt:lpstr>Thème Office</vt:lpstr>
      <vt:lpstr>Equation</vt:lpstr>
      <vt:lpstr>High Intensity lasers: probing quantum vacuum, dark matter, gamma beams, electron or proton accelerators, colliders</vt:lpstr>
      <vt:lpstr>Diapositive 2</vt:lpstr>
      <vt:lpstr>Diapositive 3</vt:lpstr>
      <vt:lpstr>Diapositive 4</vt:lpstr>
      <vt:lpstr>Diapositive 5</vt:lpstr>
      <vt:lpstr>Relativistic Rectification (Wake-Field   Tajima, Dawson) </vt:lpstr>
      <vt:lpstr> ICAN (European Project)  CAN Coherent Amplification Network</vt:lpstr>
      <vt:lpstr>Diapositive 8</vt:lpstr>
      <vt:lpstr>Diapositive 9</vt:lpstr>
      <vt:lpstr>2. AXIONS: very light particles</vt:lpstr>
      <vt:lpstr>Diapositive 11</vt:lpstr>
      <vt:lpstr>Photon mixer to new fields: Dark Matter and Dark Energy in a single shot (with rep-rate such as ICAN/IZEST, far lower detection limit possible)  </vt:lpstr>
      <vt:lpstr>3. APPLICATIONS of THOMX concept: </vt:lpstr>
      <vt:lpstr>Diapositive 14</vt:lpstr>
      <vt:lpstr>Diapositive 15</vt:lpstr>
      <vt:lpstr>Diapositive 16</vt:lpstr>
      <vt:lpstr>CONCLUSIONS</vt:lpstr>
    </vt:vector>
  </TitlesOfParts>
  <Company>CNRS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matter, the standard lore: frome supersymmetry to axions</dc:title>
  <dc:creator>Michel SPIRO</dc:creator>
  <cp:lastModifiedBy>Michel SPIRO</cp:lastModifiedBy>
  <cp:revision>117</cp:revision>
  <dcterms:created xsi:type="dcterms:W3CDTF">2014-06-05T19:44:39Z</dcterms:created>
  <dcterms:modified xsi:type="dcterms:W3CDTF">2014-06-06T05:07:11Z</dcterms:modified>
</cp:coreProperties>
</file>