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81" r:id="rId1"/>
  </p:sldMasterIdLst>
  <p:notesMasterIdLst>
    <p:notesMasterId r:id="rId12"/>
  </p:notesMasterIdLst>
  <p:handoutMasterIdLst>
    <p:handoutMasterId r:id="rId13"/>
  </p:handoutMasterIdLst>
  <p:sldIdLst>
    <p:sldId id="256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</p:sldIdLst>
  <p:sldSz cx="9721850" cy="7200900"/>
  <p:notesSz cx="6797675" cy="99266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82600" indent="-254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66788" indent="-52388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449388" indent="-77788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933575" indent="-104775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>
          <p15:clr>
            <a:srgbClr val="A4A3A4"/>
          </p15:clr>
        </p15:guide>
        <p15:guide id="2" pos="30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66"/>
    <a:srgbClr val="003399"/>
    <a:srgbClr val="5F5F5F"/>
    <a:srgbClr val="3366CC"/>
    <a:srgbClr val="3366FF"/>
    <a:srgbClr val="3333FF"/>
    <a:srgbClr val="0099FF"/>
    <a:srgbClr val="00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Style moyen 3 - 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51" autoAdjust="0"/>
    <p:restoredTop sz="95183" autoAdjust="0"/>
  </p:normalViewPr>
  <p:slideViewPr>
    <p:cSldViewPr>
      <p:cViewPr varScale="1">
        <p:scale>
          <a:sx n="118" d="100"/>
          <a:sy n="118" d="100"/>
        </p:scale>
        <p:origin x="534" y="120"/>
      </p:cViewPr>
      <p:guideLst>
        <p:guide orient="horz" pos="2268"/>
        <p:guide pos="30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196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CEA/DSM – pour </a:t>
            </a:r>
            <a:r>
              <a:rPr lang="fr-FR" err="1"/>
              <a:t>IBF</a:t>
            </a:r>
            <a:r>
              <a:rPr lang="fr-FR"/>
              <a:t> 2011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487" y="0"/>
            <a:ext cx="2946188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fr-FR"/>
              <a:t>07/12/2011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990"/>
            <a:ext cx="2946189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Ch. PORCHERAY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487" y="9429990"/>
            <a:ext cx="2946188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812DB76-F86A-434F-ACF3-0B661C3B73E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338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487" y="0"/>
            <a:ext cx="2946188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5825" y="744538"/>
            <a:ext cx="50260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887" y="4715788"/>
            <a:ext cx="4983903" cy="4466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990"/>
            <a:ext cx="2946189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487" y="9429990"/>
            <a:ext cx="2946188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056D7AE-B909-4105-942C-253D4E58BE6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6737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8260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667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4493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93357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417121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00546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83970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67395" algn="l" defTabSz="96684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6D7AE-B909-4105-942C-253D4E58BE6C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839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6D7AE-B909-4105-942C-253D4E58BE6C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0317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9" descr="bandeau_tit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defTabSz="966788" eaLnBrk="1" hangingPunct="1">
              <a:defRPr/>
            </a:pPr>
            <a:r>
              <a:rPr lang="fr-FR" sz="70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pic>
        <p:nvPicPr>
          <p:cNvPr id="7" name="Image 11" descr="irfulogoversion4.jpg"/>
          <p:cNvPicPr>
            <a:picLocks noChangeAspect="1"/>
          </p:cNvPicPr>
          <p:nvPr userDrawn="1"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4210250" y="648122"/>
            <a:ext cx="5091068" cy="4086454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Mesure d’</a:t>
            </a:r>
            <a:r>
              <a:rPr lang="fr-FR" dirty="0" err="1" smtClean="0"/>
              <a:t>émittance</a:t>
            </a:r>
            <a:r>
              <a:rPr lang="fr-FR" dirty="0" smtClean="0"/>
              <a:t> basse </a:t>
            </a:r>
            <a:r>
              <a:rPr lang="fr-FR" dirty="0" err="1" smtClean="0"/>
              <a:t>energie</a:t>
            </a:r>
            <a:r>
              <a:rPr lang="fr-FR" dirty="0" smtClean="0"/>
              <a:t> pour le projet ESS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4734576"/>
            <a:ext cx="5091068" cy="1285343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41E060F2-09C5-4B58-A129-88A88A4E0735}" type="datetime4">
              <a:rPr lang="fr-FR" smtClean="0"/>
              <a:t>6 octobre 2015</a:t>
            </a:fld>
            <a:endParaRPr lang="fr-FR" dirty="0"/>
          </a:p>
        </p:txBody>
      </p:sp>
      <p:sp>
        <p:nvSpPr>
          <p:cNvPr id="10" name="Espace réservé du numéro de diapositive 1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B11C318E-A5D2-44B4-8675-5673C2663EB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11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9" descr="bandeau_tit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defTabSz="966788" eaLnBrk="1" hangingPunct="1">
              <a:defRPr/>
            </a:pPr>
            <a:r>
              <a:rPr lang="fr-FR" sz="7000" b="1" dirty="0" err="1">
                <a:solidFill>
                  <a:srgbClr val="FFFFFF"/>
                </a:solidFill>
                <a:latin typeface="Arial Narrow" pitchFamily="34" charset="0"/>
              </a:rPr>
              <a:t>Irfu</a:t>
            </a:r>
            <a:endParaRPr lang="fr-FR" sz="7000" b="1" dirty="0">
              <a:solidFill>
                <a:srgbClr val="FFFFFF"/>
              </a:solidFill>
              <a:latin typeface="Arial Narrow" pitchFamily="34" charset="0"/>
            </a:endParaRPr>
          </a:p>
        </p:txBody>
      </p:sp>
      <p:pic>
        <p:nvPicPr>
          <p:cNvPr id="8" name="Image 11" descr="irfulogoversion4.jpg"/>
          <p:cNvPicPr>
            <a:picLocks noChangeAspect="1"/>
          </p:cNvPicPr>
          <p:nvPr userDrawn="1"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0250" y="1948052"/>
            <a:ext cx="5091068" cy="1501181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5717485"/>
            <a:ext cx="5091068" cy="302434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4"/>
          </p:nvPr>
        </p:nvSpPr>
        <p:spPr>
          <a:xfrm>
            <a:off x="3521299" y="3477599"/>
            <a:ext cx="6200550" cy="2230200"/>
          </a:xfrm>
          <a:solidFill>
            <a:srgbClr val="666666"/>
          </a:solidFill>
        </p:spPr>
        <p:txBody>
          <a:bodyPr rtlCol="0" anchor="ctr">
            <a:noAutofit/>
          </a:bodyPr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 dirty="0"/>
          </a:p>
        </p:txBody>
      </p:sp>
      <p:sp>
        <p:nvSpPr>
          <p:cNvPr id="10" name="Espace réservé de la date 12"/>
          <p:cNvSpPr>
            <a:spLocks noGrp="1"/>
          </p:cNvSpPr>
          <p:nvPr>
            <p:ph type="dt" sz="half" idx="15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D1B9147-CF04-432E-94E4-AB5FCAAC9A3C}" type="datetime4">
              <a:rPr lang="fr-FR" smtClean="0"/>
              <a:t>6 octobre 2015</a:t>
            </a:fld>
            <a:endParaRPr lang="fr-FR" dirty="0"/>
          </a:p>
        </p:txBody>
      </p:sp>
      <p:sp>
        <p:nvSpPr>
          <p:cNvPr id="11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B049BA45-ED78-4AF3-9B78-B209F07E830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13" name="Espace réservé du pied de page 14"/>
          <p:cNvSpPr>
            <a:spLocks noGrp="1"/>
          </p:cNvSpPr>
          <p:nvPr>
            <p:ph type="ftr" sz="quarter" idx="17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9" descr="bandeau_tit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19488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>
            <a:spLocks noChangeArrowheads="1"/>
          </p:cNvSpPr>
          <p:nvPr userDrawn="1"/>
        </p:nvSpPr>
        <p:spPr bwMode="auto">
          <a:xfrm>
            <a:off x="1179513" y="4810125"/>
            <a:ext cx="13843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defTabSz="966788" eaLnBrk="1" hangingPunct="1">
              <a:defRPr/>
            </a:pPr>
            <a:r>
              <a:rPr lang="fr-FR" sz="70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pic>
        <p:nvPicPr>
          <p:cNvPr id="11" name="Image 11" descr="irfulogoversion4.jpg"/>
          <p:cNvPicPr>
            <a:picLocks noChangeAspect="1"/>
          </p:cNvPicPr>
          <p:nvPr userDrawn="1"/>
        </p:nvPicPr>
        <p:blipFill>
          <a:blip r:embed="rId3" cstate="print"/>
          <a:srcRect r="1781" b="41484"/>
          <a:stretch>
            <a:fillRect/>
          </a:stretch>
        </p:blipFill>
        <p:spPr bwMode="auto">
          <a:xfrm>
            <a:off x="1319213" y="5868988"/>
            <a:ext cx="1125537" cy="1116012"/>
          </a:xfrm>
          <a:prstGeom prst="rect">
            <a:avLst/>
          </a:prstGeom>
          <a:solidFill>
            <a:srgbClr val="A800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0250" y="1948052"/>
            <a:ext cx="5091068" cy="1501181"/>
          </a:xfrm>
        </p:spPr>
        <p:txBody>
          <a:bodyPr anchor="t"/>
          <a:lstStyle>
            <a:lvl1pPr>
              <a:lnSpc>
                <a:spcPts val="4019"/>
              </a:lnSpc>
              <a:defRPr sz="30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529259"/>
          </a:xfrm>
        </p:spPr>
        <p:txBody>
          <a:bodyPr anchor="b"/>
          <a:lstStyle>
            <a:lvl1pPr marL="0" indent="0" algn="l">
              <a:buNone/>
              <a:defRPr sz="1600" cap="all" baseline="0">
                <a:solidFill>
                  <a:srgbClr val="666666"/>
                </a:solidFill>
              </a:defRPr>
            </a:lvl1pPr>
            <a:lvl2pPr marL="48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10250" y="5717485"/>
            <a:ext cx="5091068" cy="302434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9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3521300" y="3477600"/>
            <a:ext cx="2066850" cy="22302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588150" y="3477600"/>
            <a:ext cx="2066850" cy="22302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7655000" y="3477600"/>
            <a:ext cx="2066850" cy="22302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e la date 13"/>
          <p:cNvSpPr>
            <a:spLocks noGrp="1"/>
          </p:cNvSpPr>
          <p:nvPr>
            <p:ph type="dt" sz="half" idx="23"/>
          </p:nvPr>
        </p:nvSpPr>
        <p:spPr>
          <a:xfrm>
            <a:off x="4210050" y="6619875"/>
            <a:ext cx="154305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A59F8BE4-2E89-4E53-BE00-61B2617EFB7F}" type="datetime4">
              <a:rPr lang="fr-FR" smtClean="0"/>
              <a:t>6 octobre 2015</a:t>
            </a:fld>
            <a:endParaRPr lang="fr-FR" dirty="0"/>
          </a:p>
        </p:txBody>
      </p:sp>
      <p:sp>
        <p:nvSpPr>
          <p:cNvPr id="13" name="Espace réservé du numéro de diapositive 14"/>
          <p:cNvSpPr>
            <a:spLocks noGrp="1"/>
          </p:cNvSpPr>
          <p:nvPr>
            <p:ph type="sldNum" sz="quarter" idx="2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19E0A8D2-8537-4291-92FC-9106468045A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14" name="Espace réservé du pied de page 15"/>
          <p:cNvSpPr>
            <a:spLocks noGrp="1"/>
          </p:cNvSpPr>
          <p:nvPr>
            <p:ph type="ftr" sz="quarter" idx="25"/>
          </p:nvPr>
        </p:nvSpPr>
        <p:spPr>
          <a:xfrm>
            <a:off x="5780088" y="6619875"/>
            <a:ext cx="2716212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 descr="bandeau_intercalai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19488" y="0"/>
            <a:ext cx="6202362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e 10"/>
          <p:cNvGrpSpPr>
            <a:grpSpLocks/>
          </p:cNvGrpSpPr>
          <p:nvPr userDrawn="1"/>
        </p:nvGrpSpPr>
        <p:grpSpPr bwMode="auto">
          <a:xfrm>
            <a:off x="6086475" y="4857750"/>
            <a:ext cx="1384300" cy="2174875"/>
            <a:chOff x="1109801" y="4581128"/>
            <a:chExt cx="1301959" cy="2070750"/>
          </a:xfrm>
        </p:grpSpPr>
        <p:sp>
          <p:nvSpPr>
            <p:cNvPr id="6" name="ZoneTexte 5"/>
            <p:cNvSpPr txBox="1">
              <a:spLocks noChangeArrowheads="1"/>
            </p:cNvSpPr>
            <p:nvPr userDrawn="1"/>
          </p:nvSpPr>
          <p:spPr bwMode="auto">
            <a:xfrm>
              <a:off x="1109801" y="4581128"/>
              <a:ext cx="1301959" cy="1107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66788" eaLnBrk="1" hangingPunct="1">
                <a:defRPr/>
              </a:pPr>
              <a:r>
                <a:rPr lang="fr-FR" sz="7000" b="1">
                  <a:solidFill>
                    <a:srgbClr val="FFFFFF"/>
                  </a:solidFill>
                  <a:latin typeface="Arial Narrow" pitchFamily="34" charset="0"/>
                </a:rPr>
                <a:t>Irfu</a:t>
              </a:r>
            </a:p>
          </p:txBody>
        </p:sp>
        <p:pic>
          <p:nvPicPr>
            <p:cNvPr id="7" name="Image 12" descr="irfulogoversion4.jpg"/>
            <p:cNvPicPr>
              <a:picLocks noChangeAspect="1"/>
            </p:cNvPicPr>
            <p:nvPr userDrawn="1"/>
          </p:nvPicPr>
          <p:blipFill>
            <a:blip r:embed="rId3" cstate="print"/>
            <a:srcRect r="1781" b="41484"/>
            <a:stretch>
              <a:fillRect/>
            </a:stretch>
          </p:blipFill>
          <p:spPr bwMode="auto">
            <a:xfrm>
              <a:off x="1240853" y="5589240"/>
              <a:ext cx="1058094" cy="1062638"/>
            </a:xfrm>
            <a:prstGeom prst="rect">
              <a:avLst/>
            </a:prstGeom>
            <a:solidFill>
              <a:srgbClr val="A8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04050" y="2047078"/>
            <a:ext cx="5703502" cy="4955749"/>
          </a:xfrm>
        </p:spPr>
        <p:txBody>
          <a:bodyPr anchor="t"/>
          <a:lstStyle>
            <a:lvl1pPr algn="l">
              <a:lnSpc>
                <a:spcPts val="2961"/>
              </a:lnSpc>
              <a:defRPr sz="2300" b="1" cap="all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04050" y="273681"/>
            <a:ext cx="5626944" cy="1663385"/>
          </a:xfrm>
        </p:spPr>
        <p:txBody>
          <a:bodyPr/>
          <a:lstStyle>
            <a:lvl1pPr marL="0" indent="0">
              <a:lnSpc>
                <a:spcPts val="1269"/>
              </a:lnSpc>
              <a:spcAft>
                <a:spcPts val="0"/>
              </a:spcAft>
              <a:buNone/>
              <a:defRPr sz="900">
                <a:solidFill>
                  <a:schemeClr val="bg1"/>
                </a:solidFill>
              </a:defRPr>
            </a:lvl1pPr>
            <a:lvl2pPr marL="48348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6697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5046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339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174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0093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8442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6791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A064384-9974-4388-AD70-334645F8B0F1}" type="datetime4">
              <a:rPr lang="fr-FR" smtClean="0"/>
              <a:t>6 octobre 2015</a:t>
            </a:fld>
            <a:endParaRPr lang="fr-FR" dirty="0"/>
          </a:p>
        </p:txBody>
      </p:sp>
      <p:sp>
        <p:nvSpPr>
          <p:cNvPr id="9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612775" y="6170613"/>
            <a:ext cx="2870200" cy="384175"/>
          </a:xfrm>
        </p:spPr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D0FCD648-074E-41DB-A0DD-8752658E895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10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612775" y="5718175"/>
            <a:ext cx="2870200" cy="382588"/>
          </a:xfrm>
        </p:spPr>
        <p:txBody>
          <a:bodyPr rtlCol="0"/>
          <a:lstStyle>
            <a:lvl1pPr algn="l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115"/>
              </a:spcBef>
              <a:spcAft>
                <a:spcPts val="1586"/>
              </a:spcAft>
              <a:defRPr/>
            </a:lvl1pPr>
            <a:lvl2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2pPr>
            <a:lvl3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3pPr>
            <a:lvl4pPr marL="382762" indent="0">
              <a:lnSpc>
                <a:spcPts val="2961"/>
              </a:lnSpc>
              <a:buFont typeface="Arial" pitchFamily="34" charset="0"/>
              <a:buNone/>
              <a:tabLst>
                <a:tab pos="8541639" algn="r"/>
              </a:tabLst>
              <a:defRPr sz="2300"/>
            </a:lvl4pPr>
            <a:lvl5pPr marL="382762" indent="0">
              <a:lnSpc>
                <a:spcPts val="2961"/>
              </a:lnSpc>
              <a:buNone/>
              <a:tabLst>
                <a:tab pos="8541639" algn="r"/>
              </a:tabLst>
              <a:defRPr sz="23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34ECFC6-5613-4349-9352-368E70626BB4}" type="datetime4">
              <a:rPr lang="fr-FR" smtClean="0"/>
              <a:t>6 octobre 2015</a:t>
            </a:fld>
            <a:endParaRPr lang="fr-FR" dirty="0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FE2D4221-56A1-47BD-B93B-9CC557AA07C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56191C4-1E36-489D-B98C-CB74374A1F63}" type="datetime4">
              <a:rPr lang="fr-FR" smtClean="0"/>
              <a:t>6 octobre 2015</a:t>
            </a:fld>
            <a:endParaRPr lang="fr-FR" dirty="0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4B3E7AC6-90BE-4A57-9441-9ED4B9F361C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6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1332198"/>
            <a:ext cx="4363835" cy="52169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5473325" y="2116800"/>
            <a:ext cx="3712675" cy="38745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11"/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DB4A02CB-0405-42B0-9746-D2178FCB5E1B}" type="datetime4">
              <a:rPr lang="fr-FR" smtClean="0"/>
              <a:t>6 octobre 2015</a:t>
            </a:fld>
            <a:endParaRPr lang="fr-FR" dirty="0"/>
          </a:p>
        </p:txBody>
      </p:sp>
      <p:sp>
        <p:nvSpPr>
          <p:cNvPr id="6" name="Espace réservé du numéro de diapositive 12"/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EFC71A98-7E59-4FEC-BF98-1C34C61EE4A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7" name="Espace réservé du pied de page 13"/>
          <p:cNvSpPr>
            <a:spLocks noGrp="1"/>
          </p:cNvSpPr>
          <p:nvPr>
            <p:ph type="ftr" sz="quarter" idx="23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1332198"/>
            <a:ext cx="4363835" cy="52169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5473325" y="2116800"/>
            <a:ext cx="3712675" cy="2079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5473325" y="4199580"/>
            <a:ext cx="1856338" cy="178038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/>
          </p:nvPr>
        </p:nvSpPr>
        <p:spPr>
          <a:xfrm>
            <a:off x="7329662" y="4199580"/>
            <a:ext cx="1856338" cy="178038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e la date 11"/>
          <p:cNvSpPr>
            <a:spLocks noGrp="1"/>
          </p:cNvSpPr>
          <p:nvPr>
            <p:ph type="dt" sz="half" idx="2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BF5B74A-553F-43E3-BD43-E20DB8809891}" type="datetime4">
              <a:rPr lang="fr-FR" smtClean="0"/>
              <a:t>6 octobre 2015</a:t>
            </a:fld>
            <a:endParaRPr lang="fr-FR" dirty="0"/>
          </a:p>
        </p:txBody>
      </p:sp>
      <p:sp>
        <p:nvSpPr>
          <p:cNvPr id="8" name="Espace réservé du numéro de diapositive 12"/>
          <p:cNvSpPr>
            <a:spLocks noGrp="1"/>
          </p:cNvSpPr>
          <p:nvPr>
            <p:ph type="sldNum" sz="quarter" idx="25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25E88CBD-CC11-4BD2-8BE9-E2C14C4D20E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9" name="Espace réservé du pied de page 13"/>
          <p:cNvSpPr>
            <a:spLocks noGrp="1"/>
          </p:cNvSpPr>
          <p:nvPr>
            <p:ph type="ftr" sz="quarter" idx="2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6441" y="3892882"/>
            <a:ext cx="8574553" cy="2656295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957394" y="1530900"/>
            <a:ext cx="8573600" cy="20034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22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C3BEBB1-1B00-42FB-B189-1116DC35F449}" type="datetime4">
              <a:rPr lang="fr-FR" smtClean="0"/>
              <a:t>6 octobre 2015</a:t>
            </a:fld>
            <a:endParaRPr lang="fr-FR" dirty="0"/>
          </a:p>
        </p:txBody>
      </p:sp>
      <p:sp>
        <p:nvSpPr>
          <p:cNvPr id="6" name="Espace réservé du numéro de diapositive 10"/>
          <p:cNvSpPr>
            <a:spLocks noGrp="1"/>
          </p:cNvSpPr>
          <p:nvPr>
            <p:ph type="sldNum" sz="quarter" idx="23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C27A992A-5258-4257-A97F-C3EF029CFC5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7" name="Espace réservé du pied de page 11"/>
          <p:cNvSpPr>
            <a:spLocks noGrp="1"/>
          </p:cNvSpPr>
          <p:nvPr>
            <p:ph type="ftr" sz="quarter" idx="2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9" descr="bandeau_page_cart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2185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401887" y="878444"/>
            <a:ext cx="8994625" cy="5444014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5"/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23C0A39-B536-48FA-8975-506A13E39634}" type="datetime4">
              <a:rPr lang="fr-FR" smtClean="0"/>
              <a:t>6 octobre 2015</a:t>
            </a:fld>
            <a:endParaRPr lang="fr-FR" dirty="0"/>
          </a:p>
        </p:txBody>
      </p:sp>
      <p:sp>
        <p:nvSpPr>
          <p:cNvPr id="5" name="Espace réservé du numéro de diapositive 6"/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574FA3EA-AABC-40EA-A6D0-BD3622E093C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6" name="Espace réservé du pied de page 7"/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9" descr="cart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" y="889000"/>
            <a:ext cx="8994775" cy="436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10" descr="bandeau_page_carte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2185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Espace réservé du graphique 32"/>
          <p:cNvSpPr>
            <a:spLocks noGrp="1"/>
          </p:cNvSpPr>
          <p:nvPr>
            <p:ph type="chart" sz="quarter" idx="13"/>
          </p:nvPr>
        </p:nvSpPr>
        <p:spPr>
          <a:xfrm>
            <a:off x="956441" y="5415677"/>
            <a:ext cx="3445133" cy="906780"/>
          </a:xfrm>
        </p:spPr>
        <p:txBody>
          <a:bodyPr rtlCol="0" anchor="ctr">
            <a:noAutofit/>
          </a:bodyPr>
          <a:lstStyle>
            <a:lvl1pPr marL="0" indent="0" algn="ctr">
              <a:defRPr sz="1300"/>
            </a:lvl1pPr>
          </a:lstStyle>
          <a:p>
            <a:pPr lvl="0"/>
            <a:r>
              <a:rPr lang="fr-FR" noProof="0" smtClean="0"/>
              <a:t>Cliquez sur l'icône pour ajouter un graphique</a:t>
            </a:r>
            <a:endParaRPr lang="fr-FR" noProof="0" dirty="0"/>
          </a:p>
        </p:txBody>
      </p:sp>
      <p:sp>
        <p:nvSpPr>
          <p:cNvPr id="5" name="Espace réservé de la date 5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A08AC17-E4F1-4CE3-ACB9-7AC8A40216E2}" type="datetime4">
              <a:rPr lang="fr-FR" smtClean="0"/>
              <a:t>6 octobre 2015</a:t>
            </a:fld>
            <a:endParaRPr lang="fr-FR" dirty="0"/>
          </a:p>
        </p:txBody>
      </p:sp>
      <p:sp>
        <p:nvSpPr>
          <p:cNvPr id="6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FCD6EE81-696E-429C-9910-01E0714C19A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7" name="Espace réservé du pied de page 7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 descr="bandeau_intercalair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19488" y="0"/>
            <a:ext cx="6202362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10" descr="bandeau_dernière.png"/>
          <p:cNvPicPr>
            <a:picLocks noChangeAspect="1"/>
          </p:cNvPicPr>
          <p:nvPr userDrawn="1"/>
        </p:nvPicPr>
        <p:blipFill>
          <a:blip r:embed="rId3" cstate="print"/>
          <a:srcRect b="15350"/>
          <a:stretch>
            <a:fillRect/>
          </a:stretch>
        </p:blipFill>
        <p:spPr bwMode="auto">
          <a:xfrm>
            <a:off x="3519488" y="0"/>
            <a:ext cx="6202362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11" descr="irfulogoversion4.jpg"/>
          <p:cNvPicPr>
            <a:picLocks noChangeAspect="1"/>
          </p:cNvPicPr>
          <p:nvPr userDrawn="1"/>
        </p:nvPicPr>
        <p:blipFill>
          <a:blip r:embed="rId4" cstate="print"/>
          <a:srcRect b="41484"/>
          <a:stretch>
            <a:fillRect/>
          </a:stretch>
        </p:blipFill>
        <p:spPr bwMode="auto">
          <a:xfrm>
            <a:off x="8766175" y="122238"/>
            <a:ext cx="765175" cy="74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ZoneTexte 6"/>
          <p:cNvSpPr txBox="1">
            <a:spLocks noChangeArrowheads="1"/>
          </p:cNvSpPr>
          <p:nvPr userDrawn="1"/>
        </p:nvSpPr>
        <p:spPr bwMode="auto">
          <a:xfrm>
            <a:off x="7707313" y="80963"/>
            <a:ext cx="1058862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algn="r" defTabSz="966788" eaLnBrk="1" hangingPunct="1">
              <a:defRPr/>
            </a:pPr>
            <a:r>
              <a:rPr lang="fr-FR" sz="51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89932" y="6089580"/>
            <a:ext cx="2017093" cy="990360"/>
          </a:xfrm>
        </p:spPr>
        <p:txBody>
          <a:bodyPr anchor="t"/>
          <a:lstStyle>
            <a:lvl1pPr>
              <a:lnSpc>
                <a:spcPts val="1269"/>
              </a:lnSpc>
              <a:defRPr sz="90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63182" y="6089580"/>
            <a:ext cx="3777291" cy="990360"/>
          </a:xfrm>
        </p:spPr>
        <p:txBody>
          <a:bodyPr/>
          <a:lstStyle>
            <a:lvl1pPr marL="0" indent="0">
              <a:lnSpc>
                <a:spcPts val="1269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69"/>
              </a:lnSpc>
              <a:spcBef>
                <a:spcPts val="846"/>
              </a:spcBef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2pPr>
            <a:lvl3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3pPr>
            <a:lvl4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4pPr>
            <a:lvl5pPr marL="0" indent="0">
              <a:lnSpc>
                <a:spcPts val="12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cap="all"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21D93CEB-4BAD-4AD4-BC20-5B43CE601BEB}" type="datetime4">
              <a:rPr lang="fr-FR" smtClean="0"/>
              <a:t>6 octobre 2015</a:t>
            </a:fld>
            <a:endParaRPr lang="fr-FR" dirty="0"/>
          </a:p>
        </p:txBody>
      </p:sp>
      <p:sp>
        <p:nvSpPr>
          <p:cNvPr id="9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612775" y="5718175"/>
            <a:ext cx="1189038" cy="382588"/>
          </a:xfrm>
        </p:spPr>
        <p:txBody>
          <a:bodyPr rtlCol="0"/>
          <a:lstStyle>
            <a:lvl1pPr algn="l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28F4F295-C15A-450B-A84D-08F6E801B0B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10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612775" y="6170613"/>
            <a:ext cx="2832100" cy="384175"/>
          </a:xfrm>
        </p:spPr>
        <p:txBody>
          <a:bodyPr rtlCol="0"/>
          <a:lstStyle>
            <a:lvl1pPr algn="l"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white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7" descr="bandeau_text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72185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608138" y="55563"/>
            <a:ext cx="5932487" cy="95408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955675" y="1331913"/>
            <a:ext cx="8345488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55675" y="6619875"/>
            <a:ext cx="1543050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F4A6C944-3F2A-4133-8748-CF9688916EFF}" type="datetime4">
              <a:rPr lang="fr-FR" smtClean="0"/>
              <a:t>6 octobre 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63813" y="6619875"/>
            <a:ext cx="5932487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666666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532813" y="6618288"/>
            <a:ext cx="1189037" cy="3841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666666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AFF5D181-7435-4EC9-B61C-F5CD4FEA0AD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pic>
        <p:nvPicPr>
          <p:cNvPr id="1032" name="Image 8" descr="irfulogoversion4.jpg"/>
          <p:cNvPicPr>
            <a:picLocks noChangeAspect="1"/>
          </p:cNvPicPr>
          <p:nvPr userDrawn="1"/>
        </p:nvPicPr>
        <p:blipFill>
          <a:blip r:embed="rId15" cstate="print"/>
          <a:srcRect b="41484"/>
          <a:stretch>
            <a:fillRect/>
          </a:stretch>
        </p:blipFill>
        <p:spPr bwMode="auto">
          <a:xfrm>
            <a:off x="8766175" y="122238"/>
            <a:ext cx="765175" cy="74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33" name="ZoneTexte 20"/>
          <p:cNvSpPr txBox="1">
            <a:spLocks noChangeArrowheads="1"/>
          </p:cNvSpPr>
          <p:nvPr userDrawn="1"/>
        </p:nvSpPr>
        <p:spPr bwMode="auto">
          <a:xfrm>
            <a:off x="7707313" y="80963"/>
            <a:ext cx="1058862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98" tIns="48349" rIns="96698" bIns="48349">
            <a:spAutoFit/>
          </a:bodyPr>
          <a:lstStyle/>
          <a:p>
            <a:pPr algn="r" defTabSz="966788" eaLnBrk="1" hangingPunct="1">
              <a:defRPr/>
            </a:pPr>
            <a:r>
              <a:rPr lang="fr-FR" sz="5100" b="1">
                <a:solidFill>
                  <a:srgbClr val="FFFFFF"/>
                </a:solidFill>
                <a:latin typeface="Arial Narrow" pitchFamily="34" charset="0"/>
              </a:rPr>
              <a:t>Irfu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  <p:sldLayoutId id="2147484161" r:id="rId12"/>
  </p:sldLayoutIdLst>
  <p:timing>
    <p:tnLst>
      <p:par>
        <p:cTn id="1" dur="indefinite" restart="never" nodeType="tmRoot"/>
      </p:par>
    </p:tnLst>
  </p:timing>
  <p:hf hdr="0"/>
  <p:txStyles>
    <p:titleStyle>
      <a:lvl1pPr algn="l" defTabSz="966788" rtl="0" eaLnBrk="0" fontAlgn="base" hangingPunct="0">
        <a:spcBef>
          <a:spcPct val="0"/>
        </a:spcBef>
        <a:spcAft>
          <a:spcPct val="0"/>
        </a:spcAft>
        <a:defRPr sz="2300" b="1" kern="1200" cap="all">
          <a:solidFill>
            <a:srgbClr val="FFFF00"/>
          </a:solidFill>
          <a:latin typeface="+mj-lt"/>
          <a:ea typeface="+mj-ea"/>
          <a:cs typeface="+mj-cs"/>
        </a:defRPr>
      </a:lvl1pPr>
      <a:lvl2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2pPr>
      <a:lvl3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3pPr>
      <a:lvl4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4pPr>
      <a:lvl5pPr algn="l" defTabSz="966788" rtl="0" eaLnBrk="0" fontAlgn="base" hangingPunct="0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5pPr>
      <a:lvl6pPr marL="4572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6pPr>
      <a:lvl7pPr marL="9144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7pPr>
      <a:lvl8pPr marL="13716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8pPr>
      <a:lvl9pPr marL="1828800" algn="l" defTabSz="966788" rtl="0" fontAlgn="base">
        <a:spcBef>
          <a:spcPct val="0"/>
        </a:spcBef>
        <a:spcAft>
          <a:spcPct val="0"/>
        </a:spcAft>
        <a:defRPr sz="2300" b="1">
          <a:solidFill>
            <a:srgbClr val="FFFF00"/>
          </a:solidFill>
          <a:latin typeface="Arial" charset="0"/>
        </a:defRPr>
      </a:lvl9pPr>
    </p:titleStyle>
    <p:bodyStyle>
      <a:lvl1pPr marL="976313" algn="l" defTabSz="966788" rtl="0" eaLnBrk="0" fontAlgn="base" hangingPunct="0">
        <a:spcBef>
          <a:spcPct val="0"/>
        </a:spcBef>
        <a:spcAft>
          <a:spcPts val="425"/>
        </a:spcAft>
        <a:buFont typeface="Arial" charset="0"/>
        <a:defRPr sz="2300" kern="1200">
          <a:solidFill>
            <a:schemeClr val="tx2"/>
          </a:solidFill>
          <a:latin typeface="+mn-lt"/>
          <a:ea typeface="+mn-ea"/>
          <a:cs typeface="+mn-cs"/>
        </a:defRPr>
      </a:lvl1pPr>
      <a:lvl2pPr marL="381000" indent="-381000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SzPct val="90000"/>
        <a:buBlip>
          <a:blip r:embed="rId16"/>
        </a:buBlip>
        <a:defRPr sz="1700" kern="1200">
          <a:solidFill>
            <a:srgbClr val="666666"/>
          </a:solidFill>
          <a:latin typeface="+mn-lt"/>
          <a:ea typeface="+mn-ea"/>
          <a:cs typeface="+mn-cs"/>
        </a:defRPr>
      </a:lvl2pPr>
      <a:lvl3pPr marL="382588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SzPct val="36000"/>
        <a:buFont typeface="Arial" charset="0"/>
        <a:defRPr sz="1700" kern="1200">
          <a:solidFill>
            <a:srgbClr val="666666"/>
          </a:solidFill>
          <a:latin typeface="+mn-lt"/>
          <a:ea typeface="+mn-ea"/>
          <a:cs typeface="+mn-cs"/>
        </a:defRPr>
      </a:lvl3pPr>
      <a:lvl4pPr marL="1066800" indent="-250825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Clr>
          <a:srgbClr val="666666"/>
        </a:buClr>
        <a:buSzPct val="36000"/>
        <a:buBlip>
          <a:blip r:embed="rId17"/>
        </a:buBlip>
        <a:defRPr sz="1700" kern="1200">
          <a:solidFill>
            <a:srgbClr val="666666"/>
          </a:solidFill>
          <a:latin typeface="+mn-lt"/>
          <a:ea typeface="+mn-ea"/>
          <a:cs typeface="+mn-cs"/>
        </a:defRPr>
      </a:lvl4pPr>
      <a:lvl5pPr marL="1198563" indent="-120650" algn="l" defTabSz="966788" rtl="0" eaLnBrk="0" fontAlgn="base" hangingPunct="0">
        <a:lnSpc>
          <a:spcPts val="2113"/>
        </a:lnSpc>
        <a:spcBef>
          <a:spcPct val="0"/>
        </a:spcBef>
        <a:spcAft>
          <a:spcPct val="0"/>
        </a:spcAft>
        <a:buClr>
          <a:srgbClr val="666666"/>
        </a:buClr>
        <a:buFont typeface="Arial" charset="0"/>
        <a:buChar char="-"/>
        <a:defRPr sz="1700" kern="1200">
          <a:solidFill>
            <a:srgbClr val="666666"/>
          </a:solidFill>
          <a:latin typeface="+mn-lt"/>
          <a:ea typeface="+mn-ea"/>
          <a:cs typeface="+mn-cs"/>
        </a:defRPr>
      </a:lvl5pPr>
      <a:lvl6pPr marL="2659190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2679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26168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09657" indent="-241745" algn="l" defTabSz="96697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489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978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50467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956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7445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00934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3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7912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3972725" y="576114"/>
            <a:ext cx="5328593" cy="1656184"/>
          </a:xfrm>
        </p:spPr>
        <p:txBody>
          <a:bodyPr/>
          <a:lstStyle/>
          <a:p>
            <a:pPr defTabSz="966978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fr-FR" sz="2100" b="1" dirty="0" smtClean="0"/>
              <a:t>Design d’un </a:t>
            </a:r>
            <a:r>
              <a:rPr lang="fr-FR" sz="2100" b="1" dirty="0" err="1" smtClean="0"/>
              <a:t>émittancemètre</a:t>
            </a:r>
            <a:r>
              <a:rPr lang="fr-FR" sz="2100" b="1" dirty="0" smtClean="0"/>
              <a:t> </a:t>
            </a:r>
            <a:r>
              <a:rPr lang="fr-FR" sz="2100" b="1" dirty="0" smtClean="0"/>
              <a:t>basse énergie pour le projet ESS</a:t>
            </a:r>
            <a:endParaRPr lang="fr-FR" sz="1600" dirty="0"/>
          </a:p>
        </p:txBody>
      </p:sp>
      <p:sp>
        <p:nvSpPr>
          <p:cNvPr id="14341" name="Espace réservé du numéro de diapositive 6"/>
          <p:cNvSpPr>
            <a:spLocks noGrp="1"/>
          </p:cNvSpPr>
          <p:nvPr>
            <p:ph type="sldNum" sz="quarter" idx="1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>
                <a:solidFill>
                  <a:srgbClr val="FFFFFF"/>
                </a:solidFill>
              </a:rPr>
              <a:t>|  PAGE </a:t>
            </a:r>
            <a:fld id="{DE0A7C87-A96E-4210-84AF-805030981531}" type="slidenum">
              <a:rPr lang="fr-FR" smtClean="0">
                <a:solidFill>
                  <a:srgbClr val="FFFFFF"/>
                </a:solidFill>
              </a:rPr>
              <a:pPr/>
              <a:t>1</a:t>
            </a:fld>
            <a:endParaRPr lang="fr-FR" smtClean="0">
              <a:solidFill>
                <a:srgbClr val="FFFFFF"/>
              </a:solidFill>
            </a:endParaRPr>
          </a:p>
        </p:txBody>
      </p:sp>
      <p:sp>
        <p:nvSpPr>
          <p:cNvPr id="14342" name="Espace réservé du pied de page 7"/>
          <p:cNvSpPr>
            <a:spLocks noGrp="1"/>
          </p:cNvSpPr>
          <p:nvPr>
            <p:ph type="ftr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>
                <a:solidFill>
                  <a:srgbClr val="FFFFFF"/>
                </a:solidFill>
              </a:rPr>
              <a:t>Nicolas MISIARA DSM/IRFU/SIS/LCAP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4068837" y="5695417"/>
            <a:ext cx="215315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Nicolas MISIARA</a:t>
            </a:r>
            <a:endParaRPr lang="fr-FR" sz="20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4210250" y="6095527"/>
            <a:ext cx="5091068" cy="906936"/>
          </a:xfrm>
        </p:spPr>
        <p:txBody>
          <a:bodyPr/>
          <a:lstStyle/>
          <a:p>
            <a:r>
              <a:rPr lang="fr-FR" dirty="0"/>
              <a:t>FORUM INDUSTRIE / </a:t>
            </a:r>
            <a:r>
              <a:rPr lang="fr-FR" dirty="0" smtClean="0"/>
              <a:t>RECHERCHE</a:t>
            </a:r>
          </a:p>
          <a:p>
            <a:r>
              <a:rPr lang="fr-FR" dirty="0" smtClean="0"/>
              <a:t>Jeudi 8 Octobre 2015</a:t>
            </a:r>
            <a:endParaRPr lang="fr-FR" dirty="0"/>
          </a:p>
          <a:p>
            <a:endParaRPr lang="fr-FR" dirty="0"/>
          </a:p>
        </p:txBody>
      </p:sp>
      <p:pic>
        <p:nvPicPr>
          <p:cNvPr id="7" name="Image 3" descr="ess-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989" y="4088180"/>
            <a:ext cx="2088232" cy="1108092"/>
          </a:xfrm>
          <a:prstGeom prst="rect">
            <a:avLst/>
          </a:prstGeom>
        </p:spPr>
      </p:pic>
      <p:pic>
        <p:nvPicPr>
          <p:cNvPr id="8" name="Picture 2" descr="\\Dapdc5\nmisiara\Desktop\SoutenanceFinale\Logo_INSA_Lyon_201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784" y="2553326"/>
            <a:ext cx="2690922" cy="60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05AECD5E-127A-4A42-8422-2783D8DD30A7}" type="datetime4">
              <a:rPr lang="fr-FR" smtClean="0"/>
              <a:t>6 octobre 2015</a:t>
            </a:fld>
            <a:endParaRPr lang="fr-F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065" y="2328071"/>
            <a:ext cx="1905266" cy="10574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66978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bg1"/>
                </a:solidFill>
              </a:rPr>
              <a:t>Projet </a:t>
            </a:r>
            <a:r>
              <a:rPr lang="fr-FR" dirty="0" err="1" smtClean="0">
                <a:solidFill>
                  <a:schemeClr val="bg1"/>
                </a:solidFill>
              </a:rPr>
              <a:t>ess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33E172D-74FC-4218-BDEF-DB88A03B0485}" type="datetime4">
              <a:rPr lang="fr-FR" smtClean="0"/>
              <a:t>6 octobre 2015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2</a:t>
            </a:fld>
            <a:endParaRPr lang="fr-FR" smtClean="0"/>
          </a:p>
        </p:txBody>
      </p:sp>
      <p:pic>
        <p:nvPicPr>
          <p:cNvPr id="5" name="Picture 3" descr="\\Dapdc5\nmisiara\Desktop\SoutenanceFinale\how_does_ess_wor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1"/>
            <a:ext cx="7200800" cy="442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323528" y="1284694"/>
            <a:ext cx="8568952" cy="5096633"/>
          </a:xfrm>
        </p:spPr>
        <p:txBody>
          <a:bodyPr/>
          <a:lstStyle/>
          <a:p>
            <a:pPr lvl="1"/>
            <a:r>
              <a:rPr lang="fr-FR" sz="1400" b="1" dirty="0" err="1" smtClean="0"/>
              <a:t>European</a:t>
            </a:r>
            <a:r>
              <a:rPr lang="fr-FR" sz="1400" b="1" dirty="0" smtClean="0"/>
              <a:t> Spallation Source (ESS)</a:t>
            </a:r>
          </a:p>
          <a:p>
            <a:pPr lvl="1"/>
            <a:endParaRPr lang="fr-FR" sz="1400" b="1" dirty="0" smtClean="0"/>
          </a:p>
          <a:p>
            <a:pPr lvl="2"/>
            <a:endParaRPr lang="fr-FR" sz="1400" b="1" dirty="0"/>
          </a:p>
          <a:p>
            <a:pPr lvl="2"/>
            <a:endParaRPr lang="fr-FR" sz="1400" b="1" dirty="0" smtClean="0"/>
          </a:p>
          <a:p>
            <a:pPr lvl="2"/>
            <a:endParaRPr lang="fr-FR" sz="1400" b="1" dirty="0"/>
          </a:p>
          <a:p>
            <a:pPr lvl="2"/>
            <a:endParaRPr lang="fr-FR" sz="1400" b="1" dirty="0" smtClean="0"/>
          </a:p>
          <a:p>
            <a:pPr lvl="2"/>
            <a:endParaRPr lang="fr-FR" sz="1400" b="1" dirty="0"/>
          </a:p>
          <a:p>
            <a:pPr lvl="2"/>
            <a:endParaRPr lang="fr-FR" sz="1400" b="1" dirty="0" smtClean="0"/>
          </a:p>
          <a:p>
            <a:pPr lvl="2"/>
            <a:endParaRPr lang="fr-FR" sz="1400" b="1" dirty="0"/>
          </a:p>
          <a:p>
            <a:pPr lvl="2"/>
            <a:endParaRPr lang="fr-FR" sz="1400" b="1" dirty="0" smtClean="0"/>
          </a:p>
          <a:p>
            <a:pPr lvl="2"/>
            <a:endParaRPr lang="fr-FR" sz="1400" b="1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791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66978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bg1"/>
                </a:solidFill>
              </a:rPr>
              <a:t>Projet </a:t>
            </a:r>
            <a:r>
              <a:rPr lang="fr-FR" dirty="0" err="1" smtClean="0">
                <a:solidFill>
                  <a:schemeClr val="bg1"/>
                </a:solidFill>
              </a:rPr>
              <a:t>ess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16748764-C9A4-45B0-BF69-4ECA71E773C7}" type="datetime4">
              <a:rPr lang="fr-FR" smtClean="0"/>
              <a:t>6 octobre 2015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3</a:t>
            </a:fld>
            <a:endParaRPr lang="fr-FR" smtClean="0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323528" y="1284694"/>
            <a:ext cx="8568952" cy="5096633"/>
          </a:xfrm>
        </p:spPr>
        <p:txBody>
          <a:bodyPr/>
          <a:lstStyle/>
          <a:p>
            <a:pPr lvl="1"/>
            <a:r>
              <a:rPr lang="fr-FR" sz="1400" b="1" dirty="0" err="1"/>
              <a:t>European</a:t>
            </a:r>
            <a:r>
              <a:rPr lang="fr-FR" sz="1400" b="1" dirty="0"/>
              <a:t> Spallation Source (ESS)</a:t>
            </a:r>
          </a:p>
          <a:p>
            <a:pPr lvl="1"/>
            <a:endParaRPr lang="fr-FR" sz="1400" b="1" dirty="0"/>
          </a:p>
          <a:p>
            <a:pPr lvl="1"/>
            <a:endParaRPr lang="fr-FR" sz="1400" b="1" dirty="0"/>
          </a:p>
          <a:p>
            <a:pPr lvl="1"/>
            <a:endParaRPr lang="fr-FR" sz="1400" b="1" dirty="0"/>
          </a:p>
          <a:p>
            <a:pPr lvl="1"/>
            <a:endParaRPr lang="fr-FR" sz="1400" b="1" dirty="0"/>
          </a:p>
          <a:p>
            <a:pPr lvl="1"/>
            <a:endParaRPr lang="fr-FR" sz="1400" b="1" dirty="0"/>
          </a:p>
          <a:p>
            <a:pPr lvl="1"/>
            <a:endParaRPr lang="fr-FR" sz="1400" b="1" dirty="0"/>
          </a:p>
          <a:p>
            <a:pPr lvl="1"/>
            <a:endParaRPr lang="fr-FR" sz="1400" b="1" dirty="0"/>
          </a:p>
          <a:p>
            <a:pPr lvl="3"/>
            <a:r>
              <a:rPr lang="fr-FR" sz="1400" b="1" dirty="0" smtClean="0"/>
              <a:t>Extraire les particules de la source</a:t>
            </a:r>
            <a:endParaRPr lang="fr-FR" sz="1400" b="1" dirty="0"/>
          </a:p>
          <a:p>
            <a:pPr lvl="3"/>
            <a:r>
              <a:rPr lang="fr-FR" sz="1400" b="1" dirty="0" smtClean="0"/>
              <a:t>Première étape d’accélération</a:t>
            </a:r>
            <a:endParaRPr lang="en-US" sz="1400" b="1" dirty="0"/>
          </a:p>
          <a:p>
            <a:pPr lvl="3"/>
            <a:r>
              <a:rPr lang="fr-FR" sz="1400" b="1" dirty="0" smtClean="0"/>
              <a:t>Caractérisation du faisceau (courant, </a:t>
            </a:r>
            <a:r>
              <a:rPr lang="fr-FR" sz="1400" b="1" dirty="0"/>
              <a:t>profile, </a:t>
            </a:r>
            <a:r>
              <a:rPr lang="fr-FR" sz="1400" b="1" dirty="0" err="1" smtClean="0"/>
              <a:t>émittance</a:t>
            </a:r>
            <a:r>
              <a:rPr lang="fr-FR" sz="1400" b="1" dirty="0"/>
              <a:t>…)</a:t>
            </a:r>
          </a:p>
          <a:p>
            <a:pPr lvl="1"/>
            <a:endParaRPr lang="fr-FR" sz="1400" b="1" dirty="0"/>
          </a:p>
          <a:p>
            <a:pPr lvl="1"/>
            <a:endParaRPr lang="fr-FR" sz="1400" b="1" dirty="0"/>
          </a:p>
          <a:p>
            <a:pPr lvl="1"/>
            <a:endParaRPr lang="fr-FR" sz="1400" b="1" dirty="0"/>
          </a:p>
          <a:p>
            <a:pPr lvl="1"/>
            <a:endParaRPr lang="fr-FR" sz="1400" b="1" dirty="0"/>
          </a:p>
          <a:p>
            <a:pPr lvl="1"/>
            <a:endParaRPr lang="fr-FR" sz="1400" b="1" dirty="0"/>
          </a:p>
          <a:p>
            <a:pPr lvl="1"/>
            <a:endParaRPr lang="fr-FR" sz="1400" b="1" dirty="0"/>
          </a:p>
          <a:p>
            <a:pPr lvl="1"/>
            <a:endParaRPr lang="fr-FR" sz="1400" b="1" dirty="0"/>
          </a:p>
          <a:p>
            <a:pPr lvl="1"/>
            <a:endParaRPr lang="fr-FR" sz="1400" b="1" dirty="0"/>
          </a:p>
          <a:p>
            <a:pPr lvl="2"/>
            <a:r>
              <a:rPr lang="fr-FR" sz="1400" b="1" dirty="0"/>
              <a:t>LEBT : </a:t>
            </a:r>
            <a:r>
              <a:rPr lang="fr-FR" sz="1400" b="1" dirty="0" err="1"/>
              <a:t>Low</a:t>
            </a:r>
            <a:r>
              <a:rPr lang="fr-FR" sz="1400" b="1" dirty="0"/>
              <a:t> </a:t>
            </a:r>
            <a:r>
              <a:rPr lang="fr-FR" sz="1400" b="1" dirty="0" err="1"/>
              <a:t>Energy</a:t>
            </a:r>
            <a:r>
              <a:rPr lang="fr-FR" sz="1400" b="1" dirty="0"/>
              <a:t> </a:t>
            </a:r>
            <a:r>
              <a:rPr lang="fr-FR" sz="1400" b="1" dirty="0" err="1"/>
              <a:t>Beam</a:t>
            </a:r>
            <a:r>
              <a:rPr lang="fr-FR" sz="1400" b="1" dirty="0"/>
              <a:t> Transport</a:t>
            </a:r>
          </a:p>
          <a:p>
            <a:pPr lvl="1"/>
            <a:endParaRPr lang="fr-FR" sz="1400" b="1" dirty="0"/>
          </a:p>
          <a:p>
            <a:pPr lvl="2"/>
            <a:endParaRPr lang="fr-FR" sz="1400" b="1" dirty="0"/>
          </a:p>
          <a:p>
            <a:pPr lvl="2"/>
            <a:endParaRPr lang="fr-FR" sz="1400" b="1" dirty="0"/>
          </a:p>
          <a:p>
            <a:pPr lvl="2"/>
            <a:endParaRPr lang="fr-FR" sz="1400" b="1" dirty="0"/>
          </a:p>
          <a:p>
            <a:pPr lvl="2"/>
            <a:endParaRPr lang="fr-FR" sz="1400" b="1" dirty="0"/>
          </a:p>
          <a:p>
            <a:pPr lvl="2"/>
            <a:endParaRPr lang="fr-FR" sz="1400" b="1" dirty="0"/>
          </a:p>
          <a:p>
            <a:pPr lvl="2"/>
            <a:endParaRPr lang="fr-FR" sz="1400" b="1" dirty="0"/>
          </a:p>
          <a:p>
            <a:pPr lvl="2"/>
            <a:endParaRPr lang="fr-FR" sz="1400" b="1" dirty="0"/>
          </a:p>
          <a:p>
            <a:pPr lvl="2"/>
            <a:endParaRPr lang="fr-FR" sz="1400" b="1" dirty="0"/>
          </a:p>
          <a:p>
            <a:pPr lvl="2"/>
            <a:endParaRPr lang="fr-FR" sz="1400" b="1" dirty="0"/>
          </a:p>
        </p:txBody>
      </p:sp>
      <p:grpSp>
        <p:nvGrpSpPr>
          <p:cNvPr id="9" name="Groupe 14"/>
          <p:cNvGrpSpPr/>
          <p:nvPr/>
        </p:nvGrpSpPr>
        <p:grpSpPr>
          <a:xfrm>
            <a:off x="659517" y="1628800"/>
            <a:ext cx="7992888" cy="1368152"/>
            <a:chOff x="105658" y="3573016"/>
            <a:chExt cx="8930838" cy="1482139"/>
          </a:xfrm>
        </p:grpSpPr>
        <p:pic>
          <p:nvPicPr>
            <p:cNvPr id="10" name="Picture 2" descr="\\Dapdc5\abruniqu\My Documents\My Pictures\op_linac_c_0.jpg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58" y="3573016"/>
              <a:ext cx="8930838" cy="1482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/>
            <p:cNvSpPr/>
            <p:nvPr userDrawn="1"/>
          </p:nvSpPr>
          <p:spPr>
            <a:xfrm>
              <a:off x="4236245" y="3573016"/>
              <a:ext cx="1271860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1414463" y="2312876"/>
            <a:ext cx="637257" cy="3960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 12"/>
          <p:cNvGrpSpPr/>
          <p:nvPr/>
        </p:nvGrpSpPr>
        <p:grpSpPr>
          <a:xfrm>
            <a:off x="1444076" y="4608562"/>
            <a:ext cx="6423770" cy="1476264"/>
            <a:chOff x="1444076" y="3964781"/>
            <a:chExt cx="6423770" cy="1476264"/>
          </a:xfrm>
        </p:grpSpPr>
        <p:pic>
          <p:nvPicPr>
            <p:cNvPr id="14" name="Picture 2" descr="\\Dapdc5\nmisiara\Desktop\SoutenanceFinale\Rapport_Projet3\images\017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987"/>
            <a:stretch/>
          </p:blipFill>
          <p:spPr bwMode="auto">
            <a:xfrm>
              <a:off x="1444076" y="3964781"/>
              <a:ext cx="6423770" cy="14238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ZoneTexte 12"/>
            <p:cNvSpPr txBox="1"/>
            <p:nvPr/>
          </p:nvSpPr>
          <p:spPr>
            <a:xfrm>
              <a:off x="3564782" y="5164046"/>
              <a:ext cx="16793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Layout</a:t>
              </a:r>
              <a:r>
                <a:rPr lang="fr-F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 of the LEBT</a:t>
              </a:r>
              <a:endPara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96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051866" y="4117736"/>
            <a:ext cx="2787338" cy="2190989"/>
            <a:chOff x="5441956" y="3330576"/>
            <a:chExt cx="3397248" cy="2978150"/>
          </a:xfrm>
        </p:grpSpPr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86307" y="3564137"/>
              <a:ext cx="2013168" cy="2368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4" name="Group 52"/>
            <p:cNvGrpSpPr>
              <a:grpSpLocks/>
            </p:cNvGrpSpPr>
            <p:nvPr/>
          </p:nvGrpSpPr>
          <p:grpSpPr bwMode="auto">
            <a:xfrm>
              <a:off x="5441956" y="3330576"/>
              <a:ext cx="3397248" cy="2978150"/>
              <a:chOff x="3668" y="2242"/>
              <a:chExt cx="2140" cy="1876"/>
            </a:xfrm>
          </p:grpSpPr>
          <p:sp>
            <p:nvSpPr>
              <p:cNvPr id="75" name="Text Box 53"/>
              <p:cNvSpPr txBox="1">
                <a:spLocks noChangeArrowheads="1"/>
              </p:cNvSpPr>
              <p:nvPr/>
            </p:nvSpPr>
            <p:spPr bwMode="auto">
              <a:xfrm>
                <a:off x="4966" y="3938"/>
                <a:ext cx="218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FF00"/>
                    </a:solidFill>
                    <a:effectLst/>
                    <a:uLnTx/>
                    <a:uFillTx/>
                    <a:latin typeface="Gill Sans" charset="0"/>
                    <a:sym typeface="Gill Sans" charset="0"/>
                  </a:rPr>
                  <a:t>y3</a:t>
                </a:r>
              </a:p>
            </p:txBody>
          </p:sp>
          <p:sp>
            <p:nvSpPr>
              <p:cNvPr id="76" name="Text Box 54"/>
              <p:cNvSpPr txBox="1">
                <a:spLocks noChangeArrowheads="1"/>
              </p:cNvSpPr>
              <p:nvPr/>
            </p:nvSpPr>
            <p:spPr bwMode="auto">
              <a:xfrm>
                <a:off x="4387" y="3944"/>
                <a:ext cx="218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Gill Sans" charset="0"/>
                    <a:sym typeface="Gill Sans" charset="0"/>
                  </a:rPr>
                  <a:t>y1</a:t>
                </a:r>
              </a:p>
            </p:txBody>
          </p:sp>
          <p:sp>
            <p:nvSpPr>
              <p:cNvPr id="77" name="Text Box 55"/>
              <p:cNvSpPr txBox="1">
                <a:spLocks noChangeArrowheads="1"/>
              </p:cNvSpPr>
              <p:nvPr/>
            </p:nvSpPr>
            <p:spPr bwMode="auto">
              <a:xfrm>
                <a:off x="4526" y="3938"/>
                <a:ext cx="218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399FF"/>
                    </a:solidFill>
                    <a:effectLst/>
                    <a:uLnTx/>
                    <a:uFillTx/>
                    <a:latin typeface="Gill Sans" charset="0"/>
                    <a:sym typeface="Gill Sans" charset="0"/>
                  </a:rPr>
                  <a:t>y2</a:t>
                </a:r>
              </a:p>
            </p:txBody>
          </p:sp>
          <p:sp>
            <p:nvSpPr>
              <p:cNvPr id="78" name="Text Box 56"/>
              <p:cNvSpPr txBox="1">
                <a:spLocks noChangeArrowheads="1"/>
              </p:cNvSpPr>
              <p:nvPr/>
            </p:nvSpPr>
            <p:spPr bwMode="auto">
              <a:xfrm>
                <a:off x="3668" y="2622"/>
                <a:ext cx="24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FF00"/>
                    </a:solidFill>
                    <a:effectLst/>
                    <a:uLnTx/>
                    <a:uFillTx/>
                    <a:latin typeface="Gill Sans" charset="0"/>
                    <a:sym typeface="Gill Sans" charset="0"/>
                  </a:rPr>
                  <a:t>y’3</a:t>
                </a:r>
              </a:p>
            </p:txBody>
          </p:sp>
          <p:sp>
            <p:nvSpPr>
              <p:cNvPr id="79" name="Text Box 57"/>
              <p:cNvSpPr txBox="1">
                <a:spLocks noChangeArrowheads="1"/>
              </p:cNvSpPr>
              <p:nvPr/>
            </p:nvSpPr>
            <p:spPr bwMode="auto">
              <a:xfrm>
                <a:off x="3687" y="3437"/>
                <a:ext cx="24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Gill Sans" charset="0"/>
                    <a:sym typeface="Gill Sans" charset="0"/>
                  </a:rPr>
                  <a:t>y’1</a:t>
                </a:r>
              </a:p>
            </p:txBody>
          </p:sp>
          <p:sp>
            <p:nvSpPr>
              <p:cNvPr id="80" name="Text Box 58"/>
              <p:cNvSpPr txBox="1">
                <a:spLocks noChangeArrowheads="1"/>
              </p:cNvSpPr>
              <p:nvPr/>
            </p:nvSpPr>
            <p:spPr bwMode="auto">
              <a:xfrm>
                <a:off x="3679" y="3044"/>
                <a:ext cx="24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399FF"/>
                    </a:solidFill>
                    <a:effectLst/>
                    <a:uLnTx/>
                    <a:uFillTx/>
                    <a:latin typeface="Gill Sans" charset="0"/>
                    <a:sym typeface="Gill Sans" charset="0"/>
                  </a:rPr>
                  <a:t>y’2</a:t>
                </a:r>
              </a:p>
            </p:txBody>
          </p:sp>
          <p:sp>
            <p:nvSpPr>
              <p:cNvPr id="81" name="Line 59"/>
              <p:cNvSpPr>
                <a:spLocks noChangeShapeType="1"/>
              </p:cNvSpPr>
              <p:nvPr/>
            </p:nvSpPr>
            <p:spPr bwMode="auto">
              <a:xfrm flipV="1">
                <a:off x="3987" y="2242"/>
                <a:ext cx="0" cy="178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82" name="Line 60"/>
              <p:cNvSpPr>
                <a:spLocks noChangeShapeType="1"/>
              </p:cNvSpPr>
              <p:nvPr/>
            </p:nvSpPr>
            <p:spPr bwMode="auto">
              <a:xfrm flipV="1">
                <a:off x="3891" y="3932"/>
                <a:ext cx="191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66978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bg1"/>
                </a:solidFill>
              </a:rPr>
              <a:t>Projet </a:t>
            </a:r>
            <a:r>
              <a:rPr lang="fr-FR" dirty="0" err="1" smtClean="0">
                <a:solidFill>
                  <a:schemeClr val="bg1"/>
                </a:solidFill>
              </a:rPr>
              <a:t>ess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quarter" idx="22"/>
          </p:nvPr>
        </p:nvSpPr>
        <p:spPr/>
        <p:txBody>
          <a:bodyPr/>
          <a:lstStyle/>
          <a:p>
            <a:pPr>
              <a:defRPr/>
            </a:pPr>
            <a:fld id="{A8AA367B-9332-4803-8D82-1CD99926B98A}" type="datetime4">
              <a:rPr lang="fr-FR" smtClean="0"/>
              <a:t>6 octobre 2015</a:t>
            </a:fld>
            <a:endParaRPr lang="fr-FR" dirty="0"/>
          </a:p>
        </p:txBody>
      </p:sp>
      <p:sp>
        <p:nvSpPr>
          <p:cNvPr id="15365" name="Espace réservé du numéro de diapositive 7"/>
          <p:cNvSpPr>
            <a:spLocks noGrp="1"/>
          </p:cNvSpPr>
          <p:nvPr>
            <p:ph type="sldNum" sz="quarter" idx="2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|  PAGE </a:t>
            </a:r>
            <a:fld id="{61DED7D7-ACE3-468E-BEB6-6CECDA8F94A5}" type="slidenum">
              <a:rPr lang="fr-FR" smtClean="0"/>
              <a:pPr/>
              <a:t>4</a:t>
            </a:fld>
            <a:endParaRPr lang="fr-FR" smtClean="0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323528" y="1284694"/>
            <a:ext cx="8568952" cy="5096633"/>
          </a:xfrm>
        </p:spPr>
        <p:txBody>
          <a:bodyPr/>
          <a:lstStyle/>
          <a:p>
            <a:pPr lvl="1"/>
            <a:r>
              <a:rPr lang="fr-FR" sz="1400" b="1" dirty="0" smtClean="0"/>
              <a:t>Allison scanner</a:t>
            </a:r>
          </a:p>
          <a:p>
            <a:pPr lvl="3"/>
            <a:r>
              <a:rPr lang="fr-FR" sz="1400" b="1" dirty="0" smtClean="0"/>
              <a:t>Basé sur les travaux de Paul W. Allison (1983)</a:t>
            </a:r>
          </a:p>
          <a:p>
            <a:pPr lvl="1"/>
            <a:endParaRPr lang="fr-FR" sz="1400" b="1" dirty="0" smtClean="0"/>
          </a:p>
          <a:p>
            <a:pPr lvl="2"/>
            <a:endParaRPr lang="fr-FR" sz="1400" b="1" dirty="0"/>
          </a:p>
          <a:p>
            <a:pPr lvl="2"/>
            <a:endParaRPr lang="fr-FR" sz="1400" b="1" dirty="0" smtClean="0"/>
          </a:p>
          <a:p>
            <a:pPr lvl="2"/>
            <a:endParaRPr lang="fr-FR" sz="1400" b="1" dirty="0"/>
          </a:p>
          <a:p>
            <a:pPr lvl="2"/>
            <a:endParaRPr lang="fr-FR" sz="1400" b="1" dirty="0" smtClean="0"/>
          </a:p>
          <a:p>
            <a:pPr lvl="2"/>
            <a:endParaRPr lang="fr-FR" sz="1400" b="1" dirty="0"/>
          </a:p>
          <a:p>
            <a:pPr lvl="2"/>
            <a:endParaRPr lang="fr-FR" sz="1400" b="1" dirty="0" smtClean="0"/>
          </a:p>
          <a:p>
            <a:pPr lvl="2"/>
            <a:endParaRPr lang="fr-FR" sz="1400" b="1" dirty="0"/>
          </a:p>
          <a:p>
            <a:pPr lvl="2"/>
            <a:endParaRPr lang="fr-FR" sz="1400" b="1" dirty="0" smtClean="0"/>
          </a:p>
          <a:p>
            <a:pPr lvl="2"/>
            <a:endParaRPr lang="fr-FR" sz="1400" b="1" dirty="0" smtClean="0"/>
          </a:p>
        </p:txBody>
      </p:sp>
      <p:pic>
        <p:nvPicPr>
          <p:cNvPr id="6" name="Picture 2" descr="\\Dapdc5\nmisiara\Desktop\SoutenanceFinale\SoutenanceFinal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981" y="1060909"/>
            <a:ext cx="4268438" cy="283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426" y="1876447"/>
            <a:ext cx="3150066" cy="731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32"/>
          <p:cNvSpPr txBox="1">
            <a:spLocks noChangeArrowheads="1"/>
          </p:cNvSpPr>
          <p:nvPr/>
        </p:nvSpPr>
        <p:spPr bwMode="auto">
          <a:xfrm rot="16200000">
            <a:off x="-115125" y="3186697"/>
            <a:ext cx="761703" cy="25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dirty="0" err="1" smtClean="0">
                <a:solidFill>
                  <a:srgbClr val="000000"/>
                </a:solidFill>
                <a:latin typeface="Gill Sans" charset="0"/>
                <a:sym typeface="Gill Sans" charset="0"/>
              </a:rPr>
              <a:t>intensity</a:t>
            </a:r>
            <a:endParaRPr lang="fr-FR" altLang="fr-FR" sz="1400" dirty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1" name="Text Box 33"/>
          <p:cNvSpPr txBox="1">
            <a:spLocks noChangeArrowheads="1"/>
          </p:cNvSpPr>
          <p:nvPr/>
        </p:nvSpPr>
        <p:spPr bwMode="auto">
          <a:xfrm>
            <a:off x="1286416" y="4182381"/>
            <a:ext cx="690667" cy="256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dirty="0">
                <a:solidFill>
                  <a:srgbClr val="000000"/>
                </a:solidFill>
                <a:latin typeface="Gill Sans" charset="0"/>
                <a:sym typeface="Gill Sans" charset="0"/>
              </a:rPr>
              <a:t>Angle y’</a:t>
            </a:r>
          </a:p>
        </p:txBody>
      </p:sp>
      <p:sp>
        <p:nvSpPr>
          <p:cNvPr id="12" name="Line 34"/>
          <p:cNvSpPr>
            <a:spLocks noChangeShapeType="1"/>
          </p:cNvSpPr>
          <p:nvPr/>
        </p:nvSpPr>
        <p:spPr bwMode="auto">
          <a:xfrm flipV="1">
            <a:off x="500505" y="2904364"/>
            <a:ext cx="0" cy="129859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13" name="Line 35"/>
          <p:cNvSpPr>
            <a:spLocks noChangeShapeType="1"/>
          </p:cNvSpPr>
          <p:nvPr/>
        </p:nvSpPr>
        <p:spPr bwMode="auto">
          <a:xfrm>
            <a:off x="289100" y="4139486"/>
            <a:ext cx="166231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14" name="Freeform 36"/>
          <p:cNvSpPr>
            <a:spLocks/>
          </p:cNvSpPr>
          <p:nvPr/>
        </p:nvSpPr>
        <p:spPr bwMode="auto">
          <a:xfrm>
            <a:off x="560960" y="3950072"/>
            <a:ext cx="1195514" cy="185136"/>
          </a:xfrm>
          <a:custGeom>
            <a:avLst/>
            <a:gdLst>
              <a:gd name="T0" fmla="*/ 0 w 2112"/>
              <a:gd name="T1" fmla="*/ 792 h 792"/>
              <a:gd name="T2" fmla="*/ 336 w 2112"/>
              <a:gd name="T3" fmla="*/ 744 h 792"/>
              <a:gd name="T4" fmla="*/ 528 w 2112"/>
              <a:gd name="T5" fmla="*/ 600 h 792"/>
              <a:gd name="T6" fmla="*/ 624 w 2112"/>
              <a:gd name="T7" fmla="*/ 360 h 792"/>
              <a:gd name="T8" fmla="*/ 672 w 2112"/>
              <a:gd name="T9" fmla="*/ 168 h 792"/>
              <a:gd name="T10" fmla="*/ 768 w 2112"/>
              <a:gd name="T11" fmla="*/ 24 h 792"/>
              <a:gd name="T12" fmla="*/ 912 w 2112"/>
              <a:gd name="T13" fmla="*/ 24 h 792"/>
              <a:gd name="T14" fmla="*/ 1056 w 2112"/>
              <a:gd name="T15" fmla="*/ 168 h 792"/>
              <a:gd name="T16" fmla="*/ 1104 w 2112"/>
              <a:gd name="T17" fmla="*/ 408 h 792"/>
              <a:gd name="T18" fmla="*/ 1200 w 2112"/>
              <a:gd name="T19" fmla="*/ 552 h 792"/>
              <a:gd name="T20" fmla="*/ 1392 w 2112"/>
              <a:gd name="T21" fmla="*/ 696 h 792"/>
              <a:gd name="T22" fmla="*/ 1680 w 2112"/>
              <a:gd name="T23" fmla="*/ 744 h 792"/>
              <a:gd name="T24" fmla="*/ 2112 w 2112"/>
              <a:gd name="T25" fmla="*/ 744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12" h="792">
                <a:moveTo>
                  <a:pt x="0" y="792"/>
                </a:moveTo>
                <a:cubicBezTo>
                  <a:pt x="124" y="784"/>
                  <a:pt x="248" y="776"/>
                  <a:pt x="336" y="744"/>
                </a:cubicBezTo>
                <a:cubicBezTo>
                  <a:pt x="424" y="712"/>
                  <a:pt x="480" y="664"/>
                  <a:pt x="528" y="600"/>
                </a:cubicBezTo>
                <a:cubicBezTo>
                  <a:pt x="576" y="536"/>
                  <a:pt x="600" y="432"/>
                  <a:pt x="624" y="360"/>
                </a:cubicBezTo>
                <a:cubicBezTo>
                  <a:pt x="648" y="288"/>
                  <a:pt x="648" y="224"/>
                  <a:pt x="672" y="168"/>
                </a:cubicBezTo>
                <a:cubicBezTo>
                  <a:pt x="696" y="112"/>
                  <a:pt x="728" y="48"/>
                  <a:pt x="768" y="24"/>
                </a:cubicBezTo>
                <a:cubicBezTo>
                  <a:pt x="808" y="0"/>
                  <a:pt x="864" y="0"/>
                  <a:pt x="912" y="24"/>
                </a:cubicBezTo>
                <a:cubicBezTo>
                  <a:pt x="960" y="48"/>
                  <a:pt x="1024" y="104"/>
                  <a:pt x="1056" y="168"/>
                </a:cubicBezTo>
                <a:cubicBezTo>
                  <a:pt x="1088" y="232"/>
                  <a:pt x="1080" y="344"/>
                  <a:pt x="1104" y="408"/>
                </a:cubicBezTo>
                <a:cubicBezTo>
                  <a:pt x="1128" y="472"/>
                  <a:pt x="1152" y="504"/>
                  <a:pt x="1200" y="552"/>
                </a:cubicBezTo>
                <a:cubicBezTo>
                  <a:pt x="1248" y="600"/>
                  <a:pt x="1312" y="664"/>
                  <a:pt x="1392" y="696"/>
                </a:cubicBezTo>
                <a:cubicBezTo>
                  <a:pt x="1472" y="728"/>
                  <a:pt x="1560" y="736"/>
                  <a:pt x="1680" y="744"/>
                </a:cubicBezTo>
                <a:cubicBezTo>
                  <a:pt x="1800" y="752"/>
                  <a:pt x="2024" y="760"/>
                  <a:pt x="2112" y="744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5" name="Line 37"/>
          <p:cNvSpPr>
            <a:spLocks noChangeShapeType="1"/>
          </p:cNvSpPr>
          <p:nvPr/>
        </p:nvSpPr>
        <p:spPr bwMode="auto">
          <a:xfrm flipV="1">
            <a:off x="2194070" y="2868844"/>
            <a:ext cx="1333" cy="135546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16" name="Line 38"/>
          <p:cNvSpPr>
            <a:spLocks noChangeShapeType="1"/>
          </p:cNvSpPr>
          <p:nvPr/>
        </p:nvSpPr>
        <p:spPr bwMode="auto">
          <a:xfrm>
            <a:off x="2036407" y="4138351"/>
            <a:ext cx="1791270" cy="132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17" name="Freeform 39"/>
          <p:cNvSpPr>
            <a:spLocks/>
          </p:cNvSpPr>
          <p:nvPr/>
        </p:nvSpPr>
        <p:spPr bwMode="auto">
          <a:xfrm>
            <a:off x="2437761" y="3606744"/>
            <a:ext cx="1132872" cy="531606"/>
          </a:xfrm>
          <a:custGeom>
            <a:avLst/>
            <a:gdLst>
              <a:gd name="T0" fmla="*/ 0 w 2112"/>
              <a:gd name="T1" fmla="*/ 792 h 792"/>
              <a:gd name="T2" fmla="*/ 336 w 2112"/>
              <a:gd name="T3" fmla="*/ 744 h 792"/>
              <a:gd name="T4" fmla="*/ 528 w 2112"/>
              <a:gd name="T5" fmla="*/ 600 h 792"/>
              <a:gd name="T6" fmla="*/ 624 w 2112"/>
              <a:gd name="T7" fmla="*/ 360 h 792"/>
              <a:gd name="T8" fmla="*/ 672 w 2112"/>
              <a:gd name="T9" fmla="*/ 168 h 792"/>
              <a:gd name="T10" fmla="*/ 768 w 2112"/>
              <a:gd name="T11" fmla="*/ 24 h 792"/>
              <a:gd name="T12" fmla="*/ 912 w 2112"/>
              <a:gd name="T13" fmla="*/ 24 h 792"/>
              <a:gd name="T14" fmla="*/ 1056 w 2112"/>
              <a:gd name="T15" fmla="*/ 168 h 792"/>
              <a:gd name="T16" fmla="*/ 1104 w 2112"/>
              <a:gd name="T17" fmla="*/ 408 h 792"/>
              <a:gd name="T18" fmla="*/ 1200 w 2112"/>
              <a:gd name="T19" fmla="*/ 552 h 792"/>
              <a:gd name="T20" fmla="*/ 1392 w 2112"/>
              <a:gd name="T21" fmla="*/ 696 h 792"/>
              <a:gd name="T22" fmla="*/ 1680 w 2112"/>
              <a:gd name="T23" fmla="*/ 744 h 792"/>
              <a:gd name="T24" fmla="*/ 2112 w 2112"/>
              <a:gd name="T25" fmla="*/ 744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12" h="792">
                <a:moveTo>
                  <a:pt x="0" y="792"/>
                </a:moveTo>
                <a:cubicBezTo>
                  <a:pt x="124" y="784"/>
                  <a:pt x="248" y="776"/>
                  <a:pt x="336" y="744"/>
                </a:cubicBezTo>
                <a:cubicBezTo>
                  <a:pt x="424" y="712"/>
                  <a:pt x="480" y="664"/>
                  <a:pt x="528" y="600"/>
                </a:cubicBezTo>
                <a:cubicBezTo>
                  <a:pt x="576" y="536"/>
                  <a:pt x="600" y="432"/>
                  <a:pt x="624" y="360"/>
                </a:cubicBezTo>
                <a:cubicBezTo>
                  <a:pt x="648" y="288"/>
                  <a:pt x="648" y="224"/>
                  <a:pt x="672" y="168"/>
                </a:cubicBezTo>
                <a:cubicBezTo>
                  <a:pt x="696" y="112"/>
                  <a:pt x="728" y="48"/>
                  <a:pt x="768" y="24"/>
                </a:cubicBezTo>
                <a:cubicBezTo>
                  <a:pt x="808" y="0"/>
                  <a:pt x="864" y="0"/>
                  <a:pt x="912" y="24"/>
                </a:cubicBezTo>
                <a:cubicBezTo>
                  <a:pt x="960" y="48"/>
                  <a:pt x="1024" y="104"/>
                  <a:pt x="1056" y="168"/>
                </a:cubicBezTo>
                <a:cubicBezTo>
                  <a:pt x="1088" y="232"/>
                  <a:pt x="1080" y="344"/>
                  <a:pt x="1104" y="408"/>
                </a:cubicBezTo>
                <a:cubicBezTo>
                  <a:pt x="1128" y="472"/>
                  <a:pt x="1152" y="504"/>
                  <a:pt x="1200" y="552"/>
                </a:cubicBezTo>
                <a:cubicBezTo>
                  <a:pt x="1248" y="600"/>
                  <a:pt x="1312" y="664"/>
                  <a:pt x="1392" y="696"/>
                </a:cubicBezTo>
                <a:cubicBezTo>
                  <a:pt x="1472" y="728"/>
                  <a:pt x="1560" y="736"/>
                  <a:pt x="1680" y="744"/>
                </a:cubicBezTo>
                <a:cubicBezTo>
                  <a:pt x="1800" y="752"/>
                  <a:pt x="2024" y="760"/>
                  <a:pt x="2112" y="744"/>
                </a:cubicBezTo>
              </a:path>
            </a:pathLst>
          </a:custGeom>
          <a:noFill/>
          <a:ln w="254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9" name="Line 40"/>
          <p:cNvSpPr>
            <a:spLocks noChangeShapeType="1"/>
          </p:cNvSpPr>
          <p:nvPr/>
        </p:nvSpPr>
        <p:spPr bwMode="auto">
          <a:xfrm flipV="1">
            <a:off x="3979903" y="2804047"/>
            <a:ext cx="0" cy="145993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20" name="Line 41"/>
          <p:cNvSpPr>
            <a:spLocks noChangeShapeType="1"/>
          </p:cNvSpPr>
          <p:nvPr/>
        </p:nvSpPr>
        <p:spPr bwMode="auto">
          <a:xfrm>
            <a:off x="3949868" y="4131210"/>
            <a:ext cx="1722763" cy="132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21" name="Freeform 42"/>
          <p:cNvSpPr>
            <a:spLocks/>
          </p:cNvSpPr>
          <p:nvPr/>
        </p:nvSpPr>
        <p:spPr bwMode="auto">
          <a:xfrm>
            <a:off x="4243131" y="3808555"/>
            <a:ext cx="1384768" cy="297540"/>
          </a:xfrm>
          <a:custGeom>
            <a:avLst/>
            <a:gdLst>
              <a:gd name="T0" fmla="*/ 0 w 2112"/>
              <a:gd name="T1" fmla="*/ 792 h 792"/>
              <a:gd name="T2" fmla="*/ 336 w 2112"/>
              <a:gd name="T3" fmla="*/ 744 h 792"/>
              <a:gd name="T4" fmla="*/ 528 w 2112"/>
              <a:gd name="T5" fmla="*/ 600 h 792"/>
              <a:gd name="T6" fmla="*/ 624 w 2112"/>
              <a:gd name="T7" fmla="*/ 360 h 792"/>
              <a:gd name="T8" fmla="*/ 672 w 2112"/>
              <a:gd name="T9" fmla="*/ 168 h 792"/>
              <a:gd name="T10" fmla="*/ 768 w 2112"/>
              <a:gd name="T11" fmla="*/ 24 h 792"/>
              <a:gd name="T12" fmla="*/ 912 w 2112"/>
              <a:gd name="T13" fmla="*/ 24 h 792"/>
              <a:gd name="T14" fmla="*/ 1056 w 2112"/>
              <a:gd name="T15" fmla="*/ 168 h 792"/>
              <a:gd name="T16" fmla="*/ 1104 w 2112"/>
              <a:gd name="T17" fmla="*/ 408 h 792"/>
              <a:gd name="T18" fmla="*/ 1200 w 2112"/>
              <a:gd name="T19" fmla="*/ 552 h 792"/>
              <a:gd name="T20" fmla="*/ 1392 w 2112"/>
              <a:gd name="T21" fmla="*/ 696 h 792"/>
              <a:gd name="T22" fmla="*/ 1680 w 2112"/>
              <a:gd name="T23" fmla="*/ 744 h 792"/>
              <a:gd name="T24" fmla="*/ 2112 w 2112"/>
              <a:gd name="T25" fmla="*/ 744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12" h="792">
                <a:moveTo>
                  <a:pt x="0" y="792"/>
                </a:moveTo>
                <a:cubicBezTo>
                  <a:pt x="124" y="784"/>
                  <a:pt x="248" y="776"/>
                  <a:pt x="336" y="744"/>
                </a:cubicBezTo>
                <a:cubicBezTo>
                  <a:pt x="424" y="712"/>
                  <a:pt x="480" y="664"/>
                  <a:pt x="528" y="600"/>
                </a:cubicBezTo>
                <a:cubicBezTo>
                  <a:pt x="576" y="536"/>
                  <a:pt x="600" y="432"/>
                  <a:pt x="624" y="360"/>
                </a:cubicBezTo>
                <a:cubicBezTo>
                  <a:pt x="648" y="288"/>
                  <a:pt x="648" y="224"/>
                  <a:pt x="672" y="168"/>
                </a:cubicBezTo>
                <a:cubicBezTo>
                  <a:pt x="696" y="112"/>
                  <a:pt x="728" y="48"/>
                  <a:pt x="768" y="24"/>
                </a:cubicBezTo>
                <a:cubicBezTo>
                  <a:pt x="808" y="0"/>
                  <a:pt x="864" y="0"/>
                  <a:pt x="912" y="24"/>
                </a:cubicBezTo>
                <a:cubicBezTo>
                  <a:pt x="960" y="48"/>
                  <a:pt x="1024" y="104"/>
                  <a:pt x="1056" y="168"/>
                </a:cubicBezTo>
                <a:cubicBezTo>
                  <a:pt x="1088" y="232"/>
                  <a:pt x="1080" y="344"/>
                  <a:pt x="1104" y="408"/>
                </a:cubicBezTo>
                <a:cubicBezTo>
                  <a:pt x="1128" y="472"/>
                  <a:pt x="1152" y="504"/>
                  <a:pt x="1200" y="552"/>
                </a:cubicBezTo>
                <a:cubicBezTo>
                  <a:pt x="1248" y="600"/>
                  <a:pt x="1312" y="664"/>
                  <a:pt x="1392" y="696"/>
                </a:cubicBezTo>
                <a:cubicBezTo>
                  <a:pt x="1472" y="728"/>
                  <a:pt x="1560" y="736"/>
                  <a:pt x="1680" y="744"/>
                </a:cubicBezTo>
                <a:cubicBezTo>
                  <a:pt x="1800" y="752"/>
                  <a:pt x="2024" y="760"/>
                  <a:pt x="2112" y="744"/>
                </a:cubicBezTo>
              </a:path>
            </a:pathLst>
          </a:custGeom>
          <a:noFill/>
          <a:ln w="25400" cap="flat" cmpd="sng">
            <a:solidFill>
              <a:srgbClr val="00FF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2" name="Line 43"/>
          <p:cNvSpPr>
            <a:spLocks noChangeShapeType="1"/>
          </p:cNvSpPr>
          <p:nvPr/>
        </p:nvSpPr>
        <p:spPr bwMode="auto">
          <a:xfrm>
            <a:off x="1032768" y="3741443"/>
            <a:ext cx="0" cy="380851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3" name="Line 44"/>
          <p:cNvSpPr>
            <a:spLocks noChangeShapeType="1"/>
          </p:cNvSpPr>
          <p:nvPr/>
        </p:nvSpPr>
        <p:spPr bwMode="auto">
          <a:xfrm>
            <a:off x="2889575" y="3411541"/>
            <a:ext cx="0" cy="749289"/>
          </a:xfrm>
          <a:prstGeom prst="line">
            <a:avLst/>
          </a:prstGeom>
          <a:noFill/>
          <a:ln w="9525">
            <a:solidFill>
              <a:srgbClr val="3366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4" name="Line 45"/>
          <p:cNvSpPr>
            <a:spLocks noChangeShapeType="1"/>
          </p:cNvSpPr>
          <p:nvPr/>
        </p:nvSpPr>
        <p:spPr bwMode="auto">
          <a:xfrm>
            <a:off x="4796238" y="3692700"/>
            <a:ext cx="0" cy="507802"/>
          </a:xfrm>
          <a:prstGeom prst="line">
            <a:avLst/>
          </a:prstGeom>
          <a:noFill/>
          <a:ln w="9525">
            <a:solidFill>
              <a:srgbClr val="00FF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5" name="Text Box 46"/>
          <p:cNvSpPr txBox="1">
            <a:spLocks noChangeArrowheads="1"/>
          </p:cNvSpPr>
          <p:nvPr/>
        </p:nvSpPr>
        <p:spPr bwMode="auto">
          <a:xfrm>
            <a:off x="840846" y="4101137"/>
            <a:ext cx="319225" cy="23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200">
                <a:solidFill>
                  <a:srgbClr val="FF0000"/>
                </a:solidFill>
                <a:latin typeface="Gill Sans" charset="0"/>
                <a:sym typeface="Gill Sans" charset="0"/>
              </a:rPr>
              <a:t>y’1</a:t>
            </a:r>
          </a:p>
        </p:txBody>
      </p:sp>
      <p:sp>
        <p:nvSpPr>
          <p:cNvPr id="26" name="Text Box 47"/>
          <p:cNvSpPr txBox="1">
            <a:spLocks noChangeArrowheads="1"/>
          </p:cNvSpPr>
          <p:nvPr/>
        </p:nvSpPr>
        <p:spPr bwMode="auto">
          <a:xfrm>
            <a:off x="2665666" y="4097356"/>
            <a:ext cx="319225" cy="23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200">
                <a:solidFill>
                  <a:srgbClr val="0099FF"/>
                </a:solidFill>
                <a:latin typeface="Gill Sans" charset="0"/>
                <a:sym typeface="Gill Sans" charset="0"/>
              </a:rPr>
              <a:t>y’2</a:t>
            </a:r>
          </a:p>
        </p:txBody>
      </p:sp>
      <p:sp>
        <p:nvSpPr>
          <p:cNvPr id="27" name="Text Box 48"/>
          <p:cNvSpPr txBox="1">
            <a:spLocks noChangeArrowheads="1"/>
          </p:cNvSpPr>
          <p:nvPr/>
        </p:nvSpPr>
        <p:spPr bwMode="auto">
          <a:xfrm>
            <a:off x="4604316" y="4148929"/>
            <a:ext cx="319225" cy="23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200">
                <a:solidFill>
                  <a:srgbClr val="00FF00"/>
                </a:solidFill>
                <a:latin typeface="Gill Sans" charset="0"/>
                <a:sym typeface="Gill Sans" charset="0"/>
              </a:rPr>
              <a:t>y’3</a:t>
            </a:r>
          </a:p>
        </p:txBody>
      </p:sp>
      <p:sp>
        <p:nvSpPr>
          <p:cNvPr id="28" name="Freeform 49"/>
          <p:cNvSpPr>
            <a:spLocks/>
          </p:cNvSpPr>
          <p:nvPr/>
        </p:nvSpPr>
        <p:spPr bwMode="auto">
          <a:xfrm>
            <a:off x="4241798" y="3808555"/>
            <a:ext cx="1384769" cy="297540"/>
          </a:xfrm>
          <a:custGeom>
            <a:avLst/>
            <a:gdLst>
              <a:gd name="T0" fmla="*/ 0 w 2112"/>
              <a:gd name="T1" fmla="*/ 792 h 792"/>
              <a:gd name="T2" fmla="*/ 336 w 2112"/>
              <a:gd name="T3" fmla="*/ 744 h 792"/>
              <a:gd name="T4" fmla="*/ 528 w 2112"/>
              <a:gd name="T5" fmla="*/ 600 h 792"/>
              <a:gd name="T6" fmla="*/ 624 w 2112"/>
              <a:gd name="T7" fmla="*/ 360 h 792"/>
              <a:gd name="T8" fmla="*/ 672 w 2112"/>
              <a:gd name="T9" fmla="*/ 168 h 792"/>
              <a:gd name="T10" fmla="*/ 768 w 2112"/>
              <a:gd name="T11" fmla="*/ 24 h 792"/>
              <a:gd name="T12" fmla="*/ 912 w 2112"/>
              <a:gd name="T13" fmla="*/ 24 h 792"/>
              <a:gd name="T14" fmla="*/ 1056 w 2112"/>
              <a:gd name="T15" fmla="*/ 168 h 792"/>
              <a:gd name="T16" fmla="*/ 1104 w 2112"/>
              <a:gd name="T17" fmla="*/ 408 h 792"/>
              <a:gd name="T18" fmla="*/ 1200 w 2112"/>
              <a:gd name="T19" fmla="*/ 552 h 792"/>
              <a:gd name="T20" fmla="*/ 1392 w 2112"/>
              <a:gd name="T21" fmla="*/ 696 h 792"/>
              <a:gd name="T22" fmla="*/ 1680 w 2112"/>
              <a:gd name="T23" fmla="*/ 744 h 792"/>
              <a:gd name="T24" fmla="*/ 2112 w 2112"/>
              <a:gd name="T25" fmla="*/ 744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12" h="792">
                <a:moveTo>
                  <a:pt x="0" y="792"/>
                </a:moveTo>
                <a:cubicBezTo>
                  <a:pt x="124" y="784"/>
                  <a:pt x="248" y="776"/>
                  <a:pt x="336" y="744"/>
                </a:cubicBezTo>
                <a:cubicBezTo>
                  <a:pt x="424" y="712"/>
                  <a:pt x="480" y="664"/>
                  <a:pt x="528" y="600"/>
                </a:cubicBezTo>
                <a:cubicBezTo>
                  <a:pt x="576" y="536"/>
                  <a:pt x="600" y="432"/>
                  <a:pt x="624" y="360"/>
                </a:cubicBezTo>
                <a:cubicBezTo>
                  <a:pt x="648" y="288"/>
                  <a:pt x="648" y="224"/>
                  <a:pt x="672" y="168"/>
                </a:cubicBezTo>
                <a:cubicBezTo>
                  <a:pt x="696" y="112"/>
                  <a:pt x="728" y="48"/>
                  <a:pt x="768" y="24"/>
                </a:cubicBezTo>
                <a:cubicBezTo>
                  <a:pt x="808" y="0"/>
                  <a:pt x="864" y="0"/>
                  <a:pt x="912" y="24"/>
                </a:cubicBezTo>
                <a:cubicBezTo>
                  <a:pt x="960" y="48"/>
                  <a:pt x="1024" y="104"/>
                  <a:pt x="1056" y="168"/>
                </a:cubicBezTo>
                <a:cubicBezTo>
                  <a:pt x="1088" y="232"/>
                  <a:pt x="1080" y="344"/>
                  <a:pt x="1104" y="408"/>
                </a:cubicBezTo>
                <a:cubicBezTo>
                  <a:pt x="1128" y="472"/>
                  <a:pt x="1152" y="504"/>
                  <a:pt x="1200" y="552"/>
                </a:cubicBezTo>
                <a:cubicBezTo>
                  <a:pt x="1248" y="600"/>
                  <a:pt x="1312" y="664"/>
                  <a:pt x="1392" y="696"/>
                </a:cubicBezTo>
                <a:cubicBezTo>
                  <a:pt x="1472" y="728"/>
                  <a:pt x="1560" y="736"/>
                  <a:pt x="1680" y="744"/>
                </a:cubicBezTo>
                <a:cubicBezTo>
                  <a:pt x="1800" y="752"/>
                  <a:pt x="2024" y="760"/>
                  <a:pt x="2112" y="744"/>
                </a:cubicBezTo>
              </a:path>
            </a:pathLst>
          </a:custGeom>
          <a:noFill/>
          <a:ln w="25400" cap="flat" cmpd="sng">
            <a:solidFill>
              <a:srgbClr val="00FF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9" name="Freeform 50"/>
          <p:cNvSpPr>
            <a:spLocks/>
          </p:cNvSpPr>
          <p:nvPr/>
        </p:nvSpPr>
        <p:spPr bwMode="auto">
          <a:xfrm>
            <a:off x="2437223" y="3606745"/>
            <a:ext cx="1132872" cy="544018"/>
          </a:xfrm>
          <a:custGeom>
            <a:avLst/>
            <a:gdLst>
              <a:gd name="T0" fmla="*/ 0 w 2112"/>
              <a:gd name="T1" fmla="*/ 792 h 792"/>
              <a:gd name="T2" fmla="*/ 336 w 2112"/>
              <a:gd name="T3" fmla="*/ 744 h 792"/>
              <a:gd name="T4" fmla="*/ 528 w 2112"/>
              <a:gd name="T5" fmla="*/ 600 h 792"/>
              <a:gd name="T6" fmla="*/ 624 w 2112"/>
              <a:gd name="T7" fmla="*/ 360 h 792"/>
              <a:gd name="T8" fmla="*/ 672 w 2112"/>
              <a:gd name="T9" fmla="*/ 168 h 792"/>
              <a:gd name="T10" fmla="*/ 768 w 2112"/>
              <a:gd name="T11" fmla="*/ 24 h 792"/>
              <a:gd name="T12" fmla="*/ 912 w 2112"/>
              <a:gd name="T13" fmla="*/ 24 h 792"/>
              <a:gd name="T14" fmla="*/ 1056 w 2112"/>
              <a:gd name="T15" fmla="*/ 168 h 792"/>
              <a:gd name="T16" fmla="*/ 1104 w 2112"/>
              <a:gd name="T17" fmla="*/ 408 h 792"/>
              <a:gd name="T18" fmla="*/ 1200 w 2112"/>
              <a:gd name="T19" fmla="*/ 552 h 792"/>
              <a:gd name="T20" fmla="*/ 1392 w 2112"/>
              <a:gd name="T21" fmla="*/ 696 h 792"/>
              <a:gd name="T22" fmla="*/ 1680 w 2112"/>
              <a:gd name="T23" fmla="*/ 744 h 792"/>
              <a:gd name="T24" fmla="*/ 2112 w 2112"/>
              <a:gd name="T25" fmla="*/ 744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12" h="792">
                <a:moveTo>
                  <a:pt x="0" y="792"/>
                </a:moveTo>
                <a:cubicBezTo>
                  <a:pt x="124" y="784"/>
                  <a:pt x="248" y="776"/>
                  <a:pt x="336" y="744"/>
                </a:cubicBezTo>
                <a:cubicBezTo>
                  <a:pt x="424" y="712"/>
                  <a:pt x="480" y="664"/>
                  <a:pt x="528" y="600"/>
                </a:cubicBezTo>
                <a:cubicBezTo>
                  <a:pt x="576" y="536"/>
                  <a:pt x="600" y="432"/>
                  <a:pt x="624" y="360"/>
                </a:cubicBezTo>
                <a:cubicBezTo>
                  <a:pt x="648" y="288"/>
                  <a:pt x="648" y="224"/>
                  <a:pt x="672" y="168"/>
                </a:cubicBezTo>
                <a:cubicBezTo>
                  <a:pt x="696" y="112"/>
                  <a:pt x="728" y="48"/>
                  <a:pt x="768" y="24"/>
                </a:cubicBezTo>
                <a:cubicBezTo>
                  <a:pt x="808" y="0"/>
                  <a:pt x="864" y="0"/>
                  <a:pt x="912" y="24"/>
                </a:cubicBezTo>
                <a:cubicBezTo>
                  <a:pt x="960" y="48"/>
                  <a:pt x="1024" y="104"/>
                  <a:pt x="1056" y="168"/>
                </a:cubicBezTo>
                <a:cubicBezTo>
                  <a:pt x="1088" y="232"/>
                  <a:pt x="1080" y="344"/>
                  <a:pt x="1104" y="408"/>
                </a:cubicBezTo>
                <a:cubicBezTo>
                  <a:pt x="1128" y="472"/>
                  <a:pt x="1152" y="504"/>
                  <a:pt x="1200" y="552"/>
                </a:cubicBezTo>
                <a:cubicBezTo>
                  <a:pt x="1248" y="600"/>
                  <a:pt x="1312" y="664"/>
                  <a:pt x="1392" y="696"/>
                </a:cubicBezTo>
                <a:cubicBezTo>
                  <a:pt x="1472" y="728"/>
                  <a:pt x="1560" y="736"/>
                  <a:pt x="1680" y="744"/>
                </a:cubicBezTo>
                <a:cubicBezTo>
                  <a:pt x="1800" y="752"/>
                  <a:pt x="2024" y="760"/>
                  <a:pt x="2112" y="744"/>
                </a:cubicBezTo>
              </a:path>
            </a:pathLst>
          </a:custGeom>
          <a:noFill/>
          <a:ln w="254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30" name="Freeform 51"/>
          <p:cNvSpPr>
            <a:spLocks/>
          </p:cNvSpPr>
          <p:nvPr/>
        </p:nvSpPr>
        <p:spPr bwMode="auto">
          <a:xfrm>
            <a:off x="560960" y="3947737"/>
            <a:ext cx="1195514" cy="185136"/>
          </a:xfrm>
          <a:custGeom>
            <a:avLst/>
            <a:gdLst>
              <a:gd name="T0" fmla="*/ 0 w 2112"/>
              <a:gd name="T1" fmla="*/ 792 h 792"/>
              <a:gd name="T2" fmla="*/ 336 w 2112"/>
              <a:gd name="T3" fmla="*/ 744 h 792"/>
              <a:gd name="T4" fmla="*/ 528 w 2112"/>
              <a:gd name="T5" fmla="*/ 600 h 792"/>
              <a:gd name="T6" fmla="*/ 624 w 2112"/>
              <a:gd name="T7" fmla="*/ 360 h 792"/>
              <a:gd name="T8" fmla="*/ 672 w 2112"/>
              <a:gd name="T9" fmla="*/ 168 h 792"/>
              <a:gd name="T10" fmla="*/ 768 w 2112"/>
              <a:gd name="T11" fmla="*/ 24 h 792"/>
              <a:gd name="T12" fmla="*/ 912 w 2112"/>
              <a:gd name="T13" fmla="*/ 24 h 792"/>
              <a:gd name="T14" fmla="*/ 1056 w 2112"/>
              <a:gd name="T15" fmla="*/ 168 h 792"/>
              <a:gd name="T16" fmla="*/ 1104 w 2112"/>
              <a:gd name="T17" fmla="*/ 408 h 792"/>
              <a:gd name="T18" fmla="*/ 1200 w 2112"/>
              <a:gd name="T19" fmla="*/ 552 h 792"/>
              <a:gd name="T20" fmla="*/ 1392 w 2112"/>
              <a:gd name="T21" fmla="*/ 696 h 792"/>
              <a:gd name="T22" fmla="*/ 1680 w 2112"/>
              <a:gd name="T23" fmla="*/ 744 h 792"/>
              <a:gd name="T24" fmla="*/ 2112 w 2112"/>
              <a:gd name="T25" fmla="*/ 744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12" h="792">
                <a:moveTo>
                  <a:pt x="0" y="792"/>
                </a:moveTo>
                <a:cubicBezTo>
                  <a:pt x="124" y="784"/>
                  <a:pt x="248" y="776"/>
                  <a:pt x="336" y="744"/>
                </a:cubicBezTo>
                <a:cubicBezTo>
                  <a:pt x="424" y="712"/>
                  <a:pt x="480" y="664"/>
                  <a:pt x="528" y="600"/>
                </a:cubicBezTo>
                <a:cubicBezTo>
                  <a:pt x="576" y="536"/>
                  <a:pt x="600" y="432"/>
                  <a:pt x="624" y="360"/>
                </a:cubicBezTo>
                <a:cubicBezTo>
                  <a:pt x="648" y="288"/>
                  <a:pt x="648" y="224"/>
                  <a:pt x="672" y="168"/>
                </a:cubicBezTo>
                <a:cubicBezTo>
                  <a:pt x="696" y="112"/>
                  <a:pt x="728" y="48"/>
                  <a:pt x="768" y="24"/>
                </a:cubicBezTo>
                <a:cubicBezTo>
                  <a:pt x="808" y="0"/>
                  <a:pt x="864" y="0"/>
                  <a:pt x="912" y="24"/>
                </a:cubicBezTo>
                <a:cubicBezTo>
                  <a:pt x="960" y="48"/>
                  <a:pt x="1024" y="104"/>
                  <a:pt x="1056" y="168"/>
                </a:cubicBezTo>
                <a:cubicBezTo>
                  <a:pt x="1088" y="232"/>
                  <a:pt x="1080" y="344"/>
                  <a:pt x="1104" y="408"/>
                </a:cubicBezTo>
                <a:cubicBezTo>
                  <a:pt x="1128" y="472"/>
                  <a:pt x="1152" y="504"/>
                  <a:pt x="1200" y="552"/>
                </a:cubicBezTo>
                <a:cubicBezTo>
                  <a:pt x="1248" y="600"/>
                  <a:pt x="1312" y="664"/>
                  <a:pt x="1392" y="696"/>
                </a:cubicBezTo>
                <a:cubicBezTo>
                  <a:pt x="1472" y="728"/>
                  <a:pt x="1560" y="736"/>
                  <a:pt x="1680" y="744"/>
                </a:cubicBezTo>
                <a:cubicBezTo>
                  <a:pt x="1800" y="752"/>
                  <a:pt x="2024" y="760"/>
                  <a:pt x="2112" y="744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31" name="Text Box 61"/>
          <p:cNvSpPr txBox="1">
            <a:spLocks noChangeArrowheads="1"/>
          </p:cNvSpPr>
          <p:nvPr/>
        </p:nvSpPr>
        <p:spPr bwMode="auto">
          <a:xfrm rot="16200000">
            <a:off x="1613134" y="3124280"/>
            <a:ext cx="761703" cy="25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dirty="0" err="1" smtClean="0">
                <a:solidFill>
                  <a:srgbClr val="000000"/>
                </a:solidFill>
                <a:latin typeface="Gill Sans" charset="0"/>
                <a:sym typeface="Gill Sans" charset="0"/>
              </a:rPr>
              <a:t>intensity</a:t>
            </a:r>
            <a:endParaRPr lang="fr-FR" altLang="fr-FR" sz="1400" dirty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32" name="Text Box 62"/>
          <p:cNvSpPr txBox="1">
            <a:spLocks noChangeArrowheads="1"/>
          </p:cNvSpPr>
          <p:nvPr/>
        </p:nvSpPr>
        <p:spPr bwMode="auto">
          <a:xfrm>
            <a:off x="3177459" y="4160831"/>
            <a:ext cx="690667" cy="256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>
                <a:solidFill>
                  <a:srgbClr val="000000"/>
                </a:solidFill>
                <a:latin typeface="Gill Sans" charset="0"/>
                <a:sym typeface="Gill Sans" charset="0"/>
              </a:rPr>
              <a:t>Angle y’</a:t>
            </a:r>
          </a:p>
        </p:txBody>
      </p:sp>
      <p:sp>
        <p:nvSpPr>
          <p:cNvPr id="33" name="Text Box 63"/>
          <p:cNvSpPr txBox="1">
            <a:spLocks noChangeArrowheads="1"/>
          </p:cNvSpPr>
          <p:nvPr/>
        </p:nvSpPr>
        <p:spPr bwMode="auto">
          <a:xfrm rot="16200000">
            <a:off x="3410649" y="3096696"/>
            <a:ext cx="761703" cy="25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dirty="0" err="1" smtClean="0">
                <a:solidFill>
                  <a:srgbClr val="000000"/>
                </a:solidFill>
                <a:latin typeface="Gill Sans" charset="0"/>
                <a:sym typeface="Gill Sans" charset="0"/>
              </a:rPr>
              <a:t>intensity</a:t>
            </a:r>
            <a:endParaRPr lang="fr-FR" altLang="fr-FR" sz="1400" dirty="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503440" y="5022048"/>
            <a:ext cx="4019008" cy="1650876"/>
            <a:chOff x="123828" y="4170366"/>
            <a:chExt cx="5181596" cy="2408232"/>
          </a:xfrm>
        </p:grpSpPr>
        <p:grpSp>
          <p:nvGrpSpPr>
            <p:cNvPr id="44" name="Group 8"/>
            <p:cNvGrpSpPr>
              <a:grpSpLocks/>
            </p:cNvGrpSpPr>
            <p:nvPr/>
          </p:nvGrpSpPr>
          <p:grpSpPr bwMode="auto">
            <a:xfrm>
              <a:off x="123828" y="5638798"/>
              <a:ext cx="539750" cy="939800"/>
              <a:chOff x="432" y="2304"/>
              <a:chExt cx="340" cy="592"/>
            </a:xfrm>
          </p:grpSpPr>
          <p:sp>
            <p:nvSpPr>
              <p:cNvPr id="68" name="Line 9"/>
              <p:cNvSpPr>
                <a:spLocks noChangeShapeType="1"/>
              </p:cNvSpPr>
              <p:nvPr/>
            </p:nvSpPr>
            <p:spPr bwMode="auto">
              <a:xfrm>
                <a:off x="525" y="2487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69" name="Line 10"/>
              <p:cNvSpPr>
                <a:spLocks noChangeShapeType="1"/>
              </p:cNvSpPr>
              <p:nvPr/>
            </p:nvSpPr>
            <p:spPr bwMode="auto">
              <a:xfrm>
                <a:off x="525" y="2775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0" name="Text Box 11"/>
              <p:cNvSpPr txBox="1">
                <a:spLocks noChangeArrowheads="1"/>
              </p:cNvSpPr>
              <p:nvPr/>
            </p:nvSpPr>
            <p:spPr bwMode="auto">
              <a:xfrm>
                <a:off x="611" y="2722"/>
                <a:ext cx="161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2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itchFamily="18" charset="0"/>
                    <a:sym typeface="Gill Sans" charset="0"/>
                  </a:rPr>
                  <a:t>z</a:t>
                </a:r>
              </a:p>
            </p:txBody>
          </p:sp>
          <p:sp>
            <p:nvSpPr>
              <p:cNvPr id="71" name="Text Box 12"/>
              <p:cNvSpPr txBox="1">
                <a:spLocks noChangeArrowheads="1"/>
              </p:cNvSpPr>
              <p:nvPr/>
            </p:nvSpPr>
            <p:spPr bwMode="auto">
              <a:xfrm>
                <a:off x="432" y="2304"/>
                <a:ext cx="165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2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itchFamily="18" charset="0"/>
                    <a:sym typeface="Gill Sans" charset="0"/>
                  </a:rPr>
                  <a:t>y</a:t>
                </a:r>
              </a:p>
            </p:txBody>
          </p:sp>
          <p:sp>
            <p:nvSpPr>
              <p:cNvPr id="72" name="Line 13"/>
              <p:cNvSpPr>
                <a:spLocks noChangeShapeType="1"/>
              </p:cNvSpPr>
              <p:nvPr/>
            </p:nvSpPr>
            <p:spPr bwMode="auto">
              <a:xfrm flipV="1">
                <a:off x="525" y="2631"/>
                <a:ext cx="48" cy="14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3" name="Text Box 14"/>
              <p:cNvSpPr txBox="1">
                <a:spLocks noChangeArrowheads="1"/>
              </p:cNvSpPr>
              <p:nvPr/>
            </p:nvSpPr>
            <p:spPr bwMode="auto">
              <a:xfrm>
                <a:off x="563" y="2510"/>
                <a:ext cx="163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2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itchFamily="18" charset="0"/>
                    <a:sym typeface="Gill Sans" charset="0"/>
                  </a:rPr>
                  <a:t>x</a:t>
                </a: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476250" y="4170366"/>
              <a:ext cx="4829174" cy="1697034"/>
              <a:chOff x="476250" y="4170366"/>
              <a:chExt cx="4829174" cy="1697034"/>
            </a:xfrm>
          </p:grpSpPr>
          <p:sp>
            <p:nvSpPr>
              <p:cNvPr id="46" name="Text Box 29"/>
              <p:cNvSpPr txBox="1">
                <a:spLocks noChangeArrowheads="1"/>
              </p:cNvSpPr>
              <p:nvPr/>
            </p:nvSpPr>
            <p:spPr bwMode="auto">
              <a:xfrm>
                <a:off x="1205547" y="4170366"/>
                <a:ext cx="380232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altLang="fr-FR" sz="1200" dirty="0">
                    <a:solidFill>
                      <a:srgbClr val="FF0000"/>
                    </a:solidFill>
                    <a:latin typeface="Gill Sans" charset="0"/>
                    <a:sym typeface="Gill Sans" charset="0"/>
                  </a:rPr>
                  <a:t>y’1</a:t>
                </a:r>
              </a:p>
            </p:txBody>
          </p:sp>
          <p:grpSp>
            <p:nvGrpSpPr>
              <p:cNvPr id="47" name="Group 46"/>
              <p:cNvGrpSpPr/>
              <p:nvPr/>
            </p:nvGrpSpPr>
            <p:grpSpPr>
              <a:xfrm>
                <a:off x="476250" y="4267200"/>
                <a:ext cx="4829174" cy="1600200"/>
                <a:chOff x="476250" y="4267200"/>
                <a:chExt cx="4829174" cy="1600200"/>
              </a:xfrm>
            </p:grpSpPr>
            <p:sp>
              <p:nvSpPr>
                <p:cNvPr id="48" name="Oval 4"/>
                <p:cNvSpPr>
                  <a:spLocks noChangeArrowheads="1"/>
                </p:cNvSpPr>
                <p:nvPr/>
              </p:nvSpPr>
              <p:spPr bwMode="auto">
                <a:xfrm>
                  <a:off x="809625" y="4495800"/>
                  <a:ext cx="228600" cy="1219200"/>
                </a:xfrm>
                <a:prstGeom prst="ellipse">
                  <a:avLst/>
                </a:prstGeom>
                <a:solidFill>
                  <a:srgbClr val="FFFFFF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2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49" name="Oval 5"/>
                <p:cNvSpPr>
                  <a:spLocks noChangeArrowheads="1"/>
                </p:cNvSpPr>
                <p:nvPr/>
              </p:nvSpPr>
              <p:spPr bwMode="auto">
                <a:xfrm>
                  <a:off x="3857625" y="4267200"/>
                  <a:ext cx="228600" cy="1600200"/>
                </a:xfrm>
                <a:prstGeom prst="ellipse">
                  <a:avLst/>
                </a:prstGeom>
                <a:solidFill>
                  <a:srgbClr val="FFFFFF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2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50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885827" y="4267200"/>
                  <a:ext cx="3124197" cy="22860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2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51" name="Line 7"/>
                <p:cNvSpPr>
                  <a:spLocks noChangeShapeType="1"/>
                </p:cNvSpPr>
                <p:nvPr/>
              </p:nvSpPr>
              <p:spPr bwMode="auto">
                <a:xfrm>
                  <a:off x="962027" y="5715000"/>
                  <a:ext cx="2971797" cy="15240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2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52" name="Line 18"/>
                <p:cNvSpPr>
                  <a:spLocks noChangeShapeType="1"/>
                </p:cNvSpPr>
                <p:nvPr/>
              </p:nvSpPr>
              <p:spPr bwMode="auto">
                <a:xfrm>
                  <a:off x="915355" y="4491357"/>
                  <a:ext cx="2438398" cy="0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1200">
                    <a:solidFill>
                      <a:srgbClr val="000000"/>
                    </a:solidFill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53" name="Line 19"/>
                <p:cNvSpPr>
                  <a:spLocks noChangeShapeType="1"/>
                </p:cNvSpPr>
                <p:nvPr/>
              </p:nvSpPr>
              <p:spPr bwMode="auto">
                <a:xfrm>
                  <a:off x="962027" y="5067300"/>
                  <a:ext cx="2438398" cy="0"/>
                </a:xfrm>
                <a:prstGeom prst="line">
                  <a:avLst/>
                </a:prstGeom>
                <a:noFill/>
                <a:ln w="25400">
                  <a:solidFill>
                    <a:srgbClr val="3366FF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1200">
                    <a:solidFill>
                      <a:srgbClr val="000000"/>
                    </a:solidFill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54" name="Line 20"/>
                <p:cNvSpPr>
                  <a:spLocks noChangeShapeType="1"/>
                </p:cNvSpPr>
                <p:nvPr/>
              </p:nvSpPr>
              <p:spPr bwMode="auto">
                <a:xfrm>
                  <a:off x="923927" y="5718775"/>
                  <a:ext cx="2438398" cy="0"/>
                </a:xfrm>
                <a:prstGeom prst="line">
                  <a:avLst/>
                </a:prstGeom>
                <a:noFill/>
                <a:ln w="25400">
                  <a:solidFill>
                    <a:srgbClr val="00FF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1200">
                    <a:solidFill>
                      <a:srgbClr val="000000"/>
                    </a:solidFill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55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00063" y="4319750"/>
                  <a:ext cx="346570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fr-FR" altLang="fr-FR" sz="1200" dirty="0">
                      <a:solidFill>
                        <a:srgbClr val="FF0000"/>
                      </a:solidFill>
                      <a:latin typeface="Gill Sans" charset="0"/>
                      <a:sym typeface="Gill Sans" charset="0"/>
                    </a:rPr>
                    <a:t>y1</a:t>
                  </a:r>
                </a:p>
              </p:txBody>
            </p:sp>
            <p:sp>
              <p:nvSpPr>
                <p:cNvPr id="56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476250" y="4976814"/>
                  <a:ext cx="346570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fr-FR" altLang="fr-FR" sz="1200" dirty="0">
                      <a:solidFill>
                        <a:srgbClr val="0099FF"/>
                      </a:solidFill>
                      <a:latin typeface="Gill Sans" charset="0"/>
                      <a:sym typeface="Gill Sans" charset="0"/>
                    </a:rPr>
                    <a:t>y2</a:t>
                  </a:r>
                </a:p>
              </p:txBody>
            </p:sp>
            <p:sp>
              <p:nvSpPr>
                <p:cNvPr id="57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484505" y="5582569"/>
                  <a:ext cx="346570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fr-FR" altLang="fr-FR" sz="1200" dirty="0">
                      <a:solidFill>
                        <a:srgbClr val="00FF00"/>
                      </a:solidFill>
                      <a:latin typeface="Gill Sans" charset="0"/>
                      <a:sym typeface="Gill Sans" charset="0"/>
                    </a:rPr>
                    <a:t>y3</a:t>
                  </a:r>
                </a:p>
              </p:txBody>
            </p:sp>
            <p:sp>
              <p:nvSpPr>
                <p:cNvPr id="58" name="Line 27"/>
                <p:cNvSpPr>
                  <a:spLocks noChangeShapeType="1"/>
                </p:cNvSpPr>
                <p:nvPr/>
              </p:nvSpPr>
              <p:spPr bwMode="auto">
                <a:xfrm>
                  <a:off x="3933825" y="5029200"/>
                  <a:ext cx="1371599" cy="0"/>
                </a:xfrm>
                <a:prstGeom prst="line">
                  <a:avLst/>
                </a:prstGeom>
                <a:noFill/>
                <a:ln w="7620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2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59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4086227" y="4534377"/>
                  <a:ext cx="910376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fr-FR" altLang="fr-FR" sz="1200" dirty="0" err="1" smtClean="0">
                      <a:solidFill>
                        <a:srgbClr val="000000"/>
                      </a:solidFill>
                      <a:latin typeface="Gill Sans" charset="0"/>
                      <a:sym typeface="Gill Sans" charset="0"/>
                    </a:rPr>
                    <a:t>Beam</a:t>
                  </a:r>
                  <a:r>
                    <a:rPr lang="fr-FR" altLang="fr-FR" sz="1200" dirty="0" smtClean="0">
                      <a:solidFill>
                        <a:srgbClr val="000000"/>
                      </a:solidFill>
                      <a:latin typeface="Gill Sans" charset="0"/>
                      <a:sym typeface="Gill Sans" charset="0"/>
                    </a:rPr>
                    <a:t> Axis</a:t>
                  </a:r>
                  <a:endParaRPr lang="fr-FR" altLang="fr-FR" sz="1200" dirty="0">
                    <a:solidFill>
                      <a:srgbClr val="000000"/>
                    </a:solidFill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60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1208880" y="5426936"/>
                  <a:ext cx="380232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fr-FR" altLang="fr-FR" sz="1200" dirty="0">
                      <a:solidFill>
                        <a:srgbClr val="00FF00"/>
                      </a:solidFill>
                      <a:latin typeface="Gill Sans" charset="0"/>
                      <a:sym typeface="Gill Sans" charset="0"/>
                    </a:rPr>
                    <a:t>y’3</a:t>
                  </a:r>
                </a:p>
              </p:txBody>
            </p:sp>
            <p:sp>
              <p:nvSpPr>
                <p:cNvPr id="61" name="Organigramme : Données 125"/>
                <p:cNvSpPr/>
                <p:nvPr/>
              </p:nvSpPr>
              <p:spPr>
                <a:xfrm rot="3942774">
                  <a:off x="888651" y="4932009"/>
                  <a:ext cx="89204" cy="270582"/>
                </a:xfrm>
                <a:prstGeom prst="flowChartInputOutput">
                  <a:avLst/>
                </a:prstGeom>
                <a:solidFill>
                  <a:srgbClr val="3366FF"/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2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Lucida Grande"/>
                    <a:sym typeface="Gill Sans" charset="0"/>
                  </a:endParaRPr>
                </a:p>
              </p:txBody>
            </p:sp>
            <p:sp>
              <p:nvSpPr>
                <p:cNvPr id="62" name="Line 25"/>
                <p:cNvSpPr>
                  <a:spLocks noChangeShapeType="1"/>
                </p:cNvSpPr>
                <p:nvPr/>
              </p:nvSpPr>
              <p:spPr bwMode="auto">
                <a:xfrm>
                  <a:off x="936627" y="5067300"/>
                  <a:ext cx="1676398" cy="0"/>
                </a:xfrm>
                <a:prstGeom prst="line">
                  <a:avLst/>
                </a:prstGeom>
                <a:noFill/>
                <a:ln w="38100">
                  <a:solidFill>
                    <a:srgbClr val="3366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1200">
                    <a:solidFill>
                      <a:srgbClr val="000000"/>
                    </a:solidFill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63" name="Organigramme : Données 127"/>
                <p:cNvSpPr/>
                <p:nvPr/>
              </p:nvSpPr>
              <p:spPr>
                <a:xfrm rot="3942774">
                  <a:off x="892024" y="5615015"/>
                  <a:ext cx="89204" cy="270582"/>
                </a:xfrm>
                <a:prstGeom prst="flowChartInputOutput">
                  <a:avLst/>
                </a:prstGeom>
                <a:solidFill>
                  <a:srgbClr val="00FF00"/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2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Lucida Grande"/>
                    <a:sym typeface="Gill Sans" charset="0"/>
                  </a:endParaRPr>
                </a:p>
              </p:txBody>
            </p:sp>
            <p:sp>
              <p:nvSpPr>
                <p:cNvPr id="64" name="Organigramme : Données 128"/>
                <p:cNvSpPr/>
                <p:nvPr/>
              </p:nvSpPr>
              <p:spPr>
                <a:xfrm rot="3942774">
                  <a:off x="877977" y="4367398"/>
                  <a:ext cx="89204" cy="270582"/>
                </a:xfrm>
                <a:prstGeom prst="flowChartInputOutpu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2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Lucida Grande"/>
                    <a:sym typeface="Gill Sans" charset="0"/>
                  </a:endParaRPr>
                </a:p>
              </p:txBody>
            </p:sp>
            <p:sp>
              <p:nvSpPr>
                <p:cNvPr id="65" name="Line 26"/>
                <p:cNvSpPr>
                  <a:spLocks noChangeShapeType="1"/>
                </p:cNvSpPr>
                <p:nvPr/>
              </p:nvSpPr>
              <p:spPr bwMode="auto">
                <a:xfrm>
                  <a:off x="911228" y="5727824"/>
                  <a:ext cx="1685924" cy="94332"/>
                </a:xfrm>
                <a:prstGeom prst="line">
                  <a:avLst/>
                </a:prstGeom>
                <a:noFill/>
                <a:ln w="38100">
                  <a:solidFill>
                    <a:srgbClr val="00FF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1200">
                    <a:solidFill>
                      <a:srgbClr val="000000"/>
                    </a:solidFill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66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962027" y="4381500"/>
                  <a:ext cx="1650999" cy="121605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1200">
                    <a:solidFill>
                      <a:srgbClr val="000000"/>
                    </a:solidFill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67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1216026" y="4763651"/>
                  <a:ext cx="380232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fr-FR" altLang="fr-FR" sz="1200" dirty="0">
                      <a:solidFill>
                        <a:srgbClr val="3399FF"/>
                      </a:solidFill>
                      <a:latin typeface="Gill Sans" charset="0"/>
                      <a:sym typeface="Gill Sans" charset="0"/>
                    </a:rPr>
                    <a:t>y’2</a:t>
                  </a:r>
                </a:p>
              </p:txBody>
            </p:sp>
          </p:grpSp>
        </p:grpSp>
      </p:grpSp>
      <p:sp>
        <p:nvSpPr>
          <p:cNvPr id="4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  <p:sp>
        <p:nvSpPr>
          <p:cNvPr id="84" name="Freeform 36"/>
          <p:cNvSpPr>
            <a:spLocks/>
          </p:cNvSpPr>
          <p:nvPr/>
        </p:nvSpPr>
        <p:spPr bwMode="auto">
          <a:xfrm rot="5400000">
            <a:off x="6581978" y="5409641"/>
            <a:ext cx="1195514" cy="185136"/>
          </a:xfrm>
          <a:custGeom>
            <a:avLst/>
            <a:gdLst>
              <a:gd name="T0" fmla="*/ 0 w 2112"/>
              <a:gd name="T1" fmla="*/ 792 h 792"/>
              <a:gd name="T2" fmla="*/ 336 w 2112"/>
              <a:gd name="T3" fmla="*/ 744 h 792"/>
              <a:gd name="T4" fmla="*/ 528 w 2112"/>
              <a:gd name="T5" fmla="*/ 600 h 792"/>
              <a:gd name="T6" fmla="*/ 624 w 2112"/>
              <a:gd name="T7" fmla="*/ 360 h 792"/>
              <a:gd name="T8" fmla="*/ 672 w 2112"/>
              <a:gd name="T9" fmla="*/ 168 h 792"/>
              <a:gd name="T10" fmla="*/ 768 w 2112"/>
              <a:gd name="T11" fmla="*/ 24 h 792"/>
              <a:gd name="T12" fmla="*/ 912 w 2112"/>
              <a:gd name="T13" fmla="*/ 24 h 792"/>
              <a:gd name="T14" fmla="*/ 1056 w 2112"/>
              <a:gd name="T15" fmla="*/ 168 h 792"/>
              <a:gd name="T16" fmla="*/ 1104 w 2112"/>
              <a:gd name="T17" fmla="*/ 408 h 792"/>
              <a:gd name="T18" fmla="*/ 1200 w 2112"/>
              <a:gd name="T19" fmla="*/ 552 h 792"/>
              <a:gd name="T20" fmla="*/ 1392 w 2112"/>
              <a:gd name="T21" fmla="*/ 696 h 792"/>
              <a:gd name="T22" fmla="*/ 1680 w 2112"/>
              <a:gd name="T23" fmla="*/ 744 h 792"/>
              <a:gd name="T24" fmla="*/ 2112 w 2112"/>
              <a:gd name="T25" fmla="*/ 744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12" h="792">
                <a:moveTo>
                  <a:pt x="0" y="792"/>
                </a:moveTo>
                <a:cubicBezTo>
                  <a:pt x="124" y="784"/>
                  <a:pt x="248" y="776"/>
                  <a:pt x="336" y="744"/>
                </a:cubicBezTo>
                <a:cubicBezTo>
                  <a:pt x="424" y="712"/>
                  <a:pt x="480" y="664"/>
                  <a:pt x="528" y="600"/>
                </a:cubicBezTo>
                <a:cubicBezTo>
                  <a:pt x="576" y="536"/>
                  <a:pt x="600" y="432"/>
                  <a:pt x="624" y="360"/>
                </a:cubicBezTo>
                <a:cubicBezTo>
                  <a:pt x="648" y="288"/>
                  <a:pt x="648" y="224"/>
                  <a:pt x="672" y="168"/>
                </a:cubicBezTo>
                <a:cubicBezTo>
                  <a:pt x="696" y="112"/>
                  <a:pt x="728" y="48"/>
                  <a:pt x="768" y="24"/>
                </a:cubicBezTo>
                <a:cubicBezTo>
                  <a:pt x="808" y="0"/>
                  <a:pt x="864" y="0"/>
                  <a:pt x="912" y="24"/>
                </a:cubicBezTo>
                <a:cubicBezTo>
                  <a:pt x="960" y="48"/>
                  <a:pt x="1024" y="104"/>
                  <a:pt x="1056" y="168"/>
                </a:cubicBezTo>
                <a:cubicBezTo>
                  <a:pt x="1088" y="232"/>
                  <a:pt x="1080" y="344"/>
                  <a:pt x="1104" y="408"/>
                </a:cubicBezTo>
                <a:cubicBezTo>
                  <a:pt x="1128" y="472"/>
                  <a:pt x="1152" y="504"/>
                  <a:pt x="1200" y="552"/>
                </a:cubicBezTo>
                <a:cubicBezTo>
                  <a:pt x="1248" y="600"/>
                  <a:pt x="1312" y="664"/>
                  <a:pt x="1392" y="696"/>
                </a:cubicBezTo>
                <a:cubicBezTo>
                  <a:pt x="1472" y="728"/>
                  <a:pt x="1560" y="736"/>
                  <a:pt x="1680" y="744"/>
                </a:cubicBezTo>
                <a:cubicBezTo>
                  <a:pt x="1800" y="752"/>
                  <a:pt x="2024" y="760"/>
                  <a:pt x="2112" y="744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85" name="Freeform 50"/>
          <p:cNvSpPr>
            <a:spLocks/>
          </p:cNvSpPr>
          <p:nvPr/>
        </p:nvSpPr>
        <p:spPr bwMode="auto">
          <a:xfrm rot="5400000">
            <a:off x="7000213" y="5042331"/>
            <a:ext cx="1132872" cy="544018"/>
          </a:xfrm>
          <a:custGeom>
            <a:avLst/>
            <a:gdLst>
              <a:gd name="T0" fmla="*/ 0 w 2112"/>
              <a:gd name="T1" fmla="*/ 792 h 792"/>
              <a:gd name="T2" fmla="*/ 336 w 2112"/>
              <a:gd name="T3" fmla="*/ 744 h 792"/>
              <a:gd name="T4" fmla="*/ 528 w 2112"/>
              <a:gd name="T5" fmla="*/ 600 h 792"/>
              <a:gd name="T6" fmla="*/ 624 w 2112"/>
              <a:gd name="T7" fmla="*/ 360 h 792"/>
              <a:gd name="T8" fmla="*/ 672 w 2112"/>
              <a:gd name="T9" fmla="*/ 168 h 792"/>
              <a:gd name="T10" fmla="*/ 768 w 2112"/>
              <a:gd name="T11" fmla="*/ 24 h 792"/>
              <a:gd name="T12" fmla="*/ 912 w 2112"/>
              <a:gd name="T13" fmla="*/ 24 h 792"/>
              <a:gd name="T14" fmla="*/ 1056 w 2112"/>
              <a:gd name="T15" fmla="*/ 168 h 792"/>
              <a:gd name="T16" fmla="*/ 1104 w 2112"/>
              <a:gd name="T17" fmla="*/ 408 h 792"/>
              <a:gd name="T18" fmla="*/ 1200 w 2112"/>
              <a:gd name="T19" fmla="*/ 552 h 792"/>
              <a:gd name="T20" fmla="*/ 1392 w 2112"/>
              <a:gd name="T21" fmla="*/ 696 h 792"/>
              <a:gd name="T22" fmla="*/ 1680 w 2112"/>
              <a:gd name="T23" fmla="*/ 744 h 792"/>
              <a:gd name="T24" fmla="*/ 2112 w 2112"/>
              <a:gd name="T25" fmla="*/ 744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12" h="792">
                <a:moveTo>
                  <a:pt x="0" y="792"/>
                </a:moveTo>
                <a:cubicBezTo>
                  <a:pt x="124" y="784"/>
                  <a:pt x="248" y="776"/>
                  <a:pt x="336" y="744"/>
                </a:cubicBezTo>
                <a:cubicBezTo>
                  <a:pt x="424" y="712"/>
                  <a:pt x="480" y="664"/>
                  <a:pt x="528" y="600"/>
                </a:cubicBezTo>
                <a:cubicBezTo>
                  <a:pt x="576" y="536"/>
                  <a:pt x="600" y="432"/>
                  <a:pt x="624" y="360"/>
                </a:cubicBezTo>
                <a:cubicBezTo>
                  <a:pt x="648" y="288"/>
                  <a:pt x="648" y="224"/>
                  <a:pt x="672" y="168"/>
                </a:cubicBezTo>
                <a:cubicBezTo>
                  <a:pt x="696" y="112"/>
                  <a:pt x="728" y="48"/>
                  <a:pt x="768" y="24"/>
                </a:cubicBezTo>
                <a:cubicBezTo>
                  <a:pt x="808" y="0"/>
                  <a:pt x="864" y="0"/>
                  <a:pt x="912" y="24"/>
                </a:cubicBezTo>
                <a:cubicBezTo>
                  <a:pt x="960" y="48"/>
                  <a:pt x="1024" y="104"/>
                  <a:pt x="1056" y="168"/>
                </a:cubicBezTo>
                <a:cubicBezTo>
                  <a:pt x="1088" y="232"/>
                  <a:pt x="1080" y="344"/>
                  <a:pt x="1104" y="408"/>
                </a:cubicBezTo>
                <a:cubicBezTo>
                  <a:pt x="1128" y="472"/>
                  <a:pt x="1152" y="504"/>
                  <a:pt x="1200" y="552"/>
                </a:cubicBezTo>
                <a:cubicBezTo>
                  <a:pt x="1248" y="600"/>
                  <a:pt x="1312" y="664"/>
                  <a:pt x="1392" y="696"/>
                </a:cubicBezTo>
                <a:cubicBezTo>
                  <a:pt x="1472" y="728"/>
                  <a:pt x="1560" y="736"/>
                  <a:pt x="1680" y="744"/>
                </a:cubicBezTo>
                <a:cubicBezTo>
                  <a:pt x="1800" y="752"/>
                  <a:pt x="2024" y="760"/>
                  <a:pt x="2112" y="744"/>
                </a:cubicBezTo>
              </a:path>
            </a:pathLst>
          </a:custGeom>
          <a:noFill/>
          <a:ln w="254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86" name="Freeform 49"/>
          <p:cNvSpPr>
            <a:spLocks/>
          </p:cNvSpPr>
          <p:nvPr/>
        </p:nvSpPr>
        <p:spPr bwMode="auto">
          <a:xfrm rot="5400000">
            <a:off x="7318799" y="4663147"/>
            <a:ext cx="1384769" cy="297540"/>
          </a:xfrm>
          <a:custGeom>
            <a:avLst/>
            <a:gdLst>
              <a:gd name="T0" fmla="*/ 0 w 2112"/>
              <a:gd name="T1" fmla="*/ 792 h 792"/>
              <a:gd name="T2" fmla="*/ 336 w 2112"/>
              <a:gd name="T3" fmla="*/ 744 h 792"/>
              <a:gd name="T4" fmla="*/ 528 w 2112"/>
              <a:gd name="T5" fmla="*/ 600 h 792"/>
              <a:gd name="T6" fmla="*/ 624 w 2112"/>
              <a:gd name="T7" fmla="*/ 360 h 792"/>
              <a:gd name="T8" fmla="*/ 672 w 2112"/>
              <a:gd name="T9" fmla="*/ 168 h 792"/>
              <a:gd name="T10" fmla="*/ 768 w 2112"/>
              <a:gd name="T11" fmla="*/ 24 h 792"/>
              <a:gd name="T12" fmla="*/ 912 w 2112"/>
              <a:gd name="T13" fmla="*/ 24 h 792"/>
              <a:gd name="T14" fmla="*/ 1056 w 2112"/>
              <a:gd name="T15" fmla="*/ 168 h 792"/>
              <a:gd name="T16" fmla="*/ 1104 w 2112"/>
              <a:gd name="T17" fmla="*/ 408 h 792"/>
              <a:gd name="T18" fmla="*/ 1200 w 2112"/>
              <a:gd name="T19" fmla="*/ 552 h 792"/>
              <a:gd name="T20" fmla="*/ 1392 w 2112"/>
              <a:gd name="T21" fmla="*/ 696 h 792"/>
              <a:gd name="T22" fmla="*/ 1680 w 2112"/>
              <a:gd name="T23" fmla="*/ 744 h 792"/>
              <a:gd name="T24" fmla="*/ 2112 w 2112"/>
              <a:gd name="T25" fmla="*/ 744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12" h="792">
                <a:moveTo>
                  <a:pt x="0" y="792"/>
                </a:moveTo>
                <a:cubicBezTo>
                  <a:pt x="124" y="784"/>
                  <a:pt x="248" y="776"/>
                  <a:pt x="336" y="744"/>
                </a:cubicBezTo>
                <a:cubicBezTo>
                  <a:pt x="424" y="712"/>
                  <a:pt x="480" y="664"/>
                  <a:pt x="528" y="600"/>
                </a:cubicBezTo>
                <a:cubicBezTo>
                  <a:pt x="576" y="536"/>
                  <a:pt x="600" y="432"/>
                  <a:pt x="624" y="360"/>
                </a:cubicBezTo>
                <a:cubicBezTo>
                  <a:pt x="648" y="288"/>
                  <a:pt x="648" y="224"/>
                  <a:pt x="672" y="168"/>
                </a:cubicBezTo>
                <a:cubicBezTo>
                  <a:pt x="696" y="112"/>
                  <a:pt x="728" y="48"/>
                  <a:pt x="768" y="24"/>
                </a:cubicBezTo>
                <a:cubicBezTo>
                  <a:pt x="808" y="0"/>
                  <a:pt x="864" y="0"/>
                  <a:pt x="912" y="24"/>
                </a:cubicBezTo>
                <a:cubicBezTo>
                  <a:pt x="960" y="48"/>
                  <a:pt x="1024" y="104"/>
                  <a:pt x="1056" y="168"/>
                </a:cubicBezTo>
                <a:cubicBezTo>
                  <a:pt x="1088" y="232"/>
                  <a:pt x="1080" y="344"/>
                  <a:pt x="1104" y="408"/>
                </a:cubicBezTo>
                <a:cubicBezTo>
                  <a:pt x="1128" y="472"/>
                  <a:pt x="1152" y="504"/>
                  <a:pt x="1200" y="552"/>
                </a:cubicBezTo>
                <a:cubicBezTo>
                  <a:pt x="1248" y="600"/>
                  <a:pt x="1312" y="664"/>
                  <a:pt x="1392" y="696"/>
                </a:cubicBezTo>
                <a:cubicBezTo>
                  <a:pt x="1472" y="728"/>
                  <a:pt x="1560" y="736"/>
                  <a:pt x="1680" y="744"/>
                </a:cubicBezTo>
                <a:cubicBezTo>
                  <a:pt x="1800" y="752"/>
                  <a:pt x="2024" y="760"/>
                  <a:pt x="2112" y="744"/>
                </a:cubicBezTo>
              </a:path>
            </a:pathLst>
          </a:custGeom>
          <a:noFill/>
          <a:ln w="25400" cap="flat" cmpd="sng">
            <a:solidFill>
              <a:srgbClr val="00FF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25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du contenu 28" descr="ibiehgdi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" b="6330"/>
          <a:stretch>
            <a:fillRect/>
          </a:stretch>
        </p:blipFill>
        <p:spPr bwMode="auto">
          <a:xfrm>
            <a:off x="108397" y="1977807"/>
            <a:ext cx="5551715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Conception mécanique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|  PAGE </a:t>
            </a:r>
            <a:fld id="{4B3E7AC6-90BE-4A57-9441-9ED4B9F361C0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  <p:pic>
        <p:nvPicPr>
          <p:cNvPr id="6" name="Image 6" descr="03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124744"/>
            <a:ext cx="3768938" cy="5116132"/>
          </a:xfrm>
          <a:prstGeom prst="rect">
            <a:avLst/>
          </a:prstGeom>
        </p:spPr>
      </p:pic>
      <p:grpSp>
        <p:nvGrpSpPr>
          <p:cNvPr id="7" name="Grouper 7"/>
          <p:cNvGrpSpPr/>
          <p:nvPr/>
        </p:nvGrpSpPr>
        <p:grpSpPr>
          <a:xfrm>
            <a:off x="4087446" y="4293095"/>
            <a:ext cx="1872208" cy="421015"/>
            <a:chOff x="4788024" y="2348880"/>
            <a:chExt cx="1872208" cy="421015"/>
          </a:xfrm>
        </p:grpSpPr>
        <p:cxnSp>
          <p:nvCxnSpPr>
            <p:cNvPr id="8" name="Connecteur droit avec flèche 8"/>
            <p:cNvCxnSpPr>
              <a:stCxn id="9" idx="3"/>
            </p:cNvCxnSpPr>
            <p:nvPr/>
          </p:nvCxnSpPr>
          <p:spPr>
            <a:xfrm flipV="1">
              <a:off x="6097998" y="2348880"/>
              <a:ext cx="562234" cy="28251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9" name="ZoneTexte 9"/>
            <p:cNvSpPr txBox="1"/>
            <p:nvPr/>
          </p:nvSpPr>
          <p:spPr>
            <a:xfrm>
              <a:off x="4788024" y="2492896"/>
              <a:ext cx="1309974" cy="276999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FR" sz="1200" dirty="0" smtClean="0"/>
                <a:t>Bride CF DN250</a:t>
              </a:r>
              <a:endParaRPr lang="fr-FR" sz="1200" dirty="0"/>
            </a:p>
          </p:txBody>
        </p:sp>
      </p:grpSp>
      <p:grpSp>
        <p:nvGrpSpPr>
          <p:cNvPr id="10" name="Grouper 10"/>
          <p:cNvGrpSpPr/>
          <p:nvPr/>
        </p:nvGrpSpPr>
        <p:grpSpPr>
          <a:xfrm>
            <a:off x="4499992" y="2420888"/>
            <a:ext cx="1728192" cy="432048"/>
            <a:chOff x="4932040" y="1628800"/>
            <a:chExt cx="1728192" cy="432048"/>
          </a:xfrm>
        </p:grpSpPr>
        <p:cxnSp>
          <p:nvCxnSpPr>
            <p:cNvPr id="11" name="Connecteur droit avec flèche 11"/>
            <p:cNvCxnSpPr>
              <a:stCxn id="12" idx="3"/>
            </p:cNvCxnSpPr>
            <p:nvPr/>
          </p:nvCxnSpPr>
          <p:spPr>
            <a:xfrm>
              <a:off x="5886853" y="1767300"/>
              <a:ext cx="773379" cy="29354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12" name="ZoneTexte 12"/>
            <p:cNvSpPr txBox="1"/>
            <p:nvPr/>
          </p:nvSpPr>
          <p:spPr>
            <a:xfrm>
              <a:off x="4932040" y="1628800"/>
              <a:ext cx="954813" cy="276999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FR" sz="1200" dirty="0" smtClean="0"/>
                <a:t>Translateur</a:t>
              </a:r>
              <a:endParaRPr lang="fr-FR" sz="1200" dirty="0"/>
            </a:p>
          </p:txBody>
        </p:sp>
      </p:grpSp>
      <p:grpSp>
        <p:nvGrpSpPr>
          <p:cNvPr id="13" name="Grouper 13"/>
          <p:cNvGrpSpPr/>
          <p:nvPr/>
        </p:nvGrpSpPr>
        <p:grpSpPr>
          <a:xfrm>
            <a:off x="3923928" y="1700808"/>
            <a:ext cx="2592294" cy="720080"/>
            <a:chOff x="4932040" y="1628800"/>
            <a:chExt cx="2592294" cy="720080"/>
          </a:xfrm>
        </p:grpSpPr>
        <p:cxnSp>
          <p:nvCxnSpPr>
            <p:cNvPr id="14" name="Connecteur droit avec flèche 14"/>
            <p:cNvCxnSpPr>
              <a:stCxn id="15" idx="3"/>
            </p:cNvCxnSpPr>
            <p:nvPr/>
          </p:nvCxnSpPr>
          <p:spPr>
            <a:xfrm>
              <a:off x="6992219" y="1767300"/>
              <a:ext cx="532115" cy="58158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15" name="ZoneTexte 15"/>
            <p:cNvSpPr txBox="1"/>
            <p:nvPr/>
          </p:nvSpPr>
          <p:spPr>
            <a:xfrm>
              <a:off x="4932040" y="1628800"/>
              <a:ext cx="2060179" cy="276999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FR" sz="1200" dirty="0" smtClean="0"/>
                <a:t>Bride d’interface CF DN100</a:t>
              </a:r>
              <a:endParaRPr lang="fr-FR" sz="1200" dirty="0"/>
            </a:p>
          </p:txBody>
        </p:sp>
      </p:grpSp>
      <p:grpSp>
        <p:nvGrpSpPr>
          <p:cNvPr id="16" name="Grouper 16"/>
          <p:cNvGrpSpPr/>
          <p:nvPr/>
        </p:nvGrpSpPr>
        <p:grpSpPr>
          <a:xfrm>
            <a:off x="4190183" y="5433640"/>
            <a:ext cx="2016224" cy="461665"/>
            <a:chOff x="4932040" y="1628800"/>
            <a:chExt cx="2016224" cy="461665"/>
          </a:xfrm>
        </p:grpSpPr>
        <p:cxnSp>
          <p:nvCxnSpPr>
            <p:cNvPr id="17" name="Connecteur droit avec flèche 17"/>
            <p:cNvCxnSpPr>
              <a:stCxn id="18" idx="3"/>
            </p:cNvCxnSpPr>
            <p:nvPr/>
          </p:nvCxnSpPr>
          <p:spPr>
            <a:xfrm flipV="1">
              <a:off x="5849727" y="1772816"/>
              <a:ext cx="1098537" cy="8681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18" name="ZoneTexte 18"/>
            <p:cNvSpPr txBox="1"/>
            <p:nvPr/>
          </p:nvSpPr>
          <p:spPr>
            <a:xfrm>
              <a:off x="4932040" y="1628800"/>
              <a:ext cx="917687" cy="46166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FR" sz="1200" dirty="0" smtClean="0"/>
                <a:t>EMU Tête </a:t>
              </a:r>
            </a:p>
            <a:p>
              <a:r>
                <a:rPr lang="fr-FR" sz="1200" dirty="0" smtClean="0"/>
                <a:t>de mesure</a:t>
              </a:r>
              <a:endParaRPr lang="fr-FR" sz="1200" dirty="0"/>
            </a:p>
          </p:txBody>
        </p:sp>
      </p:grpSp>
      <p:sp>
        <p:nvSpPr>
          <p:cNvPr id="20" name="ZoneTexte 12"/>
          <p:cNvSpPr txBox="1"/>
          <p:nvPr/>
        </p:nvSpPr>
        <p:spPr>
          <a:xfrm>
            <a:off x="754790" y="5479806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LEBT Chambre Diagnostique avec Chopper, Cage de Faraday et </a:t>
            </a:r>
            <a:r>
              <a:rPr lang="fr-FR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EMUs</a:t>
            </a: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installés</a:t>
            </a:r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D0D8EA-1236-44BF-99F9-E013DA46898D}" type="datetime4">
              <a:rPr lang="fr-FR" smtClean="0"/>
              <a:t>6 octobre 2015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601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Conception mécanique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|  PAGE </a:t>
            </a:r>
            <a:fld id="{4B3E7AC6-90BE-4A57-9441-9ED4B9F361C0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  <p:pic>
        <p:nvPicPr>
          <p:cNvPr id="6" name="Image 7" descr="EM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8712968" cy="46942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63688" y="4725144"/>
            <a:ext cx="360040" cy="6480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 w="38100" cmpd="sng">
                <a:solidFill>
                  <a:schemeClr val="tx1"/>
                </a:solidFill>
              </a:ln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24128" y="4797152"/>
            <a:ext cx="360040" cy="6480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 w="38100" cmpd="sng">
                <a:solidFill>
                  <a:schemeClr val="tx1"/>
                </a:solidFill>
              </a:ln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99592" y="1844824"/>
            <a:ext cx="864096" cy="4032448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 w="38100" cmpd="sng">
                <a:solidFill>
                  <a:schemeClr val="tx1"/>
                </a:solidFill>
              </a:ln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20072" y="1988840"/>
            <a:ext cx="504056" cy="4032448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 w="38100" cmpd="sng">
                <a:solidFill>
                  <a:schemeClr val="tx1"/>
                </a:solidFill>
              </a:ln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95736" y="4797152"/>
            <a:ext cx="1296144" cy="432048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 w="38100" cmpd="sng">
                <a:solidFill>
                  <a:schemeClr val="tx1"/>
                </a:solidFill>
              </a:ln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56176" y="4869160"/>
            <a:ext cx="1440160" cy="432048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 w="38100" cmpd="sng">
                <a:solidFill>
                  <a:schemeClr val="tx1"/>
                </a:solidFill>
              </a:ln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63888" y="4797152"/>
            <a:ext cx="144016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 w="38100" cmpd="sng">
                <a:solidFill>
                  <a:schemeClr val="tx1"/>
                </a:solidFill>
              </a:ln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45400" y="4869160"/>
            <a:ext cx="94952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 w="38100" cmpd="sng">
                <a:solidFill>
                  <a:schemeClr val="tx1"/>
                </a:solidFill>
              </a:ln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36974" y="4581128"/>
            <a:ext cx="402977" cy="864096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 w="38100" cmpd="sng">
                <a:solidFill>
                  <a:schemeClr val="tx1"/>
                </a:solidFill>
              </a:ln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812360" y="4653136"/>
            <a:ext cx="402977" cy="864096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 w="38100" cmpd="sng">
                <a:solidFill>
                  <a:schemeClr val="tx1"/>
                </a:solidFill>
              </a:ln>
            </a:endParaRPr>
          </a:p>
        </p:txBody>
      </p:sp>
      <p:sp>
        <p:nvSpPr>
          <p:cNvPr id="17" name="ZoneTexte 18"/>
          <p:cNvSpPr txBox="1"/>
          <p:nvPr/>
        </p:nvSpPr>
        <p:spPr>
          <a:xfrm>
            <a:off x="3902650" y="1844824"/>
            <a:ext cx="978153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200" dirty="0" smtClean="0"/>
              <a:t>Bloc d’Arrêt</a:t>
            </a:r>
            <a:endParaRPr lang="fr-FR" sz="1200" dirty="0"/>
          </a:p>
        </p:txBody>
      </p:sp>
      <p:sp>
        <p:nvSpPr>
          <p:cNvPr id="18" name="ZoneTexte 19"/>
          <p:cNvSpPr txBox="1"/>
          <p:nvPr/>
        </p:nvSpPr>
        <p:spPr>
          <a:xfrm>
            <a:off x="3757578" y="2193260"/>
            <a:ext cx="1268296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200" dirty="0" smtClean="0"/>
              <a:t>Fentes d’Entrée</a:t>
            </a:r>
            <a:endParaRPr lang="fr-FR" sz="1200" dirty="0"/>
          </a:p>
        </p:txBody>
      </p:sp>
      <p:sp>
        <p:nvSpPr>
          <p:cNvPr id="19" name="ZoneTexte 20"/>
          <p:cNvSpPr txBox="1"/>
          <p:nvPr/>
        </p:nvSpPr>
        <p:spPr>
          <a:xfrm>
            <a:off x="3575637" y="2535505"/>
            <a:ext cx="163217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200" dirty="0" smtClean="0"/>
              <a:t>Plaques de Déviation</a:t>
            </a:r>
            <a:endParaRPr lang="fr-FR" sz="1200" dirty="0"/>
          </a:p>
        </p:txBody>
      </p:sp>
      <p:sp>
        <p:nvSpPr>
          <p:cNvPr id="20" name="ZoneTexte 21"/>
          <p:cNvSpPr txBox="1"/>
          <p:nvPr/>
        </p:nvSpPr>
        <p:spPr>
          <a:xfrm>
            <a:off x="3740235" y="2877750"/>
            <a:ext cx="1311578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200" dirty="0" smtClean="0"/>
              <a:t>Fentes de Sortie</a:t>
            </a:r>
            <a:endParaRPr lang="fr-FR" sz="1200" dirty="0"/>
          </a:p>
        </p:txBody>
      </p:sp>
      <p:sp>
        <p:nvSpPr>
          <p:cNvPr id="21" name="ZoneTexte 22"/>
          <p:cNvSpPr txBox="1"/>
          <p:nvPr/>
        </p:nvSpPr>
        <p:spPr>
          <a:xfrm>
            <a:off x="3710628" y="3216679"/>
            <a:ext cx="1369286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200" dirty="0" smtClean="0"/>
              <a:t>Cage de Faraday</a:t>
            </a:r>
            <a:endParaRPr lang="fr-FR" sz="12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251520" y="2343363"/>
            <a:ext cx="798790" cy="3423139"/>
            <a:chOff x="251520" y="2343363"/>
            <a:chExt cx="798790" cy="3423139"/>
          </a:xfrm>
        </p:grpSpPr>
        <p:sp>
          <p:nvSpPr>
            <p:cNvPr id="23" name="Right Arrow 22"/>
            <p:cNvSpPr/>
            <p:nvPr/>
          </p:nvSpPr>
          <p:spPr>
            <a:xfrm>
              <a:off x="251520" y="2343363"/>
              <a:ext cx="792088" cy="498540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ight Arrow 23"/>
            <p:cNvSpPr/>
            <p:nvPr/>
          </p:nvSpPr>
          <p:spPr>
            <a:xfrm>
              <a:off x="258222" y="2924944"/>
              <a:ext cx="792088" cy="498540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Right Arrow 24"/>
            <p:cNvSpPr/>
            <p:nvPr/>
          </p:nvSpPr>
          <p:spPr>
            <a:xfrm>
              <a:off x="251520" y="3506524"/>
              <a:ext cx="792088" cy="498540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Right Arrow 25"/>
            <p:cNvSpPr/>
            <p:nvPr/>
          </p:nvSpPr>
          <p:spPr>
            <a:xfrm>
              <a:off x="258222" y="4082588"/>
              <a:ext cx="792088" cy="498540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Right Arrow 26"/>
            <p:cNvSpPr/>
            <p:nvPr/>
          </p:nvSpPr>
          <p:spPr>
            <a:xfrm>
              <a:off x="258222" y="5267962"/>
              <a:ext cx="792088" cy="498540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8" name="Freeform 27"/>
          <p:cNvSpPr/>
          <p:nvPr/>
        </p:nvSpPr>
        <p:spPr>
          <a:xfrm>
            <a:off x="2125785" y="5009662"/>
            <a:ext cx="1578707" cy="70338"/>
          </a:xfrm>
          <a:custGeom>
            <a:avLst/>
            <a:gdLst>
              <a:gd name="connsiteX0" fmla="*/ 0 w 1578707"/>
              <a:gd name="connsiteY0" fmla="*/ 70338 h 70338"/>
              <a:gd name="connsiteX1" fmla="*/ 695569 w 1578707"/>
              <a:gd name="connsiteY1" fmla="*/ 0 h 70338"/>
              <a:gd name="connsiteX2" fmla="*/ 1578707 w 1578707"/>
              <a:gd name="connsiteY2" fmla="*/ 23446 h 7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8707" h="70338">
                <a:moveTo>
                  <a:pt x="0" y="70338"/>
                </a:moveTo>
                <a:cubicBezTo>
                  <a:pt x="216225" y="39076"/>
                  <a:pt x="432451" y="7815"/>
                  <a:pt x="695569" y="0"/>
                </a:cubicBezTo>
                <a:lnTo>
                  <a:pt x="1578707" y="23446"/>
                </a:lnTo>
              </a:path>
            </a:pathLst>
          </a:custGeom>
          <a:noFill/>
          <a:ln w="57150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Date Placeholder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01A377-90CE-473E-9F52-66B0743021D4}" type="datetime4">
              <a:rPr lang="fr-FR" smtClean="0"/>
              <a:t>6 octobre 2015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684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Simulations numériques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405" y="1152179"/>
            <a:ext cx="9120758" cy="5396260"/>
          </a:xfrm>
        </p:spPr>
        <p:txBody>
          <a:bodyPr/>
          <a:lstStyle/>
          <a:p>
            <a:pPr lvl="1"/>
            <a:r>
              <a:rPr lang="fr-FR" sz="1400" b="1" dirty="0" smtClean="0"/>
              <a:t>Modélisation</a:t>
            </a:r>
            <a:endParaRPr lang="fr-FR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|  PAGE </a:t>
            </a:r>
            <a:fld id="{4B3E7AC6-90BE-4A57-9441-9ED4B9F361C0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  <p:pic>
        <p:nvPicPr>
          <p:cNvPr id="6" name="Picture 3" descr="\\Dapdc5\nmisiara\Desktop\SoutenanceFinale\Rapport_Projet3\images\02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" y="4262310"/>
            <a:ext cx="3188907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\\Dapdc5\nmisiara\Desktop\SoutenanceFinale\Rapport_Projet3\images\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98" y="1459270"/>
            <a:ext cx="5459302" cy="2351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11" descr="01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077" y="1296194"/>
            <a:ext cx="2859289" cy="2271451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43E69F-DBCE-4FFF-8ED3-3F3A4C50C717}" type="datetime4">
              <a:rPr lang="fr-FR" smtClean="0"/>
              <a:t>6 octobre 2015</a:t>
            </a:fld>
            <a:endParaRPr lang="fr-FR" dirty="0"/>
          </a:p>
        </p:txBody>
      </p:sp>
      <p:pic>
        <p:nvPicPr>
          <p:cNvPr id="10" name="Image 9" descr="019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09" y="4189253"/>
            <a:ext cx="3230481" cy="2101472"/>
          </a:xfrm>
          <a:prstGeom prst="rect">
            <a:avLst/>
          </a:prstGeom>
        </p:spPr>
      </p:pic>
      <p:sp>
        <p:nvSpPr>
          <p:cNvPr id="11" name="ZoneTexte 7"/>
          <p:cNvSpPr txBox="1"/>
          <p:nvPr/>
        </p:nvSpPr>
        <p:spPr>
          <a:xfrm>
            <a:off x="1846745" y="3845382"/>
            <a:ext cx="20361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i="1" dirty="0" smtClean="0">
                <a:latin typeface="+mj-lt"/>
              </a:rPr>
              <a:t>Interactions particules/matière</a:t>
            </a:r>
            <a:endParaRPr lang="fr-FR" sz="1000" b="1" i="1" dirty="0">
              <a:latin typeface="+mj-lt"/>
            </a:endParaRPr>
          </a:p>
        </p:txBody>
      </p:sp>
      <p:sp>
        <p:nvSpPr>
          <p:cNvPr id="12" name="ZoneTexte 7"/>
          <p:cNvSpPr txBox="1"/>
          <p:nvPr/>
        </p:nvSpPr>
        <p:spPr>
          <a:xfrm>
            <a:off x="1541832" y="6064435"/>
            <a:ext cx="18261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i="1" dirty="0" smtClean="0">
                <a:latin typeface="+mj-lt"/>
              </a:rPr>
              <a:t>Géométrie numérique CAO</a:t>
            </a:r>
            <a:endParaRPr lang="fr-FR" sz="1000" b="1" i="1" dirty="0">
              <a:latin typeface="+mj-lt"/>
            </a:endParaRPr>
          </a:p>
        </p:txBody>
      </p:sp>
      <p:sp>
        <p:nvSpPr>
          <p:cNvPr id="13" name="ZoneTexte 7"/>
          <p:cNvSpPr txBox="1"/>
          <p:nvPr/>
        </p:nvSpPr>
        <p:spPr>
          <a:xfrm>
            <a:off x="5656342" y="6367767"/>
            <a:ext cx="26100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i="1" dirty="0" smtClean="0">
                <a:latin typeface="+mj-lt"/>
              </a:rPr>
              <a:t>Discrétisation – Maillage Eléments Finis</a:t>
            </a:r>
            <a:endParaRPr lang="fr-FR" sz="1000" b="1" i="1" dirty="0">
              <a:latin typeface="+mj-lt"/>
            </a:endParaRPr>
          </a:p>
        </p:txBody>
      </p:sp>
      <p:sp>
        <p:nvSpPr>
          <p:cNvPr id="14" name="ZoneTexte 7"/>
          <p:cNvSpPr txBox="1"/>
          <p:nvPr/>
        </p:nvSpPr>
        <p:spPr>
          <a:xfrm>
            <a:off x="6837823" y="3628997"/>
            <a:ext cx="16417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i="1" dirty="0" smtClean="0">
                <a:latin typeface="+mj-lt"/>
              </a:rPr>
              <a:t>Modélisation statistique</a:t>
            </a:r>
            <a:endParaRPr lang="fr-FR" sz="1000" b="1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272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Simulations numériques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|  PAGE </a:t>
            </a:r>
            <a:fld id="{4B3E7AC6-90BE-4A57-9441-9ED4B9F361C0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0405" y="1152179"/>
            <a:ext cx="9120758" cy="5396260"/>
          </a:xfrm>
        </p:spPr>
        <p:txBody>
          <a:bodyPr/>
          <a:lstStyle/>
          <a:p>
            <a:pPr lvl="1"/>
            <a:r>
              <a:rPr lang="fr-FR" sz="1400" b="1" dirty="0" smtClean="0"/>
              <a:t>Thermique</a:t>
            </a:r>
          </a:p>
          <a:p>
            <a:pPr lvl="1"/>
            <a:endParaRPr lang="fr-FR" sz="1400" b="1" dirty="0"/>
          </a:p>
          <a:p>
            <a:pPr lvl="1"/>
            <a:endParaRPr lang="fr-FR" sz="1400" b="1" dirty="0" smtClean="0"/>
          </a:p>
          <a:p>
            <a:pPr lvl="1"/>
            <a:endParaRPr lang="fr-FR" sz="1400" b="1" dirty="0"/>
          </a:p>
          <a:p>
            <a:pPr lvl="1"/>
            <a:endParaRPr lang="fr-FR" sz="1400" b="1" dirty="0" smtClean="0"/>
          </a:p>
          <a:p>
            <a:pPr lvl="1"/>
            <a:endParaRPr lang="fr-FR" sz="1400" b="1" dirty="0"/>
          </a:p>
          <a:p>
            <a:pPr lvl="1"/>
            <a:endParaRPr lang="fr-FR" sz="1400" b="1" dirty="0" smtClean="0"/>
          </a:p>
          <a:p>
            <a:pPr lvl="1"/>
            <a:endParaRPr lang="fr-FR" sz="1400" b="1" dirty="0"/>
          </a:p>
          <a:p>
            <a:pPr lvl="1"/>
            <a:endParaRPr lang="fr-FR" sz="1400" b="1" dirty="0" smtClean="0"/>
          </a:p>
          <a:p>
            <a:pPr lvl="1"/>
            <a:endParaRPr lang="fr-FR" sz="1400" b="1" dirty="0"/>
          </a:p>
          <a:p>
            <a:pPr lvl="1"/>
            <a:endParaRPr lang="fr-FR" sz="1400" b="1" dirty="0" smtClean="0"/>
          </a:p>
          <a:p>
            <a:pPr lvl="1"/>
            <a:r>
              <a:rPr lang="fr-FR" sz="1400" b="1" dirty="0" smtClean="0"/>
              <a:t>Mécanique</a:t>
            </a:r>
            <a:endParaRPr lang="fr-FR" sz="1400" b="1" dirty="0"/>
          </a:p>
        </p:txBody>
      </p:sp>
      <p:pic>
        <p:nvPicPr>
          <p:cNvPr id="7" name="Picture 4" descr="\\Dapdc5\nmisiara\Desktop\SoutenanceFinale\Rapport_Projet3\images\04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98" y="1584225"/>
            <a:ext cx="455085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381" y="1954527"/>
            <a:ext cx="5050423" cy="1707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9" descr="Screen Shot 2015-06-24 at 8.55.04 A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7" t="4093" r="3651" b="2526"/>
          <a:stretch/>
        </p:blipFill>
        <p:spPr>
          <a:xfrm>
            <a:off x="933558" y="4392539"/>
            <a:ext cx="3135279" cy="2664296"/>
          </a:xfrm>
          <a:prstGeom prst="rect">
            <a:avLst/>
          </a:prstGeom>
        </p:spPr>
      </p:pic>
      <p:pic>
        <p:nvPicPr>
          <p:cNvPr id="10" name="Picture 30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18" y="4215534"/>
            <a:ext cx="4881027" cy="2079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32C7F2-335A-4B1D-A217-ECF2C0F1D6AC}" type="datetime4">
              <a:rPr lang="fr-FR" smtClean="0"/>
              <a:t>6 octobre 2015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67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Validation de la conception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|  PAGE </a:t>
            </a:r>
            <a:fld id="{4B3E7AC6-90BE-4A57-9441-9ED4B9F361C0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Nicolas MISIARA DSM/IRFU/SIS/LCAP</a:t>
            </a:r>
            <a:endParaRPr lang="fr-FR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0405" y="1152179"/>
            <a:ext cx="9120758" cy="5396260"/>
          </a:xfrm>
        </p:spPr>
        <p:txBody>
          <a:bodyPr/>
          <a:lstStyle/>
          <a:p>
            <a:pPr lvl="1"/>
            <a:r>
              <a:rPr lang="fr-FR" sz="1400" b="1" dirty="0" smtClean="0"/>
              <a:t>Géométries et matériaux constitutifs</a:t>
            </a:r>
          </a:p>
          <a:p>
            <a:pPr lvl="3"/>
            <a:r>
              <a:rPr lang="fr-FR" sz="1400" b="1" dirty="0" smtClean="0"/>
              <a:t>Fentes d’Entrée en TZM (</a:t>
            </a:r>
            <a:r>
              <a:rPr lang="fr-FR" sz="1400" b="1" dirty="0" err="1" smtClean="0"/>
              <a:t>Titanium</a:t>
            </a:r>
            <a:r>
              <a:rPr lang="fr-FR" sz="1400" b="1" dirty="0" smtClean="0"/>
              <a:t> Zirconium </a:t>
            </a:r>
            <a:r>
              <a:rPr lang="fr-FR" sz="1400" b="1" dirty="0" err="1" smtClean="0"/>
              <a:t>Molybdenum</a:t>
            </a:r>
            <a:r>
              <a:rPr lang="fr-FR" sz="1400" b="1" dirty="0" smtClean="0"/>
              <a:t>) et Bloc d’Arrêt en Tungstène-Cuivre</a:t>
            </a:r>
          </a:p>
          <a:p>
            <a:pPr lvl="3"/>
            <a:endParaRPr lang="fr-FR" sz="1400" b="1" dirty="0"/>
          </a:p>
          <a:p>
            <a:pPr lvl="1"/>
            <a:r>
              <a:rPr lang="fr-FR" sz="1400" b="1" dirty="0" smtClean="0"/>
              <a:t>Design connu : projet IFMIF</a:t>
            </a:r>
            <a:endParaRPr lang="fr-FR" sz="14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804" y="2573646"/>
            <a:ext cx="4412914" cy="2941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\\Dapdc5\nmisiara\Desktop\SoutenanceFinale\P10005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85" y="2424438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97A256-529F-4A21-9052-4E278F34ED3B}" type="datetime4">
              <a:rPr lang="fr-FR" smtClean="0"/>
              <a:t>6 octobre 2015</a:t>
            </a:fld>
            <a:endParaRPr lang="fr-FR" dirty="0"/>
          </a:p>
        </p:txBody>
      </p:sp>
      <p:sp>
        <p:nvSpPr>
          <p:cNvPr id="10" name="ZoneTexte 7"/>
          <p:cNvSpPr txBox="1"/>
          <p:nvPr/>
        </p:nvSpPr>
        <p:spPr>
          <a:xfrm>
            <a:off x="6445101" y="5658119"/>
            <a:ext cx="16530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b="1" i="1" dirty="0" err="1" smtClean="0">
                <a:latin typeface="+mj-lt"/>
              </a:rPr>
              <a:t>Courtesy</a:t>
            </a:r>
            <a:r>
              <a:rPr lang="fr-FR" sz="800" b="1" i="1" dirty="0" smtClean="0">
                <a:latin typeface="+mj-lt"/>
              </a:rPr>
              <a:t> of P. STROPPA/CEA</a:t>
            </a:r>
            <a:endParaRPr lang="fr-FR" sz="800" b="1" i="1" dirty="0">
              <a:latin typeface="+mj-lt"/>
            </a:endParaRPr>
          </a:p>
        </p:txBody>
      </p:sp>
      <p:sp>
        <p:nvSpPr>
          <p:cNvPr id="12" name="ZoneTexte 7"/>
          <p:cNvSpPr txBox="1"/>
          <p:nvPr/>
        </p:nvSpPr>
        <p:spPr>
          <a:xfrm>
            <a:off x="1608138" y="5784551"/>
            <a:ext cx="14975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b="1" i="1" dirty="0" err="1" smtClean="0">
                <a:latin typeface="+mj-lt"/>
              </a:rPr>
              <a:t>Courtesy</a:t>
            </a:r>
            <a:r>
              <a:rPr lang="fr-FR" sz="800" b="1" i="1" dirty="0" smtClean="0">
                <a:latin typeface="+mj-lt"/>
              </a:rPr>
              <a:t> of R. GOBIN/CEA</a:t>
            </a:r>
            <a:endParaRPr lang="fr-FR" sz="800" b="1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3668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Merci de votre attention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064384-9974-4388-AD70-334645F8B0F1}" type="datetime4">
              <a:rPr lang="fr-FR" smtClean="0"/>
              <a:t>6 octobre 2015</a:t>
            </a:fld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|  PAGE </a:t>
            </a:r>
            <a:fld id="{D0FCD648-074E-41DB-A0DD-8752658E8959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Nicolas MISIARA DSM/IRFU/SIS/LCAP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88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a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Settings\boyerl\Application Data\Microsoft\Modèles\CEA.POT</Template>
  <TotalTime>29595</TotalTime>
  <Words>282</Words>
  <Application>Microsoft Office PowerPoint</Application>
  <PresentationFormat>Custom</PresentationFormat>
  <Paragraphs>151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Arial Narrow</vt:lpstr>
      <vt:lpstr>Cambria</vt:lpstr>
      <vt:lpstr>Gill Sans</vt:lpstr>
      <vt:lpstr>Lucida Grande</vt:lpstr>
      <vt:lpstr>Times New Roman</vt:lpstr>
      <vt:lpstr>cea</vt:lpstr>
      <vt:lpstr>Design d’un émittancemètre basse énergie pour le projet ESS</vt:lpstr>
      <vt:lpstr>Projet ess</vt:lpstr>
      <vt:lpstr>Projet ess</vt:lpstr>
      <vt:lpstr>Projet ess</vt:lpstr>
      <vt:lpstr>Conception mécanique</vt:lpstr>
      <vt:lpstr>Conception mécanique</vt:lpstr>
      <vt:lpstr>Simulations numériques</vt:lpstr>
      <vt:lpstr>Simulations numériques</vt:lpstr>
      <vt:lpstr>Validation de la conception</vt:lpstr>
      <vt:lpstr>Merci de votre attention</vt:lpstr>
    </vt:vector>
  </TitlesOfParts>
  <Company>CEA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cp125767</dc:creator>
  <cp:lastModifiedBy>MISIARA Nicolas</cp:lastModifiedBy>
  <cp:revision>698</cp:revision>
  <cp:lastPrinted>2014-03-17T06:59:56Z</cp:lastPrinted>
  <dcterms:created xsi:type="dcterms:W3CDTF">2002-09-25T12:10:24Z</dcterms:created>
  <dcterms:modified xsi:type="dcterms:W3CDTF">2015-10-06T10:38:13Z</dcterms:modified>
</cp:coreProperties>
</file>