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721850" cy="7200900"/>
  <p:notesSz cx="6797675" cy="9926638"/>
  <p:embeddedFontLst>
    <p:embeddedFont>
      <p:font typeface="Arial Narrow" panose="020B0606020202030204" pitchFamily="34" charset="0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Garamond" panose="02020404030301010803" pitchFamily="18" charset="0"/>
      <p:regular r:id="rId21"/>
      <p:bold r:id="rId22"/>
      <p:italic r:id="rId23"/>
    </p:embeddedFont>
    <p:embeddedFont>
      <p:font typeface="Helvetica Neue" panose="020B0604020202020204" charset="0"/>
      <p:regular r:id="rId24"/>
      <p:bold r:id="rId25"/>
      <p:italic r:id="rId26"/>
      <p:boldItalic r:id="rId27"/>
    </p:embeddedFont>
  </p:embeddedFontLst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A6EFEE19-4767-4AD8-8548-F4F86FDFF7A1}">
  <a:tblStyle styleId="{A6EFEE19-4767-4AD8-8548-F4F86FDFF7A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6EEF4"/>
          </a:solidFill>
        </a:fill>
      </a:tcStyle>
    </a:wholeTbl>
    <a:band1H>
      <a:tcStyle>
        <a:tcBdr/>
        <a:fill>
          <a:solidFill>
            <a:srgbClr val="CADBE9"/>
          </a:solidFill>
        </a:fill>
      </a:tcStyle>
    </a:band1H>
    <a:band1V>
      <a:tcStyle>
        <a:tcBdr/>
        <a:fill>
          <a:solidFill>
            <a:srgbClr val="CADBE9"/>
          </a:solidFill>
        </a:fill>
      </a:tcStyle>
    </a:band1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4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4"/>
          </a:solidFill>
        </a:fill>
      </a:tcStyle>
    </a:firstRow>
  </a:tblStyle>
  <a:tblStyle styleId="{76A2E52C-EB77-45A6-8B67-C2C83C699770}" styleName="Table_1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840" y="-10"/>
      </p:cViewPr>
      <p:guideLst>
        <p:guide orient="horz" pos="2268"/>
        <p:guide pos="30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188" cy="4966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12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851487" y="0"/>
            <a:ext cx="2946187" cy="4966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 sz="12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885825" y="744537"/>
            <a:ext cx="5026025" cy="372268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906887" y="4715787"/>
            <a:ext cx="4983903" cy="446667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390"/>
              </a:spcBef>
              <a:spcAft>
                <a:spcPts val="0"/>
              </a:spcAft>
              <a:defRPr sz="13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0" algn="l" rtl="0">
              <a:spcBef>
                <a:spcPts val="390"/>
              </a:spcBef>
              <a:spcAft>
                <a:spcPts val="0"/>
              </a:spcAft>
              <a:defRPr sz="13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1587" algn="l" rtl="0">
              <a:spcBef>
                <a:spcPts val="390"/>
              </a:spcBef>
              <a:spcAft>
                <a:spcPts val="0"/>
              </a:spcAft>
              <a:defRPr sz="13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1587" algn="l" rtl="0">
              <a:spcBef>
                <a:spcPts val="390"/>
              </a:spcBef>
              <a:spcAft>
                <a:spcPts val="0"/>
              </a:spcAft>
              <a:defRPr sz="13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3175" algn="l" rtl="0">
              <a:spcBef>
                <a:spcPts val="390"/>
              </a:spcBef>
              <a:spcAft>
                <a:spcPts val="0"/>
              </a:spcAft>
              <a:defRPr sz="13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417121" marR="0" indent="-4121" algn="l" rtl="0">
              <a:spcBef>
                <a:spcPts val="0"/>
              </a:spcBef>
              <a:defRPr sz="13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00546" marR="0" indent="-4946" algn="l" rtl="0">
              <a:spcBef>
                <a:spcPts val="0"/>
              </a:spcBef>
              <a:defRPr sz="13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383970" marR="0" indent="-5770" algn="l" rtl="0">
              <a:spcBef>
                <a:spcPts val="0"/>
              </a:spcBef>
              <a:defRPr sz="13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67395" marR="0" indent="-6594" algn="l" rtl="0">
              <a:spcBef>
                <a:spcPts val="0"/>
              </a:spcBef>
              <a:defRPr sz="13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9429989"/>
            <a:ext cx="2946188" cy="49664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12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51487" y="9429989"/>
            <a:ext cx="2946187" cy="49664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r-FR" sz="12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‹N°›</a:t>
            </a:fld>
            <a:endParaRPr lang="fr-FR" sz="1200" b="0" i="0" u="none" strike="noStrike" cap="none" baseline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433620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906887" y="4715787"/>
            <a:ext cx="4983903" cy="446667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885825" y="744537"/>
            <a:ext cx="5026025" cy="372268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906887" y="4715787"/>
            <a:ext cx="4983903" cy="446667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5" name="Shape 175"/>
          <p:cNvSpPr>
            <a:spLocks noGrp="1" noRot="1" noChangeAspect="1"/>
          </p:cNvSpPr>
          <p:nvPr>
            <p:ph type="sldImg" idx="2"/>
          </p:nvPr>
        </p:nvSpPr>
        <p:spPr>
          <a:xfrm>
            <a:off x="885825" y="744537"/>
            <a:ext cx="5026025" cy="372268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>
            <a:spLocks noGrp="1"/>
          </p:cNvSpPr>
          <p:nvPr>
            <p:ph type="body" idx="1"/>
          </p:nvPr>
        </p:nvSpPr>
        <p:spPr>
          <a:xfrm>
            <a:off x="906887" y="4715787"/>
            <a:ext cx="4983903" cy="446667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57" name="Shape 257"/>
          <p:cNvSpPr>
            <a:spLocks noGrp="1" noRot="1" noChangeAspect="1"/>
          </p:cNvSpPr>
          <p:nvPr>
            <p:ph type="sldImg" idx="2"/>
          </p:nvPr>
        </p:nvSpPr>
        <p:spPr>
          <a:xfrm>
            <a:off x="885825" y="744537"/>
            <a:ext cx="5026025" cy="372268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Shape 392"/>
          <p:cNvSpPr txBox="1">
            <a:spLocks noGrp="1"/>
          </p:cNvSpPr>
          <p:nvPr>
            <p:ph type="body" idx="1"/>
          </p:nvPr>
        </p:nvSpPr>
        <p:spPr>
          <a:xfrm>
            <a:off x="906887" y="4715787"/>
            <a:ext cx="4983903" cy="446667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93" name="Shape 393"/>
          <p:cNvSpPr>
            <a:spLocks noGrp="1" noRot="1" noChangeAspect="1"/>
          </p:cNvSpPr>
          <p:nvPr>
            <p:ph type="sldImg" idx="2"/>
          </p:nvPr>
        </p:nvSpPr>
        <p:spPr>
          <a:xfrm>
            <a:off x="885825" y="744537"/>
            <a:ext cx="5026025" cy="372268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Shape 413"/>
          <p:cNvSpPr>
            <a:spLocks noGrp="1" noRot="1" noChangeAspect="1"/>
          </p:cNvSpPr>
          <p:nvPr>
            <p:ph type="sldImg" idx="2"/>
          </p:nvPr>
        </p:nvSpPr>
        <p:spPr>
          <a:xfrm>
            <a:off x="885825" y="744537"/>
            <a:ext cx="5026025" cy="372268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14" name="Shape 414"/>
          <p:cNvSpPr txBox="1">
            <a:spLocks noGrp="1"/>
          </p:cNvSpPr>
          <p:nvPr>
            <p:ph type="body" idx="1"/>
          </p:nvPr>
        </p:nvSpPr>
        <p:spPr>
          <a:xfrm>
            <a:off x="906887" y="4715787"/>
            <a:ext cx="4983903" cy="446667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3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Tres versatile -&gt; apllication</a:t>
            </a:r>
          </a:p>
        </p:txBody>
      </p:sp>
      <p:sp>
        <p:nvSpPr>
          <p:cNvPr id="415" name="Shape 415"/>
          <p:cNvSpPr txBox="1">
            <a:spLocks noGrp="1"/>
          </p:cNvSpPr>
          <p:nvPr>
            <p:ph type="sldNum" idx="12"/>
          </p:nvPr>
        </p:nvSpPr>
        <p:spPr>
          <a:xfrm>
            <a:off x="3851487" y="9429989"/>
            <a:ext cx="2946187" cy="49664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r-FR" sz="12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fld>
            <a:endParaRPr lang="fr-FR" sz="1200" b="0" i="0" u="none" strike="noStrike" cap="none" baseline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Shape 436"/>
          <p:cNvSpPr txBox="1">
            <a:spLocks noGrp="1"/>
          </p:cNvSpPr>
          <p:nvPr>
            <p:ph type="body" idx="1"/>
          </p:nvPr>
        </p:nvSpPr>
        <p:spPr>
          <a:xfrm>
            <a:off x="906887" y="4715787"/>
            <a:ext cx="4983903" cy="446667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37" name="Shape 437"/>
          <p:cNvSpPr>
            <a:spLocks noGrp="1" noRot="1" noChangeAspect="1"/>
          </p:cNvSpPr>
          <p:nvPr>
            <p:ph type="sldImg" idx="2"/>
          </p:nvPr>
        </p:nvSpPr>
        <p:spPr>
          <a:xfrm>
            <a:off x="885825" y="744537"/>
            <a:ext cx="5026025" cy="372268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Shape 454"/>
          <p:cNvSpPr txBox="1">
            <a:spLocks noGrp="1"/>
          </p:cNvSpPr>
          <p:nvPr>
            <p:ph type="body" idx="1"/>
          </p:nvPr>
        </p:nvSpPr>
        <p:spPr>
          <a:xfrm>
            <a:off x="906887" y="4715787"/>
            <a:ext cx="4983903" cy="446667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55" name="Shape 455"/>
          <p:cNvSpPr>
            <a:spLocks noGrp="1" noRot="1" noChangeAspect="1"/>
          </p:cNvSpPr>
          <p:nvPr>
            <p:ph type="sldImg" idx="2"/>
          </p:nvPr>
        </p:nvSpPr>
        <p:spPr>
          <a:xfrm>
            <a:off x="885825" y="744537"/>
            <a:ext cx="5026025" cy="372268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Shape 465"/>
          <p:cNvSpPr txBox="1">
            <a:spLocks noGrp="1"/>
          </p:cNvSpPr>
          <p:nvPr>
            <p:ph type="body" idx="1"/>
          </p:nvPr>
        </p:nvSpPr>
        <p:spPr>
          <a:xfrm>
            <a:off x="906887" y="4715787"/>
            <a:ext cx="4983903" cy="446667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66" name="Shape 466"/>
          <p:cNvSpPr>
            <a:spLocks noGrp="1" noRot="1" noChangeAspect="1"/>
          </p:cNvSpPr>
          <p:nvPr>
            <p:ph type="sldImg" idx="2"/>
          </p:nvPr>
        </p:nvSpPr>
        <p:spPr>
          <a:xfrm>
            <a:off x="885825" y="744537"/>
            <a:ext cx="5026025" cy="372268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Shape 473"/>
          <p:cNvSpPr txBox="1">
            <a:spLocks noGrp="1"/>
          </p:cNvSpPr>
          <p:nvPr>
            <p:ph type="body" idx="1"/>
          </p:nvPr>
        </p:nvSpPr>
        <p:spPr>
          <a:xfrm>
            <a:off x="906887" y="4715787"/>
            <a:ext cx="4983903" cy="446667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74" name="Shape 474"/>
          <p:cNvSpPr>
            <a:spLocks noGrp="1" noRot="1" noChangeAspect="1"/>
          </p:cNvSpPr>
          <p:nvPr>
            <p:ph type="sldImg" idx="2"/>
          </p:nvPr>
        </p:nvSpPr>
        <p:spPr>
          <a:xfrm>
            <a:off x="885825" y="744537"/>
            <a:ext cx="5026025" cy="372268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906887" y="4715787"/>
            <a:ext cx="4983903" cy="446667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83" name="Shape 483"/>
          <p:cNvSpPr>
            <a:spLocks noGrp="1" noRot="1" noChangeAspect="1"/>
          </p:cNvSpPr>
          <p:nvPr>
            <p:ph type="sldImg" idx="2"/>
          </p:nvPr>
        </p:nvSpPr>
        <p:spPr>
          <a:xfrm>
            <a:off x="885825" y="744537"/>
            <a:ext cx="5026025" cy="372268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r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hape 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3519488" cy="720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Shape 19"/>
          <p:cNvSpPr txBox="1"/>
          <p:nvPr/>
        </p:nvSpPr>
        <p:spPr>
          <a:xfrm>
            <a:off x="1179512" y="4810125"/>
            <a:ext cx="1384299" cy="1174749"/>
          </a:xfrm>
          <a:prstGeom prst="rect">
            <a:avLst/>
          </a:prstGeom>
          <a:noFill/>
          <a:ln>
            <a:noFill/>
          </a:ln>
        </p:spPr>
        <p:txBody>
          <a:bodyPr lIns="96675" tIns="48325" rIns="96675" bIns="483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7000" b="1" i="0" u="none" strike="noStrike" cap="none" baseline="0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Irfu</a:t>
            </a:r>
          </a:p>
        </p:txBody>
      </p:sp>
      <p:pic>
        <p:nvPicPr>
          <p:cNvPr id="20" name="Shape 20"/>
          <p:cNvPicPr preferRelativeResize="0"/>
          <p:nvPr/>
        </p:nvPicPr>
        <p:blipFill rotWithShape="1">
          <a:blip r:embed="rId3">
            <a:alphaModFix/>
          </a:blip>
          <a:srcRect r="1780" b="41484"/>
          <a:stretch/>
        </p:blipFill>
        <p:spPr>
          <a:xfrm>
            <a:off x="1319212" y="5868987"/>
            <a:ext cx="1125536" cy="1116012"/>
          </a:xfrm>
          <a:prstGeom prst="rect">
            <a:avLst/>
          </a:prstGeom>
          <a:solidFill>
            <a:srgbClr val="A80000"/>
          </a:solidFill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21" name="Shape 21"/>
          <p:cNvSpPr txBox="1">
            <a:spLocks noGrp="1"/>
          </p:cNvSpPr>
          <p:nvPr>
            <p:ph type="ctrTitle"/>
          </p:nvPr>
        </p:nvSpPr>
        <p:spPr>
          <a:xfrm>
            <a:off x="4210250" y="1948051"/>
            <a:ext cx="5091068" cy="27865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33966"/>
              </a:lnSpc>
              <a:spcBef>
                <a:spcPts val="0"/>
              </a:spcBef>
              <a:spcAft>
                <a:spcPts val="0"/>
              </a:spcAft>
              <a:defRPr sz="3000" b="0" i="0" u="none" strike="noStrike" cap="none" baseline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ubTitle" idx="1"/>
          </p:nvPr>
        </p:nvSpPr>
        <p:spPr>
          <a:xfrm>
            <a:off x="4210250" y="6095526"/>
            <a:ext cx="5091068" cy="52925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spcAft>
                <a:spcPts val="425"/>
              </a:spcAft>
              <a:buClr>
                <a:srgbClr val="666666"/>
              </a:buClr>
              <a:buFont typeface="Arial"/>
              <a:buNone/>
              <a:defRPr sz="1600" b="0" i="0" u="none" strike="noStrike" cap="none" baseline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83489" marR="0" indent="-888" algn="ctr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7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66978" marR="0" indent="-1777" algn="ctr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7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450467" marR="0" indent="-2666" algn="ctr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  <a:defRPr sz="17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933956" marR="0" indent="-3555" algn="ctr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  <a:defRPr sz="17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17445" marR="0" indent="-4445" algn="ctr" rtl="0">
              <a:spcBef>
                <a:spcPts val="420"/>
              </a:spcBef>
              <a:buClr>
                <a:srgbClr val="888888"/>
              </a:buClr>
              <a:buFont typeface="Arial"/>
              <a:buNone/>
              <a:defRPr sz="21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0934" marR="0" indent="-5333" algn="ctr" rtl="0">
              <a:spcBef>
                <a:spcPts val="420"/>
              </a:spcBef>
              <a:buClr>
                <a:srgbClr val="888888"/>
              </a:buClr>
              <a:buFont typeface="Arial"/>
              <a:buNone/>
              <a:defRPr sz="21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84423" marR="0" indent="-6222" algn="ctr" rtl="0">
              <a:spcBef>
                <a:spcPts val="420"/>
              </a:spcBef>
              <a:buClr>
                <a:srgbClr val="888888"/>
              </a:buClr>
              <a:buFont typeface="Arial"/>
              <a:buNone/>
              <a:defRPr sz="21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67912" marR="0" indent="-7111" algn="ctr" rtl="0">
              <a:spcBef>
                <a:spcPts val="420"/>
              </a:spcBef>
              <a:buClr>
                <a:srgbClr val="888888"/>
              </a:buClr>
              <a:buFont typeface="Arial"/>
              <a:buNone/>
              <a:defRPr sz="21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210250" y="4734576"/>
            <a:ext cx="5091068" cy="12853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Clr>
                <a:srgbClr val="666666"/>
              </a:buClr>
              <a:buFont typeface="Arial"/>
              <a:buNone/>
              <a:defRPr sz="900" b="0">
                <a:solidFill>
                  <a:srgbClr val="666666"/>
                </a:solidFill>
              </a:defRPr>
            </a:lvl1pPr>
            <a:lvl2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210050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8532813" y="6618288"/>
            <a:ext cx="118903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  PAGE </a:t>
            </a:r>
            <a:fld id="{00000000-1234-1234-1234-123412341234}" type="slidenum">
              <a:rPr lang="fr-FR"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‹N°›</a:t>
            </a:fld>
            <a:endParaRPr lang="fr-FR" sz="1100" b="0" i="0" u="none" strike="noStrike" cap="none" baseline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5780087" y="6619875"/>
            <a:ext cx="2716211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e graphique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1608137" y="55563"/>
            <a:ext cx="5932487" cy="9540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spcAft>
                <a:spcPts val="0"/>
              </a:spcAft>
              <a:defRPr sz="2300" b="1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956441" y="3892882"/>
            <a:ext cx="8574553" cy="265629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76313" algn="l" rtl="0">
              <a:spcBef>
                <a:spcPts val="0"/>
              </a:spcBef>
              <a:spcAft>
                <a:spcPts val="425"/>
              </a:spcAft>
              <a:defRPr sz="23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0" indent="-283845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Char char="•"/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2588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66800" indent="-215138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Char char="•"/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98563" indent="-23812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Char char="-"/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659190" indent="-112840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142679" indent="-113728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26167" indent="-114617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09657" indent="-115506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2"/>
          </p:nvPr>
        </p:nvSpPr>
        <p:spPr>
          <a:xfrm>
            <a:off x="957394" y="1530900"/>
            <a:ext cx="8573600" cy="20034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lIns="91425" tIns="91425" rIns="91425" bIns="91425" anchor="ctr" anchorCtr="0"/>
          <a:lstStyle>
            <a:lvl1pPr marL="0" indent="0" algn="ctr" rtl="0">
              <a:spcBef>
                <a:spcPts val="0"/>
              </a:spcBef>
              <a:defRPr sz="1300">
                <a:solidFill>
                  <a:schemeClr val="lt1"/>
                </a:solidFill>
              </a:defRPr>
            </a:lvl1pPr>
            <a:lvl2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dt" idx="10"/>
          </p:nvPr>
        </p:nvSpPr>
        <p:spPr>
          <a:xfrm>
            <a:off x="955675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532813" y="6618288"/>
            <a:ext cx="118903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  PAGE </a:t>
            </a:r>
            <a:fld id="{00000000-1234-1234-1234-123412341234}" type="slidenum"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‹N°›</a:t>
            </a:fld>
            <a:endParaRPr lang="fr-FR" sz="1100" b="0" i="0" u="none" strike="noStrike" cap="none" baseline="0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xfrm>
            <a:off x="2563813" y="6619875"/>
            <a:ext cx="5932487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Sommair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1608137" y="55563"/>
            <a:ext cx="5932487" cy="9540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spcAft>
                <a:spcPts val="0"/>
              </a:spcAft>
              <a:defRPr sz="2300" b="1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955675" y="1331912"/>
            <a:ext cx="8345488" cy="52165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2115"/>
              </a:spcBef>
              <a:spcAft>
                <a:spcPts val="1586"/>
              </a:spcAft>
              <a:defRPr/>
            </a:lvl1pPr>
            <a:lvl2pPr marL="382762" indent="-1762" rtl="0">
              <a:lnSpc>
                <a:spcPct val="128739"/>
              </a:lnSpc>
              <a:spcBef>
                <a:spcPts val="0"/>
              </a:spcBef>
              <a:buFont typeface="Arial"/>
              <a:buNone/>
              <a:defRPr sz="2300"/>
            </a:lvl2pPr>
            <a:lvl3pPr marL="382762" indent="-1762" rtl="0">
              <a:lnSpc>
                <a:spcPct val="128739"/>
              </a:lnSpc>
              <a:spcBef>
                <a:spcPts val="0"/>
              </a:spcBef>
              <a:buFont typeface="Arial"/>
              <a:buNone/>
              <a:defRPr sz="2300"/>
            </a:lvl3pPr>
            <a:lvl4pPr marL="382762" indent="-1762" rtl="0">
              <a:lnSpc>
                <a:spcPct val="128739"/>
              </a:lnSpc>
              <a:spcBef>
                <a:spcPts val="0"/>
              </a:spcBef>
              <a:buFont typeface="Arial"/>
              <a:buNone/>
              <a:defRPr sz="2300"/>
            </a:lvl4pPr>
            <a:lvl5pPr marL="382762" indent="-1762" rtl="0">
              <a:lnSpc>
                <a:spcPct val="128739"/>
              </a:lnSpc>
              <a:spcBef>
                <a:spcPts val="0"/>
              </a:spcBef>
              <a:buFont typeface="Arial"/>
              <a:buNone/>
              <a:defRPr sz="2300"/>
            </a:lvl5pPr>
            <a:lvl6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955675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532813" y="6618288"/>
            <a:ext cx="118903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  PAGE </a:t>
            </a:r>
            <a:fld id="{00000000-1234-1234-1234-123412341234}" type="slidenum"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‹N°›</a:t>
            </a:fld>
            <a:endParaRPr lang="fr-FR" sz="1100" b="0" i="0" u="none" strike="noStrike" cap="none" baseline="0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" name="Shape 39"/>
          <p:cNvSpPr txBox="1">
            <a:spLocks noGrp="1"/>
          </p:cNvSpPr>
          <p:nvPr>
            <p:ph type="ftr" idx="11"/>
          </p:nvPr>
        </p:nvSpPr>
        <p:spPr>
          <a:xfrm>
            <a:off x="2563813" y="6619875"/>
            <a:ext cx="5932487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re 1 visuel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Shape 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3519488" cy="72009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Shape 42"/>
          <p:cNvSpPr txBox="1"/>
          <p:nvPr/>
        </p:nvSpPr>
        <p:spPr>
          <a:xfrm>
            <a:off x="1179512" y="4810125"/>
            <a:ext cx="1384299" cy="1174749"/>
          </a:xfrm>
          <a:prstGeom prst="rect">
            <a:avLst/>
          </a:prstGeom>
          <a:noFill/>
          <a:ln>
            <a:noFill/>
          </a:ln>
        </p:spPr>
        <p:txBody>
          <a:bodyPr lIns="96675" tIns="48325" rIns="96675" bIns="483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7000" b="1" i="0" u="none" strike="noStrike" cap="none" baseline="0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Irfu</a:t>
            </a:r>
          </a:p>
        </p:txBody>
      </p:sp>
      <p:pic>
        <p:nvPicPr>
          <p:cNvPr id="43" name="Shape 43"/>
          <p:cNvPicPr preferRelativeResize="0"/>
          <p:nvPr/>
        </p:nvPicPr>
        <p:blipFill rotWithShape="1">
          <a:blip r:embed="rId3">
            <a:alphaModFix/>
          </a:blip>
          <a:srcRect r="1780" b="41484"/>
          <a:stretch/>
        </p:blipFill>
        <p:spPr>
          <a:xfrm>
            <a:off x="1319212" y="5868987"/>
            <a:ext cx="1125536" cy="1116012"/>
          </a:xfrm>
          <a:prstGeom prst="rect">
            <a:avLst/>
          </a:prstGeom>
          <a:solidFill>
            <a:srgbClr val="A80000"/>
          </a:solidFill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44" name="Shape 44"/>
          <p:cNvSpPr txBox="1">
            <a:spLocks noGrp="1"/>
          </p:cNvSpPr>
          <p:nvPr>
            <p:ph type="ctrTitle"/>
          </p:nvPr>
        </p:nvSpPr>
        <p:spPr>
          <a:xfrm>
            <a:off x="4210250" y="1948051"/>
            <a:ext cx="5091068" cy="1501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33966"/>
              </a:lnSpc>
              <a:spcBef>
                <a:spcPts val="0"/>
              </a:spcBef>
              <a:spcAft>
                <a:spcPts val="0"/>
              </a:spcAft>
              <a:defRPr sz="3000" b="0" i="0" u="none" strike="noStrike" cap="none" baseline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ubTitle" idx="1"/>
          </p:nvPr>
        </p:nvSpPr>
        <p:spPr>
          <a:xfrm>
            <a:off x="4210250" y="6095526"/>
            <a:ext cx="5091068" cy="52925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spcAft>
                <a:spcPts val="425"/>
              </a:spcAft>
              <a:buClr>
                <a:srgbClr val="666666"/>
              </a:buClr>
              <a:buFont typeface="Arial"/>
              <a:buNone/>
              <a:defRPr sz="1600" b="0" i="0" u="none" strike="noStrike" cap="none" baseline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83489" marR="0" indent="-888" algn="ctr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7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66978" marR="0" indent="-1777" algn="ctr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7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450467" marR="0" indent="-2666" algn="ctr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  <a:defRPr sz="17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933956" marR="0" indent="-3555" algn="ctr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  <a:defRPr sz="17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17445" marR="0" indent="-4445" algn="ctr" rtl="0">
              <a:spcBef>
                <a:spcPts val="420"/>
              </a:spcBef>
              <a:buClr>
                <a:srgbClr val="888888"/>
              </a:buClr>
              <a:buFont typeface="Arial"/>
              <a:buNone/>
              <a:defRPr sz="21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0934" marR="0" indent="-5333" algn="ctr" rtl="0">
              <a:spcBef>
                <a:spcPts val="420"/>
              </a:spcBef>
              <a:buClr>
                <a:srgbClr val="888888"/>
              </a:buClr>
              <a:buFont typeface="Arial"/>
              <a:buNone/>
              <a:defRPr sz="21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84423" marR="0" indent="-6222" algn="ctr" rtl="0">
              <a:spcBef>
                <a:spcPts val="420"/>
              </a:spcBef>
              <a:buClr>
                <a:srgbClr val="888888"/>
              </a:buClr>
              <a:buFont typeface="Arial"/>
              <a:buNone/>
              <a:defRPr sz="21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67912" marR="0" indent="-7111" algn="ctr" rtl="0">
              <a:spcBef>
                <a:spcPts val="420"/>
              </a:spcBef>
              <a:buClr>
                <a:srgbClr val="888888"/>
              </a:buClr>
              <a:buFont typeface="Arial"/>
              <a:buNone/>
              <a:defRPr sz="21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2"/>
          </p:nvPr>
        </p:nvSpPr>
        <p:spPr>
          <a:xfrm>
            <a:off x="4210250" y="5717485"/>
            <a:ext cx="5091068" cy="3024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Clr>
                <a:srgbClr val="666666"/>
              </a:buClr>
              <a:buFont typeface="Arial"/>
              <a:buNone/>
              <a:defRPr sz="900" b="0">
                <a:solidFill>
                  <a:srgbClr val="666666"/>
                </a:solidFill>
              </a:defRPr>
            </a:lvl1pPr>
            <a:lvl2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pic" idx="3"/>
          </p:nvPr>
        </p:nvSpPr>
        <p:spPr>
          <a:xfrm>
            <a:off x="3521298" y="3477598"/>
            <a:ext cx="6200549" cy="2230199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 sz="13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dt" idx="10"/>
          </p:nvPr>
        </p:nvSpPr>
        <p:spPr>
          <a:xfrm>
            <a:off x="4210050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532813" y="6618288"/>
            <a:ext cx="118903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  PAGE </a:t>
            </a:r>
            <a:fld id="{00000000-1234-1234-1234-123412341234}" type="slidenum">
              <a:rPr lang="fr-FR"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‹N°›</a:t>
            </a:fld>
            <a:endParaRPr lang="fr-FR" sz="1100" b="0" i="0" u="none" strike="noStrike" cap="none" baseline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" name="Shape 50"/>
          <p:cNvSpPr txBox="1">
            <a:spLocks noGrp="1"/>
          </p:cNvSpPr>
          <p:nvPr>
            <p:ph type="ftr" idx="11"/>
          </p:nvPr>
        </p:nvSpPr>
        <p:spPr>
          <a:xfrm>
            <a:off x="5780087" y="6619875"/>
            <a:ext cx="2716211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re 3 visuel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Shape 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3519488" cy="72009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Shape 53"/>
          <p:cNvSpPr txBox="1"/>
          <p:nvPr/>
        </p:nvSpPr>
        <p:spPr>
          <a:xfrm>
            <a:off x="1179512" y="4810125"/>
            <a:ext cx="1384299" cy="1174749"/>
          </a:xfrm>
          <a:prstGeom prst="rect">
            <a:avLst/>
          </a:prstGeom>
          <a:noFill/>
          <a:ln>
            <a:noFill/>
          </a:ln>
        </p:spPr>
        <p:txBody>
          <a:bodyPr lIns="96675" tIns="48325" rIns="96675" bIns="483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7000" b="1" i="0" u="none" strike="noStrike" cap="none" baseline="0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Irfu</a:t>
            </a:r>
          </a:p>
        </p:txBody>
      </p:sp>
      <p:pic>
        <p:nvPicPr>
          <p:cNvPr id="54" name="Shape 54"/>
          <p:cNvPicPr preferRelativeResize="0"/>
          <p:nvPr/>
        </p:nvPicPr>
        <p:blipFill rotWithShape="1">
          <a:blip r:embed="rId3">
            <a:alphaModFix/>
          </a:blip>
          <a:srcRect r="1780" b="41484"/>
          <a:stretch/>
        </p:blipFill>
        <p:spPr>
          <a:xfrm>
            <a:off x="1319212" y="5868987"/>
            <a:ext cx="1125536" cy="1116012"/>
          </a:xfrm>
          <a:prstGeom prst="rect">
            <a:avLst/>
          </a:prstGeom>
          <a:solidFill>
            <a:srgbClr val="A80000"/>
          </a:solidFill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55" name="Shape 55"/>
          <p:cNvSpPr txBox="1">
            <a:spLocks noGrp="1"/>
          </p:cNvSpPr>
          <p:nvPr>
            <p:ph type="ctrTitle"/>
          </p:nvPr>
        </p:nvSpPr>
        <p:spPr>
          <a:xfrm>
            <a:off x="4210250" y="1948051"/>
            <a:ext cx="5091068" cy="15011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33966"/>
              </a:lnSpc>
              <a:spcBef>
                <a:spcPts val="0"/>
              </a:spcBef>
              <a:spcAft>
                <a:spcPts val="0"/>
              </a:spcAft>
              <a:defRPr sz="3000" b="0" i="0" u="none" strike="noStrike" cap="none" baseline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ubTitle" idx="1"/>
          </p:nvPr>
        </p:nvSpPr>
        <p:spPr>
          <a:xfrm>
            <a:off x="4210250" y="6095526"/>
            <a:ext cx="5091068" cy="52925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spcAft>
                <a:spcPts val="425"/>
              </a:spcAft>
              <a:buClr>
                <a:srgbClr val="666666"/>
              </a:buClr>
              <a:buFont typeface="Arial"/>
              <a:buNone/>
              <a:defRPr sz="1600" b="0" i="0" u="none" strike="noStrike" cap="none" baseline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83489" marR="0" indent="-888" algn="ctr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7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66978" marR="0" indent="-1777" algn="ctr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7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450467" marR="0" indent="-2666" algn="ctr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  <a:defRPr sz="17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933956" marR="0" indent="-3555" algn="ctr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  <a:defRPr sz="17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17445" marR="0" indent="-4445" algn="ctr" rtl="0">
              <a:spcBef>
                <a:spcPts val="420"/>
              </a:spcBef>
              <a:buClr>
                <a:srgbClr val="888888"/>
              </a:buClr>
              <a:buFont typeface="Arial"/>
              <a:buNone/>
              <a:defRPr sz="21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0934" marR="0" indent="-5333" algn="ctr" rtl="0">
              <a:spcBef>
                <a:spcPts val="420"/>
              </a:spcBef>
              <a:buClr>
                <a:srgbClr val="888888"/>
              </a:buClr>
              <a:buFont typeface="Arial"/>
              <a:buNone/>
              <a:defRPr sz="21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84423" marR="0" indent="-6222" algn="ctr" rtl="0">
              <a:spcBef>
                <a:spcPts val="420"/>
              </a:spcBef>
              <a:buClr>
                <a:srgbClr val="888888"/>
              </a:buClr>
              <a:buFont typeface="Arial"/>
              <a:buNone/>
              <a:defRPr sz="21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67912" marR="0" indent="-7111" algn="ctr" rtl="0">
              <a:spcBef>
                <a:spcPts val="420"/>
              </a:spcBef>
              <a:buClr>
                <a:srgbClr val="888888"/>
              </a:buClr>
              <a:buFont typeface="Arial"/>
              <a:buNone/>
              <a:defRPr sz="21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4210250" y="5717485"/>
            <a:ext cx="5091068" cy="3024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Clr>
                <a:srgbClr val="666666"/>
              </a:buClr>
              <a:buFont typeface="Arial"/>
              <a:buNone/>
              <a:defRPr sz="900" b="0">
                <a:solidFill>
                  <a:srgbClr val="666666"/>
                </a:solidFill>
              </a:defRPr>
            </a:lvl1pPr>
            <a:lvl2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3"/>
          </p:nvPr>
        </p:nvSpPr>
        <p:spPr>
          <a:xfrm>
            <a:off x="3521300" y="3477600"/>
            <a:ext cx="2066850" cy="2230199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lIns="91425" tIns="91425" rIns="91425" bIns="91425" anchor="ctr" anchorCtr="0"/>
          <a:lstStyle>
            <a:lvl1pPr marL="0" indent="0" algn="ctr" rtl="0">
              <a:spcBef>
                <a:spcPts val="0"/>
              </a:spcBef>
              <a:defRPr sz="1300">
                <a:solidFill>
                  <a:schemeClr val="lt1"/>
                </a:solidFill>
              </a:defRPr>
            </a:lvl1pPr>
            <a:lvl2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4"/>
          </p:nvPr>
        </p:nvSpPr>
        <p:spPr>
          <a:xfrm>
            <a:off x="5588150" y="3477600"/>
            <a:ext cx="2066850" cy="223019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txBody>
          <a:bodyPr lIns="91425" tIns="91425" rIns="91425" bIns="91425" anchor="ctr" anchorCtr="0"/>
          <a:lstStyle>
            <a:lvl1pPr marL="0" indent="0" algn="ctr" rtl="0">
              <a:spcBef>
                <a:spcPts val="0"/>
              </a:spcBef>
              <a:defRPr sz="1300">
                <a:solidFill>
                  <a:schemeClr val="lt1"/>
                </a:solidFill>
              </a:defRPr>
            </a:lvl1pPr>
            <a:lvl2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5"/>
          </p:nvPr>
        </p:nvSpPr>
        <p:spPr>
          <a:xfrm>
            <a:off x="7655000" y="3477600"/>
            <a:ext cx="2066850" cy="2230199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txBody>
          <a:bodyPr lIns="91425" tIns="91425" rIns="91425" bIns="91425" anchor="ctr" anchorCtr="0"/>
          <a:lstStyle>
            <a:lvl1pPr marL="0" indent="0" algn="ctr" rtl="0">
              <a:spcBef>
                <a:spcPts val="0"/>
              </a:spcBef>
              <a:defRPr sz="1300">
                <a:solidFill>
                  <a:schemeClr val="lt1"/>
                </a:solidFill>
              </a:defRPr>
            </a:lvl1pPr>
            <a:lvl2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4210050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8532813" y="6618288"/>
            <a:ext cx="118903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  PAGE </a:t>
            </a:r>
            <a:fld id="{00000000-1234-1234-1234-123412341234}" type="slidenum">
              <a:rPr lang="fr-FR"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‹N°›</a:t>
            </a:fld>
            <a:endParaRPr lang="fr-FR" sz="1100" b="0" i="0" u="none" strike="noStrike" cap="none" baseline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5780087" y="6619875"/>
            <a:ext cx="2716211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Intercalaires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Shape 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19487" y="0"/>
            <a:ext cx="6202362" cy="7200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Shape 66"/>
          <p:cNvGrpSpPr/>
          <p:nvPr/>
        </p:nvGrpSpPr>
        <p:grpSpPr>
          <a:xfrm>
            <a:off x="6086475" y="4857749"/>
            <a:ext cx="1384300" cy="2174874"/>
            <a:chOff x="1109800" y="4581128"/>
            <a:chExt cx="1301959" cy="2070749"/>
          </a:xfrm>
        </p:grpSpPr>
        <p:sp>
          <p:nvSpPr>
            <p:cNvPr id="67" name="Shape 67"/>
            <p:cNvSpPr txBox="1"/>
            <p:nvPr/>
          </p:nvSpPr>
          <p:spPr>
            <a:xfrm>
              <a:off x="1109800" y="4581128"/>
              <a:ext cx="1301959" cy="1107927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fr-FR" sz="7000" b="1" i="0" u="none" strike="noStrike" cap="none" baseline="0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Irfu</a:t>
              </a:r>
            </a:p>
          </p:txBody>
        </p:sp>
        <p:pic>
          <p:nvPicPr>
            <p:cNvPr id="68" name="Shape 68"/>
            <p:cNvPicPr preferRelativeResize="0"/>
            <p:nvPr/>
          </p:nvPicPr>
          <p:blipFill rotWithShape="1">
            <a:blip r:embed="rId3">
              <a:alphaModFix/>
            </a:blip>
            <a:srcRect r="1780" b="41484"/>
            <a:stretch/>
          </p:blipFill>
          <p:spPr>
            <a:xfrm>
              <a:off x="1240853" y="5589239"/>
              <a:ext cx="1058093" cy="1062638"/>
            </a:xfrm>
            <a:prstGeom prst="rect">
              <a:avLst/>
            </a:prstGeom>
            <a:solidFill>
              <a:srgbClr val="A80000"/>
            </a:solidFill>
            <a:ln w="9525" cap="flat" cmpd="sng">
              <a:solidFill>
                <a:schemeClr val="dk1"/>
              </a:solidFill>
              <a:prstDash val="solid"/>
              <a:miter/>
              <a:headEnd type="none" w="med" len="med"/>
              <a:tailEnd type="none" w="med" len="med"/>
            </a:ln>
          </p:spPr>
        </p:pic>
      </p:grpSp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3904050" y="2047077"/>
            <a:ext cx="5703502" cy="49557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lnSpc>
                <a:spcPct val="128739"/>
              </a:lnSpc>
              <a:spcBef>
                <a:spcPts val="0"/>
              </a:spcBef>
              <a:defRPr sz="2300" b="1" cap="none"/>
            </a:lvl1pPr>
            <a:lvl2pPr rtl="0">
              <a:spcBef>
                <a:spcPts val="0"/>
              </a:spcBef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spcBef>
                <a:spcPts val="0"/>
              </a:spcBef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>
              <a:spcBef>
                <a:spcPts val="0"/>
              </a:spcBef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>
              <a:spcBef>
                <a:spcPts val="0"/>
              </a:spcBef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rtl="0">
              <a:spcBef>
                <a:spcPts val="0"/>
              </a:spcBef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rtl="0">
              <a:spcBef>
                <a:spcPts val="0"/>
              </a:spcBef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rtl="0">
              <a:spcBef>
                <a:spcPts val="0"/>
              </a:spcBef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rtl="0">
              <a:spcBef>
                <a:spcPts val="0"/>
              </a:spcBef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3904050" y="273681"/>
            <a:ext cx="5626944" cy="16633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lnSpc>
                <a:spcPct val="141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900">
                <a:solidFill>
                  <a:schemeClr val="lt1"/>
                </a:solidFill>
              </a:defRPr>
            </a:lvl1pPr>
            <a:lvl2pPr marL="483489" indent="-888" rtl="0">
              <a:spcBef>
                <a:spcPts val="0"/>
              </a:spcBef>
              <a:buClr>
                <a:srgbClr val="888888"/>
              </a:buClr>
              <a:buFont typeface="Arial"/>
              <a:buNone/>
              <a:defRPr sz="1900">
                <a:solidFill>
                  <a:srgbClr val="888888"/>
                </a:solidFill>
              </a:defRPr>
            </a:lvl2pPr>
            <a:lvl3pPr marL="966978" indent="-1777" rtl="0">
              <a:spcBef>
                <a:spcPts val="0"/>
              </a:spcBef>
              <a:buClr>
                <a:srgbClr val="888888"/>
              </a:buClr>
              <a:buFont typeface="Arial"/>
              <a:buNone/>
              <a:defRPr sz="1700">
                <a:solidFill>
                  <a:srgbClr val="888888"/>
                </a:solidFill>
              </a:defRPr>
            </a:lvl3pPr>
            <a:lvl4pPr marL="1450467" indent="-2666" rtl="0">
              <a:spcBef>
                <a:spcPts val="0"/>
              </a:spcBef>
              <a:buClr>
                <a:srgbClr val="888888"/>
              </a:buClr>
              <a:buFont typeface="Arial"/>
              <a:buNone/>
              <a:defRPr sz="1500">
                <a:solidFill>
                  <a:srgbClr val="888888"/>
                </a:solidFill>
              </a:defRPr>
            </a:lvl4pPr>
            <a:lvl5pPr marL="1933956" indent="-3555" rtl="0">
              <a:spcBef>
                <a:spcPts val="0"/>
              </a:spcBef>
              <a:buClr>
                <a:srgbClr val="888888"/>
              </a:buClr>
              <a:buFont typeface="Arial"/>
              <a:buNone/>
              <a:defRPr sz="1500">
                <a:solidFill>
                  <a:srgbClr val="888888"/>
                </a:solidFill>
              </a:defRPr>
            </a:lvl5pPr>
            <a:lvl6pPr marL="2417445" indent="-4445" rtl="0">
              <a:spcBef>
                <a:spcPts val="0"/>
              </a:spcBef>
              <a:buClr>
                <a:srgbClr val="888888"/>
              </a:buClr>
              <a:buFont typeface="Arial"/>
              <a:buNone/>
              <a:defRPr sz="1500">
                <a:solidFill>
                  <a:srgbClr val="888888"/>
                </a:solidFill>
              </a:defRPr>
            </a:lvl6pPr>
            <a:lvl7pPr marL="2900934" indent="-5333" rtl="0">
              <a:spcBef>
                <a:spcPts val="0"/>
              </a:spcBef>
              <a:buClr>
                <a:srgbClr val="888888"/>
              </a:buClr>
              <a:buFont typeface="Arial"/>
              <a:buNone/>
              <a:defRPr sz="1500">
                <a:solidFill>
                  <a:srgbClr val="888888"/>
                </a:solidFill>
              </a:defRPr>
            </a:lvl7pPr>
            <a:lvl8pPr marL="3384423" indent="-6222" rtl="0">
              <a:spcBef>
                <a:spcPts val="0"/>
              </a:spcBef>
              <a:buClr>
                <a:srgbClr val="888888"/>
              </a:buClr>
              <a:buFont typeface="Arial"/>
              <a:buNone/>
              <a:defRPr sz="1500">
                <a:solidFill>
                  <a:srgbClr val="888888"/>
                </a:solidFill>
              </a:defRPr>
            </a:lvl8pPr>
            <a:lvl9pPr marL="3867912" indent="-7111" rtl="0">
              <a:spcBef>
                <a:spcPts val="0"/>
              </a:spcBef>
              <a:buClr>
                <a:srgbClr val="888888"/>
              </a:buClr>
              <a:buFont typeface="Arial"/>
              <a:buNone/>
              <a:defRPr sz="15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955675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612775" y="6170612"/>
            <a:ext cx="2870200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  PAGE </a:t>
            </a:r>
            <a:fld id="{00000000-1234-1234-1234-123412341234}" type="slidenum">
              <a:rPr lang="fr-FR"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‹N°›</a:t>
            </a:fld>
            <a:endParaRPr lang="fr-FR" sz="1100" b="0" i="0" u="none" strike="noStrike" cap="none" baseline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" name="Shape 73"/>
          <p:cNvSpPr txBox="1">
            <a:spLocks noGrp="1"/>
          </p:cNvSpPr>
          <p:nvPr>
            <p:ph type="ftr" idx="11"/>
          </p:nvPr>
        </p:nvSpPr>
        <p:spPr>
          <a:xfrm>
            <a:off x="612775" y="5718175"/>
            <a:ext cx="2870200" cy="382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e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1608137" y="55563"/>
            <a:ext cx="5932487" cy="9540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spcAft>
                <a:spcPts val="0"/>
              </a:spcAft>
              <a:defRPr sz="2300" b="1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955675" y="1331912"/>
            <a:ext cx="8345488" cy="52165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76313" algn="l" rtl="0">
              <a:spcBef>
                <a:spcPts val="0"/>
              </a:spcBef>
              <a:spcAft>
                <a:spcPts val="425"/>
              </a:spcAft>
              <a:defRPr sz="23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0" indent="-283845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Char char="•"/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2588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66800" indent="-215138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Char char="•"/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98563" indent="-23812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Char char="-"/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659190" indent="-112840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142679" indent="-113728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26167" indent="-114617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09657" indent="-115506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955675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8532813" y="6618288"/>
            <a:ext cx="118903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  PAGE </a:t>
            </a:r>
            <a:fld id="{00000000-1234-1234-1234-123412341234}" type="slidenum"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‹N°›</a:t>
            </a:fld>
            <a:endParaRPr lang="fr-FR" sz="1100" b="0" i="0" u="none" strike="noStrike" cap="none" baseline="0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" name="Shape 79"/>
          <p:cNvSpPr txBox="1">
            <a:spLocks noGrp="1"/>
          </p:cNvSpPr>
          <p:nvPr>
            <p:ph type="ftr" idx="11"/>
          </p:nvPr>
        </p:nvSpPr>
        <p:spPr>
          <a:xfrm>
            <a:off x="2563813" y="6619875"/>
            <a:ext cx="5932487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e 1 visuel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1608137" y="55563"/>
            <a:ext cx="5932487" cy="9540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spcAft>
                <a:spcPts val="0"/>
              </a:spcAft>
              <a:defRPr sz="2300" b="1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956441" y="1332198"/>
            <a:ext cx="4363834" cy="52169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76313" algn="l" rtl="0">
              <a:spcBef>
                <a:spcPts val="0"/>
              </a:spcBef>
              <a:spcAft>
                <a:spcPts val="425"/>
              </a:spcAft>
              <a:defRPr sz="23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0" indent="-283845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Char char="•"/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2588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66800" indent="-215138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Char char="•"/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98563" indent="-23812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Char char="-"/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659190" indent="-112840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142679" indent="-113728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26167" indent="-114617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09657" indent="-115506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2"/>
          </p:nvPr>
        </p:nvSpPr>
        <p:spPr>
          <a:xfrm>
            <a:off x="5473325" y="2116800"/>
            <a:ext cx="3712675" cy="3874499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lIns="91425" tIns="91425" rIns="91425" bIns="91425" anchor="ctr" anchorCtr="0"/>
          <a:lstStyle>
            <a:lvl1pPr marL="0" indent="0" algn="ctr" rtl="0">
              <a:spcBef>
                <a:spcPts val="0"/>
              </a:spcBef>
              <a:defRPr sz="1300">
                <a:solidFill>
                  <a:schemeClr val="lt1"/>
                </a:solidFill>
              </a:defRPr>
            </a:lvl1pPr>
            <a:lvl2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dt" idx="10"/>
          </p:nvPr>
        </p:nvSpPr>
        <p:spPr>
          <a:xfrm>
            <a:off x="955675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8532813" y="6618288"/>
            <a:ext cx="118903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  PAGE </a:t>
            </a:r>
            <a:fld id="{00000000-1234-1234-1234-123412341234}" type="slidenum"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‹N°›</a:t>
            </a:fld>
            <a:endParaRPr lang="fr-FR" sz="1100" b="0" i="0" u="none" strike="noStrike" cap="none" baseline="0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Shape 86"/>
          <p:cNvSpPr txBox="1">
            <a:spLocks noGrp="1"/>
          </p:cNvSpPr>
          <p:nvPr>
            <p:ph type="ftr" idx="11"/>
          </p:nvPr>
        </p:nvSpPr>
        <p:spPr>
          <a:xfrm>
            <a:off x="2563813" y="6619875"/>
            <a:ext cx="5932487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e 3 visuels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1608137" y="55563"/>
            <a:ext cx="5932487" cy="9540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spcAft>
                <a:spcPts val="0"/>
              </a:spcAft>
              <a:defRPr sz="2300" b="1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algn="l" rtl="0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956441" y="1332198"/>
            <a:ext cx="4363834" cy="52169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76313" algn="l" rtl="0">
              <a:spcBef>
                <a:spcPts val="0"/>
              </a:spcBef>
              <a:spcAft>
                <a:spcPts val="425"/>
              </a:spcAft>
              <a:defRPr sz="23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0" indent="-283845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Char char="•"/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2588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66800" indent="-215138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Char char="•"/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98563" indent="-23812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Char char="-"/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659190" indent="-112840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142679" indent="-113728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26167" indent="-114617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09657" indent="-115506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body" idx="2"/>
          </p:nvPr>
        </p:nvSpPr>
        <p:spPr>
          <a:xfrm>
            <a:off x="5473325" y="2116800"/>
            <a:ext cx="3712675" cy="20790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lIns="91425" tIns="91425" rIns="91425" bIns="91425" anchor="ctr" anchorCtr="0"/>
          <a:lstStyle>
            <a:lvl1pPr marL="0" indent="0" algn="ctr" rtl="0">
              <a:spcBef>
                <a:spcPts val="0"/>
              </a:spcBef>
              <a:defRPr sz="1300">
                <a:solidFill>
                  <a:schemeClr val="lt1"/>
                </a:solidFill>
              </a:defRPr>
            </a:lvl1pPr>
            <a:lvl2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3"/>
          </p:nvPr>
        </p:nvSpPr>
        <p:spPr>
          <a:xfrm>
            <a:off x="5473325" y="4199580"/>
            <a:ext cx="1856338" cy="1780380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txBody>
          <a:bodyPr lIns="91425" tIns="91425" rIns="91425" bIns="91425" anchor="ctr" anchorCtr="0"/>
          <a:lstStyle>
            <a:lvl1pPr marL="0" indent="0" algn="ctr" rtl="0">
              <a:spcBef>
                <a:spcPts val="0"/>
              </a:spcBef>
              <a:defRPr sz="1300">
                <a:solidFill>
                  <a:schemeClr val="lt1"/>
                </a:solidFill>
              </a:defRPr>
            </a:lvl1pPr>
            <a:lvl2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4"/>
          </p:nvPr>
        </p:nvSpPr>
        <p:spPr>
          <a:xfrm>
            <a:off x="7329661" y="4199580"/>
            <a:ext cx="1856338" cy="178038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txBody>
          <a:bodyPr lIns="91425" tIns="91425" rIns="91425" bIns="91425" anchor="ctr" anchorCtr="0"/>
          <a:lstStyle>
            <a:lvl1pPr marL="0" indent="0" algn="ctr" rtl="0">
              <a:spcBef>
                <a:spcPts val="0"/>
              </a:spcBef>
              <a:defRPr sz="1300">
                <a:solidFill>
                  <a:schemeClr val="lt1"/>
                </a:solidFill>
              </a:defRPr>
            </a:lvl1pPr>
            <a:lvl2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>
              <a:spcBef>
                <a:spcPts val="0"/>
              </a:spcBef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dt" idx="10"/>
          </p:nvPr>
        </p:nvSpPr>
        <p:spPr>
          <a:xfrm>
            <a:off x="955675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sldNum" idx="12"/>
          </p:nvPr>
        </p:nvSpPr>
        <p:spPr>
          <a:xfrm>
            <a:off x="8532813" y="6618288"/>
            <a:ext cx="118903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  PAGE </a:t>
            </a:r>
            <a:fld id="{00000000-1234-1234-1234-123412341234}" type="slidenum"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‹N°›</a:t>
            </a:fld>
            <a:endParaRPr lang="fr-FR" sz="1100" b="0" i="0" u="none" strike="noStrike" cap="none" baseline="0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Shape 95"/>
          <p:cNvSpPr txBox="1">
            <a:spLocks noGrp="1"/>
          </p:cNvSpPr>
          <p:nvPr>
            <p:ph type="ftr" idx="11"/>
          </p:nvPr>
        </p:nvSpPr>
        <p:spPr>
          <a:xfrm>
            <a:off x="2563813" y="6619875"/>
            <a:ext cx="5932487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ge vierg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Shape 9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721849" cy="26352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401887" y="878444"/>
            <a:ext cx="8994624" cy="54440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76313" algn="l" rtl="0">
              <a:spcBef>
                <a:spcPts val="0"/>
              </a:spcBef>
              <a:spcAft>
                <a:spcPts val="425"/>
              </a:spcAft>
              <a:defRPr sz="23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0" indent="-283845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Char char="•"/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2588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66800" indent="-215138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Char char="•"/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98563" indent="-23812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Char char="-"/>
              <a:defRPr sz="17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659190" indent="-112840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142679" indent="-113728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26167" indent="-114617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09657" indent="-115506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dt" idx="10"/>
          </p:nvPr>
        </p:nvSpPr>
        <p:spPr>
          <a:xfrm>
            <a:off x="955675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8532813" y="6618288"/>
            <a:ext cx="118903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  PAGE </a:t>
            </a:r>
            <a:fld id="{00000000-1234-1234-1234-123412341234}" type="slidenum"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‹N°›</a:t>
            </a:fld>
            <a:endParaRPr lang="fr-FR" sz="1100" b="0" i="0" u="none" strike="noStrike" cap="none" baseline="0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ftr" idx="11"/>
          </p:nvPr>
        </p:nvSpPr>
        <p:spPr>
          <a:xfrm>
            <a:off x="2563813" y="6619875"/>
            <a:ext cx="5932487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rt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Shape 10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0050" y="889000"/>
            <a:ext cx="8994775" cy="4364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Shape 1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721849" cy="2635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Shape 105"/>
          <p:cNvSpPr txBox="1">
            <a:spLocks noGrp="1"/>
          </p:cNvSpPr>
          <p:nvPr>
            <p:ph type="dt" idx="10"/>
          </p:nvPr>
        </p:nvSpPr>
        <p:spPr>
          <a:xfrm>
            <a:off x="955675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sldNum" idx="12"/>
          </p:nvPr>
        </p:nvSpPr>
        <p:spPr>
          <a:xfrm>
            <a:off x="8532813" y="6618288"/>
            <a:ext cx="118903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  PAGE </a:t>
            </a:r>
            <a:fld id="{00000000-1234-1234-1234-123412341234}" type="slidenum"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‹N°›</a:t>
            </a:fld>
            <a:endParaRPr lang="fr-FR" sz="1100" b="0" i="0" u="none" strike="noStrike" cap="none" baseline="0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ftr" idx="11"/>
          </p:nvPr>
        </p:nvSpPr>
        <p:spPr>
          <a:xfrm>
            <a:off x="2563813" y="6619875"/>
            <a:ext cx="5932487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exte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19487" y="0"/>
            <a:ext cx="6202362" cy="720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Shape 110"/>
          <p:cNvPicPr preferRelativeResize="0"/>
          <p:nvPr/>
        </p:nvPicPr>
        <p:blipFill rotWithShape="1">
          <a:blip r:embed="rId3">
            <a:alphaModFix/>
          </a:blip>
          <a:srcRect b="15350"/>
          <a:stretch/>
        </p:blipFill>
        <p:spPr>
          <a:xfrm>
            <a:off x="3519487" y="0"/>
            <a:ext cx="6202362" cy="60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Shape 111"/>
          <p:cNvPicPr preferRelativeResize="0"/>
          <p:nvPr/>
        </p:nvPicPr>
        <p:blipFill rotWithShape="1">
          <a:blip r:embed="rId4">
            <a:alphaModFix/>
          </a:blip>
          <a:srcRect b="41484"/>
          <a:stretch/>
        </p:blipFill>
        <p:spPr>
          <a:xfrm>
            <a:off x="8766175" y="122238"/>
            <a:ext cx="765175" cy="7461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12" name="Shape 112"/>
          <p:cNvSpPr txBox="1"/>
          <p:nvPr/>
        </p:nvSpPr>
        <p:spPr>
          <a:xfrm>
            <a:off x="7707313" y="80963"/>
            <a:ext cx="1058862" cy="882649"/>
          </a:xfrm>
          <a:prstGeom prst="rect">
            <a:avLst/>
          </a:prstGeom>
          <a:noFill/>
          <a:ln>
            <a:noFill/>
          </a:ln>
        </p:spPr>
        <p:txBody>
          <a:bodyPr lIns="96675" tIns="48325" rIns="96675" bIns="4832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5100" b="1" i="0" u="none" strike="noStrike" cap="none" baseline="0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Irfu</a:t>
            </a:r>
          </a:p>
        </p:txBody>
      </p:sp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7589932" y="6089580"/>
            <a:ext cx="2017093" cy="9903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141000"/>
              </a:lnSpc>
              <a:spcBef>
                <a:spcPts val="0"/>
              </a:spcBef>
              <a:defRPr sz="900" b="0" cap="none" baseline="0">
                <a:solidFill>
                  <a:schemeClr val="lt2"/>
                </a:solidFill>
              </a:defRPr>
            </a:lvl1pPr>
            <a:lvl2pPr rtl="0">
              <a:spcBef>
                <a:spcPts val="0"/>
              </a:spcBef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spcBef>
                <a:spcPts val="0"/>
              </a:spcBef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>
              <a:spcBef>
                <a:spcPts val="0"/>
              </a:spcBef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>
              <a:spcBef>
                <a:spcPts val="0"/>
              </a:spcBef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rtl="0">
              <a:spcBef>
                <a:spcPts val="0"/>
              </a:spcBef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rtl="0">
              <a:spcBef>
                <a:spcPts val="0"/>
              </a:spcBef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rtl="0">
              <a:spcBef>
                <a:spcPts val="0"/>
              </a:spcBef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rtl="0">
              <a:spcBef>
                <a:spcPts val="0"/>
              </a:spcBef>
              <a:defRPr sz="23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3763182" y="6089580"/>
            <a:ext cx="3777290" cy="9903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lnSpc>
                <a:spcPct val="15862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800">
                <a:solidFill>
                  <a:schemeClr val="lt1"/>
                </a:solidFill>
              </a:defRPr>
            </a:lvl1pPr>
            <a:lvl2pPr marL="0" indent="0" rtl="0">
              <a:lnSpc>
                <a:spcPct val="181285"/>
              </a:lnSpc>
              <a:spcBef>
                <a:spcPts val="846"/>
              </a:spcBef>
              <a:buClr>
                <a:schemeClr val="lt1"/>
              </a:buClr>
              <a:buFont typeface="Arial"/>
              <a:buNone/>
              <a:defRPr sz="700">
                <a:solidFill>
                  <a:schemeClr val="lt1"/>
                </a:solidFill>
              </a:defRPr>
            </a:lvl2pPr>
            <a:lvl3pPr marL="0" indent="0" rtl="0">
              <a:lnSpc>
                <a:spcPct val="181285"/>
              </a:lnSpc>
              <a:spcBef>
                <a:spcPts val="0"/>
              </a:spcBef>
              <a:buClr>
                <a:schemeClr val="lt1"/>
              </a:buClr>
              <a:buFont typeface="Arial"/>
              <a:buNone/>
              <a:defRPr sz="700">
                <a:solidFill>
                  <a:schemeClr val="lt1"/>
                </a:solidFill>
              </a:defRPr>
            </a:lvl3pPr>
            <a:lvl4pPr marL="0" indent="0" rtl="0">
              <a:lnSpc>
                <a:spcPct val="181285"/>
              </a:lnSpc>
              <a:spcBef>
                <a:spcPts val="0"/>
              </a:spcBef>
              <a:buClr>
                <a:schemeClr val="lt1"/>
              </a:buClr>
              <a:buFont typeface="Arial"/>
              <a:buNone/>
              <a:defRPr sz="700">
                <a:solidFill>
                  <a:schemeClr val="lt1"/>
                </a:solidFill>
              </a:defRPr>
            </a:lvl4pPr>
            <a:lvl5pPr marL="0" indent="0" rtl="0">
              <a:lnSpc>
                <a:spcPct val="181285"/>
              </a:lnSpc>
              <a:spcBef>
                <a:spcPts val="0"/>
              </a:spcBef>
              <a:buClr>
                <a:schemeClr val="lt1"/>
              </a:buClr>
              <a:buFont typeface="Arial"/>
              <a:buNone/>
              <a:defRPr sz="700">
                <a:solidFill>
                  <a:schemeClr val="lt1"/>
                </a:solidFill>
              </a:defRPr>
            </a:lvl5pPr>
            <a:lvl6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rtl="0">
              <a:spcBef>
                <a:spcPts val="0"/>
              </a:spcBef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dt" idx="10"/>
          </p:nvPr>
        </p:nvSpPr>
        <p:spPr>
          <a:xfrm>
            <a:off x="955675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sldNum" idx="12"/>
          </p:nvPr>
        </p:nvSpPr>
        <p:spPr>
          <a:xfrm>
            <a:off x="612775" y="5718175"/>
            <a:ext cx="1189038" cy="382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  PAGE </a:t>
            </a:r>
            <a:fld id="{00000000-1234-1234-1234-123412341234}" type="slidenum">
              <a:rPr lang="fr-FR"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‹N°›</a:t>
            </a:fld>
            <a:endParaRPr lang="fr-FR" sz="1100" b="0" i="0" u="none" strike="noStrike" cap="none" baseline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ftr" idx="11"/>
          </p:nvPr>
        </p:nvSpPr>
        <p:spPr>
          <a:xfrm>
            <a:off x="612775" y="6170612"/>
            <a:ext cx="2832099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0"/>
            <a:ext cx="9721849" cy="100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1608137" y="55563"/>
            <a:ext cx="5932487" cy="9540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indent="0" algn="l" rtl="0">
              <a:spcBef>
                <a:spcPts val="0"/>
              </a:spcBef>
              <a:spcAft>
                <a:spcPts val="0"/>
              </a:spcAft>
              <a:defRPr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955675" y="1331912"/>
            <a:ext cx="8345488" cy="52165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76313" marR="0" indent="-11112" algn="l" rtl="0">
              <a:spcBef>
                <a:spcPts val="0"/>
              </a:spcBef>
              <a:spcAft>
                <a:spcPts val="425"/>
              </a:spcAft>
              <a:defRPr sz="23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0" marR="0" indent="-283845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Char char="•"/>
              <a:defRPr sz="1700" b="0" i="0" u="none" strike="noStrike" cap="none" baseline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2588" marR="0" indent="-1588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defRPr sz="1700" b="0" i="0" u="none" strike="noStrike" cap="none" baseline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66800" marR="0" indent="-215138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Char char="•"/>
              <a:defRPr sz="1700" b="0" i="0" u="none" strike="noStrike" cap="none" baseline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98563" marR="0" indent="-23812" algn="l" rtl="0">
              <a:lnSpc>
                <a:spcPct val="124294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Char char="-"/>
              <a:defRPr sz="1700" b="0" i="0" u="none" strike="noStrike" cap="none" baseline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659190" marR="0" indent="-112840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142679" marR="0" indent="-113728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26167" marR="0" indent="-114617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09657" marR="0" indent="-115506" algn="l" rtl="0">
              <a:spcBef>
                <a:spcPts val="420"/>
              </a:spcBef>
              <a:buClr>
                <a:schemeClr val="dk1"/>
              </a:buClr>
              <a:buFont typeface="Arial"/>
              <a:buChar char="•"/>
              <a:defRPr sz="21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955675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2563813" y="6619875"/>
            <a:ext cx="5932487" cy="384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 sz="1100" b="0" i="0" u="none" strike="noStrike" cap="none" baseline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82600" marR="0" indent="-25400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66788" marR="0" indent="-523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449388" marR="0" indent="-77787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933575" marR="0" indent="-104775" algn="l" rtl="0">
              <a:spcBef>
                <a:spcPts val="0"/>
              </a:spcBef>
              <a:spcAft>
                <a:spcPts val="0"/>
              </a:spcAft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indent="0" algn="l" rtl="0">
              <a:spcBef>
                <a:spcPts val="0"/>
              </a:spcBef>
              <a:defRPr sz="25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532813" y="6618288"/>
            <a:ext cx="118903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|  PAGE </a:t>
            </a:r>
            <a:fld id="{00000000-1234-1234-1234-123412341234}" type="slidenum">
              <a:rPr lang="fr-FR" sz="1100" b="0" i="0" u="none" strike="noStrike" cap="none" baseline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lang="fr-FR" sz="1100" b="0" i="0" u="none" strike="noStrike" cap="none" baseline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Shape 15"/>
          <p:cNvPicPr preferRelativeResize="0"/>
          <p:nvPr/>
        </p:nvPicPr>
        <p:blipFill rotWithShape="1">
          <a:blip r:embed="rId15">
            <a:alphaModFix/>
          </a:blip>
          <a:srcRect b="41484"/>
          <a:stretch/>
        </p:blipFill>
        <p:spPr>
          <a:xfrm>
            <a:off x="8766175" y="122238"/>
            <a:ext cx="765175" cy="7461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6" name="Shape 16"/>
          <p:cNvSpPr txBox="1"/>
          <p:nvPr/>
        </p:nvSpPr>
        <p:spPr>
          <a:xfrm>
            <a:off x="7707313" y="80963"/>
            <a:ext cx="1058862" cy="882649"/>
          </a:xfrm>
          <a:prstGeom prst="rect">
            <a:avLst/>
          </a:prstGeom>
          <a:noFill/>
          <a:ln>
            <a:noFill/>
          </a:ln>
        </p:spPr>
        <p:txBody>
          <a:bodyPr lIns="96675" tIns="48325" rIns="96675" bIns="4832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5100" b="1" i="0" u="none" strike="noStrike" cap="none" baseline="0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Irfu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1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ctrTitle"/>
          </p:nvPr>
        </p:nvSpPr>
        <p:spPr>
          <a:xfrm>
            <a:off x="3924821" y="2520330"/>
            <a:ext cx="5328593" cy="720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2100" b="1" i="0" u="none" strike="noStrike" cap="none" baseline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DÉTECTEURS GAZEUX POUR LA PHYSIQUE NUCLÉAIRE</a:t>
            </a:r>
            <a:r>
              <a:rPr lang="fr-FR" sz="400" b="0" i="0" u="none" strike="noStrike" cap="none" baseline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fr-FR" sz="400" b="0" i="0" u="none" strike="noStrike" cap="none" baseline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</a:br>
            <a:endParaRPr lang="fr-FR" sz="400" b="0" i="0" u="none" strike="noStrike" cap="none" baseline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Shape 120"/>
          <p:cNvSpPr txBox="1"/>
          <p:nvPr/>
        </p:nvSpPr>
        <p:spPr>
          <a:xfrm>
            <a:off x="5435348" y="4248521"/>
            <a:ext cx="3146412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2000" b="0" i="1" u="none" strike="noStrike" cap="none" baseline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Maxence Vandenbroucke</a:t>
            </a:r>
          </a:p>
        </p:txBody>
      </p:sp>
      <p:sp>
        <p:nvSpPr>
          <p:cNvPr id="121" name="Shape 121"/>
          <p:cNvSpPr txBox="1">
            <a:spLocks noGrp="1"/>
          </p:cNvSpPr>
          <p:nvPr>
            <p:ph type="subTitle" idx="1"/>
          </p:nvPr>
        </p:nvSpPr>
        <p:spPr>
          <a:xfrm>
            <a:off x="4210250" y="6095526"/>
            <a:ext cx="5091068" cy="52925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425"/>
              </a:spcAft>
              <a:buClr>
                <a:srgbClr val="666666"/>
              </a:buClr>
              <a:buSzPct val="25000"/>
              <a:buFont typeface="Arial"/>
              <a:buNone/>
            </a:pPr>
            <a:r>
              <a:rPr lang="fr-FR" sz="1600" b="0" i="0" u="none" strike="noStrike" cap="none" baseline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8 OCTOBRE 2015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1608137" y="55563"/>
            <a:ext cx="5932487" cy="9540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23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DU COMPTEUR GEIGER AU MICROMÉGAS</a:t>
            </a:r>
          </a:p>
        </p:txBody>
      </p:sp>
      <p:sp>
        <p:nvSpPr>
          <p:cNvPr id="127" name="Shape 127"/>
          <p:cNvSpPr txBox="1">
            <a:spLocks noGrp="1"/>
          </p:cNvSpPr>
          <p:nvPr>
            <p:ph type="dt" idx="10"/>
          </p:nvPr>
        </p:nvSpPr>
        <p:spPr>
          <a:xfrm>
            <a:off x="955675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OCTOBER 6, 2015</a:t>
            </a:r>
          </a:p>
        </p:txBody>
      </p:sp>
      <p:sp>
        <p:nvSpPr>
          <p:cNvPr id="128" name="Shape 128"/>
          <p:cNvSpPr txBox="1">
            <a:spLocks noGrp="1"/>
          </p:cNvSpPr>
          <p:nvPr>
            <p:ph type="sldNum" idx="12"/>
          </p:nvPr>
        </p:nvSpPr>
        <p:spPr>
          <a:xfrm>
            <a:off x="8532813" y="6618288"/>
            <a:ext cx="118903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  PAGE </a:t>
            </a:r>
            <a:fld id="{00000000-1234-1234-1234-123412341234}" type="slidenum"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fld>
            <a:endParaRPr lang="fr-FR" sz="1100" b="0" i="0" u="none" strike="noStrike" cap="none" baseline="0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239712" y="1112837"/>
            <a:ext cx="9296399" cy="484748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900" b="0" i="0" u="none" strike="noStrike" cap="none" baseline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1908 : </a:t>
            </a:r>
            <a:r>
              <a:rPr lang="fr-FR" sz="19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 compteur Geiger</a:t>
            </a: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b="0" i="0" u="none" strike="noStrike" cap="none" baseline="0">
              <a:solidFill>
                <a:srgbClr val="3333CC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9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30" name="Shape 130"/>
          <p:cNvGrpSpPr/>
          <p:nvPr/>
        </p:nvGrpSpPr>
        <p:grpSpPr>
          <a:xfrm>
            <a:off x="5703212" y="2762991"/>
            <a:ext cx="2945034" cy="2857130"/>
            <a:chOff x="5703212" y="2762991"/>
            <a:chExt cx="2945034" cy="2857130"/>
          </a:xfrm>
        </p:grpSpPr>
        <p:cxnSp>
          <p:nvCxnSpPr>
            <p:cNvPr id="131" name="Shape 131"/>
            <p:cNvCxnSpPr/>
            <p:nvPr/>
          </p:nvCxnSpPr>
          <p:spPr>
            <a:xfrm rot="-5400000">
              <a:off x="8343443" y="4225861"/>
              <a:ext cx="220586" cy="1593"/>
            </a:xfrm>
            <a:prstGeom prst="straightConnector1">
              <a:avLst/>
            </a:prstGeom>
            <a:solidFill>
              <a:srgbClr val="00B8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2" name="Shape 132"/>
            <p:cNvSpPr/>
            <p:nvPr/>
          </p:nvSpPr>
          <p:spPr>
            <a:xfrm>
              <a:off x="5703212" y="2762991"/>
              <a:ext cx="2375383" cy="2320070"/>
            </a:xfrm>
            <a:prstGeom prst="ellipse">
              <a:avLst/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Shape 133"/>
            <p:cNvSpPr/>
            <p:nvPr/>
          </p:nvSpPr>
          <p:spPr>
            <a:xfrm>
              <a:off x="6811725" y="3845692"/>
              <a:ext cx="158358" cy="154671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Shape 134"/>
            <p:cNvSpPr/>
            <p:nvPr/>
          </p:nvSpPr>
          <p:spPr>
            <a:xfrm>
              <a:off x="6793021" y="3827423"/>
              <a:ext cx="195766" cy="191207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Shape 135"/>
            <p:cNvSpPr/>
            <p:nvPr/>
          </p:nvSpPr>
          <p:spPr>
            <a:xfrm>
              <a:off x="6746678" y="3799344"/>
              <a:ext cx="270582" cy="264281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Shape 136"/>
            <p:cNvSpPr/>
            <p:nvPr/>
          </p:nvSpPr>
          <p:spPr>
            <a:xfrm>
              <a:off x="6643390" y="3681278"/>
              <a:ext cx="495027" cy="483500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Shape 137"/>
            <p:cNvSpPr/>
            <p:nvPr/>
          </p:nvSpPr>
          <p:spPr>
            <a:xfrm>
              <a:off x="6512464" y="3553400"/>
              <a:ext cx="756881" cy="739256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Shape 138"/>
            <p:cNvSpPr/>
            <p:nvPr/>
          </p:nvSpPr>
          <p:spPr>
            <a:xfrm>
              <a:off x="6175800" y="3224575"/>
              <a:ext cx="1430209" cy="1396905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9" name="Shape 139"/>
            <p:cNvCxnSpPr/>
            <p:nvPr/>
          </p:nvCxnSpPr>
          <p:spPr>
            <a:xfrm rot="-5400000" flipH="1">
              <a:off x="6775126" y="4147202"/>
              <a:ext cx="1179372" cy="950156"/>
            </a:xfrm>
            <a:prstGeom prst="bentConnector3">
              <a:avLst>
                <a:gd name="adj1" fmla="val 115564"/>
              </a:avLst>
            </a:prstGeom>
            <a:solidFill>
              <a:srgbClr val="00B8FF"/>
            </a:solidFill>
            <a:ln w="9525" cap="flat" cmpd="sng">
              <a:solidFill>
                <a:srgbClr val="3C0A3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0" name="Shape 140"/>
            <p:cNvSpPr/>
            <p:nvPr/>
          </p:nvSpPr>
          <p:spPr>
            <a:xfrm rot="5400000">
              <a:off x="7711552" y="5177124"/>
              <a:ext cx="476903" cy="40909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 cap="flat" cmpd="sng">
              <a:solidFill>
                <a:srgbClr val="0066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1" name="Shape 141"/>
            <p:cNvCxnSpPr/>
            <p:nvPr/>
          </p:nvCxnSpPr>
          <p:spPr>
            <a:xfrm rot="-5400000">
              <a:off x="6781410" y="3732445"/>
              <a:ext cx="220586" cy="1593"/>
            </a:xfrm>
            <a:prstGeom prst="straightConnector1">
              <a:avLst/>
            </a:prstGeom>
            <a:solidFill>
              <a:srgbClr val="00B8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" name="Shape 142"/>
            <p:cNvCxnSpPr/>
            <p:nvPr/>
          </p:nvCxnSpPr>
          <p:spPr>
            <a:xfrm rot="10800000">
              <a:off x="6890470" y="3633018"/>
              <a:ext cx="1562469" cy="2014"/>
            </a:xfrm>
            <a:prstGeom prst="straightConnector1">
              <a:avLst/>
            </a:prstGeom>
            <a:solidFill>
              <a:srgbClr val="00B8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" name="Shape 143"/>
            <p:cNvCxnSpPr/>
            <p:nvPr/>
          </p:nvCxnSpPr>
          <p:spPr>
            <a:xfrm rot="-5400000">
              <a:off x="8343443" y="3742513"/>
              <a:ext cx="220586" cy="1593"/>
            </a:xfrm>
            <a:prstGeom prst="straightConnector1">
              <a:avLst/>
            </a:prstGeom>
            <a:solidFill>
              <a:srgbClr val="00B8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4" name="Shape 144"/>
            <p:cNvSpPr/>
            <p:nvPr/>
          </p:nvSpPr>
          <p:spPr>
            <a:xfrm>
              <a:off x="8257628" y="3786078"/>
              <a:ext cx="390618" cy="386677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Shape 145"/>
            <p:cNvSpPr txBox="1"/>
            <p:nvPr/>
          </p:nvSpPr>
          <p:spPr>
            <a:xfrm>
              <a:off x="8241353" y="3756932"/>
              <a:ext cx="402674" cy="46166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fr-FR" sz="2400" b="0" i="0" u="none" strike="noStrike" cap="none" baseline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V</a:t>
              </a:r>
            </a:p>
          </p:txBody>
        </p:sp>
        <p:cxnSp>
          <p:nvCxnSpPr>
            <p:cNvPr id="146" name="Shape 146"/>
            <p:cNvCxnSpPr/>
            <p:nvPr/>
          </p:nvCxnSpPr>
          <p:spPr>
            <a:xfrm flipH="1">
              <a:off x="7982975" y="4333871"/>
              <a:ext cx="478100" cy="6041"/>
            </a:xfrm>
            <a:prstGeom prst="straightConnector1">
              <a:avLst/>
            </a:prstGeom>
            <a:solidFill>
              <a:srgbClr val="00B8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147" name="Shape 1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4500" y="2520330"/>
            <a:ext cx="3609423" cy="288032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Shape 148"/>
          <p:cNvSpPr/>
          <p:nvPr/>
        </p:nvSpPr>
        <p:spPr>
          <a:xfrm>
            <a:off x="684460" y="4248521"/>
            <a:ext cx="2448271" cy="1368151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9" name="Shape 149"/>
          <p:cNvSpPr/>
          <p:nvPr/>
        </p:nvSpPr>
        <p:spPr>
          <a:xfrm rot="-624171">
            <a:off x="2408295" y="5179474"/>
            <a:ext cx="4032447" cy="1116400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FF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0" i="0" u="none" strike="noStrike" cap="none" baseline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50" name="Shape 150"/>
          <p:cNvGrpSpPr/>
          <p:nvPr/>
        </p:nvGrpSpPr>
        <p:grpSpPr>
          <a:xfrm>
            <a:off x="5148957" y="2376313"/>
            <a:ext cx="2850460" cy="2242734"/>
            <a:chOff x="5148957" y="2376313"/>
            <a:chExt cx="2850460" cy="2242734"/>
          </a:xfrm>
        </p:grpSpPr>
        <p:cxnSp>
          <p:nvCxnSpPr>
            <p:cNvPr id="151" name="Shape 151"/>
            <p:cNvCxnSpPr/>
            <p:nvPr/>
          </p:nvCxnSpPr>
          <p:spPr>
            <a:xfrm rot="10800000" flipH="1">
              <a:off x="5148957" y="2376313"/>
              <a:ext cx="2850460" cy="2242734"/>
            </a:xfrm>
            <a:prstGeom prst="straightConnector1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round/>
              <a:headEnd type="stealth" w="lg" len="lg"/>
              <a:tailEnd type="none" w="med" len="med"/>
            </a:ln>
          </p:spPr>
        </p:cxnSp>
        <p:cxnSp>
          <p:nvCxnSpPr>
            <p:cNvPr id="152" name="Shape 152"/>
            <p:cNvCxnSpPr/>
            <p:nvPr/>
          </p:nvCxnSpPr>
          <p:spPr>
            <a:xfrm rot="10800000" flipH="1">
              <a:off x="6099110" y="3979418"/>
              <a:ext cx="155609" cy="16112"/>
            </a:xfrm>
            <a:prstGeom prst="straightConnector1">
              <a:avLst/>
            </a:prstGeom>
            <a:solidFill>
              <a:srgbClr val="00B8FF"/>
            </a:solidFill>
            <a:ln w="9525" cap="flat" cmpd="sng">
              <a:solidFill>
                <a:srgbClr val="0000FF"/>
              </a:solidFill>
              <a:prstDash val="solid"/>
              <a:round/>
              <a:headEnd type="oval" w="med" len="med"/>
              <a:tailEnd type="triangle" w="med" len="med"/>
            </a:ln>
          </p:spPr>
        </p:cxnSp>
        <p:cxnSp>
          <p:nvCxnSpPr>
            <p:cNvPr id="153" name="Shape 153"/>
            <p:cNvCxnSpPr/>
            <p:nvPr/>
          </p:nvCxnSpPr>
          <p:spPr>
            <a:xfrm>
              <a:off x="6257469" y="3845692"/>
              <a:ext cx="138014" cy="39206"/>
            </a:xfrm>
            <a:prstGeom prst="straightConnector1">
              <a:avLst/>
            </a:prstGeom>
            <a:solidFill>
              <a:srgbClr val="00B8FF"/>
            </a:solidFill>
            <a:ln w="9525" cap="flat" cmpd="sng">
              <a:solidFill>
                <a:srgbClr val="0000FF"/>
              </a:solidFill>
              <a:prstDash val="solid"/>
              <a:round/>
              <a:headEnd type="oval" w="med" len="med"/>
              <a:tailEnd type="triangle" w="med" len="med"/>
            </a:ln>
          </p:spPr>
        </p:cxnSp>
        <p:cxnSp>
          <p:nvCxnSpPr>
            <p:cNvPr id="154" name="Shape 154"/>
            <p:cNvCxnSpPr/>
            <p:nvPr/>
          </p:nvCxnSpPr>
          <p:spPr>
            <a:xfrm rot="10800000" flipH="1">
              <a:off x="5861571" y="4108312"/>
              <a:ext cx="182003" cy="46722"/>
            </a:xfrm>
            <a:prstGeom prst="straightConnector1">
              <a:avLst/>
            </a:prstGeom>
            <a:solidFill>
              <a:srgbClr val="00B8FF"/>
            </a:solidFill>
            <a:ln w="9525" cap="flat" cmpd="sng">
              <a:solidFill>
                <a:srgbClr val="0000FF"/>
              </a:solidFill>
              <a:prstDash val="solid"/>
              <a:round/>
              <a:headEnd type="oval" w="med" len="med"/>
              <a:tailEnd type="triangle" w="med" len="med"/>
            </a:ln>
          </p:spPr>
        </p:cxnSp>
        <p:cxnSp>
          <p:nvCxnSpPr>
            <p:cNvPr id="155" name="Shape 155"/>
            <p:cNvCxnSpPr/>
            <p:nvPr/>
          </p:nvCxnSpPr>
          <p:spPr>
            <a:xfrm>
              <a:off x="6495007" y="3691021"/>
              <a:ext cx="138014" cy="90763"/>
            </a:xfrm>
            <a:prstGeom prst="straightConnector1">
              <a:avLst/>
            </a:prstGeom>
            <a:solidFill>
              <a:srgbClr val="00B8FF"/>
            </a:solidFill>
            <a:ln w="9525" cap="flat" cmpd="sng">
              <a:solidFill>
                <a:srgbClr val="0000FF"/>
              </a:solidFill>
              <a:prstDash val="solid"/>
              <a:round/>
              <a:headEnd type="oval" w="med" len="med"/>
              <a:tailEnd type="triangle" w="med" len="med"/>
            </a:ln>
          </p:spPr>
        </p:cxnSp>
        <p:cxnSp>
          <p:nvCxnSpPr>
            <p:cNvPr id="156" name="Shape 156"/>
            <p:cNvCxnSpPr/>
            <p:nvPr/>
          </p:nvCxnSpPr>
          <p:spPr>
            <a:xfrm rot="-5400000" flipH="1">
              <a:off x="6642210" y="3547503"/>
              <a:ext cx="125134" cy="102824"/>
            </a:xfrm>
            <a:prstGeom prst="straightConnector1">
              <a:avLst/>
            </a:prstGeom>
            <a:solidFill>
              <a:srgbClr val="00B8FF"/>
            </a:solidFill>
            <a:ln w="9525" cap="flat" cmpd="sng">
              <a:solidFill>
                <a:srgbClr val="0000FF"/>
              </a:solidFill>
              <a:prstDash val="solid"/>
              <a:round/>
              <a:headEnd type="oval" w="med" len="med"/>
              <a:tailEnd type="triangle" w="med" len="med"/>
            </a:ln>
          </p:spPr>
        </p:cxnSp>
        <p:cxnSp>
          <p:nvCxnSpPr>
            <p:cNvPr id="157" name="Shape 157"/>
            <p:cNvCxnSpPr/>
            <p:nvPr/>
          </p:nvCxnSpPr>
          <p:spPr>
            <a:xfrm rot="5400000">
              <a:off x="6893148" y="3369730"/>
              <a:ext cx="142324" cy="11548"/>
            </a:xfrm>
            <a:prstGeom prst="straightConnector1">
              <a:avLst/>
            </a:prstGeom>
            <a:solidFill>
              <a:srgbClr val="00B8FF"/>
            </a:solidFill>
            <a:ln w="9525" cap="flat" cmpd="sng">
              <a:solidFill>
                <a:srgbClr val="0000FF"/>
              </a:solidFill>
              <a:prstDash val="solid"/>
              <a:round/>
              <a:headEnd type="oval" w="med" len="med"/>
              <a:tailEnd type="triangle" w="med" len="med"/>
            </a:ln>
          </p:spPr>
        </p:cxnSp>
        <p:cxnSp>
          <p:nvCxnSpPr>
            <p:cNvPr id="158" name="Shape 158"/>
            <p:cNvCxnSpPr/>
            <p:nvPr/>
          </p:nvCxnSpPr>
          <p:spPr>
            <a:xfrm rot="5400000">
              <a:off x="7029822" y="3219153"/>
              <a:ext cx="168101" cy="29137"/>
            </a:xfrm>
            <a:prstGeom prst="straightConnector1">
              <a:avLst/>
            </a:prstGeom>
            <a:solidFill>
              <a:srgbClr val="00B8FF"/>
            </a:solidFill>
            <a:ln w="9525" cap="flat" cmpd="sng">
              <a:solidFill>
                <a:srgbClr val="0000FF"/>
              </a:solidFill>
              <a:prstDash val="solid"/>
              <a:round/>
              <a:headEnd type="oval" w="med" len="med"/>
              <a:tailEnd type="triangle" w="med" len="med"/>
            </a:ln>
          </p:spPr>
        </p:cxnSp>
        <p:cxnSp>
          <p:nvCxnSpPr>
            <p:cNvPr id="159" name="Shape 159"/>
            <p:cNvCxnSpPr/>
            <p:nvPr/>
          </p:nvCxnSpPr>
          <p:spPr>
            <a:xfrm rot="5400000">
              <a:off x="7223475" y="3029186"/>
              <a:ext cx="176692" cy="108320"/>
            </a:xfrm>
            <a:prstGeom prst="straightConnector1">
              <a:avLst/>
            </a:prstGeom>
            <a:solidFill>
              <a:srgbClr val="00B8FF"/>
            </a:solidFill>
            <a:ln w="9525" cap="flat" cmpd="sng">
              <a:solidFill>
                <a:srgbClr val="0000FF"/>
              </a:solidFill>
              <a:prstDash val="solid"/>
              <a:round/>
              <a:headEnd type="oval" w="med" len="med"/>
              <a:tailEnd type="triangle" w="med" len="med"/>
            </a:ln>
          </p:spPr>
        </p:cxnSp>
        <p:cxnSp>
          <p:nvCxnSpPr>
            <p:cNvPr id="160" name="Shape 160"/>
            <p:cNvCxnSpPr/>
            <p:nvPr/>
          </p:nvCxnSpPr>
          <p:spPr>
            <a:xfrm rot="-5400000" flipH="1">
              <a:off x="6745272" y="3459682"/>
              <a:ext cx="168101" cy="12094"/>
            </a:xfrm>
            <a:prstGeom prst="straightConnector1">
              <a:avLst/>
            </a:prstGeom>
            <a:solidFill>
              <a:srgbClr val="00B8FF"/>
            </a:solidFill>
            <a:ln w="9525" cap="flat" cmpd="sng">
              <a:solidFill>
                <a:srgbClr val="0000FF"/>
              </a:solidFill>
              <a:prstDash val="solid"/>
              <a:round/>
              <a:headEnd type="oval" w="med" len="med"/>
              <a:tailEnd type="triangle" w="med" len="med"/>
            </a:ln>
          </p:spPr>
        </p:cxnSp>
        <p:grpSp>
          <p:nvGrpSpPr>
            <p:cNvPr id="161" name="Shape 161"/>
            <p:cNvGrpSpPr/>
            <p:nvPr/>
          </p:nvGrpSpPr>
          <p:grpSpPr>
            <a:xfrm rot="10800000">
              <a:off x="5858824" y="2853755"/>
              <a:ext cx="1398835" cy="1070883"/>
              <a:chOff x="5449355" y="1797049"/>
              <a:chExt cx="1346198" cy="1055157"/>
            </a:xfrm>
          </p:grpSpPr>
          <p:cxnSp>
            <p:nvCxnSpPr>
              <p:cNvPr id="162" name="Shape 162"/>
              <p:cNvCxnSpPr/>
              <p:nvPr/>
            </p:nvCxnSpPr>
            <p:spPr>
              <a:xfrm rot="5400000">
                <a:off x="5596195" y="2739227"/>
                <a:ext cx="84670" cy="22756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>
                <a:solidFill>
                  <a:srgbClr val="FF0000"/>
                </a:solidFill>
                <a:prstDash val="solid"/>
                <a:round/>
                <a:headEnd type="oval" w="med" len="med"/>
                <a:tailEnd type="triangle" w="med" len="med"/>
              </a:ln>
            </p:spPr>
          </p:cxnSp>
          <p:cxnSp>
            <p:nvCxnSpPr>
              <p:cNvPr id="163" name="Shape 163"/>
              <p:cNvCxnSpPr/>
              <p:nvPr/>
            </p:nvCxnSpPr>
            <p:spPr>
              <a:xfrm rot="-5400000" flipH="1">
                <a:off x="5789079" y="2573865"/>
                <a:ext cx="62970" cy="3651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>
                <a:solidFill>
                  <a:srgbClr val="FF0000"/>
                </a:solidFill>
                <a:prstDash val="solid"/>
                <a:round/>
                <a:headEnd type="oval" w="med" len="med"/>
                <a:tailEnd type="triangle" w="med" len="med"/>
              </a:ln>
            </p:spPr>
          </p:cxnSp>
          <p:cxnSp>
            <p:nvCxnSpPr>
              <p:cNvPr id="164" name="Shape 164"/>
              <p:cNvCxnSpPr/>
              <p:nvPr/>
            </p:nvCxnSpPr>
            <p:spPr>
              <a:xfrm rot="5400000">
                <a:off x="5441947" y="2796645"/>
                <a:ext cx="62969" cy="4815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>
                <a:solidFill>
                  <a:srgbClr val="FF0000"/>
                </a:solidFill>
                <a:prstDash val="solid"/>
                <a:round/>
                <a:headEnd type="oval" w="med" len="med"/>
                <a:tailEnd type="triangle" w="med" len="med"/>
              </a:ln>
            </p:spPr>
          </p:cxnSp>
          <p:cxnSp>
            <p:nvCxnSpPr>
              <p:cNvPr id="165" name="Shape 165"/>
              <p:cNvCxnSpPr/>
              <p:nvPr/>
            </p:nvCxnSpPr>
            <p:spPr>
              <a:xfrm rot="-5400000" flipH="1">
                <a:off x="6009212" y="2429933"/>
                <a:ext cx="71437" cy="28044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>
                <a:solidFill>
                  <a:srgbClr val="FF0000"/>
                </a:solidFill>
                <a:prstDash val="solid"/>
                <a:round/>
                <a:headEnd type="oval" w="med" len="med"/>
                <a:tailEnd type="triangle" w="med" len="med"/>
              </a:ln>
            </p:spPr>
          </p:cxnSp>
          <p:cxnSp>
            <p:nvCxnSpPr>
              <p:cNvPr id="166" name="Shape 166"/>
              <p:cNvCxnSpPr/>
              <p:nvPr/>
            </p:nvCxnSpPr>
            <p:spPr>
              <a:xfrm rot="-5400000" flipH="1">
                <a:off x="6182778" y="2256364"/>
                <a:ext cx="71438" cy="70379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>
                <a:solidFill>
                  <a:srgbClr val="FF0000"/>
                </a:solidFill>
                <a:prstDash val="solid"/>
                <a:round/>
                <a:headEnd type="oval" w="med" len="med"/>
                <a:tailEnd type="triangle" w="med" len="med"/>
              </a:ln>
            </p:spPr>
          </p:cxnSp>
          <p:cxnSp>
            <p:nvCxnSpPr>
              <p:cNvPr id="167" name="Shape 167"/>
              <p:cNvCxnSpPr/>
              <p:nvPr/>
            </p:nvCxnSpPr>
            <p:spPr>
              <a:xfrm>
                <a:off x="6488110" y="2027234"/>
                <a:ext cx="44975" cy="29104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>
                <a:solidFill>
                  <a:srgbClr val="FF0000"/>
                </a:solidFill>
                <a:prstDash val="solid"/>
                <a:round/>
                <a:headEnd type="oval" w="med" len="med"/>
                <a:tailEnd type="triangle" w="med" len="med"/>
              </a:ln>
            </p:spPr>
          </p:cxnSp>
          <p:cxnSp>
            <p:nvCxnSpPr>
              <p:cNvPr id="168" name="Shape 168"/>
              <p:cNvCxnSpPr/>
              <p:nvPr/>
            </p:nvCxnSpPr>
            <p:spPr>
              <a:xfrm>
                <a:off x="6640510" y="1874833"/>
                <a:ext cx="61910" cy="46039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>
                <a:solidFill>
                  <a:srgbClr val="FF0000"/>
                </a:solidFill>
                <a:prstDash val="solid"/>
                <a:round/>
                <a:headEnd type="oval" w="med" len="med"/>
                <a:tailEnd type="triangle" w="med" len="med"/>
              </a:ln>
            </p:spPr>
          </p:cxnSp>
          <p:cxnSp>
            <p:nvCxnSpPr>
              <p:cNvPr id="169" name="Shape 169"/>
              <p:cNvCxnSpPr/>
              <p:nvPr/>
            </p:nvCxnSpPr>
            <p:spPr>
              <a:xfrm>
                <a:off x="6716709" y="1797049"/>
                <a:ext cx="78844" cy="529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>
                <a:solidFill>
                  <a:srgbClr val="FF0000"/>
                </a:solidFill>
                <a:prstDash val="solid"/>
                <a:round/>
                <a:headEnd type="oval" w="med" len="med"/>
                <a:tailEnd type="triangle" w="med" len="med"/>
              </a:ln>
            </p:spPr>
          </p:cxnSp>
          <p:cxnSp>
            <p:nvCxnSpPr>
              <p:cNvPr id="170" name="Shape 170"/>
              <p:cNvCxnSpPr/>
              <p:nvPr/>
            </p:nvCxnSpPr>
            <p:spPr>
              <a:xfrm>
                <a:off x="6346826" y="2103434"/>
                <a:ext cx="50795" cy="29104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>
                <a:solidFill>
                  <a:srgbClr val="FF0000"/>
                </a:solidFill>
                <a:prstDash val="solid"/>
                <a:round/>
                <a:headEnd type="oval" w="med" len="med"/>
                <a:tailEnd type="triangle" w="med" len="med"/>
              </a:ln>
            </p:spPr>
          </p:cxnSp>
        </p:grpSp>
      </p:grpSp>
      <p:sp>
        <p:nvSpPr>
          <p:cNvPr id="171" name="Shape 171"/>
          <p:cNvSpPr/>
          <p:nvPr/>
        </p:nvSpPr>
        <p:spPr>
          <a:xfrm>
            <a:off x="8245300" y="5112617"/>
            <a:ext cx="720079" cy="576064"/>
          </a:xfrm>
          <a:prstGeom prst="irregularSeal1">
            <a:avLst/>
          </a:prstGeom>
          <a:solidFill>
            <a:schemeClr val="dk2"/>
          </a:solidFill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050" b="0" i="0" u="none" strike="noStrike" cap="none" baseline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Tic</a:t>
            </a:r>
          </a:p>
        </p:txBody>
      </p:sp>
      <p:sp>
        <p:nvSpPr>
          <p:cNvPr id="172" name="Shape 172"/>
          <p:cNvSpPr txBox="1">
            <a:spLocks noGrp="1"/>
          </p:cNvSpPr>
          <p:nvPr>
            <p:ph type="ftr" idx="11"/>
          </p:nvPr>
        </p:nvSpPr>
        <p:spPr>
          <a:xfrm>
            <a:off x="2563813" y="6619875"/>
            <a:ext cx="593248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IRFU/SPHN | MAXENCE VANDENBROUCKE | 8 OCTOBRE 2015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title"/>
          </p:nvPr>
        </p:nvSpPr>
        <p:spPr>
          <a:xfrm>
            <a:off x="1608137" y="55563"/>
            <a:ext cx="5932487" cy="9540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23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DU COMPTEUR GEIGER AU MICROMÉGAS</a:t>
            </a:r>
          </a:p>
        </p:txBody>
      </p:sp>
      <p:sp>
        <p:nvSpPr>
          <p:cNvPr id="178" name="Shape 178"/>
          <p:cNvSpPr txBox="1">
            <a:spLocks noGrp="1"/>
          </p:cNvSpPr>
          <p:nvPr>
            <p:ph type="dt" idx="10"/>
          </p:nvPr>
        </p:nvSpPr>
        <p:spPr>
          <a:xfrm>
            <a:off x="955675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OCTOBER 6, 2015</a:t>
            </a:r>
          </a:p>
        </p:txBody>
      </p:sp>
      <p:sp>
        <p:nvSpPr>
          <p:cNvPr id="179" name="Shape 179"/>
          <p:cNvSpPr txBox="1">
            <a:spLocks noGrp="1"/>
          </p:cNvSpPr>
          <p:nvPr>
            <p:ph type="sldNum" idx="12"/>
          </p:nvPr>
        </p:nvSpPr>
        <p:spPr>
          <a:xfrm>
            <a:off x="8532813" y="6618288"/>
            <a:ext cx="118903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  PAGE </a:t>
            </a:r>
            <a:fld id="{00000000-1234-1234-1234-123412341234}" type="slidenum"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fld>
            <a:endParaRPr lang="fr-FR" sz="1100" b="0" i="0" u="none" strike="noStrike" cap="none" baseline="0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" name="Shape 180"/>
          <p:cNvSpPr/>
          <p:nvPr/>
        </p:nvSpPr>
        <p:spPr>
          <a:xfrm>
            <a:off x="239712" y="1152178"/>
            <a:ext cx="9296399" cy="83099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900" b="0" i="0" u="none" strike="noStrike" cap="none" baseline="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1908 : Le compteur Geiger</a:t>
            </a:r>
          </a:p>
          <a:p>
            <a:pPr marL="0" marR="0" lvl="0" indent="0" algn="l" rtl="0">
              <a:spcBef>
                <a:spcPts val="1200"/>
              </a:spcBef>
              <a:spcAft>
                <a:spcPts val="1200"/>
              </a:spcAft>
              <a:buSzPct val="25000"/>
              <a:buNone/>
            </a:pPr>
            <a:r>
              <a:rPr lang="fr-FR" sz="1900" b="0" i="0" u="none" strike="noStrike" cap="none" baseline="0">
                <a:solidFill>
                  <a:srgbClr val="3333C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1968 :</a:t>
            </a:r>
            <a:r>
              <a:rPr lang="fr-FR" sz="19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Chambre à fils - Georges Charpak (Prix Nobel 1992) au CERN</a:t>
            </a:r>
          </a:p>
        </p:txBody>
      </p:sp>
      <p:grpSp>
        <p:nvGrpSpPr>
          <p:cNvPr id="181" name="Shape 181"/>
          <p:cNvGrpSpPr/>
          <p:nvPr/>
        </p:nvGrpSpPr>
        <p:grpSpPr>
          <a:xfrm>
            <a:off x="504055" y="3564446"/>
            <a:ext cx="1368153" cy="1404155"/>
            <a:chOff x="5703212" y="2762991"/>
            <a:chExt cx="2375383" cy="2320070"/>
          </a:xfrm>
        </p:grpSpPr>
        <p:sp>
          <p:nvSpPr>
            <p:cNvPr id="182" name="Shape 182"/>
            <p:cNvSpPr/>
            <p:nvPr/>
          </p:nvSpPr>
          <p:spPr>
            <a:xfrm>
              <a:off x="5703212" y="2762991"/>
              <a:ext cx="2375383" cy="2320070"/>
            </a:xfrm>
            <a:prstGeom prst="ellipse">
              <a:avLst/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Shape 183"/>
            <p:cNvSpPr/>
            <p:nvPr/>
          </p:nvSpPr>
          <p:spPr>
            <a:xfrm>
              <a:off x="6811725" y="3845692"/>
              <a:ext cx="158358" cy="154671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Shape 184"/>
            <p:cNvSpPr/>
            <p:nvPr/>
          </p:nvSpPr>
          <p:spPr>
            <a:xfrm>
              <a:off x="6793021" y="3827423"/>
              <a:ext cx="195766" cy="191207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Shape 185"/>
            <p:cNvSpPr/>
            <p:nvPr/>
          </p:nvSpPr>
          <p:spPr>
            <a:xfrm>
              <a:off x="6746678" y="3799344"/>
              <a:ext cx="270582" cy="264281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Shape 186"/>
            <p:cNvSpPr/>
            <p:nvPr/>
          </p:nvSpPr>
          <p:spPr>
            <a:xfrm>
              <a:off x="6643390" y="3681278"/>
              <a:ext cx="495027" cy="483500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Shape 187"/>
            <p:cNvSpPr/>
            <p:nvPr/>
          </p:nvSpPr>
          <p:spPr>
            <a:xfrm>
              <a:off x="6512464" y="3553400"/>
              <a:ext cx="756881" cy="739256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Shape 188"/>
            <p:cNvSpPr/>
            <p:nvPr/>
          </p:nvSpPr>
          <p:spPr>
            <a:xfrm>
              <a:off x="6175800" y="3224575"/>
              <a:ext cx="1430209" cy="1396905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9" name="Shape 189"/>
          <p:cNvGrpSpPr/>
          <p:nvPr/>
        </p:nvGrpSpPr>
        <p:grpSpPr>
          <a:xfrm>
            <a:off x="4846369" y="3564446"/>
            <a:ext cx="1368153" cy="1404155"/>
            <a:chOff x="5703212" y="2762991"/>
            <a:chExt cx="2375383" cy="2320070"/>
          </a:xfrm>
        </p:grpSpPr>
        <p:sp>
          <p:nvSpPr>
            <p:cNvPr id="190" name="Shape 190"/>
            <p:cNvSpPr/>
            <p:nvPr/>
          </p:nvSpPr>
          <p:spPr>
            <a:xfrm>
              <a:off x="5703212" y="2762991"/>
              <a:ext cx="2375383" cy="2320070"/>
            </a:xfrm>
            <a:prstGeom prst="ellipse">
              <a:avLst/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Shape 191"/>
            <p:cNvSpPr/>
            <p:nvPr/>
          </p:nvSpPr>
          <p:spPr>
            <a:xfrm>
              <a:off x="6811725" y="3845692"/>
              <a:ext cx="158358" cy="154671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Shape 192"/>
            <p:cNvSpPr/>
            <p:nvPr/>
          </p:nvSpPr>
          <p:spPr>
            <a:xfrm>
              <a:off x="6793021" y="3827423"/>
              <a:ext cx="195766" cy="191207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Shape 193"/>
            <p:cNvSpPr/>
            <p:nvPr/>
          </p:nvSpPr>
          <p:spPr>
            <a:xfrm>
              <a:off x="6746678" y="3799344"/>
              <a:ext cx="270582" cy="264281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Shape 194"/>
            <p:cNvSpPr/>
            <p:nvPr/>
          </p:nvSpPr>
          <p:spPr>
            <a:xfrm>
              <a:off x="6643390" y="3681278"/>
              <a:ext cx="495027" cy="483500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Shape 195"/>
            <p:cNvSpPr/>
            <p:nvPr/>
          </p:nvSpPr>
          <p:spPr>
            <a:xfrm>
              <a:off x="6512464" y="3553400"/>
              <a:ext cx="756881" cy="739256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Shape 196"/>
            <p:cNvSpPr/>
            <p:nvPr/>
          </p:nvSpPr>
          <p:spPr>
            <a:xfrm>
              <a:off x="6175800" y="3224575"/>
              <a:ext cx="1430209" cy="1396905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7" name="Shape 197"/>
          <p:cNvGrpSpPr/>
          <p:nvPr/>
        </p:nvGrpSpPr>
        <p:grpSpPr>
          <a:xfrm>
            <a:off x="7741243" y="3564446"/>
            <a:ext cx="1368153" cy="1404155"/>
            <a:chOff x="5703212" y="2762991"/>
            <a:chExt cx="2375383" cy="2320070"/>
          </a:xfrm>
        </p:grpSpPr>
        <p:sp>
          <p:nvSpPr>
            <p:cNvPr id="198" name="Shape 198"/>
            <p:cNvSpPr/>
            <p:nvPr/>
          </p:nvSpPr>
          <p:spPr>
            <a:xfrm>
              <a:off x="5703212" y="2762991"/>
              <a:ext cx="2375383" cy="2320070"/>
            </a:xfrm>
            <a:prstGeom prst="ellipse">
              <a:avLst/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Shape 199"/>
            <p:cNvSpPr/>
            <p:nvPr/>
          </p:nvSpPr>
          <p:spPr>
            <a:xfrm>
              <a:off x="6811725" y="3845692"/>
              <a:ext cx="158358" cy="154671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Shape 200"/>
            <p:cNvSpPr/>
            <p:nvPr/>
          </p:nvSpPr>
          <p:spPr>
            <a:xfrm>
              <a:off x="6793021" y="3827423"/>
              <a:ext cx="195766" cy="191207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Shape 201"/>
            <p:cNvSpPr/>
            <p:nvPr/>
          </p:nvSpPr>
          <p:spPr>
            <a:xfrm>
              <a:off x="6746678" y="3799344"/>
              <a:ext cx="270582" cy="264281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Shape 202"/>
            <p:cNvSpPr/>
            <p:nvPr/>
          </p:nvSpPr>
          <p:spPr>
            <a:xfrm>
              <a:off x="6643390" y="3681278"/>
              <a:ext cx="495027" cy="483500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Shape 203"/>
            <p:cNvSpPr/>
            <p:nvPr/>
          </p:nvSpPr>
          <p:spPr>
            <a:xfrm>
              <a:off x="6512464" y="3553400"/>
              <a:ext cx="756881" cy="739256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Shape 204"/>
            <p:cNvSpPr/>
            <p:nvPr/>
          </p:nvSpPr>
          <p:spPr>
            <a:xfrm>
              <a:off x="6175800" y="3224575"/>
              <a:ext cx="1430209" cy="1396905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5" name="Shape 205"/>
          <p:cNvGrpSpPr/>
          <p:nvPr/>
        </p:nvGrpSpPr>
        <p:grpSpPr>
          <a:xfrm>
            <a:off x="1951493" y="3564446"/>
            <a:ext cx="1368153" cy="1404155"/>
            <a:chOff x="5703212" y="2762991"/>
            <a:chExt cx="2375383" cy="2320070"/>
          </a:xfrm>
        </p:grpSpPr>
        <p:sp>
          <p:nvSpPr>
            <p:cNvPr id="206" name="Shape 206"/>
            <p:cNvSpPr/>
            <p:nvPr/>
          </p:nvSpPr>
          <p:spPr>
            <a:xfrm>
              <a:off x="5703212" y="2762991"/>
              <a:ext cx="2375383" cy="2320070"/>
            </a:xfrm>
            <a:prstGeom prst="ellipse">
              <a:avLst/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Shape 207"/>
            <p:cNvSpPr/>
            <p:nvPr/>
          </p:nvSpPr>
          <p:spPr>
            <a:xfrm>
              <a:off x="6811725" y="3845692"/>
              <a:ext cx="158358" cy="154671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Shape 208"/>
            <p:cNvSpPr/>
            <p:nvPr/>
          </p:nvSpPr>
          <p:spPr>
            <a:xfrm>
              <a:off x="6793021" y="3827423"/>
              <a:ext cx="195766" cy="191207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Shape 209"/>
            <p:cNvSpPr/>
            <p:nvPr/>
          </p:nvSpPr>
          <p:spPr>
            <a:xfrm>
              <a:off x="6746678" y="3799344"/>
              <a:ext cx="270582" cy="264281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Shape 210"/>
            <p:cNvSpPr/>
            <p:nvPr/>
          </p:nvSpPr>
          <p:spPr>
            <a:xfrm>
              <a:off x="6643390" y="3681278"/>
              <a:ext cx="495027" cy="483500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Shape 211"/>
            <p:cNvSpPr/>
            <p:nvPr/>
          </p:nvSpPr>
          <p:spPr>
            <a:xfrm>
              <a:off x="6512464" y="3553400"/>
              <a:ext cx="756881" cy="739256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Shape 212"/>
            <p:cNvSpPr/>
            <p:nvPr/>
          </p:nvSpPr>
          <p:spPr>
            <a:xfrm>
              <a:off x="6175800" y="3224575"/>
              <a:ext cx="1430209" cy="1396905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3" name="Shape 213"/>
          <p:cNvGrpSpPr/>
          <p:nvPr/>
        </p:nvGrpSpPr>
        <p:grpSpPr>
          <a:xfrm>
            <a:off x="3398931" y="3564446"/>
            <a:ext cx="1368153" cy="1404155"/>
            <a:chOff x="5703212" y="2762991"/>
            <a:chExt cx="2375383" cy="2320070"/>
          </a:xfrm>
        </p:grpSpPr>
        <p:sp>
          <p:nvSpPr>
            <p:cNvPr id="214" name="Shape 214"/>
            <p:cNvSpPr/>
            <p:nvPr/>
          </p:nvSpPr>
          <p:spPr>
            <a:xfrm>
              <a:off x="5703212" y="2762991"/>
              <a:ext cx="2375383" cy="2320070"/>
            </a:xfrm>
            <a:prstGeom prst="ellipse">
              <a:avLst/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Shape 215"/>
            <p:cNvSpPr/>
            <p:nvPr/>
          </p:nvSpPr>
          <p:spPr>
            <a:xfrm>
              <a:off x="6811725" y="3845692"/>
              <a:ext cx="158358" cy="154671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Shape 216"/>
            <p:cNvSpPr/>
            <p:nvPr/>
          </p:nvSpPr>
          <p:spPr>
            <a:xfrm>
              <a:off x="6793021" y="3827423"/>
              <a:ext cx="195766" cy="191207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Shape 217"/>
            <p:cNvSpPr/>
            <p:nvPr/>
          </p:nvSpPr>
          <p:spPr>
            <a:xfrm>
              <a:off x="6746678" y="3799344"/>
              <a:ext cx="270582" cy="264281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Shape 218"/>
            <p:cNvSpPr/>
            <p:nvPr/>
          </p:nvSpPr>
          <p:spPr>
            <a:xfrm>
              <a:off x="6643390" y="3681278"/>
              <a:ext cx="495027" cy="483500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Shape 219"/>
            <p:cNvSpPr/>
            <p:nvPr/>
          </p:nvSpPr>
          <p:spPr>
            <a:xfrm>
              <a:off x="6512464" y="3553400"/>
              <a:ext cx="756881" cy="739256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Shape 220"/>
            <p:cNvSpPr/>
            <p:nvPr/>
          </p:nvSpPr>
          <p:spPr>
            <a:xfrm>
              <a:off x="6175800" y="3224575"/>
              <a:ext cx="1430209" cy="1396905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1" name="Shape 221"/>
          <p:cNvGrpSpPr/>
          <p:nvPr/>
        </p:nvGrpSpPr>
        <p:grpSpPr>
          <a:xfrm>
            <a:off x="6293808" y="3564446"/>
            <a:ext cx="1368153" cy="1404155"/>
            <a:chOff x="5703212" y="2762991"/>
            <a:chExt cx="2375383" cy="2320070"/>
          </a:xfrm>
        </p:grpSpPr>
        <p:sp>
          <p:nvSpPr>
            <p:cNvPr id="222" name="Shape 222"/>
            <p:cNvSpPr/>
            <p:nvPr/>
          </p:nvSpPr>
          <p:spPr>
            <a:xfrm>
              <a:off x="5703212" y="2762991"/>
              <a:ext cx="2375383" cy="2320070"/>
            </a:xfrm>
            <a:prstGeom prst="ellipse">
              <a:avLst/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Shape 223"/>
            <p:cNvSpPr/>
            <p:nvPr/>
          </p:nvSpPr>
          <p:spPr>
            <a:xfrm>
              <a:off x="6811725" y="3845692"/>
              <a:ext cx="158358" cy="154671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Shape 224"/>
            <p:cNvSpPr/>
            <p:nvPr/>
          </p:nvSpPr>
          <p:spPr>
            <a:xfrm>
              <a:off x="6793021" y="3827423"/>
              <a:ext cx="195766" cy="191207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Shape 225"/>
            <p:cNvSpPr/>
            <p:nvPr/>
          </p:nvSpPr>
          <p:spPr>
            <a:xfrm>
              <a:off x="6746678" y="3799344"/>
              <a:ext cx="270582" cy="264281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Shape 226"/>
            <p:cNvSpPr/>
            <p:nvPr/>
          </p:nvSpPr>
          <p:spPr>
            <a:xfrm>
              <a:off x="6643390" y="3681278"/>
              <a:ext cx="495027" cy="483500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Shape 227"/>
            <p:cNvSpPr/>
            <p:nvPr/>
          </p:nvSpPr>
          <p:spPr>
            <a:xfrm>
              <a:off x="6512464" y="3553400"/>
              <a:ext cx="756881" cy="739256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Shape 228"/>
            <p:cNvSpPr/>
            <p:nvPr/>
          </p:nvSpPr>
          <p:spPr>
            <a:xfrm>
              <a:off x="6175800" y="3224575"/>
              <a:ext cx="1430209" cy="1396905"/>
            </a:xfrm>
            <a:prstGeom prst="ellipse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9" name="Shape 229"/>
          <p:cNvGrpSpPr/>
          <p:nvPr/>
        </p:nvGrpSpPr>
        <p:grpSpPr>
          <a:xfrm>
            <a:off x="1188516" y="2808362"/>
            <a:ext cx="6768751" cy="3312368"/>
            <a:chOff x="163512" y="4614335"/>
            <a:chExt cx="4025182" cy="2399763"/>
          </a:xfrm>
        </p:grpSpPr>
        <p:cxnSp>
          <p:nvCxnSpPr>
            <p:cNvPr id="230" name="Shape 230"/>
            <p:cNvCxnSpPr/>
            <p:nvPr/>
          </p:nvCxnSpPr>
          <p:spPr>
            <a:xfrm rot="5400000">
              <a:off x="1154115" y="6709299"/>
              <a:ext cx="381000" cy="228600"/>
            </a:xfrm>
            <a:prstGeom prst="straightConnector1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lg" len="lg"/>
            </a:ln>
          </p:spPr>
        </p:cxnSp>
        <p:sp>
          <p:nvSpPr>
            <p:cNvPr id="231" name="Shape 231"/>
            <p:cNvSpPr/>
            <p:nvPr/>
          </p:nvSpPr>
          <p:spPr>
            <a:xfrm>
              <a:off x="163513" y="5303837"/>
              <a:ext cx="3896718" cy="1447800"/>
            </a:xfrm>
            <a:prstGeom prst="parallelogram">
              <a:avLst>
                <a:gd name="adj" fmla="val 95167"/>
              </a:avLst>
            </a:prstGeom>
            <a:solidFill>
              <a:srgbClr val="00B8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2" name="Shape 232"/>
            <p:cNvGrpSpPr/>
            <p:nvPr/>
          </p:nvGrpSpPr>
          <p:grpSpPr>
            <a:xfrm>
              <a:off x="163512" y="4999037"/>
              <a:ext cx="3982362" cy="1600199"/>
              <a:chOff x="925512" y="4618037"/>
              <a:chExt cx="3982362" cy="1600199"/>
            </a:xfrm>
          </p:grpSpPr>
          <p:cxnSp>
            <p:nvCxnSpPr>
              <p:cNvPr id="233" name="Shape 233"/>
              <p:cNvCxnSpPr/>
              <p:nvPr/>
            </p:nvCxnSpPr>
            <p:spPr>
              <a:xfrm rot="-5400000">
                <a:off x="887412" y="4656137"/>
                <a:ext cx="1600199" cy="1524000"/>
              </a:xfrm>
              <a:prstGeom prst="straightConnector1">
                <a:avLst/>
              </a:prstGeom>
              <a:solidFill>
                <a:srgbClr val="00B8FF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4" name="Shape 234"/>
              <p:cNvCxnSpPr/>
              <p:nvPr/>
            </p:nvCxnSpPr>
            <p:spPr>
              <a:xfrm rot="-5400000">
                <a:off x="1039812" y="4656137"/>
                <a:ext cx="1600199" cy="1524000"/>
              </a:xfrm>
              <a:prstGeom prst="straightConnector1">
                <a:avLst/>
              </a:prstGeom>
              <a:solidFill>
                <a:srgbClr val="00B8FF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5" name="Shape 235"/>
              <p:cNvCxnSpPr/>
              <p:nvPr/>
            </p:nvCxnSpPr>
            <p:spPr>
              <a:xfrm rot="-5400000">
                <a:off x="1192212" y="4656137"/>
                <a:ext cx="1600199" cy="1524000"/>
              </a:xfrm>
              <a:prstGeom prst="straightConnector1">
                <a:avLst/>
              </a:prstGeom>
              <a:solidFill>
                <a:srgbClr val="00B8FF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6" name="Shape 236"/>
              <p:cNvCxnSpPr/>
              <p:nvPr/>
            </p:nvCxnSpPr>
            <p:spPr>
              <a:xfrm rot="-5400000">
                <a:off x="1344612" y="4656137"/>
                <a:ext cx="1600199" cy="1524000"/>
              </a:xfrm>
              <a:prstGeom prst="straightConnector1">
                <a:avLst/>
              </a:prstGeom>
              <a:solidFill>
                <a:srgbClr val="00B8FF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7" name="Shape 237"/>
              <p:cNvCxnSpPr/>
              <p:nvPr/>
            </p:nvCxnSpPr>
            <p:spPr>
              <a:xfrm rot="-5400000">
                <a:off x="1497012" y="4656137"/>
                <a:ext cx="1600199" cy="1524000"/>
              </a:xfrm>
              <a:prstGeom prst="straightConnector1">
                <a:avLst/>
              </a:prstGeom>
              <a:solidFill>
                <a:srgbClr val="00B8FF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8" name="Shape 238"/>
              <p:cNvCxnSpPr/>
              <p:nvPr/>
            </p:nvCxnSpPr>
            <p:spPr>
              <a:xfrm rot="-5400000">
                <a:off x="1649411" y="4656137"/>
                <a:ext cx="1600199" cy="1524000"/>
              </a:xfrm>
              <a:prstGeom prst="straightConnector1">
                <a:avLst/>
              </a:prstGeom>
              <a:solidFill>
                <a:srgbClr val="00B8FF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9" name="Shape 239"/>
              <p:cNvCxnSpPr/>
              <p:nvPr/>
            </p:nvCxnSpPr>
            <p:spPr>
              <a:xfrm rot="-5400000">
                <a:off x="1801811" y="4656137"/>
                <a:ext cx="1600199" cy="1524000"/>
              </a:xfrm>
              <a:prstGeom prst="straightConnector1">
                <a:avLst/>
              </a:prstGeom>
              <a:solidFill>
                <a:srgbClr val="00B8FF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0" name="Shape 240"/>
              <p:cNvCxnSpPr/>
              <p:nvPr/>
            </p:nvCxnSpPr>
            <p:spPr>
              <a:xfrm rot="-5400000">
                <a:off x="1954211" y="4656137"/>
                <a:ext cx="1600199" cy="1524000"/>
              </a:xfrm>
              <a:prstGeom prst="straightConnector1">
                <a:avLst/>
              </a:prstGeom>
              <a:solidFill>
                <a:srgbClr val="00B8FF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1" name="Shape 241"/>
              <p:cNvCxnSpPr/>
              <p:nvPr/>
            </p:nvCxnSpPr>
            <p:spPr>
              <a:xfrm rot="-5400000">
                <a:off x="2106611" y="4656137"/>
                <a:ext cx="1600199" cy="1524000"/>
              </a:xfrm>
              <a:prstGeom prst="straightConnector1">
                <a:avLst/>
              </a:prstGeom>
              <a:solidFill>
                <a:srgbClr val="00B8FF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2" name="Shape 242"/>
              <p:cNvCxnSpPr/>
              <p:nvPr/>
            </p:nvCxnSpPr>
            <p:spPr>
              <a:xfrm rot="-5400000">
                <a:off x="2259011" y="4656137"/>
                <a:ext cx="1600199" cy="1524000"/>
              </a:xfrm>
              <a:prstGeom prst="straightConnector1">
                <a:avLst/>
              </a:prstGeom>
              <a:solidFill>
                <a:srgbClr val="00B8FF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3" name="Shape 243"/>
              <p:cNvCxnSpPr/>
              <p:nvPr/>
            </p:nvCxnSpPr>
            <p:spPr>
              <a:xfrm rot="-5400000">
                <a:off x="2411411" y="4656137"/>
                <a:ext cx="1600199" cy="1524000"/>
              </a:xfrm>
              <a:prstGeom prst="straightConnector1">
                <a:avLst/>
              </a:prstGeom>
              <a:solidFill>
                <a:srgbClr val="00B8FF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4" name="Shape 244"/>
              <p:cNvCxnSpPr/>
              <p:nvPr/>
            </p:nvCxnSpPr>
            <p:spPr>
              <a:xfrm rot="-5400000">
                <a:off x="2563811" y="4656137"/>
                <a:ext cx="1600199" cy="1524000"/>
              </a:xfrm>
              <a:prstGeom prst="straightConnector1">
                <a:avLst/>
              </a:prstGeom>
              <a:solidFill>
                <a:srgbClr val="00B8FF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5" name="Shape 245"/>
              <p:cNvCxnSpPr/>
              <p:nvPr/>
            </p:nvCxnSpPr>
            <p:spPr>
              <a:xfrm rot="-5400000">
                <a:off x="2716211" y="4656137"/>
                <a:ext cx="1600199" cy="1524000"/>
              </a:xfrm>
              <a:prstGeom prst="straightConnector1">
                <a:avLst/>
              </a:prstGeom>
              <a:solidFill>
                <a:srgbClr val="00B8FF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6" name="Shape 246"/>
              <p:cNvCxnSpPr/>
              <p:nvPr/>
            </p:nvCxnSpPr>
            <p:spPr>
              <a:xfrm rot="-5400000">
                <a:off x="2868611" y="4656137"/>
                <a:ext cx="1600199" cy="1524000"/>
              </a:xfrm>
              <a:prstGeom prst="straightConnector1">
                <a:avLst/>
              </a:prstGeom>
              <a:solidFill>
                <a:srgbClr val="00B8FF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7" name="Shape 247"/>
              <p:cNvCxnSpPr/>
              <p:nvPr/>
            </p:nvCxnSpPr>
            <p:spPr>
              <a:xfrm rot="-5400000">
                <a:off x="3021011" y="4656137"/>
                <a:ext cx="1600199" cy="1524000"/>
              </a:xfrm>
              <a:prstGeom prst="straightConnector1">
                <a:avLst/>
              </a:prstGeom>
              <a:solidFill>
                <a:srgbClr val="00B8FF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8" name="Shape 248"/>
              <p:cNvCxnSpPr/>
              <p:nvPr/>
            </p:nvCxnSpPr>
            <p:spPr>
              <a:xfrm rot="-5400000">
                <a:off x="3173411" y="4656137"/>
                <a:ext cx="1600199" cy="1524000"/>
              </a:xfrm>
              <a:prstGeom prst="straightConnector1">
                <a:avLst/>
              </a:prstGeom>
              <a:solidFill>
                <a:srgbClr val="00B8FF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9" name="Shape 249"/>
              <p:cNvCxnSpPr/>
              <p:nvPr/>
            </p:nvCxnSpPr>
            <p:spPr>
              <a:xfrm rot="-5400000">
                <a:off x="3325812" y="4656137"/>
                <a:ext cx="1600199" cy="1524000"/>
              </a:xfrm>
              <a:prstGeom prst="straightConnector1">
                <a:avLst/>
              </a:prstGeom>
              <a:solidFill>
                <a:srgbClr val="00B8FF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0" name="Shape 250"/>
              <p:cNvCxnSpPr/>
              <p:nvPr/>
            </p:nvCxnSpPr>
            <p:spPr>
              <a:xfrm rot="10800000" flipH="1">
                <a:off x="3516312" y="4702855"/>
                <a:ext cx="1391562" cy="1515381"/>
              </a:xfrm>
              <a:prstGeom prst="straightConnector1">
                <a:avLst/>
              </a:prstGeom>
              <a:solidFill>
                <a:srgbClr val="00B8FF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251" name="Shape 251"/>
            <p:cNvCxnSpPr/>
            <p:nvPr/>
          </p:nvCxnSpPr>
          <p:spPr>
            <a:xfrm rot="5400000">
              <a:off x="1408643" y="6206593"/>
              <a:ext cx="453496" cy="273581"/>
            </a:xfrm>
            <a:prstGeom prst="straightConnector1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52" name="Shape 252"/>
            <p:cNvSpPr/>
            <p:nvPr/>
          </p:nvSpPr>
          <p:spPr>
            <a:xfrm>
              <a:off x="239712" y="4922837"/>
              <a:ext cx="3948982" cy="1447800"/>
            </a:xfrm>
            <a:prstGeom prst="parallelogram">
              <a:avLst>
                <a:gd name="adj" fmla="val 95167"/>
              </a:avLst>
            </a:prstGeom>
            <a:solidFill>
              <a:srgbClr val="00B8FF">
                <a:alpha val="77647"/>
              </a:srgbClr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Noto Symbol"/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3" name="Shape 253"/>
            <p:cNvCxnSpPr/>
            <p:nvPr/>
          </p:nvCxnSpPr>
          <p:spPr>
            <a:xfrm rot="5400000">
              <a:off x="1464205" y="4922310"/>
              <a:ext cx="1485369" cy="869419"/>
            </a:xfrm>
            <a:prstGeom prst="straightConnector1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54" name="Shape 254"/>
          <p:cNvSpPr txBox="1">
            <a:spLocks noGrp="1"/>
          </p:cNvSpPr>
          <p:nvPr>
            <p:ph type="ftr" idx="11"/>
          </p:nvPr>
        </p:nvSpPr>
        <p:spPr>
          <a:xfrm>
            <a:off x="2563813" y="6619875"/>
            <a:ext cx="593248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IRFU/SPHN | MAXENCE VANDENBROUCKE | 8 OCTOBRE 2015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>
            <a:spLocks noGrp="1"/>
          </p:cNvSpPr>
          <p:nvPr>
            <p:ph type="title"/>
          </p:nvPr>
        </p:nvSpPr>
        <p:spPr>
          <a:xfrm>
            <a:off x="1608137" y="55563"/>
            <a:ext cx="5932487" cy="9540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23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DU COMPTEUR GEIGER AU MICROMÉGAS</a:t>
            </a:r>
          </a:p>
        </p:txBody>
      </p:sp>
      <p:sp>
        <p:nvSpPr>
          <p:cNvPr id="260" name="Shape 260"/>
          <p:cNvSpPr txBox="1">
            <a:spLocks noGrp="1"/>
          </p:cNvSpPr>
          <p:nvPr>
            <p:ph type="dt" idx="10"/>
          </p:nvPr>
        </p:nvSpPr>
        <p:spPr>
          <a:xfrm>
            <a:off x="955675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OCTOBER 6, 2015</a:t>
            </a:r>
          </a:p>
        </p:txBody>
      </p:sp>
      <p:sp>
        <p:nvSpPr>
          <p:cNvPr id="261" name="Shape 261"/>
          <p:cNvSpPr txBox="1">
            <a:spLocks noGrp="1"/>
          </p:cNvSpPr>
          <p:nvPr>
            <p:ph type="sldNum" idx="12"/>
          </p:nvPr>
        </p:nvSpPr>
        <p:spPr>
          <a:xfrm>
            <a:off x="8532813" y="6618288"/>
            <a:ext cx="118903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  PAGE </a:t>
            </a:r>
            <a:fld id="{00000000-1234-1234-1234-123412341234}" type="slidenum"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fld>
            <a:endParaRPr lang="fr-FR" sz="1100" b="0" i="0" u="none" strike="noStrike" cap="none" baseline="0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39712" y="1112837"/>
            <a:ext cx="9296399" cy="20928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900" b="0" i="0" u="none" strike="noStrike" cap="none" baseline="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1908 : Le compteur Geiger</a:t>
            </a: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ct val="25000"/>
              <a:buNone/>
            </a:pPr>
            <a:r>
              <a:rPr lang="fr-FR" sz="1900" b="0" i="0" u="none" strike="noStrike" cap="none" baseline="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1968 : Chambre à fils - Georges Charpak (Prix Nobel 1992) au CERN</a:t>
            </a: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ct val="25000"/>
              <a:buNone/>
            </a:pPr>
            <a:r>
              <a:rPr lang="fr-FR" sz="1900" b="0" i="0" u="none" strike="noStrike" cap="none" baseline="0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1996</a:t>
            </a:r>
            <a:r>
              <a:rPr lang="fr-FR" sz="1900" b="0" i="0" u="none" strike="noStrike" cap="none" baseline="0">
                <a:solidFill>
                  <a:srgbClr val="3333C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:</a:t>
            </a:r>
            <a:r>
              <a:rPr lang="fr-FR" sz="19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I. Giomataris, Ph. Rebourgeard, J.P. Robert and G. Charpak: Micro-Mesh Gaseous Structure (</a:t>
            </a:r>
            <a:r>
              <a:rPr lang="fr-FR" sz="1900" b="1" i="0" u="sng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Micromégas</a:t>
            </a:r>
            <a:r>
              <a:rPr lang="fr-FR" sz="19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)  au CEA</a:t>
            </a:r>
          </a:p>
          <a:p>
            <a:pPr marL="0" marR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9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3" name="Shape 263"/>
          <p:cNvGrpSpPr/>
          <p:nvPr/>
        </p:nvGrpSpPr>
        <p:grpSpPr>
          <a:xfrm>
            <a:off x="1188516" y="2736354"/>
            <a:ext cx="6768751" cy="3393667"/>
            <a:chOff x="1188516" y="2736354"/>
            <a:chExt cx="6768751" cy="3393667"/>
          </a:xfrm>
        </p:grpSpPr>
        <p:grpSp>
          <p:nvGrpSpPr>
            <p:cNvPr id="264" name="Shape 264"/>
            <p:cNvGrpSpPr/>
            <p:nvPr/>
          </p:nvGrpSpPr>
          <p:grpSpPr>
            <a:xfrm>
              <a:off x="1188516" y="2736354"/>
              <a:ext cx="6768751" cy="3312368"/>
              <a:chOff x="163512" y="4614335"/>
              <a:chExt cx="4025182" cy="2399763"/>
            </a:xfrm>
          </p:grpSpPr>
          <p:cxnSp>
            <p:nvCxnSpPr>
              <p:cNvPr id="265" name="Shape 265"/>
              <p:cNvCxnSpPr/>
              <p:nvPr/>
            </p:nvCxnSpPr>
            <p:spPr>
              <a:xfrm rot="5400000">
                <a:off x="1154115" y="6709299"/>
                <a:ext cx="381000" cy="228600"/>
              </a:xfrm>
              <a:prstGeom prst="straightConnector1">
                <a:avLst/>
              </a:prstGeom>
              <a:noFill/>
              <a:ln w="2540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stealth" w="lg" len="lg"/>
              </a:ln>
            </p:spPr>
          </p:cxnSp>
          <p:sp>
            <p:nvSpPr>
              <p:cNvPr id="266" name="Shape 266"/>
              <p:cNvSpPr/>
              <p:nvPr/>
            </p:nvSpPr>
            <p:spPr>
              <a:xfrm>
                <a:off x="163513" y="5303837"/>
                <a:ext cx="3896718" cy="1447800"/>
              </a:xfrm>
              <a:prstGeom prst="parallelogram">
                <a:avLst>
                  <a:gd name="adj" fmla="val 95167"/>
                </a:avLst>
              </a:prstGeom>
              <a:solidFill>
                <a:srgbClr val="00B8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Noto Symbol"/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67" name="Shape 267"/>
              <p:cNvGrpSpPr/>
              <p:nvPr/>
            </p:nvGrpSpPr>
            <p:grpSpPr>
              <a:xfrm>
                <a:off x="163512" y="4999037"/>
                <a:ext cx="3982362" cy="1600199"/>
                <a:chOff x="925512" y="4618037"/>
                <a:chExt cx="3982362" cy="1600199"/>
              </a:xfrm>
            </p:grpSpPr>
            <p:cxnSp>
              <p:nvCxnSpPr>
                <p:cNvPr id="268" name="Shape 268"/>
                <p:cNvCxnSpPr/>
                <p:nvPr/>
              </p:nvCxnSpPr>
              <p:spPr>
                <a:xfrm rot="-5400000">
                  <a:off x="887412" y="4656137"/>
                  <a:ext cx="1600199" cy="1524000"/>
                </a:xfrm>
                <a:prstGeom prst="straightConnector1">
                  <a:avLst/>
                </a:prstGeom>
                <a:solidFill>
                  <a:srgbClr val="00B8FF"/>
                </a:solidFill>
                <a:ln w="1270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9" name="Shape 269"/>
                <p:cNvCxnSpPr/>
                <p:nvPr/>
              </p:nvCxnSpPr>
              <p:spPr>
                <a:xfrm rot="-5400000">
                  <a:off x="1039812" y="4656137"/>
                  <a:ext cx="1600199" cy="1524000"/>
                </a:xfrm>
                <a:prstGeom prst="straightConnector1">
                  <a:avLst/>
                </a:prstGeom>
                <a:solidFill>
                  <a:srgbClr val="00B8FF"/>
                </a:solidFill>
                <a:ln w="1270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0" name="Shape 270"/>
                <p:cNvCxnSpPr/>
                <p:nvPr/>
              </p:nvCxnSpPr>
              <p:spPr>
                <a:xfrm rot="-5400000">
                  <a:off x="1192212" y="4656137"/>
                  <a:ext cx="1600199" cy="1524000"/>
                </a:xfrm>
                <a:prstGeom prst="straightConnector1">
                  <a:avLst/>
                </a:prstGeom>
                <a:solidFill>
                  <a:srgbClr val="00B8FF"/>
                </a:solidFill>
                <a:ln w="1270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1" name="Shape 271"/>
                <p:cNvCxnSpPr/>
                <p:nvPr/>
              </p:nvCxnSpPr>
              <p:spPr>
                <a:xfrm rot="-5400000">
                  <a:off x="1344612" y="4656137"/>
                  <a:ext cx="1600199" cy="1524000"/>
                </a:xfrm>
                <a:prstGeom prst="straightConnector1">
                  <a:avLst/>
                </a:prstGeom>
                <a:solidFill>
                  <a:srgbClr val="00B8FF"/>
                </a:solidFill>
                <a:ln w="1270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2" name="Shape 272"/>
                <p:cNvCxnSpPr/>
                <p:nvPr/>
              </p:nvCxnSpPr>
              <p:spPr>
                <a:xfrm rot="-5400000">
                  <a:off x="1497012" y="4656137"/>
                  <a:ext cx="1600199" cy="1524000"/>
                </a:xfrm>
                <a:prstGeom prst="straightConnector1">
                  <a:avLst/>
                </a:prstGeom>
                <a:solidFill>
                  <a:srgbClr val="00B8FF"/>
                </a:solidFill>
                <a:ln w="1270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3" name="Shape 273"/>
                <p:cNvCxnSpPr/>
                <p:nvPr/>
              </p:nvCxnSpPr>
              <p:spPr>
                <a:xfrm rot="-5400000">
                  <a:off x="1649411" y="4656137"/>
                  <a:ext cx="1600199" cy="1524000"/>
                </a:xfrm>
                <a:prstGeom prst="straightConnector1">
                  <a:avLst/>
                </a:prstGeom>
                <a:solidFill>
                  <a:srgbClr val="00B8FF"/>
                </a:solidFill>
                <a:ln w="1270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4" name="Shape 274"/>
                <p:cNvCxnSpPr/>
                <p:nvPr/>
              </p:nvCxnSpPr>
              <p:spPr>
                <a:xfrm rot="-5400000">
                  <a:off x="1801811" y="4656137"/>
                  <a:ext cx="1600199" cy="1524000"/>
                </a:xfrm>
                <a:prstGeom prst="straightConnector1">
                  <a:avLst/>
                </a:prstGeom>
                <a:solidFill>
                  <a:srgbClr val="00B8FF"/>
                </a:solidFill>
                <a:ln w="1270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5" name="Shape 275"/>
                <p:cNvCxnSpPr/>
                <p:nvPr/>
              </p:nvCxnSpPr>
              <p:spPr>
                <a:xfrm rot="-5400000">
                  <a:off x="1954211" y="4656137"/>
                  <a:ext cx="1600199" cy="1524000"/>
                </a:xfrm>
                <a:prstGeom prst="straightConnector1">
                  <a:avLst/>
                </a:prstGeom>
                <a:solidFill>
                  <a:srgbClr val="00B8FF"/>
                </a:solidFill>
                <a:ln w="1270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6" name="Shape 276"/>
                <p:cNvCxnSpPr/>
                <p:nvPr/>
              </p:nvCxnSpPr>
              <p:spPr>
                <a:xfrm rot="-5400000">
                  <a:off x="2106611" y="4656137"/>
                  <a:ext cx="1600199" cy="1524000"/>
                </a:xfrm>
                <a:prstGeom prst="straightConnector1">
                  <a:avLst/>
                </a:prstGeom>
                <a:solidFill>
                  <a:srgbClr val="00B8FF"/>
                </a:solidFill>
                <a:ln w="1270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7" name="Shape 277"/>
                <p:cNvCxnSpPr/>
                <p:nvPr/>
              </p:nvCxnSpPr>
              <p:spPr>
                <a:xfrm rot="-5400000">
                  <a:off x="2259011" y="4656137"/>
                  <a:ext cx="1600199" cy="1524000"/>
                </a:xfrm>
                <a:prstGeom prst="straightConnector1">
                  <a:avLst/>
                </a:prstGeom>
                <a:solidFill>
                  <a:srgbClr val="00B8FF"/>
                </a:solidFill>
                <a:ln w="1270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8" name="Shape 278"/>
                <p:cNvCxnSpPr/>
                <p:nvPr/>
              </p:nvCxnSpPr>
              <p:spPr>
                <a:xfrm rot="-5400000">
                  <a:off x="2411411" y="4656137"/>
                  <a:ext cx="1600199" cy="1524000"/>
                </a:xfrm>
                <a:prstGeom prst="straightConnector1">
                  <a:avLst/>
                </a:prstGeom>
                <a:solidFill>
                  <a:srgbClr val="00B8FF"/>
                </a:solidFill>
                <a:ln w="1270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9" name="Shape 279"/>
                <p:cNvCxnSpPr/>
                <p:nvPr/>
              </p:nvCxnSpPr>
              <p:spPr>
                <a:xfrm rot="-5400000">
                  <a:off x="2563811" y="4656137"/>
                  <a:ext cx="1600199" cy="1524000"/>
                </a:xfrm>
                <a:prstGeom prst="straightConnector1">
                  <a:avLst/>
                </a:prstGeom>
                <a:solidFill>
                  <a:srgbClr val="00B8FF"/>
                </a:solidFill>
                <a:ln w="1270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0" name="Shape 280"/>
                <p:cNvCxnSpPr/>
                <p:nvPr/>
              </p:nvCxnSpPr>
              <p:spPr>
                <a:xfrm rot="-5400000">
                  <a:off x="2716211" y="4656137"/>
                  <a:ext cx="1600199" cy="1524000"/>
                </a:xfrm>
                <a:prstGeom prst="straightConnector1">
                  <a:avLst/>
                </a:prstGeom>
                <a:solidFill>
                  <a:srgbClr val="00B8FF"/>
                </a:solidFill>
                <a:ln w="1270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1" name="Shape 281"/>
                <p:cNvCxnSpPr/>
                <p:nvPr/>
              </p:nvCxnSpPr>
              <p:spPr>
                <a:xfrm rot="-5400000">
                  <a:off x="2868611" y="4656137"/>
                  <a:ext cx="1600199" cy="1524000"/>
                </a:xfrm>
                <a:prstGeom prst="straightConnector1">
                  <a:avLst/>
                </a:prstGeom>
                <a:solidFill>
                  <a:srgbClr val="00B8FF"/>
                </a:solidFill>
                <a:ln w="1270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2" name="Shape 282"/>
                <p:cNvCxnSpPr/>
                <p:nvPr/>
              </p:nvCxnSpPr>
              <p:spPr>
                <a:xfrm rot="-5400000">
                  <a:off x="3021011" y="4656137"/>
                  <a:ext cx="1600199" cy="1524000"/>
                </a:xfrm>
                <a:prstGeom prst="straightConnector1">
                  <a:avLst/>
                </a:prstGeom>
                <a:solidFill>
                  <a:srgbClr val="00B8FF"/>
                </a:solidFill>
                <a:ln w="1270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3" name="Shape 283"/>
                <p:cNvCxnSpPr/>
                <p:nvPr/>
              </p:nvCxnSpPr>
              <p:spPr>
                <a:xfrm rot="-5400000">
                  <a:off x="3173411" y="4656137"/>
                  <a:ext cx="1600199" cy="1524000"/>
                </a:xfrm>
                <a:prstGeom prst="straightConnector1">
                  <a:avLst/>
                </a:prstGeom>
                <a:solidFill>
                  <a:srgbClr val="00B8FF"/>
                </a:solidFill>
                <a:ln w="1270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4" name="Shape 284"/>
                <p:cNvCxnSpPr/>
                <p:nvPr/>
              </p:nvCxnSpPr>
              <p:spPr>
                <a:xfrm rot="-5400000">
                  <a:off x="3325812" y="4656137"/>
                  <a:ext cx="1600199" cy="1524000"/>
                </a:xfrm>
                <a:prstGeom prst="straightConnector1">
                  <a:avLst/>
                </a:prstGeom>
                <a:solidFill>
                  <a:srgbClr val="00B8FF"/>
                </a:solidFill>
                <a:ln w="1270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5" name="Shape 285"/>
                <p:cNvCxnSpPr/>
                <p:nvPr/>
              </p:nvCxnSpPr>
              <p:spPr>
                <a:xfrm rot="10800000" flipH="1">
                  <a:off x="3516312" y="4702855"/>
                  <a:ext cx="1391562" cy="1515381"/>
                </a:xfrm>
                <a:prstGeom prst="straightConnector1">
                  <a:avLst/>
                </a:prstGeom>
                <a:solidFill>
                  <a:srgbClr val="00B8FF"/>
                </a:solidFill>
                <a:ln w="1270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286" name="Shape 286"/>
              <p:cNvCxnSpPr/>
              <p:nvPr/>
            </p:nvCxnSpPr>
            <p:spPr>
              <a:xfrm rot="5400000">
                <a:off x="1408643" y="6206593"/>
                <a:ext cx="453496" cy="273581"/>
              </a:xfrm>
              <a:prstGeom prst="straightConnector1">
                <a:avLst/>
              </a:prstGeom>
              <a:noFill/>
              <a:ln w="2540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87" name="Shape 287"/>
              <p:cNvSpPr/>
              <p:nvPr/>
            </p:nvSpPr>
            <p:spPr>
              <a:xfrm>
                <a:off x="239712" y="4922837"/>
                <a:ext cx="3948982" cy="1447800"/>
              </a:xfrm>
              <a:prstGeom prst="parallelogram">
                <a:avLst>
                  <a:gd name="adj" fmla="val 95167"/>
                </a:avLst>
              </a:prstGeom>
              <a:solidFill>
                <a:srgbClr val="00B8FF">
                  <a:alpha val="77647"/>
                </a:srgbClr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Noto Symbol"/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88" name="Shape 288"/>
              <p:cNvCxnSpPr/>
              <p:nvPr/>
            </p:nvCxnSpPr>
            <p:spPr>
              <a:xfrm rot="5400000">
                <a:off x="1464205" y="4922310"/>
                <a:ext cx="1485369" cy="869419"/>
              </a:xfrm>
              <a:prstGeom prst="straightConnector1">
                <a:avLst/>
              </a:prstGeom>
              <a:noFill/>
              <a:ln w="2540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289" name="Shape 289"/>
            <p:cNvSpPr/>
            <p:nvPr/>
          </p:nvSpPr>
          <p:spPr>
            <a:xfrm>
              <a:off x="5004941" y="5472657"/>
              <a:ext cx="288032" cy="216023"/>
            </a:xfrm>
            <a:prstGeom prst="leftRightArrow">
              <a:avLst>
                <a:gd name="adj1" fmla="val 50000"/>
                <a:gd name="adj2" fmla="val 50000"/>
              </a:avLst>
            </a:prstGeom>
            <a:solidFill>
              <a:schemeClr val="dk2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 b="0" i="0" u="none" strike="noStrike" cap="none" baseline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90" name="Shape 290"/>
            <p:cNvSpPr txBox="1"/>
            <p:nvPr/>
          </p:nvSpPr>
          <p:spPr>
            <a:xfrm>
              <a:off x="4788917" y="5760689"/>
              <a:ext cx="787395" cy="36933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fr-FR" sz="1800" b="0" i="0" u="none" strike="noStrike" cap="none" baseline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~2mm</a:t>
              </a:r>
            </a:p>
          </p:txBody>
        </p:sp>
      </p:grpSp>
      <p:grpSp>
        <p:nvGrpSpPr>
          <p:cNvPr id="291" name="Shape 291"/>
          <p:cNvGrpSpPr/>
          <p:nvPr/>
        </p:nvGrpSpPr>
        <p:grpSpPr>
          <a:xfrm>
            <a:off x="1044500" y="2808362"/>
            <a:ext cx="4608512" cy="4142088"/>
            <a:chOff x="2303179" y="1487893"/>
            <a:chExt cx="5229749" cy="4612022"/>
          </a:xfrm>
        </p:grpSpPr>
        <p:grpSp>
          <p:nvGrpSpPr>
            <p:cNvPr id="292" name="Shape 292"/>
            <p:cNvGrpSpPr/>
            <p:nvPr/>
          </p:nvGrpSpPr>
          <p:grpSpPr>
            <a:xfrm>
              <a:off x="2303179" y="1487893"/>
              <a:ext cx="5229749" cy="4014470"/>
              <a:chOff x="1053766" y="918525"/>
              <a:chExt cx="5229749" cy="4014470"/>
            </a:xfrm>
          </p:grpSpPr>
          <p:sp>
            <p:nvSpPr>
              <p:cNvPr id="293" name="Shape 293"/>
              <p:cNvSpPr/>
              <p:nvPr/>
            </p:nvSpPr>
            <p:spPr>
              <a:xfrm>
                <a:off x="1799689" y="4070123"/>
                <a:ext cx="1014696" cy="307792"/>
              </a:xfrm>
              <a:custGeom>
                <a:avLst/>
                <a:gdLst/>
                <a:ahLst/>
                <a:cxnLst/>
                <a:rect l="0" t="0" r="0" b="0"/>
                <a:pathLst>
                  <a:path w="1610783" h="621242" extrusionOk="0">
                    <a:moveTo>
                      <a:pt x="431800" y="249767"/>
                    </a:moveTo>
                    <a:cubicBezTo>
                      <a:pt x="317500" y="254000"/>
                      <a:pt x="101600" y="259292"/>
                      <a:pt x="57150" y="306917"/>
                    </a:cubicBezTo>
                    <a:cubicBezTo>
                      <a:pt x="12700" y="354542"/>
                      <a:pt x="0" y="485775"/>
                      <a:pt x="165100" y="535517"/>
                    </a:cubicBezTo>
                    <a:cubicBezTo>
                      <a:pt x="330200" y="585259"/>
                      <a:pt x="808567" y="621242"/>
                      <a:pt x="1047750" y="605367"/>
                    </a:cubicBezTo>
                    <a:cubicBezTo>
                      <a:pt x="1286933" y="589492"/>
                      <a:pt x="1589617" y="485775"/>
                      <a:pt x="1600200" y="440267"/>
                    </a:cubicBezTo>
                    <a:cubicBezTo>
                      <a:pt x="1610783" y="394759"/>
                      <a:pt x="1218142" y="403225"/>
                      <a:pt x="1111250" y="332317"/>
                    </a:cubicBezTo>
                    <a:cubicBezTo>
                      <a:pt x="1004358" y="261409"/>
                      <a:pt x="1004358" y="29634"/>
                      <a:pt x="958850" y="14817"/>
                    </a:cubicBezTo>
                    <a:cubicBezTo>
                      <a:pt x="913342" y="0"/>
                      <a:pt x="874183" y="198967"/>
                      <a:pt x="838200" y="243417"/>
                    </a:cubicBezTo>
                    <a:cubicBezTo>
                      <a:pt x="802217" y="287867"/>
                      <a:pt x="805392" y="280459"/>
                      <a:pt x="742950" y="281517"/>
                    </a:cubicBezTo>
                    <a:cubicBezTo>
                      <a:pt x="680508" y="282575"/>
                      <a:pt x="546100" y="245534"/>
                      <a:pt x="431800" y="249767"/>
                    </a:cubicBezTo>
                    <a:close/>
                  </a:path>
                </a:pathLst>
              </a:custGeom>
              <a:solidFill>
                <a:srgbClr val="CCFFCC"/>
              </a:solidFill>
              <a:ln w="9525" cap="flat" cmpd="sng">
                <a:solidFill>
                  <a:srgbClr val="CCFFCC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 b="0" i="0" u="none" strike="noStrike" cap="none" baseline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94" name="Shape 294"/>
              <p:cNvSpPr/>
              <p:nvPr/>
            </p:nvSpPr>
            <p:spPr>
              <a:xfrm>
                <a:off x="3526080" y="4195401"/>
                <a:ext cx="713710" cy="151705"/>
              </a:xfrm>
              <a:custGeom>
                <a:avLst/>
                <a:gdLst/>
                <a:ahLst/>
                <a:cxnLst/>
                <a:rect l="0" t="0" r="0" b="0"/>
                <a:pathLst>
                  <a:path w="1126067" h="274108" extrusionOk="0">
                    <a:moveTo>
                      <a:pt x="288925" y="35983"/>
                    </a:moveTo>
                    <a:cubicBezTo>
                      <a:pt x="169333" y="50800"/>
                      <a:pt x="6350" y="89958"/>
                      <a:pt x="3175" y="124883"/>
                    </a:cubicBezTo>
                    <a:cubicBezTo>
                      <a:pt x="0" y="159808"/>
                      <a:pt x="95250" y="226483"/>
                      <a:pt x="269875" y="245533"/>
                    </a:cubicBezTo>
                    <a:cubicBezTo>
                      <a:pt x="444500" y="264583"/>
                      <a:pt x="975783" y="274108"/>
                      <a:pt x="1050925" y="239183"/>
                    </a:cubicBezTo>
                    <a:cubicBezTo>
                      <a:pt x="1126067" y="204258"/>
                      <a:pt x="847725" y="71966"/>
                      <a:pt x="720725" y="35983"/>
                    </a:cubicBezTo>
                    <a:cubicBezTo>
                      <a:pt x="593725" y="0"/>
                      <a:pt x="408517" y="21166"/>
                      <a:pt x="288925" y="35983"/>
                    </a:cubicBezTo>
                    <a:close/>
                  </a:path>
                </a:pathLst>
              </a:custGeom>
              <a:solidFill>
                <a:srgbClr val="CCFFCC"/>
              </a:solidFill>
              <a:ln w="9525" cap="flat" cmpd="sng">
                <a:solidFill>
                  <a:srgbClr val="CCFFCC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 b="0" i="0" u="none" strike="noStrike" cap="none" baseline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95" name="Shape 295"/>
              <p:cNvSpPr/>
              <p:nvPr/>
            </p:nvSpPr>
            <p:spPr>
              <a:xfrm>
                <a:off x="1064838" y="4580482"/>
                <a:ext cx="3917852" cy="126273"/>
              </a:xfrm>
              <a:prstGeom prst="roundRect">
                <a:avLst>
                  <a:gd name="adj" fmla="val 694"/>
                </a:avLst>
              </a:prstGeom>
              <a:solidFill>
                <a:srgbClr val="804C1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 b="0" i="0" u="none" strike="noStrike" cap="none" baseline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cxnSp>
            <p:nvCxnSpPr>
              <p:cNvPr id="296" name="Shape 296"/>
              <p:cNvCxnSpPr/>
              <p:nvPr/>
            </p:nvCxnSpPr>
            <p:spPr>
              <a:xfrm>
                <a:off x="1057792" y="1171075"/>
                <a:ext cx="3913826" cy="877"/>
              </a:xfrm>
              <a:prstGeom prst="straightConnector1">
                <a:avLst/>
              </a:prstGeom>
              <a:noFill/>
              <a:ln w="54700" cap="flat" cmpd="sng">
                <a:solidFill>
                  <a:srgbClr val="99999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7" name="Shape 297"/>
              <p:cNvCxnSpPr/>
              <p:nvPr/>
            </p:nvCxnSpPr>
            <p:spPr>
              <a:xfrm>
                <a:off x="1782575" y="918525"/>
                <a:ext cx="3610826" cy="3019183"/>
              </a:xfrm>
              <a:prstGeom prst="straightConnector1">
                <a:avLst/>
              </a:prstGeom>
              <a:noFill/>
              <a:ln w="36700" cap="flat" cmpd="sng">
                <a:solidFill>
                  <a:srgbClr val="DC2300"/>
                </a:solidFill>
                <a:prstDash val="dot"/>
                <a:round/>
                <a:headEnd type="none" w="med" len="med"/>
                <a:tailEnd type="triangle" w="lg" len="lg"/>
              </a:ln>
            </p:spPr>
          </p:cxnSp>
          <p:sp>
            <p:nvSpPr>
              <p:cNvPr id="298" name="Shape 298"/>
              <p:cNvSpPr/>
              <p:nvPr/>
            </p:nvSpPr>
            <p:spPr>
              <a:xfrm>
                <a:off x="2490244" y="1566558"/>
                <a:ext cx="163075" cy="2507947"/>
              </a:xfrm>
              <a:custGeom>
                <a:avLst/>
                <a:gdLst/>
                <a:ahLst/>
                <a:cxnLst/>
                <a:rect l="0" t="0" r="0" b="0"/>
                <a:pathLst>
                  <a:path w="713" h="14531" extrusionOk="0">
                    <a:moveTo>
                      <a:pt x="305" y="0"/>
                    </a:moveTo>
                    <a:lnTo>
                      <a:pt x="339" y="281"/>
                    </a:lnTo>
                    <a:lnTo>
                      <a:pt x="542" y="562"/>
                    </a:lnTo>
                    <a:lnTo>
                      <a:pt x="407" y="1028"/>
                    </a:lnTo>
                    <a:lnTo>
                      <a:pt x="374" y="1542"/>
                    </a:lnTo>
                    <a:lnTo>
                      <a:pt x="305" y="1869"/>
                    </a:lnTo>
                    <a:lnTo>
                      <a:pt x="610" y="2149"/>
                    </a:lnTo>
                    <a:lnTo>
                      <a:pt x="509" y="2476"/>
                    </a:lnTo>
                    <a:lnTo>
                      <a:pt x="305" y="2803"/>
                    </a:lnTo>
                    <a:lnTo>
                      <a:pt x="305" y="3177"/>
                    </a:lnTo>
                    <a:lnTo>
                      <a:pt x="610" y="3644"/>
                    </a:lnTo>
                    <a:lnTo>
                      <a:pt x="610" y="4065"/>
                    </a:lnTo>
                    <a:lnTo>
                      <a:pt x="374" y="4112"/>
                    </a:lnTo>
                    <a:lnTo>
                      <a:pt x="272" y="4159"/>
                    </a:lnTo>
                    <a:lnTo>
                      <a:pt x="305" y="4719"/>
                    </a:lnTo>
                    <a:lnTo>
                      <a:pt x="475" y="4812"/>
                    </a:lnTo>
                    <a:lnTo>
                      <a:pt x="712" y="4812"/>
                    </a:lnTo>
                    <a:lnTo>
                      <a:pt x="712" y="5280"/>
                    </a:lnTo>
                    <a:lnTo>
                      <a:pt x="678" y="5560"/>
                    </a:lnTo>
                    <a:lnTo>
                      <a:pt x="577" y="5887"/>
                    </a:lnTo>
                    <a:lnTo>
                      <a:pt x="542" y="6354"/>
                    </a:lnTo>
                    <a:lnTo>
                      <a:pt x="712" y="6728"/>
                    </a:lnTo>
                    <a:lnTo>
                      <a:pt x="542" y="6914"/>
                    </a:lnTo>
                    <a:lnTo>
                      <a:pt x="272" y="7335"/>
                    </a:lnTo>
                    <a:lnTo>
                      <a:pt x="440" y="7756"/>
                    </a:lnTo>
                    <a:lnTo>
                      <a:pt x="170" y="8129"/>
                    </a:lnTo>
                    <a:lnTo>
                      <a:pt x="203" y="8691"/>
                    </a:lnTo>
                    <a:lnTo>
                      <a:pt x="136" y="8924"/>
                    </a:lnTo>
                    <a:lnTo>
                      <a:pt x="34" y="9531"/>
                    </a:lnTo>
                    <a:lnTo>
                      <a:pt x="102" y="10372"/>
                    </a:lnTo>
                    <a:lnTo>
                      <a:pt x="237" y="10793"/>
                    </a:lnTo>
                    <a:lnTo>
                      <a:pt x="305" y="11446"/>
                    </a:lnTo>
                    <a:lnTo>
                      <a:pt x="136" y="11493"/>
                    </a:lnTo>
                    <a:lnTo>
                      <a:pt x="170" y="12101"/>
                    </a:lnTo>
                    <a:lnTo>
                      <a:pt x="203" y="12708"/>
                    </a:lnTo>
                    <a:lnTo>
                      <a:pt x="136" y="12941"/>
                    </a:lnTo>
                    <a:lnTo>
                      <a:pt x="0" y="13082"/>
                    </a:lnTo>
                    <a:lnTo>
                      <a:pt x="374" y="13689"/>
                    </a:lnTo>
                    <a:lnTo>
                      <a:pt x="170" y="14016"/>
                    </a:lnTo>
                    <a:lnTo>
                      <a:pt x="305" y="14436"/>
                    </a:lnTo>
                    <a:lnTo>
                      <a:pt x="509" y="14530"/>
                    </a:lnTo>
                  </a:path>
                </a:pathLst>
              </a:custGeom>
              <a:noFill/>
              <a:ln w="18350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 b="0" i="0" u="none" strike="noStrike" cap="none" baseline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99" name="Shape 299"/>
              <p:cNvSpPr/>
              <p:nvPr/>
            </p:nvSpPr>
            <p:spPr>
              <a:xfrm>
                <a:off x="3347905" y="2251422"/>
                <a:ext cx="504327" cy="1823085"/>
              </a:xfrm>
              <a:custGeom>
                <a:avLst/>
                <a:gdLst/>
                <a:ahLst/>
                <a:cxnLst/>
                <a:rect l="0" t="0" r="0" b="0"/>
                <a:pathLst>
                  <a:path w="2208" h="10998" extrusionOk="0">
                    <a:moveTo>
                      <a:pt x="0" y="0"/>
                    </a:moveTo>
                    <a:lnTo>
                      <a:pt x="737" y="1350"/>
                    </a:lnTo>
                    <a:lnTo>
                      <a:pt x="123" y="2185"/>
                    </a:lnTo>
                    <a:lnTo>
                      <a:pt x="123" y="3215"/>
                    </a:lnTo>
                    <a:lnTo>
                      <a:pt x="429" y="3986"/>
                    </a:lnTo>
                    <a:lnTo>
                      <a:pt x="246" y="4501"/>
                    </a:lnTo>
                    <a:lnTo>
                      <a:pt x="797" y="5403"/>
                    </a:lnTo>
                    <a:lnTo>
                      <a:pt x="1043" y="6174"/>
                    </a:lnTo>
                    <a:lnTo>
                      <a:pt x="1043" y="7074"/>
                    </a:lnTo>
                    <a:lnTo>
                      <a:pt x="1593" y="8297"/>
                    </a:lnTo>
                    <a:lnTo>
                      <a:pt x="1593" y="9389"/>
                    </a:lnTo>
                    <a:lnTo>
                      <a:pt x="1901" y="10161"/>
                    </a:lnTo>
                    <a:lnTo>
                      <a:pt x="1901" y="10805"/>
                    </a:lnTo>
                    <a:lnTo>
                      <a:pt x="2207" y="10997"/>
                    </a:lnTo>
                  </a:path>
                </a:pathLst>
              </a:custGeom>
              <a:noFill/>
              <a:ln w="18350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 b="0" i="0" u="none" strike="noStrike" cap="none" baseline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00" name="Shape 300"/>
              <p:cNvSpPr/>
              <p:nvPr/>
            </p:nvSpPr>
            <p:spPr>
              <a:xfrm>
                <a:off x="3390183" y="2222483"/>
                <a:ext cx="501308" cy="1852023"/>
              </a:xfrm>
              <a:custGeom>
                <a:avLst/>
                <a:gdLst/>
                <a:ahLst/>
                <a:cxnLst/>
                <a:rect l="0" t="0" r="0" b="0"/>
                <a:pathLst>
                  <a:path w="2198" h="7580" extrusionOk="0">
                    <a:moveTo>
                      <a:pt x="0" y="0"/>
                    </a:moveTo>
                    <a:lnTo>
                      <a:pt x="496" y="1341"/>
                    </a:lnTo>
                    <a:lnTo>
                      <a:pt x="425" y="2213"/>
                    </a:lnTo>
                    <a:lnTo>
                      <a:pt x="425" y="2885"/>
                    </a:lnTo>
                    <a:lnTo>
                      <a:pt x="1418" y="3487"/>
                    </a:lnTo>
                    <a:lnTo>
                      <a:pt x="1064" y="4359"/>
                    </a:lnTo>
                    <a:lnTo>
                      <a:pt x="993" y="5231"/>
                    </a:lnTo>
                    <a:lnTo>
                      <a:pt x="1276" y="5768"/>
                    </a:lnTo>
                    <a:lnTo>
                      <a:pt x="1489" y="6842"/>
                    </a:lnTo>
                    <a:lnTo>
                      <a:pt x="2197" y="7377"/>
                    </a:lnTo>
                    <a:lnTo>
                      <a:pt x="2197" y="7579"/>
                    </a:lnTo>
                  </a:path>
                </a:pathLst>
              </a:custGeom>
              <a:noFill/>
              <a:ln w="18350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 b="0" i="0" u="none" strike="noStrike" cap="none" baseline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cxnSp>
            <p:nvCxnSpPr>
              <p:cNvPr id="301" name="Shape 301"/>
              <p:cNvCxnSpPr/>
              <p:nvPr/>
            </p:nvCxnSpPr>
            <p:spPr>
              <a:xfrm rot="10800000">
                <a:off x="4972626" y="1170197"/>
                <a:ext cx="0" cy="1220652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lg" len="lg"/>
              </a:ln>
            </p:spPr>
          </p:cxnSp>
          <p:cxnSp>
            <p:nvCxnSpPr>
              <p:cNvPr id="302" name="Shape 302"/>
              <p:cNvCxnSpPr/>
              <p:nvPr/>
            </p:nvCxnSpPr>
            <p:spPr>
              <a:xfrm rot="10800000" flipH="1">
                <a:off x="4826662" y="2389096"/>
                <a:ext cx="289912" cy="254302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3" name="Shape 303"/>
              <p:cNvCxnSpPr/>
              <p:nvPr/>
            </p:nvCxnSpPr>
            <p:spPr>
              <a:xfrm rot="10800000" flipH="1">
                <a:off x="4826662" y="2515370"/>
                <a:ext cx="289912" cy="254302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4" name="Shape 304"/>
              <p:cNvCxnSpPr/>
              <p:nvPr/>
            </p:nvCxnSpPr>
            <p:spPr>
              <a:xfrm>
                <a:off x="4972626" y="2727581"/>
                <a:ext cx="0" cy="1304834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lg" len="lg"/>
              </a:ln>
            </p:spPr>
          </p:cxnSp>
          <p:cxnSp>
            <p:nvCxnSpPr>
              <p:cNvPr id="305" name="Shape 305"/>
              <p:cNvCxnSpPr/>
              <p:nvPr/>
            </p:nvCxnSpPr>
            <p:spPr>
              <a:xfrm rot="10800000" flipH="1">
                <a:off x="4964573" y="4114844"/>
                <a:ext cx="1006" cy="380576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lg" len="lg"/>
              </a:ln>
            </p:spPr>
          </p:cxnSp>
          <p:cxnSp>
            <p:nvCxnSpPr>
              <p:cNvPr id="306" name="Shape 306"/>
              <p:cNvCxnSpPr/>
              <p:nvPr/>
            </p:nvCxnSpPr>
            <p:spPr>
              <a:xfrm>
                <a:off x="4963566" y="4284964"/>
                <a:ext cx="1007" cy="252549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lg" len="lg"/>
              </a:ln>
            </p:spPr>
          </p:cxnSp>
          <p:sp>
            <p:nvSpPr>
              <p:cNvPr id="307" name="Shape 307"/>
              <p:cNvSpPr txBox="1"/>
              <p:nvPr/>
            </p:nvSpPr>
            <p:spPr>
              <a:xfrm>
                <a:off x="5105503" y="2144802"/>
                <a:ext cx="724782" cy="5682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0000" tIns="45000" rIns="90000" bIns="45000" anchor="t" anchorCtr="0">
                <a:noAutofit/>
              </a:bodyPr>
              <a:lstStyle/>
              <a:p>
                <a:pPr marL="0" marR="0" lvl="0" indent="0" algn="ctr" rtl="0">
                  <a:lnSpc>
                    <a:spcPct val="98000"/>
                  </a:lnSpc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400" b="1" i="0" u="none" strike="noStrike" cap="non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Drift gap</a:t>
                </a:r>
              </a:p>
              <a:p>
                <a:pPr marL="0" marR="0" lvl="0" indent="0" algn="ctr" rtl="0">
                  <a:lnSpc>
                    <a:spcPct val="97000"/>
                  </a:lnSpc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400" b="1" i="0" u="none" strike="noStrike" cap="non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5 mm</a:t>
                </a:r>
              </a:p>
            </p:txBody>
          </p:sp>
          <p:sp>
            <p:nvSpPr>
              <p:cNvPr id="308" name="Shape 308"/>
              <p:cNvSpPr txBox="1"/>
              <p:nvPr/>
            </p:nvSpPr>
            <p:spPr>
              <a:xfrm>
                <a:off x="4887912" y="4027185"/>
                <a:ext cx="1395602" cy="4384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0000" tIns="45000" rIns="90000" bIns="45000" anchor="t" anchorCtr="0">
                <a:noAutofit/>
              </a:bodyPr>
              <a:lstStyle/>
              <a:p>
                <a:pPr marL="0" marR="0" lvl="0" indent="0" algn="ctr" rtl="0">
                  <a:lnSpc>
                    <a:spcPct val="98000"/>
                  </a:lnSpc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400" b="1" i="0" u="none" strike="noStrike" cap="non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Amp. gap - 128 µm</a:t>
                </a:r>
              </a:p>
            </p:txBody>
          </p:sp>
          <p:cxnSp>
            <p:nvCxnSpPr>
              <p:cNvPr id="309" name="Shape 309"/>
              <p:cNvCxnSpPr/>
              <p:nvPr/>
            </p:nvCxnSpPr>
            <p:spPr>
              <a:xfrm rot="10800000">
                <a:off x="1053766" y="1170198"/>
                <a:ext cx="0" cy="2862217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lg" len="lg"/>
              </a:ln>
            </p:spPr>
          </p:cxnSp>
          <p:cxnSp>
            <p:nvCxnSpPr>
              <p:cNvPr id="310" name="Shape 310"/>
              <p:cNvCxnSpPr/>
              <p:nvPr/>
            </p:nvCxnSpPr>
            <p:spPr>
              <a:xfrm rot="10800000" flipH="1">
                <a:off x="1057792" y="4074506"/>
                <a:ext cx="1007" cy="322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lg" len="lg"/>
              </a:ln>
            </p:spPr>
          </p:cxnSp>
          <p:sp>
            <p:nvSpPr>
              <p:cNvPr id="311" name="Shape 311"/>
              <p:cNvSpPr/>
              <p:nvPr/>
            </p:nvSpPr>
            <p:spPr>
              <a:xfrm flipH="1">
                <a:off x="2158052" y="1549020"/>
                <a:ext cx="338232" cy="2525485"/>
              </a:xfrm>
              <a:custGeom>
                <a:avLst/>
                <a:gdLst/>
                <a:ahLst/>
                <a:cxnLst/>
                <a:rect l="0" t="0" r="0" b="0"/>
                <a:pathLst>
                  <a:path w="2208" h="10998" extrusionOk="0">
                    <a:moveTo>
                      <a:pt x="0" y="0"/>
                    </a:moveTo>
                    <a:lnTo>
                      <a:pt x="737" y="1350"/>
                    </a:lnTo>
                    <a:lnTo>
                      <a:pt x="123" y="2185"/>
                    </a:lnTo>
                    <a:lnTo>
                      <a:pt x="123" y="3215"/>
                    </a:lnTo>
                    <a:lnTo>
                      <a:pt x="429" y="3986"/>
                    </a:lnTo>
                    <a:lnTo>
                      <a:pt x="246" y="4501"/>
                    </a:lnTo>
                    <a:lnTo>
                      <a:pt x="797" y="5403"/>
                    </a:lnTo>
                    <a:lnTo>
                      <a:pt x="1043" y="6174"/>
                    </a:lnTo>
                    <a:lnTo>
                      <a:pt x="1043" y="7074"/>
                    </a:lnTo>
                    <a:lnTo>
                      <a:pt x="1593" y="8297"/>
                    </a:lnTo>
                    <a:lnTo>
                      <a:pt x="1593" y="9389"/>
                    </a:lnTo>
                    <a:lnTo>
                      <a:pt x="1901" y="10161"/>
                    </a:lnTo>
                    <a:lnTo>
                      <a:pt x="1901" y="10805"/>
                    </a:lnTo>
                    <a:lnTo>
                      <a:pt x="2207" y="10997"/>
                    </a:lnTo>
                  </a:path>
                </a:pathLst>
              </a:custGeom>
              <a:noFill/>
              <a:ln w="18350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 b="0" i="0" u="none" strike="noStrike" cap="none" baseline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12" name="Shape 312"/>
              <p:cNvSpPr/>
              <p:nvPr/>
            </p:nvSpPr>
            <p:spPr>
              <a:xfrm>
                <a:off x="1737276" y="4075383"/>
                <a:ext cx="720756" cy="393729"/>
              </a:xfrm>
              <a:custGeom>
                <a:avLst/>
                <a:gdLst/>
                <a:ahLst/>
                <a:cxnLst/>
                <a:rect l="0" t="0" r="0" b="0"/>
                <a:pathLst>
                  <a:path w="1136650" h="713317" extrusionOk="0">
                    <a:moveTo>
                      <a:pt x="684742" y="3175"/>
                    </a:moveTo>
                    <a:cubicBezTo>
                      <a:pt x="651934" y="0"/>
                      <a:pt x="704850" y="317500"/>
                      <a:pt x="602192" y="428625"/>
                    </a:cubicBezTo>
                    <a:cubicBezTo>
                      <a:pt x="499534" y="539750"/>
                      <a:pt x="0" y="628650"/>
                      <a:pt x="68792" y="669925"/>
                    </a:cubicBezTo>
                    <a:cubicBezTo>
                      <a:pt x="137584" y="711200"/>
                      <a:pt x="893234" y="713317"/>
                      <a:pt x="1014942" y="676275"/>
                    </a:cubicBezTo>
                    <a:cubicBezTo>
                      <a:pt x="1136650" y="639233"/>
                      <a:pt x="855134" y="558800"/>
                      <a:pt x="799042" y="447675"/>
                    </a:cubicBezTo>
                    <a:cubicBezTo>
                      <a:pt x="742950" y="336550"/>
                      <a:pt x="717550" y="6350"/>
                      <a:pt x="684742" y="3175"/>
                    </a:cubicBezTo>
                    <a:close/>
                  </a:path>
                </a:pathLst>
              </a:custGeom>
              <a:solidFill>
                <a:srgbClr val="0000FF">
                  <a:alpha val="29803"/>
                </a:srgbClr>
              </a:solidFill>
              <a:ln w="9525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 b="0" i="0" u="none" strike="noStrike" cap="none" baseline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13" name="Shape 313"/>
              <p:cNvSpPr/>
              <p:nvPr/>
            </p:nvSpPr>
            <p:spPr>
              <a:xfrm flipH="1">
                <a:off x="3559299" y="4032416"/>
                <a:ext cx="724782" cy="463006"/>
              </a:xfrm>
              <a:custGeom>
                <a:avLst/>
                <a:gdLst/>
                <a:ahLst/>
                <a:cxnLst/>
                <a:rect l="0" t="0" r="0" b="0"/>
                <a:pathLst>
                  <a:path w="1136650" h="713317" extrusionOk="0">
                    <a:moveTo>
                      <a:pt x="684742" y="3175"/>
                    </a:moveTo>
                    <a:cubicBezTo>
                      <a:pt x="651934" y="0"/>
                      <a:pt x="704850" y="317500"/>
                      <a:pt x="602192" y="428625"/>
                    </a:cubicBezTo>
                    <a:cubicBezTo>
                      <a:pt x="499534" y="539750"/>
                      <a:pt x="0" y="628650"/>
                      <a:pt x="68792" y="669925"/>
                    </a:cubicBezTo>
                    <a:cubicBezTo>
                      <a:pt x="137584" y="711200"/>
                      <a:pt x="893234" y="713317"/>
                      <a:pt x="1014942" y="676275"/>
                    </a:cubicBezTo>
                    <a:cubicBezTo>
                      <a:pt x="1136650" y="639233"/>
                      <a:pt x="855134" y="558800"/>
                      <a:pt x="799042" y="447675"/>
                    </a:cubicBezTo>
                    <a:cubicBezTo>
                      <a:pt x="742950" y="336550"/>
                      <a:pt x="717550" y="6350"/>
                      <a:pt x="684742" y="3175"/>
                    </a:cubicBezTo>
                    <a:close/>
                  </a:path>
                </a:pathLst>
              </a:custGeom>
              <a:solidFill>
                <a:srgbClr val="0000FF">
                  <a:alpha val="29803"/>
                </a:srgbClr>
              </a:solidFill>
              <a:ln w="9525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 b="0" i="0" u="none" strike="noStrike" cap="none" baseline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14" name="Shape 314"/>
              <p:cNvSpPr/>
              <p:nvPr/>
            </p:nvSpPr>
            <p:spPr>
              <a:xfrm>
                <a:off x="3684123" y="4053462"/>
                <a:ext cx="338232" cy="463006"/>
              </a:xfrm>
              <a:custGeom>
                <a:avLst/>
                <a:gdLst/>
                <a:ahLst/>
                <a:cxnLst/>
                <a:rect l="0" t="0" r="0" b="0"/>
                <a:pathLst>
                  <a:path w="1136650" h="713317" extrusionOk="0">
                    <a:moveTo>
                      <a:pt x="684742" y="3175"/>
                    </a:moveTo>
                    <a:cubicBezTo>
                      <a:pt x="651934" y="0"/>
                      <a:pt x="704850" y="317500"/>
                      <a:pt x="602192" y="428625"/>
                    </a:cubicBezTo>
                    <a:cubicBezTo>
                      <a:pt x="499534" y="539750"/>
                      <a:pt x="0" y="628650"/>
                      <a:pt x="68792" y="669925"/>
                    </a:cubicBezTo>
                    <a:cubicBezTo>
                      <a:pt x="137584" y="711200"/>
                      <a:pt x="893234" y="713317"/>
                      <a:pt x="1014942" y="676275"/>
                    </a:cubicBezTo>
                    <a:cubicBezTo>
                      <a:pt x="1136650" y="639233"/>
                      <a:pt x="855134" y="558800"/>
                      <a:pt x="799042" y="447675"/>
                    </a:cubicBezTo>
                    <a:cubicBezTo>
                      <a:pt x="742950" y="336550"/>
                      <a:pt x="717550" y="6350"/>
                      <a:pt x="684742" y="3175"/>
                    </a:cubicBezTo>
                    <a:close/>
                  </a:path>
                </a:pathLst>
              </a:custGeom>
              <a:solidFill>
                <a:srgbClr val="0000FF">
                  <a:alpha val="29803"/>
                </a:srgbClr>
              </a:solidFill>
              <a:ln w="9525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 b="0" i="0" u="none" strike="noStrike" cap="none" baseline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cxnSp>
            <p:nvCxnSpPr>
              <p:cNvPr id="315" name="Shape 315"/>
              <p:cNvCxnSpPr/>
              <p:nvPr/>
            </p:nvCxnSpPr>
            <p:spPr>
              <a:xfrm>
                <a:off x="1210801" y="4038826"/>
                <a:ext cx="3640598" cy="0"/>
              </a:xfrm>
              <a:prstGeom prst="straightConnector1">
                <a:avLst/>
              </a:prstGeom>
              <a:noFill/>
              <a:ln w="91425" cap="flat" cmpd="sng">
                <a:solidFill>
                  <a:srgbClr val="808080"/>
                </a:solidFill>
                <a:prstDash val="dot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316" name="Shape 316"/>
              <p:cNvSpPr/>
              <p:nvPr/>
            </p:nvSpPr>
            <p:spPr>
              <a:xfrm>
                <a:off x="3377096" y="4454207"/>
                <a:ext cx="1014696" cy="126273"/>
              </a:xfrm>
              <a:prstGeom prst="roundRect">
                <a:avLst>
                  <a:gd name="adj" fmla="val 694"/>
                </a:avLst>
              </a:prstGeom>
              <a:solidFill>
                <a:srgbClr val="DC23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 b="0" i="0" u="none" strike="noStrike" cap="none" baseline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17" name="Shape 317"/>
              <p:cNvSpPr/>
              <p:nvPr/>
            </p:nvSpPr>
            <p:spPr>
              <a:xfrm>
                <a:off x="2303009" y="4073630"/>
                <a:ext cx="495267" cy="479666"/>
              </a:xfrm>
              <a:custGeom>
                <a:avLst/>
                <a:gdLst/>
                <a:ahLst/>
                <a:cxnLst/>
                <a:rect l="0" t="0" r="0" b="0"/>
                <a:pathLst>
                  <a:path w="781050" h="868892" extrusionOk="0">
                    <a:moveTo>
                      <a:pt x="470958" y="0"/>
                    </a:moveTo>
                    <a:cubicBezTo>
                      <a:pt x="452966" y="0"/>
                      <a:pt x="528108" y="433917"/>
                      <a:pt x="458258" y="539750"/>
                    </a:cubicBezTo>
                    <a:cubicBezTo>
                      <a:pt x="388408" y="645583"/>
                      <a:pt x="103716" y="585258"/>
                      <a:pt x="51858" y="635000"/>
                    </a:cubicBezTo>
                    <a:cubicBezTo>
                      <a:pt x="0" y="684742"/>
                      <a:pt x="42333" y="807508"/>
                      <a:pt x="147108" y="838200"/>
                    </a:cubicBezTo>
                    <a:cubicBezTo>
                      <a:pt x="251883" y="868892"/>
                      <a:pt x="579966" y="845608"/>
                      <a:pt x="680508" y="819150"/>
                    </a:cubicBezTo>
                    <a:cubicBezTo>
                      <a:pt x="781050" y="792692"/>
                      <a:pt x="769408" y="726017"/>
                      <a:pt x="750358" y="679450"/>
                    </a:cubicBezTo>
                    <a:cubicBezTo>
                      <a:pt x="731308" y="632883"/>
                      <a:pt x="611716" y="652992"/>
                      <a:pt x="566208" y="539750"/>
                    </a:cubicBezTo>
                    <a:cubicBezTo>
                      <a:pt x="520700" y="426508"/>
                      <a:pt x="488950" y="0"/>
                      <a:pt x="470958" y="0"/>
                    </a:cubicBezTo>
                    <a:close/>
                  </a:path>
                </a:pathLst>
              </a:custGeom>
              <a:solidFill>
                <a:srgbClr val="0000FF">
                  <a:alpha val="27450"/>
                </a:srgbClr>
              </a:solidFill>
              <a:ln w="9525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 b="0" i="0" u="none" strike="noStrike" cap="none" baseline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18" name="Shape 318"/>
              <p:cNvSpPr/>
              <p:nvPr/>
            </p:nvSpPr>
            <p:spPr>
              <a:xfrm>
                <a:off x="1782575" y="4454207"/>
                <a:ext cx="1014696" cy="126273"/>
              </a:xfrm>
              <a:prstGeom prst="roundRect">
                <a:avLst>
                  <a:gd name="adj" fmla="val 694"/>
                </a:avLst>
              </a:prstGeom>
              <a:solidFill>
                <a:srgbClr val="DC23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 b="0" i="0" u="none" strike="noStrike" cap="none" baseline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19" name="Shape 319"/>
              <p:cNvSpPr txBox="1"/>
              <p:nvPr/>
            </p:nvSpPr>
            <p:spPr>
              <a:xfrm>
                <a:off x="1891292" y="4084637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20" name="Shape 320"/>
              <p:cNvSpPr txBox="1"/>
              <p:nvPr/>
            </p:nvSpPr>
            <p:spPr>
              <a:xfrm>
                <a:off x="1939611" y="4126728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21" name="Shape 321"/>
              <p:cNvSpPr txBox="1"/>
              <p:nvPr/>
            </p:nvSpPr>
            <p:spPr>
              <a:xfrm>
                <a:off x="1944644" y="4108525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22" name="Shape 322"/>
              <p:cNvSpPr txBox="1"/>
              <p:nvPr/>
            </p:nvSpPr>
            <p:spPr>
              <a:xfrm>
                <a:off x="1895318" y="4172328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23" name="Shape 323"/>
              <p:cNvSpPr txBox="1"/>
              <p:nvPr/>
            </p:nvSpPr>
            <p:spPr>
              <a:xfrm>
                <a:off x="1819821" y="4164435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24" name="Shape 324"/>
              <p:cNvSpPr txBox="1"/>
              <p:nvPr/>
            </p:nvSpPr>
            <p:spPr>
              <a:xfrm>
                <a:off x="1795661" y="4119712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25" name="Shape 325"/>
              <p:cNvSpPr txBox="1"/>
              <p:nvPr/>
            </p:nvSpPr>
            <p:spPr>
              <a:xfrm>
                <a:off x="1832907" y="4104805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26" name="Shape 326"/>
              <p:cNvSpPr txBox="1"/>
              <p:nvPr/>
            </p:nvSpPr>
            <p:spPr>
              <a:xfrm>
                <a:off x="1768483" y="4132867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cxnSp>
            <p:nvCxnSpPr>
              <p:cNvPr id="327" name="Shape 327"/>
              <p:cNvCxnSpPr/>
              <p:nvPr/>
            </p:nvCxnSpPr>
            <p:spPr>
              <a:xfrm rot="-5400000">
                <a:off x="2654200" y="4200278"/>
                <a:ext cx="168366" cy="1006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8000"/>
                </a:solidFill>
                <a:prstDash val="solid"/>
                <a:round/>
                <a:headEnd type="none" w="med" len="med"/>
                <a:tailEnd type="stealth" w="med" len="med"/>
              </a:ln>
            </p:spPr>
          </p:cxnSp>
          <p:sp>
            <p:nvSpPr>
              <p:cNvPr id="328" name="Shape 328"/>
              <p:cNvSpPr txBox="1"/>
              <p:nvPr/>
            </p:nvSpPr>
            <p:spPr>
              <a:xfrm>
                <a:off x="2386561" y="4186357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29" name="Shape 329"/>
              <p:cNvSpPr txBox="1"/>
              <p:nvPr/>
            </p:nvSpPr>
            <p:spPr>
              <a:xfrm>
                <a:off x="2399648" y="4126728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30" name="Shape 330"/>
              <p:cNvSpPr txBox="1"/>
              <p:nvPr/>
            </p:nvSpPr>
            <p:spPr>
              <a:xfrm>
                <a:off x="2431860" y="4210910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31" name="Shape 331"/>
              <p:cNvSpPr txBox="1"/>
              <p:nvPr/>
            </p:nvSpPr>
            <p:spPr>
              <a:xfrm>
                <a:off x="2444946" y="4151282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32" name="Shape 332"/>
              <p:cNvSpPr txBox="1"/>
              <p:nvPr/>
            </p:nvSpPr>
            <p:spPr>
              <a:xfrm>
                <a:off x="2206372" y="4181973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33" name="Shape 333"/>
              <p:cNvSpPr txBox="1"/>
              <p:nvPr/>
            </p:nvSpPr>
            <p:spPr>
              <a:xfrm>
                <a:off x="2219458" y="4122344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34" name="Shape 334"/>
              <p:cNvSpPr txBox="1"/>
              <p:nvPr/>
            </p:nvSpPr>
            <p:spPr>
              <a:xfrm>
                <a:off x="2251671" y="4206526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35" name="Shape 335"/>
              <p:cNvSpPr txBox="1"/>
              <p:nvPr/>
            </p:nvSpPr>
            <p:spPr>
              <a:xfrm>
                <a:off x="2264758" y="4146898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36" name="Shape 336"/>
              <p:cNvSpPr txBox="1"/>
              <p:nvPr/>
            </p:nvSpPr>
            <p:spPr>
              <a:xfrm>
                <a:off x="2379516" y="4154789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37" name="Shape 337"/>
              <p:cNvSpPr txBox="1"/>
              <p:nvPr/>
            </p:nvSpPr>
            <p:spPr>
              <a:xfrm>
                <a:off x="2392600" y="4095160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38" name="Shape 338"/>
              <p:cNvSpPr txBox="1"/>
              <p:nvPr/>
            </p:nvSpPr>
            <p:spPr>
              <a:xfrm>
                <a:off x="2424813" y="4179342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39" name="Shape 339"/>
              <p:cNvSpPr txBox="1"/>
              <p:nvPr/>
            </p:nvSpPr>
            <p:spPr>
              <a:xfrm>
                <a:off x="2437900" y="4119712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40" name="Shape 340"/>
              <p:cNvSpPr txBox="1"/>
              <p:nvPr/>
            </p:nvSpPr>
            <p:spPr>
              <a:xfrm>
                <a:off x="1943818" y="4265673"/>
                <a:ext cx="258020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-</a:t>
                </a:r>
              </a:p>
            </p:txBody>
          </p:sp>
          <p:sp>
            <p:nvSpPr>
              <p:cNvPr id="341" name="Shape 341"/>
              <p:cNvSpPr txBox="1"/>
              <p:nvPr/>
            </p:nvSpPr>
            <p:spPr>
              <a:xfrm>
                <a:off x="1972005" y="4293735"/>
                <a:ext cx="258020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-</a:t>
                </a:r>
              </a:p>
            </p:txBody>
          </p:sp>
          <p:sp>
            <p:nvSpPr>
              <p:cNvPr id="342" name="Shape 342"/>
              <p:cNvSpPr txBox="1"/>
              <p:nvPr/>
            </p:nvSpPr>
            <p:spPr>
              <a:xfrm>
                <a:off x="2044484" y="4265673"/>
                <a:ext cx="258020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-</a:t>
                </a:r>
              </a:p>
            </p:txBody>
          </p:sp>
          <p:sp>
            <p:nvSpPr>
              <p:cNvPr id="343" name="Shape 343"/>
              <p:cNvSpPr txBox="1"/>
              <p:nvPr/>
            </p:nvSpPr>
            <p:spPr>
              <a:xfrm>
                <a:off x="2024350" y="4245503"/>
                <a:ext cx="258020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-</a:t>
                </a:r>
              </a:p>
            </p:txBody>
          </p:sp>
          <p:sp>
            <p:nvSpPr>
              <p:cNvPr id="344" name="Shape 344"/>
              <p:cNvSpPr txBox="1"/>
              <p:nvPr/>
            </p:nvSpPr>
            <p:spPr>
              <a:xfrm>
                <a:off x="1887447" y="4291103"/>
                <a:ext cx="258020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-</a:t>
                </a:r>
              </a:p>
            </p:txBody>
          </p:sp>
          <p:sp>
            <p:nvSpPr>
              <p:cNvPr id="345" name="Shape 345"/>
              <p:cNvSpPr txBox="1"/>
              <p:nvPr/>
            </p:nvSpPr>
            <p:spPr>
              <a:xfrm flipH="1">
                <a:off x="2087769" y="4265673"/>
                <a:ext cx="14596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-</a:t>
                </a:r>
              </a:p>
            </p:txBody>
          </p:sp>
          <p:sp>
            <p:nvSpPr>
              <p:cNvPr id="346" name="Shape 346"/>
              <p:cNvSpPr txBox="1"/>
              <p:nvPr/>
            </p:nvSpPr>
            <p:spPr>
              <a:xfrm flipH="1">
                <a:off x="2115954" y="4293735"/>
                <a:ext cx="14596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-</a:t>
                </a:r>
              </a:p>
            </p:txBody>
          </p:sp>
          <p:sp>
            <p:nvSpPr>
              <p:cNvPr id="347" name="Shape 347"/>
              <p:cNvSpPr txBox="1"/>
              <p:nvPr/>
            </p:nvSpPr>
            <p:spPr>
              <a:xfrm flipH="1">
                <a:off x="2188433" y="4265673"/>
                <a:ext cx="14596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-</a:t>
                </a:r>
              </a:p>
            </p:txBody>
          </p:sp>
          <p:sp>
            <p:nvSpPr>
              <p:cNvPr id="348" name="Shape 348"/>
              <p:cNvSpPr txBox="1"/>
              <p:nvPr/>
            </p:nvSpPr>
            <p:spPr>
              <a:xfrm flipH="1">
                <a:off x="2168301" y="4245503"/>
                <a:ext cx="14596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-</a:t>
                </a:r>
              </a:p>
            </p:txBody>
          </p:sp>
          <p:sp>
            <p:nvSpPr>
              <p:cNvPr id="349" name="Shape 349"/>
              <p:cNvSpPr txBox="1"/>
              <p:nvPr/>
            </p:nvSpPr>
            <p:spPr>
              <a:xfrm flipH="1">
                <a:off x="2031396" y="4297241"/>
                <a:ext cx="14596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-</a:t>
                </a:r>
              </a:p>
            </p:txBody>
          </p:sp>
          <p:grpSp>
            <p:nvGrpSpPr>
              <p:cNvPr id="350" name="Shape 350"/>
              <p:cNvGrpSpPr/>
              <p:nvPr/>
            </p:nvGrpSpPr>
            <p:grpSpPr>
              <a:xfrm>
                <a:off x="2419966" y="4259527"/>
                <a:ext cx="414939" cy="319652"/>
                <a:chOff x="2817811" y="4821237"/>
                <a:chExt cx="654861" cy="579963"/>
              </a:xfrm>
            </p:grpSpPr>
            <p:sp>
              <p:nvSpPr>
                <p:cNvPr id="351" name="Shape 351"/>
                <p:cNvSpPr txBox="1"/>
                <p:nvPr/>
              </p:nvSpPr>
              <p:spPr>
                <a:xfrm>
                  <a:off x="2906711" y="4846637"/>
                  <a:ext cx="407211" cy="4974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SzPct val="25000"/>
                    <a:buNone/>
                  </a:pPr>
                  <a:r>
                    <a:rPr lang="fr-FR" sz="1000" b="0" i="0" u="none" strike="noStrike" cap="none" baseline="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-</a:t>
                  </a:r>
                </a:p>
              </p:txBody>
            </p:sp>
            <p:sp>
              <p:nvSpPr>
                <p:cNvPr id="352" name="Shape 352"/>
                <p:cNvSpPr txBox="1"/>
                <p:nvPr/>
              </p:nvSpPr>
              <p:spPr>
                <a:xfrm>
                  <a:off x="2951163" y="4897437"/>
                  <a:ext cx="407211" cy="49741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SzPct val="25000"/>
                    <a:buNone/>
                  </a:pPr>
                  <a:r>
                    <a:rPr lang="fr-FR" sz="1000" b="0" i="0" u="none" strike="noStrike" cap="none" baseline="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-</a:t>
                  </a:r>
                </a:p>
              </p:txBody>
            </p:sp>
            <p:sp>
              <p:nvSpPr>
                <p:cNvPr id="353" name="Shape 353"/>
                <p:cNvSpPr txBox="1"/>
                <p:nvPr/>
              </p:nvSpPr>
              <p:spPr>
                <a:xfrm>
                  <a:off x="3065461" y="4846637"/>
                  <a:ext cx="407211" cy="49741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SzPct val="25000"/>
                    <a:buNone/>
                  </a:pPr>
                  <a:r>
                    <a:rPr lang="fr-FR" sz="1000" b="0" i="0" u="none" strike="noStrike" cap="none" baseline="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-</a:t>
                  </a:r>
                </a:p>
              </p:txBody>
            </p:sp>
            <p:sp>
              <p:nvSpPr>
                <p:cNvPr id="354" name="Shape 354"/>
                <p:cNvSpPr txBox="1"/>
                <p:nvPr/>
              </p:nvSpPr>
              <p:spPr>
                <a:xfrm>
                  <a:off x="3033711" y="4821237"/>
                  <a:ext cx="407211" cy="49741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SzPct val="25000"/>
                    <a:buNone/>
                  </a:pPr>
                  <a:r>
                    <a:rPr lang="fr-FR" sz="1000" b="0" i="0" u="none" strike="noStrike" cap="none" baseline="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-</a:t>
                  </a:r>
                </a:p>
              </p:txBody>
            </p:sp>
            <p:sp>
              <p:nvSpPr>
                <p:cNvPr id="355" name="Shape 355"/>
                <p:cNvSpPr txBox="1"/>
                <p:nvPr/>
              </p:nvSpPr>
              <p:spPr>
                <a:xfrm>
                  <a:off x="2817811" y="4903785"/>
                  <a:ext cx="407211" cy="49741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SzPct val="25000"/>
                    <a:buNone/>
                  </a:pPr>
                  <a:r>
                    <a:rPr lang="fr-FR" sz="1000" b="0" i="0" u="none" strike="noStrike" cap="none" baseline="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-</a:t>
                  </a:r>
                </a:p>
              </p:txBody>
            </p:sp>
          </p:grpSp>
          <p:sp>
            <p:nvSpPr>
              <p:cNvPr id="356" name="Shape 356"/>
              <p:cNvSpPr txBox="1"/>
              <p:nvPr/>
            </p:nvSpPr>
            <p:spPr>
              <a:xfrm>
                <a:off x="2621108" y="4164435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57" name="Shape 357"/>
              <p:cNvSpPr txBox="1"/>
              <p:nvPr/>
            </p:nvSpPr>
            <p:spPr>
              <a:xfrm>
                <a:off x="2615068" y="4132867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cxnSp>
            <p:nvCxnSpPr>
              <p:cNvPr id="358" name="Shape 358"/>
              <p:cNvCxnSpPr/>
              <p:nvPr/>
            </p:nvCxnSpPr>
            <p:spPr>
              <a:xfrm rot="-5400000">
                <a:off x="2315968" y="4168317"/>
                <a:ext cx="168366" cy="1006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8000"/>
                </a:solidFill>
                <a:prstDash val="solid"/>
                <a:round/>
                <a:headEnd type="none" w="med" len="med"/>
                <a:tailEnd type="stealth" w="med" len="med"/>
              </a:ln>
            </p:spPr>
          </p:cxnSp>
          <p:cxnSp>
            <p:nvCxnSpPr>
              <p:cNvPr id="359" name="Shape 359"/>
              <p:cNvCxnSpPr/>
              <p:nvPr/>
            </p:nvCxnSpPr>
            <p:spPr>
              <a:xfrm rot="-5400000">
                <a:off x="1784461" y="4200278"/>
                <a:ext cx="168366" cy="1006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8000"/>
                </a:solidFill>
                <a:prstDash val="solid"/>
                <a:round/>
                <a:headEnd type="none" w="med" len="med"/>
                <a:tailEnd type="stealth" w="med" len="med"/>
              </a:ln>
            </p:spPr>
          </p:cxnSp>
          <p:sp>
            <p:nvSpPr>
              <p:cNvPr id="360" name="Shape 360"/>
              <p:cNvSpPr txBox="1"/>
              <p:nvPr/>
            </p:nvSpPr>
            <p:spPr>
              <a:xfrm flipH="1">
                <a:off x="3602147" y="4272807"/>
                <a:ext cx="369437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-</a:t>
                </a:r>
              </a:p>
            </p:txBody>
          </p:sp>
          <p:sp>
            <p:nvSpPr>
              <p:cNvPr id="361" name="Shape 361"/>
              <p:cNvSpPr txBox="1"/>
              <p:nvPr/>
            </p:nvSpPr>
            <p:spPr>
              <a:xfrm flipH="1">
                <a:off x="3630333" y="4300867"/>
                <a:ext cx="369437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-</a:t>
                </a:r>
              </a:p>
            </p:txBody>
          </p:sp>
          <p:sp>
            <p:nvSpPr>
              <p:cNvPr id="362" name="Shape 362"/>
              <p:cNvSpPr txBox="1"/>
              <p:nvPr/>
            </p:nvSpPr>
            <p:spPr>
              <a:xfrm flipH="1">
                <a:off x="3702810" y="4272807"/>
                <a:ext cx="369437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-</a:t>
                </a:r>
              </a:p>
            </p:txBody>
          </p:sp>
          <p:sp>
            <p:nvSpPr>
              <p:cNvPr id="363" name="Shape 363"/>
              <p:cNvSpPr txBox="1"/>
              <p:nvPr/>
            </p:nvSpPr>
            <p:spPr>
              <a:xfrm flipH="1">
                <a:off x="3545774" y="4298237"/>
                <a:ext cx="369437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-</a:t>
                </a:r>
              </a:p>
            </p:txBody>
          </p:sp>
          <p:sp>
            <p:nvSpPr>
              <p:cNvPr id="364" name="Shape 364"/>
              <p:cNvSpPr txBox="1"/>
              <p:nvPr/>
            </p:nvSpPr>
            <p:spPr>
              <a:xfrm>
                <a:off x="3742069" y="4272807"/>
                <a:ext cx="373464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-</a:t>
                </a:r>
              </a:p>
            </p:txBody>
          </p:sp>
          <p:sp>
            <p:nvSpPr>
              <p:cNvPr id="365" name="Shape 365"/>
              <p:cNvSpPr txBox="1"/>
              <p:nvPr/>
            </p:nvSpPr>
            <p:spPr>
              <a:xfrm>
                <a:off x="3770255" y="4300867"/>
                <a:ext cx="373464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-</a:t>
                </a:r>
              </a:p>
            </p:txBody>
          </p:sp>
          <p:sp>
            <p:nvSpPr>
              <p:cNvPr id="366" name="Shape 366"/>
              <p:cNvSpPr txBox="1"/>
              <p:nvPr/>
            </p:nvSpPr>
            <p:spPr>
              <a:xfrm>
                <a:off x="3842733" y="4272807"/>
                <a:ext cx="373464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-</a:t>
                </a:r>
              </a:p>
            </p:txBody>
          </p:sp>
          <p:sp>
            <p:nvSpPr>
              <p:cNvPr id="367" name="Shape 367"/>
              <p:cNvSpPr txBox="1"/>
              <p:nvPr/>
            </p:nvSpPr>
            <p:spPr>
              <a:xfrm>
                <a:off x="3685698" y="4304376"/>
                <a:ext cx="373464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-</a:t>
                </a:r>
              </a:p>
            </p:txBody>
          </p:sp>
          <p:grpSp>
            <p:nvGrpSpPr>
              <p:cNvPr id="368" name="Shape 368"/>
              <p:cNvGrpSpPr/>
              <p:nvPr/>
            </p:nvGrpSpPr>
            <p:grpSpPr>
              <a:xfrm flipH="1">
                <a:off x="3674624" y="4266662"/>
                <a:ext cx="661356" cy="319652"/>
                <a:chOff x="2886758" y="4821237"/>
                <a:chExt cx="406075" cy="579963"/>
              </a:xfrm>
            </p:grpSpPr>
            <p:sp>
              <p:nvSpPr>
                <p:cNvPr id="369" name="Shape 369"/>
                <p:cNvSpPr txBox="1"/>
                <p:nvPr/>
              </p:nvSpPr>
              <p:spPr>
                <a:xfrm>
                  <a:off x="2975658" y="4846637"/>
                  <a:ext cx="158426" cy="4974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SzPct val="25000"/>
                    <a:buNone/>
                  </a:pPr>
                  <a:r>
                    <a:rPr lang="fr-FR" sz="1000" b="0" i="0" u="none" strike="noStrike" cap="none" baseline="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-</a:t>
                  </a:r>
                </a:p>
              </p:txBody>
            </p:sp>
            <p:sp>
              <p:nvSpPr>
                <p:cNvPr id="370" name="Shape 370"/>
                <p:cNvSpPr txBox="1"/>
                <p:nvPr/>
              </p:nvSpPr>
              <p:spPr>
                <a:xfrm>
                  <a:off x="3020107" y="4897437"/>
                  <a:ext cx="158426" cy="49741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SzPct val="25000"/>
                    <a:buNone/>
                  </a:pPr>
                  <a:r>
                    <a:rPr lang="fr-FR" sz="1000" b="0" i="0" u="none" strike="noStrike" cap="none" baseline="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-</a:t>
                  </a:r>
                </a:p>
              </p:txBody>
            </p:sp>
            <p:sp>
              <p:nvSpPr>
                <p:cNvPr id="371" name="Shape 371"/>
                <p:cNvSpPr txBox="1"/>
                <p:nvPr/>
              </p:nvSpPr>
              <p:spPr>
                <a:xfrm>
                  <a:off x="3134407" y="4846637"/>
                  <a:ext cx="158426" cy="49741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SzPct val="25000"/>
                    <a:buNone/>
                  </a:pPr>
                  <a:r>
                    <a:rPr lang="fr-FR" sz="1000" b="0" i="0" u="none" strike="noStrike" cap="none" baseline="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-</a:t>
                  </a:r>
                </a:p>
              </p:txBody>
            </p:sp>
            <p:sp>
              <p:nvSpPr>
                <p:cNvPr id="372" name="Shape 372"/>
                <p:cNvSpPr txBox="1"/>
                <p:nvPr/>
              </p:nvSpPr>
              <p:spPr>
                <a:xfrm>
                  <a:off x="3102658" y="4821237"/>
                  <a:ext cx="158426" cy="49741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SzPct val="25000"/>
                    <a:buNone/>
                  </a:pPr>
                  <a:r>
                    <a:rPr lang="fr-FR" sz="1000" b="0" i="0" u="none" strike="noStrike" cap="none" baseline="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-</a:t>
                  </a:r>
                </a:p>
              </p:txBody>
            </p:sp>
            <p:sp>
              <p:nvSpPr>
                <p:cNvPr id="373" name="Shape 373"/>
                <p:cNvSpPr txBox="1"/>
                <p:nvPr/>
              </p:nvSpPr>
              <p:spPr>
                <a:xfrm>
                  <a:off x="2886758" y="4903785"/>
                  <a:ext cx="158426" cy="49741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SzPct val="25000"/>
                    <a:buNone/>
                  </a:pPr>
                  <a:r>
                    <a:rPr lang="fr-FR" sz="1000" b="0" i="0" u="none" strike="noStrike" cap="none" baseline="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-</a:t>
                  </a:r>
                </a:p>
              </p:txBody>
            </p:sp>
          </p:grpSp>
          <p:cxnSp>
            <p:nvCxnSpPr>
              <p:cNvPr id="374" name="Shape 374"/>
              <p:cNvCxnSpPr/>
              <p:nvPr/>
            </p:nvCxnSpPr>
            <p:spPr>
              <a:xfrm rot="-5400000">
                <a:off x="3958809" y="4162419"/>
                <a:ext cx="168366" cy="1006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8000"/>
                </a:solidFill>
                <a:prstDash val="solid"/>
                <a:round/>
                <a:headEnd type="none" w="med" len="med"/>
                <a:tailEnd type="stealth" w="med" len="med"/>
              </a:ln>
            </p:spPr>
          </p:cxnSp>
          <p:cxnSp>
            <p:nvCxnSpPr>
              <p:cNvPr id="375" name="Shape 375"/>
              <p:cNvCxnSpPr/>
              <p:nvPr/>
            </p:nvCxnSpPr>
            <p:spPr>
              <a:xfrm rot="-5400000">
                <a:off x="3620577" y="4204510"/>
                <a:ext cx="168366" cy="1006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8000"/>
                </a:solidFill>
                <a:prstDash val="solid"/>
                <a:round/>
                <a:headEnd type="none" w="med" len="med"/>
                <a:tailEnd type="stealth" w="med" len="med"/>
              </a:ln>
            </p:spPr>
          </p:cxnSp>
          <p:sp>
            <p:nvSpPr>
              <p:cNvPr id="376" name="Shape 376"/>
              <p:cNvSpPr txBox="1"/>
              <p:nvPr/>
            </p:nvSpPr>
            <p:spPr>
              <a:xfrm>
                <a:off x="3587485" y="4138369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77" name="Shape 377"/>
              <p:cNvSpPr txBox="1"/>
              <p:nvPr/>
            </p:nvSpPr>
            <p:spPr>
              <a:xfrm>
                <a:off x="3529101" y="4158539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78" name="Shape 378"/>
              <p:cNvSpPr txBox="1"/>
              <p:nvPr/>
            </p:nvSpPr>
            <p:spPr>
              <a:xfrm>
                <a:off x="3655937" y="4173446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79" name="Shape 379"/>
              <p:cNvSpPr txBox="1"/>
              <p:nvPr/>
            </p:nvSpPr>
            <p:spPr>
              <a:xfrm>
                <a:off x="3597551" y="4193614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80" name="Shape 380"/>
              <p:cNvSpPr txBox="1"/>
              <p:nvPr/>
            </p:nvSpPr>
            <p:spPr>
              <a:xfrm>
                <a:off x="3925719" y="4166430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81" name="Shape 381"/>
              <p:cNvSpPr txBox="1"/>
              <p:nvPr/>
            </p:nvSpPr>
            <p:spPr>
              <a:xfrm>
                <a:off x="3867332" y="4186600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82" name="Shape 382"/>
              <p:cNvSpPr txBox="1"/>
              <p:nvPr/>
            </p:nvSpPr>
            <p:spPr>
              <a:xfrm>
                <a:off x="4026382" y="4183969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83" name="Shape 383"/>
              <p:cNvSpPr txBox="1"/>
              <p:nvPr/>
            </p:nvSpPr>
            <p:spPr>
              <a:xfrm>
                <a:off x="3967996" y="4204137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84" name="Shape 384"/>
              <p:cNvSpPr txBox="1"/>
              <p:nvPr/>
            </p:nvSpPr>
            <p:spPr>
              <a:xfrm>
                <a:off x="3955917" y="4180460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85" name="Shape 385"/>
              <p:cNvSpPr txBox="1"/>
              <p:nvPr/>
            </p:nvSpPr>
            <p:spPr>
              <a:xfrm>
                <a:off x="3897532" y="4200630"/>
                <a:ext cx="291632" cy="274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SzPct val="25000"/>
                  <a:buNone/>
                </a:pPr>
                <a:r>
                  <a:rPr lang="fr-FR" sz="1000" b="0" i="0" u="none" strike="noStrike" cap="none" baseline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</a:t>
                </a:r>
              </a:p>
            </p:txBody>
          </p:sp>
          <p:sp>
            <p:nvSpPr>
              <p:cNvPr id="386" name="Shape 386"/>
              <p:cNvSpPr/>
              <p:nvPr/>
            </p:nvSpPr>
            <p:spPr>
              <a:xfrm>
                <a:off x="2238603" y="4722539"/>
                <a:ext cx="32213" cy="21045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 b="0" i="0" u="none" strike="noStrike" cap="none" baseline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387" name="Shape 387"/>
            <p:cNvSpPr/>
            <p:nvPr/>
          </p:nvSpPr>
          <p:spPr>
            <a:xfrm>
              <a:off x="3492773" y="5472657"/>
              <a:ext cx="1584175" cy="216023"/>
            </a:xfrm>
            <a:prstGeom prst="leftRightArrow">
              <a:avLst>
                <a:gd name="adj1" fmla="val 50000"/>
                <a:gd name="adj2" fmla="val 50000"/>
              </a:avLst>
            </a:prstGeom>
            <a:solidFill>
              <a:schemeClr val="dk2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 b="0" i="0" u="none" strike="noStrike" cap="none" baseline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88" name="Shape 388"/>
            <p:cNvSpPr txBox="1"/>
            <p:nvPr/>
          </p:nvSpPr>
          <p:spPr>
            <a:xfrm>
              <a:off x="3852812" y="5688682"/>
              <a:ext cx="1098881" cy="41123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fr-FR" sz="1800" b="0" i="0" u="none" strike="noStrike" cap="none" baseline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~400µm</a:t>
              </a:r>
            </a:p>
          </p:txBody>
        </p:sp>
      </p:grpSp>
      <p:graphicFrame>
        <p:nvGraphicFramePr>
          <p:cNvPr id="389" name="Shape 389"/>
          <p:cNvGraphicFramePr/>
          <p:nvPr/>
        </p:nvGraphicFramePr>
        <p:xfrm>
          <a:off x="6157069" y="2880369"/>
          <a:ext cx="3456400" cy="3642050"/>
        </p:xfrm>
        <a:graphic>
          <a:graphicData uri="http://schemas.openxmlformats.org/drawingml/2006/table">
            <a:tbl>
              <a:tblPr firstRow="1" bandRow="1">
                <a:noFill/>
                <a:tableStyleId>{A6EFEE19-4767-4AD8-8548-F4F86FDFF7A1}</a:tableStyleId>
              </a:tblPr>
              <a:tblGrid>
                <a:gridCol w="2160250"/>
                <a:gridCol w="1296150"/>
              </a:tblGrid>
              <a:tr h="542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900" u="none" strike="noStrike" cap="none" baseline="0"/>
                        <a:t>Performances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900" u="none" strike="noStrike" cap="none" baseline="0"/>
                        <a:t>Ordre de grandeur</a:t>
                      </a:r>
                    </a:p>
                  </a:txBody>
                  <a:tcPr marL="91450" marR="91450" marT="45725" marB="45725"/>
                </a:tc>
              </a:tr>
              <a:tr h="574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800" u="none" strike="noStrike" cap="none" baseline="0"/>
                        <a:t>Résolution Spatiale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800" u="none" strike="noStrike" cap="none" baseline="0"/>
                        <a:t>100µm</a:t>
                      </a:r>
                    </a:p>
                  </a:txBody>
                  <a:tcPr marL="91450" marR="91450" marT="45725" marB="45725"/>
                </a:tc>
              </a:tr>
              <a:tr h="574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800" u="none" strike="noStrike" cap="none" baseline="0"/>
                        <a:t>Résolution Temporelle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800" u="none" strike="noStrike" cap="none" baseline="0"/>
                        <a:t>10ns</a:t>
                      </a:r>
                    </a:p>
                  </a:txBody>
                  <a:tcPr marL="91450" marR="91450" marT="45725" marB="45725"/>
                </a:tc>
              </a:tr>
              <a:tr h="574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800" u="none" strike="noStrike" cap="none" baseline="0"/>
                        <a:t>Taux de particules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800" u="none" strike="noStrike" cap="none" baseline="0"/>
                        <a:t>MHz/cm</a:t>
                      </a:r>
                    </a:p>
                  </a:txBody>
                  <a:tcPr marL="91450" marR="91450" marT="45725" marB="45725"/>
                </a:tc>
              </a:tr>
              <a:tr h="542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800" u="none" strike="noStrike" cap="none" baseline="0"/>
                        <a:t>Taille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800" u="none" strike="noStrike" cap="none" baseline="0"/>
                        <a:t>50x50cm</a:t>
                      </a:r>
                      <a:r>
                        <a:rPr lang="fr-FR" sz="1800" u="none" strike="noStrike" cap="none" baseline="30000"/>
                        <a:t>2</a:t>
                      </a:r>
                    </a:p>
                  </a:txBody>
                  <a:tcPr marL="91450" marR="91450" marT="45725" marB="45725"/>
                </a:tc>
              </a:tr>
              <a:tr h="542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800" u="none" strike="noStrike" cap="none" baseline="0"/>
                        <a:t>Quantité de matière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800" u="none" strike="noStrike" cap="none" baseline="0"/>
                        <a:t>0.3% X0</a:t>
                      </a:r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sp>
        <p:nvSpPr>
          <p:cNvPr id="390" name="Shape 390"/>
          <p:cNvSpPr txBox="1">
            <a:spLocks noGrp="1"/>
          </p:cNvSpPr>
          <p:nvPr>
            <p:ph type="ftr" idx="11"/>
          </p:nvPr>
        </p:nvSpPr>
        <p:spPr>
          <a:xfrm>
            <a:off x="2563813" y="6619875"/>
            <a:ext cx="593248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IRFU/SPHN | MAXENCE VANDENBROUCKE | 8 OCTOBRE 2015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hape 395"/>
          <p:cNvSpPr txBox="1">
            <a:spLocks noGrp="1"/>
          </p:cNvSpPr>
          <p:nvPr>
            <p:ph type="title"/>
          </p:nvPr>
        </p:nvSpPr>
        <p:spPr>
          <a:xfrm>
            <a:off x="1608137" y="55563"/>
            <a:ext cx="5932487" cy="9540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23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 EXEMPLE EN PHYSIQUE</a:t>
            </a:r>
          </a:p>
        </p:txBody>
      </p:sp>
      <p:sp>
        <p:nvSpPr>
          <p:cNvPr id="396" name="Shape 396"/>
          <p:cNvSpPr txBox="1">
            <a:spLocks noGrp="1"/>
          </p:cNvSpPr>
          <p:nvPr>
            <p:ph type="dt" idx="10"/>
          </p:nvPr>
        </p:nvSpPr>
        <p:spPr>
          <a:xfrm>
            <a:off x="955675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OCTOBER 6, 2015</a:t>
            </a:r>
          </a:p>
        </p:txBody>
      </p:sp>
      <p:sp>
        <p:nvSpPr>
          <p:cNvPr id="397" name="Shape 397"/>
          <p:cNvSpPr txBox="1">
            <a:spLocks noGrp="1"/>
          </p:cNvSpPr>
          <p:nvPr>
            <p:ph type="sldNum" idx="12"/>
          </p:nvPr>
        </p:nvSpPr>
        <p:spPr>
          <a:xfrm>
            <a:off x="8532813" y="6618288"/>
            <a:ext cx="118903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  PAGE </a:t>
            </a:r>
            <a:fld id="{00000000-1234-1234-1234-123412341234}" type="slidenum"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fld>
            <a:endParaRPr lang="fr-FR" sz="1100" b="0" i="0" u="none" strike="noStrike" cap="none" baseline="0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98" name="Shape 3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412" y="1872258"/>
            <a:ext cx="6158932" cy="3672407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Shape 399"/>
          <p:cNvSpPr txBox="1"/>
          <p:nvPr/>
        </p:nvSpPr>
        <p:spPr>
          <a:xfrm>
            <a:off x="180405" y="1152178"/>
            <a:ext cx="5988221" cy="38472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900" b="0" i="0" u="none" strike="noStrike" cap="none" baseline="0">
                <a:solidFill>
                  <a:srgbClr val="3333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2016</a:t>
            </a:r>
            <a:r>
              <a:rPr lang="fr-FR" sz="19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Trajectographe central de l’expérience CLAS12</a:t>
            </a:r>
          </a:p>
        </p:txBody>
      </p:sp>
      <p:grpSp>
        <p:nvGrpSpPr>
          <p:cNvPr id="400" name="Shape 400"/>
          <p:cNvGrpSpPr/>
          <p:nvPr/>
        </p:nvGrpSpPr>
        <p:grpSpPr>
          <a:xfrm>
            <a:off x="6810421" y="936154"/>
            <a:ext cx="2911428" cy="2880370"/>
            <a:chOff x="6810421" y="936154"/>
            <a:chExt cx="2911428" cy="2880370"/>
          </a:xfrm>
        </p:grpSpPr>
        <p:pic>
          <p:nvPicPr>
            <p:cNvPr id="401" name="Shape 40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10421" y="936154"/>
              <a:ext cx="2911428" cy="28803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2" name="Shape 402"/>
            <p:cNvPicPr preferRelativeResize="0"/>
            <p:nvPr/>
          </p:nvPicPr>
          <p:blipFill rotWithShape="1">
            <a:blip r:embed="rId5">
              <a:alphaModFix/>
            </a:blip>
            <a:srcRect l="69694" b="69666"/>
            <a:stretch/>
          </p:blipFill>
          <p:spPr>
            <a:xfrm>
              <a:off x="6949157" y="2808361"/>
              <a:ext cx="381934" cy="39927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3" name="Shape 403"/>
          <p:cNvSpPr/>
          <p:nvPr/>
        </p:nvSpPr>
        <p:spPr>
          <a:xfrm>
            <a:off x="6877149" y="1944266"/>
            <a:ext cx="1368151" cy="720080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4" name="Shape 404"/>
          <p:cNvSpPr/>
          <p:nvPr/>
        </p:nvSpPr>
        <p:spPr>
          <a:xfrm rot="9920050">
            <a:off x="4092099" y="1882058"/>
            <a:ext cx="3007094" cy="554669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FF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0" i="0" u="none" strike="noStrike" cap="none" baseline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405" name="Shape 405"/>
          <p:cNvCxnSpPr/>
          <p:nvPr/>
        </p:nvCxnSpPr>
        <p:spPr>
          <a:xfrm>
            <a:off x="6229076" y="2343469"/>
            <a:ext cx="1008112" cy="0"/>
          </a:xfrm>
          <a:prstGeom prst="straightConnector1">
            <a:avLst/>
          </a:prstGeom>
          <a:noFill/>
          <a:ln w="25400" cap="flat" cmpd="sng">
            <a:solidFill>
              <a:srgbClr val="3333FF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406" name="Shape 406"/>
          <p:cNvSpPr/>
          <p:nvPr/>
        </p:nvSpPr>
        <p:spPr>
          <a:xfrm>
            <a:off x="6428921" y="2068536"/>
            <a:ext cx="304211" cy="3077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400" b="1" i="0" u="none" strike="noStrike" cap="none" baseline="0">
                <a:solidFill>
                  <a:srgbClr val="DDC1D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fr-FR" sz="1400" b="1" i="0" u="none" strike="noStrike" cap="none" baseline="30000">
                <a:solidFill>
                  <a:srgbClr val="DDC1D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</a:p>
        </p:txBody>
      </p:sp>
      <p:sp>
        <p:nvSpPr>
          <p:cNvPr id="407" name="Shape 407"/>
          <p:cNvSpPr txBox="1"/>
          <p:nvPr/>
        </p:nvSpPr>
        <p:spPr>
          <a:xfrm>
            <a:off x="684460" y="5040610"/>
            <a:ext cx="2749470" cy="1631215"/>
          </a:xfrm>
          <a:prstGeom prst="rect">
            <a:avLst/>
          </a:prstGeom>
          <a:noFill/>
          <a:ln w="9525" cap="flat" cmpd="sng">
            <a:solidFill>
              <a:srgbClr val="004E2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2000" b="1" i="0" u="none" strike="noStrike" cap="none" baseline="0">
                <a:solidFill>
                  <a:srgbClr val="004E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« Barrel » Cylindrique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 sz="20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18 Détecteurs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 sz="20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15000 canaux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lang="fr-FR" sz="2000" b="0" i="0" u="none" strike="noStrike" cap="none" baseline="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Champ EM de 5T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lang="fr-FR" sz="2000" b="0" i="0" u="none" strike="noStrike" cap="none" baseline="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2.1 kV sur 3mm</a:t>
            </a:r>
          </a:p>
        </p:txBody>
      </p:sp>
      <p:sp>
        <p:nvSpPr>
          <p:cNvPr id="408" name="Shape 408"/>
          <p:cNvSpPr txBox="1"/>
          <p:nvPr/>
        </p:nvSpPr>
        <p:spPr>
          <a:xfrm>
            <a:off x="6661125" y="3888482"/>
            <a:ext cx="2630425" cy="1631215"/>
          </a:xfrm>
          <a:prstGeom prst="rect">
            <a:avLst/>
          </a:prstGeom>
          <a:noFill/>
          <a:ln w="9525" cap="flat" cmpd="sng">
            <a:solidFill>
              <a:srgbClr val="6600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2000" b="1" i="0" u="none" strike="noStrike" cap="none" baseline="0">
                <a:solidFill>
                  <a:srgbClr val="00009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Disques « Forward »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 sz="20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 Détecteurs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 sz="20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Ø 43cm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 sz="20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6000 canaux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lang="fr-FR" sz="2000" b="0" i="0" u="none" strike="noStrike" cap="none" baseline="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Taux 20MHz/Det.</a:t>
            </a:r>
          </a:p>
        </p:txBody>
      </p:sp>
      <p:sp>
        <p:nvSpPr>
          <p:cNvPr id="409" name="Shape 409"/>
          <p:cNvSpPr/>
          <p:nvPr/>
        </p:nvSpPr>
        <p:spPr>
          <a:xfrm rot="-2338645">
            <a:off x="1958253" y="4521962"/>
            <a:ext cx="1395993" cy="194013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004E29"/>
          </a:solidFill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0" name="Shape 410"/>
          <p:cNvSpPr/>
          <p:nvPr/>
        </p:nvSpPr>
        <p:spPr>
          <a:xfrm rot="506726">
            <a:off x="5371658" y="3701911"/>
            <a:ext cx="1395993" cy="194012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660066"/>
          </a:solidFill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1" name="Shape 411"/>
          <p:cNvSpPr txBox="1">
            <a:spLocks noGrp="1"/>
          </p:cNvSpPr>
          <p:nvPr>
            <p:ph type="ftr" idx="11"/>
          </p:nvPr>
        </p:nvSpPr>
        <p:spPr>
          <a:xfrm>
            <a:off x="2563813" y="6619875"/>
            <a:ext cx="593248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IRFU/SPHN | MAXENCE VANDENBROUCKE | 8 OCTOBRE 2015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Shape 417"/>
          <p:cNvSpPr txBox="1">
            <a:spLocks noGrp="1"/>
          </p:cNvSpPr>
          <p:nvPr>
            <p:ph type="title"/>
          </p:nvPr>
        </p:nvSpPr>
        <p:spPr>
          <a:xfrm>
            <a:off x="1608137" y="55563"/>
            <a:ext cx="5932487" cy="9540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23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LES APPLICATIONS DES MICROMÉGAS</a:t>
            </a:r>
          </a:p>
        </p:txBody>
      </p:sp>
      <p:sp>
        <p:nvSpPr>
          <p:cNvPr id="418" name="Shape 418"/>
          <p:cNvSpPr txBox="1">
            <a:spLocks noGrp="1"/>
          </p:cNvSpPr>
          <p:nvPr>
            <p:ph type="dt" idx="10"/>
          </p:nvPr>
        </p:nvSpPr>
        <p:spPr>
          <a:xfrm>
            <a:off x="955675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OCTOBER 6, 2015</a:t>
            </a:r>
          </a:p>
        </p:txBody>
      </p:sp>
      <p:graphicFrame>
        <p:nvGraphicFramePr>
          <p:cNvPr id="419" name="Shape 419"/>
          <p:cNvGraphicFramePr/>
          <p:nvPr/>
        </p:nvGraphicFramePr>
        <p:xfrm>
          <a:off x="324420" y="1080170"/>
          <a:ext cx="8713000" cy="5915125"/>
        </p:xfrm>
        <a:graphic>
          <a:graphicData uri="http://schemas.openxmlformats.org/drawingml/2006/table">
            <a:tbl>
              <a:tblPr>
                <a:noFill/>
                <a:tableStyleId>{76A2E52C-EB77-45A6-8B67-C2C83C699770}</a:tableStyleId>
              </a:tblPr>
              <a:tblGrid>
                <a:gridCol w="2138175"/>
                <a:gridCol w="1310900"/>
                <a:gridCol w="1839325"/>
                <a:gridCol w="1839325"/>
                <a:gridCol w="1585275"/>
              </a:tblGrid>
              <a:tr h="501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100" b="1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Application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100" b="1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Type de détecteur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100" b="1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 Projet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100" b="1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Paramètre discriminant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100" b="1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Technologie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025">
                <a:tc rowSpan="8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100" b="1" i="0" u="none" strike="noStrike" cap="none" baseline="0">
                          <a:solidFill>
                            <a:srgbClr val="26267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Détection de particules ionisantes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Trajectographe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Compass PMM, Clas12, Minos TPC , ACTAR-TPC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Résolution spatiale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1" i="0" u="none" strike="noStrike" cap="none" baseline="0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Bulk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</a:tr>
              <a:tr h="15495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HL-LHC Atlas Muon Chambers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Tenue aux hauts flux, 1000 m</a:t>
                      </a:r>
                      <a:r>
                        <a:rPr lang="fr-FR" sz="900" b="0" i="0" u="none" strike="noStrike" cap="none" baseline="30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1" i="0" u="none" strike="noStrike" cap="none" baseline="0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Resistive-Bulk micromegas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</a:tr>
              <a:tr h="1652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0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</a:p>
                  </a:txBody>
                  <a:tcPr marL="10325" marR="10325" marT="10325" marB="0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Tenue aux radiations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0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</a:p>
                  </a:txBody>
                  <a:tcPr marL="10325" marR="10325" marT="10325" marB="0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</a:tr>
              <a:tr h="15495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TPC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ILC/TPC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Résolution spatiale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1" i="0" u="none" strike="noStrike" cap="none" baseline="0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Bulk à feuille résistive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Faible remontée des ions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0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</a:p>
                  </a:txBody>
                  <a:tcPr marL="10325" marR="10325" marT="10325" marB="0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5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T2K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Coût ( 2007 ~10k€/m2)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1" i="0" u="none" strike="noStrike" cap="none" baseline="0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Bulk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</a:tr>
              <a:tr h="15495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Dimension, Robustesse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652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Minimisation de zones mortes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5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100" b="1" i="0" u="none" strike="noStrike" cap="none" baseline="0">
                          <a:solidFill>
                            <a:srgbClr val="26267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micro-TPC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R&amp;D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Sensibilité à l'électron unique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In-Grid, Micromegas sur chip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None/>
                      </a:pPr>
                      <a:endParaRPr sz="1100" b="1" i="0" u="none" strike="noStrike" cap="none" baseline="0">
                        <a:solidFill>
                          <a:srgbClr val="26267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TPC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HARPO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TPC Spaciale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1" i="0" u="none" strike="noStrike" cap="none" baseline="0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TPC + GEM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</a:tr>
              <a:tr h="278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100" b="1" i="0" u="none" strike="noStrike" cap="none" baseline="0">
                          <a:solidFill>
                            <a:srgbClr val="26267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Calorimètre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ILC/DHCAL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Haute granularité, résolution en énergie, grande surface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1" i="0" u="none" strike="noStrike" cap="none" baseline="0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Bulk avec FEE intégrée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</a:tr>
              <a:tr h="154950"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100" b="1" i="0" u="none" strike="noStrike" cap="none" baseline="0">
                          <a:solidFill>
                            <a:srgbClr val="26267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Détection d’événements rares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TPC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Cast (X ~keV)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Radiopureté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1" i="0" u="none" strike="noStrike" cap="none" baseline="0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MicroBulk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5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Mimac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Lecture 2D XY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1" i="0" u="none" strike="noStrike" cap="none" baseline="0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Bulk </a:t>
                      </a: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Haute pression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62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TPC liquide cryogénique (Lxe, GLACIER, …)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Gaz pur, températures cryogéniques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0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</a:p>
                  </a:txBody>
                  <a:tcPr marL="10325" marR="10325" marT="10325" marB="0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50">
                <a:tc rowSpan="7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100" b="1" i="0" u="none" strike="noStrike" cap="none" baseline="0">
                          <a:solidFill>
                            <a:srgbClr val="26267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Détection de neutrons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Mesure de flux  neutrons 14 &amp; 30 MeV (tirs laser)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DEMIN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Temps de réponse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Convertisseur  solide polyethylène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</a:tr>
              <a:tr h="25822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Réjection du fond gamma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408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Spectromètre de neutrons thermiques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Alternative </a:t>
                      </a:r>
                      <a:r>
                        <a:rPr lang="fr-FR" sz="900" b="0" i="0" u="none" strike="noStrike" cap="none" baseline="30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    (FP7/NMI3)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Haute efficacité, résolution temporelle et spatiale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multi-étage </a:t>
                      </a:r>
                      <a:r>
                        <a:rPr lang="fr-FR" sz="900" b="0" i="0" u="none" strike="noStrike" cap="none" baseline="30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0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Profil et spectrométrie de faisceau de neutrons sur large gamme d’énergie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n-TOF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Résolution en énergie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Convertisseur solide B10 + gaz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1" i="0" u="none" strike="noStrike" cap="none" baseline="0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MicroBulk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5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Mesure de flux de neutrons en réacteur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PICCOLO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Tenue aux radiations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Convertisseurs solides B/U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</a:tr>
              <a:tr h="1652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Mode scellé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</a:tr>
              <a:tr h="270625"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100" b="1" i="0" u="none" strike="noStrike" cap="none" baseline="0">
                          <a:solidFill>
                            <a:srgbClr val="26267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Photodétection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Imageur VUV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FORFIRE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Sensibilité au photoélectron unique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Photocathode CsI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5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Imagerie 2D fine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Mode scellé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Gain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0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</a:p>
                  </a:txBody>
                  <a:tcPr marL="10325" marR="10325" marT="10325" marB="0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100" b="1" i="0" u="none" strike="noStrike" cap="none" baseline="0">
                          <a:solidFill>
                            <a:srgbClr val="26267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Trajectographe Muonique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Trajectographe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TOMOMU, MCUBE, WATTO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9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Cout, autonomie</a:t>
                      </a:r>
                    </a:p>
                  </a:txBody>
                  <a:tcPr marL="10325" marR="10325" marT="10325" marB="0" anchor="ctr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fr-FR" sz="10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Bulk </a:t>
                      </a:r>
                      <a:r>
                        <a:rPr lang="fr-FR" sz="1000" b="0" i="0" u="none" strike="noStrike" cap="none" baseline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multiplexé</a:t>
                      </a:r>
                    </a:p>
                  </a:txBody>
                  <a:tcPr marL="10325" marR="10325" marT="10325" marB="0">
                    <a:lnL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20" name="Shape 4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96828" y="1296194"/>
            <a:ext cx="2555775" cy="1916831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Shape 421"/>
          <p:cNvSpPr/>
          <p:nvPr/>
        </p:nvSpPr>
        <p:spPr>
          <a:xfrm>
            <a:off x="3564780" y="3168401"/>
            <a:ext cx="936103" cy="360040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22" name="Shape 4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68636" y="1224186"/>
            <a:ext cx="1909839" cy="1512217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Shape 423"/>
          <p:cNvSpPr/>
          <p:nvPr/>
        </p:nvSpPr>
        <p:spPr>
          <a:xfrm>
            <a:off x="3564780" y="5328642"/>
            <a:ext cx="936103" cy="360040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24" name="Shape 4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52613" y="2520330"/>
            <a:ext cx="2971799" cy="2849562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Shape 425"/>
          <p:cNvSpPr/>
          <p:nvPr/>
        </p:nvSpPr>
        <p:spPr>
          <a:xfrm>
            <a:off x="2196628" y="2520330"/>
            <a:ext cx="2483767" cy="339823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1025" tIns="30500" rIns="61025" bIns="305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4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n-TOF beam profile (2009)</a:t>
            </a:r>
          </a:p>
        </p:txBody>
      </p:sp>
      <p:sp>
        <p:nvSpPr>
          <p:cNvPr id="426" name="Shape 426"/>
          <p:cNvSpPr/>
          <p:nvPr/>
        </p:nvSpPr>
        <p:spPr>
          <a:xfrm>
            <a:off x="2124621" y="4752578"/>
            <a:ext cx="2736303" cy="3810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1025" tIns="30500" rIns="61025" bIns="305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4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@ 185 m from spallation target</a:t>
            </a:r>
          </a:p>
        </p:txBody>
      </p:sp>
      <p:sp>
        <p:nvSpPr>
          <p:cNvPr id="427" name="Shape 427"/>
          <p:cNvSpPr/>
          <p:nvPr/>
        </p:nvSpPr>
        <p:spPr>
          <a:xfrm>
            <a:off x="3348757" y="6264746"/>
            <a:ext cx="1368151" cy="504056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0" i="0" u="none" strike="noStrike" cap="none" baseline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28" name="Shape 4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08996" y="3240409"/>
            <a:ext cx="3636787" cy="1039081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Shape 429"/>
          <p:cNvSpPr txBox="1"/>
          <p:nvPr/>
        </p:nvSpPr>
        <p:spPr>
          <a:xfrm>
            <a:off x="5797028" y="4248521"/>
            <a:ext cx="1329826" cy="52321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4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Neutron radiography</a:t>
            </a:r>
          </a:p>
        </p:txBody>
      </p:sp>
      <p:sp>
        <p:nvSpPr>
          <p:cNvPr id="430" name="Shape 430"/>
          <p:cNvSpPr txBox="1"/>
          <p:nvPr/>
        </p:nvSpPr>
        <p:spPr>
          <a:xfrm>
            <a:off x="7813253" y="4176514"/>
            <a:ext cx="1189051" cy="52321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4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X-ray radiography</a:t>
            </a:r>
          </a:p>
        </p:txBody>
      </p:sp>
      <p:pic>
        <p:nvPicPr>
          <p:cNvPr id="431" name="Shape 4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44901" y="5328642"/>
            <a:ext cx="1800199" cy="1332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Shape 43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97028" y="5112617"/>
            <a:ext cx="2145829" cy="1318111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Shape 433"/>
          <p:cNvSpPr/>
          <p:nvPr/>
        </p:nvSpPr>
        <p:spPr>
          <a:xfrm>
            <a:off x="180405" y="6729638"/>
            <a:ext cx="8352928" cy="360040"/>
          </a:xfrm>
          <a:prstGeom prst="frame">
            <a:avLst>
              <a:gd name="adj1" fmla="val 12500"/>
            </a:avLst>
          </a:prstGeom>
          <a:solidFill>
            <a:srgbClr val="FF0000"/>
          </a:solidFill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0" i="0" u="none" strike="noStrike" cap="none" baseline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4" name="Shape 434"/>
          <p:cNvSpPr txBox="1"/>
          <p:nvPr/>
        </p:nvSpPr>
        <p:spPr>
          <a:xfrm>
            <a:off x="3348757" y="6264746"/>
            <a:ext cx="3306764" cy="477053"/>
          </a:xfrm>
          <a:prstGeom prst="rect">
            <a:avLst/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2500" b="0" i="0" u="none" strike="noStrike" cap="none" baseline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=&gt; Simon BOUTEILLE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Shape 439"/>
          <p:cNvSpPr txBox="1">
            <a:spLocks noGrp="1"/>
          </p:cNvSpPr>
          <p:nvPr>
            <p:ph type="title"/>
          </p:nvPr>
        </p:nvSpPr>
        <p:spPr>
          <a:xfrm>
            <a:off x="1608137" y="55563"/>
            <a:ext cx="5932487" cy="9540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23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 PARTENARIAT AVEC ELVIA</a:t>
            </a:r>
          </a:p>
        </p:txBody>
      </p:sp>
      <p:sp>
        <p:nvSpPr>
          <p:cNvPr id="440" name="Shape 440"/>
          <p:cNvSpPr txBox="1">
            <a:spLocks noGrp="1"/>
          </p:cNvSpPr>
          <p:nvPr>
            <p:ph type="dt" idx="10"/>
          </p:nvPr>
        </p:nvSpPr>
        <p:spPr>
          <a:xfrm>
            <a:off x="955675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OCTOBER 6, 2015</a:t>
            </a:r>
          </a:p>
        </p:txBody>
      </p:sp>
      <p:sp>
        <p:nvSpPr>
          <p:cNvPr id="441" name="Shape 441"/>
          <p:cNvSpPr txBox="1">
            <a:spLocks noGrp="1"/>
          </p:cNvSpPr>
          <p:nvPr>
            <p:ph type="sldNum" idx="12"/>
          </p:nvPr>
        </p:nvSpPr>
        <p:spPr>
          <a:xfrm>
            <a:off x="8532813" y="6618288"/>
            <a:ext cx="118903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  PAGE </a:t>
            </a:r>
            <a:fld id="{00000000-1234-1234-1234-123412341234}" type="slidenum"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</a:t>
            </a:fld>
            <a:endParaRPr lang="fr-FR" sz="1100" b="0" i="0" u="none" strike="noStrike" cap="none" baseline="0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42" name="Shape 4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429" y="1656233"/>
            <a:ext cx="3790421" cy="2592287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Shape 443"/>
          <p:cNvSpPr/>
          <p:nvPr/>
        </p:nvSpPr>
        <p:spPr>
          <a:xfrm>
            <a:off x="324420" y="1224186"/>
            <a:ext cx="9073008" cy="67710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1200"/>
              </a:spcAft>
              <a:buSzPct val="25000"/>
              <a:buNone/>
            </a:pPr>
            <a:r>
              <a:rPr lang="fr-FR" sz="1900" b="0" i="0" u="none" strike="noStrike" cap="none" baseline="0">
                <a:solidFill>
                  <a:srgbClr val="3333C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2011:</a:t>
            </a:r>
            <a:r>
              <a:rPr lang="fr-FR" sz="19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Collaboration entre le CEA et l’entreprise ELVIA pour l’expérience COMPASS au CERN</a:t>
            </a:r>
            <a:r>
              <a:rPr lang="fr-FR" sz="1900" b="0" i="0" u="none" strike="noStrike" cap="none" baseline="0">
                <a:solidFill>
                  <a:srgbClr val="3333C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</a:t>
            </a:r>
          </a:p>
        </p:txBody>
      </p:sp>
      <p:pic>
        <p:nvPicPr>
          <p:cNvPr id="444" name="Shape 4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12652" y="3168402"/>
            <a:ext cx="5544615" cy="222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Shape 445"/>
          <p:cNvPicPr preferRelativeResize="0"/>
          <p:nvPr/>
        </p:nvPicPr>
        <p:blipFill rotWithShape="1">
          <a:blip r:embed="rId5">
            <a:alphaModFix/>
          </a:blip>
          <a:srcRect l="69694" b="69666"/>
          <a:stretch/>
        </p:blipFill>
        <p:spPr>
          <a:xfrm>
            <a:off x="1044500" y="4104505"/>
            <a:ext cx="175294" cy="183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Shape 4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6468" y="4680569"/>
            <a:ext cx="1368151" cy="2432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Shape 44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40644" y="5472657"/>
            <a:ext cx="784824" cy="1229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Shape 44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76749" y="5472657"/>
            <a:ext cx="1275542" cy="1056932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Shape 449"/>
          <p:cNvSpPr/>
          <p:nvPr/>
        </p:nvSpPr>
        <p:spPr>
          <a:xfrm>
            <a:off x="4140844" y="2112669"/>
            <a:ext cx="5688632" cy="14157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400" b="0" i="0" u="none" strike="noStrike" cap="none" baseline="0">
                <a:solidFill>
                  <a:srgbClr val="3333C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2011-2014: </a:t>
            </a:r>
            <a:r>
              <a:rPr lang="fr-FR" sz="1400" b="0" i="0" u="none" strike="noStrike" cap="none" baseline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Nombreuses difficultés principalement technologiques</a:t>
            </a: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ct val="25000"/>
              <a:buNone/>
            </a:pPr>
            <a:r>
              <a:rPr lang="fr-FR" sz="1400" b="0" i="0" u="none" strike="noStrike" cap="none" baseline="0">
                <a:solidFill>
                  <a:srgbClr val="3333C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2014-2015: </a:t>
            </a:r>
            <a:r>
              <a:rPr lang="fr-FR" sz="1400" b="0" i="0" u="none" strike="noStrike" cap="none" baseline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Production de 3 pré-séries + 15 det. nominaux</a:t>
            </a: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ct val="25000"/>
              <a:buNone/>
            </a:pPr>
            <a:r>
              <a:rPr lang="fr-FR" sz="1400" b="0" i="0" u="none" strike="noStrike" cap="none" baseline="0">
                <a:solidFill>
                  <a:srgbClr val="3333C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Juin 2015: </a:t>
            </a:r>
            <a:r>
              <a:rPr lang="fr-FR" sz="1400" b="0" i="0" u="none" strike="noStrike" cap="none" baseline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12 Détecteurs en faisceau !</a:t>
            </a:r>
          </a:p>
          <a:p>
            <a:pPr marL="0" marR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400" b="0" i="0" u="none" strike="noStrike" cap="none" baseline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50" name="Shape 45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716908" y="5472657"/>
            <a:ext cx="1722590" cy="968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Shape 45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805140" y="5472657"/>
            <a:ext cx="1368151" cy="1000416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Shape 452"/>
          <p:cNvSpPr txBox="1">
            <a:spLocks noGrp="1"/>
          </p:cNvSpPr>
          <p:nvPr>
            <p:ph type="ftr" idx="11"/>
          </p:nvPr>
        </p:nvSpPr>
        <p:spPr>
          <a:xfrm>
            <a:off x="2563813" y="6619875"/>
            <a:ext cx="593248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IRFU/SPHN | MAXENCE VANDENBROUCKE | 8 OCTOBRE 2015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Shape 457"/>
          <p:cNvSpPr txBox="1">
            <a:spLocks noGrp="1"/>
          </p:cNvSpPr>
          <p:nvPr>
            <p:ph type="title"/>
          </p:nvPr>
        </p:nvSpPr>
        <p:spPr>
          <a:xfrm>
            <a:off x="1608137" y="55563"/>
            <a:ext cx="5932487" cy="9540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</a:p>
        </p:txBody>
      </p:sp>
      <p:sp>
        <p:nvSpPr>
          <p:cNvPr id="458" name="Shape 458"/>
          <p:cNvSpPr txBox="1">
            <a:spLocks noGrp="1"/>
          </p:cNvSpPr>
          <p:nvPr>
            <p:ph type="sldNum" idx="12"/>
          </p:nvPr>
        </p:nvSpPr>
        <p:spPr>
          <a:xfrm>
            <a:off x="8532813" y="6618288"/>
            <a:ext cx="118903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  PAGE </a:t>
            </a:r>
            <a:fld id="{00000000-1234-1234-1234-123412341234}" type="slidenum"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</a:t>
            </a:fld>
            <a:endParaRPr lang="fr-FR" sz="1100" b="0" i="0" u="none" strike="noStrike" cap="none" baseline="0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9" name="Shape 459"/>
          <p:cNvSpPr txBox="1">
            <a:spLocks noGrp="1"/>
          </p:cNvSpPr>
          <p:nvPr>
            <p:ph type="ftr" idx="11"/>
          </p:nvPr>
        </p:nvSpPr>
        <p:spPr>
          <a:xfrm>
            <a:off x="2563813" y="6619875"/>
            <a:ext cx="593248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IRFU/SPHN | MAXENCE VANDENBROUCKE | 8 OCTOBRE 2015</a:t>
            </a:r>
          </a:p>
        </p:txBody>
      </p:sp>
      <p:pic>
        <p:nvPicPr>
          <p:cNvPr id="460" name="Shape 4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96628" y="3348796"/>
            <a:ext cx="5688632" cy="3347996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Shape 461"/>
          <p:cNvSpPr txBox="1">
            <a:spLocks noGrp="1"/>
          </p:cNvSpPr>
          <p:nvPr>
            <p:ph type="dt" idx="10"/>
          </p:nvPr>
        </p:nvSpPr>
        <p:spPr>
          <a:xfrm>
            <a:off x="955675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OCTOBER 6, 2015</a:t>
            </a:r>
          </a:p>
        </p:txBody>
      </p:sp>
      <p:sp>
        <p:nvSpPr>
          <p:cNvPr id="462" name="Shape 462"/>
          <p:cNvSpPr/>
          <p:nvPr/>
        </p:nvSpPr>
        <p:spPr>
          <a:xfrm>
            <a:off x="324420" y="1224186"/>
            <a:ext cx="9073008" cy="215443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900" b="0" i="0" u="none" strike="noStrike" cap="none" baseline="0">
                <a:solidFill>
                  <a:srgbClr val="3333C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1996 – 2001: </a:t>
            </a:r>
            <a:r>
              <a:rPr lang="fr-FR" sz="1900" b="0" i="0" u="none" strike="noStrike" cap="none" baseline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Développement des </a:t>
            </a:r>
            <a:r>
              <a:rPr lang="fr-FR" sz="1900" b="0" i="0" u="none" strike="noStrike" cap="none" baseline="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Micromegas</a:t>
            </a:r>
            <a:r>
              <a:rPr lang="fr-FR" sz="1900" b="0" i="0" u="none" strike="noStrike" cap="none" baseline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(et MPGD) à partir et pour la physique des haute-énergies</a:t>
            </a: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SzPct val="25000"/>
              <a:buNone/>
            </a:pPr>
            <a:r>
              <a:rPr lang="fr-FR" sz="1900" b="0" i="0" u="none" strike="noStrike" cap="none" baseline="0">
                <a:solidFill>
                  <a:srgbClr val="3333C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2008 : </a:t>
            </a:r>
            <a:r>
              <a:rPr lang="fr-FR" sz="1900" b="0" i="0" u="none" strike="noStrike" cap="none" baseline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Développement des Micromegas pour une grande variétés d’applications en physique mais aussi pour des applications grand-publique; du nucléaire à l’archéologie </a:t>
            </a:r>
          </a:p>
          <a:p>
            <a:pPr marL="0" marR="0" lvl="0" indent="0" algn="l" rtl="0">
              <a:spcBef>
                <a:spcPts val="1200"/>
              </a:spcBef>
              <a:spcAft>
                <a:spcPts val="1200"/>
              </a:spcAft>
              <a:buSzPct val="25000"/>
              <a:buNone/>
            </a:pPr>
            <a:r>
              <a:rPr lang="fr-FR" sz="1900" b="0" i="0" u="none" strike="noStrike" cap="none" baseline="0">
                <a:solidFill>
                  <a:srgbClr val="3333C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2011 : </a:t>
            </a:r>
            <a:r>
              <a:rPr lang="fr-FR" sz="1900" b="0" i="0" u="none" strike="noStrike" cap="none" baseline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Partenariat et transfert technologique avec ELVIA</a:t>
            </a:r>
          </a:p>
        </p:txBody>
      </p:sp>
      <p:sp>
        <p:nvSpPr>
          <p:cNvPr id="463" name="Shape 463"/>
          <p:cNvSpPr/>
          <p:nvPr/>
        </p:nvSpPr>
        <p:spPr>
          <a:xfrm>
            <a:off x="6949157" y="6389017"/>
            <a:ext cx="982690" cy="3077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400" b="0" i="0" u="none" strike="noStrike" cap="none" baseline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A. Delbart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Shape 468"/>
          <p:cNvSpPr txBox="1">
            <a:spLocks noGrp="1"/>
          </p:cNvSpPr>
          <p:nvPr>
            <p:ph type="title"/>
          </p:nvPr>
        </p:nvSpPr>
        <p:spPr>
          <a:xfrm>
            <a:off x="1608137" y="55563"/>
            <a:ext cx="5932487" cy="9540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2300" b="1" i="0" u="none" strike="noStrike" cap="none" baseline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MERCI</a:t>
            </a:r>
          </a:p>
        </p:txBody>
      </p:sp>
      <p:sp>
        <p:nvSpPr>
          <p:cNvPr id="469" name="Shape 469"/>
          <p:cNvSpPr txBox="1">
            <a:spLocks noGrp="1"/>
          </p:cNvSpPr>
          <p:nvPr>
            <p:ph type="dt" idx="10"/>
          </p:nvPr>
        </p:nvSpPr>
        <p:spPr>
          <a:xfrm>
            <a:off x="955675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OCTOBER 6, 2015</a:t>
            </a:r>
          </a:p>
        </p:txBody>
      </p:sp>
      <p:sp>
        <p:nvSpPr>
          <p:cNvPr id="470" name="Shape 470"/>
          <p:cNvSpPr txBox="1">
            <a:spLocks noGrp="1"/>
          </p:cNvSpPr>
          <p:nvPr>
            <p:ph type="sldNum" idx="12"/>
          </p:nvPr>
        </p:nvSpPr>
        <p:spPr>
          <a:xfrm>
            <a:off x="8532813" y="6618288"/>
            <a:ext cx="118903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  PAGE </a:t>
            </a:r>
            <a:fld id="{00000000-1234-1234-1234-123412341234}" type="slidenum"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</a:t>
            </a:fld>
            <a:endParaRPr lang="fr-FR" sz="1100" b="0" i="0" u="none" strike="noStrike" cap="none" baseline="0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1" name="Shape 471"/>
          <p:cNvSpPr txBox="1">
            <a:spLocks noGrp="1"/>
          </p:cNvSpPr>
          <p:nvPr>
            <p:ph type="ftr" idx="11"/>
          </p:nvPr>
        </p:nvSpPr>
        <p:spPr>
          <a:xfrm>
            <a:off x="2563813" y="6619875"/>
            <a:ext cx="5932487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IRFU/SPHN | MAXENCE VANDENBROUCKE | 8 OCTOBRE 2015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Shape 476"/>
          <p:cNvSpPr txBox="1">
            <a:spLocks noGrp="1"/>
          </p:cNvSpPr>
          <p:nvPr>
            <p:ph type="ftr" idx="11"/>
          </p:nvPr>
        </p:nvSpPr>
        <p:spPr>
          <a:xfrm>
            <a:off x="162031" y="6884167"/>
            <a:ext cx="9445522" cy="269877"/>
          </a:xfrm>
          <a:prstGeom prst="rect">
            <a:avLst/>
          </a:prstGeom>
          <a:noFill/>
          <a:ln>
            <a:noFill/>
          </a:ln>
        </p:spPr>
        <p:txBody>
          <a:bodyPr lIns="96675" tIns="48325" rIns="96675" bIns="483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IRFU/SPHN | MAXENCE VANDENBROUCKE | 8 OCTOBRE 2015</a:t>
            </a:r>
          </a:p>
        </p:txBody>
      </p:sp>
      <p:sp>
        <p:nvSpPr>
          <p:cNvPr id="477" name="Shape 477"/>
          <p:cNvSpPr txBox="1">
            <a:spLocks noGrp="1"/>
          </p:cNvSpPr>
          <p:nvPr>
            <p:ph type="sldNum" idx="12"/>
          </p:nvPr>
        </p:nvSpPr>
        <p:spPr>
          <a:xfrm>
            <a:off x="9311710" y="6890447"/>
            <a:ext cx="410139" cy="226695"/>
          </a:xfrm>
          <a:prstGeom prst="rect">
            <a:avLst/>
          </a:prstGeom>
          <a:noFill/>
          <a:ln>
            <a:noFill/>
          </a:ln>
        </p:spPr>
        <p:txBody>
          <a:bodyPr lIns="96675" tIns="48325" rIns="96675" bIns="483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r-FR" sz="1100" b="0" i="0" u="none" strike="noStrike" cap="none" baseline="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</a:t>
            </a:fld>
            <a:endParaRPr lang="fr-FR" sz="1100" b="0" i="0" u="none" strike="noStrike" cap="none" baseline="0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78" name="Shape 4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6872" y="52765"/>
            <a:ext cx="8830679" cy="6420802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Shape 479"/>
          <p:cNvSpPr/>
          <p:nvPr/>
        </p:nvSpPr>
        <p:spPr>
          <a:xfrm>
            <a:off x="103284" y="6512405"/>
            <a:ext cx="9569812" cy="446819"/>
          </a:xfrm>
          <a:prstGeom prst="rect">
            <a:avLst/>
          </a:prstGeom>
          <a:solidFill>
            <a:srgbClr val="FFD863"/>
          </a:solidFill>
          <a:ln w="12700" cap="sq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76725" tIns="38350" rIns="76725" bIns="383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200" b="0" i="0" u="none" strike="noStrike" cap="none" baseline="0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Ref : M. Titov, “Trends and Perspectives in Gaseous Detectors: Linking MPGD Technology for Future Physics Projects”, CERN Detector Seminar, April 13, 2012</a:t>
            </a:r>
          </a:p>
        </p:txBody>
      </p:sp>
      <p:sp>
        <p:nvSpPr>
          <p:cNvPr id="480" name="Shape 480"/>
          <p:cNvSpPr txBox="1">
            <a:spLocks noGrp="1"/>
          </p:cNvSpPr>
          <p:nvPr>
            <p:ph type="dt" idx="10"/>
          </p:nvPr>
        </p:nvSpPr>
        <p:spPr>
          <a:xfrm>
            <a:off x="955675" y="6619875"/>
            <a:ext cx="1543049" cy="3841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sz="1100" b="0" i="0" u="none" strike="noStrike" cap="non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OCTOBER 6, 2015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cea">
  <a:themeElements>
    <a:clrScheme name="CEA">
      <a:dk1>
        <a:srgbClr val="000000"/>
      </a:dk1>
      <a:lt1>
        <a:srgbClr val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738</Words>
  <Application>Microsoft Office PowerPoint</Application>
  <PresentationFormat>Personnalisé</PresentationFormat>
  <Paragraphs>243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8" baseType="lpstr">
      <vt:lpstr>Arial</vt:lpstr>
      <vt:lpstr>Arial Narrow</vt:lpstr>
      <vt:lpstr>Calibri</vt:lpstr>
      <vt:lpstr>Garamond</vt:lpstr>
      <vt:lpstr>Helvetica Neue</vt:lpstr>
      <vt:lpstr>Noto Symbol</vt:lpstr>
      <vt:lpstr>Times New Roman</vt:lpstr>
      <vt:lpstr>cea</vt:lpstr>
      <vt:lpstr>DÉTECTEURS GAZEUX POUR LA PHYSIQUE NUCLÉAIRE </vt:lpstr>
      <vt:lpstr>DU COMPTEUR GEIGER AU MICROMÉGAS</vt:lpstr>
      <vt:lpstr>DU COMPTEUR GEIGER AU MICROMÉGAS</vt:lpstr>
      <vt:lpstr>DU COMPTEUR GEIGER AU MICROMÉGAS</vt:lpstr>
      <vt:lpstr>UN EXEMPLE EN PHYSIQUE</vt:lpstr>
      <vt:lpstr>LES APPLICATIONS DES MICROMÉGAS</vt:lpstr>
      <vt:lpstr>LE PARTENARIAT AVEC ELVIA</vt:lpstr>
      <vt:lpstr>CONCLUSION</vt:lpstr>
      <vt:lpstr>MERCI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DÉTECTEURS GAZEUX POUR LA PHYSIQUE NUCLÉAIRE </dc:title>
  <dc:creator>PORCHERAY Christine</dc:creator>
  <cp:lastModifiedBy>PORCHERAY Christine</cp:lastModifiedBy>
  <cp:revision>1</cp:revision>
  <dcterms:modified xsi:type="dcterms:W3CDTF">2015-10-06T12:27:59Z</dcterms:modified>
</cp:coreProperties>
</file>