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gif" ContentType="image/gif"/>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659" r:id="rId3"/>
    <p:sldMasterId id="2147483674" r:id="rId4"/>
  </p:sldMasterIdLst>
  <p:notesMasterIdLst>
    <p:notesMasterId r:id="rId66"/>
  </p:notesMasterIdLst>
  <p:handoutMasterIdLst>
    <p:handoutMasterId r:id="rId67"/>
  </p:handoutMasterIdLst>
  <p:sldIdLst>
    <p:sldId id="259" r:id="rId5"/>
    <p:sldId id="369" r:id="rId6"/>
    <p:sldId id="371" r:id="rId7"/>
    <p:sldId id="285" r:id="rId8"/>
    <p:sldId id="289" r:id="rId9"/>
    <p:sldId id="287" r:id="rId10"/>
    <p:sldId id="294" r:id="rId11"/>
    <p:sldId id="273" r:id="rId12"/>
    <p:sldId id="306" r:id="rId13"/>
    <p:sldId id="293" r:id="rId14"/>
    <p:sldId id="297" r:id="rId15"/>
    <p:sldId id="312" r:id="rId16"/>
    <p:sldId id="308" r:id="rId17"/>
    <p:sldId id="296" r:id="rId18"/>
    <p:sldId id="298" r:id="rId19"/>
    <p:sldId id="363" r:id="rId20"/>
    <p:sldId id="316" r:id="rId21"/>
    <p:sldId id="318" r:id="rId22"/>
    <p:sldId id="300" r:id="rId23"/>
    <p:sldId id="301" r:id="rId24"/>
    <p:sldId id="309" r:id="rId25"/>
    <p:sldId id="320" r:id="rId26"/>
    <p:sldId id="319" r:id="rId27"/>
    <p:sldId id="323" r:id="rId28"/>
    <p:sldId id="352" r:id="rId29"/>
    <p:sldId id="364" r:id="rId30"/>
    <p:sldId id="324" r:id="rId31"/>
    <p:sldId id="302" r:id="rId32"/>
    <p:sldId id="304" r:id="rId33"/>
    <p:sldId id="366" r:id="rId34"/>
    <p:sldId id="305" r:id="rId35"/>
    <p:sldId id="361" r:id="rId36"/>
    <p:sldId id="362" r:id="rId37"/>
    <p:sldId id="365" r:id="rId38"/>
    <p:sldId id="359" r:id="rId39"/>
    <p:sldId id="358" r:id="rId40"/>
    <p:sldId id="329" r:id="rId41"/>
    <p:sldId id="330" r:id="rId42"/>
    <p:sldId id="335" r:id="rId43"/>
    <p:sldId id="333" r:id="rId44"/>
    <p:sldId id="331" r:id="rId45"/>
    <p:sldId id="334" r:id="rId46"/>
    <p:sldId id="336" r:id="rId47"/>
    <p:sldId id="368" r:id="rId48"/>
    <p:sldId id="339" r:id="rId49"/>
    <p:sldId id="313" r:id="rId50"/>
    <p:sldId id="314" r:id="rId51"/>
    <p:sldId id="315" r:id="rId52"/>
    <p:sldId id="338" r:id="rId53"/>
    <p:sldId id="286" r:id="rId54"/>
    <p:sldId id="340" r:id="rId55"/>
    <p:sldId id="341" r:id="rId56"/>
    <p:sldId id="342" r:id="rId57"/>
    <p:sldId id="343" r:id="rId58"/>
    <p:sldId id="344" r:id="rId59"/>
    <p:sldId id="345" r:id="rId60"/>
    <p:sldId id="346" r:id="rId61"/>
    <p:sldId id="347" r:id="rId62"/>
    <p:sldId id="350" r:id="rId63"/>
    <p:sldId id="351" r:id="rId64"/>
    <p:sldId id="354"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92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94" autoAdjust="0"/>
    <p:restoredTop sz="94595" autoAdjust="0"/>
  </p:normalViewPr>
  <p:slideViewPr>
    <p:cSldViewPr>
      <p:cViewPr>
        <p:scale>
          <a:sx n="100" d="100"/>
          <a:sy n="100" d="100"/>
        </p:scale>
        <p:origin x="-264" y="544"/>
      </p:cViewPr>
      <p:guideLst>
        <p:guide orient="horz" pos="2160"/>
        <p:guide orient="horz" pos="4201"/>
        <p:guide orient="horz" pos="3884"/>
        <p:guide orient="horz" pos="119"/>
        <p:guide orient="horz" pos="572"/>
        <p:guide pos="2880"/>
        <p:guide pos="5602"/>
        <p:guide pos="158"/>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99" d="100"/>
          <a:sy n="99" d="100"/>
        </p:scale>
        <p:origin x="-354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63" Type="http://schemas.openxmlformats.org/officeDocument/2006/relationships/slide" Target="slides/slide59.xml"/><Relationship Id="rId64" Type="http://schemas.openxmlformats.org/officeDocument/2006/relationships/slide" Target="slides/slide60.xml"/><Relationship Id="rId65" Type="http://schemas.openxmlformats.org/officeDocument/2006/relationships/slide" Target="slides/slide61.xml"/><Relationship Id="rId66" Type="http://schemas.openxmlformats.org/officeDocument/2006/relationships/notesMaster" Target="notesMasters/notesMaster1.xml"/><Relationship Id="rId67" Type="http://schemas.openxmlformats.org/officeDocument/2006/relationships/handoutMaster" Target="handoutMasters/handoutMaster1.xml"/><Relationship Id="rId68" Type="http://schemas.openxmlformats.org/officeDocument/2006/relationships/printerSettings" Target="printerSettings/printerSettings1.bin"/><Relationship Id="rId69" Type="http://schemas.openxmlformats.org/officeDocument/2006/relationships/presProps" Target="presProps.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slide" Target="slides/slide5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60" Type="http://schemas.openxmlformats.org/officeDocument/2006/relationships/slide" Target="slides/slide56.xml"/><Relationship Id="rId61" Type="http://schemas.openxmlformats.org/officeDocument/2006/relationships/slide" Target="slides/slide57.xml"/><Relationship Id="rId62" Type="http://schemas.openxmlformats.org/officeDocument/2006/relationships/slide" Target="slides/slide58.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51EED4-C320-490D-A4DB-68083F01E514}" type="datetimeFigureOut">
              <a:rPr lang="en-GB" smtClean="0"/>
              <a:t>06/12/13</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08E7EE1-112C-4D8C-81FB-F7422A4E1DBD}" type="slidenum">
              <a:rPr lang="en-GB" smtClean="0"/>
              <a:t>‹#›</a:t>
            </a:fld>
            <a:endParaRPr lang="en-GB"/>
          </a:p>
        </p:txBody>
      </p:sp>
    </p:spTree>
    <p:extLst>
      <p:ext uri="{BB962C8B-B14F-4D97-AF65-F5344CB8AC3E}">
        <p14:creationId xmlns:p14="http://schemas.microsoft.com/office/powerpoint/2010/main" val="20975750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8369B7-17A1-764A-A892-DEF44036ECB1}" type="datetimeFigureOut">
              <a:rPr lang="en-US" smtClean="0"/>
              <a:t>06/12/13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5C736C-385D-6746-B5EC-A0A5E09A4D2C}" type="slidenum">
              <a:rPr lang="en-US" smtClean="0"/>
              <a:t>‹#›</a:t>
            </a:fld>
            <a:endParaRPr lang="en-US"/>
          </a:p>
        </p:txBody>
      </p:sp>
    </p:spTree>
    <p:extLst>
      <p:ext uri="{BB962C8B-B14F-4D97-AF65-F5344CB8AC3E}">
        <p14:creationId xmlns:p14="http://schemas.microsoft.com/office/powerpoint/2010/main" val="40130302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C736C-385D-6746-B5EC-A0A5E09A4D2C}" type="slidenum">
              <a:rPr lang="en-US" smtClean="0"/>
              <a:t>1</a:t>
            </a:fld>
            <a:endParaRPr lang="en-US"/>
          </a:p>
        </p:txBody>
      </p:sp>
    </p:spTree>
    <p:extLst>
      <p:ext uri="{BB962C8B-B14F-4D97-AF65-F5344CB8AC3E}">
        <p14:creationId xmlns:p14="http://schemas.microsoft.com/office/powerpoint/2010/main" val="1970542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Cov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3372541"/>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with Titl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50827" y="2118584"/>
            <a:ext cx="8642348" cy="1152000"/>
          </a:xfrm>
          <a:prstGeom prst="rect">
            <a:avLst/>
          </a:prstGeom>
          <a:effectLst>
            <a:outerShdw blurRad="38100" dist="50800" dir="2700000" algn="tl" rotWithShape="0">
              <a:prstClr val="black">
                <a:alpha val="71000"/>
              </a:prstClr>
            </a:outerShdw>
          </a:effectLst>
        </p:spPr>
        <p:txBody>
          <a:bodyPr lIns="36000" tIns="36000" rIns="36000" bIns="36000" anchor="b" anchorCtr="0"/>
          <a:lstStyle>
            <a:lvl1pPr marL="0" indent="0" algn="r">
              <a:buFontTx/>
              <a:buNone/>
              <a:defRPr sz="3600" b="1"/>
            </a:lvl1pPr>
            <a:lvl2pPr marL="457200" indent="0" algn="r">
              <a:buFontTx/>
              <a:buNone/>
              <a:defRPr sz="3600"/>
            </a:lvl2pPr>
            <a:lvl3pPr marL="914400" indent="0" algn="r">
              <a:buFontTx/>
              <a:buNone/>
              <a:defRPr sz="3600"/>
            </a:lvl3pPr>
            <a:lvl4pPr marL="1371600" indent="0" algn="r">
              <a:buFontTx/>
              <a:buNone/>
              <a:defRPr sz="3600"/>
            </a:lvl4pPr>
            <a:lvl5pPr marL="1828800" indent="0" algn="r">
              <a:buFontTx/>
              <a:buNone/>
              <a:defRPr sz="3600"/>
            </a:lvl5pPr>
          </a:lstStyle>
          <a:p>
            <a:pPr lvl="0"/>
            <a:r>
              <a:rPr lang="en-US" smtClean="0"/>
              <a:t>Title of Presentation</a:t>
            </a:r>
          </a:p>
          <a:p>
            <a:pPr lvl="0"/>
            <a:r>
              <a:rPr lang="en-US" smtClean="0"/>
              <a:t>(also as a 2-liner)</a:t>
            </a:r>
          </a:p>
        </p:txBody>
      </p:sp>
      <p:sp>
        <p:nvSpPr>
          <p:cNvPr id="7" name="Text Placeholder 6"/>
          <p:cNvSpPr>
            <a:spLocks noGrp="1"/>
          </p:cNvSpPr>
          <p:nvPr>
            <p:ph type="body" sz="quarter" idx="11" hasCustomPrompt="1"/>
          </p:nvPr>
        </p:nvSpPr>
        <p:spPr>
          <a:xfrm>
            <a:off x="250825" y="3551566"/>
            <a:ext cx="8642350" cy="431973"/>
          </a:xfrm>
          <a:prstGeom prst="rect">
            <a:avLst/>
          </a:prstGeom>
        </p:spPr>
        <p:txBody>
          <a:bodyPr lIns="36000" tIns="36000" rIns="36000" bIns="36000" anchor="b" anchorCtr="0"/>
          <a:lstStyle>
            <a:lvl1pPr marL="0" indent="0" algn="r">
              <a:buFontTx/>
              <a:buNone/>
              <a:defRPr sz="2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Name of Presenter</a:t>
            </a:r>
          </a:p>
        </p:txBody>
      </p:sp>
      <p:sp>
        <p:nvSpPr>
          <p:cNvPr id="8" name="Text Placeholder 6"/>
          <p:cNvSpPr>
            <a:spLocks noGrp="1"/>
          </p:cNvSpPr>
          <p:nvPr>
            <p:ph type="body" sz="quarter" idx="12" hasCustomPrompt="1"/>
          </p:nvPr>
        </p:nvSpPr>
        <p:spPr>
          <a:xfrm>
            <a:off x="250825" y="3990656"/>
            <a:ext cx="8642350" cy="431973"/>
          </a:xfrm>
          <a:prstGeom prst="rect">
            <a:avLst/>
          </a:prstGeom>
        </p:spPr>
        <p:txBody>
          <a:bodyPr lIns="36000" tIns="36000" rIns="36000" bIns="36000" anchor="t" anchorCtr="0"/>
          <a:lstStyle>
            <a:lvl1pPr marL="0" indent="0" algn="r">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Function Working Group I</a:t>
            </a:r>
          </a:p>
        </p:txBody>
      </p:sp>
    </p:spTree>
    <p:extLst>
      <p:ext uri="{BB962C8B-B14F-4D97-AF65-F5344CB8AC3E}">
        <p14:creationId xmlns:p14="http://schemas.microsoft.com/office/powerpoint/2010/main" val="179975548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End Slide">
    <p:spTree>
      <p:nvGrpSpPr>
        <p:cNvPr id="1" name=""/>
        <p:cNvGrpSpPr/>
        <p:nvPr/>
      </p:nvGrpSpPr>
      <p:grpSpPr>
        <a:xfrm>
          <a:off x="0" y="0"/>
          <a:ext cx="0" cy="0"/>
          <a:chOff x="0" y="0"/>
          <a:chExt cx="0" cy="0"/>
        </a:xfrm>
      </p:grpSpPr>
      <p:sp>
        <p:nvSpPr>
          <p:cNvPr id="2" name="Rectangle 4"/>
          <p:cNvSpPr txBox="1">
            <a:spLocks noChangeArrowheads="1"/>
          </p:cNvSpPr>
          <p:nvPr userDrawn="1"/>
        </p:nvSpPr>
        <p:spPr bwMode="auto">
          <a:xfrm>
            <a:off x="250825" y="2852936"/>
            <a:ext cx="8642349" cy="792088"/>
          </a:xfrm>
          <a:prstGeom prst="rect">
            <a:avLst/>
          </a:prstGeom>
          <a:noFill/>
          <a:ln>
            <a:noFill/>
          </a:ln>
          <a:effectLst>
            <a:outerShdw blurRad="50800" dist="63500" dir="2700000" algn="tl" rotWithShape="0">
              <a:prstClr val="black">
                <a:alpha val="68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000" tIns="36000" rIns="36000" bIns="36000" numCol="1" anchor="t" anchorCtr="0" compatLnSpc="1">
            <a:prstTxWarp prst="textNoShape">
              <a:avLst/>
            </a:prstTxWarp>
            <a:noAutofit/>
          </a:bodyPr>
          <a:lstStyle>
            <a:lvl1pPr algn="l" defTabSz="457200" rtl="0" eaLnBrk="0" fontAlgn="base" hangingPunct="0">
              <a:spcBef>
                <a:spcPct val="0"/>
              </a:spcBef>
              <a:spcAft>
                <a:spcPct val="0"/>
              </a:spcAft>
              <a:defRPr sz="2200" b="0" i="0" kern="1200" baseline="0">
                <a:solidFill>
                  <a:srgbClr val="4073AC"/>
                </a:solidFill>
                <a:latin typeface="Arial"/>
                <a:ea typeface="MS PGothic" pitchFamily="34" charset="-128"/>
                <a:cs typeface="Arial"/>
              </a:defRPr>
            </a:lvl1pPr>
            <a:lvl2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2pPr>
            <a:lvl3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3pPr>
            <a:lvl4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4pPr>
            <a:lvl5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5pPr>
            <a:lvl6pPr marL="4572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6pPr>
            <a:lvl7pPr marL="9144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7pPr>
            <a:lvl8pPr marL="13716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8pPr>
            <a:lvl9pPr marL="18288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9pPr>
          </a:lstStyle>
          <a:p>
            <a:pPr marL="0" marR="0" lvl="0" indent="0" algn="r" defTabSz="457200" rtl="0" eaLnBrk="1" fontAlgn="base" latinLnBrk="0" hangingPunct="1">
              <a:spcBef>
                <a:spcPct val="0"/>
              </a:spcBef>
              <a:spcAft>
                <a:spcPct val="0"/>
              </a:spcAft>
              <a:buClrTx/>
              <a:buSzTx/>
              <a:buFontTx/>
              <a:buNone/>
              <a:tabLst/>
              <a:defRPr/>
            </a:pPr>
            <a:r>
              <a:rPr lang="en-GB" sz="3600" b="1" smtClean="0">
                <a:solidFill>
                  <a:sysClr val="window" lastClr="FFFFFF"/>
                </a:solidFill>
                <a:latin typeface="Arial" charset="0"/>
                <a:cs typeface="Arial" charset="0"/>
              </a:rPr>
              <a:t>www.climatechange2013.org</a:t>
            </a:r>
          </a:p>
        </p:txBody>
      </p:sp>
      <p:sp>
        <p:nvSpPr>
          <p:cNvPr id="3" name="Rectangle 4"/>
          <p:cNvSpPr txBox="1">
            <a:spLocks noChangeArrowheads="1"/>
          </p:cNvSpPr>
          <p:nvPr userDrawn="1"/>
        </p:nvSpPr>
        <p:spPr bwMode="auto">
          <a:xfrm>
            <a:off x="250825" y="2420888"/>
            <a:ext cx="8642350" cy="441688"/>
          </a:xfrm>
          <a:prstGeom prst="rect">
            <a:avLst/>
          </a:prstGeom>
          <a:noFill/>
          <a:ln>
            <a:noFill/>
          </a:ln>
          <a:effectLst>
            <a:outerShdw blurRad="50800" dist="63500" dir="2700000" algn="tl" rotWithShape="0">
              <a:prstClr val="black">
                <a:alpha val="68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000" tIns="36000" rIns="36000" bIns="36000" numCol="1" anchor="ctr" anchorCtr="0" compatLnSpc="1">
            <a:prstTxWarp prst="textNoShape">
              <a:avLst/>
            </a:prstTxWarp>
            <a:noAutofit/>
          </a:bodyPr>
          <a:lstStyle>
            <a:lvl1pPr algn="l" defTabSz="457200" rtl="0" eaLnBrk="0" fontAlgn="base" hangingPunct="0">
              <a:spcBef>
                <a:spcPct val="0"/>
              </a:spcBef>
              <a:spcAft>
                <a:spcPct val="0"/>
              </a:spcAft>
              <a:defRPr sz="2200" b="0" i="0" kern="1200" baseline="0">
                <a:solidFill>
                  <a:srgbClr val="4073AC"/>
                </a:solidFill>
                <a:latin typeface="Arial"/>
                <a:ea typeface="MS PGothic" pitchFamily="34" charset="-128"/>
                <a:cs typeface="Arial"/>
              </a:defRPr>
            </a:lvl1pPr>
            <a:lvl2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2pPr>
            <a:lvl3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3pPr>
            <a:lvl4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4pPr>
            <a:lvl5pPr algn="ctr" defTabSz="457200" rtl="0" eaLnBrk="0" fontAlgn="base" hangingPunct="0">
              <a:spcBef>
                <a:spcPct val="0"/>
              </a:spcBef>
              <a:spcAft>
                <a:spcPct val="0"/>
              </a:spcAft>
              <a:defRPr sz="4400">
                <a:solidFill>
                  <a:schemeClr val="tx1"/>
                </a:solidFill>
                <a:latin typeface="Arial" pitchFamily="43" charset="0"/>
                <a:ea typeface="MS PGothic" pitchFamily="34" charset="-128"/>
                <a:cs typeface="MS PGothic" pitchFamily="34" charset="-128"/>
              </a:defRPr>
            </a:lvl5pPr>
            <a:lvl6pPr marL="4572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6pPr>
            <a:lvl7pPr marL="9144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7pPr>
            <a:lvl8pPr marL="13716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8pPr>
            <a:lvl9pPr marL="1828800" algn="ctr" defTabSz="457200" rtl="0" fontAlgn="base">
              <a:spcBef>
                <a:spcPct val="0"/>
              </a:spcBef>
              <a:spcAft>
                <a:spcPct val="0"/>
              </a:spcAft>
              <a:defRPr sz="4400">
                <a:solidFill>
                  <a:schemeClr val="tx1"/>
                </a:solidFill>
                <a:latin typeface="Arial" pitchFamily="43" charset="0"/>
                <a:ea typeface="ＭＳ Ｐゴシック" pitchFamily="-65" charset="-128"/>
                <a:cs typeface="ＭＳ Ｐゴシック" pitchFamily="-65" charset="-128"/>
              </a:defRPr>
            </a:lvl9pPr>
          </a:lstStyle>
          <a:p>
            <a:pPr marL="0" marR="0" lvl="0" indent="0" algn="r" defTabSz="457200" rtl="0" eaLnBrk="1" fontAlgn="base" latinLnBrk="0" hangingPunct="1">
              <a:lnSpc>
                <a:spcPct val="200000"/>
              </a:lnSpc>
              <a:spcBef>
                <a:spcPct val="0"/>
              </a:spcBef>
              <a:spcAft>
                <a:spcPct val="0"/>
              </a:spcAft>
              <a:buClrTx/>
              <a:buSzTx/>
              <a:buFontTx/>
              <a:buNone/>
              <a:tabLst/>
              <a:defRPr/>
            </a:pPr>
            <a:r>
              <a:rPr kumimoji="0" lang="en-GB" sz="2400" i="0" u="none" strike="noStrike" kern="1200" cap="none" spc="0" normalizeH="0" baseline="0" noProof="0" smtClean="0">
                <a:ln>
                  <a:noFill/>
                </a:ln>
                <a:solidFill>
                  <a:sysClr val="window" lastClr="FFFFFF"/>
                </a:solidFill>
                <a:effectLst/>
                <a:uLnTx/>
                <a:uFillTx/>
                <a:latin typeface="Arial" charset="0"/>
                <a:ea typeface="MS PGothic" pitchFamily="34" charset="-128"/>
                <a:cs typeface="Arial" charset="0"/>
              </a:rPr>
              <a:t>Further Information</a:t>
            </a:r>
            <a:endParaRPr lang="en-GB" sz="3600" b="1" smtClean="0">
              <a:solidFill>
                <a:sysClr val="window" lastClr="FFFFFF"/>
              </a:solidFill>
              <a:latin typeface="Arial" charset="0"/>
              <a:cs typeface="Arial" charset="0"/>
            </a:endParaRPr>
          </a:p>
        </p:txBody>
      </p:sp>
    </p:spTree>
    <p:extLst>
      <p:ext uri="{BB962C8B-B14F-4D97-AF65-F5344CB8AC3E}">
        <p14:creationId xmlns:p14="http://schemas.microsoft.com/office/powerpoint/2010/main" val="113269626"/>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448028"/>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with Title">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Tree>
    <p:extLst>
      <p:ext uri="{BB962C8B-B14F-4D97-AF65-F5344CB8AC3E}">
        <p14:creationId xmlns:p14="http://schemas.microsoft.com/office/powerpoint/2010/main" val="3677743524"/>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with Title and Text">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4" name="Text Placeholder 4"/>
          <p:cNvSpPr>
            <a:spLocks noGrp="1"/>
          </p:cNvSpPr>
          <p:nvPr>
            <p:ph type="body" sz="quarter" idx="10" hasCustomPrompt="1"/>
          </p:nvPr>
        </p:nvSpPr>
        <p:spPr>
          <a:xfrm>
            <a:off x="250825" y="1341439"/>
            <a:ext cx="8642350" cy="4535486"/>
          </a:xfrm>
          <a:prstGeom prst="rect">
            <a:avLst/>
          </a:prstGeom>
        </p:spPr>
        <p:txBody>
          <a:bodyPr lIns="18000" tIns="36000" rIns="18000" bIns="36000"/>
          <a:lstStyle>
            <a:lvl1pPr marL="0" indent="0" algn="just">
              <a:spcBef>
                <a:spcPts val="0"/>
              </a:spcBef>
              <a:buFontTx/>
              <a:buNone/>
              <a:defRPr sz="2000" b="0" baseline="0">
                <a:solidFill>
                  <a:schemeClr val="bg1"/>
                </a:solidFill>
              </a:defRPr>
            </a:lvl1pPr>
            <a:lvl2pPr marL="180000" indent="0">
              <a:spcBef>
                <a:spcPts val="200"/>
              </a:spcBef>
              <a:buFontTx/>
              <a:buNone/>
              <a:defRPr sz="20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smtClean="0"/>
              <a:t>Text text text</a:t>
            </a:r>
          </a:p>
        </p:txBody>
      </p:sp>
    </p:spTree>
    <p:extLst>
      <p:ext uri="{BB962C8B-B14F-4D97-AF65-F5344CB8AC3E}">
        <p14:creationId xmlns:p14="http://schemas.microsoft.com/office/powerpoint/2010/main" val="322444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with Title and Text in Blue Box">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498"/>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4" name="Text Placeholder 4"/>
          <p:cNvSpPr>
            <a:spLocks noGrp="1"/>
          </p:cNvSpPr>
          <p:nvPr>
            <p:ph type="body" sz="quarter" idx="10" hasCustomPrompt="1"/>
          </p:nvPr>
        </p:nvSpPr>
        <p:spPr>
          <a:xfrm>
            <a:off x="250825" y="1341439"/>
            <a:ext cx="8642350" cy="4535486"/>
          </a:xfrm>
          <a:prstGeom prst="rect">
            <a:avLst/>
          </a:prstGeom>
          <a:solidFill>
            <a:schemeClr val="accent1"/>
          </a:solidFill>
          <a:effectLst/>
        </p:spPr>
        <p:txBody>
          <a:bodyPr lIns="18000" tIns="36000" rIns="18000" bIns="36000"/>
          <a:lstStyle>
            <a:lvl1pPr marL="0" indent="0" algn="just">
              <a:spcBef>
                <a:spcPts val="0"/>
              </a:spcBef>
              <a:buFontTx/>
              <a:buNone/>
              <a:defRPr sz="2000" b="0" baseline="0">
                <a:solidFill>
                  <a:schemeClr val="bg1"/>
                </a:solidFill>
              </a:defRPr>
            </a:lvl1pPr>
            <a:lvl2pPr marL="180000" indent="0">
              <a:spcBef>
                <a:spcPts val="200"/>
              </a:spcBef>
              <a:buFontTx/>
              <a:buNone/>
              <a:defRPr sz="20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smtClean="0"/>
              <a:t>Text text text</a:t>
            </a:r>
          </a:p>
        </p:txBody>
      </p:sp>
    </p:spTree>
    <p:extLst>
      <p:ext uri="{BB962C8B-B14F-4D97-AF65-F5344CB8AC3E}">
        <p14:creationId xmlns:p14="http://schemas.microsoft.com/office/powerpoint/2010/main" val="1056060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with Title and Bullet Text">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5" name="Text Placeholder 4"/>
          <p:cNvSpPr>
            <a:spLocks noGrp="1"/>
          </p:cNvSpPr>
          <p:nvPr>
            <p:ph type="body" sz="quarter" idx="10" hasCustomPrompt="1"/>
          </p:nvPr>
        </p:nvSpPr>
        <p:spPr>
          <a:xfrm>
            <a:off x="250825" y="1341439"/>
            <a:ext cx="8642350" cy="4535486"/>
          </a:xfrm>
          <a:prstGeom prst="rect">
            <a:avLst/>
          </a:prstGeom>
        </p:spPr>
        <p:txBody>
          <a:bodyPr lIns="18000" tIns="36000" rIns="18000" bIns="36000"/>
          <a:lstStyle>
            <a:lvl1pPr marL="180000" indent="-180000">
              <a:spcBef>
                <a:spcPts val="0"/>
              </a:spcBef>
              <a:defRPr sz="2000" b="1" baseline="0">
                <a:solidFill>
                  <a:schemeClr val="bg2"/>
                </a:solidFill>
              </a:defRPr>
            </a:lvl1pPr>
            <a:lvl2pPr marL="360000" indent="-180000">
              <a:spcBef>
                <a:spcPts val="200"/>
              </a:spcBef>
              <a:buFont typeface="Arial" pitchFamily="34" charset="0"/>
              <a:buChar char="•"/>
              <a:defRPr sz="18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smtClean="0"/>
              <a:t>Subtitle with Bullet</a:t>
            </a:r>
          </a:p>
          <a:p>
            <a:pPr lvl="1"/>
            <a:r>
              <a:rPr lang="en-US" smtClean="0"/>
              <a:t>Text with Bullet</a:t>
            </a:r>
          </a:p>
        </p:txBody>
      </p:sp>
    </p:spTree>
    <p:extLst>
      <p:ext uri="{BB962C8B-B14F-4D97-AF65-F5344CB8AC3E}">
        <p14:creationId xmlns:p14="http://schemas.microsoft.com/office/powerpoint/2010/main" val="2394283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with Title and Object">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5" name="Content Placeholder 4"/>
          <p:cNvSpPr>
            <a:spLocks noGrp="1"/>
          </p:cNvSpPr>
          <p:nvPr>
            <p:ph sz="quarter" idx="10"/>
          </p:nvPr>
        </p:nvSpPr>
        <p:spPr>
          <a:xfrm>
            <a:off x="250825" y="1341439"/>
            <a:ext cx="8642350" cy="4535486"/>
          </a:xfrm>
          <a:prstGeom prst="rect">
            <a:avLst/>
          </a:prstGeom>
        </p:spPr>
        <p:txBody>
          <a:bodyPr lIns="18000" tIns="36000" rIns="18000" bIns="36000"/>
          <a:lstStyle>
            <a:lvl1pPr marL="0" indent="0">
              <a:spcBef>
                <a:spcPts val="0"/>
              </a:spcBef>
              <a:buFontTx/>
              <a:buNone/>
              <a:defRPr sz="2000">
                <a:solidFill>
                  <a:schemeClr val="bg1"/>
                </a:solidFill>
              </a:defRPr>
            </a:lvl1pPr>
            <a:lvl2pPr marL="457200" indent="0">
              <a:spcBef>
                <a:spcPts val="0"/>
              </a:spcBef>
              <a:buFontTx/>
              <a:buNone/>
              <a:defRPr sz="2200">
                <a:solidFill>
                  <a:schemeClr val="bg1"/>
                </a:solidFill>
              </a:defRPr>
            </a:lvl2pPr>
            <a:lvl3pPr marL="914400" indent="0">
              <a:spcBef>
                <a:spcPts val="0"/>
              </a:spcBef>
              <a:buFontTx/>
              <a:buNone/>
              <a:defRPr sz="2200">
                <a:solidFill>
                  <a:schemeClr val="bg1"/>
                </a:solidFill>
              </a:defRPr>
            </a:lvl3pPr>
            <a:lvl4pPr marL="1371600" indent="0">
              <a:spcBef>
                <a:spcPts val="0"/>
              </a:spcBef>
              <a:buFontTx/>
              <a:buNone/>
              <a:defRPr sz="2200">
                <a:solidFill>
                  <a:schemeClr val="bg1"/>
                </a:solidFill>
              </a:defRPr>
            </a:lvl4pPr>
            <a:lvl5pPr marL="1828800" indent="0">
              <a:spcBef>
                <a:spcPts val="0"/>
              </a:spcBef>
              <a:buFontTx/>
              <a:buNone/>
              <a:defRPr sz="2200">
                <a:solidFill>
                  <a:schemeClr val="bg1"/>
                </a:solidFill>
              </a:defRPr>
            </a:lvl5pPr>
          </a:lstStyle>
          <a:p>
            <a:pPr lvl="0"/>
            <a:endParaRPr lang="en-GB"/>
          </a:p>
        </p:txBody>
      </p:sp>
    </p:spTree>
    <p:extLst>
      <p:ext uri="{BB962C8B-B14F-4D97-AF65-F5344CB8AC3E}">
        <p14:creationId xmlns:p14="http://schemas.microsoft.com/office/powerpoint/2010/main" val="2593004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with Title, Subtitle and Graphic">
    <p:spTree>
      <p:nvGrpSpPr>
        <p:cNvPr id="1" name=""/>
        <p:cNvGrpSpPr/>
        <p:nvPr/>
      </p:nvGrpSpPr>
      <p:grpSpPr>
        <a:xfrm>
          <a:off x="0" y="0"/>
          <a:ext cx="0" cy="0"/>
          <a:chOff x="0" y="0"/>
          <a:chExt cx="0" cy="0"/>
        </a:xfrm>
      </p:grpSpPr>
      <p:sp>
        <p:nvSpPr>
          <p:cNvPr id="3" name="Title 10"/>
          <p:cNvSpPr>
            <a:spLocks noGrp="1"/>
          </p:cNvSpPr>
          <p:nvPr>
            <p:ph type="title" hasCustomPrompt="1"/>
          </p:nvPr>
        </p:nvSpPr>
        <p:spPr>
          <a:xfrm>
            <a:off x="250825" y="260238"/>
            <a:ext cx="8642350" cy="792000"/>
          </a:xfrm>
          <a:prstGeom prst="rect">
            <a:avLst/>
          </a:prstGeom>
        </p:spPr>
        <p:txBody>
          <a:bodyPr lIns="0" tIns="36000" rIns="0" bIns="36000"/>
          <a:lstStyle>
            <a:lvl1pPr algn="l">
              <a:defRPr sz="2400" b="1" baseline="0">
                <a:solidFill>
                  <a:schemeClr val="bg1"/>
                </a:solidFill>
              </a:defRPr>
            </a:lvl1pPr>
          </a:lstStyle>
          <a:p>
            <a:r>
              <a:rPr lang="en-US" smtClean="0"/>
              <a:t>Slide Title</a:t>
            </a:r>
            <a:endParaRPr lang="en-GB"/>
          </a:p>
        </p:txBody>
      </p:sp>
      <p:sp>
        <p:nvSpPr>
          <p:cNvPr id="5" name="Content Placeholder 4"/>
          <p:cNvSpPr>
            <a:spLocks noGrp="1"/>
          </p:cNvSpPr>
          <p:nvPr>
            <p:ph sz="quarter" idx="10"/>
          </p:nvPr>
        </p:nvSpPr>
        <p:spPr>
          <a:xfrm>
            <a:off x="250825" y="1772816"/>
            <a:ext cx="8642350" cy="4104108"/>
          </a:xfrm>
          <a:prstGeom prst="rect">
            <a:avLst/>
          </a:prstGeom>
        </p:spPr>
        <p:txBody>
          <a:bodyPr lIns="18000" tIns="36000" rIns="18000" bIns="36000"/>
          <a:lstStyle>
            <a:lvl1pPr marL="0" indent="0">
              <a:spcBef>
                <a:spcPts val="0"/>
              </a:spcBef>
              <a:buFontTx/>
              <a:buNone/>
              <a:defRPr sz="2000">
                <a:solidFill>
                  <a:schemeClr val="bg1"/>
                </a:solidFill>
              </a:defRPr>
            </a:lvl1pPr>
            <a:lvl2pPr marL="457200" indent="0">
              <a:spcBef>
                <a:spcPts val="0"/>
              </a:spcBef>
              <a:buFontTx/>
              <a:buNone/>
              <a:defRPr sz="2200">
                <a:solidFill>
                  <a:schemeClr val="bg1"/>
                </a:solidFill>
              </a:defRPr>
            </a:lvl2pPr>
            <a:lvl3pPr marL="914400" indent="0">
              <a:spcBef>
                <a:spcPts val="0"/>
              </a:spcBef>
              <a:buFontTx/>
              <a:buNone/>
              <a:defRPr sz="2200">
                <a:solidFill>
                  <a:schemeClr val="bg1"/>
                </a:solidFill>
              </a:defRPr>
            </a:lvl3pPr>
            <a:lvl4pPr marL="1371600" indent="0">
              <a:spcBef>
                <a:spcPts val="0"/>
              </a:spcBef>
              <a:buFontTx/>
              <a:buNone/>
              <a:defRPr sz="2200">
                <a:solidFill>
                  <a:schemeClr val="bg1"/>
                </a:solidFill>
              </a:defRPr>
            </a:lvl4pPr>
            <a:lvl5pPr marL="1828800" indent="0">
              <a:spcBef>
                <a:spcPts val="0"/>
              </a:spcBef>
              <a:buFontTx/>
              <a:buNone/>
              <a:defRPr sz="2200">
                <a:solidFill>
                  <a:schemeClr val="bg1"/>
                </a:solidFill>
              </a:defRPr>
            </a:lvl5pPr>
          </a:lstStyle>
          <a:p>
            <a:pPr lvl="0"/>
            <a:endParaRPr lang="en-GB"/>
          </a:p>
        </p:txBody>
      </p:sp>
      <p:sp>
        <p:nvSpPr>
          <p:cNvPr id="7" name="Text Placeholder 6"/>
          <p:cNvSpPr>
            <a:spLocks noGrp="1"/>
          </p:cNvSpPr>
          <p:nvPr>
            <p:ph type="body" sz="quarter" idx="11" hasCustomPrompt="1"/>
          </p:nvPr>
        </p:nvSpPr>
        <p:spPr>
          <a:xfrm>
            <a:off x="250385" y="1340768"/>
            <a:ext cx="8642790" cy="432073"/>
          </a:xfrm>
          <a:prstGeom prst="rect">
            <a:avLst/>
          </a:prstGeom>
        </p:spPr>
        <p:txBody>
          <a:bodyPr lIns="18000" tIns="36000" rIns="18000" bIns="36000"/>
          <a:lstStyle>
            <a:lvl1pPr marL="0" indent="0">
              <a:buFontTx/>
              <a:buNone/>
              <a:defRPr sz="2000" b="1">
                <a:solidFill>
                  <a:schemeClr val="bg2"/>
                </a:solidFill>
              </a:defRPr>
            </a:lvl1pPr>
            <a:lvl2pPr marL="457200" indent="0">
              <a:buFontTx/>
              <a:buNone/>
              <a:defRPr sz="2200">
                <a:solidFill>
                  <a:schemeClr val="bg2"/>
                </a:solidFill>
              </a:defRPr>
            </a:lvl2pPr>
            <a:lvl3pPr marL="914400" indent="0">
              <a:buFontTx/>
              <a:buNone/>
              <a:defRPr sz="2200">
                <a:solidFill>
                  <a:schemeClr val="bg2"/>
                </a:solidFill>
              </a:defRPr>
            </a:lvl3pPr>
            <a:lvl4pPr marL="1371600" indent="0">
              <a:buFontTx/>
              <a:buNone/>
              <a:defRPr sz="2200">
                <a:solidFill>
                  <a:schemeClr val="bg2"/>
                </a:solidFill>
              </a:defRPr>
            </a:lvl4pPr>
            <a:lvl5pPr marL="1828800" indent="0">
              <a:buFontTx/>
              <a:buNone/>
              <a:defRPr sz="2200">
                <a:solidFill>
                  <a:schemeClr val="bg2"/>
                </a:solidFill>
              </a:defRPr>
            </a:lvl5pPr>
          </a:lstStyle>
          <a:p>
            <a:pPr lvl="0"/>
            <a:r>
              <a:rPr lang="de-CH" smtClean="0"/>
              <a:t>Graphic Title</a:t>
            </a:r>
            <a:endParaRPr lang="en-GB"/>
          </a:p>
        </p:txBody>
      </p:sp>
    </p:spTree>
    <p:extLst>
      <p:ext uri="{BB962C8B-B14F-4D97-AF65-F5344CB8AC3E}">
        <p14:creationId xmlns:p14="http://schemas.microsoft.com/office/powerpoint/2010/main" val="1673524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Divid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42934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Divider with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51519" y="1951775"/>
            <a:ext cx="8641655" cy="1470025"/>
          </a:xfrm>
          <a:prstGeom prst="rect">
            <a:avLst/>
          </a:prstGeom>
        </p:spPr>
        <p:txBody>
          <a:bodyPr lIns="18000" tIns="18000" rIns="18000" bIns="18000" anchor="ctr" anchorCtr="0"/>
          <a:lstStyle>
            <a:lvl1pPr>
              <a:defRPr baseline="0"/>
            </a:lvl1pPr>
          </a:lstStyle>
          <a:p>
            <a:r>
              <a:rPr lang="en-US" smtClean="0"/>
              <a:t>Slide Divider Title</a:t>
            </a:r>
            <a:br>
              <a:rPr lang="en-US" smtClean="0"/>
            </a:br>
            <a:r>
              <a:rPr lang="en-US" smtClean="0"/>
              <a:t>Center Horizontally</a:t>
            </a:r>
            <a:endParaRPr lang="en-GB"/>
          </a:p>
        </p:txBody>
      </p:sp>
    </p:spTree>
    <p:extLst>
      <p:ext uri="{BB962C8B-B14F-4D97-AF65-F5344CB8AC3E}">
        <p14:creationId xmlns:p14="http://schemas.microsoft.com/office/powerpoint/2010/main" val="3858273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CH"/>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CH"/>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06/12/13</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841820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06/12/13</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3581073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06/12/13</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1507265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Datumsplatzhalter 4"/>
          <p:cNvSpPr>
            <a:spLocks noGrp="1"/>
          </p:cNvSpPr>
          <p:nvPr>
            <p:ph type="dt" sz="half" idx="10"/>
          </p:nvPr>
        </p:nvSpPr>
        <p:spPr/>
        <p:txBody>
          <a:bodyPr/>
          <a:lstStyle/>
          <a:p>
            <a:fld id="{0A6E5987-3BF1-4375-905A-2DC07305E5FD}" type="datetimeFigureOut">
              <a:rPr lang="de-CH" smtClean="0">
                <a:solidFill>
                  <a:prstClr val="black">
                    <a:tint val="75000"/>
                  </a:prstClr>
                </a:solidFill>
              </a:rPr>
              <a:pPr/>
              <a:t>06/12/13</a:t>
            </a:fld>
            <a:endParaRPr lang="de-CH">
              <a:solidFill>
                <a:prstClr val="black">
                  <a:tint val="75000"/>
                </a:prstClr>
              </a:solidFill>
            </a:endParaRPr>
          </a:p>
        </p:txBody>
      </p:sp>
      <p:sp>
        <p:nvSpPr>
          <p:cNvPr id="6" name="Fußzeilenplatzhalter 5"/>
          <p:cNvSpPr>
            <a:spLocks noGrp="1"/>
          </p:cNvSpPr>
          <p:nvPr>
            <p:ph type="ftr" sz="quarter" idx="11"/>
          </p:nvPr>
        </p:nvSpPr>
        <p:spPr/>
        <p:txBody>
          <a:bodyPr/>
          <a:lstStyle/>
          <a:p>
            <a:endParaRPr lang="de-CH">
              <a:solidFill>
                <a:prstClr val="black">
                  <a:tint val="75000"/>
                </a:prstClr>
              </a:solidFill>
            </a:endParaRPr>
          </a:p>
        </p:txBody>
      </p:sp>
      <p:sp>
        <p:nvSpPr>
          <p:cNvPr id="7" name="Foliennummernplatzhalter 6"/>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397779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Datumsplatzhalter 6"/>
          <p:cNvSpPr>
            <a:spLocks noGrp="1"/>
          </p:cNvSpPr>
          <p:nvPr>
            <p:ph type="dt" sz="half" idx="10"/>
          </p:nvPr>
        </p:nvSpPr>
        <p:spPr/>
        <p:txBody>
          <a:bodyPr/>
          <a:lstStyle/>
          <a:p>
            <a:fld id="{0A6E5987-3BF1-4375-905A-2DC07305E5FD}" type="datetimeFigureOut">
              <a:rPr lang="de-CH" smtClean="0">
                <a:solidFill>
                  <a:prstClr val="black">
                    <a:tint val="75000"/>
                  </a:prstClr>
                </a:solidFill>
              </a:rPr>
              <a:pPr/>
              <a:t>06/12/13</a:t>
            </a:fld>
            <a:endParaRPr lang="de-CH">
              <a:solidFill>
                <a:prstClr val="black">
                  <a:tint val="75000"/>
                </a:prstClr>
              </a:solidFill>
            </a:endParaRPr>
          </a:p>
        </p:txBody>
      </p:sp>
      <p:sp>
        <p:nvSpPr>
          <p:cNvPr id="8" name="Fußzeilenplatzhalter 7"/>
          <p:cNvSpPr>
            <a:spLocks noGrp="1"/>
          </p:cNvSpPr>
          <p:nvPr>
            <p:ph type="ftr" sz="quarter" idx="11"/>
          </p:nvPr>
        </p:nvSpPr>
        <p:spPr/>
        <p:txBody>
          <a:bodyPr/>
          <a:lstStyle/>
          <a:p>
            <a:endParaRPr lang="de-CH">
              <a:solidFill>
                <a:prstClr val="black">
                  <a:tint val="75000"/>
                </a:prstClr>
              </a:solidFill>
            </a:endParaRPr>
          </a:p>
        </p:txBody>
      </p:sp>
      <p:sp>
        <p:nvSpPr>
          <p:cNvPr id="9" name="Foliennummernplatzhalter 8"/>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2880531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Datumsplatzhalter 2"/>
          <p:cNvSpPr>
            <a:spLocks noGrp="1"/>
          </p:cNvSpPr>
          <p:nvPr>
            <p:ph type="dt" sz="half" idx="10"/>
          </p:nvPr>
        </p:nvSpPr>
        <p:spPr/>
        <p:txBody>
          <a:bodyPr/>
          <a:lstStyle/>
          <a:p>
            <a:fld id="{0A6E5987-3BF1-4375-905A-2DC07305E5FD}" type="datetimeFigureOut">
              <a:rPr lang="de-CH" smtClean="0">
                <a:solidFill>
                  <a:prstClr val="black">
                    <a:tint val="75000"/>
                  </a:prstClr>
                </a:solidFill>
              </a:rPr>
              <a:pPr/>
              <a:t>06/12/13</a:t>
            </a:fld>
            <a:endParaRPr lang="de-CH">
              <a:solidFill>
                <a:prstClr val="black">
                  <a:tint val="75000"/>
                </a:prstClr>
              </a:solidFill>
            </a:endParaRPr>
          </a:p>
        </p:txBody>
      </p:sp>
      <p:sp>
        <p:nvSpPr>
          <p:cNvPr id="4" name="Fußzeilenplatzhalter 3"/>
          <p:cNvSpPr>
            <a:spLocks noGrp="1"/>
          </p:cNvSpPr>
          <p:nvPr>
            <p:ph type="ftr" sz="quarter" idx="11"/>
          </p:nvPr>
        </p:nvSpPr>
        <p:spPr/>
        <p:txBody>
          <a:bodyPr/>
          <a:lstStyle/>
          <a:p>
            <a:endParaRPr lang="de-CH">
              <a:solidFill>
                <a:prstClr val="black">
                  <a:tint val="75000"/>
                </a:prstClr>
              </a:solidFill>
            </a:endParaRPr>
          </a:p>
        </p:txBody>
      </p:sp>
      <p:sp>
        <p:nvSpPr>
          <p:cNvPr id="5" name="Foliennummernplatzhalter 4"/>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15369357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A6E5987-3BF1-4375-905A-2DC07305E5FD}" type="datetimeFigureOut">
              <a:rPr lang="de-CH" smtClean="0">
                <a:solidFill>
                  <a:prstClr val="black">
                    <a:tint val="75000"/>
                  </a:prstClr>
                </a:solidFill>
              </a:rPr>
              <a:pPr/>
              <a:t>06/12/13</a:t>
            </a:fld>
            <a:endParaRPr lang="de-CH">
              <a:solidFill>
                <a:prstClr val="black">
                  <a:tint val="75000"/>
                </a:prstClr>
              </a:solidFill>
            </a:endParaRPr>
          </a:p>
        </p:txBody>
      </p:sp>
      <p:sp>
        <p:nvSpPr>
          <p:cNvPr id="3" name="Fußzeilenplatzhalter 2"/>
          <p:cNvSpPr>
            <a:spLocks noGrp="1"/>
          </p:cNvSpPr>
          <p:nvPr>
            <p:ph type="ftr" sz="quarter" idx="11"/>
          </p:nvPr>
        </p:nvSpPr>
        <p:spPr/>
        <p:txBody>
          <a:bodyPr/>
          <a:lstStyle/>
          <a:p>
            <a:endParaRPr lang="de-CH">
              <a:solidFill>
                <a:prstClr val="black">
                  <a:tint val="75000"/>
                </a:prstClr>
              </a:solidFill>
            </a:endParaRPr>
          </a:p>
        </p:txBody>
      </p:sp>
      <p:sp>
        <p:nvSpPr>
          <p:cNvPr id="4" name="Foliennummernplatzhalter 3"/>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342993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A6E5987-3BF1-4375-905A-2DC07305E5FD}" type="datetimeFigureOut">
              <a:rPr lang="de-CH" smtClean="0">
                <a:solidFill>
                  <a:prstClr val="black">
                    <a:tint val="75000"/>
                  </a:prstClr>
                </a:solidFill>
              </a:rPr>
              <a:pPr/>
              <a:t>06/12/13</a:t>
            </a:fld>
            <a:endParaRPr lang="de-CH">
              <a:solidFill>
                <a:prstClr val="black">
                  <a:tint val="75000"/>
                </a:prstClr>
              </a:solidFill>
            </a:endParaRPr>
          </a:p>
        </p:txBody>
      </p:sp>
      <p:sp>
        <p:nvSpPr>
          <p:cNvPr id="6" name="Fußzeilenplatzhalter 5"/>
          <p:cNvSpPr>
            <a:spLocks noGrp="1"/>
          </p:cNvSpPr>
          <p:nvPr>
            <p:ph type="ftr" sz="quarter" idx="11"/>
          </p:nvPr>
        </p:nvSpPr>
        <p:spPr/>
        <p:txBody>
          <a:bodyPr/>
          <a:lstStyle/>
          <a:p>
            <a:endParaRPr lang="de-CH">
              <a:solidFill>
                <a:prstClr val="black">
                  <a:tint val="75000"/>
                </a:prstClr>
              </a:solidFill>
            </a:endParaRPr>
          </a:p>
        </p:txBody>
      </p:sp>
      <p:sp>
        <p:nvSpPr>
          <p:cNvPr id="7" name="Foliennummernplatzhalter 6"/>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624566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A6E5987-3BF1-4375-905A-2DC07305E5FD}" type="datetimeFigureOut">
              <a:rPr lang="de-CH" smtClean="0">
                <a:solidFill>
                  <a:prstClr val="black">
                    <a:tint val="75000"/>
                  </a:prstClr>
                </a:solidFill>
              </a:rPr>
              <a:pPr/>
              <a:t>06/12/13</a:t>
            </a:fld>
            <a:endParaRPr lang="de-CH">
              <a:solidFill>
                <a:prstClr val="black">
                  <a:tint val="75000"/>
                </a:prstClr>
              </a:solidFill>
            </a:endParaRPr>
          </a:p>
        </p:txBody>
      </p:sp>
      <p:sp>
        <p:nvSpPr>
          <p:cNvPr id="6" name="Fußzeilenplatzhalter 5"/>
          <p:cNvSpPr>
            <a:spLocks noGrp="1"/>
          </p:cNvSpPr>
          <p:nvPr>
            <p:ph type="ftr" sz="quarter" idx="11"/>
          </p:nvPr>
        </p:nvSpPr>
        <p:spPr/>
        <p:txBody>
          <a:bodyPr/>
          <a:lstStyle/>
          <a:p>
            <a:endParaRPr lang="de-CH">
              <a:solidFill>
                <a:prstClr val="black">
                  <a:tint val="75000"/>
                </a:prstClr>
              </a:solidFill>
            </a:endParaRPr>
          </a:p>
        </p:txBody>
      </p:sp>
      <p:sp>
        <p:nvSpPr>
          <p:cNvPr id="7" name="Foliennummernplatzhalter 6"/>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3689876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06/12/13</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9102955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0A6E5987-3BF1-4375-905A-2DC07305E5FD}" type="datetimeFigureOut">
              <a:rPr lang="de-CH" smtClean="0">
                <a:solidFill>
                  <a:prstClr val="black">
                    <a:tint val="75000"/>
                  </a:prstClr>
                </a:solidFill>
              </a:rPr>
              <a:pPr/>
              <a:t>06/12/13</a:t>
            </a:fld>
            <a:endParaRPr lang="de-CH">
              <a:solidFill>
                <a:prstClr val="black">
                  <a:tint val="75000"/>
                </a:prstClr>
              </a:solidFill>
            </a:endParaRPr>
          </a:p>
        </p:txBody>
      </p:sp>
      <p:sp>
        <p:nvSpPr>
          <p:cNvPr id="5" name="Fußzeilenplatzhalter 4"/>
          <p:cNvSpPr>
            <a:spLocks noGrp="1"/>
          </p:cNvSpPr>
          <p:nvPr>
            <p:ph type="ftr" sz="quarter" idx="11"/>
          </p:nvPr>
        </p:nvSpPr>
        <p:spPr/>
        <p:txBody>
          <a:bodyPr/>
          <a:lstStyle/>
          <a:p>
            <a:endParaRPr lang="de-CH">
              <a:solidFill>
                <a:prstClr val="black">
                  <a:tint val="75000"/>
                </a:prstClr>
              </a:solidFill>
            </a:endParaRPr>
          </a:p>
        </p:txBody>
      </p:sp>
      <p:sp>
        <p:nvSpPr>
          <p:cNvPr id="6" name="Foliennummernplatzhalter 5"/>
          <p:cNvSpPr>
            <a:spLocks noGrp="1"/>
          </p:cNvSpPr>
          <p:nvPr>
            <p:ph type="sldNum" sz="quarter" idx="12"/>
          </p:nvPr>
        </p:nvSpPr>
        <p:spPr/>
        <p:txBody>
          <a:body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18308816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5" Type="http://schemas.openxmlformats.org/officeDocument/2006/relationships/image" Target="../media/image1.jpeg"/><Relationship Id="rId6" Type="http://schemas.openxmlformats.org/officeDocument/2006/relationships/image" Target="../media/image2.png"/><Relationship Id="rId7" Type="http://schemas.openxmlformats.org/officeDocument/2006/relationships/image" Target="../media/image3.jpeg"/><Relationship Id="rId8"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slideLayout" Target="../slideLayouts/slideLayout7.xml"/><Relationship Id="rId5" Type="http://schemas.openxmlformats.org/officeDocument/2006/relationships/slideLayout" Target="../slideLayouts/slideLayout8.xml"/><Relationship Id="rId6" Type="http://schemas.openxmlformats.org/officeDocument/2006/relationships/slideLayout" Target="../slideLayouts/slideLayout9.xml"/><Relationship Id="rId7" Type="http://schemas.openxmlformats.org/officeDocument/2006/relationships/slideLayout" Target="../slideLayouts/slideLayout10.xml"/><Relationship Id="rId8" Type="http://schemas.openxmlformats.org/officeDocument/2006/relationships/theme" Target="../theme/theme2.xml"/><Relationship Id="rId9" Type="http://schemas.openxmlformats.org/officeDocument/2006/relationships/image" Target="../media/image1.jpeg"/><Relationship Id="rId10" Type="http://schemas.openxmlformats.org/officeDocument/2006/relationships/image" Target="../media/image2.png"/><Relationship Id="rId1" Type="http://schemas.openxmlformats.org/officeDocument/2006/relationships/slideLayout" Target="../slideLayouts/slideLayout4.xml"/><Relationship Id="rId2"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4" Type="http://schemas.openxmlformats.org/officeDocument/2006/relationships/image" Target="../media/image5.gif"/><Relationship Id="rId5" Type="http://schemas.openxmlformats.org/officeDocument/2006/relationships/image" Target="../media/image6.png"/><Relationship Id="rId1" Type="http://schemas.openxmlformats.org/officeDocument/2006/relationships/slideLayout" Target="../slideLayouts/slideLayout11.xml"/><Relationship Id="rId2"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08104" y="6144900"/>
            <a:ext cx="3376006" cy="517260"/>
          </a:xfrm>
          <a:prstGeom prst="rect">
            <a:avLst/>
          </a:prstGeom>
        </p:spPr>
      </p:pic>
      <p:pic>
        <p:nvPicPr>
          <p:cNvPr id="5" name="Picture 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51520" y="6340595"/>
            <a:ext cx="2516129" cy="321565"/>
          </a:xfrm>
          <a:prstGeom prst="rect">
            <a:avLst/>
          </a:prstGeom>
        </p:spPr>
      </p:pic>
      <p:pic>
        <p:nvPicPr>
          <p:cNvPr id="10" name="Picture 11" descr="EXPO_TVDC_004"/>
          <p:cNvPicPr>
            <a:picLocks noChangeAspect="1" noChangeArrowheads="1"/>
          </p:cNvPicPr>
          <p:nvPr userDrawn="1"/>
        </p:nvPicPr>
        <p:blipFill>
          <a:blip r:embed="rId7">
            <a:extLst>
              <a:ext uri="{28A0092B-C50C-407E-A947-70E740481C1C}">
                <a14:useLocalDpi xmlns:a14="http://schemas.microsoft.com/office/drawing/2010/main" val="0"/>
              </a:ext>
            </a:extLst>
          </a:blip>
          <a:srcRect b="7738"/>
          <a:stretch>
            <a:fillRect/>
          </a:stretch>
        </p:blipFill>
        <p:spPr bwMode="auto">
          <a:xfrm>
            <a:off x="-7684" y="0"/>
            <a:ext cx="9162000" cy="5642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2"/>
          <p:cNvSpPr txBox="1">
            <a:spLocks noChangeArrowheads="1"/>
          </p:cNvSpPr>
          <p:nvPr userDrawn="1"/>
        </p:nvSpPr>
        <p:spPr bwMode="auto">
          <a:xfrm>
            <a:off x="0" y="5361995"/>
            <a:ext cx="1763688" cy="268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2000" tIns="72000" rIns="72000" bIns="72000" anchor="t" anchorCtr="0">
            <a:noAutofit/>
          </a:bodyPr>
          <a:lstStyle>
            <a:lvl1pPr eaLnBrk="0" hangingPunct="0">
              <a:defRPr sz="3600">
                <a:solidFill>
                  <a:schemeClr val="tx1"/>
                </a:solidFill>
                <a:latin typeface="Arial" charset="0"/>
                <a:ea typeface="MS PGothic" pitchFamily="34" charset="-128"/>
              </a:defRPr>
            </a:lvl1pPr>
            <a:lvl2pPr marL="742950" indent="-285750" eaLnBrk="0" hangingPunct="0">
              <a:defRPr sz="3600">
                <a:solidFill>
                  <a:schemeClr val="tx1"/>
                </a:solidFill>
                <a:latin typeface="Arial" charset="0"/>
                <a:ea typeface="MS PGothic" pitchFamily="34" charset="-128"/>
              </a:defRPr>
            </a:lvl2pPr>
            <a:lvl3pPr marL="1143000" indent="-228600" eaLnBrk="0" hangingPunct="0">
              <a:defRPr sz="3600">
                <a:solidFill>
                  <a:schemeClr val="tx1"/>
                </a:solidFill>
                <a:latin typeface="Arial" charset="0"/>
                <a:ea typeface="MS PGothic" pitchFamily="34" charset="-128"/>
              </a:defRPr>
            </a:lvl3pPr>
            <a:lvl4pPr marL="1600200" indent="-228600" eaLnBrk="0" hangingPunct="0">
              <a:defRPr sz="3600">
                <a:solidFill>
                  <a:schemeClr val="tx1"/>
                </a:solidFill>
                <a:latin typeface="Arial" charset="0"/>
                <a:ea typeface="MS PGothic" pitchFamily="34" charset="-128"/>
              </a:defRPr>
            </a:lvl4pPr>
            <a:lvl5pPr marL="2057400" indent="-228600" eaLnBrk="0" hangingPunct="0">
              <a:defRPr sz="3600">
                <a:solidFill>
                  <a:schemeClr val="tx1"/>
                </a:solidFill>
                <a:latin typeface="Arial" charset="0"/>
                <a:ea typeface="MS PGothic" pitchFamily="34" charset="-128"/>
              </a:defRPr>
            </a:lvl5pPr>
            <a:lvl6pPr marL="2514600" indent="-228600" eaLnBrk="0" fontAlgn="base" hangingPunct="0">
              <a:spcBef>
                <a:spcPct val="0"/>
              </a:spcBef>
              <a:spcAft>
                <a:spcPct val="0"/>
              </a:spcAft>
              <a:defRPr sz="3600">
                <a:solidFill>
                  <a:schemeClr val="tx1"/>
                </a:solidFill>
                <a:latin typeface="Arial" charset="0"/>
                <a:ea typeface="MS PGothic" pitchFamily="34" charset="-128"/>
              </a:defRPr>
            </a:lvl6pPr>
            <a:lvl7pPr marL="2971800" indent="-228600" eaLnBrk="0" fontAlgn="base" hangingPunct="0">
              <a:spcBef>
                <a:spcPct val="0"/>
              </a:spcBef>
              <a:spcAft>
                <a:spcPct val="0"/>
              </a:spcAft>
              <a:defRPr sz="3600">
                <a:solidFill>
                  <a:schemeClr val="tx1"/>
                </a:solidFill>
                <a:latin typeface="Arial" charset="0"/>
                <a:ea typeface="MS PGothic" pitchFamily="34" charset="-128"/>
              </a:defRPr>
            </a:lvl7pPr>
            <a:lvl8pPr marL="3429000" indent="-228600" eaLnBrk="0" fontAlgn="base" hangingPunct="0">
              <a:spcBef>
                <a:spcPct val="0"/>
              </a:spcBef>
              <a:spcAft>
                <a:spcPct val="0"/>
              </a:spcAft>
              <a:defRPr sz="3600">
                <a:solidFill>
                  <a:schemeClr val="tx1"/>
                </a:solidFill>
                <a:latin typeface="Arial" charset="0"/>
                <a:ea typeface="MS PGothic" pitchFamily="34" charset="-128"/>
              </a:defRPr>
            </a:lvl8pPr>
            <a:lvl9pPr marL="3886200" indent="-228600" eaLnBrk="0" fontAlgn="base" hangingPunct="0">
              <a:spcBef>
                <a:spcPct val="0"/>
              </a:spcBef>
              <a:spcAft>
                <a:spcPct val="0"/>
              </a:spcAft>
              <a:defRPr sz="3600">
                <a:solidFill>
                  <a:schemeClr val="tx1"/>
                </a:solidFill>
                <a:latin typeface="Arial" charset="0"/>
                <a:ea typeface="MS PGothic" pitchFamily="34" charset="-128"/>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GB" sz="800" b="0" i="0" u="none" strike="noStrike" kern="0" cap="none" spc="0" normalizeH="0" baseline="0" noProof="0" smtClean="0">
                <a:ln>
                  <a:noFill/>
                </a:ln>
                <a:solidFill>
                  <a:prstClr val="white"/>
                </a:solidFill>
                <a:effectLst/>
                <a:uLnTx/>
                <a:uFillTx/>
                <a:latin typeface="+mn-lt"/>
                <a:ea typeface="MS PGothic" pitchFamily="34" charset="-128"/>
              </a:rPr>
              <a:t>© Yann Arthus-Bertrand / Altitude</a:t>
            </a:r>
            <a:r>
              <a:rPr kumimoji="0" lang="en-US" sz="800" b="0" i="0" u="none" strike="noStrike" kern="0" cap="none" spc="0" normalizeH="0" baseline="0" noProof="0" smtClean="0">
                <a:ln>
                  <a:noFill/>
                </a:ln>
                <a:solidFill>
                  <a:prstClr val="black"/>
                </a:solidFill>
                <a:effectLst/>
                <a:uLnTx/>
                <a:uFillTx/>
                <a:latin typeface="+mn-lt"/>
                <a:ea typeface="MS PGothic" pitchFamily="34" charset="-128"/>
              </a:rPr>
              <a:t> </a:t>
            </a:r>
          </a:p>
        </p:txBody>
      </p:sp>
      <p:pic>
        <p:nvPicPr>
          <p:cNvPr id="15" name="Picture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0341" y="188640"/>
            <a:ext cx="6690374" cy="556261"/>
          </a:xfrm>
          <a:prstGeom prst="rect">
            <a:avLst/>
          </a:prstGeom>
        </p:spPr>
      </p:pic>
    </p:spTree>
    <p:extLst>
      <p:ext uri="{BB962C8B-B14F-4D97-AF65-F5344CB8AC3E}">
        <p14:creationId xmlns:p14="http://schemas.microsoft.com/office/powerpoint/2010/main" val="3121686688"/>
      </p:ext>
    </p:extLst>
  </p:cSld>
  <p:clrMap bg1="lt1" tx1="dk1" bg2="lt2" tx2="dk2" accent1="accent1" accent2="accent2" accent3="accent3" accent4="accent4" accent5="accent5" accent6="accent6" hlink="hlink" folHlink="folHlink"/>
  <p:sldLayoutIdLst>
    <p:sldLayoutId id="2147483655" r:id="rId1"/>
    <p:sldLayoutId id="2147483672" r:id="rId2"/>
    <p:sldLayoutId id="2147483673" r:id="rId3"/>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7200" y="-1"/>
            <a:ext cx="9144000" cy="90000"/>
          </a:xfrm>
          <a:prstGeom prst="rect">
            <a:avLst/>
          </a:prstGeom>
          <a:solidFill>
            <a:srgbClr val="5492CD"/>
          </a:solidFill>
          <a:ln w="9525">
            <a:solidFill>
              <a:srgbClr val="4A7EBB"/>
            </a:solidFill>
            <a:miter lim="800000"/>
            <a:headEnd/>
            <a:tailEnd/>
          </a:ln>
          <a:effectLst>
            <a:outerShdw blurRad="63500" dist="23000" dir="5400000" rotWithShape="0">
              <a:srgbClr val="000000">
                <a:alpha val="34999"/>
              </a:srgbClr>
            </a:outerShdw>
          </a:effectLst>
        </p:spPr>
        <p:txBody>
          <a:bodyPr anchor="ctr"/>
          <a:lstStyle/>
          <a:p>
            <a:pPr algn="ctr">
              <a:defRPr/>
            </a:pPr>
            <a:endParaRPr lang="en-US" sz="1800">
              <a:solidFill>
                <a:srgbClr val="FFFFFF"/>
              </a:solidFill>
              <a:latin typeface="Arial" pitchFamily="-110" charset="0"/>
              <a:cs typeface="MS PGothic" pitchFamily="34" charset="-128"/>
            </a:endParaRPr>
          </a:p>
        </p:txBody>
      </p:sp>
      <p:pic>
        <p:nvPicPr>
          <p:cNvPr id="9" name="Picture 8"/>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508104" y="6144900"/>
            <a:ext cx="3376006" cy="517260"/>
          </a:xfrm>
          <a:prstGeom prst="rect">
            <a:avLst/>
          </a:prstGeom>
        </p:spPr>
      </p:pic>
      <p:pic>
        <p:nvPicPr>
          <p:cNvPr id="5" name="Picture 4"/>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51520" y="6340595"/>
            <a:ext cx="2516129" cy="321565"/>
          </a:xfrm>
          <a:prstGeom prst="rect">
            <a:avLst/>
          </a:prstGeom>
        </p:spPr>
      </p:pic>
    </p:spTree>
    <p:extLst>
      <p:ext uri="{BB962C8B-B14F-4D97-AF65-F5344CB8AC3E}">
        <p14:creationId xmlns:p14="http://schemas.microsoft.com/office/powerpoint/2010/main" val="97163275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01280" y="6143871"/>
            <a:ext cx="3376800" cy="518289"/>
          </a:xfrm>
          <a:prstGeom prst="rect">
            <a:avLst/>
          </a:prstGeom>
        </p:spPr>
      </p:pic>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1520" y="6340323"/>
            <a:ext cx="2516129" cy="321565"/>
          </a:xfrm>
          <a:prstGeom prst="rect">
            <a:avLst/>
          </a:prstGeom>
        </p:spPr>
      </p:pic>
    </p:spTree>
    <p:extLst>
      <p:ext uri="{BB962C8B-B14F-4D97-AF65-F5344CB8AC3E}">
        <p14:creationId xmlns:p14="http://schemas.microsoft.com/office/powerpoint/2010/main" val="3471560066"/>
      </p:ext>
    </p:extLst>
  </p:cSld>
  <p:clrMap bg1="lt1" tx1="dk1" bg2="lt2" tx2="dk2" accent1="accent1" accent2="accent2" accent3="accent3" accent4="accent4" accent5="accent5" accent6="accent6" hlink="hlink" folHlink="folHlink"/>
  <p:sldLayoutIdLst>
    <p:sldLayoutId id="2147483661" r:id="rId1"/>
    <p:sldLayoutId id="214748366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CH"/>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6E5987-3BF1-4375-905A-2DC07305E5FD}" type="datetimeFigureOut">
              <a:rPr lang="de-CH" smtClean="0">
                <a:solidFill>
                  <a:prstClr val="black">
                    <a:tint val="75000"/>
                  </a:prstClr>
                </a:solidFill>
              </a:rPr>
              <a:pPr/>
              <a:t>06/12/13</a:t>
            </a:fld>
            <a:endParaRPr lang="de-CH">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F5691E-4286-40E5-BA65-00CA43A80FB8}" type="slidenum">
              <a:rPr lang="de-CH" smtClean="0">
                <a:solidFill>
                  <a:prstClr val="black">
                    <a:tint val="75000"/>
                  </a:prstClr>
                </a:solidFill>
              </a:rPr>
              <a:pPr/>
              <a:t>‹#›</a:t>
            </a:fld>
            <a:endParaRPr lang="de-CH">
              <a:solidFill>
                <a:prstClr val="black">
                  <a:tint val="75000"/>
                </a:prstClr>
              </a:solidFill>
            </a:endParaRPr>
          </a:p>
        </p:txBody>
      </p:sp>
    </p:spTree>
    <p:extLst>
      <p:ext uri="{BB962C8B-B14F-4D97-AF65-F5344CB8AC3E}">
        <p14:creationId xmlns:p14="http://schemas.microsoft.com/office/powerpoint/2010/main" val="40606911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jpe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Layout" Target="../slideLayouts/slideLayout14.xml"/><Relationship Id="rId2"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4.xml"/><Relationship Id="rId4" Type="http://schemas.openxmlformats.org/officeDocument/2006/relationships/image" Target="../media/image12.png"/><Relationship Id="rId1" Type="http://schemas.microsoft.com/office/2007/relationships/media" Target="../media/media1.mov"/><Relationship Id="rId2" Type="http://schemas.openxmlformats.org/officeDocument/2006/relationships/video" Target="../media/media1.mov"/></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6.png"/><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0.png"/><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4.png"/><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0.png"/><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3.png"/><Relationship Id="rId3"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2.png"/><Relationship Id="rId3"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7.png"/><Relationship Id="rId3"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2.png"/><Relationship Id="rId3" Type="http://schemas.openxmlformats.org/officeDocument/2006/relationships/image" Target="../media/image4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50.png"/><Relationship Id="rId3" Type="http://schemas.openxmlformats.org/officeDocument/2006/relationships/image" Target="../media/image5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png"/></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65.png"/><Relationship Id="rId1" Type="http://schemas.openxmlformats.org/officeDocument/2006/relationships/slideLayout" Target="../slideLayouts/slideLayout2.xml"/><Relationship Id="rId2" Type="http://schemas.openxmlformats.org/officeDocument/2006/relationships/image" Target="../media/image6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80528" y="1772816"/>
            <a:ext cx="8642348" cy="1152000"/>
          </a:xfrm>
        </p:spPr>
        <p:txBody>
          <a:bodyPr/>
          <a:lstStyle/>
          <a:p>
            <a:r>
              <a:rPr lang="fr-FR" dirty="0" smtClean="0"/>
              <a:t>Des sciences du climat à l’évaluation des risques climatiques:</a:t>
            </a:r>
          </a:p>
          <a:p>
            <a:r>
              <a:rPr lang="fr-FR" dirty="0" smtClean="0"/>
              <a:t>Points clés du 5</a:t>
            </a:r>
            <a:r>
              <a:rPr lang="fr-FR" baseline="30000" dirty="0" smtClean="0"/>
              <a:t>ème</a:t>
            </a:r>
            <a:r>
              <a:rPr lang="fr-FR" dirty="0" smtClean="0"/>
              <a:t> rapport du GIEC </a:t>
            </a:r>
            <a:endParaRPr lang="en-GB" dirty="0"/>
          </a:p>
        </p:txBody>
      </p:sp>
      <p:sp>
        <p:nvSpPr>
          <p:cNvPr id="4" name="Text Placeholder 3"/>
          <p:cNvSpPr>
            <a:spLocks noGrp="1"/>
          </p:cNvSpPr>
          <p:nvPr>
            <p:ph type="body" sz="quarter" idx="11"/>
          </p:nvPr>
        </p:nvSpPr>
        <p:spPr>
          <a:xfrm>
            <a:off x="251520" y="4005064"/>
            <a:ext cx="8642350" cy="431973"/>
          </a:xfrm>
        </p:spPr>
        <p:txBody>
          <a:bodyPr/>
          <a:lstStyle/>
          <a:p>
            <a:endParaRPr lang="en-GB" dirty="0" smtClean="0"/>
          </a:p>
          <a:p>
            <a:r>
              <a:rPr lang="en-GB" dirty="0" smtClean="0"/>
              <a:t>Chairs : Thomas Stocker, Qin </a:t>
            </a:r>
            <a:r>
              <a:rPr lang="en-GB" dirty="0" err="1" smtClean="0"/>
              <a:t>Dahe</a:t>
            </a:r>
            <a:r>
              <a:rPr lang="en-GB" dirty="0" smtClean="0"/>
              <a:t>; 259 auteurs de  39 pays</a:t>
            </a:r>
            <a:endParaRPr lang="en-GB" dirty="0"/>
          </a:p>
        </p:txBody>
      </p:sp>
      <p:sp>
        <p:nvSpPr>
          <p:cNvPr id="2" name="ZoneTexte 1"/>
          <p:cNvSpPr txBox="1"/>
          <p:nvPr/>
        </p:nvSpPr>
        <p:spPr>
          <a:xfrm>
            <a:off x="395536" y="5733256"/>
            <a:ext cx="7239257" cy="400110"/>
          </a:xfrm>
          <a:prstGeom prst="rect">
            <a:avLst/>
          </a:prstGeom>
          <a:noFill/>
        </p:spPr>
        <p:txBody>
          <a:bodyPr wrap="none" rtlCol="0">
            <a:spAutoFit/>
          </a:bodyPr>
          <a:lstStyle/>
          <a:p>
            <a:r>
              <a:rPr lang="fr-FR" sz="2000" b="1" dirty="0" smtClean="0">
                <a:solidFill>
                  <a:srgbClr val="000000"/>
                </a:solidFill>
              </a:rPr>
              <a:t>Valérie Masson-Delmotte – IPSL/LSCE (CEA-CNRS-UVSQ)</a:t>
            </a:r>
            <a:endParaRPr lang="fr-FR" sz="2000" b="1" dirty="0">
              <a:solidFill>
                <a:srgbClr val="000000"/>
              </a:solidFill>
            </a:endParaRPr>
          </a:p>
        </p:txBody>
      </p:sp>
    </p:spTree>
    <p:extLst>
      <p:ext uri="{BB962C8B-B14F-4D97-AF65-F5344CB8AC3E}">
        <p14:creationId xmlns:p14="http://schemas.microsoft.com/office/powerpoint/2010/main" val="308996870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AutoShape 4"/>
          <p:cNvSpPr>
            <a:spLocks noChangeArrowheads="1"/>
          </p:cNvSpPr>
          <p:nvPr/>
        </p:nvSpPr>
        <p:spPr bwMode="auto">
          <a:xfrm>
            <a:off x="304800" y="1586912"/>
            <a:ext cx="8382000" cy="609600"/>
          </a:xfrm>
          <a:prstGeom prst="rightArrow">
            <a:avLst>
              <a:gd name="adj1" fmla="val 50000"/>
              <a:gd name="adj2" fmla="val 343750"/>
            </a:avLst>
          </a:prstGeom>
          <a:gradFill rotWithShape="0">
            <a:gsLst>
              <a:gs pos="0">
                <a:srgbClr val="FFE7E7"/>
              </a:gs>
              <a:gs pos="100000">
                <a:srgbClr val="FF0000"/>
              </a:gs>
            </a:gsLst>
            <a:lin ang="0" scaled="1"/>
          </a:gradFill>
          <a:ln w="9525">
            <a:noFill/>
            <a:miter lim="800000"/>
            <a:headEnd/>
            <a:tailEnd/>
          </a:ln>
        </p:spPr>
        <p:txBody>
          <a:bodyPr wrap="none" anchor="ctr"/>
          <a:lstStyle/>
          <a:p>
            <a:endParaRPr lang="fr-FR"/>
          </a:p>
        </p:txBody>
      </p:sp>
      <p:sp>
        <p:nvSpPr>
          <p:cNvPr id="6149" name="Line 5"/>
          <p:cNvSpPr>
            <a:spLocks noChangeShapeType="1"/>
          </p:cNvSpPr>
          <p:nvPr/>
        </p:nvSpPr>
        <p:spPr bwMode="auto">
          <a:xfrm>
            <a:off x="914400" y="2044112"/>
            <a:ext cx="0" cy="152400"/>
          </a:xfrm>
          <a:prstGeom prst="line">
            <a:avLst/>
          </a:prstGeom>
          <a:noFill/>
          <a:ln w="9525">
            <a:solidFill>
              <a:schemeClr val="tx1"/>
            </a:solidFill>
            <a:round/>
            <a:headEnd/>
            <a:tailEnd/>
          </a:ln>
        </p:spPr>
        <p:txBody>
          <a:bodyPr/>
          <a:lstStyle/>
          <a:p>
            <a:endParaRPr lang="fr-FR"/>
          </a:p>
        </p:txBody>
      </p:sp>
      <p:sp>
        <p:nvSpPr>
          <p:cNvPr id="6150" name="Line 6"/>
          <p:cNvSpPr>
            <a:spLocks noChangeShapeType="1"/>
          </p:cNvSpPr>
          <p:nvPr/>
        </p:nvSpPr>
        <p:spPr bwMode="auto">
          <a:xfrm>
            <a:off x="1752600" y="2044112"/>
            <a:ext cx="0" cy="152400"/>
          </a:xfrm>
          <a:prstGeom prst="line">
            <a:avLst/>
          </a:prstGeom>
          <a:noFill/>
          <a:ln w="9525">
            <a:solidFill>
              <a:schemeClr val="tx1"/>
            </a:solidFill>
            <a:round/>
            <a:headEnd/>
            <a:tailEnd/>
          </a:ln>
        </p:spPr>
        <p:txBody>
          <a:bodyPr/>
          <a:lstStyle/>
          <a:p>
            <a:endParaRPr lang="fr-FR"/>
          </a:p>
        </p:txBody>
      </p:sp>
      <p:sp>
        <p:nvSpPr>
          <p:cNvPr id="6151" name="Line 7"/>
          <p:cNvSpPr>
            <a:spLocks noChangeShapeType="1"/>
          </p:cNvSpPr>
          <p:nvPr/>
        </p:nvSpPr>
        <p:spPr bwMode="auto">
          <a:xfrm>
            <a:off x="3048000" y="2044112"/>
            <a:ext cx="0" cy="152400"/>
          </a:xfrm>
          <a:prstGeom prst="line">
            <a:avLst/>
          </a:prstGeom>
          <a:noFill/>
          <a:ln w="9525">
            <a:solidFill>
              <a:schemeClr val="tx1"/>
            </a:solidFill>
            <a:round/>
            <a:headEnd/>
            <a:tailEnd/>
          </a:ln>
        </p:spPr>
        <p:txBody>
          <a:bodyPr/>
          <a:lstStyle/>
          <a:p>
            <a:endParaRPr lang="fr-FR"/>
          </a:p>
        </p:txBody>
      </p:sp>
      <p:sp>
        <p:nvSpPr>
          <p:cNvPr id="6152" name="Line 8"/>
          <p:cNvSpPr>
            <a:spLocks noChangeShapeType="1"/>
          </p:cNvSpPr>
          <p:nvPr/>
        </p:nvSpPr>
        <p:spPr bwMode="auto">
          <a:xfrm>
            <a:off x="4267200" y="2044112"/>
            <a:ext cx="0" cy="152400"/>
          </a:xfrm>
          <a:prstGeom prst="line">
            <a:avLst/>
          </a:prstGeom>
          <a:noFill/>
          <a:ln w="9525">
            <a:solidFill>
              <a:schemeClr val="tx1"/>
            </a:solidFill>
            <a:round/>
            <a:headEnd/>
            <a:tailEnd/>
          </a:ln>
        </p:spPr>
        <p:txBody>
          <a:bodyPr/>
          <a:lstStyle/>
          <a:p>
            <a:endParaRPr lang="fr-FR"/>
          </a:p>
        </p:txBody>
      </p:sp>
      <p:sp>
        <p:nvSpPr>
          <p:cNvPr id="6153" name="Text Box 9"/>
          <p:cNvSpPr txBox="1">
            <a:spLocks noChangeArrowheads="1"/>
          </p:cNvSpPr>
          <p:nvPr/>
        </p:nvSpPr>
        <p:spPr bwMode="auto">
          <a:xfrm>
            <a:off x="304800" y="2120312"/>
            <a:ext cx="1047750" cy="366713"/>
          </a:xfrm>
          <a:prstGeom prst="rect">
            <a:avLst/>
          </a:prstGeom>
          <a:noFill/>
          <a:ln w="9525">
            <a:noFill/>
            <a:miter lim="800000"/>
            <a:headEnd/>
            <a:tailEnd/>
          </a:ln>
        </p:spPr>
        <p:txBody>
          <a:bodyPr wrap="none">
            <a:spAutoFit/>
          </a:bodyPr>
          <a:lstStyle/>
          <a:p>
            <a:r>
              <a:rPr lang="fr-FR"/>
              <a:t>Antiquité</a:t>
            </a:r>
            <a:endParaRPr lang="en-GB"/>
          </a:p>
        </p:txBody>
      </p:sp>
      <p:sp>
        <p:nvSpPr>
          <p:cNvPr id="6154" name="Text Box 10"/>
          <p:cNvSpPr txBox="1">
            <a:spLocks noChangeArrowheads="1"/>
          </p:cNvSpPr>
          <p:nvPr/>
        </p:nvSpPr>
        <p:spPr bwMode="auto">
          <a:xfrm>
            <a:off x="1371600" y="2120312"/>
            <a:ext cx="841064" cy="646331"/>
          </a:xfrm>
          <a:prstGeom prst="rect">
            <a:avLst/>
          </a:prstGeom>
          <a:noFill/>
          <a:ln w="9525">
            <a:noFill/>
            <a:miter lim="800000"/>
            <a:headEnd/>
            <a:tailEnd/>
          </a:ln>
        </p:spPr>
        <p:txBody>
          <a:bodyPr wrap="none">
            <a:spAutoFit/>
          </a:bodyPr>
          <a:lstStyle/>
          <a:p>
            <a:r>
              <a:rPr lang="fr-FR"/>
              <a:t>Moyen</a:t>
            </a:r>
          </a:p>
          <a:p>
            <a:r>
              <a:rPr lang="fr-FR"/>
              <a:t>Age</a:t>
            </a:r>
            <a:endParaRPr lang="en-GB"/>
          </a:p>
        </p:txBody>
      </p:sp>
      <p:sp>
        <p:nvSpPr>
          <p:cNvPr id="6155" name="Text Box 11"/>
          <p:cNvSpPr txBox="1">
            <a:spLocks noChangeArrowheads="1"/>
          </p:cNvSpPr>
          <p:nvPr/>
        </p:nvSpPr>
        <p:spPr bwMode="auto">
          <a:xfrm>
            <a:off x="2514600" y="2120312"/>
            <a:ext cx="1316514" cy="923330"/>
          </a:xfrm>
          <a:prstGeom prst="rect">
            <a:avLst/>
          </a:prstGeom>
          <a:noFill/>
          <a:ln w="9525">
            <a:noFill/>
            <a:miter lim="800000"/>
            <a:headEnd/>
            <a:tailEnd/>
          </a:ln>
        </p:spPr>
        <p:txBody>
          <a:bodyPr wrap="none">
            <a:spAutoFit/>
          </a:bodyPr>
          <a:lstStyle/>
          <a:p>
            <a:r>
              <a:rPr lang="fr-FR"/>
              <a:t>17</a:t>
            </a:r>
            <a:r>
              <a:rPr lang="fr-FR" baseline="30000"/>
              <a:t>ème</a:t>
            </a:r>
            <a:r>
              <a:rPr lang="fr-FR"/>
              <a:t> siècle</a:t>
            </a:r>
          </a:p>
          <a:p>
            <a:r>
              <a:rPr lang="fr-FR"/>
              <a:t>Instruments</a:t>
            </a:r>
          </a:p>
          <a:p>
            <a:r>
              <a:rPr lang="fr-FR"/>
              <a:t>météo</a:t>
            </a:r>
            <a:endParaRPr lang="en-GB"/>
          </a:p>
        </p:txBody>
      </p:sp>
      <p:sp>
        <p:nvSpPr>
          <p:cNvPr id="6156" name="Text Box 12"/>
          <p:cNvSpPr txBox="1">
            <a:spLocks noChangeArrowheads="1"/>
          </p:cNvSpPr>
          <p:nvPr/>
        </p:nvSpPr>
        <p:spPr bwMode="auto">
          <a:xfrm>
            <a:off x="3886200" y="2120312"/>
            <a:ext cx="1434752" cy="1200329"/>
          </a:xfrm>
          <a:prstGeom prst="rect">
            <a:avLst/>
          </a:prstGeom>
          <a:noFill/>
          <a:ln w="9525">
            <a:noFill/>
            <a:miter lim="800000"/>
            <a:headEnd/>
            <a:tailEnd/>
          </a:ln>
        </p:spPr>
        <p:txBody>
          <a:bodyPr wrap="none">
            <a:spAutoFit/>
          </a:bodyPr>
          <a:lstStyle/>
          <a:p>
            <a:r>
              <a:rPr lang="fr-FR"/>
              <a:t>19</a:t>
            </a:r>
            <a:r>
              <a:rPr lang="fr-FR" baseline="30000"/>
              <a:t>ème</a:t>
            </a:r>
            <a:r>
              <a:rPr lang="fr-FR"/>
              <a:t> siècle</a:t>
            </a:r>
          </a:p>
          <a:p>
            <a:r>
              <a:rPr lang="fr-FR"/>
              <a:t>Réseaux</a:t>
            </a:r>
          </a:p>
          <a:p>
            <a:r>
              <a:rPr lang="fr-FR"/>
              <a:t>Glaciations</a:t>
            </a:r>
          </a:p>
          <a:p>
            <a:r>
              <a:rPr lang="fr-FR"/>
              <a:t>Effet de serre</a:t>
            </a:r>
            <a:endParaRPr lang="en-GB"/>
          </a:p>
        </p:txBody>
      </p:sp>
      <p:sp>
        <p:nvSpPr>
          <p:cNvPr id="6157" name="Rectangle 13"/>
          <p:cNvSpPr>
            <a:spLocks noChangeArrowheads="1"/>
          </p:cNvSpPr>
          <p:nvPr/>
        </p:nvSpPr>
        <p:spPr bwMode="auto">
          <a:xfrm>
            <a:off x="3276600" y="748712"/>
            <a:ext cx="2063750" cy="915988"/>
          </a:xfrm>
          <a:prstGeom prst="rect">
            <a:avLst/>
          </a:prstGeom>
          <a:noFill/>
          <a:ln w="9525">
            <a:noFill/>
            <a:miter lim="800000"/>
            <a:headEnd/>
            <a:tailEnd/>
          </a:ln>
        </p:spPr>
        <p:txBody>
          <a:bodyPr wrap="none">
            <a:spAutoFit/>
          </a:bodyPr>
          <a:lstStyle/>
          <a:p>
            <a:r>
              <a:rPr lang="fr-FR" dirty="0"/>
              <a:t>Physique des fluides</a:t>
            </a:r>
          </a:p>
          <a:p>
            <a:r>
              <a:rPr lang="fr-FR" dirty="0"/>
              <a:t>Thermodynamique</a:t>
            </a:r>
          </a:p>
          <a:p>
            <a:r>
              <a:rPr lang="fr-FR" dirty="0" smtClean="0"/>
              <a:t>Transferts </a:t>
            </a:r>
            <a:r>
              <a:rPr lang="fr-FR" dirty="0"/>
              <a:t>radiatifs</a:t>
            </a:r>
          </a:p>
        </p:txBody>
      </p:sp>
      <p:sp>
        <p:nvSpPr>
          <p:cNvPr id="6158" name="Line 14"/>
          <p:cNvSpPr>
            <a:spLocks noChangeShapeType="1"/>
          </p:cNvSpPr>
          <p:nvPr/>
        </p:nvSpPr>
        <p:spPr bwMode="auto">
          <a:xfrm>
            <a:off x="5562600" y="2044112"/>
            <a:ext cx="0" cy="152400"/>
          </a:xfrm>
          <a:prstGeom prst="line">
            <a:avLst/>
          </a:prstGeom>
          <a:noFill/>
          <a:ln w="9525">
            <a:solidFill>
              <a:schemeClr val="tx1"/>
            </a:solidFill>
            <a:round/>
            <a:headEnd/>
            <a:tailEnd/>
          </a:ln>
        </p:spPr>
        <p:txBody>
          <a:bodyPr/>
          <a:lstStyle/>
          <a:p>
            <a:endParaRPr lang="fr-FR"/>
          </a:p>
        </p:txBody>
      </p:sp>
      <p:sp>
        <p:nvSpPr>
          <p:cNvPr id="6159" name="Text Box 15"/>
          <p:cNvSpPr txBox="1">
            <a:spLocks noChangeArrowheads="1"/>
          </p:cNvSpPr>
          <p:nvPr/>
        </p:nvSpPr>
        <p:spPr bwMode="auto">
          <a:xfrm>
            <a:off x="5486400" y="2120312"/>
            <a:ext cx="2341282" cy="1200329"/>
          </a:xfrm>
          <a:prstGeom prst="rect">
            <a:avLst/>
          </a:prstGeom>
          <a:noFill/>
          <a:ln w="9525">
            <a:noFill/>
            <a:miter lim="800000"/>
            <a:headEnd/>
            <a:tailEnd/>
          </a:ln>
        </p:spPr>
        <p:txBody>
          <a:bodyPr wrap="none">
            <a:spAutoFit/>
          </a:bodyPr>
          <a:lstStyle/>
          <a:p>
            <a:r>
              <a:rPr lang="fr-FR"/>
              <a:t>20</a:t>
            </a:r>
            <a:r>
              <a:rPr lang="fr-FR" baseline="30000"/>
              <a:t>ème</a:t>
            </a:r>
            <a:r>
              <a:rPr lang="fr-FR"/>
              <a:t> siècle</a:t>
            </a:r>
          </a:p>
          <a:p>
            <a:r>
              <a:rPr lang="fr-FR"/>
              <a:t>Climats passés</a:t>
            </a:r>
          </a:p>
          <a:p>
            <a:r>
              <a:rPr lang="fr-FR"/>
              <a:t>Modélisation du climat</a:t>
            </a:r>
          </a:p>
          <a:p>
            <a:endParaRPr lang="en-GB"/>
          </a:p>
        </p:txBody>
      </p:sp>
      <p:sp>
        <p:nvSpPr>
          <p:cNvPr id="6160" name="Rectangle 16"/>
          <p:cNvSpPr>
            <a:spLocks noChangeArrowheads="1"/>
          </p:cNvSpPr>
          <p:nvPr/>
        </p:nvSpPr>
        <p:spPr bwMode="auto">
          <a:xfrm>
            <a:off x="5436096" y="748712"/>
            <a:ext cx="2630720" cy="923330"/>
          </a:xfrm>
          <a:prstGeom prst="rect">
            <a:avLst/>
          </a:prstGeom>
          <a:noFill/>
          <a:ln w="9525">
            <a:noFill/>
            <a:miter lim="800000"/>
            <a:headEnd/>
            <a:tailEnd/>
          </a:ln>
        </p:spPr>
        <p:txBody>
          <a:bodyPr wrap="none">
            <a:spAutoFit/>
          </a:bodyPr>
          <a:lstStyle/>
          <a:p>
            <a:r>
              <a:rPr lang="fr-FR" dirty="0"/>
              <a:t>Datations/reconstructions</a:t>
            </a:r>
          </a:p>
          <a:p>
            <a:r>
              <a:rPr lang="fr-FR" dirty="0"/>
              <a:t>Super calculateurs</a:t>
            </a:r>
          </a:p>
          <a:p>
            <a:r>
              <a:rPr lang="fr-FR" dirty="0"/>
              <a:t>Satellites</a:t>
            </a:r>
          </a:p>
        </p:txBody>
      </p:sp>
      <p:pic>
        <p:nvPicPr>
          <p:cNvPr id="2050" name="Picture 2"/>
          <p:cNvPicPr>
            <a:picLocks noChangeAspect="1" noChangeArrowheads="1"/>
          </p:cNvPicPr>
          <p:nvPr/>
        </p:nvPicPr>
        <p:blipFill>
          <a:blip r:embed="rId2" cstate="print"/>
          <a:srcRect/>
          <a:stretch>
            <a:fillRect/>
          </a:stretch>
        </p:blipFill>
        <p:spPr bwMode="auto">
          <a:xfrm>
            <a:off x="227517" y="616528"/>
            <a:ext cx="1319808" cy="989856"/>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8013086" y="760544"/>
            <a:ext cx="1130914" cy="904731"/>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5720511" y="2992792"/>
            <a:ext cx="579681" cy="832494"/>
          </a:xfrm>
          <a:prstGeom prst="rect">
            <a:avLst/>
          </a:prstGeom>
          <a:noFill/>
          <a:ln w="9525">
            <a:noFill/>
            <a:miter lim="800000"/>
            <a:headEnd/>
            <a:tailEnd/>
          </a:ln>
        </p:spPr>
      </p:pic>
      <p:pic>
        <p:nvPicPr>
          <p:cNvPr id="2053" name="Picture 5"/>
          <p:cNvPicPr>
            <a:picLocks noChangeAspect="1" noChangeArrowheads="1"/>
          </p:cNvPicPr>
          <p:nvPr/>
        </p:nvPicPr>
        <p:blipFill>
          <a:blip r:embed="rId5" cstate="print"/>
          <a:srcRect/>
          <a:stretch>
            <a:fillRect/>
          </a:stretch>
        </p:blipFill>
        <p:spPr bwMode="auto">
          <a:xfrm>
            <a:off x="8363160" y="1984680"/>
            <a:ext cx="745344" cy="705818"/>
          </a:xfrm>
          <a:prstGeom prst="rect">
            <a:avLst/>
          </a:prstGeom>
          <a:noFill/>
          <a:ln w="9525">
            <a:noFill/>
            <a:miter lim="800000"/>
            <a:headEnd/>
            <a:tailEnd/>
          </a:ln>
        </p:spPr>
      </p:pic>
      <p:pic>
        <p:nvPicPr>
          <p:cNvPr id="2054" name="Picture 6"/>
          <p:cNvPicPr>
            <a:picLocks noChangeAspect="1" noChangeArrowheads="1"/>
          </p:cNvPicPr>
          <p:nvPr/>
        </p:nvPicPr>
        <p:blipFill>
          <a:blip r:embed="rId6" cstate="print"/>
          <a:srcRect/>
          <a:stretch>
            <a:fillRect/>
          </a:stretch>
        </p:blipFill>
        <p:spPr bwMode="auto">
          <a:xfrm>
            <a:off x="7118349" y="2992792"/>
            <a:ext cx="1054051" cy="730289"/>
          </a:xfrm>
          <a:prstGeom prst="rect">
            <a:avLst/>
          </a:prstGeom>
          <a:noFill/>
          <a:ln w="9525">
            <a:noFill/>
            <a:miter lim="800000"/>
            <a:headEnd/>
            <a:tailEnd/>
          </a:ln>
        </p:spPr>
      </p:pic>
      <p:sp>
        <p:nvSpPr>
          <p:cNvPr id="20" name="ZoneTexte 19"/>
          <p:cNvSpPr txBox="1"/>
          <p:nvPr/>
        </p:nvSpPr>
        <p:spPr>
          <a:xfrm>
            <a:off x="200751" y="4660996"/>
            <a:ext cx="8798699" cy="1938992"/>
          </a:xfrm>
          <a:prstGeom prst="rect">
            <a:avLst/>
          </a:prstGeom>
          <a:noFill/>
        </p:spPr>
        <p:txBody>
          <a:bodyPr wrap="square" rtlCol="0">
            <a:spAutoFit/>
          </a:bodyPr>
          <a:lstStyle/>
          <a:p>
            <a:pPr marL="285750" indent="-285750">
              <a:buFont typeface="Arial"/>
              <a:buChar char="•"/>
            </a:pPr>
            <a:r>
              <a:rPr lang="fr-FR" sz="2000" b="1" dirty="0" smtClean="0"/>
              <a:t>Une large communauté scientifique</a:t>
            </a:r>
          </a:p>
          <a:p>
            <a:pPr marL="285750" indent="-285750">
              <a:buFont typeface="Arial"/>
              <a:buChar char="•"/>
            </a:pPr>
            <a:endParaRPr lang="fr-FR" sz="2000" b="1" dirty="0"/>
          </a:p>
          <a:p>
            <a:pPr marL="285750" indent="-285750">
              <a:buFont typeface="Arial"/>
              <a:buChar char="•"/>
            </a:pPr>
            <a:r>
              <a:rPr lang="fr-FR" sz="2000" b="1" dirty="0" smtClean="0"/>
              <a:t>Plus de 15 000 publications scientifiques par an</a:t>
            </a:r>
          </a:p>
          <a:p>
            <a:pPr marL="285750" indent="-285750">
              <a:buFont typeface="Arial"/>
              <a:buChar char="•"/>
            </a:pPr>
            <a:endParaRPr lang="fr-FR" sz="2000" b="1" dirty="0"/>
          </a:p>
          <a:p>
            <a:pPr marL="285750" indent="-285750">
              <a:buFont typeface="Arial"/>
              <a:buChar char="•"/>
            </a:pPr>
            <a:r>
              <a:rPr lang="fr-FR" sz="2000" b="1" dirty="0" smtClean="0"/>
              <a:t>Synthèse de l’état des connaissances: rapports du Groupe Intergouvernemental d’Experts sur l’Evolution du Climat (GIEC) (OMM/ONU) </a:t>
            </a:r>
            <a:endParaRPr lang="fr-FR" sz="2000" b="1" dirty="0"/>
          </a:p>
        </p:txBody>
      </p:sp>
    </p:spTree>
    <p:extLst>
      <p:ext uri="{BB962C8B-B14F-4D97-AF65-F5344CB8AC3E}">
        <p14:creationId xmlns:p14="http://schemas.microsoft.com/office/powerpoint/2010/main" val="58778766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6" name="download.php.mo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78098" y="567932"/>
            <a:ext cx="7410326" cy="5558232"/>
          </a:xfrm>
        </p:spPr>
      </p:pic>
    </p:spTree>
    <p:extLst>
      <p:ext uri="{BB962C8B-B14F-4D97-AF65-F5344CB8AC3E}">
        <p14:creationId xmlns:p14="http://schemas.microsoft.com/office/powerpoint/2010/main" val="2999203925"/>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2"/>
          <p:cNvSpPr txBox="1">
            <a:spLocks/>
          </p:cNvSpPr>
          <p:nvPr/>
        </p:nvSpPr>
        <p:spPr>
          <a:xfrm>
            <a:off x="395536" y="188640"/>
            <a:ext cx="8229600" cy="4896544"/>
          </a:xfrm>
          <a:prstGeom prst="rect">
            <a:avLst/>
          </a:prstGeom>
          <a:solidFill>
            <a:schemeClr val="tx1"/>
          </a:solid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None/>
            </a:pPr>
            <a:r>
              <a:rPr lang="fr-FR" sz="2000" b="1" dirty="0" err="1">
                <a:solidFill>
                  <a:srgbClr val="000000"/>
                </a:solidFill>
              </a:rPr>
              <a:t>Intergovernmental</a:t>
            </a:r>
            <a:r>
              <a:rPr lang="fr-FR" sz="2000" b="1" dirty="0">
                <a:solidFill>
                  <a:srgbClr val="000000"/>
                </a:solidFill>
              </a:rPr>
              <a:t> Panel on </a:t>
            </a:r>
            <a:r>
              <a:rPr lang="fr-FR" sz="2000" b="1" dirty="0" err="1">
                <a:solidFill>
                  <a:srgbClr val="000000"/>
                </a:solidFill>
              </a:rPr>
              <a:t>Climate</a:t>
            </a:r>
            <a:r>
              <a:rPr lang="fr-FR" sz="2000" b="1" dirty="0">
                <a:solidFill>
                  <a:srgbClr val="000000"/>
                </a:solidFill>
              </a:rPr>
              <a:t> Change (IPCC</a:t>
            </a:r>
            <a:r>
              <a:rPr lang="fr-FR" sz="2000" b="1" dirty="0" smtClean="0">
                <a:solidFill>
                  <a:srgbClr val="000000"/>
                </a:solidFill>
              </a:rPr>
              <a:t>)</a:t>
            </a:r>
          </a:p>
          <a:p>
            <a:pPr>
              <a:buNone/>
            </a:pPr>
            <a:endParaRPr lang="fr-FR" sz="2000" dirty="0" smtClean="0">
              <a:solidFill>
                <a:srgbClr val="000000"/>
              </a:solidFill>
            </a:endParaRPr>
          </a:p>
          <a:p>
            <a:r>
              <a:rPr lang="fr-FR" sz="2000" dirty="0" smtClean="0">
                <a:solidFill>
                  <a:schemeClr val="bg1"/>
                </a:solidFill>
              </a:rPr>
              <a:t>Etabli en 1988 par l’Organisation Météorologique Mondiale (WMO) et le Programme des Nations Unies pour l’Environnement (UNEP)</a:t>
            </a:r>
          </a:p>
          <a:p>
            <a:pPr>
              <a:buFont typeface="Arial" pitchFamily="34" charset="0"/>
              <a:buNone/>
            </a:pPr>
            <a:endParaRPr lang="fr-FR" sz="2000" dirty="0" smtClean="0">
              <a:solidFill>
                <a:schemeClr val="bg1"/>
              </a:solidFill>
            </a:endParaRPr>
          </a:p>
          <a:p>
            <a:r>
              <a:rPr lang="fr-FR" sz="2000" dirty="0" smtClean="0">
                <a:solidFill>
                  <a:schemeClr val="bg1"/>
                </a:solidFill>
              </a:rPr>
              <a:t>Rapports sur des sujets liés à la Convention Cadre des Nations Unies sur le Changement Climatique (UNFCCC).</a:t>
            </a:r>
          </a:p>
          <a:p>
            <a:endParaRPr lang="fr-FR" sz="2000" dirty="0" smtClean="0">
              <a:solidFill>
                <a:schemeClr val="bg1"/>
              </a:solidFill>
            </a:endParaRPr>
          </a:p>
          <a:p>
            <a:r>
              <a:rPr lang="fr-FR" sz="2000" dirty="0" smtClean="0">
                <a:solidFill>
                  <a:schemeClr val="bg1"/>
                </a:solidFill>
              </a:rPr>
              <a:t>Evaluation de l’état des connaissances scientifiques, techniques et socio-économiques au sujet des risques liés au changement climatique </a:t>
            </a:r>
            <a:r>
              <a:rPr lang="fr-FR" sz="2000" dirty="0">
                <a:solidFill>
                  <a:schemeClr val="bg1"/>
                </a:solidFill>
              </a:rPr>
              <a:t>(WG1)</a:t>
            </a:r>
            <a:r>
              <a:rPr lang="fr-FR" sz="2000" dirty="0" smtClean="0">
                <a:solidFill>
                  <a:schemeClr val="bg1"/>
                </a:solidFill>
              </a:rPr>
              <a:t>, les conséquences environnementales et socio-économiques (WG2), les options d’adaptation et d’atténuation (WG3)</a:t>
            </a:r>
            <a:endParaRPr lang="fr-FR" sz="2000" dirty="0">
              <a:solidFill>
                <a:schemeClr val="bg1"/>
              </a:solidFill>
            </a:endParaRPr>
          </a:p>
        </p:txBody>
      </p:sp>
    </p:spTree>
    <p:extLst>
      <p:ext uri="{BB962C8B-B14F-4D97-AF65-F5344CB8AC3E}">
        <p14:creationId xmlns:p14="http://schemas.microsoft.com/office/powerpoint/2010/main" val="13582855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2"/>
          <p:cNvSpPr txBox="1">
            <a:spLocks/>
          </p:cNvSpPr>
          <p:nvPr/>
        </p:nvSpPr>
        <p:spPr>
          <a:xfrm>
            <a:off x="395536" y="1484784"/>
            <a:ext cx="8229600" cy="3528392"/>
          </a:xfrm>
          <a:prstGeom prst="rect">
            <a:avLst/>
          </a:prstGeom>
          <a:solidFill>
            <a:schemeClr val="tx1"/>
          </a:solid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None/>
            </a:pPr>
            <a:r>
              <a:rPr lang="fr-FR" sz="2000" b="1" dirty="0" smtClean="0">
                <a:solidFill>
                  <a:srgbClr val="000000"/>
                </a:solidFill>
              </a:rPr>
              <a:t>Formulation calibrée de l’incertitude</a:t>
            </a:r>
          </a:p>
          <a:p>
            <a:pPr>
              <a:buNone/>
            </a:pPr>
            <a:endParaRPr lang="fr-FR" sz="2000" dirty="0" smtClean="0">
              <a:solidFill>
                <a:srgbClr val="000000"/>
              </a:solidFill>
            </a:endParaRPr>
          </a:p>
          <a:p>
            <a:r>
              <a:rPr lang="fr-FR" sz="2000" dirty="0" smtClean="0">
                <a:solidFill>
                  <a:schemeClr val="bg1"/>
                </a:solidFill>
              </a:rPr>
              <a:t>Evaluation des éléments et de leur cohérence</a:t>
            </a:r>
          </a:p>
          <a:p>
            <a:pPr>
              <a:buFont typeface="Arial" pitchFamily="34" charset="0"/>
              <a:buNone/>
            </a:pPr>
            <a:endParaRPr lang="fr-FR" sz="2000" dirty="0" smtClean="0">
              <a:solidFill>
                <a:schemeClr val="bg1"/>
              </a:solidFill>
            </a:endParaRPr>
          </a:p>
          <a:p>
            <a:r>
              <a:rPr lang="fr-FR" sz="2000" dirty="0" smtClean="0">
                <a:solidFill>
                  <a:schemeClr val="bg1"/>
                </a:solidFill>
              </a:rPr>
              <a:t>Synthèse et estimation du degré de confiance </a:t>
            </a:r>
            <a:r>
              <a:rPr lang="fr-FR" sz="2000" i="1" dirty="0" smtClean="0">
                <a:solidFill>
                  <a:schemeClr val="bg1"/>
                </a:solidFill>
              </a:rPr>
              <a:t>(qualitativement)</a:t>
            </a:r>
          </a:p>
          <a:p>
            <a:endParaRPr lang="fr-FR" sz="2000" dirty="0" smtClean="0">
              <a:solidFill>
                <a:schemeClr val="bg1"/>
              </a:solidFill>
            </a:endParaRPr>
          </a:p>
          <a:p>
            <a:r>
              <a:rPr lang="fr-FR" sz="2000" dirty="0" smtClean="0">
                <a:solidFill>
                  <a:schemeClr val="bg1"/>
                </a:solidFill>
              </a:rPr>
              <a:t>Quand cela est possible, </a:t>
            </a:r>
            <a:r>
              <a:rPr lang="fr-FR" sz="2000" i="1" dirty="0" smtClean="0">
                <a:solidFill>
                  <a:schemeClr val="bg1"/>
                </a:solidFill>
              </a:rPr>
              <a:t>quantification de l’incertitude </a:t>
            </a:r>
            <a:r>
              <a:rPr lang="fr-FR" sz="2000" dirty="0" smtClean="0">
                <a:solidFill>
                  <a:schemeClr val="bg1"/>
                </a:solidFill>
              </a:rPr>
              <a:t>avec une estimation de la probabilité.</a:t>
            </a:r>
            <a:endParaRPr lang="fr-FR" sz="2000" dirty="0">
              <a:solidFill>
                <a:schemeClr val="bg1"/>
              </a:solidFill>
            </a:endParaRPr>
          </a:p>
        </p:txBody>
      </p:sp>
    </p:spTree>
    <p:extLst>
      <p:ext uri="{BB962C8B-B14F-4D97-AF65-F5344CB8AC3E}">
        <p14:creationId xmlns:p14="http://schemas.microsoft.com/office/powerpoint/2010/main" val="40848918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rotWithShape="1">
          <a:blip r:embed="rId2"/>
          <a:srcRect t="1084"/>
          <a:stretch/>
        </p:blipFill>
        <p:spPr>
          <a:xfrm>
            <a:off x="0" y="966402"/>
            <a:ext cx="9144000" cy="5265586"/>
          </a:xfrm>
          <a:prstGeom prst="rect">
            <a:avLst/>
          </a:prstGeom>
        </p:spPr>
      </p:pic>
      <p:sp>
        <p:nvSpPr>
          <p:cNvPr id="6" name="AutoShape 15"/>
          <p:cNvSpPr>
            <a:spLocks noChangeArrowheads="1"/>
          </p:cNvSpPr>
          <p:nvPr/>
        </p:nvSpPr>
        <p:spPr bwMode="auto">
          <a:xfrm rot="8985599">
            <a:off x="6075725" y="3522338"/>
            <a:ext cx="2665412" cy="647700"/>
          </a:xfrm>
          <a:prstGeom prst="homePlate">
            <a:avLst>
              <a:gd name="adj" fmla="val 89582"/>
            </a:avLst>
          </a:prstGeom>
          <a:solidFill>
            <a:srgbClr val="FFFFFF"/>
          </a:solidFill>
          <a:ln w="63500">
            <a:solidFill>
              <a:srgbClr val="FF0000"/>
            </a:solidFill>
            <a:miter lim="800000"/>
            <a:headEnd/>
            <a:tailEnd/>
          </a:ln>
          <a:effectLst/>
        </p:spPr>
        <p:txBody>
          <a:bodyPr wrap="none" anchor="ctr"/>
          <a:lstStyle/>
          <a:p>
            <a:endParaRPr lang="fr-FR" sz="1400"/>
          </a:p>
        </p:txBody>
      </p:sp>
      <p:sp>
        <p:nvSpPr>
          <p:cNvPr id="7" name="Text Box 16"/>
          <p:cNvSpPr txBox="1">
            <a:spLocks noChangeArrowheads="1"/>
          </p:cNvSpPr>
          <p:nvPr/>
        </p:nvSpPr>
        <p:spPr bwMode="auto">
          <a:xfrm rot="19791151">
            <a:off x="6792197" y="3463996"/>
            <a:ext cx="1631564" cy="523220"/>
          </a:xfrm>
          <a:prstGeom prst="rect">
            <a:avLst/>
          </a:prstGeom>
          <a:solidFill>
            <a:srgbClr val="FFFFFF"/>
          </a:solidFill>
          <a:ln w="9525">
            <a:noFill/>
            <a:miter lim="800000"/>
            <a:headEnd/>
            <a:tailEnd/>
          </a:ln>
          <a:effectLst/>
        </p:spPr>
        <p:txBody>
          <a:bodyPr wrap="none">
            <a:spAutoFit/>
          </a:bodyPr>
          <a:lstStyle/>
          <a:p>
            <a:pPr algn="ctr"/>
            <a:r>
              <a:rPr lang="de-CH" sz="1400" b="1" dirty="0" smtClean="0">
                <a:solidFill>
                  <a:srgbClr val="FF3300"/>
                </a:solidFill>
              </a:rPr>
              <a:t>Papers in press :</a:t>
            </a:r>
          </a:p>
          <a:p>
            <a:pPr algn="ctr"/>
            <a:r>
              <a:rPr lang="de-CH" sz="1400" b="1" dirty="0" smtClean="0">
                <a:solidFill>
                  <a:srgbClr val="FF3300"/>
                </a:solidFill>
              </a:rPr>
              <a:t>March 15, 2013</a:t>
            </a:r>
            <a:endParaRPr lang="de-DE" sz="1400" b="1" dirty="0">
              <a:solidFill>
                <a:srgbClr val="FF3300"/>
              </a:solidFill>
            </a:endParaRPr>
          </a:p>
        </p:txBody>
      </p:sp>
    </p:spTree>
    <p:extLst>
      <p:ext uri="{BB962C8B-B14F-4D97-AF65-F5344CB8AC3E}">
        <p14:creationId xmlns:p14="http://schemas.microsoft.com/office/powerpoint/2010/main" val="35935767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cstate="print"/>
          <a:srcRect/>
          <a:stretch>
            <a:fillRect/>
          </a:stretch>
        </p:blipFill>
        <p:spPr bwMode="auto">
          <a:xfrm>
            <a:off x="818175" y="764704"/>
            <a:ext cx="7426233" cy="4832945"/>
          </a:xfrm>
          <a:prstGeom prst="rect">
            <a:avLst/>
          </a:prstGeom>
          <a:noFill/>
          <a:ln w="9525">
            <a:noFill/>
            <a:miter lim="800000"/>
            <a:headEnd/>
            <a:tailEnd/>
          </a:ln>
        </p:spPr>
      </p:pic>
      <p:sp>
        <p:nvSpPr>
          <p:cNvPr id="13" name="Ellipse 12"/>
          <p:cNvSpPr/>
          <p:nvPr/>
        </p:nvSpPr>
        <p:spPr>
          <a:xfrm>
            <a:off x="611560" y="2852936"/>
            <a:ext cx="381642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5580112" y="3861048"/>
            <a:ext cx="223224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1763688" y="4221088"/>
            <a:ext cx="2376264"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p:nvSpPr>
        <p:spPr>
          <a:xfrm>
            <a:off x="5148064" y="4509120"/>
            <a:ext cx="295232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683568" y="4869160"/>
            <a:ext cx="295232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p:nvPr/>
        </p:nvSpPr>
        <p:spPr>
          <a:xfrm>
            <a:off x="683568" y="5301208"/>
            <a:ext cx="792088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2085674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bgerundetes Rechteck 11"/>
          <p:cNvSpPr/>
          <p:nvPr/>
        </p:nvSpPr>
        <p:spPr>
          <a:xfrm>
            <a:off x="224816" y="188640"/>
            <a:ext cx="3600400" cy="1746104"/>
          </a:xfrm>
          <a:prstGeom prst="roundRect">
            <a:avLst>
              <a:gd name="adj" fmla="val 11138"/>
            </a:avLst>
          </a:prstGeom>
          <a:solidFill>
            <a:schemeClr val="tx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13" name="Textfeld 12"/>
          <p:cNvSpPr txBox="1"/>
          <p:nvPr/>
        </p:nvSpPr>
        <p:spPr>
          <a:xfrm>
            <a:off x="1214038" y="332656"/>
            <a:ext cx="1621959" cy="338554"/>
          </a:xfrm>
          <a:prstGeom prst="rect">
            <a:avLst/>
          </a:prstGeom>
          <a:noFill/>
        </p:spPr>
        <p:txBody>
          <a:bodyPr wrap="none" rtlCol="0">
            <a:spAutoFit/>
          </a:bodyPr>
          <a:lstStyle/>
          <a:p>
            <a:pPr algn="ctr"/>
            <a:r>
              <a:rPr lang="de-CH" sz="1600" b="1" dirty="0" smtClean="0">
                <a:solidFill>
                  <a:prstClr val="white"/>
                </a:solidFill>
                <a:latin typeface="Arial" panose="020B0604020202020204" pitchFamily="34" charset="0"/>
                <a:cs typeface="Arial" panose="020B0604020202020204" pitchFamily="34" charset="0"/>
              </a:rPr>
              <a:t>Messages </a:t>
            </a:r>
            <a:r>
              <a:rPr lang="de-CH" sz="1600" b="1" dirty="0" err="1" smtClean="0">
                <a:solidFill>
                  <a:prstClr val="white"/>
                </a:solidFill>
                <a:latin typeface="Arial" panose="020B0604020202020204" pitchFamily="34" charset="0"/>
                <a:cs typeface="Arial" panose="020B0604020202020204" pitchFamily="34" charset="0"/>
              </a:rPr>
              <a:t>clés</a:t>
            </a:r>
            <a:endParaRPr lang="de-CH" sz="1600" b="1" dirty="0">
              <a:solidFill>
                <a:prstClr val="white"/>
              </a:solidFill>
              <a:latin typeface="Arial" panose="020B0604020202020204" pitchFamily="34" charset="0"/>
              <a:cs typeface="Arial" panose="020B0604020202020204" pitchFamily="34" charset="0"/>
            </a:endParaRPr>
          </a:p>
        </p:txBody>
      </p:sp>
      <p:sp>
        <p:nvSpPr>
          <p:cNvPr id="15" name="Textfeld 14"/>
          <p:cNvSpPr txBox="1"/>
          <p:nvPr/>
        </p:nvSpPr>
        <p:spPr>
          <a:xfrm>
            <a:off x="919411" y="676474"/>
            <a:ext cx="2211212" cy="646331"/>
          </a:xfrm>
          <a:prstGeom prst="rect">
            <a:avLst/>
          </a:prstGeom>
          <a:noFill/>
        </p:spPr>
        <p:txBody>
          <a:bodyPr wrap="none" rtlCol="0" anchor="ctr" anchorCtr="0">
            <a:spAutoFit/>
          </a:bodyPr>
          <a:lstStyle/>
          <a:p>
            <a:pPr algn="ctr"/>
            <a:r>
              <a:rPr lang="de-CH" sz="3600" b="1" dirty="0" smtClean="0">
                <a:solidFill>
                  <a:prstClr val="white"/>
                </a:solidFill>
                <a:latin typeface="Arial" panose="020B0604020202020204" pitchFamily="34" charset="0"/>
                <a:cs typeface="Arial" panose="020B0604020202020204" pitchFamily="34" charset="0"/>
              </a:rPr>
              <a:t>19 </a:t>
            </a:r>
            <a:r>
              <a:rPr lang="de-CH" sz="3600" b="1" dirty="0" err="1" smtClean="0">
                <a:solidFill>
                  <a:prstClr val="white"/>
                </a:solidFill>
                <a:latin typeface="Arial" panose="020B0604020202020204" pitchFamily="34" charset="0"/>
                <a:cs typeface="Arial" panose="020B0604020202020204" pitchFamily="34" charset="0"/>
              </a:rPr>
              <a:t>points</a:t>
            </a:r>
            <a:endParaRPr lang="de-CH" sz="3600" b="1" dirty="0" smtClean="0">
              <a:solidFill>
                <a:prstClr val="white"/>
              </a:solidFill>
              <a:latin typeface="Arial" panose="020B0604020202020204" pitchFamily="34" charset="0"/>
              <a:cs typeface="Arial" panose="020B0604020202020204" pitchFamily="34" charset="0"/>
            </a:endParaRPr>
          </a:p>
        </p:txBody>
      </p:sp>
      <p:sp>
        <p:nvSpPr>
          <p:cNvPr id="20" name="Foliennummernplatzhalter 19"/>
          <p:cNvSpPr>
            <a:spLocks noGrp="1"/>
          </p:cNvSpPr>
          <p:nvPr>
            <p:ph type="sldNum" sz="quarter" idx="4294967295"/>
          </p:nvPr>
        </p:nvSpPr>
        <p:spPr>
          <a:xfrm>
            <a:off x="7010400" y="6356350"/>
            <a:ext cx="2133600" cy="365125"/>
          </a:xfrm>
          <a:prstGeom prst="rect">
            <a:avLst/>
          </a:prstGeom>
        </p:spPr>
        <p:txBody>
          <a:bodyPr/>
          <a:lstStyle/>
          <a:p>
            <a:fld id="{9D8C2939-55F4-4654-B691-08FF3FF775CE}" type="slidenum">
              <a:rPr lang="de-CH" smtClean="0">
                <a:solidFill>
                  <a:prstClr val="black">
                    <a:tint val="75000"/>
                  </a:prstClr>
                </a:solidFill>
              </a:rPr>
              <a:pPr/>
              <a:t>8</a:t>
            </a:fld>
            <a:endParaRPr lang="de-CH">
              <a:solidFill>
                <a:prstClr val="black">
                  <a:tint val="75000"/>
                </a:prstClr>
              </a:solidFill>
            </a:endParaRP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76963" y="0"/>
            <a:ext cx="5067037"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Abgerundetes Rechteck 23"/>
          <p:cNvSpPr/>
          <p:nvPr/>
        </p:nvSpPr>
        <p:spPr>
          <a:xfrm>
            <a:off x="251520" y="5858108"/>
            <a:ext cx="3600400" cy="811252"/>
          </a:xfrm>
          <a:prstGeom prst="roundRect">
            <a:avLst/>
          </a:prstGeom>
          <a:solidFill>
            <a:schemeClr val="tx2">
              <a:lumMod val="40000"/>
              <a:lumOff val="60000"/>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25" name="Abgerundetes Rechteck 24"/>
          <p:cNvSpPr/>
          <p:nvPr/>
        </p:nvSpPr>
        <p:spPr>
          <a:xfrm>
            <a:off x="251520" y="2979040"/>
            <a:ext cx="3600400" cy="810000"/>
          </a:xfrm>
          <a:prstGeom prst="roundRect">
            <a:avLst/>
          </a:prstGeom>
          <a:solidFill>
            <a:schemeClr val="tx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26" name="Textfeld 25"/>
          <p:cNvSpPr txBox="1"/>
          <p:nvPr/>
        </p:nvSpPr>
        <p:spPr>
          <a:xfrm>
            <a:off x="568400" y="6051974"/>
            <a:ext cx="2922294" cy="400110"/>
          </a:xfrm>
          <a:prstGeom prst="rect">
            <a:avLst/>
          </a:prstGeom>
          <a:noFill/>
        </p:spPr>
        <p:txBody>
          <a:bodyPr wrap="none" rtlCol="0">
            <a:spAutoFit/>
          </a:bodyPr>
          <a:lstStyle/>
          <a:p>
            <a:pPr algn="ctr"/>
            <a:r>
              <a:rPr lang="de-CH" sz="2000" dirty="0" smtClean="0">
                <a:solidFill>
                  <a:prstClr val="black"/>
                </a:solidFill>
                <a:latin typeface="Arial" panose="020B0604020202020204" pitchFamily="34" charset="0"/>
                <a:cs typeface="Arial" panose="020B0604020202020204" pitchFamily="34" charset="0"/>
              </a:rPr>
              <a:t>9200 </a:t>
            </a:r>
            <a:r>
              <a:rPr lang="de-CH" sz="2000" dirty="0" err="1" smtClean="0">
                <a:solidFill>
                  <a:prstClr val="black"/>
                </a:solidFill>
                <a:latin typeface="Arial" panose="020B0604020202020204" pitchFamily="34" charset="0"/>
                <a:cs typeface="Arial" panose="020B0604020202020204" pitchFamily="34" charset="0"/>
              </a:rPr>
              <a:t>publications</a:t>
            </a:r>
            <a:r>
              <a:rPr lang="de-CH" sz="2000" dirty="0" smtClean="0">
                <a:solidFill>
                  <a:prstClr val="black"/>
                </a:solidFill>
                <a:latin typeface="Arial" panose="020B0604020202020204" pitchFamily="34" charset="0"/>
                <a:cs typeface="Arial" panose="020B0604020202020204" pitchFamily="34" charset="0"/>
              </a:rPr>
              <a:t> </a:t>
            </a:r>
            <a:r>
              <a:rPr lang="de-CH" sz="2000" dirty="0" err="1" smtClean="0">
                <a:solidFill>
                  <a:prstClr val="black"/>
                </a:solidFill>
                <a:latin typeface="Arial" panose="020B0604020202020204" pitchFamily="34" charset="0"/>
                <a:cs typeface="Arial" panose="020B0604020202020204" pitchFamily="34" charset="0"/>
              </a:rPr>
              <a:t>citées</a:t>
            </a:r>
            <a:endParaRPr lang="de-CH" sz="2000" dirty="0">
              <a:solidFill>
                <a:prstClr val="black"/>
              </a:solidFill>
              <a:latin typeface="Arial" panose="020B0604020202020204" pitchFamily="34" charset="0"/>
              <a:cs typeface="Arial" panose="020B0604020202020204" pitchFamily="34" charset="0"/>
            </a:endParaRPr>
          </a:p>
        </p:txBody>
      </p:sp>
      <p:sp>
        <p:nvSpPr>
          <p:cNvPr id="27" name="Textfeld 26"/>
          <p:cNvSpPr txBox="1"/>
          <p:nvPr/>
        </p:nvSpPr>
        <p:spPr>
          <a:xfrm>
            <a:off x="769714" y="3035378"/>
            <a:ext cx="2564048" cy="707886"/>
          </a:xfrm>
          <a:prstGeom prst="rect">
            <a:avLst/>
          </a:prstGeom>
          <a:noFill/>
        </p:spPr>
        <p:txBody>
          <a:bodyPr wrap="none" rtlCol="0">
            <a:spAutoFit/>
          </a:bodyPr>
          <a:lstStyle/>
          <a:p>
            <a:pPr algn="ctr"/>
            <a:r>
              <a:rPr lang="de-CH" sz="2000" dirty="0" smtClean="0">
                <a:solidFill>
                  <a:prstClr val="black"/>
                </a:solidFill>
                <a:latin typeface="Arial" panose="020B0604020202020204" pitchFamily="34" charset="0"/>
                <a:cs typeface="Arial" panose="020B0604020202020204" pitchFamily="34" charset="0"/>
              </a:rPr>
              <a:t>14 </a:t>
            </a:r>
            <a:r>
              <a:rPr lang="de-CH" sz="2000" dirty="0" err="1" smtClean="0">
                <a:solidFill>
                  <a:prstClr val="black"/>
                </a:solidFill>
                <a:latin typeface="Arial" panose="020B0604020202020204" pitchFamily="34" charset="0"/>
                <a:cs typeface="Arial" panose="020B0604020202020204" pitchFamily="34" charset="0"/>
              </a:rPr>
              <a:t>Chapitres</a:t>
            </a:r>
            <a:r>
              <a:rPr lang="de-CH" sz="2000" dirty="0" smtClean="0">
                <a:solidFill>
                  <a:prstClr val="black"/>
                </a:solidFill>
                <a:latin typeface="Arial" panose="020B0604020202020204" pitchFamily="34" charset="0"/>
                <a:cs typeface="Arial" panose="020B0604020202020204" pitchFamily="34" charset="0"/>
              </a:rPr>
              <a:t> </a:t>
            </a:r>
          </a:p>
          <a:p>
            <a:pPr algn="ctr"/>
            <a:r>
              <a:rPr lang="de-CH" sz="2000" dirty="0" smtClean="0">
                <a:solidFill>
                  <a:prstClr val="black"/>
                </a:solidFill>
                <a:latin typeface="Arial" panose="020B0604020202020204" pitchFamily="34" charset="0"/>
                <a:cs typeface="Arial" panose="020B0604020202020204" pitchFamily="34" charset="0"/>
              </a:rPr>
              <a:t>Atlas des </a:t>
            </a:r>
            <a:r>
              <a:rPr lang="de-CH" sz="2000" dirty="0" err="1" smtClean="0">
                <a:solidFill>
                  <a:prstClr val="black"/>
                </a:solidFill>
                <a:latin typeface="Arial" panose="020B0604020202020204" pitchFamily="34" charset="0"/>
                <a:cs typeface="Arial" panose="020B0604020202020204" pitchFamily="34" charset="0"/>
              </a:rPr>
              <a:t>projections</a:t>
            </a:r>
            <a:endParaRPr lang="de-CH" sz="2000" dirty="0">
              <a:solidFill>
                <a:prstClr val="black"/>
              </a:solidFill>
              <a:latin typeface="Arial" panose="020B0604020202020204" pitchFamily="34" charset="0"/>
              <a:cs typeface="Arial" panose="020B0604020202020204" pitchFamily="34" charset="0"/>
            </a:endParaRPr>
          </a:p>
        </p:txBody>
      </p:sp>
      <p:sp>
        <p:nvSpPr>
          <p:cNvPr id="28" name="Abgerundetes Rechteck 27"/>
          <p:cNvSpPr/>
          <p:nvPr/>
        </p:nvSpPr>
        <p:spPr>
          <a:xfrm>
            <a:off x="251520" y="3907795"/>
            <a:ext cx="3600400" cy="810000"/>
          </a:xfrm>
          <a:prstGeom prst="roundRect">
            <a:avLst/>
          </a:prstGeom>
          <a:solidFill>
            <a:schemeClr val="tx2">
              <a:lumMod val="40000"/>
              <a:lumOff val="60000"/>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29" name="Textfeld 28"/>
          <p:cNvSpPr txBox="1"/>
          <p:nvPr/>
        </p:nvSpPr>
        <p:spPr>
          <a:xfrm>
            <a:off x="655549" y="3966458"/>
            <a:ext cx="2651036" cy="707886"/>
          </a:xfrm>
          <a:prstGeom prst="rect">
            <a:avLst/>
          </a:prstGeom>
          <a:noFill/>
        </p:spPr>
        <p:txBody>
          <a:bodyPr wrap="none" rtlCol="0">
            <a:spAutoFit/>
          </a:bodyPr>
          <a:lstStyle/>
          <a:p>
            <a:pPr algn="ctr"/>
            <a:r>
              <a:rPr lang="de-CH" sz="2000" dirty="0" smtClean="0">
                <a:solidFill>
                  <a:prstClr val="black"/>
                </a:solidFill>
                <a:latin typeface="Arial" panose="020B0604020202020204" pitchFamily="34" charset="0"/>
                <a:cs typeface="Arial" panose="020B0604020202020204" pitchFamily="34" charset="0"/>
              </a:rPr>
              <a:t>54,677 </a:t>
            </a:r>
            <a:r>
              <a:rPr lang="de-CH" sz="2000" dirty="0" err="1" smtClean="0">
                <a:solidFill>
                  <a:prstClr val="black"/>
                </a:solidFill>
                <a:latin typeface="Arial" panose="020B0604020202020204" pitchFamily="34" charset="0"/>
                <a:cs typeface="Arial" panose="020B0604020202020204" pitchFamily="34" charset="0"/>
              </a:rPr>
              <a:t>commentaires</a:t>
            </a:r>
            <a:r>
              <a:rPr lang="de-CH" sz="2000" dirty="0" smtClean="0">
                <a:solidFill>
                  <a:prstClr val="black"/>
                </a:solidFill>
                <a:latin typeface="Arial" panose="020B0604020202020204" pitchFamily="34" charset="0"/>
                <a:cs typeface="Arial" panose="020B0604020202020204" pitchFamily="34" charset="0"/>
              </a:rPr>
              <a:t/>
            </a:r>
            <a:br>
              <a:rPr lang="de-CH" sz="2000" dirty="0" smtClean="0">
                <a:solidFill>
                  <a:prstClr val="black"/>
                </a:solidFill>
                <a:latin typeface="Arial" panose="020B0604020202020204" pitchFamily="34" charset="0"/>
                <a:cs typeface="Arial" panose="020B0604020202020204" pitchFamily="34" charset="0"/>
              </a:rPr>
            </a:br>
            <a:r>
              <a:rPr lang="de-CH" sz="2000" dirty="0" smtClean="0">
                <a:solidFill>
                  <a:prstClr val="black"/>
                </a:solidFill>
                <a:latin typeface="Arial" panose="020B0604020202020204" pitchFamily="34" charset="0"/>
                <a:cs typeface="Arial" panose="020B0604020202020204" pitchFamily="34" charset="0"/>
              </a:rPr>
              <a:t>de 1089 </a:t>
            </a:r>
            <a:r>
              <a:rPr lang="de-CH" sz="2000" dirty="0" err="1">
                <a:solidFill>
                  <a:prstClr val="black"/>
                </a:solidFill>
                <a:latin typeface="Arial" panose="020B0604020202020204" pitchFamily="34" charset="0"/>
                <a:cs typeface="Arial" panose="020B0604020202020204" pitchFamily="34" charset="0"/>
              </a:rPr>
              <a:t>e</a:t>
            </a:r>
            <a:r>
              <a:rPr lang="de-CH" sz="2000" dirty="0" err="1" smtClean="0">
                <a:solidFill>
                  <a:prstClr val="black"/>
                </a:solidFill>
                <a:latin typeface="Arial" panose="020B0604020202020204" pitchFamily="34" charset="0"/>
                <a:cs typeface="Arial" panose="020B0604020202020204" pitchFamily="34" charset="0"/>
              </a:rPr>
              <a:t>xperts</a:t>
            </a:r>
            <a:endParaRPr lang="de-CH" sz="2000" dirty="0">
              <a:solidFill>
                <a:prstClr val="black"/>
              </a:solidFill>
              <a:latin typeface="Arial" panose="020B0604020202020204" pitchFamily="34" charset="0"/>
              <a:cs typeface="Arial" panose="020B0604020202020204" pitchFamily="34" charset="0"/>
            </a:endParaRPr>
          </a:p>
        </p:txBody>
      </p:sp>
      <p:sp>
        <p:nvSpPr>
          <p:cNvPr id="30" name="Abgerundetes Rechteck 29"/>
          <p:cNvSpPr/>
          <p:nvPr/>
        </p:nvSpPr>
        <p:spPr>
          <a:xfrm>
            <a:off x="251520" y="4882326"/>
            <a:ext cx="3600400" cy="811252"/>
          </a:xfrm>
          <a:prstGeom prst="roundRect">
            <a:avLst/>
          </a:prstGeom>
          <a:solidFill>
            <a:schemeClr val="tx2">
              <a:lumMod val="40000"/>
              <a:lumOff val="60000"/>
              <a:alpha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31" name="Textfeld 30"/>
          <p:cNvSpPr txBox="1"/>
          <p:nvPr/>
        </p:nvSpPr>
        <p:spPr>
          <a:xfrm>
            <a:off x="816410" y="4953362"/>
            <a:ext cx="2451663" cy="707886"/>
          </a:xfrm>
          <a:prstGeom prst="rect">
            <a:avLst/>
          </a:prstGeom>
          <a:noFill/>
        </p:spPr>
        <p:txBody>
          <a:bodyPr wrap="none" rtlCol="0">
            <a:spAutoFit/>
          </a:bodyPr>
          <a:lstStyle/>
          <a:p>
            <a:pPr algn="ctr"/>
            <a:r>
              <a:rPr lang="de-CH" sz="2000" dirty="0" smtClean="0">
                <a:solidFill>
                  <a:prstClr val="black"/>
                </a:solidFill>
                <a:latin typeface="Arial" panose="020B0604020202020204" pitchFamily="34" charset="0"/>
                <a:cs typeface="Arial" panose="020B0604020202020204" pitchFamily="34" charset="0"/>
              </a:rPr>
              <a:t>259 </a:t>
            </a:r>
            <a:r>
              <a:rPr lang="de-CH" sz="2000" dirty="0" err="1" smtClean="0">
                <a:solidFill>
                  <a:prstClr val="black"/>
                </a:solidFill>
                <a:latin typeface="Arial" panose="020B0604020202020204" pitchFamily="34" charset="0"/>
                <a:cs typeface="Arial" panose="020B0604020202020204" pitchFamily="34" charset="0"/>
              </a:rPr>
              <a:t>auteurs</a:t>
            </a:r>
            <a:r>
              <a:rPr lang="de-CH" sz="2000" dirty="0" smtClean="0">
                <a:solidFill>
                  <a:prstClr val="black"/>
                </a:solidFill>
                <a:latin typeface="Arial" panose="020B0604020202020204" pitchFamily="34" charset="0"/>
                <a:cs typeface="Arial" panose="020B0604020202020204" pitchFamily="34" charset="0"/>
              </a:rPr>
              <a:t> </a:t>
            </a:r>
          </a:p>
          <a:p>
            <a:pPr algn="ctr"/>
            <a:r>
              <a:rPr lang="de-CH" sz="2000" dirty="0" smtClean="0">
                <a:solidFill>
                  <a:prstClr val="black"/>
                </a:solidFill>
                <a:latin typeface="Arial" panose="020B0604020202020204" pitchFamily="34" charset="0"/>
                <a:cs typeface="Arial" panose="020B0604020202020204" pitchFamily="34" charset="0"/>
              </a:rPr>
              <a:t>et 600 </a:t>
            </a:r>
            <a:r>
              <a:rPr lang="de-CH" sz="2000" dirty="0" err="1" smtClean="0">
                <a:solidFill>
                  <a:prstClr val="black"/>
                </a:solidFill>
                <a:latin typeface="Arial" panose="020B0604020202020204" pitchFamily="34" charset="0"/>
                <a:cs typeface="Arial" panose="020B0604020202020204" pitchFamily="34" charset="0"/>
              </a:rPr>
              <a:t>contributeurs</a:t>
            </a:r>
            <a:endParaRPr lang="de-CH" sz="2000" dirty="0">
              <a:solidFill>
                <a:prstClr val="black"/>
              </a:solidFill>
              <a:latin typeface="Arial" panose="020B0604020202020204" pitchFamily="34" charset="0"/>
              <a:cs typeface="Arial" panose="020B0604020202020204" pitchFamily="34" charset="0"/>
            </a:endParaRPr>
          </a:p>
        </p:txBody>
      </p:sp>
      <p:sp>
        <p:nvSpPr>
          <p:cNvPr id="32" name="Abgerundetes Rechteck 31"/>
          <p:cNvSpPr/>
          <p:nvPr/>
        </p:nvSpPr>
        <p:spPr>
          <a:xfrm>
            <a:off x="251520" y="2060848"/>
            <a:ext cx="3600400" cy="810000"/>
          </a:xfrm>
          <a:prstGeom prst="roundRect">
            <a:avLst/>
          </a:prstGeom>
          <a:solidFill>
            <a:schemeClr val="tx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prstClr val="white"/>
              </a:solidFill>
            </a:endParaRPr>
          </a:p>
        </p:txBody>
      </p:sp>
      <p:sp>
        <p:nvSpPr>
          <p:cNvPr id="33" name="Textfeld 32"/>
          <p:cNvSpPr txBox="1"/>
          <p:nvPr/>
        </p:nvSpPr>
        <p:spPr>
          <a:xfrm>
            <a:off x="576618" y="2125094"/>
            <a:ext cx="2950222" cy="707886"/>
          </a:xfrm>
          <a:prstGeom prst="rect">
            <a:avLst/>
          </a:prstGeom>
          <a:noFill/>
        </p:spPr>
        <p:txBody>
          <a:bodyPr wrap="none" rtlCol="0">
            <a:spAutoFit/>
          </a:bodyPr>
          <a:lstStyle/>
          <a:p>
            <a:pPr algn="ctr"/>
            <a:r>
              <a:rPr lang="de-CH" sz="2000" dirty="0" err="1" smtClean="0">
                <a:solidFill>
                  <a:prstClr val="black"/>
                </a:solidFill>
                <a:latin typeface="Arial" panose="020B0604020202020204" pitchFamily="34" charset="0"/>
                <a:cs typeface="Arial" panose="020B0604020202020204" pitchFamily="34" charset="0"/>
              </a:rPr>
              <a:t>Résumé</a:t>
            </a:r>
            <a:r>
              <a:rPr lang="de-CH" sz="2000" dirty="0" smtClean="0">
                <a:solidFill>
                  <a:prstClr val="black"/>
                </a:solidFill>
                <a:latin typeface="Arial" panose="020B0604020202020204" pitchFamily="34" charset="0"/>
                <a:cs typeface="Arial" panose="020B0604020202020204" pitchFamily="34" charset="0"/>
              </a:rPr>
              <a:t> </a:t>
            </a:r>
            <a:r>
              <a:rPr lang="de-CH" sz="2000" dirty="0" err="1" smtClean="0">
                <a:solidFill>
                  <a:prstClr val="black"/>
                </a:solidFill>
                <a:latin typeface="Arial" panose="020B0604020202020204" pitchFamily="34" charset="0"/>
                <a:cs typeface="Arial" panose="020B0604020202020204" pitchFamily="34" charset="0"/>
              </a:rPr>
              <a:t>pour</a:t>
            </a:r>
            <a:r>
              <a:rPr lang="de-CH" sz="2000" dirty="0" smtClean="0">
                <a:solidFill>
                  <a:prstClr val="black"/>
                </a:solidFill>
                <a:latin typeface="Arial" panose="020B0604020202020204" pitchFamily="34" charset="0"/>
                <a:cs typeface="Arial" panose="020B0604020202020204" pitchFamily="34" charset="0"/>
              </a:rPr>
              <a:t> </a:t>
            </a:r>
            <a:r>
              <a:rPr lang="de-CH" sz="2000" dirty="0" err="1" smtClean="0">
                <a:solidFill>
                  <a:prstClr val="black"/>
                </a:solidFill>
                <a:latin typeface="Arial" panose="020B0604020202020204" pitchFamily="34" charset="0"/>
                <a:cs typeface="Arial" panose="020B0604020202020204" pitchFamily="34" charset="0"/>
              </a:rPr>
              <a:t>Décideurs</a:t>
            </a:r>
            <a:endParaRPr lang="de-CH" sz="2000" dirty="0" smtClean="0">
              <a:solidFill>
                <a:prstClr val="black"/>
              </a:solidFill>
              <a:latin typeface="Arial" panose="020B0604020202020204" pitchFamily="34" charset="0"/>
              <a:cs typeface="Arial" panose="020B0604020202020204" pitchFamily="34" charset="0"/>
            </a:endParaRPr>
          </a:p>
          <a:p>
            <a:pPr algn="ctr"/>
            <a:r>
              <a:rPr lang="de-CH" sz="2000" dirty="0" smtClean="0">
                <a:solidFill>
                  <a:prstClr val="black"/>
                </a:solidFill>
                <a:latin typeface="Arial" panose="020B0604020202020204" pitchFamily="34" charset="0"/>
                <a:cs typeface="Arial" panose="020B0604020202020204" pitchFamily="34" charset="0"/>
              </a:rPr>
              <a:t>~14,000 </a:t>
            </a:r>
            <a:r>
              <a:rPr lang="de-CH" sz="2000" dirty="0" err="1" smtClean="0">
                <a:solidFill>
                  <a:prstClr val="black"/>
                </a:solidFill>
                <a:latin typeface="Arial" panose="020B0604020202020204" pitchFamily="34" charset="0"/>
                <a:cs typeface="Arial" panose="020B0604020202020204" pitchFamily="34" charset="0"/>
              </a:rPr>
              <a:t>mots</a:t>
            </a:r>
            <a:endParaRPr lang="de-CH" sz="20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31708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5" grpId="0"/>
      <p:bldP spid="24" grpId="0" animBg="1"/>
      <p:bldP spid="25" grpId="0" animBg="1"/>
      <p:bldP spid="26" grpId="0"/>
      <p:bldP spid="27" grpId="0"/>
      <p:bldP spid="28" grpId="0" animBg="1"/>
      <p:bldP spid="29" grpId="0"/>
      <p:bldP spid="30" grpId="0" animBg="1"/>
      <p:bldP spid="31" grpId="0"/>
      <p:bldP spid="32" grpId="0" animBg="1"/>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4"/>
          <p:cNvSpPr/>
          <p:nvPr/>
        </p:nvSpPr>
        <p:spPr>
          <a:xfrm>
            <a:off x="179512" y="404664"/>
            <a:ext cx="8568952" cy="2304256"/>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 réchauffement du système climatique est sans équivoque, et depuis les années 1950, beaucoup des changements observés sont sans précédent depuis des décennies jusqu'à des millénaires. L’atmosphère et l’océan se sont réchauffés, la quantité des neiges et glaces a diminué, le niveau des mers s’est élevé, et les concentrations des gaz à effet de serre ont </a:t>
            </a:r>
            <a:r>
              <a:rPr lang="fr-FR" sz="2000" dirty="0" smtClean="0"/>
              <a:t>augmenté.</a:t>
            </a:r>
            <a:endParaRPr lang="fr-FR" sz="2000" dirty="0"/>
          </a:p>
        </p:txBody>
      </p:sp>
      <p:pic>
        <p:nvPicPr>
          <p:cNvPr id="3" name="Image 2"/>
          <p:cNvPicPr>
            <a:picLocks noChangeAspect="1"/>
          </p:cNvPicPr>
          <p:nvPr/>
        </p:nvPicPr>
        <p:blipFill>
          <a:blip r:embed="rId2"/>
          <a:stretch>
            <a:fillRect/>
          </a:stretch>
        </p:blipFill>
        <p:spPr>
          <a:xfrm>
            <a:off x="107504" y="3356991"/>
            <a:ext cx="4263371" cy="2604343"/>
          </a:xfrm>
          <a:prstGeom prst="rect">
            <a:avLst/>
          </a:prstGeom>
        </p:spPr>
      </p:pic>
      <p:pic>
        <p:nvPicPr>
          <p:cNvPr id="4" name="Image 3"/>
          <p:cNvPicPr>
            <a:picLocks noChangeAspect="1"/>
          </p:cNvPicPr>
          <p:nvPr/>
        </p:nvPicPr>
        <p:blipFill>
          <a:blip r:embed="rId3"/>
          <a:stretch>
            <a:fillRect/>
          </a:stretch>
        </p:blipFill>
        <p:spPr>
          <a:xfrm>
            <a:off x="4283968" y="3140968"/>
            <a:ext cx="4658019" cy="3501008"/>
          </a:xfrm>
          <a:prstGeom prst="rect">
            <a:avLst/>
          </a:prstGeom>
        </p:spPr>
      </p:pic>
    </p:spTree>
    <p:extLst>
      <p:ext uri="{BB962C8B-B14F-4D97-AF65-F5344CB8AC3E}">
        <p14:creationId xmlns:p14="http://schemas.microsoft.com/office/powerpoint/2010/main" val="290602674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850900" y="0"/>
            <a:ext cx="7424957" cy="6858000"/>
          </a:xfrm>
          <a:prstGeom prst="rect">
            <a:avLst/>
          </a:prstGeom>
        </p:spPr>
      </p:pic>
      <p:sp>
        <p:nvSpPr>
          <p:cNvPr id="6" name="Abgerundetes Rechteck 4"/>
          <p:cNvSpPr/>
          <p:nvPr/>
        </p:nvSpPr>
        <p:spPr>
          <a:xfrm>
            <a:off x="251520" y="1916832"/>
            <a:ext cx="8568952" cy="115212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Chacune des trois dernières décennies a été successivement plus chaude à la surface de la Terre que toutes les décennies précédentes depuis </a:t>
            </a:r>
            <a:r>
              <a:rPr lang="fr-FR" sz="2000" dirty="0" smtClean="0"/>
              <a:t>1850. </a:t>
            </a:r>
          </a:p>
          <a:p>
            <a:endParaRPr lang="fr-FR" sz="2000" dirty="0" smtClean="0"/>
          </a:p>
        </p:txBody>
      </p:sp>
      <p:sp>
        <p:nvSpPr>
          <p:cNvPr id="3" name="ZoneTexte 2"/>
          <p:cNvSpPr txBox="1"/>
          <p:nvPr/>
        </p:nvSpPr>
        <p:spPr>
          <a:xfrm>
            <a:off x="1979712" y="620688"/>
            <a:ext cx="3092851" cy="369332"/>
          </a:xfrm>
          <a:prstGeom prst="rect">
            <a:avLst/>
          </a:prstGeom>
          <a:noFill/>
        </p:spPr>
        <p:txBody>
          <a:bodyPr wrap="none" rtlCol="0">
            <a:spAutoFit/>
          </a:bodyPr>
          <a:lstStyle/>
          <a:p>
            <a:r>
              <a:rPr lang="fr-FR" i="1" dirty="0" smtClean="0">
                <a:solidFill>
                  <a:srgbClr val="FF0000"/>
                </a:solidFill>
              </a:rPr>
              <a:t>Tendance 1880-2012 : +0.85°C</a:t>
            </a:r>
            <a:endParaRPr lang="fr-FR" i="1" dirty="0">
              <a:solidFill>
                <a:srgbClr val="FF0000"/>
              </a:solidFill>
            </a:endParaRPr>
          </a:p>
        </p:txBody>
      </p:sp>
      <p:sp>
        <p:nvSpPr>
          <p:cNvPr id="5" name="ZoneTexte 4"/>
          <p:cNvSpPr txBox="1"/>
          <p:nvPr/>
        </p:nvSpPr>
        <p:spPr>
          <a:xfrm>
            <a:off x="2051720" y="3789040"/>
            <a:ext cx="4239011" cy="369332"/>
          </a:xfrm>
          <a:prstGeom prst="rect">
            <a:avLst/>
          </a:prstGeom>
          <a:noFill/>
        </p:spPr>
        <p:txBody>
          <a:bodyPr wrap="none" rtlCol="0">
            <a:spAutoFit/>
          </a:bodyPr>
          <a:lstStyle/>
          <a:p>
            <a:r>
              <a:rPr lang="fr-FR" i="1" dirty="0">
                <a:solidFill>
                  <a:srgbClr val="FF0000"/>
                </a:solidFill>
              </a:rPr>
              <a:t>D</a:t>
            </a:r>
            <a:r>
              <a:rPr lang="fr-FR" i="1" dirty="0" smtClean="0">
                <a:solidFill>
                  <a:srgbClr val="FF0000"/>
                </a:solidFill>
              </a:rPr>
              <a:t>ernière décennie – (1850-1900) : + 0.78°C  </a:t>
            </a:r>
            <a:endParaRPr lang="fr-FR" i="1" dirty="0">
              <a:solidFill>
                <a:srgbClr val="FF0000"/>
              </a:solidFill>
            </a:endParaRPr>
          </a:p>
        </p:txBody>
      </p:sp>
    </p:spTree>
    <p:extLst>
      <p:ext uri="{BB962C8B-B14F-4D97-AF65-F5344CB8AC3E}">
        <p14:creationId xmlns:p14="http://schemas.microsoft.com/office/powerpoint/2010/main" val="13302159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763688" y="332655"/>
            <a:ext cx="5453112" cy="2983631"/>
          </a:xfrm>
          <a:prstGeom prst="rect">
            <a:avLst/>
          </a:prstGeom>
        </p:spPr>
      </p:pic>
      <p:sp>
        <p:nvSpPr>
          <p:cNvPr id="7" name="Abgerundetes Rechteck 4"/>
          <p:cNvSpPr/>
          <p:nvPr/>
        </p:nvSpPr>
        <p:spPr>
          <a:xfrm>
            <a:off x="179512" y="3356992"/>
            <a:ext cx="8856984" cy="151216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 réchauffement océanique constitue l’essentiel de l’augmentation de la quantité d’énergie emmagasinée au sein du système climatique et représente plus de 90% de l’énergie accumulée entre 1971 et 2010 (</a:t>
            </a:r>
            <a:r>
              <a:rPr lang="fr-FR" sz="2000" i="1" dirty="0"/>
              <a:t>degré de confiance élevé</a:t>
            </a:r>
            <a:r>
              <a:rPr lang="fr-FR" sz="2000" dirty="0"/>
              <a:t>)</a:t>
            </a:r>
            <a:r>
              <a:rPr lang="fr-FR" sz="2000" dirty="0" smtClean="0"/>
              <a:t>.</a:t>
            </a:r>
          </a:p>
          <a:p>
            <a:endParaRPr lang="fr-FR" sz="2000" dirty="0"/>
          </a:p>
        </p:txBody>
      </p:sp>
      <p:sp>
        <p:nvSpPr>
          <p:cNvPr id="3" name="Rectangle 2"/>
          <p:cNvSpPr/>
          <p:nvPr/>
        </p:nvSpPr>
        <p:spPr>
          <a:xfrm>
            <a:off x="2286000" y="2690336"/>
            <a:ext cx="4572000" cy="646331"/>
          </a:xfrm>
          <a:prstGeom prst="rect">
            <a:avLst/>
          </a:prstGeom>
        </p:spPr>
        <p:txBody>
          <a:bodyPr>
            <a:spAutoFit/>
          </a:bodyPr>
          <a:lstStyle/>
          <a:p>
            <a:endParaRPr lang="fr-FR" dirty="0"/>
          </a:p>
          <a:p>
            <a:r>
              <a:rPr lang="fr-FR" dirty="0"/>
              <a:t> </a:t>
            </a:r>
          </a:p>
        </p:txBody>
      </p:sp>
      <p:sp>
        <p:nvSpPr>
          <p:cNvPr id="5" name="Abgerundetes Rechteck 4"/>
          <p:cNvSpPr/>
          <p:nvPr/>
        </p:nvSpPr>
        <p:spPr>
          <a:xfrm>
            <a:off x="179512" y="5085184"/>
            <a:ext cx="8784976" cy="1296144"/>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Il est </a:t>
            </a:r>
            <a:r>
              <a:rPr lang="fr-FR" sz="2000" i="1" dirty="0"/>
              <a:t>pratiquement certain</a:t>
            </a:r>
            <a:r>
              <a:rPr lang="fr-FR" sz="2000" dirty="0"/>
              <a:t> que l’océan superficiel (0−700 m) s’est réchauffé entre 1971 et 2010, et il s’est </a:t>
            </a:r>
            <a:r>
              <a:rPr lang="fr-FR" sz="2000" i="1" dirty="0"/>
              <a:t>probablement</a:t>
            </a:r>
            <a:r>
              <a:rPr lang="fr-FR" sz="2000" dirty="0"/>
              <a:t> réchauffé entre les années 1870 et 1971.</a:t>
            </a:r>
          </a:p>
          <a:p>
            <a:endParaRPr lang="fr-FR" sz="2000" dirty="0"/>
          </a:p>
        </p:txBody>
      </p:sp>
    </p:spTree>
    <p:extLst>
      <p:ext uri="{BB962C8B-B14F-4D97-AF65-F5344CB8AC3E}">
        <p14:creationId xmlns:p14="http://schemas.microsoft.com/office/powerpoint/2010/main" val="27108072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323528" y="476672"/>
            <a:ext cx="4312094" cy="2396301"/>
          </a:xfrm>
          <a:prstGeom prst="rect">
            <a:avLst/>
          </a:prstGeom>
        </p:spPr>
      </p:pic>
      <p:sp>
        <p:nvSpPr>
          <p:cNvPr id="9" name="Abgerundetes Rechteck 4"/>
          <p:cNvSpPr/>
          <p:nvPr/>
        </p:nvSpPr>
        <p:spPr>
          <a:xfrm>
            <a:off x="323528" y="3429000"/>
            <a:ext cx="8568952" cy="144016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Sur les deux dernières décennies, la masse des calottes glaciaires a diminué, les glaciers de pratiquement toutes les régions du monde ont continué à reculer, et les étendues de la banquise arctique et du manteau neigeux de printemps de l’hémisphère nord ont diminué (</a:t>
            </a:r>
            <a:r>
              <a:rPr lang="fr-FR" sz="2000" i="1" dirty="0"/>
              <a:t>degré de confiance élevé</a:t>
            </a:r>
            <a:r>
              <a:rPr lang="fr-FR" sz="2000" dirty="0" smtClean="0"/>
              <a:t>).</a:t>
            </a:r>
            <a:endParaRPr lang="fr-FR" sz="2000" dirty="0"/>
          </a:p>
        </p:txBody>
      </p:sp>
      <p:pic>
        <p:nvPicPr>
          <p:cNvPr id="10" name="Image 9"/>
          <p:cNvPicPr>
            <a:picLocks noChangeAspect="1"/>
          </p:cNvPicPr>
          <p:nvPr/>
        </p:nvPicPr>
        <p:blipFill>
          <a:blip r:embed="rId3"/>
          <a:stretch>
            <a:fillRect/>
          </a:stretch>
        </p:blipFill>
        <p:spPr>
          <a:xfrm>
            <a:off x="4644008" y="476672"/>
            <a:ext cx="4296975" cy="2376264"/>
          </a:xfrm>
          <a:prstGeom prst="rect">
            <a:avLst/>
          </a:prstGeom>
        </p:spPr>
      </p:pic>
      <p:sp>
        <p:nvSpPr>
          <p:cNvPr id="12" name="Abgerundetes Rechteck 4"/>
          <p:cNvSpPr/>
          <p:nvPr/>
        </p:nvSpPr>
        <p:spPr>
          <a:xfrm>
            <a:off x="323528" y="5445224"/>
            <a:ext cx="8568952" cy="864096"/>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De multiples éléments indiquent que l’Arctique connaît un réchauffement important depuis le milieu du XX</a:t>
            </a:r>
            <a:r>
              <a:rPr lang="fr-FR" sz="2000" baseline="30000" dirty="0"/>
              <a:t>e</a:t>
            </a:r>
            <a:r>
              <a:rPr lang="fr-FR" sz="2000" dirty="0"/>
              <a:t> siècle.</a:t>
            </a:r>
          </a:p>
        </p:txBody>
      </p:sp>
    </p:spTree>
    <p:extLst>
      <p:ext uri="{BB962C8B-B14F-4D97-AF65-F5344CB8AC3E}">
        <p14:creationId xmlns:p14="http://schemas.microsoft.com/office/powerpoint/2010/main" val="425627041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s Rechteck 4"/>
          <p:cNvSpPr/>
          <p:nvPr/>
        </p:nvSpPr>
        <p:spPr>
          <a:xfrm>
            <a:off x="179512" y="3717032"/>
            <a:ext cx="8568952" cy="180020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Depuis le milieu du </a:t>
            </a:r>
            <a:r>
              <a:rPr lang="fr-FR" sz="2000" dirty="0" smtClean="0"/>
              <a:t>XIX</a:t>
            </a:r>
            <a:r>
              <a:rPr lang="fr-FR" sz="2000" baseline="30000" dirty="0" smtClean="0"/>
              <a:t>ème</a:t>
            </a:r>
            <a:r>
              <a:rPr lang="fr-FR" sz="2000" dirty="0" smtClean="0"/>
              <a:t> </a:t>
            </a:r>
            <a:r>
              <a:rPr lang="fr-FR" sz="2000" dirty="0"/>
              <a:t>siècle, le taux d’élévation du niveau moyen des mers est supérieur au taux moyen des deux derniers millénaires (</a:t>
            </a:r>
            <a:r>
              <a:rPr lang="fr-FR" sz="2000" i="1" dirty="0"/>
              <a:t>degré de confiance élevé</a:t>
            </a:r>
            <a:r>
              <a:rPr lang="fr-FR" sz="2000" dirty="0"/>
              <a:t>). Le niveau moyen des mers s’est élevé de 0,19 [0,17 à 0,21] m au cours de la période 1901−</a:t>
            </a:r>
            <a:r>
              <a:rPr lang="fr-FR" sz="2000" dirty="0" smtClean="0"/>
              <a:t>2010.</a:t>
            </a:r>
            <a:endParaRPr lang="fr-FR" sz="2000" dirty="0"/>
          </a:p>
        </p:txBody>
      </p:sp>
      <p:pic>
        <p:nvPicPr>
          <p:cNvPr id="7" name="Image 6"/>
          <p:cNvPicPr>
            <a:picLocks noChangeAspect="1"/>
          </p:cNvPicPr>
          <p:nvPr/>
        </p:nvPicPr>
        <p:blipFill>
          <a:blip r:embed="rId2"/>
          <a:stretch>
            <a:fillRect/>
          </a:stretch>
        </p:blipFill>
        <p:spPr>
          <a:xfrm>
            <a:off x="2123728" y="548680"/>
            <a:ext cx="4355686" cy="2468450"/>
          </a:xfrm>
          <a:prstGeom prst="rect">
            <a:avLst/>
          </a:prstGeom>
        </p:spPr>
      </p:pic>
    </p:spTree>
    <p:extLst>
      <p:ext uri="{BB962C8B-B14F-4D97-AF65-F5344CB8AC3E}">
        <p14:creationId xmlns:p14="http://schemas.microsoft.com/office/powerpoint/2010/main" val="311885129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6246" y="332656"/>
            <a:ext cx="8658242" cy="3888432"/>
          </a:xfrm>
          <a:prstGeom prst="rect">
            <a:avLst/>
          </a:prstGeom>
        </p:spPr>
      </p:pic>
      <p:sp>
        <p:nvSpPr>
          <p:cNvPr id="7" name="Abgerundetes Rechteck 4"/>
          <p:cNvSpPr/>
          <p:nvPr/>
        </p:nvSpPr>
        <p:spPr>
          <a:xfrm>
            <a:off x="251520" y="4509120"/>
            <a:ext cx="8568952" cy="1584176"/>
          </a:xfrm>
          <a:prstGeom prst="roundRect">
            <a:avLst/>
          </a:prstGeom>
          <a:solidFill>
            <a:schemeClr val="tx2">
              <a:lumMod val="20000"/>
              <a:lumOff val="80000"/>
            </a:schemeClr>
          </a:solidFill>
          <a:ln w="25400" cap="flat" cmpd="sng" algn="ctr">
            <a:noFill/>
            <a:prstDash val="solid"/>
          </a:ln>
          <a:effectLst/>
        </p:spPr>
        <p:txBody>
          <a:bodyPr rtlCol="0" anchor="ctr"/>
          <a:lstStyle/>
          <a:p>
            <a:r>
              <a:rPr lang="fr-FR" sz="2000" dirty="0"/>
              <a:t>Il est </a:t>
            </a:r>
            <a:r>
              <a:rPr lang="fr-FR" sz="2000" i="1" dirty="0"/>
              <a:t>très probable </a:t>
            </a:r>
            <a:r>
              <a:rPr lang="fr-FR" sz="2000" dirty="0"/>
              <a:t>que les régions à salinité élevée (où l’évaporation domine le bilan d’eau en surface) sont devenues plus salines, tandis que les régions à faible </a:t>
            </a:r>
            <a:r>
              <a:rPr lang="fr-FR" sz="2000" dirty="0" smtClean="0"/>
              <a:t>salinit</a:t>
            </a:r>
            <a:r>
              <a:rPr lang="fr-FR" sz="2000" dirty="0"/>
              <a:t>é</a:t>
            </a:r>
            <a:r>
              <a:rPr lang="fr-FR" sz="2000" dirty="0" smtClean="0"/>
              <a:t> </a:t>
            </a:r>
            <a:r>
              <a:rPr lang="fr-FR" sz="2000" dirty="0"/>
              <a:t>(où les précipitations dominent) sont devenues moins salées depuis les années 1950. </a:t>
            </a:r>
          </a:p>
        </p:txBody>
      </p:sp>
    </p:spTree>
    <p:extLst>
      <p:ext uri="{BB962C8B-B14F-4D97-AF65-F5344CB8AC3E}">
        <p14:creationId xmlns:p14="http://schemas.microsoft.com/office/powerpoint/2010/main" val="245395748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07504" y="116632"/>
            <a:ext cx="4499992" cy="2713736"/>
          </a:xfrm>
          <a:prstGeom prst="rect">
            <a:avLst/>
          </a:prstGeom>
        </p:spPr>
      </p:pic>
      <p:pic>
        <p:nvPicPr>
          <p:cNvPr id="5" name="Image 4"/>
          <p:cNvPicPr>
            <a:picLocks noChangeAspect="1"/>
          </p:cNvPicPr>
          <p:nvPr/>
        </p:nvPicPr>
        <p:blipFill>
          <a:blip r:embed="rId3"/>
          <a:stretch>
            <a:fillRect/>
          </a:stretch>
        </p:blipFill>
        <p:spPr>
          <a:xfrm>
            <a:off x="4463239" y="188641"/>
            <a:ext cx="4429241" cy="2736304"/>
          </a:xfrm>
          <a:prstGeom prst="rect">
            <a:avLst/>
          </a:prstGeom>
        </p:spPr>
      </p:pic>
      <p:sp>
        <p:nvSpPr>
          <p:cNvPr id="7" name="Abgerundetes Rechteck 4"/>
          <p:cNvSpPr/>
          <p:nvPr/>
        </p:nvSpPr>
        <p:spPr>
          <a:xfrm>
            <a:off x="107504" y="3501008"/>
            <a:ext cx="8820472" cy="119675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Les concentrations atmosphériques du dioxyde de carbone (CO</a:t>
            </a:r>
            <a:r>
              <a:rPr lang="fr-FR" sz="2000" baseline="-25000" dirty="0"/>
              <a:t>2</a:t>
            </a:r>
            <a:r>
              <a:rPr lang="fr-FR" sz="2000" dirty="0"/>
              <a:t>), du méthane et de l’oxyde nitreux ont augmenté pour atteindre des niveaux sans précédent depuis au moins </a:t>
            </a:r>
            <a:r>
              <a:rPr lang="fr-FR" sz="2000" dirty="0" smtClean="0"/>
              <a:t>800 000 </a:t>
            </a:r>
            <a:r>
              <a:rPr lang="fr-FR" sz="2000" dirty="0"/>
              <a:t>ans. </a:t>
            </a:r>
            <a:endParaRPr lang="fr-FR" sz="2000" dirty="0" smtClean="0"/>
          </a:p>
        </p:txBody>
      </p:sp>
      <p:sp>
        <p:nvSpPr>
          <p:cNvPr id="6" name="Abgerundetes Rechteck 4"/>
          <p:cNvSpPr/>
          <p:nvPr/>
        </p:nvSpPr>
        <p:spPr>
          <a:xfrm>
            <a:off x="144016" y="5085184"/>
            <a:ext cx="8820472" cy="119675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L’océan a absorbé environ 30% des émissions anthropiques de dioxyde de carbone, entraînant une acidification des océans.</a:t>
            </a:r>
          </a:p>
        </p:txBody>
      </p:sp>
    </p:spTree>
    <p:extLst>
      <p:ext uri="{BB962C8B-B14F-4D97-AF65-F5344CB8AC3E}">
        <p14:creationId xmlns:p14="http://schemas.microsoft.com/office/powerpoint/2010/main" val="4916778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s Rechteck 4"/>
          <p:cNvSpPr/>
          <p:nvPr/>
        </p:nvSpPr>
        <p:spPr>
          <a:xfrm>
            <a:off x="144016" y="5085184"/>
            <a:ext cx="8820472" cy="144016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Les concentrations de CO</a:t>
            </a:r>
            <a:r>
              <a:rPr lang="fr-FR" sz="2000" baseline="-25000" dirty="0"/>
              <a:t>2</a:t>
            </a:r>
            <a:r>
              <a:rPr lang="fr-FR" sz="2000" dirty="0"/>
              <a:t> ont augmenté de 40% depuis la période préindustrielle. Cette augmentation s’explique en premier lieu par l’utilisation de combustibles fossiles, et en second lieu par des émissions nettes dues à des changements d’utilisation des sols. </a:t>
            </a:r>
          </a:p>
        </p:txBody>
      </p:sp>
      <p:pic>
        <p:nvPicPr>
          <p:cNvPr id="6" name="Image 5"/>
          <p:cNvPicPr>
            <a:picLocks noChangeAspect="1"/>
          </p:cNvPicPr>
          <p:nvPr/>
        </p:nvPicPr>
        <p:blipFill rotWithShape="1">
          <a:blip r:embed="rId2"/>
          <a:srcRect t="34444"/>
          <a:stretch/>
        </p:blipFill>
        <p:spPr>
          <a:xfrm>
            <a:off x="4636106" y="836712"/>
            <a:ext cx="4510002" cy="3991744"/>
          </a:xfrm>
          <a:prstGeom prst="rect">
            <a:avLst/>
          </a:prstGeom>
        </p:spPr>
      </p:pic>
      <p:pic>
        <p:nvPicPr>
          <p:cNvPr id="7" name="Image 6"/>
          <p:cNvPicPr>
            <a:picLocks noChangeAspect="1"/>
          </p:cNvPicPr>
          <p:nvPr/>
        </p:nvPicPr>
        <p:blipFill rotWithShape="1">
          <a:blip r:embed="rId2"/>
          <a:srcRect b="66591"/>
          <a:stretch/>
        </p:blipFill>
        <p:spPr>
          <a:xfrm>
            <a:off x="-3445" y="-27384"/>
            <a:ext cx="5079501" cy="2291184"/>
          </a:xfrm>
          <a:prstGeom prst="rect">
            <a:avLst/>
          </a:prstGeom>
        </p:spPr>
      </p:pic>
    </p:spTree>
    <p:extLst>
      <p:ext uri="{BB962C8B-B14F-4D97-AF65-F5344CB8AC3E}">
        <p14:creationId xmlns:p14="http://schemas.microsoft.com/office/powerpoint/2010/main" val="154703671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bgerundetes Rechteck 4"/>
          <p:cNvSpPr/>
          <p:nvPr/>
        </p:nvSpPr>
        <p:spPr>
          <a:xfrm>
            <a:off x="251520" y="260648"/>
            <a:ext cx="8568952" cy="108012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 forçage radiatif total est positif et a conduit à une absorption d’énergie par le système climatique. La plus grande contribution à ce forçage radiatif est l’augmentation de la concentration atmosphérique du CO</a:t>
            </a:r>
            <a:r>
              <a:rPr lang="fr-FR" sz="2000" baseline="-25000" dirty="0"/>
              <a:t>2</a:t>
            </a:r>
            <a:r>
              <a:rPr lang="fr-FR" sz="2000" dirty="0"/>
              <a:t> depuis </a:t>
            </a:r>
            <a:r>
              <a:rPr lang="fr-FR" sz="2000" dirty="0" smtClean="0"/>
              <a:t>1750.</a:t>
            </a:r>
            <a:endParaRPr lang="fr-FR" sz="2000" dirty="0"/>
          </a:p>
        </p:txBody>
      </p:sp>
      <p:pic>
        <p:nvPicPr>
          <p:cNvPr id="4" name="Image 3"/>
          <p:cNvPicPr>
            <a:picLocks noChangeAspect="1"/>
          </p:cNvPicPr>
          <p:nvPr/>
        </p:nvPicPr>
        <p:blipFill>
          <a:blip r:embed="rId2"/>
          <a:stretch>
            <a:fillRect/>
          </a:stretch>
        </p:blipFill>
        <p:spPr>
          <a:xfrm>
            <a:off x="755576" y="1340768"/>
            <a:ext cx="6768752" cy="5509299"/>
          </a:xfrm>
          <a:prstGeom prst="rect">
            <a:avLst/>
          </a:prstGeom>
        </p:spPr>
      </p:pic>
    </p:spTree>
    <p:extLst>
      <p:ext uri="{BB962C8B-B14F-4D97-AF65-F5344CB8AC3E}">
        <p14:creationId xmlns:p14="http://schemas.microsoft.com/office/powerpoint/2010/main" val="401982761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bgerundetes Rechteck 4"/>
          <p:cNvSpPr/>
          <p:nvPr/>
        </p:nvSpPr>
        <p:spPr>
          <a:xfrm>
            <a:off x="251520" y="476672"/>
            <a:ext cx="8712968" cy="244827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Les modèles climatiques se sont améliorés depuis </a:t>
            </a:r>
            <a:r>
              <a:rPr lang="fr-FR" sz="2000" dirty="0" smtClean="0"/>
              <a:t>l’AR4</a:t>
            </a:r>
            <a:r>
              <a:rPr lang="fr-FR" sz="2000" dirty="0"/>
              <a:t>. Les modèles reproduisent les configurations et tendances de température observées à l’échelle des continents sur plusieurs décennies, y compris le réchauffement rapide observé depuis le milieu du </a:t>
            </a:r>
            <a:r>
              <a:rPr lang="fr-FR" sz="2000" dirty="0" smtClean="0"/>
              <a:t>XX</a:t>
            </a:r>
            <a:r>
              <a:rPr lang="fr-FR" sz="2000" baseline="30000" dirty="0" smtClean="0"/>
              <a:t>ème</a:t>
            </a:r>
            <a:r>
              <a:rPr lang="fr-FR" sz="2000" dirty="0" smtClean="0"/>
              <a:t> </a:t>
            </a:r>
            <a:r>
              <a:rPr lang="fr-FR" sz="2000" dirty="0"/>
              <a:t>siècle et le refroidissement suivant immédiatement les éruptions volcaniques majeures</a:t>
            </a:r>
            <a:r>
              <a:rPr lang="fr-FR" sz="2000" i="1" dirty="0"/>
              <a:t> (très haut degré de confiance)</a:t>
            </a:r>
            <a:r>
              <a:rPr lang="fr-FR" sz="2000" dirty="0"/>
              <a:t>.</a:t>
            </a:r>
          </a:p>
        </p:txBody>
      </p:sp>
      <p:sp>
        <p:nvSpPr>
          <p:cNvPr id="8" name="Abgerundetes Rechteck 4"/>
          <p:cNvSpPr/>
          <p:nvPr/>
        </p:nvSpPr>
        <p:spPr>
          <a:xfrm>
            <a:off x="251520" y="4005064"/>
            <a:ext cx="8712968" cy="1584176"/>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Les études du changement de température, des rétroactions climatiques et des changements de bilan énergétique de la Terre, effectuées à partir d'observations et de modèles, apportent des éléments fiables dans l’amplitude du réchauffement de la planète en réponse au forçage passé et futur.</a:t>
            </a:r>
          </a:p>
        </p:txBody>
      </p:sp>
    </p:spTree>
    <p:extLst>
      <p:ext uri="{BB962C8B-B14F-4D97-AF65-F5344CB8AC3E}">
        <p14:creationId xmlns:p14="http://schemas.microsoft.com/office/powerpoint/2010/main" val="159951592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51520" y="2636912"/>
            <a:ext cx="7992888" cy="2953622"/>
          </a:xfrm>
          <a:prstGeom prst="rect">
            <a:avLst/>
          </a:prstGeom>
        </p:spPr>
      </p:pic>
      <p:sp>
        <p:nvSpPr>
          <p:cNvPr id="5" name="Abgerundetes Rechteck 4"/>
          <p:cNvSpPr/>
          <p:nvPr/>
        </p:nvSpPr>
        <p:spPr>
          <a:xfrm>
            <a:off x="251520" y="260648"/>
            <a:ext cx="8640960" cy="144016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L’influence humaine sur le système climatique est </a:t>
            </a:r>
            <a:r>
              <a:rPr lang="fr-FR" sz="2000" b="1" dirty="0" smtClean="0">
                <a:solidFill>
                  <a:schemeClr val="bg1"/>
                </a:solidFill>
              </a:rPr>
              <a:t>clairement établie</a:t>
            </a:r>
            <a:r>
              <a:rPr lang="fr-FR" sz="2000" dirty="0" smtClean="0"/>
              <a:t>. Elle est évidente en ce qui concerne l’augmentation des concentrations de gaz à effet de serre dans l’atmosphère, le forçage radiatif positif, le réchauffement observé, </a:t>
            </a:r>
            <a:r>
              <a:rPr lang="fr-FR" sz="2000" dirty="0"/>
              <a:t>et la compréhension du système climatique. </a:t>
            </a:r>
          </a:p>
        </p:txBody>
      </p:sp>
    </p:spTree>
    <p:extLst>
      <p:ext uri="{BB962C8B-B14F-4D97-AF65-F5344CB8AC3E}">
        <p14:creationId xmlns:p14="http://schemas.microsoft.com/office/powerpoint/2010/main" val="333572291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96552" y="116632"/>
            <a:ext cx="9921422" cy="6129160"/>
          </a:xfrm>
          <a:prstGeom prst="rect">
            <a:avLst/>
          </a:prstGeom>
        </p:spPr>
      </p:pic>
    </p:spTree>
    <p:extLst>
      <p:ext uri="{BB962C8B-B14F-4D97-AF65-F5344CB8AC3E}">
        <p14:creationId xmlns:p14="http://schemas.microsoft.com/office/powerpoint/2010/main" val="150960060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bgerundetes Rechteck 4"/>
          <p:cNvSpPr/>
          <p:nvPr/>
        </p:nvSpPr>
        <p:spPr>
          <a:xfrm>
            <a:off x="251520" y="4365104"/>
            <a:ext cx="8640960" cy="1440160"/>
          </a:xfrm>
          <a:prstGeom prst="roundRect">
            <a:avLst/>
          </a:prstGeom>
          <a:solidFill>
            <a:srgbClr val="1F497D">
              <a:lumMod val="40000"/>
              <a:lumOff val="60000"/>
            </a:srgbClr>
          </a:solidFill>
          <a:ln w="25400" cap="flat" cmpd="sng" algn="ctr">
            <a:noFill/>
            <a:prstDash val="solid"/>
          </a:ln>
          <a:effectLst/>
        </p:spPr>
        <p:txBody>
          <a:bodyPr rtlCol="0" anchor="ctr"/>
          <a:lstStyle/>
          <a:p>
            <a:r>
              <a:rPr lang="en-GB" sz="2000" dirty="0" smtClean="0"/>
              <a:t>Il </a:t>
            </a:r>
            <a:r>
              <a:rPr lang="en-GB" sz="2000" dirty="0" err="1"/>
              <a:t>est</a:t>
            </a:r>
            <a:r>
              <a:rPr lang="en-GB" sz="2000" dirty="0"/>
              <a:t> </a:t>
            </a:r>
            <a:r>
              <a:rPr lang="en-GB" sz="2000" b="1" i="1" dirty="0" err="1" smtClean="0">
                <a:solidFill>
                  <a:schemeClr val="bg1"/>
                </a:solidFill>
              </a:rPr>
              <a:t>extrêmement</a:t>
            </a:r>
            <a:r>
              <a:rPr lang="en-GB" sz="2000" b="1" i="1" dirty="0" smtClean="0">
                <a:solidFill>
                  <a:schemeClr val="bg1"/>
                </a:solidFill>
              </a:rPr>
              <a:t> </a:t>
            </a:r>
            <a:r>
              <a:rPr lang="en-GB" sz="2000" b="1" i="1" dirty="0">
                <a:solidFill>
                  <a:schemeClr val="bg1"/>
                </a:solidFill>
              </a:rPr>
              <a:t>probable </a:t>
            </a:r>
            <a:r>
              <a:rPr lang="en-GB" sz="2000" dirty="0" err="1"/>
              <a:t>que</a:t>
            </a:r>
            <a:r>
              <a:rPr lang="en-GB" sz="2000" dirty="0"/>
              <a:t> </a:t>
            </a:r>
            <a:r>
              <a:rPr lang="en-GB" sz="2000" dirty="0" err="1"/>
              <a:t>l’influence</a:t>
            </a:r>
            <a:r>
              <a:rPr lang="en-GB" sz="2000" dirty="0"/>
              <a:t> </a:t>
            </a:r>
            <a:r>
              <a:rPr lang="en-GB" sz="2000" dirty="0" err="1"/>
              <a:t>humaine</a:t>
            </a:r>
            <a:r>
              <a:rPr lang="en-GB" sz="2000" dirty="0"/>
              <a:t> a </a:t>
            </a:r>
            <a:r>
              <a:rPr lang="en-GB" sz="2000" dirty="0" err="1"/>
              <a:t>été</a:t>
            </a:r>
            <a:r>
              <a:rPr lang="en-GB" sz="2000" dirty="0"/>
              <a:t> la cause </a:t>
            </a:r>
            <a:r>
              <a:rPr lang="en-GB" sz="2000" dirty="0" err="1"/>
              <a:t>principale</a:t>
            </a:r>
            <a:r>
              <a:rPr lang="en-GB" sz="2000" dirty="0"/>
              <a:t> du </a:t>
            </a:r>
            <a:r>
              <a:rPr lang="en-GB" sz="2000" dirty="0" err="1"/>
              <a:t>réchauffement</a:t>
            </a:r>
            <a:r>
              <a:rPr lang="en-GB" sz="2000" dirty="0"/>
              <a:t> </a:t>
            </a:r>
            <a:r>
              <a:rPr lang="en-GB" sz="2000" dirty="0" err="1"/>
              <a:t>observé</a:t>
            </a:r>
            <a:r>
              <a:rPr lang="en-GB" sz="2000" dirty="0"/>
              <a:t> </a:t>
            </a:r>
            <a:r>
              <a:rPr lang="en-GB" sz="2000" dirty="0" err="1"/>
              <a:t>depuis</a:t>
            </a:r>
            <a:r>
              <a:rPr lang="en-GB" sz="2000" dirty="0"/>
              <a:t> le milieu du </a:t>
            </a:r>
            <a:r>
              <a:rPr lang="en-GB" sz="2000" dirty="0" err="1" smtClean="0"/>
              <a:t>XX</a:t>
            </a:r>
            <a:r>
              <a:rPr lang="en-GB" sz="2000" baseline="30000" dirty="0" err="1" smtClean="0"/>
              <a:t>ème</a:t>
            </a:r>
            <a:r>
              <a:rPr lang="en-GB" sz="2000" dirty="0" smtClean="0"/>
              <a:t> </a:t>
            </a:r>
            <a:r>
              <a:rPr lang="en-GB" sz="2000" dirty="0"/>
              <a:t>siècle. </a:t>
            </a:r>
          </a:p>
        </p:txBody>
      </p:sp>
      <p:sp>
        <p:nvSpPr>
          <p:cNvPr id="7" name="Abgerundetes Rechteck 4"/>
          <p:cNvSpPr/>
          <p:nvPr/>
        </p:nvSpPr>
        <p:spPr>
          <a:xfrm>
            <a:off x="251520" y="1412776"/>
            <a:ext cx="8640960" cy="1440160"/>
          </a:xfrm>
          <a:prstGeom prst="roundRect">
            <a:avLst/>
          </a:prstGeom>
          <a:solidFill>
            <a:srgbClr val="1F497D">
              <a:lumMod val="40000"/>
              <a:lumOff val="60000"/>
            </a:srgbClr>
          </a:solidFill>
          <a:ln w="25400" cap="flat" cmpd="sng" algn="ctr">
            <a:noFill/>
            <a:prstDash val="solid"/>
          </a:ln>
          <a:effectLst/>
        </p:spPr>
        <p:txBody>
          <a:bodyPr rtlCol="0" anchor="ctr"/>
          <a:lstStyle/>
          <a:p>
            <a:r>
              <a:rPr lang="en-GB" sz="2000" dirty="0" err="1"/>
              <a:t>L’influence</a:t>
            </a:r>
            <a:r>
              <a:rPr lang="en-GB" sz="2000" dirty="0"/>
              <a:t> </a:t>
            </a:r>
            <a:r>
              <a:rPr lang="en-GB" sz="2000" dirty="0" err="1"/>
              <a:t>humaine</a:t>
            </a:r>
            <a:r>
              <a:rPr lang="en-GB" sz="2000" dirty="0"/>
              <a:t> a </a:t>
            </a:r>
            <a:r>
              <a:rPr lang="en-GB" sz="2000" dirty="0" err="1"/>
              <a:t>été</a:t>
            </a:r>
            <a:r>
              <a:rPr lang="en-GB" sz="2000" dirty="0"/>
              <a:t> </a:t>
            </a:r>
            <a:r>
              <a:rPr lang="en-GB" sz="2000" dirty="0" err="1"/>
              <a:t>détectée</a:t>
            </a:r>
            <a:r>
              <a:rPr lang="en-GB" sz="2000" dirty="0"/>
              <a:t> </a:t>
            </a:r>
            <a:r>
              <a:rPr lang="en-GB" sz="2000" dirty="0" err="1"/>
              <a:t>dans</a:t>
            </a:r>
            <a:r>
              <a:rPr lang="en-GB" sz="2000" dirty="0"/>
              <a:t> le </a:t>
            </a:r>
            <a:r>
              <a:rPr lang="en-GB" sz="2000" dirty="0" err="1"/>
              <a:t>réchauffement</a:t>
            </a:r>
            <a:r>
              <a:rPr lang="en-GB" sz="2000" dirty="0"/>
              <a:t> de </a:t>
            </a:r>
            <a:r>
              <a:rPr lang="en-GB" sz="2000" dirty="0" err="1"/>
              <a:t>l’atmosphère</a:t>
            </a:r>
            <a:r>
              <a:rPr lang="en-GB" sz="2000" dirty="0"/>
              <a:t> et de </a:t>
            </a:r>
            <a:r>
              <a:rPr lang="en-GB" sz="2000" dirty="0" err="1"/>
              <a:t>l’océan</a:t>
            </a:r>
            <a:r>
              <a:rPr lang="en-GB" sz="2000" dirty="0"/>
              <a:t>, les </a:t>
            </a:r>
            <a:r>
              <a:rPr lang="en-GB" sz="2000" dirty="0" err="1"/>
              <a:t>changements</a:t>
            </a:r>
            <a:r>
              <a:rPr lang="en-GB" sz="2000" dirty="0"/>
              <a:t> du cycle de </a:t>
            </a:r>
            <a:r>
              <a:rPr lang="en-GB" sz="2000" dirty="0" err="1"/>
              <a:t>l’eau</a:t>
            </a:r>
            <a:r>
              <a:rPr lang="en-GB" sz="2000" dirty="0"/>
              <a:t> </a:t>
            </a:r>
            <a:r>
              <a:rPr lang="en-GB" sz="2000" dirty="0" err="1"/>
              <a:t>planétaire</a:t>
            </a:r>
            <a:r>
              <a:rPr lang="en-GB" sz="2000" dirty="0"/>
              <a:t>, la </a:t>
            </a:r>
            <a:r>
              <a:rPr lang="en-GB" sz="2000" dirty="0" err="1"/>
              <a:t>fonte</a:t>
            </a:r>
            <a:r>
              <a:rPr lang="en-GB" sz="2000" dirty="0"/>
              <a:t> des </a:t>
            </a:r>
            <a:r>
              <a:rPr lang="en-GB" sz="2000" dirty="0" err="1"/>
              <a:t>neiges</a:t>
            </a:r>
            <a:r>
              <a:rPr lang="en-GB" sz="2000" dirty="0"/>
              <a:t> et </a:t>
            </a:r>
            <a:r>
              <a:rPr lang="en-GB" sz="2000" dirty="0" err="1"/>
              <a:t>glaces</a:t>
            </a:r>
            <a:r>
              <a:rPr lang="en-GB" sz="2000" dirty="0"/>
              <a:t>, </a:t>
            </a:r>
            <a:r>
              <a:rPr lang="en-GB" sz="2000" dirty="0" err="1"/>
              <a:t>l’élévation</a:t>
            </a:r>
            <a:r>
              <a:rPr lang="en-GB" sz="2000" dirty="0"/>
              <a:t> du </a:t>
            </a:r>
            <a:r>
              <a:rPr lang="en-GB" sz="2000" dirty="0" err="1"/>
              <a:t>niveau</a:t>
            </a:r>
            <a:r>
              <a:rPr lang="en-GB" sz="2000" dirty="0"/>
              <a:t> </a:t>
            </a:r>
            <a:r>
              <a:rPr lang="en-GB" sz="2000" dirty="0" err="1"/>
              <a:t>marin</a:t>
            </a:r>
            <a:r>
              <a:rPr lang="en-GB" sz="2000" dirty="0"/>
              <a:t> </a:t>
            </a:r>
            <a:r>
              <a:rPr lang="en-GB" sz="2000" dirty="0" err="1"/>
              <a:t>moyen</a:t>
            </a:r>
            <a:r>
              <a:rPr lang="en-GB" sz="2000" dirty="0"/>
              <a:t>, et la modification de </a:t>
            </a:r>
            <a:r>
              <a:rPr lang="en-GB" sz="2000" dirty="0" err="1"/>
              <a:t>certains</a:t>
            </a:r>
            <a:r>
              <a:rPr lang="en-GB" sz="2000" dirty="0"/>
              <a:t> </a:t>
            </a:r>
            <a:r>
              <a:rPr lang="en-GB" sz="2000" dirty="0" err="1"/>
              <a:t>extrêmes</a:t>
            </a:r>
            <a:r>
              <a:rPr lang="en-GB" sz="2000" dirty="0"/>
              <a:t> </a:t>
            </a:r>
            <a:r>
              <a:rPr lang="en-GB" sz="2000" dirty="0" err="1"/>
              <a:t>climatiques</a:t>
            </a:r>
            <a:r>
              <a:rPr lang="en-GB" sz="2000" dirty="0"/>
              <a:t>. </a:t>
            </a:r>
          </a:p>
        </p:txBody>
      </p:sp>
    </p:spTree>
    <p:extLst>
      <p:ext uri="{BB962C8B-B14F-4D97-AF65-F5344CB8AC3E}">
        <p14:creationId xmlns:p14="http://schemas.microsoft.com/office/powerpoint/2010/main" val="152847855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79512" y="116632"/>
            <a:ext cx="5600096" cy="3672408"/>
          </a:xfrm>
          <a:prstGeom prst="rect">
            <a:avLst/>
          </a:prstGeom>
        </p:spPr>
      </p:pic>
      <p:pic>
        <p:nvPicPr>
          <p:cNvPr id="5" name="Image 4"/>
          <p:cNvPicPr>
            <a:picLocks noChangeAspect="1"/>
          </p:cNvPicPr>
          <p:nvPr/>
        </p:nvPicPr>
        <p:blipFill>
          <a:blip r:embed="rId3"/>
          <a:stretch>
            <a:fillRect/>
          </a:stretch>
        </p:blipFill>
        <p:spPr>
          <a:xfrm>
            <a:off x="4067944" y="3573016"/>
            <a:ext cx="5022468" cy="3212976"/>
          </a:xfrm>
          <a:prstGeom prst="rect">
            <a:avLst/>
          </a:prstGeom>
        </p:spPr>
      </p:pic>
      <p:sp>
        <p:nvSpPr>
          <p:cNvPr id="6" name="ZoneTexte 5"/>
          <p:cNvSpPr txBox="1"/>
          <p:nvPr/>
        </p:nvSpPr>
        <p:spPr>
          <a:xfrm>
            <a:off x="35496" y="44624"/>
            <a:ext cx="6614962" cy="400110"/>
          </a:xfrm>
          <a:prstGeom prst="rect">
            <a:avLst/>
          </a:prstGeom>
          <a:solidFill>
            <a:schemeClr val="bg1"/>
          </a:solidFill>
        </p:spPr>
        <p:txBody>
          <a:bodyPr wrap="none" rtlCol="0">
            <a:spAutoFit/>
          </a:bodyPr>
          <a:lstStyle/>
          <a:p>
            <a:r>
              <a:rPr lang="fr-FR" sz="2000" b="1" dirty="0" smtClean="0"/>
              <a:t>RCP : « </a:t>
            </a:r>
            <a:r>
              <a:rPr lang="fr-FR" sz="2000" b="1" dirty="0" err="1" smtClean="0"/>
              <a:t>Representative</a:t>
            </a:r>
            <a:r>
              <a:rPr lang="fr-FR" sz="2000" b="1" dirty="0" smtClean="0"/>
              <a:t> concentration </a:t>
            </a:r>
            <a:r>
              <a:rPr lang="fr-FR" sz="2000" b="1" dirty="0" err="1" smtClean="0"/>
              <a:t>pathways</a:t>
            </a:r>
            <a:r>
              <a:rPr lang="fr-FR" sz="2000" b="1" dirty="0" smtClean="0"/>
              <a:t> » ( en W/m</a:t>
            </a:r>
            <a:r>
              <a:rPr lang="fr-FR" sz="2000" b="1" baseline="30000" dirty="0" smtClean="0"/>
              <a:t>2</a:t>
            </a:r>
            <a:r>
              <a:rPr lang="fr-FR" sz="2000" b="1" dirty="0" smtClean="0"/>
              <a:t>)</a:t>
            </a:r>
            <a:endParaRPr lang="fr-FR" sz="2000" b="1" dirty="0"/>
          </a:p>
        </p:txBody>
      </p:sp>
      <p:sp>
        <p:nvSpPr>
          <p:cNvPr id="9" name="Rectangle 8"/>
          <p:cNvSpPr/>
          <p:nvPr/>
        </p:nvSpPr>
        <p:spPr>
          <a:xfrm>
            <a:off x="6300192" y="4365104"/>
            <a:ext cx="1296144"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ZoneTexte 9"/>
          <p:cNvSpPr txBox="1"/>
          <p:nvPr/>
        </p:nvSpPr>
        <p:spPr>
          <a:xfrm>
            <a:off x="4860032" y="3501008"/>
            <a:ext cx="2304256" cy="707886"/>
          </a:xfrm>
          <a:prstGeom prst="rect">
            <a:avLst/>
          </a:prstGeom>
          <a:solidFill>
            <a:schemeClr val="bg1"/>
          </a:solidFill>
        </p:spPr>
        <p:txBody>
          <a:bodyPr wrap="square" rtlCol="0">
            <a:spAutoFit/>
          </a:bodyPr>
          <a:lstStyle/>
          <a:p>
            <a:r>
              <a:rPr lang="fr-FR" sz="2000" b="1" dirty="0" smtClean="0"/>
              <a:t>Emissions liées aux énergies fossiles</a:t>
            </a:r>
            <a:endParaRPr lang="fr-FR" sz="2000" b="1" dirty="0"/>
          </a:p>
        </p:txBody>
      </p:sp>
      <p:sp>
        <p:nvSpPr>
          <p:cNvPr id="11" name="ZoneTexte 10"/>
          <p:cNvSpPr txBox="1"/>
          <p:nvPr/>
        </p:nvSpPr>
        <p:spPr>
          <a:xfrm>
            <a:off x="5868144" y="548680"/>
            <a:ext cx="1779767" cy="369332"/>
          </a:xfrm>
          <a:prstGeom prst="rect">
            <a:avLst/>
          </a:prstGeom>
          <a:noFill/>
        </p:spPr>
        <p:txBody>
          <a:bodyPr wrap="none" rtlCol="0">
            <a:spAutoFit/>
          </a:bodyPr>
          <a:lstStyle/>
          <a:p>
            <a:r>
              <a:rPr lang="fr-FR" i="1" dirty="0" smtClean="0"/>
              <a:t>Fortes émissions</a:t>
            </a:r>
            <a:endParaRPr lang="fr-FR" i="1" dirty="0"/>
          </a:p>
        </p:txBody>
      </p:sp>
      <p:sp>
        <p:nvSpPr>
          <p:cNvPr id="12" name="ZoneTexte 11"/>
          <p:cNvSpPr txBox="1"/>
          <p:nvPr/>
        </p:nvSpPr>
        <p:spPr>
          <a:xfrm>
            <a:off x="5868144" y="1844824"/>
            <a:ext cx="1393393" cy="369332"/>
          </a:xfrm>
          <a:prstGeom prst="rect">
            <a:avLst/>
          </a:prstGeom>
          <a:noFill/>
        </p:spPr>
        <p:txBody>
          <a:bodyPr wrap="none" rtlCol="0">
            <a:spAutoFit/>
          </a:bodyPr>
          <a:lstStyle/>
          <a:p>
            <a:r>
              <a:rPr lang="fr-FR" i="1" dirty="0" smtClean="0"/>
              <a:t>Stabilisation</a:t>
            </a:r>
            <a:endParaRPr lang="fr-FR" i="1" dirty="0"/>
          </a:p>
        </p:txBody>
      </p:sp>
      <p:sp>
        <p:nvSpPr>
          <p:cNvPr id="13" name="ZoneTexte 12"/>
          <p:cNvSpPr txBox="1"/>
          <p:nvPr/>
        </p:nvSpPr>
        <p:spPr>
          <a:xfrm>
            <a:off x="5796136" y="2780928"/>
            <a:ext cx="2351926" cy="369332"/>
          </a:xfrm>
          <a:prstGeom prst="rect">
            <a:avLst/>
          </a:prstGeom>
          <a:noFill/>
        </p:spPr>
        <p:txBody>
          <a:bodyPr wrap="none" rtlCol="0">
            <a:spAutoFit/>
          </a:bodyPr>
          <a:lstStyle/>
          <a:p>
            <a:r>
              <a:rPr lang="fr-FR" i="1" dirty="0" smtClean="0"/>
              <a:t>Contrôle des émissions</a:t>
            </a:r>
            <a:endParaRPr lang="fr-FR" i="1" dirty="0"/>
          </a:p>
        </p:txBody>
      </p:sp>
      <p:sp>
        <p:nvSpPr>
          <p:cNvPr id="14" name="Accolade fermante 13"/>
          <p:cNvSpPr/>
          <p:nvPr/>
        </p:nvSpPr>
        <p:spPr>
          <a:xfrm>
            <a:off x="5652120" y="1700808"/>
            <a:ext cx="144016" cy="64807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106218680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b="66957"/>
          <a:stretch/>
        </p:blipFill>
        <p:spPr>
          <a:xfrm>
            <a:off x="1403648" y="133591"/>
            <a:ext cx="5688632" cy="2719345"/>
          </a:xfrm>
          <a:prstGeom prst="rect">
            <a:avLst/>
          </a:prstGeom>
        </p:spPr>
      </p:pic>
      <p:sp>
        <p:nvSpPr>
          <p:cNvPr id="3" name="Rectangle 2"/>
          <p:cNvSpPr/>
          <p:nvPr/>
        </p:nvSpPr>
        <p:spPr>
          <a:xfrm>
            <a:off x="4860032" y="548680"/>
            <a:ext cx="4572000" cy="369332"/>
          </a:xfrm>
          <a:prstGeom prst="rect">
            <a:avLst/>
          </a:prstGeom>
        </p:spPr>
        <p:txBody>
          <a:bodyPr>
            <a:spAutoFit/>
          </a:bodyPr>
          <a:lstStyle/>
          <a:p>
            <a:endParaRPr lang="en-GB" dirty="0"/>
          </a:p>
        </p:txBody>
      </p:sp>
      <p:sp>
        <p:nvSpPr>
          <p:cNvPr id="5" name="Abgerundetes Rechteck 4"/>
          <p:cNvSpPr/>
          <p:nvPr/>
        </p:nvSpPr>
        <p:spPr>
          <a:xfrm>
            <a:off x="107504" y="3212976"/>
            <a:ext cx="8712968" cy="1656184"/>
          </a:xfrm>
          <a:prstGeom prst="roundRect">
            <a:avLst/>
          </a:prstGeom>
          <a:solidFill>
            <a:srgbClr val="1F497D">
              <a:lumMod val="40000"/>
              <a:lumOff val="60000"/>
            </a:srgbClr>
          </a:solidFill>
          <a:ln w="25400" cap="flat" cmpd="sng" algn="ctr">
            <a:noFill/>
            <a:prstDash val="solid"/>
          </a:ln>
          <a:effectLst/>
        </p:spPr>
        <p:txBody>
          <a:bodyPr rtlCol="0" anchor="ctr"/>
          <a:lstStyle/>
          <a:p>
            <a:r>
              <a:rPr lang="en-GB" sz="2000" dirty="0" smtClean="0"/>
              <a:t>Le </a:t>
            </a:r>
            <a:r>
              <a:rPr lang="en-GB" sz="2000" dirty="0" err="1" smtClean="0"/>
              <a:t>changement</a:t>
            </a:r>
            <a:r>
              <a:rPr lang="en-GB" sz="2000" dirty="0" smtClean="0"/>
              <a:t> de la </a:t>
            </a:r>
            <a:r>
              <a:rPr lang="en-GB" sz="2000" dirty="0" err="1" smtClean="0"/>
              <a:t>température</a:t>
            </a:r>
            <a:r>
              <a:rPr lang="en-GB" sz="2000" dirty="0" smtClean="0"/>
              <a:t> </a:t>
            </a:r>
            <a:r>
              <a:rPr lang="en-GB" sz="2000" dirty="0" err="1" smtClean="0"/>
              <a:t>moyenne</a:t>
            </a:r>
            <a:r>
              <a:rPr lang="en-GB" sz="2000" dirty="0" smtClean="0"/>
              <a:t> du globe en surface pour la fin du </a:t>
            </a:r>
            <a:r>
              <a:rPr lang="en-GB" sz="2000" dirty="0" err="1" smtClean="0"/>
              <a:t>XXI</a:t>
            </a:r>
            <a:r>
              <a:rPr lang="en-GB" sz="2000" baseline="30000" dirty="0" err="1" smtClean="0"/>
              <a:t>e</a:t>
            </a:r>
            <a:r>
              <a:rPr lang="en-GB" sz="2000" dirty="0" smtClean="0"/>
              <a:t> siècle </a:t>
            </a:r>
            <a:r>
              <a:rPr lang="en-GB" sz="2000" dirty="0" err="1" smtClean="0"/>
              <a:t>dépassera</a:t>
            </a:r>
            <a:r>
              <a:rPr lang="en-GB" sz="2000" dirty="0" smtClean="0"/>
              <a:t> </a:t>
            </a:r>
            <a:r>
              <a:rPr lang="en-GB" sz="2000" i="1" dirty="0" err="1" smtClean="0"/>
              <a:t>probablement</a:t>
            </a:r>
            <a:r>
              <a:rPr lang="en-GB" sz="2000" dirty="0" smtClean="0"/>
              <a:t> 1,5°C par rapport </a:t>
            </a:r>
            <a:r>
              <a:rPr lang="en-GB" sz="2000" dirty="0" err="1" smtClean="0"/>
              <a:t>à</a:t>
            </a:r>
            <a:r>
              <a:rPr lang="en-GB" sz="2000" dirty="0" smtClean="0"/>
              <a:t> 1850-1900 pour </a:t>
            </a:r>
            <a:r>
              <a:rPr lang="en-GB" sz="2000" dirty="0" err="1" smtClean="0"/>
              <a:t>tous</a:t>
            </a:r>
            <a:r>
              <a:rPr lang="en-GB" sz="2000" dirty="0" smtClean="0"/>
              <a:t> les </a:t>
            </a:r>
            <a:r>
              <a:rPr lang="en-GB" sz="2000" dirty="0" err="1" smtClean="0"/>
              <a:t>scénarios</a:t>
            </a:r>
            <a:r>
              <a:rPr lang="en-GB" sz="2000" dirty="0" smtClean="0"/>
              <a:t> RCP, </a:t>
            </a:r>
            <a:r>
              <a:rPr lang="en-GB" sz="2000" dirty="0" err="1" smtClean="0"/>
              <a:t>sauf</a:t>
            </a:r>
            <a:r>
              <a:rPr lang="en-GB" sz="2000" dirty="0" smtClean="0"/>
              <a:t> pour le </a:t>
            </a:r>
            <a:r>
              <a:rPr lang="en-GB" sz="2000" dirty="0" err="1" smtClean="0"/>
              <a:t>scénario</a:t>
            </a:r>
            <a:r>
              <a:rPr lang="en-GB" sz="2000" dirty="0" smtClean="0"/>
              <a:t> RCP2.6. Il </a:t>
            </a:r>
            <a:r>
              <a:rPr lang="en-GB" sz="2000" dirty="0" err="1" smtClean="0"/>
              <a:t>est</a:t>
            </a:r>
            <a:r>
              <a:rPr lang="en-GB" sz="2000" dirty="0" smtClean="0"/>
              <a:t> </a:t>
            </a:r>
            <a:r>
              <a:rPr lang="en-GB" sz="2000" i="1" dirty="0" smtClean="0"/>
              <a:t>probable</a:t>
            </a:r>
            <a:r>
              <a:rPr lang="en-GB" sz="2000" dirty="0" smtClean="0"/>
              <a:t> </a:t>
            </a:r>
            <a:r>
              <a:rPr lang="en-GB" sz="2000" dirty="0" err="1" smtClean="0"/>
              <a:t>qu’il</a:t>
            </a:r>
            <a:r>
              <a:rPr lang="en-GB" sz="2000" dirty="0" smtClean="0"/>
              <a:t> </a:t>
            </a:r>
            <a:r>
              <a:rPr lang="en-GB" sz="2000" dirty="0" err="1" smtClean="0"/>
              <a:t>dépassera</a:t>
            </a:r>
            <a:r>
              <a:rPr lang="en-GB" sz="2000" dirty="0" smtClean="0"/>
              <a:t> 2°C pour les </a:t>
            </a:r>
            <a:r>
              <a:rPr lang="en-GB" sz="2000" dirty="0" err="1" smtClean="0"/>
              <a:t>scénarios</a:t>
            </a:r>
            <a:r>
              <a:rPr lang="en-GB" sz="2000" dirty="0" smtClean="0"/>
              <a:t> RCP6.0 et RCP8.5.</a:t>
            </a:r>
          </a:p>
        </p:txBody>
      </p:sp>
      <p:pic>
        <p:nvPicPr>
          <p:cNvPr id="6" name="Image 5"/>
          <p:cNvPicPr>
            <a:picLocks noChangeAspect="1"/>
          </p:cNvPicPr>
          <p:nvPr/>
        </p:nvPicPr>
        <p:blipFill rotWithShape="1">
          <a:blip r:embed="rId2"/>
          <a:srcRect t="97858"/>
          <a:stretch/>
        </p:blipFill>
        <p:spPr>
          <a:xfrm>
            <a:off x="1619672" y="2780928"/>
            <a:ext cx="4740465" cy="146908"/>
          </a:xfrm>
          <a:prstGeom prst="rect">
            <a:avLst/>
          </a:prstGeom>
        </p:spPr>
      </p:pic>
      <p:sp>
        <p:nvSpPr>
          <p:cNvPr id="4" name="Rectangle 3"/>
          <p:cNvSpPr/>
          <p:nvPr/>
        </p:nvSpPr>
        <p:spPr>
          <a:xfrm>
            <a:off x="2286000" y="2828836"/>
            <a:ext cx="4572000" cy="646331"/>
          </a:xfrm>
          <a:prstGeom prst="rect">
            <a:avLst/>
          </a:prstGeom>
        </p:spPr>
        <p:txBody>
          <a:bodyPr>
            <a:spAutoFit/>
          </a:bodyPr>
          <a:lstStyle/>
          <a:p>
            <a:endParaRPr lang="en-GB" dirty="0"/>
          </a:p>
          <a:p>
            <a:r>
              <a:rPr lang="en-GB" dirty="0"/>
              <a:t> </a:t>
            </a:r>
          </a:p>
        </p:txBody>
      </p:sp>
      <p:sp>
        <p:nvSpPr>
          <p:cNvPr id="9" name="Abgerundetes Rechteck 4"/>
          <p:cNvSpPr/>
          <p:nvPr/>
        </p:nvSpPr>
        <p:spPr>
          <a:xfrm>
            <a:off x="107504" y="5373216"/>
            <a:ext cx="8712968" cy="1124744"/>
          </a:xfrm>
          <a:prstGeom prst="roundRect">
            <a:avLst/>
          </a:prstGeom>
          <a:solidFill>
            <a:srgbClr val="1F497D">
              <a:lumMod val="40000"/>
              <a:lumOff val="60000"/>
            </a:srgbClr>
          </a:solidFill>
          <a:ln w="25400" cap="flat" cmpd="sng" algn="ctr">
            <a:noFill/>
            <a:prstDash val="solid"/>
          </a:ln>
          <a:effectLst/>
        </p:spPr>
        <p:txBody>
          <a:bodyPr rtlCol="0" anchor="ctr"/>
          <a:lstStyle/>
          <a:p>
            <a:r>
              <a:rPr lang="en-GB" sz="2000" dirty="0"/>
              <a:t>Le </a:t>
            </a:r>
            <a:r>
              <a:rPr lang="en-GB" sz="2000" dirty="0" err="1"/>
              <a:t>réchauffement</a:t>
            </a:r>
            <a:r>
              <a:rPr lang="en-GB" sz="2000" dirty="0"/>
              <a:t> se </a:t>
            </a:r>
            <a:r>
              <a:rPr lang="en-GB" sz="2000" dirty="0" err="1"/>
              <a:t>poursuivra</a:t>
            </a:r>
            <a:r>
              <a:rPr lang="en-GB" sz="2000" dirty="0"/>
              <a:t> au-</a:t>
            </a:r>
            <a:r>
              <a:rPr lang="en-GB" sz="2000" dirty="0" err="1"/>
              <a:t>delà</a:t>
            </a:r>
            <a:r>
              <a:rPr lang="en-GB" sz="2000" dirty="0"/>
              <a:t> de 2100 pour </a:t>
            </a:r>
            <a:r>
              <a:rPr lang="en-GB" sz="2000" dirty="0" err="1"/>
              <a:t>tous</a:t>
            </a:r>
            <a:r>
              <a:rPr lang="en-GB" sz="2000" dirty="0"/>
              <a:t> les </a:t>
            </a:r>
            <a:r>
              <a:rPr lang="en-GB" sz="2000" dirty="0" err="1"/>
              <a:t>scénarios</a:t>
            </a:r>
            <a:r>
              <a:rPr lang="en-GB" sz="2000" dirty="0"/>
              <a:t> RCP </a:t>
            </a:r>
            <a:r>
              <a:rPr lang="en-GB" sz="2000" dirty="0" err="1"/>
              <a:t>à</a:t>
            </a:r>
            <a:r>
              <a:rPr lang="en-GB" sz="2000" dirty="0"/>
              <a:t> </a:t>
            </a:r>
            <a:r>
              <a:rPr lang="en-GB" sz="2000" dirty="0" err="1"/>
              <a:t>l’exception</a:t>
            </a:r>
            <a:r>
              <a:rPr lang="en-GB" sz="2000" dirty="0"/>
              <a:t> du RCP2.6. </a:t>
            </a:r>
          </a:p>
        </p:txBody>
      </p:sp>
    </p:spTree>
    <p:extLst>
      <p:ext uri="{BB962C8B-B14F-4D97-AF65-F5344CB8AC3E}">
        <p14:creationId xmlns:p14="http://schemas.microsoft.com/office/powerpoint/2010/main" val="176961726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b="45926"/>
          <a:stretch/>
        </p:blipFill>
        <p:spPr>
          <a:xfrm>
            <a:off x="0" y="45135"/>
            <a:ext cx="6629780" cy="5040049"/>
          </a:xfrm>
          <a:prstGeom prst="rect">
            <a:avLst/>
          </a:prstGeom>
        </p:spPr>
      </p:pic>
      <p:sp>
        <p:nvSpPr>
          <p:cNvPr id="4" name="Rectangle 3"/>
          <p:cNvSpPr/>
          <p:nvPr/>
        </p:nvSpPr>
        <p:spPr>
          <a:xfrm>
            <a:off x="5220072" y="2132856"/>
            <a:ext cx="4572000" cy="369332"/>
          </a:xfrm>
          <a:prstGeom prst="rect">
            <a:avLst/>
          </a:prstGeom>
        </p:spPr>
        <p:txBody>
          <a:bodyPr>
            <a:spAutoFit/>
          </a:bodyPr>
          <a:lstStyle/>
          <a:p>
            <a:endParaRPr lang="fr-FR" dirty="0"/>
          </a:p>
        </p:txBody>
      </p:sp>
      <p:sp>
        <p:nvSpPr>
          <p:cNvPr id="9" name="Rectangle 8"/>
          <p:cNvSpPr/>
          <p:nvPr/>
        </p:nvSpPr>
        <p:spPr>
          <a:xfrm>
            <a:off x="6461484" y="1916832"/>
            <a:ext cx="576064" cy="288032"/>
          </a:xfrm>
          <a:prstGeom prst="rect">
            <a:avLst/>
          </a:prstGeom>
          <a:pattFill prst="pct10">
            <a:fgClr>
              <a:schemeClr val="tx1"/>
            </a:fgClr>
            <a:bgClr>
              <a:prstClr val="white"/>
            </a:bgClr>
          </a:pattFill>
          <a:ln>
            <a:solidFill>
              <a:schemeClr val="tx1"/>
            </a:solidFill>
          </a:ln>
          <a:effectLst>
            <a:outerShdw blurRad="40000" dist="23000" dir="5400000" rotWithShape="0">
              <a:srgbClr val="000000">
                <a:alpha val="35000"/>
              </a:srgbClr>
            </a:outerShdw>
            <a:softEdge rad="254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Rectangle 9"/>
          <p:cNvSpPr/>
          <p:nvPr/>
        </p:nvSpPr>
        <p:spPr>
          <a:xfrm>
            <a:off x="6461484" y="2348880"/>
            <a:ext cx="576064" cy="288032"/>
          </a:xfrm>
          <a:prstGeom prst="rect">
            <a:avLst/>
          </a:prstGeom>
          <a:pattFill prst="ltDnDiag">
            <a:fgClr>
              <a:schemeClr val="tx1"/>
            </a:fgClr>
            <a:bgClr>
              <a:prstClr val="white"/>
            </a:bgClr>
          </a:pattFill>
          <a:ln>
            <a:solidFill>
              <a:schemeClr val="tx1"/>
            </a:solidFill>
          </a:ln>
          <a:effectLst>
            <a:outerShdw blurRad="40000" dist="23000" dir="5400000" rotWithShape="0">
              <a:srgbClr val="000000">
                <a:alpha val="35000"/>
              </a:srgbClr>
            </a:outerShdw>
            <a:softEdge rad="254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ZoneTexte 10"/>
          <p:cNvSpPr txBox="1"/>
          <p:nvPr/>
        </p:nvSpPr>
        <p:spPr>
          <a:xfrm>
            <a:off x="7109556" y="1844824"/>
            <a:ext cx="1833630" cy="369332"/>
          </a:xfrm>
          <a:prstGeom prst="rect">
            <a:avLst/>
          </a:prstGeom>
          <a:noFill/>
        </p:spPr>
        <p:txBody>
          <a:bodyPr wrap="none" rtlCol="0">
            <a:spAutoFit/>
          </a:bodyPr>
          <a:lstStyle/>
          <a:p>
            <a:r>
              <a:rPr lang="fr-FR" dirty="0" smtClean="0"/>
              <a:t>Signal/bruit élevé</a:t>
            </a:r>
            <a:endParaRPr lang="fr-FR" dirty="0"/>
          </a:p>
        </p:txBody>
      </p:sp>
      <p:sp>
        <p:nvSpPr>
          <p:cNvPr id="12" name="ZoneTexte 11"/>
          <p:cNvSpPr txBox="1"/>
          <p:nvPr/>
        </p:nvSpPr>
        <p:spPr>
          <a:xfrm>
            <a:off x="7109556" y="2267580"/>
            <a:ext cx="1854932" cy="369332"/>
          </a:xfrm>
          <a:prstGeom prst="rect">
            <a:avLst/>
          </a:prstGeom>
          <a:noFill/>
        </p:spPr>
        <p:txBody>
          <a:bodyPr wrap="none" rtlCol="0">
            <a:spAutoFit/>
          </a:bodyPr>
          <a:lstStyle/>
          <a:p>
            <a:r>
              <a:rPr lang="fr-FR" dirty="0" smtClean="0"/>
              <a:t>Signal/bruit faible</a:t>
            </a:r>
            <a:endParaRPr lang="fr-FR" dirty="0"/>
          </a:p>
        </p:txBody>
      </p:sp>
      <p:sp>
        <p:nvSpPr>
          <p:cNvPr id="13" name="Abgerundetes Rechteck 4"/>
          <p:cNvSpPr/>
          <p:nvPr/>
        </p:nvSpPr>
        <p:spPr>
          <a:xfrm>
            <a:off x="611560" y="5373216"/>
            <a:ext cx="7848872" cy="1008112"/>
          </a:xfrm>
          <a:prstGeom prst="roundRect">
            <a:avLst/>
          </a:prstGeom>
          <a:solidFill>
            <a:srgbClr val="1F497D">
              <a:lumMod val="40000"/>
              <a:lumOff val="60000"/>
            </a:srgbClr>
          </a:solidFill>
          <a:ln w="25400" cap="flat" cmpd="sng" algn="ctr">
            <a:noFill/>
            <a:prstDash val="solid"/>
          </a:ln>
          <a:effectLst/>
        </p:spPr>
        <p:txBody>
          <a:bodyPr rtlCol="0" anchor="ctr"/>
          <a:lstStyle/>
          <a:p>
            <a:r>
              <a:rPr lang="en-GB" sz="2000" dirty="0"/>
              <a:t>Le </a:t>
            </a:r>
            <a:r>
              <a:rPr lang="en-GB" sz="2000" dirty="0" err="1"/>
              <a:t>réchauffement</a:t>
            </a:r>
            <a:r>
              <a:rPr lang="en-GB" sz="2000" dirty="0"/>
              <a:t> </a:t>
            </a:r>
            <a:r>
              <a:rPr lang="en-GB" sz="2000" dirty="0" err="1"/>
              <a:t>continuera</a:t>
            </a:r>
            <a:r>
              <a:rPr lang="en-GB" sz="2000" dirty="0"/>
              <a:t> </a:t>
            </a:r>
            <a:r>
              <a:rPr lang="en-GB" sz="2000" dirty="0" err="1"/>
              <a:t>à</a:t>
            </a:r>
            <a:r>
              <a:rPr lang="en-GB" sz="2000" dirty="0"/>
              <a:t> </a:t>
            </a:r>
            <a:r>
              <a:rPr lang="en-GB" sz="2000" dirty="0" err="1"/>
              <a:t>présenter</a:t>
            </a:r>
            <a:r>
              <a:rPr lang="en-GB" sz="2000" dirty="0"/>
              <a:t> </a:t>
            </a:r>
            <a:r>
              <a:rPr lang="en-GB" sz="2000" dirty="0" err="1" smtClean="0"/>
              <a:t>une</a:t>
            </a:r>
            <a:r>
              <a:rPr lang="en-GB" sz="2000" dirty="0" smtClean="0"/>
              <a:t> </a:t>
            </a:r>
            <a:r>
              <a:rPr lang="en-GB" sz="2000" dirty="0" err="1" smtClean="0"/>
              <a:t>variabilité</a:t>
            </a:r>
            <a:r>
              <a:rPr lang="en-GB" sz="2000" dirty="0" smtClean="0"/>
              <a:t> </a:t>
            </a:r>
            <a:r>
              <a:rPr lang="en-GB" sz="2000" dirty="0" err="1"/>
              <a:t>interannuelle</a:t>
            </a:r>
            <a:r>
              <a:rPr lang="en-GB" sz="2000" dirty="0"/>
              <a:t> </a:t>
            </a:r>
            <a:r>
              <a:rPr lang="en-GB" sz="2000" dirty="0" err="1"/>
              <a:t>à</a:t>
            </a:r>
            <a:r>
              <a:rPr lang="en-GB" sz="2000" dirty="0"/>
              <a:t> </a:t>
            </a:r>
            <a:r>
              <a:rPr lang="en-GB" sz="2000" dirty="0" err="1"/>
              <a:t>décennale</a:t>
            </a:r>
            <a:r>
              <a:rPr lang="en-GB" sz="2000" dirty="0"/>
              <a:t> et ne sera pas </a:t>
            </a:r>
            <a:r>
              <a:rPr lang="en-GB" sz="2000" dirty="0" err="1"/>
              <a:t>uniforme</a:t>
            </a:r>
            <a:r>
              <a:rPr lang="en-GB" sz="2000" dirty="0"/>
              <a:t> </a:t>
            </a:r>
            <a:r>
              <a:rPr lang="en-GB" sz="2000" dirty="0" err="1"/>
              <a:t>d’une</a:t>
            </a:r>
            <a:r>
              <a:rPr lang="en-GB" sz="2000" dirty="0"/>
              <a:t> </a:t>
            </a:r>
            <a:r>
              <a:rPr lang="en-GB" sz="2000" dirty="0" err="1"/>
              <a:t>région</a:t>
            </a:r>
            <a:r>
              <a:rPr lang="en-GB" sz="2000" dirty="0"/>
              <a:t> </a:t>
            </a:r>
            <a:r>
              <a:rPr lang="en-GB" sz="2000" dirty="0" err="1"/>
              <a:t>à</a:t>
            </a:r>
            <a:r>
              <a:rPr lang="en-GB" sz="2000" dirty="0"/>
              <a:t> </a:t>
            </a:r>
            <a:r>
              <a:rPr lang="en-GB" sz="2000" dirty="0" err="1"/>
              <a:t>l’autre</a:t>
            </a:r>
            <a:endParaRPr lang="en-GB" sz="2000" dirty="0"/>
          </a:p>
        </p:txBody>
      </p:sp>
    </p:spTree>
    <p:extLst>
      <p:ext uri="{BB962C8B-B14F-4D97-AF65-F5344CB8AC3E}">
        <p14:creationId xmlns:p14="http://schemas.microsoft.com/office/powerpoint/2010/main" val="53211487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0" y="33040"/>
            <a:ext cx="6450416" cy="3600400"/>
          </a:xfrm>
          <a:prstGeom prst="rect">
            <a:avLst/>
          </a:prstGeom>
        </p:spPr>
      </p:pic>
      <p:sp>
        <p:nvSpPr>
          <p:cNvPr id="3" name="Abgerundetes Rechteck 4"/>
          <p:cNvSpPr/>
          <p:nvPr/>
        </p:nvSpPr>
        <p:spPr>
          <a:xfrm>
            <a:off x="179512" y="4149080"/>
            <a:ext cx="8640960" cy="115212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 contraste de précipitation entre régions humides et régions sèches, et entre saisons humides et saisons sèches augmentera, bien qu’il puisse exister des exceptions régionales (</a:t>
            </a:r>
            <a:r>
              <a:rPr lang="fr-FR" sz="2000" i="1" dirty="0"/>
              <a:t>degré de confiance élevé</a:t>
            </a:r>
            <a:r>
              <a:rPr lang="fr-FR" sz="2000" dirty="0" smtClean="0"/>
              <a:t>).</a:t>
            </a:r>
          </a:p>
        </p:txBody>
      </p:sp>
      <p:sp>
        <p:nvSpPr>
          <p:cNvPr id="5" name="Abgerundetes Rechteck 4"/>
          <p:cNvSpPr/>
          <p:nvPr/>
        </p:nvSpPr>
        <p:spPr>
          <a:xfrm>
            <a:off x="107504" y="5517232"/>
            <a:ext cx="8640960" cy="115212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Il est </a:t>
            </a:r>
            <a:r>
              <a:rPr lang="fr-FR" sz="2000" i="1" dirty="0"/>
              <a:t>probable </a:t>
            </a:r>
            <a:r>
              <a:rPr lang="fr-FR" sz="2000" dirty="0"/>
              <a:t>que les surfaces concernées par les systèmes de moussons s’étendent, que les circulations de moussons s’affaiblissent mais que les précipitations de mousson et la durée de la saison de mousson s’allongent.</a:t>
            </a:r>
          </a:p>
        </p:txBody>
      </p:sp>
    </p:spTree>
    <p:extLst>
      <p:ext uri="{BB962C8B-B14F-4D97-AF65-F5344CB8AC3E}">
        <p14:creationId xmlns:p14="http://schemas.microsoft.com/office/powerpoint/2010/main" val="143064871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t="1931"/>
          <a:stretch/>
        </p:blipFill>
        <p:spPr>
          <a:xfrm>
            <a:off x="23912" y="190500"/>
            <a:ext cx="9144000" cy="3752400"/>
          </a:xfrm>
          <a:prstGeom prst="rect">
            <a:avLst/>
          </a:prstGeom>
        </p:spPr>
      </p:pic>
      <p:sp>
        <p:nvSpPr>
          <p:cNvPr id="6" name="ZoneTexte 5"/>
          <p:cNvSpPr txBox="1"/>
          <p:nvPr/>
        </p:nvSpPr>
        <p:spPr>
          <a:xfrm>
            <a:off x="611560" y="4437112"/>
            <a:ext cx="184666" cy="369332"/>
          </a:xfrm>
          <a:prstGeom prst="rect">
            <a:avLst/>
          </a:prstGeom>
          <a:noFill/>
        </p:spPr>
        <p:txBody>
          <a:bodyPr wrap="none" rtlCol="0">
            <a:spAutoFit/>
          </a:bodyPr>
          <a:lstStyle/>
          <a:p>
            <a:endParaRPr lang="fr-FR" dirty="0"/>
          </a:p>
        </p:txBody>
      </p:sp>
      <p:sp>
        <p:nvSpPr>
          <p:cNvPr id="7" name="Abgerundetes Rechteck 4"/>
          <p:cNvSpPr/>
          <p:nvPr/>
        </p:nvSpPr>
        <p:spPr>
          <a:xfrm>
            <a:off x="251520" y="4221088"/>
            <a:ext cx="8640960" cy="864096"/>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Il est </a:t>
            </a:r>
            <a:r>
              <a:rPr lang="fr-FR" sz="2000" i="1" dirty="0" smtClean="0"/>
              <a:t>très probable </a:t>
            </a:r>
            <a:r>
              <a:rPr lang="fr-FR" sz="2000" dirty="0" smtClean="0"/>
              <a:t>que les vagues de chaleur seront plus fréquentes et dureront plus longtemps. </a:t>
            </a:r>
          </a:p>
        </p:txBody>
      </p:sp>
      <p:sp>
        <p:nvSpPr>
          <p:cNvPr id="9" name="Abgerundetes Rechteck 4"/>
          <p:cNvSpPr/>
          <p:nvPr/>
        </p:nvSpPr>
        <p:spPr>
          <a:xfrm>
            <a:off x="251520" y="5373216"/>
            <a:ext cx="8640960" cy="108012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Les évènements de précipitations extrêmes deviendront </a:t>
            </a:r>
            <a:r>
              <a:rPr lang="fr-FR" sz="2000" i="1" dirty="0"/>
              <a:t>probablement </a:t>
            </a:r>
            <a:r>
              <a:rPr lang="fr-FR" sz="2000" dirty="0"/>
              <a:t>plus intenses et fréquents sur les continents des moyennes latitudes et les régions tropicales humides d’ici la fin de ce siècle.</a:t>
            </a:r>
          </a:p>
        </p:txBody>
      </p:sp>
    </p:spTree>
    <p:extLst>
      <p:ext uri="{BB962C8B-B14F-4D97-AF65-F5344CB8AC3E}">
        <p14:creationId xmlns:p14="http://schemas.microsoft.com/office/powerpoint/2010/main" val="187188893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t="53981" b="25381"/>
          <a:stretch/>
        </p:blipFill>
        <p:spPr>
          <a:xfrm>
            <a:off x="467544" y="3068960"/>
            <a:ext cx="7693436" cy="2232248"/>
          </a:xfrm>
          <a:prstGeom prst="rect">
            <a:avLst/>
          </a:prstGeom>
        </p:spPr>
      </p:pic>
      <p:pic>
        <p:nvPicPr>
          <p:cNvPr id="3" name="Image 2"/>
          <p:cNvPicPr>
            <a:picLocks noChangeAspect="1"/>
          </p:cNvPicPr>
          <p:nvPr/>
        </p:nvPicPr>
        <p:blipFill>
          <a:blip r:embed="rId3"/>
          <a:stretch>
            <a:fillRect/>
          </a:stretch>
        </p:blipFill>
        <p:spPr>
          <a:xfrm>
            <a:off x="-21456" y="8013"/>
            <a:ext cx="6491575" cy="3060948"/>
          </a:xfrm>
          <a:prstGeom prst="rect">
            <a:avLst/>
          </a:prstGeom>
        </p:spPr>
      </p:pic>
      <p:sp>
        <p:nvSpPr>
          <p:cNvPr id="4" name="Rectangle 3"/>
          <p:cNvSpPr/>
          <p:nvPr/>
        </p:nvSpPr>
        <p:spPr>
          <a:xfrm>
            <a:off x="827584" y="3356992"/>
            <a:ext cx="936104" cy="36004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Abgerundetes Rechteck 4"/>
          <p:cNvSpPr/>
          <p:nvPr/>
        </p:nvSpPr>
        <p:spPr>
          <a:xfrm>
            <a:off x="179512" y="5301208"/>
            <a:ext cx="8856984" cy="136815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dirty="0"/>
              <a:t>Selon une évaluation d’un sous-ensemble de modèles qui reproduisent le plus fidèlement la moyenne climatologique et la tendance de l’étendue de la banquise arctique sur la période 1979-2012, un océan Arctique pratiquement sans glace en septembre avant le milieu du siècle est </a:t>
            </a:r>
            <a:r>
              <a:rPr lang="fr-FR" i="1" dirty="0"/>
              <a:t>probable</a:t>
            </a:r>
            <a:r>
              <a:rPr lang="fr-FR" dirty="0"/>
              <a:t> d’après le scénario RCP8.5 (</a:t>
            </a:r>
            <a:r>
              <a:rPr lang="fr-FR" i="1" dirty="0"/>
              <a:t>degré de confiance </a:t>
            </a:r>
            <a:r>
              <a:rPr lang="fr-FR" i="1" dirty="0" smtClean="0"/>
              <a:t>moyen</a:t>
            </a:r>
            <a:r>
              <a:rPr lang="fr-FR" dirty="0" smtClean="0"/>
              <a:t>).</a:t>
            </a:r>
            <a:endParaRPr lang="fr-FR" sz="2000" dirty="0"/>
          </a:p>
        </p:txBody>
      </p:sp>
      <p:sp>
        <p:nvSpPr>
          <p:cNvPr id="8" name="ZoneTexte 7"/>
          <p:cNvSpPr txBox="1"/>
          <p:nvPr/>
        </p:nvSpPr>
        <p:spPr>
          <a:xfrm>
            <a:off x="395536" y="3645024"/>
            <a:ext cx="855297" cy="369332"/>
          </a:xfrm>
          <a:prstGeom prst="rect">
            <a:avLst/>
          </a:prstGeom>
          <a:noFill/>
        </p:spPr>
        <p:txBody>
          <a:bodyPr wrap="none" rtlCol="0">
            <a:spAutoFit/>
          </a:bodyPr>
          <a:lstStyle/>
          <a:p>
            <a:r>
              <a:rPr lang="fr-FR" b="1" dirty="0" smtClean="0">
                <a:solidFill>
                  <a:srgbClr val="660066"/>
                </a:solidFill>
              </a:rPr>
              <a:t>RCP2.6</a:t>
            </a:r>
            <a:endParaRPr lang="fr-FR" b="1" dirty="0">
              <a:solidFill>
                <a:srgbClr val="660066"/>
              </a:solidFill>
            </a:endParaRPr>
          </a:p>
        </p:txBody>
      </p:sp>
      <p:sp>
        <p:nvSpPr>
          <p:cNvPr id="9" name="ZoneTexte 8"/>
          <p:cNvSpPr txBox="1"/>
          <p:nvPr/>
        </p:nvSpPr>
        <p:spPr>
          <a:xfrm>
            <a:off x="7533127" y="3645024"/>
            <a:ext cx="855297" cy="369332"/>
          </a:xfrm>
          <a:prstGeom prst="rect">
            <a:avLst/>
          </a:prstGeom>
          <a:noFill/>
        </p:spPr>
        <p:txBody>
          <a:bodyPr wrap="none" rtlCol="0">
            <a:spAutoFit/>
          </a:bodyPr>
          <a:lstStyle/>
          <a:p>
            <a:r>
              <a:rPr lang="fr-FR" b="1" dirty="0" smtClean="0">
                <a:solidFill>
                  <a:srgbClr val="FF0000"/>
                </a:solidFill>
              </a:rPr>
              <a:t>RCP8.5</a:t>
            </a:r>
            <a:endParaRPr lang="fr-FR" b="1" dirty="0">
              <a:solidFill>
                <a:srgbClr val="FF0000"/>
              </a:solidFill>
            </a:endParaRPr>
          </a:p>
        </p:txBody>
      </p:sp>
    </p:spTree>
    <p:extLst>
      <p:ext uri="{BB962C8B-B14F-4D97-AF65-F5344CB8AC3E}">
        <p14:creationId xmlns:p14="http://schemas.microsoft.com/office/powerpoint/2010/main" val="249440182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60032" y="548680"/>
            <a:ext cx="4572000" cy="369332"/>
          </a:xfrm>
          <a:prstGeom prst="rect">
            <a:avLst/>
          </a:prstGeom>
        </p:spPr>
        <p:txBody>
          <a:bodyPr>
            <a:spAutoFit/>
          </a:bodyPr>
          <a:lstStyle/>
          <a:p>
            <a:endParaRPr lang="en-GB" dirty="0"/>
          </a:p>
        </p:txBody>
      </p:sp>
      <p:pic>
        <p:nvPicPr>
          <p:cNvPr id="6" name="Image 5"/>
          <p:cNvPicPr>
            <a:picLocks noChangeAspect="1"/>
          </p:cNvPicPr>
          <p:nvPr/>
        </p:nvPicPr>
        <p:blipFill rotWithShape="1">
          <a:blip r:embed="rId2"/>
          <a:srcRect t="65821"/>
          <a:stretch/>
        </p:blipFill>
        <p:spPr>
          <a:xfrm>
            <a:off x="0" y="1844824"/>
            <a:ext cx="5175406" cy="2559072"/>
          </a:xfrm>
          <a:prstGeom prst="rect">
            <a:avLst/>
          </a:prstGeom>
        </p:spPr>
      </p:pic>
      <p:sp>
        <p:nvSpPr>
          <p:cNvPr id="7" name="Abgerundetes Rechteck 4"/>
          <p:cNvSpPr/>
          <p:nvPr/>
        </p:nvSpPr>
        <p:spPr>
          <a:xfrm>
            <a:off x="179512" y="4797152"/>
            <a:ext cx="8856984" cy="136815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 changement climatique affectera les processus liés au cycle du carbone d’une manière qui accélèrera l’accroissement du CO</a:t>
            </a:r>
            <a:r>
              <a:rPr lang="fr-FR" sz="2000" baseline="-25000" dirty="0"/>
              <a:t>2 </a:t>
            </a:r>
            <a:r>
              <a:rPr lang="fr-FR" sz="2000" dirty="0"/>
              <a:t>atmosphérique </a:t>
            </a:r>
            <a:r>
              <a:rPr lang="fr-FR" sz="2000" i="1" dirty="0"/>
              <a:t>(degré de confiance élevé)</a:t>
            </a:r>
            <a:r>
              <a:rPr lang="fr-FR" sz="2000" dirty="0"/>
              <a:t>. La poursuite de l’absorption de carbone par l’océan augmentera son </a:t>
            </a:r>
            <a:r>
              <a:rPr lang="fr-FR" sz="2000" dirty="0" smtClean="0"/>
              <a:t>acidification.</a:t>
            </a:r>
            <a:endParaRPr lang="fr-FR" sz="2000" dirty="0"/>
          </a:p>
        </p:txBody>
      </p:sp>
      <p:sp>
        <p:nvSpPr>
          <p:cNvPr id="8" name="Rectangle 7"/>
          <p:cNvSpPr/>
          <p:nvPr/>
        </p:nvSpPr>
        <p:spPr>
          <a:xfrm>
            <a:off x="6012160" y="476672"/>
            <a:ext cx="1368152" cy="3600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9" name="Image 8"/>
          <p:cNvPicPr>
            <a:picLocks noChangeAspect="1"/>
          </p:cNvPicPr>
          <p:nvPr/>
        </p:nvPicPr>
        <p:blipFill rotWithShape="1">
          <a:blip r:embed="rId3"/>
          <a:srcRect t="75334"/>
          <a:stretch/>
        </p:blipFill>
        <p:spPr>
          <a:xfrm>
            <a:off x="3555348" y="116632"/>
            <a:ext cx="5606723" cy="1944216"/>
          </a:xfrm>
          <a:prstGeom prst="rect">
            <a:avLst/>
          </a:prstGeom>
        </p:spPr>
      </p:pic>
    </p:spTree>
    <p:extLst>
      <p:ext uri="{BB962C8B-B14F-4D97-AF65-F5344CB8AC3E}">
        <p14:creationId xmlns:p14="http://schemas.microsoft.com/office/powerpoint/2010/main" val="243995302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7504" y="116632"/>
            <a:ext cx="5187251" cy="3974647"/>
          </a:xfrm>
          <a:prstGeom prst="rect">
            <a:avLst/>
          </a:prstGeom>
        </p:spPr>
      </p:pic>
      <p:sp>
        <p:nvSpPr>
          <p:cNvPr id="3" name="Rectangle 2"/>
          <p:cNvSpPr/>
          <p:nvPr/>
        </p:nvSpPr>
        <p:spPr>
          <a:xfrm>
            <a:off x="2286000" y="2136339"/>
            <a:ext cx="4572000" cy="369332"/>
          </a:xfrm>
          <a:prstGeom prst="rect">
            <a:avLst/>
          </a:prstGeom>
        </p:spPr>
        <p:txBody>
          <a:bodyPr>
            <a:spAutoFit/>
          </a:bodyPr>
          <a:lstStyle/>
          <a:p>
            <a:endParaRPr lang="fr-FR" dirty="0"/>
          </a:p>
        </p:txBody>
      </p:sp>
      <p:sp>
        <p:nvSpPr>
          <p:cNvPr id="4" name="Abgerundetes Rechteck 4"/>
          <p:cNvSpPr/>
          <p:nvPr/>
        </p:nvSpPr>
        <p:spPr>
          <a:xfrm>
            <a:off x="251520" y="4365104"/>
            <a:ext cx="8568952" cy="2016224"/>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 niveau moyen des mers continuera à s’élever au cours du XXI</a:t>
            </a:r>
            <a:r>
              <a:rPr lang="fr-FR" sz="2000" baseline="30000" dirty="0"/>
              <a:t>e</a:t>
            </a:r>
            <a:r>
              <a:rPr lang="fr-FR" sz="2000" dirty="0"/>
              <a:t> </a:t>
            </a:r>
            <a:r>
              <a:rPr lang="fr-FR" sz="2000" dirty="0" smtClean="0"/>
              <a:t>siècle. </a:t>
            </a:r>
            <a:r>
              <a:rPr lang="fr-FR" sz="2000" dirty="0"/>
              <a:t>La vitesse d’élévation du niveau des mers dépassera </a:t>
            </a:r>
            <a:r>
              <a:rPr lang="fr-FR" sz="2000" i="1" dirty="0"/>
              <a:t>très probablement</a:t>
            </a:r>
            <a:r>
              <a:rPr lang="fr-FR" sz="2000" dirty="0"/>
              <a:t> la vitesse observée sur  la période 1971–2010 pour tous les scénarios RCP, en raison du réchauffement accru des océans et de l’augmentation de la perte de masse des glaciers et des calottes </a:t>
            </a:r>
            <a:r>
              <a:rPr lang="fr-FR" sz="2000" dirty="0" smtClean="0"/>
              <a:t>glaciaires.</a:t>
            </a:r>
            <a:endParaRPr lang="fr-FR" sz="2000" dirty="0"/>
          </a:p>
        </p:txBody>
      </p:sp>
      <p:pic>
        <p:nvPicPr>
          <p:cNvPr id="5" name="Image 4"/>
          <p:cNvPicPr>
            <a:picLocks noChangeAspect="1"/>
          </p:cNvPicPr>
          <p:nvPr/>
        </p:nvPicPr>
        <p:blipFill rotWithShape="1">
          <a:blip r:embed="rId3"/>
          <a:srcRect l="3473" t="2449" r="49722" b="53928"/>
          <a:stretch/>
        </p:blipFill>
        <p:spPr>
          <a:xfrm>
            <a:off x="5868144" y="1844824"/>
            <a:ext cx="2652907" cy="1542937"/>
          </a:xfrm>
          <a:prstGeom prst="rect">
            <a:avLst/>
          </a:prstGeom>
        </p:spPr>
      </p:pic>
      <p:pic>
        <p:nvPicPr>
          <p:cNvPr id="6" name="Image 5"/>
          <p:cNvPicPr>
            <a:picLocks noChangeAspect="1"/>
          </p:cNvPicPr>
          <p:nvPr/>
        </p:nvPicPr>
        <p:blipFill rotWithShape="1">
          <a:blip r:embed="rId3"/>
          <a:srcRect l="50557" t="47407" r="1666" b="9414"/>
          <a:stretch/>
        </p:blipFill>
        <p:spPr>
          <a:xfrm>
            <a:off x="5868144" y="260648"/>
            <a:ext cx="2715585" cy="1531464"/>
          </a:xfrm>
          <a:prstGeom prst="rect">
            <a:avLst/>
          </a:prstGeom>
        </p:spPr>
      </p:pic>
      <p:pic>
        <p:nvPicPr>
          <p:cNvPr id="7" name="Image 6"/>
          <p:cNvPicPr>
            <a:picLocks noChangeAspect="1"/>
          </p:cNvPicPr>
          <p:nvPr/>
        </p:nvPicPr>
        <p:blipFill rotWithShape="1">
          <a:blip r:embed="rId3"/>
          <a:srcRect t="91253"/>
          <a:stretch/>
        </p:blipFill>
        <p:spPr>
          <a:xfrm>
            <a:off x="4499992" y="3501008"/>
            <a:ext cx="5003166" cy="273089"/>
          </a:xfrm>
          <a:prstGeom prst="rect">
            <a:avLst/>
          </a:prstGeom>
        </p:spPr>
      </p:pic>
    </p:spTree>
    <p:extLst>
      <p:ext uri="{BB962C8B-B14F-4D97-AF65-F5344CB8AC3E}">
        <p14:creationId xmlns:p14="http://schemas.microsoft.com/office/powerpoint/2010/main" val="417796187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bgerundetes Rechteck 4"/>
          <p:cNvSpPr/>
          <p:nvPr/>
        </p:nvSpPr>
        <p:spPr>
          <a:xfrm>
            <a:off x="323528" y="188640"/>
            <a:ext cx="8568952" cy="2016224"/>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Seul l’effondrement des parties marines de la calotte de l’Antarctique, s’il se déclenchait, pourrait entraîner une hausse du niveau des mers significativement supérieure à ces calculs. Cependant, cette contribution ne dépasserait pas quelques dixièmes de mètres d’élévation du niveau des mers au cours du 21</a:t>
            </a:r>
            <a:r>
              <a:rPr lang="fr-FR" sz="2000" baseline="30000" dirty="0" smtClean="0"/>
              <a:t>ème</a:t>
            </a:r>
            <a:r>
              <a:rPr lang="fr-FR" sz="2000" dirty="0" smtClean="0"/>
              <a:t> siècle (</a:t>
            </a:r>
            <a:r>
              <a:rPr lang="fr-FR" sz="2000" i="1" dirty="0" smtClean="0"/>
              <a:t>degré de confiance moyen</a:t>
            </a:r>
            <a:r>
              <a:rPr lang="fr-FR" sz="2000" dirty="0" smtClean="0"/>
              <a:t>).</a:t>
            </a:r>
            <a:endParaRPr lang="fr-FR" sz="2000" dirty="0"/>
          </a:p>
        </p:txBody>
      </p:sp>
      <p:sp>
        <p:nvSpPr>
          <p:cNvPr id="4" name="Abgerundetes Rechteck 4"/>
          <p:cNvSpPr/>
          <p:nvPr/>
        </p:nvSpPr>
        <p:spPr>
          <a:xfrm>
            <a:off x="323528" y="2708920"/>
            <a:ext cx="8568952" cy="151216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Il est </a:t>
            </a:r>
            <a:r>
              <a:rPr lang="fr-FR" sz="2000" i="1" dirty="0" smtClean="0"/>
              <a:t>pratiquement certain </a:t>
            </a:r>
            <a:r>
              <a:rPr lang="fr-FR" sz="2000" dirty="0" smtClean="0"/>
              <a:t>que l’élévation du niveau des mers se poursuivra après 2100. Pour 2300, le scénario RCP2.6 conduirait à une élévation de moins de 1 m alors que le scénario RCP8.5 conduirait à une élévation de 1 à 3 m (</a:t>
            </a:r>
            <a:r>
              <a:rPr lang="fr-FR" sz="2000" i="1" dirty="0" smtClean="0"/>
              <a:t>degré de confiance moyen</a:t>
            </a:r>
            <a:r>
              <a:rPr lang="fr-FR" sz="2000" dirty="0" smtClean="0"/>
              <a:t>).</a:t>
            </a:r>
            <a:endParaRPr lang="fr-FR" sz="2000" dirty="0"/>
          </a:p>
        </p:txBody>
      </p:sp>
      <p:sp>
        <p:nvSpPr>
          <p:cNvPr id="5" name="Abgerundetes Rechteck 4"/>
          <p:cNvSpPr/>
          <p:nvPr/>
        </p:nvSpPr>
        <p:spPr>
          <a:xfrm>
            <a:off x="251520" y="4869160"/>
            <a:ext cx="8568952" cy="1584176"/>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Un réchauffement global persistant un millénaire ou plus au-delà d’un seuil pourrait conduire à une déglaciation quasi complète du Groenland. Ce seuil de réchauffement se situe entre 1°C (</a:t>
            </a:r>
            <a:r>
              <a:rPr lang="fr-FR" sz="2000" i="1" dirty="0" smtClean="0"/>
              <a:t>degré de confiance faible</a:t>
            </a:r>
            <a:r>
              <a:rPr lang="fr-FR" sz="2000" dirty="0" smtClean="0"/>
              <a:t>) et 4°C (</a:t>
            </a:r>
            <a:r>
              <a:rPr lang="fr-FR" sz="2000" i="1" dirty="0" smtClean="0"/>
              <a:t>degré de confiance moyen</a:t>
            </a:r>
            <a:r>
              <a:rPr lang="fr-FR" sz="2000" dirty="0" smtClean="0"/>
              <a:t>) au-dessus du niveau </a:t>
            </a:r>
            <a:r>
              <a:rPr lang="fr-FR" sz="2000" dirty="0" err="1" smtClean="0"/>
              <a:t>pré-industriel</a:t>
            </a:r>
            <a:r>
              <a:rPr lang="fr-FR" sz="2000" dirty="0" smtClean="0"/>
              <a:t>.</a:t>
            </a:r>
            <a:endParaRPr lang="fr-FR" sz="2000" dirty="0"/>
          </a:p>
        </p:txBody>
      </p:sp>
    </p:spTree>
    <p:extLst>
      <p:ext uri="{BB962C8B-B14F-4D97-AF65-F5344CB8AC3E}">
        <p14:creationId xmlns:p14="http://schemas.microsoft.com/office/powerpoint/2010/main" val="63086827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835696" y="188640"/>
            <a:ext cx="5356357" cy="3991148"/>
          </a:xfrm>
          <a:prstGeom prst="rect">
            <a:avLst/>
          </a:prstGeom>
        </p:spPr>
      </p:pic>
      <p:sp>
        <p:nvSpPr>
          <p:cNvPr id="4" name="Abgerundetes Rechteck 4"/>
          <p:cNvSpPr/>
          <p:nvPr/>
        </p:nvSpPr>
        <p:spPr>
          <a:xfrm>
            <a:off x="121172" y="4293096"/>
            <a:ext cx="8892480" cy="115212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Le total des émissions de CO</a:t>
            </a:r>
            <a:r>
              <a:rPr lang="fr-FR" sz="2000" baseline="-25000" dirty="0"/>
              <a:t>2</a:t>
            </a:r>
            <a:r>
              <a:rPr lang="fr-FR" sz="2000" dirty="0"/>
              <a:t> cumulées détermine dans une large mesure la moyenne globale du réchauffement en surface vers la fin du XXI</a:t>
            </a:r>
            <a:r>
              <a:rPr lang="fr-FR" sz="2000" baseline="30000" dirty="0"/>
              <a:t>e</a:t>
            </a:r>
            <a:r>
              <a:rPr lang="fr-FR" sz="2000" dirty="0"/>
              <a:t> siècle et au-</a:t>
            </a:r>
            <a:r>
              <a:rPr lang="fr-FR" sz="2000" dirty="0" smtClean="0"/>
              <a:t>delà. </a:t>
            </a:r>
          </a:p>
        </p:txBody>
      </p:sp>
      <p:sp>
        <p:nvSpPr>
          <p:cNvPr id="5" name="Abgerundetes Rechteck 4"/>
          <p:cNvSpPr/>
          <p:nvPr/>
        </p:nvSpPr>
        <p:spPr>
          <a:xfrm>
            <a:off x="144016" y="5589240"/>
            <a:ext cx="8892480" cy="115212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La plupart des caractéristiques du changement climatique persistera pendant plusieurs siècles même si les émissions de CO</a:t>
            </a:r>
            <a:r>
              <a:rPr lang="fr-FR" sz="2000" baseline="-25000" dirty="0"/>
              <a:t>2</a:t>
            </a:r>
            <a:r>
              <a:rPr lang="fr-FR" sz="2000" dirty="0"/>
              <a:t> sont </a:t>
            </a:r>
            <a:r>
              <a:rPr lang="fr-FR" sz="2000" dirty="0" smtClean="0"/>
              <a:t>arrêtées. </a:t>
            </a:r>
          </a:p>
        </p:txBody>
      </p:sp>
      <p:sp>
        <p:nvSpPr>
          <p:cNvPr id="6" name="ZoneTexte 5"/>
          <p:cNvSpPr txBox="1"/>
          <p:nvPr/>
        </p:nvSpPr>
        <p:spPr>
          <a:xfrm>
            <a:off x="7164288" y="980728"/>
            <a:ext cx="1948933" cy="2031325"/>
          </a:xfrm>
          <a:prstGeom prst="rect">
            <a:avLst/>
          </a:prstGeom>
          <a:noFill/>
        </p:spPr>
        <p:txBody>
          <a:bodyPr wrap="none" rtlCol="0">
            <a:spAutoFit/>
          </a:bodyPr>
          <a:lstStyle/>
          <a:p>
            <a:r>
              <a:rPr lang="fr-FR" i="1" dirty="0" smtClean="0"/>
              <a:t>Déjà émis:</a:t>
            </a:r>
          </a:p>
          <a:p>
            <a:r>
              <a:rPr lang="fr-FR" i="1" dirty="0" smtClean="0"/>
              <a:t>540 </a:t>
            </a:r>
            <a:r>
              <a:rPr lang="fr-FR" i="1" dirty="0" err="1" smtClean="0"/>
              <a:t>GtC</a:t>
            </a:r>
            <a:endParaRPr lang="fr-FR" i="1" dirty="0" smtClean="0"/>
          </a:p>
          <a:p>
            <a:endParaRPr lang="fr-FR" i="1" dirty="0"/>
          </a:p>
          <a:p>
            <a:r>
              <a:rPr lang="fr-FR" i="1" dirty="0" smtClean="0"/>
              <a:t>Objectif 2°C :</a:t>
            </a:r>
          </a:p>
          <a:p>
            <a:r>
              <a:rPr lang="fr-FR" i="1" dirty="0" smtClean="0"/>
              <a:t>1000 </a:t>
            </a:r>
            <a:r>
              <a:rPr lang="fr-FR" i="1" dirty="0" err="1" smtClean="0"/>
              <a:t>GtC</a:t>
            </a:r>
            <a:r>
              <a:rPr lang="fr-FR" i="1" dirty="0" smtClean="0"/>
              <a:t> CO</a:t>
            </a:r>
            <a:r>
              <a:rPr lang="fr-FR" i="1" baseline="-25000" dirty="0" smtClean="0"/>
              <a:t>2</a:t>
            </a:r>
            <a:r>
              <a:rPr lang="fr-FR" i="1" dirty="0" smtClean="0"/>
              <a:t> seul</a:t>
            </a:r>
            <a:endParaRPr lang="fr-FR" i="1" dirty="0"/>
          </a:p>
          <a:p>
            <a:r>
              <a:rPr lang="fr-FR" i="1" dirty="0" smtClean="0"/>
              <a:t>800 </a:t>
            </a:r>
            <a:r>
              <a:rPr lang="fr-FR" i="1" dirty="0" err="1" smtClean="0"/>
              <a:t>GtC</a:t>
            </a:r>
            <a:r>
              <a:rPr lang="fr-FR" i="1" dirty="0" smtClean="0"/>
              <a:t> tous GHG</a:t>
            </a:r>
          </a:p>
          <a:p>
            <a:endParaRPr lang="fr-FR" i="1" dirty="0"/>
          </a:p>
        </p:txBody>
      </p:sp>
    </p:spTree>
    <p:extLst>
      <p:ext uri="{BB962C8B-B14F-4D97-AF65-F5344CB8AC3E}">
        <p14:creationId xmlns:p14="http://schemas.microsoft.com/office/powerpoint/2010/main" val="292585596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899592" y="2348880"/>
            <a:ext cx="7056784" cy="4195174"/>
          </a:xfrm>
          <a:prstGeom prst="rect">
            <a:avLst/>
          </a:prstGeom>
        </p:spPr>
      </p:pic>
      <p:sp>
        <p:nvSpPr>
          <p:cNvPr id="6" name="Abgerundetes Rechteck 4"/>
          <p:cNvSpPr/>
          <p:nvPr/>
        </p:nvSpPr>
        <p:spPr>
          <a:xfrm>
            <a:off x="107504" y="404664"/>
            <a:ext cx="8892480" cy="1656184"/>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solidFill>
                  <a:srgbClr val="000000"/>
                </a:solidFill>
              </a:rPr>
              <a:t>Il est </a:t>
            </a:r>
            <a:r>
              <a:rPr lang="fr-FR" sz="2000" i="1" dirty="0" smtClean="0">
                <a:solidFill>
                  <a:srgbClr val="000000"/>
                </a:solidFill>
              </a:rPr>
              <a:t>très probable </a:t>
            </a:r>
            <a:r>
              <a:rPr lang="fr-FR" sz="2000" dirty="0" smtClean="0">
                <a:solidFill>
                  <a:srgbClr val="000000"/>
                </a:solidFill>
              </a:rPr>
              <a:t>que plus de 20% du CO</a:t>
            </a:r>
            <a:r>
              <a:rPr lang="fr-FR" sz="2000" baseline="-25000" dirty="0" smtClean="0">
                <a:solidFill>
                  <a:srgbClr val="000000"/>
                </a:solidFill>
              </a:rPr>
              <a:t>2</a:t>
            </a:r>
            <a:r>
              <a:rPr lang="fr-FR" sz="2000" dirty="0" smtClean="0">
                <a:solidFill>
                  <a:srgbClr val="000000"/>
                </a:solidFill>
              </a:rPr>
              <a:t> émis par les activités humaines restera dans l’atmosphère plus de 1000 ans après l’arrêt des émissions. Cette très longue durée nécessaire aux puits de carbone pour éliminer le CO</a:t>
            </a:r>
            <a:r>
              <a:rPr lang="fr-FR" sz="2000" baseline="-25000" dirty="0" smtClean="0">
                <a:solidFill>
                  <a:srgbClr val="000000"/>
                </a:solidFill>
              </a:rPr>
              <a:t>2</a:t>
            </a:r>
            <a:r>
              <a:rPr lang="fr-FR" sz="2000" dirty="0" smtClean="0">
                <a:solidFill>
                  <a:srgbClr val="000000"/>
                </a:solidFill>
              </a:rPr>
              <a:t> anthropique rend le changement climatique irréversible à l’échelle humaine. </a:t>
            </a:r>
          </a:p>
        </p:txBody>
      </p:sp>
    </p:spTree>
    <p:extLst>
      <p:ext uri="{BB962C8B-B14F-4D97-AF65-F5344CB8AC3E}">
        <p14:creationId xmlns:p14="http://schemas.microsoft.com/office/powerpoint/2010/main" val="387436460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srcRect t="62963"/>
          <a:stretch/>
        </p:blipFill>
        <p:spPr>
          <a:xfrm>
            <a:off x="1403648" y="404664"/>
            <a:ext cx="5636031" cy="2736304"/>
          </a:xfrm>
          <a:prstGeom prst="rect">
            <a:avLst/>
          </a:prstGeom>
        </p:spPr>
      </p:pic>
      <p:sp>
        <p:nvSpPr>
          <p:cNvPr id="7" name="Abgerundetes Rechteck 4"/>
          <p:cNvSpPr/>
          <p:nvPr/>
        </p:nvSpPr>
        <p:spPr>
          <a:xfrm>
            <a:off x="107504" y="4581128"/>
            <a:ext cx="8892480" cy="1512168"/>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solidFill>
                  <a:srgbClr val="000000"/>
                </a:solidFill>
              </a:rPr>
              <a:t>Il est </a:t>
            </a:r>
            <a:r>
              <a:rPr lang="fr-FR" sz="2000" i="1" dirty="0" smtClean="0">
                <a:solidFill>
                  <a:srgbClr val="000000"/>
                </a:solidFill>
              </a:rPr>
              <a:t>très probable </a:t>
            </a:r>
            <a:r>
              <a:rPr lang="fr-FR" sz="2000" dirty="0" smtClean="0">
                <a:solidFill>
                  <a:srgbClr val="000000"/>
                </a:solidFill>
              </a:rPr>
              <a:t>que la circulation méridienne de l’Océan Atlantique s’affaiblisse au cours du 21</a:t>
            </a:r>
            <a:r>
              <a:rPr lang="fr-FR" sz="2000" baseline="30000" dirty="0" smtClean="0">
                <a:solidFill>
                  <a:srgbClr val="000000"/>
                </a:solidFill>
              </a:rPr>
              <a:t>ème</a:t>
            </a:r>
            <a:r>
              <a:rPr lang="fr-FR" sz="2000" dirty="0" smtClean="0">
                <a:solidFill>
                  <a:srgbClr val="000000"/>
                </a:solidFill>
              </a:rPr>
              <a:t> siècle, avec des estimations les plus probables de 11% pour RCP2.6 et 34% pour RCP8.5.</a:t>
            </a:r>
          </a:p>
        </p:txBody>
      </p:sp>
    </p:spTree>
    <p:extLst>
      <p:ext uri="{BB962C8B-B14F-4D97-AF65-F5344CB8AC3E}">
        <p14:creationId xmlns:p14="http://schemas.microsoft.com/office/powerpoint/2010/main" val="316272248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7504" y="0"/>
            <a:ext cx="3569031" cy="4624660"/>
          </a:xfrm>
          <a:prstGeom prst="rect">
            <a:avLst/>
          </a:prstGeom>
        </p:spPr>
      </p:pic>
      <p:pic>
        <p:nvPicPr>
          <p:cNvPr id="3" name="Image 2"/>
          <p:cNvPicPr>
            <a:picLocks noChangeAspect="1"/>
          </p:cNvPicPr>
          <p:nvPr/>
        </p:nvPicPr>
        <p:blipFill>
          <a:blip r:embed="rId3"/>
          <a:stretch>
            <a:fillRect/>
          </a:stretch>
        </p:blipFill>
        <p:spPr>
          <a:xfrm>
            <a:off x="3491880" y="260648"/>
            <a:ext cx="5220072" cy="3760221"/>
          </a:xfrm>
          <a:prstGeom prst="rect">
            <a:avLst/>
          </a:prstGeom>
        </p:spPr>
      </p:pic>
      <p:sp>
        <p:nvSpPr>
          <p:cNvPr id="4" name="Abgerundetes Rechteck 4"/>
          <p:cNvSpPr/>
          <p:nvPr/>
        </p:nvSpPr>
        <p:spPr>
          <a:xfrm>
            <a:off x="107504" y="4797152"/>
            <a:ext cx="8892480" cy="1656184"/>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solidFill>
                  <a:srgbClr val="000000"/>
                </a:solidFill>
              </a:rPr>
              <a:t>Certaines méthodes de géo-</a:t>
            </a:r>
            <a:r>
              <a:rPr lang="fr-FR" sz="2000" dirty="0" err="1" smtClean="0">
                <a:solidFill>
                  <a:srgbClr val="000000"/>
                </a:solidFill>
              </a:rPr>
              <a:t>ingéniérie</a:t>
            </a:r>
            <a:r>
              <a:rPr lang="fr-FR" sz="2000" dirty="0" smtClean="0">
                <a:solidFill>
                  <a:srgbClr val="000000"/>
                </a:solidFill>
              </a:rPr>
              <a:t>, si elles étaient réalisables, pourraient compenser significativement le réchauffement, mais modifieraient le cycle de l’eau et ne réduiraient pas l’acidification des océans. En cas d’arrêt, les températures augmenteraient très rapidement jusqu’à atteindre les valeurs correspondant au forçage des gaz à effet de serre (</a:t>
            </a:r>
            <a:r>
              <a:rPr lang="fr-FR" sz="2000" i="1" dirty="0" smtClean="0">
                <a:solidFill>
                  <a:srgbClr val="000000"/>
                </a:solidFill>
              </a:rPr>
              <a:t>degré de confiance élevé</a:t>
            </a:r>
            <a:r>
              <a:rPr lang="fr-FR" sz="2000" dirty="0" smtClean="0">
                <a:solidFill>
                  <a:srgbClr val="000000"/>
                </a:solidFill>
              </a:rPr>
              <a:t>).</a:t>
            </a:r>
          </a:p>
        </p:txBody>
      </p:sp>
    </p:spTree>
    <p:extLst>
      <p:ext uri="{BB962C8B-B14F-4D97-AF65-F5344CB8AC3E}">
        <p14:creationId xmlns:p14="http://schemas.microsoft.com/office/powerpoint/2010/main" val="329444368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2230855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5488185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stretch>
            <a:fillRect/>
          </a:stretch>
        </p:blipFill>
        <p:spPr>
          <a:xfrm>
            <a:off x="107504" y="1158215"/>
            <a:ext cx="9144000" cy="3494921"/>
          </a:xfrm>
          <a:prstGeom prst="rect">
            <a:avLst/>
          </a:prstGeom>
        </p:spPr>
      </p:pic>
      <p:sp>
        <p:nvSpPr>
          <p:cNvPr id="8" name="ZoneTexte 7"/>
          <p:cNvSpPr txBox="1"/>
          <p:nvPr/>
        </p:nvSpPr>
        <p:spPr>
          <a:xfrm>
            <a:off x="154786" y="116632"/>
            <a:ext cx="4201190" cy="461665"/>
          </a:xfrm>
          <a:prstGeom prst="rect">
            <a:avLst/>
          </a:prstGeom>
          <a:noFill/>
        </p:spPr>
        <p:txBody>
          <a:bodyPr wrap="none" rtlCol="0">
            <a:spAutoFit/>
          </a:bodyPr>
          <a:lstStyle/>
          <a:p>
            <a:r>
              <a:rPr lang="fr-FR" sz="2400" b="1" dirty="0" smtClean="0">
                <a:solidFill>
                  <a:srgbClr val="0000FF"/>
                </a:solidFill>
              </a:rPr>
              <a:t>1</a:t>
            </a:r>
            <a:r>
              <a:rPr lang="fr-FR" sz="2400" b="1" baseline="30000" dirty="0" smtClean="0">
                <a:solidFill>
                  <a:srgbClr val="0000FF"/>
                </a:solidFill>
              </a:rPr>
              <a:t>er</a:t>
            </a:r>
            <a:r>
              <a:rPr lang="fr-FR" sz="2400" b="1" dirty="0" smtClean="0">
                <a:solidFill>
                  <a:srgbClr val="0000FF"/>
                </a:solidFill>
              </a:rPr>
              <a:t> exemple : dernier millénaire</a:t>
            </a:r>
            <a:endParaRPr lang="fr-FR" sz="2400" b="1" dirty="0">
              <a:solidFill>
                <a:srgbClr val="0000FF"/>
              </a:solidFill>
            </a:endParaRPr>
          </a:p>
        </p:txBody>
      </p:sp>
      <p:sp>
        <p:nvSpPr>
          <p:cNvPr id="9" name="Rectangle 8"/>
          <p:cNvSpPr/>
          <p:nvPr/>
        </p:nvSpPr>
        <p:spPr>
          <a:xfrm>
            <a:off x="2141984" y="3404900"/>
            <a:ext cx="4572000" cy="369332"/>
          </a:xfrm>
          <a:prstGeom prst="rect">
            <a:avLst/>
          </a:prstGeom>
        </p:spPr>
        <p:txBody>
          <a:bodyPr>
            <a:spAutoFit/>
          </a:bodyPr>
          <a:lstStyle/>
          <a:p>
            <a:r>
              <a:rPr lang="fr-FR" dirty="0" smtClean="0"/>
              <a:t>.</a:t>
            </a:r>
            <a:endParaRPr lang="fr-FR" dirty="0"/>
          </a:p>
        </p:txBody>
      </p:sp>
      <p:sp>
        <p:nvSpPr>
          <p:cNvPr id="10" name="Abgerundetes Rechteck 4"/>
          <p:cNvSpPr/>
          <p:nvPr/>
        </p:nvSpPr>
        <p:spPr>
          <a:xfrm>
            <a:off x="179512" y="5013176"/>
            <a:ext cx="8784976" cy="108012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a:t>Dans l’hémisphère nord, la période 1983–2012 a </a:t>
            </a:r>
            <a:r>
              <a:rPr lang="fr-FR" sz="2000" i="1" dirty="0"/>
              <a:t>probablement </a:t>
            </a:r>
            <a:r>
              <a:rPr lang="fr-FR" sz="2000" dirty="0"/>
              <a:t>été la période de 30 ans la plus chaude des 1400 dernières années </a:t>
            </a:r>
            <a:r>
              <a:rPr lang="fr-FR" sz="2000" i="1" dirty="0"/>
              <a:t>(confiance moyenne)</a:t>
            </a:r>
            <a:endParaRPr lang="fr-FR" sz="2000" dirty="0"/>
          </a:p>
        </p:txBody>
      </p:sp>
    </p:spTree>
    <p:extLst>
      <p:ext uri="{BB962C8B-B14F-4D97-AF65-F5344CB8AC3E}">
        <p14:creationId xmlns:p14="http://schemas.microsoft.com/office/powerpoint/2010/main" val="242060637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2"/>
          <a:stretch>
            <a:fillRect/>
          </a:stretch>
        </p:blipFill>
        <p:spPr>
          <a:xfrm>
            <a:off x="107504" y="0"/>
            <a:ext cx="5003836" cy="6858000"/>
          </a:xfrm>
          <a:prstGeom prst="rect">
            <a:avLst/>
          </a:prstGeom>
        </p:spPr>
      </p:pic>
      <p:sp>
        <p:nvSpPr>
          <p:cNvPr id="9" name="Abgerundetes Rechteck 4"/>
          <p:cNvSpPr/>
          <p:nvPr/>
        </p:nvSpPr>
        <p:spPr>
          <a:xfrm>
            <a:off x="5436096" y="764704"/>
            <a:ext cx="3600400" cy="460851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Pendant l’anomalie </a:t>
            </a:r>
            <a:r>
              <a:rPr lang="fr-FR" sz="2000" dirty="0"/>
              <a:t>climatique médiévale (années 950 à 1250</a:t>
            </a:r>
            <a:r>
              <a:rPr lang="fr-FR" sz="2000" dirty="0" smtClean="0"/>
              <a:t>), des périodes de plusieurs décennies ont été aussi chaudes qu’à la fin du 20</a:t>
            </a:r>
            <a:r>
              <a:rPr lang="fr-FR" sz="2000" baseline="30000" dirty="0" smtClean="0"/>
              <a:t>ème</a:t>
            </a:r>
            <a:r>
              <a:rPr lang="fr-FR" sz="2000" dirty="0" smtClean="0"/>
              <a:t> siècle. Ces réchauffements régionaux ne </a:t>
            </a:r>
            <a:r>
              <a:rPr lang="fr-FR" sz="2000" dirty="0"/>
              <a:t>se sont pas </a:t>
            </a:r>
            <a:r>
              <a:rPr lang="fr-FR" sz="2000" dirty="0" smtClean="0"/>
              <a:t>produits </a:t>
            </a:r>
            <a:r>
              <a:rPr lang="fr-FR" sz="2000" dirty="0"/>
              <a:t>de manière aussi cohérente parmi les différentes régions que le réchauffement constaté à la fin du XX</a:t>
            </a:r>
            <a:r>
              <a:rPr lang="fr-FR" sz="2000" baseline="30000" dirty="0"/>
              <a:t>e</a:t>
            </a:r>
            <a:r>
              <a:rPr lang="fr-FR" sz="2000" dirty="0"/>
              <a:t> siècle </a:t>
            </a:r>
            <a:r>
              <a:rPr lang="fr-FR" sz="2000" i="1" dirty="0"/>
              <a:t>(degré de confiance élevé)</a:t>
            </a:r>
            <a:r>
              <a:rPr lang="fr-FR" sz="2000" dirty="0"/>
              <a:t>.</a:t>
            </a:r>
          </a:p>
        </p:txBody>
      </p:sp>
    </p:spTree>
    <p:extLst>
      <p:ext uri="{BB962C8B-B14F-4D97-AF65-F5344CB8AC3E}">
        <p14:creationId xmlns:p14="http://schemas.microsoft.com/office/powerpoint/2010/main" val="310967753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79512" y="260648"/>
            <a:ext cx="4082202" cy="5085184"/>
          </a:xfrm>
          <a:prstGeom prst="rect">
            <a:avLst/>
          </a:prstGeom>
        </p:spPr>
      </p:pic>
      <p:sp>
        <p:nvSpPr>
          <p:cNvPr id="4" name="Abgerundetes Rechteck 4"/>
          <p:cNvSpPr/>
          <p:nvPr/>
        </p:nvSpPr>
        <p:spPr>
          <a:xfrm>
            <a:off x="179512" y="5373216"/>
            <a:ext cx="8784976" cy="136815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Une transition </a:t>
            </a:r>
            <a:r>
              <a:rPr lang="fr-FR" sz="2000" dirty="0"/>
              <a:t>a eu lieu entre la fin du XIX</a:t>
            </a:r>
            <a:r>
              <a:rPr lang="fr-FR" sz="2000" baseline="30000" dirty="0"/>
              <a:t>e</a:t>
            </a:r>
            <a:r>
              <a:rPr lang="fr-FR" sz="2000" dirty="0"/>
              <a:t> et le début du XX</a:t>
            </a:r>
            <a:r>
              <a:rPr lang="fr-FR" sz="2000" baseline="30000" dirty="0"/>
              <a:t>e</a:t>
            </a:r>
            <a:r>
              <a:rPr lang="fr-FR" sz="2000" dirty="0"/>
              <a:t> siècle, où l’on est passé </a:t>
            </a:r>
            <a:r>
              <a:rPr lang="fr-FR" sz="2000" dirty="0" smtClean="0"/>
              <a:t>de </a:t>
            </a:r>
            <a:r>
              <a:rPr lang="fr-FR" sz="2000" dirty="0"/>
              <a:t>taux d’élévation </a:t>
            </a:r>
            <a:r>
              <a:rPr lang="fr-FR" sz="2000" dirty="0" smtClean="0"/>
              <a:t>du niveau moyen des mers relativement </a:t>
            </a:r>
            <a:r>
              <a:rPr lang="fr-FR" sz="2000" dirty="0"/>
              <a:t>faibles des deux derniers millénaires à des taux plus importants (</a:t>
            </a:r>
            <a:r>
              <a:rPr lang="fr-FR" sz="2000" i="1" dirty="0"/>
              <a:t>degré de confiance élevé</a:t>
            </a:r>
            <a:r>
              <a:rPr lang="fr-FR" sz="2000" dirty="0"/>
              <a:t>). </a:t>
            </a:r>
          </a:p>
        </p:txBody>
      </p:sp>
    </p:spTree>
    <p:extLst>
      <p:ext uri="{BB962C8B-B14F-4D97-AF65-F5344CB8AC3E}">
        <p14:creationId xmlns:p14="http://schemas.microsoft.com/office/powerpoint/2010/main" val="380740533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339752" y="691408"/>
            <a:ext cx="5580112" cy="2435058"/>
          </a:xfrm>
          <a:prstGeom prst="rect">
            <a:avLst/>
          </a:prstGeom>
        </p:spPr>
      </p:pic>
      <p:sp>
        <p:nvSpPr>
          <p:cNvPr id="4" name="Abgerundetes Rechteck 4"/>
          <p:cNvSpPr/>
          <p:nvPr/>
        </p:nvSpPr>
        <p:spPr>
          <a:xfrm>
            <a:off x="179512" y="3429000"/>
            <a:ext cx="8784976" cy="2880320"/>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Le </a:t>
            </a:r>
            <a:r>
              <a:rPr lang="fr-FR" sz="2000" dirty="0"/>
              <a:t>niveau moyen maximal des mers pendant la dernière période interglaciaire (il y a </a:t>
            </a:r>
            <a:r>
              <a:rPr lang="fr-FR" sz="2000" dirty="0" smtClean="0"/>
              <a:t>129 000 </a:t>
            </a:r>
            <a:r>
              <a:rPr lang="fr-FR" sz="2000" dirty="0"/>
              <a:t>à </a:t>
            </a:r>
            <a:r>
              <a:rPr lang="fr-FR" sz="2000" dirty="0" smtClean="0"/>
              <a:t>116 000 </a:t>
            </a:r>
            <a:r>
              <a:rPr lang="fr-FR" sz="2000" dirty="0"/>
              <a:t>ans) a été supérieur au niveau actuel d’au moins 5  m pendant plusieurs milliers </a:t>
            </a:r>
            <a:r>
              <a:rPr lang="fr-FR" sz="2000" dirty="0" smtClean="0"/>
              <a:t>d’années. </a:t>
            </a:r>
          </a:p>
          <a:p>
            <a:endParaRPr lang="fr-FR" sz="2000" dirty="0"/>
          </a:p>
          <a:p>
            <a:r>
              <a:rPr lang="fr-FR" sz="2000" dirty="0" smtClean="0"/>
              <a:t>Au </a:t>
            </a:r>
            <a:r>
              <a:rPr lang="fr-FR" sz="2000" dirty="0"/>
              <a:t>cours de la dernière période interglaciaire, la calotte glaciaire du Groenland a </a:t>
            </a:r>
            <a:r>
              <a:rPr lang="fr-FR" sz="2000" i="1" dirty="0"/>
              <a:t>très probablement</a:t>
            </a:r>
            <a:r>
              <a:rPr lang="fr-FR" sz="2000" dirty="0"/>
              <a:t> contribué à élever le niveau moyen des mers de 1,4 à 4,3 m, ce qui implique une contribution additionnelle de la calotte glaciaire de l’Antarctique (</a:t>
            </a:r>
            <a:r>
              <a:rPr lang="fr-FR" sz="2000" i="1" dirty="0"/>
              <a:t>degré de confiance moyen</a:t>
            </a:r>
            <a:r>
              <a:rPr lang="fr-FR" sz="2000" dirty="0"/>
              <a:t>). </a:t>
            </a:r>
          </a:p>
        </p:txBody>
      </p:sp>
      <p:sp>
        <p:nvSpPr>
          <p:cNvPr id="5" name="ZoneTexte 4"/>
          <p:cNvSpPr txBox="1"/>
          <p:nvPr/>
        </p:nvSpPr>
        <p:spPr>
          <a:xfrm>
            <a:off x="154786" y="116632"/>
            <a:ext cx="6006021" cy="461665"/>
          </a:xfrm>
          <a:prstGeom prst="rect">
            <a:avLst/>
          </a:prstGeom>
          <a:noFill/>
        </p:spPr>
        <p:txBody>
          <a:bodyPr wrap="none" rtlCol="0">
            <a:spAutoFit/>
          </a:bodyPr>
          <a:lstStyle/>
          <a:p>
            <a:r>
              <a:rPr lang="fr-FR" sz="2400" b="1" dirty="0" smtClean="0">
                <a:solidFill>
                  <a:srgbClr val="0000FF"/>
                </a:solidFill>
              </a:rPr>
              <a:t>2</a:t>
            </a:r>
            <a:r>
              <a:rPr lang="fr-FR" sz="2400" b="1" baseline="30000" dirty="0" smtClean="0">
                <a:solidFill>
                  <a:srgbClr val="0000FF"/>
                </a:solidFill>
              </a:rPr>
              <a:t>ème</a:t>
            </a:r>
            <a:r>
              <a:rPr lang="fr-FR" sz="2400" b="1" dirty="0" smtClean="0">
                <a:solidFill>
                  <a:srgbClr val="0000FF"/>
                </a:solidFill>
              </a:rPr>
              <a:t> exemple : dernière période interglaciaire</a:t>
            </a:r>
            <a:endParaRPr lang="fr-FR" sz="2400" b="1" dirty="0">
              <a:solidFill>
                <a:srgbClr val="0000FF"/>
              </a:solidFill>
            </a:endParaRPr>
          </a:p>
        </p:txBody>
      </p:sp>
    </p:spTree>
    <p:extLst>
      <p:ext uri="{BB962C8B-B14F-4D97-AF65-F5344CB8AC3E}">
        <p14:creationId xmlns:p14="http://schemas.microsoft.com/office/powerpoint/2010/main" val="253304711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835696" y="188640"/>
            <a:ext cx="5940152" cy="4492502"/>
          </a:xfrm>
          <a:prstGeom prst="rect">
            <a:avLst/>
          </a:prstGeom>
        </p:spPr>
      </p:pic>
      <p:sp>
        <p:nvSpPr>
          <p:cNvPr id="8" name="Abgerundetes Rechteck 4"/>
          <p:cNvSpPr/>
          <p:nvPr/>
        </p:nvSpPr>
        <p:spPr>
          <a:xfrm>
            <a:off x="107504" y="4941168"/>
            <a:ext cx="8964488" cy="136815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Ce </a:t>
            </a:r>
            <a:r>
              <a:rPr lang="fr-FR" sz="2000" dirty="0"/>
              <a:t>changement de niveau des mers s’est produit dans le contexte d’un forçage orbital différent des conditions actuelles, et de températures de surface dans les hautes latitudes supérieures d’au moins 2°C aux températures actuelles, cela en moyenne sur plusieurs millénaires (</a:t>
            </a:r>
            <a:r>
              <a:rPr lang="fr-FR" sz="2000" i="1" dirty="0"/>
              <a:t>degré de </a:t>
            </a:r>
            <a:r>
              <a:rPr lang="fr-FR" sz="2000" i="1" dirty="0" smtClean="0"/>
              <a:t>confiance élevé). </a:t>
            </a:r>
          </a:p>
        </p:txBody>
      </p:sp>
    </p:spTree>
    <p:extLst>
      <p:ext uri="{BB962C8B-B14F-4D97-AF65-F5344CB8AC3E}">
        <p14:creationId xmlns:p14="http://schemas.microsoft.com/office/powerpoint/2010/main" val="64338398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54786" y="116632"/>
            <a:ext cx="4753575" cy="461665"/>
          </a:xfrm>
          <a:prstGeom prst="rect">
            <a:avLst/>
          </a:prstGeom>
          <a:noFill/>
        </p:spPr>
        <p:txBody>
          <a:bodyPr wrap="none" rtlCol="0">
            <a:spAutoFit/>
          </a:bodyPr>
          <a:lstStyle/>
          <a:p>
            <a:r>
              <a:rPr lang="fr-FR" sz="2400" b="1" dirty="0" smtClean="0">
                <a:solidFill>
                  <a:srgbClr val="0000FF"/>
                </a:solidFill>
              </a:rPr>
              <a:t>3</a:t>
            </a:r>
            <a:r>
              <a:rPr lang="fr-FR" sz="2400" b="1" baseline="30000" dirty="0" smtClean="0">
                <a:solidFill>
                  <a:srgbClr val="0000FF"/>
                </a:solidFill>
              </a:rPr>
              <a:t>ème</a:t>
            </a:r>
            <a:r>
              <a:rPr lang="fr-FR" sz="2400" b="1" dirty="0" smtClean="0">
                <a:solidFill>
                  <a:srgbClr val="0000FF"/>
                </a:solidFill>
              </a:rPr>
              <a:t> </a:t>
            </a:r>
            <a:r>
              <a:rPr lang="fr-FR" sz="2400" b="1" dirty="0">
                <a:solidFill>
                  <a:srgbClr val="0000FF"/>
                </a:solidFill>
              </a:rPr>
              <a:t>exemple : </a:t>
            </a:r>
            <a:r>
              <a:rPr lang="fr-FR" sz="2400" b="1" dirty="0" smtClean="0">
                <a:solidFill>
                  <a:srgbClr val="0000FF"/>
                </a:solidFill>
              </a:rPr>
              <a:t>amplification polaire</a:t>
            </a:r>
            <a:endParaRPr lang="fr-FR" sz="2400" b="1" dirty="0">
              <a:solidFill>
                <a:srgbClr val="0000FF"/>
              </a:solidFill>
            </a:endParaRPr>
          </a:p>
        </p:txBody>
      </p:sp>
      <p:pic>
        <p:nvPicPr>
          <p:cNvPr id="4" name="Image 3"/>
          <p:cNvPicPr>
            <a:picLocks noChangeAspect="1"/>
          </p:cNvPicPr>
          <p:nvPr/>
        </p:nvPicPr>
        <p:blipFill>
          <a:blip r:embed="rId2"/>
          <a:stretch>
            <a:fillRect/>
          </a:stretch>
        </p:blipFill>
        <p:spPr>
          <a:xfrm>
            <a:off x="323528" y="620688"/>
            <a:ext cx="5832648" cy="4602973"/>
          </a:xfrm>
          <a:prstGeom prst="rect">
            <a:avLst/>
          </a:prstGeom>
        </p:spPr>
      </p:pic>
      <p:sp>
        <p:nvSpPr>
          <p:cNvPr id="6" name="Abgerundetes Rechteck 4"/>
          <p:cNvSpPr/>
          <p:nvPr/>
        </p:nvSpPr>
        <p:spPr>
          <a:xfrm>
            <a:off x="179512" y="5373216"/>
            <a:ext cx="8784976" cy="1368152"/>
          </a:xfrm>
          <a:prstGeom prst="roundRect">
            <a:avLst/>
          </a:prstGeom>
          <a:solidFill>
            <a:srgbClr val="1F497D">
              <a:lumMod val="40000"/>
              <a:lumOff val="60000"/>
            </a:srgbClr>
          </a:solidFill>
          <a:ln w="25400" cap="flat" cmpd="sng" algn="ctr">
            <a:noFill/>
            <a:prstDash val="solid"/>
          </a:ln>
          <a:effectLst/>
        </p:spPr>
        <p:txBody>
          <a:bodyPr rtlCol="0" anchor="ctr"/>
          <a:lstStyle/>
          <a:p>
            <a:r>
              <a:rPr lang="fr-FR" sz="2000" dirty="0" smtClean="0"/>
              <a:t>Reconstructions et simulations montrent avec un </a:t>
            </a:r>
            <a:r>
              <a:rPr lang="fr-FR" sz="2000" i="1" dirty="0" smtClean="0"/>
              <a:t>degré </a:t>
            </a:r>
            <a:r>
              <a:rPr lang="fr-FR" sz="2000" i="1" dirty="0"/>
              <a:t>de confiance </a:t>
            </a:r>
            <a:r>
              <a:rPr lang="fr-FR" sz="2000" i="1" dirty="0" smtClean="0"/>
              <a:t>élevé</a:t>
            </a:r>
            <a:r>
              <a:rPr lang="fr-FR" sz="2000" dirty="0" smtClean="0"/>
              <a:t> une amplification polaire en réponse à des changements de la concentration atmosphérique en CO</a:t>
            </a:r>
            <a:r>
              <a:rPr lang="fr-FR" sz="2000" baseline="-25000" dirty="0" smtClean="0"/>
              <a:t>2</a:t>
            </a:r>
            <a:r>
              <a:rPr lang="fr-FR" sz="2000" dirty="0" smtClean="0"/>
              <a:t>. </a:t>
            </a:r>
            <a:endParaRPr lang="fr-FR" sz="2000" dirty="0"/>
          </a:p>
        </p:txBody>
      </p:sp>
      <p:sp>
        <p:nvSpPr>
          <p:cNvPr id="7" name="ZoneTexte 6"/>
          <p:cNvSpPr txBox="1"/>
          <p:nvPr/>
        </p:nvSpPr>
        <p:spPr>
          <a:xfrm>
            <a:off x="6804248" y="1052736"/>
            <a:ext cx="844590" cy="369332"/>
          </a:xfrm>
          <a:prstGeom prst="rect">
            <a:avLst/>
          </a:prstGeom>
          <a:noFill/>
        </p:spPr>
        <p:txBody>
          <a:bodyPr wrap="none" rtlCol="0">
            <a:spAutoFit/>
          </a:bodyPr>
          <a:lstStyle/>
          <a:p>
            <a:r>
              <a:rPr lang="fr-FR" dirty="0" smtClean="0"/>
              <a:t>RCP8.5</a:t>
            </a:r>
            <a:endParaRPr lang="fr-FR" dirty="0"/>
          </a:p>
        </p:txBody>
      </p:sp>
      <p:sp>
        <p:nvSpPr>
          <p:cNvPr id="8" name="ZoneTexte 7"/>
          <p:cNvSpPr txBox="1"/>
          <p:nvPr/>
        </p:nvSpPr>
        <p:spPr>
          <a:xfrm>
            <a:off x="6804248" y="2132856"/>
            <a:ext cx="624690" cy="369332"/>
          </a:xfrm>
          <a:prstGeom prst="rect">
            <a:avLst/>
          </a:prstGeom>
          <a:noFill/>
        </p:spPr>
        <p:txBody>
          <a:bodyPr wrap="none" rtlCol="0">
            <a:spAutoFit/>
          </a:bodyPr>
          <a:lstStyle/>
          <a:p>
            <a:r>
              <a:rPr lang="fr-FR" dirty="0" smtClean="0"/>
              <a:t>LGM</a:t>
            </a:r>
            <a:endParaRPr lang="fr-FR" dirty="0"/>
          </a:p>
        </p:txBody>
      </p:sp>
      <p:sp>
        <p:nvSpPr>
          <p:cNvPr id="9" name="ZoneTexte 8"/>
          <p:cNvSpPr txBox="1"/>
          <p:nvPr/>
        </p:nvSpPr>
        <p:spPr>
          <a:xfrm>
            <a:off x="6804248" y="3140968"/>
            <a:ext cx="980181" cy="369332"/>
          </a:xfrm>
          <a:prstGeom prst="rect">
            <a:avLst/>
          </a:prstGeom>
          <a:noFill/>
        </p:spPr>
        <p:txBody>
          <a:bodyPr wrap="none" rtlCol="0">
            <a:spAutoFit/>
          </a:bodyPr>
          <a:lstStyle/>
          <a:p>
            <a:r>
              <a:rPr lang="fr-FR" dirty="0" smtClean="0"/>
              <a:t>Pliocène</a:t>
            </a:r>
            <a:endParaRPr lang="fr-FR" dirty="0"/>
          </a:p>
        </p:txBody>
      </p:sp>
      <p:sp>
        <p:nvSpPr>
          <p:cNvPr id="10" name="ZoneTexte 9"/>
          <p:cNvSpPr txBox="1"/>
          <p:nvPr/>
        </p:nvSpPr>
        <p:spPr>
          <a:xfrm>
            <a:off x="6804248" y="4221088"/>
            <a:ext cx="867695" cy="369332"/>
          </a:xfrm>
          <a:prstGeom prst="rect">
            <a:avLst/>
          </a:prstGeom>
          <a:noFill/>
        </p:spPr>
        <p:txBody>
          <a:bodyPr wrap="none" rtlCol="0">
            <a:spAutoFit/>
          </a:bodyPr>
          <a:lstStyle/>
          <a:p>
            <a:r>
              <a:rPr lang="fr-FR" dirty="0" smtClean="0"/>
              <a:t>Eocène</a:t>
            </a:r>
            <a:endParaRPr lang="fr-FR" dirty="0"/>
          </a:p>
        </p:txBody>
      </p:sp>
    </p:spTree>
    <p:extLst>
      <p:ext uri="{BB962C8B-B14F-4D97-AF65-F5344CB8AC3E}">
        <p14:creationId xmlns:p14="http://schemas.microsoft.com/office/powerpoint/2010/main" val="41738598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4660250" cy="461665"/>
          </a:xfrm>
          <a:prstGeom prst="rect">
            <a:avLst/>
          </a:prstGeom>
        </p:spPr>
        <p:txBody>
          <a:bodyPr wrap="none">
            <a:spAutoFit/>
          </a:bodyPr>
          <a:lstStyle/>
          <a:p>
            <a:r>
              <a:rPr lang="fr-FR" sz="2400" b="1" dirty="0" smtClean="0">
                <a:solidFill>
                  <a:srgbClr val="0000FF"/>
                </a:solidFill>
              </a:rPr>
              <a:t>4</a:t>
            </a:r>
            <a:r>
              <a:rPr lang="fr-FR" sz="2400" b="1" baseline="30000" dirty="0" smtClean="0">
                <a:solidFill>
                  <a:srgbClr val="0000FF"/>
                </a:solidFill>
              </a:rPr>
              <a:t>ème</a:t>
            </a:r>
            <a:r>
              <a:rPr lang="fr-FR" sz="2400" b="1" dirty="0" smtClean="0">
                <a:solidFill>
                  <a:srgbClr val="0000FF"/>
                </a:solidFill>
              </a:rPr>
              <a:t> </a:t>
            </a:r>
            <a:r>
              <a:rPr lang="fr-FR" sz="2400" b="1" dirty="0">
                <a:solidFill>
                  <a:srgbClr val="0000FF"/>
                </a:solidFill>
              </a:rPr>
              <a:t>exemple : </a:t>
            </a:r>
            <a:r>
              <a:rPr lang="fr-FR" sz="2400" b="1" dirty="0" smtClean="0">
                <a:solidFill>
                  <a:srgbClr val="0000FF"/>
                </a:solidFill>
              </a:rPr>
              <a:t>sensibilité du climat</a:t>
            </a:r>
            <a:endParaRPr lang="fr-FR" sz="2400" b="1" dirty="0">
              <a:solidFill>
                <a:srgbClr val="0000FF"/>
              </a:solidFill>
            </a:endParaRPr>
          </a:p>
        </p:txBody>
      </p:sp>
      <p:pic>
        <p:nvPicPr>
          <p:cNvPr id="3" name="Image 2"/>
          <p:cNvPicPr>
            <a:picLocks noChangeAspect="1"/>
          </p:cNvPicPr>
          <p:nvPr/>
        </p:nvPicPr>
        <p:blipFill>
          <a:blip r:embed="rId2"/>
          <a:stretch>
            <a:fillRect/>
          </a:stretch>
        </p:blipFill>
        <p:spPr>
          <a:xfrm>
            <a:off x="179512" y="764703"/>
            <a:ext cx="4248472" cy="5866487"/>
          </a:xfrm>
          <a:prstGeom prst="rect">
            <a:avLst/>
          </a:prstGeom>
        </p:spPr>
      </p:pic>
      <p:pic>
        <p:nvPicPr>
          <p:cNvPr id="4" name="Image 3"/>
          <p:cNvPicPr>
            <a:picLocks noChangeAspect="1"/>
          </p:cNvPicPr>
          <p:nvPr/>
        </p:nvPicPr>
        <p:blipFill>
          <a:blip r:embed="rId3"/>
          <a:stretch>
            <a:fillRect/>
          </a:stretch>
        </p:blipFill>
        <p:spPr>
          <a:xfrm>
            <a:off x="4499992" y="3212976"/>
            <a:ext cx="3899272" cy="2021845"/>
          </a:xfrm>
          <a:prstGeom prst="rect">
            <a:avLst/>
          </a:prstGeom>
        </p:spPr>
      </p:pic>
      <p:sp>
        <p:nvSpPr>
          <p:cNvPr id="6" name="ZoneTexte 5"/>
          <p:cNvSpPr txBox="1"/>
          <p:nvPr/>
        </p:nvSpPr>
        <p:spPr>
          <a:xfrm>
            <a:off x="4644008" y="1196752"/>
            <a:ext cx="3868179" cy="923330"/>
          </a:xfrm>
          <a:prstGeom prst="rect">
            <a:avLst/>
          </a:prstGeom>
          <a:noFill/>
        </p:spPr>
        <p:txBody>
          <a:bodyPr wrap="none" rtlCol="0">
            <a:spAutoFit/>
          </a:bodyPr>
          <a:lstStyle/>
          <a:p>
            <a:r>
              <a:rPr lang="fr-FR" dirty="0" smtClean="0"/>
              <a:t>Sensibilité du climat à l’équilibre (ECS):</a:t>
            </a:r>
          </a:p>
          <a:p>
            <a:r>
              <a:rPr lang="fr-FR" dirty="0" smtClean="0"/>
              <a:t>réponse de la température pour 2xCO</a:t>
            </a:r>
            <a:r>
              <a:rPr lang="fr-FR" baseline="-25000" dirty="0" smtClean="0"/>
              <a:t>2 </a:t>
            </a:r>
          </a:p>
          <a:p>
            <a:r>
              <a:rPr lang="fr-FR" dirty="0" smtClean="0"/>
              <a:t>à l’échelle de plusieurs siècles</a:t>
            </a:r>
            <a:endParaRPr lang="fr-FR" dirty="0"/>
          </a:p>
        </p:txBody>
      </p:sp>
    </p:spTree>
    <p:extLst>
      <p:ext uri="{BB962C8B-B14F-4D97-AF65-F5344CB8AC3E}">
        <p14:creationId xmlns:p14="http://schemas.microsoft.com/office/powerpoint/2010/main" val="274805276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199546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9297" y="0"/>
            <a:ext cx="8814332" cy="7232749"/>
          </a:xfrm>
          <a:prstGeom prst="rect">
            <a:avLst/>
          </a:prstGeom>
          <a:noFill/>
        </p:spPr>
        <p:txBody>
          <a:bodyPr wrap="none" rtlCol="0">
            <a:spAutoFit/>
          </a:bodyPr>
          <a:lstStyle/>
          <a:p>
            <a:r>
              <a:rPr lang="fr-FR" sz="2400" b="1" dirty="0" smtClean="0">
                <a:solidFill>
                  <a:srgbClr val="0000FF"/>
                </a:solidFill>
              </a:rPr>
              <a:t>     Aspects liés aux climats passés dans plusieurs chapitres :</a:t>
            </a:r>
          </a:p>
          <a:p>
            <a:endParaRPr lang="fr-FR" sz="2000" b="1" dirty="0"/>
          </a:p>
          <a:p>
            <a:r>
              <a:rPr lang="fr-FR" sz="2000" b="1" dirty="0" smtClean="0"/>
              <a:t>Chapitre 5 : Information </a:t>
            </a:r>
            <a:r>
              <a:rPr lang="fr-FR" sz="2000" b="1" dirty="0" err="1" smtClean="0"/>
              <a:t>from</a:t>
            </a:r>
            <a:r>
              <a:rPr lang="fr-FR" sz="2000" b="1" dirty="0" smtClean="0"/>
              <a:t> </a:t>
            </a:r>
            <a:r>
              <a:rPr lang="fr-FR" sz="2000" b="1" dirty="0" err="1" smtClean="0"/>
              <a:t>paleoclimate</a:t>
            </a:r>
            <a:r>
              <a:rPr lang="fr-FR" sz="2000" b="1" dirty="0" smtClean="0"/>
              <a:t> archives</a:t>
            </a:r>
          </a:p>
          <a:p>
            <a:pPr marL="342900" indent="-342900">
              <a:buFontTx/>
              <a:buChar char="-"/>
            </a:pPr>
            <a:endParaRPr lang="fr-FR" sz="2000" b="1" dirty="0"/>
          </a:p>
          <a:p>
            <a:r>
              <a:rPr lang="fr-FR" sz="2000" b="1" dirty="0" smtClean="0"/>
              <a:t>Chapitre 6 : </a:t>
            </a:r>
            <a:r>
              <a:rPr lang="fr-FR" sz="2000" b="1" dirty="0" err="1"/>
              <a:t>C</a:t>
            </a:r>
            <a:r>
              <a:rPr lang="fr-FR" sz="2000" b="1" dirty="0" err="1" smtClean="0"/>
              <a:t>arbon</a:t>
            </a:r>
            <a:r>
              <a:rPr lang="fr-FR" sz="2000" b="1" dirty="0" smtClean="0"/>
              <a:t> and </a:t>
            </a:r>
            <a:r>
              <a:rPr lang="fr-FR" sz="2000" b="1" dirty="0" err="1" smtClean="0"/>
              <a:t>other</a:t>
            </a:r>
            <a:r>
              <a:rPr lang="fr-FR" sz="2000" b="1" dirty="0" smtClean="0"/>
              <a:t> </a:t>
            </a:r>
            <a:r>
              <a:rPr lang="fr-FR" sz="2000" b="1" dirty="0" err="1" smtClean="0"/>
              <a:t>biogeochemical</a:t>
            </a:r>
            <a:r>
              <a:rPr lang="fr-FR" sz="2000" b="1" dirty="0" smtClean="0"/>
              <a:t> cycles</a:t>
            </a:r>
          </a:p>
          <a:p>
            <a:r>
              <a:rPr lang="fr-FR" sz="2000" i="1" dirty="0" smtClean="0"/>
              <a:t>Variations </a:t>
            </a:r>
            <a:r>
              <a:rPr lang="fr-FR" sz="2000" i="1" dirty="0" err="1" smtClean="0"/>
              <a:t>before</a:t>
            </a:r>
            <a:r>
              <a:rPr lang="fr-FR" sz="2000" i="1" dirty="0" smtClean="0"/>
              <a:t> the </a:t>
            </a:r>
            <a:r>
              <a:rPr lang="fr-FR" sz="2000" i="1" dirty="0" err="1" smtClean="0"/>
              <a:t>fossil</a:t>
            </a:r>
            <a:r>
              <a:rPr lang="fr-FR" sz="2000" i="1" dirty="0" smtClean="0"/>
              <a:t> fuel </a:t>
            </a:r>
            <a:r>
              <a:rPr lang="fr-FR" sz="2000" i="1" dirty="0" err="1" smtClean="0"/>
              <a:t>era</a:t>
            </a:r>
            <a:r>
              <a:rPr lang="fr-FR" sz="2000" i="1" dirty="0" smtClean="0"/>
              <a:t> (glacial-</a:t>
            </a:r>
            <a:r>
              <a:rPr lang="fr-FR" sz="2000" i="1" dirty="0" err="1" smtClean="0"/>
              <a:t>interglacial</a:t>
            </a:r>
            <a:r>
              <a:rPr lang="fr-FR" sz="2000" i="1" dirty="0" smtClean="0"/>
              <a:t>, </a:t>
            </a:r>
            <a:r>
              <a:rPr lang="fr-FR" sz="2000" i="1" dirty="0" err="1" smtClean="0"/>
              <a:t>Holocene</a:t>
            </a:r>
            <a:r>
              <a:rPr lang="fr-FR" sz="2000" i="1" dirty="0" smtClean="0"/>
              <a:t>, last </a:t>
            </a:r>
            <a:r>
              <a:rPr lang="fr-FR" sz="2000" i="1" dirty="0" err="1" smtClean="0"/>
              <a:t>millennium</a:t>
            </a:r>
            <a:r>
              <a:rPr lang="fr-FR" sz="2000" i="1" dirty="0"/>
              <a:t>)</a:t>
            </a:r>
            <a:endParaRPr lang="fr-FR" sz="2000" i="1" dirty="0" smtClean="0"/>
          </a:p>
          <a:p>
            <a:endParaRPr lang="fr-FR" sz="2000" i="1" dirty="0" smtClean="0"/>
          </a:p>
          <a:p>
            <a:r>
              <a:rPr lang="fr-FR" sz="2000" b="1" dirty="0" smtClean="0"/>
              <a:t>Chapitre 8 : </a:t>
            </a:r>
            <a:r>
              <a:rPr lang="fr-FR" sz="2000" b="1" dirty="0" err="1" smtClean="0"/>
              <a:t>Anthropogenic</a:t>
            </a:r>
            <a:r>
              <a:rPr lang="fr-FR" sz="2000" b="1" dirty="0" smtClean="0"/>
              <a:t> and </a:t>
            </a:r>
            <a:r>
              <a:rPr lang="fr-FR" sz="2000" b="1" dirty="0" err="1" smtClean="0"/>
              <a:t>natural</a:t>
            </a:r>
            <a:r>
              <a:rPr lang="fr-FR" sz="2000" b="1" dirty="0" smtClean="0"/>
              <a:t> radiative forcing</a:t>
            </a:r>
          </a:p>
          <a:p>
            <a:r>
              <a:rPr lang="fr-FR" sz="2000" i="1" dirty="0" err="1" smtClean="0"/>
              <a:t>Solar</a:t>
            </a:r>
            <a:r>
              <a:rPr lang="fr-FR" sz="2000" i="1" dirty="0" smtClean="0"/>
              <a:t> and </a:t>
            </a:r>
            <a:r>
              <a:rPr lang="fr-FR" sz="2000" i="1" dirty="0" err="1" smtClean="0"/>
              <a:t>volcanic</a:t>
            </a:r>
            <a:r>
              <a:rPr lang="fr-FR" sz="2000" i="1" dirty="0" smtClean="0"/>
              <a:t> forcing </a:t>
            </a:r>
            <a:r>
              <a:rPr lang="fr-FR" sz="2000" i="1" dirty="0" err="1" smtClean="0"/>
              <a:t>since</a:t>
            </a:r>
            <a:r>
              <a:rPr lang="fr-FR" sz="2000" i="1" dirty="0" smtClean="0"/>
              <a:t> </a:t>
            </a:r>
            <a:r>
              <a:rPr lang="fr-FR" sz="2000" i="1" dirty="0" err="1" smtClean="0"/>
              <a:t>pre-industrial</a:t>
            </a:r>
            <a:endParaRPr lang="fr-FR" sz="2000" i="1" dirty="0"/>
          </a:p>
          <a:p>
            <a:pPr marL="342900" indent="-342900">
              <a:buFontTx/>
              <a:buChar char="-"/>
            </a:pPr>
            <a:endParaRPr lang="fr-FR" sz="2000" dirty="0"/>
          </a:p>
          <a:p>
            <a:r>
              <a:rPr lang="fr-FR" sz="2000" b="1" dirty="0" smtClean="0"/>
              <a:t>Chapitre 9 : Evaluation of </a:t>
            </a:r>
            <a:r>
              <a:rPr lang="fr-FR" sz="2000" b="1" dirty="0" err="1" smtClean="0"/>
              <a:t>climate</a:t>
            </a:r>
            <a:r>
              <a:rPr lang="fr-FR" sz="2000" b="1" dirty="0" smtClean="0"/>
              <a:t> </a:t>
            </a:r>
            <a:r>
              <a:rPr lang="fr-FR" sz="2000" b="1" dirty="0" err="1" smtClean="0"/>
              <a:t>models</a:t>
            </a:r>
            <a:endParaRPr lang="fr-FR" sz="2000" b="1" dirty="0"/>
          </a:p>
          <a:p>
            <a:r>
              <a:rPr lang="fr-FR" sz="2000" i="1" dirty="0" err="1" smtClean="0"/>
              <a:t>Results</a:t>
            </a:r>
            <a:r>
              <a:rPr lang="fr-FR" sz="2000" i="1" dirty="0" smtClean="0"/>
              <a:t> </a:t>
            </a:r>
            <a:r>
              <a:rPr lang="fr-FR" sz="2000" i="1" dirty="0" err="1" smtClean="0"/>
              <a:t>from</a:t>
            </a:r>
            <a:r>
              <a:rPr lang="fr-FR" sz="2000" i="1" dirty="0" smtClean="0"/>
              <a:t> CMIP5/PMIP3 simulations </a:t>
            </a:r>
          </a:p>
          <a:p>
            <a:endParaRPr lang="fr-FR" sz="2000" dirty="0" smtClean="0"/>
          </a:p>
          <a:p>
            <a:r>
              <a:rPr lang="fr-FR" sz="2000" b="1" dirty="0" smtClean="0"/>
              <a:t>Chapitre 10 : </a:t>
            </a:r>
            <a:r>
              <a:rPr lang="fr-FR" sz="2000" b="1" dirty="0" err="1"/>
              <a:t>Detection</a:t>
            </a:r>
            <a:r>
              <a:rPr lang="fr-FR" sz="2000" b="1" dirty="0"/>
              <a:t> and attribution of </a:t>
            </a:r>
            <a:r>
              <a:rPr lang="fr-FR" sz="2000" b="1" dirty="0" err="1"/>
              <a:t>climate</a:t>
            </a:r>
            <a:r>
              <a:rPr lang="fr-FR" sz="2000" b="1" dirty="0"/>
              <a:t> </a:t>
            </a:r>
            <a:r>
              <a:rPr lang="fr-FR" sz="2000" b="1" dirty="0" smtClean="0"/>
              <a:t>change</a:t>
            </a:r>
          </a:p>
          <a:p>
            <a:r>
              <a:rPr lang="fr-FR" sz="2000" i="1" dirty="0" err="1" smtClean="0"/>
              <a:t>Response</a:t>
            </a:r>
            <a:r>
              <a:rPr lang="fr-FR" sz="2000" i="1" dirty="0" smtClean="0"/>
              <a:t> to forcings </a:t>
            </a:r>
            <a:r>
              <a:rPr lang="fr-FR" sz="2000" i="1" dirty="0" err="1" smtClean="0"/>
              <a:t>during</a:t>
            </a:r>
            <a:r>
              <a:rPr lang="fr-FR" sz="2000" i="1" dirty="0" smtClean="0"/>
              <a:t> last </a:t>
            </a:r>
            <a:r>
              <a:rPr lang="fr-FR" sz="2000" i="1" dirty="0" err="1" smtClean="0"/>
              <a:t>millennium</a:t>
            </a:r>
            <a:r>
              <a:rPr lang="fr-FR" sz="2000" i="1" dirty="0" smtClean="0"/>
              <a:t>, </a:t>
            </a:r>
            <a:r>
              <a:rPr lang="fr-FR" sz="2000" i="1" dirty="0" err="1" smtClean="0"/>
              <a:t>Climate</a:t>
            </a:r>
            <a:r>
              <a:rPr lang="fr-FR" sz="2000" i="1" dirty="0" smtClean="0"/>
              <a:t> </a:t>
            </a:r>
            <a:r>
              <a:rPr lang="fr-FR" sz="2000" i="1" dirty="0" err="1" smtClean="0"/>
              <a:t>sensitivity</a:t>
            </a:r>
            <a:r>
              <a:rPr lang="fr-FR" sz="2000" i="1" dirty="0" smtClean="0"/>
              <a:t>`</a:t>
            </a:r>
          </a:p>
          <a:p>
            <a:endParaRPr lang="fr-FR" sz="2000" dirty="0"/>
          </a:p>
          <a:p>
            <a:r>
              <a:rPr lang="fr-FR" sz="2000" b="1" dirty="0" smtClean="0"/>
              <a:t>Chapitre 13 : </a:t>
            </a:r>
            <a:r>
              <a:rPr lang="fr-FR" sz="2000" b="1" dirty="0" err="1" smtClean="0"/>
              <a:t>Sea</a:t>
            </a:r>
            <a:r>
              <a:rPr lang="fr-FR" sz="2000" b="1" dirty="0" smtClean="0"/>
              <a:t> </a:t>
            </a:r>
            <a:r>
              <a:rPr lang="fr-FR" sz="2000" b="1" dirty="0" err="1" smtClean="0"/>
              <a:t>level</a:t>
            </a:r>
            <a:r>
              <a:rPr lang="fr-FR" sz="2000" b="1" dirty="0" smtClean="0"/>
              <a:t> change</a:t>
            </a:r>
          </a:p>
          <a:p>
            <a:r>
              <a:rPr lang="fr-FR" sz="2000" i="1" dirty="0" err="1" smtClean="0"/>
              <a:t>Past</a:t>
            </a:r>
            <a:r>
              <a:rPr lang="fr-FR" sz="2000" i="1" dirty="0" smtClean="0"/>
              <a:t> </a:t>
            </a:r>
            <a:r>
              <a:rPr lang="fr-FR" sz="2000" i="1" dirty="0" err="1" smtClean="0"/>
              <a:t>sea</a:t>
            </a:r>
            <a:r>
              <a:rPr lang="fr-FR" sz="2000" i="1" dirty="0" smtClean="0"/>
              <a:t> </a:t>
            </a:r>
            <a:r>
              <a:rPr lang="fr-FR" sz="2000" i="1" dirty="0" err="1" smtClean="0"/>
              <a:t>level</a:t>
            </a:r>
            <a:r>
              <a:rPr lang="fr-FR" sz="2000" i="1" dirty="0" smtClean="0"/>
              <a:t> change</a:t>
            </a:r>
          </a:p>
          <a:p>
            <a:endParaRPr lang="fr-FR" sz="2000" dirty="0"/>
          </a:p>
          <a:p>
            <a:r>
              <a:rPr lang="fr-FR" sz="2000" b="1" dirty="0" smtClean="0"/>
              <a:t>Chapitre 14 : </a:t>
            </a:r>
            <a:r>
              <a:rPr lang="fr-FR" sz="2000" b="1" dirty="0" err="1" smtClean="0"/>
              <a:t>Climate</a:t>
            </a:r>
            <a:r>
              <a:rPr lang="fr-FR" sz="2000" b="1" dirty="0" smtClean="0"/>
              <a:t> </a:t>
            </a:r>
            <a:r>
              <a:rPr lang="fr-FR" sz="2000" b="1" dirty="0" err="1" smtClean="0"/>
              <a:t>phenomena</a:t>
            </a:r>
            <a:endParaRPr lang="fr-FR" sz="2000" b="1" dirty="0"/>
          </a:p>
          <a:p>
            <a:r>
              <a:rPr lang="fr-FR" sz="2000" i="1" dirty="0" smtClean="0"/>
              <a:t>Modes of </a:t>
            </a:r>
            <a:r>
              <a:rPr lang="fr-FR" sz="2000" i="1" dirty="0" err="1" smtClean="0"/>
              <a:t>variability</a:t>
            </a:r>
            <a:endParaRPr lang="fr-FR" sz="2000" i="1" dirty="0"/>
          </a:p>
          <a:p>
            <a:endParaRPr lang="fr-FR" sz="2000" b="1" dirty="0"/>
          </a:p>
          <a:p>
            <a:endParaRPr lang="fr-FR" sz="2000" b="1" dirty="0"/>
          </a:p>
        </p:txBody>
      </p:sp>
    </p:spTree>
    <p:extLst>
      <p:ext uri="{BB962C8B-B14F-4D97-AF65-F5344CB8AC3E}">
        <p14:creationId xmlns:p14="http://schemas.microsoft.com/office/powerpoint/2010/main" val="3532934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977900"/>
            <a:ext cx="9144000" cy="4889724"/>
          </a:xfrm>
          <a:prstGeom prst="rect">
            <a:avLst/>
          </a:prstGeom>
        </p:spPr>
      </p:pic>
    </p:spTree>
    <p:extLst>
      <p:ext uri="{BB962C8B-B14F-4D97-AF65-F5344CB8AC3E}">
        <p14:creationId xmlns:p14="http://schemas.microsoft.com/office/powerpoint/2010/main" val="3307734916"/>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6" name="Image 5"/>
          <p:cNvPicPr>
            <a:picLocks noChangeAspect="1"/>
          </p:cNvPicPr>
          <p:nvPr/>
        </p:nvPicPr>
        <p:blipFill>
          <a:blip r:embed="rId2"/>
          <a:stretch>
            <a:fillRect/>
          </a:stretch>
        </p:blipFill>
        <p:spPr>
          <a:xfrm>
            <a:off x="0" y="990600"/>
            <a:ext cx="9144000" cy="4868417"/>
          </a:xfrm>
          <a:prstGeom prst="rect">
            <a:avLst/>
          </a:prstGeom>
        </p:spPr>
      </p:pic>
    </p:spTree>
    <p:extLst>
      <p:ext uri="{BB962C8B-B14F-4D97-AF65-F5344CB8AC3E}">
        <p14:creationId xmlns:p14="http://schemas.microsoft.com/office/powerpoint/2010/main" val="3006684559"/>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116632"/>
            <a:ext cx="9144000" cy="5567927"/>
          </a:xfrm>
          <a:prstGeom prst="rect">
            <a:avLst/>
          </a:prstGeom>
        </p:spPr>
      </p:pic>
    </p:spTree>
    <p:extLst>
      <p:ext uri="{BB962C8B-B14F-4D97-AF65-F5344CB8AC3E}">
        <p14:creationId xmlns:p14="http://schemas.microsoft.com/office/powerpoint/2010/main" val="336821392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611560" y="-542898"/>
            <a:ext cx="8352928" cy="7421486"/>
          </a:xfrm>
          <a:prstGeom prst="rect">
            <a:avLst/>
          </a:prstGeom>
        </p:spPr>
      </p:pic>
    </p:spTree>
    <p:extLst>
      <p:ext uri="{BB962C8B-B14F-4D97-AF65-F5344CB8AC3E}">
        <p14:creationId xmlns:p14="http://schemas.microsoft.com/office/powerpoint/2010/main" val="3694988892"/>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pic>
        <p:nvPicPr>
          <p:cNvPr id="6" name="Image 5"/>
          <p:cNvPicPr>
            <a:picLocks noChangeAspect="1"/>
          </p:cNvPicPr>
          <p:nvPr/>
        </p:nvPicPr>
        <p:blipFill>
          <a:blip r:embed="rId2"/>
          <a:stretch>
            <a:fillRect/>
          </a:stretch>
        </p:blipFill>
        <p:spPr>
          <a:xfrm>
            <a:off x="0" y="2060848"/>
            <a:ext cx="9144000" cy="1614187"/>
          </a:xfrm>
          <a:prstGeom prst="rect">
            <a:avLst/>
          </a:prstGeom>
        </p:spPr>
      </p:pic>
      <p:sp>
        <p:nvSpPr>
          <p:cNvPr id="7" name="ZoneTexte 6"/>
          <p:cNvSpPr txBox="1"/>
          <p:nvPr/>
        </p:nvSpPr>
        <p:spPr>
          <a:xfrm>
            <a:off x="2339752" y="3933056"/>
            <a:ext cx="6508099" cy="1477328"/>
          </a:xfrm>
          <a:prstGeom prst="rect">
            <a:avLst/>
          </a:prstGeom>
          <a:solidFill>
            <a:srgbClr val="FFFFFF"/>
          </a:solidFill>
        </p:spPr>
        <p:txBody>
          <a:bodyPr wrap="none" rtlCol="0">
            <a:spAutoFit/>
          </a:bodyPr>
          <a:lstStyle/>
          <a:p>
            <a:r>
              <a:rPr lang="fr-FR" b="1" dirty="0" smtClean="0">
                <a:solidFill>
                  <a:srgbClr val="000000"/>
                </a:solidFill>
              </a:rPr>
              <a:t>4 principes pour l’évaluation conduite dans le groupe 1 : </a:t>
            </a:r>
          </a:p>
          <a:p>
            <a:pPr marL="285750" indent="-285750">
              <a:buFontTx/>
              <a:buChar char="-"/>
            </a:pPr>
            <a:r>
              <a:rPr lang="fr-FR" dirty="0" smtClean="0">
                <a:solidFill>
                  <a:srgbClr val="000000"/>
                </a:solidFill>
              </a:rPr>
              <a:t>rigueur</a:t>
            </a:r>
          </a:p>
          <a:p>
            <a:pPr marL="285750" indent="-285750">
              <a:buFontTx/>
              <a:buChar char="-"/>
            </a:pPr>
            <a:r>
              <a:rPr lang="fr-FR" dirty="0" smtClean="0">
                <a:solidFill>
                  <a:srgbClr val="000000"/>
                </a:solidFill>
              </a:rPr>
              <a:t>robustesse</a:t>
            </a:r>
          </a:p>
          <a:p>
            <a:pPr marL="285750" indent="-285750">
              <a:buFontTx/>
              <a:buChar char="-"/>
            </a:pPr>
            <a:r>
              <a:rPr lang="fr-FR" dirty="0" smtClean="0">
                <a:solidFill>
                  <a:srgbClr val="000000"/>
                </a:solidFill>
              </a:rPr>
              <a:t>transparence</a:t>
            </a:r>
          </a:p>
          <a:p>
            <a:pPr marL="285750" indent="-285750">
              <a:buFontTx/>
              <a:buChar char="-"/>
            </a:pPr>
            <a:r>
              <a:rPr lang="fr-FR" dirty="0" smtClean="0">
                <a:solidFill>
                  <a:srgbClr val="000000"/>
                </a:solidFill>
              </a:rPr>
              <a:t>exhaustivité</a:t>
            </a:r>
          </a:p>
        </p:txBody>
      </p:sp>
    </p:spTree>
    <p:extLst>
      <p:ext uri="{BB962C8B-B14F-4D97-AF65-F5344CB8AC3E}">
        <p14:creationId xmlns:p14="http://schemas.microsoft.com/office/powerpoint/2010/main" val="287302931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27000" y="0"/>
            <a:ext cx="8878455" cy="6858000"/>
          </a:xfrm>
          <a:prstGeom prst="rect">
            <a:avLst/>
          </a:prstGeom>
        </p:spPr>
      </p:pic>
    </p:spTree>
    <p:extLst>
      <p:ext uri="{BB962C8B-B14F-4D97-AF65-F5344CB8AC3E}">
        <p14:creationId xmlns:p14="http://schemas.microsoft.com/office/powerpoint/2010/main" val="7220934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736600"/>
            <a:ext cx="9144000" cy="5381101"/>
          </a:xfrm>
          <a:prstGeom prst="rect">
            <a:avLst/>
          </a:prstGeom>
        </p:spPr>
      </p:pic>
    </p:spTree>
    <p:extLst>
      <p:ext uri="{BB962C8B-B14F-4D97-AF65-F5344CB8AC3E}">
        <p14:creationId xmlns:p14="http://schemas.microsoft.com/office/powerpoint/2010/main" val="15577588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990600" y="0"/>
            <a:ext cx="7159256" cy="6858000"/>
          </a:xfrm>
          <a:prstGeom prst="rect">
            <a:avLst/>
          </a:prstGeom>
        </p:spPr>
      </p:pic>
    </p:spTree>
    <p:extLst>
      <p:ext uri="{BB962C8B-B14F-4D97-AF65-F5344CB8AC3E}">
        <p14:creationId xmlns:p14="http://schemas.microsoft.com/office/powerpoint/2010/main" val="41325077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330200"/>
            <a:ext cx="9144000" cy="6175450"/>
          </a:xfrm>
          <a:prstGeom prst="rect">
            <a:avLst/>
          </a:prstGeom>
        </p:spPr>
      </p:pic>
    </p:spTree>
    <p:extLst>
      <p:ext uri="{BB962C8B-B14F-4D97-AF65-F5344CB8AC3E}">
        <p14:creationId xmlns:p14="http://schemas.microsoft.com/office/powerpoint/2010/main" val="19516502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876300"/>
            <a:ext cx="9144000" cy="5093161"/>
          </a:xfrm>
          <a:prstGeom prst="rect">
            <a:avLst/>
          </a:prstGeom>
        </p:spPr>
      </p:pic>
    </p:spTree>
    <p:extLst>
      <p:ext uri="{BB962C8B-B14F-4D97-AF65-F5344CB8AC3E}">
        <p14:creationId xmlns:p14="http://schemas.microsoft.com/office/powerpoint/2010/main" val="41325964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21456" y="0"/>
            <a:ext cx="3296265" cy="6858000"/>
          </a:xfrm>
          <a:prstGeom prst="rect">
            <a:avLst/>
          </a:prstGeom>
        </p:spPr>
      </p:pic>
    </p:spTree>
    <p:extLst>
      <p:ext uri="{BB962C8B-B14F-4D97-AF65-F5344CB8AC3E}">
        <p14:creationId xmlns:p14="http://schemas.microsoft.com/office/powerpoint/2010/main" val="29568580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68220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3140968"/>
            <a:ext cx="9144000" cy="3583246"/>
          </a:xfrm>
          <a:prstGeom prst="rect">
            <a:avLst/>
          </a:prstGeom>
        </p:spPr>
      </p:pic>
      <p:pic>
        <p:nvPicPr>
          <p:cNvPr id="6" name="Image 5"/>
          <p:cNvPicPr>
            <a:picLocks noChangeAspect="1"/>
          </p:cNvPicPr>
          <p:nvPr/>
        </p:nvPicPr>
        <p:blipFill>
          <a:blip r:embed="rId3"/>
          <a:stretch>
            <a:fillRect/>
          </a:stretch>
        </p:blipFill>
        <p:spPr>
          <a:xfrm>
            <a:off x="0" y="1052736"/>
            <a:ext cx="2122729" cy="2080833"/>
          </a:xfrm>
          <a:prstGeom prst="rect">
            <a:avLst/>
          </a:prstGeom>
        </p:spPr>
      </p:pic>
      <p:pic>
        <p:nvPicPr>
          <p:cNvPr id="8" name="Image 7"/>
          <p:cNvPicPr>
            <a:picLocks noChangeAspect="1"/>
          </p:cNvPicPr>
          <p:nvPr/>
        </p:nvPicPr>
        <p:blipFill>
          <a:blip r:embed="rId4"/>
          <a:stretch>
            <a:fillRect/>
          </a:stretch>
        </p:blipFill>
        <p:spPr>
          <a:xfrm>
            <a:off x="0" y="12328"/>
            <a:ext cx="9144000" cy="944270"/>
          </a:xfrm>
          <a:prstGeom prst="rect">
            <a:avLst/>
          </a:prstGeom>
        </p:spPr>
      </p:pic>
    </p:spTree>
    <p:extLst>
      <p:ext uri="{BB962C8B-B14F-4D97-AF65-F5344CB8AC3E}">
        <p14:creationId xmlns:p14="http://schemas.microsoft.com/office/powerpoint/2010/main" val="19655940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1257300"/>
            <a:ext cx="9144000" cy="4330427"/>
          </a:xfrm>
          <a:prstGeom prst="rect">
            <a:avLst/>
          </a:prstGeom>
        </p:spPr>
      </p:pic>
    </p:spTree>
    <p:extLst>
      <p:ext uri="{BB962C8B-B14F-4D97-AF65-F5344CB8AC3E}">
        <p14:creationId xmlns:p14="http://schemas.microsoft.com/office/powerpoint/2010/main" val="6818599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2387600"/>
            <a:ext cx="9144000" cy="2075680"/>
          </a:xfrm>
          <a:prstGeom prst="rect">
            <a:avLst/>
          </a:prstGeom>
        </p:spPr>
      </p:pic>
    </p:spTree>
    <p:extLst>
      <p:ext uri="{BB962C8B-B14F-4D97-AF65-F5344CB8AC3E}">
        <p14:creationId xmlns:p14="http://schemas.microsoft.com/office/powerpoint/2010/main" val="15584416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241300" y="1828800"/>
            <a:ext cx="8648700" cy="3187700"/>
          </a:xfrm>
          <a:prstGeom prst="rect">
            <a:avLst/>
          </a:prstGeom>
        </p:spPr>
      </p:pic>
    </p:spTree>
    <p:extLst>
      <p:ext uri="{BB962C8B-B14F-4D97-AF65-F5344CB8AC3E}">
        <p14:creationId xmlns:p14="http://schemas.microsoft.com/office/powerpoint/2010/main" val="22834827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endParaRPr lang="fr-FR"/>
          </a:p>
        </p:txBody>
      </p:sp>
      <p:sp>
        <p:nvSpPr>
          <p:cNvPr id="3" name="Espace réservé du texte 2"/>
          <p:cNvSpPr>
            <a:spLocks noGrp="1"/>
          </p:cNvSpPr>
          <p:nvPr>
            <p:ph type="body" sz="quarter" idx="11"/>
          </p:nvPr>
        </p:nvSpPr>
        <p:spPr/>
        <p:txBody>
          <a:bodyPr/>
          <a:lstStyle/>
          <a:p>
            <a:endParaRPr lang="fr-FR"/>
          </a:p>
        </p:txBody>
      </p:sp>
      <p:sp>
        <p:nvSpPr>
          <p:cNvPr id="4" name="Espace réservé du texte 3"/>
          <p:cNvSpPr>
            <a:spLocks noGrp="1"/>
          </p:cNvSpPr>
          <p:nvPr>
            <p:ph type="body" sz="quarter" idx="12"/>
          </p:nvPr>
        </p:nvSpPr>
        <p:spPr/>
        <p:txBody>
          <a:bodyPr/>
          <a:lstStyle/>
          <a:p>
            <a:endParaRPr lang="fr-FR"/>
          </a:p>
        </p:txBody>
      </p:sp>
      <p:pic>
        <p:nvPicPr>
          <p:cNvPr id="5" name="Image 4"/>
          <p:cNvPicPr>
            <a:picLocks noChangeAspect="1"/>
          </p:cNvPicPr>
          <p:nvPr/>
        </p:nvPicPr>
        <p:blipFill>
          <a:blip r:embed="rId2"/>
          <a:stretch>
            <a:fillRect/>
          </a:stretch>
        </p:blipFill>
        <p:spPr>
          <a:xfrm>
            <a:off x="0" y="1346200"/>
            <a:ext cx="9144000" cy="4150794"/>
          </a:xfrm>
          <a:prstGeom prst="rect">
            <a:avLst/>
          </a:prstGeom>
        </p:spPr>
      </p:pic>
    </p:spTree>
    <p:extLst>
      <p:ext uri="{BB962C8B-B14F-4D97-AF65-F5344CB8AC3E}">
        <p14:creationId xmlns:p14="http://schemas.microsoft.com/office/powerpoint/2010/main" val="1620987553"/>
      </p:ext>
    </p:extLst>
  </p:cSld>
  <p:clrMapOvr>
    <a:masterClrMapping/>
  </p:clrMapOvr>
</p:sld>
</file>

<file path=ppt/theme/theme1.xml><?xml version="1.0" encoding="utf-8"?>
<a:theme xmlns:a="http://schemas.openxmlformats.org/drawingml/2006/main" name="PresentationCoverSlideMaster">
  <a:themeElements>
    <a:clrScheme name="IPCC_ColourPalette">
      <a:dk1>
        <a:srgbClr val="FFFFFF"/>
      </a:dk1>
      <a:lt1>
        <a:srgbClr val="000000"/>
      </a:lt1>
      <a:dk2>
        <a:srgbClr val="990002"/>
      </a:dk2>
      <a:lt2>
        <a:srgbClr val="5492CD"/>
      </a:lt2>
      <a:accent1>
        <a:srgbClr val="C8DEF4"/>
      </a:accent1>
      <a:accent2>
        <a:srgbClr val="E1C0BC"/>
      </a:accent2>
      <a:accent3>
        <a:srgbClr val="E8D4B2"/>
      </a:accent3>
      <a:accent4>
        <a:srgbClr val="C47900"/>
      </a:accent4>
      <a:accent5>
        <a:srgbClr val="EF550F"/>
      </a:accent5>
      <a:accent6>
        <a:srgbClr val="5492CD"/>
      </a:accent6>
      <a:hlink>
        <a:srgbClr val="0000FF"/>
      </a:hlink>
      <a:folHlink>
        <a:srgbClr val="800080"/>
      </a:folHlink>
    </a:clrScheme>
    <a:fontScheme name="IPCC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PresentationSlideMaster">
  <a:themeElements>
    <a:clrScheme name="IPCC_ColourPalette">
      <a:dk1>
        <a:srgbClr val="FFFFFF"/>
      </a:dk1>
      <a:lt1>
        <a:srgbClr val="000000"/>
      </a:lt1>
      <a:dk2>
        <a:srgbClr val="990002"/>
      </a:dk2>
      <a:lt2>
        <a:srgbClr val="5492CD"/>
      </a:lt2>
      <a:accent1>
        <a:srgbClr val="C8DEF4"/>
      </a:accent1>
      <a:accent2>
        <a:srgbClr val="E1C0BC"/>
      </a:accent2>
      <a:accent3>
        <a:srgbClr val="E8D4B2"/>
      </a:accent3>
      <a:accent4>
        <a:srgbClr val="C47900"/>
      </a:accent4>
      <a:accent5>
        <a:srgbClr val="EF550F"/>
      </a:accent5>
      <a:accent6>
        <a:srgbClr val="5492CD"/>
      </a:accent6>
      <a:hlink>
        <a:srgbClr val="0000FF"/>
      </a:hlink>
      <a:folHlink>
        <a:srgbClr val="800080"/>
      </a:folHlink>
    </a:clrScheme>
    <a:fontScheme name="IPCC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ividerSlideMaster">
  <a:themeElements>
    <a:clrScheme name="IPCC_ColourPalette">
      <a:dk1>
        <a:srgbClr val="FFFFFF"/>
      </a:dk1>
      <a:lt1>
        <a:srgbClr val="000000"/>
      </a:lt1>
      <a:dk2>
        <a:srgbClr val="990002"/>
      </a:dk2>
      <a:lt2>
        <a:srgbClr val="5492CD"/>
      </a:lt2>
      <a:accent1>
        <a:srgbClr val="C8DEF4"/>
      </a:accent1>
      <a:accent2>
        <a:srgbClr val="E1C0BC"/>
      </a:accent2>
      <a:accent3>
        <a:srgbClr val="E8D4B2"/>
      </a:accent3>
      <a:accent4>
        <a:srgbClr val="C47900"/>
      </a:accent4>
      <a:accent5>
        <a:srgbClr val="EF550F"/>
      </a:accent5>
      <a:accent6>
        <a:srgbClr val="5492CD"/>
      </a:accent6>
      <a:hlink>
        <a:srgbClr val="0000FF"/>
      </a:hlink>
      <a:folHlink>
        <a:srgbClr val="800080"/>
      </a:folHlink>
    </a:clrScheme>
    <a:fontScheme name="IPCC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639</TotalTime>
  <Words>2154</Words>
  <Application>Microsoft Macintosh PowerPoint</Application>
  <PresentationFormat>Présentation à l'écran (4:3)</PresentationFormat>
  <Paragraphs>159</Paragraphs>
  <Slides>61</Slides>
  <Notes>1</Notes>
  <HiddenSlides>0</HiddenSlides>
  <MMClips>1</MMClips>
  <ScaleCrop>false</ScaleCrop>
  <HeadingPairs>
    <vt:vector size="4" baseType="variant">
      <vt:variant>
        <vt:lpstr>Thème</vt:lpstr>
      </vt:variant>
      <vt:variant>
        <vt:i4>4</vt:i4>
      </vt:variant>
      <vt:variant>
        <vt:lpstr>Titres des diapositives</vt:lpstr>
      </vt:variant>
      <vt:variant>
        <vt:i4>61</vt:i4>
      </vt:variant>
    </vt:vector>
  </HeadingPairs>
  <TitlesOfParts>
    <vt:vector size="65" baseType="lpstr">
      <vt:lpstr>PresentationCoverSlideMaster</vt:lpstr>
      <vt:lpstr>1_PresentationSlideMaster</vt:lpstr>
      <vt:lpstr>DividerSlideMaster</vt:lpstr>
      <vt:lpstr>Larissa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Judith Boschung</dc:creator>
  <cp:lastModifiedBy>valerie masson</cp:lastModifiedBy>
  <cp:revision>348</cp:revision>
  <dcterms:created xsi:type="dcterms:W3CDTF">2013-08-28T12:16:27Z</dcterms:created>
  <dcterms:modified xsi:type="dcterms:W3CDTF">2013-12-06T11:39:58Z</dcterms:modified>
</cp:coreProperties>
</file>