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8"/>
  </p:notesMasterIdLst>
  <p:handoutMasterIdLst>
    <p:handoutMasterId r:id="rId29"/>
  </p:handoutMasterIdLst>
  <p:sldIdLst>
    <p:sldId id="256" r:id="rId3"/>
    <p:sldId id="308" r:id="rId4"/>
    <p:sldId id="276" r:id="rId5"/>
    <p:sldId id="277" r:id="rId6"/>
    <p:sldId id="278" r:id="rId7"/>
    <p:sldId id="319" r:id="rId8"/>
    <p:sldId id="280" r:id="rId9"/>
    <p:sldId id="285" r:id="rId10"/>
    <p:sldId id="290" r:id="rId11"/>
    <p:sldId id="326" r:id="rId12"/>
    <p:sldId id="327" r:id="rId13"/>
    <p:sldId id="292" r:id="rId14"/>
    <p:sldId id="286" r:id="rId15"/>
    <p:sldId id="320" r:id="rId16"/>
    <p:sldId id="281" r:id="rId17"/>
    <p:sldId id="321" r:id="rId18"/>
    <p:sldId id="305" r:id="rId19"/>
    <p:sldId id="306" r:id="rId20"/>
    <p:sldId id="325" r:id="rId21"/>
    <p:sldId id="323" r:id="rId22"/>
    <p:sldId id="282" r:id="rId23"/>
    <p:sldId id="302" r:id="rId24"/>
    <p:sldId id="324" r:id="rId25"/>
    <p:sldId id="284" r:id="rId26"/>
    <p:sldId id="301" r:id="rId27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FFF66"/>
    <a:srgbClr val="E8EB79"/>
    <a:srgbClr val="E8F173"/>
    <a:srgbClr val="C9AC31"/>
    <a:srgbClr val="0000FF"/>
    <a:srgbClr val="053085"/>
    <a:srgbClr val="E20016"/>
    <a:srgbClr val="00FF00"/>
    <a:srgbClr val="052D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54" autoAdjust="0"/>
    <p:restoredTop sz="81850" autoAdjust="0"/>
  </p:normalViewPr>
  <p:slideViewPr>
    <p:cSldViewPr>
      <p:cViewPr>
        <p:scale>
          <a:sx n="75" d="100"/>
          <a:sy n="75" d="100"/>
        </p:scale>
        <p:origin x="-1122" y="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50" d="100"/>
          <a:sy n="150" d="100"/>
        </p:scale>
        <p:origin x="-498" y="1860"/>
      </p:cViewPr>
      <p:guideLst>
        <p:guide orient="horz" pos="3127"/>
        <p:guide pos="2141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r">
              <a:defRPr sz="1200"/>
            </a:lvl1pPr>
          </a:lstStyle>
          <a:p>
            <a:fld id="{310BBFD1-A434-4CBA-B1DB-1242A81931C5}" type="datetimeFigureOut">
              <a:rPr lang="fr-FR" smtClean="0"/>
              <a:pPr/>
              <a:t>29/11/2012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r">
              <a:defRPr sz="1200"/>
            </a:lvl1pPr>
          </a:lstStyle>
          <a:p>
            <a:fld id="{55FAAC9A-3986-42F6-A290-B53C6DF963F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7517212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r">
              <a:defRPr sz="1200"/>
            </a:lvl1pPr>
          </a:lstStyle>
          <a:p>
            <a:fld id="{72D2DE06-159E-4F90-B317-20BAADCE3FCD}" type="datetimeFigureOut">
              <a:rPr lang="fr-FR" smtClean="0"/>
              <a:pPr/>
              <a:t>29/11/2012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68" tIns="45784" rIns="91568" bIns="45784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568" tIns="45784" rIns="91568" bIns="45784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r">
              <a:defRPr sz="1200"/>
            </a:lvl1pPr>
          </a:lstStyle>
          <a:p>
            <a:fld id="{79B13BA8-D17A-4F0B-A1D1-534967BA4E5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57397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13BA8-D17A-4F0B-A1D1-534967BA4E5E}" type="slidenum">
              <a:rPr lang="fr-FR" smtClean="0"/>
              <a:pPr/>
              <a:t>1</a:t>
            </a:fld>
            <a:endParaRPr lang="fr-FR"/>
          </a:p>
        </p:txBody>
      </p:sp>
      <p:sp>
        <p:nvSpPr>
          <p:cNvPr id="5" name="Espace réservé de l'en-têt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17575" y="733425"/>
            <a:ext cx="4962525" cy="37226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B13BA8-D17A-4F0B-A1D1-534967BA4E5E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1842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B13BA8-D17A-4F0B-A1D1-534967BA4E5E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37522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B13BA8-D17A-4F0B-A1D1-534967BA4E5E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9630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B13BA8-D17A-4F0B-A1D1-534967BA4E5E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89214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17575" y="733425"/>
            <a:ext cx="4962525" cy="37226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B13BA8-D17A-4F0B-A1D1-534967BA4E5E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18429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B13BA8-D17A-4F0B-A1D1-534967BA4E5E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49732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i="1" dirty="0" smtClean="0">
                <a:effectLst/>
              </a:rPr>
              <a:t>SCADA = </a:t>
            </a:r>
            <a:r>
              <a:rPr lang="fr-FR" b="1" i="1" dirty="0" err="1" smtClean="0">
                <a:effectLst/>
              </a:rPr>
              <a:t>Supervisory</a:t>
            </a:r>
            <a:r>
              <a:rPr lang="fr-FR" b="1" i="1" dirty="0" smtClean="0">
                <a:effectLst/>
              </a:rPr>
              <a:t> Control And Data Acquisition</a:t>
            </a:r>
            <a:r>
              <a:rPr lang="fr-FR" dirty="0" smtClean="0">
                <a:effectLst/>
              </a:rPr>
              <a:t> (télésurveillance et acquisition de données)</a:t>
            </a:r>
            <a:endParaRPr lang="fr-FR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B13BA8-D17A-4F0B-A1D1-534967BA4E5E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57012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B13BA8-D17A-4F0B-A1D1-534967BA4E5E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57012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17575" y="733425"/>
            <a:ext cx="4962525" cy="37226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B13BA8-D17A-4F0B-A1D1-534967BA4E5E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18429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Ressources matérielles utilisées</a:t>
            </a:r>
          </a:p>
          <a:p>
            <a:pPr lvl="1"/>
            <a:r>
              <a:rPr lang="fr-FR" dirty="0" err="1" smtClean="0"/>
              <a:t>Digilent</a:t>
            </a:r>
            <a:r>
              <a:rPr lang="fr-FR" dirty="0" smtClean="0"/>
              <a:t> </a:t>
            </a:r>
            <a:r>
              <a:rPr lang="fr-FR" sz="2100" dirty="0" err="1" smtClean="0"/>
              <a:t>Spartan</a:t>
            </a:r>
            <a:r>
              <a:rPr lang="fr-FR" sz="2100" dirty="0" smtClean="0"/>
              <a:t> 3AN Starter </a:t>
            </a:r>
            <a:r>
              <a:rPr lang="fr-FR" dirty="0" smtClean="0"/>
              <a:t>Kit: </a:t>
            </a:r>
            <a:r>
              <a:rPr lang="fr-FR" dirty="0" err="1" smtClean="0"/>
              <a:t>Spartan</a:t>
            </a:r>
            <a:r>
              <a:rPr lang="fr-FR" dirty="0" smtClean="0"/>
              <a:t> XC3S700AN, 2Mo Flash SPI, 64 Mo DDR2 SDRAM</a:t>
            </a:r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Kit SP605 : </a:t>
            </a:r>
            <a:r>
              <a:rPr lang="fr-FR" dirty="0" err="1" smtClean="0"/>
              <a:t>Spartan</a:t>
            </a:r>
            <a:r>
              <a:rPr lang="fr-FR" dirty="0" smtClean="0"/>
              <a:t> XC6SLX45T, 128Mo DDR3 SDRAM, 32 Mo Flash BPI, Compact Flash 2 Go, etc.</a:t>
            </a:r>
          </a:p>
          <a:p>
            <a:pPr lvl="3">
              <a:defRPr/>
            </a:pPr>
            <a:endParaRPr lang="fr-FR" sz="1900" dirty="0" smtClean="0"/>
          </a:p>
          <a:p>
            <a:pPr lvl="3">
              <a:defRPr/>
            </a:pPr>
            <a:r>
              <a:rPr lang="fr-FR" sz="1900" dirty="0" smtClean="0"/>
              <a:t>système d'exploitation propriétaire : </a:t>
            </a:r>
            <a:r>
              <a:rPr lang="fr-FR" sz="1900" dirty="0" err="1" smtClean="0"/>
              <a:t>xilkernel</a:t>
            </a:r>
            <a:endParaRPr lang="fr-FR" sz="1900" dirty="0" smtClean="0"/>
          </a:p>
          <a:p>
            <a:pPr lvl="3">
              <a:defRPr/>
            </a:pPr>
            <a:r>
              <a:rPr lang="fr-FR" sz="1900" dirty="0" smtClean="0"/>
              <a:t>système de fichiers : </a:t>
            </a:r>
            <a:r>
              <a:rPr lang="fr-FR" sz="1900" dirty="0" err="1" smtClean="0"/>
              <a:t>xilmfs</a:t>
            </a:r>
            <a:endParaRPr lang="fr-FR" sz="1900" dirty="0" smtClean="0"/>
          </a:p>
          <a:p>
            <a:pPr lvl="3">
              <a:defRPr/>
            </a:pPr>
            <a:r>
              <a:rPr lang="fr-FR" sz="1900" dirty="0" smtClean="0"/>
              <a:t>librairie pile TCP/IP : </a:t>
            </a:r>
            <a:r>
              <a:rPr lang="fr-FR" sz="1900" dirty="0" err="1" smtClean="0"/>
              <a:t>lwIP</a:t>
            </a:r>
            <a:endParaRPr lang="fr-FR" sz="1900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dirty="0" smtClean="0"/>
              <a:t>Type de capteur: Résistance (sondes </a:t>
            </a:r>
            <a:r>
              <a:rPr lang="fr-FR" sz="1400" dirty="0" err="1" smtClean="0"/>
              <a:t>Cernox</a:t>
            </a:r>
            <a:r>
              <a:rPr lang="fr-FR" sz="1400" dirty="0" smtClean="0"/>
              <a:t>)</a:t>
            </a:r>
            <a:br>
              <a:rPr lang="fr-FR" sz="1400" dirty="0" smtClean="0"/>
            </a:br>
            <a:r>
              <a:rPr lang="fr-FR" sz="1400" dirty="0" smtClean="0"/>
              <a:t>	Dynamique de mesure:  0 .. 100K</a:t>
            </a:r>
            <a:r>
              <a:rPr lang="fr-FR" sz="1400" dirty="0" smtClean="0">
                <a:sym typeface="Symbol"/>
              </a:rPr>
              <a:t></a:t>
            </a:r>
            <a:r>
              <a:rPr lang="fr-FR" sz="1400" dirty="0" smtClean="0"/>
              <a:t>.	</a:t>
            </a:r>
            <a:br>
              <a:rPr lang="fr-FR" sz="1400" dirty="0" smtClean="0"/>
            </a:br>
            <a:r>
              <a:rPr lang="fr-FR" sz="1400" dirty="0" smtClean="0"/>
              <a:t>	Méthode de mesure : connexion en 4 fils, excitation à tension ou courant  constant </a:t>
            </a:r>
            <a:br>
              <a:rPr lang="fr-FR" sz="1400" dirty="0" smtClean="0"/>
            </a:br>
            <a:r>
              <a:rPr lang="fr-FR" sz="1400" dirty="0" smtClean="0"/>
              <a:t>	Bande passante: maxi  100Hz</a:t>
            </a:r>
            <a:br>
              <a:rPr lang="fr-FR" sz="1400" dirty="0" smtClean="0"/>
            </a:br>
            <a:r>
              <a:rPr lang="fr-FR" sz="1400" dirty="0" smtClean="0"/>
              <a:t>	Fréquence d’échantillonnage maxi en sortie: 1000Hz (mode </a:t>
            </a:r>
            <a:r>
              <a:rPr lang="fr-FR" sz="1400" dirty="0" err="1" smtClean="0"/>
              <a:t>burst</a:t>
            </a:r>
            <a:r>
              <a:rPr lang="fr-FR" sz="1400" dirty="0" smtClean="0"/>
              <a:t> sur tampon de stockage)</a:t>
            </a:r>
            <a:br>
              <a:rPr lang="fr-FR" sz="1400" dirty="0" smtClean="0"/>
            </a:br>
            <a:r>
              <a:rPr lang="fr-FR" sz="1400" dirty="0" smtClean="0"/>
              <a:t>	Sélection  Source-V / Source-I : Automatique ou commande par logiciel</a:t>
            </a:r>
          </a:p>
          <a:p>
            <a:endParaRPr lang="fr-FR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B13BA8-D17A-4F0B-A1D1-534967BA4E5E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51377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17575" y="733425"/>
            <a:ext cx="4962525" cy="37226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B13BA8-D17A-4F0B-A1D1-534967BA4E5E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18429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17575" y="733425"/>
            <a:ext cx="4962525" cy="37226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B13BA8-D17A-4F0B-A1D1-534967BA4E5E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18429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MMU pour les 2</a:t>
            </a:r>
            <a:endParaRPr lang="fr-FR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B13BA8-D17A-4F0B-A1D1-534967BA4E5E}" type="slidenum">
              <a:rPr lang="fr-FR" smtClean="0"/>
              <a:pPr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67423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MMU pour les 2</a:t>
            </a:r>
            <a:endParaRPr lang="fr-FR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B13BA8-D17A-4F0B-A1D1-534967BA4E5E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67423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17575" y="733425"/>
            <a:ext cx="4962525" cy="37226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B13BA8-D17A-4F0B-A1D1-534967BA4E5E}" type="slidenum">
              <a:rPr lang="fr-FR" smtClean="0"/>
              <a:pPr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18429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JAVA : glue existe pour le processeur ARM et Linux</a:t>
            </a:r>
            <a:endParaRPr lang="fr-FR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B13BA8-D17A-4F0B-A1D1-534967BA4E5E}" type="slidenum">
              <a:rPr lang="fr-FR" smtClean="0"/>
              <a:pPr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4779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0350" y="194940"/>
            <a:ext cx="7823200" cy="442912"/>
          </a:xfrm>
        </p:spPr>
        <p:txBody>
          <a:bodyPr>
            <a:noAutofit/>
          </a:bodyPr>
          <a:lstStyle>
            <a:lvl1pPr algn="ctr">
              <a:defRPr sz="3200"/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882900" y="6518875"/>
            <a:ext cx="3689350" cy="228600"/>
          </a:xfrm>
        </p:spPr>
        <p:txBody>
          <a:bodyPr/>
          <a:lstStyle/>
          <a:p>
            <a:r>
              <a:rPr lang="fr-FR" smtClean="0"/>
              <a:t>Séminaire FPGA, µP et OS - 29/11/2012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261350" y="6459150"/>
            <a:ext cx="889000" cy="348050"/>
          </a:xfrm>
        </p:spPr>
        <p:txBody>
          <a:bodyPr/>
          <a:lstStyle>
            <a:lvl1pPr algn="ctr">
              <a:defRPr sz="2000"/>
            </a:lvl1pPr>
          </a:lstStyle>
          <a:p>
            <a:fld id="{C0C9D1B5-8B51-4FAD-A550-316311D82929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ZoneTexte 5"/>
          <p:cNvSpPr txBox="1"/>
          <p:nvPr userDrawn="1"/>
        </p:nvSpPr>
        <p:spPr>
          <a:xfrm>
            <a:off x="482600" y="6494676"/>
            <a:ext cx="1555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tx1">
                    <a:tint val="75000"/>
                  </a:schemeClr>
                </a:solidFill>
              </a:rPr>
              <a:t>DSM/IRFU/SIS</a:t>
            </a:r>
            <a:endParaRPr lang="fr-FR" sz="1200" dirty="0">
              <a:solidFill>
                <a:schemeClr val="tx1">
                  <a:tint val="75000"/>
                </a:schemeClr>
              </a:solidFill>
            </a:endParaRP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0" y="759571"/>
            <a:ext cx="8216900" cy="0"/>
          </a:xfrm>
          <a:prstGeom prst="line">
            <a:avLst/>
          </a:prstGeom>
          <a:ln w="25400">
            <a:solidFill>
              <a:srgbClr val="072E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 userDrawn="1"/>
        </p:nvCxnSpPr>
        <p:spPr>
          <a:xfrm>
            <a:off x="0" y="6407150"/>
            <a:ext cx="8216900" cy="0"/>
          </a:xfrm>
          <a:prstGeom prst="line">
            <a:avLst/>
          </a:prstGeom>
          <a:ln w="25400">
            <a:solidFill>
              <a:srgbClr val="072E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space réservé du contenu 25"/>
          <p:cNvSpPr>
            <a:spLocks noGrp="1"/>
          </p:cNvSpPr>
          <p:nvPr>
            <p:ph sz="quarter" idx="13"/>
          </p:nvPr>
        </p:nvSpPr>
        <p:spPr>
          <a:xfrm>
            <a:off x="704850" y="984250"/>
            <a:ext cx="7512050" cy="5111750"/>
          </a:xfrm>
        </p:spPr>
        <p:txBody>
          <a:bodyPr/>
          <a:lstStyle>
            <a:lvl1pPr>
              <a:buFont typeface="Wingdings" pitchFamily="2" charset="2"/>
              <a:buChar char="Ø"/>
              <a:defRPr sz="2400"/>
            </a:lvl1pPr>
            <a:lvl2pPr>
              <a:buFont typeface="Wingdings" pitchFamily="2" charset="2"/>
              <a:buChar char="v"/>
              <a:defRPr sz="2000"/>
            </a:lvl2pPr>
            <a:lvl3pPr>
              <a:buFont typeface="Wingdings" pitchFamily="2" charset="2"/>
              <a:buChar char="ü"/>
              <a:defRPr sz="1800"/>
            </a:lvl3pPr>
            <a:lvl4pPr>
              <a:buFont typeface="Wingdings" pitchFamily="2" charset="2"/>
              <a:buChar char="§"/>
              <a:defRPr sz="1800"/>
            </a:lvl4pPr>
            <a:lvl5pPr>
              <a:buFont typeface="Arial" pitchFamily="34" charset="0"/>
              <a:buChar char="•"/>
              <a:defRPr sz="18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026" name="Picture 2" descr="\\Dapdc5\deantoni\My Documents\010_Communication_SiteIntranet\ChatreGraphique_Logo_Juin2012\irfu_signaturesac_der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7415" y="90303"/>
            <a:ext cx="720080" cy="818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FPGA, µP et OS - 29/11/2012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DF6A8-9CC2-4A5E-97DB-2FA2E6F0D0C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FPGA, µP et OS - 29/11/2012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DF6A8-9CC2-4A5E-97DB-2FA2E6F0D0C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FPGA, µP et OS - 29/11/2012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DF6A8-9CC2-4A5E-97DB-2FA2E6F0D0C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FPGA, µP et OS - 29/11/2012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DF6A8-9CC2-4A5E-97DB-2FA2E6F0D0C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FPGA, µP et OS - 29/11/2012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DF6A8-9CC2-4A5E-97DB-2FA2E6F0D0C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FPGA, µP et OS - 29/11/2012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DF6A8-9CC2-4A5E-97DB-2FA2E6F0D0C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FPGA, µP et OS - 29/11/2012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DF6A8-9CC2-4A5E-97DB-2FA2E6F0D0C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FPGA, µP et OS - 29/11/2012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DF6A8-9CC2-4A5E-97DB-2FA2E6F0D0C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FPGA, µP et OS - 29/11/2012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DF6A8-9CC2-4A5E-97DB-2FA2E6F0D0C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FPGA, µP et OS - 29/11/2012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DF6A8-9CC2-4A5E-97DB-2FA2E6F0D0C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FPGA, µP et OS - 29/11/2012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DF6A8-9CC2-4A5E-97DB-2FA2E6F0D0C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Séminaire FPGA, µP et OS - 29/11/2012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9D1B5-8B51-4FAD-A550-316311D829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Séminaire FPGA, µP et OS - 29/11/2012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DF6A8-9CC2-4A5E-97DB-2FA2E6F0D0C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b="1" dirty="0" smtClean="0"/>
              <a:t>S</a:t>
            </a:r>
            <a:r>
              <a:rPr lang="fr-FR" dirty="0" smtClean="0"/>
              <a:t>ervice d’</a:t>
            </a:r>
            <a:r>
              <a:rPr lang="fr-FR" b="1" dirty="0" smtClean="0"/>
              <a:t>I</a:t>
            </a:r>
            <a:r>
              <a:rPr lang="fr-FR" dirty="0" smtClean="0"/>
              <a:t>ngénierie des </a:t>
            </a:r>
            <a:r>
              <a:rPr lang="fr-FR" b="1" dirty="0" smtClean="0"/>
              <a:t>S</a:t>
            </a:r>
            <a:r>
              <a:rPr lang="fr-FR" dirty="0" smtClean="0"/>
              <a:t>ystèmes -</a:t>
            </a:r>
            <a:r>
              <a:rPr lang="fr-FR" b="1" dirty="0" smtClean="0"/>
              <a:t> SIS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FPGA, µP et OS - 29/11/2012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D1B5-8B51-4FAD-A550-316311D82929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1061610" y="1499980"/>
            <a:ext cx="6975775" cy="15696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>
            <a:solidFill>
              <a:schemeClr val="accent1">
                <a:lumMod val="75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4400" b="1">
                <a:solidFill>
                  <a:srgbClr val="052D7D"/>
                </a:solidFill>
              </a:defRPr>
            </a:lvl1pPr>
          </a:lstStyle>
          <a:p>
            <a:r>
              <a:rPr lang="fr-FR" sz="3200" dirty="0" smtClean="0">
                <a:solidFill>
                  <a:schemeClr val="tx1"/>
                </a:solidFill>
              </a:rPr>
              <a:t>Implantation d'un µP avec un OS dans un </a:t>
            </a:r>
            <a:r>
              <a:rPr lang="fr-FR" sz="3200" dirty="0">
                <a:solidFill>
                  <a:schemeClr val="tx1"/>
                </a:solidFill>
              </a:rPr>
              <a:t>FPGA </a:t>
            </a:r>
            <a:r>
              <a:rPr lang="fr-FR" sz="3200" dirty="0" err="1" smtClean="0">
                <a:solidFill>
                  <a:schemeClr val="tx1"/>
                </a:solidFill>
              </a:rPr>
              <a:t>Xilinx</a:t>
            </a:r>
            <a:r>
              <a:rPr lang="fr-FR" sz="3200" dirty="0" smtClean="0">
                <a:solidFill>
                  <a:schemeClr val="tx1"/>
                </a:solidFill>
              </a:rPr>
              <a:t> </a:t>
            </a:r>
            <a:r>
              <a:rPr lang="fr-FR" sz="3200" dirty="0">
                <a:solidFill>
                  <a:schemeClr val="tx1"/>
                </a:solidFill>
              </a:rPr>
              <a:t>pour des applications d’automatisme et de supervision</a:t>
            </a:r>
          </a:p>
        </p:txBody>
      </p:sp>
      <p:sp>
        <p:nvSpPr>
          <p:cNvPr id="17" name="Titre 11"/>
          <p:cNvSpPr txBox="1">
            <a:spLocks/>
          </p:cNvSpPr>
          <p:nvPr/>
        </p:nvSpPr>
        <p:spPr>
          <a:xfrm>
            <a:off x="2254242" y="4194085"/>
            <a:ext cx="4590510" cy="17101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800" b="1" dirty="0" smtClean="0">
                <a:solidFill>
                  <a:srgbClr val="053085"/>
                </a:solidFill>
              </a:rPr>
              <a:t>L</a:t>
            </a:r>
            <a:r>
              <a:rPr lang="fr-FR" sz="1800" dirty="0" smtClean="0">
                <a:solidFill>
                  <a:srgbClr val="053085"/>
                </a:solidFill>
              </a:rPr>
              <a:t>aboratoire d’</a:t>
            </a:r>
            <a:r>
              <a:rPr lang="fr-FR" sz="1800" b="1" dirty="0" smtClean="0">
                <a:solidFill>
                  <a:srgbClr val="053085"/>
                </a:solidFill>
              </a:rPr>
              <a:t>E</a:t>
            </a:r>
            <a:r>
              <a:rPr lang="fr-FR" sz="1800" dirty="0" smtClean="0">
                <a:solidFill>
                  <a:srgbClr val="053085"/>
                </a:solidFill>
              </a:rPr>
              <a:t>lectronique </a:t>
            </a:r>
            <a:r>
              <a:rPr lang="fr-FR" sz="1800" b="1" dirty="0" smtClean="0">
                <a:solidFill>
                  <a:srgbClr val="053085"/>
                </a:solidFill>
              </a:rPr>
              <a:t>I</a:t>
            </a:r>
            <a:r>
              <a:rPr lang="fr-FR" sz="1800" dirty="0" smtClean="0">
                <a:solidFill>
                  <a:srgbClr val="053085"/>
                </a:solidFill>
              </a:rPr>
              <a:t>nstrumentale  (</a:t>
            </a:r>
            <a:r>
              <a:rPr lang="fr-FR" sz="1800" b="1" dirty="0" smtClean="0">
                <a:solidFill>
                  <a:srgbClr val="053085"/>
                </a:solidFill>
              </a:rPr>
              <a:t>LEI</a:t>
            </a:r>
            <a:r>
              <a:rPr lang="fr-FR" sz="1800" dirty="0" smtClean="0">
                <a:solidFill>
                  <a:srgbClr val="053085"/>
                </a:solidFill>
              </a:rPr>
              <a:t>)</a:t>
            </a:r>
          </a:p>
          <a:p>
            <a:pPr marL="466725" indent="-285750" algn="l">
              <a:buFont typeface="Arial" pitchFamily="34" charset="0"/>
              <a:buChar char="•"/>
            </a:pPr>
            <a:r>
              <a:rPr lang="fr-FR" sz="1800" b="1" dirty="0" smtClean="0">
                <a:solidFill>
                  <a:srgbClr val="053085"/>
                </a:solidFill>
              </a:rPr>
              <a:t>Yannick Mariette</a:t>
            </a:r>
          </a:p>
          <a:p>
            <a:pPr marL="466725" indent="-285750" algn="l">
              <a:buFont typeface="Arial" pitchFamily="34" charset="0"/>
              <a:buChar char="•"/>
            </a:pPr>
            <a:r>
              <a:rPr lang="fr-FR" sz="1800" b="1" dirty="0" smtClean="0">
                <a:solidFill>
                  <a:srgbClr val="053085"/>
                </a:solidFill>
              </a:rPr>
              <a:t>Philippe De Antoni</a:t>
            </a:r>
          </a:p>
          <a:p>
            <a:pPr algn="l">
              <a:spcBef>
                <a:spcPts val="1200"/>
              </a:spcBef>
            </a:pPr>
            <a:r>
              <a:rPr lang="fr-FR" sz="1800" dirty="0" smtClean="0">
                <a:solidFill>
                  <a:srgbClr val="053085"/>
                </a:solidFill>
              </a:rPr>
              <a:t>Laboratoire </a:t>
            </a:r>
            <a:r>
              <a:rPr lang="fr-FR" sz="1800" dirty="0">
                <a:solidFill>
                  <a:srgbClr val="053085"/>
                </a:solidFill>
              </a:rPr>
              <a:t>de </a:t>
            </a:r>
            <a:r>
              <a:rPr lang="fr-FR" sz="1800" dirty="0" smtClean="0">
                <a:solidFill>
                  <a:srgbClr val="053085"/>
                </a:solidFill>
              </a:rPr>
              <a:t>Développement et </a:t>
            </a:r>
            <a:r>
              <a:rPr lang="fr-FR" sz="1800" dirty="0">
                <a:solidFill>
                  <a:srgbClr val="053085"/>
                </a:solidFill>
              </a:rPr>
              <a:t>Intégration de Systèmes de </a:t>
            </a:r>
            <a:r>
              <a:rPr lang="fr-FR" sz="1800" dirty="0" smtClean="0">
                <a:solidFill>
                  <a:srgbClr val="053085"/>
                </a:solidFill>
              </a:rPr>
              <a:t>Contrôle  (LDSIC)</a:t>
            </a:r>
          </a:p>
          <a:p>
            <a:pPr marL="447675" indent="-285750" algn="l">
              <a:buFont typeface="Arial" pitchFamily="34" charset="0"/>
              <a:buChar char="•"/>
            </a:pPr>
            <a:r>
              <a:rPr lang="fr-FR" sz="1800" b="1" dirty="0">
                <a:solidFill>
                  <a:srgbClr val="053085"/>
                </a:solidFill>
              </a:rPr>
              <a:t>Jean-François Denis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Sommaire</a:t>
            </a:r>
            <a:endParaRPr lang="en-US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FPGA, µP et OS - 29/11/2012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D1B5-8B51-4FAD-A550-316311D82929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971600" y="1043735"/>
            <a:ext cx="8595955" cy="5220580"/>
          </a:xfrm>
        </p:spPr>
        <p:txBody>
          <a:bodyPr>
            <a:normAutofit fontScale="85000" lnSpcReduction="10000"/>
          </a:bodyPr>
          <a:lstStyle/>
          <a:p>
            <a:r>
              <a:rPr lang="fr-FR" sz="2800" dirty="0"/>
              <a:t>Utilisation d’un µP </a:t>
            </a:r>
            <a:r>
              <a:rPr lang="fr-FR" sz="2800" dirty="0" err="1"/>
              <a:t>softcore</a:t>
            </a:r>
            <a:r>
              <a:rPr lang="fr-FR" sz="2800" dirty="0"/>
              <a:t> sans OS dans un </a:t>
            </a:r>
            <a:r>
              <a:rPr lang="fr-FR" sz="2800" dirty="0" smtClean="0"/>
              <a:t>FPGA</a:t>
            </a:r>
          </a:p>
          <a:p>
            <a:pPr lvl="1"/>
            <a:r>
              <a:rPr lang="fr-FR" dirty="0"/>
              <a:t>Spécifications Spiral2 </a:t>
            </a:r>
            <a:r>
              <a:rPr lang="fr-FR" dirty="0" smtClean="0"/>
              <a:t>LLRF</a:t>
            </a:r>
            <a:endParaRPr lang="fr-FR" dirty="0"/>
          </a:p>
          <a:p>
            <a:pPr lvl="1"/>
            <a:r>
              <a:rPr lang="fr-FR" dirty="0" smtClean="0"/>
              <a:t>Architecture </a:t>
            </a:r>
            <a:r>
              <a:rPr lang="fr-FR" dirty="0"/>
              <a:t>Spiral2 </a:t>
            </a:r>
            <a:r>
              <a:rPr lang="fr-FR" dirty="0" smtClean="0"/>
              <a:t>LLRF</a:t>
            </a:r>
          </a:p>
          <a:p>
            <a:r>
              <a:rPr lang="fr-FR" sz="2800" dirty="0" smtClean="0"/>
              <a:t>Nos </a:t>
            </a:r>
            <a:r>
              <a:rPr lang="fr-FR" sz="2800" dirty="0"/>
              <a:t>futurs </a:t>
            </a:r>
            <a:r>
              <a:rPr lang="fr-FR" sz="2800" dirty="0" smtClean="0"/>
              <a:t>besoins</a:t>
            </a:r>
          </a:p>
          <a:p>
            <a:pPr lvl="1"/>
            <a:r>
              <a:rPr lang="fr-FR" dirty="0" smtClean="0"/>
              <a:t>Spécifications</a:t>
            </a:r>
          </a:p>
          <a:p>
            <a:pPr lvl="1"/>
            <a:r>
              <a:rPr lang="fr-FR" dirty="0" smtClean="0"/>
              <a:t>Configuration/Supervision/Acquisitions</a:t>
            </a:r>
          </a:p>
          <a:p>
            <a:pPr lvl="2"/>
            <a:r>
              <a:rPr lang="fr-FR" dirty="0" smtClean="0"/>
              <a:t>Muscade</a:t>
            </a:r>
          </a:p>
          <a:p>
            <a:pPr lvl="2"/>
            <a:r>
              <a:rPr lang="fr-FR" dirty="0" smtClean="0"/>
              <a:t>EPICS</a:t>
            </a:r>
          </a:p>
          <a:p>
            <a:pPr lvl="1"/>
            <a:r>
              <a:rPr lang="fr-FR" dirty="0" smtClean="0"/>
              <a:t>Réseau de terrain</a:t>
            </a:r>
          </a:p>
          <a:p>
            <a:pPr lvl="1"/>
            <a:r>
              <a:rPr lang="fr-FR" dirty="0" smtClean="0"/>
              <a:t>Bilan</a:t>
            </a:r>
            <a:endParaRPr lang="fr-FR" dirty="0"/>
          </a:p>
          <a:p>
            <a:r>
              <a:rPr lang="fr-FR" sz="2800" dirty="0" smtClean="0"/>
              <a:t>Description des </a:t>
            </a:r>
            <a:r>
              <a:rPr lang="fr-FR" sz="2800" dirty="0"/>
              <a:t>développements et essais en </a:t>
            </a:r>
            <a:r>
              <a:rPr lang="fr-FR" sz="2800" dirty="0" smtClean="0"/>
              <a:t>cours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fr-FR" sz="2800" dirty="0"/>
              <a:t>Outils de </a:t>
            </a:r>
            <a:r>
              <a:rPr lang="fr-FR" sz="2800" dirty="0" smtClean="0"/>
              <a:t>développement </a:t>
            </a:r>
          </a:p>
          <a:p>
            <a:pPr lvl="1"/>
            <a:r>
              <a:rPr lang="fr-FR" dirty="0" err="1" smtClean="0"/>
              <a:t>Buildroot</a:t>
            </a:r>
            <a:endParaRPr lang="fr-FR" dirty="0" smtClean="0"/>
          </a:p>
          <a:p>
            <a:pPr lvl="1"/>
            <a:r>
              <a:rPr lang="fr-FR" dirty="0" smtClean="0"/>
              <a:t>Synthèse</a:t>
            </a:r>
            <a:endParaRPr lang="fr-FR" dirty="0"/>
          </a:p>
          <a:p>
            <a:pPr marL="342900" lvl="1" indent="-342900">
              <a:buFont typeface="Wingdings" pitchFamily="2" charset="2"/>
              <a:buChar char="Ø"/>
            </a:pPr>
            <a:r>
              <a:rPr lang="fr-FR" sz="2800" dirty="0" smtClean="0"/>
              <a:t>Bilan</a:t>
            </a:r>
            <a:endParaRPr lang="fr-FR" dirty="0" smtClean="0"/>
          </a:p>
          <a:p>
            <a:r>
              <a:rPr lang="fr-FR" sz="2800" dirty="0" smtClean="0"/>
              <a:t>Conclusion/Perspectives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47487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\\Dapdc5\deantoni\My Documents\My Pictures\IMG_281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3" r="1827"/>
          <a:stretch/>
        </p:blipFill>
        <p:spPr bwMode="auto">
          <a:xfrm rot="5400000">
            <a:off x="4405249" y="3609729"/>
            <a:ext cx="3458270" cy="1850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194"/>
          <p:cNvSpPr txBox="1">
            <a:spLocks noChangeArrowheads="1"/>
          </p:cNvSpPr>
          <p:nvPr/>
        </p:nvSpPr>
        <p:spPr bwMode="auto">
          <a:xfrm>
            <a:off x="4644661" y="4856838"/>
            <a:ext cx="267085" cy="1169435"/>
          </a:xfrm>
          <a:prstGeom prst="rect">
            <a:avLst/>
          </a:prstGeom>
          <a:solidFill>
            <a:srgbClr val="FFFFCC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195"/>
          <p:cNvSpPr txBox="1">
            <a:spLocks noChangeArrowheads="1"/>
          </p:cNvSpPr>
          <p:nvPr/>
        </p:nvSpPr>
        <p:spPr bwMode="auto">
          <a:xfrm>
            <a:off x="4644193" y="3145953"/>
            <a:ext cx="267085" cy="1124438"/>
          </a:xfrm>
          <a:prstGeom prst="rect">
            <a:avLst/>
          </a:prstGeom>
          <a:solidFill>
            <a:srgbClr val="FFFFCC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96"/>
          <p:cNvSpPr>
            <a:spLocks noChangeArrowheads="1"/>
          </p:cNvSpPr>
          <p:nvPr/>
        </p:nvSpPr>
        <p:spPr bwMode="auto">
          <a:xfrm>
            <a:off x="4911745" y="2875930"/>
            <a:ext cx="79985" cy="3400609"/>
          </a:xfrm>
          <a:prstGeom prst="rect">
            <a:avLst/>
          </a:prstGeom>
          <a:solidFill>
            <a:srgbClr val="CCFF33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Text Box 193"/>
          <p:cNvSpPr txBox="1">
            <a:spLocks noChangeArrowheads="1"/>
          </p:cNvSpPr>
          <p:nvPr/>
        </p:nvSpPr>
        <p:spPr bwMode="auto">
          <a:xfrm>
            <a:off x="4991730" y="4856838"/>
            <a:ext cx="267085" cy="1169435"/>
          </a:xfrm>
          <a:prstGeom prst="rect">
            <a:avLst/>
          </a:prstGeom>
          <a:solidFill>
            <a:srgbClr val="FFFFCC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 Box 156"/>
          <p:cNvSpPr txBox="1">
            <a:spLocks noChangeArrowheads="1"/>
          </p:cNvSpPr>
          <p:nvPr/>
        </p:nvSpPr>
        <p:spPr bwMode="auto">
          <a:xfrm>
            <a:off x="4645128" y="4323236"/>
            <a:ext cx="266149" cy="479354"/>
          </a:xfrm>
          <a:prstGeom prst="rect">
            <a:avLst/>
          </a:prstGeom>
          <a:solidFill>
            <a:srgbClr val="FFFFCC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J0</a:t>
            </a:r>
            <a:endParaRPr kumimoji="0" lang="fr-FR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 Box 155"/>
          <p:cNvSpPr txBox="1">
            <a:spLocks noChangeArrowheads="1"/>
          </p:cNvSpPr>
          <p:nvPr/>
        </p:nvSpPr>
        <p:spPr bwMode="auto">
          <a:xfrm>
            <a:off x="4991730" y="4323236"/>
            <a:ext cx="267085" cy="479354"/>
          </a:xfrm>
          <a:prstGeom prst="rect">
            <a:avLst/>
          </a:prstGeom>
          <a:solidFill>
            <a:srgbClr val="FFFFCC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RJ0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13175" y="194940"/>
            <a:ext cx="7024210" cy="442912"/>
          </a:xfrm>
        </p:spPr>
        <p:txBody>
          <a:bodyPr/>
          <a:lstStyle/>
          <a:p>
            <a:r>
              <a:rPr lang="fr-FR" sz="2400" dirty="0" smtClean="0"/>
              <a:t>Utilisation d’un µP </a:t>
            </a:r>
            <a:r>
              <a:rPr lang="fr-FR" sz="2400" dirty="0" err="1" smtClean="0"/>
              <a:t>softcore</a:t>
            </a:r>
            <a:r>
              <a:rPr lang="fr-FR" sz="2400" dirty="0" smtClean="0"/>
              <a:t> sans OS dans un FPGA </a:t>
            </a:r>
            <a:r>
              <a:rPr lang="fr-FR" sz="2000" dirty="0" smtClean="0"/>
              <a:t>Spécifications Spiral2 LLRF</a:t>
            </a:r>
            <a:endParaRPr lang="fr-FR" sz="2000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FPGA, µP et OS - 29/11/2012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D1B5-8B51-4FAD-A550-316311D82929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341530" y="863715"/>
            <a:ext cx="8100900" cy="900100"/>
          </a:xfrm>
        </p:spPr>
        <p:txBody>
          <a:bodyPr>
            <a:normAutofit/>
          </a:bodyPr>
          <a:lstStyle/>
          <a:p>
            <a:pPr marL="184150" indent="-184150"/>
            <a:r>
              <a:rPr lang="fr-FR" sz="1400" dirty="0" smtClean="0"/>
              <a:t>Le projet Spiral2 comprend un accélérateur LINAC (33 cavités accélératrices) fonctionnant à 88,0525 MHz.</a:t>
            </a:r>
          </a:p>
          <a:p>
            <a:pPr marL="184150" indent="-184150"/>
            <a:r>
              <a:rPr lang="fr-FR" sz="1400" dirty="0" smtClean="0"/>
              <a:t>Le LEI réalise le </a:t>
            </a:r>
            <a:r>
              <a:rPr lang="fr-FR" sz="1400" dirty="0" err="1" smtClean="0"/>
              <a:t>Low</a:t>
            </a:r>
            <a:r>
              <a:rPr lang="fr-FR" sz="1400" dirty="0" smtClean="0"/>
              <a:t> </a:t>
            </a:r>
            <a:r>
              <a:rPr lang="fr-FR" sz="1400" dirty="0" err="1" smtClean="0"/>
              <a:t>Level</a:t>
            </a:r>
            <a:r>
              <a:rPr lang="fr-FR" sz="1400" dirty="0" smtClean="0"/>
              <a:t> RF (LLRF) afin de piloter l’Amplitude/Phase du champ RF de chaque cavité.</a:t>
            </a:r>
          </a:p>
          <a:p>
            <a:pPr marL="184150" indent="-184150"/>
            <a:r>
              <a:rPr lang="fr-FR" sz="1400" dirty="0" smtClean="0"/>
              <a:t>Pour chaque cavité le cœur du système est constitué par un couple de carte VME64x</a:t>
            </a:r>
            <a:endParaRPr lang="fr-FR" sz="1400" dirty="0"/>
          </a:p>
        </p:txBody>
      </p:sp>
      <p:pic>
        <p:nvPicPr>
          <p:cNvPr id="3074" name="Picture 2" descr="\\Dapdc5\deantoni\My Documents\My Pictures\P101006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30"/>
          <a:stretch/>
        </p:blipFill>
        <p:spPr bwMode="auto">
          <a:xfrm>
            <a:off x="1959661" y="2849286"/>
            <a:ext cx="2664205" cy="3427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192"/>
          <p:cNvSpPr txBox="1">
            <a:spLocks noChangeArrowheads="1"/>
          </p:cNvSpPr>
          <p:nvPr/>
        </p:nvSpPr>
        <p:spPr bwMode="auto">
          <a:xfrm>
            <a:off x="4467566" y="2392816"/>
            <a:ext cx="906202" cy="411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Backplane</a:t>
            </a:r>
            <a:endParaRPr kumimoji="0" lang="fr-FR" sz="11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VME64X</a:t>
            </a:r>
            <a:endParaRPr kumimoji="0" lang="fr-FR" sz="11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13" name="Text Box 163"/>
          <p:cNvSpPr txBox="1">
            <a:spLocks noChangeArrowheads="1"/>
          </p:cNvSpPr>
          <p:nvPr/>
        </p:nvSpPr>
        <p:spPr bwMode="auto">
          <a:xfrm>
            <a:off x="4681522" y="4939425"/>
            <a:ext cx="227344" cy="20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J2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161"/>
          <p:cNvSpPr txBox="1">
            <a:spLocks noChangeArrowheads="1"/>
          </p:cNvSpPr>
          <p:nvPr/>
        </p:nvSpPr>
        <p:spPr bwMode="auto">
          <a:xfrm>
            <a:off x="5023863" y="4933069"/>
            <a:ext cx="305454" cy="20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RJ2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 Box 162"/>
          <p:cNvSpPr txBox="1">
            <a:spLocks noChangeArrowheads="1"/>
          </p:cNvSpPr>
          <p:nvPr/>
        </p:nvSpPr>
        <p:spPr bwMode="auto">
          <a:xfrm>
            <a:off x="4693323" y="3222879"/>
            <a:ext cx="227344" cy="207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J1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9" name="Connecteur droit avec flèche 18"/>
          <p:cNvCxnSpPr/>
          <p:nvPr/>
        </p:nvCxnSpPr>
        <p:spPr>
          <a:xfrm flipH="1">
            <a:off x="4398842" y="4562913"/>
            <a:ext cx="1005996" cy="0"/>
          </a:xfrm>
          <a:prstGeom prst="straightConnector1">
            <a:avLst/>
          </a:prstGeom>
          <a:ln w="50800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 flipH="1">
            <a:off x="4442518" y="5433809"/>
            <a:ext cx="1005996" cy="0"/>
          </a:xfrm>
          <a:prstGeom prst="straightConnector1">
            <a:avLst/>
          </a:prstGeom>
          <a:ln w="50800">
            <a:solidFill>
              <a:srgbClr val="FF00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 flipH="1">
            <a:off x="6554866" y="4430612"/>
            <a:ext cx="562096" cy="0"/>
          </a:xfrm>
          <a:prstGeom prst="straightConnector1">
            <a:avLst/>
          </a:prstGeom>
          <a:ln w="50800">
            <a:solidFill>
              <a:srgbClr val="FF00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 flipH="1">
            <a:off x="1781690" y="4586289"/>
            <a:ext cx="515509" cy="0"/>
          </a:xfrm>
          <a:prstGeom prst="straightConnector1">
            <a:avLst/>
          </a:prstGeom>
          <a:ln w="50800">
            <a:solidFill>
              <a:srgbClr val="FF00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656565" y="4263123"/>
            <a:ext cx="134328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171450" indent="-171450">
              <a:buFont typeface="Arial" pitchFamily="34" charset="0"/>
              <a:buChar char="•"/>
              <a:defRPr sz="1200" i="1"/>
            </a:lvl1pPr>
          </a:lstStyle>
          <a:p>
            <a:r>
              <a:rPr lang="fr-FR" sz="1100" dirty="0"/>
              <a:t>Programmation</a:t>
            </a:r>
          </a:p>
          <a:p>
            <a:r>
              <a:rPr lang="fr-FR" sz="1100" dirty="0"/>
              <a:t>Reset</a:t>
            </a:r>
          </a:p>
          <a:p>
            <a:r>
              <a:rPr lang="fr-FR" sz="1100" dirty="0"/>
              <a:t>Sorties tests </a:t>
            </a:r>
            <a:endParaRPr lang="fr-FR" sz="1100" dirty="0" smtClean="0"/>
          </a:p>
        </p:txBody>
      </p:sp>
      <p:sp>
        <p:nvSpPr>
          <p:cNvPr id="28" name="ZoneTexte 27"/>
          <p:cNvSpPr txBox="1"/>
          <p:nvPr/>
        </p:nvSpPr>
        <p:spPr>
          <a:xfrm>
            <a:off x="7116961" y="4119802"/>
            <a:ext cx="150548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fr-FR" sz="1100" i="1" dirty="0" smtClean="0"/>
              <a:t>Cavité accélératrice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fr-FR" sz="1100" i="1" dirty="0" smtClean="0"/>
              <a:t>RF de puissance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fr-FR" sz="1100" i="1" dirty="0" err="1" smtClean="0"/>
              <a:t>Ctrle</a:t>
            </a:r>
            <a:r>
              <a:rPr lang="fr-FR" sz="1100" i="1" dirty="0" smtClean="0"/>
              <a:t>/</a:t>
            </a:r>
            <a:r>
              <a:rPr lang="fr-FR" sz="1100" i="1" dirty="0" err="1"/>
              <a:t>C</a:t>
            </a:r>
            <a:r>
              <a:rPr lang="fr-FR" sz="1100" i="1" dirty="0" err="1" smtClean="0"/>
              <a:t>mde</a:t>
            </a:r>
            <a:endParaRPr lang="fr-FR" sz="1100" i="1" dirty="0"/>
          </a:p>
        </p:txBody>
      </p:sp>
      <p:sp>
        <p:nvSpPr>
          <p:cNvPr id="29" name="Text Box 192"/>
          <p:cNvSpPr txBox="1">
            <a:spLocks noChangeArrowheads="1"/>
          </p:cNvSpPr>
          <p:nvPr/>
        </p:nvSpPr>
        <p:spPr bwMode="auto">
          <a:xfrm>
            <a:off x="5693403" y="2290858"/>
            <a:ext cx="1553748" cy="411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Carte analogique RF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100" i="1" dirty="0" smtClean="0">
                <a:latin typeface="+mj-lt"/>
                <a:cs typeface="Arial" pitchFamily="34" charset="0"/>
              </a:rPr>
              <a:t>(</a:t>
            </a:r>
            <a:r>
              <a:rPr lang="fr-FR" sz="1100" i="1" dirty="0" err="1" smtClean="0">
                <a:latin typeface="+mj-lt"/>
                <a:cs typeface="Arial" pitchFamily="34" charset="0"/>
              </a:rPr>
              <a:t>Rear</a:t>
            </a:r>
            <a:r>
              <a:rPr lang="fr-FR" sz="1100" i="1" dirty="0" smtClean="0">
                <a:latin typeface="+mj-lt"/>
                <a:cs typeface="Arial" pitchFamily="34" charset="0"/>
              </a:rPr>
              <a:t> IO)</a:t>
            </a:r>
            <a:endParaRPr kumimoji="0" lang="fr-FR" sz="11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30" name="Text Box 192"/>
          <p:cNvSpPr txBox="1">
            <a:spLocks noChangeArrowheads="1"/>
          </p:cNvSpPr>
          <p:nvPr/>
        </p:nvSpPr>
        <p:spPr bwMode="auto">
          <a:xfrm>
            <a:off x="701570" y="1763815"/>
            <a:ext cx="3850409" cy="1149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Carte numérique </a:t>
            </a:r>
            <a:r>
              <a:rPr lang="fr-FR" sz="1400" b="1" u="sng" dirty="0" smtClean="0">
                <a:latin typeface="+mj-lt"/>
                <a:cs typeface="Arial" pitchFamily="34" charset="0"/>
              </a:rPr>
              <a:t>(Front)</a:t>
            </a:r>
          </a:p>
          <a:p>
            <a:pPr marL="358775" lvl="0" indent="-1762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fr-FR" sz="1400" dirty="0" smtClean="0">
                <a:latin typeface="+mj-lt"/>
                <a:cs typeface="Arial" pitchFamily="34" charset="0"/>
              </a:rPr>
              <a:t>Pilotage de la cavité en numérique. </a:t>
            </a:r>
          </a:p>
          <a:p>
            <a:pPr marL="625475" lvl="1" indent="-1762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fr-FR" sz="1400" u="sng" dirty="0" smtClean="0">
                <a:latin typeface="+mj-lt"/>
                <a:cs typeface="Arial" pitchFamily="34" charset="0"/>
              </a:rPr>
              <a:t>Ex</a:t>
            </a:r>
            <a:r>
              <a:rPr lang="fr-FR" sz="1400" dirty="0" smtClean="0">
                <a:latin typeface="+mj-lt"/>
                <a:cs typeface="Arial" pitchFamily="34" charset="0"/>
              </a:rPr>
              <a:t>: Asservissement de (A,</a:t>
            </a:r>
            <a:r>
              <a:rPr lang="el-GR" sz="1400" dirty="0" smtClean="0">
                <a:latin typeface="Calibri"/>
                <a:cs typeface="Calibri"/>
              </a:rPr>
              <a:t>φ</a:t>
            </a:r>
            <a:r>
              <a:rPr lang="fr-FR" sz="1400" dirty="0" smtClean="0">
                <a:latin typeface="Calibri"/>
                <a:cs typeface="Calibri"/>
              </a:rPr>
              <a:t>)</a:t>
            </a:r>
            <a:r>
              <a:rPr lang="fr-FR" sz="1400" dirty="0" smtClean="0">
                <a:latin typeface="+mj-lt"/>
                <a:cs typeface="Arial" pitchFamily="34" charset="0"/>
              </a:rPr>
              <a:t> du champ RF </a:t>
            </a:r>
          </a:p>
          <a:p>
            <a:pPr marL="358775" lvl="0" indent="-1762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fr-FR" sz="1400" dirty="0">
                <a:cs typeface="Arial" pitchFamily="34" charset="0"/>
              </a:rPr>
              <a:t>FPGA </a:t>
            </a:r>
            <a:r>
              <a:rPr lang="fr-FR" sz="1400" dirty="0" err="1">
                <a:cs typeface="Arial" pitchFamily="34" charset="0"/>
              </a:rPr>
              <a:t>Xilinx</a:t>
            </a:r>
            <a:r>
              <a:rPr lang="fr-FR" sz="1400" dirty="0">
                <a:cs typeface="Arial" pitchFamily="34" charset="0"/>
              </a:rPr>
              <a:t> </a:t>
            </a:r>
            <a:r>
              <a:rPr lang="fr-FR" sz="1400" dirty="0" smtClean="0">
                <a:cs typeface="Arial" pitchFamily="34" charset="0"/>
              </a:rPr>
              <a:t>XC5VSX50T</a:t>
            </a:r>
            <a:r>
              <a:rPr lang="fr-FR" sz="1400" dirty="0" smtClean="0">
                <a:latin typeface="+mj-lt"/>
                <a:cs typeface="Arial" pitchFamily="34" charset="0"/>
              </a:rPr>
              <a:t>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cxnSp>
        <p:nvCxnSpPr>
          <p:cNvPr id="27" name="Connecteur droit avec flèche 26"/>
          <p:cNvCxnSpPr/>
          <p:nvPr/>
        </p:nvCxnSpPr>
        <p:spPr>
          <a:xfrm flipH="1">
            <a:off x="5947299" y="3430499"/>
            <a:ext cx="1215134" cy="435534"/>
          </a:xfrm>
          <a:prstGeom prst="straightConnector1">
            <a:avLst/>
          </a:prstGeom>
          <a:ln w="22225">
            <a:solidFill>
              <a:srgbClr val="FF00FF"/>
            </a:solidFill>
            <a:prstDash val="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/>
          <p:nvPr/>
        </p:nvCxnSpPr>
        <p:spPr>
          <a:xfrm flipH="1" flipV="1">
            <a:off x="5947298" y="5323099"/>
            <a:ext cx="1254848" cy="478149"/>
          </a:xfrm>
          <a:prstGeom prst="straightConnector1">
            <a:avLst/>
          </a:prstGeom>
          <a:ln w="22225">
            <a:solidFill>
              <a:srgbClr val="FF00FF"/>
            </a:solidFill>
            <a:prstDash val="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 Box 192"/>
          <p:cNvSpPr txBox="1">
            <a:spLocks noChangeArrowheads="1"/>
          </p:cNvSpPr>
          <p:nvPr/>
        </p:nvSpPr>
        <p:spPr bwMode="auto">
          <a:xfrm>
            <a:off x="7202146" y="3318822"/>
            <a:ext cx="970255" cy="241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Composants RF</a:t>
            </a:r>
            <a:endParaRPr kumimoji="0" lang="fr-FR" sz="11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8" name="Text Box 192"/>
          <p:cNvSpPr txBox="1">
            <a:spLocks noChangeArrowheads="1"/>
          </p:cNvSpPr>
          <p:nvPr/>
        </p:nvSpPr>
        <p:spPr bwMode="auto">
          <a:xfrm>
            <a:off x="7247151" y="5695646"/>
            <a:ext cx="1015260" cy="241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R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200" i="1" u="none" strike="noStrike" cap="none" normalizeH="0" baseline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defRPr>
            </a:lvl1pPr>
          </a:lstStyle>
          <a:p>
            <a:r>
              <a:rPr lang="fr-FR" sz="1100" dirty="0"/>
              <a:t>Composants BF</a:t>
            </a:r>
          </a:p>
        </p:txBody>
      </p:sp>
      <p:cxnSp>
        <p:nvCxnSpPr>
          <p:cNvPr id="43" name="Connecteur droit avec flèche 42"/>
          <p:cNvCxnSpPr/>
          <p:nvPr/>
        </p:nvCxnSpPr>
        <p:spPr>
          <a:xfrm>
            <a:off x="2725846" y="2702115"/>
            <a:ext cx="901049" cy="1861090"/>
          </a:xfrm>
          <a:prstGeom prst="straightConnector1">
            <a:avLst/>
          </a:prstGeom>
          <a:ln w="22225">
            <a:solidFill>
              <a:srgbClr val="FF00FF"/>
            </a:solidFill>
            <a:prstDash val="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571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AutoShape 2"/>
          <p:cNvSpPr>
            <a:spLocks noChangeArrowheads="1"/>
          </p:cNvSpPr>
          <p:nvPr/>
        </p:nvSpPr>
        <p:spPr bwMode="auto">
          <a:xfrm>
            <a:off x="2141731" y="3246034"/>
            <a:ext cx="4857221" cy="3063286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lang="fr-FR" sz="2000" b="1" dirty="0" smtClean="0"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lang="fr-FR" sz="2000" b="1" dirty="0" smtClean="0"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lang="fr-FR" sz="2000" b="1" dirty="0" smtClean="0"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lang="fr-FR" sz="2000" b="1" dirty="0" smtClean="0"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lang="fr-FR" sz="2000" b="1" dirty="0" smtClean="0"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lang="fr-FR" sz="2000" b="1" dirty="0" smtClean="0"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lang="fr-FR" sz="2000" b="1" dirty="0" smtClean="0"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lang="fr-FR" sz="2000" b="1" dirty="0" smtClean="0"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lang="fr-FR" sz="2000" b="1" dirty="0" smtClean="0"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lang="fr-FR" sz="2000" b="1" dirty="0" smtClean="0"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      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861810" y="6489340"/>
            <a:ext cx="3689350" cy="228600"/>
          </a:xfrm>
        </p:spPr>
        <p:txBody>
          <a:bodyPr/>
          <a:lstStyle/>
          <a:p>
            <a:r>
              <a:rPr lang="fr-FR" smtClean="0"/>
              <a:t>Séminaire FPGA, µP et OS - 29/11/2012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D1B5-8B51-4FAD-A550-316311D82929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2033994" y="864739"/>
            <a:ext cx="2702660" cy="1876858"/>
          </a:xfrm>
        </p:spPr>
        <p:txBody>
          <a:bodyPr>
            <a:noAutofit/>
          </a:bodyPr>
          <a:lstStyle/>
          <a:p>
            <a:pPr>
              <a:spcBef>
                <a:spcPts val="100"/>
              </a:spcBef>
            </a:pPr>
            <a:r>
              <a:rPr lang="fr-FR" sz="1400" b="1" dirty="0" smtClean="0">
                <a:solidFill>
                  <a:srgbClr val="0000FF"/>
                </a:solidFill>
              </a:rPr>
              <a:t>Langage VHDL</a:t>
            </a:r>
          </a:p>
          <a:p>
            <a:pPr lvl="1">
              <a:spcBef>
                <a:spcPts val="100"/>
              </a:spcBef>
            </a:pPr>
            <a:r>
              <a:rPr lang="fr-FR" sz="1400" dirty="0" smtClean="0"/>
              <a:t>Fonctions logiques </a:t>
            </a:r>
          </a:p>
          <a:p>
            <a:pPr lvl="1">
              <a:spcBef>
                <a:spcPts val="100"/>
              </a:spcBef>
            </a:pPr>
            <a:r>
              <a:rPr lang="fr-FR" sz="1400" dirty="0" smtClean="0"/>
              <a:t>Trait. </a:t>
            </a:r>
            <a:r>
              <a:rPr lang="fr-FR" sz="1400" dirty="0" err="1"/>
              <a:t>N</a:t>
            </a:r>
            <a:r>
              <a:rPr lang="fr-FR" sz="1400" dirty="0" err="1" smtClean="0"/>
              <a:t>um</a:t>
            </a:r>
            <a:r>
              <a:rPr lang="fr-FR" sz="1400" dirty="0" smtClean="0"/>
              <a:t>. Signal </a:t>
            </a:r>
          </a:p>
          <a:p>
            <a:pPr lvl="1">
              <a:spcBef>
                <a:spcPts val="100"/>
              </a:spcBef>
            </a:pPr>
            <a:r>
              <a:rPr lang="fr-FR" sz="1400" dirty="0"/>
              <a:t>S</a:t>
            </a:r>
            <a:r>
              <a:rPr lang="fr-FR" sz="1400" dirty="0" smtClean="0"/>
              <a:t>ynchronisme </a:t>
            </a:r>
          </a:p>
          <a:p>
            <a:pPr>
              <a:spcBef>
                <a:spcPts val="100"/>
              </a:spcBef>
            </a:pPr>
            <a:r>
              <a:rPr lang="fr-FR" sz="1400" b="1" dirty="0">
                <a:solidFill>
                  <a:srgbClr val="0000FF"/>
                </a:solidFill>
              </a:rPr>
              <a:t>Langage </a:t>
            </a:r>
            <a:r>
              <a:rPr lang="fr-FR" sz="1400" b="1" dirty="0" smtClean="0">
                <a:solidFill>
                  <a:srgbClr val="0000FF"/>
                </a:solidFill>
              </a:rPr>
              <a:t>C</a:t>
            </a:r>
          </a:p>
          <a:p>
            <a:pPr lvl="1">
              <a:spcBef>
                <a:spcPts val="100"/>
              </a:spcBef>
            </a:pPr>
            <a:r>
              <a:rPr lang="fr-FR" sz="1400" dirty="0" smtClean="0"/>
              <a:t>Programmation souple</a:t>
            </a:r>
          </a:p>
          <a:p>
            <a:pPr lvl="1">
              <a:spcBef>
                <a:spcPts val="100"/>
              </a:spcBef>
            </a:pPr>
            <a:r>
              <a:rPr lang="fr-FR" sz="1400" dirty="0" smtClean="0"/>
              <a:t>Accès aux fonctions évoluées simplifiées</a:t>
            </a:r>
            <a:endParaRPr lang="fr-FR" sz="1400" dirty="0"/>
          </a:p>
        </p:txBody>
      </p:sp>
      <p:pic>
        <p:nvPicPr>
          <p:cNvPr id="7" name="Picture 2" descr="\\Dapdc5\deantoni\My Documents\My Pictures\P101006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30"/>
          <a:stretch/>
        </p:blipFill>
        <p:spPr bwMode="auto">
          <a:xfrm>
            <a:off x="166477" y="1034898"/>
            <a:ext cx="1530170" cy="1968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9" name="AutoShape 7"/>
          <p:cNvSpPr>
            <a:spLocks noChangeArrowheads="1"/>
          </p:cNvSpPr>
          <p:nvPr/>
        </p:nvSpPr>
        <p:spPr bwMode="auto">
          <a:xfrm>
            <a:off x="2804129" y="4801477"/>
            <a:ext cx="3928112" cy="1364026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C2D69B"/>
              </a:gs>
              <a:gs pos="50000">
                <a:srgbClr val="EAF1DD"/>
              </a:gs>
              <a:gs pos="100000">
                <a:srgbClr val="C2D69B"/>
              </a:gs>
            </a:gsLst>
            <a:lin ang="18900000" scaled="1"/>
          </a:gradFill>
          <a:ln w="12700">
            <a:solidFill>
              <a:schemeClr val="accent3">
                <a:lumMod val="50000"/>
              </a:schemeClr>
            </a:solidFill>
            <a:round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71" name="AutoShape 3"/>
          <p:cNvSpPr>
            <a:spLocks noChangeArrowheads="1"/>
          </p:cNvSpPr>
          <p:nvPr/>
        </p:nvSpPr>
        <p:spPr bwMode="auto">
          <a:xfrm>
            <a:off x="4735750" y="3330188"/>
            <a:ext cx="2029151" cy="1291269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D1D1"/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4" name="AutoShape 28"/>
          <p:cNvSpPr>
            <a:spLocks noChangeArrowheads="1"/>
          </p:cNvSpPr>
          <p:nvPr/>
        </p:nvSpPr>
        <p:spPr bwMode="auto">
          <a:xfrm>
            <a:off x="2789236" y="3621270"/>
            <a:ext cx="970451" cy="70910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noAutofit/>
          </a:bodyPr>
          <a:lstStyle/>
          <a:p>
            <a:pPr marL="171450" lvl="0" indent="-171450" defTabSz="914400" fontAlgn="base"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I/F</a:t>
            </a:r>
            <a:r>
              <a:rPr lang="fr-FR" sz="1200" dirty="0" smtClean="0"/>
              <a:t> VME</a:t>
            </a:r>
          </a:p>
          <a:p>
            <a:pPr marL="171450" lvl="0" indent="-171450" defTabSz="914400" fontAlgn="base"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fr-FR" sz="1200" dirty="0" smtClean="0"/>
              <a:t>Logiques diverses</a:t>
            </a:r>
            <a:endParaRPr lang="fr-FR" sz="1200" dirty="0"/>
          </a:p>
        </p:txBody>
      </p:sp>
      <p:cxnSp>
        <p:nvCxnSpPr>
          <p:cNvPr id="175" name="Connecteur droit avec flèche 174"/>
          <p:cNvCxnSpPr/>
          <p:nvPr/>
        </p:nvCxnSpPr>
        <p:spPr>
          <a:xfrm flipH="1">
            <a:off x="6764902" y="3748973"/>
            <a:ext cx="468102" cy="0"/>
          </a:xfrm>
          <a:prstGeom prst="straightConnector1">
            <a:avLst/>
          </a:prstGeom>
          <a:ln w="508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AutoShape 28"/>
          <p:cNvSpPr>
            <a:spLocks noChangeArrowheads="1"/>
          </p:cNvSpPr>
          <p:nvPr/>
        </p:nvSpPr>
        <p:spPr bwMode="auto">
          <a:xfrm>
            <a:off x="7233004" y="3533200"/>
            <a:ext cx="1299436" cy="612934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171450" lvl="0" indent="-171450" defTabSz="914400" fontAlgn="base">
              <a:spcBef>
                <a:spcPct val="0"/>
              </a:spcBef>
              <a:buFont typeface="Arial" pitchFamily="34" charset="0"/>
              <a:buChar char="•"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Données RF</a:t>
            </a:r>
          </a:p>
          <a:p>
            <a:pPr marL="171450" lvl="0" indent="-171450" defTabSz="914400" fontAlgn="base">
              <a:spcBef>
                <a:spcPct val="0"/>
              </a:spcBef>
              <a:buFont typeface="Arial" pitchFamily="34" charset="0"/>
              <a:buChar char="•"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logique</a:t>
            </a:r>
            <a:r>
              <a:rPr kumimoji="0" lang="fr-FR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associée à la partie RF</a:t>
            </a:r>
            <a:endParaRPr lang="fr-FR" sz="1200" dirty="0"/>
          </a:p>
        </p:txBody>
      </p:sp>
      <p:cxnSp>
        <p:nvCxnSpPr>
          <p:cNvPr id="179" name="Connecteur droit avec flèche 178"/>
          <p:cNvCxnSpPr/>
          <p:nvPr/>
        </p:nvCxnSpPr>
        <p:spPr>
          <a:xfrm flipH="1">
            <a:off x="6762889" y="4433099"/>
            <a:ext cx="325079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AutoShape 28"/>
          <p:cNvSpPr>
            <a:spLocks noChangeArrowheads="1"/>
          </p:cNvSpPr>
          <p:nvPr/>
        </p:nvSpPr>
        <p:spPr bwMode="auto">
          <a:xfrm>
            <a:off x="5124553" y="3412707"/>
            <a:ext cx="1710190" cy="1064121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87313" lvl="0" defTabSz="914400" fontAlgn="base">
              <a:spcBef>
                <a:spcPct val="0"/>
              </a:spcBef>
            </a:pPr>
            <a:r>
              <a:rPr kumimoji="0" lang="fr-FR" sz="12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Traitements</a:t>
            </a:r>
            <a:r>
              <a:rPr kumimoji="0" lang="fr-FR" sz="1200" b="1" i="0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fr-FR" sz="12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RF</a:t>
            </a:r>
          </a:p>
          <a:p>
            <a:pPr marL="266700" lvl="0" indent="-84138" defTabSz="914400" fontAlgn="base">
              <a:spcBef>
                <a:spcPts val="300"/>
              </a:spcBef>
              <a:buFont typeface="Arial" pitchFamily="34" charset="0"/>
              <a:buChar char="•"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Filtrage, Moyenne</a:t>
            </a:r>
          </a:p>
          <a:p>
            <a:pPr marL="266700" lvl="0" indent="-84138" defTabSz="914400" fontAlgn="base">
              <a:spcBef>
                <a:spcPct val="0"/>
              </a:spcBef>
              <a:buFont typeface="Arial" pitchFamily="34" charset="0"/>
              <a:buChar char="•"/>
            </a:pPr>
            <a:r>
              <a:rPr lang="fr-FR" sz="1200" dirty="0" smtClean="0"/>
              <a:t>Asservissement (I,Q)</a:t>
            </a:r>
          </a:p>
          <a:p>
            <a:pPr marL="266700" lvl="0" indent="-84138" defTabSz="914400" fontAlgn="base">
              <a:spcBef>
                <a:spcPct val="0"/>
              </a:spcBef>
              <a:buFont typeface="Arial" pitchFamily="34" charset="0"/>
              <a:buChar char="•"/>
            </a:pPr>
            <a:r>
              <a:rPr lang="fr-FR" sz="1200" dirty="0" smtClean="0"/>
              <a:t>Calcul CORDIC</a:t>
            </a:r>
          </a:p>
          <a:p>
            <a:pPr marL="266700" lvl="0" indent="-84138" defTabSz="914400" fontAlgn="base">
              <a:spcBef>
                <a:spcPct val="0"/>
              </a:spcBef>
              <a:buFont typeface="Arial" pitchFamily="34" charset="0"/>
              <a:buChar char="•"/>
            </a:pPr>
            <a:r>
              <a:rPr lang="fr-FR" sz="1200" dirty="0" err="1" smtClean="0"/>
              <a:t>Etc</a:t>
            </a:r>
            <a:r>
              <a:rPr lang="fr-FR" sz="1200" dirty="0" smtClean="0"/>
              <a:t> …</a:t>
            </a:r>
            <a:endParaRPr lang="fr-FR" sz="1200" dirty="0"/>
          </a:p>
        </p:txBody>
      </p:sp>
      <p:sp>
        <p:nvSpPr>
          <p:cNvPr id="184" name="AutoShape 28"/>
          <p:cNvSpPr>
            <a:spLocks noChangeArrowheads="1"/>
          </p:cNvSpPr>
          <p:nvPr/>
        </p:nvSpPr>
        <p:spPr bwMode="auto">
          <a:xfrm>
            <a:off x="2321751" y="4423058"/>
            <a:ext cx="784664" cy="24453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ts val="300"/>
              </a:spcAft>
            </a:pPr>
            <a:r>
              <a:rPr lang="fr-FR" sz="1100" dirty="0"/>
              <a:t>PLL &amp; DCM</a:t>
            </a:r>
          </a:p>
        </p:txBody>
      </p:sp>
      <p:sp>
        <p:nvSpPr>
          <p:cNvPr id="185" name="AutoShape 28"/>
          <p:cNvSpPr>
            <a:spLocks noChangeArrowheads="1"/>
          </p:cNvSpPr>
          <p:nvPr/>
        </p:nvSpPr>
        <p:spPr bwMode="auto">
          <a:xfrm>
            <a:off x="7092281" y="4281149"/>
            <a:ext cx="1252104" cy="621447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ts val="300"/>
              </a:spcAft>
            </a:pP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Clock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70,442 </a:t>
            </a:r>
            <a:r>
              <a:rPr kumimoji="0" lang="fr-FR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MHz</a:t>
            </a:r>
          </a:p>
          <a:p>
            <a:pPr lvl="0" algn="ctr" defTabSz="914400" fontAlgn="base">
              <a:spcBef>
                <a:spcPct val="0"/>
              </a:spcBef>
              <a:spcAft>
                <a:spcPts val="1000"/>
              </a:spcAft>
            </a:pPr>
            <a:r>
              <a:rPr lang="fr-FR" sz="1100" i="1" dirty="0"/>
              <a:t>(</a:t>
            </a:r>
            <a:r>
              <a:rPr lang="fr-FR" sz="1100" i="1" dirty="0" smtClean="0"/>
              <a:t>dérivée de la fréquence RF)</a:t>
            </a:r>
            <a:endParaRPr lang="fr-FR" sz="1100" i="1" dirty="0"/>
          </a:p>
        </p:txBody>
      </p:sp>
      <p:cxnSp>
        <p:nvCxnSpPr>
          <p:cNvPr id="205" name="Connecteur droit avec flèche 204"/>
          <p:cNvCxnSpPr/>
          <p:nvPr/>
        </p:nvCxnSpPr>
        <p:spPr>
          <a:xfrm>
            <a:off x="1800202" y="4549019"/>
            <a:ext cx="521549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Connecteur droit avec flèche 207"/>
          <p:cNvCxnSpPr/>
          <p:nvPr/>
        </p:nvCxnSpPr>
        <p:spPr>
          <a:xfrm>
            <a:off x="3106415" y="4534868"/>
            <a:ext cx="25871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AutoShape 28"/>
          <p:cNvSpPr>
            <a:spLocks noChangeArrowheads="1"/>
          </p:cNvSpPr>
          <p:nvPr/>
        </p:nvSpPr>
        <p:spPr bwMode="auto">
          <a:xfrm>
            <a:off x="1286636" y="4281149"/>
            <a:ext cx="611560" cy="56099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ts val="300"/>
              </a:spcAft>
            </a:pPr>
            <a:r>
              <a:rPr lang="fr-FR" sz="1200" dirty="0" err="1"/>
              <a:t>Clock</a:t>
            </a:r>
            <a:r>
              <a:rPr lang="fr-FR" sz="1200" dirty="0"/>
              <a:t> </a:t>
            </a:r>
          </a:p>
          <a:p>
            <a:pPr algn="ctr" fontAlgn="base">
              <a:spcBef>
                <a:spcPct val="0"/>
              </a:spcBef>
              <a:spcAft>
                <a:spcPts val="300"/>
              </a:spcAft>
            </a:pPr>
            <a:r>
              <a:rPr lang="fr-FR" sz="1200" dirty="0"/>
              <a:t>40 MHz</a:t>
            </a:r>
          </a:p>
        </p:txBody>
      </p:sp>
      <p:sp>
        <p:nvSpPr>
          <p:cNvPr id="212" name="AutoShape 28"/>
          <p:cNvSpPr>
            <a:spLocks noChangeArrowheads="1"/>
          </p:cNvSpPr>
          <p:nvPr/>
        </p:nvSpPr>
        <p:spPr bwMode="auto">
          <a:xfrm>
            <a:off x="3311861" y="4350772"/>
            <a:ext cx="656565" cy="374571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defTabSz="914400" fontAlgn="base">
              <a:spcBef>
                <a:spcPct val="0"/>
              </a:spcBef>
            </a:pPr>
            <a:r>
              <a:rPr kumimoji="0" lang="fr-FR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Clock</a:t>
            </a:r>
            <a:endParaRPr kumimoji="0" lang="fr-F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algn="ctr" defTabSz="914400" fontAlgn="base">
              <a:spcBef>
                <a:spcPct val="0"/>
              </a:spcBef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100 </a:t>
            </a:r>
            <a:r>
              <a:rPr kumimoji="0" lang="fr-FR" sz="11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MHz</a:t>
            </a:r>
          </a:p>
        </p:txBody>
      </p:sp>
      <p:sp>
        <p:nvSpPr>
          <p:cNvPr id="213" name="AutoShape 28"/>
          <p:cNvSpPr>
            <a:spLocks noChangeArrowheads="1"/>
          </p:cNvSpPr>
          <p:nvPr/>
        </p:nvSpPr>
        <p:spPr bwMode="auto">
          <a:xfrm>
            <a:off x="4436985" y="3542911"/>
            <a:ext cx="599339" cy="865822"/>
          </a:xfrm>
          <a:prstGeom prst="roundRect">
            <a:avLst>
              <a:gd name="adj" fmla="val 16667"/>
            </a:avLst>
          </a:prstGeom>
          <a:gradFill>
            <a:gsLst>
              <a:gs pos="52000">
                <a:schemeClr val="bg1"/>
              </a:gs>
              <a:gs pos="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0800000" scaled="1"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100" dirty="0" smtClean="0">
                <a:solidFill>
                  <a:schemeClr val="tx1"/>
                </a:solidFill>
              </a:rPr>
              <a:t>Changement de domaines</a:t>
            </a:r>
            <a:endParaRPr lang="fr-FR" sz="1100" dirty="0">
              <a:solidFill>
                <a:schemeClr val="tx1"/>
              </a:solidFill>
            </a:endParaRPr>
          </a:p>
          <a:p>
            <a:pPr algn="ctr"/>
            <a:r>
              <a:rPr lang="fr-FR" sz="1100" dirty="0" smtClean="0">
                <a:solidFill>
                  <a:schemeClr val="tx1"/>
                </a:solidFill>
              </a:rPr>
              <a:t>de </a:t>
            </a:r>
            <a:r>
              <a:rPr lang="fr-FR" sz="1100" dirty="0" err="1" smtClean="0">
                <a:solidFill>
                  <a:schemeClr val="tx1"/>
                </a:solidFill>
              </a:rPr>
              <a:t>Clock</a:t>
            </a:r>
            <a:endParaRPr lang="fr-FR" sz="1100" dirty="0">
              <a:solidFill>
                <a:schemeClr val="tx1"/>
              </a:solidFill>
            </a:endParaRPr>
          </a:p>
        </p:txBody>
      </p:sp>
      <p:cxnSp>
        <p:nvCxnSpPr>
          <p:cNvPr id="214" name="Connecteur droit avec flèche 213"/>
          <p:cNvCxnSpPr/>
          <p:nvPr/>
        </p:nvCxnSpPr>
        <p:spPr>
          <a:xfrm flipH="1" flipV="1">
            <a:off x="1916705" y="5507017"/>
            <a:ext cx="872531" cy="471"/>
          </a:xfrm>
          <a:prstGeom prst="straightConnector1">
            <a:avLst/>
          </a:prstGeom>
          <a:ln w="508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Connecteur droit avec flèche 216"/>
          <p:cNvCxnSpPr>
            <a:stCxn id="213" idx="1"/>
            <a:endCxn id="174" idx="3"/>
          </p:cNvCxnSpPr>
          <p:nvPr/>
        </p:nvCxnSpPr>
        <p:spPr>
          <a:xfrm flipH="1">
            <a:off x="3759687" y="3975822"/>
            <a:ext cx="677298" cy="0"/>
          </a:xfrm>
          <a:prstGeom prst="straightConnector1">
            <a:avLst/>
          </a:prstGeom>
          <a:ln w="508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AutoShape 28"/>
          <p:cNvSpPr>
            <a:spLocks noChangeArrowheads="1"/>
          </p:cNvSpPr>
          <p:nvPr/>
        </p:nvSpPr>
        <p:spPr bwMode="auto">
          <a:xfrm>
            <a:off x="1260141" y="5135268"/>
            <a:ext cx="656565" cy="78319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ts val="300"/>
              </a:spcAft>
            </a:pPr>
            <a:r>
              <a:rPr lang="fr-FR" sz="1200" dirty="0"/>
              <a:t>SRAM</a:t>
            </a:r>
          </a:p>
          <a:p>
            <a:pPr algn="ctr" fontAlgn="base">
              <a:spcBef>
                <a:spcPct val="0"/>
              </a:spcBef>
              <a:spcAft>
                <a:spcPts val="300"/>
              </a:spcAft>
            </a:pPr>
            <a:r>
              <a:rPr lang="fr-FR" sz="1200" dirty="0"/>
              <a:t>SRAM</a:t>
            </a:r>
          </a:p>
          <a:p>
            <a:pPr algn="ctr" fontAlgn="base">
              <a:spcBef>
                <a:spcPct val="0"/>
              </a:spcBef>
              <a:spcAft>
                <a:spcPts val="300"/>
              </a:spcAft>
            </a:pPr>
            <a:r>
              <a:rPr lang="fr-FR" sz="1200" dirty="0"/>
              <a:t>Flash</a:t>
            </a:r>
          </a:p>
        </p:txBody>
      </p:sp>
      <p:sp>
        <p:nvSpPr>
          <p:cNvPr id="28" name="AutoShape 24"/>
          <p:cNvSpPr>
            <a:spLocks noChangeArrowheads="1"/>
          </p:cNvSpPr>
          <p:nvPr/>
        </p:nvSpPr>
        <p:spPr bwMode="auto">
          <a:xfrm>
            <a:off x="5385090" y="5166968"/>
            <a:ext cx="828091" cy="34051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4E6128"/>
            </a:solidFill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fr-FR" sz="1000" b="1" dirty="0" smtClean="0"/>
              <a:t>µ</a:t>
            </a: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Blaze</a:t>
            </a:r>
          </a:p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fr-FR" sz="1000" b="1" dirty="0" smtClean="0"/>
              <a:t>@ 100MHz</a:t>
            </a:r>
            <a:endParaRPr lang="fr-FR" sz="1000" b="1" dirty="0"/>
          </a:p>
        </p:txBody>
      </p:sp>
      <p:sp>
        <p:nvSpPr>
          <p:cNvPr id="29" name="AutoShape 25"/>
          <p:cNvSpPr>
            <a:spLocks noChangeArrowheads="1"/>
          </p:cNvSpPr>
          <p:nvPr/>
        </p:nvSpPr>
        <p:spPr bwMode="auto">
          <a:xfrm>
            <a:off x="5479522" y="5733221"/>
            <a:ext cx="580643" cy="340519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C2D69B"/>
              </a:gs>
              <a:gs pos="50000">
                <a:srgbClr val="9BBB59"/>
              </a:gs>
              <a:gs pos="100000">
                <a:srgbClr val="C2D69B"/>
              </a:gs>
            </a:gsLst>
            <a:lin ang="5400000" scaled="1"/>
          </a:gradFill>
          <a:ln w="12700">
            <a:solidFill>
              <a:srgbClr val="9BBB59"/>
            </a:solidFill>
            <a:round/>
            <a:headEnd/>
            <a:tailEnd/>
          </a:ln>
          <a:effectLst>
            <a:outerShdw dist="28398" dir="3806097" algn="ctr" rotWithShape="0">
              <a:srgbClr val="4E6128"/>
            </a:outerShdw>
          </a:effec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Cache memory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0" name="AutoShape 26"/>
          <p:cNvSpPr>
            <a:spLocks noChangeArrowheads="1"/>
          </p:cNvSpPr>
          <p:nvPr/>
        </p:nvSpPr>
        <p:spPr bwMode="auto">
          <a:xfrm>
            <a:off x="6150175" y="5598206"/>
            <a:ext cx="522059" cy="340519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C2D69B"/>
              </a:gs>
              <a:gs pos="50000">
                <a:srgbClr val="9BBB59"/>
              </a:gs>
              <a:gs pos="100000">
                <a:srgbClr val="C2D69B"/>
              </a:gs>
            </a:gsLst>
            <a:lin ang="5400000" scaled="1"/>
          </a:gradFill>
          <a:ln w="12700">
            <a:solidFill>
              <a:srgbClr val="9BBB59"/>
            </a:solidFill>
            <a:round/>
            <a:headEnd/>
            <a:tailEnd/>
          </a:ln>
          <a:effectLst>
            <a:outerShdw dist="28398" dir="3806097" algn="ctr" rotWithShape="0">
              <a:srgbClr val="4E6128"/>
            </a:outerShdw>
          </a:effec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ts val="1000"/>
              </a:spcAft>
            </a:pPr>
            <a:r>
              <a:rPr lang="fr-FR" sz="1000" dirty="0" err="1" smtClean="0"/>
              <a:t>Internal</a:t>
            </a:r>
            <a:r>
              <a:rPr lang="fr-FR" sz="1000" dirty="0" smtClean="0"/>
              <a:t> memory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31" name="AutoShape 50"/>
          <p:cNvCxnSpPr>
            <a:cxnSpLocks noChangeShapeType="1"/>
          </p:cNvCxnSpPr>
          <p:nvPr/>
        </p:nvCxnSpPr>
        <p:spPr bwMode="auto">
          <a:xfrm>
            <a:off x="5769843" y="5507487"/>
            <a:ext cx="0" cy="225734"/>
          </a:xfrm>
          <a:prstGeom prst="straightConnector1">
            <a:avLst/>
          </a:prstGeom>
          <a:noFill/>
          <a:ln w="1587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2" name="AutoShape 57"/>
          <p:cNvCxnSpPr>
            <a:cxnSpLocks noChangeShapeType="1"/>
          </p:cNvCxnSpPr>
          <p:nvPr/>
        </p:nvCxnSpPr>
        <p:spPr bwMode="auto">
          <a:xfrm>
            <a:off x="4322887" y="5378331"/>
            <a:ext cx="0" cy="214313"/>
          </a:xfrm>
          <a:prstGeom prst="straightConnector1">
            <a:avLst/>
          </a:prstGeom>
          <a:noFill/>
          <a:ln w="38100">
            <a:solidFill>
              <a:srgbClr val="4E6128"/>
            </a:solidFill>
            <a:round/>
            <a:headEnd/>
            <a:tailEnd/>
          </a:ln>
          <a:effectLst/>
        </p:spPr>
      </p:cxnSp>
      <p:cxnSp>
        <p:nvCxnSpPr>
          <p:cNvPr id="33" name="AutoShape 62"/>
          <p:cNvCxnSpPr>
            <a:cxnSpLocks noChangeShapeType="1"/>
            <a:endCxn id="42" idx="0"/>
          </p:cNvCxnSpPr>
          <p:nvPr/>
        </p:nvCxnSpPr>
        <p:spPr bwMode="auto">
          <a:xfrm>
            <a:off x="5032162" y="5378173"/>
            <a:ext cx="0" cy="220398"/>
          </a:xfrm>
          <a:prstGeom prst="straightConnector1">
            <a:avLst/>
          </a:prstGeom>
          <a:noFill/>
          <a:ln w="38100">
            <a:solidFill>
              <a:srgbClr val="4E6128"/>
            </a:solidFill>
            <a:round/>
            <a:headEnd/>
            <a:tailEnd/>
          </a:ln>
          <a:effectLst/>
        </p:spPr>
      </p:cxnSp>
      <p:cxnSp>
        <p:nvCxnSpPr>
          <p:cNvPr id="35" name="AutoShape 55"/>
          <p:cNvCxnSpPr>
            <a:cxnSpLocks noChangeShapeType="1"/>
          </p:cNvCxnSpPr>
          <p:nvPr/>
        </p:nvCxnSpPr>
        <p:spPr bwMode="auto">
          <a:xfrm>
            <a:off x="4024689" y="5150545"/>
            <a:ext cx="0" cy="214313"/>
          </a:xfrm>
          <a:prstGeom prst="straightConnector1">
            <a:avLst/>
          </a:prstGeom>
          <a:noFill/>
          <a:ln w="38100">
            <a:solidFill>
              <a:srgbClr val="4E6128"/>
            </a:solidFill>
            <a:round/>
            <a:headEnd/>
            <a:tailEnd/>
          </a:ln>
          <a:effectLst/>
        </p:spPr>
      </p:cxnSp>
      <p:cxnSp>
        <p:nvCxnSpPr>
          <p:cNvPr id="36" name="AutoShape 69"/>
          <p:cNvCxnSpPr>
            <a:cxnSpLocks noChangeShapeType="1"/>
          </p:cNvCxnSpPr>
          <p:nvPr/>
        </p:nvCxnSpPr>
        <p:spPr bwMode="auto">
          <a:xfrm>
            <a:off x="4502084" y="4989191"/>
            <a:ext cx="0" cy="387566"/>
          </a:xfrm>
          <a:prstGeom prst="straightConnector1">
            <a:avLst/>
          </a:prstGeom>
          <a:noFill/>
          <a:ln w="38100">
            <a:solidFill>
              <a:srgbClr val="4E6128"/>
            </a:solidFill>
            <a:round/>
            <a:headEnd/>
            <a:tailEnd/>
          </a:ln>
          <a:effectLst/>
        </p:spPr>
      </p:cxnSp>
      <p:cxnSp>
        <p:nvCxnSpPr>
          <p:cNvPr id="37" name="AutoShape 69"/>
          <p:cNvCxnSpPr>
            <a:cxnSpLocks noChangeShapeType="1"/>
          </p:cNvCxnSpPr>
          <p:nvPr/>
        </p:nvCxnSpPr>
        <p:spPr bwMode="auto">
          <a:xfrm flipV="1">
            <a:off x="3549557" y="5240555"/>
            <a:ext cx="1" cy="127256"/>
          </a:xfrm>
          <a:prstGeom prst="straightConnector1">
            <a:avLst/>
          </a:prstGeom>
          <a:noFill/>
          <a:ln w="38100">
            <a:solidFill>
              <a:srgbClr val="4E6128"/>
            </a:solidFill>
            <a:round/>
            <a:headEnd/>
            <a:tailEnd/>
          </a:ln>
          <a:effectLst/>
        </p:spPr>
      </p:cxnSp>
      <p:sp>
        <p:nvSpPr>
          <p:cNvPr id="38" name="ZoneTexte 37"/>
          <p:cNvSpPr txBox="1"/>
          <p:nvPr/>
        </p:nvSpPr>
        <p:spPr>
          <a:xfrm>
            <a:off x="4675146" y="5169802"/>
            <a:ext cx="72172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b="1" dirty="0" smtClean="0">
                <a:solidFill>
                  <a:schemeClr val="accent3">
                    <a:lumMod val="50000"/>
                  </a:schemeClr>
                </a:solidFill>
              </a:rPr>
              <a:t>Bus PLB</a:t>
            </a:r>
            <a:endParaRPr lang="fr-FR" sz="1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39" name="Connecteur en angle 38"/>
          <p:cNvCxnSpPr>
            <a:stCxn id="42" idx="3"/>
            <a:endCxn id="29" idx="1"/>
          </p:cNvCxnSpPr>
          <p:nvPr/>
        </p:nvCxnSpPr>
        <p:spPr>
          <a:xfrm>
            <a:off x="5219293" y="5768831"/>
            <a:ext cx="260229" cy="134650"/>
          </a:xfrm>
          <a:prstGeom prst="bentConnector3">
            <a:avLst>
              <a:gd name="adj1" fmla="val 50000"/>
            </a:avLst>
          </a:prstGeom>
          <a:noFill/>
          <a:ln w="1587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0" name="Connecteur en angle 39"/>
          <p:cNvCxnSpPr>
            <a:stCxn id="28" idx="3"/>
            <a:endCxn id="30" idx="0"/>
          </p:cNvCxnSpPr>
          <p:nvPr/>
        </p:nvCxnSpPr>
        <p:spPr>
          <a:xfrm>
            <a:off x="6213181" y="5337228"/>
            <a:ext cx="198024" cy="260978"/>
          </a:xfrm>
          <a:prstGeom prst="bentConnector2">
            <a:avLst/>
          </a:prstGeom>
          <a:noFill/>
          <a:ln w="1587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41" name="AutoShape 18"/>
          <p:cNvSpPr>
            <a:spLocks noChangeArrowheads="1"/>
          </p:cNvSpPr>
          <p:nvPr/>
        </p:nvSpPr>
        <p:spPr bwMode="auto">
          <a:xfrm>
            <a:off x="4244289" y="4879879"/>
            <a:ext cx="495055" cy="34051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4E6128"/>
            </a:solidFill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Flash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FR" sz="1000" dirty="0" smtClean="0"/>
              <a:t>"Code"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2" name="AutoShape 22"/>
          <p:cNvSpPr>
            <a:spLocks noChangeArrowheads="1"/>
          </p:cNvSpPr>
          <p:nvPr/>
        </p:nvSpPr>
        <p:spPr bwMode="auto">
          <a:xfrm>
            <a:off x="4845031" y="5598571"/>
            <a:ext cx="374262" cy="34051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4E6128"/>
            </a:solidFill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SRAM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FR" sz="1000" dirty="0" smtClean="0"/>
              <a:t>Ctrl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4" name="AutoShape 11"/>
          <p:cNvSpPr>
            <a:spLocks noChangeArrowheads="1"/>
          </p:cNvSpPr>
          <p:nvPr/>
        </p:nvSpPr>
        <p:spPr bwMode="auto">
          <a:xfrm>
            <a:off x="3345010" y="4915241"/>
            <a:ext cx="409095" cy="34051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4E6128"/>
            </a:solidFill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RS232 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debug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5" name="AutoShape 23"/>
          <p:cNvSpPr>
            <a:spLocks noChangeArrowheads="1"/>
          </p:cNvSpPr>
          <p:nvPr/>
        </p:nvSpPr>
        <p:spPr bwMode="auto">
          <a:xfrm>
            <a:off x="3824163" y="5050139"/>
            <a:ext cx="366034" cy="17025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4E6128"/>
            </a:solidFill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debug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6" name="AutoShape 28"/>
          <p:cNvSpPr>
            <a:spLocks noChangeArrowheads="1"/>
          </p:cNvSpPr>
          <p:nvPr/>
        </p:nvSpPr>
        <p:spPr bwMode="auto">
          <a:xfrm>
            <a:off x="3923931" y="5594860"/>
            <a:ext cx="830192" cy="34051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SDRAM + PLB </a:t>
            </a:r>
            <a:r>
              <a:rPr lang="fr-FR" sz="1000" dirty="0"/>
              <a:t>interface </a:t>
            </a:r>
            <a:r>
              <a:rPr lang="fr-FR" sz="1000" dirty="0" smtClean="0"/>
              <a:t>Ctrl</a:t>
            </a:r>
            <a:endParaRPr lang="fr-FR" sz="1000" dirty="0"/>
          </a:p>
        </p:txBody>
      </p:sp>
      <p:cxnSp>
        <p:nvCxnSpPr>
          <p:cNvPr id="47" name="AutoShape 8"/>
          <p:cNvCxnSpPr>
            <a:cxnSpLocks noChangeShapeType="1"/>
          </p:cNvCxnSpPr>
          <p:nvPr/>
        </p:nvCxnSpPr>
        <p:spPr bwMode="auto">
          <a:xfrm>
            <a:off x="3380020" y="5364858"/>
            <a:ext cx="2005070" cy="0"/>
          </a:xfrm>
          <a:prstGeom prst="straightConnector1">
            <a:avLst/>
          </a:prstGeom>
          <a:noFill/>
          <a:ln w="38100">
            <a:solidFill>
              <a:srgbClr val="4E6128"/>
            </a:solidFill>
            <a:round/>
            <a:headEnd/>
            <a:tailEnd/>
          </a:ln>
        </p:spPr>
      </p:cxnSp>
      <p:cxnSp>
        <p:nvCxnSpPr>
          <p:cNvPr id="50" name="AutoShape 8"/>
          <p:cNvCxnSpPr>
            <a:cxnSpLocks noChangeShapeType="1"/>
          </p:cNvCxnSpPr>
          <p:nvPr/>
        </p:nvCxnSpPr>
        <p:spPr bwMode="auto">
          <a:xfrm>
            <a:off x="2898427" y="5364858"/>
            <a:ext cx="445762" cy="2953"/>
          </a:xfrm>
          <a:prstGeom prst="straightConnector1">
            <a:avLst/>
          </a:prstGeom>
          <a:noFill/>
          <a:ln w="38100">
            <a:solidFill>
              <a:srgbClr val="4E6128"/>
            </a:solidFill>
            <a:prstDash val="sysDash"/>
            <a:round/>
            <a:headEnd/>
            <a:tailEnd/>
          </a:ln>
        </p:spPr>
      </p:cxnSp>
      <p:cxnSp>
        <p:nvCxnSpPr>
          <p:cNvPr id="67" name="Connecteur droit avec flèche 66"/>
          <p:cNvCxnSpPr/>
          <p:nvPr/>
        </p:nvCxnSpPr>
        <p:spPr>
          <a:xfrm flipV="1">
            <a:off x="4121951" y="3981025"/>
            <a:ext cx="0" cy="820452"/>
          </a:xfrm>
          <a:prstGeom prst="straightConnector1">
            <a:avLst/>
          </a:prstGeom>
          <a:ln w="508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avec flèche 76"/>
          <p:cNvCxnSpPr/>
          <p:nvPr/>
        </p:nvCxnSpPr>
        <p:spPr>
          <a:xfrm flipH="1">
            <a:off x="3352810" y="4322462"/>
            <a:ext cx="1" cy="479015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 Box 192"/>
          <p:cNvSpPr txBox="1">
            <a:spLocks noChangeArrowheads="1"/>
          </p:cNvSpPr>
          <p:nvPr/>
        </p:nvSpPr>
        <p:spPr bwMode="auto">
          <a:xfrm>
            <a:off x="2141730" y="3293985"/>
            <a:ext cx="1655321" cy="288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/>
          <a:p>
            <a:pPr marL="182562" lvl="0" fontAlgn="base">
              <a:spcBef>
                <a:spcPct val="0"/>
              </a:spcBef>
              <a:spcAft>
                <a:spcPct val="0"/>
              </a:spcAft>
            </a:pPr>
            <a:r>
              <a:rPr lang="fr-FR" sz="1400" dirty="0" smtClean="0">
                <a:solidFill>
                  <a:srgbClr val="FF00FF"/>
                </a:solidFill>
                <a:cs typeface="Arial" pitchFamily="34" charset="0"/>
              </a:rPr>
              <a:t>FPGA - XC5VSX50T </a:t>
            </a:r>
            <a:r>
              <a:rPr lang="fr-FR" sz="1400" dirty="0" smtClean="0">
                <a:solidFill>
                  <a:srgbClr val="FF00FF"/>
                </a:solidFill>
                <a:latin typeface="+mj-lt"/>
                <a:cs typeface="Arial" pitchFamily="34" charset="0"/>
              </a:rPr>
              <a:t> </a:t>
            </a:r>
          </a:p>
        </p:txBody>
      </p:sp>
      <p:cxnSp>
        <p:nvCxnSpPr>
          <p:cNvPr id="92" name="Connecteur droit avec flèche 91"/>
          <p:cNvCxnSpPr/>
          <p:nvPr/>
        </p:nvCxnSpPr>
        <p:spPr>
          <a:xfrm>
            <a:off x="1120536" y="2249235"/>
            <a:ext cx="1021195" cy="1499738"/>
          </a:xfrm>
          <a:prstGeom prst="straightConnector1">
            <a:avLst/>
          </a:prstGeom>
          <a:ln w="15875">
            <a:solidFill>
              <a:srgbClr val="FF00FF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cteur droit avec flèche 96"/>
          <p:cNvCxnSpPr/>
          <p:nvPr/>
        </p:nvCxnSpPr>
        <p:spPr>
          <a:xfrm>
            <a:off x="1342529" y="1990243"/>
            <a:ext cx="1763886" cy="1255791"/>
          </a:xfrm>
          <a:prstGeom prst="straightConnector1">
            <a:avLst/>
          </a:prstGeom>
          <a:ln w="15875">
            <a:solidFill>
              <a:srgbClr val="FF00FF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 Box 192"/>
          <p:cNvSpPr txBox="1">
            <a:spLocks noChangeArrowheads="1"/>
          </p:cNvSpPr>
          <p:nvPr/>
        </p:nvSpPr>
        <p:spPr bwMode="auto">
          <a:xfrm>
            <a:off x="1071497" y="2022745"/>
            <a:ext cx="377287" cy="19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800" b="1" dirty="0" smtClean="0">
                <a:solidFill>
                  <a:srgbClr val="FF00FF"/>
                </a:solidFill>
                <a:cs typeface="Arial" pitchFamily="34" charset="0"/>
              </a:rPr>
              <a:t>FPGA</a:t>
            </a:r>
            <a:endParaRPr lang="fr-FR" sz="800" b="1" dirty="0" smtClean="0">
              <a:solidFill>
                <a:srgbClr val="FF00FF"/>
              </a:solidFill>
              <a:latin typeface="+mj-lt"/>
              <a:cs typeface="Arial" pitchFamily="34" charset="0"/>
            </a:endParaRPr>
          </a:p>
        </p:txBody>
      </p:sp>
      <p:cxnSp>
        <p:nvCxnSpPr>
          <p:cNvPr id="102" name="Connecteur droit avec flèche 101"/>
          <p:cNvCxnSpPr/>
          <p:nvPr/>
        </p:nvCxnSpPr>
        <p:spPr>
          <a:xfrm flipH="1" flipV="1">
            <a:off x="1800202" y="3967779"/>
            <a:ext cx="990021" cy="1"/>
          </a:xfrm>
          <a:prstGeom prst="straightConnector1">
            <a:avLst/>
          </a:prstGeom>
          <a:ln w="508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AutoShape 28"/>
          <p:cNvSpPr>
            <a:spLocks noChangeArrowheads="1"/>
          </p:cNvSpPr>
          <p:nvPr/>
        </p:nvSpPr>
        <p:spPr bwMode="auto">
          <a:xfrm>
            <a:off x="989580" y="3740457"/>
            <a:ext cx="895921" cy="408623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171450" lvl="0" indent="-171450" defTabSz="914400" fontAlgn="base">
              <a:spcBef>
                <a:spcPct val="0"/>
              </a:spcBef>
              <a:buFont typeface="Arial" pitchFamily="34" charset="0"/>
              <a:buChar char="•"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Bus VME</a:t>
            </a:r>
          </a:p>
          <a:p>
            <a:pPr marL="171450" lvl="0" indent="-171450" defTabSz="914400" fontAlgn="base">
              <a:spcBef>
                <a:spcPct val="0"/>
              </a:spcBef>
              <a:buFont typeface="Arial" pitchFamily="34" charset="0"/>
              <a:buChar char="•"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Divers</a:t>
            </a:r>
            <a:endParaRPr lang="fr-FR" sz="1200" dirty="0"/>
          </a:p>
        </p:txBody>
      </p:sp>
      <p:pic>
        <p:nvPicPr>
          <p:cNvPr id="109" name="Picture 33" descr="loup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13531">
            <a:off x="1772611" y="2753015"/>
            <a:ext cx="576729" cy="433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4" name="Text Box 192"/>
          <p:cNvSpPr txBox="1">
            <a:spLocks noChangeArrowheads="1"/>
          </p:cNvSpPr>
          <p:nvPr/>
        </p:nvSpPr>
        <p:spPr bwMode="auto">
          <a:xfrm>
            <a:off x="7404930" y="5215922"/>
            <a:ext cx="1622565" cy="719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/>
          <a:p>
            <a:pPr marL="103188" lvl="0" indent="-103188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fr-FR" sz="1400" dirty="0" smtClean="0">
                <a:solidFill>
                  <a:srgbClr val="0000FF"/>
                </a:solidFill>
                <a:cs typeface="Arial" pitchFamily="34" charset="0"/>
              </a:rPr>
              <a:t>Langage C</a:t>
            </a:r>
          </a:p>
          <a:p>
            <a:pPr marL="103188" lvl="0" indent="-103188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fr-FR" sz="1400" dirty="0" smtClean="0">
                <a:solidFill>
                  <a:srgbClr val="0000FF"/>
                </a:solidFill>
                <a:latin typeface="+mj-lt"/>
                <a:cs typeface="Arial" pitchFamily="34" charset="0"/>
              </a:rPr>
              <a:t>Langage VHDL des IP spécifiques.</a:t>
            </a:r>
          </a:p>
        </p:txBody>
      </p:sp>
      <p:sp>
        <p:nvSpPr>
          <p:cNvPr id="125" name="Text Box 192"/>
          <p:cNvSpPr txBox="1">
            <a:spLocks noChangeArrowheads="1"/>
          </p:cNvSpPr>
          <p:nvPr/>
        </p:nvSpPr>
        <p:spPr bwMode="auto">
          <a:xfrm>
            <a:off x="4613828" y="2888940"/>
            <a:ext cx="1218312" cy="288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400" dirty="0" smtClean="0">
                <a:solidFill>
                  <a:srgbClr val="0000FF"/>
                </a:solidFill>
                <a:cs typeface="Arial" pitchFamily="34" charset="0"/>
              </a:rPr>
              <a:t>Langage VHDL</a:t>
            </a:r>
            <a:endParaRPr lang="fr-FR" sz="1400" dirty="0" smtClean="0">
              <a:solidFill>
                <a:srgbClr val="0000FF"/>
              </a:solidFill>
              <a:latin typeface="+mj-lt"/>
              <a:cs typeface="Arial" pitchFamily="34" charset="0"/>
            </a:endParaRPr>
          </a:p>
        </p:txBody>
      </p:sp>
      <p:cxnSp>
        <p:nvCxnSpPr>
          <p:cNvPr id="126" name="Connecteur droit avec flèche 125"/>
          <p:cNvCxnSpPr/>
          <p:nvPr/>
        </p:nvCxnSpPr>
        <p:spPr>
          <a:xfrm>
            <a:off x="4485603" y="3113965"/>
            <a:ext cx="282582" cy="298742"/>
          </a:xfrm>
          <a:prstGeom prst="straightConnector1">
            <a:avLst/>
          </a:prstGeom>
          <a:ln w="15875">
            <a:solidFill>
              <a:srgbClr val="0000FF"/>
            </a:solidFill>
            <a:prstDash val="solid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necteur droit avec flèche 129"/>
          <p:cNvCxnSpPr/>
          <p:nvPr/>
        </p:nvCxnSpPr>
        <p:spPr>
          <a:xfrm>
            <a:off x="4491816" y="3113965"/>
            <a:ext cx="42406" cy="428946"/>
          </a:xfrm>
          <a:prstGeom prst="straightConnector1">
            <a:avLst/>
          </a:prstGeom>
          <a:ln w="15875">
            <a:solidFill>
              <a:srgbClr val="0000FF"/>
            </a:solidFill>
            <a:prstDash val="solid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Connecteur droit avec flèche 132"/>
          <p:cNvCxnSpPr>
            <a:stCxn id="125" idx="1"/>
          </p:cNvCxnSpPr>
          <p:nvPr/>
        </p:nvCxnSpPr>
        <p:spPr>
          <a:xfrm flipH="1">
            <a:off x="3754106" y="3033014"/>
            <a:ext cx="859722" cy="592258"/>
          </a:xfrm>
          <a:prstGeom prst="straightConnector1">
            <a:avLst/>
          </a:prstGeom>
          <a:ln w="15875">
            <a:solidFill>
              <a:srgbClr val="0000FF"/>
            </a:solidFill>
            <a:prstDash val="solid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Connecteur droit avec flèche 151"/>
          <p:cNvCxnSpPr/>
          <p:nvPr/>
        </p:nvCxnSpPr>
        <p:spPr>
          <a:xfrm flipH="1">
            <a:off x="6732241" y="5467717"/>
            <a:ext cx="572864" cy="75377"/>
          </a:xfrm>
          <a:prstGeom prst="straightConnector1">
            <a:avLst/>
          </a:prstGeom>
          <a:ln w="15875">
            <a:solidFill>
              <a:srgbClr val="0000FF"/>
            </a:solidFill>
            <a:prstDash val="solid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Accolade fermante 135"/>
          <p:cNvSpPr/>
          <p:nvPr/>
        </p:nvSpPr>
        <p:spPr>
          <a:xfrm>
            <a:off x="4301970" y="1178750"/>
            <a:ext cx="194678" cy="630070"/>
          </a:xfrm>
          <a:prstGeom prst="rightBrace">
            <a:avLst/>
          </a:prstGeom>
          <a:ln w="19050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9" name="Accolade fermante 158"/>
          <p:cNvSpPr/>
          <p:nvPr/>
        </p:nvSpPr>
        <p:spPr>
          <a:xfrm>
            <a:off x="4572001" y="2068735"/>
            <a:ext cx="163749" cy="595180"/>
          </a:xfrm>
          <a:prstGeom prst="rightBrace">
            <a:avLst/>
          </a:prstGeom>
          <a:ln w="19050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0" name="ZoneTexte 159"/>
          <p:cNvSpPr txBox="1"/>
          <p:nvPr/>
        </p:nvSpPr>
        <p:spPr>
          <a:xfrm>
            <a:off x="4391980" y="1248810"/>
            <a:ext cx="17544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fr-FR" sz="1400" dirty="0" smtClean="0"/>
              <a:t>Actions parallèles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fr-FR" sz="1400" dirty="0" err="1" smtClean="0"/>
              <a:t>nS</a:t>
            </a:r>
            <a:r>
              <a:rPr lang="fr-FR" sz="1400" dirty="0" smtClean="0"/>
              <a:t> à µS </a:t>
            </a:r>
            <a:endParaRPr lang="fr-FR" sz="1400" dirty="0"/>
          </a:p>
        </p:txBody>
      </p:sp>
      <p:sp>
        <p:nvSpPr>
          <p:cNvPr id="161" name="ZoneTexte 160"/>
          <p:cNvSpPr txBox="1"/>
          <p:nvPr/>
        </p:nvSpPr>
        <p:spPr>
          <a:xfrm>
            <a:off x="4662010" y="2140695"/>
            <a:ext cx="1967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fr-FR" sz="1400" dirty="0" smtClean="0"/>
              <a:t>Actions séquentielles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fr-FR" sz="1400" dirty="0"/>
              <a:t>µ</a:t>
            </a:r>
            <a:r>
              <a:rPr lang="fr-FR" sz="1400" dirty="0" smtClean="0"/>
              <a:t>S à </a:t>
            </a:r>
            <a:r>
              <a:rPr lang="fr-FR" sz="1400" dirty="0" err="1" smtClean="0"/>
              <a:t>mS</a:t>
            </a:r>
            <a:r>
              <a:rPr lang="fr-FR" sz="1400" dirty="0" smtClean="0"/>
              <a:t> </a:t>
            </a:r>
            <a:endParaRPr lang="fr-FR" sz="1400" dirty="0"/>
          </a:p>
        </p:txBody>
      </p:sp>
      <p:sp>
        <p:nvSpPr>
          <p:cNvPr id="162" name="Accolade fermante 161"/>
          <p:cNvSpPr/>
          <p:nvPr/>
        </p:nvSpPr>
        <p:spPr>
          <a:xfrm>
            <a:off x="6477555" y="980848"/>
            <a:ext cx="194679" cy="1728072"/>
          </a:xfrm>
          <a:prstGeom prst="rightBrace">
            <a:avLst/>
          </a:prstGeom>
          <a:ln w="19050">
            <a:solidFill>
              <a:srgbClr val="0000FF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3" name="ZoneTexte 162"/>
          <p:cNvSpPr txBox="1"/>
          <p:nvPr/>
        </p:nvSpPr>
        <p:spPr>
          <a:xfrm>
            <a:off x="6706305" y="1114804"/>
            <a:ext cx="243764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buFont typeface="Arial" pitchFamily="34" charset="0"/>
              <a:buChar char="•"/>
            </a:pPr>
            <a:r>
              <a:rPr lang="fr-FR" sz="1400" dirty="0" smtClean="0">
                <a:solidFill>
                  <a:srgbClr val="0000FF"/>
                </a:solidFill>
              </a:rPr>
              <a:t>Description des fonctions dans le </a:t>
            </a:r>
            <a:r>
              <a:rPr lang="fr-FR" sz="1400" dirty="0">
                <a:solidFill>
                  <a:srgbClr val="0000FF"/>
                </a:solidFill>
              </a:rPr>
              <a:t>langage </a:t>
            </a:r>
            <a:r>
              <a:rPr lang="fr-FR" sz="1400" dirty="0" smtClean="0">
                <a:solidFill>
                  <a:srgbClr val="0000FF"/>
                </a:solidFill>
              </a:rPr>
              <a:t>(VHDL </a:t>
            </a:r>
            <a:r>
              <a:rPr lang="fr-FR" sz="1400" dirty="0">
                <a:solidFill>
                  <a:srgbClr val="0000FF"/>
                </a:solidFill>
              </a:rPr>
              <a:t>ou </a:t>
            </a:r>
            <a:r>
              <a:rPr lang="fr-FR" sz="1400" dirty="0" smtClean="0">
                <a:solidFill>
                  <a:srgbClr val="0000FF"/>
                </a:solidFill>
              </a:rPr>
              <a:t>C) et/ou  la cible les plus appropriés.</a:t>
            </a:r>
          </a:p>
          <a:p>
            <a:pPr marL="180975" indent="-180975">
              <a:buFont typeface="Arial" pitchFamily="34" charset="0"/>
              <a:buChar char="•"/>
            </a:pPr>
            <a:r>
              <a:rPr lang="fr-FR" sz="1400" dirty="0" smtClean="0">
                <a:solidFill>
                  <a:srgbClr val="0000FF"/>
                </a:solidFill>
              </a:rPr>
              <a:t>Simplification du choix du </a:t>
            </a:r>
            <a:r>
              <a:rPr lang="fr-FR" sz="1400" dirty="0">
                <a:solidFill>
                  <a:srgbClr val="0000FF"/>
                </a:solidFill>
              </a:rPr>
              <a:t>langage et/ou  la cible </a:t>
            </a:r>
            <a:r>
              <a:rPr lang="fr-FR" sz="1400" dirty="0" smtClean="0">
                <a:solidFill>
                  <a:srgbClr val="0000FF"/>
                </a:solidFill>
              </a:rPr>
              <a:t>grâce à l’intégration  dans un même composant.</a:t>
            </a:r>
            <a:endParaRPr lang="fr-FR" sz="1400" dirty="0">
              <a:solidFill>
                <a:srgbClr val="0000FF"/>
              </a:solidFill>
            </a:endParaRPr>
          </a:p>
        </p:txBody>
      </p:sp>
      <p:sp>
        <p:nvSpPr>
          <p:cNvPr id="65" name="ZoneTexte 64"/>
          <p:cNvSpPr txBox="1"/>
          <p:nvPr/>
        </p:nvSpPr>
        <p:spPr>
          <a:xfrm>
            <a:off x="5438275" y="4973194"/>
            <a:ext cx="72172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b="1" dirty="0" err="1" smtClean="0">
                <a:solidFill>
                  <a:schemeClr val="accent3">
                    <a:lumMod val="50000"/>
                  </a:schemeClr>
                </a:solidFill>
              </a:rPr>
              <a:t>Softcore</a:t>
            </a:r>
            <a:endParaRPr lang="fr-FR" sz="1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8" name="Titre 1"/>
          <p:cNvSpPr txBox="1">
            <a:spLocks/>
          </p:cNvSpPr>
          <p:nvPr/>
        </p:nvSpPr>
        <p:spPr>
          <a:xfrm>
            <a:off x="1013175" y="194940"/>
            <a:ext cx="7024210" cy="4429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dirty="0" smtClean="0"/>
              <a:t>Utilisation d’un µP </a:t>
            </a:r>
            <a:r>
              <a:rPr lang="fr-FR" sz="2400" dirty="0" err="1" smtClean="0"/>
              <a:t>softcore</a:t>
            </a:r>
            <a:r>
              <a:rPr lang="fr-FR" sz="2400" dirty="0" smtClean="0"/>
              <a:t> sans OS dans un FPGA</a:t>
            </a:r>
          </a:p>
          <a:p>
            <a:r>
              <a:rPr lang="fr-FR" sz="2000" dirty="0" smtClean="0"/>
              <a:t>Architecture Spiral2 LLRF-1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8571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Picture 33" descr="lou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13531">
            <a:off x="1388279" y="3250989"/>
            <a:ext cx="576729" cy="433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861810" y="6489340"/>
            <a:ext cx="3689350" cy="228600"/>
          </a:xfrm>
        </p:spPr>
        <p:txBody>
          <a:bodyPr/>
          <a:lstStyle/>
          <a:p>
            <a:r>
              <a:rPr lang="fr-FR" smtClean="0"/>
              <a:t>Séminaire FPGA, µP et OS - 29/11/2012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D1B5-8B51-4FAD-A550-316311D82929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3129861" y="998730"/>
            <a:ext cx="5922552" cy="2767727"/>
          </a:xfrm>
        </p:spPr>
        <p:txBody>
          <a:bodyPr>
            <a:noAutofit/>
          </a:bodyPr>
          <a:lstStyle/>
          <a:p>
            <a:pPr indent="-255588">
              <a:spcBef>
                <a:spcPts val="0"/>
              </a:spcBef>
            </a:pPr>
            <a:r>
              <a:rPr lang="fr-FR" sz="1400" dirty="0" smtClean="0">
                <a:solidFill>
                  <a:srgbClr val="0000FF"/>
                </a:solidFill>
              </a:rPr>
              <a:t>Les 2 principaux logiciels de développements de </a:t>
            </a:r>
            <a:r>
              <a:rPr lang="fr-FR" sz="1400" b="1" dirty="0" err="1" smtClean="0">
                <a:solidFill>
                  <a:srgbClr val="0000FF"/>
                </a:solidFill>
              </a:rPr>
              <a:t>Xilinx</a:t>
            </a:r>
            <a:r>
              <a:rPr lang="fr-FR" sz="1400" dirty="0" smtClean="0">
                <a:solidFill>
                  <a:srgbClr val="0000FF"/>
                </a:solidFill>
              </a:rPr>
              <a:t> sont </a:t>
            </a:r>
            <a:r>
              <a:rPr lang="fr-FR" sz="1400" b="1" dirty="0" smtClean="0">
                <a:solidFill>
                  <a:srgbClr val="0000FF"/>
                </a:solidFill>
              </a:rPr>
              <a:t>ISE</a:t>
            </a:r>
            <a:r>
              <a:rPr lang="fr-FR" sz="1400" dirty="0" smtClean="0">
                <a:solidFill>
                  <a:srgbClr val="0000FF"/>
                </a:solidFill>
              </a:rPr>
              <a:t> et </a:t>
            </a:r>
            <a:r>
              <a:rPr lang="fr-FR" sz="1400" b="1" dirty="0" smtClean="0">
                <a:solidFill>
                  <a:srgbClr val="0000FF"/>
                </a:solidFill>
              </a:rPr>
              <a:t>EDK</a:t>
            </a:r>
          </a:p>
          <a:p>
            <a:pPr indent="-255588">
              <a:spcBef>
                <a:spcPts val="0"/>
              </a:spcBef>
            </a:pPr>
            <a:r>
              <a:rPr lang="fr-FR" sz="1400" u="sng" dirty="0" smtClean="0">
                <a:solidFill>
                  <a:srgbClr val="0000FF"/>
                </a:solidFill>
              </a:rPr>
              <a:t>Projet ISE (principal)</a:t>
            </a:r>
          </a:p>
          <a:p>
            <a:pPr lvl="1">
              <a:spcBef>
                <a:spcPts val="0"/>
              </a:spcBef>
            </a:pPr>
            <a:r>
              <a:rPr lang="fr-FR" sz="1400" dirty="0" smtClean="0"/>
              <a:t>Description des modules VHDL (hors IP EDK) contenus dans le FPGA</a:t>
            </a:r>
          </a:p>
          <a:p>
            <a:pPr lvl="1">
              <a:spcBef>
                <a:spcPts val="0"/>
              </a:spcBef>
            </a:pPr>
            <a:r>
              <a:rPr lang="fr-FR" sz="1400" dirty="0" smtClean="0"/>
              <a:t>La </a:t>
            </a:r>
            <a:r>
              <a:rPr lang="fr-FR" sz="1400" dirty="0"/>
              <a:t>partie </a:t>
            </a:r>
            <a:r>
              <a:rPr lang="fr-FR" sz="1400" dirty="0" smtClean="0"/>
              <a:t>µBlaze (projet EDK) </a:t>
            </a:r>
            <a:r>
              <a:rPr lang="fr-FR" sz="1400" dirty="0"/>
              <a:t>est instanciée dans le projet ISE comme un </a:t>
            </a:r>
            <a:r>
              <a:rPr lang="fr-FR" sz="1400" dirty="0" smtClean="0"/>
              <a:t>composant.</a:t>
            </a:r>
          </a:p>
          <a:p>
            <a:pPr indent="-255588">
              <a:spcBef>
                <a:spcPts val="0"/>
              </a:spcBef>
            </a:pPr>
            <a:r>
              <a:rPr lang="fr-FR" sz="1400" u="sng" dirty="0" smtClean="0">
                <a:solidFill>
                  <a:srgbClr val="0000FF"/>
                </a:solidFill>
              </a:rPr>
              <a:t>Projet EDK</a:t>
            </a:r>
          </a:p>
          <a:p>
            <a:pPr lvl="1">
              <a:spcBef>
                <a:spcPts val="0"/>
              </a:spcBef>
            </a:pPr>
            <a:r>
              <a:rPr lang="fr-FR" sz="1400" dirty="0"/>
              <a:t>Description</a:t>
            </a:r>
            <a:r>
              <a:rPr lang="fr-FR" sz="1400" dirty="0" smtClean="0"/>
              <a:t> de l’architecture du µBlaze (</a:t>
            </a:r>
            <a:r>
              <a:rPr lang="fr-FR" sz="1400" dirty="0" err="1" smtClean="0"/>
              <a:t>softcore</a:t>
            </a:r>
            <a:r>
              <a:rPr lang="fr-FR" sz="1400" dirty="0" smtClean="0"/>
              <a:t>) dans le FPGA</a:t>
            </a:r>
          </a:p>
          <a:p>
            <a:pPr lvl="1">
              <a:spcBef>
                <a:spcPts val="0"/>
              </a:spcBef>
            </a:pPr>
            <a:r>
              <a:rPr lang="fr-FR" sz="1400" dirty="0"/>
              <a:t>Description</a:t>
            </a:r>
            <a:r>
              <a:rPr lang="fr-FR" sz="1400" dirty="0" smtClean="0"/>
              <a:t> des IP spécifiques connectées avec le µBlaze via le bus PLB </a:t>
            </a:r>
          </a:p>
          <a:p>
            <a:pPr lvl="2">
              <a:spcBef>
                <a:spcPts val="0"/>
              </a:spcBef>
            </a:pPr>
            <a:r>
              <a:rPr lang="fr-FR" sz="1400" dirty="0" smtClean="0"/>
              <a:t>EDK génère les squelettes VHDL et C (Driver)</a:t>
            </a:r>
          </a:p>
          <a:p>
            <a:pPr lvl="2">
              <a:spcBef>
                <a:spcPts val="0"/>
              </a:spcBef>
            </a:pPr>
            <a:r>
              <a:rPr lang="fr-FR" sz="1400" dirty="0" smtClean="0"/>
              <a:t>Le code VHDL spécifique est décrit dans un projet ISE propre à chaque IP et  créé à partir de EDK</a:t>
            </a:r>
          </a:p>
          <a:p>
            <a:pPr lvl="1">
              <a:spcBef>
                <a:spcPts val="0"/>
              </a:spcBef>
            </a:pPr>
            <a:r>
              <a:rPr lang="fr-FR" sz="1400" dirty="0" smtClean="0"/>
              <a:t>Programmation </a:t>
            </a:r>
            <a:r>
              <a:rPr lang="fr-FR" sz="1400" dirty="0"/>
              <a:t>du µBlaze en langage </a:t>
            </a:r>
            <a:r>
              <a:rPr lang="fr-FR" sz="1400" dirty="0" smtClean="0"/>
              <a:t>C.</a:t>
            </a: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264585" y="4565435"/>
            <a:ext cx="7425825" cy="1430399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C2D69B"/>
              </a:gs>
              <a:gs pos="50000">
                <a:srgbClr val="EAF1DD"/>
              </a:gs>
              <a:gs pos="100000">
                <a:srgbClr val="C2D69B"/>
              </a:gs>
            </a:gsLst>
            <a:lin ang="18900000" scaled="1"/>
          </a:gradFill>
          <a:ln w="12700">
            <a:solidFill>
              <a:srgbClr val="C2D69B"/>
            </a:solidFill>
            <a:round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9" name="AutoShape 8"/>
          <p:cNvCxnSpPr>
            <a:cxnSpLocks noChangeShapeType="1"/>
          </p:cNvCxnSpPr>
          <p:nvPr/>
        </p:nvCxnSpPr>
        <p:spPr bwMode="auto">
          <a:xfrm>
            <a:off x="697611" y="5128493"/>
            <a:ext cx="5698610" cy="0"/>
          </a:xfrm>
          <a:prstGeom prst="straightConnector1">
            <a:avLst/>
          </a:prstGeom>
          <a:noFill/>
          <a:ln w="38100">
            <a:solidFill>
              <a:srgbClr val="4E6128"/>
            </a:solidFill>
            <a:round/>
            <a:headEnd/>
            <a:tailEnd/>
          </a:ln>
        </p:spPr>
      </p:cxnSp>
      <p:sp>
        <p:nvSpPr>
          <p:cNvPr id="10" name="AutoShape 24"/>
          <p:cNvSpPr>
            <a:spLocks noChangeArrowheads="1"/>
          </p:cNvSpPr>
          <p:nvPr/>
        </p:nvSpPr>
        <p:spPr bwMode="auto">
          <a:xfrm>
            <a:off x="6340261" y="4934526"/>
            <a:ext cx="828091" cy="34051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4E6128"/>
            </a:solidFill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fr-FR" sz="1000" b="1" dirty="0" smtClean="0"/>
              <a:t>µ</a:t>
            </a: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Blaze</a:t>
            </a:r>
          </a:p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fr-FR" sz="1000" b="1" dirty="0" smtClean="0"/>
              <a:t>@ 100MHz</a:t>
            </a:r>
            <a:endParaRPr lang="fr-FR" sz="1000" b="1" dirty="0"/>
          </a:p>
        </p:txBody>
      </p:sp>
      <p:sp>
        <p:nvSpPr>
          <p:cNvPr id="11" name="AutoShape 25"/>
          <p:cNvSpPr>
            <a:spLocks noChangeArrowheads="1"/>
          </p:cNvSpPr>
          <p:nvPr/>
        </p:nvSpPr>
        <p:spPr bwMode="auto">
          <a:xfrm>
            <a:off x="6434693" y="5500779"/>
            <a:ext cx="580643" cy="340519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C2D69B"/>
              </a:gs>
              <a:gs pos="50000">
                <a:srgbClr val="9BBB59"/>
              </a:gs>
              <a:gs pos="100000">
                <a:srgbClr val="C2D69B"/>
              </a:gs>
            </a:gsLst>
            <a:lin ang="5400000" scaled="1"/>
          </a:gradFill>
          <a:ln w="12700">
            <a:solidFill>
              <a:srgbClr val="9BBB59"/>
            </a:solidFill>
            <a:round/>
            <a:headEnd/>
            <a:tailEnd/>
          </a:ln>
          <a:effectLst>
            <a:outerShdw dist="28398" dir="3806097" algn="ctr" rotWithShape="0">
              <a:srgbClr val="4E6128"/>
            </a:outerShdw>
          </a:effec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Cache memory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" name="AutoShape 26"/>
          <p:cNvSpPr>
            <a:spLocks noChangeArrowheads="1"/>
          </p:cNvSpPr>
          <p:nvPr/>
        </p:nvSpPr>
        <p:spPr bwMode="auto">
          <a:xfrm>
            <a:off x="7105346" y="5365764"/>
            <a:ext cx="522059" cy="340519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C2D69B"/>
              </a:gs>
              <a:gs pos="50000">
                <a:srgbClr val="9BBB59"/>
              </a:gs>
              <a:gs pos="100000">
                <a:srgbClr val="C2D69B"/>
              </a:gs>
            </a:gsLst>
            <a:lin ang="5400000" scaled="1"/>
          </a:gradFill>
          <a:ln w="12700">
            <a:solidFill>
              <a:srgbClr val="9BBB59"/>
            </a:solidFill>
            <a:round/>
            <a:headEnd/>
            <a:tailEnd/>
          </a:ln>
          <a:effectLst>
            <a:outerShdw dist="28398" dir="3806097" algn="ctr" rotWithShape="0">
              <a:srgbClr val="4E6128"/>
            </a:outerShdw>
          </a:effec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ts val="1000"/>
              </a:spcAft>
            </a:pPr>
            <a:r>
              <a:rPr lang="fr-FR" sz="1000" dirty="0" err="1" smtClean="0"/>
              <a:t>Internal</a:t>
            </a:r>
            <a:r>
              <a:rPr lang="fr-FR" sz="1000" dirty="0" smtClean="0"/>
              <a:t> memory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13" name="AutoShape 50"/>
          <p:cNvCxnSpPr>
            <a:cxnSpLocks noChangeShapeType="1"/>
          </p:cNvCxnSpPr>
          <p:nvPr/>
        </p:nvCxnSpPr>
        <p:spPr bwMode="auto">
          <a:xfrm>
            <a:off x="6725014" y="5275045"/>
            <a:ext cx="0" cy="225734"/>
          </a:xfrm>
          <a:prstGeom prst="straightConnector1">
            <a:avLst/>
          </a:prstGeom>
          <a:noFill/>
          <a:ln w="1587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4" name="AutoShape 52"/>
          <p:cNvCxnSpPr>
            <a:cxnSpLocks noChangeShapeType="1"/>
          </p:cNvCxnSpPr>
          <p:nvPr/>
        </p:nvCxnSpPr>
        <p:spPr bwMode="auto">
          <a:xfrm>
            <a:off x="1019755" y="4921061"/>
            <a:ext cx="0" cy="216024"/>
          </a:xfrm>
          <a:prstGeom prst="straightConnector1">
            <a:avLst/>
          </a:prstGeom>
          <a:noFill/>
          <a:ln w="38100">
            <a:solidFill>
              <a:srgbClr val="4E6128"/>
            </a:solidFill>
            <a:round/>
            <a:headEnd/>
            <a:tailEnd/>
          </a:ln>
          <a:effectLst/>
        </p:spPr>
      </p:cxnSp>
      <p:cxnSp>
        <p:nvCxnSpPr>
          <p:cNvPr id="15" name="AutoShape 56"/>
          <p:cNvCxnSpPr>
            <a:cxnSpLocks noChangeShapeType="1"/>
          </p:cNvCxnSpPr>
          <p:nvPr/>
        </p:nvCxnSpPr>
        <p:spPr bwMode="auto">
          <a:xfrm>
            <a:off x="1794756" y="4930372"/>
            <a:ext cx="0" cy="215359"/>
          </a:xfrm>
          <a:prstGeom prst="straightConnector1">
            <a:avLst/>
          </a:prstGeom>
          <a:noFill/>
          <a:ln w="38100">
            <a:solidFill>
              <a:srgbClr val="4E6128"/>
            </a:solidFill>
            <a:round/>
            <a:headEnd/>
            <a:tailEnd/>
          </a:ln>
          <a:effectLst/>
        </p:spPr>
      </p:cxnSp>
      <p:cxnSp>
        <p:nvCxnSpPr>
          <p:cNvPr id="16" name="AutoShape 57"/>
          <p:cNvCxnSpPr>
            <a:cxnSpLocks noChangeShapeType="1"/>
          </p:cNvCxnSpPr>
          <p:nvPr/>
        </p:nvCxnSpPr>
        <p:spPr bwMode="auto">
          <a:xfrm>
            <a:off x="5278058" y="5145889"/>
            <a:ext cx="0" cy="214313"/>
          </a:xfrm>
          <a:prstGeom prst="straightConnector1">
            <a:avLst/>
          </a:prstGeom>
          <a:noFill/>
          <a:ln w="38100">
            <a:solidFill>
              <a:srgbClr val="4E6128"/>
            </a:solidFill>
            <a:round/>
            <a:headEnd/>
            <a:tailEnd/>
          </a:ln>
          <a:effectLst/>
        </p:spPr>
      </p:cxnSp>
      <p:cxnSp>
        <p:nvCxnSpPr>
          <p:cNvPr id="17" name="AutoShape 59"/>
          <p:cNvCxnSpPr>
            <a:cxnSpLocks noChangeShapeType="1"/>
          </p:cNvCxnSpPr>
          <p:nvPr/>
        </p:nvCxnSpPr>
        <p:spPr bwMode="auto">
          <a:xfrm>
            <a:off x="4060983" y="4845326"/>
            <a:ext cx="0" cy="300405"/>
          </a:xfrm>
          <a:prstGeom prst="straightConnector1">
            <a:avLst/>
          </a:prstGeom>
          <a:noFill/>
          <a:ln w="38100">
            <a:solidFill>
              <a:srgbClr val="4E6128"/>
            </a:solidFill>
            <a:round/>
            <a:headEnd/>
            <a:tailEnd/>
          </a:ln>
          <a:effectLst/>
        </p:spPr>
      </p:cxnSp>
      <p:cxnSp>
        <p:nvCxnSpPr>
          <p:cNvPr id="18" name="AutoShape 62"/>
          <p:cNvCxnSpPr>
            <a:cxnSpLocks noChangeShapeType="1"/>
            <a:endCxn id="41" idx="0"/>
          </p:cNvCxnSpPr>
          <p:nvPr/>
        </p:nvCxnSpPr>
        <p:spPr bwMode="auto">
          <a:xfrm>
            <a:off x="5987333" y="5145731"/>
            <a:ext cx="0" cy="220398"/>
          </a:xfrm>
          <a:prstGeom prst="straightConnector1">
            <a:avLst/>
          </a:prstGeom>
          <a:noFill/>
          <a:ln w="38100">
            <a:solidFill>
              <a:srgbClr val="4E6128"/>
            </a:solidFill>
            <a:round/>
            <a:headEnd/>
            <a:tailEnd/>
          </a:ln>
          <a:effectLst/>
        </p:spPr>
      </p:cxnSp>
      <p:cxnSp>
        <p:nvCxnSpPr>
          <p:cNvPr id="19" name="AutoShape 68"/>
          <p:cNvCxnSpPr>
            <a:cxnSpLocks noChangeShapeType="1"/>
          </p:cNvCxnSpPr>
          <p:nvPr/>
        </p:nvCxnSpPr>
        <p:spPr bwMode="auto">
          <a:xfrm>
            <a:off x="4330955" y="5137506"/>
            <a:ext cx="0" cy="220129"/>
          </a:xfrm>
          <a:prstGeom prst="straightConnector1">
            <a:avLst/>
          </a:prstGeom>
          <a:noFill/>
          <a:ln w="38100">
            <a:solidFill>
              <a:srgbClr val="4E6128"/>
            </a:solidFill>
            <a:round/>
            <a:headEnd/>
            <a:tailEnd/>
          </a:ln>
          <a:effectLst/>
        </p:spPr>
      </p:cxnSp>
      <p:cxnSp>
        <p:nvCxnSpPr>
          <p:cNvPr id="20" name="AutoShape 69"/>
          <p:cNvCxnSpPr>
            <a:cxnSpLocks noChangeShapeType="1"/>
          </p:cNvCxnSpPr>
          <p:nvPr/>
        </p:nvCxnSpPr>
        <p:spPr bwMode="auto">
          <a:xfrm flipH="1">
            <a:off x="3099900" y="5132189"/>
            <a:ext cx="1" cy="497465"/>
          </a:xfrm>
          <a:prstGeom prst="straightConnector1">
            <a:avLst/>
          </a:prstGeom>
          <a:noFill/>
          <a:ln w="38100">
            <a:solidFill>
              <a:srgbClr val="4E6128"/>
            </a:solidFill>
            <a:round/>
            <a:headEnd/>
            <a:tailEnd/>
          </a:ln>
          <a:effectLst/>
        </p:spPr>
      </p:cxnSp>
      <p:cxnSp>
        <p:nvCxnSpPr>
          <p:cNvPr id="21" name="AutoShape 55"/>
          <p:cNvCxnSpPr>
            <a:cxnSpLocks noChangeShapeType="1"/>
          </p:cNvCxnSpPr>
          <p:nvPr/>
        </p:nvCxnSpPr>
        <p:spPr bwMode="auto">
          <a:xfrm>
            <a:off x="5057732" y="4918103"/>
            <a:ext cx="0" cy="214313"/>
          </a:xfrm>
          <a:prstGeom prst="straightConnector1">
            <a:avLst/>
          </a:prstGeom>
          <a:noFill/>
          <a:ln w="38100">
            <a:solidFill>
              <a:srgbClr val="4E6128"/>
            </a:solidFill>
            <a:round/>
            <a:headEnd/>
            <a:tailEnd/>
          </a:ln>
          <a:effectLst/>
        </p:spPr>
      </p:cxnSp>
      <p:cxnSp>
        <p:nvCxnSpPr>
          <p:cNvPr id="22" name="AutoShape 69"/>
          <p:cNvCxnSpPr>
            <a:cxnSpLocks noChangeShapeType="1"/>
          </p:cNvCxnSpPr>
          <p:nvPr/>
        </p:nvCxnSpPr>
        <p:spPr bwMode="auto">
          <a:xfrm>
            <a:off x="3549951" y="5131101"/>
            <a:ext cx="0" cy="478537"/>
          </a:xfrm>
          <a:prstGeom prst="straightConnector1">
            <a:avLst/>
          </a:prstGeom>
          <a:noFill/>
          <a:ln w="38100">
            <a:solidFill>
              <a:srgbClr val="4E6128"/>
            </a:solidFill>
            <a:round/>
            <a:headEnd/>
            <a:tailEnd/>
          </a:ln>
          <a:effectLst/>
        </p:spPr>
      </p:cxnSp>
      <p:cxnSp>
        <p:nvCxnSpPr>
          <p:cNvPr id="23" name="AutoShape 69"/>
          <p:cNvCxnSpPr>
            <a:cxnSpLocks noChangeShapeType="1"/>
          </p:cNvCxnSpPr>
          <p:nvPr/>
        </p:nvCxnSpPr>
        <p:spPr bwMode="auto">
          <a:xfrm>
            <a:off x="2362796" y="5130475"/>
            <a:ext cx="0" cy="487022"/>
          </a:xfrm>
          <a:prstGeom prst="straightConnector1">
            <a:avLst/>
          </a:prstGeom>
          <a:noFill/>
          <a:ln w="38100">
            <a:solidFill>
              <a:srgbClr val="4E6128"/>
            </a:solidFill>
            <a:round/>
            <a:headEnd/>
            <a:tailEnd/>
          </a:ln>
          <a:effectLst/>
        </p:spPr>
      </p:cxnSp>
      <p:cxnSp>
        <p:nvCxnSpPr>
          <p:cNvPr id="24" name="AutoShape 69"/>
          <p:cNvCxnSpPr>
            <a:cxnSpLocks noChangeShapeType="1"/>
          </p:cNvCxnSpPr>
          <p:nvPr/>
        </p:nvCxnSpPr>
        <p:spPr bwMode="auto">
          <a:xfrm>
            <a:off x="1462696" y="5137085"/>
            <a:ext cx="0" cy="480412"/>
          </a:xfrm>
          <a:prstGeom prst="straightConnector1">
            <a:avLst/>
          </a:prstGeom>
          <a:noFill/>
          <a:ln w="38100">
            <a:solidFill>
              <a:srgbClr val="4E6128"/>
            </a:solidFill>
            <a:round/>
            <a:headEnd/>
            <a:tailEnd/>
          </a:ln>
          <a:effectLst/>
        </p:spPr>
      </p:cxnSp>
      <p:cxnSp>
        <p:nvCxnSpPr>
          <p:cNvPr id="25" name="AutoShape 69"/>
          <p:cNvCxnSpPr>
            <a:cxnSpLocks noChangeShapeType="1"/>
          </p:cNvCxnSpPr>
          <p:nvPr/>
        </p:nvCxnSpPr>
        <p:spPr bwMode="auto">
          <a:xfrm>
            <a:off x="5554177" y="4766274"/>
            <a:ext cx="0" cy="387566"/>
          </a:xfrm>
          <a:prstGeom prst="straightConnector1">
            <a:avLst/>
          </a:prstGeom>
          <a:noFill/>
          <a:ln w="38100">
            <a:solidFill>
              <a:srgbClr val="4E6128"/>
            </a:solidFill>
            <a:round/>
            <a:headEnd/>
            <a:tailEnd/>
          </a:ln>
          <a:effectLst/>
        </p:spPr>
      </p:cxnSp>
      <p:cxnSp>
        <p:nvCxnSpPr>
          <p:cNvPr id="26" name="AutoShape 69"/>
          <p:cNvCxnSpPr>
            <a:cxnSpLocks noChangeShapeType="1"/>
          </p:cNvCxnSpPr>
          <p:nvPr/>
        </p:nvCxnSpPr>
        <p:spPr bwMode="auto">
          <a:xfrm>
            <a:off x="697611" y="5129263"/>
            <a:ext cx="0" cy="391028"/>
          </a:xfrm>
          <a:prstGeom prst="straightConnector1">
            <a:avLst/>
          </a:prstGeom>
          <a:noFill/>
          <a:ln w="38100">
            <a:solidFill>
              <a:srgbClr val="4E6128"/>
            </a:solidFill>
            <a:round/>
            <a:headEnd/>
            <a:tailEnd/>
          </a:ln>
          <a:effectLst/>
        </p:spPr>
      </p:cxnSp>
      <p:cxnSp>
        <p:nvCxnSpPr>
          <p:cNvPr id="27" name="AutoShape 69"/>
          <p:cNvCxnSpPr>
            <a:cxnSpLocks noChangeShapeType="1"/>
          </p:cNvCxnSpPr>
          <p:nvPr/>
        </p:nvCxnSpPr>
        <p:spPr bwMode="auto">
          <a:xfrm flipV="1">
            <a:off x="4582600" y="5008113"/>
            <a:ext cx="1" cy="127256"/>
          </a:xfrm>
          <a:prstGeom prst="straightConnector1">
            <a:avLst/>
          </a:prstGeom>
          <a:noFill/>
          <a:ln w="38100">
            <a:solidFill>
              <a:srgbClr val="4E6128"/>
            </a:solidFill>
            <a:round/>
            <a:headEnd/>
            <a:tailEnd/>
          </a:ln>
          <a:effectLst/>
        </p:spPr>
      </p:cxnSp>
      <p:cxnSp>
        <p:nvCxnSpPr>
          <p:cNvPr id="28" name="Connecteur droit 27"/>
          <p:cNvCxnSpPr/>
          <p:nvPr/>
        </p:nvCxnSpPr>
        <p:spPr>
          <a:xfrm flipV="1">
            <a:off x="2694856" y="4916162"/>
            <a:ext cx="0" cy="214313"/>
          </a:xfrm>
          <a:prstGeom prst="line">
            <a:avLst/>
          </a:prstGeom>
          <a:noFill/>
          <a:ln w="38100">
            <a:solidFill>
              <a:srgbClr val="4E6128"/>
            </a:solidFill>
            <a:round/>
            <a:headEnd/>
            <a:tailEnd/>
          </a:ln>
          <a:effectLst/>
        </p:spPr>
      </p:cxnSp>
      <p:cxnSp>
        <p:nvCxnSpPr>
          <p:cNvPr id="29" name="AutoShape 69"/>
          <p:cNvCxnSpPr>
            <a:cxnSpLocks noChangeShapeType="1"/>
          </p:cNvCxnSpPr>
          <p:nvPr/>
        </p:nvCxnSpPr>
        <p:spPr bwMode="auto">
          <a:xfrm flipH="1">
            <a:off x="3403980" y="4913529"/>
            <a:ext cx="1" cy="215359"/>
          </a:xfrm>
          <a:prstGeom prst="straightConnector1">
            <a:avLst/>
          </a:prstGeom>
          <a:noFill/>
          <a:ln w="38100">
            <a:solidFill>
              <a:srgbClr val="4E6128"/>
            </a:solidFill>
            <a:round/>
            <a:headEnd/>
            <a:tailEnd/>
          </a:ln>
          <a:effectLst/>
        </p:spPr>
      </p:cxnSp>
      <p:sp>
        <p:nvSpPr>
          <p:cNvPr id="30" name="ZoneTexte 29"/>
          <p:cNvSpPr txBox="1"/>
          <p:nvPr/>
        </p:nvSpPr>
        <p:spPr>
          <a:xfrm>
            <a:off x="5630317" y="4937360"/>
            <a:ext cx="72172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b="1" dirty="0" smtClean="0">
                <a:solidFill>
                  <a:schemeClr val="accent3">
                    <a:lumMod val="50000"/>
                  </a:schemeClr>
                </a:solidFill>
              </a:rPr>
              <a:t>Bus PLB</a:t>
            </a:r>
            <a:endParaRPr lang="fr-FR" sz="1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31" name="Connecteur en angle 30"/>
          <p:cNvCxnSpPr>
            <a:stCxn id="41" idx="3"/>
            <a:endCxn id="11" idx="1"/>
          </p:cNvCxnSpPr>
          <p:nvPr/>
        </p:nvCxnSpPr>
        <p:spPr>
          <a:xfrm>
            <a:off x="6174464" y="5536389"/>
            <a:ext cx="260229" cy="134650"/>
          </a:xfrm>
          <a:prstGeom prst="bentConnector3">
            <a:avLst>
              <a:gd name="adj1" fmla="val 50000"/>
            </a:avLst>
          </a:prstGeom>
          <a:noFill/>
          <a:ln w="1587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2" name="Connecteur en angle 31"/>
          <p:cNvCxnSpPr>
            <a:stCxn id="10" idx="3"/>
            <a:endCxn id="12" idx="0"/>
          </p:cNvCxnSpPr>
          <p:nvPr/>
        </p:nvCxnSpPr>
        <p:spPr>
          <a:xfrm>
            <a:off x="7168352" y="5104786"/>
            <a:ext cx="198024" cy="260978"/>
          </a:xfrm>
          <a:prstGeom prst="bentConnector2">
            <a:avLst/>
          </a:prstGeom>
          <a:noFill/>
          <a:ln w="1587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33" name="AutoShape 12"/>
          <p:cNvSpPr>
            <a:spLocks noChangeArrowheads="1"/>
          </p:cNvSpPr>
          <p:nvPr/>
        </p:nvSpPr>
        <p:spPr bwMode="auto">
          <a:xfrm>
            <a:off x="337571" y="5230749"/>
            <a:ext cx="720080" cy="51077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4E6128"/>
            </a:solidFill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fr-FR" sz="1000" dirty="0"/>
              <a:t>Pick-up acquisitions (3 </a:t>
            </a:r>
            <a:r>
              <a:rPr lang="fr-FR" sz="1000" dirty="0" err="1"/>
              <a:t>chanels</a:t>
            </a:r>
            <a:r>
              <a:rPr lang="fr-FR" sz="1000" dirty="0"/>
              <a:t>)</a:t>
            </a:r>
          </a:p>
        </p:txBody>
      </p:sp>
      <p:sp>
        <p:nvSpPr>
          <p:cNvPr id="34" name="AutoShape 13"/>
          <p:cNvSpPr>
            <a:spLocks noChangeArrowheads="1"/>
          </p:cNvSpPr>
          <p:nvPr/>
        </p:nvSpPr>
        <p:spPr bwMode="auto">
          <a:xfrm>
            <a:off x="1152463" y="5320759"/>
            <a:ext cx="670273" cy="34051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4E6128"/>
            </a:solidFill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fr-FR" sz="1000" dirty="0"/>
              <a:t>T° acquisitions</a:t>
            </a:r>
          </a:p>
        </p:txBody>
      </p:sp>
      <p:sp>
        <p:nvSpPr>
          <p:cNvPr id="35" name="AutoShape 14"/>
          <p:cNvSpPr>
            <a:spLocks noChangeArrowheads="1"/>
          </p:cNvSpPr>
          <p:nvPr/>
        </p:nvSpPr>
        <p:spPr bwMode="auto">
          <a:xfrm>
            <a:off x="1912746" y="5320759"/>
            <a:ext cx="900100" cy="34051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4E6128"/>
            </a:solidFill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fr-FR" sz="1000" dirty="0" err="1"/>
              <a:t>Uamp</a:t>
            </a:r>
            <a:r>
              <a:rPr lang="fr-FR" sz="1000" dirty="0"/>
              <a:t>, vide, </a:t>
            </a:r>
            <a:r>
              <a:rPr lang="fr-FR" sz="1000" dirty="0" err="1"/>
              <a:t>Ucr</a:t>
            </a:r>
            <a:r>
              <a:rPr lang="fr-FR" sz="1000" dirty="0"/>
              <a:t> Acquisitions</a:t>
            </a:r>
          </a:p>
        </p:txBody>
      </p:sp>
      <p:sp>
        <p:nvSpPr>
          <p:cNvPr id="36" name="AutoShape 15"/>
          <p:cNvSpPr>
            <a:spLocks noChangeArrowheads="1"/>
          </p:cNvSpPr>
          <p:nvPr/>
        </p:nvSpPr>
        <p:spPr bwMode="auto">
          <a:xfrm>
            <a:off x="3798982" y="4750802"/>
            <a:ext cx="503142" cy="17025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4E6128"/>
            </a:solidFill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Timers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7" name="AutoShape 17"/>
          <p:cNvSpPr>
            <a:spLocks noChangeArrowheads="1"/>
          </p:cNvSpPr>
          <p:nvPr/>
        </p:nvSpPr>
        <p:spPr bwMode="auto">
          <a:xfrm>
            <a:off x="3933997" y="5235275"/>
            <a:ext cx="802003" cy="34051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4E6128"/>
            </a:solidFill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GPIO for 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internal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Jtag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8" name="AutoShape 18"/>
          <p:cNvSpPr>
            <a:spLocks noChangeArrowheads="1"/>
          </p:cNvSpPr>
          <p:nvPr/>
        </p:nvSpPr>
        <p:spPr bwMode="auto">
          <a:xfrm>
            <a:off x="5284147" y="4604234"/>
            <a:ext cx="495055" cy="34051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4E6128"/>
            </a:solidFill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Flash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FR" sz="1000" dirty="0" smtClean="0"/>
              <a:t>"Code"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9" name="AutoShape 19"/>
          <p:cNvSpPr>
            <a:spLocks noChangeArrowheads="1"/>
          </p:cNvSpPr>
          <p:nvPr/>
        </p:nvSpPr>
        <p:spPr bwMode="auto">
          <a:xfrm>
            <a:off x="4086895" y="5775335"/>
            <a:ext cx="496591" cy="170259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fr-FR" sz="1000" dirty="0"/>
              <a:t>HW </a:t>
            </a:r>
            <a:r>
              <a:rPr lang="fr-FR" sz="1000" dirty="0" err="1"/>
              <a:t>Init</a:t>
            </a:r>
            <a:endParaRPr lang="fr-FR" sz="1000" dirty="0"/>
          </a:p>
        </p:txBody>
      </p:sp>
      <p:sp>
        <p:nvSpPr>
          <p:cNvPr id="40" name="AutoShape 20"/>
          <p:cNvSpPr>
            <a:spLocks noChangeArrowheads="1"/>
          </p:cNvSpPr>
          <p:nvPr/>
        </p:nvSpPr>
        <p:spPr bwMode="auto">
          <a:xfrm>
            <a:off x="3358976" y="5340280"/>
            <a:ext cx="461005" cy="34051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4E6128"/>
            </a:solidFill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GPIO outputs</a:t>
            </a:r>
          </a:p>
        </p:txBody>
      </p:sp>
      <p:sp>
        <p:nvSpPr>
          <p:cNvPr id="41" name="AutoShape 22"/>
          <p:cNvSpPr>
            <a:spLocks noChangeArrowheads="1"/>
          </p:cNvSpPr>
          <p:nvPr/>
        </p:nvSpPr>
        <p:spPr bwMode="auto">
          <a:xfrm>
            <a:off x="5800202" y="5366129"/>
            <a:ext cx="374262" cy="34051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4E6128"/>
            </a:solidFill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</a:pPr>
            <a:r>
              <a:rPr lang="fr-FR" sz="1000" dirty="0"/>
              <a:t>SRAM</a:t>
            </a:r>
          </a:p>
          <a:p>
            <a:pPr algn="ctr" fontAlgn="base">
              <a:spcBef>
                <a:spcPct val="0"/>
              </a:spcBef>
            </a:pPr>
            <a:r>
              <a:rPr lang="fr-FR" sz="1000" dirty="0"/>
              <a:t>Ctrl</a:t>
            </a:r>
          </a:p>
        </p:txBody>
      </p:sp>
      <p:sp>
        <p:nvSpPr>
          <p:cNvPr id="42" name="AutoShape 36"/>
          <p:cNvSpPr>
            <a:spLocks noChangeArrowheads="1"/>
          </p:cNvSpPr>
          <p:nvPr/>
        </p:nvSpPr>
        <p:spPr bwMode="auto">
          <a:xfrm>
            <a:off x="2902856" y="5340280"/>
            <a:ext cx="377065" cy="34051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4E6128"/>
            </a:solidFill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fr-FR" sz="1000" dirty="0"/>
              <a:t>Slow DAC</a:t>
            </a:r>
          </a:p>
        </p:txBody>
      </p:sp>
      <p:cxnSp>
        <p:nvCxnSpPr>
          <p:cNvPr id="43" name="AutoShape 48"/>
          <p:cNvCxnSpPr>
            <a:cxnSpLocks noChangeShapeType="1"/>
            <a:stCxn id="37" idx="2"/>
            <a:endCxn id="39" idx="0"/>
          </p:cNvCxnSpPr>
          <p:nvPr/>
        </p:nvCxnSpPr>
        <p:spPr bwMode="auto">
          <a:xfrm>
            <a:off x="4334999" y="5575794"/>
            <a:ext cx="192" cy="199541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44" name="AutoShape 9"/>
          <p:cNvSpPr>
            <a:spLocks noChangeArrowheads="1"/>
          </p:cNvSpPr>
          <p:nvPr/>
        </p:nvSpPr>
        <p:spPr bwMode="auto">
          <a:xfrm>
            <a:off x="2373927" y="4649765"/>
            <a:ext cx="545954" cy="340519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ts val="1000"/>
              </a:spcAft>
            </a:pPr>
            <a:r>
              <a:rPr lang="fr-FR" sz="1000" dirty="0" err="1" smtClean="0"/>
              <a:t>Registers</a:t>
            </a:r>
            <a:r>
              <a:rPr lang="fr-FR" sz="1000" dirty="0"/>
              <a:t> </a:t>
            </a:r>
            <a:r>
              <a:rPr lang="fr-FR" sz="1000" dirty="0" smtClean="0"/>
              <a:t>interface </a:t>
            </a:r>
            <a:endParaRPr lang="fr-FR" sz="1000" dirty="0"/>
          </a:p>
        </p:txBody>
      </p:sp>
      <p:sp>
        <p:nvSpPr>
          <p:cNvPr id="45" name="AutoShape 11"/>
          <p:cNvSpPr>
            <a:spLocks noChangeArrowheads="1"/>
          </p:cNvSpPr>
          <p:nvPr/>
        </p:nvSpPr>
        <p:spPr bwMode="auto">
          <a:xfrm>
            <a:off x="4378053" y="4682799"/>
            <a:ext cx="409095" cy="34051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4E6128"/>
            </a:solidFill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RS232 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debug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6" name="AutoShape 16"/>
          <p:cNvSpPr>
            <a:spLocks noChangeArrowheads="1"/>
          </p:cNvSpPr>
          <p:nvPr/>
        </p:nvSpPr>
        <p:spPr bwMode="auto">
          <a:xfrm>
            <a:off x="3088946" y="4663525"/>
            <a:ext cx="623724" cy="34051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4E6128"/>
            </a:solidFill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Interrupts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controller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7" name="AutoShape 21"/>
          <p:cNvSpPr>
            <a:spLocks noChangeArrowheads="1"/>
          </p:cNvSpPr>
          <p:nvPr/>
        </p:nvSpPr>
        <p:spPr bwMode="auto">
          <a:xfrm>
            <a:off x="748382" y="4647702"/>
            <a:ext cx="496398" cy="34051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4E6128"/>
            </a:solidFill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fr-FR" sz="1000" dirty="0"/>
              <a:t>GPIO Buttons</a:t>
            </a:r>
          </a:p>
        </p:txBody>
      </p:sp>
      <p:sp>
        <p:nvSpPr>
          <p:cNvPr id="48" name="AutoShape 23"/>
          <p:cNvSpPr>
            <a:spLocks noChangeArrowheads="1"/>
          </p:cNvSpPr>
          <p:nvPr/>
        </p:nvSpPr>
        <p:spPr bwMode="auto">
          <a:xfrm>
            <a:off x="4857206" y="4774493"/>
            <a:ext cx="366034" cy="17025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4E6128"/>
            </a:solidFill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debug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9" name="AutoShape 28"/>
          <p:cNvSpPr>
            <a:spLocks noChangeArrowheads="1"/>
          </p:cNvSpPr>
          <p:nvPr/>
        </p:nvSpPr>
        <p:spPr bwMode="auto">
          <a:xfrm>
            <a:off x="4879102" y="5362418"/>
            <a:ext cx="830192" cy="340519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SDRAM + PLB </a:t>
            </a:r>
            <a:r>
              <a:rPr lang="fr-FR" sz="1000" dirty="0"/>
              <a:t>interface </a:t>
            </a:r>
            <a:r>
              <a:rPr lang="fr-FR" sz="1000" dirty="0" smtClean="0"/>
              <a:t>Ctrl</a:t>
            </a:r>
            <a:endParaRPr lang="fr-FR" sz="1000" dirty="0"/>
          </a:p>
        </p:txBody>
      </p:sp>
      <p:sp>
        <p:nvSpPr>
          <p:cNvPr id="50" name="AutoShape 19"/>
          <p:cNvSpPr>
            <a:spLocks noChangeArrowheads="1"/>
          </p:cNvSpPr>
          <p:nvPr/>
        </p:nvSpPr>
        <p:spPr bwMode="auto">
          <a:xfrm>
            <a:off x="1344706" y="4634696"/>
            <a:ext cx="900100" cy="340519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ts val="1000"/>
              </a:spcAft>
            </a:pPr>
            <a:r>
              <a:rPr lang="fr-FR" sz="1000" dirty="0" smtClean="0"/>
              <a:t>RFQ feedback (RFQ power-up)</a:t>
            </a:r>
            <a:endParaRPr lang="fr-FR" sz="1000" dirty="0"/>
          </a:p>
        </p:txBody>
      </p:sp>
      <p:grpSp>
        <p:nvGrpSpPr>
          <p:cNvPr id="60" name="Groupe 59"/>
          <p:cNvGrpSpPr>
            <a:grpSpLocks noChangeAspect="1"/>
          </p:cNvGrpSpPr>
          <p:nvPr/>
        </p:nvGrpSpPr>
        <p:grpSpPr>
          <a:xfrm>
            <a:off x="48379" y="1583795"/>
            <a:ext cx="2415122" cy="1523138"/>
            <a:chOff x="-4203975" y="2222201"/>
            <a:chExt cx="4857221" cy="3063286"/>
          </a:xfrm>
        </p:grpSpPr>
        <p:sp>
          <p:nvSpPr>
            <p:cNvPr id="61" name="AutoShape 2"/>
            <p:cNvSpPr>
              <a:spLocks noChangeArrowheads="1"/>
            </p:cNvSpPr>
            <p:nvPr/>
          </p:nvSpPr>
          <p:spPr bwMode="auto">
            <a:xfrm>
              <a:off x="-4203975" y="2222201"/>
              <a:ext cx="4857221" cy="3063286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lang="fr-FR" sz="2000" b="1" dirty="0" smtClean="0">
                <a:latin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lang="fr-FR" sz="2000" b="1" dirty="0" smtClean="0">
                <a:latin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lang="fr-FR" sz="2000" b="1" dirty="0" smtClean="0">
                <a:latin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lang="fr-FR" sz="2000" b="1" dirty="0" smtClean="0">
                <a:latin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lang="fr-FR" sz="2000" b="1" dirty="0" smtClean="0">
                <a:latin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lang="fr-FR" sz="2000" b="1" dirty="0" smtClean="0">
                <a:latin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lang="fr-FR" sz="2000" b="1" dirty="0" smtClean="0">
                <a:latin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lang="fr-FR" sz="2000" b="1" dirty="0" smtClean="0">
                <a:latin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lang="fr-FR" sz="2000" b="1" dirty="0" smtClean="0">
                <a:latin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lang="fr-FR" sz="2000" b="1" dirty="0" smtClean="0">
                <a:latin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2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        </a:t>
              </a:r>
              <a:endPara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3" name="AutoShape 7"/>
            <p:cNvSpPr>
              <a:spLocks noChangeArrowheads="1"/>
            </p:cNvSpPr>
            <p:nvPr/>
          </p:nvSpPr>
          <p:spPr bwMode="auto">
            <a:xfrm>
              <a:off x="-3541577" y="3777644"/>
              <a:ext cx="3928112" cy="1364026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C2D69B"/>
                </a:gs>
                <a:gs pos="50000">
                  <a:srgbClr val="EAF1DD"/>
                </a:gs>
                <a:gs pos="100000">
                  <a:srgbClr val="C2D69B"/>
                </a:gs>
              </a:gsLst>
              <a:lin ang="18900000" scaled="1"/>
            </a:gradFill>
            <a:ln w="9525">
              <a:solidFill>
                <a:schemeClr val="accent3">
                  <a:lumMod val="50000"/>
                </a:schemeClr>
              </a:solidFill>
              <a:round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65" name="AutoShape 28"/>
            <p:cNvSpPr>
              <a:spLocks noChangeArrowheads="1"/>
            </p:cNvSpPr>
            <p:nvPr/>
          </p:nvSpPr>
          <p:spPr bwMode="auto">
            <a:xfrm>
              <a:off x="-3556470" y="2597437"/>
              <a:ext cx="970451" cy="709104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36000" tIns="36000" rIns="36000" bIns="3600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171450" lvl="0" indent="-171450" defTabSz="914400" fontAlgn="base">
                <a:spcBef>
                  <a:spcPct val="0"/>
                </a:spcBef>
                <a:spcAft>
                  <a:spcPts val="300"/>
                </a:spcAft>
                <a:buFont typeface="Arial" pitchFamily="34" charset="0"/>
                <a:buChar char="•"/>
              </a:pPr>
              <a:endParaRPr lang="fr-FR" sz="1200" dirty="0"/>
            </a:p>
          </p:txBody>
        </p:sp>
        <p:sp>
          <p:nvSpPr>
            <p:cNvPr id="68" name="AutoShape 28"/>
            <p:cNvSpPr>
              <a:spLocks noChangeArrowheads="1"/>
            </p:cNvSpPr>
            <p:nvPr/>
          </p:nvSpPr>
          <p:spPr bwMode="auto">
            <a:xfrm>
              <a:off x="-4023955" y="3399225"/>
              <a:ext cx="784664" cy="24453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36000" tIns="36000" rIns="36000" bIns="36000" numCol="1" anchor="t" anchorCtr="0" compatLnSpc="1">
              <a:prstTxWarp prst="textNoShape">
                <a:avLst/>
              </a:prstTxWarp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ts val="300"/>
                </a:spcAft>
              </a:pPr>
              <a:endParaRPr lang="fr-FR" sz="1100" dirty="0"/>
            </a:p>
          </p:txBody>
        </p:sp>
        <p:cxnSp>
          <p:nvCxnSpPr>
            <p:cNvPr id="69" name="Connecteur droit avec flèche 68"/>
            <p:cNvCxnSpPr/>
            <p:nvPr/>
          </p:nvCxnSpPr>
          <p:spPr>
            <a:xfrm>
              <a:off x="-3239291" y="3511035"/>
              <a:ext cx="258712" cy="0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cteur droit avec flèche 72"/>
            <p:cNvCxnSpPr>
              <a:stCxn id="71" idx="1"/>
              <a:endCxn id="65" idx="3"/>
            </p:cNvCxnSpPr>
            <p:nvPr/>
          </p:nvCxnSpPr>
          <p:spPr>
            <a:xfrm flipH="1">
              <a:off x="-2586019" y="2951989"/>
              <a:ext cx="677298" cy="0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AutoShape 24"/>
            <p:cNvSpPr>
              <a:spLocks noChangeArrowheads="1"/>
            </p:cNvSpPr>
            <p:nvPr/>
          </p:nvSpPr>
          <p:spPr bwMode="auto">
            <a:xfrm>
              <a:off x="-960616" y="4143135"/>
              <a:ext cx="828091" cy="340519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4E6128"/>
              </a:solidFill>
              <a:round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endParaRPr lang="fr-FR" sz="1000" b="1" dirty="0"/>
            </a:p>
          </p:txBody>
        </p:sp>
        <p:sp>
          <p:nvSpPr>
            <p:cNvPr id="75" name="AutoShape 25"/>
            <p:cNvSpPr>
              <a:spLocks noChangeArrowheads="1"/>
            </p:cNvSpPr>
            <p:nvPr/>
          </p:nvSpPr>
          <p:spPr bwMode="auto">
            <a:xfrm>
              <a:off x="-866184" y="4709388"/>
              <a:ext cx="580643" cy="30646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C2D69B"/>
                </a:gs>
                <a:gs pos="50000">
                  <a:srgbClr val="9BBB59"/>
                </a:gs>
                <a:gs pos="100000">
                  <a:srgbClr val="C2D69B"/>
                </a:gs>
              </a:gsLst>
              <a:lin ang="5400000" scaled="1"/>
            </a:gradFill>
            <a:ln w="9525">
              <a:solidFill>
                <a:srgbClr val="9BBB59"/>
              </a:solidFill>
              <a:round/>
              <a:headEnd/>
              <a:tailEnd/>
            </a:ln>
            <a:effectLst>
              <a:outerShdw dist="28398" dir="3806097" algn="ctr" rotWithShape="0">
                <a:srgbClr val="4E6128"/>
              </a:outerShdw>
            </a:effec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76" name="AutoShape 26"/>
            <p:cNvSpPr>
              <a:spLocks noChangeArrowheads="1"/>
            </p:cNvSpPr>
            <p:nvPr/>
          </p:nvSpPr>
          <p:spPr bwMode="auto">
            <a:xfrm>
              <a:off x="-195531" y="4574373"/>
              <a:ext cx="522059" cy="30646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C2D69B"/>
                </a:gs>
                <a:gs pos="50000">
                  <a:srgbClr val="9BBB59"/>
                </a:gs>
                <a:gs pos="100000">
                  <a:srgbClr val="C2D69B"/>
                </a:gs>
              </a:gsLst>
              <a:lin ang="5400000" scaled="1"/>
            </a:gradFill>
            <a:ln w="9525">
              <a:solidFill>
                <a:srgbClr val="9BBB59"/>
              </a:solidFill>
              <a:round/>
              <a:headEnd/>
              <a:tailEnd/>
            </a:ln>
            <a:effectLst>
              <a:outerShdw dist="28398" dir="3806097" algn="ctr" rotWithShape="0">
                <a:srgbClr val="4E6128"/>
              </a:outerShdw>
            </a:effec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algn="ctr" defTabSz="914400" fontAlgn="base">
                <a:spcBef>
                  <a:spcPct val="0"/>
                </a:spcBef>
                <a:spcAft>
                  <a:spcPts val="1000"/>
                </a:spcAft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cxnSp>
          <p:nvCxnSpPr>
            <p:cNvPr id="77" name="AutoShape 50"/>
            <p:cNvCxnSpPr>
              <a:cxnSpLocks noChangeShapeType="1"/>
            </p:cNvCxnSpPr>
            <p:nvPr/>
          </p:nvCxnSpPr>
          <p:spPr bwMode="auto">
            <a:xfrm>
              <a:off x="-575863" y="4483654"/>
              <a:ext cx="0" cy="22573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none" w="med" len="med"/>
              <a:tailEnd type="none" w="med" len="med"/>
            </a:ln>
          </p:spPr>
        </p:cxnSp>
        <p:cxnSp>
          <p:nvCxnSpPr>
            <p:cNvPr id="78" name="AutoShape 57"/>
            <p:cNvCxnSpPr>
              <a:cxnSpLocks noChangeShapeType="1"/>
            </p:cNvCxnSpPr>
            <p:nvPr/>
          </p:nvCxnSpPr>
          <p:spPr bwMode="auto">
            <a:xfrm>
              <a:off x="-2022819" y="4354498"/>
              <a:ext cx="0" cy="214313"/>
            </a:xfrm>
            <a:prstGeom prst="straightConnector1">
              <a:avLst/>
            </a:prstGeom>
            <a:noFill/>
            <a:ln w="9525">
              <a:solidFill>
                <a:srgbClr val="4E6128"/>
              </a:solidFill>
              <a:round/>
              <a:headEnd/>
              <a:tailEnd/>
            </a:ln>
            <a:effectLst/>
          </p:spPr>
        </p:cxnSp>
        <p:cxnSp>
          <p:nvCxnSpPr>
            <p:cNvPr id="79" name="AutoShape 62"/>
            <p:cNvCxnSpPr>
              <a:cxnSpLocks noChangeShapeType="1"/>
              <a:endCxn id="87" idx="0"/>
            </p:cNvCxnSpPr>
            <p:nvPr/>
          </p:nvCxnSpPr>
          <p:spPr bwMode="auto">
            <a:xfrm>
              <a:off x="-1313544" y="4354340"/>
              <a:ext cx="0" cy="220398"/>
            </a:xfrm>
            <a:prstGeom prst="straightConnector1">
              <a:avLst/>
            </a:prstGeom>
            <a:noFill/>
            <a:ln w="9525">
              <a:solidFill>
                <a:srgbClr val="4E6128"/>
              </a:solidFill>
              <a:round/>
              <a:headEnd/>
              <a:tailEnd/>
            </a:ln>
            <a:effectLst/>
          </p:spPr>
        </p:cxnSp>
        <p:cxnSp>
          <p:nvCxnSpPr>
            <p:cNvPr id="80" name="AutoShape 55"/>
            <p:cNvCxnSpPr>
              <a:cxnSpLocks noChangeShapeType="1"/>
            </p:cNvCxnSpPr>
            <p:nvPr/>
          </p:nvCxnSpPr>
          <p:spPr bwMode="auto">
            <a:xfrm>
              <a:off x="-2321017" y="4126712"/>
              <a:ext cx="0" cy="214313"/>
            </a:xfrm>
            <a:prstGeom prst="straightConnector1">
              <a:avLst/>
            </a:prstGeom>
            <a:noFill/>
            <a:ln w="9525">
              <a:solidFill>
                <a:srgbClr val="4E6128"/>
              </a:solidFill>
              <a:round/>
              <a:headEnd/>
              <a:tailEnd/>
            </a:ln>
            <a:effectLst/>
          </p:spPr>
        </p:cxnSp>
        <p:cxnSp>
          <p:nvCxnSpPr>
            <p:cNvPr id="81" name="AutoShape 69"/>
            <p:cNvCxnSpPr>
              <a:cxnSpLocks noChangeShapeType="1"/>
            </p:cNvCxnSpPr>
            <p:nvPr/>
          </p:nvCxnSpPr>
          <p:spPr bwMode="auto">
            <a:xfrm>
              <a:off x="-1843622" y="3965358"/>
              <a:ext cx="0" cy="387566"/>
            </a:xfrm>
            <a:prstGeom prst="straightConnector1">
              <a:avLst/>
            </a:prstGeom>
            <a:noFill/>
            <a:ln w="9525">
              <a:solidFill>
                <a:srgbClr val="4E6128"/>
              </a:solidFill>
              <a:round/>
              <a:headEnd/>
              <a:tailEnd/>
            </a:ln>
            <a:effectLst/>
          </p:spPr>
        </p:cxnSp>
        <p:cxnSp>
          <p:nvCxnSpPr>
            <p:cNvPr id="82" name="AutoShape 69"/>
            <p:cNvCxnSpPr>
              <a:cxnSpLocks noChangeShapeType="1"/>
            </p:cNvCxnSpPr>
            <p:nvPr/>
          </p:nvCxnSpPr>
          <p:spPr bwMode="auto">
            <a:xfrm flipV="1">
              <a:off x="-2796149" y="4216722"/>
              <a:ext cx="1" cy="127256"/>
            </a:xfrm>
            <a:prstGeom prst="straightConnector1">
              <a:avLst/>
            </a:prstGeom>
            <a:noFill/>
            <a:ln w="9525">
              <a:solidFill>
                <a:srgbClr val="4E6128"/>
              </a:solidFill>
              <a:round/>
              <a:headEnd/>
              <a:tailEnd/>
            </a:ln>
            <a:effectLst/>
          </p:spPr>
        </p:cxnSp>
        <p:cxnSp>
          <p:nvCxnSpPr>
            <p:cNvPr id="84" name="Connecteur en angle 83"/>
            <p:cNvCxnSpPr>
              <a:stCxn id="87" idx="3"/>
              <a:endCxn id="75" idx="1"/>
            </p:cNvCxnSpPr>
            <p:nvPr/>
          </p:nvCxnSpPr>
          <p:spPr>
            <a:xfrm>
              <a:off x="-1126413" y="4727972"/>
              <a:ext cx="260229" cy="13465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round/>
              <a:headEnd type="none" w="med" len="med"/>
              <a:tailEnd type="none" w="med" len="med"/>
            </a:ln>
          </p:spPr>
        </p:cxnSp>
        <p:cxnSp>
          <p:nvCxnSpPr>
            <p:cNvPr id="85" name="Connecteur en angle 84"/>
            <p:cNvCxnSpPr>
              <a:stCxn id="74" idx="3"/>
              <a:endCxn id="76" idx="0"/>
            </p:cNvCxnSpPr>
            <p:nvPr/>
          </p:nvCxnSpPr>
          <p:spPr>
            <a:xfrm>
              <a:off x="-132525" y="4313395"/>
              <a:ext cx="198024" cy="260978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round/>
              <a:headEnd type="none" w="med" len="med"/>
              <a:tailEnd type="none" w="med" len="med"/>
            </a:ln>
          </p:spPr>
        </p:cxnSp>
        <p:sp>
          <p:nvSpPr>
            <p:cNvPr id="86" name="AutoShape 18"/>
            <p:cNvSpPr>
              <a:spLocks noChangeArrowheads="1"/>
            </p:cNvSpPr>
            <p:nvPr/>
          </p:nvSpPr>
          <p:spPr bwMode="auto">
            <a:xfrm>
              <a:off x="-2101417" y="3856046"/>
              <a:ext cx="495055" cy="30646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4E6128"/>
              </a:solidFill>
              <a:round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87" name="AutoShape 22"/>
            <p:cNvSpPr>
              <a:spLocks noChangeArrowheads="1"/>
            </p:cNvSpPr>
            <p:nvPr/>
          </p:nvSpPr>
          <p:spPr bwMode="auto">
            <a:xfrm>
              <a:off x="-1500675" y="4574738"/>
              <a:ext cx="374262" cy="30646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4E6128"/>
              </a:solidFill>
              <a:round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88" name="AutoShape 11"/>
            <p:cNvSpPr>
              <a:spLocks noChangeArrowheads="1"/>
            </p:cNvSpPr>
            <p:nvPr/>
          </p:nvSpPr>
          <p:spPr bwMode="auto">
            <a:xfrm>
              <a:off x="-3000696" y="3891408"/>
              <a:ext cx="409095" cy="30646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4E6128"/>
              </a:solidFill>
              <a:round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89" name="AutoShape 23"/>
            <p:cNvSpPr>
              <a:spLocks noChangeArrowheads="1"/>
            </p:cNvSpPr>
            <p:nvPr/>
          </p:nvSpPr>
          <p:spPr bwMode="auto">
            <a:xfrm>
              <a:off x="-2521543" y="4026306"/>
              <a:ext cx="366034" cy="30646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4E6128"/>
              </a:solidFill>
              <a:round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90" name="AutoShape 28"/>
            <p:cNvSpPr>
              <a:spLocks noChangeArrowheads="1"/>
            </p:cNvSpPr>
            <p:nvPr/>
          </p:nvSpPr>
          <p:spPr bwMode="auto">
            <a:xfrm>
              <a:off x="-2421775" y="4571027"/>
              <a:ext cx="830192" cy="170259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algn="ctr" defTabSz="914400" fontAlgn="base">
                <a:spcBef>
                  <a:spcPct val="0"/>
                </a:spcBef>
                <a:spcAft>
                  <a:spcPts val="1000"/>
                </a:spcAft>
              </a:pPr>
              <a:endParaRPr lang="fr-FR" sz="1000" dirty="0"/>
            </a:p>
          </p:txBody>
        </p:sp>
        <p:cxnSp>
          <p:nvCxnSpPr>
            <p:cNvPr id="91" name="AutoShape 8"/>
            <p:cNvCxnSpPr>
              <a:cxnSpLocks noChangeShapeType="1"/>
            </p:cNvCxnSpPr>
            <p:nvPr/>
          </p:nvCxnSpPr>
          <p:spPr bwMode="auto">
            <a:xfrm>
              <a:off x="-2965686" y="4341025"/>
              <a:ext cx="2005070" cy="0"/>
            </a:xfrm>
            <a:prstGeom prst="straightConnector1">
              <a:avLst/>
            </a:prstGeom>
            <a:noFill/>
            <a:ln w="9525">
              <a:solidFill>
                <a:srgbClr val="4E6128"/>
              </a:solidFill>
              <a:round/>
              <a:headEnd/>
              <a:tailEnd/>
            </a:ln>
          </p:spPr>
        </p:cxnSp>
        <p:cxnSp>
          <p:nvCxnSpPr>
            <p:cNvPr id="92" name="AutoShape 8"/>
            <p:cNvCxnSpPr>
              <a:cxnSpLocks noChangeShapeType="1"/>
            </p:cNvCxnSpPr>
            <p:nvPr/>
          </p:nvCxnSpPr>
          <p:spPr bwMode="auto">
            <a:xfrm>
              <a:off x="-3447279" y="4341025"/>
              <a:ext cx="445762" cy="2953"/>
            </a:xfrm>
            <a:prstGeom prst="straightConnector1">
              <a:avLst/>
            </a:prstGeom>
            <a:noFill/>
            <a:ln w="9525">
              <a:solidFill>
                <a:srgbClr val="4E6128"/>
              </a:solidFill>
              <a:prstDash val="sysDash"/>
              <a:round/>
              <a:headEnd/>
              <a:tailEnd/>
            </a:ln>
          </p:spPr>
        </p:cxnSp>
        <p:cxnSp>
          <p:nvCxnSpPr>
            <p:cNvPr id="93" name="Connecteur droit avec flèche 92"/>
            <p:cNvCxnSpPr/>
            <p:nvPr/>
          </p:nvCxnSpPr>
          <p:spPr>
            <a:xfrm flipV="1">
              <a:off x="-2223755" y="2957192"/>
              <a:ext cx="0" cy="820452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necteur droit avec flèche 93"/>
            <p:cNvCxnSpPr/>
            <p:nvPr/>
          </p:nvCxnSpPr>
          <p:spPr>
            <a:xfrm flipH="1">
              <a:off x="-2992896" y="3298629"/>
              <a:ext cx="1" cy="479015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AutoShape 3"/>
            <p:cNvSpPr>
              <a:spLocks noChangeArrowheads="1"/>
            </p:cNvSpPr>
            <p:nvPr/>
          </p:nvSpPr>
          <p:spPr bwMode="auto">
            <a:xfrm>
              <a:off x="-1666341" y="2352486"/>
              <a:ext cx="2029151" cy="1291269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FFD1D1"/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</a:gradFill>
            <a:ln w="9525"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71" name="AutoShape 28"/>
            <p:cNvSpPr>
              <a:spLocks noChangeArrowheads="1"/>
            </p:cNvSpPr>
            <p:nvPr/>
          </p:nvSpPr>
          <p:spPr bwMode="auto">
            <a:xfrm>
              <a:off x="-1908721" y="2519078"/>
              <a:ext cx="599339" cy="865822"/>
            </a:xfrm>
            <a:prstGeom prst="roundRect">
              <a:avLst>
                <a:gd name="adj" fmla="val 16667"/>
              </a:avLst>
            </a:prstGeom>
            <a:gradFill>
              <a:gsLst>
                <a:gs pos="52000">
                  <a:schemeClr val="bg1"/>
                </a:gs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chemeClr val="bg1"/>
                </a:gs>
              </a:gsLst>
              <a:lin ang="10800000" scaled="1"/>
            </a:gra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1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55" name="Connecteur droit avec flèche 154"/>
          <p:cNvCxnSpPr/>
          <p:nvPr/>
        </p:nvCxnSpPr>
        <p:spPr>
          <a:xfrm flipH="1">
            <a:off x="337571" y="3039319"/>
            <a:ext cx="193820" cy="1564915"/>
          </a:xfrm>
          <a:prstGeom prst="straightConnector1">
            <a:avLst/>
          </a:prstGeom>
          <a:ln w="15875">
            <a:solidFill>
              <a:srgbClr val="FF00FF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necteur droit avec flèche 155"/>
          <p:cNvCxnSpPr/>
          <p:nvPr/>
        </p:nvCxnSpPr>
        <p:spPr>
          <a:xfrm>
            <a:off x="2326957" y="3039319"/>
            <a:ext cx="1077023" cy="782457"/>
          </a:xfrm>
          <a:prstGeom prst="straightConnector1">
            <a:avLst/>
          </a:prstGeom>
          <a:ln w="15875">
            <a:solidFill>
              <a:srgbClr val="FF00FF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AutoShape 16"/>
          <p:cNvSpPr>
            <a:spLocks noChangeArrowheads="1"/>
          </p:cNvSpPr>
          <p:nvPr/>
        </p:nvSpPr>
        <p:spPr bwMode="auto">
          <a:xfrm>
            <a:off x="7917798" y="4324063"/>
            <a:ext cx="931682" cy="612934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4E6128"/>
            </a:solidFill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IP gratuite du catalogue  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Xilinx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75" name="AutoShape 16"/>
          <p:cNvSpPr>
            <a:spLocks noChangeArrowheads="1"/>
          </p:cNvSpPr>
          <p:nvPr/>
        </p:nvSpPr>
        <p:spPr bwMode="auto">
          <a:xfrm>
            <a:off x="7926755" y="5232971"/>
            <a:ext cx="922725" cy="612934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fr-FR" sz="1200" dirty="0"/>
              <a:t>IP </a:t>
            </a:r>
            <a:r>
              <a:rPr lang="fr-FR" sz="1200" dirty="0" smtClean="0"/>
              <a:t>spécifique développée pour le projet</a:t>
            </a:r>
            <a:endParaRPr lang="fr-FR" sz="1200" dirty="0"/>
          </a:p>
        </p:txBody>
      </p:sp>
      <p:cxnSp>
        <p:nvCxnSpPr>
          <p:cNvPr id="95" name="Connecteur droit avec flèche 94"/>
          <p:cNvCxnSpPr/>
          <p:nvPr/>
        </p:nvCxnSpPr>
        <p:spPr>
          <a:xfrm>
            <a:off x="3403981" y="3828162"/>
            <a:ext cx="4093344" cy="737273"/>
          </a:xfrm>
          <a:prstGeom prst="straightConnector1">
            <a:avLst/>
          </a:prstGeom>
          <a:ln w="15875">
            <a:solidFill>
              <a:srgbClr val="FF00FF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Accolade fermante 97"/>
          <p:cNvSpPr/>
          <p:nvPr/>
        </p:nvSpPr>
        <p:spPr>
          <a:xfrm>
            <a:off x="2485761" y="1668081"/>
            <a:ext cx="194678" cy="630070"/>
          </a:xfrm>
          <a:prstGeom prst="rightBrace">
            <a:avLst/>
          </a:prstGeom>
          <a:ln w="19050">
            <a:solidFill>
              <a:srgbClr val="0000FF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9" name="Accolade fermante 98"/>
          <p:cNvSpPr/>
          <p:nvPr/>
        </p:nvSpPr>
        <p:spPr>
          <a:xfrm>
            <a:off x="2485761" y="2433228"/>
            <a:ext cx="170535" cy="606091"/>
          </a:xfrm>
          <a:prstGeom prst="rightBrace">
            <a:avLst/>
          </a:prstGeom>
          <a:ln w="19050">
            <a:solidFill>
              <a:srgbClr val="0000FF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2" name="Connecteur droit avec flèche 101"/>
          <p:cNvCxnSpPr/>
          <p:nvPr/>
        </p:nvCxnSpPr>
        <p:spPr>
          <a:xfrm flipH="1">
            <a:off x="2812846" y="2357198"/>
            <a:ext cx="591135" cy="351045"/>
          </a:xfrm>
          <a:prstGeom prst="straightConnector1">
            <a:avLst/>
          </a:prstGeom>
          <a:ln w="19050">
            <a:solidFill>
              <a:srgbClr val="0000FF"/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necteur droit avec flèche 109"/>
          <p:cNvCxnSpPr/>
          <p:nvPr/>
        </p:nvCxnSpPr>
        <p:spPr>
          <a:xfrm flipH="1">
            <a:off x="2724353" y="1538790"/>
            <a:ext cx="634623" cy="407872"/>
          </a:xfrm>
          <a:prstGeom prst="straightConnector1">
            <a:avLst/>
          </a:prstGeom>
          <a:ln w="19050">
            <a:solidFill>
              <a:srgbClr val="0000FF"/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 Box 192"/>
          <p:cNvSpPr txBox="1">
            <a:spLocks noChangeArrowheads="1"/>
          </p:cNvSpPr>
          <p:nvPr/>
        </p:nvSpPr>
        <p:spPr bwMode="auto">
          <a:xfrm>
            <a:off x="611598" y="1713515"/>
            <a:ext cx="1358060" cy="503590"/>
          </a:xfrm>
          <a:prstGeom prst="rect">
            <a:avLst/>
          </a:prstGeom>
          <a:solidFill>
            <a:schemeClr val="bg1">
              <a:lumMod val="75000"/>
              <a:alpha val="67000"/>
            </a:schemeClr>
          </a:solidFill>
          <a:ln>
            <a:noFill/>
          </a:ln>
          <a:extLst/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dirty="0" err="1" smtClean="0">
                <a:solidFill>
                  <a:srgbClr val="0000FF"/>
                </a:solidFill>
                <a:cs typeface="Arial" pitchFamily="34" charset="0"/>
              </a:rPr>
              <a:t>Développments</a:t>
            </a:r>
            <a:r>
              <a:rPr lang="fr-FR" sz="1400" b="1" dirty="0" smtClean="0">
                <a:solidFill>
                  <a:srgbClr val="0000FF"/>
                </a:solidFill>
                <a:cs typeface="Arial" pitchFamily="34" charset="0"/>
              </a:rPr>
              <a:t> VHDL principaux</a:t>
            </a:r>
            <a:endParaRPr lang="fr-FR" sz="1400" b="1" dirty="0" smtClean="0">
              <a:solidFill>
                <a:srgbClr val="0000FF"/>
              </a:solidFill>
              <a:latin typeface="+mj-lt"/>
              <a:cs typeface="Arial" pitchFamily="34" charset="0"/>
            </a:endParaRPr>
          </a:p>
        </p:txBody>
      </p:sp>
      <p:sp>
        <p:nvSpPr>
          <p:cNvPr id="117" name="Text Box 192"/>
          <p:cNvSpPr txBox="1">
            <a:spLocks noChangeArrowheads="1"/>
          </p:cNvSpPr>
          <p:nvPr/>
        </p:nvSpPr>
        <p:spPr bwMode="auto">
          <a:xfrm>
            <a:off x="745218" y="2413764"/>
            <a:ext cx="1236824" cy="503590"/>
          </a:xfrm>
          <a:prstGeom prst="rect">
            <a:avLst/>
          </a:prstGeom>
          <a:solidFill>
            <a:schemeClr val="accent3">
              <a:lumMod val="40000"/>
              <a:lumOff val="60000"/>
              <a:alpha val="67000"/>
            </a:schemeClr>
          </a:solidFill>
          <a:ln>
            <a:noFill/>
          </a:ln>
          <a:extLst/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lvl="0"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0000FF"/>
                </a:solidFill>
                <a:cs typeface="Arial" pitchFamily="34" charset="0"/>
              </a:defRPr>
            </a:lvl1pPr>
          </a:lstStyle>
          <a:p>
            <a:r>
              <a:rPr lang="fr-FR" dirty="0"/>
              <a:t>µBlaze et IP périphériques</a:t>
            </a:r>
          </a:p>
        </p:txBody>
      </p:sp>
      <p:sp>
        <p:nvSpPr>
          <p:cNvPr id="97" name="ZoneTexte 96"/>
          <p:cNvSpPr txBox="1"/>
          <p:nvPr/>
        </p:nvSpPr>
        <p:spPr>
          <a:xfrm>
            <a:off x="6402443" y="4766274"/>
            <a:ext cx="72172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b="1" dirty="0" err="1" smtClean="0">
                <a:solidFill>
                  <a:schemeClr val="accent3">
                    <a:lumMod val="50000"/>
                  </a:schemeClr>
                </a:solidFill>
              </a:rPr>
              <a:t>Softcore</a:t>
            </a:r>
            <a:endParaRPr lang="fr-FR" sz="1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0" name="Titre 1"/>
          <p:cNvSpPr txBox="1">
            <a:spLocks/>
          </p:cNvSpPr>
          <p:nvPr/>
        </p:nvSpPr>
        <p:spPr>
          <a:xfrm>
            <a:off x="1013175" y="194940"/>
            <a:ext cx="7024210" cy="4429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dirty="0" smtClean="0"/>
              <a:t>Utilisation d’un µP </a:t>
            </a:r>
            <a:r>
              <a:rPr lang="fr-FR" sz="2400" dirty="0" err="1" smtClean="0"/>
              <a:t>softcore</a:t>
            </a:r>
            <a:r>
              <a:rPr lang="fr-FR" sz="2400" dirty="0" smtClean="0"/>
              <a:t> sans OS dans un FPGA</a:t>
            </a:r>
          </a:p>
          <a:p>
            <a:r>
              <a:rPr lang="fr-FR" sz="2000" dirty="0"/>
              <a:t>Architecture Spiral2 </a:t>
            </a:r>
            <a:r>
              <a:rPr lang="fr-FR" sz="2000" dirty="0" smtClean="0"/>
              <a:t>LLRF-2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51496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Sommaire</a:t>
            </a:r>
            <a:endParaRPr lang="en-US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FPGA, µP et OS - 29/11/2012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D1B5-8B51-4FAD-A550-316311D82929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971600" y="1043735"/>
            <a:ext cx="8595955" cy="5220580"/>
          </a:xfrm>
        </p:spPr>
        <p:txBody>
          <a:bodyPr>
            <a:normAutofit fontScale="85000" lnSpcReduction="10000"/>
          </a:bodyPr>
          <a:lstStyle/>
          <a:p>
            <a:r>
              <a:rPr lang="fr-FR" sz="2800" dirty="0"/>
              <a:t>Utilisation d’un µP </a:t>
            </a:r>
            <a:r>
              <a:rPr lang="fr-FR" sz="2800" dirty="0" err="1"/>
              <a:t>softcore</a:t>
            </a:r>
            <a:r>
              <a:rPr lang="fr-FR" sz="2800" dirty="0"/>
              <a:t> sans OS dans un </a:t>
            </a:r>
            <a:r>
              <a:rPr lang="fr-FR" sz="2800" dirty="0" smtClean="0"/>
              <a:t>FPGA</a:t>
            </a:r>
          </a:p>
          <a:p>
            <a:pPr lvl="1"/>
            <a:r>
              <a:rPr lang="fr-FR" dirty="0"/>
              <a:t>Spécifications Spiral2 </a:t>
            </a:r>
            <a:r>
              <a:rPr lang="fr-FR" dirty="0" smtClean="0"/>
              <a:t>LLRF</a:t>
            </a:r>
            <a:endParaRPr lang="fr-FR" dirty="0"/>
          </a:p>
          <a:p>
            <a:pPr lvl="1"/>
            <a:r>
              <a:rPr lang="fr-FR" dirty="0" smtClean="0"/>
              <a:t>Architecture </a:t>
            </a:r>
            <a:r>
              <a:rPr lang="fr-FR" dirty="0"/>
              <a:t>Spiral2 </a:t>
            </a:r>
            <a:r>
              <a:rPr lang="fr-FR" dirty="0" smtClean="0"/>
              <a:t>LLRF</a:t>
            </a:r>
          </a:p>
          <a:p>
            <a:r>
              <a:rPr lang="fr-FR" sz="2800" dirty="0" smtClean="0"/>
              <a:t>Nos </a:t>
            </a:r>
            <a:r>
              <a:rPr lang="fr-FR" sz="2800" dirty="0"/>
              <a:t>futurs </a:t>
            </a:r>
            <a:r>
              <a:rPr lang="fr-FR" sz="2800" dirty="0" smtClean="0"/>
              <a:t>besoins</a:t>
            </a:r>
          </a:p>
          <a:p>
            <a:pPr lvl="1"/>
            <a:r>
              <a:rPr lang="fr-FR" dirty="0" smtClean="0"/>
              <a:t>Spécifications</a:t>
            </a:r>
          </a:p>
          <a:p>
            <a:pPr lvl="1"/>
            <a:r>
              <a:rPr lang="fr-FR" dirty="0" smtClean="0"/>
              <a:t>Configuration/Supervision/Acquisitions</a:t>
            </a:r>
          </a:p>
          <a:p>
            <a:pPr lvl="2"/>
            <a:r>
              <a:rPr lang="fr-FR" dirty="0" smtClean="0"/>
              <a:t>Muscade</a:t>
            </a:r>
          </a:p>
          <a:p>
            <a:pPr lvl="2"/>
            <a:r>
              <a:rPr lang="fr-FR" dirty="0" smtClean="0"/>
              <a:t>EPICS</a:t>
            </a:r>
          </a:p>
          <a:p>
            <a:pPr lvl="1"/>
            <a:r>
              <a:rPr lang="fr-FR" dirty="0" smtClean="0"/>
              <a:t>Réseau de terrain</a:t>
            </a:r>
          </a:p>
          <a:p>
            <a:pPr lvl="1"/>
            <a:r>
              <a:rPr lang="fr-FR" dirty="0" smtClean="0"/>
              <a:t>Bilan</a:t>
            </a:r>
            <a:endParaRPr lang="fr-FR" dirty="0"/>
          </a:p>
          <a:p>
            <a:r>
              <a:rPr lang="fr-FR" sz="2800" dirty="0" smtClean="0"/>
              <a:t>Description des </a:t>
            </a:r>
            <a:r>
              <a:rPr lang="fr-FR" sz="2800" dirty="0"/>
              <a:t>développements et essais en </a:t>
            </a:r>
            <a:r>
              <a:rPr lang="fr-FR" sz="2800" dirty="0" smtClean="0"/>
              <a:t>cours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fr-FR" sz="2800" dirty="0"/>
              <a:t>Outils de </a:t>
            </a:r>
            <a:r>
              <a:rPr lang="fr-FR" sz="2800" dirty="0" smtClean="0"/>
              <a:t>développement </a:t>
            </a:r>
          </a:p>
          <a:p>
            <a:pPr lvl="1"/>
            <a:r>
              <a:rPr lang="fr-FR" dirty="0" err="1" smtClean="0"/>
              <a:t>Buildroot</a:t>
            </a:r>
            <a:endParaRPr lang="fr-FR" dirty="0" smtClean="0"/>
          </a:p>
          <a:p>
            <a:pPr lvl="1"/>
            <a:r>
              <a:rPr lang="fr-FR" dirty="0" smtClean="0"/>
              <a:t>Synthèse</a:t>
            </a:r>
            <a:endParaRPr lang="fr-FR" dirty="0"/>
          </a:p>
          <a:p>
            <a:pPr marL="342900" lvl="1" indent="-342900">
              <a:buFont typeface="Wingdings" pitchFamily="2" charset="2"/>
              <a:buChar char="Ø"/>
            </a:pPr>
            <a:r>
              <a:rPr lang="fr-FR" sz="2800" dirty="0" smtClean="0"/>
              <a:t>Bilan</a:t>
            </a:r>
            <a:endParaRPr lang="fr-FR" dirty="0" smtClean="0"/>
          </a:p>
          <a:p>
            <a:r>
              <a:rPr lang="fr-FR" sz="2800" dirty="0" smtClean="0"/>
              <a:t>Conclusion/Perspectives</a:t>
            </a:r>
            <a:endParaRPr lang="en-US" i="1" dirty="0"/>
          </a:p>
        </p:txBody>
      </p:sp>
      <p:sp>
        <p:nvSpPr>
          <p:cNvPr id="6" name="Rectangle 5"/>
          <p:cNvSpPr/>
          <p:nvPr/>
        </p:nvSpPr>
        <p:spPr>
          <a:xfrm>
            <a:off x="1381200" y="2078850"/>
            <a:ext cx="2380710" cy="2700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4174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 smtClean="0"/>
              <a:t>Nos futurs besoins</a:t>
            </a:r>
            <a:br>
              <a:rPr lang="fr-FR" sz="2400" dirty="0" smtClean="0"/>
            </a:br>
            <a:r>
              <a:rPr lang="fr-FR" sz="2000" dirty="0" smtClean="0"/>
              <a:t>Spécifications</a:t>
            </a:r>
            <a:endParaRPr lang="fr-FR" sz="2000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FPGA, µP et OS - 29/11/2012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D1B5-8B51-4FAD-A550-316311D82929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566555" y="908720"/>
            <a:ext cx="7448328" cy="855095"/>
          </a:xfrm>
        </p:spPr>
        <p:txBody>
          <a:bodyPr>
            <a:normAutofit lnSpcReduction="10000"/>
          </a:bodyPr>
          <a:lstStyle/>
          <a:p>
            <a:r>
              <a:rPr lang="fr-FR" sz="1600" dirty="0" smtClean="0"/>
              <a:t>Les équipements (bas niveaux) déployés par le SIS regroupent les domaines de l’ électronique, l’informatique industrielle et l’automatisme.</a:t>
            </a:r>
          </a:p>
          <a:p>
            <a:r>
              <a:rPr lang="fr-FR" sz="1600" u="sng" dirty="0" smtClean="0"/>
              <a:t>Architecture future type </a:t>
            </a:r>
            <a:r>
              <a:rPr lang="fr-FR" sz="1600" dirty="0" smtClean="0"/>
              <a:t>:</a:t>
            </a:r>
            <a:endParaRPr lang="fr-FR" sz="1600" dirty="0"/>
          </a:p>
        </p:txBody>
      </p:sp>
      <p:sp>
        <p:nvSpPr>
          <p:cNvPr id="13" name="Rectangle à coins arrondis 12"/>
          <p:cNvSpPr/>
          <p:nvPr/>
        </p:nvSpPr>
        <p:spPr>
          <a:xfrm>
            <a:off x="3522643" y="3366207"/>
            <a:ext cx="1080120" cy="9144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i="1" dirty="0">
                <a:solidFill>
                  <a:schemeClr val="tx1"/>
                </a:solidFill>
              </a:rPr>
              <a:t>Module de mesures </a:t>
            </a:r>
            <a:r>
              <a:rPr lang="fr-FR" sz="1200" i="1" dirty="0">
                <a:solidFill>
                  <a:schemeClr val="tx1"/>
                </a:solidFill>
              </a:rPr>
              <a:t>spécifiques</a:t>
            </a:r>
          </a:p>
          <a:p>
            <a:pPr algn="ctr"/>
            <a:r>
              <a:rPr lang="fr-FR" sz="1200" i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4" name="Rectangle à coins arrondis 13"/>
          <p:cNvSpPr/>
          <p:nvPr/>
        </p:nvSpPr>
        <p:spPr>
          <a:xfrm>
            <a:off x="4872793" y="3366207"/>
            <a:ext cx="1080120" cy="9144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i="1" dirty="0">
                <a:solidFill>
                  <a:schemeClr val="tx1"/>
                </a:solidFill>
              </a:rPr>
              <a:t>Module de mesures </a:t>
            </a:r>
            <a:r>
              <a:rPr lang="fr-FR" sz="1200" i="1" dirty="0">
                <a:solidFill>
                  <a:schemeClr val="tx1"/>
                </a:solidFill>
              </a:rPr>
              <a:t>spécifiques</a:t>
            </a:r>
          </a:p>
          <a:p>
            <a:pPr algn="ctr"/>
            <a:r>
              <a:rPr lang="fr-FR" sz="1200" i="1" dirty="0" smtClean="0">
                <a:solidFill>
                  <a:schemeClr val="tx1"/>
                </a:solidFill>
              </a:rPr>
              <a:t>2</a:t>
            </a:r>
            <a:endParaRPr lang="fr-FR" sz="1200" i="1" dirty="0">
              <a:solidFill>
                <a:schemeClr val="tx1"/>
              </a:solidFill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6672993" y="3366207"/>
            <a:ext cx="1080120" cy="9144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i="1" dirty="0">
                <a:solidFill>
                  <a:schemeClr val="tx1"/>
                </a:solidFill>
              </a:rPr>
              <a:t>Module de mesures </a:t>
            </a:r>
            <a:r>
              <a:rPr lang="fr-FR" sz="1200" i="1" dirty="0">
                <a:solidFill>
                  <a:schemeClr val="tx1"/>
                </a:solidFill>
              </a:rPr>
              <a:t>spécifiques</a:t>
            </a:r>
          </a:p>
          <a:p>
            <a:pPr algn="ctr"/>
            <a:r>
              <a:rPr lang="fr-FR" sz="1200" i="1" dirty="0" smtClean="0">
                <a:solidFill>
                  <a:schemeClr val="tx1"/>
                </a:solidFill>
              </a:rPr>
              <a:t>n</a:t>
            </a:r>
            <a:endParaRPr lang="fr-FR" sz="1200" i="1" dirty="0">
              <a:solidFill>
                <a:schemeClr val="tx1"/>
              </a:solidFill>
            </a:endParaRPr>
          </a:p>
        </p:txBody>
      </p:sp>
      <p:sp>
        <p:nvSpPr>
          <p:cNvPr id="16" name="Rectangle à coins arrondis 15"/>
          <p:cNvSpPr/>
          <p:nvPr/>
        </p:nvSpPr>
        <p:spPr>
          <a:xfrm>
            <a:off x="1182383" y="3341036"/>
            <a:ext cx="1980219" cy="279660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</a:rPr>
              <a:t>Module Contrôleur</a:t>
            </a:r>
          </a:p>
          <a:p>
            <a:pPr marL="182563" indent="-182563">
              <a:spcBef>
                <a:spcPts val="600"/>
              </a:spcBef>
              <a:buFont typeface="Arial" pitchFamily="34" charset="0"/>
              <a:buChar char="•"/>
            </a:pPr>
            <a:r>
              <a:rPr lang="fr-FR" sz="1200" b="1" u="sng" dirty="0">
                <a:solidFill>
                  <a:schemeClr val="tx1"/>
                </a:solidFill>
              </a:rPr>
              <a:t>FPGA</a:t>
            </a:r>
          </a:p>
          <a:p>
            <a:pPr marL="447675" lvl="1" indent="-182563">
              <a:buFont typeface="Arial" pitchFamily="34" charset="0"/>
              <a:buChar char="•"/>
            </a:pPr>
            <a:r>
              <a:rPr lang="fr-FR" sz="1200" b="1" dirty="0">
                <a:solidFill>
                  <a:schemeClr val="tx1"/>
                </a:solidFill>
              </a:rPr>
              <a:t>Partie </a:t>
            </a:r>
            <a:r>
              <a:rPr lang="fr-FR" sz="1200" b="1" dirty="0" smtClean="0">
                <a:solidFill>
                  <a:schemeClr val="tx1"/>
                </a:solidFill>
              </a:rPr>
              <a:t>VHDL</a:t>
            </a:r>
            <a:endParaRPr lang="fr-FR" sz="1200" b="1" dirty="0">
              <a:solidFill>
                <a:schemeClr val="tx1"/>
              </a:solidFill>
            </a:endParaRPr>
          </a:p>
          <a:p>
            <a:pPr marL="447675" lvl="1" indent="-182563">
              <a:buFont typeface="Arial" pitchFamily="34" charset="0"/>
              <a:buChar char="•"/>
            </a:pPr>
            <a:r>
              <a:rPr lang="fr-FR" sz="1200" b="1" dirty="0">
                <a:solidFill>
                  <a:schemeClr val="tx1"/>
                </a:solidFill>
              </a:rPr>
              <a:t>Partie </a:t>
            </a:r>
            <a:r>
              <a:rPr lang="fr-FR" sz="1200" b="1" dirty="0" smtClean="0">
                <a:solidFill>
                  <a:schemeClr val="tx1"/>
                </a:solidFill>
              </a:rPr>
              <a:t>µP + IP</a:t>
            </a:r>
            <a:endParaRPr lang="fr-FR" sz="1200" b="1" dirty="0">
              <a:solidFill>
                <a:schemeClr val="tx1"/>
              </a:solidFill>
            </a:endParaRPr>
          </a:p>
          <a:p>
            <a:pPr marL="182563" indent="-182563">
              <a:buFont typeface="Arial" pitchFamily="34" charset="0"/>
              <a:buChar char="•"/>
            </a:pPr>
            <a:r>
              <a:rPr lang="fr-FR" sz="1200" u="sng" dirty="0" smtClean="0">
                <a:solidFill>
                  <a:schemeClr val="tx1"/>
                </a:solidFill>
              </a:rPr>
              <a:t>Mémoires</a:t>
            </a:r>
            <a:endParaRPr lang="fr-FR" sz="1200" u="sng" dirty="0">
              <a:solidFill>
                <a:schemeClr val="tx1"/>
              </a:solidFill>
            </a:endParaRPr>
          </a:p>
          <a:p>
            <a:pPr marL="447675" lvl="1" indent="-182563">
              <a:buFont typeface="Arial" pitchFamily="34" charset="0"/>
              <a:buChar char="•"/>
            </a:pPr>
            <a:r>
              <a:rPr lang="fr-FR" sz="1200" dirty="0">
                <a:solidFill>
                  <a:schemeClr val="tx1"/>
                </a:solidFill>
              </a:rPr>
              <a:t>Flash</a:t>
            </a:r>
          </a:p>
          <a:p>
            <a:pPr marL="447675" lvl="1" indent="-182563">
              <a:buFont typeface="Arial" pitchFamily="34" charset="0"/>
              <a:buChar char="•"/>
            </a:pPr>
            <a:r>
              <a:rPr lang="fr-FR" sz="1200" dirty="0">
                <a:solidFill>
                  <a:schemeClr val="tx1"/>
                </a:solidFill>
              </a:rPr>
              <a:t>Ram statique</a:t>
            </a:r>
          </a:p>
          <a:p>
            <a:pPr marL="447675" lvl="1" indent="-182563">
              <a:buFont typeface="Arial" pitchFamily="34" charset="0"/>
              <a:buChar char="•"/>
            </a:pPr>
            <a:r>
              <a:rPr lang="fr-FR" sz="1200" dirty="0">
                <a:solidFill>
                  <a:schemeClr val="tx1"/>
                </a:solidFill>
              </a:rPr>
              <a:t>Ram dynamique</a:t>
            </a:r>
          </a:p>
          <a:p>
            <a:pPr marL="182563" indent="-182563">
              <a:spcBef>
                <a:spcPts val="600"/>
              </a:spcBef>
              <a:buFont typeface="Arial" pitchFamily="34" charset="0"/>
              <a:buChar char="•"/>
            </a:pPr>
            <a:r>
              <a:rPr lang="fr-FR" sz="1200" u="sng" dirty="0" smtClean="0">
                <a:solidFill>
                  <a:schemeClr val="tx1"/>
                </a:solidFill>
              </a:rPr>
              <a:t>Réseaux</a:t>
            </a:r>
            <a:endParaRPr lang="fr-FR" sz="1200" u="sng" dirty="0">
              <a:solidFill>
                <a:schemeClr val="tx1"/>
              </a:solidFill>
            </a:endParaRPr>
          </a:p>
          <a:p>
            <a:pPr marL="444500" lvl="1" indent="-174625">
              <a:spcBef>
                <a:spcPts val="300"/>
              </a:spcBef>
              <a:buFont typeface="Arial" pitchFamily="34" charset="0"/>
              <a:buChar char="•"/>
            </a:pPr>
            <a:r>
              <a:rPr lang="fr-FR" sz="1200" b="1" dirty="0">
                <a:solidFill>
                  <a:schemeClr val="tx1"/>
                </a:solidFill>
              </a:rPr>
              <a:t>Ethernet</a:t>
            </a:r>
          </a:p>
          <a:p>
            <a:pPr marL="444500" lvl="1" indent="-174625">
              <a:spcBef>
                <a:spcPts val="300"/>
              </a:spcBef>
              <a:buFont typeface="Arial" pitchFamily="34" charset="0"/>
              <a:buChar char="•"/>
            </a:pPr>
            <a:r>
              <a:rPr lang="fr-FR" sz="1200" b="1" dirty="0">
                <a:solidFill>
                  <a:schemeClr val="tx1"/>
                </a:solidFill>
              </a:rPr>
              <a:t>Réseau de Terrain</a:t>
            </a:r>
          </a:p>
          <a:p>
            <a:pPr marL="715963" lvl="2" indent="-182563">
              <a:buFont typeface="Arial" pitchFamily="34" charset="0"/>
              <a:buChar char="•"/>
            </a:pPr>
            <a:r>
              <a:rPr lang="fr-FR" sz="1200" dirty="0" err="1">
                <a:solidFill>
                  <a:schemeClr val="tx1"/>
                </a:solidFill>
              </a:rPr>
              <a:t>Profibus</a:t>
            </a:r>
            <a:endParaRPr lang="fr-FR" sz="1200" dirty="0">
              <a:solidFill>
                <a:schemeClr val="tx1"/>
              </a:solidFill>
            </a:endParaRPr>
          </a:p>
          <a:p>
            <a:pPr marL="715963" lvl="2" indent="-182563">
              <a:buFont typeface="Arial" pitchFamily="34" charset="0"/>
              <a:buChar char="•"/>
            </a:pPr>
            <a:r>
              <a:rPr lang="fr-FR" sz="1200" dirty="0" err="1" smtClean="0">
                <a:solidFill>
                  <a:schemeClr val="tx1"/>
                </a:solidFill>
              </a:rPr>
              <a:t>Profinet</a:t>
            </a:r>
            <a:endParaRPr lang="fr-FR" sz="1200" dirty="0" smtClean="0">
              <a:solidFill>
                <a:schemeClr val="tx1"/>
              </a:solidFill>
            </a:endParaRPr>
          </a:p>
        </p:txBody>
      </p:sp>
      <p:cxnSp>
        <p:nvCxnSpPr>
          <p:cNvPr id="18" name="Connecteur en angle 17"/>
          <p:cNvCxnSpPr>
            <a:stCxn id="16" idx="0"/>
            <a:endCxn id="15" idx="0"/>
          </p:cNvCxnSpPr>
          <p:nvPr/>
        </p:nvCxnSpPr>
        <p:spPr>
          <a:xfrm rot="16200000" flipH="1">
            <a:off x="4680187" y="833341"/>
            <a:ext cx="25171" cy="5040560"/>
          </a:xfrm>
          <a:prstGeom prst="bentConnector3">
            <a:avLst>
              <a:gd name="adj1" fmla="val -908188"/>
            </a:avLst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>
            <a:endCxn id="13" idx="0"/>
          </p:cNvCxnSpPr>
          <p:nvPr/>
        </p:nvCxnSpPr>
        <p:spPr>
          <a:xfrm>
            <a:off x="4062703" y="3106035"/>
            <a:ext cx="0" cy="260172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>
            <a:off x="5407171" y="3106035"/>
            <a:ext cx="0" cy="269412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>
            <a:off x="6087928" y="3800065"/>
            <a:ext cx="405045" cy="0"/>
          </a:xfrm>
          <a:prstGeom prst="line">
            <a:avLst/>
          </a:prstGeom>
          <a:ln w="25400">
            <a:solidFill>
              <a:schemeClr val="tx1"/>
            </a:solidFill>
            <a:prstDash val="dash"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/>
        </p:nvSpPr>
        <p:spPr>
          <a:xfrm>
            <a:off x="3159591" y="2829035"/>
            <a:ext cx="32853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Bus série(s), Signaux logiques et synchronisations</a:t>
            </a:r>
            <a:endParaRPr lang="fr-FR" sz="12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3629372" y="4741895"/>
            <a:ext cx="2638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buFont typeface="Wingdings" pitchFamily="2" charset="2"/>
              <a:buChar char="v"/>
            </a:pPr>
            <a:r>
              <a:rPr lang="fr-FR" sz="1200" dirty="0" smtClean="0"/>
              <a:t>Configuration distante du dispositif avec EPICS/MUSCADE.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3629372" y="5675974"/>
            <a:ext cx="3164593" cy="461665"/>
          </a:xfrm>
          <a:prstGeom prst="rect">
            <a:avLst/>
          </a:prstGeom>
          <a:noFill/>
          <a:ln w="15875">
            <a:solidFill>
              <a:srgbClr val="0000FF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marL="198438" indent="-198438">
              <a:buFont typeface="Wingdings" pitchFamily="2" charset="2"/>
              <a:buChar char="v"/>
              <a:defRPr sz="1200"/>
            </a:lvl1pPr>
          </a:lstStyle>
          <a:p>
            <a:r>
              <a:rPr lang="fr-FR" dirty="0"/>
              <a:t>Distribution en temps réel (déterminisme) sur un réseau de terrain pour l’automatisme</a:t>
            </a:r>
          </a:p>
        </p:txBody>
      </p:sp>
      <p:sp>
        <p:nvSpPr>
          <p:cNvPr id="57" name="ZoneTexte 56"/>
          <p:cNvSpPr txBox="1"/>
          <p:nvPr/>
        </p:nvSpPr>
        <p:spPr>
          <a:xfrm>
            <a:off x="6177939" y="4741895"/>
            <a:ext cx="2835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itchFamily="2" charset="2"/>
              <a:buChar char="v"/>
            </a:pPr>
            <a:r>
              <a:rPr lang="fr-FR" sz="1200" dirty="0" err="1" smtClean="0"/>
              <a:t>Surpervision</a:t>
            </a:r>
            <a:r>
              <a:rPr lang="fr-FR" sz="1200" dirty="0" smtClean="0"/>
              <a:t> des mesures avec EPICS/MUSCADE pour l’exploitation des mesures par l’informatique industrielle.</a:t>
            </a:r>
            <a:endParaRPr lang="fr-FR" sz="1200" dirty="0"/>
          </a:p>
        </p:txBody>
      </p:sp>
      <p:cxnSp>
        <p:nvCxnSpPr>
          <p:cNvPr id="61" name="Connecteur droit avec flèche 60"/>
          <p:cNvCxnSpPr/>
          <p:nvPr/>
        </p:nvCxnSpPr>
        <p:spPr>
          <a:xfrm>
            <a:off x="3342621" y="5077528"/>
            <a:ext cx="254598" cy="0"/>
          </a:xfrm>
          <a:prstGeom prst="straightConnector1">
            <a:avLst/>
          </a:prstGeom>
          <a:ln w="19050">
            <a:solidFill>
              <a:srgbClr val="0000FF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avec flèche 62"/>
          <p:cNvCxnSpPr/>
          <p:nvPr/>
        </p:nvCxnSpPr>
        <p:spPr>
          <a:xfrm>
            <a:off x="2452034" y="5369145"/>
            <a:ext cx="890587" cy="0"/>
          </a:xfrm>
          <a:prstGeom prst="straightConnector1">
            <a:avLst/>
          </a:prstGeom>
          <a:ln w="19050">
            <a:solidFill>
              <a:srgbClr val="0000FF"/>
            </a:solidFill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avec flèche 64"/>
          <p:cNvCxnSpPr/>
          <p:nvPr/>
        </p:nvCxnSpPr>
        <p:spPr>
          <a:xfrm>
            <a:off x="3342621" y="5077528"/>
            <a:ext cx="0" cy="291617"/>
          </a:xfrm>
          <a:prstGeom prst="straightConnector1">
            <a:avLst/>
          </a:prstGeom>
          <a:ln w="19050">
            <a:solidFill>
              <a:srgbClr val="0000FF"/>
            </a:solidFill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/>
          <p:cNvSpPr/>
          <p:nvPr/>
        </p:nvSpPr>
        <p:spPr>
          <a:xfrm>
            <a:off x="3644519" y="4738698"/>
            <a:ext cx="5304891" cy="649528"/>
          </a:xfrm>
          <a:prstGeom prst="rect">
            <a:avLst/>
          </a:prstGeom>
          <a:noFill/>
          <a:ln w="15875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marL="198438" indent="-198438">
              <a:buFont typeface="Arial" pitchFamily="34" charset="0"/>
              <a:buChar char="•"/>
            </a:pPr>
            <a:endParaRPr lang="fr-FR" sz="1400" u="sng">
              <a:solidFill>
                <a:schemeClr val="tx1"/>
              </a:solidFill>
            </a:endParaRPr>
          </a:p>
        </p:txBody>
      </p:sp>
      <p:cxnSp>
        <p:nvCxnSpPr>
          <p:cNvPr id="72" name="Connecteur droit avec flèche 71"/>
          <p:cNvCxnSpPr/>
          <p:nvPr/>
        </p:nvCxnSpPr>
        <p:spPr>
          <a:xfrm>
            <a:off x="3357777" y="5881810"/>
            <a:ext cx="254598" cy="0"/>
          </a:xfrm>
          <a:prstGeom prst="straightConnector1">
            <a:avLst/>
          </a:prstGeom>
          <a:ln w="19050">
            <a:solidFill>
              <a:srgbClr val="0000FF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avec flèche 72"/>
          <p:cNvCxnSpPr/>
          <p:nvPr/>
        </p:nvCxnSpPr>
        <p:spPr>
          <a:xfrm>
            <a:off x="2987456" y="5621019"/>
            <a:ext cx="363116" cy="0"/>
          </a:xfrm>
          <a:prstGeom prst="straightConnector1">
            <a:avLst/>
          </a:prstGeom>
          <a:ln w="19050">
            <a:solidFill>
              <a:srgbClr val="0000FF"/>
            </a:solidFill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avec flèche 73"/>
          <p:cNvCxnSpPr/>
          <p:nvPr/>
        </p:nvCxnSpPr>
        <p:spPr>
          <a:xfrm flipV="1">
            <a:off x="3357777" y="5613068"/>
            <a:ext cx="0" cy="268744"/>
          </a:xfrm>
          <a:prstGeom prst="straightConnector1">
            <a:avLst/>
          </a:prstGeom>
          <a:ln w="19050">
            <a:solidFill>
              <a:srgbClr val="0000FF"/>
            </a:solidFill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avec flèche 79"/>
          <p:cNvCxnSpPr/>
          <p:nvPr/>
        </p:nvCxnSpPr>
        <p:spPr>
          <a:xfrm>
            <a:off x="776740" y="3952403"/>
            <a:ext cx="599805" cy="0"/>
          </a:xfrm>
          <a:prstGeom prst="straightConnector1">
            <a:avLst/>
          </a:prstGeom>
          <a:ln w="19050">
            <a:solidFill>
              <a:srgbClr val="0000FF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avec flèche 80"/>
          <p:cNvCxnSpPr/>
          <p:nvPr/>
        </p:nvCxnSpPr>
        <p:spPr>
          <a:xfrm>
            <a:off x="776740" y="2632957"/>
            <a:ext cx="0" cy="1319446"/>
          </a:xfrm>
          <a:prstGeom prst="straightConnector1">
            <a:avLst/>
          </a:prstGeom>
          <a:ln w="19050">
            <a:solidFill>
              <a:srgbClr val="0000FF"/>
            </a:solidFill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173842" y="1894293"/>
            <a:ext cx="5716233" cy="738664"/>
          </a:xfrm>
          <a:prstGeom prst="rect">
            <a:avLst/>
          </a:prstGeom>
          <a:noFill/>
          <a:ln w="15875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marL="198438" indent="-198438">
              <a:buFont typeface="Arial" pitchFamily="34" charset="0"/>
              <a:buChar char="•"/>
            </a:pPr>
            <a:r>
              <a:rPr lang="fr-FR" sz="1400" b="1" u="sng" dirty="0" smtClean="0"/>
              <a:t>Logiciel</a:t>
            </a:r>
            <a:r>
              <a:rPr lang="fr-FR" sz="1400" dirty="0" smtClean="0"/>
              <a:t> : communication interne/externe, serveur local de MUSCADE et EPICS, fonctions informatiques diverses</a:t>
            </a:r>
          </a:p>
          <a:p>
            <a:pPr marL="198438" indent="-198438">
              <a:buFont typeface="Arial" pitchFamily="34" charset="0"/>
              <a:buChar char="•"/>
            </a:pPr>
            <a:r>
              <a:rPr lang="fr-FR" sz="1400" b="1" u="sng" dirty="0" smtClean="0"/>
              <a:t>VHDL</a:t>
            </a:r>
            <a:r>
              <a:rPr lang="fr-FR" sz="1400" b="1" dirty="0" smtClean="0"/>
              <a:t> </a:t>
            </a:r>
            <a:r>
              <a:rPr lang="fr-FR" sz="1400" dirty="0" smtClean="0"/>
              <a:t>: fonctions spécifiques ou nécessitant un déterminisme précis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5957583" y="1889459"/>
            <a:ext cx="30640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198438" indent="-198438">
              <a:buFont typeface="Arial" pitchFamily="34" charset="0"/>
              <a:buChar char="•"/>
              <a:defRPr sz="1400" u="sng"/>
            </a:lvl1pPr>
          </a:lstStyle>
          <a:p>
            <a:pPr marL="0" indent="0">
              <a:buNone/>
            </a:pPr>
            <a:r>
              <a:rPr lang="fr-FR" i="1" u="none" dirty="0">
                <a:solidFill>
                  <a:srgbClr val="0000FF"/>
                </a:solidFill>
              </a:rPr>
              <a:t>Simplification de la répartition des </a:t>
            </a:r>
            <a:r>
              <a:rPr lang="fr-FR" i="1" u="none" dirty="0" smtClean="0">
                <a:solidFill>
                  <a:srgbClr val="0000FF"/>
                </a:solidFill>
              </a:rPr>
              <a:t>fonctions et des interconnexions grâce </a:t>
            </a:r>
            <a:r>
              <a:rPr lang="fr-FR" i="1" u="none" dirty="0">
                <a:solidFill>
                  <a:srgbClr val="0000FF"/>
                </a:solidFill>
              </a:rPr>
              <a:t>à l’intégration dans un même </a:t>
            </a:r>
            <a:r>
              <a:rPr lang="fr-FR" i="1" u="none" dirty="0" smtClean="0">
                <a:solidFill>
                  <a:srgbClr val="0000FF"/>
                </a:solidFill>
              </a:rPr>
              <a:t>composant.</a:t>
            </a:r>
            <a:endParaRPr lang="fr-FR" i="1" u="none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24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0350" y="150773"/>
            <a:ext cx="7823200" cy="442912"/>
          </a:xfrm>
        </p:spPr>
        <p:txBody>
          <a:bodyPr/>
          <a:lstStyle/>
          <a:p>
            <a:r>
              <a:rPr lang="fr-FR" sz="2400" dirty="0"/>
              <a:t>Nos futurs besoins</a:t>
            </a:r>
            <a:br>
              <a:rPr lang="fr-FR" sz="2400" dirty="0"/>
            </a:br>
            <a:r>
              <a:rPr lang="fr-FR" sz="2000" dirty="0" smtClean="0"/>
              <a:t>Configuration/Supervision/Acquisitions - 1 </a:t>
            </a:r>
            <a:endParaRPr lang="fr-FR" sz="2000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882900" y="6516050"/>
            <a:ext cx="3689350" cy="228600"/>
          </a:xfrm>
        </p:spPr>
        <p:txBody>
          <a:bodyPr/>
          <a:lstStyle/>
          <a:p>
            <a:r>
              <a:rPr lang="fr-FR" dirty="0" smtClean="0"/>
              <a:t>Séminaire FPGA, µP et OS - 29/11/2012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261350" y="6456325"/>
            <a:ext cx="889000" cy="348050"/>
          </a:xfrm>
        </p:spPr>
        <p:txBody>
          <a:bodyPr/>
          <a:lstStyle/>
          <a:p>
            <a:fld id="{C0C9D1B5-8B51-4FAD-A550-316311D82929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704850" y="1161445"/>
            <a:ext cx="7512050" cy="5111750"/>
          </a:xfrm>
        </p:spPr>
        <p:txBody>
          <a:bodyPr/>
          <a:lstStyle/>
          <a:p>
            <a:pPr marL="457200" lvl="1" indent="0">
              <a:buNone/>
            </a:pPr>
            <a:endParaRPr lang="fr-FR" dirty="0" smtClean="0">
              <a:latin typeface="Arial" charset="0"/>
            </a:endParaRPr>
          </a:p>
          <a:p>
            <a:pPr marL="457200" lvl="1" indent="0">
              <a:buNone/>
            </a:pPr>
            <a:endParaRPr lang="fr-FR" dirty="0">
              <a:latin typeface="Arial" charset="0"/>
            </a:endParaRPr>
          </a:p>
          <a:p>
            <a:pPr marL="457200" lvl="1" indent="0">
              <a:buNone/>
            </a:pPr>
            <a:endParaRPr lang="fr-FR" dirty="0" smtClean="0">
              <a:latin typeface="Arial" charset="0"/>
            </a:endParaRPr>
          </a:p>
          <a:p>
            <a:pPr marL="457200" lvl="1" indent="0">
              <a:buNone/>
            </a:pPr>
            <a:endParaRPr lang="fr-FR" dirty="0">
              <a:latin typeface="Arial" charset="0"/>
            </a:endParaRPr>
          </a:p>
          <a:p>
            <a:endParaRPr lang="fr-FR" dirty="0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-198530" y="2255373"/>
            <a:ext cx="2880320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188913"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  <a:lvl2pPr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2pPr>
            <a:lvl3pPr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3pPr>
            <a:lvl4pPr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4pPr>
            <a:lvl5pPr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9pPr>
          </a:lstStyle>
          <a:p>
            <a:pPr>
              <a:spcBef>
                <a:spcPts val="450"/>
              </a:spcBef>
            </a:pPr>
            <a:r>
              <a:rPr lang="fr-FR" sz="1400" b="1" dirty="0">
                <a:solidFill>
                  <a:srgbClr val="000000"/>
                </a:solidFill>
                <a:latin typeface="Arial" charset="0"/>
              </a:rPr>
              <a:t>Muscade</a:t>
            </a:r>
            <a:r>
              <a:rPr lang="fr-FR" sz="1200" b="1" baseline="30000" dirty="0">
                <a:solidFill>
                  <a:srgbClr val="000000"/>
                </a:solidFill>
                <a:latin typeface="Arial" charset="0"/>
                <a:cs typeface="Arial" charset="0"/>
              </a:rPr>
              <a:t>®</a:t>
            </a:r>
            <a:r>
              <a:rPr lang="fr-FR" sz="1400" b="1" dirty="0">
                <a:solidFill>
                  <a:srgbClr val="000000"/>
                </a:solidFill>
                <a:latin typeface="Arial" charset="0"/>
              </a:rPr>
              <a:t> = </a:t>
            </a:r>
            <a:r>
              <a:rPr lang="el-GR" sz="1400" b="1" dirty="0">
                <a:solidFill>
                  <a:srgbClr val="000000"/>
                </a:solidFill>
                <a:latin typeface="Arial" charset="0"/>
                <a:cs typeface="Arial" charset="0"/>
              </a:rPr>
              <a:t>μ</a:t>
            </a:r>
            <a:r>
              <a:rPr lang="fr-FR" sz="1400" b="1" dirty="0" smtClean="0">
                <a:solidFill>
                  <a:srgbClr val="000000"/>
                </a:solidFill>
                <a:latin typeface="Arial" charset="0"/>
              </a:rPr>
              <a:t>S.C.A.D.A</a:t>
            </a:r>
            <a:endParaRPr lang="fr-FR" sz="1400" b="1" dirty="0">
              <a:solidFill>
                <a:srgbClr val="000000"/>
              </a:solidFill>
              <a:latin typeface="Arial" charset="0"/>
            </a:endParaRPr>
          </a:p>
          <a:p>
            <a:pPr>
              <a:spcBef>
                <a:spcPts val="450"/>
              </a:spcBef>
              <a:buFont typeface="Arial" charset="0"/>
              <a:buNone/>
            </a:pPr>
            <a:endParaRPr lang="fr-FR" sz="18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3267760" y="4050486"/>
            <a:ext cx="719137" cy="792162"/>
          </a:xfrm>
          <a:prstGeom prst="can">
            <a:avLst>
              <a:gd name="adj" fmla="val 25035"/>
            </a:avLst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b="1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688067" y="4190395"/>
            <a:ext cx="13684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9pPr>
          </a:lstStyle>
          <a:p>
            <a:r>
              <a:rPr lang="fr-FR" dirty="0" err="1">
                <a:solidFill>
                  <a:srgbClr val="000000"/>
                </a:solidFill>
                <a:latin typeface="+mn-lt"/>
              </a:rPr>
              <a:t>Anibus</a:t>
            </a:r>
            <a:endParaRPr lang="fr-FR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5912975" y="5087333"/>
            <a:ext cx="684212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9pPr>
          </a:lstStyle>
          <a:p>
            <a:r>
              <a:rPr lang="fr-FR" dirty="0">
                <a:solidFill>
                  <a:srgbClr val="000000"/>
                </a:solidFill>
                <a:latin typeface="+mn-lt"/>
              </a:rPr>
              <a:t>FBI</a:t>
            </a:r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2825" y="1174145"/>
            <a:ext cx="3600450" cy="270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030" y="1193195"/>
            <a:ext cx="3600450" cy="270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Line 11"/>
          <p:cNvSpPr>
            <a:spLocks noChangeShapeType="1"/>
          </p:cNvSpPr>
          <p:nvPr/>
        </p:nvSpPr>
        <p:spPr bwMode="auto">
          <a:xfrm flipV="1">
            <a:off x="3869718" y="1982183"/>
            <a:ext cx="215900" cy="255587"/>
          </a:xfrm>
          <a:prstGeom prst="line">
            <a:avLst/>
          </a:prstGeom>
          <a:noFill/>
          <a:ln w="936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4085618" y="1983770"/>
            <a:ext cx="144462" cy="252413"/>
          </a:xfrm>
          <a:prstGeom prst="line">
            <a:avLst/>
          </a:prstGeom>
          <a:noFill/>
          <a:ln w="936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 flipV="1">
            <a:off x="4230080" y="1982183"/>
            <a:ext cx="503238" cy="255587"/>
          </a:xfrm>
          <a:prstGeom prst="line">
            <a:avLst/>
          </a:prstGeom>
          <a:noFill/>
          <a:ln w="936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>
            <a:off x="4733318" y="1983770"/>
            <a:ext cx="287337" cy="127000"/>
          </a:xfrm>
          <a:prstGeom prst="line">
            <a:avLst/>
          </a:prstGeom>
          <a:noFill/>
          <a:ln w="936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6858000" y="2020283"/>
            <a:ext cx="611187" cy="215900"/>
          </a:xfrm>
          <a:prstGeom prst="line">
            <a:avLst/>
          </a:prstGeom>
          <a:noFill/>
          <a:ln w="936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 flipV="1">
            <a:off x="7469187" y="2126645"/>
            <a:ext cx="539750" cy="111125"/>
          </a:xfrm>
          <a:prstGeom prst="line">
            <a:avLst/>
          </a:prstGeom>
          <a:noFill/>
          <a:ln w="936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3222042" y="908720"/>
            <a:ext cx="1565728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9pPr>
          </a:lstStyle>
          <a:p>
            <a:pPr algn="ctr"/>
            <a:r>
              <a:rPr lang="fr-FR" sz="1400" i="1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Vue temps réel</a:t>
            </a:r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3196129" y="4882545"/>
            <a:ext cx="935038" cy="1368425"/>
          </a:xfrm>
          <a:prstGeom prst="can">
            <a:avLst>
              <a:gd name="adj" fmla="val 25035"/>
            </a:avLst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b="1">
              <a:solidFill>
                <a:schemeClr val="lt1"/>
              </a:solidFill>
            </a:endParaRPr>
          </a:p>
        </p:txBody>
      </p:sp>
      <p:sp>
        <p:nvSpPr>
          <p:cNvPr id="22" name="Text Box 21"/>
          <p:cNvSpPr txBox="1">
            <a:spLocks noChangeArrowheads="1"/>
          </p:cNvSpPr>
          <p:nvPr/>
        </p:nvSpPr>
        <p:spPr bwMode="auto">
          <a:xfrm>
            <a:off x="6407950" y="908720"/>
            <a:ext cx="1439862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9pPr>
          </a:lstStyle>
          <a:p>
            <a:pPr algn="ctr"/>
            <a:r>
              <a:rPr lang="fr-FR" sz="1400" i="1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Vue Historique</a:t>
            </a:r>
          </a:p>
        </p:txBody>
      </p:sp>
      <p:sp>
        <p:nvSpPr>
          <p:cNvPr id="23" name="Text Box 22"/>
          <p:cNvSpPr txBox="1">
            <a:spLocks noChangeArrowheads="1"/>
          </p:cNvSpPr>
          <p:nvPr/>
        </p:nvSpPr>
        <p:spPr bwMode="auto">
          <a:xfrm>
            <a:off x="3155409" y="4239090"/>
            <a:ext cx="930209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9pPr>
          </a:lstStyle>
          <a:p>
            <a:pPr algn="ctr"/>
            <a:r>
              <a:rPr lang="fr-FR" sz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Temps réel</a:t>
            </a:r>
            <a:endParaRPr lang="fr-FR" sz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/>
            <a:r>
              <a:rPr lang="fr-FR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Cfg</a:t>
            </a:r>
            <a:endParaRPr lang="fr-FR" sz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Text Box 23"/>
          <p:cNvSpPr txBox="1">
            <a:spLocks noChangeArrowheads="1"/>
          </p:cNvSpPr>
          <p:nvPr/>
        </p:nvSpPr>
        <p:spPr bwMode="auto">
          <a:xfrm>
            <a:off x="3155409" y="5206112"/>
            <a:ext cx="1020763" cy="833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9pPr>
          </a:lstStyle>
          <a:p>
            <a:pPr algn="ctr"/>
            <a:r>
              <a:rPr lang="fr-FR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Historique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Acquisition rapide après Trigger</a:t>
            </a:r>
          </a:p>
        </p:txBody>
      </p:sp>
      <p:sp>
        <p:nvSpPr>
          <p:cNvPr id="29" name="Text Box 33"/>
          <p:cNvSpPr txBox="1">
            <a:spLocks noChangeArrowheads="1"/>
          </p:cNvSpPr>
          <p:nvPr/>
        </p:nvSpPr>
        <p:spPr bwMode="auto">
          <a:xfrm>
            <a:off x="7321037" y="4903840"/>
            <a:ext cx="5905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9pPr>
          </a:lstStyle>
          <a:p>
            <a:r>
              <a:rPr lang="fr-FR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I/O</a:t>
            </a:r>
            <a:r>
              <a:rPr lang="fr-FR" dirty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36" name="Imag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62" y="2610628"/>
            <a:ext cx="1193800" cy="119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ZoneTexte 37"/>
          <p:cNvSpPr txBox="1"/>
          <p:nvPr/>
        </p:nvSpPr>
        <p:spPr>
          <a:xfrm>
            <a:off x="7101497" y="5281463"/>
            <a:ext cx="14759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Modbus</a:t>
            </a:r>
            <a:r>
              <a:rPr lang="fr-FR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TCP</a:t>
            </a:r>
            <a:endParaRPr lang="fr-FR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40" name="Connecteur droit avec flèche 39"/>
          <p:cNvCxnSpPr/>
          <p:nvPr/>
        </p:nvCxnSpPr>
        <p:spPr>
          <a:xfrm>
            <a:off x="3986897" y="4464115"/>
            <a:ext cx="1597677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/>
          <p:cNvCxnSpPr>
            <a:endCxn id="9" idx="1"/>
          </p:cNvCxnSpPr>
          <p:nvPr/>
        </p:nvCxnSpPr>
        <p:spPr>
          <a:xfrm>
            <a:off x="4115370" y="5319108"/>
            <a:ext cx="1797605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/>
          <p:cNvCxnSpPr/>
          <p:nvPr/>
        </p:nvCxnSpPr>
        <p:spPr>
          <a:xfrm flipH="1" flipV="1">
            <a:off x="6455757" y="5452435"/>
            <a:ext cx="874217" cy="179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/>
          <p:cNvCxnSpPr/>
          <p:nvPr/>
        </p:nvCxnSpPr>
        <p:spPr>
          <a:xfrm>
            <a:off x="6192142" y="4600159"/>
            <a:ext cx="0" cy="465138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45"/>
          <p:cNvCxnSpPr/>
          <p:nvPr/>
        </p:nvCxnSpPr>
        <p:spPr>
          <a:xfrm flipH="1">
            <a:off x="6390788" y="3609020"/>
            <a:ext cx="502077" cy="624238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/>
          <p:cNvCxnSpPr/>
          <p:nvPr/>
        </p:nvCxnSpPr>
        <p:spPr>
          <a:xfrm>
            <a:off x="5382090" y="3609020"/>
            <a:ext cx="597876" cy="624238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241630" y="1358770"/>
            <a:ext cx="1350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PC client</a:t>
            </a:r>
            <a:endParaRPr lang="fr-FR" sz="2400" dirty="0"/>
          </a:p>
        </p:txBody>
      </p:sp>
      <p:sp>
        <p:nvSpPr>
          <p:cNvPr id="35" name="Rectangle 34"/>
          <p:cNvSpPr/>
          <p:nvPr/>
        </p:nvSpPr>
        <p:spPr>
          <a:xfrm>
            <a:off x="2726757" y="4000689"/>
            <a:ext cx="3992634" cy="235363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/>
          <p:cNvSpPr/>
          <p:nvPr/>
        </p:nvSpPr>
        <p:spPr>
          <a:xfrm>
            <a:off x="2718483" y="906971"/>
            <a:ext cx="5829153" cy="289904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ZoneTexte 54"/>
          <p:cNvSpPr txBox="1"/>
          <p:nvPr/>
        </p:nvSpPr>
        <p:spPr>
          <a:xfrm>
            <a:off x="1253465" y="4832728"/>
            <a:ext cx="1518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Serveur</a:t>
            </a:r>
            <a:endParaRPr lang="fr-FR" sz="2400" dirty="0"/>
          </a:p>
        </p:txBody>
      </p:sp>
      <p:cxnSp>
        <p:nvCxnSpPr>
          <p:cNvPr id="42" name="Connecteur droit avec flèche 41"/>
          <p:cNvCxnSpPr/>
          <p:nvPr/>
        </p:nvCxnSpPr>
        <p:spPr>
          <a:xfrm flipH="1" flipV="1">
            <a:off x="6471427" y="5177767"/>
            <a:ext cx="874217" cy="179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22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9137" y="143635"/>
            <a:ext cx="7823200" cy="442912"/>
          </a:xfrm>
        </p:spPr>
        <p:txBody>
          <a:bodyPr/>
          <a:lstStyle/>
          <a:p>
            <a:r>
              <a:rPr lang="fr-FR" sz="2400" dirty="0"/>
              <a:t>Nos futurs besoins </a:t>
            </a:r>
            <a:br>
              <a:rPr lang="fr-FR" sz="2400" dirty="0"/>
            </a:br>
            <a:r>
              <a:rPr lang="fr-FR" sz="2000" dirty="0" smtClean="0"/>
              <a:t>Configuration/Supervision/Acquisitions - 2</a:t>
            </a:r>
            <a:endParaRPr lang="fr-FR" sz="2000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882900" y="6504060"/>
            <a:ext cx="3689350" cy="228600"/>
          </a:xfrm>
        </p:spPr>
        <p:txBody>
          <a:bodyPr/>
          <a:lstStyle/>
          <a:p>
            <a:r>
              <a:rPr lang="fr-FR" smtClean="0"/>
              <a:t>Séminaire FPGA, µP et OS - 29/11/2012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261350" y="6444335"/>
            <a:ext cx="889000" cy="348050"/>
          </a:xfrm>
        </p:spPr>
        <p:txBody>
          <a:bodyPr/>
          <a:lstStyle/>
          <a:p>
            <a:fld id="{C0C9D1B5-8B51-4FAD-A550-316311D82929}" type="slidenum">
              <a:rPr lang="fr-FR" smtClean="0"/>
              <a:pPr/>
              <a:t>9</a:t>
            </a:fld>
            <a:endParaRPr lang="fr-FR" dirty="0"/>
          </a:p>
        </p:txBody>
      </p:sp>
      <p:pic>
        <p:nvPicPr>
          <p:cNvPr id="6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749" y="1393493"/>
            <a:ext cx="6084888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5"/>
          <p:cNvSpPr txBox="1">
            <a:spLocks noChangeArrowheads="1"/>
          </p:cNvSpPr>
          <p:nvPr/>
        </p:nvSpPr>
        <p:spPr bwMode="auto">
          <a:xfrm>
            <a:off x="2420837" y="2211055"/>
            <a:ext cx="2305050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l-GR" sz="1400" b="1" dirty="0">
                <a:solidFill>
                  <a:schemeClr val="tx1"/>
                </a:solidFill>
                <a:latin typeface="Arial" charset="0"/>
                <a:cs typeface="Arial" charset="0"/>
              </a:rPr>
              <a:t>μ</a:t>
            </a:r>
            <a:r>
              <a:rPr lang="fr-FR" sz="1400" b="1" dirty="0" smtClean="0">
                <a:solidFill>
                  <a:schemeClr val="tx1"/>
                </a:solidFill>
                <a:latin typeface="Arial" charset="0"/>
              </a:rPr>
              <a:t>Blaze</a:t>
            </a:r>
            <a:endParaRPr lang="fr-FR" sz="14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4760812" y="3112755"/>
            <a:ext cx="936625" cy="1116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6526112" y="3669968"/>
            <a:ext cx="1152525" cy="1422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6634062" y="5092368"/>
            <a:ext cx="935037" cy="7207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562" y="3112755"/>
            <a:ext cx="61912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824" y="3674730"/>
            <a:ext cx="67627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e 12"/>
          <p:cNvGrpSpPr>
            <a:grpSpLocks/>
          </p:cNvGrpSpPr>
          <p:nvPr/>
        </p:nvGrpSpPr>
        <p:grpSpPr bwMode="auto">
          <a:xfrm>
            <a:off x="6526112" y="3674730"/>
            <a:ext cx="1079500" cy="1535113"/>
            <a:chOff x="1367644" y="3789040"/>
            <a:chExt cx="1080120" cy="1534454"/>
          </a:xfrm>
        </p:grpSpPr>
        <p:sp>
          <p:nvSpPr>
            <p:cNvPr id="14" name="ZoneTexte 4"/>
            <p:cNvSpPr txBox="1">
              <a:spLocks noChangeArrowheads="1"/>
            </p:cNvSpPr>
            <p:nvPr/>
          </p:nvSpPr>
          <p:spPr bwMode="auto">
            <a:xfrm>
              <a:off x="1367644" y="3789040"/>
              <a:ext cx="1080120" cy="21544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fr-FR" sz="800" b="1" dirty="0" err="1">
                  <a:solidFill>
                    <a:schemeClr val="tx1"/>
                  </a:solidFill>
                  <a:latin typeface="Arial" charset="0"/>
                </a:rPr>
                <a:t>Aninus+FBI</a:t>
              </a:r>
              <a:r>
                <a:rPr lang="fr-FR" sz="800" b="1" dirty="0">
                  <a:solidFill>
                    <a:schemeClr val="tx1"/>
                  </a:solidFill>
                  <a:latin typeface="Arial" charset="0"/>
                </a:rPr>
                <a:t> :</a:t>
              </a:r>
            </a:p>
          </p:txBody>
        </p:sp>
        <p:pic>
          <p:nvPicPr>
            <p:cNvPr id="15" name="Imag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7644" y="3957077"/>
              <a:ext cx="1080120" cy="1366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Imag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262" y="3555668"/>
            <a:ext cx="61912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699" y="5240005"/>
            <a:ext cx="1528763" cy="1146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140" y="4940358"/>
            <a:ext cx="67627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5019574" y="2752393"/>
            <a:ext cx="419100" cy="3603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0" name="AutoShape 20"/>
          <p:cNvSpPr>
            <a:spLocks noChangeArrowheads="1"/>
          </p:cNvSpPr>
          <p:nvPr/>
        </p:nvSpPr>
        <p:spPr bwMode="auto">
          <a:xfrm rot="1350394">
            <a:off x="4525862" y="4462130"/>
            <a:ext cx="415925" cy="273050"/>
          </a:xfrm>
          <a:prstGeom prst="leftRightArrow">
            <a:avLst>
              <a:gd name="adj1" fmla="val 50000"/>
              <a:gd name="adj2" fmla="val 50162"/>
            </a:avLst>
          </a:prstGeom>
          <a:solidFill>
            <a:srgbClr val="7030A0"/>
          </a:solidFill>
          <a:ln>
            <a:noFill/>
          </a:ln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 rot="18333457">
            <a:off x="5769667" y="4051762"/>
            <a:ext cx="487363" cy="292100"/>
          </a:xfrm>
          <a:prstGeom prst="leftRightArrow">
            <a:avLst>
              <a:gd name="adj1" fmla="val 50000"/>
              <a:gd name="adj2" fmla="val 50093"/>
            </a:avLst>
          </a:prstGeom>
          <a:solidFill>
            <a:srgbClr val="7030A0"/>
          </a:solidFill>
          <a:ln>
            <a:noFill/>
          </a:ln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2" name="AutoShape 20"/>
          <p:cNvSpPr>
            <a:spLocks noChangeArrowheads="1"/>
          </p:cNvSpPr>
          <p:nvPr/>
        </p:nvSpPr>
        <p:spPr bwMode="auto">
          <a:xfrm rot="5400000">
            <a:off x="6070431" y="2912759"/>
            <a:ext cx="1220787" cy="273050"/>
          </a:xfrm>
          <a:prstGeom prst="leftRightArrow">
            <a:avLst>
              <a:gd name="adj1" fmla="val 50000"/>
              <a:gd name="adj2" fmla="val 49987"/>
            </a:avLst>
          </a:prstGeom>
          <a:solidFill>
            <a:srgbClr val="7030A0"/>
          </a:solidFill>
          <a:ln>
            <a:noFill/>
          </a:ln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3" name="AutoShape 20"/>
          <p:cNvSpPr>
            <a:spLocks noChangeArrowheads="1"/>
          </p:cNvSpPr>
          <p:nvPr/>
        </p:nvSpPr>
        <p:spPr bwMode="auto">
          <a:xfrm>
            <a:off x="6457219" y="2931780"/>
            <a:ext cx="492125" cy="288925"/>
          </a:xfrm>
          <a:prstGeom prst="leftRightArrow">
            <a:avLst>
              <a:gd name="adj1" fmla="val 50000"/>
              <a:gd name="adj2" fmla="val 50042"/>
            </a:avLst>
          </a:prstGeom>
          <a:solidFill>
            <a:srgbClr val="7030A0"/>
          </a:solidFill>
          <a:ln>
            <a:noFill/>
          </a:ln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4" name="AutoShape 20"/>
          <p:cNvSpPr>
            <a:spLocks noChangeArrowheads="1"/>
          </p:cNvSpPr>
          <p:nvPr/>
        </p:nvSpPr>
        <p:spPr bwMode="auto">
          <a:xfrm>
            <a:off x="3536849" y="3444543"/>
            <a:ext cx="360363" cy="290512"/>
          </a:xfrm>
          <a:prstGeom prst="leftRightArrow">
            <a:avLst>
              <a:gd name="adj1" fmla="val 50000"/>
              <a:gd name="adj2" fmla="val 50404"/>
            </a:avLst>
          </a:prstGeom>
          <a:solidFill>
            <a:srgbClr val="7030A0"/>
          </a:solidFill>
          <a:ln>
            <a:noFill/>
          </a:ln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5" name="AutoShape 20"/>
          <p:cNvSpPr>
            <a:spLocks noChangeArrowheads="1"/>
          </p:cNvSpPr>
          <p:nvPr/>
        </p:nvSpPr>
        <p:spPr bwMode="auto">
          <a:xfrm>
            <a:off x="2138262" y="3481065"/>
            <a:ext cx="371475" cy="307975"/>
          </a:xfrm>
          <a:prstGeom prst="leftRightArrow">
            <a:avLst>
              <a:gd name="adj1" fmla="val 50000"/>
              <a:gd name="adj2" fmla="val 50180"/>
            </a:avLst>
          </a:prstGeom>
          <a:solidFill>
            <a:srgbClr val="7030A0"/>
          </a:solidFill>
          <a:ln>
            <a:noFill/>
          </a:ln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FR"/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887" y="3077830"/>
            <a:ext cx="933450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 Box 2"/>
          <p:cNvSpPr txBox="1">
            <a:spLocks noChangeArrowheads="1"/>
          </p:cNvSpPr>
          <p:nvPr/>
        </p:nvSpPr>
        <p:spPr bwMode="auto">
          <a:xfrm>
            <a:off x="2088804" y="1178750"/>
            <a:ext cx="4940300" cy="85509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>
            <a:lvl1pPr marL="188913"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  <a:lvl2pPr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2pPr>
            <a:lvl3pPr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3pPr>
            <a:lvl4pPr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4pPr>
            <a:lvl5pPr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9pPr>
          </a:lstStyle>
          <a:p>
            <a:pPr>
              <a:spcBef>
                <a:spcPts val="450"/>
              </a:spcBef>
            </a:pPr>
            <a:r>
              <a:rPr lang="fr-FR" sz="1800" dirty="0">
                <a:solidFill>
                  <a:srgbClr val="000000"/>
                </a:solidFill>
                <a:latin typeface="Arial" charset="0"/>
              </a:rPr>
              <a:t>Muscade</a:t>
            </a:r>
            <a:r>
              <a:rPr lang="fr-FR" sz="1600" b="1" baseline="30000" dirty="0">
                <a:solidFill>
                  <a:srgbClr val="000000"/>
                </a:solidFill>
                <a:latin typeface="Arial" charset="0"/>
                <a:cs typeface="Arial" charset="0"/>
              </a:rPr>
              <a:t>®</a:t>
            </a:r>
            <a:r>
              <a:rPr lang="fr-FR" sz="1800" dirty="0">
                <a:solidFill>
                  <a:srgbClr val="000000"/>
                </a:solidFill>
                <a:latin typeface="Arial" charset="0"/>
              </a:rPr>
              <a:t> = </a:t>
            </a:r>
            <a:r>
              <a:rPr lang="el-GR" sz="1800" dirty="0">
                <a:solidFill>
                  <a:srgbClr val="000000"/>
                </a:solidFill>
                <a:latin typeface="Arial" charset="0"/>
                <a:cs typeface="Arial" charset="0"/>
              </a:rPr>
              <a:t>μ</a:t>
            </a:r>
            <a:r>
              <a:rPr lang="fr-FR" sz="1800" dirty="0">
                <a:solidFill>
                  <a:srgbClr val="000000"/>
                </a:solidFill>
                <a:latin typeface="Arial" charset="0"/>
              </a:rPr>
              <a:t>S.C.A.D.A  </a:t>
            </a:r>
            <a:r>
              <a:rPr lang="fr-FR" sz="1800" b="1" dirty="0" smtClean="0">
                <a:solidFill>
                  <a:srgbClr val="000000"/>
                </a:solidFill>
                <a:latin typeface="Arial" charset="0"/>
              </a:rPr>
              <a:t>for Embedded</a:t>
            </a:r>
          </a:p>
          <a:p>
            <a:pPr marL="188913" lvl="1">
              <a:spcBef>
                <a:spcPts val="450"/>
              </a:spcBef>
            </a:pPr>
            <a:r>
              <a:rPr lang="fr-FR" sz="1200" i="1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Supervision d'équipements électroniques connectés sur un réseau Ethernet que l'on peut utiliser à partir d’un simple navigateur Internet</a:t>
            </a:r>
          </a:p>
          <a:p>
            <a:pPr>
              <a:spcBef>
                <a:spcPts val="450"/>
              </a:spcBef>
            </a:pPr>
            <a:endParaRPr lang="fr-FR" sz="1800" b="1" dirty="0" smtClean="0">
              <a:solidFill>
                <a:srgbClr val="000000"/>
              </a:solidFill>
              <a:latin typeface="Arial" charset="0"/>
            </a:endParaRPr>
          </a:p>
          <a:p>
            <a:pPr>
              <a:spcBef>
                <a:spcPts val="450"/>
              </a:spcBef>
            </a:pPr>
            <a:endParaRPr lang="fr-FR" sz="1800" b="1" dirty="0" smtClean="0">
              <a:solidFill>
                <a:srgbClr val="000000"/>
              </a:solidFill>
              <a:latin typeface="Arial" charset="0"/>
            </a:endParaRPr>
          </a:p>
          <a:p>
            <a:pPr>
              <a:spcBef>
                <a:spcPts val="450"/>
              </a:spcBef>
              <a:buFont typeface="Arial" charset="0"/>
              <a:buNone/>
            </a:pPr>
            <a:endParaRPr lang="fr-FR" sz="18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28" name="Image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09202"/>
            <a:ext cx="1193800" cy="119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7087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7 L 0.129 0.18472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41" y="923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87 -0.07838 C -0.01614 -0.11861 -0.01909 -0.10289 -0.01319 -0.12693 C -0.01267 -0.12948 -0.00989 -0.12948 -0.00833 -0.13109 C -0.00711 -0.13225 -0.00659 -0.13456 -0.0052 -0.13549 C -0.00225 -0.13757 0.00435 -0.13965 0.00435 -0.13965 C 0.01546 -0.13895 0.02657 -0.13872 0.03768 -0.13757 C 0.0441 -0.13687 0.0507 -0.12393 0.05834 -0.12069 C 0.06442 -0.11213 0.07206 -0.1052 0.07883 -0.09734 C 0.0816 -0.0941 0.08681 -0.0867 0.08681 -0.0867 C 0.08994 -0.07422 0.09931 -0.06474 0.10747 -0.05711 C 0.10921 -0.04994 0.11147 -0.04554 0.11546 -0.04023 C 0.11945 -0.02404 0.11355 -0.04369 0.12171 -0.02982 C 0.12275 -0.02797 0.1224 -0.0252 0.12327 -0.02335 C 0.12414 -0.02173 0.12553 -0.02057 0.12657 -0.01919 C 0.13213 0.00347 0.1231 -0.02913 0.13282 -0.00855 C 0.13456 -0.00485 0.13369 0.00093 0.13612 0.00417 C 0.13768 0.00625 0.13942 0.0081 0.14081 0.01041 C 0.14324 0.01434 0.14723 0.02313 0.14723 0.02313 C 0.15157 0.04047 0.14549 0.0192 0.15192 0.03376 C 0.15278 0.03561 0.15261 0.03815 0.15348 0.04 C 0.15799 0.05064 0.16303 0.05943 0.16945 0.06752 C 0.17206 0.07815 0.16928 0.07006 0.17414 0.07815 C 0.17535 0.08024 0.17726 0.0844 0.17726 0.0844 " pathEditMode="relative" ptsTypes="ffffffffffffffffffffffA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6.66667E-6 C 0.00261 -0.01066 -0.00121 -0.02431 -0.00277 -0.03519 C -0.00312 -0.05533 -0.01892 -0.16135 0.01806 -0.17778 C 0.02726 -0.17709 0.03664 -0.17732 0.04584 -0.17593 C 0.054 -0.17478 0.06025 -0.16691 0.06667 -0.16112 C 0.07049 -0.15765 0.07535 -0.15718 0.07917 -0.15371 C 0.08421 -0.14376 0.08941 -0.1345 0.09584 -0.12593 C 0.09775 -0.11853 0.10157 -0.11413 0.10417 -0.10741 C 0.10487 -0.10556 0.10469 -0.10325 0.10556 -0.10186 C 0.10712 -0.09954 0.10955 -0.09862 0.11112 -0.0963 C 0.1165 -0.0882 0.12309 -0.06922 0.12639 -0.05927 C 0.13091 -0.04584 0.1316 -0.03288 0.13334 -0.01853 C 0.13438 -0.01019 0.13698 -0.00232 0.13889 0.00555 C 0.14289 0.02152 0.13733 0.00902 0.14306 0.02036 C 0.1448 0.02939 0.14584 0.03309 0.15 0.04073 C 0.15174 0.06087 0.15608 0.08032 0.15973 0.09999 C 0.16198 0.11226 0.16268 0.12453 0.16806 0.13518 C 0.1698 0.14698 0.17049 0.15856 0.17223 0.17036 C 0.17275 0.1743 0.175 0.18147 0.175 0.18147 C 0.17657 0.19559 0.17934 0.20856 0.18195 0.22222 C 0.18334 0.25671 0.18334 0.24444 0.18334 0.25925 " pathEditMode="relative" ptsTypes="ffffffffffffffffffffA">
                                      <p:cBhvr>
                                        <p:cTn id="1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7" presetClass="emph" presetSubtype="0" repeatCount="indefinite" fill="remove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3" dur="100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" dur="100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" dur="100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100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8" dur="100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9" dur="100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0" dur="100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100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3" dur="100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4" dur="100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5" dur="100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100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8" dur="100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9" dur="100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0" dur="100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100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3" dur="100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4" dur="100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5" dur="100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100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8" dur="100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9" dur="100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0" dur="100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100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0350" y="150773"/>
            <a:ext cx="7823200" cy="442912"/>
          </a:xfrm>
        </p:spPr>
        <p:txBody>
          <a:bodyPr/>
          <a:lstStyle/>
          <a:p>
            <a:r>
              <a:rPr lang="fr-FR" sz="2400" dirty="0"/>
              <a:t>Nos futurs besoins</a:t>
            </a:r>
            <a:br>
              <a:rPr lang="fr-FR" sz="2400" dirty="0"/>
            </a:br>
            <a:r>
              <a:rPr lang="fr-FR" sz="2000" dirty="0" smtClean="0"/>
              <a:t>Configuration/Supervision/Acquisitions - 3 </a:t>
            </a:r>
            <a:endParaRPr lang="fr-FR" sz="2000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882900" y="6516050"/>
            <a:ext cx="3689350" cy="228600"/>
          </a:xfrm>
        </p:spPr>
        <p:txBody>
          <a:bodyPr/>
          <a:lstStyle/>
          <a:p>
            <a:r>
              <a:rPr lang="fr-FR" dirty="0" smtClean="0"/>
              <a:t>Séminaire FPGA, µP et OS - 29/11/2012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261350" y="6456325"/>
            <a:ext cx="889000" cy="348050"/>
          </a:xfrm>
        </p:spPr>
        <p:txBody>
          <a:bodyPr/>
          <a:lstStyle/>
          <a:p>
            <a:fld id="{C0C9D1B5-8B51-4FAD-A550-316311D82929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-153525" y="2033845"/>
            <a:ext cx="2880320" cy="67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188913"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  <a:lvl2pPr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2pPr>
            <a:lvl3pPr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3pPr>
            <a:lvl4pPr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4pPr>
            <a:lvl5pPr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9pPr>
          </a:lstStyle>
          <a:p>
            <a:pPr>
              <a:spcBef>
                <a:spcPts val="450"/>
              </a:spcBef>
            </a:pPr>
            <a:r>
              <a:rPr lang="fr-FR" sz="1400" b="1" dirty="0" smtClean="0">
                <a:solidFill>
                  <a:srgbClr val="000000"/>
                </a:solidFill>
                <a:latin typeface="Arial" charset="0"/>
              </a:rPr>
              <a:t>      EPICS : </a:t>
            </a:r>
            <a:r>
              <a:rPr lang="fr-FR" sz="1400" b="1" dirty="0" err="1" smtClean="0">
                <a:solidFill>
                  <a:srgbClr val="000000"/>
                </a:solidFill>
                <a:latin typeface="Arial" charset="0"/>
              </a:rPr>
              <a:t>Experimental</a:t>
            </a:r>
            <a:r>
              <a:rPr lang="fr-FR" sz="1400" b="1" dirty="0" smtClean="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>
              <a:spcBef>
                <a:spcPts val="450"/>
              </a:spcBef>
            </a:pPr>
            <a:r>
              <a:rPr lang="fr-FR" sz="1400" b="1" dirty="0" err="1" smtClean="0">
                <a:solidFill>
                  <a:srgbClr val="000000"/>
                </a:solidFill>
                <a:latin typeface="Arial" charset="0"/>
              </a:rPr>
              <a:t>Physics</a:t>
            </a:r>
            <a:r>
              <a:rPr lang="fr-FR" sz="1400" b="1" dirty="0" smtClean="0">
                <a:solidFill>
                  <a:srgbClr val="000000"/>
                </a:solidFill>
                <a:latin typeface="Arial" charset="0"/>
              </a:rPr>
              <a:t> And Control System</a:t>
            </a:r>
            <a:endParaRPr lang="fr-FR" sz="1400" b="1" dirty="0">
              <a:solidFill>
                <a:srgbClr val="000000"/>
              </a:solidFill>
              <a:latin typeface="Arial" charset="0"/>
            </a:endParaRPr>
          </a:p>
          <a:p>
            <a:pPr>
              <a:spcBef>
                <a:spcPts val="450"/>
              </a:spcBef>
              <a:buFont typeface="Arial" charset="0"/>
              <a:buNone/>
            </a:pPr>
            <a:endParaRPr lang="fr-FR" sz="18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3222042" y="908720"/>
            <a:ext cx="1565728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9pPr>
          </a:lstStyle>
          <a:p>
            <a:pPr algn="ctr"/>
            <a:r>
              <a:rPr lang="fr-FR" sz="1400" i="1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Vue </a:t>
            </a:r>
            <a:r>
              <a:rPr lang="fr-FR" sz="1400" i="1" dirty="0" err="1" smtClean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temp</a:t>
            </a:r>
            <a:r>
              <a:rPr lang="fr-FR" sz="1400" i="1" dirty="0" smtClean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FR" sz="1400" i="1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réel</a:t>
            </a:r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6642230" y="3113965"/>
            <a:ext cx="935038" cy="720080"/>
          </a:xfrm>
          <a:prstGeom prst="can">
            <a:avLst>
              <a:gd name="adj" fmla="val 25035"/>
            </a:avLst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b="1">
              <a:solidFill>
                <a:schemeClr val="lt1"/>
              </a:solidFill>
            </a:endParaRPr>
          </a:p>
        </p:txBody>
      </p:sp>
      <p:sp>
        <p:nvSpPr>
          <p:cNvPr id="22" name="Text Box 21"/>
          <p:cNvSpPr txBox="1">
            <a:spLocks noChangeArrowheads="1"/>
          </p:cNvSpPr>
          <p:nvPr/>
        </p:nvSpPr>
        <p:spPr bwMode="auto">
          <a:xfrm>
            <a:off x="6407950" y="908720"/>
            <a:ext cx="1439862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9pPr>
          </a:lstStyle>
          <a:p>
            <a:pPr algn="ctr"/>
            <a:r>
              <a:rPr lang="fr-FR" sz="1400" i="1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Vue Historique</a:t>
            </a:r>
          </a:p>
        </p:txBody>
      </p:sp>
      <p:sp>
        <p:nvSpPr>
          <p:cNvPr id="24" name="Text Box 23"/>
          <p:cNvSpPr txBox="1">
            <a:spLocks noChangeArrowheads="1"/>
          </p:cNvSpPr>
          <p:nvPr/>
        </p:nvSpPr>
        <p:spPr bwMode="auto">
          <a:xfrm>
            <a:off x="6597225" y="3293985"/>
            <a:ext cx="1020763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9pPr>
          </a:lstStyle>
          <a:p>
            <a:pPr algn="ctr"/>
            <a:r>
              <a:rPr lang="fr-FR" sz="1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Historique</a:t>
            </a:r>
          </a:p>
          <a:p>
            <a:pPr algn="ctr"/>
            <a:r>
              <a:rPr lang="fr-FR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Acquisition</a:t>
            </a:r>
            <a:endParaRPr lang="fr-FR" sz="1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1241630" y="1358770"/>
            <a:ext cx="1350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PC client</a:t>
            </a:r>
            <a:endParaRPr lang="fr-FR" sz="2400" dirty="0"/>
          </a:p>
        </p:txBody>
      </p:sp>
      <p:sp>
        <p:nvSpPr>
          <p:cNvPr id="35" name="Rectangle 34"/>
          <p:cNvSpPr/>
          <p:nvPr/>
        </p:nvSpPr>
        <p:spPr>
          <a:xfrm>
            <a:off x="2177480" y="4734145"/>
            <a:ext cx="3992634" cy="153017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/>
          <p:cNvSpPr/>
          <p:nvPr/>
        </p:nvSpPr>
        <p:spPr>
          <a:xfrm>
            <a:off x="2718483" y="906971"/>
            <a:ext cx="5829153" cy="310709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ZoneTexte 54"/>
          <p:cNvSpPr txBox="1"/>
          <p:nvPr/>
        </p:nvSpPr>
        <p:spPr>
          <a:xfrm>
            <a:off x="116505" y="4959170"/>
            <a:ext cx="20007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      Serveur :</a:t>
            </a:r>
          </a:p>
          <a:p>
            <a:r>
              <a:rPr lang="fr-FR" sz="2400" dirty="0" smtClean="0"/>
              <a:t>PC, VME, etc…</a:t>
            </a:r>
          </a:p>
        </p:txBody>
      </p:sp>
      <p:pic>
        <p:nvPicPr>
          <p:cNvPr id="42" name="Picture 4" descr="logo1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525" y="2798930"/>
            <a:ext cx="1125125" cy="1160796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sp>
        <p:nvSpPr>
          <p:cNvPr id="44" name="Line 31"/>
          <p:cNvSpPr>
            <a:spLocks noChangeShapeType="1"/>
          </p:cNvSpPr>
          <p:nvPr/>
        </p:nvSpPr>
        <p:spPr bwMode="auto">
          <a:xfrm flipH="1" flipV="1">
            <a:off x="6192180" y="5229200"/>
            <a:ext cx="270030" cy="0"/>
          </a:xfrm>
          <a:prstGeom prst="line">
            <a:avLst/>
          </a:prstGeom>
          <a:noFill/>
          <a:ln w="63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8" name="Text Box 33"/>
          <p:cNvSpPr txBox="1">
            <a:spLocks noChangeArrowheads="1"/>
          </p:cNvSpPr>
          <p:nvPr/>
        </p:nvSpPr>
        <p:spPr bwMode="auto">
          <a:xfrm>
            <a:off x="6597224" y="5049180"/>
            <a:ext cx="2546776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9pPr>
          </a:lstStyle>
          <a:p>
            <a:r>
              <a:rPr lang="fr-FR" sz="1600" dirty="0" smtClean="0">
                <a:solidFill>
                  <a:srgbClr val="000000"/>
                </a:solidFill>
                <a:latin typeface="Arial" charset="0"/>
              </a:rPr>
              <a:t>I/O ( ADC, DAC, DIO,…)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366755" y="4869160"/>
            <a:ext cx="35553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u="sng" dirty="0" smtClean="0">
                <a:solidFill>
                  <a:srgbClr val="000000"/>
                </a:solidFill>
              </a:rPr>
              <a:t>OS</a:t>
            </a:r>
            <a:r>
              <a:rPr lang="fr-FR" dirty="0" smtClean="0">
                <a:solidFill>
                  <a:srgbClr val="000000"/>
                </a:solidFill>
              </a:rPr>
              <a:t> : Linux, </a:t>
            </a:r>
            <a:r>
              <a:rPr lang="fr-FR" dirty="0" err="1" smtClean="0">
                <a:solidFill>
                  <a:srgbClr val="000000"/>
                </a:solidFill>
              </a:rPr>
              <a:t>Vxworks</a:t>
            </a:r>
            <a:r>
              <a:rPr lang="fr-FR" dirty="0" smtClean="0">
                <a:solidFill>
                  <a:srgbClr val="000000"/>
                </a:solidFill>
              </a:rPr>
              <a:t>, Windows, etc…</a:t>
            </a:r>
            <a:endParaRPr lang="fr-FR" dirty="0"/>
          </a:p>
        </p:txBody>
      </p:sp>
      <p:sp>
        <p:nvSpPr>
          <p:cNvPr id="52" name="Rectangle 51"/>
          <p:cNvSpPr/>
          <p:nvPr/>
        </p:nvSpPr>
        <p:spPr>
          <a:xfrm>
            <a:off x="2321750" y="5499230"/>
            <a:ext cx="35553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u="sng" dirty="0" smtClean="0">
                <a:solidFill>
                  <a:srgbClr val="000000"/>
                </a:solidFill>
              </a:rPr>
              <a:t>ARCH</a:t>
            </a:r>
            <a:r>
              <a:rPr lang="fr-FR" dirty="0" smtClean="0">
                <a:solidFill>
                  <a:srgbClr val="000000"/>
                </a:solidFill>
              </a:rPr>
              <a:t> : </a:t>
            </a:r>
            <a:r>
              <a:rPr lang="fr-FR" dirty="0" err="1" smtClean="0">
                <a:solidFill>
                  <a:srgbClr val="000000"/>
                </a:solidFill>
              </a:rPr>
              <a:t>Powerpc</a:t>
            </a:r>
            <a:r>
              <a:rPr lang="fr-FR" dirty="0" smtClean="0">
                <a:solidFill>
                  <a:srgbClr val="000000"/>
                </a:solidFill>
              </a:rPr>
              <a:t>, Arm, x86, µblaze, </a:t>
            </a:r>
            <a:r>
              <a:rPr lang="fr-FR" dirty="0" err="1" smtClean="0">
                <a:solidFill>
                  <a:srgbClr val="000000"/>
                </a:solidFill>
              </a:rPr>
              <a:t>etc</a:t>
            </a:r>
            <a:r>
              <a:rPr lang="fr-FR" dirty="0" smtClean="0">
                <a:solidFill>
                  <a:srgbClr val="000000"/>
                </a:solidFill>
              </a:rPr>
              <a:t> …</a:t>
            </a:r>
            <a:endParaRPr lang="fr-FR" dirty="0"/>
          </a:p>
        </p:txBody>
      </p:sp>
      <p:sp>
        <p:nvSpPr>
          <p:cNvPr id="53" name="Line 31"/>
          <p:cNvSpPr>
            <a:spLocks noChangeShapeType="1"/>
          </p:cNvSpPr>
          <p:nvPr/>
        </p:nvSpPr>
        <p:spPr bwMode="auto">
          <a:xfrm flipH="1" flipV="1">
            <a:off x="6192180" y="5634245"/>
            <a:ext cx="270030" cy="0"/>
          </a:xfrm>
          <a:prstGeom prst="line">
            <a:avLst/>
          </a:prstGeom>
          <a:noFill/>
          <a:ln w="63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4" name="Text Box 33"/>
          <p:cNvSpPr txBox="1">
            <a:spLocks noChangeArrowheads="1"/>
          </p:cNvSpPr>
          <p:nvPr/>
        </p:nvSpPr>
        <p:spPr bwMode="auto">
          <a:xfrm>
            <a:off x="6597224" y="5454225"/>
            <a:ext cx="2546776" cy="71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9pPr>
          </a:lstStyle>
          <a:p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TCP/IP , </a:t>
            </a:r>
            <a:r>
              <a:rPr lang="fr-FR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Modbus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TCP, etc.. </a:t>
            </a: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dirty="0">
              <a:solidFill>
                <a:srgbClr val="000000"/>
              </a:solidFill>
            </a:endParaRPr>
          </a:p>
        </p:txBody>
      </p:sp>
      <p:cxnSp>
        <p:nvCxnSpPr>
          <p:cNvPr id="34" name="Connecteur droit 33"/>
          <p:cNvCxnSpPr/>
          <p:nvPr/>
        </p:nvCxnSpPr>
        <p:spPr>
          <a:xfrm>
            <a:off x="386535" y="4374105"/>
            <a:ext cx="823591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avec flèche 55"/>
          <p:cNvCxnSpPr/>
          <p:nvPr/>
        </p:nvCxnSpPr>
        <p:spPr>
          <a:xfrm>
            <a:off x="3896925" y="4374105"/>
            <a:ext cx="0" cy="36004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 Box 33"/>
          <p:cNvSpPr txBox="1">
            <a:spLocks noChangeArrowheads="1"/>
          </p:cNvSpPr>
          <p:nvPr/>
        </p:nvSpPr>
        <p:spPr bwMode="auto">
          <a:xfrm>
            <a:off x="251520" y="4014065"/>
            <a:ext cx="2880320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9pPr>
          </a:lstStyle>
          <a:p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TCP/IP  (Channel Access )</a:t>
            </a:r>
            <a:endParaRPr lang="fr-FR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5" name="Connecteur droit avec flèche 24"/>
          <p:cNvCxnSpPr/>
          <p:nvPr/>
        </p:nvCxnSpPr>
        <p:spPr>
          <a:xfrm>
            <a:off x="4076945" y="3113965"/>
            <a:ext cx="0" cy="126014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://www.aps.anl.gov/epics/tech-talk/2010/png000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223755"/>
            <a:ext cx="1980220" cy="1799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aps.anl.gov/epics/tech-talk/2011/pngGdIZpb5NZ_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155" y="1223755"/>
            <a:ext cx="2340260" cy="1755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8" name="Connecteur droit avec flèche 27"/>
          <p:cNvCxnSpPr/>
          <p:nvPr/>
        </p:nvCxnSpPr>
        <p:spPr>
          <a:xfrm>
            <a:off x="7137285" y="3834045"/>
            <a:ext cx="0" cy="54006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/>
          <p:nvPr/>
        </p:nvCxnSpPr>
        <p:spPr>
          <a:xfrm>
            <a:off x="7137285" y="2933945"/>
            <a:ext cx="0" cy="24241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31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9137" y="143635"/>
            <a:ext cx="7823200" cy="442912"/>
          </a:xfrm>
        </p:spPr>
        <p:txBody>
          <a:bodyPr/>
          <a:lstStyle/>
          <a:p>
            <a:r>
              <a:rPr lang="fr-FR" sz="2400" dirty="0"/>
              <a:t>Nos futurs besoins </a:t>
            </a:r>
            <a:br>
              <a:rPr lang="fr-FR" sz="2400" dirty="0"/>
            </a:br>
            <a:r>
              <a:rPr lang="fr-FR" sz="2000" dirty="0" smtClean="0"/>
              <a:t>Configuration/Supervision/Acquisitions - 4</a:t>
            </a:r>
            <a:endParaRPr lang="fr-FR" sz="2000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882900" y="6504060"/>
            <a:ext cx="3689350" cy="228600"/>
          </a:xfrm>
        </p:spPr>
        <p:txBody>
          <a:bodyPr/>
          <a:lstStyle/>
          <a:p>
            <a:r>
              <a:rPr lang="fr-FR" smtClean="0"/>
              <a:t>Séminaire FPGA, µP et OS - 29/11/2012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261350" y="6444335"/>
            <a:ext cx="889000" cy="348050"/>
          </a:xfrm>
        </p:spPr>
        <p:txBody>
          <a:bodyPr/>
          <a:lstStyle/>
          <a:p>
            <a:fld id="{C0C9D1B5-8B51-4FAD-A550-316311D82929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4450069" y="2299600"/>
            <a:ext cx="936625" cy="1116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5091701" y="3393863"/>
            <a:ext cx="419100" cy="3603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7" name="Text Box 2"/>
          <p:cNvSpPr txBox="1">
            <a:spLocks noChangeArrowheads="1"/>
          </p:cNvSpPr>
          <p:nvPr/>
        </p:nvSpPr>
        <p:spPr bwMode="auto">
          <a:xfrm>
            <a:off x="3214678" y="1428737"/>
            <a:ext cx="2880320" cy="3571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>
            <a:lvl1pPr marL="188913"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  <a:lvl2pPr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2pPr>
            <a:lvl3pPr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3pPr>
            <a:lvl4pPr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4pPr>
            <a:lvl5pPr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60413" algn="l"/>
                <a:tab pos="1674813" algn="l"/>
                <a:tab pos="2589213" algn="l"/>
                <a:tab pos="3503613" algn="l"/>
                <a:tab pos="4418013" algn="l"/>
                <a:tab pos="5332413" algn="l"/>
                <a:tab pos="6246813" algn="l"/>
                <a:tab pos="7161213" algn="l"/>
                <a:tab pos="8075613" algn="l"/>
                <a:tab pos="8990013" algn="l"/>
                <a:tab pos="990441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9pPr>
          </a:lstStyle>
          <a:p>
            <a:pPr>
              <a:spcBef>
                <a:spcPts val="450"/>
              </a:spcBef>
            </a:pPr>
            <a:r>
              <a:rPr lang="fr-FR" sz="1800" dirty="0" smtClean="0">
                <a:solidFill>
                  <a:srgbClr val="000000"/>
                </a:solidFill>
                <a:latin typeface="Arial" charset="0"/>
              </a:rPr>
              <a:t>EPICS </a:t>
            </a:r>
            <a:r>
              <a:rPr lang="fr-FR" sz="1800" b="1" dirty="0" smtClean="0">
                <a:solidFill>
                  <a:srgbClr val="000000"/>
                </a:solidFill>
                <a:latin typeface="Arial" charset="0"/>
              </a:rPr>
              <a:t>for Embedded</a:t>
            </a:r>
          </a:p>
          <a:p>
            <a:pPr>
              <a:spcBef>
                <a:spcPts val="450"/>
              </a:spcBef>
            </a:pPr>
            <a:endParaRPr lang="fr-FR" sz="1800" b="1" dirty="0" smtClean="0">
              <a:solidFill>
                <a:srgbClr val="000000"/>
              </a:solidFill>
              <a:latin typeface="Arial" charset="0"/>
            </a:endParaRPr>
          </a:p>
          <a:p>
            <a:pPr>
              <a:spcBef>
                <a:spcPts val="450"/>
              </a:spcBef>
            </a:pPr>
            <a:endParaRPr lang="fr-FR" sz="1800" b="1" dirty="0" smtClean="0">
              <a:solidFill>
                <a:srgbClr val="000000"/>
              </a:solidFill>
              <a:latin typeface="Arial" charset="0"/>
            </a:endParaRPr>
          </a:p>
          <a:p>
            <a:pPr>
              <a:spcBef>
                <a:spcPts val="450"/>
              </a:spcBef>
              <a:buFont typeface="Arial" charset="0"/>
              <a:buNone/>
            </a:pPr>
            <a:endParaRPr lang="fr-FR" sz="18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2049" name="Image 25" descr="http://lescycloschamberiens.free.fr/petites%20annonces/homme%20devant%20ordinateu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20272" y="3068960"/>
            <a:ext cx="1114425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à coins arrondis 30"/>
          <p:cNvSpPr/>
          <p:nvPr/>
        </p:nvSpPr>
        <p:spPr>
          <a:xfrm>
            <a:off x="4329092" y="2810330"/>
            <a:ext cx="1899092" cy="9067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b="1" dirty="0" smtClean="0">
                <a:effectLst/>
                <a:ea typeface="Calibri"/>
                <a:cs typeface="Times New Roman"/>
              </a:rPr>
              <a:t>            VME</a:t>
            </a:r>
            <a:endParaRPr lang="fr-FR" sz="1100" b="1" dirty="0">
              <a:effectLst/>
              <a:ea typeface="Calibri"/>
              <a:cs typeface="Times New Roman"/>
            </a:endParaRPr>
          </a:p>
        </p:txBody>
      </p:sp>
      <p:sp>
        <p:nvSpPr>
          <p:cNvPr id="38" name="Zone de texte 2"/>
          <p:cNvSpPr txBox="1">
            <a:spLocks noChangeArrowheads="1"/>
          </p:cNvSpPr>
          <p:nvPr/>
        </p:nvSpPr>
        <p:spPr bwMode="auto">
          <a:xfrm>
            <a:off x="6516216" y="2780928"/>
            <a:ext cx="900100" cy="29138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dirty="0">
                <a:effectLst/>
                <a:latin typeface="Calibri"/>
                <a:ea typeface="Calibri"/>
                <a:cs typeface="Times New Roman"/>
              </a:rPr>
              <a:t>TCP/IP</a:t>
            </a:r>
            <a:endParaRPr lang="fr-FR" sz="1100" dirty="0">
              <a:effectLst/>
              <a:latin typeface="Calibri"/>
              <a:ea typeface="Calibri"/>
              <a:cs typeface="Times New Roman"/>
            </a:endParaRPr>
          </a:p>
        </p:txBody>
      </p:sp>
      <p:grpSp>
        <p:nvGrpSpPr>
          <p:cNvPr id="28" name="Groupe 27"/>
          <p:cNvGrpSpPr/>
          <p:nvPr/>
        </p:nvGrpSpPr>
        <p:grpSpPr>
          <a:xfrm>
            <a:off x="1093649" y="3107482"/>
            <a:ext cx="2183071" cy="1594396"/>
            <a:chOff x="543724" y="2438890"/>
            <a:chExt cx="2183071" cy="1594396"/>
          </a:xfrm>
        </p:grpSpPr>
        <p:sp>
          <p:nvSpPr>
            <p:cNvPr id="29" name="Rectangle 28"/>
            <p:cNvSpPr/>
            <p:nvPr/>
          </p:nvSpPr>
          <p:spPr>
            <a:xfrm>
              <a:off x="543724" y="2438890"/>
              <a:ext cx="2183071" cy="1594396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solidFill>
                <a:schemeClr val="tx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40" name="Rectangle à coins arrondis 39"/>
            <p:cNvSpPr/>
            <p:nvPr/>
          </p:nvSpPr>
          <p:spPr>
            <a:xfrm>
              <a:off x="997739" y="2976432"/>
              <a:ext cx="1284475" cy="268280"/>
            </a:xfrm>
            <a:prstGeom prst="roundRect">
              <a:avLst/>
            </a:prstGeom>
            <a:solidFill>
              <a:srgbClr val="FFC000"/>
            </a:solidFill>
            <a:ln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fr-FR" sz="1600" b="1" dirty="0" smtClean="0">
                  <a:effectLst/>
                  <a:ea typeface="Calibri"/>
                  <a:cs typeface="Times New Roman"/>
                </a:rPr>
                <a:t>µP</a:t>
              </a:r>
              <a:endParaRPr lang="fr-FR" sz="1600" b="1" dirty="0">
                <a:effectLst/>
                <a:ea typeface="Calibri"/>
                <a:cs typeface="Times New Roman"/>
              </a:endParaRPr>
            </a:p>
          </p:txBody>
        </p:sp>
      </p:grpSp>
      <p:cxnSp>
        <p:nvCxnSpPr>
          <p:cNvPr id="42" name="Connecteur droit 41"/>
          <p:cNvCxnSpPr/>
          <p:nvPr/>
        </p:nvCxnSpPr>
        <p:spPr>
          <a:xfrm>
            <a:off x="5152127" y="3339585"/>
            <a:ext cx="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e 25"/>
          <p:cNvGrpSpPr/>
          <p:nvPr/>
        </p:nvGrpSpPr>
        <p:grpSpPr>
          <a:xfrm>
            <a:off x="3379665" y="2893168"/>
            <a:ext cx="928694" cy="500066"/>
            <a:chOff x="3428992" y="4071942"/>
            <a:chExt cx="2726690" cy="906145"/>
          </a:xfrm>
        </p:grpSpPr>
        <p:cxnSp>
          <p:nvCxnSpPr>
            <p:cNvPr id="44" name="Connecteur droit 43"/>
            <p:cNvCxnSpPr/>
            <p:nvPr/>
          </p:nvCxnSpPr>
          <p:spPr>
            <a:xfrm>
              <a:off x="3428992" y="4143380"/>
              <a:ext cx="2726690" cy="786765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eur droit 44"/>
            <p:cNvCxnSpPr/>
            <p:nvPr/>
          </p:nvCxnSpPr>
          <p:spPr>
            <a:xfrm flipV="1">
              <a:off x="3428992" y="4071942"/>
              <a:ext cx="2496185" cy="906145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48" name="Rectangle 20"/>
          <p:cNvSpPr>
            <a:spLocks noChangeArrowheads="1"/>
          </p:cNvSpPr>
          <p:nvPr/>
        </p:nvSpPr>
        <p:spPr bwMode="auto">
          <a:xfrm>
            <a:off x="0" y="533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Rectangle 21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Rectangle 25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cxnSp>
        <p:nvCxnSpPr>
          <p:cNvPr id="2074" name="Connecteur droit 2073"/>
          <p:cNvCxnSpPr/>
          <p:nvPr/>
        </p:nvCxnSpPr>
        <p:spPr>
          <a:xfrm>
            <a:off x="3248972" y="2990350"/>
            <a:ext cx="10801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>
            <a:off x="3248972" y="3080360"/>
            <a:ext cx="10801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/>
          <p:cNvCxnSpPr/>
          <p:nvPr/>
        </p:nvCxnSpPr>
        <p:spPr>
          <a:xfrm>
            <a:off x="3248972" y="3170370"/>
            <a:ext cx="10801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6" name="Connecteur droit 2075"/>
          <p:cNvCxnSpPr/>
          <p:nvPr/>
        </p:nvCxnSpPr>
        <p:spPr>
          <a:xfrm>
            <a:off x="5949272" y="3080360"/>
            <a:ext cx="81009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8" name="Connecteur droit 2077"/>
          <p:cNvCxnSpPr/>
          <p:nvPr/>
        </p:nvCxnSpPr>
        <p:spPr>
          <a:xfrm>
            <a:off x="6759362" y="3080360"/>
            <a:ext cx="0" cy="94510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/>
          <p:cNvCxnSpPr/>
          <p:nvPr/>
        </p:nvCxnSpPr>
        <p:spPr>
          <a:xfrm>
            <a:off x="6759362" y="4025465"/>
            <a:ext cx="27003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à coins arrondis 29"/>
          <p:cNvSpPr/>
          <p:nvPr/>
        </p:nvSpPr>
        <p:spPr>
          <a:xfrm>
            <a:off x="1093649" y="2607416"/>
            <a:ext cx="2183070" cy="959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b="1" dirty="0">
                <a:effectLst/>
                <a:ea typeface="Calibri"/>
                <a:cs typeface="Times New Roman"/>
              </a:rPr>
              <a:t>Equipement</a:t>
            </a:r>
          </a:p>
        </p:txBody>
      </p:sp>
      <p:grpSp>
        <p:nvGrpSpPr>
          <p:cNvPr id="50" name="Groupe 49"/>
          <p:cNvGrpSpPr/>
          <p:nvPr/>
        </p:nvGrpSpPr>
        <p:grpSpPr>
          <a:xfrm>
            <a:off x="3275856" y="4077072"/>
            <a:ext cx="3786214" cy="358778"/>
            <a:chOff x="2786050" y="2928934"/>
            <a:chExt cx="3786214" cy="358778"/>
          </a:xfrm>
        </p:grpSpPr>
        <p:cxnSp>
          <p:nvCxnSpPr>
            <p:cNvPr id="43" name="Connecteur droit 42"/>
            <p:cNvCxnSpPr/>
            <p:nvPr/>
          </p:nvCxnSpPr>
          <p:spPr>
            <a:xfrm>
              <a:off x="2786050" y="3286124"/>
              <a:ext cx="3786214" cy="1588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Zone de texte 2"/>
            <p:cNvSpPr txBox="1">
              <a:spLocks noChangeArrowheads="1"/>
            </p:cNvSpPr>
            <p:nvPr/>
          </p:nvSpPr>
          <p:spPr bwMode="auto">
            <a:xfrm>
              <a:off x="4071934" y="2928934"/>
              <a:ext cx="900100" cy="29138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fr-FR" dirty="0">
                  <a:effectLst/>
                  <a:latin typeface="Calibri"/>
                  <a:ea typeface="Calibri"/>
                  <a:cs typeface="Times New Roman"/>
                </a:rPr>
                <a:t>TCP/IP</a:t>
              </a:r>
              <a:endParaRPr lang="fr-FR" sz="1100" dirty="0">
                <a:effectLst/>
                <a:latin typeface="Calibri"/>
                <a:ea typeface="Calibri"/>
                <a:cs typeface="Times New Roman"/>
              </a:endParaRPr>
            </a:p>
          </p:txBody>
        </p:sp>
      </p:grpSp>
      <p:pic>
        <p:nvPicPr>
          <p:cNvPr id="32" name="Picture 4" descr="logo1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2852936"/>
            <a:ext cx="747083" cy="770769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526215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222E-6 L -0.2691 0.1537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55" y="7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060" y="2528900"/>
            <a:ext cx="1350529" cy="901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Nos futurs besoins</a:t>
            </a:r>
            <a:br>
              <a:rPr lang="fr-FR" sz="2400" dirty="0"/>
            </a:br>
            <a:r>
              <a:rPr lang="fr-FR" sz="2000" dirty="0"/>
              <a:t>Réseau de terrain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FPGA, µP et OS - 29/11/2012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D1B5-8B51-4FAD-A550-316311D82929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386535" y="984250"/>
            <a:ext cx="7512050" cy="5111750"/>
          </a:xfrm>
        </p:spPr>
        <p:txBody>
          <a:bodyPr/>
          <a:lstStyle/>
          <a:p>
            <a:pPr marL="342900" lvl="1" indent="-342900">
              <a:buFont typeface="Wingdings" pitchFamily="2" charset="2"/>
              <a:buChar char="Ø"/>
            </a:pPr>
            <a:r>
              <a:rPr lang="fr-FR" dirty="0"/>
              <a:t>Passerelle</a:t>
            </a:r>
          </a:p>
          <a:p>
            <a:pPr lvl="1">
              <a:spcBef>
                <a:spcPts val="0"/>
              </a:spcBef>
              <a:defRPr/>
            </a:pPr>
            <a:r>
              <a:rPr lang="fr-FR" sz="1800" dirty="0"/>
              <a:t>Faible coût par passerelle</a:t>
            </a:r>
          </a:p>
          <a:p>
            <a:pPr lvl="1">
              <a:spcBef>
                <a:spcPts val="0"/>
              </a:spcBef>
              <a:defRPr/>
            </a:pPr>
            <a:r>
              <a:rPr lang="fr-FR" sz="1800" dirty="0"/>
              <a:t>Interchangeabilité</a:t>
            </a:r>
          </a:p>
          <a:p>
            <a:pPr lvl="1">
              <a:spcBef>
                <a:spcPts val="0"/>
              </a:spcBef>
              <a:defRPr/>
            </a:pPr>
            <a:r>
              <a:rPr lang="fr-FR" sz="1800" dirty="0"/>
              <a:t>Test d'</a:t>
            </a:r>
            <a:r>
              <a:rPr lang="fr-FR" sz="1800" dirty="0" err="1"/>
              <a:t>Hilsher</a:t>
            </a:r>
            <a:r>
              <a:rPr lang="fr-FR" sz="1800" dirty="0"/>
              <a:t> </a:t>
            </a:r>
            <a:r>
              <a:rPr lang="fr-FR" sz="1800" dirty="0" err="1"/>
              <a:t>netIC</a:t>
            </a:r>
            <a:r>
              <a:rPr lang="fr-FR" sz="1800" dirty="0"/>
              <a:t> </a:t>
            </a:r>
            <a:r>
              <a:rPr lang="fr-FR" sz="1800" dirty="0" err="1"/>
              <a:t>ProfiNet</a:t>
            </a:r>
            <a:r>
              <a:rPr lang="fr-FR" sz="1800" dirty="0"/>
              <a:t> et </a:t>
            </a:r>
            <a:r>
              <a:rPr lang="fr-FR" sz="1800" dirty="0" err="1"/>
              <a:t>Profibus</a:t>
            </a:r>
            <a:r>
              <a:rPr lang="fr-FR" sz="1800" dirty="0"/>
              <a:t> DP</a:t>
            </a:r>
          </a:p>
          <a:p>
            <a:pPr lvl="1">
              <a:spcBef>
                <a:spcPts val="0"/>
              </a:spcBef>
              <a:defRPr/>
            </a:pPr>
            <a:r>
              <a:rPr lang="fr-FR" sz="1800" dirty="0" err="1"/>
              <a:t>Mobdus</a:t>
            </a:r>
            <a:r>
              <a:rPr lang="fr-FR" sz="1800" dirty="0"/>
              <a:t> RTU via UART ou SPI</a:t>
            </a:r>
          </a:p>
          <a:p>
            <a:pPr lvl="2"/>
            <a:endParaRPr lang="fr-FR" dirty="0"/>
          </a:p>
          <a:p>
            <a:pPr lvl="2"/>
            <a:endParaRPr lang="fr-FR" dirty="0" smtClean="0"/>
          </a:p>
          <a:p>
            <a:pPr lvl="2"/>
            <a:endParaRPr lang="fr-FR" dirty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marL="342900" lvl="1" indent="-342900">
              <a:buFont typeface="Wingdings" pitchFamily="2" charset="2"/>
              <a:buChar char="Ø"/>
            </a:pPr>
            <a:r>
              <a:rPr lang="fr-FR" dirty="0" smtClean="0"/>
              <a:t>Pile </a:t>
            </a:r>
            <a:r>
              <a:rPr lang="fr-FR" dirty="0"/>
              <a:t>réseau de terrain</a:t>
            </a:r>
          </a:p>
          <a:p>
            <a:pPr lvl="1">
              <a:spcBef>
                <a:spcPts val="0"/>
              </a:spcBef>
              <a:defRPr/>
            </a:pPr>
            <a:r>
              <a:rPr lang="fr-FR" sz="1800" dirty="0"/>
              <a:t>Développement conséquent</a:t>
            </a:r>
          </a:p>
          <a:p>
            <a:pPr lvl="1">
              <a:spcBef>
                <a:spcPts val="0"/>
              </a:spcBef>
              <a:defRPr/>
            </a:pPr>
            <a:r>
              <a:rPr lang="fr-FR" sz="1800" dirty="0"/>
              <a:t>Coût de la pile élevé</a:t>
            </a:r>
          </a:p>
          <a:p>
            <a:pPr lvl="1">
              <a:spcBef>
                <a:spcPts val="0"/>
              </a:spcBef>
              <a:defRPr/>
            </a:pPr>
            <a:r>
              <a:rPr lang="fr-FR" sz="1800" dirty="0" smtClean="0"/>
              <a:t>Temps réel</a:t>
            </a:r>
            <a:endParaRPr lang="fr-FR" sz="18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5929" y="2483895"/>
            <a:ext cx="708665" cy="763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Connecteur droit avec flèche 7"/>
          <p:cNvCxnSpPr/>
          <p:nvPr/>
        </p:nvCxnSpPr>
        <p:spPr>
          <a:xfrm>
            <a:off x="6282190" y="2933735"/>
            <a:ext cx="1053739" cy="210"/>
          </a:xfrm>
          <a:prstGeom prst="straightConnector1">
            <a:avLst/>
          </a:prstGeom>
          <a:ln w="508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6147175" y="2626168"/>
            <a:ext cx="13501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Modbus</a:t>
            </a:r>
            <a:r>
              <a:rPr lang="fr-FR" sz="14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RTU</a:t>
            </a:r>
            <a:endParaRPr lang="fr-FR" sz="1400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1" name="Connecteur droit 20"/>
          <p:cNvCxnSpPr/>
          <p:nvPr/>
        </p:nvCxnSpPr>
        <p:spPr>
          <a:xfrm>
            <a:off x="2422730" y="3743293"/>
            <a:ext cx="3713758" cy="0"/>
          </a:xfrm>
          <a:prstGeom prst="line">
            <a:avLst/>
          </a:prstGeom>
          <a:ln w="508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3490525" y="3761618"/>
            <a:ext cx="20265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i="1" dirty="0" err="1" smtClean="0">
                <a:solidFill>
                  <a:srgbClr val="FF00FF"/>
                </a:solidFill>
              </a:rPr>
              <a:t>ProfiNet</a:t>
            </a:r>
            <a:r>
              <a:rPr lang="fr-FR" sz="1400" b="1" i="1" dirty="0" smtClean="0">
                <a:solidFill>
                  <a:srgbClr val="FF00FF"/>
                </a:solidFill>
              </a:rPr>
              <a:t> </a:t>
            </a:r>
            <a:r>
              <a:rPr lang="fr-FR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ou </a:t>
            </a:r>
            <a:r>
              <a:rPr lang="fr-FR" sz="14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Profibus</a:t>
            </a:r>
            <a:r>
              <a:rPr lang="fr-FR" sz="14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DP</a:t>
            </a:r>
            <a:endParaRPr lang="fr-FR" sz="14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4855" y="4797978"/>
            <a:ext cx="820896" cy="884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http://www.woodhead.com/mx_upload/family/profinet_solutions/PROFITNET_w_shadow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085" y="4982654"/>
            <a:ext cx="605351" cy="426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Connecteur droit 22"/>
          <p:cNvCxnSpPr/>
          <p:nvPr/>
        </p:nvCxnSpPr>
        <p:spPr>
          <a:xfrm>
            <a:off x="3486395" y="3457649"/>
            <a:ext cx="0" cy="296711"/>
          </a:xfrm>
          <a:prstGeom prst="line">
            <a:avLst/>
          </a:prstGeom>
          <a:ln w="508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>
            <a:off x="4346975" y="3439324"/>
            <a:ext cx="0" cy="303969"/>
          </a:xfrm>
          <a:prstGeom prst="line">
            <a:avLst/>
          </a:prstGeom>
          <a:ln w="508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33"/>
          <p:cNvSpPr txBox="1">
            <a:spLocks noChangeArrowheads="1"/>
          </p:cNvSpPr>
          <p:nvPr/>
        </p:nvSpPr>
        <p:spPr bwMode="auto">
          <a:xfrm>
            <a:off x="3345895" y="3068960"/>
            <a:ext cx="5905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9pPr>
          </a:lstStyle>
          <a:p>
            <a:r>
              <a:rPr lang="fr-FR" sz="1600" dirty="0">
                <a:solidFill>
                  <a:srgbClr val="000000"/>
                </a:solidFill>
                <a:latin typeface="Arial" charset="0"/>
              </a:rPr>
              <a:t>I/O</a:t>
            </a:r>
            <a:r>
              <a:rPr lang="fr-FR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2" name="Text Box 33"/>
          <p:cNvSpPr txBox="1">
            <a:spLocks noChangeArrowheads="1"/>
          </p:cNvSpPr>
          <p:nvPr/>
        </p:nvSpPr>
        <p:spPr bwMode="auto">
          <a:xfrm>
            <a:off x="4161470" y="3068960"/>
            <a:ext cx="5905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9pPr>
          </a:lstStyle>
          <a:p>
            <a:r>
              <a:rPr lang="fr-FR" sz="1600" dirty="0">
                <a:solidFill>
                  <a:srgbClr val="000000"/>
                </a:solidFill>
                <a:latin typeface="Arial" charset="0"/>
              </a:rPr>
              <a:t>I/O</a:t>
            </a:r>
            <a:r>
              <a:rPr lang="fr-FR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190656" y="2438890"/>
            <a:ext cx="2981744" cy="112512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5" name="Connecteur droit 34"/>
          <p:cNvCxnSpPr/>
          <p:nvPr/>
        </p:nvCxnSpPr>
        <p:spPr>
          <a:xfrm>
            <a:off x="2698245" y="5983945"/>
            <a:ext cx="3268910" cy="10340"/>
          </a:xfrm>
          <a:prstGeom prst="line">
            <a:avLst/>
          </a:prstGeom>
          <a:ln w="508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/>
          <p:cNvSpPr txBox="1"/>
          <p:nvPr/>
        </p:nvSpPr>
        <p:spPr>
          <a:xfrm>
            <a:off x="3310505" y="6011868"/>
            <a:ext cx="20265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i="1" dirty="0" err="1" smtClean="0">
                <a:solidFill>
                  <a:srgbClr val="FF00FF"/>
                </a:solidFill>
              </a:rPr>
              <a:t>ProfiNet</a:t>
            </a:r>
            <a:r>
              <a:rPr lang="fr-FR" sz="1400" b="1" i="1" dirty="0" smtClean="0">
                <a:solidFill>
                  <a:srgbClr val="FF00FF"/>
                </a:solidFill>
              </a:rPr>
              <a:t> </a:t>
            </a:r>
            <a:r>
              <a:rPr lang="fr-FR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ou </a:t>
            </a:r>
            <a:r>
              <a:rPr lang="fr-FR" sz="14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Profibus</a:t>
            </a:r>
            <a:r>
              <a:rPr lang="fr-FR" sz="14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DP</a:t>
            </a:r>
            <a:endParaRPr lang="fr-FR" sz="14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37" name="Connecteur droit 36"/>
          <p:cNvCxnSpPr/>
          <p:nvPr/>
        </p:nvCxnSpPr>
        <p:spPr>
          <a:xfrm>
            <a:off x="3761910" y="5707899"/>
            <a:ext cx="0" cy="296711"/>
          </a:xfrm>
          <a:prstGeom prst="line">
            <a:avLst/>
          </a:prstGeom>
          <a:ln w="508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>
            <a:off x="4593825" y="5707899"/>
            <a:ext cx="0" cy="303969"/>
          </a:xfrm>
          <a:prstGeom prst="line">
            <a:avLst/>
          </a:prstGeom>
          <a:ln w="508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Box 33"/>
          <p:cNvSpPr txBox="1">
            <a:spLocks noChangeArrowheads="1"/>
          </p:cNvSpPr>
          <p:nvPr/>
        </p:nvSpPr>
        <p:spPr bwMode="auto">
          <a:xfrm>
            <a:off x="3536885" y="5319210"/>
            <a:ext cx="5905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9pPr>
          </a:lstStyle>
          <a:p>
            <a:r>
              <a:rPr lang="fr-FR" sz="1600" dirty="0">
                <a:solidFill>
                  <a:srgbClr val="000000"/>
                </a:solidFill>
                <a:latin typeface="Arial" charset="0"/>
              </a:rPr>
              <a:t>I/O</a:t>
            </a:r>
            <a:r>
              <a:rPr lang="fr-FR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0" name="Text Box 33"/>
          <p:cNvSpPr txBox="1">
            <a:spLocks noChangeArrowheads="1"/>
          </p:cNvSpPr>
          <p:nvPr/>
        </p:nvSpPr>
        <p:spPr bwMode="auto">
          <a:xfrm>
            <a:off x="4386495" y="5319210"/>
            <a:ext cx="5905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9pPr>
          </a:lstStyle>
          <a:p>
            <a:r>
              <a:rPr lang="fr-FR" sz="1600" dirty="0">
                <a:solidFill>
                  <a:srgbClr val="000000"/>
                </a:solidFill>
                <a:latin typeface="Arial" charset="0"/>
              </a:rPr>
              <a:t>I/O</a:t>
            </a:r>
            <a:r>
              <a:rPr lang="fr-FR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145651" y="4724763"/>
            <a:ext cx="2014136" cy="1045858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/>
          <p:cNvCxnSpPr/>
          <p:nvPr/>
        </p:nvCxnSpPr>
        <p:spPr>
          <a:xfrm flipV="1">
            <a:off x="2698245" y="3457649"/>
            <a:ext cx="0" cy="296711"/>
          </a:xfrm>
          <a:prstGeom prst="line">
            <a:avLst/>
          </a:prstGeom>
          <a:ln w="508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Box 33"/>
          <p:cNvSpPr txBox="1">
            <a:spLocks noChangeArrowheads="1"/>
          </p:cNvSpPr>
          <p:nvPr/>
        </p:nvSpPr>
        <p:spPr bwMode="auto">
          <a:xfrm>
            <a:off x="2422730" y="3158970"/>
            <a:ext cx="590550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9pPr>
          </a:lstStyle>
          <a:p>
            <a:r>
              <a:rPr lang="fr-FR" sz="1600" b="1" dirty="0">
                <a:solidFill>
                  <a:srgbClr val="000000"/>
                </a:solidFill>
                <a:latin typeface="Arial" charset="0"/>
              </a:rPr>
              <a:t>PLC</a:t>
            </a:r>
          </a:p>
        </p:txBody>
      </p:sp>
      <p:cxnSp>
        <p:nvCxnSpPr>
          <p:cNvPr id="34" name="Connecteur droit 33"/>
          <p:cNvCxnSpPr/>
          <p:nvPr/>
        </p:nvCxnSpPr>
        <p:spPr>
          <a:xfrm flipV="1">
            <a:off x="2996825" y="5697574"/>
            <a:ext cx="0" cy="296711"/>
          </a:xfrm>
          <a:prstGeom prst="line">
            <a:avLst/>
          </a:prstGeom>
          <a:ln w="508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 Box 33"/>
          <p:cNvSpPr txBox="1">
            <a:spLocks noChangeArrowheads="1"/>
          </p:cNvSpPr>
          <p:nvPr/>
        </p:nvSpPr>
        <p:spPr bwMode="auto">
          <a:xfrm>
            <a:off x="2726795" y="5409220"/>
            <a:ext cx="590550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9pPr>
          </a:lstStyle>
          <a:p>
            <a:r>
              <a:rPr lang="fr-FR" sz="1600" b="1" dirty="0">
                <a:solidFill>
                  <a:srgbClr val="000000"/>
                </a:solidFill>
                <a:latin typeface="Arial" charset="0"/>
              </a:rPr>
              <a:t>PLC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3792640" y="3113965"/>
            <a:ext cx="5543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…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3972660" y="5364215"/>
            <a:ext cx="5543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…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7118879" y="3178133"/>
            <a:ext cx="10985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Maître</a:t>
            </a:r>
          </a:p>
          <a:p>
            <a:pPr algn="ctr"/>
            <a:r>
              <a:rPr lang="fr-FR" sz="1100" b="1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Modbus</a:t>
            </a:r>
            <a:endParaRPr lang="fr-FR" sz="1100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742130" y="3178133"/>
            <a:ext cx="13051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Device</a:t>
            </a:r>
            <a:r>
              <a:rPr lang="fr-FR" sz="11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/</a:t>
            </a:r>
            <a:r>
              <a:rPr lang="fr-FR" sz="11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Esclave</a:t>
            </a:r>
            <a:r>
              <a:rPr lang="fr-FR" sz="11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Réseau de terrain</a:t>
            </a:r>
          </a:p>
        </p:txBody>
      </p:sp>
      <p:sp>
        <p:nvSpPr>
          <p:cNvPr id="44" name="ZoneTexte 43"/>
          <p:cNvSpPr txBox="1"/>
          <p:nvPr/>
        </p:nvSpPr>
        <p:spPr>
          <a:xfrm>
            <a:off x="5967155" y="5023338"/>
            <a:ext cx="13051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Device</a:t>
            </a:r>
            <a:r>
              <a:rPr lang="fr-FR" sz="11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/</a:t>
            </a:r>
            <a:r>
              <a:rPr lang="fr-FR" sz="11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Esclave</a:t>
            </a:r>
            <a:r>
              <a:rPr lang="fr-FR" sz="11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Réseau de terrain</a:t>
            </a:r>
          </a:p>
        </p:txBody>
      </p:sp>
      <p:cxnSp>
        <p:nvCxnSpPr>
          <p:cNvPr id="45" name="Connecteur droit 44"/>
          <p:cNvCxnSpPr/>
          <p:nvPr/>
        </p:nvCxnSpPr>
        <p:spPr>
          <a:xfrm flipH="1">
            <a:off x="5780210" y="3178133"/>
            <a:ext cx="7114" cy="557902"/>
          </a:xfrm>
          <a:prstGeom prst="line">
            <a:avLst/>
          </a:prstGeom>
          <a:ln w="508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/>
          <p:cNvCxnSpPr/>
          <p:nvPr/>
        </p:nvCxnSpPr>
        <p:spPr>
          <a:xfrm>
            <a:off x="7688906" y="2167763"/>
            <a:ext cx="1355" cy="450050"/>
          </a:xfrm>
          <a:prstGeom prst="line">
            <a:avLst/>
          </a:prstGeom>
          <a:ln w="508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 Box 33"/>
          <p:cNvSpPr txBox="1">
            <a:spLocks noChangeArrowheads="1"/>
          </p:cNvSpPr>
          <p:nvPr/>
        </p:nvSpPr>
        <p:spPr bwMode="auto">
          <a:xfrm>
            <a:off x="7491840" y="1798495"/>
            <a:ext cx="5905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9pPr>
          </a:lstStyle>
          <a:p>
            <a:r>
              <a:rPr lang="fr-FR" sz="1600" dirty="0">
                <a:solidFill>
                  <a:srgbClr val="000000"/>
                </a:solidFill>
                <a:latin typeface="Arial" charset="0"/>
              </a:rPr>
              <a:t>I/O</a:t>
            </a:r>
            <a:r>
              <a:rPr lang="fr-FR" dirty="0">
                <a:solidFill>
                  <a:srgbClr val="000000"/>
                </a:solidFill>
              </a:rPr>
              <a:t> </a:t>
            </a:r>
          </a:p>
        </p:txBody>
      </p:sp>
      <p:cxnSp>
        <p:nvCxnSpPr>
          <p:cNvPr id="48" name="Connecteur droit 47"/>
          <p:cNvCxnSpPr/>
          <p:nvPr/>
        </p:nvCxnSpPr>
        <p:spPr>
          <a:xfrm>
            <a:off x="5607115" y="5679354"/>
            <a:ext cx="0" cy="303969"/>
          </a:xfrm>
          <a:prstGeom prst="line">
            <a:avLst/>
          </a:prstGeom>
          <a:ln w="508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/>
          <p:cNvCxnSpPr/>
          <p:nvPr/>
        </p:nvCxnSpPr>
        <p:spPr>
          <a:xfrm>
            <a:off x="5656250" y="4419110"/>
            <a:ext cx="1355" cy="450050"/>
          </a:xfrm>
          <a:prstGeom prst="line">
            <a:avLst/>
          </a:prstGeom>
          <a:ln w="508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 Box 33"/>
          <p:cNvSpPr txBox="1">
            <a:spLocks noChangeArrowheads="1"/>
          </p:cNvSpPr>
          <p:nvPr/>
        </p:nvSpPr>
        <p:spPr bwMode="auto">
          <a:xfrm>
            <a:off x="5472100" y="4059070"/>
            <a:ext cx="5905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9pPr>
          </a:lstStyle>
          <a:p>
            <a:r>
              <a:rPr lang="fr-FR" sz="1600" dirty="0">
                <a:solidFill>
                  <a:srgbClr val="000000"/>
                </a:solidFill>
                <a:latin typeface="Arial" charset="0"/>
              </a:rPr>
              <a:t>I/O</a:t>
            </a:r>
            <a:r>
              <a:rPr lang="fr-FR" dirty="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07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Nos futurs besoins</a:t>
            </a:r>
            <a:br>
              <a:rPr lang="fr-FR" sz="2400" dirty="0"/>
            </a:br>
            <a:r>
              <a:rPr lang="fr-FR" sz="2000" dirty="0" smtClean="0">
                <a:latin typeface="+mn-lt"/>
              </a:rPr>
              <a:t>Récapitulatif</a:t>
            </a:r>
            <a:endParaRPr lang="fr-FR" sz="2000" dirty="0">
              <a:latin typeface="+mn-lt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FPGA, µP et OS - 29/11/2012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D1B5-8B51-4FAD-A550-316311D82929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656565" y="1223755"/>
            <a:ext cx="7695855" cy="5310590"/>
          </a:xfrm>
        </p:spPr>
        <p:txBody>
          <a:bodyPr>
            <a:normAutofit/>
          </a:bodyPr>
          <a:lstStyle/>
          <a:p>
            <a:pPr marL="342900" lvl="1" indent="-342900">
              <a:buFont typeface="Wingdings" pitchFamily="2" charset="2"/>
              <a:buChar char="Ø"/>
            </a:pPr>
            <a:r>
              <a:rPr lang="fr-FR" sz="1600" dirty="0" smtClean="0"/>
              <a:t>Fonctionnalités en VHDL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fr-FR" sz="1600" dirty="0" smtClean="0"/>
              <a:t>Applications en C/C++</a:t>
            </a:r>
            <a:endParaRPr lang="fr-FR" sz="1600" dirty="0"/>
          </a:p>
          <a:p>
            <a:pPr marL="342900" lvl="1" indent="-342900">
              <a:buFont typeface="Wingdings" pitchFamily="2" charset="2"/>
              <a:buChar char="Ø"/>
            </a:pPr>
            <a:r>
              <a:rPr lang="fr-FR" sz="1600" dirty="0"/>
              <a:t>Serveur Web </a:t>
            </a:r>
            <a:r>
              <a:rPr lang="fr-FR" sz="1600" dirty="0" smtClean="0"/>
              <a:t>embarqué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fr-FR" sz="1600" dirty="0"/>
              <a:t>serveur </a:t>
            </a:r>
            <a:r>
              <a:rPr lang="fr-FR" sz="1600" dirty="0" err="1"/>
              <a:t>Modbus</a:t>
            </a:r>
            <a:r>
              <a:rPr lang="fr-FR" sz="1600" dirty="0"/>
              <a:t> TCP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fr-FR" sz="1600" dirty="0"/>
              <a:t>Serveur EPICS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fr-FR" sz="1600" dirty="0"/>
              <a:t>Système de fichier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fr-FR" sz="1600" dirty="0"/>
              <a:t>Pile </a:t>
            </a:r>
            <a:r>
              <a:rPr lang="fr-FR" sz="1600" dirty="0" smtClean="0"/>
              <a:t>réseau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fr-FR" sz="1600" dirty="0" smtClean="0"/>
              <a:t>Echange avec réseau de terrain</a:t>
            </a:r>
            <a:endParaRPr lang="fr-FR" sz="1600" dirty="0"/>
          </a:p>
          <a:p>
            <a:pPr lvl="1">
              <a:spcBef>
                <a:spcPts val="450"/>
              </a:spcBef>
              <a:buNone/>
              <a:defRPr/>
            </a:pPr>
            <a:endParaRPr lang="fr-FR" dirty="0" smtClean="0"/>
          </a:p>
          <a:p>
            <a:pPr marL="342900" lvl="1" indent="-342900">
              <a:buFont typeface="Wingdings" pitchFamily="2" charset="2"/>
              <a:buChar char="Ø"/>
              <a:defRPr/>
            </a:pPr>
            <a:r>
              <a:rPr lang="fr-FR" sz="1600" dirty="0"/>
              <a:t>Choix de l'OS</a:t>
            </a:r>
          </a:p>
          <a:p>
            <a:pPr lvl="1">
              <a:spcBef>
                <a:spcPts val="0"/>
              </a:spcBef>
              <a:defRPr/>
            </a:pPr>
            <a:r>
              <a:rPr lang="fr-FR" sz="1600" dirty="0"/>
              <a:t>temps réel ou non ?</a:t>
            </a:r>
          </a:p>
          <a:p>
            <a:pPr lvl="1">
              <a:spcBef>
                <a:spcPts val="0"/>
              </a:spcBef>
              <a:defRPr/>
            </a:pPr>
            <a:r>
              <a:rPr lang="fr-FR" sz="1600" dirty="0" smtClean="0"/>
              <a:t>2 </a:t>
            </a:r>
            <a:r>
              <a:rPr lang="fr-FR" sz="1600" dirty="0"/>
              <a:t>OS gratuits </a:t>
            </a:r>
            <a:r>
              <a:rPr lang="fr-FR" sz="1600" dirty="0" smtClean="0"/>
              <a:t>: </a:t>
            </a:r>
            <a:r>
              <a:rPr lang="fr-FR" sz="1600" dirty="0" err="1" smtClean="0"/>
              <a:t>XilKernel</a:t>
            </a:r>
            <a:r>
              <a:rPr lang="fr-FR" sz="1600" dirty="0" smtClean="0"/>
              <a:t> et Linux</a:t>
            </a:r>
          </a:p>
          <a:p>
            <a:pPr lvl="2">
              <a:spcBef>
                <a:spcPts val="0"/>
              </a:spcBef>
              <a:defRPr/>
            </a:pPr>
            <a:r>
              <a:rPr lang="fr-FR" sz="1600" dirty="0" err="1" smtClean="0"/>
              <a:t>XilKernel</a:t>
            </a:r>
            <a:r>
              <a:rPr lang="fr-FR" sz="1600" dirty="0" smtClean="0"/>
              <a:t> à évaluer</a:t>
            </a:r>
          </a:p>
          <a:p>
            <a:pPr lvl="2">
              <a:spcBef>
                <a:spcPts val="0"/>
              </a:spcBef>
              <a:defRPr/>
            </a:pPr>
            <a:endParaRPr lang="fr-FR" sz="1600" dirty="0" smtClean="0"/>
          </a:p>
          <a:p>
            <a:pPr lvl="2">
              <a:spcBef>
                <a:spcPts val="0"/>
              </a:spcBef>
              <a:defRPr/>
            </a:pPr>
            <a:r>
              <a:rPr lang="fr-FR" sz="1600" dirty="0" smtClean="0"/>
              <a:t>Linux pas </a:t>
            </a:r>
            <a:r>
              <a:rPr lang="fr-FR" sz="1600" dirty="0"/>
              <a:t>vraiment temps réel mais déterminisme </a:t>
            </a:r>
            <a:r>
              <a:rPr lang="fr-FR" sz="1600" dirty="0" smtClean="0"/>
              <a:t>semble suffisant </a:t>
            </a:r>
            <a:r>
              <a:rPr lang="fr-FR" sz="1600" dirty="0"/>
              <a:t>pour nos </a:t>
            </a:r>
            <a:r>
              <a:rPr lang="fr-FR" sz="1600" dirty="0" smtClean="0"/>
              <a:t>besoins</a:t>
            </a:r>
            <a:endParaRPr lang="fr-FR" sz="1200" dirty="0" smtClean="0"/>
          </a:p>
          <a:p>
            <a:pPr lvl="1">
              <a:spcBef>
                <a:spcPts val="450"/>
              </a:spcBef>
              <a:buNone/>
              <a:defRPr/>
            </a:pPr>
            <a:endParaRPr lang="fr-FR" dirty="0" smtClean="0"/>
          </a:p>
          <a:p>
            <a:pPr lvl="1">
              <a:spcBef>
                <a:spcPts val="450"/>
              </a:spcBef>
              <a:buNone/>
              <a:defRPr/>
            </a:pPr>
            <a:endParaRPr lang="fr-FR" dirty="0"/>
          </a:p>
          <a:p>
            <a:pPr lvl="1">
              <a:spcBef>
                <a:spcPts val="450"/>
              </a:spcBef>
              <a:buNone/>
              <a:defRPr/>
            </a:pPr>
            <a:endParaRPr lang="fr-FR" dirty="0" smtClean="0">
              <a:latin typeface="Arial" charset="0"/>
            </a:endParaRPr>
          </a:p>
          <a:p>
            <a:pPr lvl="1">
              <a:spcBef>
                <a:spcPts val="450"/>
              </a:spcBef>
              <a:buNone/>
              <a:defRPr/>
            </a:pPr>
            <a:endParaRPr lang="fr-FR" dirty="0">
              <a:latin typeface="Arial" charset="0"/>
            </a:endParaRPr>
          </a:p>
          <a:p>
            <a:pPr lvl="1">
              <a:spcBef>
                <a:spcPts val="450"/>
              </a:spcBef>
              <a:buNone/>
              <a:defRPr/>
            </a:pPr>
            <a:endParaRPr lang="fr-FR" dirty="0" smtClean="0">
              <a:latin typeface="Arial" charset="0"/>
            </a:endParaRPr>
          </a:p>
          <a:p>
            <a:endParaRPr lang="fr-FR" dirty="0"/>
          </a:p>
        </p:txBody>
      </p:sp>
      <p:sp>
        <p:nvSpPr>
          <p:cNvPr id="6" name="Accolade fermante 5"/>
          <p:cNvSpPr/>
          <p:nvPr/>
        </p:nvSpPr>
        <p:spPr>
          <a:xfrm>
            <a:off x="4166955" y="1599336"/>
            <a:ext cx="135015" cy="189530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4301970" y="2258358"/>
            <a:ext cx="157517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fr-FR" sz="1700" b="1" dirty="0" smtClean="0"/>
              <a:t>µP </a:t>
            </a:r>
            <a:r>
              <a:rPr lang="fr-FR" sz="1700" b="1" dirty="0" err="1" smtClean="0"/>
              <a:t>softcore</a:t>
            </a:r>
            <a:r>
              <a:rPr lang="fr-FR" sz="1700" b="1" dirty="0" smtClean="0"/>
              <a:t> ou </a:t>
            </a:r>
            <a:r>
              <a:rPr lang="fr-FR" sz="1700" b="1" dirty="0" err="1" smtClean="0"/>
              <a:t>hardcore</a:t>
            </a:r>
            <a:r>
              <a:rPr lang="fr-FR" sz="1700" b="1" dirty="0" smtClean="0"/>
              <a:t> + OS</a:t>
            </a:r>
            <a:endParaRPr lang="fr-FR" sz="1700" b="1" dirty="0"/>
          </a:p>
        </p:txBody>
      </p:sp>
      <p:sp>
        <p:nvSpPr>
          <p:cNvPr id="8" name="Accolade fermante 7"/>
          <p:cNvSpPr/>
          <p:nvPr/>
        </p:nvSpPr>
        <p:spPr>
          <a:xfrm rot="10800000" flipH="1">
            <a:off x="5809993" y="1268760"/>
            <a:ext cx="157162" cy="222588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5967155" y="2092015"/>
            <a:ext cx="130514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fr-FR" sz="1700" b="1" dirty="0" smtClean="0"/>
              <a:t>Utilisation d'un FPGA</a:t>
            </a:r>
            <a:endParaRPr lang="fr-FR" sz="17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579" y="5509983"/>
            <a:ext cx="366100" cy="439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665" y="4717470"/>
            <a:ext cx="1262759" cy="24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641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Sommaire</a:t>
            </a:r>
            <a:endParaRPr lang="en-US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FPGA, µP et OS - 29/11/2012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D1B5-8B51-4FAD-A550-316311D82929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971600" y="1043735"/>
            <a:ext cx="8595955" cy="5220580"/>
          </a:xfrm>
        </p:spPr>
        <p:txBody>
          <a:bodyPr>
            <a:normAutofit fontScale="85000" lnSpcReduction="10000"/>
          </a:bodyPr>
          <a:lstStyle/>
          <a:p>
            <a:r>
              <a:rPr lang="fr-FR" sz="2800" dirty="0"/>
              <a:t>Utilisation d’un µP </a:t>
            </a:r>
            <a:r>
              <a:rPr lang="fr-FR" sz="2800" dirty="0" err="1"/>
              <a:t>softcore</a:t>
            </a:r>
            <a:r>
              <a:rPr lang="fr-FR" sz="2800" dirty="0"/>
              <a:t> sans OS dans un </a:t>
            </a:r>
            <a:r>
              <a:rPr lang="fr-FR" sz="2800" dirty="0" smtClean="0"/>
              <a:t>FPGA</a:t>
            </a:r>
          </a:p>
          <a:p>
            <a:pPr lvl="1"/>
            <a:r>
              <a:rPr lang="fr-FR" dirty="0"/>
              <a:t>Spécifications Spiral2 </a:t>
            </a:r>
            <a:r>
              <a:rPr lang="fr-FR" dirty="0" smtClean="0"/>
              <a:t>LLRF</a:t>
            </a:r>
            <a:endParaRPr lang="fr-FR" dirty="0"/>
          </a:p>
          <a:p>
            <a:pPr lvl="1"/>
            <a:r>
              <a:rPr lang="fr-FR" dirty="0" smtClean="0"/>
              <a:t>Architecture </a:t>
            </a:r>
            <a:r>
              <a:rPr lang="fr-FR" dirty="0"/>
              <a:t>Spiral2 </a:t>
            </a:r>
            <a:r>
              <a:rPr lang="fr-FR" dirty="0" smtClean="0"/>
              <a:t>LLRF</a:t>
            </a:r>
          </a:p>
          <a:p>
            <a:r>
              <a:rPr lang="fr-FR" sz="2800" dirty="0" smtClean="0"/>
              <a:t>Nos </a:t>
            </a:r>
            <a:r>
              <a:rPr lang="fr-FR" sz="2800" dirty="0"/>
              <a:t>futurs </a:t>
            </a:r>
            <a:r>
              <a:rPr lang="fr-FR" sz="2800" dirty="0" smtClean="0"/>
              <a:t>besoins</a:t>
            </a:r>
          </a:p>
          <a:p>
            <a:pPr lvl="1"/>
            <a:r>
              <a:rPr lang="fr-FR" dirty="0" smtClean="0"/>
              <a:t>Spécifications</a:t>
            </a:r>
          </a:p>
          <a:p>
            <a:pPr lvl="1"/>
            <a:r>
              <a:rPr lang="fr-FR" dirty="0" smtClean="0"/>
              <a:t>Configuration/Supervision/Acquisitions</a:t>
            </a:r>
          </a:p>
          <a:p>
            <a:pPr lvl="2"/>
            <a:r>
              <a:rPr lang="fr-FR" dirty="0" smtClean="0"/>
              <a:t>Muscade</a:t>
            </a:r>
          </a:p>
          <a:p>
            <a:pPr lvl="2"/>
            <a:r>
              <a:rPr lang="fr-FR" dirty="0" smtClean="0"/>
              <a:t>EPICS</a:t>
            </a:r>
          </a:p>
          <a:p>
            <a:pPr lvl="1"/>
            <a:r>
              <a:rPr lang="fr-FR" dirty="0" smtClean="0"/>
              <a:t>Réseau de terrain</a:t>
            </a:r>
          </a:p>
          <a:p>
            <a:pPr lvl="1"/>
            <a:r>
              <a:rPr lang="fr-FR" dirty="0" smtClean="0"/>
              <a:t>Bilan</a:t>
            </a:r>
            <a:endParaRPr lang="fr-FR" dirty="0"/>
          </a:p>
          <a:p>
            <a:r>
              <a:rPr lang="fr-FR" sz="2800" dirty="0" smtClean="0"/>
              <a:t>Description des </a:t>
            </a:r>
            <a:r>
              <a:rPr lang="fr-FR" sz="2800" dirty="0"/>
              <a:t>développements et essais en </a:t>
            </a:r>
            <a:r>
              <a:rPr lang="fr-FR" sz="2800" dirty="0" smtClean="0"/>
              <a:t>cours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fr-FR" sz="2800" dirty="0"/>
              <a:t>Outils de </a:t>
            </a:r>
            <a:r>
              <a:rPr lang="fr-FR" sz="2800" dirty="0" smtClean="0"/>
              <a:t>développement </a:t>
            </a:r>
          </a:p>
          <a:p>
            <a:pPr lvl="1"/>
            <a:r>
              <a:rPr lang="fr-FR" dirty="0" err="1" smtClean="0"/>
              <a:t>Buildroot</a:t>
            </a:r>
            <a:endParaRPr lang="fr-FR" dirty="0" smtClean="0"/>
          </a:p>
          <a:p>
            <a:pPr lvl="1"/>
            <a:r>
              <a:rPr lang="fr-FR" dirty="0" smtClean="0"/>
              <a:t>Synthèse</a:t>
            </a:r>
            <a:endParaRPr lang="fr-FR" dirty="0"/>
          </a:p>
          <a:p>
            <a:pPr marL="342900" lvl="1" indent="-342900">
              <a:buFont typeface="Wingdings" pitchFamily="2" charset="2"/>
              <a:buChar char="Ø"/>
            </a:pPr>
            <a:r>
              <a:rPr lang="fr-FR" sz="2800" dirty="0" smtClean="0"/>
              <a:t>Bilan</a:t>
            </a:r>
            <a:endParaRPr lang="fr-FR" dirty="0" smtClean="0"/>
          </a:p>
          <a:p>
            <a:r>
              <a:rPr lang="fr-FR" sz="2800" dirty="0" smtClean="0"/>
              <a:t>Conclusion/Perspectives</a:t>
            </a:r>
            <a:endParaRPr lang="en-US" i="1" dirty="0"/>
          </a:p>
        </p:txBody>
      </p:sp>
      <p:sp>
        <p:nvSpPr>
          <p:cNvPr id="7" name="Rectangle 6"/>
          <p:cNvSpPr/>
          <p:nvPr/>
        </p:nvSpPr>
        <p:spPr>
          <a:xfrm>
            <a:off x="1376645" y="4104075"/>
            <a:ext cx="6390710" cy="2700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06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 smtClean="0"/>
              <a:t>Descriptions des </a:t>
            </a:r>
            <a:r>
              <a:rPr lang="fr-FR" sz="2400" dirty="0"/>
              <a:t>développements et essais en </a:t>
            </a:r>
            <a:r>
              <a:rPr lang="fr-FR" sz="2400" dirty="0" smtClean="0"/>
              <a:t>cours</a:t>
            </a:r>
            <a:endParaRPr lang="fr-FR" sz="2000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FPGA, µP et OS - 29/11/2012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D1B5-8B51-4FAD-A550-316311D82929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341530" y="984250"/>
            <a:ext cx="8595955" cy="5111750"/>
          </a:xfrm>
        </p:spPr>
        <p:txBody>
          <a:bodyPr>
            <a:normAutofit lnSpcReduction="10000"/>
          </a:bodyPr>
          <a:lstStyle/>
          <a:p>
            <a:pPr marL="342900" lvl="1" indent="-342900">
              <a:lnSpc>
                <a:spcPct val="90000"/>
              </a:lnSpc>
              <a:buFont typeface="Wingdings" pitchFamily="2" charset="2"/>
              <a:buChar char="Ø"/>
            </a:pPr>
            <a:r>
              <a:rPr lang="fr-FR" sz="2100" dirty="0"/>
              <a:t>R&amp;D avec OS </a:t>
            </a:r>
            <a:r>
              <a:rPr lang="fr-FR" sz="2100" dirty="0" err="1"/>
              <a:t>Xilinx</a:t>
            </a:r>
            <a:r>
              <a:rPr lang="fr-FR" sz="2100" dirty="0"/>
              <a:t> sur </a:t>
            </a:r>
            <a:r>
              <a:rPr lang="fr-FR" sz="2100" dirty="0" err="1"/>
              <a:t>Spartan</a:t>
            </a:r>
            <a:r>
              <a:rPr lang="fr-FR" sz="2100" dirty="0"/>
              <a:t> 3 : </a:t>
            </a:r>
            <a:r>
              <a:rPr lang="fr-FR" sz="2100" i="1" dirty="0">
                <a:solidFill>
                  <a:srgbClr val="0000FF"/>
                </a:solidFill>
              </a:rPr>
              <a:t>Tester Muscade® embarqué </a:t>
            </a:r>
          </a:p>
          <a:p>
            <a:pPr lvl="1">
              <a:lnSpc>
                <a:spcPct val="90000"/>
              </a:lnSpc>
              <a:defRPr/>
            </a:pPr>
            <a:r>
              <a:rPr lang="fr-FR" sz="1800" dirty="0"/>
              <a:t>Mise en place des composants logiciels</a:t>
            </a:r>
          </a:p>
          <a:p>
            <a:pPr lvl="1">
              <a:lnSpc>
                <a:spcPct val="90000"/>
              </a:lnSpc>
              <a:defRPr/>
            </a:pPr>
            <a:r>
              <a:rPr lang="fr-FR" sz="1800" dirty="0"/>
              <a:t>Développement du serveur </a:t>
            </a:r>
            <a:r>
              <a:rPr lang="fr-FR" sz="1800" dirty="0" err="1"/>
              <a:t>Modbus</a:t>
            </a:r>
            <a:r>
              <a:rPr lang="fr-FR" sz="1800" dirty="0"/>
              <a:t> TCP et du serveur Web</a:t>
            </a:r>
          </a:p>
          <a:p>
            <a:pPr lvl="1">
              <a:lnSpc>
                <a:spcPct val="90000"/>
              </a:lnSpc>
              <a:defRPr/>
            </a:pPr>
            <a:r>
              <a:rPr lang="fr-FR" sz="1800" dirty="0"/>
              <a:t>Tests avec 4 boutons switch pour les données à lire (INPUT) et 8 </a:t>
            </a:r>
            <a:r>
              <a:rPr lang="fr-FR" sz="1800" dirty="0" err="1"/>
              <a:t>leds</a:t>
            </a:r>
            <a:r>
              <a:rPr lang="fr-FR" sz="1800" dirty="0"/>
              <a:t> pour les données que l'on va écrire (OUTPUT) et pilotage à partir d'une interface html. Tests multi-connections</a:t>
            </a:r>
          </a:p>
          <a:p>
            <a:pPr lvl="1"/>
            <a:endParaRPr lang="fr-FR" dirty="0"/>
          </a:p>
          <a:p>
            <a:pPr marL="342900" lvl="1" indent="-342900">
              <a:lnSpc>
                <a:spcPct val="90000"/>
              </a:lnSpc>
              <a:buFont typeface="Wingdings" pitchFamily="2" charset="2"/>
              <a:buChar char="Ø"/>
            </a:pPr>
            <a:r>
              <a:rPr lang="fr-FR" sz="2100" dirty="0"/>
              <a:t>Projet CABTR (collaboration SIS + SBT) sur </a:t>
            </a:r>
            <a:r>
              <a:rPr lang="fr-FR" sz="2100" dirty="0" err="1"/>
              <a:t>Spartan</a:t>
            </a:r>
            <a:r>
              <a:rPr lang="fr-FR" sz="2100" dirty="0"/>
              <a:t> 6: </a:t>
            </a:r>
            <a:r>
              <a:rPr lang="fr-FR" sz="2100" i="1" dirty="0">
                <a:solidFill>
                  <a:srgbClr val="0000FF"/>
                </a:solidFill>
              </a:rPr>
              <a:t>Centrale Acquisition Basses Températures Rapide</a:t>
            </a:r>
          </a:p>
          <a:p>
            <a:pPr lvl="1">
              <a:lnSpc>
                <a:spcPct val="90000"/>
              </a:lnSpc>
              <a:defRPr/>
            </a:pPr>
            <a:r>
              <a:rPr lang="fr-FR" sz="1800" dirty="0"/>
              <a:t>Sur la base de la R&amp;D, implantation de l’OS </a:t>
            </a:r>
            <a:r>
              <a:rPr lang="fr-FR" sz="1800" dirty="0" err="1"/>
              <a:t>XilKernel</a:t>
            </a:r>
            <a:r>
              <a:rPr lang="fr-FR" sz="1800" dirty="0"/>
              <a:t> + </a:t>
            </a:r>
            <a:r>
              <a:rPr lang="fr-FR" sz="1800" dirty="0" err="1"/>
              <a:t>stack</a:t>
            </a:r>
            <a:r>
              <a:rPr lang="fr-FR" sz="1800" dirty="0"/>
              <a:t> </a:t>
            </a:r>
            <a:r>
              <a:rPr lang="fr-FR" sz="1800" dirty="0" err="1"/>
              <a:t>lwIP</a:t>
            </a:r>
            <a:r>
              <a:rPr lang="fr-FR" sz="1800" dirty="0"/>
              <a:t> + </a:t>
            </a:r>
            <a:r>
              <a:rPr lang="fr-FR" sz="1800" dirty="0" err="1"/>
              <a:t>xilmfs</a:t>
            </a:r>
            <a:r>
              <a:rPr lang="fr-FR" sz="1800" dirty="0"/>
              <a:t> + Application</a:t>
            </a:r>
          </a:p>
          <a:p>
            <a:pPr lvl="2">
              <a:defRPr/>
            </a:pPr>
            <a:endParaRPr lang="fr-FR" dirty="0"/>
          </a:p>
          <a:p>
            <a:pPr marL="342900" lvl="1" indent="-342900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fr-FR" sz="2100" dirty="0"/>
              <a:t>R&amp;D avec OS Linux sur </a:t>
            </a:r>
            <a:r>
              <a:rPr lang="fr-FR" sz="2100" dirty="0" err="1"/>
              <a:t>Spartan</a:t>
            </a:r>
            <a:r>
              <a:rPr lang="fr-FR" sz="2100" dirty="0"/>
              <a:t> 6 : </a:t>
            </a:r>
            <a:r>
              <a:rPr lang="fr-FR" sz="2100" i="1" dirty="0">
                <a:solidFill>
                  <a:srgbClr val="0000FF"/>
                </a:solidFill>
              </a:rPr>
              <a:t>Tester Muscade® embarqué et EPICS</a:t>
            </a:r>
          </a:p>
          <a:p>
            <a:pPr lvl="1">
              <a:defRPr/>
            </a:pPr>
            <a:r>
              <a:rPr lang="fr-FR" sz="1800" dirty="0"/>
              <a:t>Construction d'une distribution Linux avec les sources (noyaux et compilateur) fournis par </a:t>
            </a:r>
            <a:r>
              <a:rPr lang="fr-FR" sz="1800" dirty="0" err="1"/>
              <a:t>Xilinx</a:t>
            </a:r>
            <a:endParaRPr lang="fr-FR" sz="1800" dirty="0"/>
          </a:p>
          <a:p>
            <a:pPr lvl="1">
              <a:defRPr/>
            </a:pPr>
            <a:r>
              <a:rPr lang="fr-FR" sz="1800" dirty="0"/>
              <a:t>Automatisation avec </a:t>
            </a:r>
            <a:r>
              <a:rPr lang="fr-FR" sz="1800" dirty="0" err="1"/>
              <a:t>Buildroot</a:t>
            </a:r>
            <a:r>
              <a:rPr lang="fr-FR" sz="1800" dirty="0"/>
              <a:t> (voir transparent suivant)</a:t>
            </a:r>
          </a:p>
          <a:p>
            <a:pPr lvl="1">
              <a:defRPr/>
            </a:pPr>
            <a:r>
              <a:rPr lang="fr-FR" sz="1800" dirty="0"/>
              <a:t>Installation d'applications</a:t>
            </a:r>
          </a:p>
          <a:p>
            <a:pPr lvl="1">
              <a:defRPr/>
            </a:pPr>
            <a:r>
              <a:rPr lang="fr-FR" sz="1800" dirty="0"/>
              <a:t>Emulation avec </a:t>
            </a:r>
            <a:r>
              <a:rPr lang="fr-FR" sz="1800" dirty="0" smtClean="0"/>
              <a:t>QEMU</a:t>
            </a:r>
            <a:endParaRPr lang="fr-FR" sz="1800" dirty="0"/>
          </a:p>
          <a:p>
            <a:pPr lvl="2"/>
            <a:endParaRPr lang="fr-FR" dirty="0"/>
          </a:p>
          <a:p>
            <a:pPr lvl="1">
              <a:defRPr/>
            </a:pPr>
            <a:endParaRPr lang="fr-FR" b="1" i="1" dirty="0">
              <a:solidFill>
                <a:srgbClr val="0000FF"/>
              </a:solidFill>
            </a:endParaRPr>
          </a:p>
          <a:p>
            <a:pPr lvl="2">
              <a:defRPr/>
            </a:pPr>
            <a:endParaRPr lang="fr-FR" dirty="0"/>
          </a:p>
          <a:p>
            <a:pPr lvl="1">
              <a:spcBef>
                <a:spcPts val="450"/>
              </a:spcBef>
              <a:buFont typeface="Arial" charset="0"/>
              <a:buNone/>
              <a:defRPr/>
            </a:pPr>
            <a:endParaRPr lang="fr-FR" dirty="0">
              <a:latin typeface="Arial" charset="0"/>
            </a:endParaRPr>
          </a:p>
          <a:p>
            <a:pPr lvl="2"/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820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Sommaire</a:t>
            </a:r>
            <a:endParaRPr lang="en-US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FPGA, µP et OS - 29/11/2012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D1B5-8B51-4FAD-A550-316311D82929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971600" y="1043735"/>
            <a:ext cx="8595955" cy="5220580"/>
          </a:xfrm>
        </p:spPr>
        <p:txBody>
          <a:bodyPr>
            <a:normAutofit fontScale="85000" lnSpcReduction="10000"/>
          </a:bodyPr>
          <a:lstStyle/>
          <a:p>
            <a:r>
              <a:rPr lang="fr-FR" sz="2800" dirty="0"/>
              <a:t>Utilisation d’un µP </a:t>
            </a:r>
            <a:r>
              <a:rPr lang="fr-FR" sz="2800" dirty="0" err="1"/>
              <a:t>softcore</a:t>
            </a:r>
            <a:r>
              <a:rPr lang="fr-FR" sz="2800" dirty="0"/>
              <a:t> sans OS dans un </a:t>
            </a:r>
            <a:r>
              <a:rPr lang="fr-FR" sz="2800" dirty="0" smtClean="0"/>
              <a:t>FPGA</a:t>
            </a:r>
          </a:p>
          <a:p>
            <a:pPr lvl="1"/>
            <a:r>
              <a:rPr lang="fr-FR" dirty="0"/>
              <a:t>Spécifications Spiral2 </a:t>
            </a:r>
            <a:r>
              <a:rPr lang="fr-FR" dirty="0" smtClean="0"/>
              <a:t>LLRF</a:t>
            </a:r>
            <a:endParaRPr lang="fr-FR" dirty="0"/>
          </a:p>
          <a:p>
            <a:pPr lvl="1"/>
            <a:r>
              <a:rPr lang="fr-FR" dirty="0" smtClean="0"/>
              <a:t>Architecture </a:t>
            </a:r>
            <a:r>
              <a:rPr lang="fr-FR" dirty="0"/>
              <a:t>Spiral2 </a:t>
            </a:r>
            <a:r>
              <a:rPr lang="fr-FR" dirty="0" smtClean="0"/>
              <a:t>LLRF</a:t>
            </a:r>
          </a:p>
          <a:p>
            <a:r>
              <a:rPr lang="fr-FR" sz="2800" dirty="0" smtClean="0"/>
              <a:t>Nos </a:t>
            </a:r>
            <a:r>
              <a:rPr lang="fr-FR" sz="2800" dirty="0"/>
              <a:t>futurs </a:t>
            </a:r>
            <a:r>
              <a:rPr lang="fr-FR" sz="2800" dirty="0" smtClean="0"/>
              <a:t>besoins</a:t>
            </a:r>
          </a:p>
          <a:p>
            <a:pPr lvl="1"/>
            <a:r>
              <a:rPr lang="fr-FR" dirty="0" smtClean="0"/>
              <a:t>Spécifications</a:t>
            </a:r>
          </a:p>
          <a:p>
            <a:pPr lvl="1"/>
            <a:r>
              <a:rPr lang="fr-FR" dirty="0" smtClean="0"/>
              <a:t>Configuration/Supervision/Acquisitions</a:t>
            </a:r>
          </a:p>
          <a:p>
            <a:pPr lvl="2"/>
            <a:r>
              <a:rPr lang="fr-FR" dirty="0" smtClean="0"/>
              <a:t>Muscade</a:t>
            </a:r>
          </a:p>
          <a:p>
            <a:pPr lvl="2"/>
            <a:r>
              <a:rPr lang="fr-FR" dirty="0" smtClean="0"/>
              <a:t>EPICS</a:t>
            </a:r>
          </a:p>
          <a:p>
            <a:pPr lvl="1"/>
            <a:r>
              <a:rPr lang="fr-FR" dirty="0" smtClean="0"/>
              <a:t>Réseau de terrain</a:t>
            </a:r>
          </a:p>
          <a:p>
            <a:pPr lvl="1"/>
            <a:r>
              <a:rPr lang="fr-FR" dirty="0" smtClean="0"/>
              <a:t>Bilan</a:t>
            </a:r>
            <a:endParaRPr lang="fr-FR" dirty="0"/>
          </a:p>
          <a:p>
            <a:r>
              <a:rPr lang="fr-FR" sz="2800" dirty="0" smtClean="0"/>
              <a:t>Description des </a:t>
            </a:r>
            <a:r>
              <a:rPr lang="fr-FR" sz="2800" dirty="0"/>
              <a:t>développements et essais en </a:t>
            </a:r>
            <a:r>
              <a:rPr lang="fr-FR" sz="2800" dirty="0" smtClean="0"/>
              <a:t>cours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fr-FR" sz="2800" dirty="0"/>
              <a:t>Outils de </a:t>
            </a:r>
            <a:r>
              <a:rPr lang="fr-FR" sz="2800" dirty="0" smtClean="0"/>
              <a:t>développement </a:t>
            </a:r>
          </a:p>
          <a:p>
            <a:pPr lvl="1"/>
            <a:r>
              <a:rPr lang="fr-FR" dirty="0" err="1" smtClean="0"/>
              <a:t>Buildroot</a:t>
            </a:r>
            <a:endParaRPr lang="fr-FR" dirty="0" smtClean="0"/>
          </a:p>
          <a:p>
            <a:pPr lvl="1"/>
            <a:r>
              <a:rPr lang="fr-FR" dirty="0" smtClean="0"/>
              <a:t>Synthèse</a:t>
            </a:r>
            <a:endParaRPr lang="fr-FR" dirty="0"/>
          </a:p>
          <a:p>
            <a:pPr marL="342900" lvl="1" indent="-342900">
              <a:buFont typeface="Wingdings" pitchFamily="2" charset="2"/>
              <a:buChar char="Ø"/>
            </a:pPr>
            <a:r>
              <a:rPr lang="fr-FR" sz="2800" dirty="0" smtClean="0"/>
              <a:t>Bilan</a:t>
            </a:r>
            <a:endParaRPr lang="fr-FR" dirty="0" smtClean="0"/>
          </a:p>
          <a:p>
            <a:r>
              <a:rPr lang="fr-FR" sz="2800" dirty="0" smtClean="0"/>
              <a:t>Conclusion/Perspectives</a:t>
            </a:r>
            <a:endParaRPr lang="en-US" i="1" dirty="0"/>
          </a:p>
        </p:txBody>
      </p:sp>
      <p:sp>
        <p:nvSpPr>
          <p:cNvPr id="8" name="Rectangle 7"/>
          <p:cNvSpPr/>
          <p:nvPr/>
        </p:nvSpPr>
        <p:spPr>
          <a:xfrm>
            <a:off x="1376645" y="4509120"/>
            <a:ext cx="3285364" cy="2700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993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 smtClean="0"/>
              <a:t>Outils de développement</a:t>
            </a:r>
            <a:br>
              <a:rPr lang="fr-FR" sz="2400" dirty="0" smtClean="0"/>
            </a:br>
            <a:r>
              <a:rPr lang="fr-FR" sz="2000" dirty="0" err="1" smtClean="0">
                <a:latin typeface="+mn-lt"/>
              </a:rPr>
              <a:t>Buildroot</a:t>
            </a:r>
            <a:r>
              <a:rPr lang="fr-FR" sz="2000" dirty="0" smtClean="0">
                <a:latin typeface="+mn-lt"/>
              </a:rPr>
              <a:t> - 1</a:t>
            </a:r>
            <a:endParaRPr lang="fr-FR" sz="2000" dirty="0">
              <a:latin typeface="+mn-lt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FPGA, µP et OS - 29/11/2012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D1B5-8B51-4FAD-A550-316311D82929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6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704850" y="984250"/>
            <a:ext cx="7512050" cy="5111750"/>
          </a:xfrm>
        </p:spPr>
        <p:txBody>
          <a:bodyPr>
            <a:normAutofit fontScale="92500" lnSpcReduction="20000"/>
          </a:bodyPr>
          <a:lstStyle/>
          <a:p>
            <a:r>
              <a:rPr lang="fr-FR" b="1" dirty="0" smtClean="0"/>
              <a:t>BUILDROOT</a:t>
            </a:r>
            <a:r>
              <a:rPr lang="fr-FR" dirty="0" smtClean="0"/>
              <a:t> est un outil qui permet l’automatisation du processus de construction:</a:t>
            </a:r>
          </a:p>
          <a:p>
            <a:pPr lvl="1"/>
            <a:r>
              <a:rPr lang="fr-FR" dirty="0" smtClean="0"/>
              <a:t>une chaîne de compilation croisée </a:t>
            </a:r>
          </a:p>
          <a:p>
            <a:pPr lvl="1"/>
            <a:r>
              <a:rPr lang="fr-FR" dirty="0" smtClean="0"/>
              <a:t>un système Linux embarqué complet, depuis zéro.  </a:t>
            </a:r>
          </a:p>
          <a:p>
            <a:pPr lvl="1"/>
            <a:endParaRPr lang="fr-FR" dirty="0" smtClean="0"/>
          </a:p>
          <a:p>
            <a:r>
              <a:rPr lang="fr-FR" dirty="0" smtClean="0"/>
              <a:t>Peut utiliser une chaine de compilation croisée externe</a:t>
            </a:r>
          </a:p>
          <a:p>
            <a:endParaRPr lang="fr-FR" dirty="0" smtClean="0"/>
          </a:p>
          <a:p>
            <a:r>
              <a:rPr lang="fr-FR" dirty="0" smtClean="0"/>
              <a:t>Propose plus de 600 paquets pour la plupart des logiciels libres utilisés dans les systèmes embarqués</a:t>
            </a:r>
          </a:p>
          <a:p>
            <a:endParaRPr lang="fr-FR" dirty="0" smtClean="0"/>
          </a:p>
          <a:p>
            <a:r>
              <a:rPr lang="fr-FR" dirty="0" smtClean="0"/>
              <a:t>Donne la possibilité d’ajouter nos propres paquets</a:t>
            </a:r>
          </a:p>
          <a:p>
            <a:endParaRPr lang="fr-FR" dirty="0" smtClean="0"/>
          </a:p>
          <a:p>
            <a:r>
              <a:rPr lang="fr-FR" dirty="0" smtClean="0"/>
              <a:t>Supporte de nombreuses architectures (Arm, </a:t>
            </a:r>
            <a:r>
              <a:rPr lang="fr-FR" dirty="0" err="1" smtClean="0"/>
              <a:t>Powerpc,etc</a:t>
            </a:r>
            <a:r>
              <a:rPr lang="fr-FR" dirty="0" smtClean="0"/>
              <a:t>…) dont µBlaze depuis Septembre 2012.</a:t>
            </a:r>
          </a:p>
          <a:p>
            <a:endParaRPr lang="fr-FR" dirty="0" smtClean="0"/>
          </a:p>
          <a:p>
            <a:r>
              <a:rPr lang="fr-FR" dirty="0" smtClean="0"/>
              <a:t>Une communauté très active… (Nouvelle version /3 mois )</a:t>
            </a:r>
          </a:p>
          <a:p>
            <a:endParaRPr lang="fr-FR" dirty="0" smtClean="0"/>
          </a:p>
          <a:p>
            <a:pPr>
              <a:buNone/>
            </a:pPr>
            <a:endParaRPr lang="fr-FR" dirty="0"/>
          </a:p>
        </p:txBody>
      </p:sp>
      <p:pic>
        <p:nvPicPr>
          <p:cNvPr id="8" name="Picture 2" descr="C:\Users\jeff\Desktop\logo_smal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78" y="1357298"/>
            <a:ext cx="2143140" cy="1071570"/>
          </a:xfrm>
          <a:prstGeom prst="rect">
            <a:avLst/>
          </a:prstGeom>
          <a:noFill/>
        </p:spPr>
      </p:pic>
      <p:pic>
        <p:nvPicPr>
          <p:cNvPr id="9" name="Picture 3" descr="C:\Users\jeff\Desktop\menuconfig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520" y="692696"/>
            <a:ext cx="8373235" cy="54292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89081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 smtClean="0"/>
              <a:t>Outils de développement </a:t>
            </a:r>
            <a:br>
              <a:rPr lang="fr-FR" sz="2400" dirty="0" smtClean="0"/>
            </a:br>
            <a:r>
              <a:rPr lang="fr-FR" sz="2000" dirty="0" err="1">
                <a:latin typeface="+mn-lt"/>
              </a:rPr>
              <a:t>Buildroot</a:t>
            </a:r>
            <a:r>
              <a:rPr lang="fr-FR" sz="2000" dirty="0">
                <a:latin typeface="+mn-lt"/>
              </a:rPr>
              <a:t> - 2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FPGA, µP et OS - 29/11/2012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D1B5-8B51-4FAD-A550-316311D82929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13"/>
          </p:nvPr>
        </p:nvSpPr>
        <p:spPr>
          <a:xfrm>
            <a:off x="395536" y="984250"/>
            <a:ext cx="8748464" cy="5325070"/>
          </a:xfrm>
        </p:spPr>
        <p:txBody>
          <a:bodyPr>
            <a:normAutofit/>
          </a:bodyPr>
          <a:lstStyle/>
          <a:p>
            <a:r>
              <a:rPr lang="fr-FR" dirty="0" smtClean="0"/>
              <a:t>Utilisation de la chaine de compilation croisée de </a:t>
            </a:r>
            <a:r>
              <a:rPr lang="fr-FR" dirty="0" err="1" smtClean="0"/>
              <a:t>Xilinx</a:t>
            </a:r>
            <a:endParaRPr lang="fr-FR" dirty="0" smtClean="0"/>
          </a:p>
          <a:p>
            <a:r>
              <a:rPr lang="fr-FR" dirty="0" smtClean="0"/>
              <a:t>Utilisation du </a:t>
            </a:r>
            <a:r>
              <a:rPr lang="fr-FR" dirty="0" err="1" smtClean="0"/>
              <a:t>kernel</a:t>
            </a:r>
            <a:r>
              <a:rPr lang="fr-FR" dirty="0" smtClean="0"/>
              <a:t> standard ou celui fourni par </a:t>
            </a:r>
            <a:r>
              <a:rPr lang="fr-FR" dirty="0" err="1"/>
              <a:t>X</a:t>
            </a:r>
            <a:r>
              <a:rPr lang="fr-FR" dirty="0" err="1" smtClean="0"/>
              <a:t>ilinx</a:t>
            </a:r>
            <a:endParaRPr lang="fr-FR" dirty="0" smtClean="0"/>
          </a:p>
          <a:p>
            <a:r>
              <a:rPr lang="fr-FR" dirty="0" smtClean="0"/>
              <a:t>Système de fichier utilisé:  </a:t>
            </a:r>
            <a:r>
              <a:rPr lang="fr-FR" dirty="0" err="1" smtClean="0"/>
              <a:t>ramFS</a:t>
            </a:r>
            <a:endParaRPr lang="fr-FR" dirty="0" smtClean="0"/>
          </a:p>
          <a:p>
            <a:r>
              <a:rPr lang="fr-FR" dirty="0" smtClean="0"/>
              <a:t>Initialisation des paramètres du </a:t>
            </a:r>
            <a:r>
              <a:rPr lang="fr-FR" dirty="0" err="1" smtClean="0"/>
              <a:t>kernel</a:t>
            </a:r>
            <a:r>
              <a:rPr lang="fr-FR" dirty="0" smtClean="0"/>
              <a:t> à partir du fichier *.dts </a:t>
            </a:r>
          </a:p>
          <a:p>
            <a:r>
              <a:rPr lang="fr-FR" dirty="0" smtClean="0"/>
              <a:t>Installation des packages standards :</a:t>
            </a:r>
          </a:p>
          <a:p>
            <a:pPr lvl="1"/>
            <a:r>
              <a:rPr lang="fr-FR" dirty="0" err="1" smtClean="0"/>
              <a:t>OpenSSH</a:t>
            </a:r>
            <a:endParaRPr lang="fr-FR" dirty="0" smtClean="0"/>
          </a:p>
          <a:p>
            <a:pPr lvl="1"/>
            <a:r>
              <a:rPr lang="fr-FR" dirty="0" smtClean="0"/>
              <a:t>Serveur web </a:t>
            </a:r>
            <a:r>
              <a:rPr lang="fr-FR" dirty="0" err="1" smtClean="0"/>
              <a:t>lighttpd</a:t>
            </a:r>
            <a:endParaRPr lang="fr-FR" dirty="0" smtClean="0"/>
          </a:p>
          <a:p>
            <a:r>
              <a:rPr lang="fr-FR" dirty="0"/>
              <a:t>Installation des packages </a:t>
            </a:r>
            <a:r>
              <a:rPr lang="fr-FR" dirty="0" smtClean="0"/>
              <a:t>spécifiques:</a:t>
            </a:r>
            <a:endParaRPr lang="fr-FR" dirty="0"/>
          </a:p>
          <a:p>
            <a:pPr lvl="1"/>
            <a:r>
              <a:rPr lang="fr-FR" dirty="0" smtClean="0"/>
              <a:t>Serveur EPICS</a:t>
            </a:r>
            <a:endParaRPr lang="fr-FR" dirty="0"/>
          </a:p>
          <a:p>
            <a:pPr lvl="1"/>
            <a:r>
              <a:rPr lang="fr-FR" dirty="0" smtClean="0"/>
              <a:t>Serveur </a:t>
            </a:r>
            <a:r>
              <a:rPr lang="fr-FR" dirty="0" err="1" smtClean="0"/>
              <a:t>modbus</a:t>
            </a:r>
            <a:r>
              <a:rPr lang="fr-FR" dirty="0" smtClean="0"/>
              <a:t> TCP</a:t>
            </a:r>
          </a:p>
          <a:p>
            <a:r>
              <a:rPr lang="fr-FR" dirty="0" smtClean="0"/>
              <a:t>Compilation de l’ensemble avec la commande </a:t>
            </a:r>
            <a:r>
              <a:rPr lang="fr-FR" dirty="0" err="1" smtClean="0"/>
              <a:t>Make</a:t>
            </a:r>
            <a:endParaRPr lang="fr-FR" dirty="0" smtClean="0"/>
          </a:p>
          <a:p>
            <a:r>
              <a:rPr lang="fr-FR" dirty="0" smtClean="0"/>
              <a:t>Création d’un binaire intégrant un Noyau &amp; </a:t>
            </a:r>
            <a:r>
              <a:rPr lang="fr-FR" dirty="0" err="1" smtClean="0"/>
              <a:t>rootfs</a:t>
            </a:r>
            <a:r>
              <a:rPr lang="fr-FR" dirty="0"/>
              <a:t> </a:t>
            </a:r>
            <a:r>
              <a:rPr lang="fr-FR" dirty="0" smtClean="0"/>
              <a:t>&amp; Applications 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958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 smtClean="0"/>
              <a:t>Outils de développement</a:t>
            </a:r>
            <a:r>
              <a:rPr lang="fr-FR" sz="2400" dirty="0"/>
              <a:t/>
            </a:r>
            <a:br>
              <a:rPr lang="fr-FR" sz="2400" dirty="0"/>
            </a:br>
            <a:r>
              <a:rPr lang="fr-FR" sz="2000" dirty="0">
                <a:latin typeface="+mn-lt"/>
              </a:rPr>
              <a:t>Synthèse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FPGA, µP et OS - 29/11/2012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D1B5-8B51-4FAD-A550-316311D82929}" type="slidenum">
              <a:rPr lang="fr-FR" smtClean="0"/>
              <a:pPr/>
              <a:t>19</a:t>
            </a:fld>
            <a:endParaRPr lang="fr-FR" dirty="0"/>
          </a:p>
        </p:txBody>
      </p:sp>
      <p:sp>
        <p:nvSpPr>
          <p:cNvPr id="19" name="Rectangle 18"/>
          <p:cNvSpPr/>
          <p:nvPr/>
        </p:nvSpPr>
        <p:spPr>
          <a:xfrm>
            <a:off x="1223628" y="2492896"/>
            <a:ext cx="1728192" cy="64807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EDK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3" name="Flèche vers le bas 42"/>
          <p:cNvSpPr/>
          <p:nvPr/>
        </p:nvSpPr>
        <p:spPr>
          <a:xfrm flipV="1">
            <a:off x="1916705" y="1916832"/>
            <a:ext cx="288032" cy="50405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29" name="Groupe 1028"/>
          <p:cNvGrpSpPr/>
          <p:nvPr/>
        </p:nvGrpSpPr>
        <p:grpSpPr>
          <a:xfrm>
            <a:off x="3779912" y="1052736"/>
            <a:ext cx="1296144" cy="648072"/>
            <a:chOff x="3779912" y="1124744"/>
            <a:chExt cx="1296144" cy="648072"/>
          </a:xfrm>
        </p:grpSpPr>
        <p:sp>
          <p:nvSpPr>
            <p:cNvPr id="6" name="Rectangle à coins arrondis 5"/>
            <p:cNvSpPr/>
            <p:nvPr/>
          </p:nvSpPr>
          <p:spPr>
            <a:xfrm>
              <a:off x="3779912" y="1124744"/>
              <a:ext cx="1224136" cy="376657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CC </a:t>
              </a:r>
              <a:r>
                <a:rPr lang="fr-FR" b="1" dirty="0" err="1" smtClean="0">
                  <a:solidFill>
                    <a:schemeClr val="tx1"/>
                  </a:solidFill>
                </a:rPr>
                <a:t>Xilinx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Connecteur droit avec flèche 11"/>
            <p:cNvCxnSpPr>
              <a:stCxn id="6" idx="2"/>
            </p:cNvCxnSpPr>
            <p:nvPr/>
          </p:nvCxnSpPr>
          <p:spPr>
            <a:xfrm>
              <a:off x="4391980" y="1501401"/>
              <a:ext cx="684076" cy="27141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0" name="Groupe 1029"/>
          <p:cNvGrpSpPr/>
          <p:nvPr/>
        </p:nvGrpSpPr>
        <p:grpSpPr>
          <a:xfrm>
            <a:off x="5502796" y="1052736"/>
            <a:ext cx="1301452" cy="648072"/>
            <a:chOff x="5502796" y="1052736"/>
            <a:chExt cx="1301452" cy="648072"/>
          </a:xfrm>
        </p:grpSpPr>
        <p:sp>
          <p:nvSpPr>
            <p:cNvPr id="7" name="Rectangle à coins arrondis 6"/>
            <p:cNvSpPr/>
            <p:nvPr/>
          </p:nvSpPr>
          <p:spPr>
            <a:xfrm>
              <a:off x="5580112" y="1052736"/>
              <a:ext cx="1224136" cy="376657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kernel.org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avec flèche 14"/>
            <p:cNvCxnSpPr>
              <a:stCxn id="7" idx="2"/>
            </p:cNvCxnSpPr>
            <p:nvPr/>
          </p:nvCxnSpPr>
          <p:spPr>
            <a:xfrm flipH="1">
              <a:off x="5502796" y="1429393"/>
              <a:ext cx="689384" cy="27141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Hexagone 39"/>
          <p:cNvSpPr/>
          <p:nvPr/>
        </p:nvSpPr>
        <p:spPr>
          <a:xfrm>
            <a:off x="4139952" y="1756199"/>
            <a:ext cx="1944216" cy="706232"/>
          </a:xfrm>
          <a:prstGeom prst="hexagon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BUILDROOT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4" name="Flèche vers le bas 43"/>
          <p:cNvSpPr/>
          <p:nvPr/>
        </p:nvSpPr>
        <p:spPr>
          <a:xfrm>
            <a:off x="4932040" y="2564904"/>
            <a:ext cx="315035" cy="57606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31" name="Groupe 1030"/>
          <p:cNvGrpSpPr/>
          <p:nvPr/>
        </p:nvGrpSpPr>
        <p:grpSpPr>
          <a:xfrm>
            <a:off x="6084168" y="1700808"/>
            <a:ext cx="1944216" cy="576064"/>
            <a:chOff x="6084168" y="1700808"/>
            <a:chExt cx="1944216" cy="576064"/>
          </a:xfrm>
        </p:grpSpPr>
        <p:sp>
          <p:nvSpPr>
            <p:cNvPr id="55" name="Rectangle à coins arrondis 54"/>
            <p:cNvSpPr/>
            <p:nvPr/>
          </p:nvSpPr>
          <p:spPr>
            <a:xfrm>
              <a:off x="6516216" y="1700808"/>
              <a:ext cx="1512168" cy="57606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Sources</a:t>
              </a:r>
            </a:p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Applications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cxnSp>
          <p:nvCxnSpPr>
            <p:cNvPr id="56" name="Connecteur droit avec flèche 55"/>
            <p:cNvCxnSpPr>
              <a:stCxn id="55" idx="1"/>
              <a:endCxn id="40" idx="0"/>
            </p:cNvCxnSpPr>
            <p:nvPr/>
          </p:nvCxnSpPr>
          <p:spPr>
            <a:xfrm flipH="1">
              <a:off x="6084168" y="1988840"/>
              <a:ext cx="432048" cy="12047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Flèche vers le bas 81"/>
          <p:cNvSpPr/>
          <p:nvPr/>
        </p:nvSpPr>
        <p:spPr>
          <a:xfrm>
            <a:off x="1556665" y="3203975"/>
            <a:ext cx="288032" cy="648072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SanDisk Ultra Full HD Compact Flash Carte, 4 Go, 30 Mo/s (200x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941168"/>
            <a:ext cx="1296144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Flèche à angle droit 84"/>
          <p:cNvSpPr/>
          <p:nvPr/>
        </p:nvSpPr>
        <p:spPr>
          <a:xfrm rot="5400000">
            <a:off x="1808693" y="4770149"/>
            <a:ext cx="792088" cy="1296144"/>
          </a:xfrm>
          <a:prstGeom prst="bent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8" name="Picture 4" descr="http://upload.wikimedia.org/wikipedia/commons/thumb/3/35/Tux.svg/250px-Tux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653136"/>
            <a:ext cx="1512862" cy="175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Flèche droite 86"/>
          <p:cNvSpPr/>
          <p:nvPr/>
        </p:nvSpPr>
        <p:spPr>
          <a:xfrm>
            <a:off x="5004048" y="5454224"/>
            <a:ext cx="864096" cy="351039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8" name="ZoneTexte 87"/>
          <p:cNvSpPr txBox="1"/>
          <p:nvPr/>
        </p:nvSpPr>
        <p:spPr>
          <a:xfrm>
            <a:off x="2321750" y="203384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1</a:t>
            </a:r>
            <a:endParaRPr lang="fr-FR" b="1" dirty="0"/>
          </a:p>
        </p:txBody>
      </p:sp>
      <p:sp>
        <p:nvSpPr>
          <p:cNvPr id="91" name="ZoneTexte 90"/>
          <p:cNvSpPr txBox="1"/>
          <p:nvPr/>
        </p:nvSpPr>
        <p:spPr>
          <a:xfrm>
            <a:off x="5292080" y="257390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2</a:t>
            </a:r>
            <a:endParaRPr lang="fr-FR" b="1" dirty="0"/>
          </a:p>
        </p:txBody>
      </p:sp>
      <p:sp>
        <p:nvSpPr>
          <p:cNvPr id="93" name="ZoneTexte 92"/>
          <p:cNvSpPr txBox="1"/>
          <p:nvPr/>
        </p:nvSpPr>
        <p:spPr>
          <a:xfrm>
            <a:off x="1106615" y="329398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3</a:t>
            </a:r>
            <a:endParaRPr lang="fr-FR" b="1" dirty="0"/>
          </a:p>
        </p:txBody>
      </p:sp>
      <p:sp>
        <p:nvSpPr>
          <p:cNvPr id="94" name="ZoneTexte 93"/>
          <p:cNvSpPr txBox="1"/>
          <p:nvPr/>
        </p:nvSpPr>
        <p:spPr>
          <a:xfrm>
            <a:off x="2006715" y="495917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4</a:t>
            </a:r>
            <a:endParaRPr lang="fr-FR" b="1" dirty="0"/>
          </a:p>
        </p:txBody>
      </p:sp>
      <p:sp>
        <p:nvSpPr>
          <p:cNvPr id="105" name="ZoneTexte 104"/>
          <p:cNvSpPr txBox="1"/>
          <p:nvPr/>
        </p:nvSpPr>
        <p:spPr>
          <a:xfrm>
            <a:off x="5247075" y="504918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5</a:t>
            </a:r>
            <a:endParaRPr lang="fr-FR" b="1" dirty="0"/>
          </a:p>
        </p:txBody>
      </p:sp>
      <p:pic>
        <p:nvPicPr>
          <p:cNvPr id="1033" name="Picture 6" descr="http://fedoranews.org/tchung/qemu/files/qemu-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717032"/>
            <a:ext cx="1714500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4" name="Flèche vers le bas 1033"/>
          <p:cNvSpPr/>
          <p:nvPr/>
        </p:nvSpPr>
        <p:spPr>
          <a:xfrm>
            <a:off x="7596337" y="4437112"/>
            <a:ext cx="306034" cy="72008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8" name="Flèche droite 107"/>
          <p:cNvSpPr/>
          <p:nvPr/>
        </p:nvSpPr>
        <p:spPr>
          <a:xfrm>
            <a:off x="6012160" y="3474004"/>
            <a:ext cx="864096" cy="29703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9" name="ZoneTexte 108"/>
          <p:cNvSpPr txBox="1"/>
          <p:nvPr/>
        </p:nvSpPr>
        <p:spPr>
          <a:xfrm>
            <a:off x="6192180" y="3068960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3’</a:t>
            </a:r>
            <a:endParaRPr lang="fr-FR" b="1" dirty="0"/>
          </a:p>
        </p:txBody>
      </p:sp>
      <p:sp>
        <p:nvSpPr>
          <p:cNvPr id="8" name="Carré corné 7"/>
          <p:cNvSpPr/>
          <p:nvPr/>
        </p:nvSpPr>
        <p:spPr>
          <a:xfrm>
            <a:off x="1700681" y="908720"/>
            <a:ext cx="810090" cy="900100"/>
          </a:xfrm>
          <a:prstGeom prst="foldedCorne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*.</a:t>
            </a:r>
            <a:r>
              <a:rPr lang="fr-FR" b="1" dirty="0" err="1">
                <a:solidFill>
                  <a:schemeClr val="tx1"/>
                </a:solidFill>
              </a:rPr>
              <a:t>dts</a:t>
            </a:r>
            <a:endParaRPr lang="fr-FR" b="1" dirty="0">
              <a:solidFill>
                <a:schemeClr val="tx1"/>
              </a:solidFill>
            </a:endParaRPr>
          </a:p>
          <a:p>
            <a:pPr algn="ctr"/>
            <a:endParaRPr lang="fr-FR" dirty="0"/>
          </a:p>
        </p:txBody>
      </p:sp>
      <p:sp>
        <p:nvSpPr>
          <p:cNvPr id="45" name="Carré corné 44"/>
          <p:cNvSpPr/>
          <p:nvPr/>
        </p:nvSpPr>
        <p:spPr>
          <a:xfrm>
            <a:off x="4662010" y="3248980"/>
            <a:ext cx="900100" cy="900100"/>
          </a:xfrm>
          <a:prstGeom prst="foldedCorne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Binaire</a:t>
            </a:r>
            <a:endParaRPr lang="fr-FR" dirty="0"/>
          </a:p>
        </p:txBody>
      </p:sp>
      <p:sp>
        <p:nvSpPr>
          <p:cNvPr id="46" name="Flèche droite 45"/>
          <p:cNvSpPr/>
          <p:nvPr/>
        </p:nvSpPr>
        <p:spPr>
          <a:xfrm rot="12035891">
            <a:off x="3004841" y="3000665"/>
            <a:ext cx="1459143" cy="310717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Flèche droite 48"/>
          <p:cNvSpPr/>
          <p:nvPr/>
        </p:nvSpPr>
        <p:spPr>
          <a:xfrm rot="1367195">
            <a:off x="2595010" y="1539198"/>
            <a:ext cx="1459143" cy="310717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Carré corné 49"/>
          <p:cNvSpPr/>
          <p:nvPr/>
        </p:nvSpPr>
        <p:spPr>
          <a:xfrm>
            <a:off x="521550" y="908720"/>
            <a:ext cx="810090" cy="900100"/>
          </a:xfrm>
          <a:prstGeom prst="foldedCorne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*.bit</a:t>
            </a:r>
            <a:endParaRPr lang="fr-FR" b="1" dirty="0">
              <a:solidFill>
                <a:schemeClr val="tx1"/>
              </a:solidFill>
            </a:endParaRPr>
          </a:p>
          <a:p>
            <a:pPr algn="ctr"/>
            <a:endParaRPr lang="fr-FR" dirty="0"/>
          </a:p>
        </p:txBody>
      </p:sp>
      <p:sp>
        <p:nvSpPr>
          <p:cNvPr id="53" name="Flèche droite 52"/>
          <p:cNvSpPr/>
          <p:nvPr/>
        </p:nvSpPr>
        <p:spPr>
          <a:xfrm rot="12945019">
            <a:off x="1216340" y="1936327"/>
            <a:ext cx="880909" cy="314387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Flèche droite 58"/>
          <p:cNvSpPr/>
          <p:nvPr/>
        </p:nvSpPr>
        <p:spPr>
          <a:xfrm rot="4388736">
            <a:off x="751560" y="2014573"/>
            <a:ext cx="663228" cy="314387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Carré corné 59"/>
          <p:cNvSpPr/>
          <p:nvPr/>
        </p:nvSpPr>
        <p:spPr>
          <a:xfrm>
            <a:off x="1286635" y="3924055"/>
            <a:ext cx="810090" cy="900100"/>
          </a:xfrm>
          <a:prstGeom prst="foldedCorne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*.ACE</a:t>
            </a:r>
            <a:endParaRPr lang="fr-FR" b="1" dirty="0">
              <a:solidFill>
                <a:schemeClr val="tx1"/>
              </a:solidFill>
            </a:endParaRPr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5694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43" grpId="0" animBg="1"/>
      <p:bldP spid="40" grpId="0" animBg="1"/>
      <p:bldP spid="44" grpId="0" animBg="1"/>
      <p:bldP spid="82" grpId="0" animBg="1"/>
      <p:bldP spid="85" grpId="0" animBg="1"/>
      <p:bldP spid="87" grpId="0" animBg="1"/>
      <p:bldP spid="88" grpId="0"/>
      <p:bldP spid="91" grpId="0"/>
      <p:bldP spid="93" grpId="0"/>
      <p:bldP spid="94" grpId="0"/>
      <p:bldP spid="105" grpId="0"/>
      <p:bldP spid="1034" grpId="0" animBg="1"/>
      <p:bldP spid="108" grpId="0" animBg="1"/>
      <p:bldP spid="109" grpId="0"/>
      <p:bldP spid="8" grpId="0" animBg="1"/>
      <p:bldP spid="45" grpId="0" animBg="1"/>
      <p:bldP spid="46" grpId="0" animBg="1"/>
      <p:bldP spid="49" grpId="0" animBg="1"/>
      <p:bldP spid="50" grpId="0" animBg="1"/>
      <p:bldP spid="53" grpId="0" animBg="1"/>
      <p:bldP spid="59" grpId="0" animBg="1"/>
      <p:bldP spid="6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Sommaire</a:t>
            </a:r>
            <a:endParaRPr lang="en-US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FPGA, µP et OS - 29/11/2012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D1B5-8B51-4FAD-A550-316311D82929}" type="slidenum">
              <a:rPr lang="fr-FR" smtClean="0"/>
              <a:pPr/>
              <a:t>20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971600" y="1043735"/>
            <a:ext cx="8595955" cy="5220580"/>
          </a:xfrm>
        </p:spPr>
        <p:txBody>
          <a:bodyPr>
            <a:normAutofit fontScale="85000" lnSpcReduction="10000"/>
          </a:bodyPr>
          <a:lstStyle/>
          <a:p>
            <a:r>
              <a:rPr lang="fr-FR" sz="2800" dirty="0"/>
              <a:t>Utilisation d’un µP </a:t>
            </a:r>
            <a:r>
              <a:rPr lang="fr-FR" sz="2800" dirty="0" err="1"/>
              <a:t>softcore</a:t>
            </a:r>
            <a:r>
              <a:rPr lang="fr-FR" sz="2800" dirty="0"/>
              <a:t> sans OS dans un </a:t>
            </a:r>
            <a:r>
              <a:rPr lang="fr-FR" sz="2800" dirty="0" smtClean="0"/>
              <a:t>FPGA</a:t>
            </a:r>
          </a:p>
          <a:p>
            <a:pPr lvl="1"/>
            <a:r>
              <a:rPr lang="fr-FR" dirty="0"/>
              <a:t>Spécifications Spiral2 </a:t>
            </a:r>
            <a:r>
              <a:rPr lang="fr-FR" dirty="0" smtClean="0"/>
              <a:t>LLRF</a:t>
            </a:r>
            <a:endParaRPr lang="fr-FR" dirty="0"/>
          </a:p>
          <a:p>
            <a:pPr lvl="1"/>
            <a:r>
              <a:rPr lang="fr-FR" dirty="0" smtClean="0"/>
              <a:t>Architecture </a:t>
            </a:r>
            <a:r>
              <a:rPr lang="fr-FR" dirty="0"/>
              <a:t>Spiral2 </a:t>
            </a:r>
            <a:r>
              <a:rPr lang="fr-FR" dirty="0" smtClean="0"/>
              <a:t>LLRF</a:t>
            </a:r>
          </a:p>
          <a:p>
            <a:r>
              <a:rPr lang="fr-FR" sz="2800" dirty="0" smtClean="0"/>
              <a:t>Nos </a:t>
            </a:r>
            <a:r>
              <a:rPr lang="fr-FR" sz="2800" dirty="0"/>
              <a:t>futurs </a:t>
            </a:r>
            <a:r>
              <a:rPr lang="fr-FR" sz="2800" dirty="0" smtClean="0"/>
              <a:t>besoins</a:t>
            </a:r>
          </a:p>
          <a:p>
            <a:pPr lvl="1"/>
            <a:r>
              <a:rPr lang="fr-FR" dirty="0" smtClean="0"/>
              <a:t>Spécifications</a:t>
            </a:r>
          </a:p>
          <a:p>
            <a:pPr lvl="1"/>
            <a:r>
              <a:rPr lang="fr-FR" dirty="0" smtClean="0"/>
              <a:t>Configuration/Supervision/Acquisitions</a:t>
            </a:r>
          </a:p>
          <a:p>
            <a:pPr lvl="2"/>
            <a:r>
              <a:rPr lang="fr-FR" dirty="0" smtClean="0"/>
              <a:t>Muscade</a:t>
            </a:r>
          </a:p>
          <a:p>
            <a:pPr lvl="2"/>
            <a:r>
              <a:rPr lang="fr-FR" dirty="0" smtClean="0"/>
              <a:t>EPICS</a:t>
            </a:r>
          </a:p>
          <a:p>
            <a:pPr lvl="1"/>
            <a:r>
              <a:rPr lang="fr-FR" dirty="0" smtClean="0"/>
              <a:t>Réseau de terrain</a:t>
            </a:r>
          </a:p>
          <a:p>
            <a:pPr lvl="1"/>
            <a:r>
              <a:rPr lang="fr-FR" dirty="0" smtClean="0"/>
              <a:t>Bilan</a:t>
            </a:r>
            <a:endParaRPr lang="fr-FR" dirty="0"/>
          </a:p>
          <a:p>
            <a:r>
              <a:rPr lang="fr-FR" sz="2800" dirty="0" smtClean="0"/>
              <a:t>Description des </a:t>
            </a:r>
            <a:r>
              <a:rPr lang="fr-FR" sz="2800" dirty="0"/>
              <a:t>développements et essais en </a:t>
            </a:r>
            <a:r>
              <a:rPr lang="fr-FR" sz="2800" dirty="0" smtClean="0"/>
              <a:t>cours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fr-FR" sz="2800" dirty="0"/>
              <a:t>Outils de </a:t>
            </a:r>
            <a:r>
              <a:rPr lang="fr-FR" sz="2800" dirty="0" smtClean="0"/>
              <a:t>développement </a:t>
            </a:r>
          </a:p>
          <a:p>
            <a:pPr lvl="1"/>
            <a:r>
              <a:rPr lang="fr-FR" dirty="0" err="1" smtClean="0"/>
              <a:t>Buildroot</a:t>
            </a:r>
            <a:endParaRPr lang="fr-FR" dirty="0" smtClean="0"/>
          </a:p>
          <a:p>
            <a:pPr lvl="1"/>
            <a:r>
              <a:rPr lang="fr-FR" dirty="0" smtClean="0"/>
              <a:t>Synthèse</a:t>
            </a:r>
            <a:endParaRPr lang="fr-FR" dirty="0"/>
          </a:p>
          <a:p>
            <a:pPr marL="342900" lvl="1" indent="-342900">
              <a:buFont typeface="Wingdings" pitchFamily="2" charset="2"/>
              <a:buChar char="Ø"/>
            </a:pPr>
            <a:r>
              <a:rPr lang="fr-FR" sz="2800" dirty="0" smtClean="0"/>
              <a:t>Bilan</a:t>
            </a:r>
            <a:endParaRPr lang="fr-FR" dirty="0" smtClean="0"/>
          </a:p>
          <a:p>
            <a:r>
              <a:rPr lang="fr-FR" sz="2800" dirty="0" smtClean="0"/>
              <a:t>Conclusion/Perspectives</a:t>
            </a:r>
            <a:endParaRPr lang="en-US" i="1" dirty="0"/>
          </a:p>
        </p:txBody>
      </p:sp>
      <p:sp>
        <p:nvSpPr>
          <p:cNvPr id="7" name="Rectangle 6"/>
          <p:cNvSpPr/>
          <p:nvPr/>
        </p:nvSpPr>
        <p:spPr>
          <a:xfrm>
            <a:off x="1376645" y="5499230"/>
            <a:ext cx="720079" cy="2700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483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 smtClean="0"/>
              <a:t>Bilan - 1</a:t>
            </a:r>
            <a:endParaRPr lang="fr-FR" sz="2000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FPGA, µP et OS - 29/11/2012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D1B5-8B51-4FAD-A550-316311D82929}" type="slidenum">
              <a:rPr lang="fr-FR" smtClean="0"/>
              <a:pPr/>
              <a:t>21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476545" y="1133745"/>
            <a:ext cx="7920880" cy="5760640"/>
          </a:xfrm>
        </p:spPr>
        <p:txBody>
          <a:bodyPr>
            <a:normAutofit/>
          </a:bodyPr>
          <a:lstStyle/>
          <a:p>
            <a:pPr marL="342900" lvl="1" indent="-342900">
              <a:lnSpc>
                <a:spcPct val="80000"/>
              </a:lnSpc>
              <a:buFont typeface="Wingdings" pitchFamily="2" charset="2"/>
              <a:buChar char="Ø"/>
            </a:pPr>
            <a:r>
              <a:rPr lang="fr-FR" sz="2600" dirty="0" err="1"/>
              <a:t>XilKernel</a:t>
            </a:r>
            <a:r>
              <a:rPr lang="fr-FR" sz="2600" dirty="0"/>
              <a:t> :	 </a:t>
            </a:r>
            <a:r>
              <a:rPr lang="fr-FR" i="1" dirty="0">
                <a:solidFill>
                  <a:srgbClr val="0000FF"/>
                </a:solidFill>
              </a:rPr>
              <a:t>Muscade® embarqué fonctionne !</a:t>
            </a:r>
          </a:p>
          <a:p>
            <a:pPr lvl="1">
              <a:lnSpc>
                <a:spcPct val="80000"/>
              </a:lnSpc>
            </a:pPr>
            <a:endParaRPr lang="fr-FR" sz="1900" dirty="0" smtClean="0"/>
          </a:p>
          <a:p>
            <a:pPr lvl="1">
              <a:lnSpc>
                <a:spcPct val="80000"/>
              </a:lnSpc>
            </a:pPr>
            <a:r>
              <a:rPr lang="fr-FR" sz="1900" dirty="0" smtClean="0"/>
              <a:t>Ressources </a:t>
            </a:r>
            <a:r>
              <a:rPr lang="fr-FR" sz="1900" dirty="0"/>
              <a:t>matérielles nécessaires </a:t>
            </a:r>
            <a:r>
              <a:rPr lang="fr-FR" sz="1900" dirty="0" smtClean="0"/>
              <a:t>:</a:t>
            </a:r>
          </a:p>
          <a:p>
            <a:pPr lvl="2">
              <a:lnSpc>
                <a:spcPct val="80000"/>
              </a:lnSpc>
            </a:pPr>
            <a:r>
              <a:rPr lang="fr-FR" sz="1700" dirty="0" smtClean="0"/>
              <a:t>En</a:t>
            </a:r>
            <a:r>
              <a:rPr lang="fr-FR" dirty="0" smtClean="0"/>
              <a:t> </a:t>
            </a:r>
            <a:r>
              <a:rPr lang="fr-FR" dirty="0"/>
              <a:t>flash : environ 600 Ko pour l'application (avec </a:t>
            </a:r>
            <a:r>
              <a:rPr lang="fr-FR" dirty="0" err="1"/>
              <a:t>XilKernel</a:t>
            </a:r>
            <a:r>
              <a:rPr lang="fr-FR" dirty="0"/>
              <a:t>) +2.5 Mo de système de </a:t>
            </a:r>
            <a:r>
              <a:rPr lang="fr-FR" dirty="0" smtClean="0"/>
              <a:t>fichier</a:t>
            </a:r>
          </a:p>
          <a:p>
            <a:pPr lvl="2">
              <a:lnSpc>
                <a:spcPct val="80000"/>
              </a:lnSpc>
            </a:pPr>
            <a:r>
              <a:rPr lang="fr-FR" sz="1700" dirty="0"/>
              <a:t>SRAM ou SDRAM de 1 Mo suffisante</a:t>
            </a:r>
          </a:p>
          <a:p>
            <a:pPr lvl="1">
              <a:lnSpc>
                <a:spcPct val="80000"/>
              </a:lnSpc>
            </a:pPr>
            <a:endParaRPr lang="fr-FR" sz="1900" dirty="0" smtClean="0"/>
          </a:p>
          <a:p>
            <a:pPr lvl="1">
              <a:lnSpc>
                <a:spcPct val="80000"/>
              </a:lnSpc>
            </a:pPr>
            <a:r>
              <a:rPr lang="fr-FR" sz="1900" dirty="0" smtClean="0"/>
              <a:t>Avantages </a:t>
            </a:r>
            <a:r>
              <a:rPr lang="fr-FR" sz="1900" dirty="0"/>
              <a:t>:</a:t>
            </a:r>
          </a:p>
          <a:p>
            <a:pPr lvl="2">
              <a:lnSpc>
                <a:spcPct val="80000"/>
              </a:lnSpc>
            </a:pPr>
            <a:r>
              <a:rPr lang="fr-FR" sz="1700" dirty="0"/>
              <a:t>Système simple</a:t>
            </a:r>
          </a:p>
          <a:p>
            <a:pPr lvl="2">
              <a:lnSpc>
                <a:spcPct val="80000"/>
              </a:lnSpc>
            </a:pPr>
            <a:r>
              <a:rPr lang="fr-FR" sz="1700" dirty="0"/>
              <a:t>Taille</a:t>
            </a:r>
          </a:p>
          <a:p>
            <a:pPr lvl="2">
              <a:lnSpc>
                <a:spcPct val="80000"/>
              </a:lnSpc>
            </a:pPr>
            <a:r>
              <a:rPr lang="fr-FR" sz="1700" dirty="0"/>
              <a:t>Rapidité de mise en œuvre</a:t>
            </a:r>
          </a:p>
          <a:p>
            <a:pPr lvl="1">
              <a:lnSpc>
                <a:spcPct val="80000"/>
              </a:lnSpc>
            </a:pPr>
            <a:endParaRPr lang="fr-FR" sz="1900" dirty="0" smtClean="0"/>
          </a:p>
          <a:p>
            <a:pPr lvl="1">
              <a:lnSpc>
                <a:spcPct val="80000"/>
              </a:lnSpc>
            </a:pPr>
            <a:r>
              <a:rPr lang="fr-FR" sz="1900" dirty="0" smtClean="0"/>
              <a:t>Inconvénients </a:t>
            </a:r>
            <a:r>
              <a:rPr lang="fr-FR" sz="1900" dirty="0"/>
              <a:t>:</a:t>
            </a:r>
          </a:p>
          <a:p>
            <a:pPr lvl="2">
              <a:lnSpc>
                <a:spcPct val="80000"/>
              </a:lnSpc>
            </a:pPr>
            <a:r>
              <a:rPr lang="fr-FR" sz="1700" dirty="0"/>
              <a:t>Propriétaire </a:t>
            </a:r>
            <a:r>
              <a:rPr lang="fr-FR" sz="1700" dirty="0" err="1"/>
              <a:t>Xilinx</a:t>
            </a:r>
            <a:endParaRPr lang="fr-FR" sz="1700" dirty="0"/>
          </a:p>
          <a:p>
            <a:pPr lvl="2">
              <a:lnSpc>
                <a:spcPct val="80000"/>
              </a:lnSpc>
            </a:pPr>
            <a:r>
              <a:rPr lang="fr-FR" sz="1700" dirty="0"/>
              <a:t>Système de fichier très limité</a:t>
            </a:r>
          </a:p>
        </p:txBody>
      </p:sp>
    </p:spTree>
    <p:extLst>
      <p:ext uri="{BB962C8B-B14F-4D97-AF65-F5344CB8AC3E}">
        <p14:creationId xmlns:p14="http://schemas.microsoft.com/office/powerpoint/2010/main" val="85024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 smtClean="0"/>
              <a:t>Bilan - 2</a:t>
            </a:r>
            <a:endParaRPr lang="fr-FR" sz="2000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FPGA, µP et OS - 29/11/2012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D1B5-8B51-4FAD-A550-316311D82929}" type="slidenum">
              <a:rPr lang="fr-FR" smtClean="0"/>
              <a:pPr/>
              <a:t>22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476544" y="818710"/>
            <a:ext cx="8325926" cy="5760640"/>
          </a:xfrm>
        </p:spPr>
        <p:txBody>
          <a:bodyPr>
            <a:normAutofit fontScale="70000" lnSpcReduction="20000"/>
          </a:bodyPr>
          <a:lstStyle/>
          <a:p>
            <a:pPr lvl="2"/>
            <a:endParaRPr lang="fr-FR" dirty="0"/>
          </a:p>
          <a:p>
            <a:pPr marL="342900" lvl="1" indent="-342900">
              <a:buFont typeface="Wingdings" pitchFamily="2" charset="2"/>
              <a:buChar char="Ø"/>
            </a:pPr>
            <a:r>
              <a:rPr lang="fr-FR" sz="3100" dirty="0"/>
              <a:t>Linux </a:t>
            </a:r>
            <a:r>
              <a:rPr lang="fr-FR" sz="3100" dirty="0" smtClean="0"/>
              <a:t>:</a:t>
            </a:r>
            <a:r>
              <a:rPr lang="fr-FR" sz="3200" dirty="0" smtClean="0"/>
              <a:t>  </a:t>
            </a:r>
            <a:r>
              <a:rPr lang="fr-FR" sz="2600" i="1" dirty="0" smtClean="0">
                <a:solidFill>
                  <a:srgbClr val="0000FF"/>
                </a:solidFill>
              </a:rPr>
              <a:t>Serveur </a:t>
            </a:r>
            <a:r>
              <a:rPr lang="fr-FR" sz="2600" i="1" dirty="0">
                <a:solidFill>
                  <a:srgbClr val="0000FF"/>
                </a:solidFill>
              </a:rPr>
              <a:t>EPICS et Web fonctionnent, Muscade® embarqué pas encore testé</a:t>
            </a:r>
            <a:endParaRPr lang="fr-FR" sz="2300" i="1" dirty="0">
              <a:solidFill>
                <a:srgbClr val="0000FF"/>
              </a:solidFill>
            </a:endParaRPr>
          </a:p>
          <a:p>
            <a:pPr lvl="1"/>
            <a:r>
              <a:rPr lang="fr-FR" sz="2500" dirty="0"/>
              <a:t>Ressources matérielles nécessaires :</a:t>
            </a:r>
          </a:p>
          <a:p>
            <a:pPr lvl="2"/>
            <a:r>
              <a:rPr lang="fr-FR" sz="2200" dirty="0"/>
              <a:t>En flash : minimum 40 Mo (dont </a:t>
            </a:r>
            <a:r>
              <a:rPr lang="fr-FR" sz="2200" dirty="0" err="1"/>
              <a:t>bitstream</a:t>
            </a:r>
            <a:r>
              <a:rPr lang="fr-FR" sz="2200" dirty="0"/>
              <a:t>)</a:t>
            </a:r>
          </a:p>
          <a:p>
            <a:pPr lvl="2"/>
            <a:r>
              <a:rPr lang="fr-FR" sz="2200" dirty="0"/>
              <a:t>SRAM ou SDRAM : minimum de 16 Mo</a:t>
            </a:r>
          </a:p>
          <a:p>
            <a:pPr lvl="1"/>
            <a:r>
              <a:rPr lang="fr-FR" sz="2500" dirty="0"/>
              <a:t>Avantages :</a:t>
            </a:r>
          </a:p>
          <a:p>
            <a:pPr lvl="2"/>
            <a:r>
              <a:rPr lang="fr-FR" sz="2200" dirty="0"/>
              <a:t>Serveur EPICS pour Linux</a:t>
            </a:r>
          </a:p>
          <a:p>
            <a:pPr lvl="2"/>
            <a:r>
              <a:rPr lang="fr-FR" sz="2200" dirty="0"/>
              <a:t>Système de fichiers performant et complet</a:t>
            </a:r>
          </a:p>
          <a:p>
            <a:pPr lvl="2"/>
            <a:r>
              <a:rPr lang="fr-FR" sz="2200" dirty="0"/>
              <a:t>Pile TCP et système de fichier inclus dans l'OS</a:t>
            </a:r>
          </a:p>
          <a:p>
            <a:pPr lvl="2"/>
            <a:r>
              <a:rPr lang="fr-FR" sz="2200" dirty="0"/>
              <a:t>Open source – indépendant de la cible / support de la communauté / Pérennité</a:t>
            </a:r>
          </a:p>
          <a:p>
            <a:pPr lvl="2"/>
            <a:r>
              <a:rPr lang="fr-FR" sz="2200" dirty="0"/>
              <a:t>Richesse des pilotes/applications disponibles</a:t>
            </a:r>
          </a:p>
          <a:p>
            <a:pPr lvl="2"/>
            <a:r>
              <a:rPr lang="fr-FR" sz="2200" dirty="0"/>
              <a:t>Développement applicatif possible sur PC puis cross compilation pour la cible</a:t>
            </a:r>
          </a:p>
          <a:p>
            <a:pPr lvl="2"/>
            <a:r>
              <a:rPr lang="fr-FR" sz="2200" dirty="0"/>
              <a:t>Evolution permanente (pilotes, cibles), réactivité</a:t>
            </a:r>
          </a:p>
          <a:p>
            <a:pPr lvl="2"/>
            <a:r>
              <a:rPr lang="fr-FR" sz="2200" dirty="0"/>
              <a:t>Ordonnancement modifiable</a:t>
            </a:r>
          </a:p>
          <a:p>
            <a:pPr lvl="2"/>
            <a:r>
              <a:rPr lang="fr-FR" sz="2200" b="1" dirty="0"/>
              <a:t>Collaboration avec LDISC</a:t>
            </a:r>
          </a:p>
          <a:p>
            <a:pPr lvl="1"/>
            <a:r>
              <a:rPr lang="fr-FR" sz="2600" dirty="0"/>
              <a:t>Chaine de développement</a:t>
            </a:r>
          </a:p>
          <a:p>
            <a:pPr lvl="2"/>
            <a:r>
              <a:rPr lang="fr-FR" sz="2100" dirty="0"/>
              <a:t>Simplicité d'utilisation et communauté réactive</a:t>
            </a:r>
          </a:p>
          <a:p>
            <a:pPr lvl="1"/>
            <a:r>
              <a:rPr lang="fr-FR" sz="2600" dirty="0" smtClean="0"/>
              <a:t>Inconvénients </a:t>
            </a:r>
            <a:r>
              <a:rPr lang="fr-FR" sz="2600" dirty="0"/>
              <a:t>:</a:t>
            </a:r>
          </a:p>
          <a:p>
            <a:pPr lvl="2"/>
            <a:r>
              <a:rPr lang="fr-FR" sz="2100" dirty="0"/>
              <a:t>OS assez complexe</a:t>
            </a:r>
          </a:p>
          <a:p>
            <a:pPr lvl="2"/>
            <a:r>
              <a:rPr lang="fr-FR" sz="2100" dirty="0"/>
              <a:t>Taille</a:t>
            </a:r>
          </a:p>
          <a:p>
            <a:pPr lvl="2"/>
            <a:r>
              <a:rPr lang="fr-FR" sz="2100" dirty="0"/>
              <a:t>Latence de Linux </a:t>
            </a:r>
            <a:r>
              <a:rPr lang="fr-FR" sz="2100" dirty="0" smtClean="0"/>
              <a:t>pour temps réel</a:t>
            </a:r>
            <a:endParaRPr lang="fr-FR" sz="2100" dirty="0"/>
          </a:p>
          <a:p>
            <a:pPr marL="914400" lvl="2" indent="0">
              <a:buNone/>
            </a:pPr>
            <a:endParaRPr lang="fr-FR" dirty="0"/>
          </a:p>
          <a:p>
            <a:pPr marL="914400" lvl="2" indent="0">
              <a:buNone/>
            </a:pPr>
            <a:endParaRPr lang="fr-FR" sz="1900" dirty="0"/>
          </a:p>
        </p:txBody>
      </p:sp>
    </p:spTree>
    <p:extLst>
      <p:ext uri="{BB962C8B-B14F-4D97-AF65-F5344CB8AC3E}">
        <p14:creationId xmlns:p14="http://schemas.microsoft.com/office/powerpoint/2010/main" val="154780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Sommaire</a:t>
            </a:r>
            <a:endParaRPr lang="en-US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FPGA, µP et OS - 29/11/2012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D1B5-8B51-4FAD-A550-316311D82929}" type="slidenum">
              <a:rPr lang="fr-FR" smtClean="0"/>
              <a:pPr/>
              <a:t>23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971600" y="1043735"/>
            <a:ext cx="8595955" cy="5220580"/>
          </a:xfrm>
        </p:spPr>
        <p:txBody>
          <a:bodyPr>
            <a:normAutofit fontScale="85000" lnSpcReduction="10000"/>
          </a:bodyPr>
          <a:lstStyle/>
          <a:p>
            <a:r>
              <a:rPr lang="fr-FR" sz="2800" dirty="0"/>
              <a:t>Utilisation d’un µP </a:t>
            </a:r>
            <a:r>
              <a:rPr lang="fr-FR" sz="2800" dirty="0" err="1"/>
              <a:t>softcore</a:t>
            </a:r>
            <a:r>
              <a:rPr lang="fr-FR" sz="2800" dirty="0"/>
              <a:t> sans OS dans un </a:t>
            </a:r>
            <a:r>
              <a:rPr lang="fr-FR" sz="2800" dirty="0" smtClean="0"/>
              <a:t>FPGA</a:t>
            </a:r>
          </a:p>
          <a:p>
            <a:pPr lvl="1"/>
            <a:r>
              <a:rPr lang="fr-FR" dirty="0"/>
              <a:t>Spécifications Spiral2 </a:t>
            </a:r>
            <a:r>
              <a:rPr lang="fr-FR" dirty="0" smtClean="0"/>
              <a:t>LLRF</a:t>
            </a:r>
            <a:endParaRPr lang="fr-FR" dirty="0"/>
          </a:p>
          <a:p>
            <a:pPr lvl="1"/>
            <a:r>
              <a:rPr lang="fr-FR" dirty="0" smtClean="0"/>
              <a:t>Architecture </a:t>
            </a:r>
            <a:r>
              <a:rPr lang="fr-FR" dirty="0"/>
              <a:t>Spiral2 </a:t>
            </a:r>
            <a:r>
              <a:rPr lang="fr-FR" dirty="0" smtClean="0"/>
              <a:t>LLRF</a:t>
            </a:r>
          </a:p>
          <a:p>
            <a:r>
              <a:rPr lang="fr-FR" sz="2800" dirty="0" smtClean="0"/>
              <a:t>Nos </a:t>
            </a:r>
            <a:r>
              <a:rPr lang="fr-FR" sz="2800" dirty="0"/>
              <a:t>futurs </a:t>
            </a:r>
            <a:r>
              <a:rPr lang="fr-FR" sz="2800" dirty="0" smtClean="0"/>
              <a:t>besoins</a:t>
            </a:r>
          </a:p>
          <a:p>
            <a:pPr lvl="1"/>
            <a:r>
              <a:rPr lang="fr-FR" dirty="0" smtClean="0"/>
              <a:t>Spécifications</a:t>
            </a:r>
          </a:p>
          <a:p>
            <a:pPr lvl="1"/>
            <a:r>
              <a:rPr lang="fr-FR" dirty="0" smtClean="0"/>
              <a:t>Configuration/Supervision/Acquisitions</a:t>
            </a:r>
          </a:p>
          <a:p>
            <a:pPr lvl="2"/>
            <a:r>
              <a:rPr lang="fr-FR" dirty="0" smtClean="0"/>
              <a:t>Muscade</a:t>
            </a:r>
          </a:p>
          <a:p>
            <a:pPr lvl="2"/>
            <a:r>
              <a:rPr lang="fr-FR" dirty="0" smtClean="0"/>
              <a:t>EPICS</a:t>
            </a:r>
          </a:p>
          <a:p>
            <a:pPr lvl="1"/>
            <a:r>
              <a:rPr lang="fr-FR" dirty="0" smtClean="0"/>
              <a:t>Réseau de terrain</a:t>
            </a:r>
          </a:p>
          <a:p>
            <a:pPr lvl="1"/>
            <a:r>
              <a:rPr lang="fr-FR" dirty="0" smtClean="0"/>
              <a:t>Bilan</a:t>
            </a:r>
            <a:endParaRPr lang="fr-FR" dirty="0"/>
          </a:p>
          <a:p>
            <a:r>
              <a:rPr lang="fr-FR" sz="2800" dirty="0" smtClean="0"/>
              <a:t>Description des </a:t>
            </a:r>
            <a:r>
              <a:rPr lang="fr-FR" sz="2800" dirty="0"/>
              <a:t>développements et essais en </a:t>
            </a:r>
            <a:r>
              <a:rPr lang="fr-FR" sz="2800" dirty="0" smtClean="0"/>
              <a:t>cours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fr-FR" sz="2800" dirty="0"/>
              <a:t>Outils de </a:t>
            </a:r>
            <a:r>
              <a:rPr lang="fr-FR" sz="2800" dirty="0" smtClean="0"/>
              <a:t>développement </a:t>
            </a:r>
          </a:p>
          <a:p>
            <a:pPr lvl="1"/>
            <a:r>
              <a:rPr lang="fr-FR" dirty="0" err="1" smtClean="0"/>
              <a:t>Buildroot</a:t>
            </a:r>
            <a:endParaRPr lang="fr-FR" dirty="0" smtClean="0"/>
          </a:p>
          <a:p>
            <a:pPr lvl="1"/>
            <a:r>
              <a:rPr lang="fr-FR" dirty="0" smtClean="0"/>
              <a:t>Synthèse</a:t>
            </a:r>
            <a:endParaRPr lang="fr-FR" dirty="0"/>
          </a:p>
          <a:p>
            <a:pPr marL="342900" lvl="1" indent="-342900">
              <a:buFont typeface="Wingdings" pitchFamily="2" charset="2"/>
              <a:buChar char="Ø"/>
            </a:pPr>
            <a:r>
              <a:rPr lang="fr-FR" sz="2800" dirty="0" smtClean="0"/>
              <a:t>Bilan</a:t>
            </a:r>
            <a:endParaRPr lang="fr-FR" dirty="0" smtClean="0"/>
          </a:p>
          <a:p>
            <a:r>
              <a:rPr lang="fr-FR" sz="2800" dirty="0" smtClean="0"/>
              <a:t>Conclusion/Perspectives</a:t>
            </a:r>
            <a:endParaRPr lang="en-US" i="1" dirty="0"/>
          </a:p>
        </p:txBody>
      </p:sp>
      <p:sp>
        <p:nvSpPr>
          <p:cNvPr id="8" name="Rectangle 7"/>
          <p:cNvSpPr/>
          <p:nvPr/>
        </p:nvSpPr>
        <p:spPr>
          <a:xfrm>
            <a:off x="1376646" y="5904275"/>
            <a:ext cx="3150349" cy="2700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304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Conclusion/Perspectives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FPGA, µP et OS - 29/11/2012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D1B5-8B51-4FAD-A550-316311D82929}" type="slidenum">
              <a:rPr lang="fr-FR" smtClean="0"/>
              <a:pPr/>
              <a:t>24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611560" y="863715"/>
            <a:ext cx="8142626" cy="5400600"/>
          </a:xfrm>
        </p:spPr>
        <p:txBody>
          <a:bodyPr>
            <a:normAutofit fontScale="92500"/>
          </a:bodyPr>
          <a:lstStyle/>
          <a:p>
            <a:pPr marL="0" lvl="1" indent="0" algn="ctr">
              <a:lnSpc>
                <a:spcPct val="80000"/>
              </a:lnSpc>
              <a:buNone/>
            </a:pPr>
            <a:r>
              <a:rPr lang="fr-FR" sz="2400" b="1" dirty="0" smtClean="0"/>
              <a:t>Conclusion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fr-FR" sz="2400" dirty="0"/>
              <a:t>Pas d'OS : meilleure des solutions </a:t>
            </a:r>
            <a:r>
              <a:rPr lang="fr-FR" sz="2400"/>
              <a:t>quand </a:t>
            </a:r>
            <a:r>
              <a:rPr lang="fr-FR" sz="2400" smtClean="0"/>
              <a:t>cela est </a:t>
            </a:r>
            <a:r>
              <a:rPr lang="fr-FR" sz="2400" dirty="0"/>
              <a:t>possible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fr-FR" sz="2400" dirty="0" err="1"/>
              <a:t>XilKernel</a:t>
            </a:r>
            <a:r>
              <a:rPr lang="fr-FR" sz="2400" dirty="0"/>
              <a:t> : solution intéressante pour des systèmes simples avec peu de ressource nécessitant tout de même un OS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fr-FR" sz="2400" dirty="0"/>
              <a:t>Linux : solution très intéressante, plus complexe, finaliser les tests</a:t>
            </a:r>
          </a:p>
          <a:p>
            <a:pPr marL="0" lvl="1" indent="0" algn="ctr">
              <a:lnSpc>
                <a:spcPct val="80000"/>
              </a:lnSpc>
              <a:buNone/>
            </a:pPr>
            <a:endParaRPr lang="fr-FR" sz="2400" dirty="0" smtClean="0"/>
          </a:p>
          <a:p>
            <a:pPr marL="0" lvl="1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fr-FR" sz="2400" b="1" dirty="0"/>
              <a:t>Perspectives</a:t>
            </a:r>
            <a:endParaRPr lang="fr-FR" sz="2400" b="1" dirty="0"/>
          </a:p>
          <a:p>
            <a:pPr marL="342900" lvl="1" indent="-342900">
              <a:lnSpc>
                <a:spcPct val="80000"/>
              </a:lnSpc>
              <a:buFont typeface="Wingdings" pitchFamily="2" charset="2"/>
              <a:buChar char="Ø"/>
            </a:pPr>
            <a:r>
              <a:rPr lang="fr-FR" sz="2400" dirty="0"/>
              <a:t>Cible </a:t>
            </a:r>
            <a:r>
              <a:rPr lang="fr-FR" sz="2400" dirty="0"/>
              <a:t>FPGA </a:t>
            </a:r>
            <a:r>
              <a:rPr lang="fr-FR" sz="2400" dirty="0" err="1"/>
              <a:t>Zynq</a:t>
            </a:r>
            <a:r>
              <a:rPr lang="fr-FR" sz="2400" dirty="0"/>
              <a:t> avec ARM® dual-</a:t>
            </a:r>
            <a:r>
              <a:rPr lang="fr-FR" sz="2400" dirty="0" err="1"/>
              <a:t>core</a:t>
            </a:r>
            <a:r>
              <a:rPr lang="fr-FR" sz="2400" dirty="0"/>
              <a:t> Cortex™-A9 </a:t>
            </a:r>
            <a:r>
              <a:rPr lang="fr-FR" sz="2400" dirty="0" err="1"/>
              <a:t>MPCore</a:t>
            </a:r>
            <a:r>
              <a:rPr lang="fr-FR" sz="2400" dirty="0"/>
              <a:t>™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fr-FR" sz="2400" dirty="0" smtClean="0"/>
              <a:t>Temps </a:t>
            </a:r>
            <a:r>
              <a:rPr lang="fr-FR" sz="2400" dirty="0"/>
              <a:t>réel</a:t>
            </a:r>
          </a:p>
          <a:p>
            <a:pPr lvl="1"/>
            <a:r>
              <a:rPr lang="fr-FR" sz="1700" dirty="0" smtClean="0"/>
              <a:t>Accélérateur </a:t>
            </a:r>
            <a:r>
              <a:rPr lang="fr-FR" sz="1700" dirty="0"/>
              <a:t>hardware VHDL</a:t>
            </a:r>
          </a:p>
          <a:p>
            <a:pPr lvl="1"/>
            <a:r>
              <a:rPr lang="fr-FR" sz="1700" dirty="0" smtClean="0"/>
              <a:t>Ordonnancement </a:t>
            </a:r>
            <a:r>
              <a:rPr lang="fr-FR" sz="1700" dirty="0"/>
              <a:t>(pondération</a:t>
            </a:r>
            <a:r>
              <a:rPr lang="fr-FR" sz="1700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fr-FR" sz="1700" dirty="0" err="1"/>
              <a:t>Xenomaï</a:t>
            </a:r>
            <a:r>
              <a:rPr lang="fr-FR" sz="1700" dirty="0"/>
              <a:t> si besoin</a:t>
            </a:r>
          </a:p>
          <a:p>
            <a:pPr lvl="2">
              <a:lnSpc>
                <a:spcPct val="90000"/>
              </a:lnSpc>
            </a:pPr>
            <a:r>
              <a:rPr lang="fr-FR" sz="1500" dirty="0"/>
              <a:t>Domaine </a:t>
            </a:r>
            <a:r>
              <a:rPr lang="fr-FR" sz="1500" dirty="0" err="1"/>
              <a:t>Xenomaï</a:t>
            </a:r>
            <a:r>
              <a:rPr lang="fr-FR" sz="1500" dirty="0"/>
              <a:t>, déterministe</a:t>
            </a:r>
          </a:p>
          <a:p>
            <a:pPr lvl="2">
              <a:lnSpc>
                <a:spcPct val="90000"/>
              </a:lnSpc>
            </a:pPr>
            <a:r>
              <a:rPr lang="fr-FR" sz="1500" dirty="0"/>
              <a:t>Domaine Linux, non déterministe</a:t>
            </a:r>
          </a:p>
          <a:p>
            <a:pPr marL="342900" lvl="1" indent="-342900">
              <a:lnSpc>
                <a:spcPct val="90000"/>
              </a:lnSpc>
              <a:buFont typeface="Wingdings" pitchFamily="2" charset="2"/>
              <a:buChar char="Ø"/>
            </a:pPr>
            <a:r>
              <a:rPr lang="fr-FR" sz="2400" dirty="0" smtClean="0"/>
              <a:t>QEMU</a:t>
            </a:r>
            <a:endParaRPr lang="fr-FR" sz="2400" dirty="0"/>
          </a:p>
          <a:p>
            <a:pPr marL="342900" lvl="1" indent="-342900">
              <a:lnSpc>
                <a:spcPct val="90000"/>
              </a:lnSpc>
              <a:buFont typeface="Wingdings" pitchFamily="2" charset="2"/>
              <a:buChar char="Ø"/>
            </a:pPr>
            <a:r>
              <a:rPr lang="fr-FR" sz="2400" dirty="0" smtClean="0"/>
              <a:t>SD </a:t>
            </a:r>
            <a:r>
              <a:rPr lang="fr-FR" sz="2400" dirty="0" err="1"/>
              <a:t>card</a:t>
            </a:r>
            <a:endParaRPr lang="fr-FR" sz="2400" dirty="0"/>
          </a:p>
          <a:p>
            <a:pPr marL="457200" lvl="1" indent="0">
              <a:buNone/>
            </a:pPr>
            <a:endParaRPr lang="fr-FR" sz="1700" dirty="0"/>
          </a:p>
        </p:txBody>
      </p:sp>
    </p:spTree>
    <p:extLst>
      <p:ext uri="{BB962C8B-B14F-4D97-AF65-F5344CB8AC3E}">
        <p14:creationId xmlns:p14="http://schemas.microsoft.com/office/powerpoint/2010/main" val="331527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FPGA, µP et OS - 29/11/2012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D1B5-8B51-4FAD-A550-316311D82929}" type="slidenum">
              <a:rPr lang="fr-FR" smtClean="0"/>
              <a:pPr/>
              <a:t>25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611560" y="3549535"/>
            <a:ext cx="7512050" cy="64455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4000" dirty="0" smtClean="0"/>
              <a:t>Merci de votre attention</a:t>
            </a:r>
            <a:endParaRPr lang="fr-FR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187" y="1898830"/>
            <a:ext cx="1667453" cy="1645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456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8079</TotalTime>
  <Words>2081</Words>
  <Application>Microsoft Office PowerPoint</Application>
  <PresentationFormat>Affichage à l'écran (4:3)</PresentationFormat>
  <Paragraphs>605</Paragraphs>
  <Slides>25</Slides>
  <Notes>17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25</vt:i4>
      </vt:variant>
    </vt:vector>
  </HeadingPairs>
  <TitlesOfParts>
    <vt:vector size="27" baseType="lpstr">
      <vt:lpstr>Thème Office</vt:lpstr>
      <vt:lpstr>Conception personnalisée</vt:lpstr>
      <vt:lpstr>Service d’Ingénierie des Systèmes - SIS</vt:lpstr>
      <vt:lpstr>Sommaire</vt:lpstr>
      <vt:lpstr>Utilisation d’un µP softcore sans OS dans un FPGA Spécifications Spiral2 LLRF</vt:lpstr>
      <vt:lpstr>Présentation PowerPoint</vt:lpstr>
      <vt:lpstr>Présentation PowerPoint</vt:lpstr>
      <vt:lpstr>Sommaire</vt:lpstr>
      <vt:lpstr>Nos futurs besoins Spécifications</vt:lpstr>
      <vt:lpstr>Nos futurs besoins Configuration/Supervision/Acquisitions - 1 </vt:lpstr>
      <vt:lpstr>Nos futurs besoins  Configuration/Supervision/Acquisitions - 2</vt:lpstr>
      <vt:lpstr>Nos futurs besoins Configuration/Supervision/Acquisitions - 3 </vt:lpstr>
      <vt:lpstr>Nos futurs besoins  Configuration/Supervision/Acquisitions - 4</vt:lpstr>
      <vt:lpstr>Nos futurs besoins Réseau de terrain</vt:lpstr>
      <vt:lpstr>Nos futurs besoins Récapitulatif</vt:lpstr>
      <vt:lpstr>Sommaire</vt:lpstr>
      <vt:lpstr>Descriptions des développements et essais en cours</vt:lpstr>
      <vt:lpstr>Sommaire</vt:lpstr>
      <vt:lpstr>Outils de développement Buildroot - 1</vt:lpstr>
      <vt:lpstr>Outils de développement  Buildroot - 2</vt:lpstr>
      <vt:lpstr>Outils de développement Synthèse</vt:lpstr>
      <vt:lpstr>Sommaire</vt:lpstr>
      <vt:lpstr>Bilan - 1</vt:lpstr>
      <vt:lpstr>Bilan - 2</vt:lpstr>
      <vt:lpstr>Sommaire</vt:lpstr>
      <vt:lpstr>Conclusion/Perspectives</vt:lpstr>
      <vt:lpstr>Présentation PowerPoint</vt:lpstr>
    </vt:vector>
  </TitlesOfParts>
  <Company>CEA\DSM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Ph. De Antoni</dc:creator>
  <cp:lastModifiedBy>Mariette</cp:lastModifiedBy>
  <cp:revision>548</cp:revision>
  <cp:lastPrinted>2012-11-13T16:23:11Z</cp:lastPrinted>
  <dcterms:created xsi:type="dcterms:W3CDTF">2010-01-08T07:30:01Z</dcterms:created>
  <dcterms:modified xsi:type="dcterms:W3CDTF">2012-11-29T07:44:47Z</dcterms:modified>
</cp:coreProperties>
</file>