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6" r:id="rId10"/>
    <p:sldId id="265" r:id="rId11"/>
    <p:sldId id="264" r:id="rId12"/>
    <p:sldId id="267" r:id="rId13"/>
  </p:sldIdLst>
  <p:sldSz cx="9144000" cy="6858000" type="screen4x3"/>
  <p:notesSz cx="6858000" cy="9144000"/>
  <p:defaultTextStyle>
    <a:defPPr>
      <a:defRPr lang="fr-FR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/>
    <p:restoredTop sz="94654"/>
  </p:normalViewPr>
  <p:slideViewPr>
    <p:cSldViewPr snapToGrid="0" snapToObjects="1">
      <p:cViewPr>
        <p:scale>
          <a:sx n="90" d="100"/>
          <a:sy n="90" d="100"/>
        </p:scale>
        <p:origin x="456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9DC6-E0CE-A942-9FCF-038F648BCC14}" type="datetimeFigureOut">
              <a:rPr lang="fr-FR" smtClean="0"/>
              <a:t>15/05/2018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38642-E0E3-E640-A15B-1867F371B20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1594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9DC6-E0CE-A942-9FCF-038F648BCC14}" type="datetimeFigureOut">
              <a:rPr lang="fr-FR" smtClean="0"/>
              <a:t>15/05/2018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38642-E0E3-E640-A15B-1867F371B20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123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9DC6-E0CE-A942-9FCF-038F648BCC14}" type="datetimeFigureOut">
              <a:rPr lang="fr-FR" smtClean="0"/>
              <a:t>15/05/2018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38642-E0E3-E640-A15B-1867F371B20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6468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9DC6-E0CE-A942-9FCF-038F648BCC14}" type="datetimeFigureOut">
              <a:rPr lang="fr-FR" smtClean="0"/>
              <a:t>15/05/2018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38642-E0E3-E640-A15B-1867F371B20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7550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9DC6-E0CE-A942-9FCF-038F648BCC14}" type="datetimeFigureOut">
              <a:rPr lang="fr-FR" smtClean="0"/>
              <a:t>15/05/2018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38642-E0E3-E640-A15B-1867F371B20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4546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9DC6-E0CE-A942-9FCF-038F648BCC14}" type="datetimeFigureOut">
              <a:rPr lang="fr-FR" smtClean="0"/>
              <a:t>15/05/2018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38642-E0E3-E640-A15B-1867F371B20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156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9DC6-E0CE-A942-9FCF-038F648BCC14}" type="datetimeFigureOut">
              <a:rPr lang="fr-FR" smtClean="0"/>
              <a:t>15/05/2018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38642-E0E3-E640-A15B-1867F371B20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0270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9DC6-E0CE-A942-9FCF-038F648BCC14}" type="datetimeFigureOut">
              <a:rPr lang="fr-FR" smtClean="0"/>
              <a:t>15/05/2018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38642-E0E3-E640-A15B-1867F371B20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4760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9DC6-E0CE-A942-9FCF-038F648BCC14}" type="datetimeFigureOut">
              <a:rPr lang="fr-FR" smtClean="0"/>
              <a:t>15/05/2018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38642-E0E3-E640-A15B-1867F371B20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7926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9DC6-E0CE-A942-9FCF-038F648BCC14}" type="datetimeFigureOut">
              <a:rPr lang="fr-FR" smtClean="0"/>
              <a:t>15/05/2018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38642-E0E3-E640-A15B-1867F371B20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362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9DC6-E0CE-A942-9FCF-038F648BCC14}" type="datetimeFigureOut">
              <a:rPr lang="fr-FR" smtClean="0"/>
              <a:t>15/05/2018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38642-E0E3-E640-A15B-1867F371B20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3516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09DC6-E0CE-A942-9FCF-038F648BCC14}" type="datetimeFigureOut">
              <a:rPr lang="fr-FR" smtClean="0"/>
              <a:t>15/05/2018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38642-E0E3-E640-A15B-1867F371B20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0993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74" y="323108"/>
            <a:ext cx="8724900" cy="129540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213267" y="2363190"/>
            <a:ext cx="294099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b="1" dirty="0" smtClean="0"/>
              <a:t>UDG </a:t>
            </a:r>
            <a:r>
              <a:rPr lang="fr-FR" sz="1800" b="1" dirty="0" err="1" smtClean="0"/>
              <a:t>Dwarf</a:t>
            </a:r>
            <a:r>
              <a:rPr lang="fr-FR" sz="1800" b="1" dirty="0" smtClean="0"/>
              <a:t> NGC1052-DF2</a:t>
            </a:r>
          </a:p>
          <a:p>
            <a:endParaRPr lang="fr-FR" sz="1800" dirty="0"/>
          </a:p>
          <a:p>
            <a:r>
              <a:rPr lang="fr-FR" sz="1800" dirty="0" err="1" smtClean="0"/>
              <a:t>M</a:t>
            </a:r>
            <a:r>
              <a:rPr lang="fr-FR" sz="1800" baseline="-25000" dirty="0" err="1" smtClean="0"/>
              <a:t>stars</a:t>
            </a:r>
            <a:r>
              <a:rPr lang="fr-FR" sz="1800" dirty="0" smtClean="0"/>
              <a:t> = 2 x 10</a:t>
            </a:r>
            <a:r>
              <a:rPr lang="fr-FR" sz="2000" baseline="30000" dirty="0" smtClean="0"/>
              <a:t>8</a:t>
            </a:r>
            <a:r>
              <a:rPr lang="fr-FR" sz="1800" dirty="0" smtClean="0"/>
              <a:t> </a:t>
            </a:r>
            <a:r>
              <a:rPr lang="fr-FR" sz="1800" dirty="0" err="1" smtClean="0"/>
              <a:t>solar</a:t>
            </a:r>
            <a:r>
              <a:rPr lang="fr-FR" sz="1800" dirty="0" smtClean="0"/>
              <a:t> masses</a:t>
            </a:r>
          </a:p>
          <a:p>
            <a:endParaRPr lang="fr-FR" sz="1800" dirty="0"/>
          </a:p>
          <a:p>
            <a:r>
              <a:rPr lang="fr-FR" sz="1800" dirty="0" smtClean="0"/>
              <a:t>10 </a:t>
            </a:r>
            <a:r>
              <a:rPr lang="fr-FR" sz="1800" dirty="0" err="1" smtClean="0"/>
              <a:t>Globular</a:t>
            </a:r>
            <a:r>
              <a:rPr lang="fr-FR" sz="1800" dirty="0" smtClean="0"/>
              <a:t> clusters</a:t>
            </a:r>
          </a:p>
          <a:p>
            <a:r>
              <a:rPr lang="fr-FR" sz="1800" dirty="0" smtClean="0"/>
              <a:t>(</a:t>
            </a:r>
            <a:r>
              <a:rPr lang="fr-FR" sz="1800" dirty="0" err="1" smtClean="0"/>
              <a:t>spectroscopically</a:t>
            </a:r>
            <a:r>
              <a:rPr lang="fr-FR" sz="1800" dirty="0" smtClean="0"/>
              <a:t> </a:t>
            </a:r>
            <a:r>
              <a:rPr lang="fr-FR" sz="1800" dirty="0" err="1" smtClean="0"/>
              <a:t>confirmed</a:t>
            </a:r>
            <a:r>
              <a:rPr lang="fr-FR" sz="1800" dirty="0" smtClean="0"/>
              <a:t>)</a:t>
            </a:r>
          </a:p>
          <a:p>
            <a:endParaRPr lang="fr-FR" sz="1800" dirty="0"/>
          </a:p>
          <a:p>
            <a:endParaRPr lang="fr-FR" sz="1800" dirty="0" smtClean="0"/>
          </a:p>
          <a:p>
            <a:endParaRPr lang="fr-FR" sz="1800" dirty="0"/>
          </a:p>
          <a:p>
            <a:endParaRPr lang="fr-FR" sz="1800" dirty="0"/>
          </a:p>
        </p:txBody>
      </p:sp>
      <p:grpSp>
        <p:nvGrpSpPr>
          <p:cNvPr id="11" name="Grouper 10"/>
          <p:cNvGrpSpPr/>
          <p:nvPr/>
        </p:nvGrpSpPr>
        <p:grpSpPr>
          <a:xfrm>
            <a:off x="505044" y="1781298"/>
            <a:ext cx="4459271" cy="4542312"/>
            <a:chOff x="505044" y="1781298"/>
            <a:chExt cx="4459271" cy="4542312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5044" y="1781298"/>
              <a:ext cx="4459271" cy="4542312"/>
            </a:xfrm>
            <a:prstGeom prst="rect">
              <a:avLst/>
            </a:prstGeom>
          </p:spPr>
        </p:pic>
        <p:cxnSp>
          <p:nvCxnSpPr>
            <p:cNvPr id="8" name="Connecteur droit 7"/>
            <p:cNvCxnSpPr/>
            <p:nvPr/>
          </p:nvCxnSpPr>
          <p:spPr>
            <a:xfrm>
              <a:off x="787126" y="2199904"/>
              <a:ext cx="780417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/>
            <p:cNvSpPr txBox="1"/>
            <p:nvPr/>
          </p:nvSpPr>
          <p:spPr>
            <a:xfrm>
              <a:off x="919090" y="1916699"/>
              <a:ext cx="554960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mtClean="0">
                  <a:solidFill>
                    <a:schemeClr val="bg1">
                      <a:lumMod val="95000"/>
                    </a:schemeClr>
                  </a:solidFill>
                </a:rPr>
                <a:t>4 kpc</a:t>
              </a:r>
              <a:endParaRPr lang="fr-FR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448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74" y="323108"/>
            <a:ext cx="8724900" cy="12954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422031" y="1822539"/>
            <a:ext cx="3644823" cy="44375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60124" y="1822539"/>
            <a:ext cx="3869329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800" dirty="0" err="1" smtClean="0"/>
              <a:t>CaII</a:t>
            </a:r>
            <a:r>
              <a:rPr lang="fr-FR" sz="1800" dirty="0" smtClean="0"/>
              <a:t> </a:t>
            </a:r>
            <a:r>
              <a:rPr lang="fr-FR" sz="1800" dirty="0" err="1" smtClean="0"/>
              <a:t>lines</a:t>
            </a:r>
            <a:r>
              <a:rPr lang="fr-FR" sz="1800" dirty="0" smtClean="0"/>
              <a:t> of </a:t>
            </a:r>
            <a:r>
              <a:rPr lang="fr-FR" sz="1800" dirty="0" err="1" smtClean="0"/>
              <a:t>globular</a:t>
            </a:r>
            <a:r>
              <a:rPr lang="fr-FR" sz="1800" dirty="0" smtClean="0"/>
              <a:t> clusters </a:t>
            </a:r>
          </a:p>
          <a:p>
            <a:endParaRPr lang="fr-FR" sz="1800" dirty="0"/>
          </a:p>
          <a:p>
            <a:pPr marL="285750" indent="-285750">
              <a:buFont typeface="Symbol" charset="2"/>
              <a:buChar char="Þ"/>
            </a:pPr>
            <a:r>
              <a:rPr lang="fr-FR" sz="1800" dirty="0" err="1" smtClean="0"/>
              <a:t>Velocity</a:t>
            </a:r>
            <a:r>
              <a:rPr lang="fr-FR" sz="1800" dirty="0" smtClean="0"/>
              <a:t> dispersion of the GC system</a:t>
            </a:r>
          </a:p>
          <a:p>
            <a:pPr marL="285750" indent="-285750">
              <a:buFont typeface="Symbol" charset="2"/>
              <a:buChar char="Þ"/>
            </a:pPr>
            <a:endParaRPr lang="fr-FR" sz="1600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3992" y="2956919"/>
            <a:ext cx="2496039" cy="36791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3992" y="4106358"/>
            <a:ext cx="2463800" cy="3302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714993" y="3655905"/>
            <a:ext cx="4198714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800" dirty="0" smtClean="0"/>
              <a:t>=&gt; </a:t>
            </a:r>
            <a:r>
              <a:rPr lang="fr-FR" sz="1800" dirty="0" err="1" smtClean="0"/>
              <a:t>Dynamical</a:t>
            </a:r>
            <a:r>
              <a:rPr lang="fr-FR" sz="1800" dirty="0" smtClean="0"/>
              <a:t> mass (</a:t>
            </a:r>
            <a:r>
              <a:rPr lang="fr-FR" sz="1800" dirty="0" err="1" smtClean="0"/>
              <a:t>baryons+dark</a:t>
            </a:r>
            <a:r>
              <a:rPr lang="fr-FR" sz="1800" dirty="0" smtClean="0"/>
              <a:t> </a:t>
            </a:r>
            <a:r>
              <a:rPr lang="fr-FR" sz="1800" dirty="0" err="1" smtClean="0"/>
              <a:t>matter</a:t>
            </a:r>
            <a:r>
              <a:rPr lang="fr-FR" sz="1800" dirty="0" smtClean="0"/>
              <a:t>):</a:t>
            </a:r>
          </a:p>
          <a:p>
            <a:endParaRPr lang="fr-FR" sz="1600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6243" y="4535418"/>
            <a:ext cx="1511300" cy="3302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714993" y="4498267"/>
            <a:ext cx="370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800" dirty="0" smtClean="0"/>
              <a:t>at</a:t>
            </a:r>
            <a:endParaRPr lang="fr-FR" sz="1600" dirty="0"/>
          </a:p>
        </p:txBody>
      </p:sp>
      <p:sp>
        <p:nvSpPr>
          <p:cNvPr id="15" name="Rectangle 14"/>
          <p:cNvSpPr/>
          <p:nvPr/>
        </p:nvSpPr>
        <p:spPr>
          <a:xfrm>
            <a:off x="4711411" y="5094408"/>
            <a:ext cx="2919132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Symbol" charset="2"/>
              <a:buChar char="Þ"/>
            </a:pPr>
            <a:r>
              <a:rPr lang="fr-FR" sz="1800" dirty="0" err="1" smtClean="0"/>
              <a:t>Dark</a:t>
            </a:r>
            <a:r>
              <a:rPr lang="fr-FR" sz="1800" dirty="0" smtClean="0"/>
              <a:t>/Visible mass ratio &lt;1</a:t>
            </a:r>
          </a:p>
          <a:p>
            <a:pPr lvl="1"/>
            <a:r>
              <a:rPr lang="fr-FR" sz="1600" dirty="0" smtClean="0"/>
              <a:t>(</a:t>
            </a:r>
            <a:r>
              <a:rPr lang="fr-FR" sz="1600" dirty="0" err="1" smtClean="0"/>
              <a:t>dark</a:t>
            </a:r>
            <a:r>
              <a:rPr lang="fr-FR" sz="1600" dirty="0" smtClean="0"/>
              <a:t>/total &lt;2)</a:t>
            </a:r>
          </a:p>
          <a:p>
            <a:pPr lvl="1"/>
            <a:r>
              <a:rPr lang="fr-FR" sz="1600" dirty="0" err="1"/>
              <a:t>w</a:t>
            </a:r>
            <a:r>
              <a:rPr lang="fr-FR" sz="1600" dirty="0" err="1" smtClean="0"/>
              <a:t>ith</a:t>
            </a:r>
            <a:r>
              <a:rPr lang="fr-FR" sz="1600" dirty="0" smtClean="0"/>
              <a:t> 90% confidence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727319" y="5927175"/>
            <a:ext cx="54166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fr-FR" sz="1600" b="1" i="1" dirty="0" smtClean="0"/>
          </a:p>
          <a:p>
            <a:pPr lvl="1"/>
            <a:r>
              <a:rPr lang="fr-FR" sz="1600" b="1" i="1" dirty="0" err="1" smtClean="0"/>
              <a:t>Dark</a:t>
            </a:r>
            <a:r>
              <a:rPr lang="fr-FR" sz="1600" b="1" i="1" dirty="0" smtClean="0"/>
              <a:t>/Visible mass ratio </a:t>
            </a:r>
            <a:r>
              <a:rPr lang="fr-FR" sz="1600" b="1" i="1" dirty="0" err="1" smtClean="0"/>
              <a:t>is</a:t>
            </a:r>
            <a:r>
              <a:rPr lang="fr-FR" sz="1600" b="1" i="1" dirty="0" smtClean="0"/>
              <a:t> about 30 for the MW,</a:t>
            </a:r>
          </a:p>
          <a:p>
            <a:pPr lvl="1"/>
            <a:r>
              <a:rPr lang="fr-FR" sz="1600" b="1" i="1" dirty="0"/>
              <a:t>a</a:t>
            </a:r>
            <a:r>
              <a:rPr lang="fr-FR" sz="1600" b="1" i="1" dirty="0" smtClean="0"/>
              <a:t>nd </a:t>
            </a:r>
            <a:r>
              <a:rPr lang="fr-FR" sz="1600" b="1" i="1" dirty="0" err="1" smtClean="0"/>
              <a:t>even</a:t>
            </a:r>
            <a:r>
              <a:rPr lang="fr-FR" sz="1600" b="1" i="1" dirty="0" smtClean="0"/>
              <a:t> </a:t>
            </a:r>
            <a:r>
              <a:rPr lang="fr-FR" sz="1600" b="1" i="1" dirty="0" err="1" smtClean="0"/>
              <a:t>higher</a:t>
            </a:r>
            <a:r>
              <a:rPr lang="fr-FR" sz="1600" b="1" i="1" dirty="0" smtClean="0"/>
              <a:t> for </a:t>
            </a:r>
            <a:r>
              <a:rPr lang="fr-FR" sz="1600" b="1" i="1" dirty="0" err="1" smtClean="0"/>
              <a:t>low</a:t>
            </a:r>
            <a:r>
              <a:rPr lang="fr-FR" sz="1600" b="1" i="1" dirty="0" smtClean="0"/>
              <a:t>-mass and high-mass galaxies</a:t>
            </a:r>
            <a:endParaRPr lang="fr-FR" sz="16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757969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74" y="323108"/>
            <a:ext cx="8724900" cy="12954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60124" y="1822539"/>
            <a:ext cx="3869329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800" dirty="0" err="1" smtClean="0"/>
              <a:t>CaII</a:t>
            </a:r>
            <a:r>
              <a:rPr lang="fr-FR" sz="1800" dirty="0" smtClean="0"/>
              <a:t> </a:t>
            </a:r>
            <a:r>
              <a:rPr lang="fr-FR" sz="1800" dirty="0" err="1" smtClean="0"/>
              <a:t>lines</a:t>
            </a:r>
            <a:r>
              <a:rPr lang="fr-FR" sz="1800" dirty="0" smtClean="0"/>
              <a:t> of </a:t>
            </a:r>
            <a:r>
              <a:rPr lang="fr-FR" sz="1800" dirty="0" err="1" smtClean="0"/>
              <a:t>globular</a:t>
            </a:r>
            <a:r>
              <a:rPr lang="fr-FR" sz="1800" dirty="0" smtClean="0"/>
              <a:t> clusters  (</a:t>
            </a:r>
            <a:r>
              <a:rPr lang="fr-FR" sz="1800" dirty="0" err="1" smtClean="0"/>
              <a:t>Keck</a:t>
            </a:r>
            <a:r>
              <a:rPr lang="fr-FR" sz="1800" smtClean="0"/>
              <a:t>)</a:t>
            </a:r>
            <a:endParaRPr lang="fr-FR" sz="1800" dirty="0" smtClean="0"/>
          </a:p>
          <a:p>
            <a:endParaRPr lang="fr-FR" sz="1800" dirty="0"/>
          </a:p>
          <a:p>
            <a:pPr marL="285750" indent="-285750">
              <a:buFont typeface="Symbol" charset="2"/>
              <a:buChar char="Þ"/>
            </a:pPr>
            <a:r>
              <a:rPr lang="fr-FR" sz="1800" dirty="0" err="1" smtClean="0"/>
              <a:t>Velocity</a:t>
            </a:r>
            <a:r>
              <a:rPr lang="fr-FR" sz="1800" dirty="0" smtClean="0"/>
              <a:t> dispersion of the GC system</a:t>
            </a:r>
          </a:p>
          <a:p>
            <a:pPr marL="285750" indent="-285750">
              <a:buFont typeface="Symbol" charset="2"/>
              <a:buChar char="Þ"/>
            </a:pPr>
            <a:endParaRPr lang="fr-FR" sz="1600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3992" y="2956919"/>
            <a:ext cx="2496039" cy="36791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3992" y="4106358"/>
            <a:ext cx="2463800" cy="3302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714993" y="3655905"/>
            <a:ext cx="4198714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800" dirty="0" smtClean="0"/>
              <a:t>=&gt; </a:t>
            </a:r>
            <a:r>
              <a:rPr lang="fr-FR" sz="1800" dirty="0" err="1" smtClean="0"/>
              <a:t>Dynamical</a:t>
            </a:r>
            <a:r>
              <a:rPr lang="fr-FR" sz="1800" dirty="0" smtClean="0"/>
              <a:t> mass (</a:t>
            </a:r>
            <a:r>
              <a:rPr lang="fr-FR" sz="1800" dirty="0" err="1" smtClean="0"/>
              <a:t>baryons+dark</a:t>
            </a:r>
            <a:r>
              <a:rPr lang="fr-FR" sz="1800" dirty="0" smtClean="0"/>
              <a:t> </a:t>
            </a:r>
            <a:r>
              <a:rPr lang="fr-FR" sz="1800" dirty="0" err="1" smtClean="0"/>
              <a:t>matter</a:t>
            </a:r>
            <a:r>
              <a:rPr lang="fr-FR" sz="1800" dirty="0" smtClean="0"/>
              <a:t>):</a:t>
            </a:r>
          </a:p>
          <a:p>
            <a:endParaRPr lang="fr-FR" sz="1600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6243" y="4535418"/>
            <a:ext cx="1511300" cy="3302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714993" y="4498267"/>
            <a:ext cx="370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800" dirty="0" smtClean="0"/>
              <a:t>at</a:t>
            </a:r>
            <a:endParaRPr lang="fr-FR" sz="1600" dirty="0"/>
          </a:p>
        </p:txBody>
      </p:sp>
      <p:sp>
        <p:nvSpPr>
          <p:cNvPr id="15" name="Rectangle 14"/>
          <p:cNvSpPr/>
          <p:nvPr/>
        </p:nvSpPr>
        <p:spPr>
          <a:xfrm>
            <a:off x="4711411" y="5094408"/>
            <a:ext cx="2919132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Symbol" charset="2"/>
              <a:buChar char="Þ"/>
            </a:pPr>
            <a:r>
              <a:rPr lang="fr-FR" sz="1800" dirty="0" err="1" smtClean="0"/>
              <a:t>Dark</a:t>
            </a:r>
            <a:r>
              <a:rPr lang="fr-FR" sz="1800" dirty="0" smtClean="0"/>
              <a:t>/Visible mass ratio &lt;1</a:t>
            </a:r>
          </a:p>
          <a:p>
            <a:pPr lvl="1"/>
            <a:r>
              <a:rPr lang="fr-FR" sz="1600" dirty="0" smtClean="0"/>
              <a:t>(</a:t>
            </a:r>
            <a:r>
              <a:rPr lang="fr-FR" sz="1600" dirty="0" err="1" smtClean="0"/>
              <a:t>dark</a:t>
            </a:r>
            <a:r>
              <a:rPr lang="fr-FR" sz="1600" dirty="0" smtClean="0"/>
              <a:t>/total &lt;2)</a:t>
            </a:r>
          </a:p>
          <a:p>
            <a:pPr lvl="1"/>
            <a:r>
              <a:rPr lang="fr-FR" sz="1600" dirty="0" err="1"/>
              <a:t>w</a:t>
            </a:r>
            <a:r>
              <a:rPr lang="fr-FR" sz="1600" dirty="0" err="1" smtClean="0"/>
              <a:t>ith</a:t>
            </a:r>
            <a:r>
              <a:rPr lang="fr-FR" sz="1600" dirty="0" smtClean="0"/>
              <a:t> 90% confidence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727319" y="5927175"/>
            <a:ext cx="54166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fr-FR" sz="1600" b="1" i="1" dirty="0" smtClean="0"/>
          </a:p>
          <a:p>
            <a:pPr lvl="1"/>
            <a:r>
              <a:rPr lang="fr-FR" sz="1600" b="1" i="1" dirty="0" err="1" smtClean="0"/>
              <a:t>Dark</a:t>
            </a:r>
            <a:r>
              <a:rPr lang="fr-FR" sz="1600" b="1" i="1" dirty="0" smtClean="0"/>
              <a:t>/Visible mass ratio </a:t>
            </a:r>
            <a:r>
              <a:rPr lang="fr-FR" sz="1600" b="1" i="1" dirty="0" err="1" smtClean="0"/>
              <a:t>is</a:t>
            </a:r>
            <a:r>
              <a:rPr lang="fr-FR" sz="1600" b="1" i="1" dirty="0" smtClean="0"/>
              <a:t> about 30 for the MW,</a:t>
            </a:r>
          </a:p>
          <a:p>
            <a:pPr lvl="1"/>
            <a:r>
              <a:rPr lang="fr-FR" sz="1600" b="1" i="1" dirty="0"/>
              <a:t>a</a:t>
            </a:r>
            <a:r>
              <a:rPr lang="fr-FR" sz="1600" b="1" i="1" dirty="0" smtClean="0"/>
              <a:t>nd </a:t>
            </a:r>
            <a:r>
              <a:rPr lang="fr-FR" sz="1600" b="1" i="1" dirty="0" err="1" smtClean="0"/>
              <a:t>even</a:t>
            </a:r>
            <a:r>
              <a:rPr lang="fr-FR" sz="1600" b="1" i="1" dirty="0" smtClean="0"/>
              <a:t> </a:t>
            </a:r>
            <a:r>
              <a:rPr lang="fr-FR" sz="1600" b="1" i="1" dirty="0" err="1" smtClean="0"/>
              <a:t>higher</a:t>
            </a:r>
            <a:r>
              <a:rPr lang="fr-FR" sz="1600" b="1" i="1" dirty="0" smtClean="0"/>
              <a:t> for </a:t>
            </a:r>
            <a:r>
              <a:rPr lang="fr-FR" sz="1600" b="1" i="1" dirty="0" err="1" smtClean="0"/>
              <a:t>low</a:t>
            </a:r>
            <a:r>
              <a:rPr lang="fr-FR" sz="1600" b="1" i="1" dirty="0" smtClean="0"/>
              <a:t>-mass and high-mass galaxies</a:t>
            </a:r>
            <a:endParaRPr lang="fr-FR" sz="1600" b="1" i="1" dirty="0" smtClean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756" y="1511408"/>
            <a:ext cx="2910237" cy="289657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8157" y="4308475"/>
            <a:ext cx="2678537" cy="254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983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74" y="323108"/>
            <a:ext cx="8724900" cy="12954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39390" y="1668432"/>
            <a:ext cx="6457858" cy="17235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800" b="1" dirty="0" smtClean="0"/>
              <a:t>Possible </a:t>
            </a:r>
            <a:r>
              <a:rPr lang="fr-FR" sz="1800" b="1" dirty="0" err="1" smtClean="0"/>
              <a:t>origin</a:t>
            </a:r>
            <a:r>
              <a:rPr lang="fr-FR" sz="1800" b="1" dirty="0" smtClean="0"/>
              <a:t> of an (</a:t>
            </a:r>
            <a:r>
              <a:rPr lang="fr-FR" sz="1800" b="1" dirty="0" err="1" smtClean="0"/>
              <a:t>almost</a:t>
            </a:r>
            <a:r>
              <a:rPr lang="fr-FR" sz="1800" b="1" dirty="0" smtClean="0"/>
              <a:t>) </a:t>
            </a:r>
            <a:r>
              <a:rPr lang="fr-FR" sz="1800" b="1" dirty="0" err="1" smtClean="0"/>
              <a:t>dark-matter</a:t>
            </a:r>
            <a:r>
              <a:rPr lang="fr-FR" sz="1800" b="1" dirty="0" smtClean="0"/>
              <a:t> free </a:t>
            </a:r>
            <a:r>
              <a:rPr lang="fr-FR" sz="1800" b="1" dirty="0" err="1" smtClean="0"/>
              <a:t>dwarf</a:t>
            </a:r>
            <a:r>
              <a:rPr lang="fr-FR" sz="1800" b="1" dirty="0" smtClean="0"/>
              <a:t> </a:t>
            </a:r>
            <a:r>
              <a:rPr lang="fr-FR" sz="1800" b="1" dirty="0" err="1" smtClean="0"/>
              <a:t>galaxy</a:t>
            </a:r>
            <a:r>
              <a:rPr lang="fr-FR" sz="1800" b="1" dirty="0" smtClean="0"/>
              <a:t> ?</a:t>
            </a:r>
          </a:p>
          <a:p>
            <a:endParaRPr lang="fr-FR" sz="1800" dirty="0" smtClean="0"/>
          </a:p>
          <a:p>
            <a:pPr marL="285750" indent="-285750">
              <a:buFontTx/>
              <a:buChar char="-"/>
            </a:pPr>
            <a:r>
              <a:rPr lang="fr-FR" sz="1800" dirty="0" smtClean="0"/>
              <a:t>Tidal </a:t>
            </a:r>
            <a:r>
              <a:rPr lang="fr-FR" sz="1800" dirty="0" err="1" smtClean="0"/>
              <a:t>dwarf</a:t>
            </a:r>
            <a:r>
              <a:rPr lang="fr-FR" sz="1800" dirty="0" smtClean="0"/>
              <a:t> </a:t>
            </a:r>
            <a:r>
              <a:rPr lang="fr-FR" sz="1800" dirty="0" err="1" smtClean="0"/>
              <a:t>galaxy</a:t>
            </a:r>
            <a:r>
              <a:rPr lang="fr-FR" sz="1800" dirty="0" smtClean="0"/>
              <a:t> : </a:t>
            </a:r>
            <a:r>
              <a:rPr lang="fr-FR" sz="1800" dirty="0" err="1" smtClean="0"/>
              <a:t>gas</a:t>
            </a:r>
            <a:r>
              <a:rPr lang="fr-FR" sz="1800" dirty="0" smtClean="0"/>
              <a:t> </a:t>
            </a:r>
            <a:r>
              <a:rPr lang="fr-FR" sz="1800" dirty="0" err="1" smtClean="0"/>
              <a:t>expulsed</a:t>
            </a:r>
            <a:r>
              <a:rPr lang="fr-FR" sz="1800" dirty="0" smtClean="0"/>
              <a:t> in a tidal interaction/collision</a:t>
            </a:r>
          </a:p>
          <a:p>
            <a:pPr marL="285750" indent="-285750">
              <a:buFontTx/>
              <a:buChar char="-"/>
            </a:pPr>
            <a:endParaRPr lang="fr-FR" sz="1800" dirty="0"/>
          </a:p>
          <a:p>
            <a:pPr marL="285750" indent="-285750">
              <a:buFontTx/>
              <a:buChar char="-"/>
            </a:pPr>
            <a:r>
              <a:rPr lang="fr-FR" sz="1800" dirty="0" smtClean="0"/>
              <a:t>Jet-</a:t>
            </a:r>
            <a:r>
              <a:rPr lang="fr-FR" sz="1800" dirty="0" err="1" smtClean="0"/>
              <a:t>induced</a:t>
            </a:r>
            <a:r>
              <a:rPr lang="fr-FR" sz="1800" dirty="0" smtClean="0"/>
              <a:t> </a:t>
            </a:r>
            <a:r>
              <a:rPr lang="fr-FR" sz="1800" dirty="0" err="1" smtClean="0"/>
              <a:t>shocks</a:t>
            </a:r>
            <a:r>
              <a:rPr lang="fr-FR" sz="1800" dirty="0" smtClean="0"/>
              <a:t> and fragmentation </a:t>
            </a:r>
            <a:endParaRPr lang="fr-FR" sz="1800" dirty="0"/>
          </a:p>
          <a:p>
            <a:endParaRPr lang="fr-FR" sz="1600" dirty="0"/>
          </a:p>
        </p:txBody>
      </p:sp>
      <p:pic>
        <p:nvPicPr>
          <p:cNvPr id="1026" name="Picture 2" descr="esponsiv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90" y="3391981"/>
            <a:ext cx="5726876" cy="3337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6700838" y="5691782"/>
            <a:ext cx="17379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Tidal </a:t>
            </a:r>
            <a:r>
              <a:rPr lang="fr-FR" dirty="0" err="1" smtClean="0"/>
              <a:t>dwarf</a:t>
            </a:r>
            <a:r>
              <a:rPr lang="fr-FR" dirty="0" smtClean="0"/>
              <a:t> galaxies.</a:t>
            </a:r>
          </a:p>
          <a:p>
            <a:r>
              <a:rPr lang="fr-FR" dirty="0" smtClean="0"/>
              <a:t>Duc et al. 2000</a:t>
            </a:r>
          </a:p>
          <a:p>
            <a:r>
              <a:rPr lang="fr-FR" dirty="0" smtClean="0"/>
              <a:t>Duc &amp; </a:t>
            </a:r>
            <a:r>
              <a:rPr lang="fr-FR" dirty="0" err="1" smtClean="0"/>
              <a:t>Bournaud</a:t>
            </a:r>
            <a:r>
              <a:rPr lang="fr-FR" dirty="0" smtClean="0"/>
              <a:t> 2006</a:t>
            </a:r>
          </a:p>
          <a:p>
            <a:r>
              <a:rPr lang="fr-FR" dirty="0" err="1" smtClean="0"/>
              <a:t>Lelli</a:t>
            </a:r>
            <a:r>
              <a:rPr lang="fr-FR" dirty="0" smtClean="0"/>
              <a:t> et al. 2015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2369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74" y="323108"/>
            <a:ext cx="8724900" cy="12954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39390" y="1668432"/>
            <a:ext cx="6457858" cy="17235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800" b="1" dirty="0" smtClean="0"/>
              <a:t>Possible </a:t>
            </a:r>
            <a:r>
              <a:rPr lang="fr-FR" sz="1800" b="1" dirty="0" err="1" smtClean="0"/>
              <a:t>origin</a:t>
            </a:r>
            <a:r>
              <a:rPr lang="fr-FR" sz="1800" b="1" dirty="0" smtClean="0"/>
              <a:t> of an (</a:t>
            </a:r>
            <a:r>
              <a:rPr lang="fr-FR" sz="1800" b="1" dirty="0" err="1" smtClean="0"/>
              <a:t>almost</a:t>
            </a:r>
            <a:r>
              <a:rPr lang="fr-FR" sz="1800" b="1" dirty="0" smtClean="0"/>
              <a:t>) </a:t>
            </a:r>
            <a:r>
              <a:rPr lang="fr-FR" sz="1800" b="1" dirty="0" err="1" smtClean="0"/>
              <a:t>dark-matter</a:t>
            </a:r>
            <a:r>
              <a:rPr lang="fr-FR" sz="1800" b="1" dirty="0" smtClean="0"/>
              <a:t> free </a:t>
            </a:r>
            <a:r>
              <a:rPr lang="fr-FR" sz="1800" b="1" dirty="0" err="1" smtClean="0"/>
              <a:t>dwarf</a:t>
            </a:r>
            <a:r>
              <a:rPr lang="fr-FR" sz="1800" b="1" dirty="0" smtClean="0"/>
              <a:t> </a:t>
            </a:r>
            <a:r>
              <a:rPr lang="fr-FR" sz="1800" b="1" dirty="0" err="1" smtClean="0"/>
              <a:t>galaxy</a:t>
            </a:r>
            <a:r>
              <a:rPr lang="fr-FR" sz="1800" b="1" dirty="0" smtClean="0"/>
              <a:t> ?</a:t>
            </a:r>
          </a:p>
          <a:p>
            <a:endParaRPr lang="fr-FR" sz="1800" dirty="0" smtClean="0"/>
          </a:p>
          <a:p>
            <a:pPr marL="285750" indent="-285750">
              <a:buFontTx/>
              <a:buChar char="-"/>
            </a:pPr>
            <a:r>
              <a:rPr lang="fr-FR" sz="1800" dirty="0" smtClean="0"/>
              <a:t>Tidal </a:t>
            </a:r>
            <a:r>
              <a:rPr lang="fr-FR" sz="1800" dirty="0" err="1" smtClean="0"/>
              <a:t>dwarf</a:t>
            </a:r>
            <a:r>
              <a:rPr lang="fr-FR" sz="1800" dirty="0" smtClean="0"/>
              <a:t> </a:t>
            </a:r>
            <a:r>
              <a:rPr lang="fr-FR" sz="1800" dirty="0" err="1" smtClean="0"/>
              <a:t>galaxy</a:t>
            </a:r>
            <a:r>
              <a:rPr lang="fr-FR" sz="1800" dirty="0" smtClean="0"/>
              <a:t> : </a:t>
            </a:r>
            <a:r>
              <a:rPr lang="fr-FR" sz="1800" dirty="0" err="1" smtClean="0"/>
              <a:t>gas</a:t>
            </a:r>
            <a:r>
              <a:rPr lang="fr-FR" sz="1800" dirty="0" smtClean="0"/>
              <a:t> </a:t>
            </a:r>
            <a:r>
              <a:rPr lang="fr-FR" sz="1800" dirty="0" err="1" smtClean="0"/>
              <a:t>expulsed</a:t>
            </a:r>
            <a:r>
              <a:rPr lang="fr-FR" sz="1800" dirty="0" smtClean="0"/>
              <a:t> in a tidal interaction/collision</a:t>
            </a:r>
          </a:p>
          <a:p>
            <a:pPr marL="285750" indent="-285750">
              <a:buFontTx/>
              <a:buChar char="-"/>
            </a:pPr>
            <a:endParaRPr lang="fr-FR" sz="1800" dirty="0"/>
          </a:p>
          <a:p>
            <a:pPr marL="285750" indent="-285750">
              <a:buFontTx/>
              <a:buChar char="-"/>
            </a:pPr>
            <a:r>
              <a:rPr lang="fr-FR" sz="1800" dirty="0" smtClean="0"/>
              <a:t>Jet-</a:t>
            </a:r>
            <a:r>
              <a:rPr lang="fr-FR" sz="1800" dirty="0" err="1" smtClean="0"/>
              <a:t>induced</a:t>
            </a:r>
            <a:r>
              <a:rPr lang="fr-FR" sz="1800" dirty="0" smtClean="0"/>
              <a:t> </a:t>
            </a:r>
            <a:r>
              <a:rPr lang="fr-FR" sz="1800" dirty="0" err="1" smtClean="0"/>
              <a:t>shocks</a:t>
            </a:r>
            <a:r>
              <a:rPr lang="fr-FR" sz="1800" dirty="0" smtClean="0"/>
              <a:t> and fragmentation </a:t>
            </a:r>
            <a:endParaRPr lang="fr-FR" sz="1800" dirty="0"/>
          </a:p>
          <a:p>
            <a:endParaRPr lang="fr-FR" sz="1600" dirty="0"/>
          </a:p>
        </p:txBody>
      </p:sp>
      <p:sp>
        <p:nvSpPr>
          <p:cNvPr id="4" name="ZoneTexte 3"/>
          <p:cNvSpPr txBox="1"/>
          <p:nvPr/>
        </p:nvSpPr>
        <p:spPr>
          <a:xfrm>
            <a:off x="6700838" y="6220420"/>
            <a:ext cx="213141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Minkovski’s</a:t>
            </a:r>
            <a:r>
              <a:rPr lang="fr-FR" dirty="0" smtClean="0"/>
              <a:t> </a:t>
            </a:r>
            <a:r>
              <a:rPr lang="fr-FR" dirty="0" err="1" smtClean="0"/>
              <a:t>object</a:t>
            </a:r>
            <a:endParaRPr lang="fr-FR" dirty="0" smtClean="0"/>
          </a:p>
          <a:p>
            <a:r>
              <a:rPr lang="fr-FR" dirty="0" smtClean="0"/>
              <a:t>Salomé, Combes et al. 2015</a:t>
            </a:r>
            <a:endParaRPr lang="fr-FR" dirty="0"/>
          </a:p>
        </p:txBody>
      </p:sp>
      <p:pic>
        <p:nvPicPr>
          <p:cNvPr id="2050" name="Picture 2" descr="http://inspirehep.net/record/1325188/files/Observation_overlay_NGC54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95" y="3391981"/>
            <a:ext cx="8316979" cy="2850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124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74" y="323108"/>
            <a:ext cx="8724900" cy="12954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39390" y="1668432"/>
            <a:ext cx="6297558" cy="28007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800" b="1" dirty="0" smtClean="0"/>
              <a:t>Possible </a:t>
            </a:r>
            <a:r>
              <a:rPr lang="fr-FR" sz="1800" b="1" dirty="0" err="1" smtClean="0"/>
              <a:t>origin</a:t>
            </a:r>
            <a:r>
              <a:rPr lang="fr-FR" sz="1800" b="1" dirty="0" smtClean="0"/>
              <a:t> of an (</a:t>
            </a:r>
            <a:r>
              <a:rPr lang="fr-FR" sz="1800" b="1" dirty="0" err="1" smtClean="0"/>
              <a:t>almost</a:t>
            </a:r>
            <a:r>
              <a:rPr lang="fr-FR" sz="1800" b="1" dirty="0" smtClean="0"/>
              <a:t>) </a:t>
            </a:r>
            <a:r>
              <a:rPr lang="fr-FR" sz="1800" b="1" dirty="0" err="1" smtClean="0"/>
              <a:t>dark-matter</a:t>
            </a:r>
            <a:r>
              <a:rPr lang="fr-FR" sz="1800" b="1" dirty="0" smtClean="0"/>
              <a:t> free </a:t>
            </a:r>
            <a:r>
              <a:rPr lang="fr-FR" sz="1800" b="1" dirty="0" err="1" smtClean="0"/>
              <a:t>dwarf</a:t>
            </a:r>
            <a:r>
              <a:rPr lang="fr-FR" sz="1800" b="1" dirty="0" smtClean="0"/>
              <a:t> </a:t>
            </a:r>
            <a:r>
              <a:rPr lang="fr-FR" sz="1800" b="1" dirty="0" err="1" smtClean="0"/>
              <a:t>galaxy</a:t>
            </a:r>
            <a:r>
              <a:rPr lang="fr-FR" sz="1800" b="1" dirty="0" smtClean="0"/>
              <a:t> ?</a:t>
            </a:r>
          </a:p>
          <a:p>
            <a:endParaRPr lang="fr-FR" sz="1800" dirty="0" smtClean="0"/>
          </a:p>
          <a:p>
            <a:pPr marL="285750" indent="-285750">
              <a:buFontTx/>
              <a:buChar char="-"/>
            </a:pPr>
            <a:r>
              <a:rPr lang="fr-FR" sz="1800" dirty="0" smtClean="0"/>
              <a:t>Tidal </a:t>
            </a:r>
            <a:r>
              <a:rPr lang="fr-FR" sz="1800" dirty="0" err="1" smtClean="0"/>
              <a:t>dwarf</a:t>
            </a:r>
            <a:r>
              <a:rPr lang="fr-FR" sz="1800" dirty="0" smtClean="0"/>
              <a:t> </a:t>
            </a:r>
            <a:r>
              <a:rPr lang="fr-FR" sz="1800" dirty="0" err="1" smtClean="0"/>
              <a:t>galaxy</a:t>
            </a:r>
            <a:r>
              <a:rPr lang="fr-FR" sz="1800" dirty="0" smtClean="0"/>
              <a:t> : </a:t>
            </a:r>
            <a:r>
              <a:rPr lang="fr-FR" sz="1800" dirty="0" err="1" smtClean="0"/>
              <a:t>gas</a:t>
            </a:r>
            <a:r>
              <a:rPr lang="fr-FR" sz="1800" dirty="0" smtClean="0"/>
              <a:t> </a:t>
            </a:r>
            <a:r>
              <a:rPr lang="fr-FR" sz="1800" dirty="0" err="1" smtClean="0"/>
              <a:t>expulsed</a:t>
            </a:r>
            <a:r>
              <a:rPr lang="fr-FR" sz="1800" dirty="0" smtClean="0"/>
              <a:t> in a tidal interaction/collision</a:t>
            </a:r>
          </a:p>
          <a:p>
            <a:pPr marL="285750" indent="-285750">
              <a:buFontTx/>
              <a:buChar char="-"/>
            </a:pPr>
            <a:endParaRPr lang="fr-FR" sz="1800" dirty="0"/>
          </a:p>
          <a:p>
            <a:pPr marL="285750" indent="-285750">
              <a:buFontTx/>
              <a:buChar char="-"/>
            </a:pPr>
            <a:r>
              <a:rPr lang="fr-FR" sz="1800" dirty="0" smtClean="0"/>
              <a:t>Jet-</a:t>
            </a:r>
            <a:r>
              <a:rPr lang="fr-FR" sz="1800" dirty="0" err="1" smtClean="0"/>
              <a:t>induced</a:t>
            </a:r>
            <a:r>
              <a:rPr lang="fr-FR" sz="1800" dirty="0" smtClean="0"/>
              <a:t> </a:t>
            </a:r>
            <a:r>
              <a:rPr lang="fr-FR" sz="1800" dirty="0" err="1" smtClean="0"/>
              <a:t>shocks</a:t>
            </a:r>
            <a:r>
              <a:rPr lang="fr-FR" sz="1800" dirty="0" smtClean="0"/>
              <a:t> and fragmentation </a:t>
            </a:r>
            <a:endParaRPr lang="fr-FR" sz="1800" dirty="0"/>
          </a:p>
          <a:p>
            <a:endParaRPr lang="fr-FR" sz="1600" dirty="0" smtClean="0"/>
          </a:p>
          <a:p>
            <a:endParaRPr lang="fr-FR" sz="1800" b="1" dirty="0" smtClean="0"/>
          </a:p>
          <a:p>
            <a:r>
              <a:rPr lang="fr-FR" sz="1800" b="1" dirty="0" smtClean="0"/>
              <a:t>Evidence for </a:t>
            </a:r>
            <a:r>
              <a:rPr lang="fr-FR" sz="1800" b="1" dirty="0" err="1" smtClean="0"/>
              <a:t>dark</a:t>
            </a:r>
            <a:r>
              <a:rPr lang="fr-FR" sz="1800" b="1" dirty="0" smtClean="0"/>
              <a:t> </a:t>
            </a:r>
            <a:r>
              <a:rPr lang="fr-FR" sz="1800" b="1" dirty="0" err="1" smtClean="0"/>
              <a:t>matter</a:t>
            </a:r>
            <a:r>
              <a:rPr lang="fr-FR" sz="1800" b="1" dirty="0" smtClean="0"/>
              <a:t> and </a:t>
            </a:r>
            <a:r>
              <a:rPr lang="fr-FR" sz="1800" b="1" dirty="0" err="1" smtClean="0"/>
              <a:t>against</a:t>
            </a:r>
            <a:r>
              <a:rPr lang="fr-FR" sz="1800" b="1" dirty="0" smtClean="0"/>
              <a:t> MOND ?</a:t>
            </a:r>
          </a:p>
          <a:p>
            <a:endParaRPr lang="fr-FR" sz="1800" b="1" dirty="0"/>
          </a:p>
          <a:p>
            <a:endParaRPr lang="fr-FR" sz="1600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491" y="3982731"/>
            <a:ext cx="3631376" cy="2721279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3988169" y="4537971"/>
            <a:ext cx="4934405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One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always</a:t>
            </a:r>
            <a:r>
              <a:rPr lang="fr-FR" dirty="0" smtClean="0"/>
              <a:t> « </a:t>
            </a:r>
            <a:r>
              <a:rPr lang="fr-FR" dirty="0" err="1" smtClean="0"/>
              <a:t>remove</a:t>
            </a:r>
            <a:r>
              <a:rPr lang="fr-FR" dirty="0" smtClean="0"/>
              <a:t> » </a:t>
            </a:r>
            <a:r>
              <a:rPr lang="fr-FR" dirty="0" err="1" smtClean="0"/>
              <a:t>dark</a:t>
            </a:r>
            <a:r>
              <a:rPr lang="fr-FR" dirty="0" smtClean="0"/>
              <a:t> </a:t>
            </a:r>
            <a:r>
              <a:rPr lang="fr-FR" dirty="0" err="1" smtClean="0"/>
              <a:t>matter</a:t>
            </a:r>
            <a:endParaRPr lang="fr-FR" dirty="0" smtClean="0"/>
          </a:p>
          <a:p>
            <a:endParaRPr lang="fr-FR" sz="1050" dirty="0" smtClean="0"/>
          </a:p>
          <a:p>
            <a:pPr marL="285750" indent="-285750">
              <a:buFontTx/>
              <a:buChar char="-"/>
            </a:pPr>
            <a:r>
              <a:rPr lang="fr-FR" dirty="0" smtClean="0"/>
              <a:t>Formation of an </a:t>
            </a:r>
            <a:r>
              <a:rPr lang="fr-FR" dirty="0" err="1" smtClean="0"/>
              <a:t>exotic</a:t>
            </a:r>
            <a:r>
              <a:rPr lang="fr-FR" dirty="0" smtClean="0"/>
              <a:t> </a:t>
            </a:r>
            <a:r>
              <a:rPr lang="fr-FR" dirty="0" err="1" smtClean="0"/>
              <a:t>galaxy</a:t>
            </a:r>
            <a:r>
              <a:rPr lang="fr-FR" dirty="0" smtClean="0"/>
              <a:t> </a:t>
            </a:r>
            <a:r>
              <a:rPr lang="fr-FR" dirty="0" err="1" smtClean="0"/>
              <a:t>outside</a:t>
            </a:r>
            <a:r>
              <a:rPr lang="fr-FR" dirty="0" smtClean="0"/>
              <a:t> of </a:t>
            </a:r>
            <a:r>
              <a:rPr lang="fr-FR" dirty="0" err="1" smtClean="0"/>
              <a:t>any</a:t>
            </a:r>
            <a:r>
              <a:rPr lang="fr-FR" dirty="0" smtClean="0"/>
              <a:t> halo,</a:t>
            </a:r>
          </a:p>
          <a:p>
            <a:pPr marL="285750" indent="-285750">
              <a:buFontTx/>
              <a:buChar char="-"/>
            </a:pPr>
            <a:endParaRPr lang="fr-FR" sz="1050" dirty="0"/>
          </a:p>
          <a:p>
            <a:pPr marL="285750" indent="-285750">
              <a:buFontTx/>
              <a:buChar char="-"/>
            </a:pPr>
            <a:r>
              <a:rPr lang="fr-FR" dirty="0" smtClean="0"/>
              <a:t>Offsets </a:t>
            </a:r>
            <a:r>
              <a:rPr lang="fr-FR" dirty="0" err="1" smtClean="0"/>
              <a:t>between</a:t>
            </a:r>
            <a:r>
              <a:rPr lang="fr-FR" dirty="0" smtClean="0"/>
              <a:t> baryons and </a:t>
            </a:r>
            <a:r>
              <a:rPr lang="fr-FR" dirty="0" err="1" smtClean="0"/>
              <a:t>dark</a:t>
            </a:r>
            <a:r>
              <a:rPr lang="fr-FR" dirty="0" smtClean="0"/>
              <a:t> </a:t>
            </a:r>
            <a:r>
              <a:rPr lang="fr-FR" dirty="0" err="1" smtClean="0"/>
              <a:t>matter</a:t>
            </a:r>
            <a:r>
              <a:rPr lang="fr-FR" dirty="0" smtClean="0"/>
              <a:t> (</a:t>
            </a:r>
            <a:r>
              <a:rPr lang="fr-FR" dirty="0" err="1" smtClean="0"/>
              <a:t>e.g</a:t>
            </a:r>
            <a:r>
              <a:rPr lang="fr-FR" dirty="0" smtClean="0"/>
              <a:t>. </a:t>
            </a:r>
            <a:r>
              <a:rPr lang="fr-FR" dirty="0" err="1" smtClean="0"/>
              <a:t>bullet</a:t>
            </a:r>
            <a:r>
              <a:rPr lang="fr-FR" dirty="0" smtClean="0"/>
              <a:t> cluster).</a:t>
            </a:r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In a MOND-</a:t>
            </a:r>
            <a:r>
              <a:rPr lang="fr-FR" dirty="0" err="1" smtClean="0"/>
              <a:t>like</a:t>
            </a:r>
            <a:r>
              <a:rPr lang="fr-FR" dirty="0" smtClean="0"/>
              <a:t> scenario, one </a:t>
            </a:r>
            <a:r>
              <a:rPr lang="fr-FR" dirty="0" err="1" smtClean="0"/>
              <a:t>cannot</a:t>
            </a:r>
            <a:r>
              <a:rPr lang="fr-FR" dirty="0" smtClean="0"/>
              <a:t> </a:t>
            </a:r>
            <a:r>
              <a:rPr lang="fr-FR" dirty="0" err="1" smtClean="0"/>
              <a:t>remove</a:t>
            </a:r>
            <a:r>
              <a:rPr lang="fr-FR" dirty="0" smtClean="0"/>
              <a:t> the « apparent » </a:t>
            </a:r>
            <a:r>
              <a:rPr lang="fr-FR" dirty="0" err="1" smtClean="0"/>
              <a:t>dark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smtClean="0"/>
              <a:t>mass, and </a:t>
            </a:r>
            <a:r>
              <a:rPr lang="fr-FR" dirty="0" err="1" smtClean="0"/>
              <a:t>it</a:t>
            </a:r>
            <a:r>
              <a:rPr lang="fr-FR" dirty="0" smtClean="0"/>
              <a:t> </a:t>
            </a:r>
            <a:r>
              <a:rPr lang="fr-FR" dirty="0" err="1" smtClean="0"/>
              <a:t>should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centered</a:t>
            </a:r>
            <a:r>
              <a:rPr lang="fr-FR" dirty="0" smtClean="0"/>
              <a:t> on the </a:t>
            </a:r>
            <a:r>
              <a:rPr lang="fr-FR" dirty="0" err="1" smtClean="0"/>
              <a:t>baryonic</a:t>
            </a:r>
            <a:r>
              <a:rPr lang="fr-FR" dirty="0" smtClean="0"/>
              <a:t> mass center.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5096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74" y="323108"/>
            <a:ext cx="8724900" cy="12954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39390" y="1668432"/>
            <a:ext cx="6297558" cy="28007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800" b="1" dirty="0" smtClean="0"/>
              <a:t>Possible </a:t>
            </a:r>
            <a:r>
              <a:rPr lang="fr-FR" sz="1800" b="1" dirty="0" err="1" smtClean="0"/>
              <a:t>origin</a:t>
            </a:r>
            <a:r>
              <a:rPr lang="fr-FR" sz="1800" b="1" dirty="0" smtClean="0"/>
              <a:t> of an (</a:t>
            </a:r>
            <a:r>
              <a:rPr lang="fr-FR" sz="1800" b="1" dirty="0" err="1" smtClean="0"/>
              <a:t>almost</a:t>
            </a:r>
            <a:r>
              <a:rPr lang="fr-FR" sz="1800" b="1" dirty="0" smtClean="0"/>
              <a:t>) </a:t>
            </a:r>
            <a:r>
              <a:rPr lang="fr-FR" sz="1800" b="1" dirty="0" err="1" smtClean="0"/>
              <a:t>dark-matter</a:t>
            </a:r>
            <a:r>
              <a:rPr lang="fr-FR" sz="1800" b="1" dirty="0" smtClean="0"/>
              <a:t> free </a:t>
            </a:r>
            <a:r>
              <a:rPr lang="fr-FR" sz="1800" b="1" dirty="0" err="1" smtClean="0"/>
              <a:t>dwarf</a:t>
            </a:r>
            <a:r>
              <a:rPr lang="fr-FR" sz="1800" b="1" dirty="0" smtClean="0"/>
              <a:t> </a:t>
            </a:r>
            <a:r>
              <a:rPr lang="fr-FR" sz="1800" b="1" dirty="0" err="1" smtClean="0"/>
              <a:t>galaxy</a:t>
            </a:r>
            <a:r>
              <a:rPr lang="fr-FR" sz="1800" b="1" dirty="0" smtClean="0"/>
              <a:t> ?</a:t>
            </a:r>
          </a:p>
          <a:p>
            <a:endParaRPr lang="fr-FR" sz="1800" dirty="0" smtClean="0"/>
          </a:p>
          <a:p>
            <a:pPr marL="285750" indent="-285750">
              <a:buFontTx/>
              <a:buChar char="-"/>
            </a:pPr>
            <a:r>
              <a:rPr lang="fr-FR" sz="1800" dirty="0" smtClean="0"/>
              <a:t>Tidal </a:t>
            </a:r>
            <a:r>
              <a:rPr lang="fr-FR" sz="1800" dirty="0" err="1" smtClean="0"/>
              <a:t>dwarf</a:t>
            </a:r>
            <a:r>
              <a:rPr lang="fr-FR" sz="1800" dirty="0" smtClean="0"/>
              <a:t> </a:t>
            </a:r>
            <a:r>
              <a:rPr lang="fr-FR" sz="1800" dirty="0" err="1" smtClean="0"/>
              <a:t>galaxy</a:t>
            </a:r>
            <a:r>
              <a:rPr lang="fr-FR" sz="1800" dirty="0" smtClean="0"/>
              <a:t> : </a:t>
            </a:r>
            <a:r>
              <a:rPr lang="fr-FR" sz="1800" dirty="0" err="1" smtClean="0"/>
              <a:t>gas</a:t>
            </a:r>
            <a:r>
              <a:rPr lang="fr-FR" sz="1800" dirty="0" smtClean="0"/>
              <a:t> </a:t>
            </a:r>
            <a:r>
              <a:rPr lang="fr-FR" sz="1800" dirty="0" err="1" smtClean="0"/>
              <a:t>expulsed</a:t>
            </a:r>
            <a:r>
              <a:rPr lang="fr-FR" sz="1800" dirty="0" smtClean="0"/>
              <a:t> in a tidal interaction/collision</a:t>
            </a:r>
          </a:p>
          <a:p>
            <a:pPr marL="285750" indent="-285750">
              <a:buFontTx/>
              <a:buChar char="-"/>
            </a:pPr>
            <a:endParaRPr lang="fr-FR" sz="1800" dirty="0"/>
          </a:p>
          <a:p>
            <a:pPr marL="285750" indent="-285750">
              <a:buFontTx/>
              <a:buChar char="-"/>
            </a:pPr>
            <a:r>
              <a:rPr lang="fr-FR" sz="1800" dirty="0" smtClean="0"/>
              <a:t>Jet-</a:t>
            </a:r>
            <a:r>
              <a:rPr lang="fr-FR" sz="1800" dirty="0" err="1" smtClean="0"/>
              <a:t>induced</a:t>
            </a:r>
            <a:r>
              <a:rPr lang="fr-FR" sz="1800" dirty="0" smtClean="0"/>
              <a:t> </a:t>
            </a:r>
            <a:r>
              <a:rPr lang="fr-FR" sz="1800" dirty="0" err="1" smtClean="0"/>
              <a:t>shocks</a:t>
            </a:r>
            <a:r>
              <a:rPr lang="fr-FR" sz="1800" dirty="0" smtClean="0"/>
              <a:t> and fragmentation </a:t>
            </a:r>
            <a:endParaRPr lang="fr-FR" sz="1800" dirty="0"/>
          </a:p>
          <a:p>
            <a:endParaRPr lang="fr-FR" sz="1600" dirty="0" smtClean="0"/>
          </a:p>
          <a:p>
            <a:endParaRPr lang="fr-FR" sz="1800" b="1" dirty="0" smtClean="0"/>
          </a:p>
          <a:p>
            <a:r>
              <a:rPr lang="fr-FR" sz="1800" b="1" dirty="0" smtClean="0"/>
              <a:t>Evidence for </a:t>
            </a:r>
            <a:r>
              <a:rPr lang="fr-FR" sz="1800" b="1" dirty="0" err="1" smtClean="0"/>
              <a:t>dark</a:t>
            </a:r>
            <a:r>
              <a:rPr lang="fr-FR" sz="1800" b="1" dirty="0" smtClean="0"/>
              <a:t> </a:t>
            </a:r>
            <a:r>
              <a:rPr lang="fr-FR" sz="1800" b="1" dirty="0" err="1" smtClean="0"/>
              <a:t>matter</a:t>
            </a:r>
            <a:r>
              <a:rPr lang="fr-FR" sz="1800" b="1" dirty="0" smtClean="0"/>
              <a:t> and </a:t>
            </a:r>
            <a:r>
              <a:rPr lang="fr-FR" sz="1800" b="1" dirty="0" err="1" smtClean="0"/>
              <a:t>against</a:t>
            </a:r>
            <a:r>
              <a:rPr lang="fr-FR" sz="1800" b="1" dirty="0" smtClean="0"/>
              <a:t> MOND ?</a:t>
            </a:r>
          </a:p>
          <a:p>
            <a:endParaRPr lang="fr-FR" sz="1800" b="1" dirty="0"/>
          </a:p>
          <a:p>
            <a:endParaRPr lang="fr-FR" sz="1600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491" y="3982731"/>
            <a:ext cx="3631376" cy="2721279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3988169" y="4537971"/>
            <a:ext cx="4934405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One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always</a:t>
            </a:r>
            <a:r>
              <a:rPr lang="fr-FR" dirty="0" smtClean="0"/>
              <a:t> « </a:t>
            </a:r>
            <a:r>
              <a:rPr lang="fr-FR" dirty="0" err="1" smtClean="0"/>
              <a:t>remove</a:t>
            </a:r>
            <a:r>
              <a:rPr lang="fr-FR" dirty="0" smtClean="0"/>
              <a:t> » </a:t>
            </a:r>
            <a:r>
              <a:rPr lang="fr-FR" dirty="0" err="1" smtClean="0"/>
              <a:t>dark</a:t>
            </a:r>
            <a:r>
              <a:rPr lang="fr-FR" dirty="0" smtClean="0"/>
              <a:t> </a:t>
            </a:r>
            <a:r>
              <a:rPr lang="fr-FR" dirty="0" err="1" smtClean="0"/>
              <a:t>matter</a:t>
            </a:r>
            <a:endParaRPr lang="fr-FR" dirty="0" smtClean="0"/>
          </a:p>
          <a:p>
            <a:endParaRPr lang="fr-FR" sz="1050" dirty="0" smtClean="0"/>
          </a:p>
          <a:p>
            <a:pPr marL="285750" indent="-285750">
              <a:buFontTx/>
              <a:buChar char="-"/>
            </a:pPr>
            <a:r>
              <a:rPr lang="fr-FR" dirty="0" smtClean="0"/>
              <a:t>Formation of an </a:t>
            </a:r>
            <a:r>
              <a:rPr lang="fr-FR" dirty="0" err="1" smtClean="0"/>
              <a:t>exotic</a:t>
            </a:r>
            <a:r>
              <a:rPr lang="fr-FR" dirty="0" smtClean="0"/>
              <a:t> </a:t>
            </a:r>
            <a:r>
              <a:rPr lang="fr-FR" dirty="0" err="1" smtClean="0"/>
              <a:t>galaxy</a:t>
            </a:r>
            <a:r>
              <a:rPr lang="fr-FR" dirty="0" smtClean="0"/>
              <a:t> </a:t>
            </a:r>
            <a:r>
              <a:rPr lang="fr-FR" dirty="0" err="1" smtClean="0"/>
              <a:t>outside</a:t>
            </a:r>
            <a:r>
              <a:rPr lang="fr-FR" dirty="0" smtClean="0"/>
              <a:t> of </a:t>
            </a:r>
            <a:r>
              <a:rPr lang="fr-FR" dirty="0" err="1" smtClean="0"/>
              <a:t>any</a:t>
            </a:r>
            <a:r>
              <a:rPr lang="fr-FR" dirty="0" smtClean="0"/>
              <a:t> halo,</a:t>
            </a:r>
          </a:p>
          <a:p>
            <a:pPr marL="285750" indent="-285750">
              <a:buFontTx/>
              <a:buChar char="-"/>
            </a:pPr>
            <a:endParaRPr lang="fr-FR" sz="1050" dirty="0"/>
          </a:p>
          <a:p>
            <a:pPr marL="285750" indent="-285750">
              <a:buFontTx/>
              <a:buChar char="-"/>
            </a:pPr>
            <a:r>
              <a:rPr lang="fr-FR" dirty="0" smtClean="0"/>
              <a:t>Offsets </a:t>
            </a:r>
            <a:r>
              <a:rPr lang="fr-FR" dirty="0" err="1" smtClean="0"/>
              <a:t>between</a:t>
            </a:r>
            <a:r>
              <a:rPr lang="fr-FR" dirty="0" smtClean="0"/>
              <a:t> baryons and </a:t>
            </a:r>
            <a:r>
              <a:rPr lang="fr-FR" dirty="0" err="1" smtClean="0"/>
              <a:t>dark</a:t>
            </a:r>
            <a:r>
              <a:rPr lang="fr-FR" dirty="0" smtClean="0"/>
              <a:t> </a:t>
            </a:r>
            <a:r>
              <a:rPr lang="fr-FR" dirty="0" err="1" smtClean="0"/>
              <a:t>matter</a:t>
            </a:r>
            <a:r>
              <a:rPr lang="fr-FR" dirty="0" smtClean="0"/>
              <a:t> (</a:t>
            </a:r>
            <a:r>
              <a:rPr lang="fr-FR" dirty="0" err="1" smtClean="0"/>
              <a:t>e.g</a:t>
            </a:r>
            <a:r>
              <a:rPr lang="fr-FR" dirty="0" smtClean="0"/>
              <a:t>. </a:t>
            </a:r>
            <a:r>
              <a:rPr lang="fr-FR" dirty="0" err="1" smtClean="0"/>
              <a:t>bullet</a:t>
            </a:r>
            <a:r>
              <a:rPr lang="fr-FR" dirty="0" smtClean="0"/>
              <a:t> cluster).</a:t>
            </a:r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In a MOND-</a:t>
            </a:r>
            <a:r>
              <a:rPr lang="fr-FR" dirty="0" err="1" smtClean="0"/>
              <a:t>like</a:t>
            </a:r>
            <a:r>
              <a:rPr lang="fr-FR" dirty="0" smtClean="0"/>
              <a:t> scenario, one </a:t>
            </a:r>
            <a:r>
              <a:rPr lang="fr-FR" dirty="0" err="1" smtClean="0"/>
              <a:t>cannot</a:t>
            </a:r>
            <a:r>
              <a:rPr lang="fr-FR" dirty="0" smtClean="0"/>
              <a:t> </a:t>
            </a:r>
            <a:r>
              <a:rPr lang="fr-FR" dirty="0" err="1" smtClean="0"/>
              <a:t>remove</a:t>
            </a:r>
            <a:r>
              <a:rPr lang="fr-FR" dirty="0" smtClean="0"/>
              <a:t> the « apparent » </a:t>
            </a:r>
            <a:r>
              <a:rPr lang="fr-FR" dirty="0" err="1" smtClean="0"/>
              <a:t>dark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smtClean="0"/>
              <a:t>mass, and </a:t>
            </a:r>
            <a:r>
              <a:rPr lang="fr-FR" dirty="0" err="1" smtClean="0"/>
              <a:t>it</a:t>
            </a:r>
            <a:r>
              <a:rPr lang="fr-FR" dirty="0" smtClean="0"/>
              <a:t> </a:t>
            </a:r>
            <a:r>
              <a:rPr lang="fr-FR" dirty="0" err="1" smtClean="0"/>
              <a:t>should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centered</a:t>
            </a:r>
            <a:r>
              <a:rPr lang="fr-FR" dirty="0" smtClean="0"/>
              <a:t> on the </a:t>
            </a:r>
            <a:r>
              <a:rPr lang="fr-FR" dirty="0" err="1" smtClean="0"/>
              <a:t>baryonic</a:t>
            </a:r>
            <a:r>
              <a:rPr lang="fr-FR" dirty="0" smtClean="0"/>
              <a:t> mass center.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762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00038" y="342900"/>
            <a:ext cx="3562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err="1"/>
              <a:t>U</a:t>
            </a:r>
            <a:r>
              <a:rPr lang="fr-FR" sz="2000" b="1" dirty="0" err="1" smtClean="0"/>
              <a:t>ncertainties</a:t>
            </a:r>
            <a:r>
              <a:rPr lang="fr-FR" sz="2000" b="1" dirty="0" smtClean="0"/>
              <a:t> and Main </a:t>
            </a:r>
            <a:r>
              <a:rPr lang="fr-FR" sz="2000" b="1" dirty="0" err="1" smtClean="0"/>
              <a:t>Caveats</a:t>
            </a:r>
            <a:endParaRPr lang="fr-FR" sz="2000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514351" y="1042988"/>
            <a:ext cx="45995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fr-FR" sz="1600" b="1" i="1" dirty="0" smtClean="0"/>
              <a:t>Noise, instrumental </a:t>
            </a:r>
            <a:r>
              <a:rPr lang="fr-FR" sz="1600" b="1" i="1" dirty="0" err="1" smtClean="0"/>
              <a:t>resolution</a:t>
            </a:r>
            <a:r>
              <a:rPr lang="fr-FR" sz="1600" b="1" i="1" dirty="0" smtClean="0"/>
              <a:t> and </a:t>
            </a:r>
            <a:r>
              <a:rPr lang="fr-FR" sz="1600" b="1" i="1" dirty="0" err="1" smtClean="0"/>
              <a:t>systematics</a:t>
            </a:r>
            <a:r>
              <a:rPr lang="is-IS" sz="1600" b="1" i="1" dirty="0" smtClean="0"/>
              <a:t>…</a:t>
            </a:r>
            <a:endParaRPr lang="fr-FR" sz="1600" b="1" i="1" dirty="0"/>
          </a:p>
        </p:txBody>
      </p:sp>
      <p:sp>
        <p:nvSpPr>
          <p:cNvPr id="4" name="ZoneTexte 3"/>
          <p:cNvSpPr txBox="1"/>
          <p:nvPr/>
        </p:nvSpPr>
        <p:spPr>
          <a:xfrm>
            <a:off x="514351" y="1513329"/>
            <a:ext cx="8146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/>
              <a:t>All </a:t>
            </a:r>
            <a:r>
              <a:rPr lang="fr-FR" sz="1600" dirty="0" err="1" smtClean="0"/>
              <a:t>taken</a:t>
            </a:r>
            <a:r>
              <a:rPr lang="fr-FR" sz="1600" dirty="0" smtClean="0"/>
              <a:t> </a:t>
            </a:r>
            <a:r>
              <a:rPr lang="fr-FR" sz="1600" dirty="0" err="1" smtClean="0"/>
              <a:t>carefully</a:t>
            </a:r>
            <a:r>
              <a:rPr lang="fr-FR" sz="1600" dirty="0" smtClean="0"/>
              <a:t> </a:t>
            </a:r>
            <a:r>
              <a:rPr lang="fr-FR" sz="1600" dirty="0" err="1" smtClean="0"/>
              <a:t>into</a:t>
            </a:r>
            <a:r>
              <a:rPr lang="fr-FR" sz="1600" dirty="0" smtClean="0"/>
              <a:t> </a:t>
            </a:r>
            <a:r>
              <a:rPr lang="fr-FR" sz="1600" dirty="0" err="1" smtClean="0"/>
              <a:t>account</a:t>
            </a:r>
            <a:endParaRPr lang="fr-FR" sz="1600" dirty="0" smtClean="0"/>
          </a:p>
          <a:p>
            <a:r>
              <a:rPr lang="fr-FR" sz="1600" dirty="0" smtClean="0"/>
              <a:t>Note </a:t>
            </a:r>
            <a:r>
              <a:rPr lang="fr-FR" sz="1600" dirty="0" err="1" smtClean="0"/>
              <a:t>that</a:t>
            </a:r>
            <a:r>
              <a:rPr lang="fr-FR" sz="1600" dirty="0" smtClean="0"/>
              <a:t> the « </a:t>
            </a:r>
            <a:r>
              <a:rPr lang="fr-FR" sz="1600" dirty="0" err="1" smtClean="0"/>
              <a:t>low</a:t>
            </a:r>
            <a:r>
              <a:rPr lang="fr-FR" sz="1600" dirty="0" smtClean="0"/>
              <a:t> » spectral </a:t>
            </a:r>
            <a:r>
              <a:rPr lang="fr-FR" sz="1600" dirty="0" err="1" smtClean="0"/>
              <a:t>resolution</a:t>
            </a:r>
            <a:r>
              <a:rPr lang="fr-FR" sz="1600" dirty="0" smtClean="0"/>
              <a:t> of 30km/s </a:t>
            </a:r>
            <a:r>
              <a:rPr lang="fr-FR" sz="1600" dirty="0" err="1" smtClean="0"/>
              <a:t>is</a:t>
            </a:r>
            <a:r>
              <a:rPr lang="fr-FR" sz="1600" dirty="0" smtClean="0"/>
              <a:t> </a:t>
            </a:r>
            <a:r>
              <a:rPr lang="fr-FR" sz="1600" dirty="0" err="1" smtClean="0"/>
              <a:t>balanced</a:t>
            </a:r>
            <a:r>
              <a:rPr lang="fr-FR" sz="1600" dirty="0" smtClean="0"/>
              <a:t> by the high signal-to-noise ratio.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514351" y="2352675"/>
            <a:ext cx="17825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fr-FR" sz="1600" b="1" i="1" dirty="0" smtClean="0"/>
              <a:t>Small </a:t>
            </a:r>
            <a:r>
              <a:rPr lang="fr-FR" sz="1600" b="1" i="1" dirty="0" err="1" smtClean="0"/>
              <a:t>statistics</a:t>
            </a:r>
            <a:r>
              <a:rPr lang="fr-FR" sz="1600" b="1" i="1" dirty="0" smtClean="0"/>
              <a:t>.</a:t>
            </a:r>
            <a:endParaRPr lang="fr-FR" sz="1600" b="1" i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525926" y="2823016"/>
            <a:ext cx="851444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/>
              <a:t>I </a:t>
            </a:r>
            <a:r>
              <a:rPr lang="fr-FR" sz="1600" dirty="0" err="1" smtClean="0"/>
              <a:t>took</a:t>
            </a:r>
            <a:r>
              <a:rPr lang="fr-FR" sz="1600" dirty="0" smtClean="0"/>
              <a:t> five </a:t>
            </a:r>
            <a:r>
              <a:rPr lang="fr-FR" sz="1600" dirty="0" err="1" smtClean="0"/>
              <a:t>sub-samples</a:t>
            </a:r>
            <a:r>
              <a:rPr lang="fr-FR" sz="1600" dirty="0" smtClean="0"/>
              <a:t> of 6 GC </a:t>
            </a:r>
            <a:r>
              <a:rPr lang="fr-FR" sz="1600" dirty="0" err="1" smtClean="0"/>
              <a:t>each</a:t>
            </a:r>
            <a:r>
              <a:rPr lang="fr-FR" sz="1600" dirty="0" smtClean="0"/>
              <a:t> (out of 10). One has a dispersion </a:t>
            </a:r>
            <a:r>
              <a:rPr lang="fr-FR" sz="1600" dirty="0" smtClean="0">
                <a:latin typeface="Symbol" charset="2"/>
                <a:ea typeface="Symbol" charset="2"/>
                <a:cs typeface="Symbol" charset="2"/>
              </a:rPr>
              <a:t>s</a:t>
            </a:r>
            <a:r>
              <a:rPr lang="fr-FR" sz="1600" dirty="0" smtClean="0"/>
              <a:t>=7.9km/s. One </a:t>
            </a:r>
            <a:r>
              <a:rPr lang="fr-FR" sz="1600" dirty="0" err="1" smtClean="0"/>
              <a:t>only</a:t>
            </a:r>
            <a:r>
              <a:rPr lang="fr-FR" sz="1600" dirty="0" smtClean="0"/>
              <a:t> 1.9km/s</a:t>
            </a:r>
          </a:p>
          <a:p>
            <a:r>
              <a:rPr lang="fr-FR" sz="1600" dirty="0" smtClean="0"/>
              <a:t>This </a:t>
            </a:r>
            <a:r>
              <a:rPr lang="fr-FR" sz="1600" dirty="0" err="1" smtClean="0"/>
              <a:t>remains</a:t>
            </a:r>
            <a:r>
              <a:rPr lang="fr-FR" sz="1600" dirty="0" smtClean="0"/>
              <a:t> consistent </a:t>
            </a:r>
            <a:r>
              <a:rPr lang="fr-FR" sz="1600" dirty="0" err="1" smtClean="0"/>
              <a:t>with</a:t>
            </a:r>
            <a:r>
              <a:rPr lang="fr-FR" sz="1600" dirty="0" smtClean="0"/>
              <a:t> the </a:t>
            </a:r>
            <a:r>
              <a:rPr lang="fr-FR" sz="1600" dirty="0" smtClean="0"/>
              <a:t>90% confidence </a:t>
            </a:r>
            <a:r>
              <a:rPr lang="fr-FR" sz="1600" dirty="0" err="1" smtClean="0"/>
              <a:t>limits</a:t>
            </a:r>
            <a:r>
              <a:rPr lang="fr-FR" sz="1600" dirty="0" smtClean="0"/>
              <a:t> </a:t>
            </a:r>
            <a:r>
              <a:rPr lang="fr-FR" sz="1600" dirty="0" err="1" smtClean="0"/>
              <a:t>claimed</a:t>
            </a:r>
            <a:r>
              <a:rPr lang="fr-FR" sz="1600" dirty="0" smtClean="0"/>
              <a:t> in the </a:t>
            </a:r>
            <a:r>
              <a:rPr lang="fr-FR" sz="1600" dirty="0" err="1" smtClean="0"/>
              <a:t>paper</a:t>
            </a:r>
            <a:r>
              <a:rPr lang="fr-FR" sz="1600" dirty="0" smtClean="0"/>
              <a:t>.</a:t>
            </a:r>
          </a:p>
          <a:p>
            <a:endParaRPr lang="fr-FR" sz="1600" dirty="0"/>
          </a:p>
          <a:p>
            <a:endParaRPr lang="fr-FR" sz="1600" dirty="0" smtClean="0"/>
          </a:p>
        </p:txBody>
      </p:sp>
      <p:sp>
        <p:nvSpPr>
          <p:cNvPr id="14" name="ZoneTexte 13"/>
          <p:cNvSpPr txBox="1"/>
          <p:nvPr/>
        </p:nvSpPr>
        <p:spPr>
          <a:xfrm>
            <a:off x="525926" y="3693467"/>
            <a:ext cx="2765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fr-FR" sz="1600" b="1" i="1" dirty="0" err="1" smtClean="0"/>
              <a:t>Globular</a:t>
            </a:r>
            <a:r>
              <a:rPr lang="fr-FR" sz="1600" b="1" i="1" dirty="0" smtClean="0"/>
              <a:t> System </a:t>
            </a:r>
            <a:r>
              <a:rPr lang="fr-FR" sz="1600" b="1" i="1" dirty="0" err="1" smtClean="0"/>
              <a:t>dynamics</a:t>
            </a:r>
            <a:r>
              <a:rPr lang="fr-FR" sz="1600" b="1" i="1" dirty="0" smtClean="0"/>
              <a:t>.</a:t>
            </a:r>
            <a:endParaRPr lang="fr-FR" sz="1600" b="1" i="1" dirty="0"/>
          </a:p>
        </p:txBody>
      </p:sp>
      <p:sp>
        <p:nvSpPr>
          <p:cNvPr id="15" name="ZoneTexte 14"/>
          <p:cNvSpPr txBox="1"/>
          <p:nvPr/>
        </p:nvSpPr>
        <p:spPr>
          <a:xfrm>
            <a:off x="537501" y="4163808"/>
            <a:ext cx="65589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smtClean="0"/>
              <a:t>Is the </a:t>
            </a:r>
            <a:r>
              <a:rPr lang="fr-FR" sz="1600" i="1" dirty="0" err="1" smtClean="0"/>
              <a:t>globular</a:t>
            </a:r>
            <a:r>
              <a:rPr lang="fr-FR" sz="1600" i="1" dirty="0" smtClean="0"/>
              <a:t> system close to a </a:t>
            </a:r>
            <a:r>
              <a:rPr lang="fr-FR" sz="1600" i="1" dirty="0" err="1" smtClean="0"/>
              <a:t>spheroid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with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isotropic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velocity</a:t>
            </a:r>
            <a:r>
              <a:rPr lang="fr-FR" sz="1600" i="1" dirty="0" smtClean="0"/>
              <a:t> dispersions ?</a:t>
            </a:r>
          </a:p>
          <a:p>
            <a:endParaRPr lang="fr-FR" sz="1600" i="1" dirty="0"/>
          </a:p>
          <a:p>
            <a:r>
              <a:rPr lang="fr-FR" sz="1600" i="1" dirty="0" err="1" smtClean="0"/>
              <a:t>Remember</a:t>
            </a:r>
            <a:r>
              <a:rPr lang="fr-FR" sz="1600" i="1" dirty="0" smtClean="0"/>
              <a:t> the « </a:t>
            </a:r>
            <a:r>
              <a:rPr lang="fr-FR" sz="1600" i="1" dirty="0" err="1" smtClean="0"/>
              <a:t>lost</a:t>
            </a:r>
            <a:r>
              <a:rPr lang="fr-FR" sz="1600" i="1" dirty="0" smtClean="0"/>
              <a:t> and </a:t>
            </a:r>
            <a:r>
              <a:rPr lang="fr-FR" sz="1600" i="1" dirty="0" err="1" smtClean="0"/>
              <a:t>found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dark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matter</a:t>
            </a:r>
            <a:r>
              <a:rPr lang="fr-FR" sz="1600" i="1" dirty="0" smtClean="0"/>
              <a:t> in </a:t>
            </a:r>
            <a:r>
              <a:rPr lang="fr-FR" sz="1600" i="1" dirty="0" err="1" smtClean="0"/>
              <a:t>ellipticals</a:t>
            </a:r>
            <a:r>
              <a:rPr lang="fr-FR" sz="1600" i="1" dirty="0" smtClean="0"/>
              <a:t> » </a:t>
            </a:r>
            <a:r>
              <a:rPr lang="fr-FR" sz="1600" i="1" dirty="0" err="1" smtClean="0"/>
              <a:t>controversy</a:t>
            </a:r>
            <a:r>
              <a:rPr lang="fr-FR" sz="1600" i="1" dirty="0" smtClean="0"/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1526742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01" y="695742"/>
            <a:ext cx="5686425" cy="5686425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6500813" y="1657350"/>
            <a:ext cx="2303579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/>
              <a:t>Milky</a:t>
            </a:r>
            <a:r>
              <a:rPr lang="fr-FR" b="1" dirty="0" smtClean="0"/>
              <a:t> </a:t>
            </a:r>
            <a:r>
              <a:rPr lang="fr-FR" b="1" dirty="0" err="1" smtClean="0"/>
              <a:t>Way’s</a:t>
            </a:r>
            <a:r>
              <a:rPr lang="fr-FR" b="1" dirty="0" smtClean="0"/>
              <a:t> GC system</a:t>
            </a:r>
          </a:p>
          <a:p>
            <a:endParaRPr lang="fr-FR" dirty="0"/>
          </a:p>
          <a:p>
            <a:r>
              <a:rPr lang="fr-FR" dirty="0" smtClean="0"/>
              <a:t>Oblate </a:t>
            </a:r>
            <a:r>
              <a:rPr lang="fr-FR" dirty="0" err="1" smtClean="0"/>
              <a:t>spheroid</a:t>
            </a:r>
            <a:r>
              <a:rPr lang="fr-FR" dirty="0" smtClean="0"/>
              <a:t>,</a:t>
            </a:r>
            <a:br>
              <a:rPr lang="fr-FR" dirty="0" smtClean="0"/>
            </a:br>
            <a:r>
              <a:rPr lang="fr-FR" dirty="0" smtClean="0"/>
              <a:t>1.8 &lt; axis ratio &lt;3.7</a:t>
            </a:r>
          </a:p>
          <a:p>
            <a:r>
              <a:rPr lang="fr-FR" dirty="0" smtClean="0"/>
              <a:t>(</a:t>
            </a:r>
            <a:r>
              <a:rPr lang="fr-FR" dirty="0" err="1" smtClean="0"/>
              <a:t>depends</a:t>
            </a:r>
            <a:r>
              <a:rPr lang="fr-FR" dirty="0" smtClean="0"/>
              <a:t> on radius, </a:t>
            </a:r>
            <a:r>
              <a:rPr lang="fr-FR" dirty="0" err="1" smtClean="0"/>
              <a:t>selection</a:t>
            </a:r>
            <a:r>
              <a:rPr lang="fr-FR" dirty="0" smtClean="0"/>
              <a:t>)</a:t>
            </a:r>
          </a:p>
          <a:p>
            <a:endParaRPr lang="fr-FR" dirty="0"/>
          </a:p>
          <a:p>
            <a:r>
              <a:rPr lang="fr-FR" dirty="0" smtClean="0"/>
              <a:t>V/s </a:t>
            </a:r>
            <a:r>
              <a:rPr lang="fr-FR" dirty="0" smtClean="0"/>
              <a:t>= 0.25-0.6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A </a:t>
            </a:r>
            <a:r>
              <a:rPr lang="fr-FR" dirty="0" err="1" smtClean="0"/>
              <a:t>dwarf</a:t>
            </a:r>
            <a:r>
              <a:rPr lang="fr-FR" dirty="0" smtClean="0"/>
              <a:t> </a:t>
            </a:r>
            <a:r>
              <a:rPr lang="fr-FR" dirty="0" err="1" smtClean="0"/>
              <a:t>could</a:t>
            </a:r>
            <a:r>
              <a:rPr lang="fr-FR" dirty="0" smtClean="0"/>
              <a:t> have a </a:t>
            </a:r>
            <a:br>
              <a:rPr lang="fr-FR" dirty="0" smtClean="0"/>
            </a:br>
            <a:r>
              <a:rPr lang="fr-FR" dirty="0" err="1" smtClean="0"/>
              <a:t>different</a:t>
            </a:r>
            <a:r>
              <a:rPr lang="fr-FR" dirty="0" smtClean="0"/>
              <a:t> GC </a:t>
            </a:r>
            <a:r>
              <a:rPr lang="fr-FR" dirty="0" err="1" smtClean="0"/>
              <a:t>history</a:t>
            </a:r>
            <a:r>
              <a:rPr lang="fr-FR" dirty="0" smtClean="0"/>
              <a:t>.</a:t>
            </a:r>
          </a:p>
          <a:p>
            <a:endParaRPr lang="fr-FR" dirty="0"/>
          </a:p>
          <a:p>
            <a:r>
              <a:rPr lang="fr-FR" dirty="0" smtClean="0"/>
              <a:t>NGC1502-DF2 </a:t>
            </a:r>
            <a:r>
              <a:rPr lang="fr-FR" dirty="0" err="1" smtClean="0"/>
              <a:t>does</a:t>
            </a:r>
            <a:r>
              <a:rPr lang="fr-FR" dirty="0" smtClean="0"/>
              <a:t> not </a:t>
            </a:r>
            <a:r>
              <a:rPr lang="fr-FR" dirty="0" err="1" smtClean="0"/>
              <a:t>seem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to have a rotation-</a:t>
            </a:r>
            <a:r>
              <a:rPr lang="fr-FR" dirty="0" err="1" smtClean="0"/>
              <a:t>dominated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GC system.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046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8" y="345883"/>
            <a:ext cx="6089382" cy="254350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970" y="288074"/>
            <a:ext cx="2727893" cy="265912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32" y="3014663"/>
            <a:ext cx="5277694" cy="3531690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6129338" y="4286250"/>
            <a:ext cx="266387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i="1" dirty="0" smtClean="0"/>
              <a:t>« </a:t>
            </a:r>
            <a:r>
              <a:rPr lang="fr-FR" sz="1600" b="1" i="1" dirty="0" err="1" smtClean="0"/>
              <a:t>Lost</a:t>
            </a:r>
            <a:r>
              <a:rPr lang="fr-FR" sz="1600" b="1" i="1" dirty="0" smtClean="0"/>
              <a:t> and </a:t>
            </a:r>
            <a:r>
              <a:rPr lang="fr-FR" sz="1600" b="1" i="1" dirty="0" err="1" smtClean="0"/>
              <a:t>found</a:t>
            </a:r>
            <a:r>
              <a:rPr lang="fr-FR" sz="1600" b="1" i="1" dirty="0" smtClean="0"/>
              <a:t> </a:t>
            </a:r>
            <a:r>
              <a:rPr lang="fr-FR" sz="1600" b="1" i="1" dirty="0" err="1" smtClean="0"/>
              <a:t>dark</a:t>
            </a:r>
            <a:r>
              <a:rPr lang="fr-FR" sz="1600" b="1" i="1" dirty="0" smtClean="0"/>
              <a:t> </a:t>
            </a:r>
            <a:r>
              <a:rPr lang="fr-FR" sz="1600" b="1" i="1" dirty="0" err="1" smtClean="0"/>
              <a:t>matter</a:t>
            </a:r>
            <a:r>
              <a:rPr lang="fr-FR" sz="1600" b="1" i="1" dirty="0" smtClean="0"/>
              <a:t/>
            </a:r>
            <a:br>
              <a:rPr lang="fr-FR" sz="1600" b="1" i="1" dirty="0" smtClean="0"/>
            </a:br>
            <a:r>
              <a:rPr lang="fr-FR" sz="1600" b="1" i="1" dirty="0" smtClean="0"/>
              <a:t>in </a:t>
            </a:r>
            <a:r>
              <a:rPr lang="fr-FR" sz="1600" b="1" i="1" dirty="0" err="1" smtClean="0"/>
              <a:t>elliptical</a:t>
            </a:r>
            <a:r>
              <a:rPr lang="fr-FR" sz="1600" b="1" i="1" dirty="0" smtClean="0"/>
              <a:t> galaxies »</a:t>
            </a:r>
          </a:p>
          <a:p>
            <a:endParaRPr lang="fr-FR" sz="1600" dirty="0"/>
          </a:p>
          <a:p>
            <a:r>
              <a:rPr lang="fr-FR" sz="1600" dirty="0" smtClean="0"/>
              <a:t>(</a:t>
            </a:r>
            <a:r>
              <a:rPr lang="fr-FR" sz="1600" dirty="0" err="1" smtClean="0"/>
              <a:t>Dekel</a:t>
            </a:r>
            <a:r>
              <a:rPr lang="fr-FR" sz="1600" dirty="0" smtClean="0"/>
              <a:t> et al. 2005)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14801902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00038" y="342900"/>
            <a:ext cx="3562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err="1"/>
              <a:t>U</a:t>
            </a:r>
            <a:r>
              <a:rPr lang="fr-FR" sz="2000" b="1" dirty="0" err="1" smtClean="0"/>
              <a:t>ncertainties</a:t>
            </a:r>
            <a:r>
              <a:rPr lang="fr-FR" sz="2000" b="1" dirty="0" smtClean="0"/>
              <a:t> and Main </a:t>
            </a:r>
            <a:r>
              <a:rPr lang="fr-FR" sz="2000" b="1" dirty="0" err="1" smtClean="0"/>
              <a:t>Caveats</a:t>
            </a:r>
            <a:endParaRPr lang="fr-FR" sz="2000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514351" y="1042988"/>
            <a:ext cx="45995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fr-FR" sz="1600" b="1" i="1" dirty="0" smtClean="0"/>
              <a:t>Noise, instrumental </a:t>
            </a:r>
            <a:r>
              <a:rPr lang="fr-FR" sz="1600" b="1" i="1" dirty="0" err="1" smtClean="0"/>
              <a:t>resolution</a:t>
            </a:r>
            <a:r>
              <a:rPr lang="fr-FR" sz="1600" b="1" i="1" dirty="0" smtClean="0"/>
              <a:t> and </a:t>
            </a:r>
            <a:r>
              <a:rPr lang="fr-FR" sz="1600" b="1" i="1" dirty="0" err="1" smtClean="0"/>
              <a:t>systematics</a:t>
            </a:r>
            <a:r>
              <a:rPr lang="is-IS" sz="1600" b="1" i="1" dirty="0" smtClean="0"/>
              <a:t>…</a:t>
            </a:r>
            <a:endParaRPr lang="fr-FR" sz="1600" b="1" i="1" dirty="0"/>
          </a:p>
        </p:txBody>
      </p:sp>
      <p:sp>
        <p:nvSpPr>
          <p:cNvPr id="4" name="ZoneTexte 3"/>
          <p:cNvSpPr txBox="1"/>
          <p:nvPr/>
        </p:nvSpPr>
        <p:spPr>
          <a:xfrm>
            <a:off x="514351" y="1513329"/>
            <a:ext cx="8146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/>
              <a:t>All </a:t>
            </a:r>
            <a:r>
              <a:rPr lang="fr-FR" sz="1600" dirty="0" err="1" smtClean="0"/>
              <a:t>taken</a:t>
            </a:r>
            <a:r>
              <a:rPr lang="fr-FR" sz="1600" dirty="0" smtClean="0"/>
              <a:t> </a:t>
            </a:r>
            <a:r>
              <a:rPr lang="fr-FR" sz="1600" dirty="0" err="1" smtClean="0"/>
              <a:t>carefully</a:t>
            </a:r>
            <a:r>
              <a:rPr lang="fr-FR" sz="1600" dirty="0" smtClean="0"/>
              <a:t> </a:t>
            </a:r>
            <a:r>
              <a:rPr lang="fr-FR" sz="1600" dirty="0" err="1" smtClean="0"/>
              <a:t>into</a:t>
            </a:r>
            <a:r>
              <a:rPr lang="fr-FR" sz="1600" dirty="0" smtClean="0"/>
              <a:t> </a:t>
            </a:r>
            <a:r>
              <a:rPr lang="fr-FR" sz="1600" dirty="0" err="1" smtClean="0"/>
              <a:t>account</a:t>
            </a:r>
            <a:endParaRPr lang="fr-FR" sz="1600" dirty="0" smtClean="0"/>
          </a:p>
          <a:p>
            <a:r>
              <a:rPr lang="fr-FR" sz="1600" dirty="0" smtClean="0"/>
              <a:t>Note </a:t>
            </a:r>
            <a:r>
              <a:rPr lang="fr-FR" sz="1600" dirty="0" err="1" smtClean="0"/>
              <a:t>that</a:t>
            </a:r>
            <a:r>
              <a:rPr lang="fr-FR" sz="1600" dirty="0" smtClean="0"/>
              <a:t> the « </a:t>
            </a:r>
            <a:r>
              <a:rPr lang="fr-FR" sz="1600" dirty="0" err="1" smtClean="0"/>
              <a:t>low</a:t>
            </a:r>
            <a:r>
              <a:rPr lang="fr-FR" sz="1600" dirty="0" smtClean="0"/>
              <a:t> » spectral </a:t>
            </a:r>
            <a:r>
              <a:rPr lang="fr-FR" sz="1600" dirty="0" err="1" smtClean="0"/>
              <a:t>resolution</a:t>
            </a:r>
            <a:r>
              <a:rPr lang="fr-FR" sz="1600" dirty="0" smtClean="0"/>
              <a:t> of 30km/s </a:t>
            </a:r>
            <a:r>
              <a:rPr lang="fr-FR" sz="1600" dirty="0" err="1" smtClean="0"/>
              <a:t>is</a:t>
            </a:r>
            <a:r>
              <a:rPr lang="fr-FR" sz="1600" dirty="0" smtClean="0"/>
              <a:t> </a:t>
            </a:r>
            <a:r>
              <a:rPr lang="fr-FR" sz="1600" dirty="0" err="1" smtClean="0"/>
              <a:t>balanced</a:t>
            </a:r>
            <a:r>
              <a:rPr lang="fr-FR" sz="1600" dirty="0" smtClean="0"/>
              <a:t> by the high signal-to-noise ratio.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514351" y="2352675"/>
            <a:ext cx="17825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fr-FR" sz="1600" b="1" i="1" dirty="0" smtClean="0"/>
              <a:t>Small </a:t>
            </a:r>
            <a:r>
              <a:rPr lang="fr-FR" sz="1600" b="1" i="1" dirty="0" err="1" smtClean="0"/>
              <a:t>statistics</a:t>
            </a:r>
            <a:r>
              <a:rPr lang="fr-FR" sz="1600" b="1" i="1" dirty="0" smtClean="0"/>
              <a:t>.</a:t>
            </a:r>
            <a:endParaRPr lang="fr-FR" sz="1600" b="1" i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525926" y="2823016"/>
            <a:ext cx="851444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/>
              <a:t>I </a:t>
            </a:r>
            <a:r>
              <a:rPr lang="fr-FR" sz="1600" dirty="0" err="1" smtClean="0"/>
              <a:t>took</a:t>
            </a:r>
            <a:r>
              <a:rPr lang="fr-FR" sz="1600" dirty="0" smtClean="0"/>
              <a:t> five </a:t>
            </a:r>
            <a:r>
              <a:rPr lang="fr-FR" sz="1600" dirty="0" err="1" smtClean="0"/>
              <a:t>sub-samples</a:t>
            </a:r>
            <a:r>
              <a:rPr lang="fr-FR" sz="1600" dirty="0" smtClean="0"/>
              <a:t> of 6 GC </a:t>
            </a:r>
            <a:r>
              <a:rPr lang="fr-FR" sz="1600" dirty="0" err="1" smtClean="0"/>
              <a:t>each</a:t>
            </a:r>
            <a:r>
              <a:rPr lang="fr-FR" sz="1600" dirty="0" smtClean="0"/>
              <a:t> (out of 10). One has a dispersion </a:t>
            </a:r>
            <a:r>
              <a:rPr lang="fr-FR" sz="1600" dirty="0" smtClean="0">
                <a:latin typeface="Symbol" charset="2"/>
                <a:ea typeface="Symbol" charset="2"/>
                <a:cs typeface="Symbol" charset="2"/>
              </a:rPr>
              <a:t>s</a:t>
            </a:r>
            <a:r>
              <a:rPr lang="fr-FR" sz="1600" dirty="0" smtClean="0"/>
              <a:t>=7.9km/s. One </a:t>
            </a:r>
            <a:r>
              <a:rPr lang="fr-FR" sz="1600" dirty="0" err="1" smtClean="0"/>
              <a:t>only</a:t>
            </a:r>
            <a:r>
              <a:rPr lang="fr-FR" sz="1600" dirty="0" smtClean="0"/>
              <a:t> 1.9km/s</a:t>
            </a:r>
          </a:p>
          <a:p>
            <a:r>
              <a:rPr lang="fr-FR" sz="1600" dirty="0" smtClean="0"/>
              <a:t>This </a:t>
            </a:r>
            <a:r>
              <a:rPr lang="fr-FR" sz="1600" dirty="0" err="1" smtClean="0"/>
              <a:t>remains</a:t>
            </a:r>
            <a:r>
              <a:rPr lang="fr-FR" sz="1600" dirty="0" smtClean="0"/>
              <a:t> consistent </a:t>
            </a:r>
            <a:r>
              <a:rPr lang="fr-FR" sz="1600" dirty="0" err="1" smtClean="0"/>
              <a:t>with</a:t>
            </a:r>
            <a:r>
              <a:rPr lang="fr-FR" sz="1600" dirty="0" smtClean="0"/>
              <a:t> the </a:t>
            </a:r>
            <a:r>
              <a:rPr lang="fr-FR" sz="1600" dirty="0" smtClean="0"/>
              <a:t>90% confidence </a:t>
            </a:r>
            <a:r>
              <a:rPr lang="fr-FR" sz="1600" dirty="0" err="1" smtClean="0"/>
              <a:t>limits</a:t>
            </a:r>
            <a:r>
              <a:rPr lang="fr-FR" sz="1600" dirty="0" smtClean="0"/>
              <a:t> </a:t>
            </a:r>
            <a:r>
              <a:rPr lang="fr-FR" sz="1600" dirty="0" err="1" smtClean="0"/>
              <a:t>claimed</a:t>
            </a:r>
            <a:r>
              <a:rPr lang="fr-FR" sz="1600" dirty="0" smtClean="0"/>
              <a:t> in the </a:t>
            </a:r>
            <a:r>
              <a:rPr lang="fr-FR" sz="1600" dirty="0" err="1" smtClean="0"/>
              <a:t>paper</a:t>
            </a:r>
            <a:r>
              <a:rPr lang="fr-FR" sz="1600" dirty="0" smtClean="0"/>
              <a:t>.</a:t>
            </a:r>
          </a:p>
          <a:p>
            <a:endParaRPr lang="fr-FR" sz="1600" dirty="0"/>
          </a:p>
          <a:p>
            <a:endParaRPr lang="fr-FR" sz="1600" dirty="0" smtClean="0"/>
          </a:p>
        </p:txBody>
      </p:sp>
      <p:sp>
        <p:nvSpPr>
          <p:cNvPr id="14" name="ZoneTexte 13"/>
          <p:cNvSpPr txBox="1"/>
          <p:nvPr/>
        </p:nvSpPr>
        <p:spPr>
          <a:xfrm>
            <a:off x="525926" y="3693467"/>
            <a:ext cx="2765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fr-FR" sz="1600" b="1" i="1" dirty="0" err="1" smtClean="0"/>
              <a:t>Globular</a:t>
            </a:r>
            <a:r>
              <a:rPr lang="fr-FR" sz="1600" b="1" i="1" dirty="0" smtClean="0"/>
              <a:t> System </a:t>
            </a:r>
            <a:r>
              <a:rPr lang="fr-FR" sz="1600" b="1" i="1" dirty="0" err="1" smtClean="0"/>
              <a:t>dynamics</a:t>
            </a:r>
            <a:r>
              <a:rPr lang="fr-FR" sz="1600" b="1" i="1" dirty="0" smtClean="0"/>
              <a:t>.</a:t>
            </a:r>
            <a:endParaRPr lang="fr-FR" sz="1600" b="1" i="1" dirty="0"/>
          </a:p>
        </p:txBody>
      </p:sp>
      <p:sp>
        <p:nvSpPr>
          <p:cNvPr id="15" name="ZoneTexte 14"/>
          <p:cNvSpPr txBox="1"/>
          <p:nvPr/>
        </p:nvSpPr>
        <p:spPr>
          <a:xfrm>
            <a:off x="537501" y="4163808"/>
            <a:ext cx="65589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smtClean="0"/>
              <a:t>Is the </a:t>
            </a:r>
            <a:r>
              <a:rPr lang="fr-FR" sz="1600" i="1" dirty="0" err="1" smtClean="0"/>
              <a:t>globular</a:t>
            </a:r>
            <a:r>
              <a:rPr lang="fr-FR" sz="1600" i="1" dirty="0" smtClean="0"/>
              <a:t> system close to a </a:t>
            </a:r>
            <a:r>
              <a:rPr lang="fr-FR" sz="1600" i="1" dirty="0" err="1" smtClean="0"/>
              <a:t>spheroid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with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isotropic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velocity</a:t>
            </a:r>
            <a:r>
              <a:rPr lang="fr-FR" sz="1600" i="1" dirty="0" smtClean="0"/>
              <a:t> dispersions ?</a:t>
            </a:r>
          </a:p>
          <a:p>
            <a:endParaRPr lang="fr-FR" sz="1600" i="1" dirty="0"/>
          </a:p>
          <a:p>
            <a:r>
              <a:rPr lang="fr-FR" sz="1600" i="1" dirty="0" err="1" smtClean="0"/>
              <a:t>Remember</a:t>
            </a:r>
            <a:r>
              <a:rPr lang="fr-FR" sz="1600" i="1" dirty="0" smtClean="0"/>
              <a:t> the « </a:t>
            </a:r>
            <a:r>
              <a:rPr lang="fr-FR" sz="1600" i="1" dirty="0" err="1" smtClean="0"/>
              <a:t>lost</a:t>
            </a:r>
            <a:r>
              <a:rPr lang="fr-FR" sz="1600" i="1" dirty="0" smtClean="0"/>
              <a:t> and </a:t>
            </a:r>
            <a:r>
              <a:rPr lang="fr-FR" sz="1600" i="1" dirty="0" err="1" smtClean="0"/>
              <a:t>found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dark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matter</a:t>
            </a:r>
            <a:r>
              <a:rPr lang="fr-FR" sz="1600" i="1" dirty="0" smtClean="0"/>
              <a:t> in </a:t>
            </a:r>
            <a:r>
              <a:rPr lang="fr-FR" sz="1600" i="1" dirty="0" err="1" smtClean="0"/>
              <a:t>ellipticals</a:t>
            </a:r>
            <a:r>
              <a:rPr lang="fr-FR" sz="1600" i="1" dirty="0" smtClean="0"/>
              <a:t> » </a:t>
            </a:r>
            <a:r>
              <a:rPr lang="fr-FR" sz="1600" i="1" dirty="0" err="1" smtClean="0"/>
              <a:t>controversy</a:t>
            </a:r>
            <a:r>
              <a:rPr lang="fr-FR" sz="1600" i="1" dirty="0" smtClean="0"/>
              <a:t> ?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37501" y="5211087"/>
            <a:ext cx="51507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fr-FR" sz="1600" b="1" i="1" dirty="0" err="1" smtClean="0"/>
              <a:t>Virial</a:t>
            </a:r>
            <a:r>
              <a:rPr lang="fr-FR" sz="1600" b="1" i="1" dirty="0" smtClean="0"/>
              <a:t> radius of the </a:t>
            </a:r>
            <a:r>
              <a:rPr lang="fr-FR" sz="1600" b="1" i="1" dirty="0" err="1" smtClean="0"/>
              <a:t>dark</a:t>
            </a:r>
            <a:r>
              <a:rPr lang="fr-FR" sz="1600" b="1" i="1" dirty="0" smtClean="0"/>
              <a:t> halo for a ultra-diffuse </a:t>
            </a:r>
            <a:r>
              <a:rPr lang="fr-FR" sz="1600" b="1" i="1" dirty="0" err="1" smtClean="0"/>
              <a:t>dwarf</a:t>
            </a:r>
            <a:r>
              <a:rPr lang="fr-FR" sz="1600" b="1" i="1" dirty="0" smtClean="0"/>
              <a:t> ?</a:t>
            </a:r>
            <a:endParaRPr lang="fr-FR" sz="1600" b="1" i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549076" y="5623553"/>
            <a:ext cx="7823680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smtClean="0"/>
              <a:t>The </a:t>
            </a:r>
            <a:r>
              <a:rPr lang="fr-FR" sz="1600" i="1" dirty="0" err="1" smtClean="0"/>
              <a:t>dark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matter</a:t>
            </a:r>
            <a:r>
              <a:rPr lang="fr-FR" sz="1600" i="1" dirty="0" smtClean="0"/>
              <a:t> to visible mass ratio </a:t>
            </a:r>
            <a:r>
              <a:rPr lang="fr-FR" sz="1600" i="1" dirty="0" err="1" smtClean="0"/>
              <a:t>is</a:t>
            </a:r>
            <a:r>
              <a:rPr lang="fr-FR" sz="1600" i="1" dirty="0" smtClean="0"/>
              <a:t> about </a:t>
            </a:r>
            <a:r>
              <a:rPr lang="fr-FR" sz="1600" i="1" dirty="0" err="1" smtClean="0"/>
              <a:t>unity</a:t>
            </a:r>
            <a:r>
              <a:rPr lang="fr-FR" sz="1600" i="1" dirty="0" smtClean="0"/>
              <a:t> at about </a:t>
            </a:r>
            <a:r>
              <a:rPr lang="fr-FR" sz="1600" i="1" dirty="0" err="1" smtClean="0"/>
              <a:t>twice</a:t>
            </a:r>
            <a:r>
              <a:rPr lang="fr-FR" sz="1600" i="1" dirty="0" smtClean="0"/>
              <a:t> the </a:t>
            </a:r>
            <a:r>
              <a:rPr lang="fr-FR" sz="1600" i="1" dirty="0" err="1" smtClean="0"/>
              <a:t>optical</a:t>
            </a:r>
            <a:r>
              <a:rPr lang="fr-FR" sz="1600" i="1" dirty="0" smtClean="0"/>
              <a:t> (</a:t>
            </a:r>
            <a:r>
              <a:rPr lang="fr-FR" sz="1600" i="1" dirty="0" err="1" smtClean="0"/>
              <a:t>stellar</a:t>
            </a:r>
            <a:r>
              <a:rPr lang="fr-FR" sz="1600" i="1" dirty="0" smtClean="0"/>
              <a:t>) radius</a:t>
            </a:r>
          </a:p>
          <a:p>
            <a:pPr marL="285750" indent="-285750">
              <a:buFont typeface="Symbol" charset="2"/>
              <a:buChar char="Þ"/>
            </a:pPr>
            <a:r>
              <a:rPr lang="fr-FR" sz="1600" i="1" dirty="0" err="1" smtClean="0"/>
              <a:t>Roughly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similar</a:t>
            </a:r>
            <a:r>
              <a:rPr lang="fr-FR" sz="1600" i="1" dirty="0" smtClean="0"/>
              <a:t> to the </a:t>
            </a:r>
            <a:r>
              <a:rPr lang="fr-FR" sz="1600" i="1" dirty="0" err="1" smtClean="0"/>
              <a:t>Milky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Way</a:t>
            </a:r>
            <a:r>
              <a:rPr lang="fr-FR" sz="1600" i="1" dirty="0" smtClean="0"/>
              <a:t>, </a:t>
            </a:r>
            <a:r>
              <a:rPr lang="fr-FR" sz="1600" i="1" dirty="0" err="1" smtClean="0"/>
              <a:t>after</a:t>
            </a:r>
            <a:r>
              <a:rPr lang="fr-FR" sz="1600" i="1" dirty="0" smtClean="0"/>
              <a:t> all</a:t>
            </a:r>
            <a:r>
              <a:rPr lang="is-IS" sz="1600" i="1" dirty="0" smtClean="0"/>
              <a:t>…</a:t>
            </a:r>
          </a:p>
          <a:p>
            <a:endParaRPr lang="is-IS" sz="1050" i="1" dirty="0" smtClean="0"/>
          </a:p>
          <a:p>
            <a:r>
              <a:rPr lang="is-IS" sz="1600" i="1" dirty="0" smtClean="0"/>
              <a:t>BUT the dark matter to visible mass ratio is about unity at the estimated virial radius</a:t>
            </a:r>
            <a:br>
              <a:rPr lang="is-IS" sz="1600" i="1" dirty="0" smtClean="0"/>
            </a:br>
            <a:r>
              <a:rPr lang="is-IS" sz="1600" i="1" dirty="0" smtClean="0"/>
              <a:t>=&gt; at the virial radius is should be &gt; 30...but what is the R</a:t>
            </a:r>
            <a:r>
              <a:rPr lang="is-IS" sz="1800" i="1" baseline="-25000" dirty="0" smtClean="0"/>
              <a:t>200</a:t>
            </a:r>
            <a:r>
              <a:rPr lang="is-IS" sz="1600" i="1" dirty="0" smtClean="0"/>
              <a:t>-M</a:t>
            </a:r>
            <a:r>
              <a:rPr lang="is-IS" sz="1800" i="1" baseline="-25000" dirty="0" smtClean="0"/>
              <a:t>stars</a:t>
            </a:r>
            <a:r>
              <a:rPr lang="is-IS" sz="1600" i="1" dirty="0" smtClean="0"/>
              <a:t> relation for a UDG ???</a:t>
            </a:r>
            <a:endParaRPr lang="fr-FR" sz="1600" i="1" dirty="0"/>
          </a:p>
        </p:txBody>
      </p:sp>
    </p:spTree>
    <p:extLst>
      <p:ext uri="{BB962C8B-B14F-4D97-AF65-F5344CB8AC3E}">
        <p14:creationId xmlns:p14="http://schemas.microsoft.com/office/powerpoint/2010/main" val="12790257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00038" y="342900"/>
            <a:ext cx="33760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/>
              <a:t>A MOND-compatible system ?</a:t>
            </a:r>
            <a:endParaRPr lang="fr-FR" sz="2000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549076" y="5623553"/>
            <a:ext cx="7823680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smtClean="0"/>
              <a:t>The </a:t>
            </a:r>
            <a:r>
              <a:rPr lang="fr-FR" sz="1600" i="1" dirty="0" err="1" smtClean="0"/>
              <a:t>dark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matter</a:t>
            </a:r>
            <a:r>
              <a:rPr lang="fr-FR" sz="1600" i="1" dirty="0" smtClean="0"/>
              <a:t> to visible mass ratio </a:t>
            </a:r>
            <a:r>
              <a:rPr lang="fr-FR" sz="1600" i="1" dirty="0" err="1" smtClean="0"/>
              <a:t>is</a:t>
            </a:r>
            <a:r>
              <a:rPr lang="fr-FR" sz="1600" i="1" dirty="0" smtClean="0"/>
              <a:t> about </a:t>
            </a:r>
            <a:r>
              <a:rPr lang="fr-FR" sz="1600" i="1" dirty="0" err="1" smtClean="0"/>
              <a:t>unity</a:t>
            </a:r>
            <a:r>
              <a:rPr lang="fr-FR" sz="1600" i="1" dirty="0" smtClean="0"/>
              <a:t> at about </a:t>
            </a:r>
            <a:r>
              <a:rPr lang="fr-FR" sz="1600" i="1" dirty="0" err="1" smtClean="0"/>
              <a:t>twice</a:t>
            </a:r>
            <a:r>
              <a:rPr lang="fr-FR" sz="1600" i="1" dirty="0" smtClean="0"/>
              <a:t> the </a:t>
            </a:r>
            <a:r>
              <a:rPr lang="fr-FR" sz="1600" i="1" dirty="0" err="1" smtClean="0"/>
              <a:t>optical</a:t>
            </a:r>
            <a:r>
              <a:rPr lang="fr-FR" sz="1600" i="1" dirty="0" smtClean="0"/>
              <a:t> (</a:t>
            </a:r>
            <a:r>
              <a:rPr lang="fr-FR" sz="1600" i="1" dirty="0" err="1" smtClean="0"/>
              <a:t>stellar</a:t>
            </a:r>
            <a:r>
              <a:rPr lang="fr-FR" sz="1600" i="1" dirty="0" smtClean="0"/>
              <a:t>) radius</a:t>
            </a:r>
          </a:p>
          <a:p>
            <a:pPr marL="285750" indent="-285750">
              <a:buFont typeface="Symbol" charset="2"/>
              <a:buChar char="Þ"/>
            </a:pPr>
            <a:r>
              <a:rPr lang="fr-FR" sz="1600" i="1" dirty="0" err="1" smtClean="0"/>
              <a:t>Roughly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similar</a:t>
            </a:r>
            <a:r>
              <a:rPr lang="fr-FR" sz="1600" i="1" dirty="0" smtClean="0"/>
              <a:t> to the </a:t>
            </a:r>
            <a:r>
              <a:rPr lang="fr-FR" sz="1600" i="1" dirty="0" err="1" smtClean="0"/>
              <a:t>Milky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Way</a:t>
            </a:r>
            <a:r>
              <a:rPr lang="fr-FR" sz="1600" i="1" dirty="0" smtClean="0"/>
              <a:t>, </a:t>
            </a:r>
            <a:r>
              <a:rPr lang="fr-FR" sz="1600" i="1" dirty="0" err="1" smtClean="0"/>
              <a:t>after</a:t>
            </a:r>
            <a:r>
              <a:rPr lang="fr-FR" sz="1600" i="1" dirty="0" smtClean="0"/>
              <a:t> all</a:t>
            </a:r>
            <a:r>
              <a:rPr lang="is-IS" sz="1600" i="1" dirty="0" smtClean="0"/>
              <a:t>…</a:t>
            </a:r>
          </a:p>
          <a:p>
            <a:endParaRPr lang="is-IS" sz="1050" i="1" dirty="0" smtClean="0"/>
          </a:p>
          <a:p>
            <a:r>
              <a:rPr lang="is-IS" sz="1600" i="1" dirty="0" smtClean="0"/>
              <a:t>BUT the dark matter to visible mass ratio is about unity at the estimated virial radius</a:t>
            </a:r>
            <a:br>
              <a:rPr lang="is-IS" sz="1600" i="1" dirty="0" smtClean="0"/>
            </a:br>
            <a:r>
              <a:rPr lang="is-IS" sz="1600" i="1" dirty="0" smtClean="0"/>
              <a:t>=&gt; at the virial radius is should be &gt; 30...but what is the R</a:t>
            </a:r>
            <a:r>
              <a:rPr lang="is-IS" sz="1800" i="1" baseline="-25000" dirty="0" smtClean="0"/>
              <a:t>200</a:t>
            </a:r>
            <a:r>
              <a:rPr lang="is-IS" sz="1600" i="1" dirty="0" smtClean="0"/>
              <a:t>-M</a:t>
            </a:r>
            <a:r>
              <a:rPr lang="is-IS" sz="1800" i="1" baseline="-25000" dirty="0" smtClean="0"/>
              <a:t>stars</a:t>
            </a:r>
            <a:r>
              <a:rPr lang="is-IS" sz="1600" i="1" dirty="0" smtClean="0"/>
              <a:t> relation for a UDG ???</a:t>
            </a:r>
            <a:endParaRPr lang="fr-FR" sz="1600" i="1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8" y="1033463"/>
            <a:ext cx="8585200" cy="166370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537501" y="5211087"/>
            <a:ext cx="51507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fr-FR" sz="1600" b="1" i="1" dirty="0" err="1" smtClean="0"/>
              <a:t>Virial</a:t>
            </a:r>
            <a:r>
              <a:rPr lang="fr-FR" sz="1600" b="1" i="1" dirty="0" smtClean="0"/>
              <a:t> radius of the </a:t>
            </a:r>
            <a:r>
              <a:rPr lang="fr-FR" sz="1600" b="1" i="1" dirty="0" err="1" smtClean="0"/>
              <a:t>dark</a:t>
            </a:r>
            <a:r>
              <a:rPr lang="fr-FR" sz="1600" b="1" i="1" dirty="0" smtClean="0"/>
              <a:t> halo for a ultra-diffuse </a:t>
            </a:r>
            <a:r>
              <a:rPr lang="fr-FR" sz="1600" b="1" i="1" dirty="0" err="1" smtClean="0"/>
              <a:t>dwarf</a:t>
            </a:r>
            <a:r>
              <a:rPr lang="fr-FR" sz="1600" b="1" i="1" dirty="0" smtClean="0"/>
              <a:t> ?</a:t>
            </a:r>
            <a:endParaRPr lang="fr-FR" sz="1600" b="1" i="1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34" y="2771074"/>
            <a:ext cx="4748569" cy="67836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369" y="3592929"/>
            <a:ext cx="3156537" cy="72239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80561" y="3771788"/>
            <a:ext cx="21080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i="1" dirty="0" smtClean="0"/>
              <a:t>A</a:t>
            </a:r>
            <a:r>
              <a:rPr lang="is-IS" sz="1400" i="1" dirty="0" smtClean="0"/>
              <a:t>dd an external tidal field:</a:t>
            </a:r>
            <a:endParaRPr lang="fr-FR" dirty="0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6636" y="3713566"/>
            <a:ext cx="1821682" cy="37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16215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218</TotalTime>
  <Words>568</Words>
  <Application>Microsoft Macintosh PowerPoint</Application>
  <PresentationFormat>Présentation à l'écran (4:3)</PresentationFormat>
  <Paragraphs>128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7" baseType="lpstr">
      <vt:lpstr>Calibri</vt:lpstr>
      <vt:lpstr>Calibri Light</vt:lpstr>
      <vt:lpstr>Symbol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Utilisateur de Microsoft Office</cp:lastModifiedBy>
  <cp:revision>35</cp:revision>
  <dcterms:created xsi:type="dcterms:W3CDTF">2018-05-15T07:50:40Z</dcterms:created>
  <dcterms:modified xsi:type="dcterms:W3CDTF">2018-05-15T11:29:38Z</dcterms:modified>
</cp:coreProperties>
</file>